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24"/>
  </p:notesMasterIdLst>
  <p:handoutMasterIdLst>
    <p:handoutMasterId r:id="rId25"/>
  </p:handoutMasterIdLst>
  <p:sldIdLst>
    <p:sldId id="262" r:id="rId11"/>
    <p:sldId id="347" r:id="rId12"/>
    <p:sldId id="336" r:id="rId13"/>
    <p:sldId id="337" r:id="rId14"/>
    <p:sldId id="344" r:id="rId15"/>
    <p:sldId id="338" r:id="rId16"/>
    <p:sldId id="345" r:id="rId17"/>
    <p:sldId id="340" r:id="rId18"/>
    <p:sldId id="339" r:id="rId19"/>
    <p:sldId id="348" r:id="rId20"/>
    <p:sldId id="341" r:id="rId21"/>
    <p:sldId id="342" r:id="rId22"/>
    <p:sldId id="34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ldId id="262"/>
            <p14:sldId id="347"/>
            <p14:sldId id="336"/>
            <p14:sldId id="337"/>
            <p14:sldId id="344"/>
            <p14:sldId id="338"/>
            <p14:sldId id="345"/>
            <p14:sldId id="340"/>
            <p14:sldId id="339"/>
            <p14:sldId id="348"/>
            <p14:sldId id="341"/>
            <p14:sldId id="342"/>
            <p14:sldId id="34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9596AE-1886-D73C-7701-B2900812E4D7}" v="1" dt="2025-09-11T15:33:01.890"/>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19"/>
  </p:normalViewPr>
  <p:slideViewPr>
    <p:cSldViewPr snapToGrid="0">
      <p:cViewPr varScale="1">
        <p:scale>
          <a:sx n="60" d="100"/>
          <a:sy n="60" d="100"/>
        </p:scale>
        <p:origin x="908"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s-Brown, Stephanie" userId="S::u2172529@live.warwick.ac.uk::c28d32cb-db87-4a50-bc07-7c2d26605c6b" providerId="AD" clId="Web-{BB9596AE-1886-D73C-7701-B2900812E4D7}"/>
    <pc:docChg chg="sldOrd">
      <pc:chgData name="Andrews-Brown, Stephanie" userId="S::u2172529@live.warwick.ac.uk::c28d32cb-db87-4a50-bc07-7c2d26605c6b" providerId="AD" clId="Web-{BB9596AE-1886-D73C-7701-B2900812E4D7}" dt="2025-09-11T15:33:01.890" v="0"/>
      <pc:docMkLst>
        <pc:docMk/>
      </pc:docMkLst>
      <pc:sldChg chg="ord">
        <pc:chgData name="Andrews-Brown, Stephanie" userId="S::u2172529@live.warwick.ac.uk::c28d32cb-db87-4a50-bc07-7c2d26605c6b" providerId="AD" clId="Web-{BB9596AE-1886-D73C-7701-B2900812E4D7}" dt="2025-09-11T15:33:01.890" v="0"/>
        <pc:sldMkLst>
          <pc:docMk/>
          <pc:sldMk cId="256456355" sldId="34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a:t>
            </a:fld>
            <a:endParaRPr lang="en-GB"/>
          </a:p>
        </p:txBody>
      </p:sp>
      <p:sp>
        <p:nvSpPr>
          <p:cNvPr id="5" name="Footer Placeholder 4">
            <a:extLst>
              <a:ext uri="{FF2B5EF4-FFF2-40B4-BE49-F238E27FC236}">
                <a16:creationId xmlns:a16="http://schemas.microsoft.com/office/drawing/2014/main" id="{563CC7F7-0CB9-DA6D-2028-B059ECE3341C}"/>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25200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Tree>
    <p:extLst>
      <p:ext uri="{BB962C8B-B14F-4D97-AF65-F5344CB8AC3E}">
        <p14:creationId xmlns:p14="http://schemas.microsoft.com/office/powerpoint/2010/main" val="30989044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45.xml"/><Relationship Id="rId6" Type="http://schemas.openxmlformats.org/officeDocument/2006/relationships/image" Target="../media/image19.png"/><Relationship Id="rId5" Type="http://schemas.openxmlformats.org/officeDocument/2006/relationships/image" Target="../media/image18.svg"/><Relationship Id="rId10" Type="http://schemas.openxmlformats.org/officeDocument/2006/relationships/image" Target="../media/image14.jpg"/><Relationship Id="rId4" Type="http://schemas.openxmlformats.org/officeDocument/2006/relationships/image" Target="../media/image17.png"/><Relationship Id="rId9"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B0161F2-D84D-EB79-CC8F-875101556867}"/>
              </a:ext>
            </a:extLst>
          </p:cNvPr>
          <p:cNvSpPr>
            <a:spLocks noGrp="1"/>
          </p:cNvSpPr>
          <p:nvPr>
            <p:ph type="body" sz="quarter" idx="13"/>
          </p:nvPr>
        </p:nvSpPr>
        <p:spPr>
          <a:xfrm>
            <a:off x="499733" y="3779224"/>
            <a:ext cx="6541200" cy="1316191"/>
          </a:xfrm>
        </p:spPr>
        <p:txBody>
          <a:bodyPr/>
          <a:lstStyle/>
          <a:p>
            <a:r>
              <a:rPr lang="en-GB" b="1" dirty="0"/>
              <a:t>Space/s:</a:t>
            </a:r>
          </a:p>
          <a:p>
            <a:r>
              <a:rPr lang="en-GB" b="1" dirty="0"/>
              <a:t>Author:</a:t>
            </a:r>
          </a:p>
          <a:p>
            <a:r>
              <a:rPr lang="en-GB" b="1" dirty="0"/>
              <a:t>Date:</a:t>
            </a:r>
          </a:p>
          <a:p>
            <a:endParaRPr lang="en-GB" dirty="0"/>
          </a:p>
        </p:txBody>
      </p:sp>
      <p:sp>
        <p:nvSpPr>
          <p:cNvPr id="6" name="Title 5">
            <a:extLst>
              <a:ext uri="{FF2B5EF4-FFF2-40B4-BE49-F238E27FC236}">
                <a16:creationId xmlns:a16="http://schemas.microsoft.com/office/drawing/2014/main" id="{C35D1BC9-819A-F4BC-F31F-3EA2C416829E}"/>
              </a:ext>
            </a:extLst>
          </p:cNvPr>
          <p:cNvSpPr>
            <a:spLocks noGrp="1"/>
          </p:cNvSpPr>
          <p:nvPr>
            <p:ph type="title"/>
          </p:nvPr>
        </p:nvSpPr>
        <p:spPr>
          <a:xfrm>
            <a:off x="499732" y="1889950"/>
            <a:ext cx="6542513" cy="1806905"/>
          </a:xfrm>
        </p:spPr>
        <p:txBody>
          <a:bodyPr/>
          <a:lstStyle/>
          <a:p>
            <a:r>
              <a:rPr lang="en-GB" dirty="0"/>
              <a:t>Emergency Response Plan</a:t>
            </a:r>
          </a:p>
        </p:txBody>
      </p:sp>
      <p:pic>
        <p:nvPicPr>
          <p:cNvPr id="5" name="Picture Placeholder 4">
            <a:extLst>
              <a:ext uri="{FF2B5EF4-FFF2-40B4-BE49-F238E27FC236}">
                <a16:creationId xmlns:a16="http://schemas.microsoft.com/office/drawing/2014/main" id="{ED411A6D-3956-0E15-DF63-74E094939C24}"/>
              </a:ext>
            </a:extLst>
          </p:cNvPr>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xfrm>
            <a:off x="7678168" y="0"/>
            <a:ext cx="4014099" cy="6354450"/>
          </a:xfrm>
        </p:spPr>
      </p:pic>
    </p:spTree>
    <p:extLst>
      <p:ext uri="{BB962C8B-B14F-4D97-AF65-F5344CB8AC3E}">
        <p14:creationId xmlns:p14="http://schemas.microsoft.com/office/powerpoint/2010/main" val="1079536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5D798-7978-0DB9-AEE6-29124D511D6C}"/>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01D4D528-2B4C-FA89-E6C7-2A2A0DDB556D}"/>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620015AA-FA15-AD36-20DC-87374B866584}"/>
              </a:ext>
            </a:extLst>
          </p:cNvPr>
          <p:cNvSpPr>
            <a:spLocks noGrp="1"/>
          </p:cNvSpPr>
          <p:nvPr>
            <p:ph type="title"/>
          </p:nvPr>
        </p:nvSpPr>
        <p:spPr/>
        <p:txBody>
          <a:bodyPr/>
          <a:lstStyle/>
          <a:p>
            <a:r>
              <a:rPr lang="en-GB" dirty="0"/>
              <a:t>Response to a flood</a:t>
            </a:r>
          </a:p>
        </p:txBody>
      </p:sp>
      <p:sp>
        <p:nvSpPr>
          <p:cNvPr id="2" name="Slide Number Placeholder 29">
            <a:extLst>
              <a:ext uri="{FF2B5EF4-FFF2-40B4-BE49-F238E27FC236}">
                <a16:creationId xmlns:a16="http://schemas.microsoft.com/office/drawing/2014/main" id="{69E928B6-8DD7-6E0F-BA4F-E0EEF6B4FB1A}"/>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10</a:t>
            </a:fld>
            <a:endParaRPr lang="en-GB"/>
          </a:p>
        </p:txBody>
      </p:sp>
      <p:graphicFrame>
        <p:nvGraphicFramePr>
          <p:cNvPr id="4" name="Table 3">
            <a:extLst>
              <a:ext uri="{FF2B5EF4-FFF2-40B4-BE49-F238E27FC236}">
                <a16:creationId xmlns:a16="http://schemas.microsoft.com/office/drawing/2014/main" id="{A8E72C23-E4CB-532B-0A41-6BDE4D140FB3}"/>
              </a:ext>
            </a:extLst>
          </p:cNvPr>
          <p:cNvGraphicFramePr>
            <a:graphicFrameLocks noGrp="1"/>
          </p:cNvGraphicFramePr>
          <p:nvPr>
            <p:extLst>
              <p:ext uri="{D42A27DB-BD31-4B8C-83A1-F6EECF244321}">
                <p14:modId xmlns:p14="http://schemas.microsoft.com/office/powerpoint/2010/main" val="3710919064"/>
              </p:ext>
            </p:extLst>
          </p:nvPr>
        </p:nvGraphicFramePr>
        <p:xfrm>
          <a:off x="499733" y="1952153"/>
          <a:ext cx="11192535" cy="1730246"/>
        </p:xfrm>
        <a:graphic>
          <a:graphicData uri="http://schemas.openxmlformats.org/drawingml/2006/table">
            <a:tbl>
              <a:tblPr firstRow="1" bandRow="1">
                <a:tableStyleId>{5940675A-B579-460E-94D1-54222C63F5DA}</a:tableStyleId>
              </a:tblPr>
              <a:tblGrid>
                <a:gridCol w="1612847">
                  <a:extLst>
                    <a:ext uri="{9D8B030D-6E8A-4147-A177-3AD203B41FA5}">
                      <a16:colId xmlns:a16="http://schemas.microsoft.com/office/drawing/2014/main" val="4172036872"/>
                    </a:ext>
                  </a:extLst>
                </a:gridCol>
                <a:gridCol w="3033286">
                  <a:extLst>
                    <a:ext uri="{9D8B030D-6E8A-4147-A177-3AD203B41FA5}">
                      <a16:colId xmlns:a16="http://schemas.microsoft.com/office/drawing/2014/main" val="3897591143"/>
                    </a:ext>
                  </a:extLst>
                </a:gridCol>
                <a:gridCol w="6546402">
                  <a:extLst>
                    <a:ext uri="{9D8B030D-6E8A-4147-A177-3AD203B41FA5}">
                      <a16:colId xmlns:a16="http://schemas.microsoft.com/office/drawing/2014/main" val="1265759830"/>
                    </a:ext>
                  </a:extLst>
                </a:gridCol>
              </a:tblGrid>
              <a:tr h="170319">
                <a:tc>
                  <a:txBody>
                    <a:bodyPr/>
                    <a:lstStyle/>
                    <a:p>
                      <a:pPr marL="0" algn="l" defTabSz="914400" rtl="0" eaLnBrk="1" latinLnBrk="0" hangingPunct="1"/>
                      <a:r>
                        <a:rPr lang="en-GB" sz="1200" b="1" kern="1200" dirty="0">
                          <a:solidFill>
                            <a:schemeClr val="tx1"/>
                          </a:solidFill>
                          <a:latin typeface="+mn-lt"/>
                          <a:ea typeface="+mn-ea"/>
                          <a:cs typeface="+mn-cs"/>
                        </a:rPr>
                        <a:t>Emergency</a:t>
                      </a:r>
                    </a:p>
                  </a:txBody>
                  <a:tcPr>
                    <a:solidFill>
                      <a:srgbClr val="FFFFFF"/>
                    </a:solidFill>
                  </a:tcPr>
                </a:tc>
                <a:tc>
                  <a:txBody>
                    <a:bodyPr/>
                    <a:lstStyle/>
                    <a:p>
                      <a:pPr marL="0" algn="l" defTabSz="914400" rtl="0" eaLnBrk="1" latinLnBrk="0" hangingPunct="1"/>
                      <a:r>
                        <a:rPr lang="en-GB" sz="1200" b="1" kern="1200" dirty="0">
                          <a:solidFill>
                            <a:schemeClr val="tx1"/>
                          </a:solidFill>
                          <a:latin typeface="+mn-lt"/>
                          <a:ea typeface="+mn-ea"/>
                          <a:cs typeface="+mn-cs"/>
                        </a:rPr>
                        <a:t>Assessment of Emergency </a:t>
                      </a:r>
                    </a:p>
                  </a:txBody>
                  <a:tcPr>
                    <a:solidFill>
                      <a:srgbClr val="FFFFFF"/>
                    </a:solidFill>
                  </a:tcPr>
                </a:tc>
                <a:tc>
                  <a:txBody>
                    <a:bodyPr/>
                    <a:lstStyle/>
                    <a:p>
                      <a:pPr marL="0" algn="l" defTabSz="914400" rtl="0" eaLnBrk="1" latinLnBrk="0" hangingPunct="1"/>
                      <a:r>
                        <a:rPr lang="en-GB" sz="1200" b="1" kern="1200" dirty="0">
                          <a:solidFill>
                            <a:schemeClr val="tx1"/>
                          </a:solidFill>
                          <a:latin typeface="+mn-lt"/>
                          <a:ea typeface="+mn-ea"/>
                          <a:cs typeface="+mn-cs"/>
                        </a:rPr>
                        <a:t>Response</a:t>
                      </a:r>
                    </a:p>
                  </a:txBody>
                  <a:tcPr>
                    <a:solidFill>
                      <a:srgbClr val="FFFFFF"/>
                    </a:solidFill>
                  </a:tcPr>
                </a:tc>
                <a:extLst>
                  <a:ext uri="{0D108BD9-81ED-4DB2-BD59-A6C34878D82A}">
                    <a16:rowId xmlns:a16="http://schemas.microsoft.com/office/drawing/2014/main" val="950839769"/>
                  </a:ext>
                </a:extLst>
              </a:tr>
              <a:tr h="1455926">
                <a:tc>
                  <a:txBody>
                    <a:bodyPr/>
                    <a:lstStyle/>
                    <a:p>
                      <a:r>
                        <a:rPr lang="en-GB" sz="1200" dirty="0"/>
                        <a:t>Flooding in space</a:t>
                      </a:r>
                    </a:p>
                  </a:txBody>
                  <a:tcPr>
                    <a:solidFill>
                      <a:srgbClr val="FFFFFF"/>
                    </a:solidFill>
                  </a:tcPr>
                </a:tc>
                <a:tc>
                  <a:txBody>
                    <a:bodyPr/>
                    <a:lstStyle/>
                    <a:p>
                      <a:pPr algn="l">
                        <a:buNone/>
                      </a:pPr>
                      <a:r>
                        <a:rPr lang="en-GB" sz="1200" kern="1200" dirty="0">
                          <a:solidFill>
                            <a:schemeClr val="tx1"/>
                          </a:solidFill>
                          <a:latin typeface="+mn-lt"/>
                          <a:ea typeface="+mn-ea"/>
                          <a:cs typeface="+mn-cs"/>
                        </a:rPr>
                        <a:t>Do not enter a flooded area if water levels are high or if electrical hazards are suspected.</a:t>
                      </a:r>
                    </a:p>
                  </a:txBody>
                  <a:tcPr marL="114300" marR="114300" marT="0" marB="0">
                    <a:solidFill>
                      <a:srgbClr val="FFFFFF"/>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latin typeface="+mn-lt"/>
                          <a:ea typeface="+mn-ea"/>
                          <a:cs typeface="+mn-cs"/>
                        </a:rPr>
                        <a:t>In the event of a flood, evacuate the lab safely and </a:t>
                      </a:r>
                      <a:r>
                        <a:rPr lang="en-GB" sz="1200" b="0" i="0" kern="1200" dirty="0">
                          <a:solidFill>
                            <a:schemeClr val="tx1"/>
                          </a:solidFill>
                          <a:effectLst/>
                          <a:latin typeface="+mn-lt"/>
                          <a:ea typeface="+mn-ea"/>
                          <a:cs typeface="+mn-cs"/>
                        </a:rPr>
                        <a:t>shut off electricity to equipment in the affected area if safe to do so.</a:t>
                      </a:r>
                      <a:endParaRPr lang="en-GB" sz="1200" kern="1200" dirty="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latin typeface="+mn-lt"/>
                          <a:ea typeface="+mn-ea"/>
                          <a:cs typeface="+mn-cs"/>
                        </a:rPr>
                        <a:t>If the cause of the flood is accessible and safe to reach please isolate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latin typeface="+mn-lt"/>
                          <a:ea typeface="+mn-ea"/>
                          <a:cs typeface="+mn-cs"/>
                        </a:rPr>
                        <a:t>Notify the Space Owner who will communicate and escalate with Technical Services. </a:t>
                      </a: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165949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A6A7A-EBDD-3309-34B7-A1D84A7D1F64}"/>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1B225BA4-FBC8-140B-F3E1-F0A5CD736124}"/>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B2A62FF4-CE47-91E5-E45B-F8AF512FEF10}"/>
              </a:ext>
            </a:extLst>
          </p:cNvPr>
          <p:cNvSpPr>
            <a:spLocks noGrp="1"/>
          </p:cNvSpPr>
          <p:nvPr>
            <p:ph type="title"/>
          </p:nvPr>
        </p:nvSpPr>
        <p:spPr>
          <a:xfrm>
            <a:off x="499733" y="538538"/>
            <a:ext cx="11192534" cy="370743"/>
          </a:xfrm>
        </p:spPr>
        <p:txBody>
          <a:bodyPr/>
          <a:lstStyle/>
          <a:p>
            <a:r>
              <a:rPr lang="en-GB" sz="2900" dirty="0"/>
              <a:t>Response to laser exposure to eye from a Class 3B or Class 4 Laser</a:t>
            </a:r>
          </a:p>
        </p:txBody>
      </p:sp>
      <p:sp>
        <p:nvSpPr>
          <p:cNvPr id="2" name="Slide Number Placeholder 29">
            <a:extLst>
              <a:ext uri="{FF2B5EF4-FFF2-40B4-BE49-F238E27FC236}">
                <a16:creationId xmlns:a16="http://schemas.microsoft.com/office/drawing/2014/main" id="{927BE6BD-CDE2-A58F-417E-422904820171}"/>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11</a:t>
            </a:fld>
            <a:endParaRPr lang="en-GB"/>
          </a:p>
        </p:txBody>
      </p:sp>
      <p:graphicFrame>
        <p:nvGraphicFramePr>
          <p:cNvPr id="4" name="Table 3">
            <a:extLst>
              <a:ext uri="{FF2B5EF4-FFF2-40B4-BE49-F238E27FC236}">
                <a16:creationId xmlns:a16="http://schemas.microsoft.com/office/drawing/2014/main" id="{4E88386A-2580-278C-5040-FAA5ADAF07E1}"/>
              </a:ext>
            </a:extLst>
          </p:cNvPr>
          <p:cNvGraphicFramePr>
            <a:graphicFrameLocks noGrp="1"/>
          </p:cNvGraphicFramePr>
          <p:nvPr>
            <p:extLst>
              <p:ext uri="{D42A27DB-BD31-4B8C-83A1-F6EECF244321}">
                <p14:modId xmlns:p14="http://schemas.microsoft.com/office/powerpoint/2010/main" val="1112029063"/>
              </p:ext>
            </p:extLst>
          </p:nvPr>
        </p:nvGraphicFramePr>
        <p:xfrm>
          <a:off x="499733" y="1952152"/>
          <a:ext cx="11192535" cy="3168488"/>
        </p:xfrm>
        <a:graphic>
          <a:graphicData uri="http://schemas.openxmlformats.org/drawingml/2006/table">
            <a:tbl>
              <a:tblPr firstRow="1" bandRow="1">
                <a:tableStyleId>{5940675A-B579-460E-94D1-54222C63F5DA}</a:tableStyleId>
              </a:tblPr>
              <a:tblGrid>
                <a:gridCol w="1612847">
                  <a:extLst>
                    <a:ext uri="{9D8B030D-6E8A-4147-A177-3AD203B41FA5}">
                      <a16:colId xmlns:a16="http://schemas.microsoft.com/office/drawing/2014/main" val="4172036872"/>
                    </a:ext>
                  </a:extLst>
                </a:gridCol>
                <a:gridCol w="3033286">
                  <a:extLst>
                    <a:ext uri="{9D8B030D-6E8A-4147-A177-3AD203B41FA5}">
                      <a16:colId xmlns:a16="http://schemas.microsoft.com/office/drawing/2014/main" val="3897591143"/>
                    </a:ext>
                  </a:extLst>
                </a:gridCol>
                <a:gridCol w="6546402">
                  <a:extLst>
                    <a:ext uri="{9D8B030D-6E8A-4147-A177-3AD203B41FA5}">
                      <a16:colId xmlns:a16="http://schemas.microsoft.com/office/drawing/2014/main" val="1265759830"/>
                    </a:ext>
                  </a:extLst>
                </a:gridCol>
              </a:tblGrid>
              <a:tr h="305955">
                <a:tc>
                  <a:txBody>
                    <a:bodyPr/>
                    <a:lstStyle/>
                    <a:p>
                      <a:r>
                        <a:rPr lang="en-GB" sz="1200" b="1" dirty="0"/>
                        <a:t>Emergency</a:t>
                      </a:r>
                    </a:p>
                  </a:txBody>
                  <a:tcPr>
                    <a:solidFill>
                      <a:srgbClr val="FFFFFF"/>
                    </a:solidFill>
                  </a:tcPr>
                </a:tc>
                <a:tc>
                  <a:txBody>
                    <a:bodyPr/>
                    <a:lstStyle/>
                    <a:p>
                      <a:r>
                        <a:rPr lang="en-GB" sz="1200" b="1" dirty="0"/>
                        <a:t>Assessment of Emergency </a:t>
                      </a:r>
                    </a:p>
                  </a:txBody>
                  <a:tcPr>
                    <a:solidFill>
                      <a:srgbClr val="FFFFFF"/>
                    </a:solidFill>
                  </a:tcPr>
                </a:tc>
                <a:tc>
                  <a:txBody>
                    <a:bodyPr/>
                    <a:lstStyle/>
                    <a:p>
                      <a:r>
                        <a:rPr lang="en-GB" sz="1200" b="1" dirty="0"/>
                        <a:t>Response</a:t>
                      </a:r>
                    </a:p>
                  </a:txBody>
                  <a:tcPr>
                    <a:solidFill>
                      <a:srgbClr val="FFFFFF"/>
                    </a:solidFill>
                  </a:tcPr>
                </a:tc>
                <a:extLst>
                  <a:ext uri="{0D108BD9-81ED-4DB2-BD59-A6C34878D82A}">
                    <a16:rowId xmlns:a16="http://schemas.microsoft.com/office/drawing/2014/main" val="950839769"/>
                  </a:ext>
                </a:extLst>
              </a:tr>
              <a:tr h="2862533">
                <a:tc>
                  <a:txBody>
                    <a:bodyPr/>
                    <a:lstStyle/>
                    <a:p>
                      <a:r>
                        <a:rPr lang="en-GB" sz="1200" dirty="0"/>
                        <a:t>Laser exposure to eye from a Class 3B or 4 Laser</a:t>
                      </a:r>
                    </a:p>
                  </a:txBody>
                  <a:tcP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n-lt"/>
                          <a:ea typeface="+mn-ea"/>
                          <a:cs typeface="+mn-cs"/>
                        </a:rPr>
                        <a:t>Stop all laser activity</a:t>
                      </a:r>
                      <a:r>
                        <a:rPr lang="en-GB" sz="1200" b="0" i="0" kern="1200" dirty="0">
                          <a:solidFill>
                            <a:schemeClr val="tx1"/>
                          </a:solidFill>
                          <a:effectLst/>
                          <a:latin typeface="+mn-lt"/>
                          <a:ea typeface="+mn-ea"/>
                          <a:cs typeface="+mn-cs"/>
                        </a:rPr>
                        <a:t> immediately.</a:t>
                      </a:r>
                    </a:p>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n-lt"/>
                          <a:ea typeface="+mn-ea"/>
                          <a:cs typeface="+mn-cs"/>
                        </a:rPr>
                        <a:t>Secure the area to prevent further exposure. All beams must be safely isolated or the power to the laser switched off. In addition, all other potential hazards must be made safe e.g. electrical, biohazard, trip hazards.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n-lt"/>
                          <a:ea typeface="+mn-ea"/>
                          <a:cs typeface="+mn-cs"/>
                        </a:rPr>
                        <a:t>Seek first aid assistance and call Community Safety.</a:t>
                      </a:r>
                      <a:endParaRPr lang="en-GB" sz="1200" b="0" kern="1200" dirty="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latin typeface="+mn-lt"/>
                          <a:ea typeface="+mn-ea"/>
                          <a:cs typeface="+mn-cs"/>
                        </a:rPr>
                        <a:t>Inform the Space Owner or Principal Investigator, a department </a:t>
                      </a:r>
                      <a:r>
                        <a:rPr lang="en-GB" sz="1200" b="0" i="0" kern="1200" dirty="0">
                          <a:solidFill>
                            <a:schemeClr val="tx1"/>
                          </a:solidFill>
                          <a:effectLst/>
                          <a:latin typeface="+mn-lt"/>
                          <a:ea typeface="+mn-ea"/>
                          <a:cs typeface="+mn-cs"/>
                        </a:rPr>
                        <a:t>Laser Safety Officer (LSO) and University Radiation Protection Officer (RPO).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n-lt"/>
                          <a:ea typeface="+mn-ea"/>
                          <a:cs typeface="+mn-cs"/>
                        </a:rPr>
                        <a:t>Inform Health &amp; Safety Services.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chemeClr val="tx1"/>
                          </a:solidFill>
                          <a:effectLst/>
                          <a:latin typeface="+mn-lt"/>
                          <a:ea typeface="+mn-ea"/>
                          <a:cs typeface="+mn-cs"/>
                        </a:rPr>
                        <a:t>Provide initial first aid whilst waiting for assistance:</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Do </a:t>
                      </a:r>
                      <a:r>
                        <a:rPr lang="en-GB" sz="1200" b="1" i="0" kern="1200" dirty="0">
                          <a:solidFill>
                            <a:schemeClr val="tx1"/>
                          </a:solidFill>
                          <a:effectLst/>
                          <a:latin typeface="+mn-lt"/>
                          <a:ea typeface="+mn-ea"/>
                          <a:cs typeface="+mn-cs"/>
                        </a:rPr>
                        <a:t>not</a:t>
                      </a:r>
                      <a:r>
                        <a:rPr lang="en-GB" sz="1200" b="0" i="0" kern="1200" dirty="0">
                          <a:solidFill>
                            <a:schemeClr val="tx1"/>
                          </a:solidFill>
                          <a:effectLst/>
                          <a:latin typeface="+mn-lt"/>
                          <a:ea typeface="+mn-ea"/>
                          <a:cs typeface="+mn-cs"/>
                        </a:rPr>
                        <a:t> allow the injured person to rub their eyes.</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Keep the person calm and seated.</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Do </a:t>
                      </a:r>
                      <a:r>
                        <a:rPr lang="en-GB" sz="1200" b="1" i="0" kern="1200" dirty="0">
                          <a:solidFill>
                            <a:schemeClr val="tx1"/>
                          </a:solidFill>
                          <a:effectLst/>
                          <a:latin typeface="+mn-lt"/>
                          <a:ea typeface="+mn-ea"/>
                          <a:cs typeface="+mn-cs"/>
                        </a:rPr>
                        <a:t>not</a:t>
                      </a:r>
                      <a:r>
                        <a:rPr lang="en-GB" sz="1200" b="0" i="0" kern="1200" dirty="0">
                          <a:solidFill>
                            <a:schemeClr val="tx1"/>
                          </a:solidFill>
                          <a:effectLst/>
                          <a:latin typeface="+mn-lt"/>
                          <a:ea typeface="+mn-ea"/>
                          <a:cs typeface="+mn-cs"/>
                        </a:rPr>
                        <a:t> apply pressure or attempt to treat the eye.</a:t>
                      </a:r>
                    </a:p>
                    <a:p>
                      <a:pPr marL="0" indent="0">
                        <a:buFont typeface="Arial" panose="020B0604020202020204" pitchFamily="34" charset="0"/>
                        <a:buNone/>
                      </a:pPr>
                      <a:endParaRPr lang="en-GB" sz="1200" b="0" i="0" kern="1200" dirty="0">
                        <a:solidFill>
                          <a:schemeClr val="tx1"/>
                        </a:solidFill>
                        <a:effectLst/>
                        <a:latin typeface="+mn-lt"/>
                        <a:ea typeface="+mn-ea"/>
                        <a:cs typeface="+mn-cs"/>
                      </a:endParaRPr>
                    </a:p>
                    <a:p>
                      <a:pPr marL="0" indent="0">
                        <a:buFont typeface="Arial" panose="020B0604020202020204" pitchFamily="34" charset="0"/>
                        <a:buNone/>
                      </a:pPr>
                      <a:r>
                        <a:rPr lang="en-GB" sz="1200" b="0" i="0" kern="1200" dirty="0">
                          <a:solidFill>
                            <a:schemeClr val="tx1"/>
                          </a:solidFill>
                          <a:effectLst/>
                          <a:latin typeface="+mn-lt"/>
                          <a:ea typeface="+mn-ea"/>
                          <a:cs typeface="+mn-cs"/>
                        </a:rPr>
                        <a:t>The Emergency Procedure Card (AOR005) that is displayed in the laboratory must be taken to the hospital with the injured person.</a:t>
                      </a: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256456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5CDAB-32A5-7FE8-21D9-CBBAD7890924}"/>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6C43C31A-09F0-526F-A9BD-622803C19436}"/>
              </a:ext>
            </a:extLst>
          </p:cNvPr>
          <p:cNvSpPr>
            <a:spLocks noGrp="1"/>
          </p:cNvSpPr>
          <p:nvPr>
            <p:ph type="body" sz="quarter" idx="12"/>
          </p:nvPr>
        </p:nvSpPr>
        <p:spPr/>
        <p:txBody>
          <a:bodyPr/>
          <a:lstStyle/>
          <a:p>
            <a:r>
              <a:rPr lang="en-GB" sz="1200" b="1" dirty="0"/>
              <a:t>The following is correct as of XX/XX/XX</a:t>
            </a:r>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0AA0B80A-465A-555C-A73E-0021836DB0E7}"/>
              </a:ext>
            </a:extLst>
          </p:cNvPr>
          <p:cNvSpPr>
            <a:spLocks noGrp="1"/>
          </p:cNvSpPr>
          <p:nvPr>
            <p:ph type="title"/>
          </p:nvPr>
        </p:nvSpPr>
        <p:spPr/>
        <p:txBody>
          <a:bodyPr/>
          <a:lstStyle/>
          <a:p>
            <a:r>
              <a:rPr lang="en-GB" dirty="0"/>
              <a:t>Emergency contacts</a:t>
            </a:r>
          </a:p>
        </p:txBody>
      </p:sp>
      <p:sp>
        <p:nvSpPr>
          <p:cNvPr id="2" name="Slide Number Placeholder 29">
            <a:extLst>
              <a:ext uri="{FF2B5EF4-FFF2-40B4-BE49-F238E27FC236}">
                <a16:creationId xmlns:a16="http://schemas.microsoft.com/office/drawing/2014/main" id="{6AE3F909-32E1-6DAD-E4FB-AD77ADD5C1EE}"/>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12</a:t>
            </a:fld>
            <a:endParaRPr lang="en-GB"/>
          </a:p>
        </p:txBody>
      </p:sp>
      <p:graphicFrame>
        <p:nvGraphicFramePr>
          <p:cNvPr id="4" name="Table 3">
            <a:extLst>
              <a:ext uri="{FF2B5EF4-FFF2-40B4-BE49-F238E27FC236}">
                <a16:creationId xmlns:a16="http://schemas.microsoft.com/office/drawing/2014/main" id="{FA5264A2-77F6-E196-4EEC-08279282945F}"/>
              </a:ext>
            </a:extLst>
          </p:cNvPr>
          <p:cNvGraphicFramePr>
            <a:graphicFrameLocks noGrp="1"/>
          </p:cNvGraphicFramePr>
          <p:nvPr>
            <p:extLst>
              <p:ext uri="{D42A27DB-BD31-4B8C-83A1-F6EECF244321}">
                <p14:modId xmlns:p14="http://schemas.microsoft.com/office/powerpoint/2010/main" val="2959684502"/>
              </p:ext>
            </p:extLst>
          </p:nvPr>
        </p:nvGraphicFramePr>
        <p:xfrm>
          <a:off x="499733" y="1422432"/>
          <a:ext cx="11192534" cy="2023909"/>
        </p:xfrm>
        <a:graphic>
          <a:graphicData uri="http://schemas.openxmlformats.org/drawingml/2006/table">
            <a:tbl>
              <a:tblPr firstRow="1" bandRow="1">
                <a:tableStyleId>{5940675A-B579-460E-94D1-54222C63F5DA}</a:tableStyleId>
              </a:tblPr>
              <a:tblGrid>
                <a:gridCol w="2281304">
                  <a:extLst>
                    <a:ext uri="{9D8B030D-6E8A-4147-A177-3AD203B41FA5}">
                      <a16:colId xmlns:a16="http://schemas.microsoft.com/office/drawing/2014/main" val="4172036872"/>
                    </a:ext>
                  </a:extLst>
                </a:gridCol>
                <a:gridCol w="2364828">
                  <a:extLst>
                    <a:ext uri="{9D8B030D-6E8A-4147-A177-3AD203B41FA5}">
                      <a16:colId xmlns:a16="http://schemas.microsoft.com/office/drawing/2014/main" val="3552989348"/>
                    </a:ext>
                  </a:extLst>
                </a:gridCol>
                <a:gridCol w="2749506">
                  <a:extLst>
                    <a:ext uri="{9D8B030D-6E8A-4147-A177-3AD203B41FA5}">
                      <a16:colId xmlns:a16="http://schemas.microsoft.com/office/drawing/2014/main" val="3897591143"/>
                    </a:ext>
                  </a:extLst>
                </a:gridCol>
                <a:gridCol w="3796896">
                  <a:extLst>
                    <a:ext uri="{9D8B030D-6E8A-4147-A177-3AD203B41FA5}">
                      <a16:colId xmlns:a16="http://schemas.microsoft.com/office/drawing/2014/main" val="1265759830"/>
                    </a:ext>
                  </a:extLst>
                </a:gridCol>
              </a:tblGrid>
              <a:tr h="170319">
                <a:tc>
                  <a:txBody>
                    <a:bodyPr/>
                    <a:lstStyle/>
                    <a:p>
                      <a:r>
                        <a:rPr lang="en-GB" sz="1200" b="1" dirty="0"/>
                        <a:t>Name</a:t>
                      </a:r>
                    </a:p>
                  </a:txBody>
                  <a:tcP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Role</a:t>
                      </a:r>
                    </a:p>
                  </a:txBody>
                  <a:tcPr>
                    <a:solidFill>
                      <a:srgbClr val="FFFFFF"/>
                    </a:solidFill>
                  </a:tcPr>
                </a:tc>
                <a:tc>
                  <a:txBody>
                    <a:bodyPr/>
                    <a:lstStyle/>
                    <a:p>
                      <a:r>
                        <a:rPr lang="en-GB" sz="1200" b="1" dirty="0"/>
                        <a:t>Contact Details</a:t>
                      </a:r>
                    </a:p>
                  </a:txBody>
                  <a:tcPr>
                    <a:solidFill>
                      <a:srgbClr val="FFFFFF"/>
                    </a:solidFill>
                  </a:tcPr>
                </a:tc>
                <a:tc>
                  <a:txBody>
                    <a:bodyPr/>
                    <a:lstStyle/>
                    <a:p>
                      <a:r>
                        <a:rPr lang="en-GB" sz="1200" b="1" dirty="0"/>
                        <a:t>Spaces</a:t>
                      </a:r>
                    </a:p>
                  </a:txBody>
                  <a:tcPr>
                    <a:solidFill>
                      <a:srgbClr val="FFFFFF"/>
                    </a:solidFill>
                  </a:tcPr>
                </a:tc>
                <a:extLst>
                  <a:ext uri="{0D108BD9-81ED-4DB2-BD59-A6C34878D82A}">
                    <a16:rowId xmlns:a16="http://schemas.microsoft.com/office/drawing/2014/main" val="950839769"/>
                  </a:ext>
                </a:extLst>
              </a:tr>
              <a:tr h="330694">
                <a:tc>
                  <a:txBody>
                    <a:bodyPr/>
                    <a:lstStyle/>
                    <a:p>
                      <a:r>
                        <a:rPr lang="en-GB" sz="1200" dirty="0"/>
                        <a:t>First Aiders</a:t>
                      </a:r>
                    </a:p>
                  </a:txBody>
                  <a:tcPr>
                    <a:solidFill>
                      <a:srgbClr val="FFFFFF"/>
                    </a:solidFill>
                  </a:tcPr>
                </a:tc>
                <a:tc>
                  <a:txBody>
                    <a:bodyPr/>
                    <a:lstStyle/>
                    <a:p>
                      <a:r>
                        <a:rPr lang="en-GB" sz="1200" dirty="0"/>
                        <a:t>First Aiders</a:t>
                      </a:r>
                    </a:p>
                  </a:txBody>
                  <a:tcPr>
                    <a:solidFill>
                      <a:srgbClr val="FFFFFF"/>
                    </a:solidFill>
                  </a:tcPr>
                </a:tc>
                <a:tc>
                  <a:txBody>
                    <a:bodyPr/>
                    <a:lstStyle/>
                    <a:p>
                      <a:pPr algn="l">
                        <a:buNone/>
                      </a:pPr>
                      <a:r>
                        <a:rPr lang="en-GB" sz="1200" kern="1200" dirty="0">
                          <a:solidFill>
                            <a:schemeClr val="tx1"/>
                          </a:solidFill>
                          <a:latin typeface="+mn-lt"/>
                          <a:ea typeface="+mn-ea"/>
                          <a:cs typeface="+mn-cs"/>
                        </a:rPr>
                        <a:t>As per QR Poster</a:t>
                      </a:r>
                    </a:p>
                  </a:txBody>
                  <a:tcPr marL="114300" marR="114300" marT="0" marB="0">
                    <a:solidFill>
                      <a:srgbClr val="FFFFFF"/>
                    </a:solidFill>
                  </a:tcPr>
                </a:tc>
                <a:tc>
                  <a:txBody>
                    <a:bodyPr/>
                    <a:lstStyle/>
                    <a:p>
                      <a:pPr marL="0" algn="l" defTabSz="914400" rtl="0" eaLnBrk="1" latinLnBrk="0" hangingPunct="1">
                        <a:buNone/>
                      </a:pPr>
                      <a:r>
                        <a:rPr lang="en-GB" sz="1200" b="0" kern="1200" dirty="0">
                          <a:solidFill>
                            <a:schemeClr val="tx1"/>
                          </a:solidFill>
                          <a:latin typeface="+mn-lt"/>
                          <a:ea typeface="+mn-ea"/>
                          <a:cs typeface="+mn-cs"/>
                        </a:rPr>
                        <a:t>All</a:t>
                      </a:r>
                    </a:p>
                  </a:txBody>
                  <a:tcPr marL="114300" marR="114300" marT="0" marB="0">
                    <a:solidFill>
                      <a:srgbClr val="FFFFFF"/>
                    </a:solidFill>
                  </a:tcPr>
                </a:tc>
                <a:extLst>
                  <a:ext uri="{0D108BD9-81ED-4DB2-BD59-A6C34878D82A}">
                    <a16:rowId xmlns:a16="http://schemas.microsoft.com/office/drawing/2014/main" val="1495771966"/>
                  </a:ext>
                </a:extLst>
              </a:tr>
              <a:tr h="327922">
                <a:tc>
                  <a:txBody>
                    <a:bodyPr/>
                    <a:lstStyle/>
                    <a:p>
                      <a:r>
                        <a:rPr lang="en-GB" sz="1200" dirty="0"/>
                        <a:t>Community Safety</a:t>
                      </a:r>
                    </a:p>
                  </a:txBody>
                  <a:tcPr>
                    <a:solidFill>
                      <a:srgbClr val="FFFFFF"/>
                    </a:solidFill>
                  </a:tcPr>
                </a:tc>
                <a:tc>
                  <a:txBody>
                    <a:bodyPr/>
                    <a:lstStyle/>
                    <a:p>
                      <a:r>
                        <a:rPr lang="en-GB" sz="1200" dirty="0"/>
                        <a:t>Community Safety</a:t>
                      </a:r>
                    </a:p>
                  </a:txBody>
                  <a:tcPr>
                    <a:solidFill>
                      <a:srgbClr val="FFFFFF"/>
                    </a:solidFill>
                  </a:tcPr>
                </a:tc>
                <a:tc>
                  <a:txBody>
                    <a:bodyPr/>
                    <a:lstStyle/>
                    <a:p>
                      <a:pPr algn="l">
                        <a:buNone/>
                      </a:pPr>
                      <a:r>
                        <a:rPr lang="en-GB" sz="1200" kern="1200" dirty="0">
                          <a:solidFill>
                            <a:schemeClr val="tx1"/>
                          </a:solidFill>
                          <a:latin typeface="+mn-lt"/>
                          <a:ea typeface="+mn-ea"/>
                          <a:cs typeface="+mn-cs"/>
                        </a:rPr>
                        <a:t>02476 522222 (mobile)</a:t>
                      </a:r>
                    </a:p>
                    <a:p>
                      <a:pPr algn="l">
                        <a:buNone/>
                      </a:pPr>
                      <a:r>
                        <a:rPr lang="en-GB" sz="1200" kern="1200" dirty="0">
                          <a:solidFill>
                            <a:schemeClr val="tx1"/>
                          </a:solidFill>
                          <a:latin typeface="+mn-lt"/>
                          <a:ea typeface="+mn-ea"/>
                          <a:cs typeface="+mn-cs"/>
                        </a:rPr>
                        <a:t>22 222 (landline)</a:t>
                      </a:r>
                    </a:p>
                  </a:txBody>
                  <a:tcPr marL="114300" marR="114300" marT="0" marB="0">
                    <a:solidFill>
                      <a:srgbClr val="FFFFFF"/>
                    </a:solidFill>
                  </a:tcPr>
                </a:tc>
                <a:tc>
                  <a:txBody>
                    <a:bodyPr/>
                    <a:lstStyle/>
                    <a:p>
                      <a:pPr marL="0" algn="l" defTabSz="914400" rtl="0" eaLnBrk="1" latinLnBrk="0" hangingPunct="1">
                        <a:buNone/>
                      </a:pPr>
                      <a:r>
                        <a:rPr lang="en-GB" sz="1200" b="0" kern="1200" dirty="0">
                          <a:solidFill>
                            <a:schemeClr val="tx1"/>
                          </a:solidFill>
                          <a:latin typeface="+mn-lt"/>
                          <a:ea typeface="+mn-ea"/>
                          <a:cs typeface="+mn-cs"/>
                        </a:rPr>
                        <a:t>All</a:t>
                      </a:r>
                    </a:p>
                  </a:txBody>
                  <a:tcPr marL="114300" marR="114300" marT="0" marB="0">
                    <a:solidFill>
                      <a:srgbClr val="FFFFFF"/>
                    </a:solidFill>
                  </a:tcPr>
                </a:tc>
                <a:extLst>
                  <a:ext uri="{0D108BD9-81ED-4DB2-BD59-A6C34878D82A}">
                    <a16:rowId xmlns:a16="http://schemas.microsoft.com/office/drawing/2014/main" val="443338624"/>
                  </a:ext>
                </a:extLst>
              </a:tr>
              <a:tr h="403596">
                <a:tc>
                  <a:txBody>
                    <a:bodyPr/>
                    <a:lstStyle/>
                    <a:p>
                      <a:r>
                        <a:rPr lang="en-GB" sz="1200" dirty="0"/>
                        <a:t>Kevin Murphy</a:t>
                      </a:r>
                    </a:p>
                  </a:txBody>
                  <a:tcPr>
                    <a:solidFill>
                      <a:srgbClr val="FFFFFF"/>
                    </a:solidFill>
                  </a:tcPr>
                </a:tc>
                <a:tc>
                  <a:txBody>
                    <a:bodyPr/>
                    <a:lstStyle/>
                    <a:p>
                      <a:pPr algn="l">
                        <a:buNone/>
                      </a:pPr>
                      <a:r>
                        <a:rPr lang="en-GB" sz="1200" kern="1200" dirty="0">
                          <a:solidFill>
                            <a:schemeClr val="tx1"/>
                          </a:solidFill>
                          <a:latin typeface="+mn-lt"/>
                          <a:ea typeface="+mn-ea"/>
                          <a:cs typeface="+mn-cs"/>
                        </a:rPr>
                        <a:t>Technical and Building Services Manager</a:t>
                      </a:r>
                    </a:p>
                  </a:txBody>
                  <a:tcPr marL="114300" marR="114300" marT="0" marB="0">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marL="0" algn="l" defTabSz="914400" rtl="0" eaLnBrk="1" latinLnBrk="0" hangingPunct="1">
                        <a:buNone/>
                      </a:pPr>
                      <a:r>
                        <a:rPr lang="en-GB" sz="1200" b="0" kern="1200" dirty="0">
                          <a:solidFill>
                            <a:schemeClr val="tx1"/>
                          </a:solidFill>
                          <a:latin typeface="+mn-lt"/>
                          <a:ea typeface="+mn-ea"/>
                          <a:cs typeface="+mn-cs"/>
                        </a:rPr>
                        <a:t>All</a:t>
                      </a:r>
                    </a:p>
                  </a:txBody>
                  <a:tcPr marL="114300" marR="114300" marT="0" marB="0">
                    <a:solidFill>
                      <a:srgbClr val="FFFFFF"/>
                    </a:solidFill>
                  </a:tcPr>
                </a:tc>
                <a:extLst>
                  <a:ext uri="{0D108BD9-81ED-4DB2-BD59-A6C34878D82A}">
                    <a16:rowId xmlns:a16="http://schemas.microsoft.com/office/drawing/2014/main" val="1765819186"/>
                  </a:ext>
                </a:extLst>
              </a:tr>
              <a:tr h="334229">
                <a:tc>
                  <a:txBody>
                    <a:bodyPr/>
                    <a:lstStyle/>
                    <a:p>
                      <a:endParaRPr lang="en-GB" sz="1200" dirty="0"/>
                    </a:p>
                  </a:txBody>
                  <a:tcPr>
                    <a:solidFill>
                      <a:srgbClr val="FFFFFF"/>
                    </a:solidFill>
                  </a:tcPr>
                </a:tc>
                <a:tc>
                  <a:txBody>
                    <a:bodyPr/>
                    <a:lstStyle/>
                    <a:p>
                      <a:pPr algn="l">
                        <a:buNone/>
                      </a:pPr>
                      <a:r>
                        <a:rPr lang="en-GB" sz="1200" kern="1200" dirty="0">
                          <a:solidFill>
                            <a:schemeClr val="tx1"/>
                          </a:solidFill>
                          <a:latin typeface="+mn-lt"/>
                          <a:ea typeface="+mn-ea"/>
                          <a:cs typeface="+mn-cs"/>
                        </a:rPr>
                        <a:t>Space Owner</a:t>
                      </a:r>
                    </a:p>
                  </a:txBody>
                  <a:tcPr marL="114300" marR="114300" marT="0" marB="0">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marL="0" algn="l" defTabSz="914400" rtl="0" eaLnBrk="1" latinLnBrk="0" hangingPunct="1">
                        <a:buNone/>
                      </a:pPr>
                      <a:endParaRPr lang="en-GB" sz="1200" b="1"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492876603"/>
                  </a:ext>
                </a:extLst>
              </a:tr>
              <a:tr h="315310">
                <a:tc>
                  <a:txBody>
                    <a:bodyPr/>
                    <a:lstStyle/>
                    <a:p>
                      <a:endParaRPr lang="en-GB" sz="1200" dirty="0"/>
                    </a:p>
                  </a:txBody>
                  <a:tcPr>
                    <a:solidFill>
                      <a:srgbClr val="FFFFFF"/>
                    </a:solidFill>
                  </a:tcPr>
                </a:tc>
                <a:tc>
                  <a:txBody>
                    <a:bodyPr/>
                    <a:lstStyle/>
                    <a:p>
                      <a:pPr algn="l">
                        <a:buNone/>
                      </a:pPr>
                      <a:r>
                        <a:rPr lang="en-GB" sz="1200" kern="1200" dirty="0">
                          <a:solidFill>
                            <a:schemeClr val="tx1"/>
                          </a:solidFill>
                          <a:latin typeface="+mn-lt"/>
                          <a:ea typeface="+mn-ea"/>
                          <a:cs typeface="+mn-cs"/>
                        </a:rPr>
                        <a:t>Principal Investigator</a:t>
                      </a:r>
                    </a:p>
                  </a:txBody>
                  <a:tcPr marL="114300" marR="114300" marT="0" marB="0">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marL="0" algn="l" defTabSz="914400" rtl="0" eaLnBrk="1" latinLnBrk="0" hangingPunct="1">
                        <a:buNone/>
                      </a:pPr>
                      <a:endParaRPr lang="en-GB" sz="1200" b="1"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712108683"/>
                  </a:ext>
                </a:extLst>
              </a:tr>
            </a:tbl>
          </a:graphicData>
        </a:graphic>
      </p:graphicFrame>
    </p:spTree>
    <p:extLst>
      <p:ext uri="{BB962C8B-B14F-4D97-AF65-F5344CB8AC3E}">
        <p14:creationId xmlns:p14="http://schemas.microsoft.com/office/powerpoint/2010/main" val="3862308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2BD07-3FE8-92D3-8022-72A6A78E684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60211DE-E994-3692-0F86-67A89F51EE7B}"/>
              </a:ext>
            </a:extLst>
          </p:cNvPr>
          <p:cNvSpPr>
            <a:spLocks noGrp="1"/>
          </p:cNvSpPr>
          <p:nvPr>
            <p:ph type="title"/>
          </p:nvPr>
        </p:nvSpPr>
        <p:spPr/>
        <p:txBody>
          <a:bodyPr/>
          <a:lstStyle/>
          <a:p>
            <a:r>
              <a:rPr lang="en-GB" dirty="0"/>
              <a:t>Revisions and changes</a:t>
            </a:r>
          </a:p>
        </p:txBody>
      </p:sp>
      <p:sp>
        <p:nvSpPr>
          <p:cNvPr id="2" name="Slide Number Placeholder 29">
            <a:extLst>
              <a:ext uri="{FF2B5EF4-FFF2-40B4-BE49-F238E27FC236}">
                <a16:creationId xmlns:a16="http://schemas.microsoft.com/office/drawing/2014/main" id="{1FCFA331-ED0A-42DB-B445-BCD3098CAA9B}"/>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13</a:t>
            </a:fld>
            <a:endParaRPr lang="en-GB"/>
          </a:p>
        </p:txBody>
      </p:sp>
      <p:graphicFrame>
        <p:nvGraphicFramePr>
          <p:cNvPr id="4" name="Table 3">
            <a:extLst>
              <a:ext uri="{FF2B5EF4-FFF2-40B4-BE49-F238E27FC236}">
                <a16:creationId xmlns:a16="http://schemas.microsoft.com/office/drawing/2014/main" id="{80D061FF-F51A-5D73-21D2-0B071C489FF7}"/>
              </a:ext>
            </a:extLst>
          </p:cNvPr>
          <p:cNvGraphicFramePr>
            <a:graphicFrameLocks noGrp="1"/>
          </p:cNvGraphicFramePr>
          <p:nvPr>
            <p:extLst>
              <p:ext uri="{D42A27DB-BD31-4B8C-83A1-F6EECF244321}">
                <p14:modId xmlns:p14="http://schemas.microsoft.com/office/powerpoint/2010/main" val="727527008"/>
              </p:ext>
            </p:extLst>
          </p:nvPr>
        </p:nvGraphicFramePr>
        <p:xfrm>
          <a:off x="499733" y="1422432"/>
          <a:ext cx="11192534" cy="1986071"/>
        </p:xfrm>
        <a:graphic>
          <a:graphicData uri="http://schemas.openxmlformats.org/drawingml/2006/table">
            <a:tbl>
              <a:tblPr firstRow="1" bandRow="1">
                <a:tableStyleId>{5940675A-B579-460E-94D1-54222C63F5DA}</a:tableStyleId>
              </a:tblPr>
              <a:tblGrid>
                <a:gridCol w="3517321">
                  <a:extLst>
                    <a:ext uri="{9D8B030D-6E8A-4147-A177-3AD203B41FA5}">
                      <a16:colId xmlns:a16="http://schemas.microsoft.com/office/drawing/2014/main" val="4172036872"/>
                    </a:ext>
                  </a:extLst>
                </a:gridCol>
                <a:gridCol w="4540469">
                  <a:extLst>
                    <a:ext uri="{9D8B030D-6E8A-4147-A177-3AD203B41FA5}">
                      <a16:colId xmlns:a16="http://schemas.microsoft.com/office/drawing/2014/main" val="3552989348"/>
                    </a:ext>
                  </a:extLst>
                </a:gridCol>
                <a:gridCol w="3134744">
                  <a:extLst>
                    <a:ext uri="{9D8B030D-6E8A-4147-A177-3AD203B41FA5}">
                      <a16:colId xmlns:a16="http://schemas.microsoft.com/office/drawing/2014/main" val="3897591143"/>
                    </a:ext>
                  </a:extLst>
                </a:gridCol>
              </a:tblGrid>
              <a:tr h="170319">
                <a:tc>
                  <a:txBody>
                    <a:bodyPr/>
                    <a:lstStyle/>
                    <a:p>
                      <a:r>
                        <a:rPr lang="en-GB" sz="1200" b="1" dirty="0"/>
                        <a:t>Name</a:t>
                      </a:r>
                    </a:p>
                  </a:txBody>
                  <a:tcP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Revisions</a:t>
                      </a:r>
                    </a:p>
                  </a:txBody>
                  <a:tcPr>
                    <a:solidFill>
                      <a:srgbClr val="FFFFFF"/>
                    </a:solidFill>
                  </a:tcPr>
                </a:tc>
                <a:tc>
                  <a:txBody>
                    <a:bodyPr/>
                    <a:lstStyle/>
                    <a:p>
                      <a:r>
                        <a:rPr lang="en-GB" sz="1200" b="1" dirty="0"/>
                        <a:t>Date Revised </a:t>
                      </a:r>
                    </a:p>
                  </a:txBody>
                  <a:tcPr>
                    <a:solidFill>
                      <a:srgbClr val="FFFFFF"/>
                    </a:solidFill>
                  </a:tcPr>
                </a:tc>
                <a:extLst>
                  <a:ext uri="{0D108BD9-81ED-4DB2-BD59-A6C34878D82A}">
                    <a16:rowId xmlns:a16="http://schemas.microsoft.com/office/drawing/2014/main" val="950839769"/>
                  </a:ext>
                </a:extLst>
              </a:tr>
              <a:tr h="330694">
                <a:tc>
                  <a:txBody>
                    <a:bodyPr/>
                    <a:lstStyle/>
                    <a:p>
                      <a:endParaRPr lang="en-GB" sz="1200" dirty="0"/>
                    </a:p>
                  </a:txBody>
                  <a:tcPr>
                    <a:solidFill>
                      <a:srgbClr val="FFFFFF"/>
                    </a:solidFill>
                  </a:tcPr>
                </a:tc>
                <a:tc>
                  <a:txBody>
                    <a:bodyPr/>
                    <a:lstStyle/>
                    <a:p>
                      <a:endParaRPr lang="en-GB" sz="1200" dirty="0"/>
                    </a:p>
                  </a:txBody>
                  <a:tcPr>
                    <a:solidFill>
                      <a:srgbClr val="FFFFFF"/>
                    </a:solidFill>
                  </a:tcPr>
                </a:tc>
                <a:tc>
                  <a:txBody>
                    <a:bodyPr/>
                    <a:lstStyle/>
                    <a:p>
                      <a:pPr algn="l">
                        <a:buNone/>
                      </a:pPr>
                      <a:endParaRPr lang="en-GB" sz="1200" b="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495771966"/>
                  </a:ext>
                </a:extLst>
              </a:tr>
              <a:tr h="327922">
                <a:tc>
                  <a:txBody>
                    <a:bodyPr/>
                    <a:lstStyle/>
                    <a:p>
                      <a:endParaRPr lang="en-GB" sz="1200" dirty="0"/>
                    </a:p>
                  </a:txBody>
                  <a:tcPr>
                    <a:solidFill>
                      <a:srgbClr val="FFFFFF"/>
                    </a:solidFill>
                  </a:tcPr>
                </a:tc>
                <a:tc>
                  <a:txBody>
                    <a:bodyPr/>
                    <a:lstStyle/>
                    <a:p>
                      <a:endParaRPr lang="en-GB" sz="1200" dirty="0"/>
                    </a:p>
                  </a:txBody>
                  <a:tcPr>
                    <a:solidFill>
                      <a:srgbClr val="FFFFFF"/>
                    </a:solidFill>
                  </a:tcPr>
                </a:tc>
                <a:tc>
                  <a:txBody>
                    <a:bodyPr/>
                    <a:lstStyle/>
                    <a:p>
                      <a:pPr algn="l">
                        <a:buNone/>
                      </a:pPr>
                      <a:endParaRPr lang="en-GB" sz="1200" b="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443338624"/>
                  </a:ext>
                </a:extLst>
              </a:tr>
              <a:tr h="403596">
                <a:tc>
                  <a:txBody>
                    <a:bodyPr/>
                    <a:lstStyle/>
                    <a:p>
                      <a:endParaRPr lang="en-GB" sz="1200" dirty="0"/>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765819186"/>
                  </a:ext>
                </a:extLst>
              </a:tr>
              <a:tr h="334229">
                <a:tc>
                  <a:txBody>
                    <a:bodyPr/>
                    <a:lstStyle/>
                    <a:p>
                      <a:endParaRPr lang="en-GB" sz="1200" dirty="0"/>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492876603"/>
                  </a:ext>
                </a:extLst>
              </a:tr>
              <a:tr h="315310">
                <a:tc>
                  <a:txBody>
                    <a:bodyPr/>
                    <a:lstStyle/>
                    <a:p>
                      <a:endParaRPr lang="en-GB" sz="1200" dirty="0"/>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712108683"/>
                  </a:ext>
                </a:extLst>
              </a:tr>
            </a:tbl>
          </a:graphicData>
        </a:graphic>
      </p:graphicFrame>
    </p:spTree>
    <p:extLst>
      <p:ext uri="{BB962C8B-B14F-4D97-AF65-F5344CB8AC3E}">
        <p14:creationId xmlns:p14="http://schemas.microsoft.com/office/powerpoint/2010/main" val="3905450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CC85E7-9E48-A0A5-2DBA-A884FCD885C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0A6E836-BB4A-D7A9-A4C4-B6CCA24CF2B5}"/>
              </a:ext>
            </a:extLst>
          </p:cNvPr>
          <p:cNvSpPr>
            <a:spLocks noGrp="1"/>
          </p:cNvSpPr>
          <p:nvPr>
            <p:ph type="title"/>
          </p:nvPr>
        </p:nvSpPr>
        <p:spPr/>
        <p:txBody>
          <a:bodyPr/>
          <a:lstStyle/>
          <a:p>
            <a:r>
              <a:rPr lang="en-GB" dirty="0"/>
              <a:t>Contents</a:t>
            </a:r>
          </a:p>
        </p:txBody>
      </p:sp>
      <p:sp>
        <p:nvSpPr>
          <p:cNvPr id="2" name="Slide Number Placeholder 29">
            <a:extLst>
              <a:ext uri="{FF2B5EF4-FFF2-40B4-BE49-F238E27FC236}">
                <a16:creationId xmlns:a16="http://schemas.microsoft.com/office/drawing/2014/main" id="{DDA82033-8CE3-C956-92E4-25BC8E577AEE}"/>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2</a:t>
            </a:fld>
            <a:endParaRPr lang="en-GB"/>
          </a:p>
        </p:txBody>
      </p:sp>
      <p:graphicFrame>
        <p:nvGraphicFramePr>
          <p:cNvPr id="4" name="Table 3">
            <a:extLst>
              <a:ext uri="{FF2B5EF4-FFF2-40B4-BE49-F238E27FC236}">
                <a16:creationId xmlns:a16="http://schemas.microsoft.com/office/drawing/2014/main" id="{CAFDC32C-3DFF-939F-6449-E1AB3D17FB8E}"/>
              </a:ext>
            </a:extLst>
          </p:cNvPr>
          <p:cNvGraphicFramePr>
            <a:graphicFrameLocks noGrp="1"/>
          </p:cNvGraphicFramePr>
          <p:nvPr>
            <p:extLst>
              <p:ext uri="{D42A27DB-BD31-4B8C-83A1-F6EECF244321}">
                <p14:modId xmlns:p14="http://schemas.microsoft.com/office/powerpoint/2010/main" val="3913952656"/>
              </p:ext>
            </p:extLst>
          </p:nvPr>
        </p:nvGraphicFramePr>
        <p:xfrm>
          <a:off x="499733" y="1302615"/>
          <a:ext cx="11192533" cy="2319180"/>
        </p:xfrm>
        <a:graphic>
          <a:graphicData uri="http://schemas.openxmlformats.org/drawingml/2006/table">
            <a:tbl>
              <a:tblPr firstRow="1" bandRow="1">
                <a:tableStyleId>{5940675A-B579-460E-94D1-54222C63F5DA}</a:tableStyleId>
              </a:tblPr>
              <a:tblGrid>
                <a:gridCol w="5604677">
                  <a:extLst>
                    <a:ext uri="{9D8B030D-6E8A-4147-A177-3AD203B41FA5}">
                      <a16:colId xmlns:a16="http://schemas.microsoft.com/office/drawing/2014/main" val="4172036872"/>
                    </a:ext>
                  </a:extLst>
                </a:gridCol>
                <a:gridCol w="5587856">
                  <a:extLst>
                    <a:ext uri="{9D8B030D-6E8A-4147-A177-3AD203B41FA5}">
                      <a16:colId xmlns:a16="http://schemas.microsoft.com/office/drawing/2014/main" val="3552989348"/>
                    </a:ext>
                  </a:extLst>
                </a:gridCol>
              </a:tblGrid>
              <a:tr h="354425">
                <a:tc>
                  <a:txBody>
                    <a:bodyPr/>
                    <a:lstStyle/>
                    <a:p>
                      <a:r>
                        <a:rPr lang="en-GB" b="1" dirty="0"/>
                        <a:t>Emergency Response</a:t>
                      </a:r>
                    </a:p>
                  </a:txBody>
                  <a:tcP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Page Number</a:t>
                      </a:r>
                    </a:p>
                  </a:txBody>
                  <a:tcPr>
                    <a:solidFill>
                      <a:srgbClr val="FFFFFF"/>
                    </a:solidFill>
                  </a:tcPr>
                </a:tc>
                <a:extLst>
                  <a:ext uri="{0D108BD9-81ED-4DB2-BD59-A6C34878D82A}">
                    <a16:rowId xmlns:a16="http://schemas.microsoft.com/office/drawing/2014/main" val="950839769"/>
                  </a:ext>
                </a:extLst>
              </a:tr>
              <a:tr h="295167">
                <a:tc>
                  <a:txBody>
                    <a:bodyPr/>
                    <a:lstStyle/>
                    <a:p>
                      <a:r>
                        <a:rPr lang="en-GB" sz="1200" dirty="0"/>
                        <a:t>Response to fire</a:t>
                      </a:r>
                    </a:p>
                  </a:txBody>
                  <a:tcPr>
                    <a:solidFill>
                      <a:srgbClr val="FFFFFF"/>
                    </a:solidFill>
                  </a:tcPr>
                </a:tc>
                <a:tc>
                  <a:txBody>
                    <a:bodyPr/>
                    <a:lstStyle/>
                    <a:p>
                      <a:endParaRPr lang="en-GB" sz="1200" dirty="0"/>
                    </a:p>
                  </a:txBody>
                  <a:tcPr>
                    <a:solidFill>
                      <a:srgbClr val="FFFFFF"/>
                    </a:solidFill>
                  </a:tcPr>
                </a:tc>
                <a:extLst>
                  <a:ext uri="{0D108BD9-81ED-4DB2-BD59-A6C34878D82A}">
                    <a16:rowId xmlns:a16="http://schemas.microsoft.com/office/drawing/2014/main" val="1495771966"/>
                  </a:ext>
                </a:extLst>
              </a:tr>
              <a:tr h="266786">
                <a:tc>
                  <a:txBody>
                    <a:bodyPr/>
                    <a:lstStyle/>
                    <a:p>
                      <a:r>
                        <a:rPr lang="en-GB" sz="1200" dirty="0"/>
                        <a:t>Response to a gas alarm (oxygen depletion)</a:t>
                      </a:r>
                    </a:p>
                  </a:txBody>
                  <a:tcPr>
                    <a:solidFill>
                      <a:srgbClr val="FFFFFF"/>
                    </a:solidFill>
                  </a:tcPr>
                </a:tc>
                <a:tc>
                  <a:txBody>
                    <a:bodyPr/>
                    <a:lstStyle/>
                    <a:p>
                      <a:endParaRPr lang="en-GB" sz="1200" dirty="0"/>
                    </a:p>
                  </a:txBody>
                  <a:tcPr>
                    <a:solidFill>
                      <a:srgbClr val="FFFFFF"/>
                    </a:solidFill>
                  </a:tcPr>
                </a:tc>
                <a:extLst>
                  <a:ext uri="{0D108BD9-81ED-4DB2-BD59-A6C34878D82A}">
                    <a16:rowId xmlns:a16="http://schemas.microsoft.com/office/drawing/2014/main" val="443338624"/>
                  </a:ext>
                </a:extLst>
              </a:tr>
              <a:tr h="2866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Response to a chemical spill</a:t>
                      </a:r>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492876603"/>
                  </a:ext>
                </a:extLst>
              </a:tr>
              <a:tr h="2639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Response to laser exposure to eye from a Class 3B or Class 4 Laser</a:t>
                      </a:r>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712108683"/>
                  </a:ext>
                </a:extLst>
              </a:tr>
              <a:tr h="2639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Response to flooding</a:t>
                      </a:r>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3137055498"/>
                  </a:ext>
                </a:extLst>
              </a:tr>
              <a:tr h="246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Emergency contacts</a:t>
                      </a:r>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3453555983"/>
                  </a:ext>
                </a:extLst>
              </a:tr>
              <a:tr h="2596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Revisions and changes</a:t>
                      </a:r>
                    </a:p>
                  </a:txBody>
                  <a:tcPr>
                    <a:solidFill>
                      <a:srgbClr val="FFFFFF"/>
                    </a:solidFill>
                  </a:tcPr>
                </a:tc>
                <a:tc>
                  <a:txBody>
                    <a:bodyPr/>
                    <a:lstStyle/>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3250097413"/>
                  </a:ext>
                </a:extLst>
              </a:tr>
            </a:tbl>
          </a:graphicData>
        </a:graphic>
      </p:graphicFrame>
    </p:spTree>
    <p:extLst>
      <p:ext uri="{BB962C8B-B14F-4D97-AF65-F5344CB8AC3E}">
        <p14:creationId xmlns:p14="http://schemas.microsoft.com/office/powerpoint/2010/main" val="2356742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183D9-DCB2-C6C8-7A75-B32F307A80A9}"/>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C3167AAE-3AFA-C378-1875-9DEF3D99F058}"/>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371DF1BA-FABB-9393-8C0C-E0572061AF23}"/>
              </a:ext>
            </a:extLst>
          </p:cNvPr>
          <p:cNvSpPr>
            <a:spLocks noGrp="1"/>
          </p:cNvSpPr>
          <p:nvPr>
            <p:ph type="title"/>
          </p:nvPr>
        </p:nvSpPr>
        <p:spPr/>
        <p:txBody>
          <a:bodyPr/>
          <a:lstStyle/>
          <a:p>
            <a:r>
              <a:rPr lang="en-GB" dirty="0"/>
              <a:t>Response to fire</a:t>
            </a:r>
          </a:p>
        </p:txBody>
      </p:sp>
      <p:sp>
        <p:nvSpPr>
          <p:cNvPr id="2" name="Slide Number Placeholder 29">
            <a:extLst>
              <a:ext uri="{FF2B5EF4-FFF2-40B4-BE49-F238E27FC236}">
                <a16:creationId xmlns:a16="http://schemas.microsoft.com/office/drawing/2014/main" id="{A303AA94-69EE-BA03-84C1-A8DAC4DEB997}"/>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3</a:t>
            </a:fld>
            <a:endParaRPr lang="en-GB"/>
          </a:p>
        </p:txBody>
      </p:sp>
      <p:graphicFrame>
        <p:nvGraphicFramePr>
          <p:cNvPr id="4" name="Table 3">
            <a:extLst>
              <a:ext uri="{FF2B5EF4-FFF2-40B4-BE49-F238E27FC236}">
                <a16:creationId xmlns:a16="http://schemas.microsoft.com/office/drawing/2014/main" id="{5D168EFE-5A59-A1A6-F33B-BBD660F7CD77}"/>
              </a:ext>
            </a:extLst>
          </p:cNvPr>
          <p:cNvGraphicFramePr>
            <a:graphicFrameLocks noGrp="1"/>
          </p:cNvGraphicFramePr>
          <p:nvPr>
            <p:extLst>
              <p:ext uri="{D42A27DB-BD31-4B8C-83A1-F6EECF244321}">
                <p14:modId xmlns:p14="http://schemas.microsoft.com/office/powerpoint/2010/main" val="2071244939"/>
              </p:ext>
            </p:extLst>
          </p:nvPr>
        </p:nvGraphicFramePr>
        <p:xfrm>
          <a:off x="499733" y="1924152"/>
          <a:ext cx="11192535" cy="4109059"/>
        </p:xfrm>
        <a:graphic>
          <a:graphicData uri="http://schemas.openxmlformats.org/drawingml/2006/table">
            <a:tbl>
              <a:tblPr firstRow="1" bandRow="1">
                <a:tableStyleId>{5940675A-B579-460E-94D1-54222C63F5DA}</a:tableStyleId>
              </a:tblPr>
              <a:tblGrid>
                <a:gridCol w="1462418">
                  <a:extLst>
                    <a:ext uri="{9D8B030D-6E8A-4147-A177-3AD203B41FA5}">
                      <a16:colId xmlns:a16="http://schemas.microsoft.com/office/drawing/2014/main" val="4172036872"/>
                    </a:ext>
                  </a:extLst>
                </a:gridCol>
                <a:gridCol w="3070203">
                  <a:extLst>
                    <a:ext uri="{9D8B030D-6E8A-4147-A177-3AD203B41FA5}">
                      <a16:colId xmlns:a16="http://schemas.microsoft.com/office/drawing/2014/main" val="1177799243"/>
                    </a:ext>
                  </a:extLst>
                </a:gridCol>
                <a:gridCol w="6659914">
                  <a:extLst>
                    <a:ext uri="{9D8B030D-6E8A-4147-A177-3AD203B41FA5}">
                      <a16:colId xmlns:a16="http://schemas.microsoft.com/office/drawing/2014/main" val="1265759830"/>
                    </a:ext>
                  </a:extLst>
                </a:gridCol>
              </a:tblGrid>
              <a:tr h="283020">
                <a:tc>
                  <a:txBody>
                    <a:bodyPr/>
                    <a:lstStyle/>
                    <a:p>
                      <a:r>
                        <a:rPr lang="en-GB" sz="1200" b="1" dirty="0"/>
                        <a:t>Emergency</a:t>
                      </a:r>
                    </a:p>
                  </a:txBody>
                  <a:tcPr>
                    <a:solidFill>
                      <a:srgbClr val="FFFFFF"/>
                    </a:solidFill>
                  </a:tcPr>
                </a:tc>
                <a:tc>
                  <a:txBody>
                    <a:bodyPr/>
                    <a:lstStyle/>
                    <a:p>
                      <a:r>
                        <a:rPr lang="en-GB" sz="1200" b="1" dirty="0"/>
                        <a:t>Assessment of Emergency </a:t>
                      </a:r>
                    </a:p>
                  </a:txBody>
                  <a:tcPr>
                    <a:solidFill>
                      <a:srgbClr val="FFFFFF"/>
                    </a:solidFill>
                  </a:tcPr>
                </a:tc>
                <a:tc>
                  <a:txBody>
                    <a:bodyPr/>
                    <a:lstStyle/>
                    <a:p>
                      <a:r>
                        <a:rPr lang="en-GB" sz="1200" b="1" dirty="0"/>
                        <a:t>Response</a:t>
                      </a:r>
                    </a:p>
                  </a:txBody>
                  <a:tcPr>
                    <a:solidFill>
                      <a:srgbClr val="FFFFFF"/>
                    </a:solidFill>
                  </a:tcPr>
                </a:tc>
                <a:extLst>
                  <a:ext uri="{0D108BD9-81ED-4DB2-BD59-A6C34878D82A}">
                    <a16:rowId xmlns:a16="http://schemas.microsoft.com/office/drawing/2014/main" val="950839769"/>
                  </a:ext>
                </a:extLst>
              </a:tr>
              <a:tr h="3826039">
                <a:tc>
                  <a:txBody>
                    <a:bodyPr/>
                    <a:lstStyle/>
                    <a:p>
                      <a:r>
                        <a:rPr lang="en-GB" sz="1200" dirty="0"/>
                        <a:t>Fire </a:t>
                      </a:r>
                    </a:p>
                  </a:txBody>
                  <a:tcPr>
                    <a:solidFill>
                      <a:srgbClr val="FFFFFF"/>
                    </a:solidFill>
                  </a:tcPr>
                </a:tc>
                <a:tc>
                  <a:txBody>
                    <a:bodyPr/>
                    <a:lstStyle/>
                    <a:p>
                      <a:pPr marL="0" lvl="0" indent="0" algn="l" defTabSz="914400" rtl="0" eaLnBrk="1" latinLnBrk="0" hangingPunct="1">
                        <a:buFont typeface="Symbol" panose="05050102010706020507" pitchFamily="18" charset="2"/>
                        <a:buNone/>
                      </a:pPr>
                      <a:r>
                        <a:rPr lang="en-GB" sz="1200" kern="1200" dirty="0">
                          <a:solidFill>
                            <a:schemeClr val="tx1"/>
                          </a:solidFill>
                          <a:latin typeface="+mn-lt"/>
                          <a:ea typeface="+mn-ea"/>
                          <a:cs typeface="+mn-cs"/>
                        </a:rPr>
                        <a:t>If the fire can be controlled without personal risk </a:t>
                      </a:r>
                    </a:p>
                  </a:txBody>
                  <a:tcPr marL="114300" marR="114300" marT="0" marB="0">
                    <a:solidFill>
                      <a:srgbClr val="FFFFFF"/>
                    </a:solidFill>
                  </a:tcPr>
                </a:tc>
                <a:tc>
                  <a:txBody>
                    <a:bodyPr/>
                    <a:lstStyle/>
                    <a:p>
                      <a:pPr algn="l">
                        <a:buNone/>
                      </a:pPr>
                      <a:r>
                        <a:rPr lang="en-GB" sz="1100" kern="1200" dirty="0">
                          <a:solidFill>
                            <a:schemeClr val="tx1"/>
                          </a:solidFill>
                          <a:latin typeface="+mn-lt"/>
                          <a:ea typeface="+mn-ea"/>
                          <a:cs typeface="+mn-cs"/>
                        </a:rPr>
                        <a:t>Immediate response if the fire cannot be extinguished or anyone is at risk of harm: </a:t>
                      </a:r>
                    </a:p>
                    <a:p>
                      <a:pPr marL="342900" lvl="0" indent="-342900" algn="l">
                        <a:buFont typeface="Symbol" panose="05050102010706020507" pitchFamily="18" charset="2"/>
                        <a:buChar char=""/>
                      </a:pPr>
                      <a:r>
                        <a:rPr lang="en-GB" sz="1100" kern="1200" dirty="0">
                          <a:solidFill>
                            <a:schemeClr val="tx1"/>
                          </a:solidFill>
                          <a:latin typeface="+mn-lt"/>
                          <a:ea typeface="+mn-ea"/>
                          <a:cs typeface="+mn-cs"/>
                        </a:rPr>
                        <a:t>Evacuate the space</a:t>
                      </a:r>
                    </a:p>
                    <a:p>
                      <a:pPr marL="342900" lvl="0" indent="-342900" algn="l">
                        <a:buFont typeface="Symbol" panose="05050102010706020507" pitchFamily="18" charset="2"/>
                        <a:buChar char=""/>
                      </a:pPr>
                      <a:r>
                        <a:rPr lang="en-GB" sz="1100" kern="1200" dirty="0">
                          <a:solidFill>
                            <a:schemeClr val="tx1"/>
                          </a:solidFill>
                          <a:latin typeface="+mn-lt"/>
                          <a:ea typeface="+mn-ea"/>
                          <a:cs typeface="+mn-cs"/>
                        </a:rPr>
                        <a:t>Sound the fire alarm and </a:t>
                      </a:r>
                      <a:r>
                        <a:rPr lang="en-GB" sz="1100" b="0" i="0" kern="1200" dirty="0">
                          <a:solidFill>
                            <a:schemeClr val="tx1"/>
                          </a:solidFill>
                          <a:effectLst/>
                          <a:latin typeface="+mn-lt"/>
                          <a:ea typeface="+mn-ea"/>
                          <a:cs typeface="+mn-cs"/>
                        </a:rPr>
                        <a:t>leave the building immediately by the most direct route.</a:t>
                      </a:r>
                    </a:p>
                    <a:p>
                      <a:pPr marL="342900" lvl="0" indent="-342900" algn="l">
                        <a:buFont typeface="Symbol" panose="05050102010706020507" pitchFamily="18" charset="2"/>
                        <a:buChar char=""/>
                      </a:pPr>
                      <a:r>
                        <a:rPr lang="en-GB" sz="1100" b="0" i="0" kern="1200" dirty="0">
                          <a:solidFill>
                            <a:schemeClr val="tx1"/>
                          </a:solidFill>
                          <a:effectLst/>
                          <a:latin typeface="+mn-lt"/>
                          <a:ea typeface="+mn-ea"/>
                          <a:cs typeface="+mn-cs"/>
                        </a:rPr>
                        <a:t>Once outside, everyone should proceed to a safe place away from the building, keeping all roads and access ways clear for emergency responders. </a:t>
                      </a:r>
                    </a:p>
                    <a:p>
                      <a:pPr marL="342900" lvl="0" indent="-342900" algn="l">
                        <a:buFont typeface="Symbol" panose="05050102010706020507" pitchFamily="18" charset="2"/>
                        <a:buChar char=""/>
                      </a:pPr>
                      <a:r>
                        <a:rPr lang="en-GB" sz="1100" b="0" i="0" kern="1200" dirty="0">
                          <a:solidFill>
                            <a:schemeClr val="tx1"/>
                          </a:solidFill>
                          <a:effectLst/>
                          <a:latin typeface="+mn-lt"/>
                          <a:ea typeface="+mn-ea"/>
                          <a:cs typeface="+mn-cs"/>
                        </a:rPr>
                        <a:t>Staff should encourage and help others out and away from the building. No one must re-enter the building until Community Safety have confirmed it is safe to do so (see NOTE below).</a:t>
                      </a:r>
                    </a:p>
                    <a:p>
                      <a:endParaRPr lang="en-GB" sz="1100" b="0" i="0" kern="1200" dirty="0">
                        <a:solidFill>
                          <a:schemeClr val="tx1"/>
                        </a:solidFill>
                        <a:effectLst/>
                        <a:latin typeface="+mn-lt"/>
                        <a:ea typeface="+mn-ea"/>
                        <a:cs typeface="+mn-cs"/>
                      </a:endParaRPr>
                    </a:p>
                    <a:p>
                      <a:r>
                        <a:rPr lang="en-GB" sz="1100" b="0" i="0" kern="1200" dirty="0">
                          <a:solidFill>
                            <a:schemeClr val="tx1"/>
                          </a:solidFill>
                          <a:effectLst/>
                          <a:latin typeface="+mn-lt"/>
                          <a:ea typeface="+mn-ea"/>
                          <a:cs typeface="+mn-cs"/>
                        </a:rPr>
                        <a:t>NOTE: Community Safety respond to all fire alarms on University premises to aid evacuation and to investigate the cause of the alarm at the location it has been activated.</a:t>
                      </a:r>
                    </a:p>
                    <a:p>
                      <a:r>
                        <a:rPr lang="en-GB" sz="1100" b="0" i="0" kern="1200" dirty="0">
                          <a:solidFill>
                            <a:schemeClr val="tx1"/>
                          </a:solidFill>
                          <a:effectLst/>
                          <a:latin typeface="+mn-lt"/>
                          <a:ea typeface="+mn-ea"/>
                          <a:cs typeface="+mn-cs"/>
                        </a:rPr>
                        <a:t>Officers will silence the alarm and reset the fire control panel only when safe to do so.</a:t>
                      </a:r>
                    </a:p>
                    <a:p>
                      <a:endParaRPr lang="en-GB" sz="1100" b="0" i="0" kern="1200" dirty="0">
                        <a:solidFill>
                          <a:schemeClr val="tx1"/>
                        </a:solidFill>
                        <a:effectLst/>
                        <a:latin typeface="+mn-lt"/>
                        <a:ea typeface="+mn-ea"/>
                        <a:cs typeface="+mn-cs"/>
                      </a:endParaRPr>
                    </a:p>
                    <a:p>
                      <a:r>
                        <a:rPr lang="en-GB" sz="1100" b="0" i="0" kern="1200" dirty="0">
                          <a:solidFill>
                            <a:schemeClr val="tx1"/>
                          </a:solidFill>
                          <a:effectLst/>
                          <a:latin typeface="+mn-lt"/>
                          <a:ea typeface="+mn-ea"/>
                          <a:cs typeface="+mn-cs"/>
                        </a:rPr>
                        <a:t>Once the fire alarm is silenced, </a:t>
                      </a:r>
                      <a:r>
                        <a:rPr lang="en-GB" sz="1100" b="1" i="0" kern="1200" dirty="0">
                          <a:solidFill>
                            <a:schemeClr val="tx1"/>
                          </a:solidFill>
                          <a:effectLst/>
                          <a:latin typeface="+mn-lt"/>
                          <a:ea typeface="+mn-ea"/>
                          <a:cs typeface="+mn-cs"/>
                        </a:rPr>
                        <a:t>DO NOT assume it is safe to re-enter the building until you have been told to so by Community Safety</a:t>
                      </a:r>
                      <a:r>
                        <a:rPr lang="en-GB" sz="1100" b="0" i="0" kern="1200" dirty="0">
                          <a:solidFill>
                            <a:schemeClr val="tx1"/>
                          </a:solidFill>
                          <a:effectLst/>
                          <a:latin typeface="+mn-lt"/>
                          <a:ea typeface="+mn-ea"/>
                          <a:cs typeface="+mn-cs"/>
                        </a:rPr>
                        <a:t>.</a:t>
                      </a:r>
                    </a:p>
                    <a:p>
                      <a:r>
                        <a:rPr lang="en-GB" sz="1100" b="0" i="0" kern="1200" dirty="0">
                          <a:solidFill>
                            <a:schemeClr val="tx1"/>
                          </a:solidFill>
                          <a:effectLst/>
                          <a:latin typeface="+mn-lt"/>
                          <a:ea typeface="+mn-ea"/>
                          <a:cs typeface="+mn-cs"/>
                        </a:rPr>
                        <a:t>To inform occupants the building is safe, Community Safety will walk the perimeter of the building and communicate with people, once the alarm has been reset. If you are unsure if the building is safe to re-enter, call the Community Safety Control Room on 024 7652 2083 for further guidance.</a:t>
                      </a:r>
                    </a:p>
                    <a:p>
                      <a:pPr algn="l">
                        <a:buNone/>
                      </a:pPr>
                      <a:endParaRPr lang="en-GB" sz="1100" kern="1200" dirty="0">
                        <a:solidFill>
                          <a:schemeClr val="tx1"/>
                        </a:solidFill>
                        <a:latin typeface="+mn-lt"/>
                        <a:ea typeface="+mn-ea"/>
                        <a:cs typeface="+mn-cs"/>
                      </a:endParaRPr>
                    </a:p>
                    <a:p>
                      <a:pPr algn="l">
                        <a:buNone/>
                      </a:pPr>
                      <a:r>
                        <a:rPr lang="en-GB" sz="1100" b="1" kern="1200" dirty="0">
                          <a:solidFill>
                            <a:schemeClr val="tx1"/>
                          </a:solidFill>
                          <a:latin typeface="+mn-lt"/>
                          <a:ea typeface="+mn-ea"/>
                          <a:cs typeface="+mn-cs"/>
                        </a:rPr>
                        <a:t>IF</a:t>
                      </a:r>
                      <a:r>
                        <a:rPr lang="en-GB" sz="1100" kern="1200" dirty="0">
                          <a:solidFill>
                            <a:schemeClr val="tx1"/>
                          </a:solidFill>
                          <a:latin typeface="+mn-lt"/>
                          <a:ea typeface="+mn-ea"/>
                          <a:cs typeface="+mn-cs"/>
                        </a:rPr>
                        <a:t> the fire can be extinguished then:</a:t>
                      </a:r>
                    </a:p>
                    <a:p>
                      <a:pPr algn="l">
                        <a:buNone/>
                      </a:pPr>
                      <a:endParaRPr lang="en-GB" sz="1100" kern="1200" dirty="0">
                        <a:solidFill>
                          <a:schemeClr val="tx1"/>
                        </a:solidFill>
                        <a:latin typeface="+mn-lt"/>
                        <a:ea typeface="+mn-ea"/>
                        <a:cs typeface="+mn-cs"/>
                      </a:endParaRPr>
                    </a:p>
                    <a:p>
                      <a:pPr marL="342900" lvl="0" indent="-342900" algn="l">
                        <a:buFont typeface="Symbol" panose="05050102010706020507" pitchFamily="18" charset="2"/>
                        <a:buChar char=""/>
                      </a:pPr>
                      <a:r>
                        <a:rPr lang="en-GB" sz="1100" kern="1200" dirty="0">
                          <a:solidFill>
                            <a:schemeClr val="tx1"/>
                          </a:solidFill>
                          <a:latin typeface="+mn-lt"/>
                          <a:ea typeface="+mn-ea"/>
                          <a:cs typeface="+mn-cs"/>
                        </a:rPr>
                        <a:t>Use the correct fire extinguisher, or fire blanket, or sand to attempt to extinguish fire.</a:t>
                      </a:r>
                    </a:p>
                    <a:p>
                      <a:pPr marL="342900" lvl="0" indent="-342900" algn="l">
                        <a:buFont typeface="Symbol" panose="05050102010706020507" pitchFamily="18" charset="2"/>
                        <a:buChar char=""/>
                      </a:pPr>
                      <a:r>
                        <a:rPr lang="en-GB" sz="1100" kern="1200" dirty="0">
                          <a:solidFill>
                            <a:schemeClr val="tx1"/>
                          </a:solidFill>
                          <a:latin typeface="+mn-lt"/>
                          <a:ea typeface="+mn-ea"/>
                          <a:cs typeface="+mn-cs"/>
                        </a:rPr>
                        <a:t>Call Community Safety on ext. 22222 (024 765 22222)</a:t>
                      </a: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274095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1F0B9-7173-1420-649A-AC63EEDA357D}"/>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A2FC84AA-0FB6-17A7-E35B-48D0F1E4D88B}"/>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3C214D60-E4C4-D78D-5EF1-50CB66BA73A6}"/>
              </a:ext>
            </a:extLst>
          </p:cNvPr>
          <p:cNvSpPr>
            <a:spLocks noGrp="1"/>
          </p:cNvSpPr>
          <p:nvPr>
            <p:ph type="title"/>
          </p:nvPr>
        </p:nvSpPr>
        <p:spPr/>
        <p:txBody>
          <a:bodyPr/>
          <a:lstStyle/>
          <a:p>
            <a:r>
              <a:rPr lang="en-GB" dirty="0"/>
              <a:t>Response to a gas alarm  </a:t>
            </a:r>
            <a:r>
              <a:rPr lang="en-GB" dirty="0">
                <a:solidFill>
                  <a:srgbClr val="FF0000"/>
                </a:solidFill>
              </a:rPr>
              <a:t>(version A – Analox Alarms)</a:t>
            </a:r>
          </a:p>
        </p:txBody>
      </p:sp>
      <p:sp>
        <p:nvSpPr>
          <p:cNvPr id="2" name="Slide Number Placeholder 29">
            <a:extLst>
              <a:ext uri="{FF2B5EF4-FFF2-40B4-BE49-F238E27FC236}">
                <a16:creationId xmlns:a16="http://schemas.microsoft.com/office/drawing/2014/main" id="{B88A70F0-081B-1761-C7A5-06928BB2B418}"/>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4</a:t>
            </a:fld>
            <a:endParaRPr lang="en-GB"/>
          </a:p>
        </p:txBody>
      </p:sp>
      <p:graphicFrame>
        <p:nvGraphicFramePr>
          <p:cNvPr id="4" name="Table 3">
            <a:extLst>
              <a:ext uri="{FF2B5EF4-FFF2-40B4-BE49-F238E27FC236}">
                <a16:creationId xmlns:a16="http://schemas.microsoft.com/office/drawing/2014/main" id="{D8B71DAD-A41E-273B-C371-C7686767FE4F}"/>
              </a:ext>
            </a:extLst>
          </p:cNvPr>
          <p:cNvGraphicFramePr>
            <a:graphicFrameLocks noGrp="1"/>
          </p:cNvGraphicFramePr>
          <p:nvPr>
            <p:extLst>
              <p:ext uri="{D42A27DB-BD31-4B8C-83A1-F6EECF244321}">
                <p14:modId xmlns:p14="http://schemas.microsoft.com/office/powerpoint/2010/main" val="939420668"/>
              </p:ext>
            </p:extLst>
          </p:nvPr>
        </p:nvGraphicFramePr>
        <p:xfrm>
          <a:off x="499732" y="1917843"/>
          <a:ext cx="11192535" cy="4076607"/>
        </p:xfrm>
        <a:graphic>
          <a:graphicData uri="http://schemas.openxmlformats.org/drawingml/2006/table">
            <a:tbl>
              <a:tblPr firstRow="1" bandRow="1">
                <a:tableStyleId>{5940675A-B579-460E-94D1-54222C63F5DA}</a:tableStyleId>
              </a:tblPr>
              <a:tblGrid>
                <a:gridCol w="1612847">
                  <a:extLst>
                    <a:ext uri="{9D8B030D-6E8A-4147-A177-3AD203B41FA5}">
                      <a16:colId xmlns:a16="http://schemas.microsoft.com/office/drawing/2014/main" val="4172036872"/>
                    </a:ext>
                  </a:extLst>
                </a:gridCol>
                <a:gridCol w="3033286">
                  <a:extLst>
                    <a:ext uri="{9D8B030D-6E8A-4147-A177-3AD203B41FA5}">
                      <a16:colId xmlns:a16="http://schemas.microsoft.com/office/drawing/2014/main" val="3897591143"/>
                    </a:ext>
                  </a:extLst>
                </a:gridCol>
                <a:gridCol w="6546402">
                  <a:extLst>
                    <a:ext uri="{9D8B030D-6E8A-4147-A177-3AD203B41FA5}">
                      <a16:colId xmlns:a16="http://schemas.microsoft.com/office/drawing/2014/main" val="1265759830"/>
                    </a:ext>
                  </a:extLst>
                </a:gridCol>
              </a:tblGrid>
              <a:tr h="298835">
                <a:tc>
                  <a:txBody>
                    <a:bodyPr/>
                    <a:lstStyle/>
                    <a:p>
                      <a:r>
                        <a:rPr lang="en-GB" sz="1200" b="1" dirty="0"/>
                        <a:t>Emergency</a:t>
                      </a:r>
                    </a:p>
                  </a:txBody>
                  <a:tcPr>
                    <a:solidFill>
                      <a:srgbClr val="FFFFFF"/>
                    </a:solidFill>
                  </a:tcPr>
                </a:tc>
                <a:tc>
                  <a:txBody>
                    <a:bodyPr/>
                    <a:lstStyle/>
                    <a:p>
                      <a:r>
                        <a:rPr lang="en-GB" sz="1200" b="1" dirty="0"/>
                        <a:t>Assessment of Emergency </a:t>
                      </a:r>
                    </a:p>
                  </a:txBody>
                  <a:tcPr>
                    <a:solidFill>
                      <a:srgbClr val="FFFFFF"/>
                    </a:solidFill>
                  </a:tcPr>
                </a:tc>
                <a:tc>
                  <a:txBody>
                    <a:bodyPr/>
                    <a:lstStyle/>
                    <a:p>
                      <a:r>
                        <a:rPr lang="en-GB" sz="1200" b="1" dirty="0"/>
                        <a:t>Response</a:t>
                      </a:r>
                    </a:p>
                  </a:txBody>
                  <a:tcPr>
                    <a:solidFill>
                      <a:srgbClr val="FFFFFF"/>
                    </a:solidFill>
                  </a:tcPr>
                </a:tc>
                <a:extLst>
                  <a:ext uri="{0D108BD9-81ED-4DB2-BD59-A6C34878D82A}">
                    <a16:rowId xmlns:a16="http://schemas.microsoft.com/office/drawing/2014/main" val="950839769"/>
                  </a:ext>
                </a:extLst>
              </a:tr>
              <a:tr h="3777772">
                <a:tc>
                  <a:txBody>
                    <a:bodyPr/>
                    <a:lstStyle/>
                    <a:p>
                      <a:r>
                        <a:rPr lang="en-GB" sz="1200" dirty="0"/>
                        <a:t>Gas alarm from a leak detected in the space</a:t>
                      </a:r>
                    </a:p>
                  </a:txBody>
                  <a:tcPr>
                    <a:solidFill>
                      <a:srgbClr val="FFFFFF"/>
                    </a:solidFill>
                  </a:tcPr>
                </a:tc>
                <a:tc>
                  <a:txBody>
                    <a:bodyPr/>
                    <a:lstStyle/>
                    <a:p>
                      <a:pPr algn="l">
                        <a:buNone/>
                      </a:pPr>
                      <a:r>
                        <a:rPr lang="en-GB" sz="1200" kern="1200" dirty="0">
                          <a:solidFill>
                            <a:schemeClr val="tx1"/>
                          </a:solidFill>
                          <a:latin typeface="+mn-lt"/>
                          <a:ea typeface="+mn-ea"/>
                          <a:cs typeface="+mn-cs"/>
                        </a:rPr>
                        <a:t>Listen for the room or building alarm and take immediate action if safe to do safe.</a:t>
                      </a:r>
                    </a:p>
                    <a:p>
                      <a:pPr algn="l">
                        <a:buNone/>
                      </a:pPr>
                      <a:r>
                        <a:rPr lang="en-GB" sz="1200" kern="1200" dirty="0">
                          <a:solidFill>
                            <a:schemeClr val="tx1"/>
                          </a:solidFill>
                          <a:latin typeface="+mn-lt"/>
                          <a:ea typeface="+mn-ea"/>
                          <a:cs typeface="+mn-cs"/>
                        </a:rPr>
                        <a:t> </a:t>
                      </a:r>
                    </a:p>
                    <a:p>
                      <a:pPr algn="l">
                        <a:buNone/>
                      </a:pPr>
                      <a:r>
                        <a:rPr lang="en-GB" sz="1200" kern="1200" dirty="0">
                          <a:solidFill>
                            <a:schemeClr val="tx1"/>
                          </a:solidFill>
                          <a:latin typeface="+mn-lt"/>
                          <a:ea typeface="+mn-ea"/>
                          <a:cs typeface="+mn-cs"/>
                        </a:rPr>
                        <a:t>This will be most audible in the labs where the O2 depletion sensors are located.</a:t>
                      </a:r>
                    </a:p>
                    <a:p>
                      <a:pPr algn="l">
                        <a:buNone/>
                      </a:pPr>
                      <a:r>
                        <a:rPr lang="en-GB" sz="1200" kern="1200" dirty="0">
                          <a:solidFill>
                            <a:schemeClr val="tx1"/>
                          </a:solidFill>
                          <a:latin typeface="+mn-lt"/>
                          <a:ea typeface="+mn-ea"/>
                          <a:cs typeface="+mn-cs"/>
                        </a:rPr>
                        <a:t> </a:t>
                      </a:r>
                    </a:p>
                    <a:p>
                      <a:pPr algn="l">
                        <a:buNone/>
                      </a:pPr>
                      <a:r>
                        <a:rPr lang="en-GB" sz="1200" kern="1200" dirty="0">
                          <a:solidFill>
                            <a:schemeClr val="tx1"/>
                          </a:solidFill>
                          <a:latin typeface="+mn-lt"/>
                          <a:ea typeface="+mn-ea"/>
                          <a:cs typeface="+mn-cs"/>
                        </a:rPr>
                        <a:t>Oxygen depletion sensors are located in XXX</a:t>
                      </a:r>
                    </a:p>
                    <a:p>
                      <a:pPr algn="l">
                        <a:buNone/>
                      </a:pPr>
                      <a:r>
                        <a:rPr lang="en-GB" sz="1200" kern="1200" dirty="0">
                          <a:solidFill>
                            <a:schemeClr val="tx1"/>
                          </a:solidFill>
                          <a:latin typeface="+mn-lt"/>
                          <a:ea typeface="+mn-ea"/>
                          <a:cs typeface="+mn-cs"/>
                        </a:rPr>
                        <a:t> </a:t>
                      </a:r>
                    </a:p>
                    <a:p>
                      <a:pPr algn="l">
                        <a:buNone/>
                      </a:pPr>
                      <a:r>
                        <a:rPr lang="en-GB" sz="1200" kern="1200" dirty="0">
                          <a:solidFill>
                            <a:schemeClr val="tx1"/>
                          </a:solidFill>
                          <a:latin typeface="+mn-lt"/>
                          <a:ea typeface="+mn-ea"/>
                          <a:cs typeface="+mn-cs"/>
                        </a:rPr>
                        <a:t>These alarms are Analox </a:t>
                      </a:r>
                      <a:r>
                        <a:rPr lang="en-GB" sz="1200" b="1" kern="1200" dirty="0">
                          <a:solidFill>
                            <a:schemeClr val="tx1"/>
                          </a:solidFill>
                          <a:latin typeface="+mn-lt"/>
                          <a:ea typeface="+mn-ea"/>
                          <a:cs typeface="+mn-cs"/>
                        </a:rPr>
                        <a:t>O2NE+ TM </a:t>
                      </a:r>
                      <a:r>
                        <a:rPr lang="en-GB" sz="1200" kern="1200" dirty="0">
                          <a:solidFill>
                            <a:schemeClr val="tx1"/>
                          </a:solidFill>
                          <a:latin typeface="+mn-lt"/>
                          <a:ea typeface="+mn-ea"/>
                          <a:cs typeface="+mn-cs"/>
                        </a:rPr>
                        <a:t>which are fitted to spaces where activities with asphyxiating gases pose a risk. </a:t>
                      </a:r>
                    </a:p>
                    <a:p>
                      <a:pPr algn="l">
                        <a:buNone/>
                      </a:pPr>
                      <a:endParaRPr lang="en-GB" sz="1200" kern="1200" dirty="0">
                        <a:solidFill>
                          <a:schemeClr val="tx1"/>
                        </a:solidFill>
                        <a:latin typeface="+mn-lt"/>
                        <a:ea typeface="+mn-ea"/>
                        <a:cs typeface="+mn-cs"/>
                      </a:endParaRPr>
                    </a:p>
                    <a:p>
                      <a:pPr algn="l">
                        <a:buNone/>
                      </a:pPr>
                      <a:r>
                        <a:rPr lang="en-GB" sz="1200" kern="1200" dirty="0">
                          <a:solidFill>
                            <a:schemeClr val="tx1"/>
                          </a:solidFill>
                          <a:latin typeface="+mn-lt"/>
                          <a:ea typeface="+mn-ea"/>
                          <a:cs typeface="+mn-cs"/>
                        </a:rPr>
                        <a:t>Alarm repeaters (control panels) are located outside of spaces so the alarm level can be read without entering.</a:t>
                      </a:r>
                    </a:p>
                  </a:txBody>
                  <a:tcPr marL="114300" marR="114300" marT="0" marB="0">
                    <a:solidFill>
                      <a:srgbClr val="FFFFFF"/>
                    </a:solidFill>
                  </a:tcPr>
                </a:tc>
                <a:tc>
                  <a:txBody>
                    <a:bodyPr/>
                    <a:lstStyle/>
                    <a:p>
                      <a:pPr marL="0" lvl="0" indent="0" algn="l" defTabSz="914400" rtl="0" eaLnBrk="1" latinLnBrk="0" hangingPunct="1">
                        <a:buFont typeface="+mj-lt"/>
                        <a:buNone/>
                      </a:pPr>
                      <a:r>
                        <a:rPr lang="en-GB" sz="1200" kern="1200" dirty="0">
                          <a:solidFill>
                            <a:schemeClr val="tx1"/>
                          </a:solidFill>
                          <a:latin typeface="+mn-lt"/>
                          <a:ea typeface="+mn-ea"/>
                          <a:cs typeface="+mn-cs"/>
                        </a:rPr>
                        <a:t>On hearing a continuous alarm in the room/building:</a:t>
                      </a:r>
                    </a:p>
                    <a:p>
                      <a:pPr marL="0" lvl="0" indent="0" algn="l" defTabSz="914400" rtl="0" eaLnBrk="1" latinLnBrk="0" hangingPunct="1">
                        <a:buFont typeface="+mj-lt"/>
                        <a:buNone/>
                      </a:pPr>
                      <a:endParaRPr lang="en-GB" sz="1200" kern="1200" dirty="0">
                        <a:solidFill>
                          <a:schemeClr val="tx1"/>
                        </a:solidFill>
                        <a:latin typeface="+mn-lt"/>
                        <a:ea typeface="+mn-ea"/>
                        <a:cs typeface="+mn-cs"/>
                      </a:endParaRP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If the oxygen depletion alarm detects O2 concentrations below 19.5% Alarm 1 indicator will begin to flash, and the buzzer will sound at a slow speed. Ventilate the area until alarm light goes out. If competent to do so, source the leak and shut off. Otherwise contact the Space Owner and Technical Services Manager for assistance. </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If the oxygen depletion alarm detects O2 concentrations below 18% Alarm 1 &amp; 2 will flash and a horn will sound quickly. I</a:t>
                      </a:r>
                      <a:r>
                        <a:rPr lang="en-US" sz="1200" kern="1200" dirty="0">
                          <a:solidFill>
                            <a:schemeClr val="tx1"/>
                          </a:solidFill>
                          <a:latin typeface="+mn-lt"/>
                          <a:ea typeface="+mn-ea"/>
                          <a:cs typeface="+mn-cs"/>
                        </a:rPr>
                        <a:t>t is vital that the room is evacuated </a:t>
                      </a:r>
                      <a:r>
                        <a:rPr lang="en-US" sz="1200" b="1" kern="1200" dirty="0">
                          <a:solidFill>
                            <a:schemeClr val="tx1"/>
                          </a:solidFill>
                          <a:latin typeface="+mn-lt"/>
                          <a:ea typeface="+mn-ea"/>
                          <a:cs typeface="+mn-cs"/>
                        </a:rPr>
                        <a:t>IMMEDIATEL</a:t>
                      </a:r>
                      <a:r>
                        <a:rPr lang="en-US" sz="1200" kern="1200" dirty="0">
                          <a:solidFill>
                            <a:schemeClr val="tx1"/>
                          </a:solidFill>
                          <a:latin typeface="+mn-lt"/>
                          <a:ea typeface="+mn-ea"/>
                          <a:cs typeface="+mn-cs"/>
                        </a:rPr>
                        <a:t>Y and that </a:t>
                      </a:r>
                      <a:r>
                        <a:rPr lang="en-US" sz="1200" b="1" kern="1200" dirty="0">
                          <a:solidFill>
                            <a:schemeClr val="tx1"/>
                          </a:solidFill>
                          <a:latin typeface="+mn-lt"/>
                          <a:ea typeface="+mn-ea"/>
                          <a:cs typeface="+mn-cs"/>
                        </a:rPr>
                        <a:t>NO ONE ENTERS </a:t>
                      </a:r>
                      <a:r>
                        <a:rPr lang="en-US" sz="1200" kern="1200" dirty="0">
                          <a:solidFill>
                            <a:schemeClr val="tx1"/>
                          </a:solidFill>
                          <a:latin typeface="+mn-lt"/>
                          <a:ea typeface="+mn-ea"/>
                          <a:cs typeface="+mn-cs"/>
                        </a:rPr>
                        <a:t>the room.</a:t>
                      </a:r>
                      <a:endParaRPr lang="en-GB" sz="1200" kern="1200" dirty="0">
                        <a:solidFill>
                          <a:schemeClr val="tx1"/>
                        </a:solidFill>
                        <a:latin typeface="+mn-lt"/>
                        <a:ea typeface="+mn-ea"/>
                        <a:cs typeface="+mn-cs"/>
                      </a:endParaRP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Whilst evacuating try to increase ventilation where possible (including opening doors between the affected room and the outside)</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Alarms are self-cancelling when O2 level rises above the alarm limits (above 19.5%).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allow access to the room once this has been confirmed.</a:t>
                      </a:r>
                      <a:endParaRPr lang="en-GB" sz="1200" kern="1200" dirty="0">
                        <a:solidFill>
                          <a:schemeClr val="tx1"/>
                        </a:solidFill>
                        <a:latin typeface="+mn-lt"/>
                        <a:ea typeface="+mn-ea"/>
                        <a:cs typeface="+mn-cs"/>
                      </a:endParaRP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Only upon confirming point 4 can the O2 depletion sensor panel be checked to see if there are any faults or false alarms.</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A yellow flashing light means there is an internal fault with the system. Contact the Space Owner who will escalate as needed and communicate with Technical Services to establish the next steps.</a:t>
                      </a:r>
                    </a:p>
                    <a:p>
                      <a:pPr marL="0" lvl="0" indent="0" algn="l" defTabSz="914400" rtl="0" eaLnBrk="1" latinLnBrk="0" hangingPunct="1">
                        <a:buFont typeface="+mj-lt"/>
                        <a:buNone/>
                      </a:pPr>
                      <a:endParaRPr lang="en-GB" sz="1200" kern="1200" dirty="0">
                        <a:solidFill>
                          <a:schemeClr val="tx1"/>
                        </a:solidFill>
                        <a:latin typeface="+mn-lt"/>
                        <a:ea typeface="+mn-ea"/>
                        <a:cs typeface="+mn-cs"/>
                      </a:endParaRPr>
                    </a:p>
                    <a:p>
                      <a:pPr marL="0" lvl="0" indent="0" algn="l" defTabSz="914400" rtl="0" eaLnBrk="1" latinLnBrk="0" hangingPunct="1">
                        <a:buFont typeface="+mj-lt"/>
                        <a:buNone/>
                      </a:pPr>
                      <a:r>
                        <a:rPr lang="en-GB" sz="1200" b="1" kern="1200" dirty="0">
                          <a:solidFill>
                            <a:srgbClr val="FF0000"/>
                          </a:solidFill>
                          <a:latin typeface="+mn-lt"/>
                          <a:ea typeface="+mn-ea"/>
                          <a:cs typeface="+mn-cs"/>
                        </a:rPr>
                        <a:t>Do not enter a room if the oxygen % is below 18% or if you see a person laying unconscious </a:t>
                      </a: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3042561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CEC57-7BDD-F2D8-70A6-C11F7222AC4E}"/>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44E205A0-DDCD-A78A-AA81-9B4E9765896B}"/>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314E9442-5D45-9C67-41B1-30E3EC4E3E7A}"/>
              </a:ext>
            </a:extLst>
          </p:cNvPr>
          <p:cNvSpPr>
            <a:spLocks noGrp="1"/>
          </p:cNvSpPr>
          <p:nvPr>
            <p:ph type="title"/>
          </p:nvPr>
        </p:nvSpPr>
        <p:spPr/>
        <p:txBody>
          <a:bodyPr/>
          <a:lstStyle/>
          <a:p>
            <a:r>
              <a:rPr lang="en-GB" dirty="0"/>
              <a:t>Response to a gas alarm </a:t>
            </a:r>
            <a:r>
              <a:rPr lang="en-GB" dirty="0">
                <a:solidFill>
                  <a:srgbClr val="FF0000"/>
                </a:solidFill>
              </a:rPr>
              <a:t>(version B – Building control alarms)</a:t>
            </a:r>
          </a:p>
        </p:txBody>
      </p:sp>
      <p:sp>
        <p:nvSpPr>
          <p:cNvPr id="2" name="Slide Number Placeholder 29">
            <a:extLst>
              <a:ext uri="{FF2B5EF4-FFF2-40B4-BE49-F238E27FC236}">
                <a16:creationId xmlns:a16="http://schemas.microsoft.com/office/drawing/2014/main" id="{54E98ADC-CBD5-1BBE-8F78-D471786D117E}"/>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5</a:t>
            </a:fld>
            <a:endParaRPr lang="en-GB"/>
          </a:p>
        </p:txBody>
      </p:sp>
      <p:graphicFrame>
        <p:nvGraphicFramePr>
          <p:cNvPr id="4" name="Table 3">
            <a:extLst>
              <a:ext uri="{FF2B5EF4-FFF2-40B4-BE49-F238E27FC236}">
                <a16:creationId xmlns:a16="http://schemas.microsoft.com/office/drawing/2014/main" id="{C33F2762-373B-0082-D3CB-E5EB4F7AD5CA}"/>
              </a:ext>
            </a:extLst>
          </p:cNvPr>
          <p:cNvGraphicFramePr>
            <a:graphicFrameLocks noGrp="1"/>
          </p:cNvGraphicFramePr>
          <p:nvPr>
            <p:extLst>
              <p:ext uri="{D42A27DB-BD31-4B8C-83A1-F6EECF244321}">
                <p14:modId xmlns:p14="http://schemas.microsoft.com/office/powerpoint/2010/main" val="643402045"/>
              </p:ext>
            </p:extLst>
          </p:nvPr>
        </p:nvGraphicFramePr>
        <p:xfrm>
          <a:off x="499732" y="1901331"/>
          <a:ext cx="11192535" cy="3879604"/>
        </p:xfrm>
        <a:graphic>
          <a:graphicData uri="http://schemas.openxmlformats.org/drawingml/2006/table">
            <a:tbl>
              <a:tblPr firstRow="1" bandRow="1">
                <a:tableStyleId>{5940675A-B579-460E-94D1-54222C63F5DA}</a:tableStyleId>
              </a:tblPr>
              <a:tblGrid>
                <a:gridCol w="1612847">
                  <a:extLst>
                    <a:ext uri="{9D8B030D-6E8A-4147-A177-3AD203B41FA5}">
                      <a16:colId xmlns:a16="http://schemas.microsoft.com/office/drawing/2014/main" val="4172036872"/>
                    </a:ext>
                  </a:extLst>
                </a:gridCol>
                <a:gridCol w="3033286">
                  <a:extLst>
                    <a:ext uri="{9D8B030D-6E8A-4147-A177-3AD203B41FA5}">
                      <a16:colId xmlns:a16="http://schemas.microsoft.com/office/drawing/2014/main" val="3897591143"/>
                    </a:ext>
                  </a:extLst>
                </a:gridCol>
                <a:gridCol w="6546402">
                  <a:extLst>
                    <a:ext uri="{9D8B030D-6E8A-4147-A177-3AD203B41FA5}">
                      <a16:colId xmlns:a16="http://schemas.microsoft.com/office/drawing/2014/main" val="1265759830"/>
                    </a:ext>
                  </a:extLst>
                </a:gridCol>
              </a:tblGrid>
              <a:tr h="245186">
                <a:tc>
                  <a:txBody>
                    <a:bodyPr/>
                    <a:lstStyle/>
                    <a:p>
                      <a:r>
                        <a:rPr lang="en-GB" sz="1200" b="1" dirty="0"/>
                        <a:t>Emergency</a:t>
                      </a:r>
                    </a:p>
                  </a:txBody>
                  <a:tcPr>
                    <a:solidFill>
                      <a:srgbClr val="FFFFFF"/>
                    </a:solidFill>
                  </a:tcPr>
                </a:tc>
                <a:tc>
                  <a:txBody>
                    <a:bodyPr/>
                    <a:lstStyle/>
                    <a:p>
                      <a:r>
                        <a:rPr lang="en-GB" sz="1200" b="1" dirty="0"/>
                        <a:t>Assessment of Emergency </a:t>
                      </a:r>
                    </a:p>
                  </a:txBody>
                  <a:tcPr>
                    <a:solidFill>
                      <a:srgbClr val="FFFFFF"/>
                    </a:solidFill>
                  </a:tcPr>
                </a:tc>
                <a:tc>
                  <a:txBody>
                    <a:bodyPr/>
                    <a:lstStyle/>
                    <a:p>
                      <a:r>
                        <a:rPr lang="en-GB" sz="1200" b="1" dirty="0"/>
                        <a:t>Response</a:t>
                      </a:r>
                    </a:p>
                  </a:txBody>
                  <a:tcPr>
                    <a:solidFill>
                      <a:srgbClr val="FFFFFF"/>
                    </a:solidFill>
                  </a:tcPr>
                </a:tc>
                <a:extLst>
                  <a:ext uri="{0D108BD9-81ED-4DB2-BD59-A6C34878D82A}">
                    <a16:rowId xmlns:a16="http://schemas.microsoft.com/office/drawing/2014/main" val="950839769"/>
                  </a:ext>
                </a:extLst>
              </a:tr>
              <a:tr h="3605284">
                <a:tc>
                  <a:txBody>
                    <a:bodyPr/>
                    <a:lstStyle/>
                    <a:p>
                      <a:r>
                        <a:rPr lang="en-GB" sz="1200" dirty="0"/>
                        <a:t>Gas alarm from a leak detected in the space</a:t>
                      </a:r>
                    </a:p>
                  </a:txBody>
                  <a:tcPr>
                    <a:solidFill>
                      <a:srgbClr val="FFFFFF"/>
                    </a:solidFill>
                  </a:tcPr>
                </a:tc>
                <a:tc>
                  <a:txBody>
                    <a:bodyPr/>
                    <a:lstStyle/>
                    <a:p>
                      <a:pPr algn="l">
                        <a:buNone/>
                      </a:pPr>
                      <a:r>
                        <a:rPr lang="en-GB" sz="1200" kern="1200" dirty="0">
                          <a:solidFill>
                            <a:schemeClr val="tx1"/>
                          </a:solidFill>
                          <a:latin typeface="+mn-lt"/>
                          <a:ea typeface="+mn-ea"/>
                          <a:cs typeface="+mn-cs"/>
                        </a:rPr>
                        <a:t>Listen for the room or building alarm and take immediate action if safe to do safe.</a:t>
                      </a:r>
                    </a:p>
                    <a:p>
                      <a:pPr algn="l">
                        <a:buNone/>
                      </a:pPr>
                      <a:r>
                        <a:rPr lang="en-GB" sz="1200" kern="1200" dirty="0">
                          <a:solidFill>
                            <a:schemeClr val="tx1"/>
                          </a:solidFill>
                          <a:latin typeface="+mn-lt"/>
                          <a:ea typeface="+mn-ea"/>
                          <a:cs typeface="+mn-cs"/>
                        </a:rPr>
                        <a:t>  </a:t>
                      </a:r>
                    </a:p>
                    <a:p>
                      <a:pPr algn="l">
                        <a:buNone/>
                      </a:pPr>
                      <a:r>
                        <a:rPr lang="en-GB" sz="1200" kern="1200" dirty="0">
                          <a:solidFill>
                            <a:schemeClr val="tx1"/>
                          </a:solidFill>
                          <a:latin typeface="+mn-lt"/>
                          <a:ea typeface="+mn-ea"/>
                          <a:cs typeface="+mn-cs"/>
                        </a:rPr>
                        <a:t>Oxygen depletion sensors are located in XXX</a:t>
                      </a:r>
                    </a:p>
                    <a:p>
                      <a:pPr algn="l">
                        <a:buNone/>
                      </a:pPr>
                      <a:r>
                        <a:rPr lang="en-GB" sz="1200" kern="1200" dirty="0">
                          <a:solidFill>
                            <a:schemeClr val="tx1"/>
                          </a:solidFill>
                          <a:latin typeface="+mn-lt"/>
                          <a:ea typeface="+mn-ea"/>
                          <a:cs typeface="+mn-cs"/>
                        </a:rPr>
                        <a:t> </a:t>
                      </a:r>
                    </a:p>
                    <a:p>
                      <a:pPr algn="l">
                        <a:buNone/>
                      </a:pPr>
                      <a:r>
                        <a:rPr lang="en-GB" sz="1200" kern="1200" dirty="0">
                          <a:solidFill>
                            <a:schemeClr val="tx1"/>
                          </a:solidFill>
                          <a:latin typeface="+mn-lt"/>
                          <a:ea typeface="+mn-ea"/>
                          <a:cs typeface="+mn-cs"/>
                        </a:rPr>
                        <a:t>Building control panels are located outside of spaces so the alarm level can be read without entering.</a:t>
                      </a:r>
                    </a:p>
                  </a:txBody>
                  <a:tcPr marL="114300" marR="114300" marT="0" marB="0">
                    <a:solidFill>
                      <a:srgbClr val="FFFFFF"/>
                    </a:solidFill>
                  </a:tcPr>
                </a:tc>
                <a:tc>
                  <a:txBody>
                    <a:bodyPr/>
                    <a:lstStyle/>
                    <a:p>
                      <a:pPr marL="0" lvl="0" indent="0" algn="l" defTabSz="914400" rtl="0" eaLnBrk="1" latinLnBrk="0" hangingPunct="1">
                        <a:buFont typeface="+mj-lt"/>
                        <a:buNone/>
                      </a:pPr>
                      <a:r>
                        <a:rPr lang="en-GB" sz="1200" kern="1200" dirty="0">
                          <a:solidFill>
                            <a:schemeClr val="tx1"/>
                          </a:solidFill>
                          <a:latin typeface="+mn-lt"/>
                          <a:ea typeface="+mn-ea"/>
                          <a:cs typeface="+mn-cs"/>
                        </a:rPr>
                        <a:t>On hearing a continuous alarm in the room/building:</a:t>
                      </a:r>
                    </a:p>
                    <a:p>
                      <a:pPr marL="0" lvl="0" indent="0" algn="l" defTabSz="914400" rtl="0" eaLnBrk="1" latinLnBrk="0" hangingPunct="1">
                        <a:buFont typeface="+mj-lt"/>
                        <a:buNone/>
                      </a:pPr>
                      <a:endParaRPr lang="en-GB" sz="1200" kern="1200" dirty="0">
                        <a:solidFill>
                          <a:schemeClr val="tx1"/>
                        </a:solidFill>
                        <a:latin typeface="+mn-lt"/>
                        <a:ea typeface="+mn-ea"/>
                        <a:cs typeface="+mn-cs"/>
                      </a:endParaRP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It is vital that the room is evacuated </a:t>
                      </a:r>
                      <a:r>
                        <a:rPr lang="en-GB" sz="1200" b="1" kern="1200" dirty="0">
                          <a:solidFill>
                            <a:schemeClr val="tx1"/>
                          </a:solidFill>
                          <a:latin typeface="+mn-lt"/>
                          <a:ea typeface="+mn-ea"/>
                          <a:cs typeface="+mn-cs"/>
                        </a:rPr>
                        <a:t>IMMEDIATELY</a:t>
                      </a:r>
                      <a:r>
                        <a:rPr lang="en-GB" sz="1200" kern="1200" dirty="0">
                          <a:solidFill>
                            <a:schemeClr val="tx1"/>
                          </a:solidFill>
                          <a:latin typeface="+mn-lt"/>
                          <a:ea typeface="+mn-ea"/>
                          <a:cs typeface="+mn-cs"/>
                        </a:rPr>
                        <a:t> and that </a:t>
                      </a:r>
                      <a:r>
                        <a:rPr lang="en-GB" sz="1200" b="1" kern="1200" dirty="0">
                          <a:solidFill>
                            <a:schemeClr val="tx1"/>
                          </a:solidFill>
                          <a:latin typeface="+mn-lt"/>
                          <a:ea typeface="+mn-ea"/>
                          <a:cs typeface="+mn-cs"/>
                        </a:rPr>
                        <a:t>NO ONE ENTERS </a:t>
                      </a:r>
                      <a:r>
                        <a:rPr lang="en-GB" sz="1200" kern="1200" dirty="0">
                          <a:solidFill>
                            <a:schemeClr val="tx1"/>
                          </a:solidFill>
                          <a:latin typeface="+mn-lt"/>
                          <a:ea typeface="+mn-ea"/>
                          <a:cs typeface="+mn-cs"/>
                        </a:rPr>
                        <a:t>the room.</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Whilst evacuating try to increase ventilation where possible (including opening doors between the affected room and the outside.</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ONLY allow access to the room when O2 level rises above the alarm limits (above 19.5%).</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Only upon confirming point 3 from the control panel can the O2 depletion sensor panel be checked to see if there are any faults or false alarms.</a:t>
                      </a:r>
                    </a:p>
                    <a:p>
                      <a:pPr marL="228600" lvl="0" indent="-228600" algn="l" defTabSz="914400" rtl="0" eaLnBrk="1" latinLnBrk="0" hangingPunct="1">
                        <a:buFont typeface="+mj-lt"/>
                        <a:buAutoNum type="arabicPeriod"/>
                      </a:pPr>
                      <a:r>
                        <a:rPr lang="en-GB" sz="1200" kern="1200" dirty="0">
                          <a:solidFill>
                            <a:schemeClr val="tx1"/>
                          </a:solidFill>
                          <a:latin typeface="+mn-lt"/>
                          <a:ea typeface="+mn-ea"/>
                          <a:cs typeface="+mn-cs"/>
                        </a:rPr>
                        <a:t>Notify the Space Owner who will communicate and escalate with Technical Services if alarm panel/sensors are identified or suspected of being faulty. </a:t>
                      </a:r>
                    </a:p>
                    <a:p>
                      <a:pPr marL="0" lvl="0" indent="0" algn="l" defTabSz="914400" rtl="0" eaLnBrk="1" latinLnBrk="0" hangingPunct="1">
                        <a:buFont typeface="+mj-lt"/>
                        <a:buNone/>
                      </a:pPr>
                      <a:endParaRPr lang="en-GB" sz="1200" kern="1200" dirty="0">
                        <a:solidFill>
                          <a:schemeClr val="tx1"/>
                        </a:solidFill>
                        <a:latin typeface="+mn-lt"/>
                        <a:ea typeface="+mn-ea"/>
                        <a:cs typeface="+mn-cs"/>
                      </a:endParaRPr>
                    </a:p>
                    <a:p>
                      <a:pPr marL="0" lvl="0" indent="0" algn="l" defTabSz="914400" rtl="0" eaLnBrk="1" latinLnBrk="0" hangingPunct="1">
                        <a:buFont typeface="+mj-lt"/>
                        <a:buNone/>
                      </a:pPr>
                      <a:endParaRPr lang="en-GB" sz="1200" kern="1200" dirty="0">
                        <a:solidFill>
                          <a:schemeClr val="tx1"/>
                        </a:solidFill>
                        <a:latin typeface="+mn-lt"/>
                        <a:ea typeface="+mn-ea"/>
                        <a:cs typeface="+mn-cs"/>
                      </a:endParaRPr>
                    </a:p>
                    <a:p>
                      <a:pPr marL="0" lvl="0" indent="0" algn="l" defTabSz="914400" rtl="0" eaLnBrk="1" latinLnBrk="0" hangingPunct="1">
                        <a:buFont typeface="+mj-lt"/>
                        <a:buNone/>
                      </a:pPr>
                      <a:r>
                        <a:rPr lang="en-GB" sz="1200" b="1" kern="1200" dirty="0">
                          <a:solidFill>
                            <a:srgbClr val="FF0000"/>
                          </a:solidFill>
                          <a:latin typeface="+mn-lt"/>
                          <a:ea typeface="+mn-ea"/>
                          <a:cs typeface="+mn-cs"/>
                        </a:rPr>
                        <a:t>Do not enter a room if the oxygen % is below 18% or if you see a person laying unconscious </a:t>
                      </a: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27125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E12F5-2D16-F06A-8AAD-C264AA267B87}"/>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0364896C-2FE2-4D84-7F8F-5FF2618C76E2}"/>
              </a:ext>
            </a:extLst>
          </p:cNvPr>
          <p:cNvSpPr>
            <a:spLocks noGrp="1"/>
          </p:cNvSpPr>
          <p:nvPr>
            <p:ph type="body" sz="quarter" idx="12"/>
          </p:nvPr>
        </p:nvSpPr>
        <p:spPr/>
        <p:txBody>
          <a:bodyPr/>
          <a:lstStyle/>
          <a:p>
            <a:r>
              <a:rPr lang="en-GB" sz="1200" dirty="0"/>
              <a:t>The below map identifies the locations of gas alarms and related systems within the space</a:t>
            </a:r>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F84B12AF-249D-2D08-9F41-5CD50AE519AA}"/>
              </a:ext>
            </a:extLst>
          </p:cNvPr>
          <p:cNvSpPr>
            <a:spLocks noGrp="1"/>
          </p:cNvSpPr>
          <p:nvPr>
            <p:ph type="title"/>
          </p:nvPr>
        </p:nvSpPr>
        <p:spPr/>
        <p:txBody>
          <a:bodyPr/>
          <a:lstStyle/>
          <a:p>
            <a:r>
              <a:rPr lang="en-GB" dirty="0"/>
              <a:t>Response to a gas alarm</a:t>
            </a:r>
          </a:p>
        </p:txBody>
      </p:sp>
      <p:sp>
        <p:nvSpPr>
          <p:cNvPr id="2" name="Slide Number Placeholder 29">
            <a:extLst>
              <a:ext uri="{FF2B5EF4-FFF2-40B4-BE49-F238E27FC236}">
                <a16:creationId xmlns:a16="http://schemas.microsoft.com/office/drawing/2014/main" id="{D01C74B9-7146-88BD-8A9A-454C4A588537}"/>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6</a:t>
            </a:fld>
            <a:endParaRPr lang="en-GB"/>
          </a:p>
        </p:txBody>
      </p:sp>
      <p:sp>
        <p:nvSpPr>
          <p:cNvPr id="3" name="Rectangle 2">
            <a:extLst>
              <a:ext uri="{FF2B5EF4-FFF2-40B4-BE49-F238E27FC236}">
                <a16:creationId xmlns:a16="http://schemas.microsoft.com/office/drawing/2014/main" id="{A3B6E5AD-9C3C-6317-E904-3843563748B0}"/>
              </a:ext>
            </a:extLst>
          </p:cNvPr>
          <p:cNvSpPr/>
          <p:nvPr/>
        </p:nvSpPr>
        <p:spPr>
          <a:xfrm>
            <a:off x="499733" y="1359290"/>
            <a:ext cx="11192534" cy="46800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8" name="Picture 7" descr="A blueprint of a building&#10;&#10;AI-generated content may be incorrect.">
            <a:extLst>
              <a:ext uri="{FF2B5EF4-FFF2-40B4-BE49-F238E27FC236}">
                <a16:creationId xmlns:a16="http://schemas.microsoft.com/office/drawing/2014/main" id="{E1BDE01A-A07D-8869-D224-545AD29F7DEF}"/>
              </a:ext>
            </a:extLst>
          </p:cNvPr>
          <p:cNvPicPr>
            <a:picLocks noChangeAspect="1"/>
          </p:cNvPicPr>
          <p:nvPr/>
        </p:nvPicPr>
        <p:blipFill>
          <a:blip r:embed="rId3"/>
          <a:stretch>
            <a:fillRect/>
          </a:stretch>
        </p:blipFill>
        <p:spPr>
          <a:xfrm>
            <a:off x="776223" y="2011579"/>
            <a:ext cx="7728681" cy="3375478"/>
          </a:xfrm>
          <a:prstGeom prst="rect">
            <a:avLst/>
          </a:prstGeom>
        </p:spPr>
      </p:pic>
      <p:graphicFrame>
        <p:nvGraphicFramePr>
          <p:cNvPr id="11" name="Table 10">
            <a:extLst>
              <a:ext uri="{FF2B5EF4-FFF2-40B4-BE49-F238E27FC236}">
                <a16:creationId xmlns:a16="http://schemas.microsoft.com/office/drawing/2014/main" id="{502AFC2F-0E6C-423C-C754-83784B8215CD}"/>
              </a:ext>
            </a:extLst>
          </p:cNvPr>
          <p:cNvGraphicFramePr>
            <a:graphicFrameLocks noGrp="1"/>
          </p:cNvGraphicFramePr>
          <p:nvPr>
            <p:extLst>
              <p:ext uri="{D42A27DB-BD31-4B8C-83A1-F6EECF244321}">
                <p14:modId xmlns:p14="http://schemas.microsoft.com/office/powerpoint/2010/main" val="3227364707"/>
              </p:ext>
            </p:extLst>
          </p:nvPr>
        </p:nvGraphicFramePr>
        <p:xfrm>
          <a:off x="8964796" y="1641515"/>
          <a:ext cx="2335925" cy="1859934"/>
        </p:xfrm>
        <a:graphic>
          <a:graphicData uri="http://schemas.openxmlformats.org/drawingml/2006/table">
            <a:tbl>
              <a:tblPr firstRow="1" bandRow="1">
                <a:tableStyleId>{B301B821-A1FF-4177-AEE7-76D212191A09}</a:tableStyleId>
              </a:tblPr>
              <a:tblGrid>
                <a:gridCol w="1144053">
                  <a:extLst>
                    <a:ext uri="{9D8B030D-6E8A-4147-A177-3AD203B41FA5}">
                      <a16:colId xmlns:a16="http://schemas.microsoft.com/office/drawing/2014/main" val="467169518"/>
                    </a:ext>
                  </a:extLst>
                </a:gridCol>
                <a:gridCol w="1191872">
                  <a:extLst>
                    <a:ext uri="{9D8B030D-6E8A-4147-A177-3AD203B41FA5}">
                      <a16:colId xmlns:a16="http://schemas.microsoft.com/office/drawing/2014/main" val="379541697"/>
                    </a:ext>
                  </a:extLst>
                </a:gridCol>
              </a:tblGrid>
              <a:tr h="218417">
                <a:tc gridSpan="2">
                  <a:txBody>
                    <a:bodyPr/>
                    <a:lstStyle/>
                    <a:p>
                      <a:pPr algn="ctr"/>
                      <a:r>
                        <a:rPr lang="en-GB" sz="1000" b="1" dirty="0"/>
                        <a:t>Key</a:t>
                      </a:r>
                    </a:p>
                  </a:txBody>
                  <a:tcPr/>
                </a:tc>
                <a:tc hMerge="1">
                  <a:txBody>
                    <a:bodyPr/>
                    <a:lstStyle/>
                    <a:p>
                      <a:endParaRPr lang="en-GB" dirty="0"/>
                    </a:p>
                  </a:txBody>
                  <a:tcPr/>
                </a:tc>
                <a:extLst>
                  <a:ext uri="{0D108BD9-81ED-4DB2-BD59-A6C34878D82A}">
                    <a16:rowId xmlns:a16="http://schemas.microsoft.com/office/drawing/2014/main" val="906238746"/>
                  </a:ext>
                </a:extLst>
              </a:tr>
              <a:tr h="335607">
                <a:tc>
                  <a:txBody>
                    <a:bodyPr/>
                    <a:lstStyle/>
                    <a:p>
                      <a:r>
                        <a:rPr lang="en-GB" sz="1000" dirty="0"/>
                        <a:t>Control Panel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tx1"/>
                        </a:solidFill>
                        <a:effectLst/>
                        <a:latin typeface="+mn-lt"/>
                        <a:ea typeface="+mn-ea"/>
                        <a:cs typeface="+mn-cs"/>
                      </a:endParaRPr>
                    </a:p>
                  </a:txBody>
                  <a:tcPr/>
                </a:tc>
                <a:extLst>
                  <a:ext uri="{0D108BD9-81ED-4DB2-BD59-A6C34878D82A}">
                    <a16:rowId xmlns:a16="http://schemas.microsoft.com/office/drawing/2014/main" val="3052315699"/>
                  </a:ext>
                </a:extLst>
              </a:tr>
              <a:tr h="335607">
                <a:tc>
                  <a:txBody>
                    <a:bodyPr/>
                    <a:lstStyle/>
                    <a:p>
                      <a:r>
                        <a:rPr lang="en-GB" sz="1000" dirty="0"/>
                        <a:t>Oxygen Depletion Sensors</a:t>
                      </a:r>
                    </a:p>
                  </a:txBody>
                  <a:tcPr/>
                </a:tc>
                <a:tc>
                  <a:txBody>
                    <a:bodyPr/>
                    <a:lstStyle/>
                    <a:p>
                      <a:endParaRPr lang="en-GB" sz="1000" dirty="0"/>
                    </a:p>
                  </a:txBody>
                  <a:tcPr/>
                </a:tc>
                <a:extLst>
                  <a:ext uri="{0D108BD9-81ED-4DB2-BD59-A6C34878D82A}">
                    <a16:rowId xmlns:a16="http://schemas.microsoft.com/office/drawing/2014/main" val="3642522800"/>
                  </a:ext>
                </a:extLst>
              </a:tr>
              <a:tr h="335607">
                <a:tc>
                  <a:txBody>
                    <a:bodyPr/>
                    <a:lstStyle/>
                    <a:p>
                      <a:r>
                        <a:rPr lang="en-GB" sz="1000" dirty="0"/>
                        <a:t>Gas Regulators</a:t>
                      </a:r>
                    </a:p>
                  </a:txBody>
                  <a:tcPr/>
                </a:tc>
                <a:tc>
                  <a:txBody>
                    <a:bodyPr/>
                    <a:lstStyle/>
                    <a:p>
                      <a:endParaRPr lang="en-GB" sz="1000" dirty="0"/>
                    </a:p>
                  </a:txBody>
                  <a:tcPr/>
                </a:tc>
                <a:extLst>
                  <a:ext uri="{0D108BD9-81ED-4DB2-BD59-A6C34878D82A}">
                    <a16:rowId xmlns:a16="http://schemas.microsoft.com/office/drawing/2014/main" val="3065304798"/>
                  </a:ext>
                </a:extLst>
              </a:tr>
              <a:tr h="335607">
                <a:tc>
                  <a:txBody>
                    <a:bodyPr/>
                    <a:lstStyle/>
                    <a:p>
                      <a:r>
                        <a:rPr lang="en-GB" sz="1000" dirty="0"/>
                        <a:t>Route to Gas Cage</a:t>
                      </a:r>
                    </a:p>
                  </a:txBody>
                  <a:tcPr/>
                </a:tc>
                <a:tc>
                  <a:txBody>
                    <a:bodyPr/>
                    <a:lstStyle/>
                    <a:p>
                      <a:endParaRPr lang="en-GB" sz="1000" dirty="0"/>
                    </a:p>
                  </a:txBody>
                  <a:tcPr/>
                </a:tc>
                <a:extLst>
                  <a:ext uri="{0D108BD9-81ED-4DB2-BD59-A6C34878D82A}">
                    <a16:rowId xmlns:a16="http://schemas.microsoft.com/office/drawing/2014/main" val="370782157"/>
                  </a:ext>
                </a:extLst>
              </a:tr>
            </a:tbl>
          </a:graphicData>
        </a:graphic>
      </p:graphicFrame>
      <p:sp>
        <p:nvSpPr>
          <p:cNvPr id="19" name="Oval 18">
            <a:extLst>
              <a:ext uri="{FF2B5EF4-FFF2-40B4-BE49-F238E27FC236}">
                <a16:creationId xmlns:a16="http://schemas.microsoft.com/office/drawing/2014/main" id="{9A445CC0-06EC-3846-463C-8A1201D92B40}"/>
              </a:ext>
            </a:extLst>
          </p:cNvPr>
          <p:cNvSpPr/>
          <p:nvPr/>
        </p:nvSpPr>
        <p:spPr>
          <a:xfrm>
            <a:off x="10569202" y="2423610"/>
            <a:ext cx="447741" cy="163961"/>
          </a:xfrm>
          <a:prstGeom prst="ellipse">
            <a:avLst/>
          </a:prstGeom>
          <a:solidFill>
            <a:schemeClr val="accent6">
              <a:lumMod val="75000"/>
            </a:schemeClr>
          </a:solidFill>
          <a:ln>
            <a:solidFill>
              <a:schemeClr val="accent6">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800" b="1" dirty="0">
                <a:solidFill>
                  <a:schemeClr val="tx1"/>
                </a:solidFill>
              </a:rPr>
              <a:t>O2</a:t>
            </a:r>
          </a:p>
        </p:txBody>
      </p:sp>
      <p:sp>
        <p:nvSpPr>
          <p:cNvPr id="20" name="Oval 19">
            <a:extLst>
              <a:ext uri="{FF2B5EF4-FFF2-40B4-BE49-F238E27FC236}">
                <a16:creationId xmlns:a16="http://schemas.microsoft.com/office/drawing/2014/main" id="{5F552DF9-59D4-B8F6-6611-C11FDC4CFDD7}"/>
              </a:ext>
            </a:extLst>
          </p:cNvPr>
          <p:cNvSpPr/>
          <p:nvPr/>
        </p:nvSpPr>
        <p:spPr>
          <a:xfrm>
            <a:off x="10569202" y="1971640"/>
            <a:ext cx="447741" cy="163961"/>
          </a:xfrm>
          <a:prstGeom prst="ellipse">
            <a:avLst/>
          </a:prstGeom>
          <a:solidFill>
            <a:schemeClr val="accent4">
              <a:lumMod val="75000"/>
            </a:schemeClr>
          </a:solidFill>
          <a:ln>
            <a:solidFill>
              <a:schemeClr val="accent4">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800" b="1" dirty="0">
                <a:solidFill>
                  <a:schemeClr val="tx1"/>
                </a:solidFill>
              </a:rPr>
              <a:t>CP</a:t>
            </a:r>
          </a:p>
        </p:txBody>
      </p:sp>
      <p:sp>
        <p:nvSpPr>
          <p:cNvPr id="21" name="Oval 20">
            <a:extLst>
              <a:ext uri="{FF2B5EF4-FFF2-40B4-BE49-F238E27FC236}">
                <a16:creationId xmlns:a16="http://schemas.microsoft.com/office/drawing/2014/main" id="{055D2F09-707D-2F83-E8C2-F192D4A82C76}"/>
              </a:ext>
            </a:extLst>
          </p:cNvPr>
          <p:cNvSpPr/>
          <p:nvPr/>
        </p:nvSpPr>
        <p:spPr>
          <a:xfrm>
            <a:off x="10569202" y="2891440"/>
            <a:ext cx="447741" cy="163961"/>
          </a:xfrm>
          <a:prstGeom prst="ellipse">
            <a:avLst/>
          </a:prstGeom>
          <a:solidFill>
            <a:schemeClr val="accent3">
              <a:lumMod val="75000"/>
            </a:schemeClr>
          </a:solidFill>
          <a:ln>
            <a:solidFill>
              <a:schemeClr val="accent3">
                <a:lumMod val="75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800" b="1" dirty="0">
                <a:solidFill>
                  <a:schemeClr val="tx1"/>
                </a:solidFill>
              </a:rPr>
              <a:t>R</a:t>
            </a:r>
          </a:p>
        </p:txBody>
      </p:sp>
      <p:sp>
        <p:nvSpPr>
          <p:cNvPr id="22" name="Arrow: Right 21">
            <a:extLst>
              <a:ext uri="{FF2B5EF4-FFF2-40B4-BE49-F238E27FC236}">
                <a16:creationId xmlns:a16="http://schemas.microsoft.com/office/drawing/2014/main" id="{98BE2D5C-F01A-DA42-6729-7200152056D9}"/>
              </a:ext>
            </a:extLst>
          </p:cNvPr>
          <p:cNvSpPr/>
          <p:nvPr/>
        </p:nvSpPr>
        <p:spPr>
          <a:xfrm>
            <a:off x="10487222" y="3203502"/>
            <a:ext cx="611702" cy="214411"/>
          </a:xfrm>
          <a:prstGeom prst="rightArrow">
            <a:avLst/>
          </a:prstGeom>
          <a:solidFill>
            <a:srgbClr val="00B050"/>
          </a:solidFill>
          <a:ln>
            <a:solidFill>
              <a:srgbClr val="00B05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078035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742FC-8255-C53C-2D99-8420FCEB2B7F}"/>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962537FA-365F-F22A-E417-62AA29789963}"/>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8E553913-70CA-FF51-D4D6-344A306974C5}"/>
              </a:ext>
            </a:extLst>
          </p:cNvPr>
          <p:cNvSpPr>
            <a:spLocks noGrp="1"/>
          </p:cNvSpPr>
          <p:nvPr>
            <p:ph type="title"/>
          </p:nvPr>
        </p:nvSpPr>
        <p:spPr/>
        <p:txBody>
          <a:bodyPr/>
          <a:lstStyle/>
          <a:p>
            <a:r>
              <a:rPr lang="en-GB" dirty="0"/>
              <a:t>Response to a chemical spill</a:t>
            </a:r>
            <a:endParaRPr lang="en-GB" dirty="0">
              <a:solidFill>
                <a:srgbClr val="FF0000"/>
              </a:solidFill>
            </a:endParaRPr>
          </a:p>
        </p:txBody>
      </p:sp>
      <p:sp>
        <p:nvSpPr>
          <p:cNvPr id="2" name="Slide Number Placeholder 29">
            <a:extLst>
              <a:ext uri="{FF2B5EF4-FFF2-40B4-BE49-F238E27FC236}">
                <a16:creationId xmlns:a16="http://schemas.microsoft.com/office/drawing/2014/main" id="{55FF00C6-621D-1589-4ABB-5BC8990FBCC5}"/>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7</a:t>
            </a:fld>
            <a:endParaRPr lang="en-GB"/>
          </a:p>
        </p:txBody>
      </p:sp>
      <p:graphicFrame>
        <p:nvGraphicFramePr>
          <p:cNvPr id="4" name="Table 3">
            <a:extLst>
              <a:ext uri="{FF2B5EF4-FFF2-40B4-BE49-F238E27FC236}">
                <a16:creationId xmlns:a16="http://schemas.microsoft.com/office/drawing/2014/main" id="{C8C6F32D-866F-4CFF-A91D-5836EB640DE4}"/>
              </a:ext>
            </a:extLst>
          </p:cNvPr>
          <p:cNvGraphicFramePr>
            <a:graphicFrameLocks noGrp="1"/>
          </p:cNvGraphicFramePr>
          <p:nvPr>
            <p:extLst>
              <p:ext uri="{D42A27DB-BD31-4B8C-83A1-F6EECF244321}">
                <p14:modId xmlns:p14="http://schemas.microsoft.com/office/powerpoint/2010/main" val="1071404333"/>
              </p:ext>
            </p:extLst>
          </p:nvPr>
        </p:nvGraphicFramePr>
        <p:xfrm>
          <a:off x="499732" y="1867394"/>
          <a:ext cx="11192535" cy="4297680"/>
        </p:xfrm>
        <a:graphic>
          <a:graphicData uri="http://schemas.openxmlformats.org/drawingml/2006/table">
            <a:tbl>
              <a:tblPr firstRow="1" bandRow="1">
                <a:tableStyleId>{5940675A-B579-460E-94D1-54222C63F5DA}</a:tableStyleId>
              </a:tblPr>
              <a:tblGrid>
                <a:gridCol w="1612847">
                  <a:extLst>
                    <a:ext uri="{9D8B030D-6E8A-4147-A177-3AD203B41FA5}">
                      <a16:colId xmlns:a16="http://schemas.microsoft.com/office/drawing/2014/main" val="4172036872"/>
                    </a:ext>
                  </a:extLst>
                </a:gridCol>
                <a:gridCol w="3033286">
                  <a:extLst>
                    <a:ext uri="{9D8B030D-6E8A-4147-A177-3AD203B41FA5}">
                      <a16:colId xmlns:a16="http://schemas.microsoft.com/office/drawing/2014/main" val="3897591143"/>
                    </a:ext>
                  </a:extLst>
                </a:gridCol>
                <a:gridCol w="6546402">
                  <a:extLst>
                    <a:ext uri="{9D8B030D-6E8A-4147-A177-3AD203B41FA5}">
                      <a16:colId xmlns:a16="http://schemas.microsoft.com/office/drawing/2014/main" val="1265759830"/>
                    </a:ext>
                  </a:extLst>
                </a:gridCol>
              </a:tblGrid>
              <a:tr h="268838">
                <a:tc>
                  <a:txBody>
                    <a:bodyPr/>
                    <a:lstStyle/>
                    <a:p>
                      <a:r>
                        <a:rPr lang="en-GB" sz="1200" b="1" dirty="0"/>
                        <a:t>Emergency</a:t>
                      </a:r>
                    </a:p>
                  </a:txBody>
                  <a:tcPr>
                    <a:solidFill>
                      <a:srgbClr val="FFFFFF"/>
                    </a:solidFill>
                  </a:tcPr>
                </a:tc>
                <a:tc>
                  <a:txBody>
                    <a:bodyPr/>
                    <a:lstStyle/>
                    <a:p>
                      <a:r>
                        <a:rPr lang="en-GB" sz="1200" b="1" dirty="0"/>
                        <a:t>Assessment of Emergency </a:t>
                      </a:r>
                    </a:p>
                  </a:txBody>
                  <a:tcPr>
                    <a:solidFill>
                      <a:srgbClr val="FFFFFF"/>
                    </a:solidFill>
                  </a:tcPr>
                </a:tc>
                <a:tc>
                  <a:txBody>
                    <a:bodyPr/>
                    <a:lstStyle/>
                    <a:p>
                      <a:r>
                        <a:rPr lang="en-GB" sz="1200" b="1" dirty="0"/>
                        <a:t>Response</a:t>
                      </a:r>
                    </a:p>
                  </a:txBody>
                  <a:tcPr>
                    <a:solidFill>
                      <a:srgbClr val="FFFFFF"/>
                    </a:solidFill>
                  </a:tcPr>
                </a:tc>
                <a:extLst>
                  <a:ext uri="{0D108BD9-81ED-4DB2-BD59-A6C34878D82A}">
                    <a16:rowId xmlns:a16="http://schemas.microsoft.com/office/drawing/2014/main" val="950839769"/>
                  </a:ext>
                </a:extLst>
              </a:tr>
              <a:tr h="3942951">
                <a:tc>
                  <a:txBody>
                    <a:bodyPr/>
                    <a:lstStyle/>
                    <a:p>
                      <a:r>
                        <a:rPr lang="en-GB" sz="1200" dirty="0"/>
                        <a:t>Chemical spillage (liquid and powder)</a:t>
                      </a:r>
                    </a:p>
                  </a:txBody>
                  <a:tcP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n-lt"/>
                          <a:ea typeface="+mn-ea"/>
                          <a:cs typeface="+mn-cs"/>
                        </a:rPr>
                        <a:t>Stop all activity</a:t>
                      </a:r>
                      <a:r>
                        <a:rPr lang="en-GB" sz="1200" b="0" i="0" kern="1200" dirty="0">
                          <a:solidFill>
                            <a:schemeClr val="tx1"/>
                          </a:solidFill>
                          <a:effectLst/>
                          <a:latin typeface="+mn-lt"/>
                          <a:ea typeface="+mn-ea"/>
                          <a:cs typeface="+mn-cs"/>
                        </a:rPr>
                        <a:t> and evacuate non-essential personnel from the area.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Do not deal with a spill unless trained and you are confident in what you and doing.</a:t>
                      </a:r>
                    </a:p>
                    <a:p>
                      <a:pPr algn="l">
                        <a:buNone/>
                      </a:pPr>
                      <a:endParaRPr lang="en-GB" sz="1200" kern="1200" dirty="0">
                        <a:solidFill>
                          <a:schemeClr val="tx1"/>
                        </a:solidFill>
                        <a:latin typeface="+mn-lt"/>
                        <a:ea typeface="+mn-ea"/>
                        <a:cs typeface="+mn-cs"/>
                      </a:endParaRPr>
                    </a:p>
                    <a:p>
                      <a:pPr algn="l">
                        <a:buNone/>
                      </a:pPr>
                      <a:r>
                        <a:rPr lang="en-GB" sz="1200" kern="1200" dirty="0">
                          <a:solidFill>
                            <a:schemeClr val="tx1"/>
                          </a:solidFill>
                          <a:latin typeface="+mn-lt"/>
                          <a:ea typeface="+mn-ea"/>
                          <a:cs typeface="+mn-cs"/>
                        </a:rPr>
                        <a:t>Consult the COSHH Assessment and SDS for specific hazard and control information regarding the spilt substance.</a:t>
                      </a:r>
                    </a:p>
                    <a:p>
                      <a:pPr algn="l">
                        <a:buNone/>
                      </a:pPr>
                      <a:endParaRPr lang="en-GB" sz="1200" kern="1200" dirty="0">
                        <a:solidFill>
                          <a:schemeClr val="tx1"/>
                        </a:solidFill>
                        <a:latin typeface="+mn-lt"/>
                        <a:ea typeface="+mn-ea"/>
                        <a:cs typeface="+mn-cs"/>
                      </a:endParaRPr>
                    </a:p>
                    <a:p>
                      <a:pPr algn="l">
                        <a:buNone/>
                      </a:pPr>
                      <a:endParaRPr lang="en-GB" sz="1200" kern="1200" dirty="0">
                        <a:solidFill>
                          <a:schemeClr val="tx1"/>
                        </a:solidFill>
                        <a:latin typeface="+mn-lt"/>
                        <a:ea typeface="+mn-ea"/>
                        <a:cs typeface="+mn-cs"/>
                      </a:endParaRPr>
                    </a:p>
                    <a:p>
                      <a:pPr algn="l">
                        <a:buNone/>
                      </a:pPr>
                      <a:endParaRPr lang="en-GB" sz="1200" kern="1200" dirty="0">
                        <a:solidFill>
                          <a:schemeClr val="tx1"/>
                        </a:solidFill>
                        <a:latin typeface="+mn-lt"/>
                        <a:ea typeface="+mn-ea"/>
                        <a:cs typeface="+mn-cs"/>
                      </a:endParaRPr>
                    </a:p>
                    <a:p>
                      <a:pPr algn="l">
                        <a:buNone/>
                      </a:pPr>
                      <a:endParaRPr lang="en-GB" sz="1200" kern="1200" dirty="0">
                        <a:solidFill>
                          <a:schemeClr val="tx1"/>
                        </a:solidFill>
                        <a:latin typeface="+mn-lt"/>
                        <a:ea typeface="+mn-ea"/>
                        <a:cs typeface="+mn-cs"/>
                      </a:endParaRPr>
                    </a:p>
                  </a:txBody>
                  <a:tcPr marL="114300" marR="114300" marT="0" marB="0">
                    <a:solidFill>
                      <a:srgbClr val="FFFFFF"/>
                    </a:solidFill>
                  </a:tcPr>
                </a:tc>
                <a:tc>
                  <a:txBody>
                    <a:bodyPr/>
                    <a:lstStyle/>
                    <a:p>
                      <a:pPr marL="0" lvl="0" indent="0" algn="l" defTabSz="914400" rtl="0" eaLnBrk="1" latinLnBrk="0" hangingPunct="1">
                        <a:buFont typeface="+mj-lt"/>
                        <a:buNone/>
                      </a:pPr>
                      <a:r>
                        <a:rPr lang="en-GB" sz="1100" b="1" i="0" kern="1200" dirty="0">
                          <a:solidFill>
                            <a:schemeClr val="tx1"/>
                          </a:solidFill>
                          <a:effectLst/>
                          <a:latin typeface="+mn-lt"/>
                          <a:ea typeface="+mn-ea"/>
                          <a:cs typeface="+mn-cs"/>
                        </a:rPr>
                        <a:t>Spillage (liquid)</a:t>
                      </a:r>
                      <a:br>
                        <a:rPr lang="en-GB" sz="1100" b="0" i="0" kern="1200" dirty="0">
                          <a:solidFill>
                            <a:schemeClr val="tx1"/>
                          </a:solidFill>
                          <a:effectLst/>
                          <a:latin typeface="+mn-lt"/>
                          <a:ea typeface="+mn-ea"/>
                          <a:cs typeface="+mn-cs"/>
                        </a:rPr>
                      </a:br>
                      <a:r>
                        <a:rPr lang="en-GB" sz="1100" b="0" i="0" kern="1200" dirty="0">
                          <a:solidFill>
                            <a:schemeClr val="tx1"/>
                          </a:solidFill>
                          <a:effectLst/>
                          <a:latin typeface="+mn-lt"/>
                          <a:ea typeface="+mn-ea"/>
                          <a:cs typeface="+mn-cs"/>
                        </a:rPr>
                        <a:t>In the event of spillage outside a fume cupboard or local exhaust enclosure:</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If the substance is flammable, eliminate sources of ignition;</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Instruct others to keep at a safe distance;</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Open windows where appropriate;</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For spillage of volatile materials, evacuate the room and shut the door unless the substance has been determined to be safe to use in the open. Unless the spillage is one which may be left to clear by evaporation and ventilation, call Community Safety who will call the Emergency Services.</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For spillage of material which has been determined safe to use in the open, absorb it onto sand or proprietary absorbent, and transfer it into a container which is put into a well-ventilated space for ultimate disposal.</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If external to the premises, prevent spills from entering drains or watercourses by creating a bund and using absorbent materials, then transfer to a container for ultimate disposal.</a:t>
                      </a:r>
                    </a:p>
                    <a:p>
                      <a:pPr marL="171450" indent="-171450">
                        <a:buFont typeface="Arial" panose="020B0604020202020204" pitchFamily="34" charset="0"/>
                        <a:buChar char="•"/>
                      </a:pPr>
                      <a:r>
                        <a:rPr lang="en-GB" sz="1100" b="0" i="0" kern="1200" dirty="0">
                          <a:solidFill>
                            <a:schemeClr val="tx1"/>
                          </a:solidFill>
                          <a:effectLst/>
                          <a:latin typeface="+mn-lt"/>
                          <a:ea typeface="+mn-ea"/>
                          <a:cs typeface="+mn-cs"/>
                        </a:rPr>
                        <a:t>If trained to deal with a spill locally, identify relevant materials from a local spillage kit, don relevant personal protective safety equipment and mitigate the spill from entering any drain. </a:t>
                      </a:r>
                      <a:r>
                        <a:rPr lang="en-GB" sz="1100" kern="1200" dirty="0">
                          <a:solidFill>
                            <a:schemeClr val="tx1"/>
                          </a:solidFill>
                          <a:latin typeface="+mn-lt"/>
                          <a:ea typeface="+mn-ea"/>
                          <a:cs typeface="+mn-cs"/>
                        </a:rPr>
                        <a:t>Spill kits are available in Technical Services Managers Office (P1.62).</a:t>
                      </a:r>
                    </a:p>
                    <a:p>
                      <a:pPr marL="171450" indent="-171450">
                        <a:buFont typeface="Arial" panose="020B0604020202020204" pitchFamily="34" charset="0"/>
                        <a:buChar char="•"/>
                      </a:pPr>
                      <a:r>
                        <a:rPr lang="en-GB" sz="1100" kern="1200" dirty="0">
                          <a:solidFill>
                            <a:schemeClr val="tx1"/>
                          </a:solidFill>
                          <a:latin typeface="+mn-lt"/>
                          <a:ea typeface="+mn-ea"/>
                          <a:cs typeface="+mn-cs"/>
                        </a:rPr>
                        <a:t>Contact the Principal Investigator, Space Owner and Technical Services Manager of the incident.</a:t>
                      </a:r>
                    </a:p>
                    <a:p>
                      <a:pPr marL="0" indent="0">
                        <a:buFont typeface="Arial" panose="020B0604020202020204" pitchFamily="34" charset="0"/>
                        <a:buNone/>
                      </a:pPr>
                      <a:r>
                        <a:rPr lang="en-GB" sz="1100" b="1" kern="1200" dirty="0">
                          <a:solidFill>
                            <a:schemeClr val="tx1"/>
                          </a:solidFill>
                          <a:latin typeface="+mn-lt"/>
                          <a:ea typeface="+mn-ea"/>
                          <a:cs typeface="+mn-cs"/>
                        </a:rPr>
                        <a:t>Spillage (powder)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Chemicals in a powder form may pose additional hazards and therefore further control measures (RPE) may be required. Consult the SDS for specific information.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a:solidFill>
                            <a:schemeClr val="tx1"/>
                          </a:solidFill>
                          <a:effectLst/>
                          <a:latin typeface="+mn-lt"/>
                          <a:ea typeface="+mn-ea"/>
                          <a:cs typeface="+mn-cs"/>
                        </a:rPr>
                        <a:t>Powder spills should never be swept up using a dustpan and brush, standard vacuum etc. The powder must be covered with wet absorbent material to absorb/dissolve the powder. Continue to “damp-down” until there is no visible powder left and the spill can be dealt with as for wet spills. </a:t>
                      </a:r>
                    </a:p>
                    <a:p>
                      <a:pPr marL="171450" indent="-171450">
                        <a:buFont typeface="Arial" panose="020B0604020202020204" pitchFamily="34" charset="0"/>
                        <a:buChar char="•"/>
                      </a:pPr>
                      <a:endParaRPr lang="en-GB" sz="11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107760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45B39-A877-8813-6145-4AC6941FBEB1}"/>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8B8E036A-3600-5362-288A-C3C2DEB482A1}"/>
              </a:ext>
            </a:extLst>
          </p:cNvPr>
          <p:cNvSpPr>
            <a:spLocks noGrp="1"/>
          </p:cNvSpPr>
          <p:nvPr>
            <p:ph type="body" sz="quarter" idx="12"/>
          </p:nvPr>
        </p:nvSpPr>
        <p:spPr/>
        <p:txBody>
          <a:bodyPr/>
          <a:lstStyle/>
          <a:p>
            <a:r>
              <a:rPr lang="en-GB" sz="1200" b="1" dirty="0"/>
              <a:t>Assess the situation</a:t>
            </a:r>
          </a:p>
          <a:p>
            <a:pPr marL="228600" lvl="0" indent="-228600">
              <a:buFont typeface="+mj-lt"/>
              <a:buAutoNum type="arabicPeriod"/>
            </a:pPr>
            <a:r>
              <a:rPr lang="en-GB" sz="1200" dirty="0"/>
              <a:t>Assess the emergency, be prepared to evacuate the space.</a:t>
            </a:r>
          </a:p>
          <a:p>
            <a:pPr marL="228600" lvl="0" indent="-228600">
              <a:buFont typeface="+mj-lt"/>
              <a:buAutoNum type="arabicPeriod"/>
            </a:pPr>
            <a:r>
              <a:rPr lang="en-GB" sz="1200" dirty="0"/>
              <a:t>If the nature of the emergency puts anyone in the space at risk of harm, evacuate the space immediately and call </a:t>
            </a:r>
            <a:r>
              <a:rPr lang="en-GB" sz="1200" b="1" dirty="0"/>
              <a:t>Community Safety</a:t>
            </a:r>
            <a:r>
              <a:rPr lang="en-GB" sz="1200" dirty="0"/>
              <a:t>.</a:t>
            </a:r>
          </a:p>
          <a:p>
            <a:pPr marL="228600" indent="-228600">
              <a:buFont typeface="+mj-lt"/>
              <a:buAutoNum type="arabicPeriod"/>
            </a:pPr>
            <a:r>
              <a:rPr lang="en-GB" sz="1200" dirty="0"/>
              <a:t>If the emergency can be controlled without personal risk, deal with the incident following guidance below. </a:t>
            </a:r>
            <a:endParaRPr lang="en-GB" dirty="0"/>
          </a:p>
          <a:p>
            <a:endParaRPr lang="en-GB" dirty="0"/>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1BA8F241-5A76-92AF-7CB2-10BFB14A3987}"/>
              </a:ext>
            </a:extLst>
          </p:cNvPr>
          <p:cNvSpPr>
            <a:spLocks noGrp="1"/>
          </p:cNvSpPr>
          <p:nvPr>
            <p:ph type="title"/>
          </p:nvPr>
        </p:nvSpPr>
        <p:spPr/>
        <p:txBody>
          <a:bodyPr/>
          <a:lstStyle/>
          <a:p>
            <a:r>
              <a:rPr lang="en-GB" dirty="0"/>
              <a:t>Response to a chemical spill (continued)</a:t>
            </a:r>
            <a:endParaRPr lang="en-GB" dirty="0">
              <a:solidFill>
                <a:srgbClr val="FF0000"/>
              </a:solidFill>
            </a:endParaRPr>
          </a:p>
        </p:txBody>
      </p:sp>
      <p:sp>
        <p:nvSpPr>
          <p:cNvPr id="2" name="Slide Number Placeholder 29">
            <a:extLst>
              <a:ext uri="{FF2B5EF4-FFF2-40B4-BE49-F238E27FC236}">
                <a16:creationId xmlns:a16="http://schemas.microsoft.com/office/drawing/2014/main" id="{1CC90AE5-201E-AD5B-3CEF-CB1957017CFB}"/>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8</a:t>
            </a:fld>
            <a:endParaRPr lang="en-GB"/>
          </a:p>
        </p:txBody>
      </p:sp>
      <p:graphicFrame>
        <p:nvGraphicFramePr>
          <p:cNvPr id="4" name="Table 3">
            <a:extLst>
              <a:ext uri="{FF2B5EF4-FFF2-40B4-BE49-F238E27FC236}">
                <a16:creationId xmlns:a16="http://schemas.microsoft.com/office/drawing/2014/main" id="{CF955764-A5E6-A64A-1170-CF23A59203C5}"/>
              </a:ext>
            </a:extLst>
          </p:cNvPr>
          <p:cNvGraphicFramePr>
            <a:graphicFrameLocks noGrp="1"/>
          </p:cNvGraphicFramePr>
          <p:nvPr>
            <p:extLst>
              <p:ext uri="{D42A27DB-BD31-4B8C-83A1-F6EECF244321}">
                <p14:modId xmlns:p14="http://schemas.microsoft.com/office/powerpoint/2010/main" val="3324098501"/>
              </p:ext>
            </p:extLst>
          </p:nvPr>
        </p:nvGraphicFramePr>
        <p:xfrm>
          <a:off x="499732" y="1911538"/>
          <a:ext cx="11192535" cy="4237014"/>
        </p:xfrm>
        <a:graphic>
          <a:graphicData uri="http://schemas.openxmlformats.org/drawingml/2006/table">
            <a:tbl>
              <a:tblPr firstRow="1" bandRow="1">
                <a:tableStyleId>{5940675A-B579-460E-94D1-54222C63F5DA}</a:tableStyleId>
              </a:tblPr>
              <a:tblGrid>
                <a:gridCol w="1612847">
                  <a:extLst>
                    <a:ext uri="{9D8B030D-6E8A-4147-A177-3AD203B41FA5}">
                      <a16:colId xmlns:a16="http://schemas.microsoft.com/office/drawing/2014/main" val="4172036872"/>
                    </a:ext>
                  </a:extLst>
                </a:gridCol>
                <a:gridCol w="3033286">
                  <a:extLst>
                    <a:ext uri="{9D8B030D-6E8A-4147-A177-3AD203B41FA5}">
                      <a16:colId xmlns:a16="http://schemas.microsoft.com/office/drawing/2014/main" val="3897591143"/>
                    </a:ext>
                  </a:extLst>
                </a:gridCol>
                <a:gridCol w="6546402">
                  <a:extLst>
                    <a:ext uri="{9D8B030D-6E8A-4147-A177-3AD203B41FA5}">
                      <a16:colId xmlns:a16="http://schemas.microsoft.com/office/drawing/2014/main" val="1265759830"/>
                    </a:ext>
                  </a:extLst>
                </a:gridCol>
              </a:tblGrid>
              <a:tr h="289743">
                <a:tc>
                  <a:txBody>
                    <a:bodyPr/>
                    <a:lstStyle/>
                    <a:p>
                      <a:r>
                        <a:rPr lang="en-GB" sz="1200" b="1" dirty="0"/>
                        <a:t>Emergency</a:t>
                      </a:r>
                    </a:p>
                  </a:txBody>
                  <a:tcPr>
                    <a:solidFill>
                      <a:srgbClr val="FFFFFF"/>
                    </a:solidFill>
                  </a:tcPr>
                </a:tc>
                <a:tc>
                  <a:txBody>
                    <a:bodyPr/>
                    <a:lstStyle/>
                    <a:p>
                      <a:r>
                        <a:rPr lang="en-GB" sz="1200" b="1" dirty="0"/>
                        <a:t>Assessment of Emergency </a:t>
                      </a:r>
                    </a:p>
                  </a:txBody>
                  <a:tcPr>
                    <a:solidFill>
                      <a:srgbClr val="FFFFFF"/>
                    </a:solidFill>
                  </a:tcPr>
                </a:tc>
                <a:tc>
                  <a:txBody>
                    <a:bodyPr/>
                    <a:lstStyle/>
                    <a:p>
                      <a:r>
                        <a:rPr lang="en-GB" sz="1200" b="1" dirty="0"/>
                        <a:t>Response</a:t>
                      </a:r>
                    </a:p>
                  </a:txBody>
                  <a:tcPr>
                    <a:solidFill>
                      <a:srgbClr val="FFFFFF"/>
                    </a:solidFill>
                  </a:tcPr>
                </a:tc>
                <a:extLst>
                  <a:ext uri="{0D108BD9-81ED-4DB2-BD59-A6C34878D82A}">
                    <a16:rowId xmlns:a16="http://schemas.microsoft.com/office/drawing/2014/main" val="950839769"/>
                  </a:ext>
                </a:extLst>
              </a:tr>
              <a:tr h="3947271">
                <a:tc>
                  <a:txBody>
                    <a:bodyPr/>
                    <a:lstStyle/>
                    <a:p>
                      <a:r>
                        <a:rPr lang="en-GB" sz="1200" dirty="0"/>
                        <a:t>Contact with hazardous chemical on a person</a:t>
                      </a:r>
                    </a:p>
                  </a:txBody>
                  <a:tcP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n-lt"/>
                          <a:ea typeface="+mn-ea"/>
                          <a:cs typeface="+mn-cs"/>
                        </a:rPr>
                        <a:t>Stop all activity</a:t>
                      </a:r>
                      <a:r>
                        <a:rPr lang="en-GB" sz="1200" b="0" i="0" kern="1200" dirty="0">
                          <a:solidFill>
                            <a:schemeClr val="tx1"/>
                          </a:solidFill>
                          <a:effectLst/>
                          <a:latin typeface="+mn-lt"/>
                          <a:ea typeface="+mn-ea"/>
                          <a:cs typeface="+mn-cs"/>
                        </a:rPr>
                        <a:t> and evacuate non-essential personnel from the area.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Consult the COSHH Assessment and SDS for specific hazard and control information regarding the hazard substance</a:t>
                      </a:r>
                    </a:p>
                  </a:txBody>
                  <a:tcPr marL="114300" marR="114300" marT="0" marB="0">
                    <a:solidFill>
                      <a:srgbClr val="FFFFFF"/>
                    </a:solidFill>
                  </a:tcPr>
                </a:tc>
                <a:tc>
                  <a:txBody>
                    <a:bodyPr/>
                    <a:lstStyle/>
                    <a:p>
                      <a:pPr marL="0" lvl="0" indent="0" algn="l" defTabSz="914400" rtl="0" eaLnBrk="1" latinLnBrk="0" hangingPunct="1">
                        <a:buFont typeface="+mj-lt"/>
                        <a:buNone/>
                      </a:pPr>
                      <a:r>
                        <a:rPr lang="en-GB" sz="1200" b="0" i="0" kern="1200" dirty="0">
                          <a:solidFill>
                            <a:schemeClr val="tx1"/>
                          </a:solidFill>
                          <a:effectLst/>
                          <a:latin typeface="+mn-lt"/>
                          <a:ea typeface="+mn-ea"/>
                          <a:cs typeface="+mn-cs"/>
                        </a:rPr>
                        <a:t>Contact a Fire Aider or Community Safety immediately. Workers should know what help to give before qualified help arrives on the scene. Below is basic first aid response to chemical spill/contact. The SDS must be referred to for specific first aid requirements.</a:t>
                      </a:r>
                    </a:p>
                    <a:p>
                      <a:pPr marL="0" lvl="0" indent="0" algn="l" defTabSz="914400" rtl="0" eaLnBrk="1" latinLnBrk="0" hangingPunct="1">
                        <a:buFont typeface="+mj-lt"/>
                        <a:buNone/>
                      </a:pPr>
                      <a:endParaRPr lang="en-GB" sz="1200" b="0" i="0" kern="1200" dirty="0">
                        <a:solidFill>
                          <a:schemeClr val="tx1"/>
                        </a:solidFill>
                        <a:effectLst/>
                        <a:latin typeface="+mn-lt"/>
                        <a:ea typeface="+mn-ea"/>
                        <a:cs typeface="+mn-cs"/>
                      </a:endParaRPr>
                    </a:p>
                    <a:p>
                      <a:pPr marL="0" lvl="0" indent="0" algn="l" defTabSz="914400" rtl="0" eaLnBrk="1" latinLnBrk="0" hangingPunct="1">
                        <a:buFont typeface="+mj-lt"/>
                        <a:buNone/>
                      </a:pPr>
                      <a:r>
                        <a:rPr lang="en-GB" sz="1200" b="0" i="0" u="sng" kern="1200" dirty="0">
                          <a:solidFill>
                            <a:schemeClr val="tx1"/>
                          </a:solidFill>
                          <a:effectLst/>
                          <a:latin typeface="+mn-lt"/>
                          <a:ea typeface="+mn-ea"/>
                          <a:cs typeface="+mn-cs"/>
                        </a:rPr>
                        <a:t>Eyes</a:t>
                      </a:r>
                      <a:br>
                        <a:rPr lang="en-GB" sz="1200" dirty="0"/>
                      </a:br>
                      <a:r>
                        <a:rPr lang="en-GB" sz="1200" b="0" i="0" kern="1200" dirty="0">
                          <a:solidFill>
                            <a:schemeClr val="tx1"/>
                          </a:solidFill>
                          <a:effectLst/>
                          <a:latin typeface="+mn-lt"/>
                          <a:ea typeface="+mn-ea"/>
                          <a:cs typeface="+mn-cs"/>
                        </a:rPr>
                        <a:t>Flood thoroughly with water for at least 10 minutes. Use sterile eyewash or tap water from a clean container or run gently from a hose. Gently, but if necessary firmly, prise eyelids open. SEEK IMMEDIATE MEDICAL ATTENTION.</a:t>
                      </a:r>
                      <a:endParaRPr lang="en-GB" sz="1200" dirty="0"/>
                    </a:p>
                    <a:p>
                      <a:pPr marL="0" lvl="0" indent="0" algn="l" defTabSz="914400" rtl="0" eaLnBrk="1" latinLnBrk="0" hangingPunct="1">
                        <a:buFont typeface="+mj-lt"/>
                        <a:buNone/>
                      </a:pPr>
                      <a:r>
                        <a:rPr lang="en-GB" sz="1200" b="0" i="0" u="sng" kern="1200" dirty="0">
                          <a:solidFill>
                            <a:schemeClr val="tx1"/>
                          </a:solidFill>
                          <a:effectLst/>
                          <a:latin typeface="+mn-lt"/>
                          <a:ea typeface="+mn-ea"/>
                          <a:cs typeface="+mn-cs"/>
                        </a:rPr>
                        <a:t>Skin</a:t>
                      </a:r>
                      <a:br>
                        <a:rPr lang="en-GB" sz="1200" dirty="0"/>
                      </a:br>
                      <a:r>
                        <a:rPr lang="en-GB" sz="1200" b="0" i="0" kern="1200" dirty="0">
                          <a:solidFill>
                            <a:schemeClr val="tx1"/>
                          </a:solidFill>
                          <a:effectLst/>
                          <a:latin typeface="+mn-lt"/>
                          <a:ea typeface="+mn-ea"/>
                          <a:cs typeface="+mn-cs"/>
                        </a:rPr>
                        <a:t>Drench with plenty of water. Remove contaminated clothing. Continue with running water for 10 minutes. Do not scrub or break the skin surface. Unless contact has been slight SEEK IMMEDIATE MEDICAL ATTENTION.</a:t>
                      </a:r>
                      <a:endParaRPr lang="en-GB" sz="1200" dirty="0"/>
                    </a:p>
                    <a:p>
                      <a:pPr marL="0" lvl="0" indent="0" algn="l" defTabSz="914400" rtl="0" eaLnBrk="1" latinLnBrk="0" hangingPunct="1">
                        <a:buFont typeface="+mj-lt"/>
                        <a:buNone/>
                      </a:pPr>
                      <a:r>
                        <a:rPr lang="en-GB" sz="1200" b="0" i="0" u="sng" kern="1200" dirty="0">
                          <a:solidFill>
                            <a:schemeClr val="tx1"/>
                          </a:solidFill>
                          <a:effectLst/>
                          <a:latin typeface="+mn-lt"/>
                          <a:ea typeface="+mn-ea"/>
                          <a:cs typeface="+mn-cs"/>
                        </a:rPr>
                        <a:t>Lungs</a:t>
                      </a:r>
                      <a:br>
                        <a:rPr lang="en-GB" sz="1200" dirty="0"/>
                      </a:br>
                      <a:r>
                        <a:rPr lang="en-GB" sz="1200" b="0" i="0" kern="1200" dirty="0">
                          <a:solidFill>
                            <a:schemeClr val="tx1"/>
                          </a:solidFill>
                          <a:effectLst/>
                          <a:latin typeface="+mn-lt"/>
                          <a:ea typeface="+mn-ea"/>
                          <a:cs typeface="+mn-cs"/>
                        </a:rPr>
                        <a:t>Remove affected personnel from area of exposure, without putting yourself in danger (i.e. do not enter a room where the general atmosphere appears to be dangerous - call the Fire Brigade). Rest them and keep them warm. Unless exposure has been slight and the patient feels quite well, SEEK IMMEDIATE MEDICAL ATTENTION.</a:t>
                      </a:r>
                      <a:br>
                        <a:rPr lang="en-GB" sz="1200" dirty="0"/>
                      </a:br>
                      <a:r>
                        <a:rPr lang="en-GB" sz="1200" b="0" i="0" kern="1200" dirty="0">
                          <a:solidFill>
                            <a:schemeClr val="tx1"/>
                          </a:solidFill>
                          <a:effectLst/>
                          <a:latin typeface="+mn-lt"/>
                          <a:ea typeface="+mn-ea"/>
                          <a:cs typeface="+mn-cs"/>
                        </a:rPr>
                        <a:t>Mouth</a:t>
                      </a:r>
                      <a:endParaRPr lang="en-GB" sz="1200" dirty="0"/>
                    </a:p>
                    <a:p>
                      <a:pPr marL="0" lvl="0" indent="0" algn="l" defTabSz="914400" rtl="0" eaLnBrk="1" latinLnBrk="0" hangingPunct="1">
                        <a:buFont typeface="+mj-lt"/>
                        <a:buNone/>
                      </a:pPr>
                      <a:r>
                        <a:rPr lang="en-GB" sz="1200" b="0" i="0" kern="1200" dirty="0">
                          <a:solidFill>
                            <a:schemeClr val="tx1"/>
                          </a:solidFill>
                          <a:effectLst/>
                          <a:latin typeface="+mn-lt"/>
                          <a:ea typeface="+mn-ea"/>
                          <a:cs typeface="+mn-cs"/>
                        </a:rPr>
                        <a:t>DO NOT INDUCE VOMITING OR GIVE ANYTHING TO DRINK. If the chemical has been confined to the mouth give large amounts of water as mouth wash - ensure mouth wash is not swallowed. SEEK IMMEDIATE MEDICAL ATTENTION</a:t>
                      </a:r>
                      <a:endParaRPr lang="en-GB" sz="1200" kern="1200" dirty="0">
                        <a:solidFill>
                          <a:schemeClr val="tx1"/>
                        </a:solidFill>
                        <a:latin typeface="+mn-lt"/>
                        <a:ea typeface="+mn-ea"/>
                        <a:cs typeface="+mn-cs"/>
                      </a:endParaRPr>
                    </a:p>
                  </a:txBody>
                  <a:tcPr marL="114300" marR="114300" marT="0" marB="0">
                    <a:solidFill>
                      <a:srgbClr val="FFFFFF"/>
                    </a:solidFill>
                  </a:tcPr>
                </a:tc>
                <a:extLst>
                  <a:ext uri="{0D108BD9-81ED-4DB2-BD59-A6C34878D82A}">
                    <a16:rowId xmlns:a16="http://schemas.microsoft.com/office/drawing/2014/main" val="1495771966"/>
                  </a:ext>
                </a:extLst>
              </a:tr>
            </a:tbl>
          </a:graphicData>
        </a:graphic>
      </p:graphicFrame>
    </p:spTree>
    <p:extLst>
      <p:ext uri="{BB962C8B-B14F-4D97-AF65-F5344CB8AC3E}">
        <p14:creationId xmlns:p14="http://schemas.microsoft.com/office/powerpoint/2010/main" val="2991227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5C567E-CF49-1D35-022A-362C13224664}"/>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2232A3CE-F68D-BCA6-22FE-6CADFFD9F3DF}"/>
              </a:ext>
            </a:extLst>
          </p:cNvPr>
          <p:cNvSpPr>
            <a:spLocks noGrp="1"/>
          </p:cNvSpPr>
          <p:nvPr>
            <p:ph type="body" sz="quarter" idx="12"/>
          </p:nvPr>
        </p:nvSpPr>
        <p:spPr/>
        <p:txBody>
          <a:bodyPr/>
          <a:lstStyle/>
          <a:p>
            <a:r>
              <a:rPr lang="en-GB" sz="1200" dirty="0"/>
              <a:t>The below map identifies the locations of first aid measures within and surrounding the space</a:t>
            </a:r>
          </a:p>
          <a:p>
            <a:pPr marL="285750" indent="-285750">
              <a:buFont typeface="Arial" panose="020B0604020202020204" pitchFamily="34" charset="0"/>
              <a:buChar char="•"/>
            </a:pPr>
            <a:endParaRPr lang="en-GB" dirty="0"/>
          </a:p>
        </p:txBody>
      </p:sp>
      <p:sp>
        <p:nvSpPr>
          <p:cNvPr id="7" name="Title 6">
            <a:extLst>
              <a:ext uri="{FF2B5EF4-FFF2-40B4-BE49-F238E27FC236}">
                <a16:creationId xmlns:a16="http://schemas.microsoft.com/office/drawing/2014/main" id="{C751B69C-AB3A-ABFA-BDD7-B625066C5567}"/>
              </a:ext>
            </a:extLst>
          </p:cNvPr>
          <p:cNvSpPr>
            <a:spLocks noGrp="1"/>
          </p:cNvSpPr>
          <p:nvPr>
            <p:ph type="title"/>
          </p:nvPr>
        </p:nvSpPr>
        <p:spPr/>
        <p:txBody>
          <a:bodyPr/>
          <a:lstStyle/>
          <a:p>
            <a:r>
              <a:rPr lang="en-GB" dirty="0"/>
              <a:t>Response to a chemical spill</a:t>
            </a:r>
          </a:p>
        </p:txBody>
      </p:sp>
      <p:sp>
        <p:nvSpPr>
          <p:cNvPr id="2" name="Slide Number Placeholder 29">
            <a:extLst>
              <a:ext uri="{FF2B5EF4-FFF2-40B4-BE49-F238E27FC236}">
                <a16:creationId xmlns:a16="http://schemas.microsoft.com/office/drawing/2014/main" id="{674EDCB6-4281-B427-6E06-AC9E524599D1}"/>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9</a:t>
            </a:fld>
            <a:endParaRPr lang="en-GB"/>
          </a:p>
        </p:txBody>
      </p:sp>
      <p:sp>
        <p:nvSpPr>
          <p:cNvPr id="3" name="Rectangle 2">
            <a:extLst>
              <a:ext uri="{FF2B5EF4-FFF2-40B4-BE49-F238E27FC236}">
                <a16:creationId xmlns:a16="http://schemas.microsoft.com/office/drawing/2014/main" id="{9D9BC4D7-C36C-31FC-9BE6-CC434676B7CB}"/>
              </a:ext>
            </a:extLst>
          </p:cNvPr>
          <p:cNvSpPr/>
          <p:nvPr/>
        </p:nvSpPr>
        <p:spPr>
          <a:xfrm>
            <a:off x="499734" y="1399576"/>
            <a:ext cx="11192533" cy="46800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650B8916-6BB3-6EA7-4C67-77D410F138BC}"/>
              </a:ext>
            </a:extLst>
          </p:cNvPr>
          <p:cNvGraphicFramePr>
            <a:graphicFrameLocks noGrp="1"/>
          </p:cNvGraphicFramePr>
          <p:nvPr/>
        </p:nvGraphicFramePr>
        <p:xfrm>
          <a:off x="8964796" y="1641515"/>
          <a:ext cx="2335925" cy="1828800"/>
        </p:xfrm>
        <a:graphic>
          <a:graphicData uri="http://schemas.openxmlformats.org/drawingml/2006/table">
            <a:tbl>
              <a:tblPr firstRow="1" bandRow="1">
                <a:tableStyleId>{B301B821-A1FF-4177-AEE7-76D212191A09}</a:tableStyleId>
              </a:tblPr>
              <a:tblGrid>
                <a:gridCol w="1144053">
                  <a:extLst>
                    <a:ext uri="{9D8B030D-6E8A-4147-A177-3AD203B41FA5}">
                      <a16:colId xmlns:a16="http://schemas.microsoft.com/office/drawing/2014/main" val="467169518"/>
                    </a:ext>
                  </a:extLst>
                </a:gridCol>
                <a:gridCol w="1191872">
                  <a:extLst>
                    <a:ext uri="{9D8B030D-6E8A-4147-A177-3AD203B41FA5}">
                      <a16:colId xmlns:a16="http://schemas.microsoft.com/office/drawing/2014/main" val="379541697"/>
                    </a:ext>
                  </a:extLst>
                </a:gridCol>
              </a:tblGrid>
              <a:tr h="218417">
                <a:tc gridSpan="2">
                  <a:txBody>
                    <a:bodyPr/>
                    <a:lstStyle/>
                    <a:p>
                      <a:pPr algn="ctr"/>
                      <a:r>
                        <a:rPr lang="en-GB" sz="1000" b="1" dirty="0"/>
                        <a:t>Key</a:t>
                      </a:r>
                    </a:p>
                  </a:txBody>
                  <a:tcPr/>
                </a:tc>
                <a:tc hMerge="1">
                  <a:txBody>
                    <a:bodyPr/>
                    <a:lstStyle/>
                    <a:p>
                      <a:endParaRPr lang="en-GB" dirty="0"/>
                    </a:p>
                  </a:txBody>
                  <a:tcPr/>
                </a:tc>
                <a:extLst>
                  <a:ext uri="{0D108BD9-81ED-4DB2-BD59-A6C34878D82A}">
                    <a16:rowId xmlns:a16="http://schemas.microsoft.com/office/drawing/2014/main" val="906238746"/>
                  </a:ext>
                </a:extLst>
              </a:tr>
              <a:tr h="335607">
                <a:tc>
                  <a:txBody>
                    <a:bodyPr/>
                    <a:lstStyle/>
                    <a:p>
                      <a:r>
                        <a:rPr lang="en-GB" sz="1000" dirty="0"/>
                        <a:t>Chemical Spill Kit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tx1"/>
                        </a:solidFill>
                        <a:effectLst/>
                        <a:latin typeface="+mn-lt"/>
                        <a:ea typeface="+mn-ea"/>
                        <a:cs typeface="+mn-cs"/>
                      </a:endParaRPr>
                    </a:p>
                  </a:txBody>
                  <a:tcPr/>
                </a:tc>
                <a:extLst>
                  <a:ext uri="{0D108BD9-81ED-4DB2-BD59-A6C34878D82A}">
                    <a16:rowId xmlns:a16="http://schemas.microsoft.com/office/drawing/2014/main" val="3052315699"/>
                  </a:ext>
                </a:extLst>
              </a:tr>
              <a:tr h="335607">
                <a:tc>
                  <a:txBody>
                    <a:bodyPr/>
                    <a:lstStyle/>
                    <a:p>
                      <a:r>
                        <a:rPr lang="en-GB" sz="1000" dirty="0"/>
                        <a:t>Emergency Shower</a:t>
                      </a:r>
                    </a:p>
                  </a:txBody>
                  <a:tcPr/>
                </a:tc>
                <a:tc>
                  <a:txBody>
                    <a:bodyPr/>
                    <a:lstStyle/>
                    <a:p>
                      <a:endParaRPr lang="en-GB" sz="1000" dirty="0"/>
                    </a:p>
                  </a:txBody>
                  <a:tcPr/>
                </a:tc>
                <a:extLst>
                  <a:ext uri="{0D108BD9-81ED-4DB2-BD59-A6C34878D82A}">
                    <a16:rowId xmlns:a16="http://schemas.microsoft.com/office/drawing/2014/main" val="3642522800"/>
                  </a:ext>
                </a:extLst>
              </a:tr>
              <a:tr h="335607">
                <a:tc>
                  <a:txBody>
                    <a:bodyPr/>
                    <a:lstStyle/>
                    <a:p>
                      <a:r>
                        <a:rPr lang="en-GB" sz="1000" dirty="0"/>
                        <a:t>Eyewash Basin/Bottle</a:t>
                      </a:r>
                    </a:p>
                  </a:txBody>
                  <a:tcPr/>
                </a:tc>
                <a:tc>
                  <a:txBody>
                    <a:bodyPr/>
                    <a:lstStyle/>
                    <a:p>
                      <a:endParaRPr lang="en-GB" sz="1000" dirty="0"/>
                    </a:p>
                  </a:txBody>
                  <a:tcPr/>
                </a:tc>
                <a:extLst>
                  <a:ext uri="{0D108BD9-81ED-4DB2-BD59-A6C34878D82A}">
                    <a16:rowId xmlns:a16="http://schemas.microsoft.com/office/drawing/2014/main" val="3065304798"/>
                  </a:ext>
                </a:extLst>
              </a:tr>
              <a:tr h="335607">
                <a:tc>
                  <a:txBody>
                    <a:bodyPr/>
                    <a:lstStyle/>
                    <a:p>
                      <a:r>
                        <a:rPr lang="en-GB" sz="1000" dirty="0"/>
                        <a:t>First Aid</a:t>
                      </a:r>
                    </a:p>
                    <a:p>
                      <a:endParaRPr lang="en-GB" sz="1000" dirty="0"/>
                    </a:p>
                  </a:txBody>
                  <a:tcPr/>
                </a:tc>
                <a:tc>
                  <a:txBody>
                    <a:bodyPr/>
                    <a:lstStyle/>
                    <a:p>
                      <a:endParaRPr lang="en-GB" sz="1000" dirty="0"/>
                    </a:p>
                  </a:txBody>
                  <a:tcPr/>
                </a:tc>
                <a:extLst>
                  <a:ext uri="{0D108BD9-81ED-4DB2-BD59-A6C34878D82A}">
                    <a16:rowId xmlns:a16="http://schemas.microsoft.com/office/drawing/2014/main" val="1198233510"/>
                  </a:ext>
                </a:extLst>
              </a:tr>
            </a:tbl>
          </a:graphicData>
        </a:graphic>
      </p:graphicFrame>
      <p:pic>
        <p:nvPicPr>
          <p:cNvPr id="12" name="Graphic 86" descr="Shower with solid fill">
            <a:extLst>
              <a:ext uri="{FF2B5EF4-FFF2-40B4-BE49-F238E27FC236}">
                <a16:creationId xmlns:a16="http://schemas.microsoft.com/office/drawing/2014/main" id="{752A4029-3910-65FD-8651-A4657E5027E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544504" y="2300212"/>
            <a:ext cx="358140" cy="358140"/>
          </a:xfrm>
          <a:prstGeom prst="rect">
            <a:avLst/>
          </a:prstGeom>
        </p:spPr>
      </p:pic>
      <p:pic>
        <p:nvPicPr>
          <p:cNvPr id="13" name="Graphic 93" descr="Eye with solid fill">
            <a:extLst>
              <a:ext uri="{FF2B5EF4-FFF2-40B4-BE49-F238E27FC236}">
                <a16:creationId xmlns:a16="http://schemas.microsoft.com/office/drawing/2014/main" id="{60682B74-B053-8988-6671-55665B3203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9790" y="2706113"/>
            <a:ext cx="381000" cy="381000"/>
          </a:xfrm>
          <a:prstGeom prst="rect">
            <a:avLst/>
          </a:prstGeom>
        </p:spPr>
      </p:pic>
      <p:pic>
        <p:nvPicPr>
          <p:cNvPr id="14" name="Graphic 55" descr="Medical with solid fill">
            <a:extLst>
              <a:ext uri="{FF2B5EF4-FFF2-40B4-BE49-F238E27FC236}">
                <a16:creationId xmlns:a16="http://schemas.microsoft.com/office/drawing/2014/main" id="{E43EC6F7-7A4B-7855-B8D5-23B2AF2A418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529790" y="3092387"/>
            <a:ext cx="365760" cy="365760"/>
          </a:xfrm>
          <a:prstGeom prst="rect">
            <a:avLst/>
          </a:prstGeom>
        </p:spPr>
      </p:pic>
      <p:pic>
        <p:nvPicPr>
          <p:cNvPr id="16" name="Graphic 15" descr="Briefcase with solid fill">
            <a:extLst>
              <a:ext uri="{FF2B5EF4-FFF2-40B4-BE49-F238E27FC236}">
                <a16:creationId xmlns:a16="http://schemas.microsoft.com/office/drawing/2014/main" id="{83157ABB-5486-68DC-725F-7CE75A2C611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537409" y="1894310"/>
            <a:ext cx="358141" cy="358141"/>
          </a:xfrm>
          <a:prstGeom prst="rect">
            <a:avLst/>
          </a:prstGeom>
        </p:spPr>
      </p:pic>
      <p:pic>
        <p:nvPicPr>
          <p:cNvPr id="4" name="Picture 3" descr="A blueprint of a building&#10;&#10;AI-generated content may be incorrect.">
            <a:extLst>
              <a:ext uri="{FF2B5EF4-FFF2-40B4-BE49-F238E27FC236}">
                <a16:creationId xmlns:a16="http://schemas.microsoft.com/office/drawing/2014/main" id="{E73805C1-1B13-7B63-2409-41231F8D7C4F}"/>
              </a:ext>
            </a:extLst>
          </p:cNvPr>
          <p:cNvPicPr>
            <a:picLocks noChangeAspect="1"/>
          </p:cNvPicPr>
          <p:nvPr/>
        </p:nvPicPr>
        <p:blipFill>
          <a:blip r:embed="rId10"/>
          <a:stretch>
            <a:fillRect/>
          </a:stretch>
        </p:blipFill>
        <p:spPr>
          <a:xfrm>
            <a:off x="776223" y="2011579"/>
            <a:ext cx="7728681" cy="3375478"/>
          </a:xfrm>
          <a:prstGeom prst="rect">
            <a:avLst/>
          </a:prstGeom>
        </p:spPr>
      </p:pic>
    </p:spTree>
    <p:extLst>
      <p:ext uri="{BB962C8B-B14F-4D97-AF65-F5344CB8AC3E}">
        <p14:creationId xmlns:p14="http://schemas.microsoft.com/office/powerpoint/2010/main" val="2608930517"/>
      </p:ext>
    </p:extLst>
  </p:cSld>
  <p:clrMapOvr>
    <a:masterClrMapping/>
  </p:clrMapOvr>
</p:sld>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703C14F5AA9C4A87DB3DC95F5485D8" ma:contentTypeVersion="12" ma:contentTypeDescription="Create a new document." ma:contentTypeScope="" ma:versionID="eb2975d87f00373c0d1a92b96aea46d2">
  <xsd:schema xmlns:xsd="http://www.w3.org/2001/XMLSchema" xmlns:xs="http://www.w3.org/2001/XMLSchema" xmlns:p="http://schemas.microsoft.com/office/2006/metadata/properties" xmlns:ns2="2dd4f46d-762f-4ca4-946e-d9186dfca164" xmlns:ns3="a09b1c7f-06bf-45bc-8b5b-30f90a482a5f" targetNamespace="http://schemas.microsoft.com/office/2006/metadata/properties" ma:root="true" ma:fieldsID="bbe811fd90cb499adb3458e4c89c3023" ns2:_="" ns3:_="">
    <xsd:import namespace="2dd4f46d-762f-4ca4-946e-d9186dfca164"/>
    <xsd:import namespace="a09b1c7f-06bf-45bc-8b5b-30f90a482a5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d4f46d-762f-4ca4-946e-d9186dfca1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09b1c7f-06bf-45bc-8b5b-30f90a482a5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e9beba2-329c-4444-8034-591a29d9980c}" ma:internalName="TaxCatchAll" ma:showField="CatchAllData" ma:web="a09b1c7f-06bf-45bc-8b5b-30f90a482a5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09b1c7f-06bf-45bc-8b5b-30f90a482a5f" xsi:nil="true"/>
    <lcf76f155ced4ddcb4097134ff3c332f xmlns="2dd4f46d-762f-4ca4-946e-d9186dfca16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7748993-4779-45B9-AA60-FFCD48126A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d4f46d-762f-4ca4-946e-d9186dfca164"/>
    <ds:schemaRef ds:uri="a09b1c7f-06bf-45bc-8b5b-30f90a482a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3.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 ds:uri="a09b1c7f-06bf-45bc-8b5b-30f90a482a5f"/>
    <ds:schemaRef ds:uri="2dd4f46d-762f-4ca4-946e-d9186dfca164"/>
  </ds:schemaRefs>
</ds:datastoreItem>
</file>

<file path=docProps/app.xml><?xml version="1.0" encoding="utf-8"?>
<Properties xmlns="http://schemas.openxmlformats.org/officeDocument/2006/extended-properties" xmlns:vt="http://schemas.openxmlformats.org/officeDocument/2006/docPropsVTypes">
  <TotalTime>7301</TotalTime>
  <Words>2372</Words>
  <Application>Microsoft Office PowerPoint</Application>
  <PresentationFormat>Widescreen</PresentationFormat>
  <Paragraphs>226</Paragraphs>
  <Slides>13</Slides>
  <Notes>2</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13</vt:i4>
      </vt:variant>
    </vt:vector>
  </HeadingPairs>
  <TitlesOfParts>
    <vt:vector size="24" baseType="lpstr">
      <vt:lpstr>Calibri</vt:lpstr>
      <vt:lpstr>Arial</vt:lpstr>
      <vt:lpstr>Aptos</vt:lpstr>
      <vt:lpstr>Symbol</vt:lpstr>
      <vt:lpstr>UoW_Template_Black</vt:lpstr>
      <vt:lpstr>UoW_Template_Purple</vt:lpstr>
      <vt:lpstr>UoW_Template_Lavender</vt:lpstr>
      <vt:lpstr>UoW_Template_Blue</vt:lpstr>
      <vt:lpstr>UoW_Template_Green</vt:lpstr>
      <vt:lpstr>UoW_Template_Yellow</vt:lpstr>
      <vt:lpstr>UoW_Template_Coral</vt:lpstr>
      <vt:lpstr>Emergency Response Plan</vt:lpstr>
      <vt:lpstr>Contents</vt:lpstr>
      <vt:lpstr>Response to fire</vt:lpstr>
      <vt:lpstr>Response to a gas alarm  (version A – Analox Alarms)</vt:lpstr>
      <vt:lpstr>Response to a gas alarm (version B – Building control alarms)</vt:lpstr>
      <vt:lpstr>Response to a gas alarm</vt:lpstr>
      <vt:lpstr>Response to a chemical spill</vt:lpstr>
      <vt:lpstr>Response to a chemical spill (continued)</vt:lpstr>
      <vt:lpstr>Response to a chemical spill</vt:lpstr>
      <vt:lpstr>Response to a flood</vt:lpstr>
      <vt:lpstr>Response to laser exposure to eye from a Class 3B or Class 4 Laser</vt:lpstr>
      <vt:lpstr>Emergency contacts</vt:lpstr>
      <vt:lpstr>Revisions and changes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Andrews-Brown, Stephanie</cp:lastModifiedBy>
  <cp:revision>29</cp:revision>
  <dcterms:created xsi:type="dcterms:W3CDTF">2025-03-11T16:19:18Z</dcterms:created>
  <dcterms:modified xsi:type="dcterms:W3CDTF">2025-11-13T16:45:47Z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0x010100F5703C14F5AA9C4A87DB3DC95F5485D8</vt:lpwstr>
  </property>
  <property fmtid="{D5CDD505-2E9C-101B-9397-08002B2CF9AE}" pid="3" name="MediaServiceImageTags">
    <vt:lpwstr/>
  </property>
</Properties>
</file>