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90"/>
  </p:notesMasterIdLst>
  <p:sldIdLst>
    <p:sldId id="261" r:id="rId5"/>
    <p:sldId id="317" r:id="rId6"/>
    <p:sldId id="256" r:id="rId7"/>
    <p:sldId id="257" r:id="rId8"/>
    <p:sldId id="258" r:id="rId9"/>
    <p:sldId id="259" r:id="rId10"/>
    <p:sldId id="260" r:id="rId11"/>
    <p:sldId id="262" r:id="rId12"/>
    <p:sldId id="263" r:id="rId13"/>
    <p:sldId id="264" r:id="rId14"/>
    <p:sldId id="265" r:id="rId15"/>
    <p:sldId id="266" r:id="rId16"/>
    <p:sldId id="267" r:id="rId17"/>
    <p:sldId id="269" r:id="rId18"/>
    <p:sldId id="270" r:id="rId19"/>
    <p:sldId id="271" r:id="rId20"/>
    <p:sldId id="272" r:id="rId21"/>
    <p:sldId id="273" r:id="rId22"/>
    <p:sldId id="274" r:id="rId23"/>
    <p:sldId id="275" r:id="rId24"/>
    <p:sldId id="286" r:id="rId25"/>
    <p:sldId id="277" r:id="rId26"/>
    <p:sldId id="278" r:id="rId27"/>
    <p:sldId id="285" r:id="rId28"/>
    <p:sldId id="299" r:id="rId29"/>
    <p:sldId id="302" r:id="rId30"/>
    <p:sldId id="279" r:id="rId31"/>
    <p:sldId id="282" r:id="rId32"/>
    <p:sldId id="281" r:id="rId33"/>
    <p:sldId id="283" r:id="rId34"/>
    <p:sldId id="276" r:id="rId35"/>
    <p:sldId id="284" r:id="rId36"/>
    <p:sldId id="296" r:id="rId37"/>
    <p:sldId id="297" r:id="rId38"/>
    <p:sldId id="303" r:id="rId39"/>
    <p:sldId id="304" r:id="rId40"/>
    <p:sldId id="287" r:id="rId41"/>
    <p:sldId id="288" r:id="rId42"/>
    <p:sldId id="289" r:id="rId43"/>
    <p:sldId id="290" r:id="rId44"/>
    <p:sldId id="291" r:id="rId45"/>
    <p:sldId id="292" r:id="rId46"/>
    <p:sldId id="293" r:id="rId47"/>
    <p:sldId id="346" r:id="rId48"/>
    <p:sldId id="294" r:id="rId49"/>
    <p:sldId id="295" r:id="rId50"/>
    <p:sldId id="307" r:id="rId51"/>
    <p:sldId id="309" r:id="rId52"/>
    <p:sldId id="308" r:id="rId53"/>
    <p:sldId id="311" r:id="rId54"/>
    <p:sldId id="324" r:id="rId55"/>
    <p:sldId id="310" r:id="rId56"/>
    <p:sldId id="301" r:id="rId57"/>
    <p:sldId id="305" r:id="rId58"/>
    <p:sldId id="314" r:id="rId59"/>
    <p:sldId id="316" r:id="rId60"/>
    <p:sldId id="312" r:id="rId61"/>
    <p:sldId id="319" r:id="rId62"/>
    <p:sldId id="320" r:id="rId63"/>
    <p:sldId id="322" r:id="rId64"/>
    <p:sldId id="323" r:id="rId65"/>
    <p:sldId id="321" r:id="rId66"/>
    <p:sldId id="313" r:id="rId67"/>
    <p:sldId id="328" r:id="rId68"/>
    <p:sldId id="329" r:id="rId69"/>
    <p:sldId id="325" r:id="rId70"/>
    <p:sldId id="326" r:id="rId71"/>
    <p:sldId id="315" r:id="rId72"/>
    <p:sldId id="327" r:id="rId73"/>
    <p:sldId id="330" r:id="rId74"/>
    <p:sldId id="333" r:id="rId75"/>
    <p:sldId id="332" r:id="rId76"/>
    <p:sldId id="331" r:id="rId77"/>
    <p:sldId id="334" r:id="rId78"/>
    <p:sldId id="335" r:id="rId79"/>
    <p:sldId id="336" r:id="rId80"/>
    <p:sldId id="337" r:id="rId81"/>
    <p:sldId id="338" r:id="rId82"/>
    <p:sldId id="342" r:id="rId83"/>
    <p:sldId id="340" r:id="rId84"/>
    <p:sldId id="339" r:id="rId85"/>
    <p:sldId id="341" r:id="rId86"/>
    <p:sldId id="344" r:id="rId87"/>
    <p:sldId id="345" r:id="rId88"/>
    <p:sldId id="343" r:id="rId8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29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4660"/>
  </p:normalViewPr>
  <p:slideViewPr>
    <p:cSldViewPr snapToGrid="0" showGuides="1">
      <p:cViewPr>
        <p:scale>
          <a:sx n="33" d="100"/>
          <a:sy n="33" d="100"/>
        </p:scale>
        <p:origin x="1444" y="160"/>
      </p:cViewPr>
      <p:guideLst>
        <p:guide orient="horz" pos="2137"/>
        <p:guide pos="290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84327E-B3AB-4B7C-8AAE-0658350E8176}" type="datetimeFigureOut">
              <a:rPr lang="en-GB" smtClean="0"/>
              <a:t>23/01/2020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E2E755-6B92-4BB0-A220-5D3F7BCC01B5}" type="slidenum">
              <a:rPr lang="en-GB" smtClean="0"/>
              <a:t>‹#›</a:t>
            </a:fld>
            <a:endParaRPr lang="en-GB"/>
          </a:p>
        </p:txBody>
      </p:sp>
    </p:spTree>
    <p:extLst>
      <p:ext uri="{BB962C8B-B14F-4D97-AF65-F5344CB8AC3E}">
        <p14:creationId xmlns:p14="http://schemas.microsoft.com/office/powerpoint/2010/main" val="18788893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image is the Hubble Ultra-Deep Field, each</a:t>
            </a:r>
            <a:r>
              <a:rPr lang="en-GB" baseline="0" dirty="0" smtClean="0"/>
              <a:t> point of light being a galaxy or galaxy cluster. This image shows the most distant galaxies known to humankind. This image is of an area of the sky roughly 1/80</a:t>
            </a:r>
            <a:r>
              <a:rPr lang="en-GB" baseline="30000" dirty="0" smtClean="0"/>
              <a:t>th</a:t>
            </a:r>
            <a:r>
              <a:rPr lang="en-GB" baseline="0" dirty="0" smtClean="0"/>
              <a:t> the size of the full moon. In this tiny region, it is reckoned there are around 10,000 galaxies. In the furthest reaches, it looks back around 13billion years to the light that was emitted around 500million years after the big bang.</a:t>
            </a:r>
            <a:endParaRPr lang="en-GB" dirty="0"/>
          </a:p>
        </p:txBody>
      </p:sp>
      <p:sp>
        <p:nvSpPr>
          <p:cNvPr id="4" name="Slide Number Placeholder 3"/>
          <p:cNvSpPr>
            <a:spLocks noGrp="1"/>
          </p:cNvSpPr>
          <p:nvPr>
            <p:ph type="sldNum" sz="quarter" idx="10"/>
          </p:nvPr>
        </p:nvSpPr>
        <p:spPr/>
        <p:txBody>
          <a:bodyPr/>
          <a:lstStyle/>
          <a:p>
            <a:fld id="{14E2E755-6B92-4BB0-A220-5D3F7BCC01B5}" type="slidenum">
              <a:rPr lang="en-GB" smtClean="0"/>
              <a:t>4</a:t>
            </a:fld>
            <a:endParaRPr lang="en-GB"/>
          </a:p>
        </p:txBody>
      </p:sp>
    </p:spTree>
    <p:extLst>
      <p:ext uri="{BB962C8B-B14F-4D97-AF65-F5344CB8AC3E}">
        <p14:creationId xmlns:p14="http://schemas.microsoft.com/office/powerpoint/2010/main" val="6233899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Comets are generally lumps of</a:t>
            </a:r>
            <a:r>
              <a:rPr lang="en-GB" baseline="0" dirty="0" smtClean="0"/>
              <a:t> ice and rock. The tail of gas and dust forms when it gets closer to the sun.</a:t>
            </a:r>
            <a:endParaRPr lang="en-GB" dirty="0"/>
          </a:p>
        </p:txBody>
      </p:sp>
      <p:sp>
        <p:nvSpPr>
          <p:cNvPr id="4" name="Slide Number Placeholder 3"/>
          <p:cNvSpPr>
            <a:spLocks noGrp="1"/>
          </p:cNvSpPr>
          <p:nvPr>
            <p:ph type="sldNum" sz="quarter" idx="10"/>
          </p:nvPr>
        </p:nvSpPr>
        <p:spPr/>
        <p:txBody>
          <a:bodyPr/>
          <a:lstStyle/>
          <a:p>
            <a:fld id="{14E2E755-6B92-4BB0-A220-5D3F7BCC01B5}" type="slidenum">
              <a:rPr lang="en-GB" smtClean="0"/>
              <a:t>13</a:t>
            </a:fld>
            <a:endParaRPr lang="en-GB"/>
          </a:p>
        </p:txBody>
      </p:sp>
    </p:spTree>
    <p:extLst>
      <p:ext uri="{BB962C8B-B14F-4D97-AF65-F5344CB8AC3E}">
        <p14:creationId xmlns:p14="http://schemas.microsoft.com/office/powerpoint/2010/main" val="3607564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E2E755-6B92-4BB0-A220-5D3F7BCC01B5}" type="slidenum">
              <a:rPr lang="en-GB" smtClean="0"/>
              <a:t>18</a:t>
            </a:fld>
            <a:endParaRPr lang="en-GB"/>
          </a:p>
        </p:txBody>
      </p:sp>
    </p:spTree>
    <p:extLst>
      <p:ext uri="{BB962C8B-B14F-4D97-AF65-F5344CB8AC3E}">
        <p14:creationId xmlns:p14="http://schemas.microsoft.com/office/powerpoint/2010/main" val="224499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Nebulae are clouds of dust and gas that are bound by gravity. They are truly vast, being light years across. They</a:t>
            </a:r>
            <a:r>
              <a:rPr lang="en-GB" baseline="0" dirty="0" smtClean="0"/>
              <a:t> host star-forming regions such as the pillars of creation in the Eagle nebula where the dust and gas becomes denser, attracting more dust and gas due to the additional gravitational field until a star is formed (more on that later).</a:t>
            </a:r>
            <a:endParaRPr lang="en-GB" dirty="0"/>
          </a:p>
        </p:txBody>
      </p:sp>
      <p:sp>
        <p:nvSpPr>
          <p:cNvPr id="4" name="Slide Number Placeholder 3"/>
          <p:cNvSpPr>
            <a:spLocks noGrp="1"/>
          </p:cNvSpPr>
          <p:nvPr>
            <p:ph type="sldNum" sz="quarter" idx="10"/>
          </p:nvPr>
        </p:nvSpPr>
        <p:spPr/>
        <p:txBody>
          <a:bodyPr/>
          <a:lstStyle/>
          <a:p>
            <a:fld id="{14E2E755-6B92-4BB0-A220-5D3F7BCC01B5}" type="slidenum">
              <a:rPr lang="en-GB" smtClean="0"/>
              <a:t>48</a:t>
            </a:fld>
            <a:endParaRPr lang="en-GB"/>
          </a:p>
        </p:txBody>
      </p:sp>
    </p:spTree>
    <p:extLst>
      <p:ext uri="{BB962C8B-B14F-4D97-AF65-F5344CB8AC3E}">
        <p14:creationId xmlns:p14="http://schemas.microsoft.com/office/powerpoint/2010/main" val="1999886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Galaxies</a:t>
            </a:r>
            <a:r>
              <a:rPr lang="en-GB" baseline="0" dirty="0" smtClean="0"/>
              <a:t> are collections of stars (and their orbiting planets), dust and gas (as well as dark matter) that are bound into a single entity by gravity. Galaxies come in three families of shapes and many are thought to have supermassive black holes at their centre.</a:t>
            </a:r>
            <a:endParaRPr lang="en-GB" dirty="0"/>
          </a:p>
        </p:txBody>
      </p:sp>
      <p:sp>
        <p:nvSpPr>
          <p:cNvPr id="4" name="Slide Number Placeholder 3"/>
          <p:cNvSpPr>
            <a:spLocks noGrp="1"/>
          </p:cNvSpPr>
          <p:nvPr>
            <p:ph type="sldNum" sz="quarter" idx="10"/>
          </p:nvPr>
        </p:nvSpPr>
        <p:spPr/>
        <p:txBody>
          <a:bodyPr/>
          <a:lstStyle/>
          <a:p>
            <a:fld id="{14E2E755-6B92-4BB0-A220-5D3F7BCC01B5}" type="slidenum">
              <a:rPr lang="en-GB" smtClean="0"/>
              <a:t>5</a:t>
            </a:fld>
            <a:endParaRPr lang="en-GB"/>
          </a:p>
        </p:txBody>
      </p:sp>
    </p:spTree>
    <p:extLst>
      <p:ext uri="{BB962C8B-B14F-4D97-AF65-F5344CB8AC3E}">
        <p14:creationId xmlns:p14="http://schemas.microsoft.com/office/powerpoint/2010/main" val="2221473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Galaxies</a:t>
            </a:r>
            <a:r>
              <a:rPr lang="en-GB" baseline="0" dirty="0" smtClean="0"/>
              <a:t> are filled with planetary systems: planets, dwarf planets, asteroids and all other objects that are gravitationally bound to orbit their star. Current research looks into the wide variety of planetary systems out in the Universe, noting the massive variation there is between one system and the next. Our planetary system consists of eight planets, five dwarf planets and two belts of debris – the asteroid belt and the Kuiper belt.</a:t>
            </a:r>
            <a:endParaRPr lang="en-GB" dirty="0"/>
          </a:p>
        </p:txBody>
      </p:sp>
      <p:sp>
        <p:nvSpPr>
          <p:cNvPr id="4" name="Slide Number Placeholder 3"/>
          <p:cNvSpPr>
            <a:spLocks noGrp="1"/>
          </p:cNvSpPr>
          <p:nvPr>
            <p:ph type="sldNum" sz="quarter" idx="10"/>
          </p:nvPr>
        </p:nvSpPr>
        <p:spPr/>
        <p:txBody>
          <a:bodyPr/>
          <a:lstStyle/>
          <a:p>
            <a:fld id="{14E2E755-6B92-4BB0-A220-5D3F7BCC01B5}" type="slidenum">
              <a:rPr lang="en-GB" smtClean="0"/>
              <a:t>6</a:t>
            </a:fld>
            <a:endParaRPr lang="en-GB"/>
          </a:p>
        </p:txBody>
      </p:sp>
    </p:spTree>
    <p:extLst>
      <p:ext uri="{BB962C8B-B14F-4D97-AF65-F5344CB8AC3E}">
        <p14:creationId xmlns:p14="http://schemas.microsoft.com/office/powerpoint/2010/main" val="3087626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Nebulae are clouds of dust and gas that are bound by gravity. They are truly vast, being light years across. They</a:t>
            </a:r>
            <a:r>
              <a:rPr lang="en-GB" baseline="0" dirty="0" smtClean="0"/>
              <a:t> host star-forming regions such as the pillars of creation in the Eagle nebula where the dust and gas becomes denser, attracting more dust and gas due to the additional gravitational field until a star is formed (more on that later).</a:t>
            </a:r>
            <a:endParaRPr lang="en-GB" dirty="0"/>
          </a:p>
        </p:txBody>
      </p:sp>
      <p:sp>
        <p:nvSpPr>
          <p:cNvPr id="4" name="Slide Number Placeholder 3"/>
          <p:cNvSpPr>
            <a:spLocks noGrp="1"/>
          </p:cNvSpPr>
          <p:nvPr>
            <p:ph type="sldNum" sz="quarter" idx="10"/>
          </p:nvPr>
        </p:nvSpPr>
        <p:spPr/>
        <p:txBody>
          <a:bodyPr/>
          <a:lstStyle/>
          <a:p>
            <a:fld id="{14E2E755-6B92-4BB0-A220-5D3F7BCC01B5}" type="slidenum">
              <a:rPr lang="en-GB" smtClean="0"/>
              <a:t>7</a:t>
            </a:fld>
            <a:endParaRPr lang="en-GB"/>
          </a:p>
        </p:txBody>
      </p:sp>
    </p:spTree>
    <p:extLst>
      <p:ext uri="{BB962C8B-B14F-4D97-AF65-F5344CB8AC3E}">
        <p14:creationId xmlns:p14="http://schemas.microsoft.com/office/powerpoint/2010/main" val="4113355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star is a hot sphere</a:t>
            </a:r>
            <a:r>
              <a:rPr lang="en-GB" baseline="0" dirty="0" smtClean="0"/>
              <a:t> of plasma – ionised gas – that is emitting electromagnetic radiation due to a process of nuclear fusion at its core. This is what makes stars luminous (they emit light). </a:t>
            </a:r>
            <a:r>
              <a:rPr lang="en-GB" dirty="0" smtClean="0"/>
              <a:t>Not all stars are</a:t>
            </a:r>
            <a:r>
              <a:rPr lang="en-GB" baseline="0" dirty="0" smtClean="0"/>
              <a:t> the same. Whilst in the night sky, we see them as tiny specks of light, there is a huge variation in the size, mass and colour of stars as they form, grow and die. This is a topic for later. </a:t>
            </a:r>
            <a:endParaRPr lang="en-GB" dirty="0"/>
          </a:p>
        </p:txBody>
      </p:sp>
      <p:sp>
        <p:nvSpPr>
          <p:cNvPr id="4" name="Slide Number Placeholder 3"/>
          <p:cNvSpPr>
            <a:spLocks noGrp="1"/>
          </p:cNvSpPr>
          <p:nvPr>
            <p:ph type="sldNum" sz="quarter" idx="10"/>
          </p:nvPr>
        </p:nvSpPr>
        <p:spPr/>
        <p:txBody>
          <a:bodyPr/>
          <a:lstStyle/>
          <a:p>
            <a:fld id="{14E2E755-6B92-4BB0-A220-5D3F7BCC01B5}" type="slidenum">
              <a:rPr lang="en-GB" smtClean="0"/>
              <a:t>8</a:t>
            </a:fld>
            <a:endParaRPr lang="en-GB"/>
          </a:p>
        </p:txBody>
      </p:sp>
    </p:spTree>
    <p:extLst>
      <p:ext uri="{BB962C8B-B14F-4D97-AF65-F5344CB8AC3E}">
        <p14:creationId xmlns:p14="http://schemas.microsoft.com/office/powerpoint/2010/main" val="3163487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Just like there is a huge variety of galaxies</a:t>
            </a:r>
            <a:r>
              <a:rPr lang="en-GB" baseline="0" dirty="0" smtClean="0"/>
              <a:t> and stars, there is a huge variety of planets. These are non-luminous objects (they don’t emit light) that orbit a star. There are conditions that must be fulfilled to be considered a planet – you need to independently orbit your star, you need to have a large enough mass to be roughly spherical, you need to be the dominant object on your orbital path</a:t>
            </a:r>
            <a:endParaRPr lang="en-GB" dirty="0"/>
          </a:p>
        </p:txBody>
      </p:sp>
      <p:sp>
        <p:nvSpPr>
          <p:cNvPr id="4" name="Slide Number Placeholder 3"/>
          <p:cNvSpPr>
            <a:spLocks noGrp="1"/>
          </p:cNvSpPr>
          <p:nvPr>
            <p:ph type="sldNum" sz="quarter" idx="10"/>
          </p:nvPr>
        </p:nvSpPr>
        <p:spPr/>
        <p:txBody>
          <a:bodyPr/>
          <a:lstStyle/>
          <a:p>
            <a:fld id="{14E2E755-6B92-4BB0-A220-5D3F7BCC01B5}" type="slidenum">
              <a:rPr lang="en-GB" smtClean="0"/>
              <a:t>9</a:t>
            </a:fld>
            <a:endParaRPr lang="en-GB"/>
          </a:p>
        </p:txBody>
      </p:sp>
    </p:spTree>
    <p:extLst>
      <p:ext uri="{BB962C8B-B14F-4D97-AF65-F5344CB8AC3E}">
        <p14:creationId xmlns:p14="http://schemas.microsoft.com/office/powerpoint/2010/main" val="1717932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moon is any natural object</a:t>
            </a:r>
            <a:r>
              <a:rPr lang="en-GB" baseline="0" dirty="0" smtClean="0"/>
              <a:t> that orbits a planet due to gravitational pull of the planet. They come in a wide range of shapes and sizes.</a:t>
            </a:r>
            <a:endParaRPr lang="en-GB" dirty="0"/>
          </a:p>
        </p:txBody>
      </p:sp>
      <p:sp>
        <p:nvSpPr>
          <p:cNvPr id="4" name="Slide Number Placeholder 3"/>
          <p:cNvSpPr>
            <a:spLocks noGrp="1"/>
          </p:cNvSpPr>
          <p:nvPr>
            <p:ph type="sldNum" sz="quarter" idx="10"/>
          </p:nvPr>
        </p:nvSpPr>
        <p:spPr/>
        <p:txBody>
          <a:bodyPr/>
          <a:lstStyle/>
          <a:p>
            <a:fld id="{14E2E755-6B92-4BB0-A220-5D3F7BCC01B5}" type="slidenum">
              <a:rPr lang="en-GB" smtClean="0"/>
              <a:t>10</a:t>
            </a:fld>
            <a:endParaRPr lang="en-GB"/>
          </a:p>
        </p:txBody>
      </p:sp>
    </p:spTree>
    <p:extLst>
      <p:ext uri="{BB962C8B-B14F-4D97-AF65-F5344CB8AC3E}">
        <p14:creationId xmlns:p14="http://schemas.microsoft.com/office/powerpoint/2010/main" val="1914302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E2E755-6B92-4BB0-A220-5D3F7BCC01B5}" type="slidenum">
              <a:rPr lang="en-GB" smtClean="0"/>
              <a:t>11</a:t>
            </a:fld>
            <a:endParaRPr lang="en-GB"/>
          </a:p>
        </p:txBody>
      </p:sp>
    </p:spTree>
    <p:extLst>
      <p:ext uri="{BB962C8B-B14F-4D97-AF65-F5344CB8AC3E}">
        <p14:creationId xmlns:p14="http://schemas.microsoft.com/office/powerpoint/2010/main" val="4285866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Asteroids are lumps of rock and metal. The asteroid belt, between Mars and Jupiter</a:t>
            </a:r>
            <a:r>
              <a:rPr lang="en-GB" baseline="0" dirty="0" smtClean="0"/>
              <a:t> contains millions of asteroids of varying sizes, all in a collective orbit. The dwarf planet Ceres lives in the Asteroid belt, and is designated a dwarf planet as its orbit is blocked by many other large asteroids so it doesn’t dominate its orbit.</a:t>
            </a:r>
            <a:endParaRPr lang="en-GB" dirty="0"/>
          </a:p>
        </p:txBody>
      </p:sp>
      <p:sp>
        <p:nvSpPr>
          <p:cNvPr id="4" name="Slide Number Placeholder 3"/>
          <p:cNvSpPr>
            <a:spLocks noGrp="1"/>
          </p:cNvSpPr>
          <p:nvPr>
            <p:ph type="sldNum" sz="quarter" idx="10"/>
          </p:nvPr>
        </p:nvSpPr>
        <p:spPr/>
        <p:txBody>
          <a:bodyPr/>
          <a:lstStyle/>
          <a:p>
            <a:fld id="{14E2E755-6B92-4BB0-A220-5D3F7BCC01B5}" type="slidenum">
              <a:rPr lang="en-GB" smtClean="0"/>
              <a:t>12</a:t>
            </a:fld>
            <a:endParaRPr lang="en-GB"/>
          </a:p>
        </p:txBody>
      </p:sp>
    </p:spTree>
    <p:extLst>
      <p:ext uri="{BB962C8B-B14F-4D97-AF65-F5344CB8AC3E}">
        <p14:creationId xmlns:p14="http://schemas.microsoft.com/office/powerpoint/2010/main" val="3384788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Century Gothic" panose="020B0502020202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1751533-D923-4191-AF9C-194834DB18BB}" type="datetimeFigureOut">
              <a:rPr lang="en-GB" smtClean="0"/>
              <a:t>23/01/2020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0CA0C2-36D1-45DF-8B52-1323223C5D4D}" type="slidenum">
              <a:rPr lang="en-GB" smtClean="0"/>
              <a:t>‹#›</a:t>
            </a:fld>
            <a:endParaRPr lang="en-GB"/>
          </a:p>
        </p:txBody>
      </p:sp>
    </p:spTree>
    <p:extLst>
      <p:ext uri="{BB962C8B-B14F-4D97-AF65-F5344CB8AC3E}">
        <p14:creationId xmlns:p14="http://schemas.microsoft.com/office/powerpoint/2010/main" val="3846013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751533-D923-4191-AF9C-194834DB18BB}" type="datetimeFigureOut">
              <a:rPr lang="en-GB" smtClean="0"/>
              <a:t>23/01/2020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0CA0C2-36D1-45DF-8B52-1323223C5D4D}" type="slidenum">
              <a:rPr lang="en-GB" smtClean="0"/>
              <a:t>‹#›</a:t>
            </a:fld>
            <a:endParaRPr lang="en-GB"/>
          </a:p>
        </p:txBody>
      </p:sp>
    </p:spTree>
    <p:extLst>
      <p:ext uri="{BB962C8B-B14F-4D97-AF65-F5344CB8AC3E}">
        <p14:creationId xmlns:p14="http://schemas.microsoft.com/office/powerpoint/2010/main" val="4239381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751533-D923-4191-AF9C-194834DB18BB}" type="datetimeFigureOut">
              <a:rPr lang="en-GB" smtClean="0"/>
              <a:t>23/01/2020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0CA0C2-36D1-45DF-8B52-1323223C5D4D}" type="slidenum">
              <a:rPr lang="en-GB" smtClean="0"/>
              <a:t>‹#›</a:t>
            </a:fld>
            <a:endParaRPr lang="en-GB"/>
          </a:p>
        </p:txBody>
      </p:sp>
    </p:spTree>
    <p:extLst>
      <p:ext uri="{BB962C8B-B14F-4D97-AF65-F5344CB8AC3E}">
        <p14:creationId xmlns:p14="http://schemas.microsoft.com/office/powerpoint/2010/main" val="2366948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entury Gothic" panose="020B0502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71751533-D923-4191-AF9C-194834DB18BB}" type="datetimeFigureOut">
              <a:rPr lang="en-GB" smtClean="0"/>
              <a:t>23/01/2020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0CA0C2-36D1-45DF-8B52-1323223C5D4D}" type="slidenum">
              <a:rPr lang="en-GB" smtClean="0"/>
              <a:t>‹#›</a:t>
            </a:fld>
            <a:endParaRPr lang="en-GB"/>
          </a:p>
        </p:txBody>
      </p:sp>
    </p:spTree>
    <p:extLst>
      <p:ext uri="{BB962C8B-B14F-4D97-AF65-F5344CB8AC3E}">
        <p14:creationId xmlns:p14="http://schemas.microsoft.com/office/powerpoint/2010/main" val="2549703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dirty="0"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1751533-D923-4191-AF9C-194834DB18BB}" type="datetimeFigureOut">
              <a:rPr lang="en-GB" smtClean="0"/>
              <a:t>23/01/2020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0CA0C2-36D1-45DF-8B52-1323223C5D4D}" type="slidenum">
              <a:rPr lang="en-GB" smtClean="0"/>
              <a:t>‹#›</a:t>
            </a:fld>
            <a:endParaRPr lang="en-GB"/>
          </a:p>
        </p:txBody>
      </p:sp>
    </p:spTree>
    <p:extLst>
      <p:ext uri="{BB962C8B-B14F-4D97-AF65-F5344CB8AC3E}">
        <p14:creationId xmlns:p14="http://schemas.microsoft.com/office/powerpoint/2010/main" val="2879006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1751533-D923-4191-AF9C-194834DB18BB}" type="datetimeFigureOut">
              <a:rPr lang="en-GB" smtClean="0"/>
              <a:t>23/01/2020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0CA0C2-36D1-45DF-8B52-1323223C5D4D}" type="slidenum">
              <a:rPr lang="en-GB" smtClean="0"/>
              <a:t>‹#›</a:t>
            </a:fld>
            <a:endParaRPr lang="en-GB"/>
          </a:p>
        </p:txBody>
      </p:sp>
    </p:spTree>
    <p:extLst>
      <p:ext uri="{BB962C8B-B14F-4D97-AF65-F5344CB8AC3E}">
        <p14:creationId xmlns:p14="http://schemas.microsoft.com/office/powerpoint/2010/main" val="4120379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1751533-D923-4191-AF9C-194834DB18BB}" type="datetimeFigureOut">
              <a:rPr lang="en-GB" smtClean="0"/>
              <a:t>23/01/2020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50CA0C2-36D1-45DF-8B52-1323223C5D4D}" type="slidenum">
              <a:rPr lang="en-GB" smtClean="0"/>
              <a:t>‹#›</a:t>
            </a:fld>
            <a:endParaRPr lang="en-GB"/>
          </a:p>
        </p:txBody>
      </p:sp>
    </p:spTree>
    <p:extLst>
      <p:ext uri="{BB962C8B-B14F-4D97-AF65-F5344CB8AC3E}">
        <p14:creationId xmlns:p14="http://schemas.microsoft.com/office/powerpoint/2010/main" val="1654402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entury Gothic" panose="020B0502020202020204" pitchFamily="34" charset="0"/>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1751533-D923-4191-AF9C-194834DB18BB}" type="datetimeFigureOut">
              <a:rPr lang="en-GB" smtClean="0"/>
              <a:t>23/01/2020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50CA0C2-36D1-45DF-8B52-1323223C5D4D}" type="slidenum">
              <a:rPr lang="en-GB" smtClean="0"/>
              <a:t>‹#›</a:t>
            </a:fld>
            <a:endParaRPr lang="en-GB"/>
          </a:p>
        </p:txBody>
      </p:sp>
    </p:spTree>
    <p:extLst>
      <p:ext uri="{BB962C8B-B14F-4D97-AF65-F5344CB8AC3E}">
        <p14:creationId xmlns:p14="http://schemas.microsoft.com/office/powerpoint/2010/main" val="185504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751533-D923-4191-AF9C-194834DB18BB}" type="datetimeFigureOut">
              <a:rPr lang="en-GB" smtClean="0"/>
              <a:t>23/01/2020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50CA0C2-36D1-45DF-8B52-1323223C5D4D}" type="slidenum">
              <a:rPr lang="en-GB" smtClean="0"/>
              <a:t>‹#›</a:t>
            </a:fld>
            <a:endParaRPr lang="en-GB"/>
          </a:p>
        </p:txBody>
      </p:sp>
    </p:spTree>
    <p:extLst>
      <p:ext uri="{BB962C8B-B14F-4D97-AF65-F5344CB8AC3E}">
        <p14:creationId xmlns:p14="http://schemas.microsoft.com/office/powerpoint/2010/main" val="1152867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1751533-D923-4191-AF9C-194834DB18BB}" type="datetimeFigureOut">
              <a:rPr lang="en-GB" smtClean="0"/>
              <a:t>23/01/2020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0CA0C2-36D1-45DF-8B52-1323223C5D4D}" type="slidenum">
              <a:rPr lang="en-GB" smtClean="0"/>
              <a:t>‹#›</a:t>
            </a:fld>
            <a:endParaRPr lang="en-GB"/>
          </a:p>
        </p:txBody>
      </p:sp>
    </p:spTree>
    <p:extLst>
      <p:ext uri="{BB962C8B-B14F-4D97-AF65-F5344CB8AC3E}">
        <p14:creationId xmlns:p14="http://schemas.microsoft.com/office/powerpoint/2010/main" val="2337231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1751533-D923-4191-AF9C-194834DB18BB}" type="datetimeFigureOut">
              <a:rPr lang="en-GB" smtClean="0"/>
              <a:t>23/01/2020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0CA0C2-36D1-45DF-8B52-1323223C5D4D}" type="slidenum">
              <a:rPr lang="en-GB" smtClean="0"/>
              <a:t>‹#›</a:t>
            </a:fld>
            <a:endParaRPr lang="en-GB"/>
          </a:p>
        </p:txBody>
      </p:sp>
    </p:spTree>
    <p:extLst>
      <p:ext uri="{BB962C8B-B14F-4D97-AF65-F5344CB8AC3E}">
        <p14:creationId xmlns:p14="http://schemas.microsoft.com/office/powerpoint/2010/main" val="127411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1533-D923-4191-AF9C-194834DB18BB}" type="datetimeFigureOut">
              <a:rPr lang="en-GB" smtClean="0"/>
              <a:t>23/01/2020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0CA0C2-36D1-45DF-8B52-1323223C5D4D}" type="slidenum">
              <a:rPr lang="en-GB" smtClean="0"/>
              <a:t>‹#›</a:t>
            </a:fld>
            <a:endParaRPr lang="en-GB"/>
          </a:p>
        </p:txBody>
      </p:sp>
    </p:spTree>
    <p:extLst>
      <p:ext uri="{BB962C8B-B14F-4D97-AF65-F5344CB8AC3E}">
        <p14:creationId xmlns:p14="http://schemas.microsoft.com/office/powerpoint/2010/main" val="19552630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scaleofuniverse.co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vimeo.com/139407849"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6.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hyperlink" Target="https://tfetimes.com/wp-content/uploads/2015/05/fifty-years-of-exploration_50290a6d94ffe.jpg" TargetMode="Externa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howmanypeopleareinspacerightnow.com/" TargetMode="External"/><Relationship Id="rId2" Type="http://schemas.openxmlformats.org/officeDocument/2006/relationships/hyperlink" Target="https://www.bbc.co.uk/news/world-asia-india-46956595" TargetMode="External"/><Relationship Id="rId1" Type="http://schemas.openxmlformats.org/officeDocument/2006/relationships/slideLayout" Target="../slideLayouts/slideLayout2.xml"/><Relationship Id="rId4" Type="http://schemas.openxmlformats.org/officeDocument/2006/relationships/hyperlink" Target="https://www.youtube.com/watch?v=hQ90kQKwYSg"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s://www.youtube.com/watch?v=IC1JQu9xGHQ" TargetMode="External"/><Relationship Id="rId2" Type="http://schemas.openxmlformats.org/officeDocument/2006/relationships/hyperlink" Target="https://www.youtube.com/watch?v=OmFHwQkCYlQ" TargetMode="External"/><Relationship Id="rId1" Type="http://schemas.openxmlformats.org/officeDocument/2006/relationships/slideLayout" Target="../slideLayouts/slideLayout2.xml"/><Relationship Id="rId4" Type="http://schemas.openxmlformats.org/officeDocument/2006/relationships/hyperlink" Target="https://www.youtube.com/watch?v=lGoVy44C3cA"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youtube.com/watch?v=t3ZkGpgqADk" TargetMode="External"/><Relationship Id="rId2" Type="http://schemas.openxmlformats.org/officeDocument/2006/relationships/hyperlink" Target="https://www.youtube.com/watch?v=ALdcbZYlOs4"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www.youtube.com/watch?v=9EnBBIx6XkM" TargetMode="External"/><Relationship Id="rId2" Type="http://schemas.openxmlformats.org/officeDocument/2006/relationships/hyperlink" Target="https://www.youtube.com/watch?v=TfkZ_GtS5wk" TargetMode="External"/><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4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4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5.gi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scaleofuniverse.com/" TargetMode="External"/><Relationship Id="rId2" Type="http://schemas.openxmlformats.org/officeDocument/2006/relationships/hyperlink" Target="https://www.youtube.com/watch?v=iauIP8swfBY"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www.youtube.com/watch?v=9EnBBIx6XkM" TargetMode="External"/><Relationship Id="rId2" Type="http://schemas.openxmlformats.org/officeDocument/2006/relationships/hyperlink" Target="https://www.youtube.com/watch?v=TfkZ_GtS5wk" TargetMode="External"/><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jpeg"/></Relationships>
</file>

<file path=ppt/slides/_rels/slide60.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 Id="rId4" Type="http://schemas.openxmlformats.org/officeDocument/2006/relationships/image" Target="../media/image63.gif"/></Relationships>
</file>

<file path=ppt/slides/_rels/slide61.xml.rels><?xml version="1.0" encoding="UTF-8" standalone="yes"?>
<Relationships xmlns="http://schemas.openxmlformats.org/package/2006/relationships"><Relationship Id="rId3" Type="http://schemas.openxmlformats.org/officeDocument/2006/relationships/hyperlink" Target="https://interestingengineering.com/like-pac-man-scientists-believe-they-detected-a-black-hole-swallowing-a-neutron-star" TargetMode="External"/><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8.gi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9.gi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70.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hyperlink" Target="https://www.jpl.nasa.gov/edu/learn/video/space-place-in-a-snap-the-solar-systems-formation/"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73.gif"/><Relationship Id="rId2" Type="http://schemas.openxmlformats.org/officeDocument/2006/relationships/image" Target="../media/image72.gi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73.gif"/><Relationship Id="rId2" Type="http://schemas.openxmlformats.org/officeDocument/2006/relationships/image" Target="../media/image74.gi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3.gif"/><Relationship Id="rId2" Type="http://schemas.openxmlformats.org/officeDocument/2006/relationships/image" Target="../media/image75.gi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76.gi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80.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hyperlink" Target="https://www.scientificamerican.com/video/the-pigeon-the-antenna-and-me-robert-wilson/" TargetMode="External"/><Relationship Id="rId2" Type="http://schemas.openxmlformats.org/officeDocument/2006/relationships/hyperlink" Target="https://www.youtube.com/watch?v=A-vHAxc6djs" TargetMode="External"/><Relationship Id="rId1" Type="http://schemas.openxmlformats.org/officeDocument/2006/relationships/slideLayout" Target="../slideLayouts/slideLayout2.xml"/><Relationship Id="rId4" Type="http://schemas.openxmlformats.org/officeDocument/2006/relationships/hyperlink" Target="https://www.youtube.com/watch?v=wNDGgL73ihY"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note on the scale of the universe - answers</a:t>
            </a:r>
            <a:endParaRPr lang="en-GB" dirty="0"/>
          </a:p>
        </p:txBody>
      </p:sp>
      <p:sp>
        <p:nvSpPr>
          <p:cNvPr id="3" name="Content Placeholder 2"/>
          <p:cNvSpPr>
            <a:spLocks noGrp="1"/>
          </p:cNvSpPr>
          <p:nvPr>
            <p:ph idx="1"/>
          </p:nvPr>
        </p:nvSpPr>
        <p:spPr/>
        <p:txBody>
          <a:bodyPr>
            <a:normAutofit fontScale="62500" lnSpcReduction="20000"/>
          </a:bodyPr>
          <a:lstStyle/>
          <a:p>
            <a:pPr marL="514350" indent="-514350">
              <a:buFont typeface="+mj-lt"/>
              <a:buAutoNum type="arabicPeriod"/>
            </a:pPr>
            <a:r>
              <a:rPr lang="en-GB" dirty="0" smtClean="0"/>
              <a:t>Astronomers use light years since the distances in space are so large that, if expressed in km or m, the numbers would be mind boggling.</a:t>
            </a:r>
          </a:p>
          <a:p>
            <a:pPr marL="514350" indent="-514350">
              <a:buFont typeface="+mj-lt"/>
              <a:buAutoNum type="arabicPeriod"/>
            </a:pPr>
            <a:r>
              <a:rPr lang="en-GB" dirty="0" smtClean="0"/>
              <a:t>Light travels 7.5times around the earth in one second.</a:t>
            </a:r>
          </a:p>
          <a:p>
            <a:pPr marL="514350" indent="-514350">
              <a:buFont typeface="+mj-lt"/>
              <a:buAutoNum type="arabicPeriod"/>
            </a:pPr>
            <a:r>
              <a:rPr lang="en-GB" dirty="0" smtClean="0"/>
              <a:t>1light-year = 9.461×10</a:t>
            </a:r>
            <a:r>
              <a:rPr lang="en-GB" baseline="30000" dirty="0" smtClean="0"/>
              <a:t>12</a:t>
            </a:r>
            <a:r>
              <a:rPr lang="en-GB" dirty="0" smtClean="0"/>
              <a:t>km</a:t>
            </a:r>
          </a:p>
          <a:p>
            <a:pPr marL="514350" indent="-514350">
              <a:buFont typeface="+mj-lt"/>
              <a:buAutoNum type="arabicPeriod"/>
            </a:pPr>
            <a:r>
              <a:rPr lang="en-GB" dirty="0"/>
              <a:t>1light-year = </a:t>
            </a:r>
            <a:r>
              <a:rPr lang="en-GB" dirty="0" smtClean="0"/>
              <a:t>9.461×10</a:t>
            </a:r>
            <a:r>
              <a:rPr lang="en-GB" baseline="30000" dirty="0" smtClean="0"/>
              <a:t>15</a:t>
            </a:r>
            <a:r>
              <a:rPr lang="en-GB" dirty="0" smtClean="0"/>
              <a:t>m</a:t>
            </a:r>
          </a:p>
          <a:p>
            <a:pPr marL="514350" indent="-514350">
              <a:buFont typeface="+mj-lt"/>
              <a:buAutoNum type="arabicPeriod"/>
            </a:pPr>
            <a:r>
              <a:rPr lang="en-GB" dirty="0" smtClean="0"/>
              <a:t>It takes light 0.001years=8.8hours to travel from one side to the other.</a:t>
            </a:r>
          </a:p>
          <a:p>
            <a:pPr marL="514350" indent="-514350">
              <a:buFont typeface="+mj-lt"/>
              <a:buAutoNum type="arabicPeriod"/>
            </a:pPr>
            <a:r>
              <a:rPr lang="en-GB" dirty="0" smtClean="0"/>
              <a:t>It takes light 0.001years=32,000s to travel from one side to the other</a:t>
            </a:r>
          </a:p>
          <a:p>
            <a:pPr marL="514350" indent="-514350">
              <a:buFont typeface="+mj-lt"/>
              <a:buAutoNum type="arabicPeriod"/>
            </a:pPr>
            <a:r>
              <a:rPr lang="en-GB" dirty="0" smtClean="0"/>
              <a:t>Looking at the stars is like looking into the past as the light takes so long to travel to us, due to the large distances between objects, that we see what it looked like when the light was initially emitted, which is in the past.</a:t>
            </a:r>
          </a:p>
          <a:p>
            <a:pPr marL="514350" indent="-514350">
              <a:buFont typeface="+mj-lt"/>
              <a:buAutoNum type="arabicPeriod"/>
            </a:pPr>
            <a:r>
              <a:rPr lang="en-GB" dirty="0" smtClean="0"/>
              <a:t>In 5s, light travels 1.5×10</a:t>
            </a:r>
            <a:r>
              <a:rPr lang="en-GB" baseline="30000" dirty="0" smtClean="0"/>
              <a:t>9</a:t>
            </a:r>
            <a:r>
              <a:rPr lang="en-GB" dirty="0" smtClean="0"/>
              <a:t>m.</a:t>
            </a:r>
          </a:p>
          <a:p>
            <a:pPr marL="514350" indent="-514350">
              <a:buFont typeface="+mj-lt"/>
              <a:buAutoNum type="arabicPeriod"/>
            </a:pPr>
            <a:r>
              <a:rPr lang="en-GB" dirty="0"/>
              <a:t>In </a:t>
            </a:r>
            <a:r>
              <a:rPr lang="en-GB" dirty="0" smtClean="0"/>
              <a:t>0.2s</a:t>
            </a:r>
            <a:r>
              <a:rPr lang="en-GB" dirty="0"/>
              <a:t>, light travels </a:t>
            </a:r>
            <a:r>
              <a:rPr lang="en-GB" dirty="0" smtClean="0"/>
              <a:t>6×10</a:t>
            </a:r>
            <a:r>
              <a:rPr lang="en-GB" baseline="30000" dirty="0"/>
              <a:t>7</a:t>
            </a:r>
            <a:r>
              <a:rPr lang="en-GB" dirty="0" smtClean="0"/>
              <a:t>m</a:t>
            </a:r>
          </a:p>
          <a:p>
            <a:pPr marL="514350" indent="-514350">
              <a:buFont typeface="+mj-lt"/>
              <a:buAutoNum type="arabicPeriod"/>
            </a:pPr>
            <a:endParaRPr lang="en-GB" dirty="0"/>
          </a:p>
        </p:txBody>
      </p:sp>
    </p:spTree>
    <p:extLst>
      <p:ext uri="{BB962C8B-B14F-4D97-AF65-F5344CB8AC3E}">
        <p14:creationId xmlns:p14="http://schemas.microsoft.com/office/powerpoint/2010/main" val="22378549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Moons</a:t>
            </a:r>
            <a:endParaRPr lang="en-GB" dirty="0"/>
          </a:p>
        </p:txBody>
      </p:sp>
      <p:pic>
        <p:nvPicPr>
          <p:cNvPr id="7172" name="Picture 4" descr="Image result for moons of satur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397" y="1486479"/>
            <a:ext cx="5699495" cy="5159602"/>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Image result for the mo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47557" y="865668"/>
            <a:ext cx="2928711" cy="209071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433457" y="3105834"/>
            <a:ext cx="2479171" cy="1200329"/>
          </a:xfrm>
          <a:prstGeom prst="rect">
            <a:avLst/>
          </a:prstGeom>
          <a:noFill/>
        </p:spPr>
        <p:txBody>
          <a:bodyPr wrap="square" rtlCol="0">
            <a:spAutoFit/>
          </a:bodyPr>
          <a:lstStyle/>
          <a:p>
            <a:r>
              <a:rPr lang="en-GB" dirty="0" smtClean="0">
                <a:latin typeface="Century Gothic" panose="020B0502020202020204" pitchFamily="34" charset="0"/>
              </a:rPr>
              <a:t>The earth has one moon, but other planets have many, such as Saturn</a:t>
            </a:r>
            <a:endParaRPr lang="en-GB" dirty="0">
              <a:latin typeface="Century Gothic" panose="020B0502020202020204" pitchFamily="34" charset="0"/>
            </a:endParaRPr>
          </a:p>
        </p:txBody>
      </p:sp>
      <p:pic>
        <p:nvPicPr>
          <p:cNvPr id="6" name="Picture 5" descr="C:\Users\u1874703\Downloads\noun_Planet_1075974.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57557" y="611668"/>
            <a:ext cx="731078" cy="690358"/>
          </a:xfrm>
          <a:prstGeom prst="rect">
            <a:avLst/>
          </a:prstGeom>
          <a:noFill/>
          <a:ln>
            <a:noFill/>
          </a:ln>
        </p:spPr>
      </p:pic>
    </p:spTree>
    <p:extLst>
      <p:ext uri="{BB962C8B-B14F-4D97-AF65-F5344CB8AC3E}">
        <p14:creationId xmlns:p14="http://schemas.microsoft.com/office/powerpoint/2010/main" val="1916586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Dwarf planet</a:t>
            </a:r>
            <a:endParaRPr lang="en-GB" dirty="0"/>
          </a:p>
        </p:txBody>
      </p:sp>
      <p:pic>
        <p:nvPicPr>
          <p:cNvPr id="8194" name="Picture 2" descr="2007 OR10 is the largest unnamed dwarf planet in the solar syst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1747" y="1478417"/>
            <a:ext cx="7396390" cy="41512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99570" y="5752107"/>
            <a:ext cx="8777062" cy="923330"/>
          </a:xfrm>
          <a:prstGeom prst="rect">
            <a:avLst/>
          </a:prstGeom>
          <a:noFill/>
        </p:spPr>
        <p:txBody>
          <a:bodyPr wrap="square" rtlCol="0">
            <a:spAutoFit/>
          </a:bodyPr>
          <a:lstStyle/>
          <a:p>
            <a:r>
              <a:rPr lang="en-GB" dirty="0" smtClean="0">
                <a:latin typeface="Century Gothic" panose="020B0502020202020204" pitchFamily="34" charset="0"/>
              </a:rPr>
              <a:t>These are the five largest dwarf planets in our solar system. They don’t fulfil all three of the planet criteria. Ceres is a further named dwarf planet in our solar system, the only one located in the asteroid belt, but is smaller than these 5.</a:t>
            </a:r>
            <a:endParaRPr lang="en-GB" dirty="0">
              <a:latin typeface="Century Gothic" panose="020B0502020202020204" pitchFamily="34" charset="0"/>
            </a:endParaRPr>
          </a:p>
        </p:txBody>
      </p:sp>
      <p:pic>
        <p:nvPicPr>
          <p:cNvPr id="6" name="Picture 5" descr="C:\Users\u1874703\Downloads\noun_Pluto_1771825.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88101" y="538956"/>
            <a:ext cx="769090" cy="693495"/>
          </a:xfrm>
          <a:prstGeom prst="rect">
            <a:avLst/>
          </a:prstGeom>
          <a:noFill/>
          <a:ln>
            <a:noFill/>
          </a:ln>
        </p:spPr>
      </p:pic>
    </p:spTree>
    <p:extLst>
      <p:ext uri="{BB962C8B-B14F-4D97-AF65-F5344CB8AC3E}">
        <p14:creationId xmlns:p14="http://schemas.microsoft.com/office/powerpoint/2010/main" val="2160835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Asteroid</a:t>
            </a:r>
            <a:endParaRPr lang="en-GB" dirty="0"/>
          </a:p>
        </p:txBody>
      </p:sp>
      <p:pic>
        <p:nvPicPr>
          <p:cNvPr id="9218" name="Picture 2" descr="Image result for asteroi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053" y="2136913"/>
            <a:ext cx="5619750" cy="333375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Asteroid Ves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4087" y="365126"/>
            <a:ext cx="3134001" cy="3134001"/>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Image result for asteroi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29201" y="4163412"/>
            <a:ext cx="3804892" cy="22639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u1874703\Downloads\noun_asteroid_1946589.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74170" y="678552"/>
            <a:ext cx="731907" cy="693048"/>
          </a:xfrm>
          <a:prstGeom prst="rect">
            <a:avLst/>
          </a:prstGeom>
          <a:noFill/>
          <a:ln>
            <a:noFill/>
          </a:ln>
        </p:spPr>
      </p:pic>
    </p:spTree>
    <p:extLst>
      <p:ext uri="{BB962C8B-B14F-4D97-AF65-F5344CB8AC3E}">
        <p14:creationId xmlns:p14="http://schemas.microsoft.com/office/powerpoint/2010/main" val="1915874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Comet</a:t>
            </a:r>
            <a:endParaRPr lang="en-GB" dirty="0"/>
          </a:p>
        </p:txBody>
      </p:sp>
      <p:pic>
        <p:nvPicPr>
          <p:cNvPr id="3" name="Picture 2" descr="C:\Users\u1874703\Downloads\noun_Comet_1716884.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7775" y="591654"/>
            <a:ext cx="789885" cy="849520"/>
          </a:xfrm>
          <a:prstGeom prst="rect">
            <a:avLst/>
          </a:prstGeom>
          <a:noFill/>
          <a:ln>
            <a:noFill/>
          </a:ln>
        </p:spPr>
      </p:pic>
      <p:pic>
        <p:nvPicPr>
          <p:cNvPr id="10242" name="Picture 2" descr="Image result for come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2105" y="2720629"/>
            <a:ext cx="3048000" cy="2028826"/>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result for come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47453" y="499580"/>
            <a:ext cx="3895563" cy="2740577"/>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Image result for come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72000" y="3601714"/>
            <a:ext cx="2619584" cy="2688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6973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Objects in the universe – answers</a:t>
            </a:r>
            <a:endParaRPr lang="en-GB" dirty="0"/>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startAt="10"/>
            </a:pPr>
            <a:r>
              <a:rPr lang="en-GB" dirty="0" smtClean="0"/>
              <a:t> Luminous means to give out or to emit visible light.</a:t>
            </a:r>
          </a:p>
          <a:p>
            <a:pPr marL="514350" indent="-514350">
              <a:buFont typeface="+mj-lt"/>
              <a:buAutoNum type="arabicPeriod" startAt="10"/>
            </a:pPr>
            <a:r>
              <a:rPr lang="en-GB" dirty="0"/>
              <a:t> </a:t>
            </a:r>
            <a:r>
              <a:rPr lang="en-GB" dirty="0" smtClean="0"/>
              <a:t>The earth is non-luminous because it doesn’t emit visible light (but it does emit light in the infrared part of the spectrum – black </a:t>
            </a:r>
            <a:r>
              <a:rPr lang="en-GB" smtClean="0"/>
              <a:t>body radiation).</a:t>
            </a:r>
            <a:endParaRPr lang="en-GB" dirty="0" smtClean="0"/>
          </a:p>
          <a:p>
            <a:pPr marL="514350" indent="-514350">
              <a:buFont typeface="+mj-lt"/>
              <a:buAutoNum type="arabicPeriod" startAt="10"/>
            </a:pPr>
            <a:r>
              <a:rPr lang="en-GB" dirty="0"/>
              <a:t> </a:t>
            </a:r>
            <a:r>
              <a:rPr lang="en-GB" dirty="0" smtClean="0"/>
              <a:t>A galaxy is larger than a planetary system, as a galaxy contains billions of stars, each with the possibility of being its own planetary system.</a:t>
            </a:r>
          </a:p>
          <a:p>
            <a:pPr marL="514350" indent="-514350">
              <a:buFont typeface="+mj-lt"/>
              <a:buAutoNum type="arabicPeriod" startAt="10"/>
            </a:pPr>
            <a:r>
              <a:rPr lang="en-GB" dirty="0" smtClean="0"/>
              <a:t> We call our planetary system ‘the solar system’.</a:t>
            </a:r>
          </a:p>
          <a:p>
            <a:pPr marL="514350" indent="-514350">
              <a:buFont typeface="+mj-lt"/>
              <a:buAutoNum type="arabicPeriod" startAt="10"/>
            </a:pPr>
            <a:r>
              <a:rPr lang="en-GB" dirty="0" smtClean="0"/>
              <a:t>We call our galaxy ‘the Milky Way’.</a:t>
            </a:r>
          </a:p>
          <a:p>
            <a:pPr marL="514350" indent="-514350">
              <a:buFont typeface="+mj-lt"/>
              <a:buAutoNum type="arabicPeriod" startAt="10"/>
            </a:pPr>
            <a:r>
              <a:rPr lang="en-GB" dirty="0"/>
              <a:t> </a:t>
            </a:r>
            <a:r>
              <a:rPr lang="en-GB" dirty="0" smtClean="0"/>
              <a:t>A planet is a non-luminous object that orbits a star directly (whilst dominating its orbit and having a large enough mass) whereas a moon orbits a planet (and hence indirectly orbits a star).</a:t>
            </a:r>
            <a:endParaRPr lang="en-GB" dirty="0"/>
          </a:p>
        </p:txBody>
      </p:sp>
    </p:spTree>
    <p:extLst>
      <p:ext uri="{BB962C8B-B14F-4D97-AF65-F5344CB8AC3E}">
        <p14:creationId xmlns:p14="http://schemas.microsoft.com/office/powerpoint/2010/main" val="2477674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Objects in the universe – answers</a:t>
            </a:r>
            <a:endParaRPr lang="en-GB" dirty="0"/>
          </a:p>
        </p:txBody>
      </p:sp>
      <p:sp>
        <p:nvSpPr>
          <p:cNvPr id="3" name="Content Placeholder 2"/>
          <p:cNvSpPr>
            <a:spLocks noGrp="1"/>
          </p:cNvSpPr>
          <p:nvPr>
            <p:ph idx="1"/>
          </p:nvPr>
        </p:nvSpPr>
        <p:spPr/>
        <p:txBody>
          <a:bodyPr/>
          <a:lstStyle/>
          <a:p>
            <a:pPr marL="0" indent="0">
              <a:buNone/>
            </a:pPr>
            <a:r>
              <a:rPr lang="en-GB" dirty="0" smtClean="0"/>
              <a:t>16</a:t>
            </a:r>
            <a:endParaRPr lang="en-GB" dirty="0"/>
          </a:p>
        </p:txBody>
      </p:sp>
      <p:pic>
        <p:nvPicPr>
          <p:cNvPr id="4" name="Picture 3"/>
          <p:cNvPicPr>
            <a:picLocks noChangeAspect="1"/>
          </p:cNvPicPr>
          <p:nvPr/>
        </p:nvPicPr>
        <p:blipFill>
          <a:blip r:embed="rId2"/>
          <a:stretch>
            <a:fillRect/>
          </a:stretch>
        </p:blipFill>
        <p:spPr>
          <a:xfrm>
            <a:off x="1282478" y="1519561"/>
            <a:ext cx="7153599" cy="5358103"/>
          </a:xfrm>
          <a:prstGeom prst="rect">
            <a:avLst/>
          </a:prstGeom>
        </p:spPr>
      </p:pic>
    </p:spTree>
    <p:extLst>
      <p:ext uri="{BB962C8B-B14F-4D97-AF65-F5344CB8AC3E}">
        <p14:creationId xmlns:p14="http://schemas.microsoft.com/office/powerpoint/2010/main" val="408242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Objects in the universe – answers</a:t>
            </a:r>
            <a:endParaRPr lang="en-GB" dirty="0"/>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startAt="17"/>
            </a:pPr>
            <a:r>
              <a:rPr lang="en-GB" dirty="0" smtClean="0"/>
              <a:t> Pluto is no longer considered a planet as it doesn’t dominate its orbit. There are objects that orbit along a similar path that aren’t significantly smaller than it.</a:t>
            </a:r>
          </a:p>
          <a:p>
            <a:pPr marL="514350" indent="-514350">
              <a:buFont typeface="+mj-lt"/>
              <a:buAutoNum type="arabicPeriod" startAt="17"/>
            </a:pPr>
            <a:r>
              <a:rPr lang="en-GB" dirty="0"/>
              <a:t> </a:t>
            </a:r>
            <a:r>
              <a:rPr lang="en-GB" dirty="0" smtClean="0"/>
              <a:t>An asteroid can be bigger than a moon. An asteroid orbits a star directly whereas a moon orbits a planet. Some planets have very small moons, and some asteroids can exceed this without being considered a planet or dwarf planet.</a:t>
            </a:r>
          </a:p>
          <a:p>
            <a:pPr marL="514350" indent="-514350">
              <a:buFont typeface="+mj-lt"/>
              <a:buAutoNum type="arabicPeriod" startAt="17"/>
            </a:pPr>
            <a:r>
              <a:rPr lang="en-GB" dirty="0"/>
              <a:t> </a:t>
            </a:r>
            <a:r>
              <a:rPr lang="en-GB" dirty="0" smtClean="0"/>
              <a:t>Planets can have multiple moons, the earth  just happens to have one. Mercury and Venus have none. Jupiter has 79 that we currently know about. </a:t>
            </a:r>
            <a:endParaRPr lang="en-GB" dirty="0"/>
          </a:p>
        </p:txBody>
      </p:sp>
    </p:spTree>
    <p:extLst>
      <p:ext uri="{BB962C8B-B14F-4D97-AF65-F5344CB8AC3E}">
        <p14:creationId xmlns:p14="http://schemas.microsoft.com/office/powerpoint/2010/main" val="3832582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an orbit?</a:t>
            </a:r>
            <a:endParaRPr lang="en-GB" dirty="0"/>
          </a:p>
        </p:txBody>
      </p:sp>
      <p:pic>
        <p:nvPicPr>
          <p:cNvPr id="4" name="Content Placeholder 3" descr="Related image"/>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467" y="2021299"/>
            <a:ext cx="8961065" cy="3183220"/>
          </a:xfrm>
          <a:prstGeom prst="rect">
            <a:avLst/>
          </a:prstGeom>
          <a:noFill/>
          <a:ln>
            <a:noFill/>
          </a:ln>
        </p:spPr>
      </p:pic>
    </p:spTree>
    <p:extLst>
      <p:ext uri="{BB962C8B-B14F-4D97-AF65-F5344CB8AC3E}">
        <p14:creationId xmlns:p14="http://schemas.microsoft.com/office/powerpoint/2010/main" val="12828134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an orbit?</a:t>
            </a:r>
            <a:endParaRPr lang="en-GB" dirty="0"/>
          </a:p>
        </p:txBody>
      </p:sp>
      <p:sp>
        <p:nvSpPr>
          <p:cNvPr id="3" name="Content Placeholder 2"/>
          <p:cNvSpPr>
            <a:spLocks noGrp="1"/>
          </p:cNvSpPr>
          <p:nvPr>
            <p:ph idx="1"/>
          </p:nvPr>
        </p:nvSpPr>
        <p:spPr/>
        <p:txBody>
          <a:bodyPr/>
          <a:lstStyle/>
          <a:p>
            <a:endParaRPr lang="en-GB" dirty="0"/>
          </a:p>
        </p:txBody>
      </p:sp>
      <p:pic>
        <p:nvPicPr>
          <p:cNvPr id="5" name="Picture 4" descr="C:\Users\u1874703\OneDrive - University of Warwick\SpaceSLOP\orbit-examples-and-non-examples.png"/>
          <p:cNvPicPr>
            <a:picLocks noChangeAspect="1"/>
          </p:cNvPicPr>
          <p:nvPr/>
        </p:nvPicPr>
        <p:blipFill rotWithShape="1">
          <a:blip r:embed="rId3">
            <a:extLst>
              <a:ext uri="{28A0092B-C50C-407E-A947-70E740481C1C}">
                <a14:useLocalDpi xmlns:a14="http://schemas.microsoft.com/office/drawing/2010/main" val="0"/>
              </a:ext>
            </a:extLst>
          </a:blip>
          <a:srcRect b="64873"/>
          <a:stretch/>
        </p:blipFill>
        <p:spPr bwMode="auto">
          <a:xfrm>
            <a:off x="225476" y="1825625"/>
            <a:ext cx="2832356" cy="4674577"/>
          </a:xfrm>
          <a:prstGeom prst="rect">
            <a:avLst/>
          </a:prstGeom>
          <a:noFill/>
          <a:ln>
            <a:noFill/>
          </a:ln>
          <a:extLst>
            <a:ext uri="{53640926-AAD7-44D8-BBD7-CCE9431645EC}">
              <a14:shadowObscured xmlns:a14="http://schemas.microsoft.com/office/drawing/2010/main"/>
            </a:ext>
          </a:extLst>
        </p:spPr>
      </p:pic>
      <p:pic>
        <p:nvPicPr>
          <p:cNvPr id="6" name="Picture 5" descr="C:\Users\u1874703\OneDrive - University of Warwick\SpaceSLOP\orbit-examples-and-non-examples.png"/>
          <p:cNvPicPr>
            <a:picLocks noChangeAspect="1"/>
          </p:cNvPicPr>
          <p:nvPr/>
        </p:nvPicPr>
        <p:blipFill rotWithShape="1">
          <a:blip r:embed="rId3">
            <a:extLst>
              <a:ext uri="{28A0092B-C50C-407E-A947-70E740481C1C}">
                <a14:useLocalDpi xmlns:a14="http://schemas.microsoft.com/office/drawing/2010/main" val="0"/>
              </a:ext>
            </a:extLst>
          </a:blip>
          <a:srcRect l="1736" t="35686" r="-1736" b="25864"/>
          <a:stretch/>
        </p:blipFill>
        <p:spPr bwMode="auto">
          <a:xfrm>
            <a:off x="2954235" y="1628161"/>
            <a:ext cx="2832356" cy="5116768"/>
          </a:xfrm>
          <a:prstGeom prst="rect">
            <a:avLst/>
          </a:prstGeom>
          <a:noFill/>
          <a:ln>
            <a:noFill/>
          </a:ln>
          <a:extLst>
            <a:ext uri="{53640926-AAD7-44D8-BBD7-CCE9431645EC}">
              <a14:shadowObscured xmlns:a14="http://schemas.microsoft.com/office/drawing/2010/main"/>
            </a:ext>
          </a:extLst>
        </p:spPr>
      </p:pic>
      <p:pic>
        <p:nvPicPr>
          <p:cNvPr id="7" name="Picture 6" descr="C:\Users\u1874703\OneDrive - University of Warwick\SpaceSLOP\orbit-examples-and-non-examples.png"/>
          <p:cNvPicPr>
            <a:picLocks noChangeAspect="1"/>
          </p:cNvPicPr>
          <p:nvPr/>
        </p:nvPicPr>
        <p:blipFill rotWithShape="1">
          <a:blip r:embed="rId3">
            <a:extLst>
              <a:ext uri="{28A0092B-C50C-407E-A947-70E740481C1C}">
                <a14:useLocalDpi xmlns:a14="http://schemas.microsoft.com/office/drawing/2010/main" val="0"/>
              </a:ext>
            </a:extLst>
          </a:blip>
          <a:srcRect l="-4166" t="74314" r="4166" b="-6276"/>
          <a:stretch/>
        </p:blipFill>
        <p:spPr bwMode="auto">
          <a:xfrm>
            <a:off x="5682994" y="2467897"/>
            <a:ext cx="2832356" cy="42534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91179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an orbit? - answers</a:t>
            </a:r>
            <a:endParaRPr lang="en-GB" dirty="0"/>
          </a:p>
        </p:txBody>
      </p:sp>
      <p:sp>
        <p:nvSpPr>
          <p:cNvPr id="3" name="Content Placeholder 2"/>
          <p:cNvSpPr>
            <a:spLocks noGrp="1"/>
          </p:cNvSpPr>
          <p:nvPr>
            <p:ph idx="1"/>
          </p:nvPr>
        </p:nvSpPr>
        <p:spPr>
          <a:xfrm>
            <a:off x="0" y="1481676"/>
            <a:ext cx="9144000" cy="5376324"/>
          </a:xfrm>
        </p:spPr>
        <p:txBody>
          <a:bodyPr>
            <a:normAutofit fontScale="70000" lnSpcReduction="20000"/>
          </a:bodyPr>
          <a:lstStyle/>
          <a:p>
            <a:pPr marL="514350" indent="-514350">
              <a:buFont typeface="+mj-lt"/>
              <a:buAutoNum type="arabicPeriod" startAt="20"/>
            </a:pPr>
            <a:r>
              <a:rPr lang="en-GB" dirty="0" smtClean="0"/>
              <a:t> An orbit is the elliptical path that one object in space takes to travel around another object. It is caused by the gravitational attraction between the two objects.</a:t>
            </a:r>
          </a:p>
          <a:p>
            <a:pPr marL="514350" indent="-514350">
              <a:buFont typeface="+mj-lt"/>
              <a:buAutoNum type="arabicPeriod" startAt="20"/>
            </a:pPr>
            <a:r>
              <a:rPr lang="en-GB" dirty="0" smtClean="0"/>
              <a:t> The shape of an orbit is an ellipse – a squashed/elongated circle.</a:t>
            </a:r>
          </a:p>
          <a:p>
            <a:pPr marL="514350" indent="-514350">
              <a:buFont typeface="+mj-lt"/>
              <a:buAutoNum type="arabicPeriod" startAt="20"/>
            </a:pPr>
            <a:r>
              <a:rPr lang="en-GB" dirty="0"/>
              <a:t> </a:t>
            </a:r>
            <a:r>
              <a:rPr lang="en-GB" dirty="0" smtClean="0"/>
              <a:t>Astronomers struggled to notice the elliptical shape since orbits only tend to be </a:t>
            </a:r>
            <a:r>
              <a:rPr lang="en-GB" i="1" dirty="0" smtClean="0"/>
              <a:t>slightly</a:t>
            </a:r>
            <a:r>
              <a:rPr lang="en-GB" dirty="0" smtClean="0"/>
              <a:t> elliptical. They are very close to being circles.</a:t>
            </a:r>
          </a:p>
          <a:p>
            <a:pPr marL="514350" indent="-514350">
              <a:buFont typeface="+mj-lt"/>
              <a:buAutoNum type="arabicPeriod" startAt="20"/>
            </a:pPr>
            <a:r>
              <a:rPr lang="en-GB" dirty="0"/>
              <a:t> </a:t>
            </a:r>
            <a:r>
              <a:rPr lang="en-GB" dirty="0" smtClean="0"/>
              <a:t>Orbits are often drawn as circles as their elliptical shapes are so close to being circles in many cases. And circles are simpler.</a:t>
            </a:r>
          </a:p>
          <a:p>
            <a:pPr marL="514350" indent="-514350">
              <a:buFont typeface="+mj-lt"/>
              <a:buAutoNum type="arabicPeriod" startAt="20"/>
            </a:pPr>
            <a:r>
              <a:rPr lang="en-GB" dirty="0"/>
              <a:t> </a:t>
            </a:r>
            <a:r>
              <a:rPr lang="en-GB" dirty="0" smtClean="0"/>
              <a:t>	b) As it is spinning on its own axis, not moving around another object</a:t>
            </a:r>
          </a:p>
          <a:p>
            <a:pPr marL="0" indent="0">
              <a:buNone/>
            </a:pPr>
            <a:r>
              <a:rPr lang="en-GB" dirty="0" smtClean="0"/>
              <a:t>        	c) As it is not moving around another object and its path is circular</a:t>
            </a:r>
          </a:p>
          <a:p>
            <a:pPr marL="0" indent="0">
              <a:buNone/>
            </a:pPr>
            <a:r>
              <a:rPr lang="en-GB" dirty="0"/>
              <a:t>	</a:t>
            </a:r>
            <a:r>
              <a:rPr lang="en-GB" dirty="0" smtClean="0"/>
              <a:t>e) As it is moving in a definite circle (the string doesn’t change length) and it is not caused by a gravitational force.</a:t>
            </a:r>
          </a:p>
          <a:p>
            <a:pPr marL="0" indent="0">
              <a:buNone/>
            </a:pPr>
            <a:r>
              <a:rPr lang="en-GB" dirty="0"/>
              <a:t>	</a:t>
            </a:r>
            <a:r>
              <a:rPr lang="en-GB" dirty="0" smtClean="0"/>
              <a:t>f) As it is spinning on its own axis, not moving around another object</a:t>
            </a:r>
            <a:endParaRPr lang="en-GB" dirty="0"/>
          </a:p>
        </p:txBody>
      </p:sp>
    </p:spTree>
    <p:extLst>
      <p:ext uri="{BB962C8B-B14F-4D97-AF65-F5344CB8AC3E}">
        <p14:creationId xmlns:p14="http://schemas.microsoft.com/office/powerpoint/2010/main" val="442345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Scale of the universe	</a:t>
            </a:r>
            <a:endParaRPr lang="en-GB" dirty="0"/>
          </a:p>
        </p:txBody>
      </p:sp>
      <p:sp>
        <p:nvSpPr>
          <p:cNvPr id="3" name="Content Placeholder 2"/>
          <p:cNvSpPr>
            <a:spLocks noGrp="1"/>
          </p:cNvSpPr>
          <p:nvPr>
            <p:ph idx="1"/>
          </p:nvPr>
        </p:nvSpPr>
        <p:spPr/>
        <p:txBody>
          <a:bodyPr/>
          <a:lstStyle/>
          <a:p>
            <a:r>
              <a:rPr lang="en-GB" dirty="0">
                <a:hlinkClick r:id="rId2"/>
              </a:rPr>
              <a:t>https://scaleofuniverse.com/</a:t>
            </a:r>
            <a:endParaRPr lang="en-GB" dirty="0"/>
          </a:p>
        </p:txBody>
      </p:sp>
    </p:spTree>
    <p:extLst>
      <p:ext uri="{BB962C8B-B14F-4D97-AF65-F5344CB8AC3E}">
        <p14:creationId xmlns:p14="http://schemas.microsoft.com/office/powerpoint/2010/main" val="28197328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an orbit? - answers</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25.  The LEGO version:</a:t>
            </a:r>
            <a:endParaRPr lang="en-GB" dirty="0"/>
          </a:p>
        </p:txBody>
      </p:sp>
      <p:pic>
        <p:nvPicPr>
          <p:cNvPr id="4" name="Picture 3"/>
          <p:cNvPicPr>
            <a:picLocks noChangeAspect="1"/>
          </p:cNvPicPr>
          <p:nvPr/>
        </p:nvPicPr>
        <p:blipFill>
          <a:blip r:embed="rId2"/>
          <a:stretch>
            <a:fillRect/>
          </a:stretch>
        </p:blipFill>
        <p:spPr>
          <a:xfrm>
            <a:off x="179659" y="2348650"/>
            <a:ext cx="8860985" cy="4433452"/>
          </a:xfrm>
          <a:prstGeom prst="rect">
            <a:avLst/>
          </a:prstGeom>
        </p:spPr>
      </p:pic>
    </p:spTree>
    <p:extLst>
      <p:ext uri="{BB962C8B-B14F-4D97-AF65-F5344CB8AC3E}">
        <p14:creationId xmlns:p14="http://schemas.microsoft.com/office/powerpoint/2010/main" val="15694756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an orbit? - answers</a:t>
            </a:r>
            <a:endParaRPr lang="en-GB" dirty="0"/>
          </a:p>
        </p:txBody>
      </p:sp>
      <p:sp>
        <p:nvSpPr>
          <p:cNvPr id="3" name="Content Placeholder 2"/>
          <p:cNvSpPr>
            <a:spLocks noGrp="1"/>
          </p:cNvSpPr>
          <p:nvPr>
            <p:ph idx="1"/>
          </p:nvPr>
        </p:nvSpPr>
        <p:spPr/>
        <p:txBody>
          <a:bodyPr>
            <a:normAutofit/>
          </a:bodyPr>
          <a:lstStyle/>
          <a:p>
            <a:pPr marL="514350" indent="-514350">
              <a:buFont typeface="+mj-lt"/>
              <a:buAutoNum type="arabicPeriod" startAt="26"/>
            </a:pPr>
            <a:r>
              <a:rPr lang="en-GB" dirty="0" smtClean="0"/>
              <a:t>The force of gravity from the object that is at the centre of the orbit.</a:t>
            </a:r>
          </a:p>
          <a:p>
            <a:pPr marL="514350" indent="-514350">
              <a:buFont typeface="+mj-lt"/>
              <a:buAutoNum type="arabicPeriod" startAt="26"/>
            </a:pPr>
            <a:r>
              <a:rPr lang="en-GB" dirty="0"/>
              <a:t> </a:t>
            </a:r>
            <a:r>
              <a:rPr lang="en-GB" dirty="0" smtClean="0"/>
              <a:t>2×10</a:t>
            </a:r>
            <a:r>
              <a:rPr lang="en-GB" baseline="30000" dirty="0" smtClean="0"/>
              <a:t>20</a:t>
            </a:r>
            <a:r>
              <a:rPr lang="en-GB" dirty="0" smtClean="0"/>
              <a:t>N. The forces are equal in size but opposite in direction.</a:t>
            </a:r>
          </a:p>
          <a:p>
            <a:pPr marL="514350" indent="-514350">
              <a:buFont typeface="+mj-lt"/>
              <a:buAutoNum type="arabicPeriod" startAt="26"/>
            </a:pPr>
            <a:r>
              <a:rPr lang="en-GB" dirty="0"/>
              <a:t> </a:t>
            </a:r>
            <a:r>
              <a:rPr lang="en-GB" dirty="0" smtClean="0"/>
              <a:t>The sun’s pull on the earth is much greater than the force from the moon. In fact, the ratio of the moon’s pull to the sun’s pull is 1:200</a:t>
            </a:r>
          </a:p>
          <a:p>
            <a:pPr marL="514350" indent="-514350">
              <a:buFont typeface="+mj-lt"/>
              <a:buAutoNum type="arabicPeriod" startAt="26"/>
            </a:pPr>
            <a:endParaRPr lang="en-GB" dirty="0"/>
          </a:p>
        </p:txBody>
      </p:sp>
    </p:spTree>
    <p:extLst>
      <p:ext uri="{BB962C8B-B14F-4D97-AF65-F5344CB8AC3E}">
        <p14:creationId xmlns:p14="http://schemas.microsoft.com/office/powerpoint/2010/main" val="14572253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solar system</a:t>
            </a:r>
            <a:endParaRPr lang="en-GB" dirty="0"/>
          </a:p>
        </p:txBody>
      </p:sp>
      <p:sp>
        <p:nvSpPr>
          <p:cNvPr id="5" name="Title 1"/>
          <p:cNvSpPr txBox="1">
            <a:spLocks/>
          </p:cNvSpPr>
          <p:nvPr/>
        </p:nvSpPr>
        <p:spPr>
          <a:xfrm>
            <a:off x="275212" y="5877043"/>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Century Gothic" panose="020B0502020202020204" pitchFamily="34" charset="0"/>
                <a:ea typeface="+mj-ea"/>
                <a:cs typeface="+mj-cs"/>
              </a:defRPr>
            </a:lvl1pPr>
          </a:lstStyle>
          <a:p>
            <a:r>
              <a:rPr lang="en-GB" sz="3200" b="1" dirty="0" smtClean="0"/>
              <a:t>Note: not to scale</a:t>
            </a:r>
            <a:endParaRPr lang="en-GB" sz="3200" b="1" dirty="0"/>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275212" y="1382772"/>
            <a:ext cx="8629934" cy="4937125"/>
          </a:xfrm>
          <a:prstGeom prst="rect">
            <a:avLst/>
          </a:prstGeom>
        </p:spPr>
      </p:pic>
    </p:spTree>
    <p:extLst>
      <p:ext uri="{BB962C8B-B14F-4D97-AF65-F5344CB8AC3E}">
        <p14:creationId xmlns:p14="http://schemas.microsoft.com/office/powerpoint/2010/main" val="39886745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66218"/>
            <a:ext cx="7886700" cy="1325563"/>
          </a:xfrm>
        </p:spPr>
        <p:txBody>
          <a:bodyPr>
            <a:normAutofit fontScale="90000"/>
          </a:bodyPr>
          <a:lstStyle/>
          <a:p>
            <a:r>
              <a:rPr lang="en-GB" dirty="0">
                <a:hlinkClick r:id="rId2"/>
              </a:rPr>
              <a:t>https://</a:t>
            </a:r>
            <a:r>
              <a:rPr lang="en-GB" dirty="0" smtClean="0">
                <a:hlinkClick r:id="rId2"/>
              </a:rPr>
              <a:t>vimeo.com/139407849</a:t>
            </a:r>
            <a:r>
              <a:rPr lang="en-GB" dirty="0" smtClean="0"/>
              <a:t/>
            </a:r>
            <a:br>
              <a:rPr lang="en-GB" dirty="0" smtClean="0"/>
            </a:br>
            <a:r>
              <a:rPr lang="en-GB" dirty="0"/>
              <a:t/>
            </a:r>
            <a:br>
              <a:rPr lang="en-GB" dirty="0"/>
            </a:br>
            <a:r>
              <a:rPr lang="en-GB" dirty="0" smtClean="0"/>
              <a:t>This video shows the difficulty in creating both the planets to scale and their orbits to scale.</a:t>
            </a:r>
            <a:endParaRPr lang="en-GB" dirty="0"/>
          </a:p>
        </p:txBody>
      </p:sp>
    </p:spTree>
    <p:extLst>
      <p:ext uri="{BB962C8B-B14F-4D97-AF65-F5344CB8AC3E}">
        <p14:creationId xmlns:p14="http://schemas.microsoft.com/office/powerpoint/2010/main" val="23226768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 result for our place in the universe"/>
          <p:cNvPicPr/>
          <p:nvPr/>
        </p:nvPicPr>
        <p:blipFill rotWithShape="1">
          <a:blip r:embed="rId2">
            <a:extLst>
              <a:ext uri="{28A0092B-C50C-407E-A947-70E740481C1C}">
                <a14:useLocalDpi xmlns:a14="http://schemas.microsoft.com/office/drawing/2010/main" val="0"/>
              </a:ext>
            </a:extLst>
          </a:blip>
          <a:srcRect t="30374"/>
          <a:stretch/>
        </p:blipFill>
        <p:spPr bwMode="auto">
          <a:xfrm>
            <a:off x="598571" y="2707106"/>
            <a:ext cx="7916779" cy="4150894"/>
          </a:xfrm>
          <a:prstGeom prst="rect">
            <a:avLst/>
          </a:prstGeom>
          <a:noFill/>
          <a:ln>
            <a:noFill/>
          </a:ln>
        </p:spPr>
      </p:pic>
      <p:sp>
        <p:nvSpPr>
          <p:cNvPr id="4" name="Title 1"/>
          <p:cNvSpPr txBox="1">
            <a:spLocks/>
          </p:cNvSpPr>
          <p:nvPr/>
        </p:nvSpPr>
        <p:spPr>
          <a:xfrm>
            <a:off x="628650" y="365126"/>
            <a:ext cx="78867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smtClean="0">
                <a:latin typeface="Century Gothic" panose="020B0502020202020204" pitchFamily="34" charset="0"/>
              </a:rPr>
              <a:t>Aside:</a:t>
            </a:r>
          </a:p>
          <a:p>
            <a:r>
              <a:rPr lang="en-GB" sz="3200" dirty="0" smtClean="0">
                <a:latin typeface="Century Gothic" panose="020B0502020202020204" pitchFamily="34" charset="0"/>
              </a:rPr>
              <a:t>Inside the distance between the earth and moon, we could fit all of the other planets. Space is named very aptly – it contains a lot of </a:t>
            </a:r>
            <a:r>
              <a:rPr lang="en-GB" sz="3200" i="1" dirty="0" smtClean="0">
                <a:latin typeface="Century Gothic" panose="020B0502020202020204" pitchFamily="34" charset="0"/>
              </a:rPr>
              <a:t>empty space</a:t>
            </a:r>
            <a:endParaRPr lang="en-GB" dirty="0">
              <a:latin typeface="Century Gothic" panose="020B0502020202020204" pitchFamily="34" charset="0"/>
            </a:endParaRPr>
          </a:p>
        </p:txBody>
      </p:sp>
    </p:spTree>
    <p:extLst>
      <p:ext uri="{BB962C8B-B14F-4D97-AF65-F5344CB8AC3E}">
        <p14:creationId xmlns:p14="http://schemas.microsoft.com/office/powerpoint/2010/main" val="7925539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58531"/>
            <a:ext cx="7886700" cy="1325563"/>
          </a:xfrm>
        </p:spPr>
        <p:txBody>
          <a:bodyPr>
            <a:normAutofit fontScale="90000"/>
          </a:bodyPr>
          <a:lstStyle/>
          <a:p>
            <a:r>
              <a:rPr lang="en-GB" b="1" dirty="0" smtClean="0"/>
              <a:t>Aside:</a:t>
            </a:r>
            <a:r>
              <a:rPr lang="en-GB" dirty="0" smtClean="0"/>
              <a:t> To scale: what the sun looks like from different planets (note: the planets are not to scale)</a:t>
            </a:r>
            <a:endParaRPr lang="en-GB"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9584"/>
          <a:stretch/>
        </p:blipFill>
        <p:spPr>
          <a:xfrm>
            <a:off x="336550" y="2551926"/>
            <a:ext cx="8470900" cy="4306074"/>
          </a:xfrm>
          <a:prstGeom prst="rect">
            <a:avLst/>
          </a:prstGeom>
        </p:spPr>
      </p:pic>
    </p:spTree>
    <p:extLst>
      <p:ext uri="{BB962C8B-B14F-4D97-AF65-F5344CB8AC3E}">
        <p14:creationId xmlns:p14="http://schemas.microsoft.com/office/powerpoint/2010/main" val="14406449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8303" y="0"/>
            <a:ext cx="3855697" cy="6858000"/>
          </a:xfrm>
          <a:prstGeom prst="rect">
            <a:avLst/>
          </a:prstGeom>
        </p:spPr>
      </p:pic>
      <p:sp>
        <p:nvSpPr>
          <p:cNvPr id="3" name="Title 1"/>
          <p:cNvSpPr txBox="1">
            <a:spLocks/>
          </p:cNvSpPr>
          <p:nvPr/>
        </p:nvSpPr>
        <p:spPr>
          <a:xfrm>
            <a:off x="628650" y="758531"/>
            <a:ext cx="3943350" cy="1325563"/>
          </a:xfrm>
          <a:prstGeom prst="rect">
            <a:avLst/>
          </a:prstGeom>
        </p:spPr>
        <p:txBody>
          <a:bodyP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smtClean="0"/>
              <a:t>Aside:</a:t>
            </a:r>
            <a:r>
              <a:rPr lang="en-GB" dirty="0" smtClean="0"/>
              <a:t> </a:t>
            </a:r>
            <a:br>
              <a:rPr lang="en-GB" dirty="0" smtClean="0"/>
            </a:br>
            <a:r>
              <a:rPr lang="en-GB" dirty="0" smtClean="0"/>
              <a:t>Theories of moon formation</a:t>
            </a:r>
            <a:endParaRPr lang="en-GB" dirty="0"/>
          </a:p>
        </p:txBody>
      </p:sp>
    </p:spTree>
    <p:extLst>
      <p:ext uri="{BB962C8B-B14F-4D97-AF65-F5344CB8AC3E}">
        <p14:creationId xmlns:p14="http://schemas.microsoft.com/office/powerpoint/2010/main" val="23593035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solar system</a:t>
            </a:r>
            <a:endParaRPr lang="en-GB" dirty="0"/>
          </a:p>
        </p:txBody>
      </p:sp>
      <p:sp>
        <p:nvSpPr>
          <p:cNvPr id="3" name="Content Placeholder 2"/>
          <p:cNvSpPr>
            <a:spLocks noGrp="1"/>
          </p:cNvSpPr>
          <p:nvPr>
            <p:ph idx="1"/>
          </p:nvPr>
        </p:nvSpPr>
        <p:spPr>
          <a:xfrm>
            <a:off x="0" y="1452646"/>
            <a:ext cx="9144000" cy="5405354"/>
          </a:xfrm>
        </p:spPr>
        <p:txBody>
          <a:bodyPr>
            <a:normAutofit fontScale="77500" lnSpcReduction="20000"/>
          </a:bodyPr>
          <a:lstStyle/>
          <a:p>
            <a:pPr marL="514350" indent="-514350">
              <a:buFont typeface="+mj-lt"/>
              <a:buAutoNum type="arabicPeriod" startAt="29"/>
            </a:pPr>
            <a:r>
              <a:rPr lang="en-GB" dirty="0" smtClean="0"/>
              <a:t> Mercury, Venus, Earth, Mars</a:t>
            </a:r>
          </a:p>
          <a:p>
            <a:pPr marL="514350" indent="-514350">
              <a:buFont typeface="+mj-lt"/>
              <a:buAutoNum type="arabicPeriod" startAt="29"/>
            </a:pPr>
            <a:r>
              <a:rPr lang="en-GB" dirty="0"/>
              <a:t> </a:t>
            </a:r>
            <a:r>
              <a:rPr lang="en-GB" dirty="0" smtClean="0"/>
              <a:t>A dwarf planet and a planet both orbit a star. They are both roughly spherical in shape.</a:t>
            </a:r>
          </a:p>
          <a:p>
            <a:pPr marL="514350" indent="-514350">
              <a:buFont typeface="+mj-lt"/>
              <a:buAutoNum type="arabicPeriod" startAt="29"/>
            </a:pPr>
            <a:r>
              <a:rPr lang="en-GB" dirty="0"/>
              <a:t> </a:t>
            </a:r>
            <a:r>
              <a:rPr lang="en-GB" dirty="0" smtClean="0"/>
              <a:t>365.25days.</a:t>
            </a:r>
          </a:p>
          <a:p>
            <a:pPr marL="514350" indent="-514350">
              <a:buFont typeface="+mj-lt"/>
              <a:buAutoNum type="arabicPeriod" startAt="29"/>
            </a:pPr>
            <a:r>
              <a:rPr lang="en-GB" dirty="0" smtClean="0"/>
              <a:t> It is the time it takes the earth to orbit the sun.</a:t>
            </a:r>
          </a:p>
          <a:p>
            <a:pPr marL="514350" indent="-514350">
              <a:buFont typeface="+mj-lt"/>
              <a:buAutoNum type="arabicPeriod" startAt="29"/>
            </a:pPr>
            <a:r>
              <a:rPr lang="en-GB" dirty="0"/>
              <a:t> </a:t>
            </a:r>
            <a:r>
              <a:rPr lang="en-GB" dirty="0" smtClean="0"/>
              <a:t>Jupiter.</a:t>
            </a:r>
          </a:p>
          <a:p>
            <a:pPr marL="514350" indent="-514350">
              <a:buFont typeface="+mj-lt"/>
              <a:buAutoNum type="arabicPeriod" startAt="29"/>
            </a:pPr>
            <a:r>
              <a:rPr lang="en-GB" dirty="0"/>
              <a:t> </a:t>
            </a:r>
            <a:r>
              <a:rPr lang="en-GB" dirty="0" smtClean="0"/>
              <a:t>The gases Hydrogen and Helium.</a:t>
            </a:r>
          </a:p>
          <a:p>
            <a:pPr marL="514350" indent="-514350">
              <a:buFont typeface="+mj-lt"/>
              <a:buAutoNum type="arabicPeriod" startAt="29"/>
            </a:pPr>
            <a:r>
              <a:rPr lang="en-GB" dirty="0"/>
              <a:t> </a:t>
            </a:r>
            <a:r>
              <a:rPr lang="en-GB" dirty="0" smtClean="0"/>
              <a:t>Hydrogen is found as a liquid on the gas giants as it is colder there than on earth. Condensation is when a gas turns into a liquid.</a:t>
            </a:r>
          </a:p>
          <a:p>
            <a:pPr marL="514350" indent="-514350">
              <a:buFont typeface="+mj-lt"/>
              <a:buAutoNum type="arabicPeriod" startAt="29"/>
            </a:pPr>
            <a:r>
              <a:rPr lang="en-GB" dirty="0"/>
              <a:t> </a:t>
            </a:r>
            <a:r>
              <a:rPr lang="en-GB" dirty="0" smtClean="0"/>
              <a:t>Neptune.</a:t>
            </a:r>
          </a:p>
          <a:p>
            <a:pPr marL="514350" indent="-514350">
              <a:buFont typeface="+mj-lt"/>
              <a:buAutoNum type="arabicPeriod" startAt="29"/>
            </a:pPr>
            <a:r>
              <a:rPr lang="en-GB" dirty="0"/>
              <a:t> </a:t>
            </a:r>
            <a:r>
              <a:rPr lang="en-GB" dirty="0" smtClean="0"/>
              <a:t>Water, ammonia and methane.</a:t>
            </a:r>
          </a:p>
          <a:p>
            <a:pPr marL="514350" indent="-514350">
              <a:buFont typeface="+mj-lt"/>
              <a:buAutoNum type="arabicPeriod" startAt="29"/>
            </a:pPr>
            <a:r>
              <a:rPr lang="en-GB" dirty="0"/>
              <a:t> </a:t>
            </a:r>
            <a:r>
              <a:rPr lang="en-GB" dirty="0" smtClean="0"/>
              <a:t>Because water, ammonia and methane are most typically found as liquids on earth, but due to the temperature of Uranus and Neptune, they are frozen there.</a:t>
            </a:r>
          </a:p>
          <a:p>
            <a:pPr marL="514350" indent="-514350">
              <a:buFont typeface="+mj-lt"/>
              <a:buAutoNum type="arabicPeriod" startAt="29"/>
            </a:pPr>
            <a:r>
              <a:rPr lang="en-GB" dirty="0" smtClean="0"/>
              <a:t>Mercury, Venus, Earth, Mars, Jupiter, Saturn, Uranus, Neptune.</a:t>
            </a:r>
          </a:p>
          <a:p>
            <a:pPr marL="514350" indent="-514350">
              <a:buFont typeface="+mj-lt"/>
              <a:buAutoNum type="arabicPeriod" startAt="29"/>
            </a:pPr>
            <a:endParaRPr lang="en-GB" dirty="0"/>
          </a:p>
        </p:txBody>
      </p:sp>
    </p:spTree>
    <p:extLst>
      <p:ext uri="{BB962C8B-B14F-4D97-AF65-F5344CB8AC3E}">
        <p14:creationId xmlns:p14="http://schemas.microsoft.com/office/powerpoint/2010/main" val="41070931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solar system</a:t>
            </a:r>
            <a:endParaRPr lang="en-GB" dirty="0"/>
          </a:p>
        </p:txBody>
      </p:sp>
      <p:sp>
        <p:nvSpPr>
          <p:cNvPr id="3" name="Content Placeholder 2"/>
          <p:cNvSpPr>
            <a:spLocks noGrp="1"/>
          </p:cNvSpPr>
          <p:nvPr>
            <p:ph idx="1"/>
          </p:nvPr>
        </p:nvSpPr>
        <p:spPr>
          <a:xfrm>
            <a:off x="0" y="1308267"/>
            <a:ext cx="9144000" cy="5405354"/>
          </a:xfrm>
        </p:spPr>
        <p:txBody>
          <a:bodyPr>
            <a:normAutofit/>
          </a:bodyPr>
          <a:lstStyle/>
          <a:p>
            <a:pPr marL="514350" indent="-514350">
              <a:buFont typeface="+mj-lt"/>
              <a:buAutoNum type="arabicPeriod" startAt="40"/>
            </a:pPr>
            <a:r>
              <a:rPr lang="en-GB" dirty="0" smtClean="0"/>
              <a:t> The mass per unit volume is larger for the terrestrial planets than the gas giants or the ice giants.</a:t>
            </a:r>
          </a:p>
          <a:p>
            <a:pPr marL="514350" indent="-514350">
              <a:buFont typeface="+mj-lt"/>
              <a:buAutoNum type="arabicPeriod" startAt="40"/>
            </a:pPr>
            <a:r>
              <a:rPr lang="en-GB" dirty="0"/>
              <a:t> </a:t>
            </a:r>
            <a:r>
              <a:rPr lang="en-GB" dirty="0" smtClean="0"/>
              <a:t>Because orbits in these regions contain so many other objects that block one another’s orbits, preventing them from ‘dominating their orbit’ which is one of the planetary criteria.</a:t>
            </a:r>
          </a:p>
          <a:p>
            <a:pPr marL="514350" indent="-514350">
              <a:buFont typeface="+mj-lt"/>
              <a:buAutoNum type="arabicPeriod" startAt="40"/>
            </a:pPr>
            <a:r>
              <a:rPr lang="en-GB" dirty="0"/>
              <a:t> </a:t>
            </a:r>
            <a:r>
              <a:rPr lang="en-GB" dirty="0" smtClean="0"/>
              <a:t>1375kg</a:t>
            </a:r>
          </a:p>
          <a:p>
            <a:pPr marL="514350" indent="-514350">
              <a:buFont typeface="+mj-lt"/>
              <a:buAutoNum type="arabicPeriod" startAt="40"/>
            </a:pPr>
            <a:r>
              <a:rPr lang="en-GB" dirty="0"/>
              <a:t> </a:t>
            </a:r>
            <a:r>
              <a:rPr lang="en-GB" dirty="0" smtClean="0"/>
              <a:t>325kg</a:t>
            </a:r>
          </a:p>
          <a:p>
            <a:pPr marL="514350" indent="-514350">
              <a:buFont typeface="+mj-lt"/>
              <a:buAutoNum type="arabicPeriod" startAt="40"/>
            </a:pPr>
            <a:r>
              <a:rPr lang="en-GB" dirty="0"/>
              <a:t> </a:t>
            </a:r>
            <a:r>
              <a:rPr lang="en-GB" dirty="0" smtClean="0"/>
              <a:t>496.7s = 8.3mins</a:t>
            </a:r>
          </a:p>
          <a:p>
            <a:pPr marL="514350" indent="-514350">
              <a:buFont typeface="+mj-lt"/>
              <a:buAutoNum type="arabicPeriod" startAt="40"/>
            </a:pPr>
            <a:r>
              <a:rPr lang="en-GB" dirty="0"/>
              <a:t> </a:t>
            </a:r>
            <a:r>
              <a:rPr lang="en-GB" dirty="0" smtClean="0"/>
              <a:t>a) 4500000000km = 4.5 × 10</a:t>
            </a:r>
            <a:r>
              <a:rPr lang="en-GB" baseline="30000" dirty="0" smtClean="0"/>
              <a:t>9</a:t>
            </a:r>
            <a:r>
              <a:rPr lang="en-GB" dirty="0" smtClean="0"/>
              <a:t>km = </a:t>
            </a:r>
            <a:r>
              <a:rPr lang="en-GB" dirty="0"/>
              <a:t> 4.5 × </a:t>
            </a:r>
            <a:r>
              <a:rPr lang="en-GB" dirty="0" smtClean="0"/>
              <a:t>10</a:t>
            </a:r>
            <a:r>
              <a:rPr lang="en-GB" baseline="30000" dirty="0" smtClean="0"/>
              <a:t>12</a:t>
            </a:r>
            <a:r>
              <a:rPr lang="en-GB" dirty="0" smtClean="0"/>
              <a:t>m</a:t>
            </a:r>
          </a:p>
          <a:p>
            <a:pPr marL="457200" lvl="1" indent="0">
              <a:buNone/>
            </a:pPr>
            <a:r>
              <a:rPr lang="en-GB" sz="2800" dirty="0" smtClean="0"/>
              <a:t>b) 15000s = 250mins = 4.2hrs</a:t>
            </a:r>
          </a:p>
          <a:p>
            <a:pPr marL="0" indent="0">
              <a:buNone/>
            </a:pPr>
            <a:endParaRPr lang="en-GB" dirty="0"/>
          </a:p>
        </p:txBody>
      </p:sp>
    </p:spTree>
    <p:extLst>
      <p:ext uri="{BB962C8B-B14F-4D97-AF65-F5344CB8AC3E}">
        <p14:creationId xmlns:p14="http://schemas.microsoft.com/office/powerpoint/2010/main" val="35794466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solar system</a:t>
            </a:r>
            <a:endParaRPr lang="en-GB" dirty="0"/>
          </a:p>
        </p:txBody>
      </p:sp>
      <p:sp>
        <p:nvSpPr>
          <p:cNvPr id="3" name="Content Placeholder 2"/>
          <p:cNvSpPr>
            <a:spLocks noGrp="1"/>
          </p:cNvSpPr>
          <p:nvPr>
            <p:ph idx="1"/>
          </p:nvPr>
        </p:nvSpPr>
        <p:spPr/>
        <p:txBody>
          <a:bodyPr/>
          <a:lstStyle/>
          <a:p>
            <a:pPr marL="0" indent="0">
              <a:buNone/>
            </a:pPr>
            <a:r>
              <a:rPr lang="en-GB" dirty="0" smtClean="0"/>
              <a:t>46.</a:t>
            </a:r>
            <a:endParaRPr lang="en-GB" dirty="0"/>
          </a:p>
          <a:p>
            <a:endParaRPr lang="en-GB" dirty="0" smtClean="0"/>
          </a:p>
          <a:p>
            <a:endParaRPr lang="en-GB" dirty="0"/>
          </a:p>
          <a:p>
            <a:endParaRPr lang="en-GB" dirty="0" smtClean="0"/>
          </a:p>
          <a:p>
            <a:pPr marL="0" indent="0">
              <a:buNone/>
            </a:pPr>
            <a:r>
              <a:rPr lang="en-GB" dirty="0" smtClean="0"/>
              <a:t>47.</a:t>
            </a:r>
            <a:endParaRPr lang="en-GB" dirty="0"/>
          </a:p>
        </p:txBody>
      </p:sp>
      <p:pic>
        <p:nvPicPr>
          <p:cNvPr id="1026" name="Picture 2" descr="Image result for solar system orbit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50720" y="1457204"/>
            <a:ext cx="6227932" cy="254409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helium ato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6469" y="4001294"/>
            <a:ext cx="3070225" cy="2760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1093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latin typeface="Century Gothic" panose="020B0502020202020204" pitchFamily="34" charset="0"/>
              </a:rPr>
              <a:t>Objects in the universe</a:t>
            </a:r>
            <a:endParaRPr lang="en-GB" dirty="0">
              <a:latin typeface="Century Gothic" panose="020B0502020202020204" pitchFamily="34" charset="0"/>
            </a:endParaRPr>
          </a:p>
        </p:txBody>
      </p:sp>
    </p:spTree>
    <p:extLst>
      <p:ext uri="{BB962C8B-B14F-4D97-AF65-F5344CB8AC3E}">
        <p14:creationId xmlns:p14="http://schemas.microsoft.com/office/powerpoint/2010/main" val="37843255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solar system</a:t>
            </a:r>
            <a:endParaRPr lang="en-GB" dirty="0"/>
          </a:p>
        </p:txBody>
      </p:sp>
      <p:sp>
        <p:nvSpPr>
          <p:cNvPr id="3" name="Content Placeholder 2"/>
          <p:cNvSpPr>
            <a:spLocks noGrp="1"/>
          </p:cNvSpPr>
          <p:nvPr>
            <p:ph idx="1"/>
          </p:nvPr>
        </p:nvSpPr>
        <p:spPr>
          <a:xfrm>
            <a:off x="0" y="1308267"/>
            <a:ext cx="9144000" cy="5405354"/>
          </a:xfrm>
        </p:spPr>
        <p:txBody>
          <a:bodyPr>
            <a:normAutofit fontScale="92500" lnSpcReduction="10000"/>
          </a:bodyPr>
          <a:lstStyle/>
          <a:p>
            <a:pPr marL="0" indent="0">
              <a:buNone/>
            </a:pPr>
            <a:r>
              <a:rPr lang="en-GB" dirty="0" smtClean="0"/>
              <a:t>48. Similarities: largest part at centre. Objects orbit centre. Lots of empty space.</a:t>
            </a:r>
          </a:p>
          <a:p>
            <a:pPr marL="0" indent="0">
              <a:buNone/>
            </a:pPr>
            <a:endParaRPr lang="en-GB" dirty="0"/>
          </a:p>
          <a:p>
            <a:pPr marL="0" indent="0">
              <a:buNone/>
            </a:pPr>
            <a:r>
              <a:rPr lang="en-GB" dirty="0" smtClean="0"/>
              <a:t>    Differences: orbits causes by different processes, orbiting objects are all unique in solar system but all the same (electrons) in the atom. Electrons can be drawn on same shell, planets must dominate their orbits.</a:t>
            </a:r>
          </a:p>
          <a:p>
            <a:pPr marL="0" indent="0">
              <a:buNone/>
            </a:pPr>
            <a:endParaRPr lang="en-GB" dirty="0"/>
          </a:p>
          <a:p>
            <a:pPr marL="0" indent="0">
              <a:buNone/>
            </a:pPr>
            <a:r>
              <a:rPr lang="en-GB" dirty="0" smtClean="0"/>
              <a:t>49. It is so difficult to create a true scale model of the solar system as the planets are so small in comparison with the size of the orbits. This means if we draw the orbits to scale on a piece of paper, the planets are microscopic. If we get the planets to scale with physical, small objects, the orbits are gigantic.</a:t>
            </a:r>
          </a:p>
          <a:p>
            <a:pPr marL="0" indent="0">
              <a:buNone/>
            </a:pPr>
            <a:endParaRPr lang="en-GB" dirty="0"/>
          </a:p>
          <a:p>
            <a:pPr marL="0" indent="0">
              <a:buNone/>
            </a:pPr>
            <a:endParaRPr lang="en-GB" b="1" dirty="0"/>
          </a:p>
        </p:txBody>
      </p:sp>
    </p:spTree>
    <p:extLst>
      <p:ext uri="{BB962C8B-B14F-4D97-AF65-F5344CB8AC3E}">
        <p14:creationId xmlns:p14="http://schemas.microsoft.com/office/powerpoint/2010/main" val="3328277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 result for asteroid comet comparison"/>
          <p:cNvPicPr/>
          <p:nvPr/>
        </p:nvPicPr>
        <p:blipFill>
          <a:blip r:embed="rId2">
            <a:extLst>
              <a:ext uri="{28A0092B-C50C-407E-A947-70E740481C1C}">
                <a14:useLocalDpi xmlns:a14="http://schemas.microsoft.com/office/drawing/2010/main" val="0"/>
              </a:ext>
            </a:extLst>
          </a:blip>
          <a:srcRect/>
          <a:stretch>
            <a:fillRect/>
          </a:stretch>
        </p:blipFill>
        <p:spPr bwMode="auto">
          <a:xfrm>
            <a:off x="1706245" y="-108585"/>
            <a:ext cx="5731510" cy="7075170"/>
          </a:xfrm>
          <a:prstGeom prst="rect">
            <a:avLst/>
          </a:prstGeom>
          <a:noFill/>
          <a:ln>
            <a:noFill/>
          </a:ln>
        </p:spPr>
      </p:pic>
    </p:spTree>
    <p:extLst>
      <p:ext uri="{BB962C8B-B14F-4D97-AF65-F5344CB8AC3E}">
        <p14:creationId xmlns:p14="http://schemas.microsoft.com/office/powerpoint/2010/main" val="8434152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Aside: Asteroids, Comets and Meteoroids</a:t>
            </a:r>
            <a:endParaRPr lang="en-GB" dirty="0"/>
          </a:p>
        </p:txBody>
      </p:sp>
      <p:sp>
        <p:nvSpPr>
          <p:cNvPr id="3" name="Content Placeholder 2"/>
          <p:cNvSpPr>
            <a:spLocks noGrp="1"/>
          </p:cNvSpPr>
          <p:nvPr>
            <p:ph idx="1"/>
          </p:nvPr>
        </p:nvSpPr>
        <p:spPr>
          <a:xfrm>
            <a:off x="0" y="2164079"/>
            <a:ext cx="9144000" cy="4549541"/>
          </a:xfrm>
        </p:spPr>
        <p:txBody>
          <a:bodyPr>
            <a:normAutofit/>
          </a:bodyPr>
          <a:lstStyle/>
          <a:p>
            <a:pPr marL="514350" indent="-514350">
              <a:buFont typeface="+mj-lt"/>
              <a:buAutoNum type="arabicPeriod" startAt="50"/>
            </a:pPr>
            <a:r>
              <a:rPr lang="en-GB" dirty="0" smtClean="0"/>
              <a:t> Asteroid</a:t>
            </a:r>
          </a:p>
          <a:p>
            <a:pPr marL="514350" indent="-514350">
              <a:buFont typeface="+mj-lt"/>
              <a:buAutoNum type="arabicPeriod" startAt="50"/>
            </a:pPr>
            <a:r>
              <a:rPr lang="en-GB" dirty="0"/>
              <a:t> </a:t>
            </a:r>
            <a:r>
              <a:rPr lang="en-GB" dirty="0" smtClean="0"/>
              <a:t>Comet</a:t>
            </a:r>
          </a:p>
          <a:p>
            <a:pPr marL="514350" indent="-514350">
              <a:buFont typeface="+mj-lt"/>
              <a:buAutoNum type="arabicPeriod" startAt="50"/>
            </a:pPr>
            <a:r>
              <a:rPr lang="en-GB" dirty="0"/>
              <a:t> </a:t>
            </a:r>
            <a:r>
              <a:rPr lang="en-GB" dirty="0" smtClean="0"/>
              <a:t>Meteoroid</a:t>
            </a:r>
          </a:p>
        </p:txBody>
      </p:sp>
    </p:spTree>
    <p:extLst>
      <p:ext uri="{BB962C8B-B14F-4D97-AF65-F5344CB8AC3E}">
        <p14:creationId xmlns:p14="http://schemas.microsoft.com/office/powerpoint/2010/main" val="28728139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galaxy</a:t>
            </a:r>
            <a:endParaRPr lang="en-GB" dirty="0"/>
          </a:p>
        </p:txBody>
      </p:sp>
      <p:pic>
        <p:nvPicPr>
          <p:cNvPr id="2050" name="Picture 2" descr="Image result for milky way from ear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283" y="1690689"/>
            <a:ext cx="4096570" cy="2732455"/>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a:spLocks noGrp="1"/>
          </p:cNvSpPr>
          <p:nvPr>
            <p:ph idx="1"/>
          </p:nvPr>
        </p:nvSpPr>
        <p:spPr>
          <a:xfrm>
            <a:off x="223283" y="4841322"/>
            <a:ext cx="4061637" cy="4549541"/>
          </a:xfrm>
        </p:spPr>
        <p:txBody>
          <a:bodyPr>
            <a:normAutofit/>
          </a:bodyPr>
          <a:lstStyle/>
          <a:p>
            <a:pPr marL="0" indent="0">
              <a:buNone/>
            </a:pPr>
            <a:r>
              <a:rPr lang="en-GB" dirty="0" smtClean="0"/>
              <a:t>The Milky Way as seen from earth.</a:t>
            </a:r>
          </a:p>
        </p:txBody>
      </p:sp>
      <p:pic>
        <p:nvPicPr>
          <p:cNvPr id="2052" name="Picture 4" descr="Image result for milky wa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5220" y="865114"/>
            <a:ext cx="3976208" cy="3976208"/>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p:cNvSpPr txBox="1">
            <a:spLocks/>
          </p:cNvSpPr>
          <p:nvPr/>
        </p:nvSpPr>
        <p:spPr>
          <a:xfrm>
            <a:off x="4572000" y="5014987"/>
            <a:ext cx="4061637" cy="175795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t>The Milky Way as it probably looks from distance – a spiral galaxy.</a:t>
            </a:r>
          </a:p>
        </p:txBody>
      </p:sp>
    </p:spTree>
    <p:extLst>
      <p:ext uri="{BB962C8B-B14F-4D97-AF65-F5344CB8AC3E}">
        <p14:creationId xmlns:p14="http://schemas.microsoft.com/office/powerpoint/2010/main" val="6772112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galaxy</a:t>
            </a:r>
            <a:endParaRPr lang="en-GB" dirty="0"/>
          </a:p>
        </p:txBody>
      </p:sp>
      <p:sp>
        <p:nvSpPr>
          <p:cNvPr id="3" name="Content Placeholder 2"/>
          <p:cNvSpPr>
            <a:spLocks noGrp="1"/>
          </p:cNvSpPr>
          <p:nvPr>
            <p:ph idx="1"/>
          </p:nvPr>
        </p:nvSpPr>
        <p:spPr/>
        <p:txBody>
          <a:bodyPr/>
          <a:lstStyle/>
          <a:p>
            <a:endParaRPr lang="en-GB"/>
          </a:p>
        </p:txBody>
      </p:sp>
      <p:pic>
        <p:nvPicPr>
          <p:cNvPr id="4" name="Picture 3" descr="Image result for our galaxy black and white diagram"/>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18293" y="240846"/>
            <a:ext cx="5570395" cy="6303284"/>
          </a:xfrm>
          <a:prstGeom prst="rect">
            <a:avLst/>
          </a:prstGeom>
          <a:noFill/>
          <a:ln>
            <a:noFill/>
          </a:ln>
        </p:spPr>
      </p:pic>
    </p:spTree>
    <p:extLst>
      <p:ext uri="{BB962C8B-B14F-4D97-AF65-F5344CB8AC3E}">
        <p14:creationId xmlns:p14="http://schemas.microsoft.com/office/powerpoint/2010/main" val="20110652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Space travel in our galaxy</a:t>
            </a:r>
            <a:br>
              <a:rPr lang="en-GB" dirty="0" smtClean="0"/>
            </a:br>
            <a:r>
              <a:rPr lang="en-GB" sz="1800" dirty="0" smtClean="0"/>
              <a:t>Link: </a:t>
            </a:r>
            <a:r>
              <a:rPr lang="en-GB" sz="1800" dirty="0">
                <a:hlinkClick r:id="rId2"/>
              </a:rPr>
              <a:t>https://tfetimes.com/wp-content/uploads/2015/05/fifty-years-of-exploration_50290a6d94ffe.jpg</a:t>
            </a:r>
            <a:endParaRPr lang="en-GB" dirty="0"/>
          </a:p>
        </p:txBody>
      </p:sp>
      <p:pic>
        <p:nvPicPr>
          <p:cNvPr id="3074" name="Picture 2" descr="https://tfetimes.com/wp-content/uploads/2015/05/fifty-years-of-exploration_50290a6d94ff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05" y="1989455"/>
            <a:ext cx="8879995" cy="3923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95131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galaxy: answers</a:t>
            </a:r>
            <a:endParaRPr lang="en-GB" dirty="0"/>
          </a:p>
        </p:txBody>
      </p:sp>
      <p:sp>
        <p:nvSpPr>
          <p:cNvPr id="3" name="Content Placeholder 2"/>
          <p:cNvSpPr>
            <a:spLocks noGrp="1"/>
          </p:cNvSpPr>
          <p:nvPr>
            <p:ph idx="1"/>
          </p:nvPr>
        </p:nvSpPr>
        <p:spPr/>
        <p:txBody>
          <a:bodyPr>
            <a:normAutofit fontScale="62500" lnSpcReduction="20000"/>
          </a:bodyPr>
          <a:lstStyle/>
          <a:p>
            <a:pPr marL="514350" indent="-514350">
              <a:buFont typeface="+mj-lt"/>
              <a:buAutoNum type="arabicPeriod" startAt="53"/>
            </a:pPr>
            <a:r>
              <a:rPr lang="en-GB" dirty="0" smtClean="0"/>
              <a:t>The Milky Way</a:t>
            </a:r>
          </a:p>
          <a:p>
            <a:pPr marL="514350" indent="-514350">
              <a:buFont typeface="+mj-lt"/>
              <a:buAutoNum type="arabicPeriod" startAt="53"/>
            </a:pPr>
            <a:r>
              <a:rPr lang="en-GB" dirty="0" smtClean="0"/>
              <a:t>Spiral</a:t>
            </a:r>
          </a:p>
          <a:p>
            <a:pPr marL="514350" indent="-514350">
              <a:buFont typeface="+mj-lt"/>
              <a:buAutoNum type="arabicPeriod" startAt="53"/>
            </a:pPr>
            <a:r>
              <a:rPr lang="en-GB" dirty="0" smtClean="0"/>
              <a:t>On one of the arms of the spiral </a:t>
            </a:r>
          </a:p>
          <a:p>
            <a:pPr marL="514350" indent="-514350">
              <a:buFont typeface="+mj-lt"/>
              <a:buAutoNum type="arabicPeriod" startAt="53"/>
            </a:pPr>
            <a:r>
              <a:rPr lang="en-GB" dirty="0" smtClean="0"/>
              <a:t>Interstellar means ‘between stars’. It is the huge empty space in between planetary systems.</a:t>
            </a:r>
          </a:p>
          <a:p>
            <a:pPr marL="514350" indent="-514350">
              <a:buFont typeface="+mj-lt"/>
              <a:buAutoNum type="arabicPeriod" startAt="53"/>
            </a:pPr>
            <a:r>
              <a:rPr lang="en-GB" dirty="0" smtClean="0"/>
              <a:t>We’ve never got a camera out of the galaxy to photograph it.</a:t>
            </a:r>
          </a:p>
          <a:p>
            <a:pPr marL="514350" indent="-514350">
              <a:buFont typeface="+mj-lt"/>
              <a:buAutoNum type="arabicPeriod" startAt="53"/>
            </a:pPr>
            <a:r>
              <a:rPr lang="en-GB" dirty="0" smtClean="0"/>
              <a:t>High above the dark side of the moon, 400,000km from earth.</a:t>
            </a:r>
          </a:p>
          <a:p>
            <a:pPr marL="514350" indent="-514350">
              <a:buFont typeface="+mj-lt"/>
              <a:buAutoNum type="arabicPeriod" startAt="53"/>
            </a:pPr>
            <a:r>
              <a:rPr lang="en-GB" dirty="0" smtClean="0"/>
              <a:t>No.</a:t>
            </a:r>
          </a:p>
          <a:p>
            <a:pPr marL="514350" indent="-514350">
              <a:buFont typeface="+mj-lt"/>
              <a:buAutoNum type="arabicPeriod" startAt="53"/>
            </a:pPr>
            <a:r>
              <a:rPr lang="en-GB" dirty="0" smtClean="0"/>
              <a:t>Yes, the two Voyager probes are believed to have left our solar system.</a:t>
            </a:r>
          </a:p>
          <a:p>
            <a:pPr marL="514350" indent="-514350">
              <a:buFont typeface="+mj-lt"/>
              <a:buAutoNum type="arabicPeriod" startAt="53"/>
            </a:pPr>
            <a:r>
              <a:rPr lang="en-GB" dirty="0" smtClean="0"/>
              <a:t>1.3s</a:t>
            </a:r>
          </a:p>
          <a:p>
            <a:pPr marL="514350" indent="-514350">
              <a:buFont typeface="+mj-lt"/>
              <a:buAutoNum type="arabicPeriod" startAt="53"/>
            </a:pPr>
            <a:r>
              <a:rPr lang="en-GB" dirty="0" smtClean="0"/>
              <a:t>100,000light years=100,000 x Speed of light x seconds in a year = 100,000 x 3x10</a:t>
            </a:r>
            <a:r>
              <a:rPr lang="en-GB" baseline="30000" dirty="0" smtClean="0"/>
              <a:t>8</a:t>
            </a:r>
            <a:r>
              <a:rPr lang="en-GB" dirty="0" smtClean="0"/>
              <a:t> x (365.25x24x60x60) = 9.5x10</a:t>
            </a:r>
            <a:r>
              <a:rPr lang="en-GB" baseline="30000" dirty="0" smtClean="0"/>
              <a:t>20</a:t>
            </a:r>
            <a:r>
              <a:rPr lang="en-GB" dirty="0" smtClean="0"/>
              <a:t>m</a:t>
            </a:r>
          </a:p>
        </p:txBody>
      </p:sp>
    </p:spTree>
    <p:extLst>
      <p:ext uri="{BB962C8B-B14F-4D97-AF65-F5344CB8AC3E}">
        <p14:creationId xmlns:p14="http://schemas.microsoft.com/office/powerpoint/2010/main" val="38526948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Artificial satellites and stable orbits</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smtClean="0"/>
              <a:t>Lightest satellite:</a:t>
            </a:r>
          </a:p>
          <a:p>
            <a:pPr marL="0" indent="0">
              <a:buNone/>
            </a:pPr>
            <a:r>
              <a:rPr lang="en-GB" dirty="0">
                <a:hlinkClick r:id="rId2"/>
              </a:rPr>
              <a:t>https://</a:t>
            </a:r>
            <a:r>
              <a:rPr lang="en-GB" dirty="0" smtClean="0">
                <a:hlinkClick r:id="rId2"/>
              </a:rPr>
              <a:t>www.bbc.co.uk/news/world-asia-india-46956595</a:t>
            </a:r>
            <a:endParaRPr lang="en-GB" dirty="0" smtClean="0"/>
          </a:p>
          <a:p>
            <a:pPr marL="0" indent="0">
              <a:buNone/>
            </a:pPr>
            <a:endParaRPr lang="en-GB" dirty="0"/>
          </a:p>
          <a:p>
            <a:pPr marL="0" indent="0">
              <a:buNone/>
            </a:pPr>
            <a:r>
              <a:rPr lang="en-GB" dirty="0" smtClean="0"/>
              <a:t>How many people are on the ISS right now?</a:t>
            </a:r>
          </a:p>
          <a:p>
            <a:pPr marL="0" indent="0">
              <a:buNone/>
            </a:pPr>
            <a:r>
              <a:rPr lang="en-GB" dirty="0">
                <a:hlinkClick r:id="rId3"/>
              </a:rPr>
              <a:t>https://www.howmanypeopleareinspacerightnow.com</a:t>
            </a:r>
            <a:r>
              <a:rPr lang="en-GB" dirty="0" smtClean="0">
                <a:hlinkClick r:id="rId3"/>
              </a:rPr>
              <a:t>/</a:t>
            </a:r>
            <a:endParaRPr lang="en-GB" dirty="0" smtClean="0"/>
          </a:p>
          <a:p>
            <a:pPr marL="0" indent="0">
              <a:buNone/>
            </a:pPr>
            <a:endParaRPr lang="en-GB" dirty="0"/>
          </a:p>
          <a:p>
            <a:pPr marL="0" indent="0">
              <a:buNone/>
            </a:pPr>
            <a:r>
              <a:rPr lang="en-GB" dirty="0" smtClean="0"/>
              <a:t>Sputnik I facts:</a:t>
            </a:r>
          </a:p>
          <a:p>
            <a:pPr marL="0" indent="0">
              <a:buNone/>
            </a:pPr>
            <a:r>
              <a:rPr lang="en-GB" dirty="0">
                <a:hlinkClick r:id="rId4"/>
              </a:rPr>
              <a:t>https://www.youtube.com/watch?v=hQ90kQKwYSg</a:t>
            </a:r>
            <a:endParaRPr lang="en-GB" dirty="0"/>
          </a:p>
        </p:txBody>
      </p:sp>
    </p:spTree>
    <p:extLst>
      <p:ext uri="{BB962C8B-B14F-4D97-AF65-F5344CB8AC3E}">
        <p14:creationId xmlns:p14="http://schemas.microsoft.com/office/powerpoint/2010/main" val="23879513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Artificial Satellites</a:t>
            </a:r>
            <a:endParaRPr lang="en-GB" dirty="0"/>
          </a:p>
        </p:txBody>
      </p:sp>
      <p:sp>
        <p:nvSpPr>
          <p:cNvPr id="3" name="Content Placeholder 2"/>
          <p:cNvSpPr>
            <a:spLocks noGrp="1"/>
          </p:cNvSpPr>
          <p:nvPr>
            <p:ph idx="1"/>
          </p:nvPr>
        </p:nvSpPr>
        <p:spPr>
          <a:xfrm>
            <a:off x="628650" y="1825625"/>
            <a:ext cx="3413152" cy="4351338"/>
          </a:xfrm>
        </p:spPr>
        <p:txBody>
          <a:bodyPr>
            <a:normAutofit fontScale="92500"/>
          </a:bodyPr>
          <a:lstStyle/>
          <a:p>
            <a:pPr marL="0" indent="0">
              <a:buNone/>
            </a:pPr>
            <a:r>
              <a:rPr lang="en-GB" dirty="0" smtClean="0"/>
              <a:t>This is an artist’s impression of the artificial satellites around earth. </a:t>
            </a:r>
          </a:p>
          <a:p>
            <a:pPr marL="0" indent="0">
              <a:buNone/>
            </a:pPr>
            <a:endParaRPr lang="en-GB" dirty="0"/>
          </a:p>
          <a:p>
            <a:pPr marL="0" indent="0">
              <a:buNone/>
            </a:pPr>
            <a:r>
              <a:rPr lang="en-GB" dirty="0" smtClean="0"/>
              <a:t>The scale of the satellites themselves has been exaggerated, but not the number of them.</a:t>
            </a:r>
            <a:endParaRPr lang="en-GB" dirty="0"/>
          </a:p>
        </p:txBody>
      </p:sp>
      <p:pic>
        <p:nvPicPr>
          <p:cNvPr id="1026" name="Picture 2" descr="https://www.pixalytics.com/wp-content/uploads/2014/04/Debris_objects_-_mostly_debris_-_in_low_Earth_orbit_LEO_-_view_over_the_equat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2989" y="1825625"/>
            <a:ext cx="4861011" cy="3733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41978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Artificial satellites and stable orbits: answers</a:t>
            </a:r>
            <a:endParaRPr lang="en-GB" dirty="0"/>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startAt="63"/>
            </a:pPr>
            <a:r>
              <a:rPr lang="en-GB" dirty="0" smtClean="0"/>
              <a:t>An object, such as the moon, that orbits another astronomical object, such as the earth, without being put there by humans.</a:t>
            </a:r>
          </a:p>
          <a:p>
            <a:pPr marL="514350" indent="-514350">
              <a:buFont typeface="+mj-lt"/>
              <a:buAutoNum type="arabicPeriod" startAt="63"/>
            </a:pPr>
            <a:r>
              <a:rPr lang="en-GB" dirty="0" smtClean="0"/>
              <a:t>An object, such as the international space station, that orbits an astronomical object, such as the earth, but has been put there by humans.</a:t>
            </a:r>
          </a:p>
          <a:p>
            <a:pPr marL="514350" indent="-514350">
              <a:buFont typeface="+mj-lt"/>
              <a:buAutoNum type="arabicPeriod" startAt="63"/>
            </a:pPr>
            <a:r>
              <a:rPr lang="en-GB" dirty="0" smtClean="0"/>
              <a:t>No, artificial satellites can orbit anything.</a:t>
            </a:r>
          </a:p>
          <a:p>
            <a:pPr marL="514350" indent="-514350">
              <a:buFont typeface="+mj-lt"/>
              <a:buAutoNum type="arabicPeriod" startAt="63"/>
            </a:pPr>
            <a:r>
              <a:rPr lang="en-GB" dirty="0" smtClean="0"/>
              <a:t>Space debris includes artificial satellites that are no longer working as well as tiny bit of asteroids that have been brought into an orbit around the earth.</a:t>
            </a:r>
          </a:p>
          <a:p>
            <a:pPr marL="514350" indent="-514350">
              <a:buFont typeface="+mj-lt"/>
              <a:buAutoNum type="arabicPeriod" startAt="63"/>
            </a:pPr>
            <a:r>
              <a:rPr lang="en-GB" dirty="0" smtClean="0"/>
              <a:t>Sputnik I, </a:t>
            </a:r>
            <a:r>
              <a:rPr lang="en-GB" dirty="0" err="1" smtClean="0"/>
              <a:t>KalamSat</a:t>
            </a:r>
            <a:r>
              <a:rPr lang="en-GB" dirty="0" smtClean="0"/>
              <a:t>, The International Space </a:t>
            </a:r>
            <a:r>
              <a:rPr lang="en-GB" dirty="0"/>
              <a:t>S</a:t>
            </a:r>
            <a:r>
              <a:rPr lang="en-GB" dirty="0" smtClean="0"/>
              <a:t>tation (ISS).</a:t>
            </a:r>
          </a:p>
          <a:p>
            <a:pPr marL="514350" indent="-514350">
              <a:buFont typeface="+mj-lt"/>
              <a:buAutoNum type="arabicPeriod" startAt="63"/>
            </a:pPr>
            <a:r>
              <a:rPr lang="en-GB" dirty="0" smtClean="0"/>
              <a:t>The moon.</a:t>
            </a:r>
          </a:p>
          <a:p>
            <a:pPr marL="0" indent="0">
              <a:buNone/>
            </a:pPr>
            <a:endParaRPr lang="en-GB" dirty="0"/>
          </a:p>
        </p:txBody>
      </p:sp>
    </p:spTree>
    <p:extLst>
      <p:ext uri="{BB962C8B-B14F-4D97-AF65-F5344CB8AC3E}">
        <p14:creationId xmlns:p14="http://schemas.microsoft.com/office/powerpoint/2010/main" val="1332749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The Universe – the Hubble Ultra-Deep field image</a:t>
            </a:r>
            <a:endParaRPr lang="en-GB" dirty="0"/>
          </a:p>
        </p:txBody>
      </p:sp>
      <p:pic>
        <p:nvPicPr>
          <p:cNvPr id="1028" name="Picture 4" descr="Image result for the univer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34302" y="1690689"/>
            <a:ext cx="5275395" cy="4816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33933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do objects stay in orbit?</a:t>
            </a:r>
            <a:endParaRPr lang="en-GB" dirty="0"/>
          </a:p>
        </p:txBody>
      </p:sp>
      <p:sp>
        <p:nvSpPr>
          <p:cNvPr id="3" name="Content Placeholder 2"/>
          <p:cNvSpPr>
            <a:spLocks noGrp="1"/>
          </p:cNvSpPr>
          <p:nvPr>
            <p:ph idx="1"/>
          </p:nvPr>
        </p:nvSpPr>
        <p:spPr>
          <a:xfrm>
            <a:off x="628650" y="1825625"/>
            <a:ext cx="7554846" cy="4351338"/>
          </a:xfrm>
        </p:spPr>
        <p:txBody>
          <a:bodyPr>
            <a:normAutofit fontScale="92500" lnSpcReduction="20000"/>
          </a:bodyPr>
          <a:lstStyle/>
          <a:p>
            <a:pPr marL="0" indent="0">
              <a:buNone/>
            </a:pPr>
            <a:r>
              <a:rPr lang="en-GB" dirty="0" smtClean="0"/>
              <a:t>How do satellites stay in orbit?</a:t>
            </a:r>
            <a:endParaRPr lang="en-GB" dirty="0">
              <a:hlinkClick r:id="rId2"/>
            </a:endParaRPr>
          </a:p>
          <a:p>
            <a:pPr marL="0" indent="0">
              <a:buNone/>
            </a:pPr>
            <a:endParaRPr lang="en-GB" dirty="0"/>
          </a:p>
          <a:p>
            <a:pPr marL="0" indent="0">
              <a:buNone/>
            </a:pPr>
            <a:r>
              <a:rPr lang="en-GB" dirty="0">
                <a:hlinkClick r:id="rId3"/>
              </a:rPr>
              <a:t>https://www.youtube.com/watch?v=IC1JQu9xGHQ</a:t>
            </a:r>
            <a:endParaRPr lang="en-GB" dirty="0"/>
          </a:p>
          <a:p>
            <a:pPr marL="0" indent="0">
              <a:buNone/>
            </a:pPr>
            <a:endParaRPr lang="en-GB" dirty="0" smtClean="0">
              <a:hlinkClick r:id="rId2"/>
            </a:endParaRPr>
          </a:p>
          <a:p>
            <a:pPr marL="0" indent="0">
              <a:buNone/>
            </a:pPr>
            <a:r>
              <a:rPr lang="en-GB" dirty="0" smtClean="0">
                <a:hlinkClick r:id="rId2"/>
              </a:rPr>
              <a:t>https</a:t>
            </a:r>
            <a:r>
              <a:rPr lang="en-GB" dirty="0">
                <a:hlinkClick r:id="rId2"/>
              </a:rPr>
              <a:t>://</a:t>
            </a:r>
            <a:r>
              <a:rPr lang="en-GB" dirty="0" smtClean="0">
                <a:hlinkClick r:id="rId2"/>
              </a:rPr>
              <a:t>www.youtube.com/watch?v=OmFHwQkCYlQ</a:t>
            </a:r>
            <a:endParaRPr lang="en-GB" dirty="0" smtClean="0"/>
          </a:p>
          <a:p>
            <a:pPr marL="0" indent="0">
              <a:buNone/>
            </a:pPr>
            <a:r>
              <a:rPr lang="en-GB" dirty="0" smtClean="0"/>
              <a:t>How do we get satellites there?</a:t>
            </a:r>
          </a:p>
          <a:p>
            <a:pPr marL="0" indent="0">
              <a:buNone/>
            </a:pPr>
            <a:endParaRPr lang="en-GB" dirty="0"/>
          </a:p>
          <a:p>
            <a:pPr marL="0" indent="0">
              <a:buNone/>
            </a:pPr>
            <a:r>
              <a:rPr lang="en-GB" dirty="0">
                <a:hlinkClick r:id="rId4"/>
              </a:rPr>
              <a:t>https://www.youtube.com/watch?v=lGoVy44C3cA</a:t>
            </a:r>
            <a:endParaRPr lang="en-GB" dirty="0"/>
          </a:p>
        </p:txBody>
      </p:sp>
    </p:spTree>
    <p:extLst>
      <p:ext uri="{BB962C8B-B14F-4D97-AF65-F5344CB8AC3E}">
        <p14:creationId xmlns:p14="http://schemas.microsoft.com/office/powerpoint/2010/main" val="24438287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4341953" y="1143795"/>
            <a:ext cx="2366209" cy="2248693"/>
          </a:xfrm>
          <a:prstGeom prst="rect">
            <a:avLst/>
          </a:prstGeom>
        </p:spPr>
      </p:pic>
      <p:sp>
        <p:nvSpPr>
          <p:cNvPr id="5" name="Content Placeholder 2"/>
          <p:cNvSpPr txBox="1">
            <a:spLocks/>
          </p:cNvSpPr>
          <p:nvPr/>
        </p:nvSpPr>
        <p:spPr>
          <a:xfrm>
            <a:off x="69156" y="1697314"/>
            <a:ext cx="9144000" cy="5109681"/>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startAt="69"/>
            </a:pPr>
            <a:r>
              <a:rPr lang="en-GB" dirty="0" smtClean="0"/>
              <a:t>Image:</a:t>
            </a:r>
          </a:p>
          <a:p>
            <a:pPr marL="514350" indent="-514350">
              <a:buFont typeface="+mj-lt"/>
              <a:buAutoNum type="arabicPeriod" startAt="69"/>
            </a:pPr>
            <a:endParaRPr lang="en-GB" dirty="0"/>
          </a:p>
          <a:p>
            <a:pPr marL="514350" indent="-514350">
              <a:buFont typeface="+mj-lt"/>
              <a:buAutoNum type="arabicPeriod" startAt="69"/>
            </a:pPr>
            <a:endParaRPr lang="en-GB" dirty="0" smtClean="0"/>
          </a:p>
          <a:p>
            <a:pPr marL="514350" indent="-514350">
              <a:buFont typeface="+mj-lt"/>
              <a:buAutoNum type="arabicPeriod" startAt="69"/>
            </a:pPr>
            <a:endParaRPr lang="en-GB" dirty="0"/>
          </a:p>
          <a:p>
            <a:pPr marL="514350" indent="-514350">
              <a:buFont typeface="+mj-lt"/>
              <a:buAutoNum type="arabicPeriod" startAt="69"/>
            </a:pPr>
            <a:endParaRPr lang="en-GB" dirty="0" smtClean="0"/>
          </a:p>
          <a:p>
            <a:pPr marL="514350" indent="-514350">
              <a:buFont typeface="+mj-lt"/>
              <a:buAutoNum type="arabicPeriod" startAt="69"/>
            </a:pPr>
            <a:r>
              <a:rPr lang="en-GB" dirty="0" smtClean="0"/>
              <a:t>Because the moon has essentially no atmosphere so there is no air resistance to worry about. To orbit the earth, we need to avoid the atmosphere and hence be a lot further up.</a:t>
            </a:r>
          </a:p>
          <a:p>
            <a:pPr marL="514350" indent="-514350">
              <a:buFont typeface="+mj-lt"/>
              <a:buAutoNum type="arabicPeriod" startAt="69"/>
            </a:pPr>
            <a:r>
              <a:rPr lang="en-GB" dirty="0" smtClean="0"/>
              <a:t>We use a rocket to get them into space and then carefully use boosters to alter their location and speed.</a:t>
            </a:r>
          </a:p>
          <a:p>
            <a:pPr marL="514350" indent="-514350">
              <a:buFont typeface="+mj-lt"/>
              <a:buAutoNum type="arabicPeriod" startAt="69"/>
            </a:pPr>
            <a:r>
              <a:rPr lang="en-GB" dirty="0" smtClean="0"/>
              <a:t>F=ma</a:t>
            </a:r>
          </a:p>
          <a:p>
            <a:pPr marL="514350" indent="-514350">
              <a:buFont typeface="+mj-lt"/>
              <a:buAutoNum type="arabicPeriod" startAt="69"/>
            </a:pPr>
            <a:r>
              <a:rPr lang="en-GB" dirty="0" smtClean="0"/>
              <a:t>0.0002m/s</a:t>
            </a:r>
            <a:r>
              <a:rPr lang="en-GB" baseline="30000" dirty="0" smtClean="0"/>
              <a:t>2</a:t>
            </a:r>
          </a:p>
          <a:p>
            <a:pPr marL="514350" indent="-514350">
              <a:buFont typeface="+mj-lt"/>
              <a:buAutoNum type="arabicPeriod" startAt="69"/>
            </a:pPr>
            <a:r>
              <a:rPr lang="en-GB" dirty="0" smtClean="0"/>
              <a:t>Velocity is a vector, speed is a scalar</a:t>
            </a:r>
          </a:p>
          <a:p>
            <a:pPr marL="514350" indent="-514350">
              <a:buFont typeface="+mj-lt"/>
              <a:buAutoNum type="arabicPeriod" startAt="69"/>
            </a:pPr>
            <a:r>
              <a:rPr lang="en-GB" dirty="0" smtClean="0"/>
              <a:t>Velocity is the speed of an object in a given direction</a:t>
            </a:r>
          </a:p>
          <a:p>
            <a:pPr marL="514350" indent="-514350">
              <a:buFont typeface="+mj-lt"/>
              <a:buAutoNum type="arabicPeriod" startAt="69"/>
            </a:pPr>
            <a:r>
              <a:rPr lang="en-GB" dirty="0" smtClean="0"/>
              <a:t>If the velocity is changing, but not the speed, then it is the direction of the object that is changing.</a:t>
            </a:r>
          </a:p>
        </p:txBody>
      </p:sp>
      <p:sp>
        <p:nvSpPr>
          <p:cNvPr id="6" name="Title 1"/>
          <p:cNvSpPr txBox="1">
            <a:spLocks/>
          </p:cNvSpPr>
          <p:nvPr/>
        </p:nvSpPr>
        <p:spPr>
          <a:xfrm>
            <a:off x="562936" y="215523"/>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Century Gothic" panose="020B0502020202020204" pitchFamily="34" charset="0"/>
                <a:ea typeface="+mj-ea"/>
                <a:cs typeface="+mj-cs"/>
              </a:defRPr>
            </a:lvl1pPr>
          </a:lstStyle>
          <a:p>
            <a:r>
              <a:rPr lang="en-GB" dirty="0" smtClean="0"/>
              <a:t>How do objects stay in orbit? Answers</a:t>
            </a:r>
            <a:endParaRPr lang="en-GB" dirty="0"/>
          </a:p>
        </p:txBody>
      </p:sp>
    </p:spTree>
    <p:extLst>
      <p:ext uri="{BB962C8B-B14F-4D97-AF65-F5344CB8AC3E}">
        <p14:creationId xmlns:p14="http://schemas.microsoft.com/office/powerpoint/2010/main" val="12901108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0" y="1748319"/>
            <a:ext cx="9144000" cy="51096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startAt="76"/>
            </a:pPr>
            <a:r>
              <a:rPr lang="en-GB" dirty="0" smtClean="0"/>
              <a:t>The velocity changes because the direction changes, but the speed remains constant. Imagine an arrow for the velocity – the length of the arrow doesn’t change (this is the speed), but the direction does, so the velocity is changing.</a:t>
            </a:r>
          </a:p>
          <a:p>
            <a:pPr marL="514350" indent="-514350">
              <a:buFont typeface="+mj-lt"/>
              <a:buAutoNum type="arabicPeriod" startAt="76"/>
            </a:pPr>
            <a:r>
              <a:rPr lang="en-GB" dirty="0" smtClean="0"/>
              <a:t>Suggested answers</a:t>
            </a:r>
          </a:p>
          <a:p>
            <a:pPr marL="971550" lvl="1" indent="-514350">
              <a:buFont typeface="+mj-lt"/>
              <a:buAutoNum type="alphaLcParenR"/>
            </a:pPr>
            <a:r>
              <a:rPr lang="en-GB" dirty="0" smtClean="0"/>
              <a:t>A satellite is accelerating because it experiences a force (gravity) from the object that it is orbiting.</a:t>
            </a:r>
          </a:p>
          <a:p>
            <a:pPr marL="971550" lvl="1" indent="-514350">
              <a:buFont typeface="+mj-lt"/>
              <a:buAutoNum type="alphaLcParenR"/>
            </a:pPr>
            <a:r>
              <a:rPr lang="en-GB" dirty="0" smtClean="0"/>
              <a:t>A satellite is accelerating but it is not changing its speed, only its direction.</a:t>
            </a:r>
          </a:p>
          <a:p>
            <a:pPr marL="971550" lvl="1" indent="-514350">
              <a:buFont typeface="+mj-lt"/>
              <a:buAutoNum type="alphaLcParenR"/>
            </a:pPr>
            <a:r>
              <a:rPr lang="en-GB" dirty="0" smtClean="0"/>
              <a:t>A satellite is accelerating so that is can change direction to complete an entire orbit around an object.</a:t>
            </a:r>
          </a:p>
        </p:txBody>
      </p:sp>
      <p:sp>
        <p:nvSpPr>
          <p:cNvPr id="6" name="Title 1"/>
          <p:cNvSpPr txBox="1">
            <a:spLocks/>
          </p:cNvSpPr>
          <p:nvPr/>
        </p:nvSpPr>
        <p:spPr>
          <a:xfrm>
            <a:off x="562936" y="215523"/>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Century Gothic" panose="020B0502020202020204" pitchFamily="34" charset="0"/>
                <a:ea typeface="+mj-ea"/>
                <a:cs typeface="+mj-cs"/>
              </a:defRPr>
            </a:lvl1pPr>
          </a:lstStyle>
          <a:p>
            <a:r>
              <a:rPr lang="en-GB" dirty="0" smtClean="0"/>
              <a:t>How do objects stay in orbit? Answers</a:t>
            </a:r>
            <a:endParaRPr lang="en-GB" dirty="0"/>
          </a:p>
        </p:txBody>
      </p:sp>
    </p:spTree>
    <p:extLst>
      <p:ext uri="{BB962C8B-B14F-4D97-AF65-F5344CB8AC3E}">
        <p14:creationId xmlns:p14="http://schemas.microsoft.com/office/powerpoint/2010/main" val="2360397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Stable orbits</a:t>
            </a:r>
            <a:endParaRPr lang="en-GB" dirty="0"/>
          </a:p>
        </p:txBody>
      </p:sp>
      <p:sp>
        <p:nvSpPr>
          <p:cNvPr id="3" name="Content Placeholder 2"/>
          <p:cNvSpPr>
            <a:spLocks noGrp="1"/>
          </p:cNvSpPr>
          <p:nvPr>
            <p:ph idx="1"/>
          </p:nvPr>
        </p:nvSpPr>
        <p:spPr/>
        <p:txBody>
          <a:bodyPr/>
          <a:lstStyle/>
          <a:p>
            <a:pPr marL="0" indent="0">
              <a:buNone/>
            </a:pPr>
            <a:r>
              <a:rPr lang="en-GB" dirty="0" smtClean="0"/>
              <a:t>Stable orbit demo on a ice hockey table</a:t>
            </a:r>
            <a:endParaRPr lang="en-GB" dirty="0" smtClean="0">
              <a:hlinkClick r:id="rId2"/>
            </a:endParaRPr>
          </a:p>
          <a:p>
            <a:pPr marL="0" indent="0">
              <a:buNone/>
            </a:pPr>
            <a:r>
              <a:rPr lang="en-GB" dirty="0" smtClean="0">
                <a:hlinkClick r:id="rId2"/>
              </a:rPr>
              <a:t>https</a:t>
            </a:r>
            <a:r>
              <a:rPr lang="en-GB" dirty="0">
                <a:hlinkClick r:id="rId2"/>
              </a:rPr>
              <a:t>://</a:t>
            </a:r>
            <a:r>
              <a:rPr lang="en-GB" dirty="0" smtClean="0">
                <a:hlinkClick r:id="rId2"/>
              </a:rPr>
              <a:t>www.youtube.com/watch?v=ALdcbZYlOs4</a:t>
            </a:r>
            <a:endParaRPr lang="en-GB" dirty="0" smtClean="0"/>
          </a:p>
          <a:p>
            <a:endParaRPr lang="en-GB" dirty="0"/>
          </a:p>
          <a:p>
            <a:pPr marL="0" indent="0">
              <a:buNone/>
            </a:pPr>
            <a:r>
              <a:rPr lang="en-GB" dirty="0" smtClean="0"/>
              <a:t>Do this demo:</a:t>
            </a:r>
          </a:p>
          <a:p>
            <a:pPr marL="0" indent="0">
              <a:buNone/>
            </a:pPr>
            <a:r>
              <a:rPr lang="en-GB" dirty="0">
                <a:hlinkClick r:id="rId3"/>
              </a:rPr>
              <a:t>https://www.youtube.com/watch?v=t3ZkGpgqADk</a:t>
            </a:r>
            <a:endParaRPr lang="en-GB" dirty="0"/>
          </a:p>
        </p:txBody>
      </p:sp>
    </p:spTree>
    <p:extLst>
      <p:ext uri="{BB962C8B-B14F-4D97-AF65-F5344CB8AC3E}">
        <p14:creationId xmlns:p14="http://schemas.microsoft.com/office/powerpoint/2010/main" val="42334340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Stable orbits</a:t>
            </a:r>
            <a:endParaRPr lang="en-GB" dirty="0"/>
          </a:p>
        </p:txBody>
      </p:sp>
      <p:pic>
        <p:nvPicPr>
          <p:cNvPr id="4" name="Content Placeholder 3"/>
          <p:cNvPicPr>
            <a:picLocks noGrp="1" noChangeAspect="1"/>
          </p:cNvPicPr>
          <p:nvPr>
            <p:ph idx="1"/>
          </p:nvPr>
        </p:nvPicPr>
        <p:blipFill>
          <a:blip r:embed="rId2"/>
          <a:stretch>
            <a:fillRect/>
          </a:stretch>
        </p:blipFill>
        <p:spPr>
          <a:xfrm>
            <a:off x="1778742" y="1825625"/>
            <a:ext cx="5586516" cy="4351338"/>
          </a:xfrm>
          <a:prstGeom prst="rect">
            <a:avLst/>
          </a:prstGeom>
        </p:spPr>
      </p:pic>
    </p:spTree>
    <p:extLst>
      <p:ext uri="{BB962C8B-B14F-4D97-AF65-F5344CB8AC3E}">
        <p14:creationId xmlns:p14="http://schemas.microsoft.com/office/powerpoint/2010/main" val="5092961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Stable orbits: answers</a:t>
            </a:r>
            <a:endParaRPr lang="en-GB" dirty="0"/>
          </a:p>
        </p:txBody>
      </p:sp>
      <p:sp>
        <p:nvSpPr>
          <p:cNvPr id="5" name="Content Placeholder 2"/>
          <p:cNvSpPr txBox="1">
            <a:spLocks/>
          </p:cNvSpPr>
          <p:nvPr/>
        </p:nvSpPr>
        <p:spPr>
          <a:xfrm>
            <a:off x="0" y="1748319"/>
            <a:ext cx="9144000" cy="51096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startAt="78"/>
            </a:pPr>
            <a:r>
              <a:rPr lang="en-GB" dirty="0" smtClean="0"/>
              <a:t>Low earth, medium earth, high earth</a:t>
            </a:r>
          </a:p>
          <a:p>
            <a:pPr marL="514350" indent="-514350">
              <a:buFont typeface="+mj-lt"/>
              <a:buAutoNum type="arabicPeriod" startAt="78"/>
            </a:pPr>
            <a:r>
              <a:rPr lang="en-GB" dirty="0" smtClean="0"/>
              <a:t>As the orbital speed increases, the orbital radius decreases (or vice versa).</a:t>
            </a:r>
          </a:p>
          <a:p>
            <a:pPr marL="514350" indent="-514350">
              <a:buFont typeface="+mj-lt"/>
              <a:buAutoNum type="arabicPeriod" startAt="78"/>
            </a:pPr>
            <a:r>
              <a:rPr lang="en-GB" dirty="0" smtClean="0"/>
              <a:t>The rubber bung demo is not an orbit as the central force is not gravity but tension.</a:t>
            </a:r>
          </a:p>
          <a:p>
            <a:pPr marL="514350" indent="-514350">
              <a:buFont typeface="+mj-lt"/>
              <a:buAutoNum type="arabicPeriod" startAt="78"/>
            </a:pPr>
            <a:r>
              <a:rPr lang="en-GB" dirty="0" smtClean="0"/>
              <a:t>A geostationary orbit is one where the speed of the orbiting object matches the speed at which the Earth spins so the orbiting object stays above the same location on earth.</a:t>
            </a:r>
          </a:p>
          <a:p>
            <a:pPr marL="514350" indent="-514350">
              <a:buFont typeface="+mj-lt"/>
              <a:buAutoNum type="arabicPeriod" startAt="78"/>
            </a:pPr>
            <a:r>
              <a:rPr lang="en-GB" dirty="0" smtClean="0"/>
              <a:t>0.017N (remember km to m)</a:t>
            </a:r>
          </a:p>
          <a:p>
            <a:pPr marL="514350" indent="-514350">
              <a:buFont typeface="+mj-lt"/>
              <a:buAutoNum type="arabicPeriod" startAt="78"/>
            </a:pPr>
            <a:r>
              <a:rPr lang="en-GB" dirty="0" smtClean="0"/>
              <a:t>3055m/s (remember km to m)</a:t>
            </a:r>
          </a:p>
        </p:txBody>
      </p:sp>
    </p:spTree>
    <p:extLst>
      <p:ext uri="{BB962C8B-B14F-4D97-AF65-F5344CB8AC3E}">
        <p14:creationId xmlns:p14="http://schemas.microsoft.com/office/powerpoint/2010/main" val="6051403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Stable orbits: answers</a:t>
            </a:r>
            <a:endParaRPr lang="en-GB" dirty="0"/>
          </a:p>
        </p:txBody>
      </p:sp>
      <p:sp>
        <p:nvSpPr>
          <p:cNvPr id="5" name="Content Placeholder 2"/>
          <p:cNvSpPr txBox="1">
            <a:spLocks/>
          </p:cNvSpPr>
          <p:nvPr/>
        </p:nvSpPr>
        <p:spPr>
          <a:xfrm>
            <a:off x="0" y="1748319"/>
            <a:ext cx="9144000" cy="51096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startAt="84"/>
            </a:pPr>
            <a:r>
              <a:rPr lang="en-GB" dirty="0" smtClean="0"/>
              <a:t>Venus</a:t>
            </a:r>
          </a:p>
          <a:p>
            <a:pPr marL="514350" indent="-514350">
              <a:buFont typeface="+mj-lt"/>
              <a:buAutoNum type="arabicPeriod" startAt="84"/>
            </a:pPr>
            <a:r>
              <a:rPr lang="en-GB" dirty="0" smtClean="0"/>
              <a:t>Answers should be around 32km/s for a linear interpolation (actual answer around 30km/s)</a:t>
            </a:r>
          </a:p>
          <a:p>
            <a:pPr marL="514350" indent="-514350">
              <a:buFont typeface="+mj-lt"/>
              <a:buAutoNum type="arabicPeriod" startAt="84"/>
            </a:pPr>
            <a:r>
              <a:rPr lang="en-GB" dirty="0" smtClean="0"/>
              <a:t>Answers should be around 16km/s for a linear interpolation (actual answer around 13km/s) </a:t>
            </a:r>
          </a:p>
          <a:p>
            <a:pPr marL="514350" indent="-514350">
              <a:buFont typeface="+mj-lt"/>
              <a:buAutoNum type="arabicPeriod" startAt="84"/>
            </a:pPr>
            <a:r>
              <a:rPr lang="en-GB" dirty="0" smtClean="0"/>
              <a:t>Saturn </a:t>
            </a:r>
          </a:p>
          <a:p>
            <a:pPr marL="514350" indent="-514350">
              <a:buFont typeface="+mj-lt"/>
              <a:buAutoNum type="arabicPeriod" startAt="84"/>
            </a:pPr>
            <a:r>
              <a:rPr lang="en-GB" dirty="0" smtClean="0"/>
              <a:t>Answers should be around 7km/s</a:t>
            </a:r>
          </a:p>
          <a:p>
            <a:pPr marL="514350" indent="-514350">
              <a:buFont typeface="+mj-lt"/>
              <a:buAutoNum type="arabicPeriod" startAt="84"/>
            </a:pPr>
            <a:r>
              <a:rPr lang="en-GB" dirty="0" smtClean="0"/>
              <a:t>Neptune</a:t>
            </a:r>
          </a:p>
          <a:p>
            <a:pPr marL="514350" indent="-514350">
              <a:buFont typeface="+mj-lt"/>
              <a:buAutoNum type="arabicPeriod" startAt="84"/>
            </a:pPr>
            <a:r>
              <a:rPr lang="en-GB" dirty="0" smtClean="0"/>
              <a:t> As the orbital radius increases, the orbital speed decreases. It is not a linear relationship.</a:t>
            </a:r>
          </a:p>
        </p:txBody>
      </p:sp>
    </p:spTree>
    <p:extLst>
      <p:ext uri="{BB962C8B-B14F-4D97-AF65-F5344CB8AC3E}">
        <p14:creationId xmlns:p14="http://schemas.microsoft.com/office/powerpoint/2010/main" val="9729699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Lifecycle of a star</a:t>
            </a:r>
            <a:endParaRPr lang="en-GB" dirty="0"/>
          </a:p>
        </p:txBody>
      </p:sp>
      <p:sp>
        <p:nvSpPr>
          <p:cNvPr id="5" name="Content Placeholder 2"/>
          <p:cNvSpPr>
            <a:spLocks noGrp="1"/>
          </p:cNvSpPr>
          <p:nvPr>
            <p:ph idx="1"/>
          </p:nvPr>
        </p:nvSpPr>
        <p:spPr>
          <a:xfrm>
            <a:off x="628650" y="1495115"/>
            <a:ext cx="7886700" cy="4351338"/>
          </a:xfrm>
        </p:spPr>
        <p:txBody>
          <a:bodyPr>
            <a:normAutofit/>
          </a:bodyPr>
          <a:lstStyle/>
          <a:p>
            <a:r>
              <a:rPr lang="en-GB" sz="1800" dirty="0">
                <a:hlinkClick r:id="rId2"/>
              </a:rPr>
              <a:t>https://</a:t>
            </a:r>
            <a:r>
              <a:rPr lang="en-GB" sz="1800" dirty="0" smtClean="0">
                <a:hlinkClick r:id="rId2"/>
              </a:rPr>
              <a:t>www.youtube.com/watch?v=TfkZ_GtS5wk</a:t>
            </a:r>
            <a:endParaRPr lang="en-GB" sz="1800" dirty="0" smtClean="0"/>
          </a:p>
          <a:p>
            <a:r>
              <a:rPr lang="en-GB" sz="1800" dirty="0">
                <a:hlinkClick r:id="rId3"/>
              </a:rPr>
              <a:t>https://www.youtube.com/watch?v=9EnBBIx6XkM</a:t>
            </a:r>
            <a:endParaRPr lang="en-GB" sz="1800" dirty="0"/>
          </a:p>
        </p:txBody>
      </p:sp>
      <p:pic>
        <p:nvPicPr>
          <p:cNvPr id="1026" name="Picture 2" descr="Image result for lifecycle of a st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48304"/>
            <a:ext cx="9144000" cy="4609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48746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Nebula</a:t>
            </a:r>
            <a:endParaRPr lang="en-GB" dirty="0"/>
          </a:p>
        </p:txBody>
      </p:sp>
      <p:pic>
        <p:nvPicPr>
          <p:cNvPr id="4098" name="Picture 2" descr="Image result for nebul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28650" y="1690689"/>
            <a:ext cx="3033201" cy="434244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28650" y="6158372"/>
            <a:ext cx="2769686" cy="369332"/>
          </a:xfrm>
          <a:prstGeom prst="rect">
            <a:avLst/>
          </a:prstGeom>
          <a:noFill/>
        </p:spPr>
        <p:txBody>
          <a:bodyPr wrap="square" rtlCol="0">
            <a:spAutoFit/>
          </a:bodyPr>
          <a:lstStyle/>
          <a:p>
            <a:r>
              <a:rPr lang="en-GB" dirty="0" smtClean="0">
                <a:latin typeface="Century Gothic" panose="020B0502020202020204" pitchFamily="34" charset="0"/>
              </a:rPr>
              <a:t>The Orion nebula</a:t>
            </a:r>
            <a:endParaRPr lang="en-GB" dirty="0">
              <a:latin typeface="Century Gothic" panose="020B0502020202020204" pitchFamily="34" charset="0"/>
            </a:endParaRPr>
          </a:p>
        </p:txBody>
      </p:sp>
      <p:pic>
        <p:nvPicPr>
          <p:cNvPr id="4102" name="Picture 6" descr="Image result for nebul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1030" y="85137"/>
            <a:ext cx="3009837" cy="313883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991030" y="3258859"/>
            <a:ext cx="2769686" cy="646331"/>
          </a:xfrm>
          <a:prstGeom prst="rect">
            <a:avLst/>
          </a:prstGeom>
          <a:noFill/>
        </p:spPr>
        <p:txBody>
          <a:bodyPr wrap="square" rtlCol="0">
            <a:spAutoFit/>
          </a:bodyPr>
          <a:lstStyle/>
          <a:p>
            <a:r>
              <a:rPr lang="en-GB" dirty="0" smtClean="0">
                <a:latin typeface="Century Gothic" panose="020B0502020202020204" pitchFamily="34" charset="0"/>
              </a:rPr>
              <a:t>The pillars of creation from the Eagle nebula</a:t>
            </a:r>
            <a:endParaRPr lang="en-GB" dirty="0">
              <a:latin typeface="Century Gothic" panose="020B0502020202020204" pitchFamily="34" charset="0"/>
            </a:endParaRPr>
          </a:p>
        </p:txBody>
      </p:sp>
      <p:pic>
        <p:nvPicPr>
          <p:cNvPr id="4104" name="Picture 8" descr="Image result for nebul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2035" y="4127887"/>
            <a:ext cx="2127535" cy="253460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495948" y="5013816"/>
            <a:ext cx="1888966" cy="923330"/>
          </a:xfrm>
          <a:prstGeom prst="rect">
            <a:avLst/>
          </a:prstGeom>
          <a:noFill/>
        </p:spPr>
        <p:txBody>
          <a:bodyPr wrap="square" rtlCol="0">
            <a:spAutoFit/>
          </a:bodyPr>
          <a:lstStyle/>
          <a:p>
            <a:r>
              <a:rPr lang="en-GB" dirty="0" smtClean="0">
                <a:latin typeface="Century Gothic" panose="020B0502020202020204" pitchFamily="34" charset="0"/>
              </a:rPr>
              <a:t>A portion of the Carina nebula</a:t>
            </a:r>
            <a:endParaRPr lang="en-GB" dirty="0">
              <a:latin typeface="Century Gothic" panose="020B0502020202020204" pitchFamily="34" charset="0"/>
            </a:endParaRPr>
          </a:p>
        </p:txBody>
      </p:sp>
      <p:pic>
        <p:nvPicPr>
          <p:cNvPr id="10" name="Picture 9" descr="C:\Users\u1874703\Downloads\noun_Nebula_1946594.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63003" y="611844"/>
            <a:ext cx="798848" cy="779634"/>
          </a:xfrm>
          <a:prstGeom prst="rect">
            <a:avLst/>
          </a:prstGeom>
          <a:noFill/>
          <a:ln>
            <a:noFill/>
          </a:ln>
        </p:spPr>
      </p:pic>
    </p:spTree>
    <p:extLst>
      <p:ext uri="{BB962C8B-B14F-4D97-AF65-F5344CB8AC3E}">
        <p14:creationId xmlns:p14="http://schemas.microsoft.com/office/powerpoint/2010/main" val="29570818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Protostar</a:t>
            </a:r>
            <a:endParaRPr lang="en-GB" dirty="0"/>
          </a:p>
        </p:txBody>
      </p:sp>
      <p:sp>
        <p:nvSpPr>
          <p:cNvPr id="3" name="Content Placeholder 2"/>
          <p:cNvSpPr>
            <a:spLocks noGrp="1"/>
          </p:cNvSpPr>
          <p:nvPr>
            <p:ph idx="1"/>
          </p:nvPr>
        </p:nvSpPr>
        <p:spPr/>
        <p:txBody>
          <a:bodyPr/>
          <a:lstStyle/>
          <a:p>
            <a:endParaRPr lang="en-GB" dirty="0"/>
          </a:p>
        </p:txBody>
      </p:sp>
      <p:pic>
        <p:nvPicPr>
          <p:cNvPr id="2050" name="Picture 2" descr="Image result for protost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159" y="3087439"/>
            <a:ext cx="6287696" cy="32244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29159" y="6397622"/>
            <a:ext cx="2769686" cy="369332"/>
          </a:xfrm>
          <a:prstGeom prst="rect">
            <a:avLst/>
          </a:prstGeom>
          <a:noFill/>
        </p:spPr>
        <p:txBody>
          <a:bodyPr wrap="square" rtlCol="0">
            <a:spAutoFit/>
          </a:bodyPr>
          <a:lstStyle/>
          <a:p>
            <a:r>
              <a:rPr lang="en-GB" dirty="0" smtClean="0">
                <a:latin typeface="Century Gothic" panose="020B0502020202020204" pitchFamily="34" charset="0"/>
              </a:rPr>
              <a:t>Real image</a:t>
            </a:r>
            <a:endParaRPr lang="en-GB" dirty="0">
              <a:latin typeface="Century Gothic" panose="020B0502020202020204" pitchFamily="34" charset="0"/>
            </a:endParaRPr>
          </a:p>
        </p:txBody>
      </p:sp>
      <p:pic>
        <p:nvPicPr>
          <p:cNvPr id="2052" name="Picture 4" descr="Image result for protosta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1500" y="146845"/>
            <a:ext cx="4633341" cy="308768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558369" y="3268148"/>
            <a:ext cx="2769686" cy="369332"/>
          </a:xfrm>
          <a:prstGeom prst="rect">
            <a:avLst/>
          </a:prstGeom>
          <a:noFill/>
        </p:spPr>
        <p:txBody>
          <a:bodyPr wrap="square" rtlCol="0">
            <a:spAutoFit/>
          </a:bodyPr>
          <a:lstStyle/>
          <a:p>
            <a:r>
              <a:rPr lang="en-GB" dirty="0" smtClean="0">
                <a:latin typeface="Century Gothic" panose="020B0502020202020204" pitchFamily="34" charset="0"/>
              </a:rPr>
              <a:t>Artist’s impression</a:t>
            </a:r>
            <a:endParaRPr lang="en-GB" dirty="0">
              <a:latin typeface="Century Gothic" panose="020B0502020202020204" pitchFamily="34" charset="0"/>
            </a:endParaRPr>
          </a:p>
        </p:txBody>
      </p:sp>
    </p:spTree>
    <p:extLst>
      <p:ext uri="{BB962C8B-B14F-4D97-AF65-F5344CB8AC3E}">
        <p14:creationId xmlns:p14="http://schemas.microsoft.com/office/powerpoint/2010/main" val="35056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Galaxy</a:t>
            </a:r>
            <a:endParaRPr lang="en-GB" dirty="0"/>
          </a:p>
        </p:txBody>
      </p:sp>
      <p:pic>
        <p:nvPicPr>
          <p:cNvPr id="2050" name="Picture 2" descr="Image result for galax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0850" y="1477261"/>
            <a:ext cx="4227435" cy="348946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galaxy elliptic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5287" y="264765"/>
            <a:ext cx="2865728" cy="272244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galaxy irregula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97588" y="4010781"/>
            <a:ext cx="2813427" cy="228591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28649" y="5372642"/>
            <a:ext cx="3831838" cy="646331"/>
          </a:xfrm>
          <a:prstGeom prst="rect">
            <a:avLst/>
          </a:prstGeom>
          <a:noFill/>
        </p:spPr>
        <p:txBody>
          <a:bodyPr wrap="square" rtlCol="0">
            <a:spAutoFit/>
          </a:bodyPr>
          <a:lstStyle/>
          <a:p>
            <a:r>
              <a:rPr lang="en-GB" dirty="0" smtClean="0">
                <a:latin typeface="Century Gothic" panose="020B0502020202020204" pitchFamily="34" charset="0"/>
              </a:rPr>
              <a:t>A spiral galaxy – our galaxy, the Milky Way, is of this type.</a:t>
            </a:r>
            <a:endParaRPr lang="en-GB" dirty="0">
              <a:latin typeface="Century Gothic" panose="020B0502020202020204" pitchFamily="34" charset="0"/>
            </a:endParaRPr>
          </a:p>
        </p:txBody>
      </p:sp>
      <p:sp>
        <p:nvSpPr>
          <p:cNvPr id="7" name="TextBox 6"/>
          <p:cNvSpPr txBox="1"/>
          <p:nvPr/>
        </p:nvSpPr>
        <p:spPr>
          <a:xfrm>
            <a:off x="5231979" y="3037329"/>
            <a:ext cx="3144644" cy="369332"/>
          </a:xfrm>
          <a:prstGeom prst="rect">
            <a:avLst/>
          </a:prstGeom>
          <a:noFill/>
        </p:spPr>
        <p:txBody>
          <a:bodyPr wrap="square" rtlCol="0">
            <a:spAutoFit/>
          </a:bodyPr>
          <a:lstStyle/>
          <a:p>
            <a:r>
              <a:rPr lang="en-GB" dirty="0" smtClean="0">
                <a:latin typeface="Century Gothic" panose="020B0502020202020204" pitchFamily="34" charset="0"/>
              </a:rPr>
              <a:t>An elliptical galaxy</a:t>
            </a:r>
            <a:endParaRPr lang="en-GB" dirty="0">
              <a:latin typeface="Century Gothic" panose="020B0502020202020204" pitchFamily="34" charset="0"/>
            </a:endParaRPr>
          </a:p>
        </p:txBody>
      </p:sp>
      <p:sp>
        <p:nvSpPr>
          <p:cNvPr id="8" name="TextBox 7"/>
          <p:cNvSpPr txBox="1"/>
          <p:nvPr/>
        </p:nvSpPr>
        <p:spPr>
          <a:xfrm>
            <a:off x="5345287" y="6296691"/>
            <a:ext cx="3144644" cy="369332"/>
          </a:xfrm>
          <a:prstGeom prst="rect">
            <a:avLst/>
          </a:prstGeom>
          <a:noFill/>
        </p:spPr>
        <p:txBody>
          <a:bodyPr wrap="square" rtlCol="0">
            <a:spAutoFit/>
          </a:bodyPr>
          <a:lstStyle/>
          <a:p>
            <a:r>
              <a:rPr lang="en-GB" dirty="0" smtClean="0">
                <a:latin typeface="Century Gothic" panose="020B0502020202020204" pitchFamily="34" charset="0"/>
              </a:rPr>
              <a:t>An irregular galaxy</a:t>
            </a:r>
            <a:endParaRPr lang="en-GB" dirty="0">
              <a:latin typeface="Century Gothic" panose="020B0502020202020204" pitchFamily="34" charset="0"/>
            </a:endParaRPr>
          </a:p>
        </p:txBody>
      </p:sp>
      <p:pic>
        <p:nvPicPr>
          <p:cNvPr id="9" name="Picture 8" descr="C:\Users\u1874703\Downloads\noun_Galaxy_333114.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68368" y="569831"/>
            <a:ext cx="857250" cy="857250"/>
          </a:xfrm>
          <a:prstGeom prst="rect">
            <a:avLst/>
          </a:prstGeom>
          <a:noFill/>
          <a:ln>
            <a:noFill/>
          </a:ln>
        </p:spPr>
      </p:pic>
    </p:spTree>
    <p:extLst>
      <p:ext uri="{BB962C8B-B14F-4D97-AF65-F5344CB8AC3E}">
        <p14:creationId xmlns:p14="http://schemas.microsoft.com/office/powerpoint/2010/main" val="4741087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Main Sequence Stars</a:t>
            </a:r>
            <a:endParaRPr lang="en-GB" dirty="0"/>
          </a:p>
        </p:txBody>
      </p:sp>
      <p:pic>
        <p:nvPicPr>
          <p:cNvPr id="4098" name="Picture 2" descr="File:Star-siz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350" y="1690689"/>
            <a:ext cx="7620000" cy="5000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11130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Main sequence stars</a:t>
            </a:r>
            <a:endParaRPr lang="en-GB" dirty="0"/>
          </a:p>
        </p:txBody>
      </p:sp>
      <p:sp>
        <p:nvSpPr>
          <p:cNvPr id="3" name="Content Placeholder 2"/>
          <p:cNvSpPr>
            <a:spLocks noGrp="1"/>
          </p:cNvSpPr>
          <p:nvPr>
            <p:ph idx="1"/>
          </p:nvPr>
        </p:nvSpPr>
        <p:spPr/>
        <p:txBody>
          <a:bodyPr/>
          <a:lstStyle/>
          <a:p>
            <a:endParaRPr lang="en-GB"/>
          </a:p>
        </p:txBody>
      </p:sp>
      <p:pic>
        <p:nvPicPr>
          <p:cNvPr id="11266" name="Picture 2" descr="Image result for fusion in stars 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262671" y="1504986"/>
            <a:ext cx="5231433" cy="51814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18969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052" y="795130"/>
            <a:ext cx="3578087" cy="1325563"/>
          </a:xfrm>
        </p:spPr>
        <p:txBody>
          <a:bodyPr>
            <a:normAutofit fontScale="90000"/>
          </a:bodyPr>
          <a:lstStyle/>
          <a:p>
            <a:r>
              <a:rPr lang="en-GB" b="1" dirty="0" smtClean="0"/>
              <a:t>Aside: </a:t>
            </a:r>
            <a:r>
              <a:rPr lang="en-GB" dirty="0" smtClean="0"/>
              <a:t>The </a:t>
            </a:r>
            <a:r>
              <a:rPr lang="en-GB" dirty="0" err="1" smtClean="0"/>
              <a:t>Herzsprung</a:t>
            </a:r>
            <a:r>
              <a:rPr lang="en-GB" dirty="0" smtClean="0"/>
              <a:t> Russell diagram</a:t>
            </a:r>
            <a:endParaRPr lang="en-GB" dirty="0"/>
          </a:p>
        </p:txBody>
      </p:sp>
      <p:pic>
        <p:nvPicPr>
          <p:cNvPr id="3074" name="Picture 2" descr="Image result for main sequence st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3325" y="795130"/>
            <a:ext cx="5400675"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73255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11884"/>
          <a:stretch/>
        </p:blipFill>
        <p:spPr>
          <a:xfrm>
            <a:off x="2783299" y="0"/>
            <a:ext cx="4233727" cy="6635473"/>
          </a:xfrm>
          <a:prstGeom prst="rect">
            <a:avLst/>
          </a:prstGeom>
        </p:spPr>
      </p:pic>
      <p:sp>
        <p:nvSpPr>
          <p:cNvPr id="4" name="Title 1"/>
          <p:cNvSpPr txBox="1">
            <a:spLocks/>
          </p:cNvSpPr>
          <p:nvPr/>
        </p:nvSpPr>
        <p:spPr>
          <a:xfrm>
            <a:off x="318052" y="795130"/>
            <a:ext cx="3578087" cy="1325563"/>
          </a:xfrm>
          <a:prstGeom prst="rect">
            <a:avLst/>
          </a:prstGeom>
        </p:spPr>
        <p:txBody>
          <a:bodyP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smtClean="0"/>
              <a:t>Aside: </a:t>
            </a:r>
            <a:r>
              <a:rPr lang="en-GB" smtClean="0"/>
              <a:t>The Herzsprung Russell diagram</a:t>
            </a:r>
            <a:endParaRPr lang="en-GB" dirty="0"/>
          </a:p>
        </p:txBody>
      </p:sp>
    </p:spTree>
    <p:extLst>
      <p:ext uri="{BB962C8B-B14F-4D97-AF65-F5344CB8AC3E}">
        <p14:creationId xmlns:p14="http://schemas.microsoft.com/office/powerpoint/2010/main" val="418484875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Birth of a star: answers</a:t>
            </a:r>
            <a:endParaRPr lang="en-GB" dirty="0"/>
          </a:p>
        </p:txBody>
      </p:sp>
      <p:sp>
        <p:nvSpPr>
          <p:cNvPr id="3" name="Content Placeholder 2"/>
          <p:cNvSpPr>
            <a:spLocks noGrp="1"/>
          </p:cNvSpPr>
          <p:nvPr>
            <p:ph idx="1"/>
          </p:nvPr>
        </p:nvSpPr>
        <p:spPr>
          <a:xfrm>
            <a:off x="0" y="1368424"/>
            <a:ext cx="9144000" cy="5489575"/>
          </a:xfrm>
        </p:spPr>
        <p:txBody>
          <a:bodyPr>
            <a:normAutofit fontScale="77500" lnSpcReduction="20000"/>
          </a:bodyPr>
          <a:lstStyle/>
          <a:p>
            <a:pPr marL="514350" indent="-514350">
              <a:buFont typeface="+mj-lt"/>
              <a:buAutoNum type="arabicPeriod" startAt="90"/>
            </a:pPr>
            <a:r>
              <a:rPr lang="en-GB" dirty="0" smtClean="0"/>
              <a:t>A cloud of dust and gas</a:t>
            </a:r>
          </a:p>
          <a:p>
            <a:pPr marL="514350" indent="-514350">
              <a:buFont typeface="+mj-lt"/>
              <a:buAutoNum type="arabicPeriod" startAt="90"/>
            </a:pPr>
            <a:r>
              <a:rPr lang="en-GB" dirty="0" smtClean="0"/>
              <a:t>Due to the force of gravity between them.</a:t>
            </a:r>
          </a:p>
          <a:p>
            <a:pPr marL="514350" indent="-514350">
              <a:buFont typeface="+mj-lt"/>
              <a:buAutoNum type="arabicPeriod" startAt="90"/>
            </a:pPr>
            <a:r>
              <a:rPr lang="en-GB" dirty="0" smtClean="0"/>
              <a:t>Density. The density of the dust and gas cloud increases.</a:t>
            </a:r>
          </a:p>
          <a:p>
            <a:pPr marL="514350" indent="-514350">
              <a:buFont typeface="+mj-lt"/>
              <a:buAutoNum type="arabicPeriod" startAt="90"/>
            </a:pPr>
            <a:r>
              <a:rPr lang="en-GB" dirty="0" smtClean="0"/>
              <a:t>Temperature is a measure of the average kinetic energy of particles.</a:t>
            </a:r>
          </a:p>
          <a:p>
            <a:pPr marL="514350" indent="-514350">
              <a:buFont typeface="+mj-lt"/>
              <a:buAutoNum type="arabicPeriod" startAt="90"/>
            </a:pPr>
            <a:r>
              <a:rPr lang="en-GB" dirty="0" err="1" smtClean="0"/>
              <a:t>Protostar</a:t>
            </a:r>
            <a:endParaRPr lang="en-GB" dirty="0" smtClean="0"/>
          </a:p>
          <a:p>
            <a:pPr marL="514350" indent="-514350">
              <a:buFont typeface="+mj-lt"/>
              <a:buAutoNum type="arabicPeriod" startAt="90"/>
            </a:pPr>
            <a:r>
              <a:rPr lang="en-GB" dirty="0" smtClean="0"/>
              <a:t>A single proton (a proton and a neutron if we consider deuterium – heavy hydrogen)</a:t>
            </a:r>
          </a:p>
          <a:p>
            <a:pPr marL="514350" indent="-514350">
              <a:buFont typeface="+mj-lt"/>
              <a:buAutoNum type="arabicPeriod" startAt="90"/>
            </a:pPr>
            <a:r>
              <a:rPr lang="en-GB" dirty="0" smtClean="0"/>
              <a:t>They have a positive charge and like charges repel.</a:t>
            </a:r>
          </a:p>
          <a:p>
            <a:pPr marL="514350" indent="-514350">
              <a:buFont typeface="+mj-lt"/>
              <a:buAutoNum type="arabicPeriod" startAt="90"/>
            </a:pPr>
            <a:r>
              <a:rPr lang="en-GB" dirty="0" smtClean="0"/>
              <a:t>Nuclear fusion – hydrogen nuclei being fused together to make helium</a:t>
            </a:r>
          </a:p>
          <a:p>
            <a:pPr marL="514350" indent="-514350">
              <a:buFont typeface="+mj-lt"/>
              <a:buAutoNum type="arabicPeriod" startAt="90"/>
            </a:pPr>
            <a:r>
              <a:rPr lang="en-GB" dirty="0" smtClean="0"/>
              <a:t>It doesn’t collapse due to the great amounts of energy that are released by nuclear fusion.</a:t>
            </a:r>
          </a:p>
          <a:p>
            <a:pPr marL="514350" indent="-514350">
              <a:buFont typeface="+mj-lt"/>
              <a:buAutoNum type="arabicPeriod" startAt="90"/>
            </a:pPr>
            <a:r>
              <a:rPr lang="en-GB" dirty="0" smtClean="0"/>
              <a:t>It doesn’t expand due to the gravitational force that pulls it together</a:t>
            </a:r>
          </a:p>
          <a:p>
            <a:pPr marL="514350" indent="-514350">
              <a:buFont typeface="+mj-lt"/>
              <a:buAutoNum type="arabicPeriod" startAt="90"/>
            </a:pPr>
            <a:r>
              <a:rPr lang="en-GB" dirty="0" smtClean="0"/>
              <a:t>Balanced/equilibrium</a:t>
            </a:r>
          </a:p>
          <a:p>
            <a:pPr marL="514350" indent="-514350">
              <a:buFont typeface="+mj-lt"/>
              <a:buAutoNum type="arabicPeriod" startAt="90"/>
            </a:pPr>
            <a:r>
              <a:rPr lang="en-GB" dirty="0" smtClean="0"/>
              <a:t>Main sequence</a:t>
            </a:r>
            <a:endParaRPr lang="en-GB" dirty="0"/>
          </a:p>
        </p:txBody>
      </p:sp>
    </p:spTree>
    <p:extLst>
      <p:ext uri="{BB962C8B-B14F-4D97-AF65-F5344CB8AC3E}">
        <p14:creationId xmlns:p14="http://schemas.microsoft.com/office/powerpoint/2010/main" val="17307721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fate of the stars</a:t>
            </a:r>
            <a:endParaRPr lang="en-GB" dirty="0"/>
          </a:p>
        </p:txBody>
      </p:sp>
      <p:sp>
        <p:nvSpPr>
          <p:cNvPr id="3" name="Content Placeholder 2"/>
          <p:cNvSpPr>
            <a:spLocks noGrp="1"/>
          </p:cNvSpPr>
          <p:nvPr>
            <p:ph idx="1"/>
          </p:nvPr>
        </p:nvSpPr>
        <p:spPr/>
        <p:txBody>
          <a:bodyPr/>
          <a:lstStyle/>
          <a:p>
            <a:r>
              <a:rPr lang="en-GB" dirty="0" smtClean="0"/>
              <a:t>The fate of our sun</a:t>
            </a:r>
          </a:p>
          <a:p>
            <a:pPr marL="0" indent="0">
              <a:buNone/>
            </a:pPr>
            <a:r>
              <a:rPr lang="en-GB" dirty="0">
                <a:hlinkClick r:id="rId2"/>
              </a:rPr>
              <a:t>https://</a:t>
            </a:r>
            <a:r>
              <a:rPr lang="en-GB" dirty="0" smtClean="0">
                <a:hlinkClick r:id="rId2"/>
              </a:rPr>
              <a:t>www.youtube.com/watch?v=iauIP8swfBY</a:t>
            </a:r>
            <a:endParaRPr lang="en-GB" dirty="0" smtClean="0"/>
          </a:p>
          <a:p>
            <a:pPr marL="0" indent="0">
              <a:buNone/>
            </a:pPr>
            <a:endParaRPr lang="en-GB" dirty="0"/>
          </a:p>
          <a:p>
            <a:pPr marL="0" indent="0">
              <a:buNone/>
            </a:pPr>
            <a:r>
              <a:rPr lang="en-GB" dirty="0" smtClean="0"/>
              <a:t>Scale of the Universe:</a:t>
            </a:r>
          </a:p>
          <a:p>
            <a:pPr marL="0" indent="0">
              <a:buNone/>
            </a:pPr>
            <a:r>
              <a:rPr lang="en-GB" dirty="0">
                <a:hlinkClick r:id="rId3"/>
              </a:rPr>
              <a:t>https://scaleofuniverse.com/</a:t>
            </a:r>
            <a:endParaRPr lang="en-GB" dirty="0"/>
          </a:p>
        </p:txBody>
      </p:sp>
    </p:spTree>
    <p:extLst>
      <p:ext uri="{BB962C8B-B14F-4D97-AF65-F5344CB8AC3E}">
        <p14:creationId xmlns:p14="http://schemas.microsoft.com/office/powerpoint/2010/main" val="27814152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fate of the stars</a:t>
            </a:r>
            <a:endParaRPr lang="en-GB" dirty="0"/>
          </a:p>
        </p:txBody>
      </p:sp>
      <p:sp>
        <p:nvSpPr>
          <p:cNvPr id="5" name="Content Placeholder 2"/>
          <p:cNvSpPr>
            <a:spLocks noGrp="1"/>
          </p:cNvSpPr>
          <p:nvPr>
            <p:ph idx="1"/>
          </p:nvPr>
        </p:nvSpPr>
        <p:spPr>
          <a:xfrm>
            <a:off x="628650" y="1495115"/>
            <a:ext cx="7886700" cy="4351338"/>
          </a:xfrm>
        </p:spPr>
        <p:txBody>
          <a:bodyPr>
            <a:normAutofit/>
          </a:bodyPr>
          <a:lstStyle/>
          <a:p>
            <a:r>
              <a:rPr lang="en-GB" sz="1800" dirty="0">
                <a:hlinkClick r:id="rId2"/>
              </a:rPr>
              <a:t>https://</a:t>
            </a:r>
            <a:r>
              <a:rPr lang="en-GB" sz="1800" dirty="0" smtClean="0">
                <a:hlinkClick r:id="rId2"/>
              </a:rPr>
              <a:t>www.youtube.com/watch?v=TfkZ_GtS5wk</a:t>
            </a:r>
            <a:endParaRPr lang="en-GB" sz="1800" dirty="0" smtClean="0"/>
          </a:p>
          <a:p>
            <a:r>
              <a:rPr lang="en-GB" sz="1800" dirty="0">
                <a:hlinkClick r:id="rId3"/>
              </a:rPr>
              <a:t>https://www.youtube.com/watch?v=9EnBBIx6XkM</a:t>
            </a:r>
            <a:endParaRPr lang="en-GB" sz="1800" dirty="0"/>
          </a:p>
        </p:txBody>
      </p:sp>
      <p:pic>
        <p:nvPicPr>
          <p:cNvPr id="1026" name="Picture 2" descr="Image result for lifecycle of a st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48304"/>
            <a:ext cx="9144000" cy="4609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72822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The fate of stars: answers</a:t>
            </a:r>
            <a:endParaRPr lang="en-GB" dirty="0"/>
          </a:p>
        </p:txBody>
      </p:sp>
      <p:sp>
        <p:nvSpPr>
          <p:cNvPr id="3" name="Content Placeholder 2"/>
          <p:cNvSpPr>
            <a:spLocks noGrp="1"/>
          </p:cNvSpPr>
          <p:nvPr>
            <p:ph idx="1"/>
          </p:nvPr>
        </p:nvSpPr>
        <p:spPr>
          <a:xfrm>
            <a:off x="0" y="1527450"/>
            <a:ext cx="9144000" cy="5330549"/>
          </a:xfrm>
        </p:spPr>
        <p:txBody>
          <a:bodyPr>
            <a:normAutofit fontScale="70000" lnSpcReduction="20000"/>
          </a:bodyPr>
          <a:lstStyle/>
          <a:p>
            <a:pPr marL="514350" indent="-514350">
              <a:buFont typeface="+mj-lt"/>
              <a:buAutoNum type="arabicPeriod" startAt="102"/>
            </a:pPr>
            <a:r>
              <a:rPr lang="en-GB" dirty="0" smtClean="0"/>
              <a:t>The nuclear store of the elements within the star itself – mainly Hydrogen.</a:t>
            </a:r>
          </a:p>
          <a:p>
            <a:pPr marL="514350" indent="-514350">
              <a:buFont typeface="+mj-lt"/>
              <a:buAutoNum type="arabicPeriod" startAt="102"/>
            </a:pPr>
            <a:r>
              <a:rPr lang="en-GB" dirty="0" smtClean="0"/>
              <a:t>Because the mass is being converted into energy (which we see as light).</a:t>
            </a:r>
          </a:p>
          <a:p>
            <a:pPr marL="514350" indent="-514350">
              <a:buFont typeface="+mj-lt"/>
              <a:buAutoNum type="arabicPeriod" startAt="102"/>
            </a:pPr>
            <a:r>
              <a:rPr lang="en-GB" dirty="0" smtClean="0"/>
              <a:t>The force of gravity weakens.</a:t>
            </a:r>
          </a:p>
          <a:p>
            <a:pPr marL="514350" indent="-514350">
              <a:buFont typeface="+mj-lt"/>
              <a:buAutoNum type="arabicPeriod" startAt="102"/>
            </a:pPr>
            <a:r>
              <a:rPr lang="en-GB" dirty="0" smtClean="0"/>
              <a:t>Unbalanced forces – we have a resultant force acting</a:t>
            </a:r>
          </a:p>
          <a:p>
            <a:pPr marL="514350" indent="-514350">
              <a:buFont typeface="+mj-lt"/>
              <a:buAutoNum type="arabicPeriod" startAt="102"/>
            </a:pPr>
            <a:r>
              <a:rPr lang="en-GB" dirty="0" smtClean="0"/>
              <a:t>The star expands</a:t>
            </a:r>
          </a:p>
          <a:p>
            <a:pPr marL="514350" indent="-514350">
              <a:buFont typeface="+mj-lt"/>
              <a:buAutoNum type="arabicPeriod" startAt="102"/>
            </a:pPr>
            <a:r>
              <a:rPr lang="en-GB" dirty="0" smtClean="0"/>
              <a:t>Red giant</a:t>
            </a:r>
          </a:p>
          <a:p>
            <a:pPr marL="514350" indent="-514350">
              <a:buFont typeface="+mj-lt"/>
              <a:buAutoNum type="arabicPeriod" startAt="102"/>
            </a:pPr>
            <a:r>
              <a:rPr lang="en-GB" dirty="0" smtClean="0"/>
              <a:t>Red supergiant</a:t>
            </a:r>
          </a:p>
          <a:p>
            <a:pPr marL="514350" indent="-514350">
              <a:buFont typeface="+mj-lt"/>
              <a:buAutoNum type="arabicPeriod" startAt="102"/>
            </a:pPr>
            <a:r>
              <a:rPr lang="en-GB" dirty="0" smtClean="0"/>
              <a:t>It decreases</a:t>
            </a:r>
          </a:p>
          <a:p>
            <a:pPr marL="514350" indent="-514350">
              <a:buFont typeface="+mj-lt"/>
              <a:buAutoNum type="arabicPeriod" startAt="102"/>
            </a:pPr>
            <a:r>
              <a:rPr lang="en-GB" dirty="0" smtClean="0"/>
              <a:t>Because the force from nuclear fusion reduces due to the lack of fuel and reduced temperature, meaning that gravity can once again compress it.</a:t>
            </a:r>
          </a:p>
          <a:p>
            <a:pPr marL="514350" indent="-514350">
              <a:buFont typeface="+mj-lt"/>
              <a:buAutoNum type="arabicPeriod" startAt="102"/>
            </a:pPr>
            <a:r>
              <a:rPr lang="en-GB" dirty="0" smtClean="0"/>
              <a:t>Because there is no Hydrogen for fusion.</a:t>
            </a:r>
          </a:p>
          <a:p>
            <a:pPr marL="514350" indent="-514350">
              <a:buFont typeface="+mj-lt"/>
              <a:buAutoNum type="arabicPeriod" startAt="102"/>
            </a:pPr>
            <a:r>
              <a:rPr lang="en-GB" dirty="0" smtClean="0"/>
              <a:t>Diagrams that show</a:t>
            </a:r>
          </a:p>
          <a:p>
            <a:pPr marL="971550" lvl="1" indent="-514350">
              <a:buFont typeface="+mj-lt"/>
              <a:buAutoNum type="alphaLcParenR"/>
            </a:pPr>
            <a:r>
              <a:rPr lang="en-GB" dirty="0" smtClean="0"/>
              <a:t>Force from fusion larger than force from gravity</a:t>
            </a:r>
          </a:p>
          <a:p>
            <a:pPr marL="971550" lvl="1" indent="-514350">
              <a:buFont typeface="+mj-lt"/>
              <a:buAutoNum type="alphaLcParenR"/>
            </a:pPr>
            <a:r>
              <a:rPr lang="en-GB" dirty="0" smtClean="0"/>
              <a:t>Force from gravity larger than force from fusion</a:t>
            </a:r>
          </a:p>
        </p:txBody>
      </p:sp>
    </p:spTree>
    <p:extLst>
      <p:ext uri="{BB962C8B-B14F-4D97-AF65-F5344CB8AC3E}">
        <p14:creationId xmlns:p14="http://schemas.microsoft.com/office/powerpoint/2010/main" val="33003085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Small stars form white dwarfs whist emitting a planetary nebula</a:t>
            </a:r>
            <a:endParaRPr lang="en-GB" dirty="0"/>
          </a:p>
        </p:txBody>
      </p:sp>
      <p:pic>
        <p:nvPicPr>
          <p:cNvPr id="6148" name="Picture 4" descr="Image result for planetary nebu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745" y="2024513"/>
            <a:ext cx="3684933" cy="3684933"/>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Image result for planetary nebula"/>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16827" y="1550021"/>
            <a:ext cx="3999604" cy="435133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282098" y="6235183"/>
            <a:ext cx="8487272" cy="369332"/>
          </a:xfrm>
          <a:prstGeom prst="rect">
            <a:avLst/>
          </a:prstGeom>
          <a:noFill/>
        </p:spPr>
        <p:txBody>
          <a:bodyPr wrap="square" rtlCol="0">
            <a:spAutoFit/>
          </a:bodyPr>
          <a:lstStyle/>
          <a:p>
            <a:r>
              <a:rPr lang="en-GB" dirty="0" smtClean="0">
                <a:latin typeface="Century Gothic" panose="020B0502020202020204" pitchFamily="34" charset="0"/>
              </a:rPr>
              <a:t>White dwarfs at the centre of the emitted planetary nebula</a:t>
            </a:r>
            <a:endParaRPr lang="en-GB" dirty="0">
              <a:latin typeface="Century Gothic" panose="020B0502020202020204" pitchFamily="34" charset="0"/>
            </a:endParaRPr>
          </a:p>
        </p:txBody>
      </p:sp>
    </p:spTree>
    <p:extLst>
      <p:ext uri="{BB962C8B-B14F-4D97-AF65-F5344CB8AC3E}">
        <p14:creationId xmlns:p14="http://schemas.microsoft.com/office/powerpoint/2010/main" val="17312430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White dwarfs will eventually (theoretically) form black dwarfs</a:t>
            </a:r>
            <a:endParaRPr lang="en-GB" dirty="0"/>
          </a:p>
        </p:txBody>
      </p:sp>
      <p:pic>
        <p:nvPicPr>
          <p:cNvPr id="8194" name="Picture 2" descr="Image result for black dwar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0503" y="2087915"/>
            <a:ext cx="6042993" cy="339918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56728" y="5699659"/>
            <a:ext cx="8487272" cy="369332"/>
          </a:xfrm>
          <a:prstGeom prst="rect">
            <a:avLst/>
          </a:prstGeom>
          <a:noFill/>
        </p:spPr>
        <p:txBody>
          <a:bodyPr wrap="square" rtlCol="0">
            <a:spAutoFit/>
          </a:bodyPr>
          <a:lstStyle/>
          <a:p>
            <a:r>
              <a:rPr lang="en-GB" dirty="0" smtClean="0">
                <a:latin typeface="Century Gothic" panose="020B0502020202020204" pitchFamily="34" charset="0"/>
              </a:rPr>
              <a:t>Artist’s impression (for a whole bunch of reasons. Think of these yourself)</a:t>
            </a:r>
            <a:endParaRPr lang="en-GB" dirty="0">
              <a:latin typeface="Century Gothic" panose="020B0502020202020204" pitchFamily="34" charset="0"/>
            </a:endParaRPr>
          </a:p>
        </p:txBody>
      </p:sp>
    </p:spTree>
    <p:extLst>
      <p:ext uri="{BB962C8B-B14F-4D97-AF65-F5344CB8AC3E}">
        <p14:creationId xmlns:p14="http://schemas.microsoft.com/office/powerpoint/2010/main" val="478544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Planetary system</a:t>
            </a:r>
            <a:endParaRPr lang="en-GB" dirty="0"/>
          </a:p>
        </p:txBody>
      </p:sp>
      <p:pic>
        <p:nvPicPr>
          <p:cNvPr id="3074" name="Picture 2" descr="https://upload.wikimedia.org/wikipedia/en/7/7c/Orbits_of_some_Kepler_Planetary_System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872" y="2492297"/>
            <a:ext cx="5519854" cy="308947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2240" y="5581767"/>
            <a:ext cx="5348403" cy="923330"/>
          </a:xfrm>
          <a:prstGeom prst="rect">
            <a:avLst/>
          </a:prstGeom>
          <a:noFill/>
        </p:spPr>
        <p:txBody>
          <a:bodyPr wrap="square" rtlCol="0">
            <a:spAutoFit/>
          </a:bodyPr>
          <a:lstStyle/>
          <a:p>
            <a:r>
              <a:rPr lang="en-GB" dirty="0" smtClean="0">
                <a:latin typeface="Century Gothic" panose="020B0502020202020204" pitchFamily="34" charset="0"/>
              </a:rPr>
              <a:t>There is a huge variety of planetary systems (in terms of size and orbital period) found by the Kepler space telescope.</a:t>
            </a:r>
            <a:endParaRPr lang="en-GB" dirty="0">
              <a:latin typeface="Century Gothic" panose="020B0502020202020204" pitchFamily="34" charset="0"/>
            </a:endParaRPr>
          </a:p>
        </p:txBody>
      </p:sp>
      <p:pic>
        <p:nvPicPr>
          <p:cNvPr id="3076" name="Picture 4" descr="Image result for the solar syste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1820" y="1275235"/>
            <a:ext cx="4349630" cy="297338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861358" y="4292010"/>
            <a:ext cx="2769686" cy="1200329"/>
          </a:xfrm>
          <a:prstGeom prst="rect">
            <a:avLst/>
          </a:prstGeom>
          <a:noFill/>
        </p:spPr>
        <p:txBody>
          <a:bodyPr wrap="square" rtlCol="0">
            <a:spAutoFit/>
          </a:bodyPr>
          <a:lstStyle/>
          <a:p>
            <a:r>
              <a:rPr lang="en-GB" dirty="0" smtClean="0">
                <a:latin typeface="Century Gothic" panose="020B0502020202020204" pitchFamily="34" charset="0"/>
              </a:rPr>
              <a:t>Our solar system is a planetary system, with the planets orbiting our star – the sun.</a:t>
            </a:r>
            <a:endParaRPr lang="en-GB" dirty="0">
              <a:latin typeface="Century Gothic" panose="020B0502020202020204" pitchFamily="34" charset="0"/>
            </a:endParaRPr>
          </a:p>
        </p:txBody>
      </p:sp>
      <p:pic>
        <p:nvPicPr>
          <p:cNvPr id="7" name="Picture 6" descr="C:\Users\u1874703\Downloads\noun_solar system_2134172.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61070" y="438918"/>
            <a:ext cx="812800" cy="812800"/>
          </a:xfrm>
          <a:prstGeom prst="rect">
            <a:avLst/>
          </a:prstGeom>
          <a:noFill/>
          <a:ln>
            <a:noFill/>
          </a:ln>
        </p:spPr>
      </p:pic>
    </p:spTree>
    <p:extLst>
      <p:ext uri="{BB962C8B-B14F-4D97-AF65-F5344CB8AC3E}">
        <p14:creationId xmlns:p14="http://schemas.microsoft.com/office/powerpoint/2010/main" val="188216799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Large stars explode as supernovae</a:t>
            </a:r>
            <a:endParaRPr lang="en-GB" dirty="0"/>
          </a:p>
        </p:txBody>
      </p:sp>
      <p:pic>
        <p:nvPicPr>
          <p:cNvPr id="9218" name="Picture 2" descr="Image result for superno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298" y="2443505"/>
            <a:ext cx="4400134" cy="3080094"/>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Image result for superno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1758" y="4189199"/>
            <a:ext cx="4737515" cy="26688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mage result for red giant 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066415" y="1568344"/>
            <a:ext cx="5476875" cy="2743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34817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Neutron stars and black holes</a:t>
            </a:r>
            <a:endParaRPr lang="en-GB" dirty="0"/>
          </a:p>
        </p:txBody>
      </p:sp>
      <p:sp>
        <p:nvSpPr>
          <p:cNvPr id="3" name="Content Placeholder 2"/>
          <p:cNvSpPr>
            <a:spLocks noGrp="1"/>
          </p:cNvSpPr>
          <p:nvPr>
            <p:ph idx="1"/>
          </p:nvPr>
        </p:nvSpPr>
        <p:spPr/>
        <p:txBody>
          <a:bodyPr/>
          <a:lstStyle/>
          <a:p>
            <a:endParaRPr lang="en-GB" dirty="0"/>
          </a:p>
        </p:txBody>
      </p:sp>
      <p:pic>
        <p:nvPicPr>
          <p:cNvPr id="10242" name="Picture 2" descr="Image result for neutron star black h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2014" y="1690689"/>
            <a:ext cx="5961582" cy="397438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56728" y="5699659"/>
            <a:ext cx="8487272" cy="1107996"/>
          </a:xfrm>
          <a:prstGeom prst="rect">
            <a:avLst/>
          </a:prstGeom>
          <a:noFill/>
        </p:spPr>
        <p:txBody>
          <a:bodyPr wrap="square" rtlCol="0">
            <a:spAutoFit/>
          </a:bodyPr>
          <a:lstStyle/>
          <a:p>
            <a:r>
              <a:rPr lang="en-GB" dirty="0" smtClean="0">
                <a:latin typeface="Century Gothic" panose="020B0502020202020204" pitchFamily="34" charset="0"/>
              </a:rPr>
              <a:t>Artist’s impression of a neutron star (left) and a black hole (right).</a:t>
            </a:r>
          </a:p>
          <a:p>
            <a:endParaRPr lang="en-GB" dirty="0">
              <a:latin typeface="Century Gothic" panose="020B0502020202020204" pitchFamily="34" charset="0"/>
            </a:endParaRPr>
          </a:p>
          <a:p>
            <a:r>
              <a:rPr lang="en-GB" dirty="0" smtClean="0">
                <a:latin typeface="Century Gothic" panose="020B0502020202020204" pitchFamily="34" charset="0"/>
              </a:rPr>
              <a:t>Scientists think they have seen a black hole swallow a neutron star: </a:t>
            </a:r>
            <a:r>
              <a:rPr lang="en-GB" sz="1100" dirty="0">
                <a:hlinkClick r:id="rId3"/>
              </a:rPr>
              <a:t>https://interestingengineering.com/like-pac-man-scientists-believe-they-detected-a-black-hole-swallowing-a-neutron-star</a:t>
            </a:r>
            <a:endParaRPr lang="en-GB" dirty="0">
              <a:latin typeface="Century Gothic" panose="020B0502020202020204" pitchFamily="34" charset="0"/>
            </a:endParaRPr>
          </a:p>
        </p:txBody>
      </p:sp>
    </p:spTree>
    <p:extLst>
      <p:ext uri="{BB962C8B-B14F-4D97-AF65-F5344CB8AC3E}">
        <p14:creationId xmlns:p14="http://schemas.microsoft.com/office/powerpoint/2010/main" val="242764721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The end of a stars life: answers</a:t>
            </a:r>
            <a:endParaRPr lang="en-GB" dirty="0"/>
          </a:p>
        </p:txBody>
      </p:sp>
      <p:sp>
        <p:nvSpPr>
          <p:cNvPr id="3" name="Content Placeholder 2"/>
          <p:cNvSpPr>
            <a:spLocks noGrp="1"/>
          </p:cNvSpPr>
          <p:nvPr>
            <p:ph idx="1"/>
          </p:nvPr>
        </p:nvSpPr>
        <p:spPr>
          <a:xfrm>
            <a:off x="0" y="1527450"/>
            <a:ext cx="9144000" cy="5330549"/>
          </a:xfrm>
        </p:spPr>
        <p:txBody>
          <a:bodyPr>
            <a:normAutofit fontScale="70000" lnSpcReduction="20000"/>
          </a:bodyPr>
          <a:lstStyle/>
          <a:p>
            <a:pPr marL="514350" indent="-514350">
              <a:buFont typeface="+mj-lt"/>
              <a:buAutoNum type="arabicPeriod" startAt="114"/>
            </a:pPr>
            <a:r>
              <a:rPr lang="en-GB" dirty="0" smtClean="0"/>
              <a:t> A cloud of ionised gas released from the outer layers of a red giant when it collapses.</a:t>
            </a:r>
          </a:p>
          <a:p>
            <a:pPr marL="514350" indent="-514350">
              <a:buFont typeface="+mj-lt"/>
              <a:buAutoNum type="arabicPeriod" startAt="114"/>
            </a:pPr>
            <a:r>
              <a:rPr lang="en-GB" dirty="0" smtClean="0"/>
              <a:t> It has nothing at all to do with planets other than it’s roughly spherical in shape.</a:t>
            </a:r>
          </a:p>
          <a:p>
            <a:pPr marL="514350" indent="-514350">
              <a:buFont typeface="+mj-lt"/>
              <a:buAutoNum type="arabicPeriod" startAt="114"/>
            </a:pPr>
            <a:r>
              <a:rPr lang="en-GB" dirty="0" smtClean="0"/>
              <a:t> 1.4x10</a:t>
            </a:r>
            <a:r>
              <a:rPr lang="en-GB" baseline="30000" dirty="0" smtClean="0"/>
              <a:t>27</a:t>
            </a:r>
            <a:r>
              <a:rPr lang="en-GB" dirty="0" smtClean="0"/>
              <a:t>m</a:t>
            </a:r>
            <a:r>
              <a:rPr lang="en-GB" baseline="30000" dirty="0" smtClean="0"/>
              <a:t>3</a:t>
            </a:r>
          </a:p>
          <a:p>
            <a:pPr marL="514350" indent="-514350">
              <a:buFont typeface="+mj-lt"/>
              <a:buAutoNum type="arabicPeriod" startAt="114"/>
            </a:pPr>
            <a:r>
              <a:rPr lang="en-GB" dirty="0" smtClean="0"/>
              <a:t> 1.8x10</a:t>
            </a:r>
            <a:r>
              <a:rPr lang="en-GB" baseline="30000" dirty="0" smtClean="0"/>
              <a:t>9</a:t>
            </a:r>
            <a:r>
              <a:rPr lang="en-GB" dirty="0" smtClean="0"/>
              <a:t>kg/m</a:t>
            </a:r>
            <a:r>
              <a:rPr lang="en-GB" baseline="30000" dirty="0" smtClean="0"/>
              <a:t>3</a:t>
            </a:r>
            <a:r>
              <a:rPr lang="en-GB" dirty="0" smtClean="0"/>
              <a:t> </a:t>
            </a:r>
          </a:p>
          <a:p>
            <a:pPr marL="514350" indent="-514350">
              <a:buFont typeface="+mj-lt"/>
              <a:buAutoNum type="arabicPeriod" startAt="114"/>
            </a:pPr>
            <a:r>
              <a:rPr lang="en-GB" dirty="0" smtClean="0"/>
              <a:t> Because it emits no light and its small</a:t>
            </a:r>
          </a:p>
          <a:p>
            <a:pPr marL="514350" indent="-514350">
              <a:buFont typeface="+mj-lt"/>
              <a:buAutoNum type="arabicPeriod" startAt="114"/>
            </a:pPr>
            <a:r>
              <a:rPr lang="en-GB" dirty="0" smtClean="0"/>
              <a:t> Because white dwarfs haven’t had long enough to cool so far</a:t>
            </a:r>
          </a:p>
          <a:p>
            <a:pPr marL="514350" indent="-514350">
              <a:buFont typeface="+mj-lt"/>
              <a:buAutoNum type="arabicPeriod" startAt="114"/>
            </a:pPr>
            <a:r>
              <a:rPr lang="en-GB" dirty="0" smtClean="0"/>
              <a:t> An explosion that occurs towards the end of the life of a massive star</a:t>
            </a:r>
          </a:p>
          <a:p>
            <a:pPr marL="514350" indent="-514350">
              <a:buFont typeface="+mj-lt"/>
              <a:buAutoNum type="arabicPeriod" startAt="114"/>
            </a:pPr>
            <a:r>
              <a:rPr lang="en-GB" dirty="0" smtClean="0"/>
              <a:t> They are both emitted from dying stars. They both contain heavier elements than Hydrogen.</a:t>
            </a:r>
          </a:p>
          <a:p>
            <a:pPr marL="514350" indent="-514350">
              <a:buFont typeface="+mj-lt"/>
              <a:buAutoNum type="arabicPeriod" startAt="114"/>
            </a:pPr>
            <a:r>
              <a:rPr lang="en-GB" dirty="0" smtClean="0"/>
              <a:t> Supernovae are bigger. They contain the heaviest elements.</a:t>
            </a:r>
          </a:p>
          <a:p>
            <a:pPr marL="514350" indent="-514350">
              <a:buFont typeface="+mj-lt"/>
              <a:buAutoNum type="arabicPeriod" startAt="114"/>
            </a:pPr>
            <a:r>
              <a:rPr lang="en-GB" dirty="0" smtClean="0"/>
              <a:t> A neutron star and a black hole</a:t>
            </a:r>
          </a:p>
          <a:p>
            <a:pPr marL="514350" indent="-514350">
              <a:buFont typeface="+mj-lt"/>
              <a:buAutoNum type="arabicPeriod" startAt="114"/>
            </a:pPr>
            <a:r>
              <a:rPr lang="en-GB" dirty="0" smtClean="0"/>
              <a:t> Density. A black hole is more dense than a neutron star.</a:t>
            </a:r>
          </a:p>
          <a:p>
            <a:pPr marL="514350" indent="-514350">
              <a:buFont typeface="+mj-lt"/>
              <a:buAutoNum type="arabicPeriod" startAt="114"/>
            </a:pPr>
            <a:r>
              <a:rPr lang="en-GB" dirty="0" smtClean="0"/>
              <a:t> A white dwarf (then a black dwarf) as it is a low mass star.</a:t>
            </a:r>
          </a:p>
          <a:p>
            <a:pPr marL="0" indent="0">
              <a:buNone/>
            </a:pPr>
            <a:endParaRPr lang="en-GB" dirty="0" smtClean="0"/>
          </a:p>
        </p:txBody>
      </p:sp>
    </p:spTree>
    <p:extLst>
      <p:ext uri="{BB962C8B-B14F-4D97-AF65-F5344CB8AC3E}">
        <p14:creationId xmlns:p14="http://schemas.microsoft.com/office/powerpoint/2010/main" val="119866945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The fate of stars: answers</a:t>
            </a:r>
            <a:endParaRPr lang="en-GB" dirty="0"/>
          </a:p>
        </p:txBody>
      </p:sp>
      <p:sp>
        <p:nvSpPr>
          <p:cNvPr id="3" name="Content Placeholder 2"/>
          <p:cNvSpPr>
            <a:spLocks noGrp="1"/>
          </p:cNvSpPr>
          <p:nvPr>
            <p:ph idx="1"/>
          </p:nvPr>
        </p:nvSpPr>
        <p:spPr/>
        <p:txBody>
          <a:bodyPr/>
          <a:lstStyle/>
          <a:p>
            <a:endParaRPr lang="en-GB"/>
          </a:p>
        </p:txBody>
      </p:sp>
      <p:pic>
        <p:nvPicPr>
          <p:cNvPr id="4" name="Picture 3"/>
          <p:cNvPicPr/>
          <p:nvPr/>
        </p:nvPicPr>
        <p:blipFill>
          <a:blip r:embed="rId2"/>
          <a:stretch>
            <a:fillRect/>
          </a:stretch>
        </p:blipFill>
        <p:spPr>
          <a:xfrm>
            <a:off x="978217" y="1581785"/>
            <a:ext cx="7187565" cy="5276215"/>
          </a:xfrm>
          <a:prstGeom prst="rect">
            <a:avLst/>
          </a:prstGeom>
        </p:spPr>
      </p:pic>
    </p:spTree>
    <p:extLst>
      <p:ext uri="{BB962C8B-B14F-4D97-AF65-F5344CB8AC3E}">
        <p14:creationId xmlns:p14="http://schemas.microsoft.com/office/powerpoint/2010/main" val="274086389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Creating New Elements</a:t>
            </a:r>
            <a:endParaRPr lang="en-GB" dirty="0"/>
          </a:p>
        </p:txBody>
      </p:sp>
      <p:pic>
        <p:nvPicPr>
          <p:cNvPr id="4" name="Picture 3" descr="Image result for hydrogen fusion in star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31942" y="1537702"/>
            <a:ext cx="3780890" cy="5091697"/>
          </a:xfrm>
          <a:prstGeom prst="rect">
            <a:avLst/>
          </a:prstGeom>
          <a:noFill/>
          <a:ln>
            <a:noFill/>
          </a:ln>
        </p:spPr>
      </p:pic>
    </p:spTree>
    <p:extLst>
      <p:ext uri="{BB962C8B-B14F-4D97-AF65-F5344CB8AC3E}">
        <p14:creationId xmlns:p14="http://schemas.microsoft.com/office/powerpoint/2010/main" val="326934203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Creating New Elements Beyond Helium</a:t>
            </a:r>
            <a:endParaRPr lang="en-GB" dirty="0"/>
          </a:p>
        </p:txBody>
      </p:sp>
      <p:pic>
        <p:nvPicPr>
          <p:cNvPr id="1030" name="Picture 6" descr="A higher-energy chain reaction, involving the fusion of helium-3 with helium-4, is responsible for... [+] 14% of the conversion of helium-3 into helium-4 in the Sun. In more massive, hotter stars, it can domina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01925" y="1862100"/>
            <a:ext cx="3813175" cy="450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990738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Creating New Elements Beyond Helium</a:t>
            </a:r>
            <a:endParaRPr lang="en-GB" dirty="0"/>
          </a:p>
        </p:txBody>
      </p:sp>
      <p:sp>
        <p:nvSpPr>
          <p:cNvPr id="3" name="Content Placeholder 2"/>
          <p:cNvSpPr>
            <a:spLocks noGrp="1"/>
          </p:cNvSpPr>
          <p:nvPr>
            <p:ph idx="1"/>
          </p:nvPr>
        </p:nvSpPr>
        <p:spPr/>
        <p:txBody>
          <a:bodyPr/>
          <a:lstStyle/>
          <a:p>
            <a:endParaRPr lang="en-GB"/>
          </a:p>
        </p:txBody>
      </p:sp>
      <p:pic>
        <p:nvPicPr>
          <p:cNvPr id="12290" name="Picture 2" descr="Image result for fusion in stars 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8650" y="1690689"/>
            <a:ext cx="7822426" cy="4889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304752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Creating new elements</a:t>
            </a:r>
            <a:endParaRPr lang="en-GB" dirty="0"/>
          </a:p>
        </p:txBody>
      </p:sp>
      <p:sp>
        <p:nvSpPr>
          <p:cNvPr id="3" name="Content Placeholder 2"/>
          <p:cNvSpPr>
            <a:spLocks noGrp="1"/>
          </p:cNvSpPr>
          <p:nvPr>
            <p:ph idx="1"/>
          </p:nvPr>
        </p:nvSpPr>
        <p:spPr/>
        <p:txBody>
          <a:bodyPr/>
          <a:lstStyle/>
          <a:p>
            <a:pPr marL="0" indent="0">
              <a:buNone/>
            </a:pPr>
            <a:r>
              <a:rPr lang="en-GB" dirty="0" smtClean="0"/>
              <a:t>What can be made by fusion within stars</a:t>
            </a:r>
            <a:endParaRPr lang="en-GB" dirty="0"/>
          </a:p>
        </p:txBody>
      </p:sp>
      <p:pic>
        <p:nvPicPr>
          <p:cNvPr id="13314" name="Picture 2" descr="Image result for fusion of ir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50" y="2979047"/>
            <a:ext cx="8143875" cy="2505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241725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92" y="1982483"/>
            <a:ext cx="9035416" cy="4517708"/>
          </a:xfrm>
          <a:prstGeom prst="rect">
            <a:avLst/>
          </a:prstGeom>
        </p:spPr>
      </p:pic>
      <p:sp>
        <p:nvSpPr>
          <p:cNvPr id="4" name="Title 1"/>
          <p:cNvSpPr txBox="1">
            <a:spLocks/>
          </p:cNvSpPr>
          <p:nvPr/>
        </p:nvSpPr>
        <p:spPr>
          <a:xfrm>
            <a:off x="628650" y="365126"/>
            <a:ext cx="78867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latin typeface="Century Gothic" panose="020B0502020202020204" pitchFamily="34" charset="0"/>
              </a:rPr>
              <a:t>Creating New Elements</a:t>
            </a:r>
            <a:endParaRPr lang="en-GB" dirty="0">
              <a:latin typeface="Century Gothic" panose="020B0502020202020204" pitchFamily="34" charset="0"/>
            </a:endParaRPr>
          </a:p>
        </p:txBody>
      </p:sp>
    </p:spTree>
    <p:extLst>
      <p:ext uri="{BB962C8B-B14F-4D97-AF65-F5344CB8AC3E}">
        <p14:creationId xmlns:p14="http://schemas.microsoft.com/office/powerpoint/2010/main" val="367617560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Creating New Elements: answers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0" y="1690688"/>
                <a:ext cx="9144000" cy="5167311"/>
              </a:xfrm>
            </p:spPr>
            <p:txBody>
              <a:bodyPr>
                <a:normAutofit fontScale="77500" lnSpcReduction="20000"/>
              </a:bodyPr>
              <a:lstStyle/>
              <a:p>
                <a:pPr marL="514350" indent="-514350">
                  <a:buFont typeface="+mj-lt"/>
                  <a:buAutoNum type="arabicPeriod" startAt="127"/>
                </a:pPr>
                <a:r>
                  <a:rPr lang="en-GB" dirty="0" smtClean="0"/>
                  <a:t> In stars</a:t>
                </a:r>
              </a:p>
              <a:p>
                <a:pPr marL="514350" indent="-514350">
                  <a:buFont typeface="+mj-lt"/>
                  <a:buAutoNum type="arabicPeriod" startAt="127"/>
                </a:pPr>
                <a:r>
                  <a:rPr lang="en-GB" dirty="0" smtClean="0"/>
                  <a:t> An atom with a different number of neutrons</a:t>
                </a:r>
              </a:p>
              <a:p>
                <a:pPr marL="514350" indent="-514350">
                  <a:buFont typeface="+mj-lt"/>
                  <a:buAutoNum type="arabicPeriod" startAt="127"/>
                </a:pPr>
                <a:r>
                  <a:rPr lang="en-GB" dirty="0" smtClean="0"/>
                  <a:t> </a:t>
                </a:r>
                <a14:m>
                  <m:oMath xmlns:m="http://schemas.openxmlformats.org/officeDocument/2006/math">
                    <m:sPre>
                      <m:sPrePr>
                        <m:ctrlPr>
                          <a:rPr lang="en-GB" i="1" smtClean="0">
                            <a:latin typeface="Cambria Math" panose="02040503050406030204" pitchFamily="18" charset="0"/>
                          </a:rPr>
                        </m:ctrlPr>
                      </m:sPrePr>
                      <m:sub>
                        <m:r>
                          <a:rPr lang="en-GB" b="0" i="1" smtClean="0">
                            <a:latin typeface="Cambria Math" panose="02040503050406030204" pitchFamily="18" charset="0"/>
                          </a:rPr>
                          <m:t>1</m:t>
                        </m:r>
                      </m:sub>
                      <m:sup>
                        <m:r>
                          <a:rPr lang="en-GB" b="0" i="1" smtClean="0">
                            <a:latin typeface="Cambria Math" panose="02040503050406030204" pitchFamily="18" charset="0"/>
                          </a:rPr>
                          <m:t>2</m:t>
                        </m:r>
                      </m:sup>
                      <m:e>
                        <m:r>
                          <a:rPr lang="en-GB" b="0" i="1" smtClean="0">
                            <a:latin typeface="Cambria Math" panose="02040503050406030204" pitchFamily="18" charset="0"/>
                          </a:rPr>
                          <m:t>𝐻</m:t>
                        </m:r>
                      </m:e>
                    </m:sPre>
                    <m:r>
                      <a:rPr lang="en-GB" b="0" i="1" smtClean="0">
                        <a:latin typeface="Cambria Math" panose="02040503050406030204" pitchFamily="18" charset="0"/>
                      </a:rPr>
                      <m:t>+</m:t>
                    </m:r>
                    <m:sPre>
                      <m:sPrePr>
                        <m:ctrlPr>
                          <a:rPr lang="en-GB" b="0" i="1" smtClean="0">
                            <a:latin typeface="Cambria Math" panose="02040503050406030204" pitchFamily="18" charset="0"/>
                          </a:rPr>
                        </m:ctrlPr>
                      </m:sPrePr>
                      <m:sub>
                        <m:r>
                          <a:rPr lang="en-GB" b="0" i="1" smtClean="0">
                            <a:latin typeface="Cambria Math" panose="02040503050406030204" pitchFamily="18" charset="0"/>
                          </a:rPr>
                          <m:t>1</m:t>
                        </m:r>
                      </m:sub>
                      <m:sup>
                        <m:r>
                          <a:rPr lang="en-GB" b="0" i="1" smtClean="0">
                            <a:latin typeface="Cambria Math" panose="02040503050406030204" pitchFamily="18" charset="0"/>
                          </a:rPr>
                          <m:t>1</m:t>
                        </m:r>
                      </m:sup>
                      <m:e>
                        <m:r>
                          <a:rPr lang="en-GB" b="0" i="1" smtClean="0">
                            <a:latin typeface="Cambria Math" panose="02040503050406030204" pitchFamily="18" charset="0"/>
                          </a:rPr>
                          <m:t>𝐻</m:t>
                        </m:r>
                        <m:r>
                          <a:rPr lang="en-GB" b="0" i="1" smtClean="0">
                            <a:latin typeface="Cambria Math" panose="02040503050406030204" pitchFamily="18" charset="0"/>
                            <a:ea typeface="Cambria Math" panose="02040503050406030204" pitchFamily="18" charset="0"/>
                          </a:rPr>
                          <m:t>→</m:t>
                        </m:r>
                        <m:sPre>
                          <m:sPrePr>
                            <m:ctrlPr>
                              <a:rPr lang="en-GB" b="0" i="1" smtClean="0">
                                <a:latin typeface="Cambria Math" panose="02040503050406030204" pitchFamily="18" charset="0"/>
                                <a:ea typeface="Cambria Math" panose="02040503050406030204" pitchFamily="18" charset="0"/>
                              </a:rPr>
                            </m:ctrlPr>
                          </m:sPrePr>
                          <m:sub>
                            <m:r>
                              <a:rPr lang="en-GB" b="0" i="1" smtClean="0">
                                <a:latin typeface="Cambria Math" panose="02040503050406030204" pitchFamily="18" charset="0"/>
                                <a:ea typeface="Cambria Math" panose="02040503050406030204" pitchFamily="18" charset="0"/>
                              </a:rPr>
                              <m:t>2</m:t>
                            </m:r>
                          </m:sub>
                          <m:sup>
                            <m:r>
                              <a:rPr lang="en-GB" b="0" i="1" smtClean="0">
                                <a:latin typeface="Cambria Math" panose="02040503050406030204" pitchFamily="18" charset="0"/>
                              </a:rPr>
                              <m:t>3</m:t>
                            </m:r>
                          </m:sup>
                          <m:e>
                            <m:r>
                              <a:rPr lang="en-GB" b="0" i="1" smtClean="0">
                                <a:latin typeface="Cambria Math" panose="02040503050406030204" pitchFamily="18" charset="0"/>
                              </a:rPr>
                              <m:t>𝐻𝑒</m:t>
                            </m:r>
                          </m:e>
                        </m:sPre>
                      </m:e>
                    </m:sPre>
                  </m:oMath>
                </a14:m>
                <a:endParaRPr lang="en-GB" dirty="0" smtClean="0"/>
              </a:p>
              <a:p>
                <a:pPr marL="514350" indent="-514350">
                  <a:buFont typeface="+mj-lt"/>
                  <a:buAutoNum type="arabicPeriod" startAt="127"/>
                </a:pPr>
                <a:r>
                  <a:rPr lang="en-GB" dirty="0" smtClean="0"/>
                  <a:t> </a:t>
                </a:r>
                <a14:m>
                  <m:oMath xmlns:m="http://schemas.openxmlformats.org/officeDocument/2006/math">
                    <m:sPre>
                      <m:sPrePr>
                        <m:ctrlPr>
                          <a:rPr lang="en-GB" i="1">
                            <a:latin typeface="Cambria Math" panose="02040503050406030204" pitchFamily="18" charset="0"/>
                          </a:rPr>
                        </m:ctrlPr>
                      </m:sPrePr>
                      <m:sub>
                        <m:r>
                          <a:rPr lang="en-GB" b="0" i="1" smtClean="0">
                            <a:latin typeface="Cambria Math" panose="02040503050406030204" pitchFamily="18" charset="0"/>
                          </a:rPr>
                          <m:t>2</m:t>
                        </m:r>
                      </m:sub>
                      <m:sup>
                        <m:r>
                          <a:rPr lang="en-GB" b="0" i="1" smtClean="0">
                            <a:latin typeface="Cambria Math" panose="02040503050406030204" pitchFamily="18" charset="0"/>
                          </a:rPr>
                          <m:t>3</m:t>
                        </m:r>
                      </m:sup>
                      <m:e>
                        <m:r>
                          <a:rPr lang="en-GB" i="1">
                            <a:latin typeface="Cambria Math" panose="02040503050406030204" pitchFamily="18" charset="0"/>
                          </a:rPr>
                          <m:t>𝐻</m:t>
                        </m:r>
                        <m:r>
                          <a:rPr lang="en-GB" b="0" i="1" smtClean="0">
                            <a:latin typeface="Cambria Math" panose="02040503050406030204" pitchFamily="18" charset="0"/>
                          </a:rPr>
                          <m:t>𝑒</m:t>
                        </m:r>
                      </m:e>
                    </m:sPre>
                    <m:r>
                      <a:rPr lang="en-GB" i="1">
                        <a:latin typeface="Cambria Math" panose="02040503050406030204" pitchFamily="18" charset="0"/>
                      </a:rPr>
                      <m:t>+</m:t>
                    </m:r>
                    <m:sPre>
                      <m:sPrePr>
                        <m:ctrlPr>
                          <a:rPr lang="en-GB" i="1" smtClean="0">
                            <a:latin typeface="Cambria Math" panose="02040503050406030204" pitchFamily="18" charset="0"/>
                          </a:rPr>
                        </m:ctrlPr>
                      </m:sPrePr>
                      <m:sub>
                        <m:r>
                          <a:rPr lang="en-GB" b="0" i="1" smtClean="0">
                            <a:latin typeface="Cambria Math" panose="02040503050406030204" pitchFamily="18" charset="0"/>
                          </a:rPr>
                          <m:t>2</m:t>
                        </m:r>
                      </m:sub>
                      <m:sup>
                        <m:r>
                          <a:rPr lang="en-GB" b="0" i="1" smtClean="0">
                            <a:latin typeface="Cambria Math" panose="02040503050406030204" pitchFamily="18" charset="0"/>
                          </a:rPr>
                          <m:t>3</m:t>
                        </m:r>
                      </m:sup>
                      <m:e>
                        <m:r>
                          <a:rPr lang="en-GB" i="1">
                            <a:latin typeface="Cambria Math" panose="02040503050406030204" pitchFamily="18" charset="0"/>
                          </a:rPr>
                          <m:t>𝐻</m:t>
                        </m:r>
                        <m:r>
                          <a:rPr lang="en-GB" b="0" i="1" smtClean="0">
                            <a:latin typeface="Cambria Math" panose="02040503050406030204" pitchFamily="18" charset="0"/>
                          </a:rPr>
                          <m:t>𝑒</m:t>
                        </m:r>
                        <m:r>
                          <a:rPr lang="en-GB" i="1">
                            <a:latin typeface="Cambria Math" panose="02040503050406030204" pitchFamily="18" charset="0"/>
                            <a:ea typeface="Cambria Math" panose="02040503050406030204" pitchFamily="18" charset="0"/>
                          </a:rPr>
                          <m:t>→</m:t>
                        </m:r>
                        <m:sPre>
                          <m:sPrePr>
                            <m:ctrlPr>
                              <a:rPr lang="en-GB" i="1">
                                <a:latin typeface="Cambria Math" panose="02040503050406030204" pitchFamily="18" charset="0"/>
                                <a:ea typeface="Cambria Math" panose="02040503050406030204" pitchFamily="18" charset="0"/>
                              </a:rPr>
                            </m:ctrlPr>
                          </m:sPrePr>
                          <m:sub>
                            <m:r>
                              <a:rPr lang="en-GB" i="1">
                                <a:latin typeface="Cambria Math" panose="02040503050406030204" pitchFamily="18" charset="0"/>
                                <a:ea typeface="Cambria Math" panose="02040503050406030204" pitchFamily="18" charset="0"/>
                              </a:rPr>
                              <m:t>2</m:t>
                            </m:r>
                          </m:sub>
                          <m:sup>
                            <m:r>
                              <a:rPr lang="en-GB" b="0" i="1" smtClean="0">
                                <a:latin typeface="Cambria Math" panose="02040503050406030204" pitchFamily="18" charset="0"/>
                                <a:ea typeface="Cambria Math" panose="02040503050406030204" pitchFamily="18" charset="0"/>
                              </a:rPr>
                              <m:t>4</m:t>
                            </m:r>
                          </m:sup>
                          <m:e>
                            <m:r>
                              <a:rPr lang="en-GB" i="1">
                                <a:latin typeface="Cambria Math" panose="02040503050406030204" pitchFamily="18" charset="0"/>
                              </a:rPr>
                              <m:t>𝐻𝑒</m:t>
                            </m:r>
                          </m:e>
                        </m:sPre>
                        <m:r>
                          <a:rPr lang="en-GB" b="0" i="1" smtClean="0">
                            <a:latin typeface="Cambria Math" panose="02040503050406030204" pitchFamily="18" charset="0"/>
                          </a:rPr>
                          <m:t>+2</m:t>
                        </m:r>
                        <m:sPre>
                          <m:sPrePr>
                            <m:ctrlPr>
                              <a:rPr lang="en-GB" i="1">
                                <a:latin typeface="Cambria Math" panose="02040503050406030204" pitchFamily="18" charset="0"/>
                              </a:rPr>
                            </m:ctrlPr>
                          </m:sPrePr>
                          <m:sub>
                            <m:r>
                              <a:rPr lang="en-GB" i="1">
                                <a:latin typeface="Cambria Math" panose="02040503050406030204" pitchFamily="18" charset="0"/>
                              </a:rPr>
                              <m:t>1</m:t>
                            </m:r>
                          </m:sub>
                          <m:sup>
                            <m:r>
                              <a:rPr lang="en-GB" i="1">
                                <a:latin typeface="Cambria Math" panose="02040503050406030204" pitchFamily="18" charset="0"/>
                              </a:rPr>
                              <m:t>1</m:t>
                            </m:r>
                          </m:sup>
                          <m:e>
                            <m:r>
                              <a:rPr lang="en-GB" i="1">
                                <a:latin typeface="Cambria Math" panose="02040503050406030204" pitchFamily="18" charset="0"/>
                              </a:rPr>
                              <m:t>𝐻</m:t>
                            </m:r>
                          </m:e>
                        </m:sPre>
                      </m:e>
                    </m:sPre>
                  </m:oMath>
                </a14:m>
                <a:endParaRPr lang="en-GB" dirty="0"/>
              </a:p>
              <a:p>
                <a:pPr marL="514350" indent="-514350">
                  <a:buFont typeface="+mj-lt"/>
                  <a:buAutoNum type="arabicPeriod" startAt="127"/>
                </a:pPr>
                <a:r>
                  <a:rPr lang="en-GB" dirty="0" smtClean="0"/>
                  <a:t> Only up to Iron is more energy released by fusion than is required to bring the initial nuclei together.</a:t>
                </a:r>
              </a:p>
              <a:p>
                <a:pPr marL="514350" indent="-514350">
                  <a:buFont typeface="+mj-lt"/>
                  <a:buAutoNum type="arabicPeriod" startAt="127"/>
                </a:pPr>
                <a:r>
                  <a:rPr lang="en-GB" dirty="0" smtClean="0"/>
                  <a:t>By nuclear fusion in stars.</a:t>
                </a:r>
              </a:p>
              <a:p>
                <a:pPr marL="514350" indent="-514350">
                  <a:buFont typeface="+mj-lt"/>
                  <a:buAutoNum type="arabicPeriod" startAt="127"/>
                </a:pPr>
                <a:r>
                  <a:rPr lang="en-GB" dirty="0" smtClean="0"/>
                  <a:t>By supernovae (the deaths of the largest stars</a:t>
                </a:r>
              </a:p>
              <a:p>
                <a:pPr marL="514350" indent="-514350">
                  <a:buFont typeface="+mj-lt"/>
                  <a:buAutoNum type="arabicPeriod" startAt="127"/>
                </a:pPr>
                <a:r>
                  <a:rPr lang="en-GB" dirty="0" smtClean="0"/>
                  <a:t> They need a lot of energy to overcome the electrostatic repulsion between them.</a:t>
                </a:r>
              </a:p>
              <a:p>
                <a:pPr marL="514350" indent="-514350">
                  <a:buFont typeface="+mj-lt"/>
                  <a:buAutoNum type="arabicPeriod" startAt="127"/>
                </a:pPr>
                <a:r>
                  <a:rPr lang="en-GB" dirty="0" smtClean="0"/>
                  <a:t> Stars can only fuse elements up to Iron. Further than Iron requires more energy than is released. This energy is achieved only during a supernova when a star dies.</a:t>
                </a:r>
              </a:p>
              <a:p>
                <a:pPr marL="514350" indent="-514350">
                  <a:buFont typeface="+mj-lt"/>
                  <a:buAutoNum type="arabicPeriod" startAt="127"/>
                </a:pPr>
                <a:r>
                  <a:rPr lang="en-GB" dirty="0" smtClean="0"/>
                  <a:t> 26 protons and 30 neutrons.</a:t>
                </a:r>
              </a:p>
              <a:p>
                <a:pPr marL="514350" indent="-514350">
                  <a:buFont typeface="+mj-lt"/>
                  <a:buAutoNum type="arabicPeriod" startAt="127"/>
                </a:pPr>
                <a:r>
                  <a:rPr lang="en-GB" dirty="0" smtClean="0"/>
                  <a:t> The supernova also spreads out the newly created elements in the explosion.</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0" y="1690688"/>
                <a:ext cx="9144000" cy="5167311"/>
              </a:xfrm>
              <a:blipFill>
                <a:blip r:embed="rId2"/>
                <a:stretch>
                  <a:fillRect l="-867" t="-2594" r="-400" b="-1651"/>
                </a:stretch>
              </a:blipFill>
            </p:spPr>
            <p:txBody>
              <a:bodyPr/>
              <a:lstStyle/>
              <a:p>
                <a:r>
                  <a:rPr lang="en-GB">
                    <a:noFill/>
                  </a:rPr>
                  <a:t> </a:t>
                </a:r>
              </a:p>
            </p:txBody>
          </p:sp>
        </mc:Fallback>
      </mc:AlternateContent>
    </p:spTree>
    <p:extLst>
      <p:ext uri="{BB962C8B-B14F-4D97-AF65-F5344CB8AC3E}">
        <p14:creationId xmlns:p14="http://schemas.microsoft.com/office/powerpoint/2010/main" val="9325785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Nebula</a:t>
            </a:r>
            <a:endParaRPr lang="en-GB" dirty="0"/>
          </a:p>
        </p:txBody>
      </p:sp>
      <p:pic>
        <p:nvPicPr>
          <p:cNvPr id="4098" name="Picture 2" descr="Image result for nebul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28650" y="1690689"/>
            <a:ext cx="3033201" cy="434244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28650" y="6158372"/>
            <a:ext cx="2769686" cy="369332"/>
          </a:xfrm>
          <a:prstGeom prst="rect">
            <a:avLst/>
          </a:prstGeom>
          <a:noFill/>
        </p:spPr>
        <p:txBody>
          <a:bodyPr wrap="square" rtlCol="0">
            <a:spAutoFit/>
          </a:bodyPr>
          <a:lstStyle/>
          <a:p>
            <a:r>
              <a:rPr lang="en-GB" dirty="0" smtClean="0">
                <a:latin typeface="Century Gothic" panose="020B0502020202020204" pitchFamily="34" charset="0"/>
              </a:rPr>
              <a:t>The Orion nebula</a:t>
            </a:r>
            <a:endParaRPr lang="en-GB" dirty="0">
              <a:latin typeface="Century Gothic" panose="020B0502020202020204" pitchFamily="34" charset="0"/>
            </a:endParaRPr>
          </a:p>
        </p:txBody>
      </p:sp>
      <p:pic>
        <p:nvPicPr>
          <p:cNvPr id="4102" name="Picture 6" descr="Image result for nebul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1030" y="85137"/>
            <a:ext cx="3009837" cy="313883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991030" y="3258859"/>
            <a:ext cx="2769686" cy="646331"/>
          </a:xfrm>
          <a:prstGeom prst="rect">
            <a:avLst/>
          </a:prstGeom>
          <a:noFill/>
        </p:spPr>
        <p:txBody>
          <a:bodyPr wrap="square" rtlCol="0">
            <a:spAutoFit/>
          </a:bodyPr>
          <a:lstStyle/>
          <a:p>
            <a:r>
              <a:rPr lang="en-GB" dirty="0" smtClean="0">
                <a:latin typeface="Century Gothic" panose="020B0502020202020204" pitchFamily="34" charset="0"/>
              </a:rPr>
              <a:t>The pillars of creation from the Eagle nebula</a:t>
            </a:r>
            <a:endParaRPr lang="en-GB" dirty="0">
              <a:latin typeface="Century Gothic" panose="020B0502020202020204" pitchFamily="34" charset="0"/>
            </a:endParaRPr>
          </a:p>
        </p:txBody>
      </p:sp>
      <p:pic>
        <p:nvPicPr>
          <p:cNvPr id="4104" name="Picture 8" descr="Image result for nebul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2035" y="4127887"/>
            <a:ext cx="2127535" cy="253460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495948" y="5013816"/>
            <a:ext cx="1888966" cy="923330"/>
          </a:xfrm>
          <a:prstGeom prst="rect">
            <a:avLst/>
          </a:prstGeom>
          <a:noFill/>
        </p:spPr>
        <p:txBody>
          <a:bodyPr wrap="square" rtlCol="0">
            <a:spAutoFit/>
          </a:bodyPr>
          <a:lstStyle/>
          <a:p>
            <a:r>
              <a:rPr lang="en-GB" dirty="0" smtClean="0">
                <a:latin typeface="Century Gothic" panose="020B0502020202020204" pitchFamily="34" charset="0"/>
              </a:rPr>
              <a:t>A portion of the Carina nebula</a:t>
            </a:r>
            <a:endParaRPr lang="en-GB" dirty="0">
              <a:latin typeface="Century Gothic" panose="020B0502020202020204" pitchFamily="34" charset="0"/>
            </a:endParaRPr>
          </a:p>
        </p:txBody>
      </p:sp>
      <p:pic>
        <p:nvPicPr>
          <p:cNvPr id="10" name="Picture 9" descr="C:\Users\u1874703\Downloads\noun_Nebula_1946594.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63003" y="611844"/>
            <a:ext cx="798848" cy="779634"/>
          </a:xfrm>
          <a:prstGeom prst="rect">
            <a:avLst/>
          </a:prstGeom>
          <a:noFill/>
          <a:ln>
            <a:noFill/>
          </a:ln>
        </p:spPr>
      </p:pic>
    </p:spTree>
    <p:extLst>
      <p:ext uri="{BB962C8B-B14F-4D97-AF65-F5344CB8AC3E}">
        <p14:creationId xmlns:p14="http://schemas.microsoft.com/office/powerpoint/2010/main" val="225243784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Aside</a:t>
            </a:r>
            <a:r>
              <a:rPr lang="en-GB" dirty="0" smtClean="0"/>
              <a:t>: how did our solar system form? </a:t>
            </a:r>
            <a:r>
              <a:rPr lang="en-GB" sz="1100" dirty="0">
                <a:hlinkClick r:id="rId2"/>
              </a:rPr>
              <a:t>https://www.jpl.nasa.gov/edu/learn/video/space-place-in-a-snap-the-solar-systems-formation/</a:t>
            </a:r>
            <a:endParaRPr lang="en-GB" b="1" dirty="0"/>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2137" r="13054"/>
          <a:stretch/>
        </p:blipFill>
        <p:spPr>
          <a:xfrm>
            <a:off x="1105785" y="1648016"/>
            <a:ext cx="6932429" cy="5209984"/>
          </a:xfrm>
          <a:prstGeom prst="rect">
            <a:avLst/>
          </a:prstGeom>
        </p:spPr>
      </p:pic>
    </p:spTree>
    <p:extLst>
      <p:ext uri="{BB962C8B-B14F-4D97-AF65-F5344CB8AC3E}">
        <p14:creationId xmlns:p14="http://schemas.microsoft.com/office/powerpoint/2010/main" val="425083722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source of waves</a:t>
            </a:r>
            <a:endParaRPr lang="en-GB" dirty="0"/>
          </a:p>
        </p:txBody>
      </p:sp>
      <p:pic>
        <p:nvPicPr>
          <p:cNvPr id="4098" name="Picture 2" descr="Image result for doppler shift 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8650" y="1690689"/>
            <a:ext cx="7680000" cy="4320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visible spectr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8513" y="4834918"/>
            <a:ext cx="4362701" cy="20230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116356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 Shift</a:t>
            </a:r>
            <a:endParaRPr lang="en-GB" dirty="0"/>
          </a:p>
        </p:txBody>
      </p:sp>
      <p:sp>
        <p:nvSpPr>
          <p:cNvPr id="3" name="Content Placeholder 2"/>
          <p:cNvSpPr>
            <a:spLocks noGrp="1"/>
          </p:cNvSpPr>
          <p:nvPr>
            <p:ph idx="1"/>
          </p:nvPr>
        </p:nvSpPr>
        <p:spPr/>
        <p:txBody>
          <a:bodyPr/>
          <a:lstStyle/>
          <a:p>
            <a:endParaRPr lang="en-GB"/>
          </a:p>
        </p:txBody>
      </p:sp>
      <p:pic>
        <p:nvPicPr>
          <p:cNvPr id="4" name="Picture 4" descr="Related image"/>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8650" y="1690689"/>
            <a:ext cx="7680000" cy="4320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visible spectr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8513" y="4834918"/>
            <a:ext cx="4362701" cy="20230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452926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Blue Shift</a:t>
            </a:r>
            <a:endParaRPr lang="en-GB" dirty="0"/>
          </a:p>
        </p:txBody>
      </p:sp>
      <p:sp>
        <p:nvSpPr>
          <p:cNvPr id="3" name="Content Placeholder 2"/>
          <p:cNvSpPr>
            <a:spLocks noGrp="1"/>
          </p:cNvSpPr>
          <p:nvPr>
            <p:ph idx="1"/>
          </p:nvPr>
        </p:nvSpPr>
        <p:spPr/>
        <p:txBody>
          <a:bodyPr/>
          <a:lstStyle/>
          <a:p>
            <a:endParaRPr lang="en-GB"/>
          </a:p>
        </p:txBody>
      </p:sp>
      <p:pic>
        <p:nvPicPr>
          <p:cNvPr id="5" name="Picture 2" descr="Related image"/>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8650" y="1690689"/>
            <a:ext cx="7680000" cy="4320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visible spectr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8513" y="4834918"/>
            <a:ext cx="4362701" cy="20230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729968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515350" cy="1325563"/>
          </a:xfrm>
        </p:spPr>
        <p:txBody>
          <a:bodyPr>
            <a:normAutofit fontScale="90000"/>
          </a:bodyPr>
          <a:lstStyle/>
          <a:p>
            <a:r>
              <a:rPr lang="en-GB" b="1" dirty="0" smtClean="0"/>
              <a:t>Aside</a:t>
            </a:r>
            <a:r>
              <a:rPr lang="en-GB" dirty="0" smtClean="0"/>
              <a:t>: Doppler shift and emission spectra from atmospheres of distant exoplanets</a:t>
            </a:r>
            <a:endParaRPr lang="en-GB" b="1" dirty="0"/>
          </a:p>
        </p:txBody>
      </p:sp>
      <p:pic>
        <p:nvPicPr>
          <p:cNvPr id="7170" name="Picture 2" descr="Image result for doppler shift gif"/>
          <p:cNvPicPr>
            <a:picLocks noGrp="1" noChangeAspect="1" noChangeArrowheads="1" noCro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4878" y="1952663"/>
            <a:ext cx="8007524" cy="4575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772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 Shift and the Doppler Effect: answers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0" y="1520568"/>
                <a:ext cx="9144000" cy="5337431"/>
              </a:xfrm>
            </p:spPr>
            <p:txBody>
              <a:bodyPr>
                <a:normAutofit lnSpcReduction="10000"/>
              </a:bodyPr>
              <a:lstStyle/>
              <a:p>
                <a:pPr marL="514350" indent="-514350">
                  <a:buFont typeface="+mj-lt"/>
                  <a:buAutoNum type="arabicPeriod" startAt="138"/>
                </a:pPr>
                <a:r>
                  <a:rPr lang="en-GB" dirty="0" smtClean="0"/>
                  <a:t> Source of waves, an observer, and motion between the two</a:t>
                </a:r>
              </a:p>
              <a:p>
                <a:pPr marL="514350" indent="-514350">
                  <a:buFont typeface="+mj-lt"/>
                  <a:buAutoNum type="arabicPeriod" startAt="138"/>
                </a:pPr>
                <a:r>
                  <a:rPr lang="en-GB" dirty="0" smtClean="0"/>
                  <a:t> The frequency increases</a:t>
                </a:r>
              </a:p>
              <a:p>
                <a:pPr marL="514350" indent="-514350">
                  <a:buFont typeface="+mj-lt"/>
                  <a:buAutoNum type="arabicPeriod" startAt="138"/>
                </a:pPr>
                <a:r>
                  <a:rPr lang="en-GB" dirty="0" smtClean="0"/>
                  <a:t> The frequency decreases</a:t>
                </a:r>
              </a:p>
              <a:p>
                <a:pPr marL="514350" indent="-514350">
                  <a:buFont typeface="+mj-lt"/>
                  <a:buAutoNum type="arabicPeriod" startAt="138"/>
                </a:pPr>
                <a:r>
                  <a:rPr lang="en-GB" dirty="0" smtClean="0"/>
                  <a:t> The wavelength decreases</a:t>
                </a:r>
              </a:p>
              <a:p>
                <a:pPr marL="514350" indent="-514350">
                  <a:buFont typeface="+mj-lt"/>
                  <a:buAutoNum type="arabicPeriod" startAt="138"/>
                </a:pPr>
                <a:r>
                  <a:rPr lang="en-GB" dirty="0" smtClean="0"/>
                  <a:t> The wavelength increases</a:t>
                </a:r>
              </a:p>
              <a:p>
                <a:pPr marL="514350" indent="-514350">
                  <a:buFont typeface="+mj-lt"/>
                  <a:buAutoNum type="arabicPeriod" startAt="138"/>
                </a:pPr>
                <a:r>
                  <a:rPr lang="en-GB" b="0" dirty="0" smtClean="0"/>
                  <a:t> </a:t>
                </a:r>
                <a14:m>
                  <m:oMath xmlns:m="http://schemas.openxmlformats.org/officeDocument/2006/math">
                    <m:r>
                      <a:rPr lang="en-GB" b="0" i="1" smtClean="0">
                        <a:latin typeface="Cambria Math" panose="02040503050406030204" pitchFamily="18" charset="0"/>
                      </a:rPr>
                      <m:t>𝑣</m:t>
                    </m:r>
                    <m:r>
                      <a:rPr lang="en-GB" b="0" i="1" smtClean="0">
                        <a:latin typeface="Cambria Math" panose="02040503050406030204" pitchFamily="18" charset="0"/>
                      </a:rPr>
                      <m:t>=</m:t>
                    </m:r>
                    <m:r>
                      <a:rPr lang="en-GB" b="0" i="1" smtClean="0">
                        <a:latin typeface="Cambria Math" panose="02040503050406030204" pitchFamily="18" charset="0"/>
                      </a:rPr>
                      <m:t>𝑓</m:t>
                    </m:r>
                    <m:r>
                      <m:rPr>
                        <m:sty m:val="p"/>
                      </m:rPr>
                      <a:rPr lang="en-GB" b="0" i="1" smtClean="0">
                        <a:latin typeface="Cambria Math" panose="02040503050406030204" pitchFamily="18" charset="0"/>
                      </a:rPr>
                      <m:t>λ</m:t>
                    </m:r>
                  </m:oMath>
                </a14:m>
                <a:r>
                  <a:rPr lang="en-GB" b="0" dirty="0" smtClean="0"/>
                  <a:t> so if the speed of the wave is constant (which it is if we don’t change the medium that the wave is in), then to keep a constant speed the frequency must decrease if the wavelength increases (and vice versa).</a:t>
                </a:r>
              </a:p>
              <a:p>
                <a:pPr marL="514350" indent="-514350">
                  <a:buFont typeface="+mj-lt"/>
                  <a:buAutoNum type="arabicPeriod" startAt="138"/>
                </a:pPr>
                <a:r>
                  <a:rPr lang="en-GB" dirty="0" smtClean="0"/>
                  <a:t> Because electromagnetic radiation would move towards the redder end of the spectrum</a:t>
                </a:r>
                <a:endParaRPr lang="en-GB" b="0" dirty="0" smtClean="0"/>
              </a:p>
              <a:p>
                <a:pPr marL="514350" indent="-514350">
                  <a:buFont typeface="+mj-lt"/>
                  <a:buAutoNum type="arabicPeriod" startAt="138"/>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0" y="1520568"/>
                <a:ext cx="9144000" cy="5337431"/>
              </a:xfrm>
              <a:blipFill>
                <a:blip r:embed="rId2"/>
                <a:stretch>
                  <a:fillRect l="-1333" t="-2740" b="-2283"/>
                </a:stretch>
              </a:blipFill>
            </p:spPr>
            <p:txBody>
              <a:bodyPr/>
              <a:lstStyle/>
              <a:p>
                <a:r>
                  <a:rPr lang="en-GB">
                    <a:noFill/>
                  </a:rPr>
                  <a:t> </a:t>
                </a:r>
              </a:p>
            </p:txBody>
          </p:sp>
        </mc:Fallback>
      </mc:AlternateContent>
    </p:spTree>
    <p:extLst>
      <p:ext uri="{BB962C8B-B14F-4D97-AF65-F5344CB8AC3E}">
        <p14:creationId xmlns:p14="http://schemas.microsoft.com/office/powerpoint/2010/main" val="166462006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0568"/>
            <a:ext cx="9144000" cy="5337431"/>
          </a:xfrm>
        </p:spPr>
        <p:txBody>
          <a:bodyPr>
            <a:normAutofit/>
          </a:bodyPr>
          <a:lstStyle/>
          <a:p>
            <a:pPr marL="514350" indent="-514350">
              <a:buFont typeface="+mj-lt"/>
              <a:buAutoNum type="arabicPeriod" startAt="145"/>
            </a:pPr>
            <a:r>
              <a:rPr lang="en-GB" dirty="0" smtClean="0"/>
              <a:t> Lower pitch</a:t>
            </a:r>
          </a:p>
          <a:p>
            <a:pPr marL="514350" indent="-514350">
              <a:buFont typeface="+mj-lt"/>
              <a:buAutoNum type="arabicPeriod" startAt="145"/>
            </a:pPr>
            <a:r>
              <a:rPr lang="en-GB" dirty="0" smtClean="0"/>
              <a:t> Higher pitch</a:t>
            </a:r>
          </a:p>
          <a:p>
            <a:pPr marL="514350" indent="-514350">
              <a:buFont typeface="+mj-lt"/>
              <a:buAutoNum type="arabicPeriod" startAt="145"/>
            </a:pPr>
            <a:r>
              <a:rPr lang="en-GB" dirty="0" smtClean="0"/>
              <a:t> As it moves towards, the pitch is higher – frequency is larger, wavelength is smaller - blue shift. As it moves away, the pitch is lower -frequency </a:t>
            </a:r>
            <a:r>
              <a:rPr lang="en-GB" dirty="0"/>
              <a:t>is </a:t>
            </a:r>
            <a:r>
              <a:rPr lang="en-GB" dirty="0" smtClean="0"/>
              <a:t>smaller</a:t>
            </a:r>
            <a:r>
              <a:rPr lang="en-GB" dirty="0"/>
              <a:t>, wavelength is </a:t>
            </a:r>
            <a:r>
              <a:rPr lang="en-GB" dirty="0" smtClean="0"/>
              <a:t>longer - red shift).</a:t>
            </a:r>
          </a:p>
          <a:p>
            <a:pPr marL="514350" indent="-514350">
              <a:buFont typeface="+mj-lt"/>
              <a:buAutoNum type="arabicPeriod" startAt="145"/>
            </a:pPr>
            <a:r>
              <a:rPr lang="en-GB" dirty="0" smtClean="0"/>
              <a:t> As it moves towards, the light gets bluer - </a:t>
            </a:r>
            <a:r>
              <a:rPr lang="en-GB" dirty="0"/>
              <a:t>frequency is larger, wavelength is smaller </a:t>
            </a:r>
            <a:r>
              <a:rPr lang="en-GB" dirty="0" smtClean="0"/>
              <a:t>- blue shift. As it moves away, the light gets redder - </a:t>
            </a:r>
            <a:r>
              <a:rPr lang="en-GB" dirty="0"/>
              <a:t>frequency is smaller, wavelength is </a:t>
            </a:r>
            <a:r>
              <a:rPr lang="en-GB" dirty="0" smtClean="0"/>
              <a:t>longer - red shift.</a:t>
            </a:r>
            <a:endParaRPr lang="en-GB" dirty="0"/>
          </a:p>
        </p:txBody>
      </p:sp>
      <p:sp>
        <p:nvSpPr>
          <p:cNvPr id="5" name="Title 1"/>
          <p:cNvSpPr>
            <a:spLocks noGrp="1"/>
          </p:cNvSpPr>
          <p:nvPr>
            <p:ph type="title"/>
          </p:nvPr>
        </p:nvSpPr>
        <p:spPr>
          <a:xfrm>
            <a:off x="628650" y="365126"/>
            <a:ext cx="7886700" cy="1325563"/>
          </a:xfrm>
        </p:spPr>
        <p:txBody>
          <a:bodyPr/>
          <a:lstStyle/>
          <a:p>
            <a:r>
              <a:rPr lang="en-GB" dirty="0" smtClean="0"/>
              <a:t>Red Shift and the Doppler Effect: answers</a:t>
            </a:r>
            <a:endParaRPr lang="en-GB" dirty="0"/>
          </a:p>
        </p:txBody>
      </p:sp>
    </p:spTree>
    <p:extLst>
      <p:ext uri="{BB962C8B-B14F-4D97-AF65-F5344CB8AC3E}">
        <p14:creationId xmlns:p14="http://schemas.microsoft.com/office/powerpoint/2010/main" val="265079998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0" y="1520568"/>
                <a:ext cx="9144000" cy="5337431"/>
              </a:xfrm>
            </p:spPr>
            <p:txBody>
              <a:bodyPr>
                <a:normAutofit/>
              </a:bodyPr>
              <a:lstStyle/>
              <a:p>
                <a:pPr marL="514350" indent="-514350">
                  <a:buFont typeface="+mj-lt"/>
                  <a:buAutoNum type="arabicPeriod" startAt="149"/>
                </a:pPr>
                <a:r>
                  <a:rPr lang="en-GB" dirty="0" smtClean="0"/>
                  <a:t> </a:t>
                </a:r>
                <a14:m>
                  <m:oMath xmlns:m="http://schemas.openxmlformats.org/officeDocument/2006/math">
                    <m:r>
                      <a:rPr lang="en-GB" i="1" smtClean="0">
                        <a:latin typeface="Cambria Math" panose="02040503050406030204" pitchFamily="18" charset="0"/>
                      </a:rPr>
                      <m:t>𝑣</m:t>
                    </m:r>
                    <m:r>
                      <a:rPr lang="en-GB" i="1" smtClean="0">
                        <a:latin typeface="Cambria Math" panose="02040503050406030204" pitchFamily="18" charset="0"/>
                      </a:rPr>
                      <m:t>=</m:t>
                    </m:r>
                    <m:r>
                      <a:rPr lang="en-GB" i="1" smtClean="0">
                        <a:latin typeface="Cambria Math" panose="02040503050406030204" pitchFamily="18" charset="0"/>
                      </a:rPr>
                      <m:t>𝑓</m:t>
                    </m:r>
                    <m:r>
                      <m:rPr>
                        <m:sty m:val="p"/>
                      </m:rPr>
                      <a:rPr lang="en-GB" i="1" smtClean="0">
                        <a:latin typeface="Cambria Math" panose="02040503050406030204" pitchFamily="18" charset="0"/>
                      </a:rPr>
                      <m:t>λ</m:t>
                    </m:r>
                  </m:oMath>
                </a14:m>
                <a:r>
                  <a:rPr lang="en-GB" dirty="0" smtClean="0"/>
                  <a:t>; 330=260x</a:t>
                </a:r>
                <a:r>
                  <a:rPr lang="el-GR" dirty="0"/>
                  <a:t> λ</a:t>
                </a:r>
                <a:r>
                  <a:rPr lang="en-GB" dirty="0" smtClean="0"/>
                  <a:t>; </a:t>
                </a:r>
                <a:r>
                  <a:rPr lang="el-GR" dirty="0" smtClean="0"/>
                  <a:t>λ</a:t>
                </a:r>
                <a:r>
                  <a:rPr lang="en-GB" dirty="0" smtClean="0"/>
                  <a:t>=330/260=1.27m</a:t>
                </a:r>
              </a:p>
              <a:p>
                <a:pPr marL="514350" indent="-514350">
                  <a:buFont typeface="+mj-lt"/>
                  <a:buAutoNum type="arabicPeriod" startAt="149"/>
                </a:pPr>
                <a:r>
                  <a:rPr lang="en-GB" dirty="0" smtClean="0"/>
                  <a:t> The sound is a lower pitch (</a:t>
                </a:r>
                <a:r>
                  <a:rPr lang="en-GB" dirty="0"/>
                  <a:t>r</a:t>
                </a:r>
                <a:r>
                  <a:rPr lang="en-GB" dirty="0" smtClean="0"/>
                  <a:t>ed shifted).</a:t>
                </a:r>
                <a14:m>
                  <m:oMath xmlns:m="http://schemas.openxmlformats.org/officeDocument/2006/math">
                    <m:r>
                      <a:rPr lang="en-GB" i="1">
                        <a:latin typeface="Cambria Math" panose="02040503050406030204" pitchFamily="18" charset="0"/>
                      </a:rPr>
                      <m:t>𝑣</m:t>
                    </m:r>
                    <m:r>
                      <a:rPr lang="en-GB" i="1">
                        <a:latin typeface="Cambria Math" panose="02040503050406030204" pitchFamily="18" charset="0"/>
                      </a:rPr>
                      <m:t>=</m:t>
                    </m:r>
                    <m:r>
                      <a:rPr lang="en-GB" i="1">
                        <a:latin typeface="Cambria Math" panose="02040503050406030204" pitchFamily="18" charset="0"/>
                      </a:rPr>
                      <m:t>𝑓</m:t>
                    </m:r>
                    <m:r>
                      <m:rPr>
                        <m:sty m:val="p"/>
                      </m:rPr>
                      <a:rPr lang="en-GB" i="1">
                        <a:latin typeface="Cambria Math" panose="02040503050406030204" pitchFamily="18" charset="0"/>
                      </a:rPr>
                      <m:t>λ</m:t>
                    </m:r>
                  </m:oMath>
                </a14:m>
                <a:r>
                  <a:rPr lang="en-GB" dirty="0"/>
                  <a:t>; </a:t>
                </a:r>
                <a:r>
                  <a:rPr lang="en-GB" dirty="0" smtClean="0"/>
                  <a:t>330=250x</a:t>
                </a:r>
                <a:r>
                  <a:rPr lang="el-GR" dirty="0" smtClean="0"/>
                  <a:t> </a:t>
                </a:r>
                <a:r>
                  <a:rPr lang="el-GR" dirty="0"/>
                  <a:t>λ</a:t>
                </a:r>
                <a:r>
                  <a:rPr lang="en-GB" dirty="0"/>
                  <a:t>; </a:t>
                </a:r>
                <a:r>
                  <a:rPr lang="el-GR" dirty="0"/>
                  <a:t>λ</a:t>
                </a:r>
                <a:r>
                  <a:rPr lang="en-GB" dirty="0" smtClean="0"/>
                  <a:t>=330/270=1.32m</a:t>
                </a:r>
                <a:endParaRPr lang="en-GB" dirty="0"/>
              </a:p>
              <a:p>
                <a:pPr marL="514350" indent="-514350">
                  <a:buFont typeface="+mj-lt"/>
                  <a:buAutoNum type="arabicPeriod" startAt="149"/>
                </a:pPr>
                <a:r>
                  <a:rPr lang="en-GB" b="0" dirty="0" smtClean="0"/>
                  <a:t> </a:t>
                </a:r>
                <a14:m>
                  <m:oMath xmlns:m="http://schemas.openxmlformats.org/officeDocument/2006/math">
                    <m:r>
                      <a:rPr lang="en-GB" b="0" i="1" smtClean="0">
                        <a:latin typeface="Cambria Math" panose="02040503050406030204" pitchFamily="18" charset="0"/>
                      </a:rPr>
                      <m:t>𝑐</m:t>
                    </m:r>
                    <m:r>
                      <a:rPr lang="en-GB" i="1">
                        <a:latin typeface="Cambria Math" panose="02040503050406030204" pitchFamily="18" charset="0"/>
                      </a:rPr>
                      <m:t>=</m:t>
                    </m:r>
                    <m:r>
                      <a:rPr lang="en-GB" i="1">
                        <a:latin typeface="Cambria Math" panose="02040503050406030204" pitchFamily="18" charset="0"/>
                      </a:rPr>
                      <m:t>𝑓</m:t>
                    </m:r>
                    <m:r>
                      <m:rPr>
                        <m:sty m:val="p"/>
                      </m:rPr>
                      <a:rPr lang="en-GB" i="1">
                        <a:latin typeface="Cambria Math" panose="02040503050406030204" pitchFamily="18" charset="0"/>
                      </a:rPr>
                      <m:t>λ</m:t>
                    </m:r>
                  </m:oMath>
                </a14:m>
                <a:r>
                  <a:rPr lang="en-GB" dirty="0"/>
                  <a:t>; </a:t>
                </a:r>
                <a:r>
                  <a:rPr lang="en-GB" dirty="0" smtClean="0"/>
                  <a:t>3×10</a:t>
                </a:r>
                <a:r>
                  <a:rPr lang="en-GB" baseline="30000" dirty="0" smtClean="0"/>
                  <a:t>8</a:t>
                </a:r>
                <a:r>
                  <a:rPr lang="en-GB" dirty="0" smtClean="0"/>
                  <a:t>=f x 0.45×10</a:t>
                </a:r>
                <a:r>
                  <a:rPr lang="en-GB" baseline="30000" dirty="0" smtClean="0"/>
                  <a:t>-6</a:t>
                </a:r>
                <a:r>
                  <a:rPr lang="en-GB" dirty="0" smtClean="0"/>
                  <a:t>; f=3×10</a:t>
                </a:r>
                <a:r>
                  <a:rPr lang="en-GB" baseline="30000" dirty="0" smtClean="0"/>
                  <a:t>8</a:t>
                </a:r>
                <a:r>
                  <a:rPr lang="en-GB" dirty="0" smtClean="0"/>
                  <a:t>/0.45×10</a:t>
                </a:r>
                <a:r>
                  <a:rPr lang="en-GB" baseline="30000" dirty="0" smtClean="0"/>
                  <a:t>-6</a:t>
                </a:r>
                <a:r>
                  <a:rPr lang="en-GB" dirty="0" smtClean="0"/>
                  <a:t>=6.7×10</a:t>
                </a:r>
                <a:r>
                  <a:rPr lang="en-GB" baseline="30000" dirty="0" smtClean="0"/>
                  <a:t>14</a:t>
                </a:r>
                <a:r>
                  <a:rPr lang="en-GB" dirty="0" smtClean="0"/>
                  <a:t>Hz</a:t>
                </a:r>
              </a:p>
              <a:p>
                <a:pPr marL="514350" indent="-514350">
                  <a:buFont typeface="+mj-lt"/>
                  <a:buAutoNum type="arabicPeriod" startAt="149"/>
                </a:pPr>
                <a:r>
                  <a:rPr lang="en-GB" dirty="0"/>
                  <a:t> </a:t>
                </a:r>
                <a14:m>
                  <m:oMath xmlns:m="http://schemas.openxmlformats.org/officeDocument/2006/math">
                    <m:r>
                      <a:rPr lang="en-GB" i="1">
                        <a:latin typeface="Cambria Math" panose="02040503050406030204" pitchFamily="18" charset="0"/>
                      </a:rPr>
                      <m:t>𝑐</m:t>
                    </m:r>
                    <m:r>
                      <a:rPr lang="en-GB" i="1">
                        <a:latin typeface="Cambria Math" panose="02040503050406030204" pitchFamily="18" charset="0"/>
                      </a:rPr>
                      <m:t>=</m:t>
                    </m:r>
                    <m:r>
                      <a:rPr lang="en-GB" i="1">
                        <a:latin typeface="Cambria Math" panose="02040503050406030204" pitchFamily="18" charset="0"/>
                      </a:rPr>
                      <m:t>𝑓</m:t>
                    </m:r>
                    <m:r>
                      <m:rPr>
                        <m:sty m:val="p"/>
                      </m:rPr>
                      <a:rPr lang="en-GB" i="1">
                        <a:latin typeface="Cambria Math" panose="02040503050406030204" pitchFamily="18" charset="0"/>
                      </a:rPr>
                      <m:t>λ</m:t>
                    </m:r>
                  </m:oMath>
                </a14:m>
                <a:r>
                  <a:rPr lang="en-GB" dirty="0"/>
                  <a:t>; 3×10</a:t>
                </a:r>
                <a:r>
                  <a:rPr lang="en-GB" baseline="30000" dirty="0"/>
                  <a:t>8</a:t>
                </a:r>
                <a:r>
                  <a:rPr lang="en-GB" dirty="0"/>
                  <a:t>=f x </a:t>
                </a:r>
                <a:r>
                  <a:rPr lang="en-GB" dirty="0" smtClean="0"/>
                  <a:t>0.42×10</a:t>
                </a:r>
                <a:r>
                  <a:rPr lang="en-GB" baseline="30000" dirty="0" smtClean="0"/>
                  <a:t>-6</a:t>
                </a:r>
                <a:r>
                  <a:rPr lang="en-GB" dirty="0"/>
                  <a:t>; </a:t>
                </a:r>
                <a:r>
                  <a:rPr lang="en-GB" dirty="0" smtClean="0"/>
                  <a:t>f=3×10</a:t>
                </a:r>
                <a:r>
                  <a:rPr lang="en-GB" baseline="30000" dirty="0" smtClean="0"/>
                  <a:t>8</a:t>
                </a:r>
                <a:r>
                  <a:rPr lang="en-GB" dirty="0" smtClean="0"/>
                  <a:t>/0.42×10</a:t>
                </a:r>
                <a:r>
                  <a:rPr lang="en-GB" baseline="30000" dirty="0" smtClean="0"/>
                  <a:t>-6</a:t>
                </a:r>
                <a:r>
                  <a:rPr lang="en-GB" dirty="0" smtClean="0"/>
                  <a:t>=7.1×10</a:t>
                </a:r>
                <a:r>
                  <a:rPr lang="en-GB" baseline="30000" dirty="0" smtClean="0"/>
                  <a:t>14</a:t>
                </a:r>
                <a:r>
                  <a:rPr lang="en-GB" dirty="0" smtClean="0"/>
                  <a:t>Hz</a:t>
                </a:r>
              </a:p>
              <a:p>
                <a:pPr marL="0" indent="0">
                  <a:buNone/>
                </a:pPr>
                <a:r>
                  <a:rPr lang="en-GB" dirty="0" smtClean="0"/>
                  <a:t> </a:t>
                </a:r>
              </a:p>
              <a:p>
                <a:pPr marL="514350" indent="-514350">
                  <a:buFont typeface="+mj-lt"/>
                  <a:buAutoNum type="arabicPeriod"/>
                </a:pPr>
                <a:endParaRPr lang="en-GB" dirty="0"/>
              </a:p>
              <a:p>
                <a:pPr marL="514350" indent="-514350">
                  <a:buFont typeface="+mj-lt"/>
                  <a:buAutoNum type="arabicPeriod"/>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0" y="1520568"/>
                <a:ext cx="9144000" cy="5337431"/>
              </a:xfrm>
              <a:blipFill>
                <a:blip r:embed="rId2"/>
                <a:stretch>
                  <a:fillRect l="-1333" t="-1941"/>
                </a:stretch>
              </a:blipFill>
            </p:spPr>
            <p:txBody>
              <a:bodyPr/>
              <a:lstStyle/>
              <a:p>
                <a:r>
                  <a:rPr lang="en-GB">
                    <a:noFill/>
                  </a:rPr>
                  <a:t> </a:t>
                </a:r>
              </a:p>
            </p:txBody>
          </p:sp>
        </mc:Fallback>
      </mc:AlternateContent>
      <p:sp>
        <p:nvSpPr>
          <p:cNvPr id="5" name="Title 1"/>
          <p:cNvSpPr>
            <a:spLocks noGrp="1"/>
          </p:cNvSpPr>
          <p:nvPr>
            <p:ph type="title"/>
          </p:nvPr>
        </p:nvSpPr>
        <p:spPr>
          <a:xfrm>
            <a:off x="628650" y="365126"/>
            <a:ext cx="7886700" cy="1325563"/>
          </a:xfrm>
        </p:spPr>
        <p:txBody>
          <a:bodyPr/>
          <a:lstStyle/>
          <a:p>
            <a:r>
              <a:rPr lang="en-GB" dirty="0" smtClean="0"/>
              <a:t>Red Shift and the Doppler Effect: answers</a:t>
            </a:r>
            <a:endParaRPr lang="en-GB" dirty="0"/>
          </a:p>
        </p:txBody>
      </p:sp>
    </p:spTree>
    <p:extLst>
      <p:ext uri="{BB962C8B-B14F-4D97-AF65-F5344CB8AC3E}">
        <p14:creationId xmlns:p14="http://schemas.microsoft.com/office/powerpoint/2010/main" val="292596978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 Shift and the Big Bang Theory</a:t>
            </a:r>
            <a:endParaRPr lang="en-GB" dirty="0"/>
          </a:p>
        </p:txBody>
      </p:sp>
      <p:sp>
        <p:nvSpPr>
          <p:cNvPr id="3" name="Content Placeholder 2"/>
          <p:cNvSpPr>
            <a:spLocks noGrp="1"/>
          </p:cNvSpPr>
          <p:nvPr>
            <p:ph idx="1"/>
          </p:nvPr>
        </p:nvSpPr>
        <p:spPr/>
        <p:txBody>
          <a:bodyPr/>
          <a:lstStyle/>
          <a:p>
            <a:endParaRPr lang="en-GB"/>
          </a:p>
        </p:txBody>
      </p:sp>
      <p:pic>
        <p:nvPicPr>
          <p:cNvPr id="8200" name="Picture 8" descr="Image result for galaxies moving apart red shif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8513" y="2054225"/>
            <a:ext cx="7620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297758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 Shift and the Big Bang Theory</a:t>
            </a:r>
            <a:endParaRPr lang="en-GB" dirty="0"/>
          </a:p>
        </p:txBody>
      </p:sp>
      <p:sp>
        <p:nvSpPr>
          <p:cNvPr id="3" name="Content Placeholder 2"/>
          <p:cNvSpPr>
            <a:spLocks noGrp="1"/>
          </p:cNvSpPr>
          <p:nvPr>
            <p:ph idx="1"/>
          </p:nvPr>
        </p:nvSpPr>
        <p:spPr/>
        <p:txBody>
          <a:bodyPr/>
          <a:lstStyle/>
          <a:p>
            <a:endParaRPr lang="en-GB"/>
          </a:p>
        </p:txBody>
      </p:sp>
      <p:pic>
        <p:nvPicPr>
          <p:cNvPr id="8198" name="Picture 6" descr="Image result for galaxies moving apart red shif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515" y="1825625"/>
            <a:ext cx="8252970" cy="4594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7787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Star</a:t>
            </a:r>
            <a:endParaRPr lang="en-GB" dirty="0"/>
          </a:p>
        </p:txBody>
      </p:sp>
      <p:pic>
        <p:nvPicPr>
          <p:cNvPr id="5122" name="Picture 2" descr="The Sun by the Atmospheric Imaging Assembly of NASA's Solar Dynamics Observatory - 2010081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2105" y="118220"/>
            <a:ext cx="1906010" cy="18193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568294" y="431311"/>
            <a:ext cx="3346285" cy="923330"/>
          </a:xfrm>
          <a:prstGeom prst="rect">
            <a:avLst/>
          </a:prstGeom>
          <a:noFill/>
        </p:spPr>
        <p:txBody>
          <a:bodyPr wrap="square" rtlCol="0">
            <a:spAutoFit/>
          </a:bodyPr>
          <a:lstStyle/>
          <a:p>
            <a:r>
              <a:rPr lang="en-GB" dirty="0" smtClean="0">
                <a:latin typeface="Century Gothic" panose="020B0502020202020204" pitchFamily="34" charset="0"/>
              </a:rPr>
              <a:t>Our sun is an example of a star, experiencing the main-sequence portion of its life.</a:t>
            </a:r>
            <a:endParaRPr lang="en-GB" dirty="0">
              <a:latin typeface="Century Gothic" panose="020B0502020202020204" pitchFamily="34" charset="0"/>
            </a:endParaRPr>
          </a:p>
        </p:txBody>
      </p:sp>
      <p:pic>
        <p:nvPicPr>
          <p:cNvPr id="5124" name="Picture 4" descr="Image result for types of sta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21" y="2258302"/>
            <a:ext cx="8369254" cy="419905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u1874703\Downloads\noun_sun_2871982.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60494" y="607225"/>
            <a:ext cx="802585" cy="747415"/>
          </a:xfrm>
          <a:prstGeom prst="rect">
            <a:avLst/>
          </a:prstGeom>
          <a:noFill/>
          <a:ln>
            <a:noFill/>
          </a:ln>
        </p:spPr>
      </p:pic>
    </p:spTree>
    <p:extLst>
      <p:ext uri="{BB962C8B-B14F-4D97-AF65-F5344CB8AC3E}">
        <p14:creationId xmlns:p14="http://schemas.microsoft.com/office/powerpoint/2010/main" val="42582829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 Shift and the Big Bang Theory</a:t>
            </a:r>
            <a:endParaRPr lang="en-GB" dirty="0"/>
          </a:p>
        </p:txBody>
      </p:sp>
      <p:sp>
        <p:nvSpPr>
          <p:cNvPr id="3" name="Content Placeholder 2"/>
          <p:cNvSpPr>
            <a:spLocks noGrp="1"/>
          </p:cNvSpPr>
          <p:nvPr>
            <p:ph idx="1"/>
          </p:nvPr>
        </p:nvSpPr>
        <p:spPr/>
        <p:txBody>
          <a:bodyPr/>
          <a:lstStyle/>
          <a:p>
            <a:endParaRPr lang="en-GB"/>
          </a:p>
        </p:txBody>
      </p:sp>
      <p:pic>
        <p:nvPicPr>
          <p:cNvPr id="8194" name="Picture 2" descr="The balloon/coin analogy of the expanding Universe. The individual structures (coins) don't expand,... [+] but the distances between them do in an expanding Universe. This can be very confusing if you insist on attributing the apparent motion of the objects we see to their relative velocities through space. In reality, it's the space between them that's expan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090" y="2037556"/>
            <a:ext cx="8434846" cy="3927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88084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 Shift and the big bang theory</a:t>
            </a:r>
            <a:endParaRPr lang="en-GB" dirty="0"/>
          </a:p>
        </p:txBody>
      </p:sp>
      <p:sp>
        <p:nvSpPr>
          <p:cNvPr id="3" name="Content Placeholder 2"/>
          <p:cNvSpPr>
            <a:spLocks noGrp="1"/>
          </p:cNvSpPr>
          <p:nvPr>
            <p:ph idx="1"/>
          </p:nvPr>
        </p:nvSpPr>
        <p:spPr/>
        <p:txBody>
          <a:bodyPr/>
          <a:lstStyle/>
          <a:p>
            <a:endParaRPr lang="en-GB"/>
          </a:p>
        </p:txBody>
      </p:sp>
      <p:pic>
        <p:nvPicPr>
          <p:cNvPr id="9218" name="Picture 2" descr="The Big Bang: Solid Theory, But Mysteries Rema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0474" y="1690689"/>
            <a:ext cx="6321425" cy="4741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438714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 Shift and the Big Bang Theory</a:t>
            </a:r>
            <a:endParaRPr lang="en-GB" dirty="0"/>
          </a:p>
        </p:txBody>
      </p:sp>
      <p:sp>
        <p:nvSpPr>
          <p:cNvPr id="3" name="Content Placeholder 2"/>
          <p:cNvSpPr>
            <a:spLocks noGrp="1"/>
          </p:cNvSpPr>
          <p:nvPr>
            <p:ph idx="1"/>
          </p:nvPr>
        </p:nvSpPr>
        <p:spPr/>
        <p:txBody>
          <a:bodyPr/>
          <a:lstStyle/>
          <a:p>
            <a:endParaRPr lang="en-GB"/>
          </a:p>
        </p:txBody>
      </p:sp>
      <p:pic>
        <p:nvPicPr>
          <p:cNvPr id="8196" name="Picture 4" descr="Image result for big bang red shift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7624" y="1825625"/>
            <a:ext cx="6054725" cy="4601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440801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 Shift and the Big </a:t>
            </a:r>
            <a:r>
              <a:rPr lang="en-GB" dirty="0"/>
              <a:t>B</a:t>
            </a:r>
            <a:r>
              <a:rPr lang="en-GB" dirty="0" smtClean="0"/>
              <a:t>ang </a:t>
            </a:r>
            <a:r>
              <a:rPr lang="en-GB" dirty="0"/>
              <a:t>T</a:t>
            </a:r>
            <a:r>
              <a:rPr lang="en-GB" dirty="0" smtClean="0"/>
              <a:t>heory: answers</a:t>
            </a:r>
            <a:endParaRPr lang="en-GB" dirty="0"/>
          </a:p>
        </p:txBody>
      </p:sp>
      <p:sp>
        <p:nvSpPr>
          <p:cNvPr id="3" name="Content Placeholder 2"/>
          <p:cNvSpPr>
            <a:spLocks noGrp="1"/>
          </p:cNvSpPr>
          <p:nvPr>
            <p:ph idx="1"/>
          </p:nvPr>
        </p:nvSpPr>
        <p:spPr>
          <a:xfrm>
            <a:off x="0" y="1690688"/>
            <a:ext cx="9144000" cy="5167311"/>
          </a:xfrm>
        </p:spPr>
        <p:txBody>
          <a:bodyPr>
            <a:normAutofit fontScale="85000" lnSpcReduction="20000"/>
          </a:bodyPr>
          <a:lstStyle/>
          <a:p>
            <a:pPr marL="514350" indent="-514350">
              <a:buFont typeface="+mj-lt"/>
              <a:buAutoNum type="arabicPeriod" startAt="153"/>
            </a:pPr>
            <a:r>
              <a:rPr lang="en-GB" dirty="0" smtClean="0"/>
              <a:t> Because the galaxies are moving away from us</a:t>
            </a:r>
          </a:p>
          <a:p>
            <a:pPr marL="514350" indent="-514350">
              <a:buFont typeface="+mj-lt"/>
              <a:buAutoNum type="arabicPeriod" startAt="153"/>
            </a:pPr>
            <a:r>
              <a:rPr lang="en-GB" dirty="0" smtClean="0"/>
              <a:t> Because </a:t>
            </a:r>
            <a:r>
              <a:rPr lang="en-GB" i="1" dirty="0" smtClean="0"/>
              <a:t>all</a:t>
            </a:r>
            <a:r>
              <a:rPr lang="en-GB" dirty="0" smtClean="0"/>
              <a:t> galaxies are demonstrated red-shifted light so it seems they’re </a:t>
            </a:r>
            <a:r>
              <a:rPr lang="en-GB" i="1" dirty="0" smtClean="0"/>
              <a:t>all moving away. </a:t>
            </a:r>
            <a:r>
              <a:rPr lang="en-GB" dirty="0" smtClean="0"/>
              <a:t>This is only possible if space itself is expanding.</a:t>
            </a:r>
          </a:p>
          <a:p>
            <a:pPr marL="514350" indent="-514350">
              <a:buFont typeface="+mj-lt"/>
              <a:buAutoNum type="arabicPeriod" startAt="153"/>
            </a:pPr>
            <a:r>
              <a:rPr lang="en-GB" dirty="0" smtClean="0"/>
              <a:t> We look at the emission spectra of the galaxy. As all stars are doing the same fusion process, the emission spectra should be identical if galaxies remain stationary. The emission lines are red shifted, showing the galaxies ae moving away.</a:t>
            </a:r>
          </a:p>
          <a:p>
            <a:pPr marL="514350" indent="-514350">
              <a:buFont typeface="+mj-lt"/>
              <a:buAutoNum type="arabicPeriod" startAt="153"/>
            </a:pPr>
            <a:r>
              <a:rPr lang="en-GB" dirty="0"/>
              <a:t> </a:t>
            </a:r>
            <a:r>
              <a:rPr lang="en-GB" dirty="0" smtClean="0"/>
              <a:t>The light from galaxies that are further away is more red-shifted than those that are closer. They must be moving away faster.</a:t>
            </a:r>
          </a:p>
          <a:p>
            <a:pPr marL="514350" indent="-514350">
              <a:buFont typeface="+mj-lt"/>
              <a:buAutoNum type="arabicPeriod" startAt="153"/>
            </a:pPr>
            <a:r>
              <a:rPr lang="en-GB" dirty="0" smtClean="0"/>
              <a:t> They extrapolated backwards. If everything is moving away from each other now, in the distant past it must have been closer together. The start of the Universe would have been when it was all at one point.</a:t>
            </a:r>
            <a:endParaRPr lang="en-GB" dirty="0"/>
          </a:p>
        </p:txBody>
      </p:sp>
    </p:spTree>
    <p:extLst>
      <p:ext uri="{BB962C8B-B14F-4D97-AF65-F5344CB8AC3E}">
        <p14:creationId xmlns:p14="http://schemas.microsoft.com/office/powerpoint/2010/main" val="400058722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 Shift and the Big </a:t>
            </a:r>
            <a:r>
              <a:rPr lang="en-GB" dirty="0"/>
              <a:t>B</a:t>
            </a:r>
            <a:r>
              <a:rPr lang="en-GB" dirty="0" smtClean="0"/>
              <a:t>ang </a:t>
            </a:r>
            <a:r>
              <a:rPr lang="en-GB" dirty="0"/>
              <a:t>T</a:t>
            </a:r>
            <a:r>
              <a:rPr lang="en-GB" dirty="0" smtClean="0"/>
              <a:t>heory: answers</a:t>
            </a:r>
            <a:endParaRPr lang="en-GB"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startAt="158"/>
            </a:pPr>
            <a:r>
              <a:rPr lang="en-GB" dirty="0" smtClean="0"/>
              <a:t> The density of the Universe is decreasing as the volume is increasing.</a:t>
            </a:r>
          </a:p>
          <a:p>
            <a:pPr marL="514350" indent="-514350">
              <a:buFont typeface="+mj-lt"/>
              <a:buAutoNum type="arabicPeriod" startAt="158"/>
            </a:pPr>
            <a:r>
              <a:rPr lang="en-GB" dirty="0" smtClean="0"/>
              <a:t> The mass of the Universe is staying constant, just becoming more spread out.</a:t>
            </a:r>
          </a:p>
          <a:p>
            <a:pPr marL="514350" indent="-514350">
              <a:buFont typeface="+mj-lt"/>
              <a:buAutoNum type="arabicPeriod" startAt="158"/>
            </a:pPr>
            <a:r>
              <a:rPr lang="en-GB" dirty="0" smtClean="0"/>
              <a:t> Because it allows us to see how all galaxies can simultaneously move apart.</a:t>
            </a:r>
          </a:p>
          <a:p>
            <a:pPr marL="514350" indent="-514350">
              <a:buFont typeface="+mj-lt"/>
              <a:buAutoNum type="arabicPeriod" startAt="158"/>
            </a:pPr>
            <a:r>
              <a:rPr lang="en-GB" dirty="0" smtClean="0"/>
              <a:t> We have to focus on the rubber sheet. The gas inside the balloon has no meaning in our analogy.</a:t>
            </a:r>
          </a:p>
          <a:p>
            <a:pPr marL="514350" indent="-514350">
              <a:buFont typeface="+mj-lt"/>
              <a:buAutoNum type="arabicPeriod" startAt="158"/>
            </a:pPr>
            <a:r>
              <a:rPr lang="en-GB" smtClean="0"/>
              <a:t> The </a:t>
            </a:r>
            <a:r>
              <a:rPr lang="en-GB" dirty="0" smtClean="0"/>
              <a:t>whole Universe was in a hot, dense state….</a:t>
            </a:r>
            <a:endParaRPr lang="en-GB" dirty="0"/>
          </a:p>
        </p:txBody>
      </p:sp>
    </p:spTree>
    <p:extLst>
      <p:ext uri="{BB962C8B-B14F-4D97-AF65-F5344CB8AC3E}">
        <p14:creationId xmlns:p14="http://schemas.microsoft.com/office/powerpoint/2010/main" val="403476147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Aside: </a:t>
            </a:r>
            <a:r>
              <a:rPr lang="en-GB" dirty="0" smtClean="0"/>
              <a:t>The Big Bang Theory</a:t>
            </a:r>
            <a:endParaRPr lang="en-GB" b="1"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smtClean="0"/>
              <a:t>Hubble’s discovery</a:t>
            </a:r>
          </a:p>
          <a:p>
            <a:pPr marL="0" indent="0">
              <a:buNone/>
            </a:pPr>
            <a:r>
              <a:rPr lang="en-GB" dirty="0">
                <a:hlinkClick r:id="rId2"/>
              </a:rPr>
              <a:t>https://</a:t>
            </a:r>
            <a:r>
              <a:rPr lang="en-GB" dirty="0" smtClean="0">
                <a:hlinkClick r:id="rId2"/>
              </a:rPr>
              <a:t>www.youtube.com/watch?v=A-vHAxc6djs</a:t>
            </a:r>
            <a:endParaRPr lang="en-GB" dirty="0" smtClean="0"/>
          </a:p>
          <a:p>
            <a:pPr marL="0" indent="0">
              <a:buNone/>
            </a:pPr>
            <a:endParaRPr lang="en-GB" dirty="0"/>
          </a:p>
          <a:p>
            <a:pPr marL="0" indent="0">
              <a:buNone/>
            </a:pPr>
            <a:r>
              <a:rPr lang="en-GB" dirty="0" smtClean="0"/>
              <a:t>Discovery of the cosmic microwave background</a:t>
            </a:r>
          </a:p>
          <a:p>
            <a:pPr marL="0" indent="0">
              <a:buNone/>
            </a:pPr>
            <a:r>
              <a:rPr lang="en-GB" dirty="0">
                <a:hlinkClick r:id="rId3"/>
              </a:rPr>
              <a:t>https://www.scientificamerican.com/video/the-pigeon-the-antenna-and-me-robert-wilson/</a:t>
            </a:r>
            <a:endParaRPr lang="en-GB" dirty="0" smtClean="0"/>
          </a:p>
          <a:p>
            <a:pPr marL="0" indent="0">
              <a:buNone/>
            </a:pPr>
            <a:endParaRPr lang="en-GB" dirty="0"/>
          </a:p>
          <a:p>
            <a:pPr marL="0" indent="0">
              <a:buNone/>
            </a:pPr>
            <a:r>
              <a:rPr lang="en-GB" dirty="0" smtClean="0"/>
              <a:t>The Big Bang Theory explained</a:t>
            </a:r>
          </a:p>
          <a:p>
            <a:pPr marL="0" indent="0">
              <a:buNone/>
            </a:pPr>
            <a:r>
              <a:rPr lang="en-GB" dirty="0">
                <a:hlinkClick r:id="rId4"/>
              </a:rPr>
              <a:t>https://www.youtube.com/watch?v=wNDGgL73ihY</a:t>
            </a:r>
            <a:endParaRPr lang="en-GB" dirty="0"/>
          </a:p>
        </p:txBody>
      </p:sp>
    </p:spTree>
    <p:extLst>
      <p:ext uri="{BB962C8B-B14F-4D97-AF65-F5344CB8AC3E}">
        <p14:creationId xmlns:p14="http://schemas.microsoft.com/office/powerpoint/2010/main" val="2967040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Planet</a:t>
            </a:r>
            <a:endParaRPr lang="en-GB" dirty="0"/>
          </a:p>
        </p:txBody>
      </p:sp>
      <p:pic>
        <p:nvPicPr>
          <p:cNvPr id="6146" name="Picture 2" descr="Image result for plane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7887" y="1366728"/>
            <a:ext cx="3666260" cy="206227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earth"/>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78960" y="165474"/>
            <a:ext cx="2706543" cy="2706543"/>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Image result for gas giant planet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1325" y="3621950"/>
            <a:ext cx="3794025" cy="212465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Image result for rocky planet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2837" y="3731669"/>
            <a:ext cx="3576360" cy="191293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273111" y="6035599"/>
            <a:ext cx="3148129" cy="646331"/>
          </a:xfrm>
          <a:prstGeom prst="rect">
            <a:avLst/>
          </a:prstGeom>
          <a:noFill/>
        </p:spPr>
        <p:txBody>
          <a:bodyPr wrap="square" rtlCol="0">
            <a:spAutoFit/>
          </a:bodyPr>
          <a:lstStyle/>
          <a:p>
            <a:r>
              <a:rPr lang="en-GB" dirty="0" smtClean="0">
                <a:latin typeface="Century Gothic" panose="020B0502020202020204" pitchFamily="34" charset="0"/>
              </a:rPr>
              <a:t>Gas giant planets such as Jupiter and Saturn</a:t>
            </a:r>
            <a:endParaRPr lang="en-GB" dirty="0">
              <a:latin typeface="Century Gothic" panose="020B0502020202020204" pitchFamily="34" charset="0"/>
            </a:endParaRPr>
          </a:p>
        </p:txBody>
      </p:sp>
      <p:sp>
        <p:nvSpPr>
          <p:cNvPr id="8" name="TextBox 7"/>
          <p:cNvSpPr txBox="1"/>
          <p:nvPr/>
        </p:nvSpPr>
        <p:spPr>
          <a:xfrm>
            <a:off x="0" y="5897099"/>
            <a:ext cx="4479944" cy="923330"/>
          </a:xfrm>
          <a:prstGeom prst="rect">
            <a:avLst/>
          </a:prstGeom>
          <a:noFill/>
        </p:spPr>
        <p:txBody>
          <a:bodyPr wrap="square" rtlCol="0">
            <a:spAutoFit/>
          </a:bodyPr>
          <a:lstStyle/>
          <a:p>
            <a:r>
              <a:rPr lang="en-GB" dirty="0" smtClean="0">
                <a:latin typeface="Century Gothic" panose="020B0502020202020204" pitchFamily="34" charset="0"/>
              </a:rPr>
              <a:t>Rocky planets such </a:t>
            </a:r>
            <a:r>
              <a:rPr lang="en-GB" dirty="0">
                <a:latin typeface="Century Gothic" panose="020B0502020202020204" pitchFamily="34" charset="0"/>
              </a:rPr>
              <a:t>as </a:t>
            </a:r>
            <a:r>
              <a:rPr lang="en-GB" dirty="0" smtClean="0">
                <a:latin typeface="Century Gothic" panose="020B0502020202020204" pitchFamily="34" charset="0"/>
              </a:rPr>
              <a:t>BD+20594b, the largest rocky planet yet discovered. It’s half the size of Venus.</a:t>
            </a:r>
            <a:endParaRPr lang="en-GB" dirty="0">
              <a:latin typeface="Century Gothic" panose="020B0502020202020204" pitchFamily="34" charset="0"/>
            </a:endParaRPr>
          </a:p>
        </p:txBody>
      </p:sp>
      <p:sp>
        <p:nvSpPr>
          <p:cNvPr id="9" name="TextBox 8"/>
          <p:cNvSpPr txBox="1"/>
          <p:nvPr/>
        </p:nvSpPr>
        <p:spPr>
          <a:xfrm>
            <a:off x="6885504" y="1306942"/>
            <a:ext cx="1904660" cy="646331"/>
          </a:xfrm>
          <a:prstGeom prst="rect">
            <a:avLst/>
          </a:prstGeom>
          <a:noFill/>
        </p:spPr>
        <p:txBody>
          <a:bodyPr wrap="square" rtlCol="0">
            <a:spAutoFit/>
          </a:bodyPr>
          <a:lstStyle/>
          <a:p>
            <a:r>
              <a:rPr lang="en-GB" dirty="0" smtClean="0">
                <a:latin typeface="Century Gothic" panose="020B0502020202020204" pitchFamily="34" charset="0"/>
              </a:rPr>
              <a:t>Earth is a rocky planet</a:t>
            </a:r>
            <a:endParaRPr lang="en-GB" dirty="0">
              <a:latin typeface="Century Gothic" panose="020B0502020202020204" pitchFamily="34" charset="0"/>
            </a:endParaRPr>
          </a:p>
        </p:txBody>
      </p:sp>
      <p:pic>
        <p:nvPicPr>
          <p:cNvPr id="10" name="Picture 9" descr="C:\Users\u1874703\Downloads\noun_Planet_1075974.pn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97921" y="637505"/>
            <a:ext cx="651566" cy="635753"/>
          </a:xfrm>
          <a:prstGeom prst="rect">
            <a:avLst/>
          </a:prstGeom>
          <a:noFill/>
          <a:ln>
            <a:noFill/>
          </a:ln>
        </p:spPr>
      </p:pic>
    </p:spTree>
    <p:extLst>
      <p:ext uri="{BB962C8B-B14F-4D97-AF65-F5344CB8AC3E}">
        <p14:creationId xmlns:p14="http://schemas.microsoft.com/office/powerpoint/2010/main" val="15443972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C9166F8E361A54A9CD29496F13A460A" ma:contentTypeVersion="10" ma:contentTypeDescription="Create a new document." ma:contentTypeScope="" ma:versionID="ae2823514498d662b43c9129312c265f">
  <xsd:schema xmlns:xsd="http://www.w3.org/2001/XMLSchema" xmlns:xs="http://www.w3.org/2001/XMLSchema" xmlns:p="http://schemas.microsoft.com/office/2006/metadata/properties" xmlns:ns3="3133ee8d-68f8-4d2e-b650-7d0556d3f845" xmlns:ns4="165b5a30-9e2f-4de9-9b2c-38d4d1ba8ab3" targetNamespace="http://schemas.microsoft.com/office/2006/metadata/properties" ma:root="true" ma:fieldsID="1ccbd88a92ec7372ba706e60f8798646" ns3:_="" ns4:_="">
    <xsd:import namespace="3133ee8d-68f8-4d2e-b650-7d0556d3f845"/>
    <xsd:import namespace="165b5a30-9e2f-4de9-9b2c-38d4d1ba8ab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33ee8d-68f8-4d2e-b650-7d0556d3f8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5b5a30-9e2f-4de9-9b2c-38d4d1ba8ab3"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A590D54-87FA-4157-84CF-ADBF6AB63903}">
  <ds:schemaRefs>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165b5a30-9e2f-4de9-9b2c-38d4d1ba8ab3"/>
    <ds:schemaRef ds:uri="3133ee8d-68f8-4d2e-b650-7d0556d3f845"/>
    <ds:schemaRef ds:uri="http://www.w3.org/XML/1998/namespace"/>
  </ds:schemaRefs>
</ds:datastoreItem>
</file>

<file path=customXml/itemProps2.xml><?xml version="1.0" encoding="utf-8"?>
<ds:datastoreItem xmlns:ds="http://schemas.openxmlformats.org/officeDocument/2006/customXml" ds:itemID="{9E9059FD-5736-4801-9000-2E31850BDE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33ee8d-68f8-4d2e-b650-7d0556d3f845"/>
    <ds:schemaRef ds:uri="165b5a30-9e2f-4de9-9b2c-38d4d1ba8a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E32E04C-D6D8-48C9-9D0A-14733C3BCD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6635</TotalTime>
  <Words>3854</Words>
  <Application>Microsoft Office PowerPoint</Application>
  <PresentationFormat>On-screen Show (4:3)</PresentationFormat>
  <Paragraphs>359</Paragraphs>
  <Slides>85</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85</vt:i4>
      </vt:variant>
    </vt:vector>
  </HeadingPairs>
  <TitlesOfParts>
    <vt:vector size="91" baseType="lpstr">
      <vt:lpstr>Arial</vt:lpstr>
      <vt:lpstr>Calibri</vt:lpstr>
      <vt:lpstr>Calibri Light</vt:lpstr>
      <vt:lpstr>Cambria Math</vt:lpstr>
      <vt:lpstr>Century Gothic</vt:lpstr>
      <vt:lpstr>Office Theme</vt:lpstr>
      <vt:lpstr>A note on the scale of the universe - answers</vt:lpstr>
      <vt:lpstr>Scale of the universe </vt:lpstr>
      <vt:lpstr>Objects in the universe</vt:lpstr>
      <vt:lpstr>The Universe – the Hubble Ultra-Deep field image</vt:lpstr>
      <vt:lpstr>Galaxy</vt:lpstr>
      <vt:lpstr>Planetary system</vt:lpstr>
      <vt:lpstr>Nebula</vt:lpstr>
      <vt:lpstr>Star</vt:lpstr>
      <vt:lpstr>Planet</vt:lpstr>
      <vt:lpstr>Moons</vt:lpstr>
      <vt:lpstr>Dwarf planet</vt:lpstr>
      <vt:lpstr>Asteroid</vt:lpstr>
      <vt:lpstr>Comet</vt:lpstr>
      <vt:lpstr>Objects in the universe – answers</vt:lpstr>
      <vt:lpstr>Objects in the universe – answers</vt:lpstr>
      <vt:lpstr>Objects in the universe – answers</vt:lpstr>
      <vt:lpstr>What is an orbit?</vt:lpstr>
      <vt:lpstr>What is an orbit?</vt:lpstr>
      <vt:lpstr>What is an orbit? - answers</vt:lpstr>
      <vt:lpstr>What is an orbit? - answers</vt:lpstr>
      <vt:lpstr>What is an orbit? - answers</vt:lpstr>
      <vt:lpstr>Our solar system</vt:lpstr>
      <vt:lpstr>https://vimeo.com/139407849  This video shows the difficulty in creating both the planets to scale and their orbits to scale.</vt:lpstr>
      <vt:lpstr>PowerPoint Presentation</vt:lpstr>
      <vt:lpstr>Aside: To scale: what the sun looks like from different planets (note: the planets are not to scale)</vt:lpstr>
      <vt:lpstr>PowerPoint Presentation</vt:lpstr>
      <vt:lpstr>Our solar system</vt:lpstr>
      <vt:lpstr>Our solar system</vt:lpstr>
      <vt:lpstr>Our solar system</vt:lpstr>
      <vt:lpstr>Our solar system</vt:lpstr>
      <vt:lpstr>PowerPoint Presentation</vt:lpstr>
      <vt:lpstr>Aside: Asteroids, Comets and Meteoroids</vt:lpstr>
      <vt:lpstr>Our galaxy</vt:lpstr>
      <vt:lpstr>Our galaxy</vt:lpstr>
      <vt:lpstr>Space travel in our galaxy Link: https://tfetimes.com/wp-content/uploads/2015/05/fifty-years-of-exploration_50290a6d94ffe.jpg</vt:lpstr>
      <vt:lpstr>Our galaxy: answers</vt:lpstr>
      <vt:lpstr>Artificial satellites and stable orbits</vt:lpstr>
      <vt:lpstr>Artificial Satellites</vt:lpstr>
      <vt:lpstr>Artificial satellites and stable orbits: answers</vt:lpstr>
      <vt:lpstr>How do objects stay in orbit?</vt:lpstr>
      <vt:lpstr>PowerPoint Presentation</vt:lpstr>
      <vt:lpstr>PowerPoint Presentation</vt:lpstr>
      <vt:lpstr>Stable orbits</vt:lpstr>
      <vt:lpstr>Stable orbits</vt:lpstr>
      <vt:lpstr>Stable orbits: answers</vt:lpstr>
      <vt:lpstr>Stable orbits: answers</vt:lpstr>
      <vt:lpstr>Lifecycle of a star</vt:lpstr>
      <vt:lpstr>Nebula</vt:lpstr>
      <vt:lpstr>Protostar</vt:lpstr>
      <vt:lpstr>Main Sequence Stars</vt:lpstr>
      <vt:lpstr>Main sequence stars</vt:lpstr>
      <vt:lpstr>Aside: The Herzsprung Russell diagram</vt:lpstr>
      <vt:lpstr>PowerPoint Presentation</vt:lpstr>
      <vt:lpstr>Birth of a star: answers</vt:lpstr>
      <vt:lpstr>The fate of the stars</vt:lpstr>
      <vt:lpstr>The fate of the stars</vt:lpstr>
      <vt:lpstr>The fate of stars: answers</vt:lpstr>
      <vt:lpstr>Small stars form white dwarfs whist emitting a planetary nebula</vt:lpstr>
      <vt:lpstr>White dwarfs will eventually (theoretically) form black dwarfs</vt:lpstr>
      <vt:lpstr>Large stars explode as supernovae</vt:lpstr>
      <vt:lpstr>Neutron stars and black holes</vt:lpstr>
      <vt:lpstr>The end of a stars life: answers</vt:lpstr>
      <vt:lpstr>The fate of stars: answers</vt:lpstr>
      <vt:lpstr>Creating New Elements</vt:lpstr>
      <vt:lpstr>Creating New Elements Beyond Helium</vt:lpstr>
      <vt:lpstr>Creating New Elements Beyond Helium</vt:lpstr>
      <vt:lpstr>Creating new elements</vt:lpstr>
      <vt:lpstr>PowerPoint Presentation</vt:lpstr>
      <vt:lpstr>Creating New Elements: answers</vt:lpstr>
      <vt:lpstr>Aside: how did our solar system form? https://www.jpl.nasa.gov/edu/learn/video/space-place-in-a-snap-the-solar-systems-formation/</vt:lpstr>
      <vt:lpstr>A source of waves</vt:lpstr>
      <vt:lpstr>Red Shift</vt:lpstr>
      <vt:lpstr>Blue Shift</vt:lpstr>
      <vt:lpstr>Aside: Doppler shift and emission spectra from atmospheres of distant exoplanets</vt:lpstr>
      <vt:lpstr>Red Shift and the Doppler Effect: answers</vt:lpstr>
      <vt:lpstr>Red Shift and the Doppler Effect: answers</vt:lpstr>
      <vt:lpstr>Red Shift and the Doppler Effect: answers</vt:lpstr>
      <vt:lpstr>Red Shift and the Big Bang Theory</vt:lpstr>
      <vt:lpstr>Red Shift and the Big Bang Theory</vt:lpstr>
      <vt:lpstr>Red Shift and the Big Bang Theory</vt:lpstr>
      <vt:lpstr>Red Shift and the big bang theory</vt:lpstr>
      <vt:lpstr>Red Shift and the Big Bang Theory</vt:lpstr>
      <vt:lpstr>Red Shift and the Big Bang Theory: answers</vt:lpstr>
      <vt:lpstr>Red Shift and the Big Bang Theory: answers</vt:lpstr>
      <vt:lpstr>Aside: The Big Bang Theory</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Objects in the universe</dc:title>
  <dc:creator>Millichamp, Thomas</dc:creator>
  <cp:lastModifiedBy>Millichamp, Thomas</cp:lastModifiedBy>
  <cp:revision>145</cp:revision>
  <dcterms:created xsi:type="dcterms:W3CDTF">2019-10-01T08:37:43Z</dcterms:created>
  <dcterms:modified xsi:type="dcterms:W3CDTF">2020-01-23T13:28:51Z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0x0101008C9166F8E361A54A9CD29496F13A460A</vt:lpwstr>
  </property>
</Properties>
</file>