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61" r:id="rId3"/>
    <p:sldId id="262" r:id="rId4"/>
    <p:sldId id="263" r:id="rId5"/>
    <p:sldId id="302" r:id="rId6"/>
    <p:sldId id="280" r:id="rId7"/>
    <p:sldId id="265" r:id="rId8"/>
    <p:sldId id="281" r:id="rId9"/>
    <p:sldId id="282" r:id="rId10"/>
    <p:sldId id="283" r:id="rId11"/>
    <p:sldId id="268" r:id="rId12"/>
    <p:sldId id="269" r:id="rId13"/>
    <p:sldId id="278" r:id="rId14"/>
    <p:sldId id="291" r:id="rId15"/>
    <p:sldId id="301" r:id="rId16"/>
    <p:sldId id="275" r:id="rId17"/>
    <p:sldId id="300" r:id="rId18"/>
    <p:sldId id="293" r:id="rId19"/>
    <p:sldId id="295" r:id="rId20"/>
    <p:sldId id="294" r:id="rId21"/>
    <p:sldId id="299" r:id="rId22"/>
    <p:sldId id="277" r:id="rId23"/>
    <p:sldId id="271" r:id="rId24"/>
    <p:sldId id="270" r:id="rId25"/>
    <p:sldId id="29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3594"/>
    <a:srgbClr val="440379"/>
    <a:srgbClr val="6CB7FF"/>
    <a:srgbClr val="A499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41"/>
    <p:restoredTop sz="86092"/>
  </p:normalViewPr>
  <p:slideViewPr>
    <p:cSldViewPr snapToGrid="0">
      <p:cViewPr varScale="1">
        <p:scale>
          <a:sx n="70" d="100"/>
          <a:sy n="70" d="100"/>
        </p:scale>
        <p:origin x="200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0D939-DFB0-EA42-8C73-6018E9C21677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CDE9B-93FF-EB4F-A18C-93D568FBC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094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769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670BD-809C-B0F6-FACF-C7781A044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2BD7A0-81CE-3DC0-5214-2549372E26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3B550A-46AB-D09C-CA51-0AA79B294E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Individual raw frames</a:t>
            </a:r>
          </a:p>
          <a:p>
            <a:r>
              <a:rPr lang="en-GB" dirty="0"/>
              <a:t>Individual frames with binning</a:t>
            </a:r>
          </a:p>
          <a:p>
            <a:r>
              <a:rPr lang="en-GB" dirty="0"/>
              <a:t>Median stack of raw frames, median stack of binned frames, blind stacking output/detection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1D0A56-C0EF-53BE-5B9B-60ACD731ED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231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0DC76-C4D1-7A94-72D5-A906985F22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77284C-94C3-22B0-2FA1-DBB78045B9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F6D974-E442-156B-1AF4-74C0FA855F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Combination of original single-frame detections, and extra blind stack detections – 15 new detections</a:t>
            </a:r>
          </a:p>
          <a:p>
            <a:r>
              <a:rPr lang="en-GB" dirty="0"/>
              <a:t>Majority of original detections recovered in blind stacking as well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1F4D8-C275-6D88-C29F-A809BA4D4F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125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D4EAD1-C8E5-87DD-DB7A-297979D28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B4546C-5E58-1EE5-B742-25DAE34BC0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0AA5ED-9CE4-337E-54B0-6F5A28B2A4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INT telescope: 2.54m</a:t>
            </a:r>
          </a:p>
          <a:p>
            <a:r>
              <a:rPr lang="en-GB" dirty="0"/>
              <a:t>RASA telescope: 36cm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3E3224-3972-BCBE-6D6F-DFCCA2695E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200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3A5C75-17DC-FBAC-31EF-F8B6915DD7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44DE23-40CC-4385-4311-E8E2A3E67F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5BC3FA-A446-182B-2CD7-12C8A85C7A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330319-6391-7473-F3DD-C20FC75FB9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1426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D99749-A76B-AD97-54E2-E600E4800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D6892C-8ED8-5FCF-420E-08AEFB4118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D435FE-1FE5-8CAA-3B9D-A317C6BF55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 can use blind stacking to identify targets, but how do we go further than that?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2A648E-FFC2-5488-228E-93C5AD8EA6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4266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64057E-7EDD-2E4C-A58F-DEDB60031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0DADF2-AA1F-38C4-DACB-6A94E772D5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10CE4D-AE7F-557E-DB6F-AA6A8ADAA0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Original blind stacking detection of a simulated RSO</a:t>
            </a:r>
          </a:p>
          <a:p>
            <a:r>
              <a:rPr lang="en-GB" dirty="0"/>
              <a:t>Detected through a full blind stacking search – no prior knowledge so tested over 200 paths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7F4788-E7CC-0D4E-7C52-534DD274FE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262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C46BB1-232E-E904-146D-949EB46AE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E2B0CD-8099-82EC-6610-5D392307DE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220427-90D5-FFDD-FAAC-755D19BCCD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Based on original detection location and motion, we can predict a second location and motion a short time later</a:t>
            </a:r>
          </a:p>
          <a:p>
            <a:r>
              <a:rPr lang="en-GB" dirty="0"/>
              <a:t>Precision depends on original detection precision and elapsed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F86C4-74E0-171E-BF89-FE41B74924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3298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4A091-3F81-398D-4AD6-06A84A0D0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C08104-4C56-EDFB-9220-3BDB08B52A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2BACBE-BD9E-ABE7-B74F-A2D92C50CA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Based on these extrapolated values, we can refine the blind stacking search area for a second detection</a:t>
            </a:r>
          </a:p>
          <a:p>
            <a:r>
              <a:rPr lang="en-GB" dirty="0"/>
              <a:t>4/216 paths</a:t>
            </a:r>
          </a:p>
          <a:p>
            <a:r>
              <a:rPr lang="en-GB" dirty="0"/>
              <a:t>~2% - factor of 54 decrease</a:t>
            </a:r>
          </a:p>
          <a:p>
            <a:r>
              <a:rPr lang="en-GB" dirty="0"/>
              <a:t>No loss in recovery accuracy/precision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5A933-9FC6-AF49-9345-6ECF0C2D2E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9885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443B8-CF90-F760-068F-15D29A09C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9936A9-A644-79CC-BD4F-CE9917B929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9FEBAB-965E-6698-BB1D-C06F0E72F0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Plot showing position precision of a target later in its orbit</a:t>
            </a:r>
          </a:p>
          <a:p>
            <a:r>
              <a:rPr lang="en-GB" dirty="0"/>
              <a:t>Red: using the original blind stacking detection</a:t>
            </a:r>
          </a:p>
          <a:p>
            <a:r>
              <a:rPr lang="en-GB" dirty="0"/>
              <a:t>Blue: combining the original blind stacking and second targeted stacking detections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E12E47-8399-2E7E-E7E8-0B1F0E4055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2582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7829C4-0976-086F-C1EA-F3C9C6EFF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D30712-F0FC-54DE-E945-2B884CC3F0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B484C9-540A-90A6-6AE5-8E7D6B0105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Orders of magnitude improvement in extrapolated location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8B9DC2-B2E2-C0B0-1786-5EA899F2A7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216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9096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3579A-AD12-8CDD-7548-127321A69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B40CF9-6AF7-847A-6573-537FCA0A08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569E47-819A-DF45-998D-BB2C2C981E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Plot showing range of allowed orbits</a:t>
            </a:r>
          </a:p>
          <a:p>
            <a:r>
              <a:rPr lang="en-GB" dirty="0"/>
              <a:t>Red: using the original blind stacking detection</a:t>
            </a:r>
          </a:p>
          <a:p>
            <a:r>
              <a:rPr lang="en-GB" dirty="0"/>
              <a:t>Blue: combining the original blind stacking and second targeted stacking detections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457E9A-0FAB-C3F7-4B2D-34387A14CB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088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E5BC8-313B-0EA1-D7F3-F2FC95E6C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9285F4-8ABB-F6F9-EB7B-E1C0C6A39E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705B54-CF40-0AAD-63D2-E95B5F85F8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Orders of magnitude improvement in inferred orbit precision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E927BD-50D7-7FF2-8EB3-A8AA418FF0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1122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838D2-E17D-A00A-BF77-9DACE68D0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F45007-0B4C-71CC-8639-9625210904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B8C3C6-D1A6-8674-0C31-FA96AD6F4A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F16789-D25E-935E-2B54-229737996E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5701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B6DF56-053B-0E53-A382-438B548F5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0635B7-28D3-84C4-325D-5CCA9F64CB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99AA9E-7F97-A37C-8122-2BBB4D475B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D667B-883A-6F9A-38FA-AA8152B49B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7803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1E196D-FA22-36A3-2581-967E22C29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A047EE-4015-A847-BC30-F521BF3652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4C9EA3-6B50-A6A9-877A-5C40EC68DD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0D8335-A4C6-04CF-8A46-B5F7847783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0202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73028-6014-39A4-72B6-4441EFCD2B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185FB3-E838-3BFF-FD33-4A7529B867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116937-BA1C-D681-C038-02AE85602A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B5D552-CA03-B3A3-3498-58A6A721C3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246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7B024-880C-E3A2-6ED6-1B2548E87A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FF606C-7985-D62E-0E20-1DB655FDB7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B5CC63-9F40-3D6B-995B-BA5479E2D1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4A9BA8-2E0D-83C4-09B3-4EAE75065F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491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3E426-0D30-5777-C330-020A9DA5B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EED302-EA27-9563-7B98-840EAF7B62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BCCDA4-2141-2E9B-1C37-B737B65EB7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Result is a single image in which moving targets are brightness spikes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Pros: Can detect multiple orbits in a single dataset</a:t>
            </a:r>
          </a:p>
          <a:p>
            <a:r>
              <a:rPr lang="en-GB" dirty="0"/>
              <a:t>Cons: Computationally expensive – relies on GPU acceleration</a:t>
            </a:r>
          </a:p>
          <a:p>
            <a:r>
              <a:rPr lang="en-GB" dirty="0"/>
              <a:t>           Runtime dependent on number of paths – dependent on rate of motion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2C0E04-5E65-6F19-1B7F-D0ACE1068F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45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D29635-8B6C-270A-82AA-583148DBC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583F7A-92A3-EADA-1DE0-FFAD7A9C79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1C621D-C282-F609-0D2D-87ADB00CA2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24C25-7949-5EB1-0DE1-9DF06E143F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254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2CD27-8BFC-9127-33BD-2B1CFE255F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58F0C3-92F0-3E3B-E19D-DBF99F9ABB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E668C0-1244-D6C0-A9F3-C999E7E575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Results of our original blind stacking simulation are shown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515B9-B674-BB2A-3BCC-41BEAE0323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7388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54E11A-789B-B31B-E05E-13672AECD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34E847-9B1B-F53A-57A7-476931948F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6105CF-72A1-818D-C7A5-71FF17A8DC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1. Observing campaign used stationary telescope – stellar streaks look like satellites – used mathematical morphology</a:t>
            </a:r>
          </a:p>
          <a:p>
            <a:r>
              <a:rPr lang="en-GB" dirty="0"/>
              <a:t>2. Stacking and integration steps use different ‘exposure times’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DEAA4A-4ECE-A703-D136-DCF62F5101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782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2C34F-7E83-1B68-1984-690552B286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6B06B2-1E47-74BC-049F-4630407F01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931A69-1C98-1615-7BBB-7E714DC33F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Individual raw frames</a:t>
            </a:r>
          </a:p>
          <a:p>
            <a:r>
              <a:rPr lang="en-GB" dirty="0"/>
              <a:t>Individual frames with binning</a:t>
            </a:r>
          </a:p>
          <a:p>
            <a:r>
              <a:rPr lang="en-GB" dirty="0"/>
              <a:t>Median stack of raw frames, median stack of binned frames, blind stacking output/detection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869B07-64DD-399A-BA7F-18758A8111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190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507AF1-C272-0465-2DF5-AFA5C2924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45891D-B6A2-A4E8-0131-92BD54D116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7FAD14-95DD-0BC4-0136-9EC1870F3E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Individual raw frames</a:t>
            </a:r>
          </a:p>
          <a:p>
            <a:r>
              <a:rPr lang="en-GB" dirty="0"/>
              <a:t>Individual frames with binning</a:t>
            </a:r>
          </a:p>
          <a:p>
            <a:r>
              <a:rPr lang="en-GB" dirty="0"/>
              <a:t>Median stack of raw frames, median stack of binned frames, blind stacking output/detection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C308-3B46-8BED-2BED-1C8CD6ECB3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4CDE9B-93FF-EB4F-A18C-93D568FBCF3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378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757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073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818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083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127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79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00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43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59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804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737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78593F1-96CC-BF49-BFFE-8F5F086EA49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F197EFB-2435-BB41-92B8-F7F0DD5BF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551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0AD2F9D4-FAB5-9772-7B61-4E9FB799B426}"/>
              </a:ext>
            </a:extLst>
          </p:cNvPr>
          <p:cNvSpPr/>
          <p:nvPr/>
        </p:nvSpPr>
        <p:spPr>
          <a:xfrm>
            <a:off x="0" y="4237070"/>
            <a:ext cx="1580972" cy="7284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661F161-1B46-9A31-E229-7F188ED1BD6E}"/>
              </a:ext>
            </a:extLst>
          </p:cNvPr>
          <p:cNvSpPr/>
          <p:nvPr/>
        </p:nvSpPr>
        <p:spPr>
          <a:xfrm>
            <a:off x="10611028" y="4236098"/>
            <a:ext cx="1580972" cy="72842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C988FB-D371-9F1E-AFDF-B9748654BD01}"/>
              </a:ext>
            </a:extLst>
          </p:cNvPr>
          <p:cNvSpPr/>
          <p:nvPr/>
        </p:nvSpPr>
        <p:spPr>
          <a:xfrm>
            <a:off x="0" y="4509856"/>
            <a:ext cx="12192000" cy="2348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EDD37F-22EC-729D-D7AA-191234B3E1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365767"/>
            <a:ext cx="9966960" cy="2323016"/>
          </a:xfrm>
        </p:spPr>
        <p:txBody>
          <a:bodyPr>
            <a:normAutofit fontScale="90000"/>
          </a:bodyPr>
          <a:lstStyle/>
          <a:p>
            <a:r>
              <a:rPr lang="en-GB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RSO recovery through blind stacking – Current results and future goals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061CEA1-DA4C-6EC4-2644-527FE5E22169}"/>
              </a:ext>
            </a:extLst>
          </p:cNvPr>
          <p:cNvCxnSpPr>
            <a:cxnSpLocks/>
          </p:cNvCxnSpPr>
          <p:nvPr/>
        </p:nvCxnSpPr>
        <p:spPr>
          <a:xfrm>
            <a:off x="233265" y="4228672"/>
            <a:ext cx="1172791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48563A91-B0FE-9705-4B43-C79E080C52E6}"/>
              </a:ext>
            </a:extLst>
          </p:cNvPr>
          <p:cNvSpPr/>
          <p:nvPr/>
        </p:nvSpPr>
        <p:spPr>
          <a:xfrm>
            <a:off x="1709530" y="3704255"/>
            <a:ext cx="8591466" cy="174808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8CACE-0511-2357-7902-B064F5CF67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2826330"/>
            <a:ext cx="8767860" cy="1342886"/>
          </a:xfrm>
        </p:spPr>
        <p:txBody>
          <a:bodyPr>
            <a:normAutofit/>
          </a:bodyPr>
          <a:lstStyle/>
          <a:p>
            <a:r>
              <a:rPr lang="en-GB" sz="3600" b="1" dirty="0"/>
              <a:t>Ben Cooke</a:t>
            </a:r>
          </a:p>
          <a:p>
            <a:r>
              <a:rPr lang="en-GB" sz="3600" b="1" dirty="0"/>
              <a:t>University of  Warwick</a:t>
            </a:r>
          </a:p>
        </p:txBody>
      </p:sp>
      <p:pic>
        <p:nvPicPr>
          <p:cNvPr id="11" name="Picture 4" descr="Dstl - Ploughshare">
            <a:extLst>
              <a:ext uri="{FF2B5EF4-FFF2-40B4-BE49-F238E27FC236}">
                <a16:creationId xmlns:a16="http://schemas.microsoft.com/office/drawing/2014/main" id="{311E4916-1709-79FA-41B2-AADC503DA3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16"/>
          <a:stretch/>
        </p:blipFill>
        <p:spPr bwMode="auto">
          <a:xfrm>
            <a:off x="4953977" y="5134928"/>
            <a:ext cx="2102571" cy="109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purple and white logo&#10;&#10;AI-generated content may be incorrect.">
            <a:extLst>
              <a:ext uri="{FF2B5EF4-FFF2-40B4-BE49-F238E27FC236}">
                <a16:creationId xmlns:a16="http://schemas.microsoft.com/office/drawing/2014/main" id="{07D7E82C-4E28-CBDD-9A1C-9294F79BAAB9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908735" y="5134928"/>
            <a:ext cx="4050000" cy="1098000"/>
          </a:xfrm>
          <a:prstGeom prst="rect">
            <a:avLst/>
          </a:prstGeom>
        </p:spPr>
      </p:pic>
      <p:pic>
        <p:nvPicPr>
          <p:cNvPr id="12" name="Picture 11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0A0986F7-747A-A31B-310A-2F2E12EA2C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21007" y1="33547" x2="21007" y2="33547"/>
                        <a14:foregroundMark x1="26042" y1="36538" x2="26042" y2="36538"/>
                        <a14:foregroundMark x1="32118" y1="37393" x2="32118" y2="37393"/>
                        <a14:foregroundMark x1="36111" y1="37821" x2="36111" y2="37821"/>
                        <a14:foregroundMark x1="43750" y1="37821" x2="43750" y2="37821"/>
                        <a14:foregroundMark x1="50955" y1="39103" x2="50955" y2="39103"/>
                        <a14:foregroundMark x1="60503" y1="38248" x2="60503" y2="38248"/>
                        <a14:foregroundMark x1="66233" y1="38675" x2="66233" y2="38675"/>
                        <a14:foregroundMark x1="71267" y1="30983" x2="71267" y2="30983"/>
                        <a14:foregroundMark x1="77778" y1="31838" x2="77778" y2="31838"/>
                        <a14:foregroundMark x1="19792" y1="57906" x2="19792" y2="57906"/>
                        <a14:foregroundMark x1="21701" y1="59615" x2="21701" y2="59615"/>
                        <a14:foregroundMark x1="31944" y1="55769" x2="31944" y2="55769"/>
                        <a14:foregroundMark x1="42188" y1="63889" x2="42188" y2="63889"/>
                        <a14:foregroundMark x1="49740" y1="63034" x2="49740" y2="63034"/>
                        <a14:foregroundMark x1="66406" y1="60897" x2="66406" y2="60897"/>
                        <a14:foregroundMark x1="69010" y1="61752" x2="69010" y2="61752"/>
                        <a14:foregroundMark x1="80035" y1="61752" x2="80035" y2="61752"/>
                        <a14:backgroundMark x1="40451" y1="63889" x2="40451" y2="63889"/>
                      </a14:backgroundRemoval>
                    </a14:imgEffect>
                  </a14:imgLayer>
                </a14:imgProps>
              </a:ext>
            </a:extLst>
          </a:blip>
          <a:srcRect l="15441" t="26457" r="15283" b="27362"/>
          <a:stretch/>
        </p:blipFill>
        <p:spPr>
          <a:xfrm>
            <a:off x="233265" y="5135972"/>
            <a:ext cx="4050592" cy="109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585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D736B-55FA-8E08-A417-5BB64789A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FE583-C88C-8062-F3FD-056E2B559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 dataset – Example detections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DBBDB4D-0E3B-163D-B0DC-7572FCB4DFFA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A175C05D-AF1D-34C7-32AA-FEA1DD259FE4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A0DBDB2C-6861-40F8-2CB5-C5C78568C581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3612CFB9-CF22-A91F-F275-2E4346A9E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676" y="1633817"/>
            <a:ext cx="7328647" cy="488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13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625C1-3AF1-DDCC-CC30-2B6B1E93C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6DBC5A-0F2F-AF73-391B-713BD7104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7319" y="1513507"/>
            <a:ext cx="6357362" cy="47714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3B1350-880A-736E-321E-72DEAC4C6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 dataset – Magnitude histogram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0F04263-B598-4037-E025-346770AD7A4D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F82DDFA4-A022-1FCF-F1C5-611B57C1DDBA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44A91990-9069-5870-F604-6811494E6D00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4332E71-60E4-F3E6-05E3-6A3720D19DE9}"/>
              </a:ext>
            </a:extLst>
          </p:cNvPr>
          <p:cNvSpPr txBox="1"/>
          <p:nvPr/>
        </p:nvSpPr>
        <p:spPr>
          <a:xfrm>
            <a:off x="231501" y="6187440"/>
            <a:ext cx="11728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>
                <a:solidFill>
                  <a:schemeClr val="accent1"/>
                </a:solidFill>
              </a:rPr>
              <a:t>DebrisWatch</a:t>
            </a:r>
            <a:r>
              <a:rPr lang="en-GB" dirty="0">
                <a:solidFill>
                  <a:schemeClr val="accent1"/>
                </a:solidFill>
              </a:rPr>
              <a:t> I: A survey of faint geosynchronous debris – Blake et al. 2021 (ASR)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708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4D9C0-A76A-4689-8CDA-7557F1401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3D27-9860-6E70-F454-B3273DAAD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 dataset – 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634D1-EAD9-8F7B-90DD-0BC8F5CBE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INT dataset is not ideally suited for blind stacking</a:t>
            </a:r>
          </a:p>
          <a:p>
            <a:pPr lvl="1"/>
            <a:r>
              <a:rPr lang="en-GB" dirty="0"/>
              <a:t>Each pointing has only ~5 frames – Limits the amount of stacking possible</a:t>
            </a:r>
          </a:p>
          <a:p>
            <a:pPr lvl="1"/>
            <a:r>
              <a:rPr lang="en-GB" dirty="0"/>
              <a:t>Exposures are long, leading to long streaks and thus many paths to test</a:t>
            </a:r>
          </a:p>
          <a:p>
            <a:pPr lvl="1"/>
            <a:r>
              <a:rPr lang="en-GB" dirty="0"/>
              <a:t>Deadtime is significant – Increases motion between frames without increasing usable data accordingly</a:t>
            </a:r>
          </a:p>
          <a:p>
            <a:r>
              <a:rPr lang="en-GB" dirty="0"/>
              <a:t>Want to employ blind stacking on a better suited dataset</a:t>
            </a:r>
          </a:p>
          <a:p>
            <a:pPr lvl="1"/>
            <a:r>
              <a:rPr lang="en-GB" dirty="0"/>
              <a:t>Have a 36cm astrograph (RASA) dataset taken in parallel with INT</a:t>
            </a:r>
          </a:p>
          <a:p>
            <a:r>
              <a:rPr lang="en-GB" dirty="0"/>
              <a:t>Better suited for blind stacking:</a:t>
            </a:r>
          </a:p>
          <a:p>
            <a:pPr lvl="1"/>
            <a:r>
              <a:rPr lang="en-GB" dirty="0"/>
              <a:t>More frames per pointing</a:t>
            </a:r>
          </a:p>
          <a:p>
            <a:pPr lvl="1"/>
            <a:r>
              <a:rPr lang="en-GB" dirty="0"/>
              <a:t>Shorter exposures</a:t>
            </a:r>
          </a:p>
          <a:p>
            <a:pPr lvl="1"/>
            <a:r>
              <a:rPr lang="en-GB" dirty="0"/>
              <a:t>Reduced deadtime</a:t>
            </a:r>
          </a:p>
          <a:p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429010-49F2-FA8F-D934-C70C1B4121DC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76C98926-35C4-63BD-FBE2-A8AFA71EE1C4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610AC5DB-A644-E2BE-8E19-5F7F8779D4AF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212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50E66-C729-0409-E53D-17F96AEAB4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4B7EE-0DB4-4379-394B-3A29D9E16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 dataset – Conclusions/Next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7E166-D592-C147-0DA9-54BF719D5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Have shown that blind stacking works in a real-world scenario</a:t>
            </a:r>
          </a:p>
          <a:p>
            <a:pPr lvl="1"/>
            <a:r>
              <a:rPr lang="en-GB" dirty="0"/>
              <a:t>Improvement in number and magnitude of recovered targets</a:t>
            </a:r>
          </a:p>
          <a:p>
            <a:pPr lvl="1"/>
            <a:r>
              <a:rPr lang="en-GB" dirty="0"/>
              <a:t>Even on a limited dataset</a:t>
            </a:r>
          </a:p>
          <a:p>
            <a:endParaRPr lang="en-GB" dirty="0"/>
          </a:p>
          <a:p>
            <a:r>
              <a:rPr lang="en-GB" dirty="0"/>
              <a:t>Next step is to run algorithm on RASA data and compare results to INT – How does a small telescope with better suited data compare to a large telescope?</a:t>
            </a:r>
          </a:p>
          <a:p>
            <a:r>
              <a:rPr lang="en-GB" dirty="0"/>
              <a:t>Hope to publish results, alongside open access full blind stacking code</a:t>
            </a:r>
          </a:p>
          <a:p>
            <a:pPr lvl="1"/>
            <a:r>
              <a:rPr lang="en-GB" dirty="0"/>
              <a:t>Applicable to any dataset looking for faint moving targets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5EB8270-FEB5-1FE2-7503-39D34222EEAF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EC9438D6-E450-89EA-3264-91D65DF75EED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C84EAA57-7CBC-A939-BFC9-68B4A54AD3E7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06BD1B7-10C5-160A-8DC2-CB0B3BD158BD}"/>
              </a:ext>
            </a:extLst>
          </p:cNvPr>
          <p:cNvSpPr txBox="1"/>
          <p:nvPr/>
        </p:nvSpPr>
        <p:spPr>
          <a:xfrm>
            <a:off x="231501" y="6187440"/>
            <a:ext cx="11728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accent1"/>
                </a:solidFill>
              </a:rPr>
              <a:t>Blind stacking code for RSO recovery: Three case studies – Cooke et al. (in prep.)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DF530D-8486-C29F-818D-AF57116E0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61951-7DF4-4CD4-5B3E-D43CF8EA2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Orbital refinement –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925D0-B096-A20B-5168-58EFC9F07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Blind stacking detections provide a single location and direction/magnitude of motion</a:t>
            </a:r>
          </a:p>
          <a:p>
            <a:pPr lvl="1"/>
            <a:r>
              <a:rPr lang="en-GB" dirty="0"/>
              <a:t>Good for population studies but even small uncertainties result in a large range of orbits</a:t>
            </a:r>
          </a:p>
          <a:p>
            <a:r>
              <a:rPr lang="en-GB" dirty="0"/>
              <a:t>Observing a second detection of the same target can improve the precision on the extrapolated orbit</a:t>
            </a:r>
          </a:p>
          <a:p>
            <a:r>
              <a:rPr lang="en-GB" dirty="0"/>
              <a:t>Original detection can be used to inform/target the second</a:t>
            </a:r>
          </a:p>
          <a:p>
            <a:pPr lvl="1"/>
            <a:r>
              <a:rPr lang="en-GB" dirty="0"/>
              <a:t>An informed second detection can be much less computationally expensive</a:t>
            </a:r>
          </a:p>
          <a:p>
            <a:endParaRPr lang="en-GB" dirty="0"/>
          </a:p>
          <a:p>
            <a:r>
              <a:rPr lang="en-GB" dirty="0"/>
              <a:t>Begin with a simulation – Attempt to target and recover the same RSO and thus refine its orbit</a:t>
            </a:r>
          </a:p>
          <a:p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51C93BD-602D-23C4-BB62-4B010C83CC5E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D1C3A067-E485-77CD-A305-9BF2A4DCA883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916EC1EF-2854-91AA-DBB2-B1A7964811CE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1722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69D80-0FAA-49EC-38F4-5A49A002C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CA778-C4E4-4A0F-DF38-E91049C2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Orbital refinement – Original detection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B6A978A-3A0E-AD48-91EF-B71AFED21331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F2DF8412-A33B-B390-93F6-B0F88400E37E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65453217-4325-3902-0245-DC60F7CDC5B6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A6E5426C-A56B-DD44-134F-B51FAEFCC9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65967" y="1780735"/>
            <a:ext cx="6460066" cy="4848553"/>
          </a:xfrm>
        </p:spPr>
      </p:pic>
    </p:spTree>
    <p:extLst>
      <p:ext uri="{BB962C8B-B14F-4D97-AF65-F5344CB8AC3E}">
        <p14:creationId xmlns:p14="http://schemas.microsoft.com/office/powerpoint/2010/main" val="2184090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3B5FD-000B-E9C7-2492-44BB53F36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5B921-6CC1-42E3-F6D5-3891830F7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Orbital refinement – Extrapolated values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230131-76DD-43A8-B1D3-4531F95AC054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FEFAD1AD-7DA6-B146-2219-05A7F297189C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C953C0A2-B830-41BF-C90E-F91EA9FAABC9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0F5A56F-3634-9895-DC50-86D36B2A18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80759" y="1842916"/>
            <a:ext cx="5870267" cy="4405884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E63B36F-F532-8481-34F7-9F713C206E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974" y="1842516"/>
            <a:ext cx="5870267" cy="440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68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C95D5-781D-1241-676F-9A9365F79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6D43B-17F4-B72A-A766-ECB4F9A09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Orbital refinement – Targeted stacking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FA489F-D383-3C16-9351-646A1AC4F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1" y="2057400"/>
            <a:ext cx="5192486" cy="4038600"/>
          </a:xfrm>
        </p:spPr>
        <p:txBody>
          <a:bodyPr/>
          <a:lstStyle/>
          <a:p>
            <a:r>
              <a:rPr lang="en-GB" dirty="0"/>
              <a:t>Based on the extrapolated values and targeted paths we can attempt a targeted recovery of the same target</a:t>
            </a:r>
          </a:p>
          <a:p>
            <a:pPr lvl="1"/>
            <a:r>
              <a:rPr lang="en-GB" dirty="0"/>
              <a:t>Target recovery requires significantly less resources than a full blind stacking approach</a:t>
            </a:r>
          </a:p>
          <a:p>
            <a:r>
              <a:rPr lang="en-GB" dirty="0"/>
              <a:t>Result is two detections of the same target</a:t>
            </a:r>
          </a:p>
          <a:p>
            <a:r>
              <a:rPr lang="en-GB" dirty="0"/>
              <a:t>We can now use this second detection to compare the inferred orbital precision using 1 or 2 detections</a:t>
            </a:r>
          </a:p>
          <a:p>
            <a:pPr lvl="1"/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E11C6B6-673C-A624-9CE9-20360CA256A9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7D4125AD-D094-B14E-D6CB-AC117D81AE40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6A20DC06-7471-1A97-907B-8A55645B86A3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C22FF93-E2B2-8DF5-19F1-7C56C57E4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487" y="2057400"/>
            <a:ext cx="5380909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04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E8982-562B-A6CD-2B6B-23B4A6AD8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B6955-0D3D-1BFF-8D4A-BB109C744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Orbital refinement – P4 distribution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BA942B-3430-206E-0023-95A6F3F07B33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4C16480C-1C6B-1803-30A3-31F294FAA72E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6D930756-D579-4320-E8A8-177F4414A271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645D20AF-C20E-A7BC-2108-81B900D46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232" y="1720385"/>
            <a:ext cx="6275535" cy="471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83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82EF3-C5C7-AAA3-BA0E-334AE46C9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61788-6883-262E-319A-5F2B2F9D4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Orbital refinement – P4 distribution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F86DE8F-02AC-0AEF-CA11-F6B64B9EA7E4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5AE4DC66-D652-C068-0351-8E202892E5ED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93A59EA8-117B-4683-66BB-5B03D7779A0E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" name="p4_dist_ani.mp4">
            <a:hlinkClick r:id="" action="ppaction://media"/>
            <a:extLst>
              <a:ext uri="{FF2B5EF4-FFF2-40B4-BE49-F238E27FC236}">
                <a16:creationId xmlns:a16="http://schemas.microsoft.com/office/drawing/2014/main" id="{EE923EDC-0F39-A087-5ADC-1164140B93E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58231" y="1723788"/>
            <a:ext cx="6275535" cy="470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46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4C55-A08C-33FC-7119-BCD23C2CA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7EB31-8E06-A6EC-10C2-BB87E7254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Motivation</a:t>
            </a:r>
          </a:p>
          <a:p>
            <a:r>
              <a:rPr lang="en-GB" dirty="0"/>
              <a:t>Blind stacking introduction</a:t>
            </a:r>
          </a:p>
          <a:p>
            <a:pPr lvl="1"/>
            <a:r>
              <a:rPr lang="en-GB" dirty="0"/>
              <a:t>Original simulation</a:t>
            </a:r>
          </a:p>
          <a:p>
            <a:r>
              <a:rPr lang="en-GB" dirty="0"/>
              <a:t>INT dataset</a:t>
            </a:r>
          </a:p>
          <a:p>
            <a:r>
              <a:rPr lang="en-GB" dirty="0"/>
              <a:t>Orbit refinement</a:t>
            </a:r>
          </a:p>
          <a:p>
            <a:r>
              <a:rPr lang="en-GB" dirty="0"/>
              <a:t>Conclusions</a:t>
            </a:r>
          </a:p>
          <a:p>
            <a:r>
              <a:rPr lang="en-GB" dirty="0"/>
              <a:t>Next steps/Future work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3B7A804-B9AA-FB56-3947-31CC0EE8A2EC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B27E4E08-1C03-DCD1-4EC9-13FEF236396C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3335EF71-B8C4-6A4D-513E-1CF24D6C65E2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37713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C59DC9-DBB8-A6C2-A017-68EFEE742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B1005-AB76-7A3C-28A1-3C3869938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Orbital refinement – P4 orbits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90E9EE-8693-DD94-124A-D56538BA008E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61A0AFF0-EF73-32DD-6FC1-F18B05DB455B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F97A2D2C-3812-CD21-CBC4-7324ED402CB1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25C657C-1130-0A75-7B91-D8E97F811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497" y="1626761"/>
            <a:ext cx="6293005" cy="489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837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BF406F-5957-09CE-9BF2-5D2D7749C4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03026-7A58-0E80-6B03-CABBA226A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Orbital refinement – P4 orbits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03F4CE7-DC5F-9BA9-0285-C8E5AE865C2A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EF6DE88E-D71E-3B75-4848-FC3B367EAE99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C5FDB710-84A4-7D26-25F2-3C3B9EC8C042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4_orbits_ani.mp4">
            <a:hlinkClick r:id="" action="ppaction://media"/>
            <a:extLst>
              <a:ext uri="{FF2B5EF4-FFF2-40B4-BE49-F238E27FC236}">
                <a16:creationId xmlns:a16="http://schemas.microsoft.com/office/drawing/2014/main" id="{6994E74B-0D83-7B26-EB5A-F3169AD8397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49497" y="1626508"/>
            <a:ext cx="6293005" cy="489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22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F0063-A010-C1C1-06E8-6918F32AE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3A20F-0D54-568E-BE41-C2F53E34F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Orbital refinement – Conclusions/Next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4339D-B212-C68F-7DC6-AAA407247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Shown that an initial blind stacking detection can be used to aid in a targeted recovery at a later time</a:t>
            </a:r>
          </a:p>
          <a:p>
            <a:pPr lvl="1"/>
            <a:r>
              <a:rPr lang="en-GB" dirty="0"/>
              <a:t>Significantly reduces computational time required</a:t>
            </a:r>
          </a:p>
          <a:p>
            <a:r>
              <a:rPr lang="en-GB" dirty="0"/>
              <a:t>Have also shown that a second detection of the same target significantly improves the orbital parameters of a target and thus the ability to catalogue it effectively</a:t>
            </a:r>
          </a:p>
          <a:p>
            <a:endParaRPr lang="en-GB" dirty="0"/>
          </a:p>
          <a:p>
            <a:r>
              <a:rPr lang="en-GB" dirty="0"/>
              <a:t>Simulation requires further development</a:t>
            </a:r>
          </a:p>
          <a:p>
            <a:pPr lvl="1"/>
            <a:r>
              <a:rPr lang="en-GB" dirty="0"/>
              <a:t>What is the optimal time for a second detection to ensure positive identification, while limiting search space and maximising orbital classification?</a:t>
            </a:r>
          </a:p>
          <a:p>
            <a:pPr lvl="1"/>
            <a:r>
              <a:rPr lang="en-GB" dirty="0"/>
              <a:t>Need to account for physical and temporal limitations</a:t>
            </a:r>
          </a:p>
          <a:p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B6C3E6-D52A-1142-9A50-2C965E12A6DE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21439969-ACA6-8D72-914B-56E9702B258D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D1F39953-853E-7FBB-7E8F-8CD8A3DCDA60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028E48A-02AC-62A2-C28F-3CA106C83EF1}"/>
              </a:ext>
            </a:extLst>
          </p:cNvPr>
          <p:cNvSpPr txBox="1"/>
          <p:nvPr/>
        </p:nvSpPr>
        <p:spPr>
          <a:xfrm>
            <a:off x="231501" y="6187440"/>
            <a:ext cx="11728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accent1"/>
                </a:solidFill>
              </a:rPr>
              <a:t>Orbital refinement of blind stacking detections – Cooke et al. (in prep.)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140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BFABA-C004-17BA-C40A-49B579046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B8785-5BC8-4C6B-F270-4BF825B92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36940-6016-B662-FA41-8460C22AD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Blind stacking has been proved to be successful on real-world data</a:t>
            </a:r>
          </a:p>
          <a:p>
            <a:pPr lvl="1"/>
            <a:r>
              <a:rPr lang="en-GB" dirty="0"/>
              <a:t>Multiple new, faint RSO recoveries, even in a non-ideal dataset</a:t>
            </a:r>
          </a:p>
          <a:p>
            <a:endParaRPr lang="en-GB" dirty="0"/>
          </a:p>
          <a:p>
            <a:r>
              <a:rPr lang="en-GB" dirty="0"/>
              <a:t>Blind stacking detections can be leveraged to target further detections of the same target and thus refine orbital parameters</a:t>
            </a:r>
          </a:p>
          <a:p>
            <a:pPr lvl="1"/>
            <a:r>
              <a:rPr lang="en-GB" dirty="0"/>
              <a:t>Extrapolating a blind stacking detection can allow for a re-detection using a fraction of the computational resources</a:t>
            </a:r>
          </a:p>
          <a:p>
            <a:pPr lvl="1"/>
            <a:r>
              <a:rPr lang="en-GB" dirty="0"/>
              <a:t>Orbital precision is enhanced significantly using even a single further detection</a:t>
            </a:r>
          </a:p>
          <a:p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2FC826-799D-543B-5DB3-F2991A20901A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CFE4D84E-9DB9-FC96-D008-F54223095C68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D1AAE404-E327-6148-B6D7-9832A85D7C1C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9939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42F624-8DA7-6844-F471-B639FC8FA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7078A-C34A-6903-ED97-E90421B08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steps/Future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0C6B31-70A4-3F75-5076-2C0CCB348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Test blind stacking algorithm on a more appropriate dataset</a:t>
            </a:r>
          </a:p>
          <a:p>
            <a:pPr lvl="1"/>
            <a:r>
              <a:rPr lang="en-GB" dirty="0"/>
              <a:t>How does the magnitude improvement differ</a:t>
            </a:r>
          </a:p>
          <a:p>
            <a:pPr lvl="1"/>
            <a:r>
              <a:rPr lang="en-GB" dirty="0"/>
              <a:t>How does a small telescope using blind stacking compare to a much bigger telescope</a:t>
            </a:r>
          </a:p>
          <a:p>
            <a:r>
              <a:rPr lang="en-GB" dirty="0"/>
              <a:t>Publish an open-source version of blind stacking algorithm</a:t>
            </a:r>
          </a:p>
          <a:p>
            <a:pPr lvl="1"/>
            <a:r>
              <a:rPr lang="en-GB" dirty="0"/>
              <a:t>Applicable to any dataset searching for moving targets</a:t>
            </a:r>
          </a:p>
          <a:p>
            <a:endParaRPr lang="en-GB" dirty="0"/>
          </a:p>
          <a:p>
            <a:r>
              <a:rPr lang="en-GB" dirty="0"/>
              <a:t>Further development of orbit refinement simulation</a:t>
            </a:r>
          </a:p>
          <a:p>
            <a:pPr lvl="1"/>
            <a:r>
              <a:rPr lang="en-GB" dirty="0"/>
              <a:t>How best to optimise set-up to minimise computational requirements and maximise orbit refinement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3363AA-865D-5431-98FB-C209E716B7E0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FF1D5FFB-9765-E1DB-C5A3-45DA269B96B4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63ECF293-BE38-7EED-012A-EB9DE8CF45EF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5105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97FCAA-9117-91B3-2AC4-A157A6302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AEC04-52FD-8B18-1F28-42E650DA3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4155D-8A6C-000B-BE84-F6EF0A5D0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6696" y="2076974"/>
            <a:ext cx="9872871" cy="4038600"/>
          </a:xfrm>
        </p:spPr>
        <p:txBody>
          <a:bodyPr/>
          <a:lstStyle/>
          <a:p>
            <a:r>
              <a:rPr lang="en-GB" dirty="0" err="1"/>
              <a:t>benjamin.cooke@warwick.ac.uk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138EBAC-6DD8-6437-597C-30C48BC4F97F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904609B5-9BD7-44B1-41A9-6830CDFFF7CD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3BBB86E7-516F-8CDD-1ECA-9D740C0572E1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54760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B175B0-FCAA-23DB-30D1-87DFE7C1EC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972EB-5156-BDE7-9676-9852A8051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EFFE3-D749-BB98-919F-4F29708288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number of RSOs in Earth orbit has been increasing for years – Due to both scheduled launches and fragmentation events</a:t>
            </a:r>
          </a:p>
          <a:p>
            <a:r>
              <a:rPr lang="en-GB" dirty="0"/>
              <a:t>Planned end of life and debris removal techniques are becoming important, but are still limited in scope</a:t>
            </a:r>
          </a:p>
          <a:p>
            <a:r>
              <a:rPr lang="en-GB" dirty="0"/>
              <a:t>To ensure future safety and useability of earth orbit we need to measure and track the current and future RSO population</a:t>
            </a:r>
          </a:p>
          <a:p>
            <a:r>
              <a:rPr lang="en-GB" dirty="0"/>
              <a:t>However, the smallest/faintest targets are hard to observe, especially if they are unknown</a:t>
            </a:r>
          </a:p>
          <a:p>
            <a:endParaRPr lang="en-GB" dirty="0"/>
          </a:p>
          <a:p>
            <a:r>
              <a:rPr lang="en-GB" dirty="0"/>
              <a:t>How do we detect faint RSOs, without requiring prior information on their locations/orbits?</a:t>
            </a:r>
          </a:p>
          <a:p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2DEC76-4FB0-84DF-A6AD-769FD82D240E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30E0244F-210C-1700-C21C-0D4BE65B59EF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CB0E6D6D-1BF2-3420-822D-65DCCC322825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915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40437-D86F-B30E-E3A8-CB278A7D5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E00A2-C9B0-9C8D-16AC-CBBDE2264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– What is blind stacking?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A0712-CC98-0494-0705-CB8A8FBC1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 method for recovery of faint, moving targets with unknown or imprecise speed, direction and location</a:t>
            </a:r>
          </a:p>
          <a:p>
            <a:r>
              <a:rPr lang="en-GB" dirty="0"/>
              <a:t>Relies on testing and comparing many orbits/paths on a pixel-by-pixel basis</a:t>
            </a:r>
          </a:p>
          <a:p>
            <a:r>
              <a:rPr lang="en-GB" dirty="0"/>
              <a:t>Begins with a dataset of n frames</a:t>
            </a:r>
          </a:p>
          <a:p>
            <a:r>
              <a:rPr lang="en-GB" dirty="0"/>
              <a:t>Procedure: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GB" dirty="0"/>
              <a:t>Choose a path to test (i.e. rate and direction of motion between frames)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GB" dirty="0"/>
              <a:t>Shift each image by the appropriate amount and combine the corresponding pixels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GB" dirty="0"/>
              <a:t>Compare stacked/integrated image with a master, replacing only the brighter pixels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GB" dirty="0"/>
              <a:t>Repeat steps 1-3 for each potential path</a:t>
            </a:r>
          </a:p>
          <a:p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06AF764-16DA-4C42-0251-F8ACDD5804BA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0D265729-B1CD-25F4-AA03-0AF2F3F0ED1B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D7A0ED53-11EF-7D48-504A-7A9D12B1A246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6662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5B6D6-C85C-3D56-F1D6-25FD0F658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A4B78-63BC-D39A-BCB7-F19305B2E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– Blind stacking visually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40E404E-F719-EE3A-B473-F7079270F27B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C0E6AD12-4FD4-F26E-C8E1-D65014266584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A5FA22B5-DAC1-1F00-07FE-C55618793FB1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animation_cut2.mp4">
            <a:hlinkClick r:id="" action="ppaction://media"/>
            <a:extLst>
              <a:ext uri="{FF2B5EF4-FFF2-40B4-BE49-F238E27FC236}">
                <a16:creationId xmlns:a16="http://schemas.microsoft.com/office/drawing/2014/main" id="{A949828E-7C3A-A9D0-B0AD-34520C1A34F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29737" y="1707846"/>
            <a:ext cx="8532526" cy="479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67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6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DB13E-2B1E-E80F-E728-8FC36EDA90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7553F-8BAB-92F8-D1DE-F55D42748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Original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74D20-CB91-61F9-7654-53D6E5816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5523807" cy="4038600"/>
          </a:xfrm>
        </p:spPr>
        <p:txBody>
          <a:bodyPr>
            <a:normAutofit/>
          </a:bodyPr>
          <a:lstStyle/>
          <a:p>
            <a:r>
              <a:rPr lang="en-GB" dirty="0"/>
              <a:t>Simulation to determine the feasibility of using blind stacking to improve recovery of faint LEO targets</a:t>
            </a:r>
          </a:p>
          <a:p>
            <a:r>
              <a:rPr lang="en-GB" dirty="0"/>
              <a:t>Based on a real CMOS dataset with injected targets</a:t>
            </a:r>
          </a:p>
          <a:p>
            <a:r>
              <a:rPr lang="en-GB" dirty="0"/>
              <a:t>Tested a range of parameters including exposure time, frames per stack and binning factor</a:t>
            </a:r>
          </a:p>
          <a:p>
            <a:r>
              <a:rPr lang="en-GB" dirty="0"/>
              <a:t>Showed an improvement of 1-1.5 mags depending on optimisation</a:t>
            </a:r>
          </a:p>
          <a:p>
            <a:endParaRPr lang="en-GB" dirty="0"/>
          </a:p>
        </p:txBody>
      </p:sp>
      <p:pic>
        <p:nvPicPr>
          <p:cNvPr id="6" name="Picture 5" descr="A graph of a number of stacked&#10;&#10;AI-generated content may be incorrect.">
            <a:extLst>
              <a:ext uri="{FF2B5EF4-FFF2-40B4-BE49-F238E27FC236}">
                <a16:creationId xmlns:a16="http://schemas.microsoft.com/office/drawing/2014/main" id="{E22339F7-4127-08A0-607A-C6318D01E8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902"/>
          <a:stretch/>
        </p:blipFill>
        <p:spPr>
          <a:xfrm>
            <a:off x="6666807" y="1796143"/>
            <a:ext cx="5293692" cy="3837425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C12DB63-C976-745D-14C3-C59B4464BFF6}"/>
              </a:ext>
            </a:extLst>
          </p:cNvPr>
          <p:cNvGrpSpPr/>
          <p:nvPr/>
        </p:nvGrpSpPr>
        <p:grpSpPr>
          <a:xfrm>
            <a:off x="10361917" y="206248"/>
            <a:ext cx="1611376" cy="806703"/>
            <a:chOff x="6835140" y="2567939"/>
            <a:chExt cx="2014220" cy="1008379"/>
          </a:xfrm>
        </p:grpSpPr>
        <p:sp>
          <p:nvSpPr>
            <p:cNvPr id="8" name="Isosceles Triangle 10">
              <a:extLst>
                <a:ext uri="{FF2B5EF4-FFF2-40B4-BE49-F238E27FC236}">
                  <a16:creationId xmlns:a16="http://schemas.microsoft.com/office/drawing/2014/main" id="{B994F9B3-F943-3E7A-84E6-EDA4B870EDA0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Isosceles Triangle 11">
              <a:extLst>
                <a:ext uri="{FF2B5EF4-FFF2-40B4-BE49-F238E27FC236}">
                  <a16:creationId xmlns:a16="http://schemas.microsoft.com/office/drawing/2014/main" id="{081FAF72-DB0B-5D1D-A3AD-5C7F32F8FB3A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20E74F5-06EB-9F9C-6CE7-6531452F0BFB}"/>
              </a:ext>
            </a:extLst>
          </p:cNvPr>
          <p:cNvSpPr txBox="1"/>
          <p:nvPr/>
        </p:nvSpPr>
        <p:spPr>
          <a:xfrm>
            <a:off x="231501" y="6187440"/>
            <a:ext cx="11728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accent1"/>
                </a:solidFill>
              </a:rPr>
              <a:t>Simulated recovery of LEO objects using </a:t>
            </a:r>
            <a:r>
              <a:rPr lang="en-GB" dirty="0" err="1">
                <a:solidFill>
                  <a:schemeClr val="accent1"/>
                </a:solidFill>
              </a:rPr>
              <a:t>sCMOS</a:t>
            </a:r>
            <a:r>
              <a:rPr lang="en-GB" dirty="0">
                <a:solidFill>
                  <a:schemeClr val="accent1"/>
                </a:solidFill>
              </a:rPr>
              <a:t> blind stacking – Cooke et al. 2023 (ASR)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09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FC57F9-A92F-DE90-4354-5AC636FBC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DEC6A-7ECB-D1EC-2104-82C89422A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 dataset –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7A564-6906-E394-D281-E93B1276E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Blind stacking works in a simulated environment – We want to confirm on a real-world dataset</a:t>
            </a:r>
          </a:p>
          <a:p>
            <a:pPr lvl="1"/>
            <a:r>
              <a:rPr lang="en-GB" dirty="0"/>
              <a:t>Have access to a 2018 INT GEO satellite observing campaign</a:t>
            </a:r>
          </a:p>
          <a:p>
            <a:r>
              <a:rPr lang="en-GB" dirty="0"/>
              <a:t>The data had been searched for GEO objects using individual frames – Could blind stacking recover missed targets?</a:t>
            </a:r>
          </a:p>
          <a:p>
            <a:r>
              <a:rPr lang="en-GB" dirty="0"/>
              <a:t>Blind stacking code required some adaptations to run on INT dataset</a:t>
            </a:r>
          </a:p>
          <a:p>
            <a:r>
              <a:rPr lang="en-GB" dirty="0"/>
              <a:t>Adaptations: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GB" dirty="0"/>
              <a:t>Mask out stellar streaks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GB" dirty="0"/>
              <a:t>Account for deadtime between exposures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2B63FC7-EE34-D6DA-46A0-75FC2DFFD947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2C9ECD89-E729-1D25-36B1-8EA4B3DB883F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23AB76B0-9FC4-8E80-CA64-BA73AC2845DD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8763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937BD-A0CA-B37D-3091-E43FB96AA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DE94D-0ECA-3345-349F-CB477B583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 dataset – Example detections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A9F84CA-DA0C-1398-7D75-DAF5569A0B49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1FA0E3AE-C75B-3E6A-4F61-694E38603836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C781FECA-A8B2-9A41-0DE8-428A387C0386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D8367D60-A7DB-8798-370B-1B6C9A037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676" y="1633817"/>
            <a:ext cx="7328647" cy="488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03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E9BFE1-58FB-CBB4-67A5-4C26B986BB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22A36-8F86-DE6B-47E5-4001DC884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 dataset – Example detections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F1F8F6-26AA-ED3F-6598-F531F1754C88}"/>
              </a:ext>
            </a:extLst>
          </p:cNvPr>
          <p:cNvGrpSpPr/>
          <p:nvPr/>
        </p:nvGrpSpPr>
        <p:grpSpPr>
          <a:xfrm>
            <a:off x="10342888" y="235858"/>
            <a:ext cx="1611376" cy="806703"/>
            <a:chOff x="6835140" y="2567939"/>
            <a:chExt cx="2014220" cy="1008379"/>
          </a:xfrm>
        </p:grpSpPr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8B254BB7-0D74-2916-091E-8E90D26AC0B9}"/>
                </a:ext>
              </a:extLst>
            </p:cNvPr>
            <p:cNvSpPr/>
            <p:nvPr/>
          </p:nvSpPr>
          <p:spPr>
            <a:xfrm rot="10800000">
              <a:off x="6835140" y="2567939"/>
              <a:ext cx="1122680" cy="1008379"/>
            </a:xfrm>
            <a:prstGeom prst="triangle">
              <a:avLst>
                <a:gd name="adj" fmla="val 48869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6ED33A0B-11B5-87F4-29E8-9208F7EED870}"/>
                </a:ext>
              </a:extLst>
            </p:cNvPr>
            <p:cNvSpPr/>
            <p:nvPr/>
          </p:nvSpPr>
          <p:spPr>
            <a:xfrm rot="10800000">
              <a:off x="7726680" y="2567939"/>
              <a:ext cx="1122680" cy="1008379"/>
            </a:xfrm>
            <a:prstGeom prst="triangle">
              <a:avLst>
                <a:gd name="adj" fmla="val 51358"/>
              </a:avLst>
            </a:prstGeom>
            <a:solidFill>
              <a:srgbClr val="4472C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B19621F0-7543-8BD3-7B12-3241A8748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676" y="1633817"/>
            <a:ext cx="7328647" cy="488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127043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rwick2.potx" id="{92CD49AF-AADA-7642-BB1E-4C46D5DB2F51}" vid="{354DA5EB-ED2E-AA4E-9C4C-80C4D4A2A5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27253</TotalTime>
  <Words>1430</Words>
  <Application>Microsoft Macintosh PowerPoint</Application>
  <PresentationFormat>Widescreen</PresentationFormat>
  <Paragraphs>175</Paragraphs>
  <Slides>25</Slides>
  <Notes>25</Notes>
  <HiddenSlides>0</HiddenSlides>
  <MMClips>3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Calibri</vt:lpstr>
      <vt:lpstr>Corbel</vt:lpstr>
      <vt:lpstr>Basis</vt:lpstr>
      <vt:lpstr>RSO recovery through blind stacking – Current results and future goals</vt:lpstr>
      <vt:lpstr>Contents</vt:lpstr>
      <vt:lpstr>Motivation</vt:lpstr>
      <vt:lpstr>Introduction – What is blind stacking?</vt:lpstr>
      <vt:lpstr>Introduction – Blind stacking visually</vt:lpstr>
      <vt:lpstr>Original simulation</vt:lpstr>
      <vt:lpstr>INT dataset – Introduction</vt:lpstr>
      <vt:lpstr>INT dataset – Example detections</vt:lpstr>
      <vt:lpstr>INT dataset – Example detections</vt:lpstr>
      <vt:lpstr>INT dataset – Example detections</vt:lpstr>
      <vt:lpstr>INT dataset – Magnitude histogram </vt:lpstr>
      <vt:lpstr>INT dataset – Limitations</vt:lpstr>
      <vt:lpstr>INT dataset – Conclusions/Next steps</vt:lpstr>
      <vt:lpstr>Orbital refinement – Introduction</vt:lpstr>
      <vt:lpstr>Orbital refinement – Original detection</vt:lpstr>
      <vt:lpstr>Orbital refinement – Extrapolated values</vt:lpstr>
      <vt:lpstr>Orbital refinement – Targeted stacking</vt:lpstr>
      <vt:lpstr>Orbital refinement – P4 distribution</vt:lpstr>
      <vt:lpstr>Orbital refinement – P4 distribution</vt:lpstr>
      <vt:lpstr>Orbital refinement – P4 orbits</vt:lpstr>
      <vt:lpstr>Orbital refinement – P4 orbits</vt:lpstr>
      <vt:lpstr>Orbital refinement – Conclusions/Next steps</vt:lpstr>
      <vt:lpstr>Conclusions</vt:lpstr>
      <vt:lpstr>Next steps/Future work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Cooke, Ben</dc:creator>
  <cp:lastModifiedBy>Cooke, Ben</cp:lastModifiedBy>
  <cp:revision>121</cp:revision>
  <dcterms:created xsi:type="dcterms:W3CDTF">2025-06-26T08:20:34Z</dcterms:created>
  <dcterms:modified xsi:type="dcterms:W3CDTF">2025-07-15T07:35:37Z</dcterms:modified>
</cp:coreProperties>
</file>