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4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5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6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798" r:id="rId4"/>
    <p:sldMasterId id="2147483813" r:id="rId5"/>
    <p:sldMasterId id="2147483828" r:id="rId6"/>
    <p:sldMasterId id="2147483843" r:id="rId7"/>
    <p:sldMasterId id="2147483858" r:id="rId8"/>
    <p:sldMasterId id="2147483873" r:id="rId9"/>
    <p:sldMasterId id="2147483888" r:id="rId10"/>
  </p:sldMasterIdLst>
  <p:notesMasterIdLst>
    <p:notesMasterId r:id="rId21"/>
  </p:notesMasterIdLst>
  <p:handoutMasterIdLst>
    <p:handoutMasterId r:id="rId22"/>
  </p:handoutMasterIdLst>
  <p:sldIdLst>
    <p:sldId id="257" r:id="rId11"/>
    <p:sldId id="286" r:id="rId12"/>
    <p:sldId id="382" r:id="rId13"/>
    <p:sldId id="380" r:id="rId14"/>
    <p:sldId id="387" r:id="rId15"/>
    <p:sldId id="381" r:id="rId16"/>
    <p:sldId id="384" r:id="rId17"/>
    <p:sldId id="386" r:id="rId18"/>
    <p:sldId id="388" r:id="rId19"/>
    <p:sldId id="378" r:id="rId20"/>
  </p:sldIdLst>
  <p:sldSz cx="12192000" cy="6858000"/>
  <p:notesSz cx="6858000" cy="9144000"/>
  <p:embeddedFontLst>
    <p:embeddedFont>
      <p:font typeface="Cambria Math" panose="02040503050406030204" pitchFamily="18" charset="0"/>
      <p:regular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lack" id="{AED667F0-7735-E04F-A613-085AB7E22BD8}">
          <p14:sldIdLst>
            <p14:sldId id="257"/>
            <p14:sldId id="286"/>
            <p14:sldId id="382"/>
            <p14:sldId id="380"/>
            <p14:sldId id="387"/>
            <p14:sldId id="381"/>
            <p14:sldId id="384"/>
            <p14:sldId id="386"/>
            <p14:sldId id="388"/>
            <p14:sldId id="37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42B6F1D-ED99-5349-7F51-0CB9D3AA4303}" name="Kelleher, Lucy" initials="KL" userId="S::u1774172@live.warwick.ac.uk::a7d460b6-a904-4b89-9e64-58119e2e7618" providerId="AD"/>
  <p188:author id="{FC9FCF26-F0F8-4972-3715-BDE043EC4023}" name="Lawson, Holly" initials="LH" userId="S::u2271473@live.warwick.ac.uk::0de7dddd-20ce-43a4-8d85-02704f67e7b2" providerId="AD"/>
  <p188:author id="{F73A01AF-3AAF-8A96-B34A-4ECD0F6DD2D2}" name="Bodely, Ana" initials="BA" userId="S::u2172734@live.warwick.ac.uk::08ec00ae-aea7-4bf9-9869-9b75fae083f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0C0C0C"/>
    <a:srgbClr val="FD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–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–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660B408-B3CF-4A94-85FC-2B1E0A45F4A2}" styleName="Dark Style 2 –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–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–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Themed Style 2 –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–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–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–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1"/>
    <p:restoredTop sz="94694"/>
  </p:normalViewPr>
  <p:slideViewPr>
    <p:cSldViewPr snapToGrid="0">
      <p:cViewPr varScale="1">
        <p:scale>
          <a:sx n="121" d="100"/>
          <a:sy n="121" d="100"/>
        </p:scale>
        <p:origin x="8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font" Target="fonts/font1.fntdata"/><Relationship Id="rId28" Type="http://schemas.microsoft.com/office/2018/10/relationships/authors" Target="author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11662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8182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183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2D959CA-205F-61E0-E849-0515F946BCD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41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2BF3D1E0-7FC9-4E89-DFE7-5165B59500DE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53518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476755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8D9EEB7-B7AB-1C64-A605-EF36D3FFBB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98ACCD27-71CC-F356-2FBD-08588D559C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26466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17D1B03-4E4C-6186-9FF9-B3CE964321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4E928B4F-3265-2263-5059-1418E9ED8E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61962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>
                <a:effectLst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effectLst/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B91F82F2-0A6F-6A9F-373C-171253D5E9A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8504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57C52-1CB5-33E3-B149-EAB1272917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84F17C-6E19-B547-2E5A-436DE8D943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EB4A28-AC6D-EC48-BC79-45434858B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83805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D773E-2150-96AA-393D-A238DD62DB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4E834-52E2-2CB9-48D2-3F87AFD2B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0149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7387A-CEA4-C08B-EBCD-990ADDEEAE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FB76A-7C7D-A6E7-84B4-B4D0176FE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02168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E00DE-C468-A7DC-57DA-3D7B609B9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36C09-33F0-7683-FC8A-7E3AA4F109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25036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68BB6DF-82DA-20B1-861B-A213B26A05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D5341A7-FDFF-1392-D929-D43A7017E5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78052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7CA6640-69D1-E70A-2655-F0B4DAED0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F20949-F19A-616C-68AF-17C311196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609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_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3D467372-F32E-DE9A-90D5-43011C637B4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9AF3E014-79B3-303B-9C48-044DCEB17D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A628D210-0C84-971E-A26F-3B2FE440CD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40909806-D6C8-D851-C1D5-EB899EC0915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3" name="Content Placeholder 15">
            <a:extLst>
              <a:ext uri="{FF2B5EF4-FFF2-40B4-BE49-F238E27FC236}">
                <a16:creationId xmlns:a16="http://schemas.microsoft.com/office/drawing/2014/main" id="{D4F384C1-07C3-D90A-BDA7-8B66B59C618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486000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35E5D7F-8A7C-6EE9-409A-E74DEE1CEB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2" y="1408771"/>
            <a:ext cx="4860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4CC3C885-19BC-3E17-8A93-2B1A7E5C2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5BD7BD88-0848-5288-8AA9-8D97F76E2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04752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9F8F3E0F-50EB-D7D9-1094-CBFCDE3AA38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6298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6FD188F-21FA-C8C6-3224-86E0C1A0984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C7FA05C-26C0-ABC7-F829-9277AFCB4F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9449682-B281-CE89-4793-ABF5A537F33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16841A6-ADBE-FF46-5903-3F2515996B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500C2E1B-96D9-6987-FD2D-4DD6C85E6B7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1FE950B5-7673-85AA-4B5D-328A2464DAF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9ABC8A8A-E3E4-EAE3-E338-CA0EC14D7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74A7B0C-79A2-5881-24CD-81CB8D23A5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9828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2A2BBA4F-C36D-F323-4D63-166E891C69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3EF9C6BA-D1C2-C4AA-F310-A6CF2F0378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F4A69417-9EB9-4AB5-1760-4866F51D669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349A9E11-872C-1A48-5919-42AD1003B99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8527B8A-DFCB-809E-5EF8-489A4F74AF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578ED61-F222-E36E-4434-172A03EA82D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E7AE6D1-96FE-506D-672C-C342A426D8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0AF7C1B-AF7C-0268-014E-B3408A9580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09528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234864E0-2D0C-04DE-49AD-1E08E6C2807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6C77142-FD44-791C-459E-0233791EEC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A412CDE-5708-F6B5-F4F8-FE0BC50FC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48467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2AFA8F0D-AE72-0FE4-8BB8-4E4CE972E7E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F7C28-6C88-F213-D23A-E4C9BF929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81DB3-B63A-FF1F-74C0-2D30FDEDAA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88772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94AA410-AD0C-3427-D1EA-96A87F50BBB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02F48-F88D-F6C0-5AB1-ADAC63DAAB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DB20B8-FE68-934B-C748-AC5CD5169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32995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F5D07C09-A3CF-199A-4C35-C21D40729D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B023360-2D40-9E30-AF64-F725792B25F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2A38A2A-5040-F852-AAFD-179D3B4A07A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B567259-CC7A-9907-9C5C-ED340D7F1A12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846CAEF-979B-73A3-E5AC-BA314E4CDD7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23665714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5B82023-1872-0B29-989D-7CBF191A9A6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8DFA1E0-4D75-34F7-6C42-F43C7C3062E1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70A74EAE-B58D-D189-4BBA-8A2F041A791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63076403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4965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21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_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3764D63-5C2F-1B66-30E7-13032CD0152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CEDADC40-EB9F-9244-18DC-21FE7EA2B7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45CD228-5C19-1634-812F-0C8358B850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7FDB7BE5-FC74-185C-85FC-5BDDD3CA02D6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F5562BB3-0997-BC2D-7EBE-6E4EA273BB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9EDA59FE-8335-3268-B2CF-917AF8947C3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C2BA5C64-269D-2E74-1B77-B48FA5234B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18F90CE-BCFD-6C99-EE37-9DA7FA4698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43118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470179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AE741EF-635A-4E59-4403-5B55187D38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06292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EE6A203-953B-F765-6783-29C1BD923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445A163-7644-9D8A-EB2E-28984EDD3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84328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0CCC095-955B-D9F3-283A-32753ECE893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89760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D4781-1C8C-B937-E1C2-FCEDE435C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ACB45A-9CCC-6722-54ED-52BA6BABC3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572808-1082-6FB6-DCD6-6F1E6E85F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79059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B6D9E-78DC-4BD7-99DC-AC97577D22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3B840-7876-ED52-62F7-51A72E3AEB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83683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19290-7131-DE45-ABC9-63620DD259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DA537A-A761-3202-0BBF-1042C373A6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67028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61929-8F81-8E3F-5B37-AC1E2370DB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2D4CB-7A56-0826-7F76-884D72498E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19755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3BE9F83-B8A7-9BDA-17F7-6020B9783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7B933CD-FD5A-4ADC-D6B5-2E70E11D8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38822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BF1CF5D-732D-66D4-7289-6849D80691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42FBA9-DFD7-6B49-A916-BF71EF1E5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952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_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24D8582-267A-62B0-6375-52FBB6A95F0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0A0D45-92CE-4AA7-0114-549FDCB721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042A49D-B936-0FB8-BC5C-EBB1B67D30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05591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F66DFE02-3922-DB47-CDA2-397BECDB411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59395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30C5DD64-2FBA-3D50-B525-3B0F9FF669E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6BFD3AA-01A6-8D07-F391-FBD97C3FD6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D53D977-2176-6777-0E68-DE82DCCB0E7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E76CF5E8-FCC3-3384-753F-AE1743390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3387FE47-5CE4-76C2-401E-9B38A759E2FB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415A27B3-E04F-BBBE-E564-AB652B3A07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F3C17ED6-A7B8-C6F3-C41A-0AD1A338EC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F8E3EF6-8E6B-A779-2C5C-A1D5FD4950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3479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BA3A1727-81A1-4552-4F24-80C1424945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D83D3F35-FEC2-3BA5-3DC1-38337AD035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197604C7-F06F-849B-20BD-46B562A01EB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5AA07DC2-5304-16B2-0B9E-0BB6EB66843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0BFA2E6-1EE5-77CD-0CD7-CA9E98BD50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D9D09C5-D351-4D31-17CE-13FBB135322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1EC6865-AD23-AEFF-4546-213FA1851B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BBC4821-2989-7761-E9AF-7EA0D1F34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52339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CD5777-D403-D912-494B-0905096EF3F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FD9431A-7D7E-AFBA-5505-999340557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2577F9C-FD22-6936-3105-12AA090002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74545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53796BA5-A70C-F0B3-9FE1-8681A2A2324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B0CF0-82F4-B496-9D61-A56C93B07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16B78-0B43-E22D-66BD-0B6774CEAC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84535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9F9C20D-FEBF-C9AE-EA3D-C0B6DE6CE2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515C16E-2237-3D9A-42B4-89AFD6A64B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20398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6D3F15A-7755-86DE-90BB-0D71CDB936F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EC20356-2F46-1123-55FF-DFD2EB2FF300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C44EC55B-D7E4-4053-92B8-FB66A47B93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E17B8E3-039A-9E03-CDB5-5927B8818E27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CBC1056B-5EA8-4877-62BF-4137149AD9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60520788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705060B-5843-BB4A-6A03-62247147D95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523E454-FB1D-0609-FC56-53FA95543E9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57C9E13D-98B4-1488-C4A7-99C32395D8A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65615071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61803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283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_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B2A602F-B51D-0A59-07FD-1AC1CD15187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C6EBF-FD95-51E3-4F10-A159FCE953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E30C0-4484-78A3-EDD5-F263669F8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08150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1502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79347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E6A1D-E8C8-8F6E-F5FB-34C455458D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4D56FB0-D78B-9032-79F0-56E6DDE956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2079FD-87C4-04AC-B43C-4BEE080B3A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49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A951A39-DA62-980B-B3A2-7EF27E6214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80A355D-9A11-0C00-0302-0D717A40C84F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A2A98AE3-E1CB-23AE-7F02-F930EFE8988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36258FE-C9AE-8A0E-063C-420B921D82DA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E759C60-4DB6-D24A-3C87-CC2390CF4D9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59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E3B0B68-0551-E511-1F5F-B2343E9FDF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81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D918510-412A-5F29-812E-B643D993E1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B9C3BC3-4C83-7298-19AB-051EAF348661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949DFEBA-8C45-97E6-528F-BBB76271D6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B81EFBC-5DDF-0E56-4D9D-6E91752BE4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6375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5314F0-9808-2548-F057-2B3A1CFD9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DA2CA7B-3CFB-2C3D-D34E-29B53D95918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886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7B367A6-FAF4-214D-CA11-8B215D07A4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5B64E19-E5B3-A125-02DF-AA25578ADB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40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42DDC41-069C-6569-FD8D-DA3442F2A3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FDC7C16-2B7D-58D4-01ED-D32438637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7870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617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F418D34-AA8E-4C99-3102-43E12059DF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2D7BF2ED-E99A-D2EF-2890-A53F927BF12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3581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A911AAD-4208-8246-6AB8-9DCDFD5BE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20EDB3FE-29B0-955B-6F8E-FE051344F0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401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EA88B7B-40B5-F7ED-7A03-0B1D9E89B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EBCC2F-EDD1-E408-9592-63B405EF41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4717" y="5421625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5656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B1DC5-77ED-1128-2382-8A5E015C86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1B0A0-49FC-C371-5B5A-33B1F53475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1DBD9-EBBE-9171-3AA4-352B52A45B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7194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7BCE634-ACEE-FFB5-E0D7-9D56B01113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5CBC7E4-9C3A-0FAB-A51A-2ADF61DE12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1341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FF3406A1-E679-26F8-D6B5-C912C21F8C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9E7A86D-8F1D-D88D-2E13-791D64D841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A476C45-3BB1-C759-2CEC-03705A4A7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6454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3A231-C99C-C6FF-B4C9-43E5D4A90F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7C9CD-7603-D725-4916-6660C84EE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567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58D36ED-B780-0F62-B431-9997787933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5DD79F2-69A0-AD15-9D88-B2A99ECF65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407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931139F-D5F0-415D-9896-0DE665299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5E6DFEA-229D-07AD-37AC-67FD7E3604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65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EA88B7B-40B5-F7ED-7A03-0B1D9E89B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EBCC2F-EDD1-E408-9592-63B405EF41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4717" y="5421625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5653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AD42AABE-4FE9-A141-624D-E44E67F8FBA9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1183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BF02B868-6115-47A1-7D39-F1E61DEA8B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151DD6D0-860D-BE7D-BC4C-E226372316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3F82DC80-0538-92AF-341F-E870691B8A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266CEB78-2398-0144-603C-0ED8A195482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1C2299EA-FCE7-AFFC-5759-F01FE04B3731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486000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75C4D8C3-25AF-36F5-6AF6-C76ABC3F06C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2" y="1408771"/>
            <a:ext cx="4860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C647F01-51C1-2272-A03F-6C86EA881C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907D16D-B8EC-A815-8846-CC790C3379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0209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B8984DF6-A1FE-D622-A441-CCD458F0F2D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32D5F7EE-2D6F-F20E-5AFD-7C470CE8D0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0B76B560-08A6-15E4-4527-FACBE90376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21" name="Content Placeholder 15">
            <a:extLst>
              <a:ext uri="{FF2B5EF4-FFF2-40B4-BE49-F238E27FC236}">
                <a16:creationId xmlns:a16="http://schemas.microsoft.com/office/drawing/2014/main" id="{58695BCB-0C2C-A89C-C87D-F43A9F01BBA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2BDD9912-76FB-0977-3EEB-9319478B9A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04FBA892-4AE7-3C6D-35F6-6D8734858E8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F3E0872F-75AF-C5BB-C052-616FD8488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B6749FB4-179F-027F-9BE9-9ADEC4B66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6623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1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9EAFD1C-F405-88E0-28B0-8071B952232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548BCE1-1E88-B057-3BAE-860FB0678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7D6261-77FB-2E09-A67C-E9CC3B14C9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3680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C45C280B-4D32-AF2A-95A4-738B32B4B9B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57653-8164-6DEC-E9BE-54DA0FF9E1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AD766-B795-CEA0-17D5-CFF0AC875A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7307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E6A1D-E8C8-8F6E-F5FB-34C455458D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AE0ECF-7FD0-796A-2323-5E79378499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66F893-DB8C-2932-E98A-E860C127B1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3543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326FD46-2E55-87FF-F0B3-A17A0C3DF6F8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D282104C-1BBA-3D79-5319-A46C88E85C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E8D4A99-E1E1-3139-1236-6EA3B7C13551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B52B6039-B8A2-14D4-A5B5-B1C6596497B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59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8769719-C365-1034-77ED-D3B1ACDC10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1E67D21-2834-FB76-C441-0440A6334F8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2431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CA75AEC-C41C-BFAB-96B1-80581DDF1A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E57B473-A786-0A68-6A97-AA566502DD6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D6ED615C-BA52-DE54-6E80-D65CEA344F1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5B01B66-5EB2-C395-D920-6AC9A14F9B4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6950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5314F0-9808-2548-F057-2B3A1CFD9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DA2CA7B-3CFB-2C3D-D34E-29B53D95918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822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7B367A6-FAF4-214D-CA11-8B215D07A4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5B64E19-E5B3-A125-02DF-AA25578ADB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862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C878F-115A-2E4B-2DD5-883A8478AE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BCBA2-980E-EB6A-96D1-DA26D70678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D7A4D-2DF2-9658-F124-D3258C098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0817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11688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D1BE230-6420-FFF5-6758-C7F9655713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AAE7977-1BF5-F218-8311-ED7BFCFB29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6415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6D98896-83DF-6A21-1A43-C2633EAB2E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147CB46-A89C-F1F7-F942-979B4D697F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5251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684A845-46C3-33DA-CA23-5D8B7F1FD2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E9D5C80-43CB-B93C-AFEF-243C2D123E9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3916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CDB55-15B8-121C-9A95-E50F7B5D84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09629B-2E3D-8D47-E492-E4A5A92D99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CDA95B-F761-5DAE-DA12-BB84C3475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41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C56F5-70C7-6B90-D9C5-30B098A22C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A2F16-8026-9430-DFC0-2804BED2C5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8242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8CE34-40F0-EC27-F6DC-A9DFD33FD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FA899-6463-CF85-2673-DC139035F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4032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D91D9-CCA9-A9B9-5586-20666977E2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ABDC7-BB7A-5EDA-21BA-97E1A0205A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22665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3A34389-1F12-66E3-6C69-B610591E54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E4017DD-C813-3043-7FB0-A35D3B5C7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7962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43B0015-6C6D-3EC4-6761-F5A070AC6D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2DC7190-6158-888C-B0C7-CDFA1C4B2C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255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7794E-F310-4D49-6A04-DB1BE6A40D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B6C7A-ABDE-E96E-4925-133771EC2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0058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D2BE15D2-428D-7220-9547-DA01AED31FB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5941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9BE374B3-9BB3-3993-5205-DACD8521FF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ADBAF59-55AD-BB20-0854-4F00E3D183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7F7BC55-3BC8-B89D-7919-0E86A543B57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247D0FD-6198-AED6-8BFB-68FF711B43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EF2CC0D-E565-F017-AE91-CB0C2E441F2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C84566B0-775F-522F-5694-0E110C5152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864856EA-8ADC-3DB3-F2A2-2F26B84865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F27F0CE-9DAF-4D31-CA8F-A32C049CAE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54503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58EF5B5-50B6-097D-254A-DC0302C1E7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E07138AA-8105-84D9-677F-DAC3332DE7D3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54CAD70-D10E-930A-16EA-FD228228C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D2A1544-8B5E-1EBA-9577-83CE7B0EAD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05C08EB-46CF-FA11-3595-6C3BEAF443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9796065-C488-2296-40DE-B6F40F6B32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640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A6F6C75-D2A5-E05B-2BCE-798B8F09BB8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0CAFEC1-AE66-D8B4-E6D2-27C8EB892E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F426AEF-67DB-0719-C906-7D7AB50263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7836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4DFF7-D728-A0BD-BB56-56B0DBF62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79431-194F-E6E0-3EF3-3906DCBCA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9969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2D668-9298-B429-8245-1BC16281F6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DABA17-7B7D-899F-84F8-292CA76827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3884091-69C6-4322-83B8-C2BD56341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10266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5CDA39D1-C067-433E-BEEB-1E5A3359C1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5889796-979E-8AF1-9D58-7D0FDF3D416A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DFDF015-8CB2-7AE0-CC71-02DC2C8A9DE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9CE45D-5663-1B62-E264-FE43A462B865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C196A81-C5EF-AD47-CDBF-98F74EE14AF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1389495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5ED1A46-D6DD-5265-ACD4-B99C67E04B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B27340E-4B53-CC7A-7B58-E4712BCE07C0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06FCE97C-D04A-21AE-E2D4-C31176C5CE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88276188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387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375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FF3406A1-E679-26F8-D6B5-C912C21F8C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1C24B-12B7-0554-7338-E5606F2B7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17862-307E-AF7C-BB5A-27151186C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52279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10447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A6F234A-02BD-CEA1-53B6-A3CBD82D9D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D4FD2369-CA15-45D0-6135-4B67E4FCCD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25543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2FAD600-88E4-8EA1-EA4A-51A35A21FC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0AF68AB-F850-E589-CE1A-0CA7395247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5780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1AF0B37E-1851-C4C9-6600-DBA2A6B5C6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69721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BE98-0E22-15AB-65C2-C9AE1F66A1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051A74-FD7C-83D5-AE8A-B170E2565F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EBCF1B-F604-B3B2-27A6-880F40087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32115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2F0805D-7AC6-DB66-3B58-C718207890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1ED5DF8-DAFE-B042-8CE9-DF893AC624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48206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F4A198-F735-E4E3-DC6D-10CE25D635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71E6F-1396-52E5-82BD-6506E1A99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99687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2ED21-5FF2-403A-ACD9-35D71678F4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C77FA-076F-357B-040E-A4496664F1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73544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05625F-7166-08D0-823D-AE6132CE76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45DE84D-61FF-419F-38A2-5DF443C1E3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64158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B4DE8A-BD61-46DB-0E87-D7E804731B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F06EEC-BB4E-2CDD-13A7-E2E5024488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24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06CB4-AC58-14FD-F861-6D4E32A970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F24AA-293B-0768-DE23-1F5E04F4E9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37230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F55ED7E7-6451-3D92-ECF5-AFFF791A07C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4530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AE7036E6-159B-AB30-471E-A525D94FE30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384444D-D7CD-F3A0-868D-95881EA5F7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5E218285-2698-5C06-A51E-A0FFE91815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30773AF-350E-9246-0106-1674358DA5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68010EB-8939-A926-E01E-C52CAC459C5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F5F358D9-5074-CF75-C0F2-7287DD66EA5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4B1EFBF-74E2-F771-E37B-D73A4D75D1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1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86AFB09-C3AE-5C6D-3811-9837472DB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15386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37681FC-CB57-A783-CC7B-A0690E432F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60EF9FEF-9FC7-2805-A3DA-84221141590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27B3970F-CF32-6E7B-7127-270E1D57E14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FC002011-9DF8-0527-2C13-C31990238C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C967279-7395-2E12-0B5F-67B8B30A58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717DBAC-3492-825A-FA55-FE65E816A27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44D852ED-6CD1-D7AB-F875-B6E3F846BC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BF4FFC7-C85D-E46B-91C8-33DF6F266E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96422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B3FE2586-8C93-CEE4-B087-8FC1B211DE1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F67E19A-5C25-CFA7-A2BC-1883830A11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5DBAF6C-E7A5-A1E8-93F9-5D3F6723B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71756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F506A8E-EC3A-3A31-6F7F-FF188F7AFBC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765E1D-62B0-8AAB-F8E3-5B928309E8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82DA3-A500-C2F7-C489-D1DEB5D98A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1192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A42FACE8-73C3-8FB5-2BE9-8642456AFD1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5E892E4-0A73-1495-1FA7-86BF8EFB3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5F3E8F-51DF-36FC-E0BE-ECE629064C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93728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AA8BF768-3ABC-598A-48EA-3A5080732E9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069B04C-11B0-5E65-D8D1-75CB7E249202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07AB48F-2309-4BCF-D6E7-CB2C561E768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106EB4F-26D7-0089-2D17-9DD0A7C9DD55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76C3E90E-924C-F377-FA80-136D95D735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767811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BCB37D1-2523-762E-6DC4-DB31CB58073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CC4DA4C-74B7-CB10-4D45-A09EBDA21DE6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9D0A2580-0001-9F70-6612-E3C46B31FBD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07632268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24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10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81823BB-39B4-3DFB-5031-B13325159E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29EF935-4943-31DC-7AAC-7C1DB03F83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66921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85636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95D323A-2B78-EEBC-DA85-0E4EEC46D4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37E3B281-6DA1-3BF1-68F7-E4CBC8D292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09075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AE35719-FA44-A163-BB88-1B8A4A4453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C09AF1F-D92E-6A9B-3F0C-EFF7A5E31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43948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0B8516D-47D9-14C7-8A37-4D8EBA2DA1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6CD01A2E-B837-A6F6-D4AB-D9E7B471108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7088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EEA4A-9A60-48E7-C783-1DF04B0638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F2F90A-D115-B139-91F8-349D3090A6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2C6D58-B907-2304-3A73-FE43477E1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39499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B6548-23BD-98E4-9CD2-2878F478E7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27592-F46C-B92A-942C-96C668B8F3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50752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0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0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6D373-250A-B2CA-1130-B203D8FB42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A7372-2C15-57D9-2B2B-79BD2F7740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30053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8172A-3973-112E-D77F-1638E34FBE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971DC-1654-C4EA-4403-B24156FCC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24071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A7F04A8-0659-0BC0-1F60-0CA4207222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112AB3F-B3C5-4D72-D499-17479169CD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4113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CC283C8-455F-B22C-BEA9-7551685969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0A80B36-076B-4AA7-3AB4-F70EB30729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55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45808C7-E9C2-576C-1081-FCC08E0452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5605128-C4BA-81A1-674F-E6C5A48638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49722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8AAB078F-C61F-F400-75D1-C0E650759B7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48025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7D8562E8-8EE1-F707-0B55-391E672885F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DBE6469-5230-F5E7-5350-4413AD4625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0FCAD50C-5473-7D00-E9F5-402EEA37672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19888C3B-D4C0-FCF9-B65B-9548EC0BCB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31283586-8F79-3E56-6709-FA9D1E6159B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2D49DF9A-7E25-18BB-6501-FA58CEF9F92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101B4DAC-4FDE-E171-9C79-FF47ACD4B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3C7CB9D-FF0F-140C-45B7-E43A53DB6C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78950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F92AAE4-E1DF-DFF2-3A75-00998EF265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A977D85-B4DF-47E5-6C71-68A171043B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AA1373D1-1158-3D20-DC3D-0FA72752B9E2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E908BB2D-E9C9-5813-EBA4-18F79E8EB06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62E33571-634F-C20F-9F05-D717F78D32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5511362B-B5AD-3EE7-533E-A4F1F576E2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77B9D4EA-0328-4677-CC9B-EAD14819E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6430A9F-7417-2F65-0374-C906EBF00F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25614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2AD944FB-0179-DD12-A466-F07875F378A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9A33BE5-B184-D376-8DF7-2B1964933F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F793601-8B4C-CFE5-553C-99E510782D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49315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EE8C31F9-4188-ABD5-E59C-BFECC762CDE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199E5-97A7-BECE-B5FB-AA0E589FBF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623F9-0289-6176-39D6-A10C7311DA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76215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C4C8669-4406-D169-EC0D-D6A27A2F23C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E0C231-FE73-E51A-3F12-69B193BBFE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DCE1066-E500-2767-8998-5A150A7EC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41296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D03EE39-10B2-73D2-1393-27923655DB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8D327CD-3202-365A-43EA-E7A1F8E96B36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D08E20F9-2E66-AE56-346F-E4B145573C2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EEA7794-4B4F-F598-A175-44B2B16E0EE9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2977DE28-957E-B147-E156-648406ABC7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83765525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DABEBCFA-51F6-E69F-BE22-155AFF9542B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29AB000-5357-40B7-095A-4090EA2B73B7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F0A8F6F1-9EB1-1E30-5F3D-4D45417E41A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4570594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4238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10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63.xml"/><Relationship Id="rId21" Type="http://schemas.openxmlformats.org/officeDocument/2006/relationships/theme" Target="../theme/theme4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93.xml"/><Relationship Id="rId1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83.xml"/><Relationship Id="rId21" Type="http://schemas.openxmlformats.org/officeDocument/2006/relationships/theme" Target="../theme/theme5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17" Type="http://schemas.openxmlformats.org/officeDocument/2006/relationships/slideLayout" Target="../slideLayouts/slideLayout97.xml"/><Relationship Id="rId2" Type="http://schemas.openxmlformats.org/officeDocument/2006/relationships/slideLayout" Target="../slideLayouts/slideLayout82.xml"/><Relationship Id="rId16" Type="http://schemas.openxmlformats.org/officeDocument/2006/relationships/slideLayout" Target="../slideLayouts/slideLayout96.xml"/><Relationship Id="rId20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90.xml"/><Relationship Id="rId19" Type="http://schemas.openxmlformats.org/officeDocument/2006/relationships/slideLayout" Target="../slideLayouts/slideLayout99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Relationship Id="rId14" Type="http://schemas.openxmlformats.org/officeDocument/2006/relationships/slideLayout" Target="../slideLayouts/slideLayout9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13.xml"/><Relationship Id="rId1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03.xml"/><Relationship Id="rId21" Type="http://schemas.openxmlformats.org/officeDocument/2006/relationships/theme" Target="../theme/theme6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17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2.xml"/><Relationship Id="rId16" Type="http://schemas.openxmlformats.org/officeDocument/2006/relationships/slideLayout" Target="../slideLayouts/slideLayout116.xml"/><Relationship Id="rId2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10.xml"/><Relationship Id="rId19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1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slideLayout" Target="../slideLayouts/slideLayout133.xml"/><Relationship Id="rId18" Type="http://schemas.openxmlformats.org/officeDocument/2006/relationships/slideLayout" Target="../slideLayouts/slideLayout138.xml"/><Relationship Id="rId3" Type="http://schemas.openxmlformats.org/officeDocument/2006/relationships/slideLayout" Target="../slideLayouts/slideLayout123.xml"/><Relationship Id="rId21" Type="http://schemas.openxmlformats.org/officeDocument/2006/relationships/theme" Target="../theme/theme7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17" Type="http://schemas.openxmlformats.org/officeDocument/2006/relationships/slideLayout" Target="../slideLayouts/slideLayout137.xml"/><Relationship Id="rId2" Type="http://schemas.openxmlformats.org/officeDocument/2006/relationships/slideLayout" Target="../slideLayouts/slideLayout122.xml"/><Relationship Id="rId16" Type="http://schemas.openxmlformats.org/officeDocument/2006/relationships/slideLayout" Target="../slideLayouts/slideLayout136.xml"/><Relationship Id="rId20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5" Type="http://schemas.openxmlformats.org/officeDocument/2006/relationships/slideLayout" Target="../slideLayouts/slideLayout135.xml"/><Relationship Id="rId10" Type="http://schemas.openxmlformats.org/officeDocument/2006/relationships/slideLayout" Target="../slideLayouts/slideLayout130.xml"/><Relationship Id="rId19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slideLayout" Target="../slideLayouts/slideLayout1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8AB54D8-D7B1-2203-B766-9409401D3F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FFB335F-FA44-36C1-190E-822346021E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4328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933" r:id="rId4"/>
    <p:sldLayoutId id="2147483803" r:id="rId5"/>
    <p:sldLayoutId id="2147483802" r:id="rId6"/>
    <p:sldLayoutId id="2147483903" r:id="rId7"/>
    <p:sldLayoutId id="2147483904" r:id="rId8"/>
    <p:sldLayoutId id="2147483905" r:id="rId9"/>
    <p:sldLayoutId id="2147483812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948" r:id="rId16"/>
    <p:sldLayoutId id="2147483949" r:id="rId17"/>
    <p:sldLayoutId id="2147483947" r:id="rId18"/>
    <p:sldLayoutId id="2147483936" r:id="rId19"/>
    <p:sldLayoutId id="214748395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8C4D7240-D232-95F4-C21B-298DDD2BE5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1DC63404-594E-BCA7-9102-08E61E3F9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</p:spTree>
    <p:extLst>
      <p:ext uri="{BB962C8B-B14F-4D97-AF65-F5344CB8AC3E}">
        <p14:creationId xmlns:p14="http://schemas.microsoft.com/office/powerpoint/2010/main" val="42517660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932" r:id="rId4"/>
    <p:sldLayoutId id="2147483818" r:id="rId5"/>
    <p:sldLayoutId id="2147483817" r:id="rId6"/>
    <p:sldLayoutId id="2147483906" r:id="rId7"/>
    <p:sldLayoutId id="2147483907" r:id="rId8"/>
    <p:sldLayoutId id="2147483908" r:id="rId9"/>
    <p:sldLayoutId id="2147483827" r:id="rId10"/>
    <p:sldLayoutId id="2147483822" r:id="rId11"/>
    <p:sldLayoutId id="2147483823" r:id="rId12"/>
    <p:sldLayoutId id="2147483824" r:id="rId13"/>
    <p:sldLayoutId id="2147483825" r:id="rId14"/>
    <p:sldLayoutId id="2147483826" r:id="rId15"/>
    <p:sldLayoutId id="2147483952" r:id="rId16"/>
    <p:sldLayoutId id="2147483953" r:id="rId17"/>
    <p:sldLayoutId id="2147483954" r:id="rId18"/>
    <p:sldLayoutId id="2147483937" r:id="rId19"/>
    <p:sldLayoutId id="214748395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8DBD2B0-55F3-A63B-D200-9AE2F14584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B1CF57D-73B6-439E-2ADE-A41FA70DC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631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931" r:id="rId4"/>
    <p:sldLayoutId id="2147483833" r:id="rId5"/>
    <p:sldLayoutId id="2147483832" r:id="rId6"/>
    <p:sldLayoutId id="2147483909" r:id="rId7"/>
    <p:sldLayoutId id="2147483910" r:id="rId8"/>
    <p:sldLayoutId id="2147483911" r:id="rId9"/>
    <p:sldLayoutId id="2147483842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957" r:id="rId16"/>
    <p:sldLayoutId id="2147483958" r:id="rId17"/>
    <p:sldLayoutId id="2147483959" r:id="rId18"/>
    <p:sldLayoutId id="2147483938" r:id="rId19"/>
    <p:sldLayoutId id="214748396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C93378A-6677-05CC-756F-EFA23F9CBC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A29DDE8-8C80-2680-ADC4-5D69C5A89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150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930" r:id="rId4"/>
    <p:sldLayoutId id="2147483848" r:id="rId5"/>
    <p:sldLayoutId id="2147483847" r:id="rId6"/>
    <p:sldLayoutId id="2147483912" r:id="rId7"/>
    <p:sldLayoutId id="2147483913" r:id="rId8"/>
    <p:sldLayoutId id="2147483914" r:id="rId9"/>
    <p:sldLayoutId id="2147483857" r:id="rId10"/>
    <p:sldLayoutId id="2147483852" r:id="rId11"/>
    <p:sldLayoutId id="2147483853" r:id="rId12"/>
    <p:sldLayoutId id="2147483854" r:id="rId13"/>
    <p:sldLayoutId id="2147483855" r:id="rId14"/>
    <p:sldLayoutId id="2147483856" r:id="rId15"/>
    <p:sldLayoutId id="2147483977" r:id="rId16"/>
    <p:sldLayoutId id="2147483978" r:id="rId17"/>
    <p:sldLayoutId id="2147483979" r:id="rId18"/>
    <p:sldLayoutId id="2147483939" r:id="rId19"/>
    <p:sldLayoutId id="214748398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EC4EDBF-2CB8-82EC-24AE-78509B283C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7BE6DE3-225D-4767-1F5E-38B5898ED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831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929" r:id="rId4"/>
    <p:sldLayoutId id="2147483863" r:id="rId5"/>
    <p:sldLayoutId id="2147483862" r:id="rId6"/>
    <p:sldLayoutId id="2147483915" r:id="rId7"/>
    <p:sldLayoutId id="2147483916" r:id="rId8"/>
    <p:sldLayoutId id="2147483917" r:id="rId9"/>
    <p:sldLayoutId id="2147483872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972" r:id="rId16"/>
    <p:sldLayoutId id="2147483973" r:id="rId17"/>
    <p:sldLayoutId id="2147483974" r:id="rId18"/>
    <p:sldLayoutId id="2147483940" r:id="rId19"/>
    <p:sldLayoutId id="214748397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D25403A-F43E-EF34-8303-65CBD3B66C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4643D9-7BD4-18F8-5DA6-C51216EA24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691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928" r:id="rId4"/>
    <p:sldLayoutId id="2147483878" r:id="rId5"/>
    <p:sldLayoutId id="2147483877" r:id="rId6"/>
    <p:sldLayoutId id="2147483918" r:id="rId7"/>
    <p:sldLayoutId id="2147483919" r:id="rId8"/>
    <p:sldLayoutId id="2147483920" r:id="rId9"/>
    <p:sldLayoutId id="2147483887" r:id="rId10"/>
    <p:sldLayoutId id="2147483882" r:id="rId11"/>
    <p:sldLayoutId id="2147483883" r:id="rId12"/>
    <p:sldLayoutId id="2147483884" r:id="rId13"/>
    <p:sldLayoutId id="2147483885" r:id="rId14"/>
    <p:sldLayoutId id="2147483886" r:id="rId15"/>
    <p:sldLayoutId id="2147483967" r:id="rId16"/>
    <p:sldLayoutId id="2147483968" r:id="rId17"/>
    <p:sldLayoutId id="2147483969" r:id="rId18"/>
    <p:sldLayoutId id="2147483941" r:id="rId19"/>
    <p:sldLayoutId id="214748397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25FC056-23FE-5B0B-86D3-91AB6CA75B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066C055-7738-F2B2-5C9C-0C5840A7D5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832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924" r:id="rId4"/>
    <p:sldLayoutId id="2147483893" r:id="rId5"/>
    <p:sldLayoutId id="2147483892" r:id="rId6"/>
    <p:sldLayoutId id="2147483921" r:id="rId7"/>
    <p:sldLayoutId id="2147483922" r:id="rId8"/>
    <p:sldLayoutId id="2147483923" r:id="rId9"/>
    <p:sldLayoutId id="2147483902" r:id="rId10"/>
    <p:sldLayoutId id="2147483897" r:id="rId11"/>
    <p:sldLayoutId id="2147483898" r:id="rId12"/>
    <p:sldLayoutId id="2147483899" r:id="rId13"/>
    <p:sldLayoutId id="2147483900" r:id="rId14"/>
    <p:sldLayoutId id="2147483901" r:id="rId15"/>
    <p:sldLayoutId id="2147483962" r:id="rId16"/>
    <p:sldLayoutId id="2147483963" r:id="rId17"/>
    <p:sldLayoutId id="2147483964" r:id="rId18"/>
    <p:sldLayoutId id="2147483942" r:id="rId19"/>
    <p:sldLayoutId id="214748396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hyperlink" Target="https://www.esa.int/Space_Safety/Space_Debris/Active_debris_remova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8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accent2">
                <a:lumMod val="0"/>
              </a:schemeClr>
            </a:gs>
            <a:gs pos="100000">
              <a:schemeClr val="accent2">
                <a:lumMod val="89000"/>
              </a:schemeClr>
            </a:gs>
            <a:gs pos="100000">
              <a:schemeClr val="accent2">
                <a:lumMod val="75000"/>
              </a:schemeClr>
            </a:gs>
            <a:gs pos="100000">
              <a:schemeClr val="accent2">
                <a:lumMod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5D559BD-386D-9F13-8951-43A59CD912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18204" y="2868173"/>
            <a:ext cx="6541200" cy="855299"/>
          </a:xfrm>
        </p:spPr>
        <p:txBody>
          <a:bodyPr/>
          <a:lstStyle/>
          <a:p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Robert J.S Airey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DBC98D-0C4F-6379-8F6C-46F913F46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5786" y="283899"/>
            <a:ext cx="9935046" cy="1944294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r"/>
            <a:r>
              <a:rPr lang="en-US" sz="7400" kern="1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Constraining the Attitudes of RSOs from Photometric measurements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E8F3BD-D29C-83B7-8E9F-FD4285CD9B82}"/>
              </a:ext>
            </a:extLst>
          </p:cNvPr>
          <p:cNvSpPr txBox="1"/>
          <p:nvPr/>
        </p:nvSpPr>
        <p:spPr>
          <a:xfrm>
            <a:off x="84083" y="6389435"/>
            <a:ext cx="3046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Robert.Airey@warwick.ac.uk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278AA7-327C-E2A7-088E-D2A888F63797}"/>
              </a:ext>
            </a:extLst>
          </p:cNvPr>
          <p:cNvSpPr txBox="1"/>
          <p:nvPr/>
        </p:nvSpPr>
        <p:spPr>
          <a:xfrm>
            <a:off x="10644527" y="6415519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20/11/2025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73AF1A-5390-E14A-2CF4-88D48641D88D}"/>
              </a:ext>
            </a:extLst>
          </p:cNvPr>
          <p:cNvSpPr txBox="1"/>
          <p:nvPr/>
        </p:nvSpPr>
        <p:spPr>
          <a:xfrm>
            <a:off x="5120640" y="6389435"/>
            <a:ext cx="3225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OFEME SYMPOSIUM 2025</a:t>
            </a:r>
          </a:p>
        </p:txBody>
      </p:sp>
      <p:pic>
        <p:nvPicPr>
          <p:cNvPr id="19" name="Picture 18" descr="A logo with a planet and text&#10;&#10;AI-generated content may be incorrect.">
            <a:extLst>
              <a:ext uri="{FF2B5EF4-FFF2-40B4-BE49-F238E27FC236}">
                <a16:creationId xmlns:a16="http://schemas.microsoft.com/office/drawing/2014/main" id="{A84D8ABD-D5B0-4EB8-EA02-DBF086F48F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52" y="1515579"/>
            <a:ext cx="1678834" cy="167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763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2000">
              <a:schemeClr val="accent2">
                <a:lumMod val="0"/>
              </a:schemeClr>
            </a:gs>
            <a:gs pos="100000">
              <a:schemeClr val="accent2">
                <a:lumMod val="89000"/>
              </a:schemeClr>
            </a:gs>
            <a:gs pos="100000">
              <a:schemeClr val="accent2">
                <a:lumMod val="75000"/>
              </a:schemeClr>
            </a:gs>
            <a:gs pos="100000">
              <a:schemeClr val="accent2">
                <a:lumMod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36A3624-5EC2-7DEE-3158-A4A2B47D5C50}"/>
              </a:ext>
            </a:extLst>
          </p:cNvPr>
          <p:cNvSpPr txBox="1">
            <a:spLocks/>
          </p:cNvSpPr>
          <p:nvPr/>
        </p:nvSpPr>
        <p:spPr>
          <a:xfrm>
            <a:off x="1212076" y="73573"/>
            <a:ext cx="7091300" cy="89858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4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FE5BDB-F969-B49D-4858-6953819AF9E0}"/>
              </a:ext>
            </a:extLst>
          </p:cNvPr>
          <p:cNvSpPr txBox="1"/>
          <p:nvPr/>
        </p:nvSpPr>
        <p:spPr>
          <a:xfrm>
            <a:off x="336330" y="972154"/>
            <a:ext cx="549690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Outlined viable methods for making inferences on the spin-state of two very geometrically different objects from photometric measurements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results show that we can recover the spin-axis and rotation period of fast-spinning objects such as Ajisai using modest ground-based instrumentation, making it readily scalable to a wider range of targets and observatories.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6DD592C-D017-00FC-805B-4E3A89AFBB34}"/>
              </a:ext>
            </a:extLst>
          </p:cNvPr>
          <p:cNvSpPr txBox="1">
            <a:spLocks/>
          </p:cNvSpPr>
          <p:nvPr/>
        </p:nvSpPr>
        <p:spPr>
          <a:xfrm>
            <a:off x="5707115" y="4111475"/>
            <a:ext cx="7091300" cy="89858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69045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2000">
              <a:schemeClr val="accent2">
                <a:lumMod val="0"/>
              </a:schemeClr>
            </a:gs>
            <a:gs pos="100000">
              <a:schemeClr val="accent2">
                <a:lumMod val="89000"/>
              </a:schemeClr>
            </a:gs>
            <a:gs pos="100000">
              <a:schemeClr val="accent2">
                <a:lumMod val="75000"/>
              </a:schemeClr>
            </a:gs>
            <a:gs pos="100000">
              <a:schemeClr val="accent2">
                <a:lumMod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ontent Placeholder 44">
            <a:extLst>
              <a:ext uri="{FF2B5EF4-FFF2-40B4-BE49-F238E27FC236}">
                <a16:creationId xmlns:a16="http://schemas.microsoft.com/office/drawing/2014/main" id="{706CF40B-E01D-AB14-9482-74C7E1B0B69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90422" y="1671144"/>
            <a:ext cx="5223145" cy="3363311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 of </a:t>
            </a: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non-cooperative objects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in near-Earth orbit continues to </a:t>
            </a: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grow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Active Debris Removal (ADR)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techniques proposed to: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 </a:t>
            </a: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space sustainability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 </a:t>
            </a: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collision risk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GB" sz="1800" dirty="0"/>
              <a:t>Most ADR approaches require a </a:t>
            </a:r>
            <a:r>
              <a:rPr lang="en-GB" sz="1800" b="1" dirty="0"/>
              <a:t>service vehicle to attach to a target vehicle (see right)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1800" b="1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sz="1800" dirty="0"/>
              <a:t>Knowing the </a:t>
            </a:r>
            <a:r>
              <a:rPr lang="en-GB" sz="1800" b="1" dirty="0"/>
              <a:t>rotational state of the target is critical </a:t>
            </a:r>
            <a:r>
              <a:rPr lang="en-GB" sz="1800" dirty="0"/>
              <a:t>for successful ADR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itle 41">
            <a:extLst>
              <a:ext uri="{FF2B5EF4-FFF2-40B4-BE49-F238E27FC236}">
                <a16:creationId xmlns:a16="http://schemas.microsoft.com/office/drawing/2014/main" id="{96AAA327-2E21-C513-22EA-B47AFF769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422" y="1053959"/>
            <a:ext cx="11192534" cy="443198"/>
          </a:xfrm>
        </p:spPr>
        <p:txBody>
          <a:bodyPr/>
          <a:lstStyle/>
          <a:p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is this important?</a:t>
            </a:r>
          </a:p>
        </p:txBody>
      </p:sp>
      <p:sp>
        <p:nvSpPr>
          <p:cNvPr id="29" name="Footer Placeholder 28">
            <a:extLst>
              <a:ext uri="{FF2B5EF4-FFF2-40B4-BE49-F238E27FC236}">
                <a16:creationId xmlns:a16="http://schemas.microsoft.com/office/drawing/2014/main" id="{BADD7D1D-7EC3-13FD-190B-C94A0AAF03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26004" y="5853672"/>
            <a:ext cx="6300462" cy="200288"/>
          </a:xfrm>
        </p:spPr>
        <p:txBody>
          <a:bodyPr/>
          <a:lstStyle/>
          <a:p>
            <a:r>
              <a:rPr lang="en-GB" b="1" dirty="0"/>
              <a:t>Image source:</a:t>
            </a:r>
            <a:r>
              <a:rPr lang="en-GB" dirty="0"/>
              <a:t> European Space Agency (ESA). </a:t>
            </a:r>
            <a:r>
              <a:rPr lang="en-GB" i="1" dirty="0"/>
              <a:t>Active Debris Removal.</a:t>
            </a:r>
            <a:r>
              <a:rPr lang="en-GB" dirty="0"/>
              <a:t> Retrieved from </a:t>
            </a:r>
            <a:r>
              <a:rPr lang="en-GB" dirty="0">
                <a:hlinkClick r:id="rId2"/>
              </a:rPr>
              <a:t>https://www.esa.int/Space_Safety/Space_Debris/Active_debris_removal</a:t>
            </a:r>
            <a:endParaRPr lang="en-GB" dirty="0"/>
          </a:p>
        </p:txBody>
      </p:sp>
      <p:pic>
        <p:nvPicPr>
          <p:cNvPr id="1026" name="Picture 2" descr="ClearSpace-1 will grab the Proba-1 satellite">
            <a:extLst>
              <a:ext uri="{FF2B5EF4-FFF2-40B4-BE49-F238E27FC236}">
                <a16:creationId xmlns:a16="http://schemas.microsoft.com/office/drawing/2014/main" id="{08C90C0F-20C3-89D7-B011-146B685D58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004" y="607420"/>
            <a:ext cx="6533230" cy="5072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923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2000">
              <a:schemeClr val="accent2">
                <a:lumMod val="0"/>
              </a:schemeClr>
            </a:gs>
            <a:gs pos="100000">
              <a:schemeClr val="accent2">
                <a:lumMod val="89000"/>
              </a:schemeClr>
            </a:gs>
            <a:gs pos="100000">
              <a:schemeClr val="accent2">
                <a:lumMod val="75000"/>
              </a:schemeClr>
            </a:gs>
            <a:gs pos="100000">
              <a:schemeClr val="accent2">
                <a:lumMod val="70000"/>
              </a:schemeClr>
            </a:gs>
          </a:gsLst>
          <a:lin ang="27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AC3D29-8AAF-CED6-4D03-8D47E3B30A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433E14D-61B5-6814-1CCC-29D293A6D305}"/>
              </a:ext>
            </a:extLst>
          </p:cNvPr>
          <p:cNvSpPr txBox="1">
            <a:spLocks/>
          </p:cNvSpPr>
          <p:nvPr/>
        </p:nvSpPr>
        <p:spPr>
          <a:xfrm>
            <a:off x="3907414" y="99300"/>
            <a:ext cx="7091300" cy="89858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Study 1 : Ajisai</a:t>
            </a:r>
          </a:p>
        </p:txBody>
      </p:sp>
      <p:pic>
        <p:nvPicPr>
          <p:cNvPr id="6" name="Content Placeholder 5" descr="A person in a mask working on a mirror reflection mirror&#10;&#10;AI-generated content may be incorrect.">
            <a:extLst>
              <a:ext uri="{FF2B5EF4-FFF2-40B4-BE49-F238E27FC236}">
                <a16:creationId xmlns:a16="http://schemas.microsoft.com/office/drawing/2014/main" id="{10EED5BE-084C-0A62-995E-4970DD25C0F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0264" y="1779373"/>
            <a:ext cx="4047574" cy="50786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B1904C-B95D-C16B-7A79-335F56E8D61C}"/>
              </a:ext>
            </a:extLst>
          </p:cNvPr>
          <p:cNvSpPr txBox="1"/>
          <p:nvPr/>
        </p:nvSpPr>
        <p:spPr>
          <a:xfrm>
            <a:off x="172710" y="601640"/>
            <a:ext cx="1572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Background: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410679-7E08-605F-DE03-B5FC0EF53AEB}"/>
              </a:ext>
            </a:extLst>
          </p:cNvPr>
          <p:cNvSpPr txBox="1"/>
          <p:nvPr/>
        </p:nvSpPr>
        <p:spPr>
          <a:xfrm>
            <a:off x="139603" y="1858844"/>
            <a:ext cx="4789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Mirror Layout &amp; Reflection Geometry: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067382-401A-CFAE-DDA5-DCBEAC2E7FB0}"/>
              </a:ext>
            </a:extLst>
          </p:cNvPr>
          <p:cNvSpPr txBox="1"/>
          <p:nvPr/>
        </p:nvSpPr>
        <p:spPr>
          <a:xfrm>
            <a:off x="139603" y="906367"/>
            <a:ext cx="93932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Launched 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1986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by NASDA (Japan) for geodetic measurements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 Earth Orbit (LEO)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~1500 km altitude, ~50° inclination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Spin-stabilised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initial spin aligned with Earth’s rotation axis, 1.5 s period  (Sasaki &amp; Hashimoto 1987)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66B176-A547-452F-FACC-4463F5984C9B}"/>
              </a:ext>
            </a:extLst>
          </p:cNvPr>
          <p:cNvSpPr txBox="1"/>
          <p:nvPr/>
        </p:nvSpPr>
        <p:spPr>
          <a:xfrm>
            <a:off x="157650" y="2258954"/>
            <a:ext cx="59383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primary latitudinal rings + 2 polar caps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Sub-rings contain 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mirrors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sub-ring ensures 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reflection towards observer during rotation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B7479E-6B95-3547-4D20-67DA29F10C89}"/>
              </a:ext>
            </a:extLst>
          </p:cNvPr>
          <p:cNvSpPr txBox="1"/>
          <p:nvPr/>
        </p:nvSpPr>
        <p:spPr>
          <a:xfrm>
            <a:off x="139603" y="3338800"/>
            <a:ext cx="50614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Empirical Models from Literature :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3E9FB8-7143-8EC7-E4A9-2C6B950A9C84}"/>
              </a:ext>
            </a:extLst>
          </p:cNvPr>
          <p:cNvSpPr txBox="1"/>
          <p:nvPr/>
        </p:nvSpPr>
        <p:spPr>
          <a:xfrm>
            <a:off x="139603" y="3736282"/>
            <a:ext cx="58392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Spin-axis &amp; period can be approximated using 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empirical models (Kucharski et al 2016)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Models describe: 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Precession and nutation cones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spin period</a:t>
            </a:r>
          </a:p>
          <a:p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Koshkin et al (2017)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modelled the 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mirror positions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body frame of the satellite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CE3E1A-85EA-B261-D7BE-90916B9F8A23}"/>
              </a:ext>
            </a:extLst>
          </p:cNvPr>
          <p:cNvSpPr txBox="1"/>
          <p:nvPr/>
        </p:nvSpPr>
        <p:spPr>
          <a:xfrm>
            <a:off x="8271642" y="1813971"/>
            <a:ext cx="2072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Otsubo et al (2000)</a:t>
            </a:r>
          </a:p>
        </p:txBody>
      </p:sp>
    </p:spTree>
    <p:extLst>
      <p:ext uri="{BB962C8B-B14F-4D97-AF65-F5344CB8AC3E}">
        <p14:creationId xmlns:p14="http://schemas.microsoft.com/office/powerpoint/2010/main" val="155797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2000">
              <a:schemeClr val="accent2">
                <a:lumMod val="0"/>
              </a:schemeClr>
            </a:gs>
            <a:gs pos="100000">
              <a:schemeClr val="accent2">
                <a:lumMod val="89000"/>
              </a:schemeClr>
            </a:gs>
            <a:gs pos="100000">
              <a:schemeClr val="accent2">
                <a:lumMod val="75000"/>
              </a:schemeClr>
            </a:gs>
            <a:gs pos="100000">
              <a:schemeClr val="accent2">
                <a:lumMod val="70000"/>
              </a:schemeClr>
            </a:gs>
          </a:gsLst>
          <a:lin ang="27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EF66CA8-7750-ED2E-3587-96B29C03E0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screenshot of a graph&#10;&#10;AI-generated content may be incorrect.">
            <a:extLst>
              <a:ext uri="{FF2B5EF4-FFF2-40B4-BE49-F238E27FC236}">
                <a16:creationId xmlns:a16="http://schemas.microsoft.com/office/drawing/2014/main" id="{CEB89D42-6597-CF93-15B3-737B8F2730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7197" y="1554677"/>
            <a:ext cx="6919095" cy="5165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D3BCE9D-6A33-AD43-606F-FBF05E591265}"/>
              </a:ext>
            </a:extLst>
          </p:cNvPr>
          <p:cNvSpPr txBox="1">
            <a:spLocks/>
          </p:cNvSpPr>
          <p:nvPr/>
        </p:nvSpPr>
        <p:spPr>
          <a:xfrm>
            <a:off x="172136" y="0"/>
            <a:ext cx="6293254" cy="111052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6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Observational 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9A529C-C7FD-7C14-4223-94E2CE514568}"/>
              </a:ext>
            </a:extLst>
          </p:cNvPr>
          <p:cNvSpPr txBox="1"/>
          <p:nvPr/>
        </p:nvSpPr>
        <p:spPr>
          <a:xfrm>
            <a:off x="172136" y="874393"/>
            <a:ext cx="5101995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Ajisai was observed 4 times in August of 2019 with SuperWASP as part of a larger LEO survey (Chote et al, 2019) 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Triplets of mirrors are easily identifiable in the light curves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A machine with many cylinders&#10;&#10;AI-generated content may be incorrect.">
            <a:extLst>
              <a:ext uri="{FF2B5EF4-FFF2-40B4-BE49-F238E27FC236}">
                <a16:creationId xmlns:a16="http://schemas.microsoft.com/office/drawing/2014/main" id="{4113CA7A-FFA1-9D25-B236-CBCFA139C0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544" y="1646971"/>
            <a:ext cx="2906440" cy="290644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18320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2000">
              <a:schemeClr val="accent2">
                <a:lumMod val="0"/>
              </a:schemeClr>
            </a:gs>
            <a:gs pos="100000">
              <a:schemeClr val="accent2">
                <a:lumMod val="89000"/>
              </a:schemeClr>
            </a:gs>
            <a:gs pos="100000">
              <a:schemeClr val="accent2">
                <a:lumMod val="75000"/>
              </a:schemeClr>
            </a:gs>
            <a:gs pos="100000">
              <a:schemeClr val="accent2">
                <a:lumMod val="70000"/>
              </a:schemeClr>
            </a:gs>
          </a:gsLst>
          <a:lin ang="27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F11CF39-AF03-405D-79A7-1E776D4B2D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A8799A3-8C1C-93DB-EA22-D3464ECEE74E}"/>
              </a:ext>
            </a:extLst>
          </p:cNvPr>
          <p:cNvGrpSpPr/>
          <p:nvPr/>
        </p:nvGrpSpPr>
        <p:grpSpPr>
          <a:xfrm>
            <a:off x="78030" y="1237151"/>
            <a:ext cx="12113970" cy="5300283"/>
            <a:chOff x="150238" y="1720628"/>
            <a:chExt cx="11783691" cy="5011472"/>
          </a:xfrm>
        </p:grpSpPr>
        <p:pic>
          <p:nvPicPr>
            <p:cNvPr id="13" name="Picture 12" descr="A screenshot of a graph&#10;&#10;AI-generated content may be incorrect.">
              <a:extLst>
                <a:ext uri="{FF2B5EF4-FFF2-40B4-BE49-F238E27FC236}">
                  <a16:creationId xmlns:a16="http://schemas.microsoft.com/office/drawing/2014/main" id="{4B93847A-03AB-A3E2-8A8A-C31F47337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0238" y="1720628"/>
              <a:ext cx="4877913" cy="3641396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692C18E-3950-4B20-75AA-F4BE8D42C937}"/>
                </a:ext>
              </a:extLst>
            </p:cNvPr>
            <p:cNvGrpSpPr/>
            <p:nvPr/>
          </p:nvGrpSpPr>
          <p:grpSpPr>
            <a:xfrm>
              <a:off x="4069044" y="2052712"/>
              <a:ext cx="7864885" cy="4679388"/>
              <a:chOff x="4069044" y="2052712"/>
              <a:chExt cx="7864885" cy="4679388"/>
            </a:xfrm>
          </p:grpSpPr>
          <p:pic>
            <p:nvPicPr>
              <p:cNvPr id="12" name="Picture 11" descr="A graph with blue stars&#10;&#10;AI-generated content may be incorrect.">
                <a:extLst>
                  <a:ext uri="{FF2B5EF4-FFF2-40B4-BE49-F238E27FC236}">
                    <a16:creationId xmlns:a16="http://schemas.microsoft.com/office/drawing/2014/main" id="{23DBB41D-F169-5DD3-CCD4-94CEFF0C44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672681" y="2052712"/>
                <a:ext cx="6261248" cy="3130624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E44334DA-6FC8-1254-91B3-873039CFAF28}"/>
                      </a:ext>
                    </a:extLst>
                  </p:cNvPr>
                  <p:cNvSpPr txBox="1"/>
                  <p:nvPr/>
                </p:nvSpPr>
                <p:spPr>
                  <a:xfrm>
                    <a:off x="5057868" y="3059668"/>
                    <a:ext cx="585096" cy="73866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4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oMath>
                      </m:oMathPara>
                    </a14:m>
                    <a:endParaRPr lang="en-US" sz="4800" dirty="0"/>
                  </a:p>
                </p:txBody>
              </p:sp>
            </mc:Choice>
            <mc:Fallback xmlns="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E44334DA-6FC8-1254-91B3-873039CFAF2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57868" y="3059668"/>
                    <a:ext cx="585096" cy="738664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21277" r="-21277" b="-508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97E56091-3EA8-9BD8-3B3A-A3BAFAA90D68}"/>
                  </a:ext>
                </a:extLst>
              </p:cNvPr>
              <p:cNvCxnSpPr>
                <a:cxnSpLocks/>
                <a:endCxn id="20" idx="1"/>
              </p:cNvCxnSpPr>
              <p:nvPr/>
            </p:nvCxnSpPr>
            <p:spPr>
              <a:xfrm>
                <a:off x="4409135" y="5253676"/>
                <a:ext cx="1011714" cy="415499"/>
              </a:xfrm>
              <a:prstGeom prst="straightConnector1">
                <a:avLst/>
              </a:prstGeom>
              <a:ln w="19050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722BDD5F-A57D-A3C1-A187-AD4D16315E46}"/>
                  </a:ext>
                </a:extLst>
              </p:cNvPr>
              <p:cNvCxnSpPr>
                <a:cxnSpLocks/>
                <a:endCxn id="20" idx="3"/>
              </p:cNvCxnSpPr>
              <p:nvPr/>
            </p:nvCxnSpPr>
            <p:spPr>
              <a:xfrm flipH="1">
                <a:off x="5924513" y="5112995"/>
                <a:ext cx="1527321" cy="556180"/>
              </a:xfrm>
              <a:prstGeom prst="straightConnector1">
                <a:avLst/>
              </a:prstGeom>
              <a:ln w="19050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437A521-6B00-1777-515C-7504AC09C27E}"/>
                  </a:ext>
                </a:extLst>
              </p:cNvPr>
              <p:cNvSpPr txBox="1"/>
              <p:nvPr/>
            </p:nvSpPr>
            <p:spPr>
              <a:xfrm>
                <a:off x="5420849" y="5253676"/>
                <a:ext cx="50366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800" b="1" dirty="0"/>
                  <a:t>?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255BD47-0E66-14EE-15A1-2A52E0AD7D04}"/>
                  </a:ext>
                </a:extLst>
              </p:cNvPr>
              <p:cNvSpPr txBox="1"/>
              <p:nvPr/>
            </p:nvSpPr>
            <p:spPr>
              <a:xfrm>
                <a:off x="4069044" y="6024214"/>
                <a:ext cx="379133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How do we make use of observer frame data with body frame data?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83992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1D14A70-5B41-A110-81AD-549A9AFC56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1CBC82CF-A6A8-34D2-A009-924F58F856D6}"/>
              </a:ext>
            </a:extLst>
          </p:cNvPr>
          <p:cNvSpPr txBox="1">
            <a:spLocks/>
          </p:cNvSpPr>
          <p:nvPr/>
        </p:nvSpPr>
        <p:spPr>
          <a:xfrm>
            <a:off x="222246" y="74361"/>
            <a:ext cx="7091300" cy="89858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4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 Outline</a:t>
            </a:r>
          </a:p>
        </p:txBody>
      </p:sp>
      <p:pic>
        <p:nvPicPr>
          <p:cNvPr id="14" name="Picture 13" descr="A diagram of a solar ray&#10;&#10;AI-generated content may be incorrect.">
            <a:extLst>
              <a:ext uri="{FF2B5EF4-FFF2-40B4-BE49-F238E27FC236}">
                <a16:creationId xmlns:a16="http://schemas.microsoft.com/office/drawing/2014/main" id="{FF4F15AB-1B4A-96E6-617E-CB2753CE7D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9461" y="885301"/>
            <a:ext cx="6635727" cy="4730229"/>
          </a:xfrm>
          <a:prstGeom prst="rect">
            <a:avLst/>
          </a:prstGeom>
        </p:spPr>
      </p:pic>
      <p:pic>
        <p:nvPicPr>
          <p:cNvPr id="15" name="Picture 14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7BCE4BE5-0E33-0271-FFB4-2200B95517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3546" y="4694863"/>
            <a:ext cx="3900437" cy="8365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0A72543-0D55-4B45-97BE-F514A72DB6E1}"/>
              </a:ext>
            </a:extLst>
          </p:cNvPr>
          <p:cNvSpPr txBox="1"/>
          <p:nvPr/>
        </p:nvSpPr>
        <p:spPr>
          <a:xfrm>
            <a:off x="222246" y="803317"/>
            <a:ext cx="451792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assume a perfect reflection occurs when the Phase Angle Bisector (PAB) aligns with a mirror normal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can use the spin-state parameters (spin-pole + period + initial rotational offset) to transform this vector into the body frame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Markov Chain Monte Carlo (MCMC) to sample the parameter space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Better spin state fits correspond to better alignment of bright measurements with the modelled mirror positions 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559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B5A622-AC85-0AED-9083-8272AB02B7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B616067-1A4F-6ECC-DA84-D3D91FFCD9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560" y="1982989"/>
            <a:ext cx="7894439" cy="2892022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8F030D7F-03D0-9C89-53A2-B69845E670D2}"/>
              </a:ext>
            </a:extLst>
          </p:cNvPr>
          <p:cNvSpPr txBox="1">
            <a:spLocks/>
          </p:cNvSpPr>
          <p:nvPr/>
        </p:nvSpPr>
        <p:spPr>
          <a:xfrm>
            <a:off x="315883" y="83127"/>
            <a:ext cx="3981677" cy="239406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4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Good, The Bad and The Ugly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5FE82E-594F-7141-E22A-ED4BCF6FD1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1387" y="4875011"/>
            <a:ext cx="7526218" cy="19329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E33B95-9911-4707-72B5-2B63FAB38659}"/>
              </a:ext>
            </a:extLst>
          </p:cNvPr>
          <p:cNvSpPr txBox="1"/>
          <p:nvPr/>
        </p:nvSpPr>
        <p:spPr>
          <a:xfrm>
            <a:off x="143969" y="2332839"/>
            <a:ext cx="398167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Best-fit parameters: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Transform all bright glints onto the expected mirror positions.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Offsetting the best-fit solution’s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5° produces a noticeably poor fit.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parameter-space combinations create local minima by mapping only part of the bright glints onto expected mirror positions. 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848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D5E11E-E993-11B9-E3D0-5058B3894E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12F039F-107A-AEFC-B939-0F57F1E712C1}"/>
              </a:ext>
            </a:extLst>
          </p:cNvPr>
          <p:cNvSpPr txBox="1"/>
          <p:nvPr/>
        </p:nvSpPr>
        <p:spPr>
          <a:xfrm>
            <a:off x="153177" y="910636"/>
            <a:ext cx="544236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Gorizont-6 is a retired rotating Russian communications satellite in graveyard orbit 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acquired simultaneous observations over a large baseline with STING (La Palma) and NGTS (Chile)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Glints from the spacecraft arrive at Chile before La Palma, if we can pair these like features together then we can make a cost function to find the best spin-pole to explain what we see from the two sites</a:t>
            </a:r>
          </a:p>
          <a:p>
            <a:pPr marL="742950" lvl="1" indent="-285750">
              <a:buFont typeface="Wingdings" pitchFamily="2" charset="2"/>
              <a:buChar char="Ø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02846DF-FEC8-B6B2-0891-52E51AAA9635}"/>
              </a:ext>
            </a:extLst>
          </p:cNvPr>
          <p:cNvSpPr txBox="1">
            <a:spLocks/>
          </p:cNvSpPr>
          <p:nvPr/>
        </p:nvSpPr>
        <p:spPr>
          <a:xfrm>
            <a:off x="153177" y="96138"/>
            <a:ext cx="7091300" cy="89858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Study 2 : Gorizont-6</a:t>
            </a:r>
          </a:p>
        </p:txBody>
      </p:sp>
      <p:pic>
        <p:nvPicPr>
          <p:cNvPr id="5" name="Picture 4" descr="A graph of a solar energy&#10;&#10;AI-generated content may be incorrect.">
            <a:extLst>
              <a:ext uri="{FF2B5EF4-FFF2-40B4-BE49-F238E27FC236}">
                <a16:creationId xmlns:a16="http://schemas.microsoft.com/office/drawing/2014/main" id="{6363E518-4C9F-F30D-4F0B-748D659EA3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3041" y="3876450"/>
            <a:ext cx="8118242" cy="2981550"/>
          </a:xfrm>
          <a:prstGeom prst="rect">
            <a:avLst/>
          </a:prstGeom>
        </p:spPr>
      </p:pic>
      <p:pic>
        <p:nvPicPr>
          <p:cNvPr id="8" name="Picture 7" descr="A satellite in space with solar panels&#10;&#10;AI-generated content may be incorrect.">
            <a:extLst>
              <a:ext uri="{FF2B5EF4-FFF2-40B4-BE49-F238E27FC236}">
                <a16:creationId xmlns:a16="http://schemas.microsoft.com/office/drawing/2014/main" id="{3E9E043F-B4A4-47E3-A919-F20BED6E6D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4128" y="323546"/>
            <a:ext cx="3096713" cy="290316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2932AE7-7004-A0BC-2409-36BAC7117558}"/>
              </a:ext>
            </a:extLst>
          </p:cNvPr>
          <p:cNvSpPr txBox="1"/>
          <p:nvPr/>
        </p:nvSpPr>
        <p:spPr>
          <a:xfrm>
            <a:off x="6302333" y="3320749"/>
            <a:ext cx="3461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Artist’s impression of a Gorizont satellite (source: Gunter’s Space Page, “Gorizont 1-33 (11F662)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742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graph&#10;&#10;AI-generated content may be incorrect.">
            <a:extLst>
              <a:ext uri="{FF2B5EF4-FFF2-40B4-BE49-F238E27FC236}">
                <a16:creationId xmlns:a16="http://schemas.microsoft.com/office/drawing/2014/main" id="{EFBF5DD5-4B93-B2E8-7AB9-3FA12478C1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688" y="240352"/>
            <a:ext cx="8781423" cy="5268853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24B357D3-2D5D-7E09-3694-75633544DA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3545" y="9894968"/>
            <a:ext cx="9890233" cy="1361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en-US" altLang="en-US" sz="14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F87E8A20-A140-C91C-2BB2-CB730866F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4812" y="5509205"/>
            <a:ext cx="773561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glint seen from two sites gives two sightlines that define a plane in space.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object’s spin axis lies along the intersection of these planes.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We want the spin axis direction that best fits all glint timings and angles.</a:t>
            </a:r>
          </a:p>
        </p:txBody>
      </p:sp>
    </p:spTree>
    <p:extLst>
      <p:ext uri="{BB962C8B-B14F-4D97-AF65-F5344CB8AC3E}">
        <p14:creationId xmlns:p14="http://schemas.microsoft.com/office/powerpoint/2010/main" val="1003470621"/>
      </p:ext>
    </p:extLst>
  </p:cSld>
  <p:clrMapOvr>
    <a:masterClrMapping/>
  </p:clrMapOvr>
</p:sld>
</file>

<file path=ppt/theme/theme1.xml><?xml version="1.0" encoding="utf-8"?>
<a:theme xmlns:a="http://schemas.openxmlformats.org/drawingml/2006/main" name="UoW_Template_Black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UoW_Template_Purple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UoW_Template_Lavender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UoW_Template_Blue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UoW_Template_Green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UoW_Template_Yellow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UoW_Template_Coral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38BF2393C4EA04AB7F96C5D4020735B" ma:contentTypeVersion="16" ma:contentTypeDescription="Create a new document." ma:contentTypeScope="" ma:versionID="455c2161f5b73f2a698616d02f07aa47">
  <xsd:schema xmlns:xsd="http://www.w3.org/2001/XMLSchema" xmlns:xs="http://www.w3.org/2001/XMLSchema" xmlns:p="http://schemas.microsoft.com/office/2006/metadata/properties" xmlns:ns2="2457cae1-bbb3-49df-91d0-3eeeba63d323" xmlns:ns3="ef19808f-d5e4-40cd-93fa-31b8700ee2cf" targetNamespace="http://schemas.microsoft.com/office/2006/metadata/properties" ma:root="true" ma:fieldsID="f888cfaeb3c0a23ff9de9fddae14e9fe" ns2:_="" ns3:_="">
    <xsd:import namespace="2457cae1-bbb3-49df-91d0-3eeeba63d323"/>
    <xsd:import namespace="ef19808f-d5e4-40cd-93fa-31b8700ee2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57cae1-bbb3-49df-91d0-3eeeba63d3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19808f-d5e4-40cd-93fa-31b8700ee2c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8d093c4e-51e7-44f8-921c-27a14d3f10ee}" ma:internalName="TaxCatchAll" ma:showField="CatchAllData" ma:web="ef19808f-d5e4-40cd-93fa-31b8700ee2c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457cae1-bbb3-49df-91d0-3eeeba63d323">
      <Terms xmlns="http://schemas.microsoft.com/office/infopath/2007/PartnerControls"/>
    </lcf76f155ced4ddcb4097134ff3c332f>
    <TaxCatchAll xmlns="ef19808f-d5e4-40cd-93fa-31b8700ee2cf" xsi:nil="true"/>
  </documentManagement>
</p:properties>
</file>

<file path=customXml/itemProps1.xml><?xml version="1.0" encoding="utf-8"?>
<ds:datastoreItem xmlns:ds="http://schemas.openxmlformats.org/officeDocument/2006/customXml" ds:itemID="{32889AE9-2A76-4CF2-8699-356903226B0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7E1CF70-444F-436E-BCF7-3A0908B68954}">
  <ds:schemaRefs>
    <ds:schemaRef ds:uri="2457cae1-bbb3-49df-91d0-3eeeba63d323"/>
    <ds:schemaRef ds:uri="ef19808f-d5e4-40cd-93fa-31b8700ee2c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74299F2F-53D8-4F04-89F8-F8961CB59FBC}">
  <ds:schemaRefs>
    <ds:schemaRef ds:uri="2457cae1-bbb3-49df-91d0-3eeeba63d323"/>
    <ds:schemaRef ds:uri="ef19808f-d5e4-40cd-93fa-31b8700ee2cf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5528</TotalTime>
  <Words>627</Words>
  <Application>Microsoft Macintosh PowerPoint</Application>
  <PresentationFormat>Widescreen</PresentationFormat>
  <Paragraphs>82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Wingdings</vt:lpstr>
      <vt:lpstr>Aptos</vt:lpstr>
      <vt:lpstr>Arial</vt:lpstr>
      <vt:lpstr>Times New Roman</vt:lpstr>
      <vt:lpstr>Cambria Math</vt:lpstr>
      <vt:lpstr>Calibri</vt:lpstr>
      <vt:lpstr>UoW_Template_Black</vt:lpstr>
      <vt:lpstr>UoW_Template_Purple</vt:lpstr>
      <vt:lpstr>UoW_Template_Lavender</vt:lpstr>
      <vt:lpstr>UoW_Template_Blue</vt:lpstr>
      <vt:lpstr>UoW_Template_Green</vt:lpstr>
      <vt:lpstr>UoW_Template_Yellow</vt:lpstr>
      <vt:lpstr>UoW_Template_Coral</vt:lpstr>
      <vt:lpstr>Constraining the Attitudes of RSOs from Photometric measurements</vt:lpstr>
      <vt:lpstr>Why is this important?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 Seawright</dc:creator>
  <cp:lastModifiedBy>AIREY, ROBERT (PGR)</cp:lastModifiedBy>
  <cp:revision>22</cp:revision>
  <dcterms:created xsi:type="dcterms:W3CDTF">2025-03-11T16:19:18Z</dcterms:created>
  <dcterms:modified xsi:type="dcterms:W3CDTF">2025-11-20T08:23:35Z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0x010100138BF2393C4EA04AB7F96C5D4020735B</vt:lpwstr>
  </property>
  <property fmtid="{D5CDD505-2E9C-101B-9397-08002B2CF9AE}" pid="3" name="MediaServiceImageTags">
    <vt:lpwstr/>
  </property>
</Properties>
</file>