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g" ContentType="video/unknown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avi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372" r:id="rId3"/>
    <p:sldId id="433" r:id="rId4"/>
    <p:sldId id="432" r:id="rId5"/>
    <p:sldId id="464" r:id="rId6"/>
    <p:sldId id="466" r:id="rId7"/>
    <p:sldId id="467" r:id="rId8"/>
    <p:sldId id="469" r:id="rId9"/>
    <p:sldId id="470" r:id="rId10"/>
    <p:sldId id="429" r:id="rId11"/>
    <p:sldId id="397" r:id="rId12"/>
    <p:sldId id="472" r:id="rId13"/>
    <p:sldId id="462" r:id="rId14"/>
    <p:sldId id="426" r:id="rId15"/>
    <p:sldId id="401" r:id="rId16"/>
    <p:sldId id="402" r:id="rId17"/>
    <p:sldId id="403" r:id="rId18"/>
    <p:sldId id="404" r:id="rId19"/>
    <p:sldId id="405" r:id="rId20"/>
    <p:sldId id="460" r:id="rId21"/>
    <p:sldId id="406" r:id="rId22"/>
    <p:sldId id="407" r:id="rId23"/>
    <p:sldId id="409" r:id="rId24"/>
    <p:sldId id="463" r:id="rId25"/>
    <p:sldId id="451" r:id="rId26"/>
    <p:sldId id="452" r:id="rId27"/>
    <p:sldId id="471" r:id="rId28"/>
    <p:sldId id="453" r:id="rId29"/>
    <p:sldId id="465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8" d="100"/>
          <a:sy n="68" d="100"/>
        </p:scale>
        <p:origin x="-2264" y="-8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Relationship Id="rId2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6BA1FB-EE46-814B-AA83-35616054CEF9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598D9-DAAF-2341-8799-E56804226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0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598D9-DAAF-2341-8799-E568042263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60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598D9-DAAF-2341-8799-E568042263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76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Elena.pilishvili.1@iliauni.edu.ge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598D9-DAAF-2341-8799-E568042263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35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0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80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583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52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74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5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94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2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61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43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3D518-5294-AF4B-9124-0FCB344E79D1}" type="datetimeFigureOut">
              <a:rPr lang="en-US" smtClean="0"/>
              <a:t>13/12/2015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E148B-7A0A-8944-99F6-CD5FF91246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8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dyuan2@uclan.ac.uk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Relationship Id="rId3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22.e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23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4.png"/><Relationship Id="rId1" Type="http://schemas.microsoft.com/office/2007/relationships/media" Target="../media/media2.avi"/><Relationship Id="rId2" Type="http://schemas.openxmlformats.org/officeDocument/2006/relationships/video" Target="../media/media2.avi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5.emf"/><Relationship Id="rId5" Type="http://schemas.openxmlformats.org/officeDocument/2006/relationships/image" Target="../media/image26.png"/><Relationship Id="rId1" Type="http://schemas.microsoft.com/office/2007/relationships/media" Target="../media/media3.avi"/><Relationship Id="rId2" Type="http://schemas.openxmlformats.org/officeDocument/2006/relationships/video" Target="../media/media3.avi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emf"/><Relationship Id="rId3" Type="http://schemas.openxmlformats.org/officeDocument/2006/relationships/image" Target="../media/image2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9.emf"/><Relationship Id="rId5" Type="http://schemas.openxmlformats.org/officeDocument/2006/relationships/image" Target="../media/image30.png"/><Relationship Id="rId1" Type="http://schemas.microsoft.com/office/2007/relationships/media" Target="../media/media4.avi"/><Relationship Id="rId2" Type="http://schemas.openxmlformats.org/officeDocument/2006/relationships/video" Target="../media/media4.avi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emf"/><Relationship Id="rId3" Type="http://schemas.openxmlformats.org/officeDocument/2006/relationships/image" Target="../media/image3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4.emf"/><Relationship Id="rId5" Type="http://schemas.openxmlformats.org/officeDocument/2006/relationships/image" Target="../media/image35.png"/><Relationship Id="rId1" Type="http://schemas.microsoft.com/office/2007/relationships/media" Target="../media/media5.avi"/><Relationship Id="rId2" Type="http://schemas.openxmlformats.org/officeDocument/2006/relationships/video" Target="../media/media5.avi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emf"/><Relationship Id="rId3" Type="http://schemas.openxmlformats.org/officeDocument/2006/relationships/image" Target="../media/image3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emf"/><Relationship Id="rId3" Type="http://schemas.openxmlformats.org/officeDocument/2006/relationships/image" Target="../media/image4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4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microsoft.com/office/2007/relationships/media" Target="../media/media1.mpg"/><Relationship Id="rId2" Type="http://schemas.openxmlformats.org/officeDocument/2006/relationships/video" Target="../media/media1.m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91471"/>
            <a:ext cx="8864137" cy="14700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Fine structure of kink modes in coronal loops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54549"/>
            <a:ext cx="6400800" cy="3407147"/>
          </a:xfrm>
        </p:spPr>
        <p:txBody>
          <a:bodyPr>
            <a:normAutofit lnSpcReduction="10000"/>
          </a:bodyPr>
          <a:lstStyle/>
          <a:p>
            <a:r>
              <a:rPr lang="en-US" u="sng" smtClean="0"/>
              <a:t>Ding  </a:t>
            </a:r>
            <a:r>
              <a:rPr lang="en-US" u="sng" smtClean="0"/>
              <a:t>Yuan</a:t>
            </a:r>
            <a:r>
              <a:rPr lang="en-US" u="sng" baseline="30000" smtClean="0"/>
              <a:t>1,2</a:t>
            </a:r>
            <a:r>
              <a:rPr lang="en-US" u="sng" smtClean="0"/>
              <a:t>, </a:t>
            </a:r>
            <a:r>
              <a:rPr lang="en-US" dirty="0" smtClean="0"/>
              <a:t>Tom Van </a:t>
            </a:r>
            <a:r>
              <a:rPr lang="en-US" dirty="0" smtClean="0"/>
              <a:t>Doorsselaere</a:t>
            </a:r>
            <a:r>
              <a:rPr lang="en-US" baseline="30000" dirty="0" smtClean="0"/>
              <a:t>2</a:t>
            </a:r>
            <a:endParaRPr lang="en-US" baseline="30000" dirty="0" smtClean="0"/>
          </a:p>
          <a:p>
            <a:r>
              <a:rPr lang="en-US" sz="2400" dirty="0" smtClean="0">
                <a:hlinkClick r:id="rId3"/>
              </a:rPr>
              <a:t>dyuan2@uclan.ac.uk</a:t>
            </a:r>
            <a:endParaRPr lang="en-US" sz="2400" dirty="0" smtClean="0"/>
          </a:p>
          <a:p>
            <a:r>
              <a:rPr lang="en-US" sz="2400" dirty="0" smtClean="0"/>
              <a:t> </a:t>
            </a:r>
          </a:p>
          <a:p>
            <a:pPr marL="457200" indent="-457200" algn="l">
              <a:buAutoNum type="arabicPeriod"/>
            </a:pPr>
            <a:r>
              <a:rPr lang="en-US" sz="2400" dirty="0" smtClean="0"/>
              <a:t>Jeremiah </a:t>
            </a:r>
            <a:r>
              <a:rPr lang="en-US" sz="2400" dirty="0" err="1" smtClean="0"/>
              <a:t>Horrocks</a:t>
            </a:r>
            <a:r>
              <a:rPr lang="en-US" sz="2400" dirty="0" smtClean="0"/>
              <a:t> Institute,</a:t>
            </a:r>
          </a:p>
          <a:p>
            <a:pPr algn="l"/>
            <a:r>
              <a:rPr lang="en-US" sz="2400" dirty="0"/>
              <a:t> </a:t>
            </a:r>
            <a:r>
              <a:rPr lang="en-US" sz="2400" dirty="0" smtClean="0"/>
              <a:t>   </a:t>
            </a:r>
            <a:r>
              <a:rPr lang="en-US" sz="2400" dirty="0" smtClean="0"/>
              <a:t>University of Central Lancashire, Preston, UK</a:t>
            </a:r>
          </a:p>
          <a:p>
            <a:pPr algn="l"/>
            <a:r>
              <a:rPr lang="en-US" sz="2400" dirty="0" smtClean="0"/>
              <a:t>2. Centre for mathematical Plasma &amp;</a:t>
            </a:r>
            <a:r>
              <a:rPr lang="en-US" sz="2400" dirty="0" smtClean="0"/>
              <a:t> </a:t>
            </a:r>
            <a:r>
              <a:rPr lang="en-US" sz="2400" dirty="0"/>
              <a:t>Astrophysics</a:t>
            </a:r>
            <a:endParaRPr lang="en-US" sz="2400" dirty="0" smtClean="0"/>
          </a:p>
          <a:p>
            <a:r>
              <a:rPr lang="en-US" sz="2400" dirty="0" smtClean="0"/>
              <a:t>Department of Mathematics</a:t>
            </a:r>
            <a:endParaRPr lang="en-US" sz="2400" dirty="0"/>
          </a:p>
          <a:p>
            <a:r>
              <a:rPr lang="en-US" sz="2400" dirty="0" smtClean="0"/>
              <a:t>KU Leuven, Belgium</a:t>
            </a:r>
          </a:p>
        </p:txBody>
      </p:sp>
    </p:spTree>
    <p:extLst>
      <p:ext uri="{BB962C8B-B14F-4D97-AF65-F5344CB8AC3E}">
        <p14:creationId xmlns:p14="http://schemas.microsoft.com/office/powerpoint/2010/main" val="3819672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Low-amplitude and non-damping</a:t>
            </a:r>
            <a:br>
              <a:rPr lang="en-US" dirty="0" smtClean="0"/>
            </a:br>
            <a:r>
              <a:rPr lang="en-US" dirty="0" smtClean="0"/>
              <a:t> kink waves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27" r="821"/>
          <a:stretch/>
        </p:blipFill>
        <p:spPr>
          <a:xfrm>
            <a:off x="0" y="1600201"/>
            <a:ext cx="4500799" cy="272009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210" y="4320292"/>
            <a:ext cx="7415575" cy="25377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45309" y="4556438"/>
            <a:ext cx="2092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Nistico</a:t>
            </a:r>
            <a:r>
              <a:rPr lang="en-US" dirty="0" smtClean="0"/>
              <a:t> et al 2013</a:t>
            </a:r>
          </a:p>
          <a:p>
            <a:r>
              <a:rPr lang="en-US" dirty="0" err="1" smtClean="0"/>
              <a:t>Anfinogetntov</a:t>
            </a:r>
            <a:r>
              <a:rPr lang="en-US" dirty="0" smtClean="0"/>
              <a:t> et al 2013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62256" y="1979436"/>
            <a:ext cx="43817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Unresolved transverse motion under detection capability of modern instruments?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0918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Kink mode </a:t>
            </a:r>
            <a:r>
              <a:rPr lang="en-US" dirty="0" err="1" smtClean="0"/>
              <a:t>soluion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“Rigid” motion + </a:t>
            </a:r>
            <a:r>
              <a:rPr lang="en-US" dirty="0" err="1" smtClean="0"/>
              <a:t>quadrupole</a:t>
            </a:r>
            <a:r>
              <a:rPr lang="en-US" dirty="0" smtClean="0"/>
              <a:t> terms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19" r="1561"/>
          <a:stretch/>
        </p:blipFill>
        <p:spPr>
          <a:xfrm>
            <a:off x="55965" y="1357438"/>
            <a:ext cx="4874310" cy="52268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922" y="1417638"/>
            <a:ext cx="3837077" cy="30827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09270" y="4463068"/>
            <a:ext cx="2390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Goossens</a:t>
            </a:r>
            <a:r>
              <a:rPr lang="en-US" sz="2000" dirty="0" smtClean="0"/>
              <a:t> et al 2014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13024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shell </a:t>
            </a:r>
            <a:r>
              <a:rPr lang="en-US" dirty="0"/>
              <a:t>d</a:t>
            </a:r>
            <a:r>
              <a:rPr lang="en-US" dirty="0" smtClean="0"/>
              <a:t>eformation</a:t>
            </a:r>
            <a:endParaRPr lang="en-US" dirty="0"/>
          </a:p>
        </p:txBody>
      </p:sp>
      <p:pic>
        <p:nvPicPr>
          <p:cNvPr id="5" name="Content Placeholder 4" descr="deformation.eps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" r="1588"/>
          <a:stretch/>
        </p:blipFill>
        <p:spPr>
          <a:xfrm>
            <a:off x="457200" y="3451242"/>
            <a:ext cx="3590354" cy="355148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39425"/>
          <a:stretch/>
        </p:blipFill>
        <p:spPr>
          <a:xfrm>
            <a:off x="0" y="1157782"/>
            <a:ext cx="4743581" cy="2308563"/>
          </a:xfrm>
          <a:prstGeom prst="rect">
            <a:avLst/>
          </a:prstGeom>
        </p:spPr>
      </p:pic>
      <p:pic>
        <p:nvPicPr>
          <p:cNvPr id="6" name="Picture 5" descr="deformation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580" y="3466344"/>
            <a:ext cx="3548349" cy="34500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05039" y="1792697"/>
            <a:ext cx="4426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Yuan &amp; Van </a:t>
            </a:r>
            <a:r>
              <a:rPr lang="en-US" sz="2000" dirty="0" err="1" smtClean="0"/>
              <a:t>Doorselaere</a:t>
            </a:r>
            <a:r>
              <a:rPr lang="en-US" sz="2000" dirty="0" smtClean="0"/>
              <a:t> </a:t>
            </a:r>
            <a:r>
              <a:rPr lang="en-US" sz="2000" dirty="0" err="1" smtClean="0"/>
              <a:t>ApJS</a:t>
            </a:r>
            <a:r>
              <a:rPr lang="en-US" sz="2000" dirty="0" smtClean="0"/>
              <a:t>, </a:t>
            </a:r>
            <a:r>
              <a:rPr lang="en-US" sz="2000" dirty="0" err="1" smtClean="0"/>
              <a:t>subm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4175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into a semi-torus</a:t>
            </a:r>
            <a:endParaRPr lang="en-US" dirty="0"/>
          </a:p>
        </p:txBody>
      </p:sp>
      <p:pic>
        <p:nvPicPr>
          <p:cNvPr id="4" name="Content Placeholder 3" descr="fomo_torus.eps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67" r="-2830"/>
          <a:stretch/>
        </p:blipFill>
        <p:spPr>
          <a:xfrm>
            <a:off x="2427816" y="1600201"/>
            <a:ext cx="4407423" cy="4705406"/>
          </a:xfrm>
        </p:spPr>
      </p:pic>
    </p:spTree>
    <p:extLst>
      <p:ext uri="{BB962C8B-B14F-4D97-AF65-F5344CB8AC3E}">
        <p14:creationId xmlns:p14="http://schemas.microsoft.com/office/powerpoint/2010/main" val="1948721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Active region </a:t>
            </a:r>
            <a:r>
              <a:rPr lang="en-US" dirty="0"/>
              <a:t>l</a:t>
            </a:r>
            <a:r>
              <a:rPr lang="en-US" dirty="0" smtClean="0"/>
              <a:t>oop model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157788"/>
              </p:ext>
            </p:extLst>
          </p:nvPr>
        </p:nvGraphicFramePr>
        <p:xfrm>
          <a:off x="286230" y="2359025"/>
          <a:ext cx="3405187" cy="418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6" name="Equation" r:id="rId3" imgW="1333500" imgH="1638300" progId="Equation.3">
                  <p:embed/>
                </p:oleObj>
              </mc:Choice>
              <mc:Fallback>
                <p:oleObj name="Equation" r:id="rId3" imgW="1333500" imgH="1638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6230" y="2359025"/>
                        <a:ext cx="3405187" cy="4183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878416"/>
              </p:ext>
            </p:extLst>
          </p:nvPr>
        </p:nvGraphicFramePr>
        <p:xfrm>
          <a:off x="4270375" y="2359025"/>
          <a:ext cx="3438525" cy="418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7" name="Equation" r:id="rId5" imgW="1346200" imgH="1638300" progId="Equation.3">
                  <p:embed/>
                </p:oleObj>
              </mc:Choice>
              <mc:Fallback>
                <p:oleObj name="Equation" r:id="rId5" imgW="1346200" imgH="1638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70375" y="2359025"/>
                        <a:ext cx="3438525" cy="4186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3724" y="1417638"/>
            <a:ext cx="290170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Inside the loop 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515481" y="1396180"/>
            <a:ext cx="358969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O</a:t>
            </a:r>
            <a:r>
              <a:rPr lang="en-US" sz="3200" dirty="0" smtClean="0"/>
              <a:t>utside the loop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060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 IX 171.073 A</a:t>
            </a:r>
            <a:endParaRPr lang="en-US" dirty="0"/>
          </a:p>
        </p:txBody>
      </p:sp>
      <p:pic>
        <p:nvPicPr>
          <p:cNvPr id="5" name="synthview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0913" y="1600200"/>
            <a:ext cx="7242175" cy="4525963"/>
          </a:xfrm>
        </p:spPr>
      </p:pic>
    </p:spTree>
    <p:extLst>
      <p:ext uri="{BB962C8B-B14F-4D97-AF65-F5344CB8AC3E}">
        <p14:creationId xmlns:p14="http://schemas.microsoft.com/office/powerpoint/2010/main" val="342757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view </a:t>
            </a:r>
            <a:endParaRPr lang="en-US" dirty="0"/>
          </a:p>
        </p:txBody>
      </p:sp>
      <p:pic>
        <p:nvPicPr>
          <p:cNvPr id="5" name="Content Placeholder 4" descr="topview_fe_9_0171.eps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4" r="-168"/>
          <a:stretch/>
        </p:blipFill>
        <p:spPr>
          <a:xfrm>
            <a:off x="-1" y="1264069"/>
            <a:ext cx="4067089" cy="5327828"/>
          </a:xfrm>
        </p:spPr>
      </p:pic>
      <p:pic>
        <p:nvPicPr>
          <p:cNvPr id="6" name="topview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67088" y="1417639"/>
            <a:ext cx="5010936" cy="12527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63446" y="3249264"/>
            <a:ext cx="4502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 smtClean="0"/>
              <a:t>Kink motion of the loop 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smtClean="0"/>
              <a:t>Line </a:t>
            </a:r>
            <a:r>
              <a:rPr lang="en-US" sz="2000" dirty="0" smtClean="0"/>
              <a:t>width broadening at loop edges</a:t>
            </a:r>
          </a:p>
        </p:txBody>
      </p:sp>
    </p:spTree>
    <p:extLst>
      <p:ext uri="{BB962C8B-B14F-4D97-AF65-F5344CB8AC3E}">
        <p14:creationId xmlns:p14="http://schemas.microsoft.com/office/powerpoint/2010/main" val="1715541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slice at loop apex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1968" y="724609"/>
            <a:ext cx="2146300" cy="5969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timedist_fe_9_0171_top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94" y="1417638"/>
            <a:ext cx="6528909" cy="435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58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Front view</a:t>
            </a:r>
            <a:endParaRPr lang="en-US" dirty="0"/>
          </a:p>
        </p:txBody>
      </p:sp>
      <p:pic>
        <p:nvPicPr>
          <p:cNvPr id="4" name="Content Placeholder 3" descr="frontview_fe_9_0171.eps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3" r="932"/>
          <a:stretch/>
        </p:blipFill>
        <p:spPr>
          <a:xfrm>
            <a:off x="149404" y="1417638"/>
            <a:ext cx="3959210" cy="5243191"/>
          </a:xfrm>
        </p:spPr>
      </p:pic>
      <p:pic>
        <p:nvPicPr>
          <p:cNvPr id="6" name="frontview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9216" y="1562324"/>
            <a:ext cx="5117089" cy="12792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51395" y="3286611"/>
            <a:ext cx="472491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 smtClean="0"/>
              <a:t>Loop kink motion in Doppler shift </a:t>
            </a:r>
          </a:p>
          <a:p>
            <a:pPr marL="342900" indent="-342900">
              <a:buAutoNum type="arabicPeriod"/>
            </a:pPr>
            <a:r>
              <a:rPr lang="en-US" sz="2400" dirty="0" smtClean="0"/>
              <a:t>Line width broadening </a:t>
            </a:r>
          </a:p>
          <a:p>
            <a:pPr marL="342900" indent="-342900">
              <a:buAutoNum type="arabicPeriod"/>
            </a:pPr>
            <a:r>
              <a:rPr lang="en-US" sz="2400" dirty="0" smtClean="0"/>
              <a:t>Loop width variation </a:t>
            </a:r>
          </a:p>
        </p:txBody>
      </p:sp>
    </p:spTree>
    <p:extLst>
      <p:ext uri="{BB962C8B-B14F-4D97-AF65-F5344CB8AC3E}">
        <p14:creationId xmlns:p14="http://schemas.microsoft.com/office/powerpoint/2010/main" val="1079304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distance plot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377" y="924049"/>
            <a:ext cx="2006600" cy="5930900"/>
          </a:xfrm>
          <a:prstGeom prst="rect">
            <a:avLst/>
          </a:prstGeom>
        </p:spPr>
      </p:pic>
      <p:pic>
        <p:nvPicPr>
          <p:cNvPr id="5" name="Content Placeholder 4" descr="timedist_fe_9_0171_front.eps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8" r="1290"/>
          <a:stretch/>
        </p:blipFill>
        <p:spPr>
          <a:xfrm>
            <a:off x="168079" y="1417638"/>
            <a:ext cx="6517755" cy="4394450"/>
          </a:xfrm>
        </p:spPr>
      </p:pic>
      <p:sp>
        <p:nvSpPr>
          <p:cNvPr id="7" name="TextBox 6"/>
          <p:cNvSpPr txBox="1"/>
          <p:nvPr/>
        </p:nvSpPr>
        <p:spPr>
          <a:xfrm>
            <a:off x="2726625" y="5992608"/>
            <a:ext cx="30254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1. </a:t>
            </a:r>
            <a:r>
              <a:rPr lang="en-US" sz="2000" dirty="0" err="1" smtClean="0"/>
              <a:t>Pendular</a:t>
            </a:r>
            <a:r>
              <a:rPr lang="en-US" sz="2000" dirty="0" smtClean="0"/>
              <a:t> motion</a:t>
            </a:r>
          </a:p>
          <a:p>
            <a:r>
              <a:rPr lang="en-US" sz="2000" dirty="0" smtClean="0"/>
              <a:t>2. Loop width variation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48893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Forward </a:t>
            </a:r>
            <a:r>
              <a:rPr lang="en-US" sz="4400" dirty="0" err="1" smtClean="0"/>
              <a:t>Modelling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Synthetic studies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Applications</a:t>
            </a:r>
          </a:p>
          <a:p>
            <a:pPr marL="742950" indent="-742950">
              <a:buFont typeface="+mj-lt"/>
              <a:buAutoNum type="arabicPeriod"/>
            </a:pP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630735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Broadening and intensity suppression</a:t>
            </a:r>
            <a:endParaRPr lang="en-US" dirty="0"/>
          </a:p>
        </p:txBody>
      </p:sp>
      <p:pic>
        <p:nvPicPr>
          <p:cNvPr id="4" name="Content Placeholder 3" descr="s_lambdat_fe_9_0171.eps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r="-1228"/>
          <a:stretch/>
        </p:blipFill>
        <p:spPr>
          <a:xfrm>
            <a:off x="1736822" y="1600200"/>
            <a:ext cx="6157776" cy="4860979"/>
          </a:xfrm>
        </p:spPr>
      </p:pic>
    </p:spTree>
    <p:extLst>
      <p:ext uri="{BB962C8B-B14F-4D97-AF65-F5344CB8AC3E}">
        <p14:creationId xmlns:p14="http://schemas.microsoft.com/office/powerpoint/2010/main" val="4051922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Side view</a:t>
            </a:r>
            <a:endParaRPr lang="en-US" dirty="0"/>
          </a:p>
        </p:txBody>
      </p:sp>
      <p:pic>
        <p:nvPicPr>
          <p:cNvPr id="5" name="Content Placeholder 4" descr="sideview_fe_9_0171.eps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14" r="932"/>
          <a:stretch/>
        </p:blipFill>
        <p:spPr>
          <a:xfrm>
            <a:off x="-18674" y="1529682"/>
            <a:ext cx="3892838" cy="5099563"/>
          </a:xfrm>
        </p:spPr>
      </p:pic>
      <p:pic>
        <p:nvPicPr>
          <p:cNvPr id="6" name="sideview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62108" y="1654804"/>
            <a:ext cx="5027410" cy="16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20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distance plot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095" y="587165"/>
            <a:ext cx="1917700" cy="6019800"/>
          </a:xfrm>
          <a:prstGeom prst="rect">
            <a:avLst/>
          </a:prstGeom>
        </p:spPr>
      </p:pic>
      <p:pic>
        <p:nvPicPr>
          <p:cNvPr id="6" name="Content Placeholder 5" descr="timedist_fe_9_0171_side.eps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0" r="1065"/>
          <a:stretch/>
        </p:blipFill>
        <p:spPr>
          <a:xfrm>
            <a:off x="0" y="1189373"/>
            <a:ext cx="6741862" cy="4511869"/>
          </a:xfrm>
        </p:spPr>
      </p:pic>
    </p:spTree>
    <p:extLst>
      <p:ext uri="{BB962C8B-B14F-4D97-AF65-F5344CB8AC3E}">
        <p14:creationId xmlns:p14="http://schemas.microsoft.com/office/powerpoint/2010/main" val="427961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Kink MHD mode is an  almost incompressible mode; the geometric effect determines the observational features, while the contribution function plays a trivial role.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quadrupole</a:t>
            </a:r>
            <a:r>
              <a:rPr lang="en-US" dirty="0" smtClean="0"/>
              <a:t> term in the kink mode solution leads to the detection of </a:t>
            </a:r>
            <a:r>
              <a:rPr lang="en-US" dirty="0" smtClean="0"/>
              <a:t>a </a:t>
            </a:r>
            <a:r>
              <a:rPr lang="en-US" dirty="0" err="1" smtClean="0"/>
              <a:t>pendular</a:t>
            </a:r>
            <a:r>
              <a:rPr lang="en-US" dirty="0" smtClean="0"/>
              <a:t> motion at front view, </a:t>
            </a:r>
            <a:r>
              <a:rPr lang="en-US" dirty="0" err="1" smtClean="0"/>
              <a:t>nonthermal</a:t>
            </a:r>
            <a:r>
              <a:rPr lang="en-US" dirty="0" smtClean="0"/>
              <a:t> broadening at the loop edge and “apparent” loop width modulation.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78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$3.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Oscillation phase and amplitude distribution</a:t>
            </a:r>
          </a:p>
          <a:p>
            <a:r>
              <a:rPr lang="en-US" sz="4000" dirty="0" smtClean="0"/>
              <a:t>Fine structures in a kink wave</a:t>
            </a:r>
          </a:p>
          <a:p>
            <a:r>
              <a:rPr lang="en-US" sz="4000" dirty="0" smtClean="0"/>
              <a:t>Mode identification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4783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and amplitude distributions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250" y="1417638"/>
            <a:ext cx="4303750" cy="55504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818" y="3708400"/>
            <a:ext cx="3263900" cy="3149600"/>
          </a:xfrm>
          <a:prstGeom prst="rect">
            <a:avLst/>
          </a:prstGeom>
        </p:spPr>
      </p:pic>
      <p:pic>
        <p:nvPicPr>
          <p:cNvPr id="7" name="Content Placeholder 6" descr="fov_ev.eps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3" r="-598"/>
          <a:stretch/>
        </p:blipFill>
        <p:spPr>
          <a:xfrm>
            <a:off x="-26369" y="1077331"/>
            <a:ext cx="2771670" cy="3480348"/>
          </a:xfrm>
        </p:spPr>
      </p:pic>
    </p:spTree>
    <p:extLst>
      <p:ext uri="{BB962C8B-B14F-4D97-AF65-F5344CB8AC3E}">
        <p14:creationId xmlns:p14="http://schemas.microsoft.com/office/powerpoint/2010/main" val="2389619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width variation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0" r="-162"/>
          <a:stretch/>
        </p:blipFill>
        <p:spPr>
          <a:xfrm>
            <a:off x="168080" y="1712246"/>
            <a:ext cx="4428630" cy="432769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700" y="1448535"/>
            <a:ext cx="4575947" cy="44793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4968" y="6237092"/>
            <a:ext cx="4220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Observation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42390" y="6237092"/>
            <a:ext cx="287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194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Polarization: horizontal </a:t>
            </a:r>
            <a:r>
              <a:rPr lang="en-US" smtClean="0"/>
              <a:t>or vertical</a:t>
            </a:r>
            <a:endParaRPr lang="en-US"/>
          </a:p>
        </p:txBody>
      </p:sp>
      <p:pic>
        <p:nvPicPr>
          <p:cNvPr id="4" name="Content Placeholder 3" descr="fov_ma.eps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5" r="723"/>
          <a:stretch/>
        </p:blipFill>
        <p:spPr>
          <a:xfrm>
            <a:off x="-354835" y="1417639"/>
            <a:ext cx="3752595" cy="269062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348" y="1536327"/>
            <a:ext cx="5595652" cy="50085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96384"/>
            <a:ext cx="3098800" cy="3098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97752" y="6419496"/>
            <a:ext cx="4858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Maximum intensity at axis or extremes?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67823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identification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1" r="2184"/>
          <a:stretch/>
        </p:blipFill>
        <p:spPr>
          <a:xfrm>
            <a:off x="-56027" y="1152025"/>
            <a:ext cx="4108614" cy="3160990"/>
          </a:xfrm>
        </p:spPr>
      </p:pic>
      <p:pic>
        <p:nvPicPr>
          <p:cNvPr id="3" name="Picture 2" descr="xt_ew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959" y="1437090"/>
            <a:ext cx="2032841" cy="5420910"/>
          </a:xfrm>
          <a:prstGeom prst="rect">
            <a:avLst/>
          </a:prstGeom>
        </p:spPr>
      </p:pic>
      <p:pic>
        <p:nvPicPr>
          <p:cNvPr id="6" name="Picture 5" descr="ph_ew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702" y="3740037"/>
            <a:ext cx="3005257" cy="30052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4687156"/>
            <a:ext cx="3191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1. Overtone identification</a:t>
            </a:r>
          </a:p>
          <a:p>
            <a:r>
              <a:rPr lang="en-US" sz="2000" dirty="0" smtClean="0"/>
              <a:t>2. Phase jump at anti-nodes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44393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Vertical and horizontal mode are distinctive in where the intensity emission reaches maximum.</a:t>
            </a:r>
          </a:p>
          <a:p>
            <a:r>
              <a:rPr lang="en-US" dirty="0" smtClean="0"/>
              <a:t>Observation could be effectively supported by forward </a:t>
            </a:r>
            <a:r>
              <a:rPr lang="en-US" dirty="0" err="1" smtClean="0"/>
              <a:t>modelling</a:t>
            </a:r>
            <a:r>
              <a:rPr lang="en-US" dirty="0"/>
              <a:t> </a:t>
            </a:r>
            <a:r>
              <a:rPr lang="en-US" dirty="0" smtClean="0"/>
              <a:t>in determining the wave properties.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774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$1.Forward </a:t>
            </a:r>
            <a:r>
              <a:rPr lang="en-US" dirty="0" err="1" smtClean="0"/>
              <a:t>Modelling</a:t>
            </a:r>
            <a:r>
              <a:rPr lang="en-US" dirty="0" smtClean="0"/>
              <a:t> code </a:t>
            </a:r>
            <a:br>
              <a:rPr lang="en-US" dirty="0" smtClean="0"/>
            </a:br>
            <a:r>
              <a:rPr lang="en-US" dirty="0" err="1" smtClean="0"/>
              <a:t>FoMo</a:t>
            </a:r>
            <a:r>
              <a:rPr lang="en-US" dirty="0" smtClean="0"/>
              <a:t> (C++)</a:t>
            </a:r>
            <a:endParaRPr lang="en-US" dirty="0"/>
          </a:p>
        </p:txBody>
      </p:sp>
      <p:pic>
        <p:nvPicPr>
          <p:cNvPr id="4" name="Content Placeholder 3" descr="fomo_int-f0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" r="-464"/>
          <a:stretch/>
        </p:blipFill>
        <p:spPr>
          <a:xfrm>
            <a:off x="317450" y="1417638"/>
            <a:ext cx="5490603" cy="5177561"/>
          </a:xfrm>
        </p:spPr>
      </p:pic>
      <p:sp>
        <p:nvSpPr>
          <p:cNvPr id="3" name="TextBox 2"/>
          <p:cNvSpPr txBox="1"/>
          <p:nvPr/>
        </p:nvSpPr>
        <p:spPr>
          <a:xfrm>
            <a:off x="5808053" y="1923415"/>
            <a:ext cx="31375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FoMo</a:t>
            </a:r>
            <a:r>
              <a:rPr lang="en-US" sz="2400" dirty="0" smtClean="0"/>
              <a:t> code is used to synthesize the (E)UV, X-ray, radio and optically thick line emission of 3D plasma structures. </a:t>
            </a:r>
          </a:p>
          <a:p>
            <a:endParaRPr lang="en-US" sz="2400" dirty="0"/>
          </a:p>
          <a:p>
            <a:r>
              <a:rPr lang="en-US" sz="2400" dirty="0" smtClean="0"/>
              <a:t>Van </a:t>
            </a:r>
            <a:r>
              <a:rPr lang="en-US" sz="2400" dirty="0" err="1" smtClean="0"/>
              <a:t>Doorsselaere</a:t>
            </a:r>
            <a:r>
              <a:rPr lang="en-US" sz="2400" dirty="0" smtClean="0"/>
              <a:t> et al. Frontiers, submitted</a:t>
            </a:r>
          </a:p>
        </p:txBody>
      </p:sp>
    </p:spTree>
    <p:extLst>
      <p:ext uri="{BB962C8B-B14F-4D97-AF65-F5344CB8AC3E}">
        <p14:creationId xmlns:p14="http://schemas.microsoft.com/office/powerpoint/2010/main" val="3872126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FoMo</a:t>
            </a:r>
            <a:r>
              <a:rPr lang="en-US" dirty="0" smtClean="0"/>
              <a:t> code to synthesize EUV, Radio emissions of optically thin and thick plasmas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56" t="15219" r="5933" b="15891"/>
          <a:stretch/>
        </p:blipFill>
        <p:spPr>
          <a:xfrm>
            <a:off x="1531406" y="2334235"/>
            <a:ext cx="5565304" cy="108754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6117" b="15368"/>
          <a:stretch/>
        </p:blipFill>
        <p:spPr>
          <a:xfrm>
            <a:off x="1176567" y="5807596"/>
            <a:ext cx="7040662" cy="10719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t="5081" b="-3136"/>
          <a:stretch/>
        </p:blipFill>
        <p:spPr>
          <a:xfrm>
            <a:off x="1288623" y="4864122"/>
            <a:ext cx="4837243" cy="11675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0399" y="1774023"/>
            <a:ext cx="578941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Spectrographic observation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862067" y="4484761"/>
            <a:ext cx="578941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</a:t>
            </a:r>
            <a:r>
              <a:rPr lang="en-US" sz="3200" dirty="0" smtClean="0"/>
              <a:t>. Imaging observation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1288623" y="3421778"/>
            <a:ext cx="692860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-&gt;The emissivity of each plasma fluid element is spread the intensity to a Gaussian spectrum with a thermal width and modified by Doppler shift.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9704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Purpose: plasma parameters to observables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Damping measured in emission intensity  do not necessarily reflect real MHD wave damping, </a:t>
            </a:r>
            <a:r>
              <a:rPr lang="en-US" sz="2400" dirty="0"/>
              <a:t>De </a:t>
            </a:r>
            <a:r>
              <a:rPr lang="en-US" sz="2400" dirty="0" err="1" smtClean="0"/>
              <a:t>Moortel</a:t>
            </a:r>
            <a:r>
              <a:rPr lang="en-US" sz="2400" dirty="0" smtClean="0"/>
              <a:t> </a:t>
            </a:r>
            <a:r>
              <a:rPr lang="en-US" sz="2400" dirty="0"/>
              <a:t>&amp; Bradshaw (2008</a:t>
            </a:r>
            <a:r>
              <a:rPr lang="en-US" sz="2400" dirty="0" smtClean="0"/>
              <a:t>), Kumar et al 2015, Fang et al 2015</a:t>
            </a:r>
          </a:p>
          <a:p>
            <a:r>
              <a:rPr lang="en-US" dirty="0"/>
              <a:t>Emission intensity enhancement </a:t>
            </a:r>
            <a:r>
              <a:rPr lang="en-US" dirty="0" smtClean="0"/>
              <a:t>does </a:t>
            </a:r>
            <a:r>
              <a:rPr lang="en-US" dirty="0"/>
              <a:t>not always means temperature </a:t>
            </a:r>
            <a:r>
              <a:rPr lang="en-US" dirty="0" smtClean="0"/>
              <a:t>increase; it could be an opposite case if the plasma is heated to the hot wing of the contribution function, </a:t>
            </a:r>
            <a:r>
              <a:rPr lang="en-US" sz="2400" dirty="0" smtClean="0"/>
              <a:t>Yuan et al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05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Slow modes of loops at various temperature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7" r="264"/>
          <a:stretch/>
        </p:blipFill>
        <p:spPr>
          <a:xfrm>
            <a:off x="-635024" y="1002634"/>
            <a:ext cx="6623097" cy="5836692"/>
          </a:xfrm>
        </p:spPr>
      </p:pic>
      <p:pic>
        <p:nvPicPr>
          <p:cNvPr id="5" name="Picture 4" descr="model_4_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904" y="1133351"/>
            <a:ext cx="2840079" cy="27259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26761" y="4556438"/>
            <a:ext cx="311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Yuan et al </a:t>
            </a:r>
            <a:r>
              <a:rPr lang="en-US" sz="2400" dirty="0" err="1" smtClean="0"/>
              <a:t>ApJ</a:t>
            </a:r>
            <a:r>
              <a:rPr lang="en-US" sz="2400" dirty="0" smtClean="0"/>
              <a:t> 2015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6333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trend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72" r="-561"/>
          <a:stretch/>
        </p:blipFill>
        <p:spPr>
          <a:xfrm>
            <a:off x="1213877" y="1058655"/>
            <a:ext cx="4220667" cy="5746448"/>
          </a:xfr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9336226"/>
              </p:ext>
            </p:extLst>
          </p:nvPr>
        </p:nvGraphicFramePr>
        <p:xfrm>
          <a:off x="5546725" y="1427162"/>
          <a:ext cx="3373438" cy="394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Equation" r:id="rId4" imgW="977900" imgH="1143000" progId="Equation.3">
                  <p:embed/>
                </p:oleObj>
              </mc:Choice>
              <mc:Fallback>
                <p:oleObj name="Equation" r:id="rId4" imgW="977900" imgH="1143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46725" y="1427162"/>
                        <a:ext cx="3373438" cy="3943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4920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$2. Kink mode in a plasma cylinder</a:t>
            </a:r>
            <a:endParaRPr lang="en-US" dirty="0"/>
          </a:p>
        </p:txBody>
      </p:sp>
      <p:pic>
        <p:nvPicPr>
          <p:cNvPr id="5" name="Content Placeholder 4" descr="B0c.eps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7" b="-1056"/>
          <a:stretch/>
        </p:blipFill>
        <p:spPr>
          <a:xfrm>
            <a:off x="184364" y="1417638"/>
            <a:ext cx="3031783" cy="544036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191" y="5469299"/>
            <a:ext cx="6710208" cy="10665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30741" y="6368912"/>
            <a:ext cx="5208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Edwin &amp; Robert Sol. Phys.(1983) 88, 179</a:t>
            </a:r>
            <a:endParaRPr lang="en-US" sz="2400" dirty="0"/>
          </a:p>
        </p:txBody>
      </p:sp>
      <p:pic>
        <p:nvPicPr>
          <p:cNvPr id="3" name="Picture 2" descr="disprel_coron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618" y="1135368"/>
            <a:ext cx="4680339" cy="468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17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SDO/AIA observations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427" y="1417638"/>
            <a:ext cx="3583031" cy="4860979"/>
          </a:xfrm>
          <a:prstGeom prst="rect">
            <a:avLst/>
          </a:prstGeom>
        </p:spPr>
      </p:pic>
      <p:pic>
        <p:nvPicPr>
          <p:cNvPr id="4" name="2010Oct16_1907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700" y="1488157"/>
            <a:ext cx="4007564" cy="225445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t="50574"/>
          <a:stretch/>
        </p:blipFill>
        <p:spPr>
          <a:xfrm>
            <a:off x="-364523" y="3809481"/>
            <a:ext cx="4435787" cy="31388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90427" y="6455497"/>
            <a:ext cx="3214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Aschwanden</a:t>
            </a:r>
            <a:r>
              <a:rPr lang="en-US" dirty="0" smtClean="0"/>
              <a:t> &amp; </a:t>
            </a:r>
            <a:r>
              <a:rPr lang="en-US" dirty="0" err="1" smtClean="0"/>
              <a:t>Schrijver</a:t>
            </a:r>
            <a:r>
              <a:rPr lang="en-US" dirty="0" smtClean="0"/>
              <a:t>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956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6425</TotalTime>
  <Words>524</Words>
  <Application>Microsoft Macintosh PowerPoint</Application>
  <PresentationFormat>On-screen Show (4:3)</PresentationFormat>
  <Paragraphs>81</Paragraphs>
  <Slides>29</Slides>
  <Notes>3</Notes>
  <HiddenSlides>0</HiddenSlides>
  <MMClips>5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Equation</vt:lpstr>
      <vt:lpstr>Fine structure of kink modes in coronal loops</vt:lpstr>
      <vt:lpstr>Contents</vt:lpstr>
      <vt:lpstr>$1.Forward Modelling code  FoMo (C++)</vt:lpstr>
      <vt:lpstr>FoMo code to synthesize EUV, Radio emissions of optically thin and thick plasmas</vt:lpstr>
      <vt:lpstr>Purpose: plasma parameters to observables</vt:lpstr>
      <vt:lpstr>Slow modes of loops at various temperature</vt:lpstr>
      <vt:lpstr>Empirical trend</vt:lpstr>
      <vt:lpstr> $2. Kink mode in a plasma cylinder</vt:lpstr>
      <vt:lpstr>SDO/AIA observations</vt:lpstr>
      <vt:lpstr>Low-amplitude and non-damping  kink waves</vt:lpstr>
      <vt:lpstr>Kink mode soluion: “Rigid” motion + quadrupole terms</vt:lpstr>
      <vt:lpstr>Loop shell deformation</vt:lpstr>
      <vt:lpstr>Mapping into a semi-torus</vt:lpstr>
      <vt:lpstr>Active region loop model</vt:lpstr>
      <vt:lpstr>Fe IX 171.073 A</vt:lpstr>
      <vt:lpstr>Top view </vt:lpstr>
      <vt:lpstr>A slice at loop apex </vt:lpstr>
      <vt:lpstr>Front view</vt:lpstr>
      <vt:lpstr>Time distance plot</vt:lpstr>
      <vt:lpstr>Broadening and intensity suppression</vt:lpstr>
      <vt:lpstr>Side view</vt:lpstr>
      <vt:lpstr>Time distance plot</vt:lpstr>
      <vt:lpstr>Summary</vt:lpstr>
      <vt:lpstr>$3. Applications</vt:lpstr>
      <vt:lpstr>Phase and amplitude distributions</vt:lpstr>
      <vt:lpstr>Loop width variation</vt:lpstr>
      <vt:lpstr>Polarization: horizontal or vertical</vt:lpstr>
      <vt:lpstr>Mode identification</vt:lpstr>
      <vt:lpstr>Summary</vt:lpstr>
    </vt:vector>
  </TitlesOfParts>
  <Company>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Detection of High-azimuthal mode in sunspot </dc:title>
  <dc:creator>Ding Yuan</dc:creator>
  <cp:lastModifiedBy>Ding Yuan</cp:lastModifiedBy>
  <cp:revision>416</cp:revision>
  <dcterms:created xsi:type="dcterms:W3CDTF">2012-10-27T14:47:30Z</dcterms:created>
  <dcterms:modified xsi:type="dcterms:W3CDTF">2015-12-13T16:45:11Z</dcterms:modified>
</cp:coreProperties>
</file>