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mp4" ContentType="video/unknown"/>
  <Default Extension="rels" ContentType="application/vnd.openxmlformats-package.relationships+xml"/>
  <Default Extension="vml" ContentType="application/vnd.openxmlformats-officedocument.vmlDrawing"/>
  <Default Extension="mov" ContentType="video/unknown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notesMasterIdLst>
    <p:notesMasterId r:id="rId36"/>
  </p:notesMasterIdLst>
  <p:handoutMasterIdLst>
    <p:handoutMasterId r:id="rId37"/>
  </p:handoutMasterIdLst>
  <p:sldIdLst>
    <p:sldId id="256" r:id="rId6"/>
    <p:sldId id="258" r:id="rId7"/>
    <p:sldId id="267" r:id="rId8"/>
    <p:sldId id="268" r:id="rId9"/>
    <p:sldId id="269" r:id="rId10"/>
    <p:sldId id="272" r:id="rId11"/>
    <p:sldId id="271" r:id="rId12"/>
    <p:sldId id="273" r:id="rId13"/>
    <p:sldId id="292" r:id="rId14"/>
    <p:sldId id="293" r:id="rId15"/>
    <p:sldId id="277" r:id="rId16"/>
    <p:sldId id="294" r:id="rId17"/>
    <p:sldId id="274" r:id="rId18"/>
    <p:sldId id="284" r:id="rId19"/>
    <p:sldId id="275" r:id="rId20"/>
    <p:sldId id="286" r:id="rId21"/>
    <p:sldId id="287" r:id="rId22"/>
    <p:sldId id="288" r:id="rId23"/>
    <p:sldId id="289" r:id="rId24"/>
    <p:sldId id="290" r:id="rId25"/>
    <p:sldId id="291" r:id="rId26"/>
    <p:sldId id="285" r:id="rId27"/>
    <p:sldId id="276" r:id="rId28"/>
    <p:sldId id="280" r:id="rId29"/>
    <p:sldId id="281" r:id="rId30"/>
    <p:sldId id="282" r:id="rId31"/>
    <p:sldId id="278" r:id="rId32"/>
    <p:sldId id="279" r:id="rId33"/>
    <p:sldId id="283" r:id="rId34"/>
    <p:sldId id="270" r:id="rId35"/>
  </p:sldIdLst>
  <p:sldSz cx="9144000" cy="6858000" type="screen4x3"/>
  <p:notesSz cx="6858000" cy="91440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A96F7-63E5-974D-B7EA-B1CE87914E22}" type="datetimeFigureOut">
              <a:rPr lang="en-US" smtClean="0"/>
              <a:t>12/12/15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9C5D5-0AD1-C544-B3F2-F040192BE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474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B0AA3023-13A8-6745-9BB7-0500A3B5571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6284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A3023-13A8-6745-9BB7-0500A3B5571B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487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95288" y="1412875"/>
            <a:ext cx="8389937" cy="2305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r>
              <a:rPr lang="en-US" sz="1800">
                <a:ea typeface="Arial" charset="0"/>
              </a:rPr>
              <a:t>    </a:t>
            </a:r>
          </a:p>
        </p:txBody>
      </p:sp>
      <p:pic>
        <p:nvPicPr>
          <p:cNvPr id="5" name="Picture 14" descr="Monash_logo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8300"/>
            <a:ext cx="41767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395288" y="944563"/>
            <a:ext cx="8389937" cy="541337"/>
            <a:chOff x="249" y="595"/>
            <a:chExt cx="5285" cy="341"/>
          </a:xfrm>
        </p:grpSpPr>
        <p:sp>
          <p:nvSpPr>
            <p:cNvPr id="7" name="Rectangle 31"/>
            <p:cNvSpPr>
              <a:spLocks noChangeArrowheads="1"/>
            </p:cNvSpPr>
            <p:nvPr/>
          </p:nvSpPr>
          <p:spPr bwMode="auto">
            <a:xfrm rot="2700000">
              <a:off x="691" y="664"/>
              <a:ext cx="273" cy="2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8" name="Rectangle 32"/>
            <p:cNvSpPr>
              <a:spLocks noChangeArrowheads="1"/>
            </p:cNvSpPr>
            <p:nvPr/>
          </p:nvSpPr>
          <p:spPr bwMode="auto">
            <a:xfrm>
              <a:off x="249" y="595"/>
              <a:ext cx="5285" cy="30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576000" tIns="46800" anchor="ctr"/>
            <a:lstStyle/>
            <a:p>
              <a:pPr algn="l">
                <a:spcBef>
                  <a:spcPct val="0"/>
                </a:spcBef>
                <a:defRPr/>
              </a:pPr>
              <a:r>
                <a:rPr lang="en-US" sz="1800" b="1">
                  <a:solidFill>
                    <a:schemeClr val="bg1"/>
                  </a:solidFill>
                  <a:ea typeface="Arial" charset="0"/>
                </a:rPr>
                <a:t>Science</a:t>
              </a: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71550" y="1557338"/>
            <a:ext cx="7813675" cy="1223962"/>
          </a:xfrm>
        </p:spPr>
        <p:txBody>
          <a:bodyPr tIns="45720"/>
          <a:lstStyle>
            <a:lvl1pPr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71550" y="2924175"/>
            <a:ext cx="7813675" cy="647700"/>
          </a:xfrm>
        </p:spPr>
        <p:txBody>
          <a:bodyPr tIns="45720"/>
          <a:lstStyle>
            <a:lvl1pPr marL="0" indent="0">
              <a:spcAft>
                <a:spcPct val="0"/>
              </a:spcAft>
              <a:buFont typeface="Wingdings" charset="2"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2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ED4512-B1B2-1446-B1BE-94BCBACE185A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9AD9C4-D71E-D44E-9030-A61B18B203E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256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944563"/>
            <a:ext cx="2124075" cy="54721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944563"/>
            <a:ext cx="6221412" cy="547211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EB9E47-C741-C146-9A4A-71FD2D3C4A4A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004D29-A136-504B-9944-0E648BFE191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5405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395288" y="3681413"/>
            <a:ext cx="8389937" cy="28082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95288" y="1412875"/>
            <a:ext cx="8389937" cy="2305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r>
              <a:rPr lang="en-US" sz="1800">
                <a:ea typeface="Arial" charset="0"/>
              </a:rPr>
              <a:t>    </a:t>
            </a:r>
          </a:p>
        </p:txBody>
      </p:sp>
      <p:pic>
        <p:nvPicPr>
          <p:cNvPr id="6" name="Picture 27" descr="Monash_logo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8300"/>
            <a:ext cx="41767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95288" y="944563"/>
            <a:ext cx="8389937" cy="541337"/>
            <a:chOff x="249" y="595"/>
            <a:chExt cx="5285" cy="341"/>
          </a:xfrm>
        </p:grpSpPr>
        <p:sp>
          <p:nvSpPr>
            <p:cNvPr id="8" name="Rectangle 30"/>
            <p:cNvSpPr>
              <a:spLocks noChangeArrowheads="1"/>
            </p:cNvSpPr>
            <p:nvPr userDrawn="1"/>
          </p:nvSpPr>
          <p:spPr bwMode="auto">
            <a:xfrm rot="2700000">
              <a:off x="691" y="664"/>
              <a:ext cx="273" cy="2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249" y="595"/>
              <a:ext cx="5285" cy="30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576000" tIns="46800" anchor="ctr"/>
            <a:lstStyle/>
            <a:p>
              <a:pPr algn="l">
                <a:spcBef>
                  <a:spcPct val="0"/>
                </a:spcBef>
                <a:defRPr/>
              </a:pPr>
              <a:r>
                <a:rPr lang="en-US" sz="1800" b="1">
                  <a:solidFill>
                    <a:schemeClr val="bg1"/>
                  </a:solidFill>
                  <a:ea typeface="Arial" charset="0"/>
                </a:rPr>
                <a:t>Science</a:t>
              </a: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557338"/>
            <a:ext cx="7669213" cy="1470025"/>
          </a:xfrm>
        </p:spPr>
        <p:txBody>
          <a:bodyPr lIns="0" anchor="t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652963"/>
            <a:ext cx="7686675" cy="1752600"/>
          </a:xfrm>
        </p:spPr>
        <p:txBody>
          <a:bodyPr lIns="0" anchor="b"/>
          <a:lstStyle>
            <a:lvl1pPr marL="0" indent="0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8560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41EEE-0C8B-D94C-B254-F6EB52C5E948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B08BB7-2770-6749-9890-CD9AB9D6DE2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583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62774-F6EF-B644-B774-BAE1EFA299FA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60542-033C-5F42-B97C-721082E156B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9377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8308B-C644-DD4C-91AA-3539B11B90BA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1572F-5F62-9044-8902-9D453326B75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5455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7AA241-86FC-EE49-ACB9-666A7D91520B}" type="datetime1">
              <a:rPr lang="en-AU" smtClean="0"/>
              <a:t>12/12/15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7A8227-F605-D844-84E3-9C55B9E8E81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6547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0CAA6B-23CC-6347-BD2F-52F0E3895949}" type="datetime1">
              <a:rPr lang="en-AU" smtClean="0"/>
              <a:t>12/12/15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B873C-3AB5-BE46-8B98-298F26CAD1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0046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A32277-E4F3-384E-9F1F-4E583D72A445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71DCE-7326-D24C-AFB3-08430AA9EEC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741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D262B7-1E0D-F046-A7E0-5FEBBBC93658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94ED1-2CD2-E146-9968-8ED2EC1AAD3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0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6446A-2264-2040-9708-196BB26B3987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D387A-36D6-A447-A97A-C2729CE1F98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5784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C1E2AC-DC9C-C745-B4A8-2173A000622F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82B15D-E7A8-9840-BB5A-AA39FE34D5B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1716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4CE7BB-294B-DD4E-9276-098EC0D0340F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E0189-04DD-6348-9F44-A7A70D328DC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0302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6063" y="333375"/>
            <a:ext cx="2090737" cy="57927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333375"/>
            <a:ext cx="6119813" cy="57927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B134C-68C1-2946-956B-561FEF25A9D0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760F5-CFAF-8F4A-AD9F-43CBA37000D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7334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D41B3-D2D7-A34D-8589-7D1090641A33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37F6D1-79C0-7F4A-AE2D-909DD9C2B57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494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879EF6-9084-1D41-B9AE-8CFF93A81668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C8544-6004-3D40-B342-78713D3B882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3620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0D0E8-8D69-0445-AE65-CA985BE0DF8A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906506-7C21-3B42-99C4-ED0149C63BF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0086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4C3A7-CC22-8146-95A3-F62A27BC0F78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1B434-D5B1-5746-9F00-43AB0037C35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7286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B96DA-F295-EF41-AA35-182B3CB78421}" type="datetime1">
              <a:rPr lang="en-AU" smtClean="0"/>
              <a:t>12/12/15</a:t>
            </a:fld>
            <a:endParaRPr lang="en-A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8A5D7-3C22-DB4A-909C-2382B2EC2E0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3806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0BEC4-03C9-4B4A-BAA0-EC13C84CBAAB}" type="datetime1">
              <a:rPr lang="en-AU" smtClean="0"/>
              <a:t>12/12/15</a:t>
            </a:fld>
            <a:endParaRPr lang="en-A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9011C7-3068-974D-9DCE-42DB96165E7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7393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D7C45E-0D6A-3F43-85E0-2C40B13D76B2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0FA53E-946D-DC4C-9F9E-68715C71CA68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9265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FDA174-C4AA-6240-9F7C-174681BA0B48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C88939-E1C5-7A49-969F-04ECF647444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48672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53B15-DD9A-DF48-82FD-0786CBECA303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03C837-939D-7D42-9302-1AE5FD54AAC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71696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238D5-03DB-5B46-B5F0-5BBB72161686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ED827-512D-A841-A0A2-133048532D6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74993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9955E-A725-5748-B0BE-54EB7A686684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814E0C-E549-4741-A1D3-5603B14320F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18288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92263"/>
            <a:ext cx="2057400" cy="45339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92263"/>
            <a:ext cx="6019800" cy="4533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E3C99-A95B-9948-BE5E-F064DA5BA6F5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D83EE1-1F97-BB48-873C-16F158DF930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79029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2F4A13-7F9F-4444-9B64-EF63AD8C0E82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AAD06D-8310-B849-9269-E55165BB517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3741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1E80DF-E178-2F42-91A9-BE5E2771BFC9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765D05-1F10-8E47-A5A7-2B2C5A68054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4657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0C780-723A-D845-B33A-756570FF8D5F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8EA44E-6EA4-E24E-8991-B9DABD497C4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69204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663700"/>
            <a:ext cx="4117975" cy="4681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1663700"/>
            <a:ext cx="4119562" cy="4681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841F-B6E3-AB43-B86D-844BB857225C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AC76E4-1170-4B43-A0EB-3976E0B4920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76862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B362BB-3CD0-4A44-97A9-7E0BD6B36509}" type="datetime1">
              <a:rPr lang="en-AU" smtClean="0"/>
              <a:t>12/12/15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65E2DE-3C4E-CE44-BD3B-E67088D06BA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54342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AFD08D-84A9-894B-A4AE-C7C8FC28E543}" type="datetime1">
              <a:rPr lang="en-AU" smtClean="0"/>
              <a:t>12/12/15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80927-7030-184F-9A4B-1824A657FE9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8532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663700"/>
            <a:ext cx="4144962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1663700"/>
            <a:ext cx="4144963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4C6ED6-04E6-D243-AEB7-5027C2898DE0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8EA86-A0E2-7A4C-9DA1-10DCC498791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0423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39964-A02E-FB43-B6FF-A773FF7FA180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06521-D2BC-9B48-AAD7-4A584AF87F5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6482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07CDEF-BFC3-5249-9AB5-D0F9D88FC6D4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D10E36-EB26-D64C-9747-BF5A7523221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18871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165976-2FDE-8F44-8D40-CFC8C6837929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D5E886-A950-234E-9998-73414781FCF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9389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345A3B-9B47-004D-85A3-6A0A19107E7B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D5DBB-5008-8A45-9125-8468C816DAF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66419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8138" y="944563"/>
            <a:ext cx="2097087" cy="54006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944563"/>
            <a:ext cx="6140450" cy="54006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5C056A-C510-8749-B494-4A8D156FDBC6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3824E-350D-B64E-9D94-9C1B8A1224B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21610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7131E-624C-BA4C-A85E-0AADE16DA7BE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9E100E-3EFD-B046-96E1-49469E30BD6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13862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D320-9F46-E741-91E5-DDAB516B9BA8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357F37-3F32-2F4C-9A81-58E1DE8298F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3902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F93AB-67A3-FF42-9724-310BA7EB428A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E8C3D-6031-BC44-A2EC-0B73D830BF5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136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663700"/>
            <a:ext cx="4117975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1663700"/>
            <a:ext cx="4119562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24356-ED50-A349-BAF8-3E6EE4BA608B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B1F48-891E-B040-8914-C68338E37C9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94958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FA2E9-8340-3C45-8AB3-96DB2B8C410C}" type="datetime1">
              <a:rPr lang="en-AU" smtClean="0"/>
              <a:t>12/12/15</a:t>
            </a:fld>
            <a:endParaRPr lang="en-A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AFBA72-81BD-FD46-BC03-1E77266412E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3B8F5F-3DED-5143-ADE7-9D5DDF3E15CC}" type="datetime1">
              <a:rPr lang="en-AU" smtClean="0"/>
              <a:t>12/12/15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F49019-C67C-E845-B62A-0CA6EE8010A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75096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20C04-B5D6-284F-92BD-066CFEF52D71}" type="datetime1">
              <a:rPr lang="en-AU" smtClean="0"/>
              <a:t>12/12/15</a:t>
            </a:fld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7A0422-09F6-EF4B-A5A0-38613FAC149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80599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955F2D-3E87-7D40-9250-18A2EBFFBFD2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BD0C9-DD47-AD4A-8825-9B37E48BD62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1277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B6292-14EE-EA4B-B338-B6ED8CDA7FE5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A49205-E4A8-C047-AF23-9691267E046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28291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2C5D9-E674-5A45-9F29-CD110C413DF6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41CD4-21E8-FB40-A41A-AA0F0F2A882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44840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1FF5E7-2968-C84D-A3F2-DA1DBD2371A6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BD035-F745-B149-AD7A-355B42B22AA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08589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8138" y="944563"/>
            <a:ext cx="2097087" cy="54721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944563"/>
            <a:ext cx="6140450" cy="54721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E2D72-AA0A-A341-84B5-96B0887CC143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5C2E86-54EC-DF4E-AB66-14651E81A89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076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10E0D4-5DDF-264B-A271-A3BFDA527D92}" type="datetime1">
              <a:rPr lang="en-AU" smtClean="0"/>
              <a:t>12/12/15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61700-7862-FE41-8A84-DA102BB2BFE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078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E1AA6-140C-4748-9DEF-025CCA110795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100AD6-98A7-D64A-97FC-73887D0741F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4902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1FA1E-BA7C-CA47-86C5-533142AD8186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A8C40C-E054-F542-8794-3EE23EB1553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158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E7217-B1D0-0A4B-837E-2320BE680320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64D535-C776-2C42-B124-912CE6DA621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33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44563"/>
            <a:ext cx="820896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4423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5363" y="6542088"/>
            <a:ext cx="11969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CBF8CDBE-1708-6746-97AD-44BBFA5E1271}" type="datetime1">
              <a:rPr lang="en-AU" smtClean="0"/>
              <a:t>12/12/15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1"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1">
                <a:solidFill>
                  <a:schemeClr val="tx2"/>
                </a:solidFill>
              </a:defRPr>
            </a:lvl1pPr>
          </a:lstStyle>
          <a:p>
            <a:fld id="{F2738B29-DBD1-814D-A4F4-7B7285570DFE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1031" name="Picture 13" descr="Monash_logo_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489700"/>
            <a:ext cx="180022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8624888" y="6546850"/>
            <a:ext cx="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grpSp>
        <p:nvGrpSpPr>
          <p:cNvPr id="1033" name="Group 29"/>
          <p:cNvGrpSpPr>
            <a:grpSpLocks/>
          </p:cNvGrpSpPr>
          <p:nvPr/>
        </p:nvGrpSpPr>
        <p:grpSpPr bwMode="auto">
          <a:xfrm>
            <a:off x="395288" y="368300"/>
            <a:ext cx="8389937" cy="417513"/>
            <a:chOff x="249" y="232"/>
            <a:chExt cx="5285" cy="263"/>
          </a:xfrm>
        </p:grpSpPr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249" y="232"/>
              <a:ext cx="5285" cy="20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auto">
            <a:xfrm rot="2700000">
              <a:off x="409" y="314"/>
              <a:ext cx="182" cy="18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ts val="1200"/>
        </a:spcAft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01700" indent="-309563" algn="l" rtl="0" eaLnBrk="1" fontAlgn="base" hangingPunct="1">
        <a:spcBef>
          <a:spcPct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436688" indent="-331788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933575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3415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5pPr>
      <a:lvl6pPr marL="2798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33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/>
            </a:lvl1pPr>
          </a:lstStyle>
          <a:p>
            <a:fld id="{ACBD57F8-C841-B848-8372-45696719627C}" type="datetime1">
              <a:rPr lang="en-AU" smtClean="0"/>
              <a:t>12/12/15</a:t>
            </a:fld>
            <a:endParaRPr lang="en-A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0285B1D2-D4FD-934E-BA53-39D53D6C850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2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395288" y="692150"/>
            <a:ext cx="8389937" cy="56530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592263"/>
            <a:ext cx="79565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grpSp>
        <p:nvGrpSpPr>
          <p:cNvPr id="25604" name="Group 7"/>
          <p:cNvGrpSpPr>
            <a:grpSpLocks/>
          </p:cNvGrpSpPr>
          <p:nvPr/>
        </p:nvGrpSpPr>
        <p:grpSpPr bwMode="auto">
          <a:xfrm>
            <a:off x="395288" y="368300"/>
            <a:ext cx="8389937" cy="417513"/>
            <a:chOff x="249" y="232"/>
            <a:chExt cx="5285" cy="263"/>
          </a:xfrm>
        </p:grpSpPr>
        <p:sp>
          <p:nvSpPr>
            <p:cNvPr id="93192" name="Rectangle 8"/>
            <p:cNvSpPr>
              <a:spLocks noChangeArrowheads="1"/>
            </p:cNvSpPr>
            <p:nvPr/>
          </p:nvSpPr>
          <p:spPr bwMode="auto">
            <a:xfrm>
              <a:off x="249" y="232"/>
              <a:ext cx="5285" cy="20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93193" name="Rectangle 9"/>
            <p:cNvSpPr>
              <a:spLocks noChangeArrowheads="1"/>
            </p:cNvSpPr>
            <p:nvPr userDrawn="1"/>
          </p:nvSpPr>
          <p:spPr bwMode="auto">
            <a:xfrm rot="2700000">
              <a:off x="409" y="314"/>
              <a:ext cx="182" cy="18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</p:grpSp>
      <p:sp>
        <p:nvSpPr>
          <p:cNvPr id="9320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5363" y="6542088"/>
            <a:ext cx="11969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4B2E733D-9036-B041-975B-24D7C04250A3}" type="datetime1">
              <a:rPr lang="en-AU" smtClean="0"/>
              <a:t>12/12/15</a:t>
            </a:fld>
            <a:endParaRPr lang="en-AU"/>
          </a:p>
        </p:txBody>
      </p:sp>
      <p:sp>
        <p:nvSpPr>
          <p:cNvPr id="9320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1"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9320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1">
                <a:solidFill>
                  <a:schemeClr val="tx2"/>
                </a:solidFill>
              </a:defRPr>
            </a:lvl1pPr>
          </a:lstStyle>
          <a:p>
            <a:fld id="{F52CEE4F-4DE6-764F-B53A-F90D718D09C4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25608" name="Picture 20" descr="Monash_logo_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489700"/>
            <a:ext cx="180022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05" name="Line 21"/>
          <p:cNvSpPr>
            <a:spLocks noChangeShapeType="1"/>
          </p:cNvSpPr>
          <p:nvPr/>
        </p:nvSpPr>
        <p:spPr bwMode="auto">
          <a:xfrm>
            <a:off x="8624888" y="6546850"/>
            <a:ext cx="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1" r:id="rId2"/>
    <p:sldLayoutId id="2147483740" r:id="rId3"/>
    <p:sldLayoutId id="2147483739" r:id="rId4"/>
    <p:sldLayoutId id="2147483738" r:id="rId5"/>
    <p:sldLayoutId id="2147483737" r:id="rId6"/>
    <p:sldLayoutId id="2147483736" r:id="rId7"/>
    <p:sldLayoutId id="2147483735" r:id="rId8"/>
    <p:sldLayoutId id="2147483734" r:id="rId9"/>
    <p:sldLayoutId id="2147483733" r:id="rId10"/>
    <p:sldLayoutId id="21474837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0" y="0"/>
            <a:ext cx="9144000" cy="6345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44563"/>
            <a:ext cx="810101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389937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2"/>
            <a:r>
              <a:rPr lang="en-AU"/>
              <a:t>Fourth level</a:t>
            </a:r>
          </a:p>
          <a:p>
            <a:pPr lvl="3"/>
            <a:r>
              <a:rPr lang="en-AU"/>
              <a:t>Fifth level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5363" y="6542088"/>
            <a:ext cx="11969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F3F9EAA7-E5F1-D44C-85B6-FED56011C7DF}" type="datetime1">
              <a:rPr lang="en-AU" smtClean="0"/>
              <a:t>12/12/15</a:t>
            </a:fld>
            <a:endParaRPr lang="en-A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1"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1">
                <a:solidFill>
                  <a:schemeClr val="tx2"/>
                </a:solidFill>
              </a:defRPr>
            </a:lvl1pPr>
          </a:lstStyle>
          <a:p>
            <a:fld id="{AA11F709-9D0F-554D-9A07-798E21D749E7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37896" name="Picture 7" descr="Monash_logo_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489700"/>
            <a:ext cx="180022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0" name="Line 8"/>
          <p:cNvSpPr>
            <a:spLocks noChangeShapeType="1"/>
          </p:cNvSpPr>
          <p:nvPr/>
        </p:nvSpPr>
        <p:spPr bwMode="auto">
          <a:xfrm>
            <a:off x="8624888" y="6546850"/>
            <a:ext cx="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grpSp>
        <p:nvGrpSpPr>
          <p:cNvPr id="37898" name="Group 9"/>
          <p:cNvGrpSpPr>
            <a:grpSpLocks/>
          </p:cNvGrpSpPr>
          <p:nvPr/>
        </p:nvGrpSpPr>
        <p:grpSpPr bwMode="auto">
          <a:xfrm>
            <a:off x="395288" y="368300"/>
            <a:ext cx="8389937" cy="417513"/>
            <a:chOff x="249" y="232"/>
            <a:chExt cx="5285" cy="263"/>
          </a:xfrm>
        </p:grpSpPr>
        <p:sp>
          <p:nvSpPr>
            <p:cNvPr id="105482" name="Rectangle 10"/>
            <p:cNvSpPr>
              <a:spLocks noChangeArrowheads="1"/>
            </p:cNvSpPr>
            <p:nvPr/>
          </p:nvSpPr>
          <p:spPr bwMode="auto">
            <a:xfrm>
              <a:off x="249" y="232"/>
              <a:ext cx="5285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105483" name="Rectangle 11"/>
            <p:cNvSpPr>
              <a:spLocks noChangeArrowheads="1"/>
            </p:cNvSpPr>
            <p:nvPr userDrawn="1"/>
          </p:nvSpPr>
          <p:spPr bwMode="auto">
            <a:xfrm rot="2700000">
              <a:off x="409" y="314"/>
              <a:ext cx="182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  <p:sldLayoutId id="2147483750" r:id="rId4"/>
    <p:sldLayoutId id="2147483749" r:id="rId5"/>
    <p:sldLayoutId id="2147483748" r:id="rId6"/>
    <p:sldLayoutId id="2147483747" r:id="rId7"/>
    <p:sldLayoutId id="2147483746" r:id="rId8"/>
    <p:sldLayoutId id="2147483745" r:id="rId9"/>
    <p:sldLayoutId id="2147483744" r:id="rId10"/>
    <p:sldLayoutId id="214748374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ts val="1200"/>
        </a:spcAft>
        <a:buFont typeface="Wingdings" charset="0"/>
        <a:buChar char="§"/>
        <a:defRPr sz="20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901700" indent="-309563" algn="l" rtl="0" eaLnBrk="0" fontAlgn="base" hangingPunct="0">
        <a:lnSpc>
          <a:spcPts val="2400"/>
        </a:lnSpc>
        <a:spcBef>
          <a:spcPct val="0"/>
        </a:spcBef>
        <a:spcAft>
          <a:spcPts val="120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2pPr>
      <a:lvl3pPr marL="1436688" indent="-33178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3pPr>
      <a:lvl4pPr marL="19335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341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5pPr>
      <a:lvl6pPr marL="27987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0" y="0"/>
            <a:ext cx="9144000" cy="63452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44563"/>
            <a:ext cx="810101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63700"/>
            <a:ext cx="838993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2"/>
            <a:r>
              <a:rPr lang="en-AU"/>
              <a:t>Fourth level</a:t>
            </a:r>
          </a:p>
          <a:p>
            <a:pPr lvl="3"/>
            <a:r>
              <a:rPr lang="en-AU"/>
              <a:t>Fifth level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5363" y="6542088"/>
            <a:ext cx="11969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7BB34C1D-9BBC-B348-A8B2-EC90C11254EF}" type="datetime1">
              <a:rPr lang="en-AU" smtClean="0"/>
              <a:t>12/12/15</a:t>
            </a:fld>
            <a:endParaRPr lang="en-A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42088"/>
            <a:ext cx="45370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1"/>
            </a:lvl1pPr>
          </a:lstStyle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42088"/>
            <a:ext cx="1444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900" b="1">
                <a:solidFill>
                  <a:schemeClr val="tx2"/>
                </a:solidFill>
              </a:defRPr>
            </a:lvl1pPr>
          </a:lstStyle>
          <a:p>
            <a:fld id="{EA4BEABD-06F2-534F-B97E-6A49048EAC82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50184" name="Picture 8" descr="Monash_logo_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489700"/>
            <a:ext cx="180022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Line 9"/>
          <p:cNvSpPr>
            <a:spLocks noChangeShapeType="1"/>
          </p:cNvSpPr>
          <p:nvPr/>
        </p:nvSpPr>
        <p:spPr bwMode="auto">
          <a:xfrm>
            <a:off x="8624888" y="6546850"/>
            <a:ext cx="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grpSp>
        <p:nvGrpSpPr>
          <p:cNvPr id="50186" name="Group 10"/>
          <p:cNvGrpSpPr>
            <a:grpSpLocks/>
          </p:cNvGrpSpPr>
          <p:nvPr/>
        </p:nvGrpSpPr>
        <p:grpSpPr bwMode="auto">
          <a:xfrm>
            <a:off x="395288" y="368300"/>
            <a:ext cx="8389937" cy="417513"/>
            <a:chOff x="249" y="232"/>
            <a:chExt cx="5285" cy="263"/>
          </a:xfrm>
        </p:grpSpPr>
        <p:sp>
          <p:nvSpPr>
            <p:cNvPr id="119819" name="Rectangle 11"/>
            <p:cNvSpPr>
              <a:spLocks noChangeArrowheads="1"/>
            </p:cNvSpPr>
            <p:nvPr/>
          </p:nvSpPr>
          <p:spPr bwMode="auto">
            <a:xfrm>
              <a:off x="249" y="232"/>
              <a:ext cx="5285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  <p:sp>
          <p:nvSpPr>
            <p:cNvPr id="119820" name="Rectangle 12"/>
            <p:cNvSpPr>
              <a:spLocks noChangeArrowheads="1"/>
            </p:cNvSpPr>
            <p:nvPr userDrawn="1"/>
          </p:nvSpPr>
          <p:spPr bwMode="auto">
            <a:xfrm rot="2700000">
              <a:off x="409" y="314"/>
              <a:ext cx="182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Arial" charset="0"/>
          <a:cs typeface="Arial" charset="0"/>
        </a:defRPr>
      </a:lvl9pPr>
    </p:titleStyle>
    <p:bodyStyle>
      <a:lvl1pPr marL="265113" indent="-265113" algn="l" rtl="0" eaLnBrk="0" fontAlgn="base" hangingPunct="0">
        <a:lnSpc>
          <a:spcPts val="2400"/>
        </a:lnSpc>
        <a:spcBef>
          <a:spcPct val="0"/>
        </a:spcBef>
        <a:spcAft>
          <a:spcPts val="1200"/>
        </a:spcAft>
        <a:buFont typeface="Wingdings" charset="0"/>
        <a:buChar char="§"/>
        <a:defRPr sz="20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901700" indent="-309563" algn="l" rtl="0" eaLnBrk="0" fontAlgn="base" hangingPunct="0">
        <a:lnSpc>
          <a:spcPts val="2400"/>
        </a:lnSpc>
        <a:spcBef>
          <a:spcPct val="0"/>
        </a:spcBef>
        <a:spcAft>
          <a:spcPts val="100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2pPr>
      <a:lvl3pPr marL="1436688" indent="-33178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3pPr>
      <a:lvl4pPr marL="19335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34156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5pPr>
      <a:lvl6pPr marL="27987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6pPr>
      <a:lvl7pPr marL="32559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7131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8pPr>
      <a:lvl9pPr marL="4170363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6.gif"/><Relationship Id="rId4" Type="http://schemas.openxmlformats.org/officeDocument/2006/relationships/video" Target="../media/media6.gif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microsoft.com/office/2007/relationships/media" Target="../media/media5.gif"/><Relationship Id="rId2" Type="http://schemas.openxmlformats.org/officeDocument/2006/relationships/video" Target="../media/media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emf"/><Relationship Id="rId3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25.emf"/><Relationship Id="rId6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3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emf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40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39.emf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Relationship Id="rId10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microsoft.com/office/2007/relationships/media" Target="../media/media2.mov"/><Relationship Id="rId2" Type="http://schemas.openxmlformats.org/officeDocument/2006/relationships/video" Target="../media/media2.mo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microsoft.com/office/2007/relationships/media" Target="../media/media3.gif"/><Relationship Id="rId2" Type="http://schemas.openxmlformats.org/officeDocument/2006/relationships/video" Target="../media/media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Musings on the Relation between Fast and </a:t>
            </a:r>
            <a:r>
              <a:rPr lang="en-US" sz="2800" b="1" dirty="0" err="1"/>
              <a:t>Alfvén</a:t>
            </a:r>
            <a:r>
              <a:rPr lang="en-US" sz="2800" b="1" dirty="0"/>
              <a:t> Waves in a Structured Low 𝛽 Plasma</a:t>
            </a:r>
            <a:endParaRPr lang="en-US" sz="2800" dirty="0"/>
          </a:p>
        </p:txBody>
      </p:sp>
      <p:sp>
        <p:nvSpPr>
          <p:cNvPr id="63491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AU" dirty="0" smtClean="0">
                <a:latin typeface="Arial" charset="0"/>
                <a:cs typeface="Arial" charset="0"/>
              </a:rPr>
              <a:t>Paul Cally</a:t>
            </a:r>
            <a:endParaRPr lang="en-AU" dirty="0">
              <a:latin typeface="Arial" charset="0"/>
              <a:cs typeface="Arial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AU" dirty="0" smtClean="0">
                <a:latin typeface="Arial" charset="0"/>
                <a:cs typeface="Arial" charset="0"/>
              </a:rPr>
              <a:t>School of Mathematical Sciences</a:t>
            </a:r>
          </a:p>
        </p:txBody>
      </p:sp>
      <p:pic>
        <p:nvPicPr>
          <p:cNvPr id="2" name="Picture 1" descr="MoC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296" y="101492"/>
            <a:ext cx="1822704" cy="755904"/>
          </a:xfrm>
          <a:prstGeom prst="rect">
            <a:avLst/>
          </a:prstGeom>
        </p:spPr>
      </p:pic>
      <p:pic>
        <p:nvPicPr>
          <p:cNvPr id="6" name="Content Placeholder 7" descr="DWP1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4" t="5" r="-1474" b="10622"/>
          <a:stretch/>
        </p:blipFill>
        <p:spPr>
          <a:xfrm>
            <a:off x="3383868" y="3861048"/>
            <a:ext cx="2808919" cy="2878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>Type II: Fast </a:t>
            </a:r>
            <a:r>
              <a:rPr lang="en-US" sz="2700" dirty="0"/>
              <a:t>to </a:t>
            </a:r>
            <a:r>
              <a:rPr lang="en-US" sz="2700" dirty="0" err="1" smtClean="0"/>
              <a:t>Alfvén</a:t>
            </a:r>
            <a:r>
              <a:rPr lang="en-US" sz="2700" dirty="0"/>
              <a:t>,</a:t>
            </a:r>
            <a:r>
              <a:rPr lang="en-US" sz="2700" dirty="0" smtClean="0"/>
              <a:t> </a:t>
            </a:r>
            <a:r>
              <a:rPr lang="en-US" sz="2700" dirty="0"/>
              <a:t>horizontal </a:t>
            </a:r>
            <a:r>
              <a:rPr lang="en-US" sz="2700" dirty="0" smtClean="0"/>
              <a:t>field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200" dirty="0" smtClean="0"/>
              <a:t>Temporal ray bundle (</a:t>
            </a:r>
            <a:r>
              <a:rPr lang="en-GB" sz="2200" dirty="0" smtClean="0"/>
              <a:t>Hanson &amp; Cally 2011)</a:t>
            </a:r>
            <a:endParaRPr lang="en-GB" sz="2200" dirty="0"/>
          </a:p>
        </p:txBody>
      </p:sp>
      <p:pic>
        <p:nvPicPr>
          <p:cNvPr id="15" name="chiRotTemporal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9612" y="1880828"/>
            <a:ext cx="6993408" cy="39823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D42-29BA-D14F-B443-17F7BC8915D5}" type="datetime1">
              <a:rPr lang="en-AU" smtClean="0"/>
              <a:t>12/12/15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ISSI-BJ Workshop 1 Kink oscillations of coronal loops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47664" y="5805264"/>
            <a:ext cx="6432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00FF"/>
                </a:solidFill>
              </a:rPr>
              <a:t>Alfvén</a:t>
            </a:r>
            <a:r>
              <a:rPr lang="en-US" sz="1600" dirty="0">
                <a:solidFill>
                  <a:srgbClr val="0000FF"/>
                </a:solidFill>
              </a:rPr>
              <a:t> speed increasing exponentially </a:t>
            </a:r>
            <a:r>
              <a:rPr lang="en-US" sz="1600" dirty="0" smtClean="0">
                <a:solidFill>
                  <a:srgbClr val="0000FF"/>
                </a:solidFill>
              </a:rPr>
              <a:t>with height</a:t>
            </a:r>
            <a:r>
              <a:rPr lang="en-US" sz="1600" b="1" dirty="0" smtClean="0">
                <a:solidFill>
                  <a:srgbClr val="0000FF"/>
                </a:solidFill>
              </a:rPr>
              <a:t>; B </a:t>
            </a:r>
            <a:r>
              <a:rPr lang="en-US" sz="1600" dirty="0" smtClean="0">
                <a:solidFill>
                  <a:srgbClr val="0000FF"/>
                </a:solidFill>
              </a:rPr>
              <a:t>horizontal</a:t>
            </a:r>
            <a:endParaRPr lang="en-US" sz="1600" b="1" dirty="0">
              <a:solidFill>
                <a:srgbClr val="0000FF"/>
              </a:solidFill>
            </a:endParaRPr>
          </a:p>
          <a:p>
            <a:r>
              <a:rPr lang="en-US" sz="1600" dirty="0" smtClean="0"/>
              <a:t>Note phase mixing as </a:t>
            </a:r>
            <a:r>
              <a:rPr lang="en-US" sz="1600" i="1" dirty="0" smtClean="0">
                <a:latin typeface="Times New Roman"/>
                <a:cs typeface="Times New Roman"/>
              </a:rPr>
              <a:t>t</a:t>
            </a:r>
            <a:r>
              <a:rPr lang="en-US" sz="1600" dirty="0" smtClean="0"/>
              <a:t> increases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25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4FC43-8B22-8A4D-9AE0-E5DF66BB2631}" type="datetime1">
              <a:rPr lang="en-AU" smtClean="0"/>
              <a:t>12/12/15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1DCE-7326-D24C-AFB3-08430AA9EEC3}" type="slidenum">
              <a:rPr lang="en-AU" smtClean="0"/>
              <a:pPr/>
              <a:t>11</a:t>
            </a:fld>
            <a:endParaRPr lang="en-AU"/>
          </a:p>
        </p:txBody>
      </p:sp>
      <p:pic>
        <p:nvPicPr>
          <p:cNvPr id="5" name="Picture 4" descr="Alfsche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612249" cy="466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8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D401-CD67-0D4D-80BE-5E6EA17F6FF7}" type="datetime1">
              <a:rPr lang="en-AU" smtClean="0"/>
              <a:t>12/12/15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ISSI-BJ Workshop 1 Kink oscillations of coronal loops</a:t>
            </a:r>
            <a:endParaRPr lang="en-US"/>
          </a:p>
        </p:txBody>
      </p:sp>
      <p:pic>
        <p:nvPicPr>
          <p:cNvPr id="6" name="mov_1_30_40rot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72882" y="0"/>
            <a:ext cx="2727325" cy="6858000"/>
          </a:xfrm>
          <a:prstGeom prst="rect">
            <a:avLst/>
          </a:prstGeom>
        </p:spPr>
      </p:pic>
      <p:pic>
        <p:nvPicPr>
          <p:cNvPr id="7" name="mov_1_30_140rot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55430" y="0"/>
            <a:ext cx="2727325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 rot="16200000">
            <a:off x="-2569465" y="2916935"/>
            <a:ext cx="6510529" cy="1371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Type II: Fast-to-</a:t>
            </a:r>
            <a:r>
              <a:rPr lang="en-US" sz="4000" dirty="0" err="1" smtClean="0"/>
              <a:t>Alfvén</a:t>
            </a:r>
            <a:r>
              <a:rPr lang="en-US" sz="4000" dirty="0" smtClean="0"/>
              <a:t> Conversion,</a:t>
            </a:r>
            <a:r>
              <a:rPr lang="en-US" sz="4000" dirty="0"/>
              <a:t> i</a:t>
            </a:r>
            <a:r>
              <a:rPr lang="en-US" sz="4000" dirty="0" smtClean="0"/>
              <a:t>nclined field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Cally and Hansen 2011 (</a:t>
            </a:r>
            <a:r>
              <a:rPr lang="en-US" sz="2000" dirty="0" err="1" smtClean="0"/>
              <a:t>ApJ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2" name="Picture 1" descr="Alfve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6" y="1819760"/>
            <a:ext cx="5991684" cy="324549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00AD6-98A7-D64A-97FC-73887D0741F7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509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Survey of Wave Directions</a:t>
            </a:r>
            <a:br>
              <a:rPr lang="en-US" dirty="0" smtClean="0"/>
            </a:br>
            <a:r>
              <a:rPr lang="en-US" sz="2200" dirty="0" smtClean="0"/>
              <a:t>Cally &amp; </a:t>
            </a:r>
            <a:r>
              <a:rPr lang="en-US" sz="2200" dirty="0" err="1" smtClean="0"/>
              <a:t>Goossens</a:t>
            </a:r>
            <a:r>
              <a:rPr lang="en-US" sz="2200" dirty="0" smtClean="0"/>
              <a:t> (2008)</a:t>
            </a:r>
            <a:endParaRPr lang="en-US" sz="22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95288" y="1880828"/>
            <a:ext cx="4144962" cy="4535847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Uniform inclined </a:t>
            </a:r>
            <a:r>
              <a:rPr lang="en-US" sz="2400" b="1" dirty="0" smtClean="0"/>
              <a:t>B</a:t>
            </a:r>
          </a:p>
          <a:p>
            <a:r>
              <a:rPr lang="en-US" sz="2400" dirty="0" smtClean="0"/>
              <a:t>Model S with isothermal “chromosphere”</a:t>
            </a:r>
          </a:p>
          <a:p>
            <a:r>
              <a:rPr lang="en-US" sz="2400" dirty="0" smtClean="0"/>
              <a:t>5 </a:t>
            </a:r>
            <a:r>
              <a:rPr lang="en-US" sz="2400" dirty="0" err="1" smtClean="0"/>
              <a:t>mHz</a:t>
            </a:r>
            <a:r>
              <a:rPr lang="en-US" sz="2400" dirty="0" smtClean="0"/>
              <a:t>, </a:t>
            </a:r>
            <a:r>
              <a:rPr lang="en-US" sz="2400" i="1" dirty="0" err="1" smtClean="0"/>
              <a:t>k</a:t>
            </a:r>
            <a:r>
              <a:rPr lang="en-US" sz="2400" i="1" baseline="-25000" dirty="0" err="1" smtClean="0"/>
              <a:t>x</a:t>
            </a:r>
            <a:r>
              <a:rPr lang="en-US" sz="2400" dirty="0" smtClean="0"/>
              <a:t>=1.37 rad/Mm</a:t>
            </a:r>
          </a:p>
          <a:p>
            <a:r>
              <a:rPr lang="en-US" sz="2400" dirty="0" smtClean="0"/>
              <a:t>Driver at </a:t>
            </a:r>
            <a:r>
              <a:rPr lang="en-US" sz="2400" i="1" dirty="0" smtClean="0"/>
              <a:t>z</a:t>
            </a:r>
            <a:r>
              <a:rPr lang="en-US" sz="2400" dirty="0" smtClean="0"/>
              <a:t>=-5 Mm</a:t>
            </a:r>
          </a:p>
          <a:p>
            <a:r>
              <a:rPr lang="en-US" sz="2400" dirty="0" smtClean="0"/>
              <a:t>Acoustic and magnetic (i.e. </a:t>
            </a:r>
            <a:r>
              <a:rPr lang="en-US" sz="2400" dirty="0" err="1" smtClean="0"/>
              <a:t>Alfvén</a:t>
            </a:r>
            <a:r>
              <a:rPr lang="en-US" sz="2400" dirty="0" smtClean="0"/>
              <a:t>) flux at top of box</a:t>
            </a:r>
          </a:p>
          <a:p>
            <a:r>
              <a:rPr lang="en-US" sz="2400" dirty="0" smtClean="0"/>
              <a:t>A combination of acoustic (slow) and </a:t>
            </a:r>
            <a:r>
              <a:rPr lang="en-US" sz="2400" dirty="0" err="1" smtClean="0"/>
              <a:t>Alfvén</a:t>
            </a:r>
            <a:r>
              <a:rPr lang="en-US" sz="2400" dirty="0" smtClean="0"/>
              <a:t> wave leaves at the top.</a:t>
            </a:r>
          </a:p>
          <a:p>
            <a:r>
              <a:rPr lang="en-US" sz="2400" dirty="0" smtClean="0"/>
              <a:t>Reflected at bottom (not shown)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Wave vector relative to field geometry crucial!</a:t>
            </a:r>
          </a:p>
        </p:txBody>
      </p:sp>
      <p:pic>
        <p:nvPicPr>
          <p:cNvPr id="10" name="Content Placeholder 9" descr="lc5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935" b="-21935"/>
          <a:stretch>
            <a:fillRect/>
          </a:stretch>
        </p:blipFill>
        <p:spPr>
          <a:xfrm>
            <a:off x="4391980" y="1318926"/>
            <a:ext cx="4445633" cy="50977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2F163-0FFF-8641-AAA2-FC9085D26939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13</a:t>
            </a:fld>
            <a:endParaRPr lang="en-AU"/>
          </a:p>
        </p:txBody>
      </p:sp>
      <p:pic>
        <p:nvPicPr>
          <p:cNvPr id="9" name="Picture 8" descr="orient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68877" y="436079"/>
            <a:ext cx="1402133" cy="205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8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Sunspot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Application to “realistic” sunspot models confirms </a:t>
            </a:r>
            <a:r>
              <a:rPr lang="en-US" sz="2400" dirty="0" err="1" smtClean="0"/>
              <a:t>Alfvén</a:t>
            </a:r>
            <a:r>
              <a:rPr lang="en-US" sz="2400" dirty="0" smtClean="0"/>
              <a:t> conversion</a:t>
            </a:r>
          </a:p>
          <a:p>
            <a:pPr lvl="1"/>
            <a:r>
              <a:rPr lang="en-US" sz="2000" dirty="0" err="1" smtClean="0"/>
              <a:t>Khomenko</a:t>
            </a:r>
            <a:r>
              <a:rPr lang="en-US" sz="2000" dirty="0" smtClean="0"/>
              <a:t> &amp; Cally (2012) – 2.5D</a:t>
            </a:r>
          </a:p>
          <a:p>
            <a:pPr lvl="1"/>
            <a:r>
              <a:rPr lang="en-US" sz="2000" dirty="0" smtClean="0"/>
              <a:t>Felipe (2012) – 3D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912429" y="5899214"/>
            <a:ext cx="1774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K &amp; C (2012): 5 </a:t>
            </a:r>
            <a:r>
              <a:rPr lang="en-US" sz="1000" dirty="0" err="1" smtClean="0"/>
              <a:t>mHz</a:t>
            </a:r>
            <a:endParaRPr lang="en-US" sz="1000" dirty="0" smtClean="0"/>
          </a:p>
          <a:p>
            <a:r>
              <a:rPr lang="en-US" sz="1000" dirty="0" smtClean="0"/>
              <a:t>Note distorted aspect ratio</a:t>
            </a:r>
            <a:endParaRPr lang="en-US" sz="1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3129" y="1524000"/>
            <a:ext cx="4038600" cy="19957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5 </a:t>
            </a:r>
            <a:r>
              <a:rPr lang="en-US" sz="1800" dirty="0" err="1" smtClean="0"/>
              <a:t>mHz</a:t>
            </a:r>
            <a:r>
              <a:rPr lang="en-US" sz="1800" dirty="0" smtClean="0"/>
              <a:t> 𝑘</a:t>
            </a:r>
            <a:r>
              <a:rPr lang="en-US" sz="1800" baseline="-25000" dirty="0" smtClean="0"/>
              <a:t>𝑥</a:t>
            </a:r>
            <a:r>
              <a:rPr lang="en-US" sz="1800" dirty="0" smtClean="0"/>
              <a:t>=1.37 rad Mm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seismic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wave </a:t>
            </a:r>
          </a:p>
          <a:p>
            <a:r>
              <a:rPr lang="en-US" sz="1800" dirty="0" smtClean="0"/>
              <a:t>Converts to fast at 𝑎=𝑐 (full line)</a:t>
            </a:r>
          </a:p>
          <a:p>
            <a:r>
              <a:rPr lang="en-US" sz="1800" dirty="0" smtClean="0"/>
              <a:t>Reflects beyond </a:t>
            </a:r>
            <a:r>
              <a:rPr lang="en-US" sz="1800" dirty="0" err="1" smtClean="0"/>
              <a:t>ω</a:t>
            </a:r>
            <a:r>
              <a:rPr lang="en-US" sz="1800" dirty="0" smtClean="0"/>
              <a:t>/𝑘</a:t>
            </a:r>
            <a:r>
              <a:rPr lang="en-US" sz="1800" baseline="-25000" dirty="0" smtClean="0"/>
              <a:t>𝑥</a:t>
            </a:r>
            <a:r>
              <a:rPr lang="en-US" sz="1800" dirty="0" smtClean="0"/>
              <a:t>=𝑎</a:t>
            </a:r>
          </a:p>
          <a:p>
            <a:r>
              <a:rPr lang="en-US" sz="1800" dirty="0" err="1" smtClean="0"/>
              <a:t>Alfvén</a:t>
            </a:r>
            <a:r>
              <a:rPr lang="en-US" sz="1800" dirty="0" smtClean="0"/>
              <a:t> wave flux shows expected directionality dependent on field inclination</a:t>
            </a:r>
            <a:endParaRPr lang="en-US" sz="1800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65576" r="8287" b="7260"/>
          <a:stretch>
            <a:fillRect/>
          </a:stretch>
        </p:blipFill>
        <p:spPr bwMode="auto">
          <a:xfrm>
            <a:off x="4037019" y="3644103"/>
            <a:ext cx="4894710" cy="221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7E14-10F3-C042-9C6D-E6A7E7A4086A}" type="datetime1">
              <a:rPr lang="en-AU" smtClean="0"/>
              <a:t>12/12/15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702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764703"/>
            <a:ext cx="8208962" cy="7910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Concentrate on Cold Plasma</a:t>
            </a:r>
            <a:br>
              <a:rPr lang="en-US" dirty="0" smtClean="0"/>
            </a:br>
            <a:r>
              <a:rPr lang="en-US" sz="2200" dirty="0" smtClean="0"/>
              <a:t>Fast and </a:t>
            </a:r>
            <a:r>
              <a:rPr lang="en-US" sz="2200" dirty="0" err="1" smtClean="0"/>
              <a:t>Alfvén</a:t>
            </a:r>
            <a:r>
              <a:rPr lang="en-US" sz="2200" dirty="0" smtClean="0"/>
              <a:t> waves only</a:t>
            </a:r>
            <a:endParaRPr lang="en-US" sz="2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4FAA-679C-1B49-BE19-91D4761E60A0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15</a:t>
            </a:fld>
            <a:endParaRPr lang="en-AU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Uniform field with vertically stratified density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600" dirty="0" smtClean="0">
                <a:solidFill>
                  <a:srgbClr val="008000"/>
                </a:solidFill>
              </a:rPr>
              <a:t>         </a:t>
            </a:r>
          </a:p>
          <a:p>
            <a:pPr marL="0" indent="0">
              <a:buNone/>
            </a:pPr>
            <a:endParaRPr lang="en-US" sz="16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            </a:t>
            </a:r>
            <a:r>
              <a:rPr lang="en-US" sz="1600" dirty="0" err="1" smtClean="0">
                <a:solidFill>
                  <a:srgbClr val="008000"/>
                </a:solidFill>
              </a:rPr>
              <a:t>Alfvén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operator</a:t>
            </a:r>
          </a:p>
          <a:p>
            <a:r>
              <a:rPr lang="en-US" dirty="0" smtClean="0"/>
              <a:t>𝞷 = displacement vector</a:t>
            </a:r>
          </a:p>
          <a:p>
            <a:r>
              <a:rPr lang="en-US" dirty="0" smtClean="0"/>
              <a:t>𝜒=</a:t>
            </a:r>
            <a:r>
              <a:rPr lang="en-US" b="1" dirty="0" smtClean="0"/>
              <a:t>∇∙</a:t>
            </a:r>
            <a:r>
              <a:rPr lang="en-US" dirty="0" smtClean="0"/>
              <a:t>𝞷 dilatation (rep fast wave)</a:t>
            </a:r>
          </a:p>
          <a:p>
            <a:r>
              <a:rPr lang="en-US" dirty="0" err="1" smtClean="0"/>
              <a:t>Alfvén</a:t>
            </a:r>
            <a:r>
              <a:rPr lang="en-US" dirty="0" smtClean="0"/>
              <a:t> wave driven by fast wave!</a:t>
            </a:r>
            <a:endParaRPr lang="en-US" dirty="0"/>
          </a:p>
        </p:txBody>
      </p:sp>
      <p:graphicFrame>
        <p:nvGraphicFramePr>
          <p:cNvPr id="11" name="Content Placeholder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009637"/>
              </p:ext>
            </p:extLst>
          </p:nvPr>
        </p:nvGraphicFramePr>
        <p:xfrm>
          <a:off x="971600" y="2636912"/>
          <a:ext cx="2943836" cy="93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3" imgW="1358900" imgH="431800" progId="Equation.3">
                  <p:embed/>
                </p:oleObj>
              </mc:Choice>
              <mc:Fallback>
                <p:oleObj name="Equation" r:id="rId3" imgW="13589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2636912"/>
                        <a:ext cx="2943836" cy="9340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Transition region?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935596" y="2636912"/>
            <a:ext cx="1584176" cy="900100"/>
          </a:xfrm>
          <a:prstGeom prst="rect">
            <a:avLst/>
          </a:prstGeom>
          <a:solidFill>
            <a:schemeClr val="accent1">
              <a:alpha val="2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885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248" y="3524110"/>
            <a:ext cx="3333889" cy="3333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Time-Distance Helioseismology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Duvall et al (1993)</a:t>
            </a:r>
          </a:p>
          <a:p>
            <a:r>
              <a:rPr lang="en-US" dirty="0" smtClean="0"/>
              <a:t>A major local </a:t>
            </a:r>
            <a:r>
              <a:rPr lang="en-US" dirty="0" err="1" smtClean="0"/>
              <a:t>helioseismolgy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Measures “travel times” (usually phase but possibly group) between separated surface points to infer subsurface wave speeds (temperature, flow,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F7-6AC2-C941-9E89-AD5889E557C3}" type="datetime1">
              <a:rPr lang="en-AU" smtClean="0"/>
              <a:t>12/12/15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617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r>
              <a:rPr lang="en-US" sz="2000" dirty="0" smtClean="0"/>
              <a:t>Boundary Value Problem (BVP) calculation in uniform inclined magnetic </a:t>
            </a:r>
            <a:r>
              <a:rPr lang="en-US" sz="2000" dirty="0" smtClean="0"/>
              <a:t>field</a:t>
            </a:r>
            <a:endParaRPr lang="en-US" sz="20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rgbClr val="CCFFCC"/>
          </a:solidFill>
          <a:ln w="190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 Variation </a:t>
            </a:r>
            <a:r>
              <a:rPr lang="en-US" dirty="0"/>
              <a:t>with field inclination </a:t>
            </a:r>
            <a:r>
              <a:rPr lang="en-US" dirty="0" smtClean="0"/>
              <a:t>𝛳 and </a:t>
            </a:r>
            <a:r>
              <a:rPr lang="en-US" dirty="0"/>
              <a:t>orientation </a:t>
            </a:r>
            <a:r>
              <a:rPr lang="en-US" dirty="0" smtClean="0"/>
              <a:t>𝜙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“Travel time” perturbation 𝛿𝜏 (as measured by phase; Time-Distance Helioseismology [TD)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Total fractional energy loss </a:t>
            </a:r>
            <a:r>
              <a:rPr lang="en-US" sz="2000" dirty="0"/>
              <a:t>𝓛 </a:t>
            </a:r>
            <a:r>
              <a:rPr lang="en-US" sz="2000" dirty="0" smtClean="0"/>
              <a:t>from injected fast wave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Acoustic losses (fraction) </a:t>
            </a:r>
            <a:r>
              <a:rPr lang="en-US" sz="2000" i="1" dirty="0" err="1" smtClean="0"/>
              <a:t>F</a:t>
            </a:r>
            <a:r>
              <a:rPr lang="en-US" sz="2000" baseline="-25000" dirty="0" err="1" smtClean="0"/>
              <a:t>ac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at top of 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Magnetic (</a:t>
            </a:r>
            <a:r>
              <a:rPr lang="en-US" sz="2000" dirty="0" err="1" smtClean="0"/>
              <a:t>Alfvén</a:t>
            </a:r>
            <a:r>
              <a:rPr lang="en-US" sz="2000" dirty="0" smtClean="0"/>
              <a:t>) losses </a:t>
            </a:r>
            <a:r>
              <a:rPr lang="en-US" sz="2000" i="1" dirty="0" err="1" smtClean="0"/>
              <a:t>F</a:t>
            </a:r>
            <a:r>
              <a:rPr lang="en-US" sz="2000" baseline="-25000" dirty="0" err="1" smtClean="0"/>
              <a:t>mag</a:t>
            </a:r>
            <a:r>
              <a:rPr lang="en-US" sz="2000" dirty="0" smtClean="0"/>
              <a:t> at top of box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solidFill>
            <a:srgbClr val="CCFFCC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en-US" sz="2000" dirty="0" smtClean="0"/>
              <a:t>Computational Setup</a:t>
            </a:r>
            <a:endParaRPr lang="en-US" sz="2000" dirty="0"/>
          </a:p>
        </p:txBody>
      </p:sp>
      <p:pic>
        <p:nvPicPr>
          <p:cNvPr id="12" name="Content Placeholder 11" descr="BVPschem.pdf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" b="1638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657-77EB-2843-8F85-D528601B7FD6}" type="datetime1">
              <a:rPr lang="en-AU" smtClean="0"/>
              <a:t>12/12/15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019-C67C-E845-B62A-0CA6EE8010A2}" type="slidenum">
              <a:rPr lang="en-AU" smtClean="0"/>
              <a:pPr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418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Time and Energy Losses</a:t>
            </a:r>
            <a:endParaRPr lang="en-US" dirty="0"/>
          </a:p>
        </p:txBody>
      </p:sp>
      <p:pic>
        <p:nvPicPr>
          <p:cNvPr id="9" name="Content Placeholder 8" descr="BVP_1_5_1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19" b="-10819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B75B-41FF-B540-856D-9DAB09BB758F}" type="datetime1">
              <a:rPr lang="en-AU" smtClean="0"/>
              <a:t>12/12/15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43808" y="6201308"/>
            <a:ext cx="5479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Moradi</a:t>
            </a:r>
            <a:r>
              <a:rPr lang="en-US" sz="1400" dirty="0" smtClean="0"/>
              <a:t> &amp; Cally, </a:t>
            </a:r>
            <a:r>
              <a:rPr lang="en-US" sz="1400" i="1" dirty="0" smtClean="0"/>
              <a:t>Seismology of the wounded sun</a:t>
            </a:r>
            <a:r>
              <a:rPr lang="en-US" sz="1400" dirty="0" smtClean="0"/>
              <a:t>, MNRAS 2013 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92710" y="2008902"/>
            <a:ext cx="417403" cy="4066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047" y="1524000"/>
            <a:ext cx="15008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800000"/>
                </a:solidFill>
              </a:rPr>
              <a:t>Fast-slow conversion causes </a:t>
            </a:r>
            <a:r>
              <a:rPr lang="en-US" sz="1000" dirty="0">
                <a:solidFill>
                  <a:srgbClr val="3366FF"/>
                </a:solidFill>
              </a:rPr>
              <a:t>negative</a:t>
            </a:r>
            <a:r>
              <a:rPr lang="en-US" sz="1000" dirty="0">
                <a:solidFill>
                  <a:srgbClr val="800000"/>
                </a:solidFill>
              </a:rPr>
              <a:t> travel time shift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307202" y="1378992"/>
            <a:ext cx="1314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800000"/>
                </a:solidFill>
              </a:rPr>
              <a:t>Fast-</a:t>
            </a:r>
            <a:r>
              <a:rPr lang="en-US" sz="1000" dirty="0" err="1">
                <a:solidFill>
                  <a:srgbClr val="800000"/>
                </a:solidFill>
              </a:rPr>
              <a:t>Alfvén</a:t>
            </a:r>
            <a:r>
              <a:rPr lang="en-US" sz="1000" dirty="0">
                <a:solidFill>
                  <a:srgbClr val="800000"/>
                </a:solidFill>
              </a:rPr>
              <a:t> conversion causes </a:t>
            </a:r>
            <a:r>
              <a:rPr lang="en-US" sz="1000" dirty="0">
                <a:solidFill>
                  <a:srgbClr val="3366FF"/>
                </a:solidFill>
              </a:rPr>
              <a:t>positive</a:t>
            </a:r>
            <a:r>
              <a:rPr lang="en-US" sz="1000" dirty="0">
                <a:solidFill>
                  <a:srgbClr val="800000"/>
                </a:solidFill>
              </a:rPr>
              <a:t> shift that partially cancels f-s</a:t>
            </a:r>
            <a:endParaRPr lang="en-US" sz="10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495536" y="2008902"/>
            <a:ext cx="376520" cy="4066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-17929" y="3765350"/>
            <a:ext cx="950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0000"/>
                </a:solidFill>
              </a:rPr>
              <a:t>No shift when </a:t>
            </a:r>
            <a:r>
              <a:rPr lang="en-US" sz="1000" dirty="0" err="1" smtClean="0">
                <a:solidFill>
                  <a:srgbClr val="800000"/>
                </a:solidFill>
              </a:rPr>
              <a:t>ω</a:t>
            </a:r>
            <a:r>
              <a:rPr lang="en-US" sz="1000" dirty="0" smtClean="0">
                <a:solidFill>
                  <a:srgbClr val="800000"/>
                </a:solidFill>
              </a:rPr>
              <a:t> &lt; </a:t>
            </a:r>
            <a:r>
              <a:rPr lang="en-US" sz="1000" dirty="0" err="1" smtClean="0">
                <a:solidFill>
                  <a:srgbClr val="800000"/>
                </a:solidFill>
              </a:rPr>
              <a:t>ω</a:t>
            </a:r>
            <a:r>
              <a:rPr lang="en-US" sz="1000" baseline="-25000" dirty="0" err="1" smtClean="0">
                <a:solidFill>
                  <a:srgbClr val="800000"/>
                </a:solidFill>
              </a:rPr>
              <a:t>c</a:t>
            </a:r>
            <a:r>
              <a:rPr lang="en-US" sz="1000" dirty="0" smtClean="0">
                <a:solidFill>
                  <a:srgbClr val="800000"/>
                </a:solidFill>
              </a:rPr>
              <a:t> </a:t>
            </a:r>
            <a:r>
              <a:rPr lang="en-US" sz="1000" dirty="0" err="1" smtClean="0">
                <a:solidFill>
                  <a:srgbClr val="800000"/>
                </a:solidFill>
              </a:rPr>
              <a:t>cos</a:t>
            </a:r>
            <a:r>
              <a:rPr lang="en-US" sz="1000" dirty="0" smtClean="0">
                <a:solidFill>
                  <a:srgbClr val="800000"/>
                </a:solidFill>
              </a:rPr>
              <a:t> 𝛳</a:t>
            </a:r>
            <a:endParaRPr lang="en-US" sz="1000" dirty="0">
              <a:solidFill>
                <a:srgbClr val="80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932328" y="3632142"/>
            <a:ext cx="639592" cy="3285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87691" y="1599665"/>
            <a:ext cx="1856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800000"/>
                </a:solidFill>
              </a:rPr>
              <a:t>Total losses essentially symmetric about 𝜙=90º; causes symmetry in 𝛿𝜏</a:t>
            </a:r>
            <a:endParaRPr lang="en-US" sz="1000" dirty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2042" y="6005845"/>
            <a:ext cx="2877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 smtClean="0">
                <a:solidFill>
                  <a:srgbClr val="800000"/>
                </a:solidFill>
              </a:rPr>
              <a:t>Upward</a:t>
            </a:r>
            <a:r>
              <a:rPr lang="en-US" sz="1000" dirty="0" smtClean="0">
                <a:solidFill>
                  <a:srgbClr val="800000"/>
                </a:solidFill>
              </a:rPr>
              <a:t> </a:t>
            </a:r>
            <a:r>
              <a:rPr lang="en-US" sz="1000" dirty="0" err="1" smtClean="0">
                <a:solidFill>
                  <a:srgbClr val="800000"/>
                </a:solidFill>
              </a:rPr>
              <a:t>Alfvén</a:t>
            </a:r>
            <a:r>
              <a:rPr lang="en-US" sz="1000" dirty="0" smtClean="0">
                <a:solidFill>
                  <a:srgbClr val="800000"/>
                </a:solidFill>
              </a:rPr>
              <a:t> losses enhanced for 𝜙&lt;90º</a:t>
            </a:r>
            <a:endParaRPr lang="en-US" sz="1000" dirty="0">
              <a:solidFill>
                <a:srgbClr val="8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826" y="6005845"/>
            <a:ext cx="3810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800000"/>
                </a:solidFill>
              </a:rPr>
              <a:t>Upward acoustic transmission </a:t>
            </a:r>
            <a:r>
              <a:rPr lang="en-US" sz="1000" i="1" dirty="0" smtClean="0">
                <a:solidFill>
                  <a:srgbClr val="800000"/>
                </a:solidFill>
              </a:rPr>
              <a:t>T</a:t>
            </a:r>
            <a:r>
              <a:rPr lang="en-US" sz="1000" dirty="0" smtClean="0">
                <a:solidFill>
                  <a:srgbClr val="800000"/>
                </a:solidFill>
              </a:rPr>
              <a:t> greatest at small attack angle </a:t>
            </a:r>
            <a:r>
              <a:rPr lang="en-US" sz="1000" i="1" dirty="0" smtClean="0">
                <a:solidFill>
                  <a:srgbClr val="800000"/>
                </a:solidFill>
              </a:rPr>
              <a:t>α</a:t>
            </a:r>
            <a:endParaRPr lang="en-US" sz="1000" i="1" dirty="0">
              <a:solidFill>
                <a:srgbClr val="800000"/>
              </a:solidFill>
            </a:endParaRPr>
          </a:p>
        </p:txBody>
      </p:sp>
      <p:cxnSp>
        <p:nvCxnSpPr>
          <p:cNvPr id="33" name="Curved Connector 32"/>
          <p:cNvCxnSpPr/>
          <p:nvPr/>
        </p:nvCxnSpPr>
        <p:spPr>
          <a:xfrm rot="10800000" flipV="1">
            <a:off x="4016900" y="2008902"/>
            <a:ext cx="1880024" cy="30892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 flipV="1">
            <a:off x="1047947" y="5230640"/>
            <a:ext cx="523973" cy="7752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6127823" y="4990866"/>
            <a:ext cx="213142" cy="10149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207772"/>
              </p:ext>
            </p:extLst>
          </p:nvPr>
        </p:nvGraphicFramePr>
        <p:xfrm>
          <a:off x="1795463" y="5148263"/>
          <a:ext cx="20097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1600200" imgH="292100" progId="Equation.3">
                  <p:embed/>
                </p:oleObj>
              </mc:Choice>
              <mc:Fallback>
                <p:oleObj name="Equation" r:id="rId4" imgW="1600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463" y="5148263"/>
                        <a:ext cx="2009775" cy="3667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59998" y="3091646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↑ slow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40379" y="3091646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↓ slow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10944" y="2735208"/>
            <a:ext cx="6337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↑ </a:t>
            </a:r>
            <a:r>
              <a:rPr lang="en-US" sz="1000" dirty="0" err="1" smtClean="0">
                <a:solidFill>
                  <a:srgbClr val="FF0000"/>
                </a:solidFill>
              </a:rPr>
              <a:t>Alfvén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59974" y="2735208"/>
            <a:ext cx="6337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↓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 err="1" smtClean="0">
                <a:solidFill>
                  <a:srgbClr val="FF0000"/>
                </a:solidFill>
              </a:rPr>
              <a:t>Alfvén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24" name="Picture 23" descr="orient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290533" y="109707"/>
            <a:ext cx="1402133" cy="205938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574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800708"/>
            <a:ext cx="8229600" cy="616930"/>
          </a:xfrm>
        </p:spPr>
        <p:txBody>
          <a:bodyPr/>
          <a:lstStyle/>
          <a:p>
            <a:r>
              <a:rPr lang="en-US" sz="2400" dirty="0" smtClean="0"/>
              <a:t>BVP </a:t>
            </a:r>
            <a:r>
              <a:rPr lang="en-US" sz="2400" i="1" dirty="0" err="1" smtClean="0"/>
              <a:t>cf</a:t>
            </a:r>
            <a:r>
              <a:rPr lang="en-US" sz="2400" dirty="0" smtClean="0"/>
              <a:t> Simulations + TD</a:t>
            </a:r>
            <a:endParaRPr lang="en-US" sz="2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BVP</a:t>
            </a:r>
            <a:endParaRPr lang="en-US" dirty="0"/>
          </a:p>
        </p:txBody>
      </p:sp>
      <p:pic>
        <p:nvPicPr>
          <p:cNvPr id="10" name="Content Placeholder 9" descr="Contour_1a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" r="53468"/>
          <a:stretch/>
        </p:blipFill>
        <p:spPr>
          <a:xfrm>
            <a:off x="457200" y="2452412"/>
            <a:ext cx="3712218" cy="3951288"/>
          </a:xfrm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SPARC+TD (with </a:t>
            </a:r>
            <a:r>
              <a:rPr lang="en-US" dirty="0" err="1" smtClean="0"/>
              <a:t>Hamed</a:t>
            </a:r>
            <a:r>
              <a:rPr lang="en-US" dirty="0"/>
              <a:t> </a:t>
            </a:r>
            <a:r>
              <a:rPr lang="en-US" dirty="0" err="1" smtClean="0"/>
              <a:t>Moradi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" name="Content Placeholder 8" descr="tau_PSC_5mHz_1kG.pdf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91" r="-22391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30A9-48EB-3741-9150-68FC33270C01}" type="datetime1">
              <a:rPr lang="en-AU" smtClean="0"/>
              <a:t>12/12/15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019-C67C-E845-B62A-0CA6EE8010A2}" type="slidenum">
              <a:rPr lang="en-AU" smtClean="0"/>
              <a:pPr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514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01CC7C6-3C3D-B140-8D99-938518930933}" type="datetime1">
              <a:rPr lang="en-AU" sz="900" smtClean="0"/>
              <a:t>12/12/15</a:t>
            </a:fld>
            <a:endParaRPr lang="en-AU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900" smtClean="0"/>
              <a:t>ISSI-BJ Workshop 1 Kink oscillations of coronal loops</a:t>
            </a:r>
            <a:endParaRPr lang="en-AU" sz="900"/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386F606-B416-884C-A4CF-030A70C7218D}" type="slidenum">
              <a:rPr lang="en-AU" sz="900">
                <a:solidFill>
                  <a:schemeClr val="tx2"/>
                </a:solidFill>
              </a:rPr>
              <a:pPr eaLnBrk="1" hangingPunct="1"/>
              <a:t>2</a:t>
            </a:fld>
            <a:endParaRPr lang="en-AU" sz="900">
              <a:solidFill>
                <a:schemeClr val="tx2"/>
              </a:solidFill>
            </a:endParaRPr>
          </a:p>
        </p:txBody>
      </p:sp>
      <p:sp>
        <p:nvSpPr>
          <p:cNvPr id="655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latin typeface="Arial" charset="0"/>
                <a:cs typeface="Arial" charset="0"/>
              </a:rPr>
              <a:t>Abstract</a:t>
            </a:r>
            <a:endParaRPr lang="en-AU" dirty="0">
              <a:latin typeface="Arial" charset="0"/>
              <a:cs typeface="Arial" charset="0"/>
            </a:endParaRPr>
          </a:p>
        </p:txBody>
      </p:sp>
      <p:sp>
        <p:nvSpPr>
          <p:cNvPr id="6554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1592263"/>
            <a:ext cx="8442325" cy="47894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AU" sz="3200" dirty="0">
                <a:latin typeface="Arial" charset="0"/>
                <a:cs typeface="Arial" charset="0"/>
              </a:rPr>
              <a:t>	</a:t>
            </a:r>
            <a:r>
              <a:rPr lang="en-US" sz="2100" dirty="0">
                <a:cs typeface="Edwardian Script ITC"/>
              </a:rPr>
              <a:t>I will discuss how fast and </a:t>
            </a:r>
            <a:r>
              <a:rPr lang="en-US" sz="2100" dirty="0" err="1">
                <a:cs typeface="Edwardian Script ITC"/>
              </a:rPr>
              <a:t>Alfvén</a:t>
            </a:r>
            <a:r>
              <a:rPr lang="en-US" sz="2100" dirty="0">
                <a:cs typeface="Edwardian Script ITC"/>
              </a:rPr>
              <a:t> waves are coupled by magnetic field geometry in a </a:t>
            </a:r>
            <a:r>
              <a:rPr lang="en-US" sz="2100" dirty="0" smtClean="0">
                <a:cs typeface="Edwardian Script ITC"/>
              </a:rPr>
              <a:t>non-uniform </a:t>
            </a:r>
            <a:r>
              <a:rPr lang="en-US" sz="2100" dirty="0">
                <a:cs typeface="Edwardian Script ITC"/>
              </a:rPr>
              <a:t>(particularly gravitationally stratified) MHD atmosphere, with implications for wave energy penetrating the transition region and entering the corona. I will also show how coupling can also be produced by Hall current, though only at much higher frequencies than are commonly considered in coronal seismology. Finally, I will report on some incomplete work on fast/</a:t>
            </a:r>
            <a:r>
              <a:rPr lang="en-US" sz="2100" dirty="0" err="1">
                <a:cs typeface="Edwardian Script ITC"/>
              </a:rPr>
              <a:t>Alfvén</a:t>
            </a:r>
            <a:r>
              <a:rPr lang="en-US" sz="2100" dirty="0">
                <a:cs typeface="Edwardian Script ITC"/>
              </a:rPr>
              <a:t> coupling in a 2D periodic nest of flux tubes.</a:t>
            </a:r>
            <a:endParaRPr lang="en-AU" sz="2100" dirty="0">
              <a:cs typeface="Edwardian Script ITC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44724"/>
            <a:ext cx="8208962" cy="611187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Travel Time Perturbations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/>
              <a:t>R</a:t>
            </a:r>
            <a:r>
              <a:rPr lang="en-US" sz="1800" dirty="0" smtClean="0"/>
              <a:t>elative to quiet Sun: With and without Transition Region</a:t>
            </a:r>
            <a:endParaRPr lang="en-US" sz="1800" dirty="0"/>
          </a:p>
        </p:txBody>
      </p:sp>
      <p:pic>
        <p:nvPicPr>
          <p:cNvPr id="4" name="Content Placeholder 3" descr="Contour_1a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05" b="-13105"/>
          <a:stretch>
            <a:fillRect/>
          </a:stretch>
        </p:blipFill>
        <p:spPr/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1059-DB99-B54B-B86D-A799A99A56F1}" type="datetime1">
              <a:rPr lang="en-AU" smtClean="0"/>
              <a:t>12/12/15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41016" y="1802750"/>
            <a:ext cx="226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TR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79877" y="1802750"/>
            <a:ext cx="2131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 TR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91580" y="6129300"/>
            <a:ext cx="7566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Hansen &amp; Cally, </a:t>
            </a:r>
            <a:r>
              <a:rPr lang="en-US" sz="1200" i="1" dirty="0" smtClean="0"/>
              <a:t>Time</a:t>
            </a:r>
            <a:r>
              <a:rPr lang="en-US" sz="1200" i="1" dirty="0"/>
              <a:t>-Distance Seismology and the Solar Transition </a:t>
            </a:r>
            <a:r>
              <a:rPr lang="en-US" sz="1200" i="1" dirty="0" smtClean="0"/>
              <a:t>Region</a:t>
            </a:r>
            <a:r>
              <a:rPr lang="en-US" sz="1200" dirty="0" smtClean="0"/>
              <a:t>, </a:t>
            </a:r>
            <a:r>
              <a:rPr lang="en-US" sz="1200" i="1" dirty="0" smtClean="0"/>
              <a:t>Solar </a:t>
            </a:r>
            <a:r>
              <a:rPr lang="en-US" sz="1200" i="1" dirty="0" err="1" smtClean="0"/>
              <a:t>Phys</a:t>
            </a:r>
            <a:r>
              <a:rPr lang="en-US" sz="1200" i="1" dirty="0" smtClean="0"/>
              <a:t> </a:t>
            </a:r>
            <a:r>
              <a:rPr lang="en-US" sz="1200" dirty="0" smtClean="0"/>
              <a:t>2014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9545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Alfvén</a:t>
            </a:r>
            <a:r>
              <a:rPr lang="en-US" dirty="0" smtClean="0"/>
              <a:t> Fluxes at the Top</a:t>
            </a:r>
            <a:br>
              <a:rPr lang="en-US" dirty="0" smtClean="0"/>
            </a:br>
            <a:r>
              <a:rPr lang="en-US" sz="2700" dirty="0" smtClean="0"/>
              <a:t>Effect of Transition Region</a:t>
            </a:r>
            <a:endParaRPr lang="en-US" sz="2700" dirty="0"/>
          </a:p>
        </p:txBody>
      </p:sp>
      <p:pic>
        <p:nvPicPr>
          <p:cNvPr id="6" name="Content Placeholder 5" descr="Fmag_Contours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966" b="-59966"/>
          <a:stretch>
            <a:fillRect/>
          </a:stretch>
        </p:blipFill>
        <p:spPr/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C03D-8E54-4348-9DB5-5B2254AF1D87}" type="datetime1">
              <a:rPr lang="en-AU" smtClean="0"/>
              <a:t>12/12/15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68871" y="2468791"/>
            <a:ext cx="2451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</a:rPr>
              <a:t>Leaky resonance shows clearly in upward </a:t>
            </a:r>
            <a:r>
              <a:rPr lang="en-US" sz="1400" dirty="0" err="1" smtClean="0">
                <a:solidFill>
                  <a:srgbClr val="800000"/>
                </a:solidFill>
              </a:rPr>
              <a:t>Alfvén</a:t>
            </a:r>
            <a:r>
              <a:rPr lang="en-US" sz="1400" dirty="0" smtClean="0">
                <a:solidFill>
                  <a:srgbClr val="800000"/>
                </a:solidFill>
              </a:rPr>
              <a:t> flux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399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at 𝜙=60º: with and without TR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A65A-1909-904C-9ABF-C84B4A84A2F2}" type="datetime1">
              <a:rPr lang="en-AU" smtClean="0"/>
              <a:t>12/12/15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2044" y="1867410"/>
            <a:ext cx="3321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00000"/>
                </a:solidFill>
              </a:rPr>
              <a:t>J</a:t>
            </a:r>
            <a:r>
              <a:rPr lang="en-US" sz="1400" dirty="0" smtClean="0">
                <a:solidFill>
                  <a:srgbClr val="800000"/>
                </a:solidFill>
              </a:rPr>
              <a:t>ump in branch near acoustic ramp threshold! </a:t>
            </a:r>
            <a:r>
              <a:rPr lang="en-US" sz="1400" u="sng" dirty="0" smtClean="0">
                <a:solidFill>
                  <a:srgbClr val="800000"/>
                </a:solidFill>
              </a:rPr>
              <a:t>Robust</a:t>
            </a:r>
            <a:r>
              <a:rPr lang="en-US" sz="1400" dirty="0" smtClean="0">
                <a:solidFill>
                  <a:srgbClr val="800000"/>
                </a:solidFill>
              </a:rPr>
              <a:t>.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8491" y="2082854"/>
            <a:ext cx="1674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</a:rPr>
              <a:t>Peaks caused by leaky TR “lid”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5559220"/>
            <a:ext cx="2532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Full: no TR;  Dashed: with TR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181109" y="2390630"/>
            <a:ext cx="435164" cy="19164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11" descr="F_mag_delta_tau_phi_60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643" b="-38643"/>
          <a:stretch>
            <a:fillRect/>
          </a:stretch>
        </p:blipFill>
        <p:spPr/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8589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Stratification across flux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Same process, but with fast wave trapped, so iterated conversion</a:t>
            </a:r>
            <a:endParaRPr lang="en-US" dirty="0"/>
          </a:p>
        </p:txBody>
      </p:sp>
      <p:pic>
        <p:nvPicPr>
          <p:cNvPr id="8" name="Content Placeholder 7" descr="DWP10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4" r="-1474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B932-E1E4-3C46-9757-6C3C444E14E1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23</a:t>
            </a:fld>
            <a:endParaRPr lang="en-AU"/>
          </a:p>
        </p:txBody>
      </p:sp>
      <p:sp>
        <p:nvSpPr>
          <p:cNvPr id="9" name="TextBox 8"/>
          <p:cNvSpPr txBox="1"/>
          <p:nvPr/>
        </p:nvSpPr>
        <p:spPr>
          <a:xfrm rot="5400000">
            <a:off x="6875634" y="3897674"/>
            <a:ext cx="3045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Pascoe, Wright &amp; De </a:t>
            </a:r>
            <a:r>
              <a:rPr lang="en-US" dirty="0" err="1" smtClean="0"/>
              <a:t>Moortel</a:t>
            </a:r>
            <a:r>
              <a:rPr lang="en-US" dirty="0" smtClean="0"/>
              <a:t>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64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Halos around Sunspots at High Frequencies</a:t>
            </a:r>
            <a:endParaRPr lang="en-US" dirty="0"/>
          </a:p>
        </p:txBody>
      </p:sp>
      <p:pic>
        <p:nvPicPr>
          <p:cNvPr id="8" name="Content Placeholder 7" descr="vzpower_xy_2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1" b="-2671"/>
          <a:stretch/>
        </p:blipFill>
        <p:spPr>
          <a:xfrm>
            <a:off x="1151620" y="800708"/>
            <a:ext cx="7600057" cy="3888432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380112" cy="1085998"/>
          </a:xfrm>
        </p:spPr>
        <p:txBody>
          <a:bodyPr/>
          <a:lstStyle/>
          <a:p>
            <a:r>
              <a:rPr lang="en-US" dirty="0" smtClean="0"/>
              <a:t>Simulation (Carlos </a:t>
            </a:r>
            <a:r>
              <a:rPr lang="en-US" dirty="0" err="1" smtClean="0"/>
              <a:t>Rijs</a:t>
            </a:r>
            <a:r>
              <a:rPr lang="en-US" dirty="0" smtClean="0"/>
              <a:t>) and Observation (Paul </a:t>
            </a:r>
            <a:r>
              <a:rPr lang="en-US" dirty="0" err="1" smtClean="0"/>
              <a:t>Rajaguru</a:t>
            </a:r>
            <a:r>
              <a:rPr lang="en-US" dirty="0" smtClean="0"/>
              <a:t>)</a:t>
            </a:r>
          </a:p>
          <a:p>
            <a:r>
              <a:rPr lang="en-US" dirty="0" smtClean="0"/>
              <a:t> – 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 </a:t>
            </a:r>
            <a:r>
              <a:rPr lang="en-US" dirty="0" smtClean="0"/>
              <a:t>Doppler power</a:t>
            </a:r>
          </a:p>
          <a:p>
            <a:r>
              <a:rPr lang="en-US" dirty="0" err="1" smtClean="0"/>
              <a:t>Rijs</a:t>
            </a:r>
            <a:r>
              <a:rPr lang="en-US" dirty="0" smtClean="0"/>
              <a:t>, </a:t>
            </a:r>
            <a:r>
              <a:rPr lang="en-US" dirty="0" err="1" smtClean="0"/>
              <a:t>Rajaguru</a:t>
            </a:r>
            <a:r>
              <a:rPr lang="en-US" dirty="0" smtClean="0"/>
              <a:t>, </a:t>
            </a:r>
            <a:r>
              <a:rPr lang="en-US" dirty="0" err="1" smtClean="0"/>
              <a:t>Przybylski</a:t>
            </a:r>
            <a:r>
              <a:rPr lang="en-US" dirty="0" smtClean="0"/>
              <a:t>, </a:t>
            </a:r>
            <a:r>
              <a:rPr lang="en-US" dirty="0" err="1" smtClean="0"/>
              <a:t>Moradi</a:t>
            </a:r>
            <a:r>
              <a:rPr lang="en-US" dirty="0" smtClean="0"/>
              <a:t>, Cally, &amp; </a:t>
            </a:r>
            <a:r>
              <a:rPr lang="en-US" dirty="0" err="1" smtClean="0"/>
              <a:t>Shelyag</a:t>
            </a:r>
            <a:r>
              <a:rPr lang="en-US" dirty="0" smtClean="0"/>
              <a:t> (</a:t>
            </a:r>
            <a:r>
              <a:rPr lang="en-US" dirty="0" err="1" smtClean="0"/>
              <a:t>ApJ</a:t>
            </a:r>
            <a:r>
              <a:rPr lang="en-US" dirty="0"/>
              <a:t> </a:t>
            </a:r>
            <a:r>
              <a:rPr lang="en-US" dirty="0" smtClean="0"/>
              <a:t>in press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7316-716D-024D-94B6-760FE9CDA9F3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9743-6BDC-DF4E-8CAE-87DFAF9E031A}" type="slidenum">
              <a:rPr lang="en-AU" smtClean="0"/>
              <a:pPr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8430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_fxy_comparis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09120"/>
            <a:ext cx="4104456" cy="2028713"/>
          </a:xfrm>
          <a:prstGeom prst="rect">
            <a:avLst/>
          </a:prstGeom>
        </p:spPr>
      </p:pic>
      <p:pic>
        <p:nvPicPr>
          <p:cNvPr id="7" name="Picture 6" descr="vzpower_fxy_alim_com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48780"/>
            <a:ext cx="4015715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Hypothesis: Halos are returning fast waves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628800"/>
            <a:ext cx="4144962" cy="4787875"/>
          </a:xfrm>
        </p:spPr>
        <p:txBody>
          <a:bodyPr/>
          <a:lstStyle/>
          <a:p>
            <a:r>
              <a:rPr lang="en-US" sz="1600" dirty="0" smtClean="0"/>
              <a:t>Suggested by </a:t>
            </a:r>
            <a:r>
              <a:rPr lang="en-US" sz="1600" dirty="0" err="1" smtClean="0"/>
              <a:t>Khomenko</a:t>
            </a:r>
            <a:r>
              <a:rPr lang="en-US" sz="1600" dirty="0" smtClean="0"/>
              <a:t> &amp; </a:t>
            </a:r>
            <a:r>
              <a:rPr lang="en-US" sz="1600" dirty="0" err="1" smtClean="0"/>
              <a:t>Collados</a:t>
            </a:r>
            <a:r>
              <a:rPr lang="en-US" sz="1600" dirty="0" smtClean="0"/>
              <a:t> (2009)</a:t>
            </a:r>
          </a:p>
          <a:p>
            <a:r>
              <a:rPr lang="en-US" sz="1600" dirty="0" smtClean="0"/>
              <a:t>Supported by simulations of </a:t>
            </a:r>
            <a:r>
              <a:rPr lang="en-US" sz="1600" dirty="0" err="1" smtClean="0"/>
              <a:t>Rijs</a:t>
            </a:r>
            <a:r>
              <a:rPr lang="en-US" sz="1600" dirty="0" smtClean="0"/>
              <a:t> et al (2015a,b)</a:t>
            </a:r>
          </a:p>
          <a:p>
            <a:r>
              <a:rPr lang="en-US" sz="1600" dirty="0" smtClean="0"/>
              <a:t>Powerful test: impose small </a:t>
            </a:r>
            <a:r>
              <a:rPr lang="en-US" sz="1600" dirty="0" err="1" smtClean="0"/>
              <a:t>Alfvén</a:t>
            </a:r>
            <a:r>
              <a:rPr lang="en-US" sz="1600" dirty="0" smtClean="0"/>
              <a:t> speed limiter in simulations so that fast waves don’t reflect</a:t>
            </a:r>
          </a:p>
          <a:p>
            <a:pPr lvl="1"/>
            <a:r>
              <a:rPr lang="en-US" sz="1600" dirty="0" smtClean="0"/>
              <a:t>Halos disappear!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Suggestion of gap in observed (real) halos at high frequency; clear in simulations</a:t>
            </a:r>
          </a:p>
          <a:p>
            <a:pPr lvl="1"/>
            <a:r>
              <a:rPr lang="en-US" sz="1600" dirty="0" smtClean="0"/>
              <a:t>Related to fast/</a:t>
            </a:r>
            <a:r>
              <a:rPr lang="en-US" sz="1600" dirty="0" err="1" smtClean="0"/>
              <a:t>Alfvén</a:t>
            </a:r>
            <a:r>
              <a:rPr lang="en-US" sz="1600" dirty="0" smtClean="0"/>
              <a:t> conversion?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709E-AB54-4149-96E0-3D8E726C8026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9479-B292-0E42-B547-0484A7DB530B}" type="slidenum">
              <a:rPr lang="en-AU" smtClean="0"/>
              <a:pPr/>
              <a:t>25</a:t>
            </a:fld>
            <a:endParaRPr lang="en-AU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219091"/>
              </p:ext>
            </p:extLst>
          </p:nvPr>
        </p:nvGraphicFramePr>
        <p:xfrm>
          <a:off x="5580112" y="3537012"/>
          <a:ext cx="1944216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816"/>
                <a:gridCol w="638400"/>
              </a:tblGrid>
              <a:tr h="234026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Line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Height</a:t>
                      </a:r>
                      <a:endParaRPr lang="en-US" sz="800" dirty="0"/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Fe I 6173 </a:t>
                      </a:r>
                      <a:r>
                        <a:rPr lang="en-US" sz="800" dirty="0" err="1" smtClean="0"/>
                        <a:t>Å</a:t>
                      </a:r>
                      <a:r>
                        <a:rPr lang="en-US" sz="800" dirty="0" smtClean="0"/>
                        <a:t> (Doppler)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~140 km</a:t>
                      </a:r>
                      <a:endParaRPr lang="en-US" sz="800" dirty="0"/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AIA 1600 </a:t>
                      </a:r>
                      <a:r>
                        <a:rPr lang="en-US" sz="800" dirty="0" err="1" smtClean="0"/>
                        <a:t>Å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~430 km</a:t>
                      </a:r>
                      <a:endParaRPr lang="en-US" sz="800" dirty="0"/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AIA 1700 </a:t>
                      </a:r>
                      <a:r>
                        <a:rPr lang="en-US" sz="800" dirty="0" err="1" smtClean="0"/>
                        <a:t>Å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~360 km</a:t>
                      </a:r>
                      <a:endParaRPr lang="en-US" sz="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 bwMode="auto">
          <a:xfrm flipV="1">
            <a:off x="3023828" y="3248980"/>
            <a:ext cx="2052228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1260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Simulated Halos and fast/</a:t>
            </a:r>
            <a:r>
              <a:rPr lang="en-US" sz="2400" dirty="0" err="1" smtClean="0"/>
              <a:t>Alfvén</a:t>
            </a:r>
            <a:r>
              <a:rPr lang="en-US" sz="2400" dirty="0" smtClean="0"/>
              <a:t> Mode Conversion –</a:t>
            </a:r>
            <a:br>
              <a:rPr lang="en-US" sz="2400" dirty="0" smtClean="0"/>
            </a:br>
            <a:r>
              <a:rPr lang="en-US" sz="2000" dirty="0" smtClean="0"/>
              <a:t>Gap due to </a:t>
            </a:r>
            <a:r>
              <a:rPr lang="en-US" sz="2000" dirty="0" err="1" smtClean="0"/>
              <a:t>Alfvén</a:t>
            </a:r>
            <a:r>
              <a:rPr lang="en-US" sz="2000" dirty="0" smtClean="0"/>
              <a:t> conversion loss?</a:t>
            </a:r>
            <a:endParaRPr lang="en-US" sz="2000" dirty="0"/>
          </a:p>
        </p:txBody>
      </p:sp>
      <p:pic>
        <p:nvPicPr>
          <p:cNvPr id="7" name="Content Placeholder 6" descr="power-fluxall_final-eps-converted-t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80" r="-14580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E9C-639D-1D48-B31E-7AD79A6BAF8C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9479-B292-0E42-B547-0484A7DB530B}" type="slidenum">
              <a:rPr lang="en-AU" smtClean="0"/>
              <a:pPr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1743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Fast/</a:t>
            </a:r>
            <a:r>
              <a:rPr lang="en-US" sz="2400" dirty="0" err="1" smtClean="0"/>
              <a:t>Alfvén</a:t>
            </a:r>
            <a:r>
              <a:rPr lang="en-US" sz="2400" dirty="0" smtClean="0"/>
              <a:t> Conversion caused by Hall Effect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Cold plasma</a:t>
            </a:r>
          </a:p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Green</a:t>
            </a:r>
            <a:r>
              <a:rPr lang="en-US" dirty="0" smtClean="0"/>
              <a:t>: </a:t>
            </a:r>
            <a:r>
              <a:rPr lang="en-US" dirty="0" err="1" smtClean="0"/>
              <a:t>Alfvén</a:t>
            </a:r>
            <a:r>
              <a:rPr lang="en-US" dirty="0" smtClean="0"/>
              <a:t> operator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Blue</a:t>
            </a:r>
            <a:r>
              <a:rPr lang="en-US" dirty="0" smtClean="0"/>
              <a:t>: fast wave coupling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Red</a:t>
            </a:r>
            <a:r>
              <a:rPr lang="en-US" dirty="0" smtClean="0"/>
              <a:t>: Hall term</a:t>
            </a:r>
          </a:p>
          <a:p>
            <a:r>
              <a:rPr lang="en-US" dirty="0" smtClean="0"/>
              <a:t>Hall term produces </a:t>
            </a:r>
            <a:r>
              <a:rPr lang="en-US" dirty="0" smtClean="0">
                <a:solidFill>
                  <a:srgbClr val="800000"/>
                </a:solidFill>
              </a:rPr>
              <a:t>continual oscillation </a:t>
            </a:r>
            <a:r>
              <a:rPr lang="en-US" dirty="0" smtClean="0"/>
              <a:t>between fast and </a:t>
            </a:r>
            <a:r>
              <a:rPr lang="en-US" dirty="0" err="1" smtClean="0"/>
              <a:t>Alfvén</a:t>
            </a:r>
            <a:r>
              <a:rPr lang="en-US" dirty="0" smtClean="0"/>
              <a:t> states</a:t>
            </a:r>
          </a:p>
          <a:p>
            <a:r>
              <a:rPr lang="en-US" dirty="0" smtClean="0"/>
              <a:t>Extremely weak at active region field strengths and </a:t>
            </a:r>
            <a:r>
              <a:rPr lang="en-US" dirty="0" err="1" smtClean="0"/>
              <a:t>mHz</a:t>
            </a:r>
            <a:r>
              <a:rPr lang="en-US" dirty="0" smtClean="0"/>
              <a:t> frequencies</a:t>
            </a:r>
          </a:p>
          <a:p>
            <a:r>
              <a:rPr lang="en-US" dirty="0" smtClean="0"/>
              <a:t>Effective for weak fields (few G), low ionization fraction (~10</a:t>
            </a:r>
            <a:r>
              <a:rPr lang="en-US" baseline="30000" dirty="0" smtClean="0"/>
              <a:t>-3</a:t>
            </a:r>
            <a:r>
              <a:rPr lang="en-US" dirty="0" smtClean="0"/>
              <a:t>), high frequency (Hz), near parallel propagation [need all!]</a:t>
            </a:r>
          </a:p>
          <a:p>
            <a:r>
              <a:rPr lang="en-US" dirty="0" smtClean="0"/>
              <a:t>Expected to be effective in galactic star forming regions</a:t>
            </a:r>
          </a:p>
          <a:p>
            <a:r>
              <a:rPr lang="en-US" i="1" dirty="0" err="1" smtClean="0"/>
              <a:t>N</a:t>
            </a:r>
            <a:r>
              <a:rPr lang="en-US" baseline="-25000" dirty="0" err="1" smtClean="0"/>
              <a:t>osc</a:t>
            </a:r>
            <a:r>
              <a:rPr lang="en-US" dirty="0" smtClean="0"/>
              <a:t> = number of fast-</a:t>
            </a:r>
            <a:r>
              <a:rPr lang="en-US" dirty="0" err="1" smtClean="0"/>
              <a:t>Alfvén</a:t>
            </a:r>
            <a:r>
              <a:rPr lang="en-US" dirty="0" smtClean="0"/>
              <a:t>-fast oscillations in passing from </a:t>
            </a:r>
            <a:r>
              <a:rPr lang="en-US" i="1" dirty="0" smtClean="0"/>
              <a:t>0 </a:t>
            </a:r>
            <a:r>
              <a:rPr lang="en-US" baseline="-25000" dirty="0" smtClean="0"/>
              <a:t> </a:t>
            </a:r>
            <a:r>
              <a:rPr lang="en-US" dirty="0" smtClean="0"/>
              <a:t>to </a:t>
            </a:r>
            <a:r>
              <a:rPr lang="en-US" i="1" dirty="0"/>
              <a:t>L</a:t>
            </a:r>
            <a:endParaRPr lang="en-US" baseline="-25000" dirty="0" smtClean="0"/>
          </a:p>
          <a:p>
            <a:pPr lvl="1"/>
            <a:r>
              <a:rPr lang="en-US" dirty="0" smtClean="0"/>
              <a:t>Increases </a:t>
            </a:r>
            <a:r>
              <a:rPr lang="en-US" dirty="0" err="1" smtClean="0"/>
              <a:t>quadratically</a:t>
            </a:r>
            <a:r>
              <a:rPr lang="en-US" dirty="0" smtClean="0"/>
              <a:t> with frequency</a:t>
            </a:r>
          </a:p>
          <a:p>
            <a:pPr lvl="1"/>
            <a:r>
              <a:rPr lang="en-US" dirty="0" smtClean="0"/>
              <a:t>Decreases </a:t>
            </a:r>
            <a:r>
              <a:rPr lang="en-US" dirty="0" err="1" smtClean="0"/>
              <a:t>quadratically</a:t>
            </a:r>
            <a:r>
              <a:rPr lang="en-US" dirty="0" smtClean="0"/>
              <a:t> with field strength</a:t>
            </a:r>
          </a:p>
          <a:p>
            <a:pPr lvl="1"/>
            <a:endParaRPr lang="en-US" dirty="0" smtClean="0"/>
          </a:p>
          <a:p>
            <a:r>
              <a:rPr lang="en-US" dirty="0"/>
              <a:t>Cally &amp; </a:t>
            </a:r>
            <a:r>
              <a:rPr lang="en-US" dirty="0" err="1"/>
              <a:t>Khomenko</a:t>
            </a:r>
            <a:r>
              <a:rPr lang="en-US" dirty="0"/>
              <a:t>, </a:t>
            </a:r>
            <a:r>
              <a:rPr lang="en-US" dirty="0" err="1"/>
              <a:t>ApJ</a:t>
            </a:r>
            <a:r>
              <a:rPr lang="en-US" dirty="0"/>
              <a:t> 2015 (in </a:t>
            </a:r>
            <a:r>
              <a:rPr lang="en-US" dirty="0" smtClean="0"/>
              <a:t>press</a:t>
            </a:r>
            <a:r>
              <a:rPr lang="en-US" dirty="0"/>
              <a:t>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6BEAC-74A7-BE43-9A93-3EFFA6C79F13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9479-B292-0E42-B547-0484A7DB530B}" type="slidenum">
              <a:rPr lang="en-AU" smtClean="0"/>
              <a:pPr/>
              <a:t>27</a:t>
            </a:fld>
            <a:endParaRPr lang="en-AU"/>
          </a:p>
        </p:txBody>
      </p:sp>
      <p:pic>
        <p:nvPicPr>
          <p:cNvPr id="11" name="Content Placeholder 10" descr="Hall_eqns.pn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41" b="-1660"/>
          <a:stretch/>
        </p:blipFill>
        <p:spPr>
          <a:xfrm>
            <a:off x="4608004" y="1628800"/>
            <a:ext cx="4144963" cy="2413000"/>
          </a:xfrm>
        </p:spPr>
      </p:pic>
      <p:sp>
        <p:nvSpPr>
          <p:cNvPr id="13" name="Freeform 12"/>
          <p:cNvSpPr/>
          <p:nvPr/>
        </p:nvSpPr>
        <p:spPr>
          <a:xfrm>
            <a:off x="6652216" y="3972409"/>
            <a:ext cx="2060244" cy="380456"/>
          </a:xfrm>
          <a:custGeom>
            <a:avLst/>
            <a:gdLst>
              <a:gd name="connsiteX0" fmla="*/ 0 w 537101"/>
              <a:gd name="connsiteY0" fmla="*/ 0 h 380456"/>
              <a:gd name="connsiteX1" fmla="*/ 0 w 537101"/>
              <a:gd name="connsiteY1" fmla="*/ 0 h 380456"/>
              <a:gd name="connsiteX2" fmla="*/ 50353 w 537101"/>
              <a:gd name="connsiteY2" fmla="*/ 5595 h 380456"/>
              <a:gd name="connsiteX3" fmla="*/ 128681 w 537101"/>
              <a:gd name="connsiteY3" fmla="*/ 11190 h 380456"/>
              <a:gd name="connsiteX4" fmla="*/ 156655 w 537101"/>
              <a:gd name="connsiteY4" fmla="*/ 16785 h 380456"/>
              <a:gd name="connsiteX5" fmla="*/ 190223 w 537101"/>
              <a:gd name="connsiteY5" fmla="*/ 22379 h 380456"/>
              <a:gd name="connsiteX6" fmla="*/ 268551 w 537101"/>
              <a:gd name="connsiteY6" fmla="*/ 27974 h 380456"/>
              <a:gd name="connsiteX7" fmla="*/ 514722 w 537101"/>
              <a:gd name="connsiteY7" fmla="*/ 27974 h 380456"/>
              <a:gd name="connsiteX8" fmla="*/ 22379 w 537101"/>
              <a:gd name="connsiteY8" fmla="*/ 11190 h 380456"/>
              <a:gd name="connsiteX9" fmla="*/ 95112 w 537101"/>
              <a:gd name="connsiteY9" fmla="*/ 39164 h 380456"/>
              <a:gd name="connsiteX10" fmla="*/ 134275 w 537101"/>
              <a:gd name="connsiteY10" fmla="*/ 55949 h 380456"/>
              <a:gd name="connsiteX11" fmla="*/ 167844 w 537101"/>
              <a:gd name="connsiteY11" fmla="*/ 89519 h 380456"/>
              <a:gd name="connsiteX12" fmla="*/ 184629 w 537101"/>
              <a:gd name="connsiteY12" fmla="*/ 106304 h 380456"/>
              <a:gd name="connsiteX13" fmla="*/ 201413 w 537101"/>
              <a:gd name="connsiteY13" fmla="*/ 123088 h 380456"/>
              <a:gd name="connsiteX14" fmla="*/ 212603 w 537101"/>
              <a:gd name="connsiteY14" fmla="*/ 145468 h 380456"/>
              <a:gd name="connsiteX15" fmla="*/ 234982 w 537101"/>
              <a:gd name="connsiteY15" fmla="*/ 162253 h 380456"/>
              <a:gd name="connsiteX16" fmla="*/ 251766 w 537101"/>
              <a:gd name="connsiteY16" fmla="*/ 184633 h 380456"/>
              <a:gd name="connsiteX17" fmla="*/ 262956 w 537101"/>
              <a:gd name="connsiteY17" fmla="*/ 201418 h 380456"/>
              <a:gd name="connsiteX18" fmla="*/ 302119 w 537101"/>
              <a:gd name="connsiteY18" fmla="*/ 234987 h 380456"/>
              <a:gd name="connsiteX19" fmla="*/ 335688 w 537101"/>
              <a:gd name="connsiteY19" fmla="*/ 268557 h 380456"/>
              <a:gd name="connsiteX20" fmla="*/ 363662 w 537101"/>
              <a:gd name="connsiteY20" fmla="*/ 290937 h 380456"/>
              <a:gd name="connsiteX21" fmla="*/ 425205 w 537101"/>
              <a:gd name="connsiteY21" fmla="*/ 324506 h 380456"/>
              <a:gd name="connsiteX22" fmla="*/ 464369 w 537101"/>
              <a:gd name="connsiteY22" fmla="*/ 346886 h 380456"/>
              <a:gd name="connsiteX23" fmla="*/ 486748 w 537101"/>
              <a:gd name="connsiteY23" fmla="*/ 363671 h 380456"/>
              <a:gd name="connsiteX24" fmla="*/ 509127 w 537101"/>
              <a:gd name="connsiteY24" fmla="*/ 369266 h 380456"/>
              <a:gd name="connsiteX25" fmla="*/ 537101 w 537101"/>
              <a:gd name="connsiteY25" fmla="*/ 380456 h 380456"/>
              <a:gd name="connsiteX26" fmla="*/ 0 w 537101"/>
              <a:gd name="connsiteY26" fmla="*/ 0 h 380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37101" h="380456">
                <a:moveTo>
                  <a:pt x="0" y="0"/>
                </a:moveTo>
                <a:lnTo>
                  <a:pt x="0" y="0"/>
                </a:lnTo>
                <a:cubicBezTo>
                  <a:pt x="16784" y="1865"/>
                  <a:pt x="33529" y="4132"/>
                  <a:pt x="50353" y="5595"/>
                </a:cubicBezTo>
                <a:cubicBezTo>
                  <a:pt x="76430" y="7863"/>
                  <a:pt x="102649" y="8450"/>
                  <a:pt x="128681" y="11190"/>
                </a:cubicBezTo>
                <a:cubicBezTo>
                  <a:pt x="138138" y="12186"/>
                  <a:pt x="147299" y="15084"/>
                  <a:pt x="156655" y="16785"/>
                </a:cubicBezTo>
                <a:cubicBezTo>
                  <a:pt x="167816" y="18814"/>
                  <a:pt x="178936" y="21250"/>
                  <a:pt x="190223" y="22379"/>
                </a:cubicBezTo>
                <a:cubicBezTo>
                  <a:pt x="216269" y="24983"/>
                  <a:pt x="242379" y="27523"/>
                  <a:pt x="268551" y="27974"/>
                </a:cubicBezTo>
                <a:cubicBezTo>
                  <a:pt x="350596" y="29389"/>
                  <a:pt x="432665" y="27974"/>
                  <a:pt x="514722" y="27974"/>
                </a:cubicBezTo>
                <a:lnTo>
                  <a:pt x="22379" y="11190"/>
                </a:lnTo>
                <a:cubicBezTo>
                  <a:pt x="141405" y="50864"/>
                  <a:pt x="28266" y="10514"/>
                  <a:pt x="95112" y="39164"/>
                </a:cubicBezTo>
                <a:cubicBezTo>
                  <a:pt x="110347" y="45694"/>
                  <a:pt x="120002" y="44530"/>
                  <a:pt x="134275" y="55949"/>
                </a:cubicBezTo>
                <a:cubicBezTo>
                  <a:pt x="146632" y="65835"/>
                  <a:pt x="156654" y="78329"/>
                  <a:pt x="167844" y="89519"/>
                </a:cubicBezTo>
                <a:lnTo>
                  <a:pt x="184629" y="106304"/>
                </a:lnTo>
                <a:cubicBezTo>
                  <a:pt x="190224" y="111899"/>
                  <a:pt x="197875" y="116011"/>
                  <a:pt x="201413" y="123088"/>
                </a:cubicBezTo>
                <a:cubicBezTo>
                  <a:pt x="205143" y="130548"/>
                  <a:pt x="207175" y="139135"/>
                  <a:pt x="212603" y="145468"/>
                </a:cubicBezTo>
                <a:cubicBezTo>
                  <a:pt x="218671" y="152548"/>
                  <a:pt x="228389" y="155659"/>
                  <a:pt x="234982" y="162253"/>
                </a:cubicBezTo>
                <a:cubicBezTo>
                  <a:pt x="241575" y="168847"/>
                  <a:pt x="246346" y="177045"/>
                  <a:pt x="251766" y="184633"/>
                </a:cubicBezTo>
                <a:cubicBezTo>
                  <a:pt x="255674" y="190105"/>
                  <a:pt x="258201" y="196663"/>
                  <a:pt x="262956" y="201418"/>
                </a:cubicBezTo>
                <a:cubicBezTo>
                  <a:pt x="275114" y="213576"/>
                  <a:pt x="289485" y="223325"/>
                  <a:pt x="302119" y="234987"/>
                </a:cubicBezTo>
                <a:cubicBezTo>
                  <a:pt x="313747" y="245721"/>
                  <a:pt x="323331" y="258671"/>
                  <a:pt x="335688" y="268557"/>
                </a:cubicBezTo>
                <a:cubicBezTo>
                  <a:pt x="345013" y="276017"/>
                  <a:pt x="353879" y="284089"/>
                  <a:pt x="363662" y="290937"/>
                </a:cubicBezTo>
                <a:cubicBezTo>
                  <a:pt x="387371" y="307534"/>
                  <a:pt x="399157" y="310480"/>
                  <a:pt x="425205" y="324506"/>
                </a:cubicBezTo>
                <a:cubicBezTo>
                  <a:pt x="438444" y="331634"/>
                  <a:pt x="451684" y="338813"/>
                  <a:pt x="464369" y="346886"/>
                </a:cubicBezTo>
                <a:cubicBezTo>
                  <a:pt x="472236" y="351892"/>
                  <a:pt x="478408" y="359501"/>
                  <a:pt x="486748" y="363671"/>
                </a:cubicBezTo>
                <a:cubicBezTo>
                  <a:pt x="493625" y="367110"/>
                  <a:pt x="501734" y="367153"/>
                  <a:pt x="509127" y="369266"/>
                </a:cubicBezTo>
                <a:cubicBezTo>
                  <a:pt x="525257" y="373875"/>
                  <a:pt x="523896" y="373854"/>
                  <a:pt x="537101" y="380456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16016" y="2744924"/>
            <a:ext cx="1044116" cy="504056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588224" y="2744924"/>
            <a:ext cx="1908212" cy="504056"/>
          </a:xfrm>
          <a:prstGeom prst="rect">
            <a:avLst/>
          </a:prstGeom>
          <a:solidFill>
            <a:srgbClr val="80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940152" y="2744924"/>
            <a:ext cx="504056" cy="504056"/>
          </a:xfrm>
          <a:prstGeom prst="rect">
            <a:avLst/>
          </a:prstGeom>
          <a:solidFill>
            <a:srgbClr val="3366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630434"/>
              </p:ext>
            </p:extLst>
          </p:nvPr>
        </p:nvGraphicFramePr>
        <p:xfrm>
          <a:off x="5184068" y="4797152"/>
          <a:ext cx="2653843" cy="67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4" imgW="1549400" imgH="393700" progId="Equation.3">
                  <p:embed/>
                </p:oleObj>
              </mc:Choice>
              <mc:Fallback>
                <p:oleObj name="Equation" r:id="rId4" imgW="15494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84068" y="4797152"/>
                        <a:ext cx="2653843" cy="67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377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Hall-MHD Fast/</a:t>
            </a:r>
            <a:r>
              <a:rPr lang="en-US" dirty="0" err="1" smtClean="0"/>
              <a:t>Alfvén</a:t>
            </a:r>
            <a:r>
              <a:rPr lang="en-US" dirty="0" smtClean="0"/>
              <a:t> Conversion Coefficient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Conversion coefficient (upward) as a function of Hall coefficient 𝜖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for two different “Hall window” thicknesses.</a:t>
            </a:r>
          </a:p>
          <a:p>
            <a:r>
              <a:rPr lang="en-US" sz="2400" dirty="0" smtClean="0"/>
              <a:t>Upper: nearly parallel propagation (</a:t>
            </a:r>
            <a:r>
              <a:rPr lang="en-US" sz="2400" dirty="0" err="1" smtClean="0"/>
              <a:t>θ</a:t>
            </a:r>
            <a:r>
              <a:rPr lang="en-US" sz="2400" dirty="0" smtClean="0"/>
              <a:t>=5°)</a:t>
            </a:r>
          </a:p>
          <a:p>
            <a:r>
              <a:rPr lang="en-US" sz="2400" dirty="0" smtClean="0"/>
              <a:t>Lower: </a:t>
            </a:r>
            <a:r>
              <a:rPr lang="en-US" sz="2400" dirty="0" err="1" smtClean="0"/>
              <a:t>θ</a:t>
            </a:r>
            <a:r>
              <a:rPr lang="en-US" sz="2400" dirty="0" smtClean="0"/>
              <a:t>=30°</a:t>
            </a:r>
            <a:endParaRPr lang="en-US" sz="2400" dirty="0"/>
          </a:p>
        </p:txBody>
      </p:sp>
      <p:pic>
        <p:nvPicPr>
          <p:cNvPr id="8" name="Content Placeholder 7" descr="seq2Deps2-eps-converted-to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r="-690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A3A0-8688-DF4A-9EE7-D0E0FC4F0BFD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49743-6BDC-DF4E-8CAE-87DFAF9E031A}" type="slidenum">
              <a:rPr lang="en-AU" smtClean="0"/>
              <a:pPr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0388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Periodic Flux Tube Array: </a:t>
            </a:r>
            <a:r>
              <a:rPr lang="en-US" sz="2200" dirty="0" smtClean="0"/>
              <a:t>Cold Plasma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288" y="1556792"/>
            <a:ext cx="4144962" cy="4859883"/>
          </a:xfrm>
        </p:spPr>
        <p:txBody>
          <a:bodyPr/>
          <a:lstStyle/>
          <a:p>
            <a:r>
              <a:rPr lang="en-US" sz="1400" dirty="0" smtClean="0"/>
              <a:t>Wave equation</a:t>
            </a:r>
          </a:p>
          <a:p>
            <a:endParaRPr lang="en-US" sz="1400" dirty="0"/>
          </a:p>
          <a:p>
            <a:r>
              <a:rPr lang="en-US" sz="1400" dirty="0" smtClean="0"/>
              <a:t>Take divergence: 𝜒=</a:t>
            </a:r>
            <a:r>
              <a:rPr lang="en-US" sz="1400" b="1" dirty="0" smtClean="0"/>
              <a:t>∇∙</a:t>
            </a:r>
            <a:r>
              <a:rPr lang="en-US" sz="1400" dirty="0" smtClean="0"/>
              <a:t>𝞷</a:t>
            </a:r>
          </a:p>
          <a:p>
            <a:endParaRPr lang="en-US" sz="1400" dirty="0"/>
          </a:p>
          <a:p>
            <a:r>
              <a:rPr lang="en-US" sz="1400" dirty="0" smtClean="0"/>
              <a:t>Take curl: 𝜁=</a:t>
            </a:r>
            <a:r>
              <a:rPr lang="en-US" sz="1400" b="1" dirty="0" smtClean="0"/>
              <a:t>e</a:t>
            </a:r>
            <a:r>
              <a:rPr lang="en-US" sz="1400" baseline="-25000" dirty="0" smtClean="0"/>
              <a:t>|</a:t>
            </a:r>
            <a:r>
              <a:rPr lang="en-US" sz="1400" b="1" baseline="-25000" dirty="0" smtClean="0"/>
              <a:t>|</a:t>
            </a:r>
            <a:r>
              <a:rPr lang="en-US" sz="1400" b="1" dirty="0" smtClean="0"/>
              <a:t>∙∇×</a:t>
            </a:r>
            <a:r>
              <a:rPr lang="en-US" sz="1400" dirty="0" smtClean="0"/>
              <a:t>𝞷</a:t>
            </a:r>
          </a:p>
          <a:p>
            <a:endParaRPr lang="en-US" sz="1400" dirty="0"/>
          </a:p>
          <a:p>
            <a:r>
              <a:rPr lang="en-US" sz="1400" dirty="0" smtClean="0"/>
              <a:t>Expand in </a:t>
            </a:r>
            <a:r>
              <a:rPr lang="en-US" sz="1400" dirty="0" err="1" smtClean="0"/>
              <a:t>irrotational</a:t>
            </a:r>
            <a:r>
              <a:rPr lang="en-US" sz="1400" dirty="0" smtClean="0"/>
              <a:t> (fast) and </a:t>
            </a:r>
            <a:r>
              <a:rPr lang="en-US" sz="1400" dirty="0" err="1" smtClean="0"/>
              <a:t>solenoidal</a:t>
            </a:r>
            <a:r>
              <a:rPr lang="en-US" sz="1400" dirty="0" smtClean="0"/>
              <a:t> (</a:t>
            </a:r>
            <a:r>
              <a:rPr lang="en-US" sz="1400" dirty="0" err="1" smtClean="0"/>
              <a:t>Alfvén</a:t>
            </a:r>
            <a:r>
              <a:rPr lang="en-US" sz="1400" dirty="0" smtClean="0"/>
              <a:t>) parts.</a:t>
            </a:r>
          </a:p>
          <a:p>
            <a:endParaRPr lang="en-US" sz="1400" dirty="0"/>
          </a:p>
          <a:p>
            <a:r>
              <a:rPr lang="en-US" sz="1400" dirty="0" smtClean="0"/>
              <a:t>Hence</a:t>
            </a:r>
          </a:p>
          <a:p>
            <a:r>
              <a:rPr lang="en-US" sz="1400" dirty="0" smtClean="0"/>
              <a:t>Convenient separation of fast and </a:t>
            </a:r>
            <a:r>
              <a:rPr lang="en-US" sz="1400" dirty="0" err="1" smtClean="0"/>
              <a:t>Alfvén</a:t>
            </a:r>
            <a:endParaRPr lang="en-US" sz="1400" dirty="0"/>
          </a:p>
        </p:txBody>
      </p:sp>
      <p:pic>
        <p:nvPicPr>
          <p:cNvPr id="9" name="Content Placeholder 8" descr="cross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70" b="-21870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7F459-B2C0-4645-BEA1-DEBACE2BDE0E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29</a:t>
            </a:fld>
            <a:endParaRPr lang="en-AU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47900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Screen Shot 2015-12-09 at 6.20.23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1808820"/>
            <a:ext cx="1620180" cy="442223"/>
          </a:xfrm>
          <a:prstGeom prst="rect">
            <a:avLst/>
          </a:prstGeom>
        </p:spPr>
      </p:pic>
      <p:pic>
        <p:nvPicPr>
          <p:cNvPr id="13" name="Picture 12" descr="Screen Shot 2015-12-09 at 6.21.18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28900"/>
            <a:ext cx="2808313" cy="443033"/>
          </a:xfrm>
          <a:prstGeom prst="rect">
            <a:avLst/>
          </a:prstGeom>
        </p:spPr>
      </p:pic>
      <p:pic>
        <p:nvPicPr>
          <p:cNvPr id="15" name="Picture 14" descr="Screen Shot 2015-12-09 at 6.21.55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12976"/>
            <a:ext cx="2912760" cy="398663"/>
          </a:xfrm>
          <a:prstGeom prst="rect">
            <a:avLst/>
          </a:prstGeom>
        </p:spPr>
      </p:pic>
      <p:pic>
        <p:nvPicPr>
          <p:cNvPr id="16" name="Picture 15" descr="Screen Shot 2015-12-09 at 6.23.50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4221088"/>
            <a:ext cx="2652018" cy="306970"/>
          </a:xfrm>
          <a:prstGeom prst="rect">
            <a:avLst/>
          </a:prstGeom>
        </p:spPr>
      </p:pic>
      <p:pic>
        <p:nvPicPr>
          <p:cNvPr id="17" name="Picture 16" descr="Screen Shot 2015-12-09 at 6.24.46 a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617132"/>
            <a:ext cx="2232732" cy="337724"/>
          </a:xfrm>
          <a:prstGeom prst="rect">
            <a:avLst/>
          </a:prstGeom>
        </p:spPr>
      </p:pic>
      <p:pic>
        <p:nvPicPr>
          <p:cNvPr id="18" name="Picture 17" descr="Screen Shot 2015-12-09 at 6.25.42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5337212"/>
            <a:ext cx="3029799" cy="468052"/>
          </a:xfrm>
          <a:prstGeom prst="rect">
            <a:avLst/>
          </a:prstGeom>
        </p:spPr>
      </p:pic>
      <p:pic>
        <p:nvPicPr>
          <p:cNvPr id="21" name="Picture 20" descr="Screen Shot 2015-12-09 at 6.26.32 a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5949280"/>
            <a:ext cx="1451260" cy="260226"/>
          </a:xfrm>
          <a:prstGeom prst="rect">
            <a:avLst/>
          </a:prstGeom>
        </p:spPr>
      </p:pic>
      <p:pic>
        <p:nvPicPr>
          <p:cNvPr id="22" name="Picture 21" descr="Screen Shot 2015-12-09 at 6.31.36 a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08820"/>
            <a:ext cx="3059832" cy="5018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71467" y="5733256"/>
            <a:ext cx="357727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</a:t>
            </a:r>
            <a:r>
              <a:rPr lang="en-US" dirty="0" err="1" smtClean="0"/>
              <a:t>planform</a:t>
            </a:r>
            <a:r>
              <a:rPr lang="en-US" dirty="0" smtClean="0"/>
              <a:t> of periodic flux tubes.</a:t>
            </a:r>
          </a:p>
          <a:p>
            <a:r>
              <a:rPr lang="en-US" dirty="0" smtClean="0"/>
              <a:t>Solve semi-analytically (Mathieu functions)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2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latin typeface="Arial" charset="0"/>
                <a:cs typeface="Arial" charset="0"/>
              </a:rPr>
              <a:t>Contents</a:t>
            </a:r>
            <a:endParaRPr lang="en-AU" dirty="0">
              <a:latin typeface="Arial" charset="0"/>
              <a:cs typeface="Arial" charset="0"/>
            </a:endParaRPr>
          </a:p>
        </p:txBody>
      </p:sp>
      <p:sp>
        <p:nvSpPr>
          <p:cNvPr id="65542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AU" sz="3200" dirty="0" smtClean="0">
                <a:latin typeface="Arial" charset="0"/>
                <a:cs typeface="Arial" charset="0"/>
              </a:rPr>
              <a:t>MHD Wave Types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AU" sz="3200" dirty="0" smtClean="0">
                <a:latin typeface="Arial" charset="0"/>
                <a:cs typeface="Arial" charset="0"/>
              </a:rPr>
              <a:t>Fast/</a:t>
            </a:r>
            <a:r>
              <a:rPr lang="en-AU" sz="3200" dirty="0" err="1" smtClean="0">
                <a:latin typeface="Arial" charset="0"/>
                <a:cs typeface="Arial" charset="0"/>
              </a:rPr>
              <a:t>Alfvén</a:t>
            </a:r>
            <a:r>
              <a:rPr lang="en-AU" sz="3200" dirty="0" smtClean="0">
                <a:latin typeface="Arial" charset="0"/>
                <a:cs typeface="Arial" charset="0"/>
              </a:rPr>
              <a:t> </a:t>
            </a:r>
            <a:r>
              <a:rPr lang="en-AU" sz="3200" dirty="0">
                <a:latin typeface="Arial" charset="0"/>
                <a:cs typeface="Arial" charset="0"/>
              </a:rPr>
              <a:t>m</a:t>
            </a:r>
            <a:r>
              <a:rPr lang="en-AU" sz="3200" dirty="0" smtClean="0">
                <a:latin typeface="Arial" charset="0"/>
                <a:cs typeface="Arial" charset="0"/>
              </a:rPr>
              <a:t>ode coupling in linear ideal MHD</a:t>
            </a:r>
          </a:p>
          <a:p>
            <a:pPr marL="1150937" lvl="1" indent="-514350">
              <a:buFont typeface="Arial"/>
              <a:buChar char="•"/>
            </a:pPr>
            <a:r>
              <a:rPr lang="en-AU" sz="3200" dirty="0" smtClean="0">
                <a:latin typeface="Arial" charset="0"/>
                <a:cs typeface="Arial" charset="0"/>
              </a:rPr>
              <a:t>Geometry + stratification</a:t>
            </a:r>
          </a:p>
          <a:p>
            <a:pPr marL="1150937" lvl="1" indent="-514350">
              <a:buFont typeface="Arial"/>
              <a:buChar char="•"/>
            </a:pPr>
            <a:r>
              <a:rPr lang="en-AU" sz="3200" dirty="0" smtClean="0">
                <a:latin typeface="Arial" charset="0"/>
                <a:cs typeface="Arial" charset="0"/>
              </a:rPr>
              <a:t>Hall current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3200" dirty="0" smtClean="0">
                <a:latin typeface="Arial" charset="0"/>
                <a:cs typeface="Arial" charset="0"/>
              </a:rPr>
              <a:t>Nest of flux tubes and separating mode types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3200" dirty="0" smtClean="0">
                <a:latin typeface="Arial" charset="0"/>
                <a:cs typeface="Arial" charset="0"/>
              </a:rPr>
              <a:t>Conclusions</a:t>
            </a:r>
            <a:endParaRPr lang="en-AU" sz="3200" dirty="0">
              <a:latin typeface="Arial" charset="0"/>
              <a:cs typeface="Arial" charset="0"/>
            </a:endParaRPr>
          </a:p>
        </p:txBody>
      </p:sp>
      <p:sp>
        <p:nvSpPr>
          <p:cNvPr id="65538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8EDEF32-FEA8-CA48-87CA-7D56B0B36D67}" type="datetime1">
              <a:rPr lang="en-AU" sz="900" smtClean="0"/>
              <a:t>12/12/15</a:t>
            </a:fld>
            <a:endParaRPr lang="en-AU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900" smtClean="0"/>
              <a:t>ISSI-BJ Workshop 1 Kink oscillations of coronal loops</a:t>
            </a:r>
            <a:endParaRPr lang="en-AU" sz="900"/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386F606-B416-884C-A4CF-030A70C7218D}" type="slidenum">
              <a:rPr lang="en-AU" sz="900">
                <a:solidFill>
                  <a:schemeClr val="tx2"/>
                </a:solidFill>
              </a:rPr>
              <a:pPr eaLnBrk="1" hangingPunct="1"/>
              <a:t>3</a:t>
            </a:fld>
            <a:endParaRPr lang="en-AU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97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572" y="2312876"/>
            <a:ext cx="7772400" cy="2666355"/>
          </a:xfrm>
        </p:spPr>
        <p:txBody>
          <a:bodyPr>
            <a:normAutofit/>
          </a:bodyPr>
          <a:lstStyle/>
          <a:p>
            <a:r>
              <a:rPr lang="en-US" dirty="0" smtClean="0"/>
              <a:t>The End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zh-TW" altLang="en-US" dirty="0" smtClean="0"/>
              <a:t>结束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1422-897B-554C-BF22-D63D9D0E1B01}" type="datetime1">
              <a:rPr lang="en-AU" smtClean="0"/>
              <a:t>12/12/15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ISSI-BJ Workshop 1 Kink oscillations of coronal loops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8939-E1C5-7A49-969F-04ECF647444A}" type="slidenum">
              <a:rPr lang="en-AU" smtClean="0"/>
              <a:pPr/>
              <a:t>30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078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MHD wave types</a:t>
            </a:r>
            <a:endParaRPr lang="en-US" dirty="0"/>
          </a:p>
        </p:txBody>
      </p:sp>
      <p:pic>
        <p:nvPicPr>
          <p:cNvPr id="8" name="ph_polar (Converted).mo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03763" y="1663700"/>
            <a:ext cx="4122737" cy="47529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E43-C7E0-2E45-9C12-109873529F66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Uniform plasma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Determinant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Three wave types: </a:t>
            </a:r>
            <a:r>
              <a:rPr lang="en-US" sz="2000" dirty="0" err="1" smtClean="0"/>
              <a:t>Alfvén</a:t>
            </a:r>
            <a:r>
              <a:rPr lang="en-US" sz="2000" dirty="0" smtClean="0"/>
              <a:t>, fast, slow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Coupling at </a:t>
            </a:r>
            <a:r>
              <a:rPr lang="en-US" sz="2000" i="1" dirty="0" smtClean="0"/>
              <a:t>a=c</a:t>
            </a:r>
            <a:r>
              <a:rPr lang="en-US" sz="2000" dirty="0" smtClean="0"/>
              <a:t>?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3" name="Picture 12" descr="Screen Shot 2015-11-29 at 6.09.4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24844"/>
            <a:ext cx="3897672" cy="808141"/>
          </a:xfrm>
          <a:prstGeom prst="rect">
            <a:avLst/>
          </a:prstGeom>
        </p:spPr>
      </p:pic>
      <p:pic>
        <p:nvPicPr>
          <p:cNvPr id="14" name="Picture 13" descr="Screen Shot 2015-11-29 at 6.09.59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3392996"/>
            <a:ext cx="3989536" cy="384313"/>
          </a:xfrm>
          <a:prstGeom prst="rect">
            <a:avLst/>
          </a:prstGeom>
        </p:spPr>
      </p:pic>
      <p:pic>
        <p:nvPicPr>
          <p:cNvPr id="15" name="Picture 14" descr="Screen Shot 2015-11-29 at 6.28.28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29100"/>
            <a:ext cx="3863507" cy="1188132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648182" y="3135379"/>
            <a:ext cx="1484320" cy="463128"/>
          </a:xfrm>
          <a:custGeom>
            <a:avLst/>
            <a:gdLst>
              <a:gd name="connsiteX0" fmla="*/ 912747 w 1484320"/>
              <a:gd name="connsiteY0" fmla="*/ 291140 h 463128"/>
              <a:gd name="connsiteX1" fmla="*/ 1084713 w 1484320"/>
              <a:gd name="connsiteY1" fmla="*/ 423438 h 463128"/>
              <a:gd name="connsiteX2" fmla="*/ 1441875 w 1484320"/>
              <a:gd name="connsiteY2" fmla="*/ 85 h 463128"/>
              <a:gd name="connsiteX3" fmla="*/ 0 w 1484320"/>
              <a:gd name="connsiteY3" fmla="*/ 463128 h 46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4320" h="463128">
                <a:moveTo>
                  <a:pt x="912747" y="291140"/>
                </a:moveTo>
                <a:cubicBezTo>
                  <a:pt x="954636" y="381543"/>
                  <a:pt x="996525" y="471947"/>
                  <a:pt x="1084713" y="423438"/>
                </a:cubicBezTo>
                <a:cubicBezTo>
                  <a:pt x="1172901" y="374929"/>
                  <a:pt x="1622660" y="-6530"/>
                  <a:pt x="1441875" y="85"/>
                </a:cubicBezTo>
                <a:cubicBezTo>
                  <a:pt x="1261090" y="6700"/>
                  <a:pt x="0" y="463128"/>
                  <a:pt x="0" y="463128"/>
                </a:cubicBezTo>
              </a:path>
            </a:pathLst>
          </a:custGeom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1187624" y="3717032"/>
            <a:ext cx="1404156" cy="2520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951820" y="3753036"/>
            <a:ext cx="576064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3563888" y="3753036"/>
            <a:ext cx="576064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436096" y="1232756"/>
            <a:ext cx="2489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velocity polar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9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MHD wave types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5020-1F9B-394B-BF1D-CCA1732632CA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Uniform plasma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Determinant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Three wave types: </a:t>
            </a:r>
            <a:r>
              <a:rPr lang="en-US" sz="2000" dirty="0" err="1" smtClean="0"/>
              <a:t>Alfvén</a:t>
            </a:r>
            <a:r>
              <a:rPr lang="en-US" sz="2000" dirty="0" smtClean="0"/>
              <a:t>, fast, slow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Coupling at </a:t>
            </a:r>
            <a:r>
              <a:rPr lang="en-US" sz="2000" i="1" dirty="0" smtClean="0"/>
              <a:t>a=c</a:t>
            </a:r>
            <a:r>
              <a:rPr lang="en-US" sz="2000" dirty="0" smtClean="0"/>
              <a:t>?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3" name="Picture 12" descr="Screen Shot 2015-11-29 at 6.09.4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24844"/>
            <a:ext cx="3897672" cy="808141"/>
          </a:xfrm>
          <a:prstGeom prst="rect">
            <a:avLst/>
          </a:prstGeom>
        </p:spPr>
      </p:pic>
      <p:pic>
        <p:nvPicPr>
          <p:cNvPr id="14" name="Picture 13" descr="Screen Shot 2015-11-29 at 6.09.5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3392996"/>
            <a:ext cx="3989536" cy="384313"/>
          </a:xfrm>
          <a:prstGeom prst="rect">
            <a:avLst/>
          </a:prstGeom>
        </p:spPr>
      </p:pic>
      <p:pic>
        <p:nvPicPr>
          <p:cNvPr id="15" name="Picture 14" descr="Screen Shot 2015-11-29 at 6.28.28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29100"/>
            <a:ext cx="3863507" cy="1188132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648182" y="3135379"/>
            <a:ext cx="1484320" cy="463128"/>
          </a:xfrm>
          <a:custGeom>
            <a:avLst/>
            <a:gdLst>
              <a:gd name="connsiteX0" fmla="*/ 912747 w 1484320"/>
              <a:gd name="connsiteY0" fmla="*/ 291140 h 463128"/>
              <a:gd name="connsiteX1" fmla="*/ 1084713 w 1484320"/>
              <a:gd name="connsiteY1" fmla="*/ 423438 h 463128"/>
              <a:gd name="connsiteX2" fmla="*/ 1441875 w 1484320"/>
              <a:gd name="connsiteY2" fmla="*/ 85 h 463128"/>
              <a:gd name="connsiteX3" fmla="*/ 0 w 1484320"/>
              <a:gd name="connsiteY3" fmla="*/ 463128 h 46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4320" h="463128">
                <a:moveTo>
                  <a:pt x="912747" y="291140"/>
                </a:moveTo>
                <a:cubicBezTo>
                  <a:pt x="954636" y="381543"/>
                  <a:pt x="996525" y="471947"/>
                  <a:pt x="1084713" y="423438"/>
                </a:cubicBezTo>
                <a:cubicBezTo>
                  <a:pt x="1172901" y="374929"/>
                  <a:pt x="1622660" y="-6530"/>
                  <a:pt x="1441875" y="85"/>
                </a:cubicBezTo>
                <a:cubicBezTo>
                  <a:pt x="1261090" y="6700"/>
                  <a:pt x="0" y="463128"/>
                  <a:pt x="0" y="463128"/>
                </a:cubicBezTo>
              </a:path>
            </a:pathLst>
          </a:custGeom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1187624" y="3717032"/>
            <a:ext cx="1404156" cy="2520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951820" y="3753036"/>
            <a:ext cx="576064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3563888" y="3753036"/>
            <a:ext cx="576064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441137" y="1232756"/>
            <a:ext cx="2479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Group velocity polar diagram</a:t>
            </a:r>
            <a:endParaRPr lang="en-US" dirty="0"/>
          </a:p>
        </p:txBody>
      </p:sp>
      <p:pic>
        <p:nvPicPr>
          <p:cNvPr id="4" name="gr_polar (Converted).mo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14875" y="1663700"/>
            <a:ext cx="4098925" cy="4752975"/>
          </a:xfrm>
        </p:spPr>
      </p:pic>
    </p:spTree>
    <p:extLst>
      <p:ext uri="{BB962C8B-B14F-4D97-AF65-F5344CB8AC3E}">
        <p14:creationId xmlns:p14="http://schemas.microsoft.com/office/powerpoint/2010/main" val="348187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circumstances, an upcoming acoustic-gravity wave can </a:t>
            </a:r>
          </a:p>
          <a:p>
            <a:pPr lvl="1"/>
            <a:r>
              <a:rPr lang="en-US" dirty="0" smtClean="0"/>
              <a:t>Reflect</a:t>
            </a:r>
          </a:p>
          <a:p>
            <a:pPr lvl="1"/>
            <a:r>
              <a:rPr lang="en-US" dirty="0" smtClean="0"/>
              <a:t>Convert to other MAG mode</a:t>
            </a:r>
          </a:p>
          <a:p>
            <a:pPr lvl="1"/>
            <a:r>
              <a:rPr lang="en-US" dirty="0" smtClean="0"/>
              <a:t>Convert to </a:t>
            </a:r>
            <a:r>
              <a:rPr lang="en-US" dirty="0" err="1" smtClean="0"/>
              <a:t>Alfvén</a:t>
            </a:r>
            <a:endParaRPr lang="en-US" dirty="0" smtClean="0"/>
          </a:p>
          <a:p>
            <a:pPr lvl="1"/>
            <a:r>
              <a:rPr lang="en-US" dirty="0" smtClean="0"/>
              <a:t>Combination of all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Cases: low frequency (1 </a:t>
            </a:r>
            <a:r>
              <a:rPr lang="en-US" dirty="0" err="1" smtClean="0"/>
              <a:t>mHz</a:t>
            </a:r>
            <a:r>
              <a:rPr lang="en-US" dirty="0" smtClean="0"/>
              <a:t>) gravity waves,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x</a:t>
            </a:r>
            <a:r>
              <a:rPr lang="en-US" dirty="0" smtClean="0"/>
              <a:t>= 2 rad/Mm, </a:t>
            </a:r>
            <a:r>
              <a:rPr lang="en-US" i="1" dirty="0" smtClean="0"/>
              <a:t>B=</a:t>
            </a:r>
            <a:r>
              <a:rPr lang="en-US" dirty="0" smtClean="0"/>
              <a:t>10 G (Newington &amp; Cally 2010)</a:t>
            </a:r>
          </a:p>
          <a:p>
            <a:pPr marL="979487" lvl="1" indent="-342900"/>
            <a:r>
              <a:rPr lang="en-US" dirty="0" smtClean="0"/>
              <a:t>Just the </a:t>
            </a:r>
            <a:r>
              <a:rPr lang="en-US" dirty="0" err="1" smtClean="0"/>
              <a:t>Eikonal</a:t>
            </a:r>
            <a:r>
              <a:rPr lang="en-US" dirty="0" smtClean="0"/>
              <a:t>/ray theory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91EB-C9CE-E24E-905F-AEBE01B5D4A8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EA86-A0E2-7A4C-9DA1-10DCC498791A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39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dispdgrid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34" b="-7334"/>
          <a:stretch>
            <a:fillRect/>
          </a:stretch>
        </p:blipFill>
        <p:spPr>
          <a:xfrm>
            <a:off x="4031940" y="1347397"/>
            <a:ext cx="4805673" cy="551060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3BA26-03DE-5E4A-B2DA-88343D39FA4B}" type="datetime1">
              <a:rPr lang="en-AU" smtClean="0"/>
              <a:t>12/12/15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C40C-E054-F542-8794-3EE23EB15537}" type="slidenum">
              <a:rPr lang="en-AU" smtClean="0"/>
              <a:pPr/>
              <a:t>7</a:t>
            </a:fld>
            <a:endParaRPr lang="en-AU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887924" y="1952836"/>
            <a:ext cx="432048" cy="360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923928" y="3212976"/>
            <a:ext cx="2880320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419872" y="4005064"/>
            <a:ext cx="90010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923928" y="4833156"/>
            <a:ext cx="3312368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2987824" y="5553236"/>
            <a:ext cx="4104456" cy="540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5" name="Picture 24" descr="orient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558667" y="-353048"/>
            <a:ext cx="1563680" cy="2296655"/>
          </a:xfrm>
          <a:prstGeom prst="rect">
            <a:avLst/>
          </a:prstGeom>
        </p:spPr>
      </p:pic>
      <p:pic>
        <p:nvPicPr>
          <p:cNvPr id="28" name="Content Placeholder 27" descr="rays_red.pdf"/>
          <p:cNvPicPr>
            <a:picLocks noGrp="1" noChangeAspect="1"/>
          </p:cNvPicPr>
          <p:nvPr>
            <p:ph sz="half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r="364"/>
          <a:stretch/>
        </p:blipFill>
        <p:spPr>
          <a:xfrm>
            <a:off x="395536" y="822010"/>
            <a:ext cx="3502845" cy="5772668"/>
          </a:xfrm>
        </p:spPr>
      </p:pic>
    </p:spTree>
    <p:extLst>
      <p:ext uri="{BB962C8B-B14F-4D97-AF65-F5344CB8AC3E}">
        <p14:creationId xmlns:p14="http://schemas.microsoft.com/office/powerpoint/2010/main" val="69518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in reality, not all energy flux follows one path. For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38C6-B1D4-6D48-95D9-DE069A9DEB31}" type="datetime1">
              <a:rPr lang="en-AU" smtClean="0"/>
              <a:t>12/12/15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ISSI-BJ Workshop 1 Kink oscillations of coronal loops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387A-36D6-A447-A97A-C2729CE1F985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7" name="Picture 6" descr="Fz833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384884"/>
            <a:ext cx="3708412" cy="23540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27684" y="5049180"/>
            <a:ext cx="572463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Acoustic </a:t>
            </a:r>
            <a:r>
              <a:rPr lang="en-US" dirty="0"/>
              <a:t>(full) and magnetic (dashed) wave-energy fluxes as functions of height </a:t>
            </a:r>
            <a:r>
              <a:rPr lang="en-US" i="1" dirty="0"/>
              <a:t>z </a:t>
            </a:r>
            <a:r>
              <a:rPr lang="en-US" dirty="0"/>
              <a:t>(Mm) for B = 10 G, 𝜃</a:t>
            </a:r>
            <a:r>
              <a:rPr lang="en-US" dirty="0" smtClean="0"/>
              <a:t> </a:t>
            </a:r>
            <a:r>
              <a:rPr lang="en-US" dirty="0"/>
              <a:t>= 83◦, </a:t>
            </a:r>
            <a:r>
              <a:rPr lang="en-US" dirty="0" smtClean="0"/>
              <a:t>𝜙= </a:t>
            </a:r>
            <a:r>
              <a:rPr lang="en-US" dirty="0"/>
              <a:t>30</a:t>
            </a:r>
            <a:r>
              <a:rPr lang="en-US" dirty="0" smtClean="0"/>
              <a:t>◦. </a:t>
            </a:r>
            <a:r>
              <a:rPr lang="en-US" dirty="0"/>
              <a:t>Once again, the frequency is 1 </a:t>
            </a:r>
            <a:r>
              <a:rPr lang="en-US" dirty="0" err="1"/>
              <a:t>mHz</a:t>
            </a:r>
            <a:r>
              <a:rPr lang="en-US" dirty="0"/>
              <a:t> and the horizontal wavenumber is 2 </a:t>
            </a:r>
            <a:r>
              <a:rPr lang="en-US" dirty="0" smtClean="0"/>
              <a:t>rad/Mm. </a:t>
            </a:r>
            <a:r>
              <a:rPr lang="en-US" dirty="0"/>
              <a:t>The vertical line indicates the position of the </a:t>
            </a:r>
            <a:r>
              <a:rPr lang="en-US" dirty="0" err="1" smtClean="0"/>
              <a:t>Alfvén</a:t>
            </a:r>
            <a:r>
              <a:rPr lang="en-US" dirty="0"/>
              <a:t>/acoustic </a:t>
            </a:r>
            <a:r>
              <a:rPr lang="en-US" dirty="0" err="1"/>
              <a:t>equipartition</a:t>
            </a:r>
            <a:r>
              <a:rPr lang="en-US" dirty="0"/>
              <a:t> level </a:t>
            </a:r>
            <a:r>
              <a:rPr lang="en-US" i="1" dirty="0"/>
              <a:t>a = c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28084" y="3356992"/>
            <a:ext cx="843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acoustic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4068" y="27809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magnetic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563888" y="2204864"/>
            <a:ext cx="972108" cy="2448272"/>
          </a:xfrm>
          <a:prstGeom prst="ellipse">
            <a:avLst/>
          </a:prstGeom>
          <a:solidFill>
            <a:schemeClr val="accent1">
              <a:alpha val="2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9852" y="2024844"/>
            <a:ext cx="1641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Conversion region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2960948"/>
            <a:ext cx="2484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Partial conversion/transmission/reflection</a:t>
            </a:r>
            <a:endParaRPr lang="en-US" sz="18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868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iR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430" y="3051316"/>
            <a:ext cx="3971370" cy="2904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0708"/>
            <a:ext cx="8229600" cy="61693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Fast to </a:t>
            </a:r>
            <a:r>
              <a:rPr lang="en-US" sz="2700" dirty="0" err="1" smtClean="0"/>
              <a:t>Alfvén</a:t>
            </a:r>
            <a:r>
              <a:rPr lang="en-US" sz="2700" dirty="0" smtClean="0"/>
              <a:t>, horizontal field</a:t>
            </a:r>
            <a:br>
              <a:rPr lang="en-US" sz="2700" dirty="0" smtClean="0"/>
            </a:br>
            <a:r>
              <a:rPr lang="en-US" sz="2200" dirty="0" err="1" smtClean="0"/>
              <a:t>Alfvén</a:t>
            </a:r>
            <a:r>
              <a:rPr lang="en-US" sz="2200" dirty="0" smtClean="0"/>
              <a:t> Continuum Resonance</a:t>
            </a:r>
            <a:endParaRPr lang="en-US" sz="2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Reflecting fast wave couples to </a:t>
            </a:r>
            <a:r>
              <a:rPr lang="en-US" dirty="0" err="1" smtClean="0"/>
              <a:t>Alfvén</a:t>
            </a:r>
            <a:r>
              <a:rPr lang="en-US" dirty="0" smtClean="0"/>
              <a:t> wave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31540" y="2600908"/>
            <a:ext cx="4040188" cy="380727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Alfvén</a:t>
            </a:r>
            <a:r>
              <a:rPr lang="en-US" dirty="0" smtClean="0">
                <a:solidFill>
                  <a:srgbClr val="0000FF"/>
                </a:solidFill>
              </a:rPr>
              <a:t> speed increasing exponentially with height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B</a:t>
            </a:r>
            <a:r>
              <a:rPr lang="en-US" dirty="0" smtClean="0">
                <a:solidFill>
                  <a:srgbClr val="0000FF"/>
                </a:solidFill>
              </a:rPr>
              <a:t> in </a:t>
            </a:r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z</a:t>
            </a:r>
            <a:r>
              <a:rPr lang="en-US" dirty="0" smtClean="0">
                <a:solidFill>
                  <a:srgbClr val="0000FF"/>
                </a:solidFill>
              </a:rPr>
              <a:t> direction (horizontal)</a:t>
            </a:r>
          </a:p>
          <a:p>
            <a:r>
              <a:rPr lang="en-US" dirty="0" smtClean="0"/>
              <a:t>Fast wave ray bundle injected from bottom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curve</a:t>
            </a:r>
            <a:r>
              <a:rPr lang="en-US" dirty="0" smtClean="0"/>
              <a:t> – classical ray path of </a:t>
            </a:r>
            <a:r>
              <a:rPr lang="en-US" dirty="0" err="1" smtClean="0"/>
              <a:t>centre</a:t>
            </a:r>
            <a:r>
              <a:rPr lang="en-US" dirty="0" smtClean="0"/>
              <a:t> of bundle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Green line</a:t>
            </a:r>
            <a:r>
              <a:rPr lang="en-US" dirty="0" smtClean="0"/>
              <a:t> – </a:t>
            </a:r>
            <a:r>
              <a:rPr lang="en-US" dirty="0" err="1" smtClean="0"/>
              <a:t>Alfvén</a:t>
            </a:r>
            <a:r>
              <a:rPr lang="en-US" dirty="0" smtClean="0"/>
              <a:t> resonance corresponding to </a:t>
            </a:r>
            <a:r>
              <a:rPr lang="en-US" dirty="0" err="1" smtClean="0"/>
              <a:t>centre</a:t>
            </a:r>
            <a:r>
              <a:rPr lang="en-US" dirty="0" smtClean="0"/>
              <a:t> of bundle</a:t>
            </a:r>
          </a:p>
          <a:p>
            <a:r>
              <a:rPr lang="en-US" u="sng" dirty="0" smtClean="0">
                <a:solidFill>
                  <a:schemeClr val="tx2"/>
                </a:solidFill>
              </a:rPr>
              <a:t>Must</a:t>
            </a:r>
            <a:r>
              <a:rPr lang="en-US" dirty="0" smtClean="0">
                <a:solidFill>
                  <a:schemeClr val="tx2"/>
                </a:solidFill>
              </a:rPr>
              <a:t> contain y component of </a:t>
            </a:r>
            <a:r>
              <a:rPr lang="en-US" dirty="0" err="1" smtClean="0">
                <a:solidFill>
                  <a:schemeClr val="tx2"/>
                </a:solidFill>
              </a:rPr>
              <a:t>wavevector</a:t>
            </a:r>
            <a:r>
              <a:rPr lang="en-US" dirty="0" smtClean="0">
                <a:solidFill>
                  <a:schemeClr val="tx2"/>
                </a:solidFill>
              </a:rPr>
              <a:t> or else no coupling</a:t>
            </a:r>
          </a:p>
          <a:p>
            <a:r>
              <a:rPr lang="en-US" dirty="0" smtClean="0"/>
              <a:t>Note phase mixing as </a:t>
            </a:r>
            <a:r>
              <a:rPr lang="en-US" dirty="0" err="1" smtClean="0"/>
              <a:t>Alfvén</a:t>
            </a:r>
            <a:r>
              <a:rPr lang="en-US" dirty="0" smtClean="0"/>
              <a:t> wave </a:t>
            </a:r>
            <a:r>
              <a:rPr lang="en-US" dirty="0" smtClean="0"/>
              <a:t>propagates⇒ </a:t>
            </a:r>
            <a:r>
              <a:rPr lang="en-US" dirty="0" err="1" smtClean="0"/>
              <a:t>thermalization</a:t>
            </a:r>
            <a:endParaRPr lang="en-US" dirty="0" smtClean="0"/>
          </a:p>
          <a:p>
            <a:r>
              <a:rPr lang="en-US" dirty="0" smtClean="0"/>
              <a:t>Mode conversion or resonant absorption?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1800" dirty="0" smtClean="0"/>
              <a:t>Cally &amp; </a:t>
            </a:r>
            <a:r>
              <a:rPr lang="en-US" sz="1800" dirty="0" err="1" smtClean="0"/>
              <a:t>Andries</a:t>
            </a:r>
            <a:r>
              <a:rPr lang="en-US" sz="1800" dirty="0" smtClean="0"/>
              <a:t> (2010)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19337-1AB4-6B4C-A6DA-E139BE3B0FCB}" type="datetime1">
              <a:rPr lang="en-AU" smtClean="0"/>
              <a:t>12/12/15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ISSI-BJ Workshop 1 Kink oscillations of coronal loops</a:t>
            </a:r>
            <a:endParaRPr lang="en-US" dirty="0"/>
          </a:p>
        </p:txBody>
      </p:sp>
      <p:pic>
        <p:nvPicPr>
          <p:cNvPr id="8" name="chiRot.gif">
            <a:hlinkClick r:id="" action="ppaction://media"/>
          </p:cNvPr>
          <p:cNvPicPr>
            <a:picLocks noGrp="1" noChangeAspect="1"/>
          </p:cNvPicPr>
          <p:nvPr>
            <p:ph sz="quarter" idx="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5025" y="2784475"/>
            <a:ext cx="4041775" cy="31718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019-C67C-E845-B62A-0CA6EE8010A2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119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monash-science">
  <a:themeElements>
    <a:clrScheme name="Master with image 1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4C36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B2AE"/>
      </a:accent5>
      <a:accent6>
        <a:srgbClr val="858789"/>
      </a:accent6>
      <a:hlink>
        <a:srgbClr val="911C11"/>
      </a:hlink>
      <a:folHlink>
        <a:srgbClr val="00528B"/>
      </a:folHlink>
    </a:clrScheme>
    <a:fontScheme name="Master with imag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4C36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2A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ter without image">
  <a:themeElements>
    <a:clrScheme name="Master without image 1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4C36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B2AE"/>
      </a:accent5>
      <a:accent6>
        <a:srgbClr val="858789"/>
      </a:accent6>
      <a:hlink>
        <a:srgbClr val="911C11"/>
      </a:hlink>
      <a:folHlink>
        <a:srgbClr val="00528B"/>
      </a:folHlink>
    </a:clrScheme>
    <a:fontScheme name="Master without imag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Master without imag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4C36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2A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 slide grey">
  <a:themeElements>
    <a:clrScheme name="Divider slide grey 8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4C36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B2AE"/>
      </a:accent5>
      <a:accent6>
        <a:srgbClr val="858789"/>
      </a:accent6>
      <a:hlink>
        <a:srgbClr val="911C11"/>
      </a:hlink>
      <a:folHlink>
        <a:srgbClr val="00528B"/>
      </a:folHlink>
    </a:clrScheme>
    <a:fontScheme name="Divider slide grey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Divider slide grey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528B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3C4"/>
        </a:accent5>
        <a:accent6>
          <a:srgbClr val="858789"/>
        </a:accent6>
        <a:hlink>
          <a:srgbClr val="911C1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2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3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4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DF8F05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ECC6AA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5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653579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B8AEB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6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3BA1E3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FCDEF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7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9AA71D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CAD0A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slide grey 8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4C36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2A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 background half line space">
  <a:themeElements>
    <a:clrScheme name="Blue background half line space 6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4C36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B2AE"/>
      </a:accent5>
      <a:accent6>
        <a:srgbClr val="858789"/>
      </a:accent6>
      <a:hlink>
        <a:srgbClr val="911C11"/>
      </a:hlink>
      <a:folHlink>
        <a:srgbClr val="00528B"/>
      </a:folHlink>
    </a:clrScheme>
    <a:fontScheme name="Blue background half line spa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Blue background half line spac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background half line space 2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DF8F05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ECC6AA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background half line space 3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653579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B8AEB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background half line space 4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3BA1E3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FCDEF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background half line space 5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9AA71D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CAD0A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background half line space 6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4C36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2A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rey background half line space">
  <a:themeElements>
    <a:clrScheme name="Grey background half line space 8">
      <a:dk1>
        <a:srgbClr val="393938"/>
      </a:dk1>
      <a:lt1>
        <a:srgbClr val="FFFFFF"/>
      </a:lt1>
      <a:dk2>
        <a:srgbClr val="393938"/>
      </a:dk2>
      <a:lt2>
        <a:srgbClr val="343333"/>
      </a:lt2>
      <a:accent1>
        <a:srgbClr val="004C36"/>
      </a:accent1>
      <a:accent2>
        <a:srgbClr val="939598"/>
      </a:accent2>
      <a:accent3>
        <a:srgbClr val="FFFFFF"/>
      </a:accent3>
      <a:accent4>
        <a:srgbClr val="2F2F2E"/>
      </a:accent4>
      <a:accent5>
        <a:srgbClr val="AAB2AE"/>
      </a:accent5>
      <a:accent6>
        <a:srgbClr val="858789"/>
      </a:accent6>
      <a:hlink>
        <a:srgbClr val="911C11"/>
      </a:hlink>
      <a:folHlink>
        <a:srgbClr val="00528B"/>
      </a:folHlink>
    </a:clrScheme>
    <a:fontScheme name="Grey background half line spa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Grey background half line space 1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528B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3C4"/>
        </a:accent5>
        <a:accent6>
          <a:srgbClr val="858789"/>
        </a:accent6>
        <a:hlink>
          <a:srgbClr val="911C1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2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3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889C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C3C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4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DF8F05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ECC6AA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5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653579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B8AEB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6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3BA1E3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FCDEF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7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9AA71D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CAD0AB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y background half line space 8">
        <a:dk1>
          <a:srgbClr val="393938"/>
        </a:dk1>
        <a:lt1>
          <a:srgbClr val="FFFFFF"/>
        </a:lt1>
        <a:dk2>
          <a:srgbClr val="393938"/>
        </a:dk2>
        <a:lt2>
          <a:srgbClr val="343333"/>
        </a:lt2>
        <a:accent1>
          <a:srgbClr val="004C36"/>
        </a:accent1>
        <a:accent2>
          <a:srgbClr val="939598"/>
        </a:accent2>
        <a:accent3>
          <a:srgbClr val="FFFFFF"/>
        </a:accent3>
        <a:accent4>
          <a:srgbClr val="2F2F2E"/>
        </a:accent4>
        <a:accent5>
          <a:srgbClr val="AAB2AE"/>
        </a:accent5>
        <a:accent6>
          <a:srgbClr val="858789"/>
        </a:accent6>
        <a:hlink>
          <a:srgbClr val="911C11"/>
        </a:hlink>
        <a:folHlink>
          <a:srgbClr val="0052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monash-science.potx</Template>
  <TotalTime>2446</TotalTime>
  <Words>1601</Words>
  <Application>Microsoft Macintosh PowerPoint</Application>
  <PresentationFormat>On-screen Show (4:3)</PresentationFormat>
  <Paragraphs>277</Paragraphs>
  <Slides>30</Slides>
  <Notes>1</Notes>
  <HiddenSlides>0</HiddenSlides>
  <MMClips>6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monash-science</vt:lpstr>
      <vt:lpstr>Master without image</vt:lpstr>
      <vt:lpstr>Divider slide grey</vt:lpstr>
      <vt:lpstr>Blue background half line space</vt:lpstr>
      <vt:lpstr>Grey background half line space</vt:lpstr>
      <vt:lpstr>Equation</vt:lpstr>
      <vt:lpstr>Musings on the Relation between Fast and Alfvén Waves in a Structured Low 𝛽 Plasma</vt:lpstr>
      <vt:lpstr>Abstract</vt:lpstr>
      <vt:lpstr>Contents</vt:lpstr>
      <vt:lpstr>MHD wave types</vt:lpstr>
      <vt:lpstr>MHD wave types</vt:lpstr>
      <vt:lpstr>Conversion</vt:lpstr>
      <vt:lpstr>PowerPoint Presentation</vt:lpstr>
      <vt:lpstr>However …</vt:lpstr>
      <vt:lpstr>Fast to Alfvén, horizontal field Alfvén Continuum Resonance</vt:lpstr>
      <vt:lpstr>Type II: Fast to Alfvén, horizontal field Temporal ray bundle (Hanson &amp; Cally 2011)</vt:lpstr>
      <vt:lpstr>PowerPoint Presentation</vt:lpstr>
      <vt:lpstr>PowerPoint Presentation</vt:lpstr>
      <vt:lpstr>Survey of Wave Directions Cally &amp; Goossens (2008)</vt:lpstr>
      <vt:lpstr>Sunspot model</vt:lpstr>
      <vt:lpstr>Concentrate on Cold Plasma Fast and Alfvén waves only</vt:lpstr>
      <vt:lpstr>Time-Distance Helioseismology</vt:lpstr>
      <vt:lpstr>Boundary Value Problem (BVP) calculation in uniform inclined magnetic field</vt:lpstr>
      <vt:lpstr>Travel Time and Energy Losses</vt:lpstr>
      <vt:lpstr>BVP cf Simulations + TD</vt:lpstr>
      <vt:lpstr>Travel Time Perturbations Relative to quiet Sun: With and without Transition Region</vt:lpstr>
      <vt:lpstr>Alfvén Fluxes at the Top Effect of Transition Region</vt:lpstr>
      <vt:lpstr>Cut at 𝜙=60º: with and without TR</vt:lpstr>
      <vt:lpstr>Stratification across flux tubes</vt:lpstr>
      <vt:lpstr>Acoustic Halos around Sunspots at High Frequencies</vt:lpstr>
      <vt:lpstr>Hypothesis: Halos are returning fast waves</vt:lpstr>
      <vt:lpstr>Simulated Halos and fast/Alfvén Mode Conversion – Gap due to Alfvén conversion loss?</vt:lpstr>
      <vt:lpstr>Fast/Alfvén Conversion caused by Hall Effect</vt:lpstr>
      <vt:lpstr>Hall-MHD Fast/Alfvén Conversion Coefficient</vt:lpstr>
      <vt:lpstr>Periodic Flux Tube Array: Cold Plasma</vt:lpstr>
      <vt:lpstr>The End  结束</vt:lpstr>
    </vt:vector>
  </TitlesOfParts>
  <Company>Precedent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with an image</dc:title>
  <dc:creator>Mark North</dc:creator>
  <cp:lastModifiedBy>Paul Cally</cp:lastModifiedBy>
  <cp:revision>66</cp:revision>
  <dcterms:created xsi:type="dcterms:W3CDTF">2011-05-31T08:58:10Z</dcterms:created>
  <dcterms:modified xsi:type="dcterms:W3CDTF">2015-12-12T02:37:11Z</dcterms:modified>
</cp:coreProperties>
</file>