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05"/>
    <p:restoredTop sz="94670"/>
  </p:normalViewPr>
  <p:slideViewPr>
    <p:cSldViewPr snapToGrid="0" snapToObjects="1">
      <p:cViewPr varScale="1">
        <p:scale>
          <a:sx n="97" d="100"/>
          <a:sy n="97" d="100"/>
        </p:scale>
        <p:origin x="240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A35E8-4D37-9C40-80DC-1F82D24AE6E4}" type="datetimeFigureOut">
              <a:rPr lang="en-US" smtClean="0"/>
              <a:t>1/16/17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8A924-2DD7-CE42-BB9F-03BEFF55A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1517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EE7286-7416-4692-AD8D-1D226BC515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33321-E748-4512-B460-4CE82BC2E86A}" type="slidenum">
              <a:rPr kumimoji="0" lang="en-A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11" name="Slide Number Placeholder 6"/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7FEBA-E00A-49E5-94A0-CB92125D289C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/>
                <a:ea typeface="DejaVu Sans" pitchFamily="2"/>
                <a:cs typeface="DejaVu Sans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040"/>
          </a:xfrm>
          <a:noFill/>
          <a:ln>
            <a:noFill/>
          </a:ln>
        </p:spPr>
        <p:txBody>
          <a:bodyPr lIns="0" tIns="0" rIns="0" bIns="0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756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0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9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8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9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6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8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4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C8765-2601-0840-B0DD-B9A1791AD9CA}" type="datetimeFigureOut">
              <a:rPr lang="en-US" smtClean="0"/>
              <a:t>1/16/17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A2F29-B7B5-FA44-BE4F-D5E9F478D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7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daniela.lacatus@monash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Solar Physics at Monash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 glimpse at 2016</a:t>
            </a:r>
          </a:p>
          <a:p>
            <a:endParaRPr lang="en-US" dirty="0"/>
          </a:p>
          <a:p>
            <a:r>
              <a:rPr lang="en-US" sz="2500" dirty="0" smtClean="0"/>
              <a:t>Paul Cally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468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Lucida Calligraphy" charset="0"/>
                <a:ea typeface="Lucida Calligraphy" charset="0"/>
                <a:cs typeface="Lucida Calligraphy" charset="0"/>
              </a:rPr>
              <a:t>Clique du Soleil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4601"/>
            <a:ext cx="6172200" cy="41192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Paul Cally (Prof)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Alina </a:t>
            </a:r>
            <a:r>
              <a:rPr lang="en-US" dirty="0" err="1" smtClean="0"/>
              <a:t>Donea</a:t>
            </a:r>
            <a:r>
              <a:rPr lang="en-US" dirty="0" smtClean="0"/>
              <a:t> (Snr lecturer)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Sarah Jabbari (postdoc)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Carlos </a:t>
            </a:r>
            <a:r>
              <a:rPr lang="en-US" dirty="0" err="1" smtClean="0"/>
              <a:t>Rijs</a:t>
            </a:r>
            <a:r>
              <a:rPr lang="en-US" dirty="0" smtClean="0"/>
              <a:t> (PhD student, just completed)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Damien </a:t>
            </a:r>
            <a:r>
              <a:rPr lang="en-US" dirty="0" err="1" smtClean="0"/>
              <a:t>Przybylski</a:t>
            </a:r>
            <a:r>
              <a:rPr lang="en-US" dirty="0" smtClean="0"/>
              <a:t> (PhD student, nearly completed)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Dana </a:t>
            </a:r>
            <a:r>
              <a:rPr lang="en-US" dirty="0" err="1" smtClean="0"/>
              <a:t>Lacatus</a:t>
            </a:r>
            <a:r>
              <a:rPr lang="en-US" dirty="0" smtClean="0"/>
              <a:t> (PhD student)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Alin</a:t>
            </a:r>
            <a:r>
              <a:rPr lang="en-US" dirty="0" smtClean="0"/>
              <a:t> </a:t>
            </a:r>
            <a:r>
              <a:rPr lang="en-US" dirty="0" err="1" smtClean="0"/>
              <a:t>Paraschev</a:t>
            </a:r>
            <a:r>
              <a:rPr lang="en-US" dirty="0" smtClean="0"/>
              <a:t> (PhD student)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Jamon</a:t>
            </a:r>
            <a:r>
              <a:rPr lang="en-US" dirty="0" smtClean="0"/>
              <a:t> </a:t>
            </a:r>
            <a:r>
              <a:rPr lang="en-US" dirty="0" err="1" smtClean="0"/>
              <a:t>Pennicott</a:t>
            </a:r>
            <a:r>
              <a:rPr lang="en-US" dirty="0" smtClean="0"/>
              <a:t> (PhD student)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Sergiy</a:t>
            </a:r>
            <a:r>
              <a:rPr lang="en-US" dirty="0" smtClean="0"/>
              <a:t> </a:t>
            </a:r>
            <a:r>
              <a:rPr lang="en-US" dirty="0" err="1" smtClean="0"/>
              <a:t>Shelyag</a:t>
            </a:r>
            <a:r>
              <a:rPr lang="en-US" dirty="0" smtClean="0"/>
              <a:t> (Affiliate)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96132" y="995269"/>
            <a:ext cx="1746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Past and Present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 txBox="1">
            <a:spLocks/>
          </p:cNvSpPr>
          <p:nvPr/>
        </p:nvSpPr>
        <p:spPr>
          <a:xfrm>
            <a:off x="2189058" y="508029"/>
            <a:ext cx="8319250" cy="94897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10075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37948" marR="4611">
              <a:lnSpc>
                <a:spcPts val="3657"/>
              </a:lnSpc>
            </a:pPr>
            <a:r>
              <a:rPr lang="en-US" sz="3267" b="1" dirty="0">
                <a:latin typeface="Times New Roman" charset="0"/>
                <a:ea typeface="Times New Roman" charset="0"/>
                <a:cs typeface="Times New Roman" charset="0"/>
              </a:rPr>
              <a:t>The March 11, 2015 </a:t>
            </a:r>
            <a:r>
              <a:rPr lang="en-US" sz="3267" b="1" spc="-5" dirty="0">
                <a:latin typeface="Times New Roman" charset="0"/>
                <a:ea typeface="Times New Roman" charset="0"/>
                <a:cs typeface="Times New Roman" charset="0"/>
              </a:rPr>
              <a:t>X2.1 </a:t>
            </a:r>
            <a:r>
              <a:rPr lang="en-US" sz="3267" b="1" dirty="0">
                <a:latin typeface="Times New Roman" charset="0"/>
                <a:ea typeface="Times New Roman" charset="0"/>
                <a:cs typeface="Times New Roman" charset="0"/>
              </a:rPr>
              <a:t>flare:  Peculiar post-flare spectral</a:t>
            </a:r>
            <a:r>
              <a:rPr lang="en-US" sz="3267" b="1" spc="-9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267" b="1" dirty="0">
                <a:latin typeface="Times New Roman" charset="0"/>
                <a:ea typeface="Times New Roman" charset="0"/>
                <a:cs typeface="Times New Roman" charset="0"/>
              </a:rPr>
              <a:t>signatures</a:t>
            </a:r>
          </a:p>
        </p:txBody>
      </p:sp>
      <p:sp>
        <p:nvSpPr>
          <p:cNvPr id="23" name="object 3"/>
          <p:cNvSpPr txBox="1"/>
          <p:nvPr/>
        </p:nvSpPr>
        <p:spPr>
          <a:xfrm>
            <a:off x="6979679" y="6279777"/>
            <a:ext cx="3317774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27" marR="4611">
              <a:lnSpc>
                <a:spcPts val="1062"/>
              </a:lnSpc>
            </a:pPr>
            <a:r>
              <a:rPr lang="en-AU" sz="953" dirty="0">
                <a:latin typeface="Times New Roman" charset="0"/>
                <a:ea typeface="Times New Roman" charset="0"/>
                <a:cs typeface="Times New Roman" charset="0"/>
              </a:rPr>
              <a:t>Evolution of the emission in the Mg II </a:t>
            </a:r>
            <a:r>
              <a:rPr lang="en-AU" sz="953" dirty="0" err="1">
                <a:latin typeface="Times New Roman" charset="0"/>
                <a:ea typeface="Times New Roman" charset="0"/>
                <a:cs typeface="Times New Roman" charset="0"/>
              </a:rPr>
              <a:t>k&amp;h</a:t>
            </a:r>
            <a:r>
              <a:rPr lang="en-AU" sz="953" dirty="0">
                <a:latin typeface="Times New Roman" charset="0"/>
                <a:ea typeface="Times New Roman" charset="0"/>
                <a:cs typeface="Times New Roman" charset="0"/>
              </a:rPr>
              <a:t> lines during flare.  Peculiar long lasting, broad and highly redshifted emission after the  impulsive phase. (Cubic square root scaling)</a:t>
            </a:r>
            <a:endParaRPr sz="953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4" name="object 4"/>
          <p:cNvSpPr txBox="1"/>
          <p:nvPr/>
        </p:nvSpPr>
        <p:spPr>
          <a:xfrm>
            <a:off x="1910775" y="1471208"/>
            <a:ext cx="8347742" cy="1678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0784">
              <a:lnSpc>
                <a:spcPts val="2065"/>
              </a:lnSpc>
            </a:pPr>
            <a:r>
              <a:rPr lang="en-AU" sz="1815" spc="-5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sz="1815" spc="-5" dirty="0">
                <a:latin typeface="Times New Roman" charset="0"/>
                <a:ea typeface="Times New Roman" charset="0"/>
                <a:cs typeface="Times New Roman" charset="0"/>
              </a:rPr>
              <a:t>D. A. Lacatus</a:t>
            </a:r>
            <a:r>
              <a:rPr sz="1566" b="1" spc="-6" baseline="314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sz="1815" spc="-5" dirty="0">
                <a:latin typeface="Times New Roman" charset="0"/>
                <a:ea typeface="Times New Roman" charset="0"/>
                <a:cs typeface="Times New Roman" charset="0"/>
              </a:rPr>
              <a:t>, A. Donea</a:t>
            </a:r>
            <a:r>
              <a:rPr sz="1566" b="1" spc="-6" baseline="314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sz="1815" spc="-5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sz="1815" spc="-54" dirty="0">
                <a:latin typeface="Times New Roman" charset="0"/>
                <a:ea typeface="Times New Roman" charset="0"/>
                <a:cs typeface="Times New Roman" charset="0"/>
              </a:rPr>
              <a:t>P.</a:t>
            </a:r>
            <a:r>
              <a:rPr sz="1815" spc="-19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815" spc="-5" dirty="0">
                <a:latin typeface="Times New Roman" charset="0"/>
                <a:ea typeface="Times New Roman" charset="0"/>
                <a:cs typeface="Times New Roman" charset="0"/>
              </a:rPr>
              <a:t>Judge</a:t>
            </a:r>
            <a:r>
              <a:rPr sz="1566" b="1" spc="-6" baseline="314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endParaRPr sz="1566" baseline="3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470784">
              <a:lnSpc>
                <a:spcPts val="1520"/>
              </a:lnSpc>
            </a:pPr>
            <a:r>
              <a:rPr lang="en-AU" sz="1157" b="1" spc="14" baseline="32679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sz="1271" b="1" spc="14" baseline="32679" dirty="0">
                <a:latin typeface="Times New Roman" charset="0"/>
                <a:ea typeface="Times New Roman" charset="0"/>
                <a:cs typeface="Times New Roman" charset="0"/>
              </a:rPr>
              <a:t>1 </a:t>
            </a:r>
            <a:r>
              <a:rPr sz="1271" spc="14" baseline="32679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71" spc="14" dirty="0">
                <a:latin typeface="Times New Roman" charset="0"/>
                <a:ea typeface="Times New Roman" charset="0"/>
                <a:cs typeface="Times New Roman" charset="0"/>
              </a:rPr>
              <a:t>School of Mathematical Sciences, Monash University, Australia</a:t>
            </a:r>
          </a:p>
          <a:p>
            <a:pPr marL="1470784">
              <a:lnSpc>
                <a:spcPts val="1520"/>
              </a:lnSpc>
            </a:pPr>
            <a:r>
              <a:rPr lang="en-AU" sz="1271" spc="14" baseline="32679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sz="1271" spc="14" baseline="32679" dirty="0">
                <a:latin typeface="Times New Roman" charset="0"/>
                <a:ea typeface="Times New Roman" charset="0"/>
                <a:cs typeface="Times New Roman" charset="0"/>
              </a:rPr>
              <a:t>2 </a:t>
            </a:r>
            <a:r>
              <a:rPr lang="en-US" sz="1271" spc="14" dirty="0">
                <a:latin typeface="Times New Roman" charset="0"/>
                <a:ea typeface="Times New Roman" charset="0"/>
                <a:cs typeface="Times New Roman" charset="0"/>
              </a:rPr>
              <a:t>High Altitude Observatory, National Center for Atmospheric Research, USA</a:t>
            </a:r>
            <a:r>
              <a:rPr lang="en-US" sz="1271" spc="14" baseline="32679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AU" sz="1271" spc="14" baseline="32679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470784" marR="1484039">
              <a:lnSpc>
                <a:spcPct val="79400"/>
              </a:lnSpc>
              <a:spcBef>
                <a:spcPts val="462"/>
              </a:spcBef>
            </a:pPr>
            <a:r>
              <a:rPr lang="en-AU" sz="1271" b="1" spc="14" baseline="32679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AU" sz="1271" b="1" spc="14" dirty="0">
                <a:latin typeface="Times New Roman" charset="0"/>
                <a:ea typeface="Times New Roman" charset="0"/>
                <a:cs typeface="Times New Roman" charset="0"/>
              </a:rPr>
              <a:t>E-mail</a:t>
            </a:r>
            <a:r>
              <a:rPr lang="en-AU" sz="1271" spc="14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en-AU" sz="1271" spc="14" dirty="0">
                <a:latin typeface="Times New Roman" charset="0"/>
                <a:ea typeface="Times New Roman" charset="0"/>
                <a:cs typeface="Times New Roman" charset="0"/>
                <a:hlinkClick r:id="rId2"/>
              </a:rPr>
              <a:t>daniela.lacatus@monash.edu</a:t>
            </a:r>
            <a:r>
              <a:rPr lang="en-AU" sz="1271" spc="14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marL="1470784" marR="1484039">
              <a:lnSpc>
                <a:spcPct val="79400"/>
              </a:lnSpc>
              <a:spcBef>
                <a:spcPts val="462"/>
              </a:spcBef>
            </a:pPr>
            <a:endParaRPr sz="127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ts val="45"/>
              </a:spcBef>
            </a:pPr>
            <a:r>
              <a:rPr lang="en-US" sz="1271" dirty="0">
                <a:latin typeface="Times New Roman" charset="0"/>
                <a:ea typeface="Times New Roman" charset="0"/>
                <a:cs typeface="Times New Roman" charset="0"/>
              </a:rPr>
              <a:t>The only X-class flare of 2015 observed by IRIS occurred at 16:22 UT on 11 March 2015, in AR 12297. The impulsive phase  of the flare was followed by a broad red-shifted emission that appears to correspond to a form of highly turbulent post-flare  coronal rain. We use analytical methods to understand the unusual profiles and constrain the local conditions.</a:t>
            </a:r>
            <a:endParaRPr sz="127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06" y="3161009"/>
            <a:ext cx="3714768" cy="30919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6" r="9475"/>
          <a:stretch/>
        </p:blipFill>
        <p:spPr>
          <a:xfrm>
            <a:off x="1960372" y="189920"/>
            <a:ext cx="1523448" cy="219704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10775" y="3214011"/>
            <a:ext cx="4630834" cy="287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7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60372" y="3192824"/>
            <a:ext cx="4581237" cy="317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80" b="1" dirty="0">
                <a:latin typeface="Times New Roman" charset="0"/>
                <a:ea typeface="Times New Roman" charset="0"/>
                <a:cs typeface="Times New Roman" charset="0"/>
              </a:rPr>
              <a:t>Post flare emission properties: 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Starts abruptly 6 min after flare and lasts more than an hour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Region 20 pixels across (6") ⇒ 45 Mm.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Smooth profile across multiple Doppler shifts ⇒ unresolved motion.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Broad components are not obviously self-reversed 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Total broad post flare profile intensity higher than core ⇒ not  scattering of photons from core, different emitting plasma pocket. 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Ratio of k/h ≈1.15 (far from thin 2:1 value) ⇒optically thick plasma.  The C II 1334/1335 </a:t>
            </a:r>
            <a:r>
              <a:rPr lang="en-US" sz="1180" dirty="0" err="1">
                <a:latin typeface="Times New Roman" charset="0"/>
                <a:ea typeface="Times New Roman" charset="0"/>
                <a:cs typeface="Times New Roman" charset="0"/>
              </a:rPr>
              <a:t>Å</a:t>
            </a: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 lines ratio also close to 1:1 (thin value 1:2). </a:t>
            </a:r>
          </a:p>
          <a:p>
            <a:pPr marL="125351" indent="-125351">
              <a:buFont typeface="Arial" charset="0"/>
              <a:buChar char="•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Profile width of 150 km/s and ∼70 km/s redshift ⇒ 4X more energy in  unresolved motions than in resolved ones ⇒ Magnetic fields play  important role.</a:t>
            </a:r>
          </a:p>
          <a:p>
            <a:r>
              <a:rPr lang="en-US" sz="1180" b="1" dirty="0">
                <a:latin typeface="Times New Roman" charset="0"/>
                <a:ea typeface="Times New Roman" charset="0"/>
                <a:cs typeface="Times New Roman" charset="0"/>
              </a:rPr>
              <a:t>Origin of peculiar profile: </a:t>
            </a:r>
          </a:p>
          <a:p>
            <a:pPr marL="125351" indent="-125351">
              <a:buFont typeface="Wingdings" charset="2"/>
              <a:buChar char="Ø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Redshift: 	macroscopic plasma flow corresponding to coronal rain.  </a:t>
            </a:r>
          </a:p>
          <a:p>
            <a:pPr marL="125351" indent="-125351">
              <a:buFont typeface="Wingdings" charset="2"/>
              <a:buChar char="Ø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Width: 	</a:t>
            </a:r>
            <a:r>
              <a:rPr lang="en-US" sz="1180" dirty="0" err="1">
                <a:latin typeface="Times New Roman" charset="0"/>
                <a:ea typeface="Times New Roman" charset="0"/>
                <a:cs typeface="Times New Roman" charset="0"/>
              </a:rPr>
              <a:t>microturbulent</a:t>
            </a: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/unresolved motions produced by waves 	 originating in the impulsive phase </a:t>
            </a:r>
          </a:p>
          <a:p>
            <a:pPr marL="125351" indent="-125351">
              <a:buFont typeface="Wingdings" charset="2"/>
              <a:buChar char="Ø"/>
            </a:pPr>
            <a:r>
              <a:rPr lang="en-US" sz="1180" dirty="0">
                <a:latin typeface="Times New Roman" charset="0"/>
                <a:ea typeface="Times New Roman" charset="0"/>
                <a:cs typeface="Times New Roman" charset="0"/>
              </a:rPr>
              <a:t>Duration: 	slow damping of waves or decay to radiative processes</a:t>
            </a:r>
          </a:p>
        </p:txBody>
      </p:sp>
    </p:spTree>
    <p:extLst>
      <p:ext uri="{BB962C8B-B14F-4D97-AF65-F5344CB8AC3E}">
        <p14:creationId xmlns:p14="http://schemas.microsoft.com/office/powerpoint/2010/main" val="7321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174" y="471158"/>
            <a:ext cx="8747868" cy="84638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1527">
              <a:lnSpc>
                <a:spcPts val="3258"/>
              </a:lnSpc>
            </a:pPr>
            <a:r>
              <a:rPr sz="3200" b="1" spc="-172" dirty="0"/>
              <a:t>L</a:t>
            </a:r>
            <a:r>
              <a:rPr sz="3200" b="1" spc="150" dirty="0"/>
              <a:t>o</a:t>
            </a:r>
            <a:r>
              <a:rPr sz="3200" b="1" spc="141" dirty="0"/>
              <a:t>n</a:t>
            </a:r>
            <a:r>
              <a:rPr sz="3200" b="1" spc="154" dirty="0"/>
              <a:t>g</a:t>
            </a:r>
            <a:r>
              <a:rPr sz="3200" b="1" spc="73" dirty="0"/>
              <a:t> </a:t>
            </a:r>
            <a:r>
              <a:rPr sz="3200" b="1" spc="-5" dirty="0" smtClean="0"/>
              <a:t>t</a:t>
            </a:r>
            <a:r>
              <a:rPr sz="3200" b="1" spc="-177" dirty="0" smtClean="0"/>
              <a:t>i</a:t>
            </a:r>
            <a:r>
              <a:rPr sz="3200" b="1" spc="145" dirty="0" smtClean="0"/>
              <a:t>m</a:t>
            </a:r>
            <a:r>
              <a:rPr sz="3200" b="1" spc="304" dirty="0" smtClean="0"/>
              <a:t>e</a:t>
            </a:r>
            <a:r>
              <a:rPr sz="3200" b="1" spc="218" dirty="0" smtClean="0"/>
              <a:t>s</a:t>
            </a:r>
            <a:r>
              <a:rPr sz="3200" b="1" spc="241" dirty="0" smtClean="0"/>
              <a:t>c</a:t>
            </a:r>
            <a:r>
              <a:rPr sz="3200" b="1" spc="304" dirty="0" smtClean="0"/>
              <a:t>a</a:t>
            </a:r>
            <a:r>
              <a:rPr sz="3200" b="1" spc="-177" dirty="0" smtClean="0"/>
              <a:t>l</a:t>
            </a:r>
            <a:r>
              <a:rPr sz="3200" b="1" spc="309" dirty="0" smtClean="0"/>
              <a:t>e</a:t>
            </a:r>
            <a:r>
              <a:rPr sz="3200" b="1" spc="73" dirty="0" smtClean="0"/>
              <a:t> </a:t>
            </a:r>
            <a:r>
              <a:rPr sz="3200" b="1" dirty="0"/>
              <a:t>r</a:t>
            </a:r>
            <a:r>
              <a:rPr sz="3200" b="1" spc="295" dirty="0"/>
              <a:t>e</a:t>
            </a:r>
            <a:r>
              <a:rPr sz="3200" b="1" spc="136" dirty="0"/>
              <a:t>c</a:t>
            </a:r>
            <a:r>
              <a:rPr sz="3200" b="1" spc="150" dirty="0"/>
              <a:t>u</a:t>
            </a:r>
            <a:r>
              <a:rPr sz="3200" b="1" spc="-5" dirty="0"/>
              <a:t>rr</a:t>
            </a:r>
            <a:r>
              <a:rPr sz="3200" b="1" spc="304" dirty="0"/>
              <a:t>e</a:t>
            </a:r>
            <a:r>
              <a:rPr sz="3200" b="1" spc="141" dirty="0"/>
              <a:t>n</a:t>
            </a:r>
            <a:r>
              <a:rPr sz="3200" b="1" spc="-9" dirty="0"/>
              <a:t>t</a:t>
            </a:r>
            <a:r>
              <a:rPr sz="3200" b="1" spc="82" dirty="0"/>
              <a:t> </a:t>
            </a:r>
            <a:r>
              <a:rPr sz="3200" b="1" spc="136" dirty="0"/>
              <a:t>c</a:t>
            </a:r>
            <a:r>
              <a:rPr sz="3200" b="1" spc="141" dirty="0"/>
              <a:t>o</a:t>
            </a:r>
            <a:r>
              <a:rPr sz="3200" b="1" dirty="0"/>
              <a:t>r</a:t>
            </a:r>
            <a:r>
              <a:rPr sz="3200" b="1" spc="141" dirty="0"/>
              <a:t>o</a:t>
            </a:r>
            <a:r>
              <a:rPr sz="3200" b="1" spc="150" dirty="0"/>
              <a:t>n</a:t>
            </a:r>
            <a:r>
              <a:rPr sz="3200" b="1" spc="295" dirty="0"/>
              <a:t>a</a:t>
            </a:r>
            <a:r>
              <a:rPr sz="3200" b="1" spc="-168" dirty="0"/>
              <a:t>l</a:t>
            </a:r>
            <a:r>
              <a:rPr sz="3200" b="1" spc="73" dirty="0"/>
              <a:t> </a:t>
            </a:r>
            <a:r>
              <a:rPr sz="3200" b="1" spc="50" dirty="0"/>
              <a:t>j</a:t>
            </a:r>
            <a:r>
              <a:rPr sz="3200" b="1" spc="73" dirty="0"/>
              <a:t>e</a:t>
            </a:r>
            <a:r>
              <a:rPr sz="3200" b="1" spc="-9" dirty="0"/>
              <a:t>t</a:t>
            </a:r>
            <a:r>
              <a:rPr sz="3200" b="1" spc="82" dirty="0"/>
              <a:t> </a:t>
            </a:r>
            <a:r>
              <a:rPr sz="3200" b="1" spc="304" dirty="0" smtClean="0"/>
              <a:t>e</a:t>
            </a:r>
            <a:r>
              <a:rPr sz="3200" b="1" spc="145" dirty="0" smtClean="0"/>
              <a:t>m</a:t>
            </a:r>
            <a:r>
              <a:rPr sz="3200" b="1" spc="-177" dirty="0" smtClean="0"/>
              <a:t>i</a:t>
            </a:r>
            <a:r>
              <a:rPr sz="3200" b="1" spc="163" dirty="0" smtClean="0"/>
              <a:t>ss</a:t>
            </a:r>
            <a:r>
              <a:rPr sz="3200" b="1" spc="103" dirty="0" smtClean="0"/>
              <a:t>i</a:t>
            </a:r>
            <a:r>
              <a:rPr sz="3200" b="1" spc="150" dirty="0" smtClean="0"/>
              <a:t>o</a:t>
            </a:r>
            <a:r>
              <a:rPr sz="3200" b="1" spc="141" dirty="0" smtClean="0"/>
              <a:t>n</a:t>
            </a:r>
            <a:r>
              <a:rPr sz="3200" b="1" spc="-9" dirty="0" smtClean="0"/>
              <a:t>:</a:t>
            </a:r>
            <a:r>
              <a:rPr lang="en-AU" sz="3200" b="1" spc="-9" dirty="0" smtClean="0"/>
              <a:t> </a:t>
            </a:r>
            <a:r>
              <a:rPr sz="3200" b="1" spc="168" dirty="0" smtClean="0"/>
              <a:t>C</a:t>
            </a:r>
            <a:r>
              <a:rPr sz="3200" b="1" spc="132" dirty="0" smtClean="0"/>
              <a:t>o</a:t>
            </a:r>
            <a:r>
              <a:rPr sz="3200" b="1" spc="54" dirty="0" smtClean="0"/>
              <a:t>r</a:t>
            </a:r>
            <a:r>
              <a:rPr sz="3200" b="1" spc="91" dirty="0" smtClean="0"/>
              <a:t>o</a:t>
            </a:r>
            <a:r>
              <a:rPr sz="3200" b="1" spc="163" dirty="0" smtClean="0"/>
              <a:t>n</a:t>
            </a:r>
            <a:r>
              <a:rPr sz="3200" b="1" spc="327" dirty="0" smtClean="0"/>
              <a:t>a</a:t>
            </a:r>
            <a:r>
              <a:rPr sz="3200" b="1" spc="-172" dirty="0" smtClean="0"/>
              <a:t>l</a:t>
            </a:r>
            <a:r>
              <a:rPr sz="3200" b="1" spc="68" dirty="0" smtClean="0"/>
              <a:t> </a:t>
            </a:r>
            <a:r>
              <a:rPr sz="3200" b="1" spc="150" dirty="0"/>
              <a:t>G</a:t>
            </a:r>
            <a:r>
              <a:rPr sz="3200" b="1" spc="136" dirty="0"/>
              <a:t>e</a:t>
            </a:r>
            <a:r>
              <a:rPr sz="3200" b="1" spc="163" dirty="0"/>
              <a:t>y</a:t>
            </a:r>
            <a:r>
              <a:rPr sz="3200" b="1" spc="318" dirty="0"/>
              <a:t>s</a:t>
            </a:r>
            <a:r>
              <a:rPr sz="3200" b="1" spc="327" dirty="0"/>
              <a:t>e</a:t>
            </a:r>
            <a:r>
              <a:rPr sz="3200" b="1" dirty="0"/>
              <a:t>r</a:t>
            </a:r>
            <a:r>
              <a:rPr sz="3200" b="1" spc="77" dirty="0"/>
              <a:t> </a:t>
            </a:r>
            <a:r>
              <a:rPr sz="3200" b="1" spc="118" dirty="0"/>
              <a:t>stru</a:t>
            </a:r>
            <a:r>
              <a:rPr sz="3200" b="1" spc="159" dirty="0"/>
              <a:t>c</a:t>
            </a:r>
            <a:r>
              <a:rPr sz="3200" b="1" spc="-18" dirty="0"/>
              <a:t>t</a:t>
            </a:r>
            <a:r>
              <a:rPr sz="3200" b="1" spc="163" dirty="0"/>
              <a:t>u</a:t>
            </a:r>
            <a:r>
              <a:rPr sz="3200" b="1" spc="154" dirty="0"/>
              <a:t>re</a:t>
            </a:r>
            <a:endParaRPr sz="32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3488808" y="1475517"/>
            <a:ext cx="5344053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27" marR="4611" indent="1968730">
              <a:lnSpc>
                <a:spcPts val="1815"/>
              </a:lnSpc>
            </a:pPr>
            <a:r>
              <a:rPr sz="1634" spc="-9" dirty="0">
                <a:latin typeface="Times New Roman"/>
                <a:cs typeface="Times New Roman"/>
              </a:rPr>
              <a:t>A</a:t>
            </a:r>
            <a:r>
              <a:rPr sz="1634" dirty="0">
                <a:latin typeface="Times New Roman"/>
                <a:cs typeface="Times New Roman"/>
              </a:rPr>
              <a:t>l</a:t>
            </a:r>
            <a:r>
              <a:rPr sz="1634" spc="-9" dirty="0">
                <a:latin typeface="Times New Roman"/>
                <a:cs typeface="Times New Roman"/>
              </a:rPr>
              <a:t>in</a:t>
            </a:r>
            <a:r>
              <a:rPr sz="1634" spc="9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Ra</a:t>
            </a:r>
            <a:r>
              <a:rPr sz="1634" spc="-5" dirty="0">
                <a:latin typeface="Times New Roman"/>
                <a:cs typeface="Times New Roman"/>
              </a:rPr>
              <a:t>z</a:t>
            </a:r>
            <a:r>
              <a:rPr sz="1634" spc="-9" dirty="0">
                <a:latin typeface="Times New Roman"/>
                <a:cs typeface="Times New Roman"/>
              </a:rPr>
              <a:t>van</a:t>
            </a:r>
            <a:r>
              <a:rPr sz="1634" spc="5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P</a:t>
            </a:r>
            <a:r>
              <a:rPr sz="1634" spc="-5" dirty="0">
                <a:latin typeface="Times New Roman"/>
                <a:cs typeface="Times New Roman"/>
              </a:rPr>
              <a:t>a</a:t>
            </a:r>
            <a:r>
              <a:rPr sz="1634" spc="-9" dirty="0">
                <a:latin typeface="Times New Roman"/>
                <a:cs typeface="Times New Roman"/>
              </a:rPr>
              <a:t>raschi</a:t>
            </a:r>
            <a:r>
              <a:rPr sz="1634" dirty="0">
                <a:latin typeface="Times New Roman"/>
                <a:cs typeface="Times New Roman"/>
              </a:rPr>
              <a:t>v </a:t>
            </a:r>
            <a:r>
              <a:rPr sz="1634" spc="-5" dirty="0">
                <a:latin typeface="Times New Roman"/>
                <a:cs typeface="Times New Roman"/>
              </a:rPr>
              <a:t>a</a:t>
            </a:r>
            <a:r>
              <a:rPr sz="1634" dirty="0">
                <a:latin typeface="Times New Roman"/>
                <a:cs typeface="Times New Roman"/>
              </a:rPr>
              <a:t>nd</a:t>
            </a:r>
            <a:r>
              <a:rPr sz="1634" spc="-50" dirty="0">
                <a:latin typeface="Times New Roman"/>
                <a:cs typeface="Times New Roman"/>
              </a:rPr>
              <a:t> A</a:t>
            </a:r>
            <a:r>
              <a:rPr sz="1634" dirty="0">
                <a:latin typeface="Times New Roman"/>
                <a:cs typeface="Times New Roman"/>
              </a:rPr>
              <a:t>l</a:t>
            </a:r>
            <a:r>
              <a:rPr sz="1634" spc="-14" dirty="0">
                <a:latin typeface="Times New Roman"/>
                <a:cs typeface="Times New Roman"/>
              </a:rPr>
              <a:t>in</a:t>
            </a:r>
            <a:r>
              <a:rPr sz="1634" spc="-9" dirty="0">
                <a:latin typeface="Times New Roman"/>
                <a:cs typeface="Times New Roman"/>
              </a:rPr>
              <a:t>a</a:t>
            </a:r>
            <a:r>
              <a:rPr sz="1634" spc="9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Donea</a:t>
            </a:r>
            <a:r>
              <a:rPr sz="1634" spc="-9" dirty="0">
                <a:latin typeface="Times New Roman"/>
                <a:cs typeface="Times New Roman"/>
              </a:rPr>
              <a:t> </a:t>
            </a:r>
            <a:r>
              <a:rPr sz="1634" spc="-5" dirty="0">
                <a:latin typeface="Times New Roman"/>
                <a:cs typeface="Times New Roman"/>
              </a:rPr>
              <a:t>Sc</a:t>
            </a:r>
            <a:r>
              <a:rPr sz="1634" spc="5" dirty="0">
                <a:latin typeface="Times New Roman"/>
                <a:cs typeface="Times New Roman"/>
              </a:rPr>
              <a:t>h</a:t>
            </a:r>
            <a:r>
              <a:rPr sz="1634" spc="-14" dirty="0">
                <a:latin typeface="Times New Roman"/>
                <a:cs typeface="Times New Roman"/>
              </a:rPr>
              <a:t>o</a:t>
            </a:r>
            <a:r>
              <a:rPr sz="1634" spc="5" dirty="0">
                <a:latin typeface="Times New Roman"/>
                <a:cs typeface="Times New Roman"/>
              </a:rPr>
              <a:t>o</a:t>
            </a:r>
            <a:r>
              <a:rPr sz="1634" spc="-5" dirty="0">
                <a:latin typeface="Times New Roman"/>
                <a:cs typeface="Times New Roman"/>
              </a:rPr>
              <a:t>l </a:t>
            </a:r>
            <a:r>
              <a:rPr sz="1634" dirty="0">
                <a:latin typeface="Times New Roman"/>
                <a:cs typeface="Times New Roman"/>
              </a:rPr>
              <a:t>of</a:t>
            </a:r>
            <a:r>
              <a:rPr sz="1634" spc="5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M</a:t>
            </a:r>
            <a:r>
              <a:rPr sz="1634" spc="-5" dirty="0">
                <a:latin typeface="Times New Roman"/>
                <a:cs typeface="Times New Roman"/>
              </a:rPr>
              <a:t>a</a:t>
            </a:r>
            <a:r>
              <a:rPr sz="1634" spc="-14" dirty="0">
                <a:latin typeface="Times New Roman"/>
                <a:cs typeface="Times New Roman"/>
              </a:rPr>
              <a:t>th</a:t>
            </a:r>
            <a:r>
              <a:rPr sz="1634" dirty="0">
                <a:latin typeface="Times New Roman"/>
                <a:cs typeface="Times New Roman"/>
              </a:rPr>
              <a:t>e</a:t>
            </a:r>
            <a:r>
              <a:rPr sz="1634" spc="-18" dirty="0">
                <a:latin typeface="Times New Roman"/>
                <a:cs typeface="Times New Roman"/>
              </a:rPr>
              <a:t>m</a:t>
            </a:r>
            <a:r>
              <a:rPr sz="1634" spc="-5" dirty="0">
                <a:latin typeface="Times New Roman"/>
                <a:cs typeface="Times New Roman"/>
              </a:rPr>
              <a:t>a</a:t>
            </a:r>
            <a:r>
              <a:rPr sz="1634" spc="-9" dirty="0">
                <a:latin typeface="Times New Roman"/>
                <a:cs typeface="Times New Roman"/>
              </a:rPr>
              <a:t>ti</a:t>
            </a:r>
            <a:r>
              <a:rPr sz="1634" spc="-5" dirty="0">
                <a:latin typeface="Times New Roman"/>
                <a:cs typeface="Times New Roman"/>
              </a:rPr>
              <a:t>c</a:t>
            </a:r>
            <a:r>
              <a:rPr sz="1634" spc="-14" dirty="0">
                <a:latin typeface="Times New Roman"/>
                <a:cs typeface="Times New Roman"/>
              </a:rPr>
              <a:t>a</a:t>
            </a:r>
            <a:r>
              <a:rPr sz="1634" spc="-5" dirty="0">
                <a:latin typeface="Times New Roman"/>
                <a:cs typeface="Times New Roman"/>
              </a:rPr>
              <a:t>l</a:t>
            </a:r>
            <a:r>
              <a:rPr sz="1634" spc="5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Sc</a:t>
            </a:r>
            <a:r>
              <a:rPr sz="1634" dirty="0">
                <a:latin typeface="Times New Roman"/>
                <a:cs typeface="Times New Roman"/>
              </a:rPr>
              <a:t>i</a:t>
            </a:r>
            <a:r>
              <a:rPr sz="1634" spc="-14" dirty="0">
                <a:latin typeface="Times New Roman"/>
                <a:cs typeface="Times New Roman"/>
              </a:rPr>
              <a:t>enc</a:t>
            </a:r>
            <a:r>
              <a:rPr sz="1634" dirty="0">
                <a:latin typeface="Times New Roman"/>
                <a:cs typeface="Times New Roman"/>
              </a:rPr>
              <a:t>e</a:t>
            </a:r>
            <a:r>
              <a:rPr sz="1634" spc="-14" dirty="0">
                <a:latin typeface="Times New Roman"/>
                <a:cs typeface="Times New Roman"/>
              </a:rPr>
              <a:t>s</a:t>
            </a:r>
            <a:r>
              <a:rPr sz="1634" dirty="0">
                <a:latin typeface="Times New Roman"/>
                <a:cs typeface="Times New Roman"/>
              </a:rPr>
              <a:t>,</a:t>
            </a:r>
            <a:r>
              <a:rPr sz="1634" spc="14" dirty="0">
                <a:latin typeface="Times New Roman"/>
                <a:cs typeface="Times New Roman"/>
              </a:rPr>
              <a:t> </a:t>
            </a:r>
            <a:r>
              <a:rPr sz="1634" spc="-14" dirty="0">
                <a:latin typeface="Times New Roman"/>
                <a:cs typeface="Times New Roman"/>
              </a:rPr>
              <a:t>M</a:t>
            </a:r>
            <a:r>
              <a:rPr sz="1634" dirty="0">
                <a:latin typeface="Times New Roman"/>
                <a:cs typeface="Times New Roman"/>
              </a:rPr>
              <a:t>onash</a:t>
            </a:r>
            <a:r>
              <a:rPr sz="1634" spc="5" dirty="0">
                <a:latin typeface="Times New Roman"/>
                <a:cs typeface="Times New Roman"/>
              </a:rPr>
              <a:t> </a:t>
            </a:r>
            <a:r>
              <a:rPr sz="1634" spc="-5" dirty="0">
                <a:latin typeface="Times New Roman"/>
                <a:cs typeface="Times New Roman"/>
              </a:rPr>
              <a:t>U</a:t>
            </a:r>
            <a:r>
              <a:rPr sz="1634" spc="-14" dirty="0">
                <a:latin typeface="Times New Roman"/>
                <a:cs typeface="Times New Roman"/>
              </a:rPr>
              <a:t>n</a:t>
            </a:r>
            <a:r>
              <a:rPr sz="1634" dirty="0">
                <a:latin typeface="Times New Roman"/>
                <a:cs typeface="Times New Roman"/>
              </a:rPr>
              <a:t>i</a:t>
            </a:r>
            <a:r>
              <a:rPr sz="1634" spc="-9" dirty="0">
                <a:latin typeface="Times New Roman"/>
                <a:cs typeface="Times New Roman"/>
              </a:rPr>
              <a:t>versit</a:t>
            </a:r>
            <a:r>
              <a:rPr sz="1634" spc="-54" dirty="0">
                <a:latin typeface="Times New Roman"/>
                <a:cs typeface="Times New Roman"/>
              </a:rPr>
              <a:t>y</a:t>
            </a:r>
            <a:r>
              <a:rPr sz="1634" dirty="0">
                <a:latin typeface="Times New Roman"/>
                <a:cs typeface="Times New Roman"/>
              </a:rPr>
              <a:t>,</a:t>
            </a:r>
            <a:r>
              <a:rPr sz="1634" spc="-91" dirty="0">
                <a:latin typeface="Times New Roman"/>
                <a:cs typeface="Times New Roman"/>
              </a:rPr>
              <a:t> </a:t>
            </a:r>
            <a:r>
              <a:rPr sz="1634" spc="-50" dirty="0">
                <a:latin typeface="Times New Roman"/>
                <a:cs typeface="Times New Roman"/>
              </a:rPr>
              <a:t>A</a:t>
            </a:r>
            <a:r>
              <a:rPr sz="1634" dirty="0">
                <a:latin typeface="Times New Roman"/>
                <a:cs typeface="Times New Roman"/>
              </a:rPr>
              <a:t>u</a:t>
            </a:r>
            <a:r>
              <a:rPr sz="1634" spc="-14" dirty="0">
                <a:latin typeface="Times New Roman"/>
                <a:cs typeface="Times New Roman"/>
              </a:rPr>
              <a:t>s</a:t>
            </a:r>
            <a:r>
              <a:rPr sz="1634" dirty="0">
                <a:latin typeface="Times New Roman"/>
                <a:cs typeface="Times New Roman"/>
              </a:rPr>
              <a:t>t</a:t>
            </a:r>
            <a:r>
              <a:rPr sz="1634" spc="-9" dirty="0">
                <a:latin typeface="Times New Roman"/>
                <a:cs typeface="Times New Roman"/>
              </a:rPr>
              <a:t>ra</a:t>
            </a:r>
            <a:r>
              <a:rPr sz="1634" dirty="0">
                <a:latin typeface="Times New Roman"/>
                <a:cs typeface="Times New Roman"/>
              </a:rPr>
              <a:t>l</a:t>
            </a:r>
            <a:r>
              <a:rPr sz="1634" spc="-14" dirty="0">
                <a:latin typeface="Times New Roman"/>
                <a:cs typeface="Times New Roman"/>
              </a:rPr>
              <a:t>ia</a:t>
            </a:r>
            <a:endParaRPr sz="1634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057042" y="194789"/>
            <a:ext cx="1434993" cy="17853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1393372" y="2152430"/>
            <a:ext cx="3014374" cy="43886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16"/>
          <p:cNvSpPr txBox="1"/>
          <p:nvPr/>
        </p:nvSpPr>
        <p:spPr>
          <a:xfrm>
            <a:off x="9164927" y="5508813"/>
            <a:ext cx="1375634" cy="2793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27">
              <a:tabLst>
                <a:tab pos="428787" algn="l"/>
              </a:tabLst>
            </a:pPr>
            <a:endParaRPr sz="1815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93061" y="5774235"/>
            <a:ext cx="6147995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27" marR="4611">
              <a:lnSpc>
                <a:spcPts val="2087"/>
              </a:lnSpc>
            </a:pPr>
            <a:endParaRPr sz="1815" dirty="0">
              <a:latin typeface="Times New Roman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28780" y="1877630"/>
            <a:ext cx="6362380" cy="4533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9931" indent="-159931"/>
            <a:endParaRPr lang="en-US" sz="1634" dirty="0"/>
          </a:p>
          <a:p>
            <a:pPr marL="159931" indent="-159931">
              <a:buFont typeface="Arial"/>
              <a:buChar char="•"/>
            </a:pPr>
            <a:r>
              <a:rPr lang="en-US" sz="1815" dirty="0">
                <a:latin typeface="Times New Roman"/>
                <a:cs typeface="Times New Roman"/>
              </a:rPr>
              <a:t>We report the existence of a dynamical recurrent jet emission structure (Coronal Geyser) rooted in a penumbral moat region.</a:t>
            </a:r>
          </a:p>
          <a:p>
            <a:pPr marL="159931" indent="-159931">
              <a:buFont typeface="Arial"/>
              <a:buChar char="•"/>
            </a:pPr>
            <a:endParaRPr lang="en-US" sz="1815" dirty="0">
              <a:latin typeface="Times New Roman"/>
              <a:cs typeface="Times New Roman"/>
            </a:endParaRPr>
          </a:p>
          <a:p>
            <a:pPr marL="159931" indent="-159931">
              <a:buFont typeface="Arial"/>
              <a:buChar char="•"/>
            </a:pPr>
            <a:r>
              <a:rPr lang="en-US" sz="1815" dirty="0">
                <a:latin typeface="Times New Roman"/>
                <a:cs typeface="Times New Roman"/>
              </a:rPr>
              <a:t>The </a:t>
            </a:r>
            <a:r>
              <a:rPr lang="en-US" sz="1815" dirty="0" err="1">
                <a:latin typeface="Times New Roman"/>
                <a:cs typeface="Times New Roman"/>
              </a:rPr>
              <a:t>photospheric</a:t>
            </a:r>
            <a:r>
              <a:rPr lang="en-US" sz="1815" dirty="0">
                <a:latin typeface="Times New Roman"/>
                <a:cs typeface="Times New Roman"/>
              </a:rPr>
              <a:t> B</a:t>
            </a:r>
            <a:r>
              <a:rPr lang="en-US" sz="1815" baseline="-25000" dirty="0">
                <a:latin typeface="Times New Roman"/>
                <a:cs typeface="Times New Roman"/>
              </a:rPr>
              <a:t>LOS</a:t>
            </a:r>
            <a:r>
              <a:rPr lang="en-US" sz="1815" dirty="0">
                <a:latin typeface="Times New Roman"/>
                <a:cs typeface="Times New Roman"/>
              </a:rPr>
              <a:t> configuration can be explained by an anchored (micro)filament topology.</a:t>
            </a:r>
          </a:p>
          <a:p>
            <a:pPr marL="159931" indent="-159931">
              <a:buFont typeface="Arial"/>
              <a:buChar char="•"/>
            </a:pPr>
            <a:endParaRPr lang="en-US" sz="1815" dirty="0">
              <a:latin typeface="Times New Roman"/>
              <a:cs typeface="Times New Roman"/>
            </a:endParaRPr>
          </a:p>
          <a:p>
            <a:pPr marL="159931" indent="-159931">
              <a:buFont typeface="Arial"/>
              <a:buChar char="•"/>
            </a:pPr>
            <a:r>
              <a:rPr lang="en-US" sz="1815" dirty="0">
                <a:latin typeface="Times New Roman"/>
                <a:cs typeface="Times New Roman"/>
              </a:rPr>
              <a:t>Upward propagating Type-III radio bursts are associated to the EUV flaring corresponding to all detected jet events. Radio burst morphology suggests that jet inducing reconnection is occurring at coronal heights.</a:t>
            </a:r>
          </a:p>
          <a:p>
            <a:pPr marL="159931" indent="-159931">
              <a:buFont typeface="Arial"/>
              <a:buChar char="•"/>
            </a:pPr>
            <a:endParaRPr lang="en-US" sz="1815" dirty="0">
              <a:latin typeface="Times New Roman"/>
              <a:cs typeface="Times New Roman"/>
            </a:endParaRPr>
          </a:p>
          <a:p>
            <a:pPr marL="159931" indent="-159931">
              <a:buFont typeface="Arial"/>
              <a:buChar char="•"/>
            </a:pPr>
            <a:r>
              <a:rPr lang="en-US" sz="1815" dirty="0">
                <a:latin typeface="Times New Roman"/>
                <a:cs typeface="Times New Roman"/>
              </a:rPr>
              <a:t>Correlated RHESSI and GOES X-ray enhancements suggest beam heating of the site's </a:t>
            </a:r>
            <a:r>
              <a:rPr lang="en-US" sz="1815" dirty="0" err="1">
                <a:latin typeface="Times New Roman"/>
                <a:cs typeface="Times New Roman"/>
              </a:rPr>
              <a:t>footpoints</a:t>
            </a:r>
            <a:r>
              <a:rPr lang="en-US" sz="1815" dirty="0">
                <a:latin typeface="Times New Roman"/>
                <a:cs typeface="Times New Roman"/>
              </a:rPr>
              <a:t>. Bright H</a:t>
            </a:r>
            <a:r>
              <a:rPr lang="en-US" sz="1815" baseline="-25000" dirty="0">
                <a:latin typeface="Times New Roman"/>
                <a:cs typeface="Times New Roman"/>
              </a:rPr>
              <a:t>α</a:t>
            </a:r>
            <a:r>
              <a:rPr lang="en-US" sz="1815" dirty="0">
                <a:latin typeface="Times New Roman"/>
                <a:cs typeface="Times New Roman"/>
              </a:rPr>
              <a:t> signatures indicate lower height (transition region) erupting plasma. These surges are apparently time delayed versus the main EUV flaring!</a:t>
            </a:r>
          </a:p>
        </p:txBody>
      </p:sp>
    </p:spTree>
    <p:extLst>
      <p:ext uri="{BB962C8B-B14F-4D97-AF65-F5344CB8AC3E}">
        <p14:creationId xmlns:p14="http://schemas.microsoft.com/office/powerpoint/2010/main" val="15178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8217" t="6027" r="5030" b="5978"/>
          <a:stretch>
            <a:fillRect/>
          </a:stretch>
        </p:blipFill>
        <p:spPr>
          <a:xfrm>
            <a:off x="110493" y="95168"/>
            <a:ext cx="840304" cy="1143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45878" y="241228"/>
            <a:ext cx="1669722" cy="617462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algn="ctr" hangingPunct="0">
              <a:defRPr lang="en-AU" sz="2000"/>
            </a:pPr>
            <a:r>
              <a:rPr lang="en-AU" sz="1814" dirty="0">
                <a:latin typeface="Liberation Sans" pitchFamily="18"/>
                <a:ea typeface="Noto Sans CJK SC Regular" pitchFamily="2"/>
                <a:cs typeface="FreeSans" pitchFamily="2"/>
              </a:rPr>
              <a:t>Sarah Jabbari</a:t>
            </a:r>
          </a:p>
          <a:p>
            <a:pPr algn="ctr" hangingPunct="0">
              <a:defRPr lang="en-AU" sz="2000"/>
            </a:pPr>
            <a:r>
              <a:rPr lang="en-AU" sz="1814" dirty="0">
                <a:latin typeface="Liberation Sans" pitchFamily="18"/>
                <a:ea typeface="Noto Sans CJK SC Regular" pitchFamily="2"/>
                <a:cs typeface="FreeSans" pitchFamily="2"/>
              </a:rPr>
              <a:t>Research fellow</a:t>
            </a:r>
          </a:p>
        </p:txBody>
      </p:sp>
      <p:pic>
        <p:nvPicPr>
          <p:cNvPr id="4" name="Picture 11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950064" y="4820075"/>
            <a:ext cx="2084922" cy="180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666257" y="4735817"/>
            <a:ext cx="2183224" cy="187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2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4333461" y="4751165"/>
            <a:ext cx="2250174" cy="1886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205762" y="4684542"/>
            <a:ext cx="2065980" cy="2015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9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1693998" y="4735816"/>
            <a:ext cx="1995437" cy="19506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980739" y="3657757"/>
            <a:ext cx="9215797" cy="804757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6" tIns="40823" rIns="81646" bIns="40823" anchorCtr="0" compatLnSpc="0">
            <a:spAutoFit/>
          </a:bodyPr>
          <a:lstStyle/>
          <a:p>
            <a:pPr hangingPunct="0">
              <a:buSzPct val="90000"/>
              <a:buFont typeface="StarSymbol"/>
              <a:buChar char="➔"/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Magnetic flux concentration in stratified turbulent plasma with dynamo effect:</a:t>
            </a:r>
          </a:p>
          <a:p>
            <a:pPr hangingPunct="0"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Both Direct Numerical Simulation and Mean field simulations of a forced turbulence plasma in the presence of gravity and a background magnetic field (generated by dynamo effect).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48082" y="1306343"/>
            <a:ext cx="9520829" cy="1767841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6" tIns="40823" rIns="81646" bIns="40823" anchorCtr="0" compatLnSpc="0">
            <a:spAutoFit/>
          </a:bodyPr>
          <a:lstStyle/>
          <a:p>
            <a:pPr hangingPunct="0">
              <a:buSzPct val="90000"/>
              <a:buFont typeface="StarSymbol"/>
              <a:buChar char="➔"/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We use numerical simulations to model linear and non-linear MHD waves from interior to corona in the presence of strong Stratification, Large-scale background Magnetic field, and active regions and Sunspots.</a:t>
            </a:r>
          </a:p>
          <a:p>
            <a:pPr hangingPunct="0">
              <a:defRPr lang="en-AU"/>
            </a:pPr>
            <a:endParaRPr lang="en-AU" sz="1633" dirty="0"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hangingPunct="0"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Applications:</a:t>
            </a:r>
          </a:p>
          <a:p>
            <a:pPr hangingPunct="0">
              <a:buSzPct val="45000"/>
              <a:buFont typeface="StarSymbol"/>
              <a:buChar char="●"/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to compare our founding of the mode properties at the </a:t>
            </a:r>
            <a:r>
              <a:rPr lang="en-AU" sz="1633" dirty="0" err="1">
                <a:latin typeface="Liberation Sans" pitchFamily="18"/>
                <a:ea typeface="Noto Sans CJK SC Regular" pitchFamily="2"/>
                <a:cs typeface="FreeSans" pitchFamily="2"/>
              </a:rPr>
              <a:t>photospheric</a:t>
            </a: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 levels with </a:t>
            </a:r>
            <a:r>
              <a:rPr lang="en-AU" sz="1633" dirty="0" err="1">
                <a:latin typeface="Liberation Sans" pitchFamily="18"/>
                <a:ea typeface="Noto Sans CJK SC Regular" pitchFamily="2"/>
                <a:cs typeface="FreeSans" pitchFamily="2"/>
              </a:rPr>
              <a:t>helioseismic</a:t>
            </a: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 observations to study mode conversion.</a:t>
            </a:r>
          </a:p>
          <a:p>
            <a:pPr hangingPunct="0">
              <a:buSzPct val="45000"/>
              <a:buFont typeface="StarSymbol"/>
              <a:buChar char="●"/>
              <a:defRPr lang="en-AU"/>
            </a:pP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to model solar active regions and their effect on solar wave properties (far-side </a:t>
            </a:r>
            <a:r>
              <a:rPr lang="en-AU" sz="1633" dirty="0" err="1">
                <a:latin typeface="Liberation Sans" pitchFamily="18"/>
                <a:ea typeface="Noto Sans CJK SC Regular" pitchFamily="2"/>
                <a:cs typeface="FreeSans" pitchFamily="2"/>
              </a:rPr>
              <a:t>helioseismic</a:t>
            </a:r>
            <a:r>
              <a:rPr lang="en-AU" sz="1633" dirty="0">
                <a:latin typeface="Liberation Sans" pitchFamily="18"/>
                <a:ea typeface="Noto Sans CJK SC Regular" pitchFamily="2"/>
                <a:cs typeface="FreeSans" pitchFamily="2"/>
              </a:rPr>
              <a:t> imaging)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9230938" y="5712307"/>
            <a:ext cx="979756" cy="4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9125451" y="6261297"/>
            <a:ext cx="1043845" cy="296541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>
            <a:spAutoFit/>
          </a:bodyPr>
          <a:lstStyle/>
          <a:p>
            <a:pPr hangingPunct="0">
              <a:defRPr lang="en-AU" sz="1600"/>
            </a:pPr>
            <a:r>
              <a:rPr lang="en-AU" sz="1452">
                <a:latin typeface="Liberation Sans" pitchFamily="18"/>
                <a:ea typeface="Noto Sans CJK SC Regular" pitchFamily="2"/>
                <a:cs typeface="FreeSans" pitchFamily="2"/>
              </a:rPr>
              <a:t>Pencil-code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5762" y="186219"/>
            <a:ext cx="9120505" cy="724542"/>
          </a:xfrm>
          <a:prstGeom prst="rect">
            <a:avLst/>
          </a:prstGeom>
          <a:noFill/>
          <a:ln>
            <a:noFill/>
          </a:ln>
        </p:spPr>
        <p:txBody>
          <a:bodyPr vert="horz" wrap="square" lIns="81646" tIns="40823" rIns="81646" bIns="40823" anchorCtr="0" compatLnSpc="0">
            <a:spAutoFit/>
          </a:bodyPr>
          <a:lstStyle/>
          <a:p>
            <a:pPr algn="ctr" hangingPunct="0">
              <a:defRPr lang="en-AU" sz="2400" b="1"/>
            </a:pPr>
            <a:r>
              <a:rPr lang="en-AU" sz="2177" b="1">
                <a:latin typeface="Liberation Sans" pitchFamily="18"/>
                <a:ea typeface="Noto Sans CJK SC Regular" pitchFamily="2"/>
                <a:cs typeface="FreeSans" pitchFamily="2"/>
              </a:rPr>
              <a:t>Advanced MHD simulations to study the wave propagation in the Solar interior and atmosphere</a:t>
            </a:r>
          </a:p>
        </p:txBody>
      </p:sp>
    </p:spTree>
    <p:extLst>
      <p:ext uri="{BB962C8B-B14F-4D97-AF65-F5344CB8AC3E}">
        <p14:creationId xmlns:p14="http://schemas.microsoft.com/office/powerpoint/2010/main" val="17478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448" y="332657"/>
            <a:ext cx="9793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/>
              <a:t>Simulated halos (</a:t>
            </a:r>
            <a:r>
              <a:rPr lang="en-AU" sz="4400" dirty="0" err="1"/>
              <a:t>Rijs</a:t>
            </a:r>
            <a:r>
              <a:rPr lang="en-AU" sz="4400" dirty="0"/>
              <a:t> et al. 2015, 2016)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579830"/>
            <a:ext cx="4673639" cy="24972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7640" y="1772817"/>
            <a:ext cx="44703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The acoustic halo was simulated and compared to observations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4152" y="3613368"/>
            <a:ext cx="44703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The halo is shown to be entirely dependent on the overlying atmosphere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742" y="4305865"/>
            <a:ext cx="4659897" cy="232481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87101" y="5517233"/>
            <a:ext cx="4470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Fast-slow conversion is the likely halo mechanism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170" y="1"/>
            <a:ext cx="1579830" cy="157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05" y="2276872"/>
            <a:ext cx="4624017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2024" y="1899990"/>
            <a:ext cx="41662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Upwards-travelling Alfven signature corresponds to a lack of enhancement.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2024" y="4365104"/>
            <a:ext cx="43822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Suggests that fast-</a:t>
            </a:r>
            <a:r>
              <a:rPr lang="en-AU" sz="2800" dirty="0" err="1"/>
              <a:t>toAlfven</a:t>
            </a:r>
            <a:r>
              <a:rPr lang="en-AU" sz="2800" dirty="0"/>
              <a:t> conversion is preventing energy from returning to the photosphere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7448" y="332657"/>
            <a:ext cx="9793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/>
              <a:t>Simulated halos (</a:t>
            </a:r>
            <a:r>
              <a:rPr lang="en-AU" sz="4400" dirty="0" err="1"/>
              <a:t>Rijs</a:t>
            </a:r>
            <a:r>
              <a:rPr lang="en-AU" sz="4400" dirty="0"/>
              <a:t> et al. 2015, 2016)</a:t>
            </a:r>
          </a:p>
        </p:txBody>
      </p:sp>
    </p:spTree>
    <p:extLst>
      <p:ext uri="{BB962C8B-B14F-4D97-AF65-F5344CB8AC3E}">
        <p14:creationId xmlns:p14="http://schemas.microsoft.com/office/powerpoint/2010/main" val="136604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Paul Cally &amp; Ming </a:t>
            </a:r>
            <a:r>
              <a:rPr lang="en-US" dirty="0" err="1" smtClean="0"/>
              <a:t>Xiong</a:t>
            </a:r>
            <a:r>
              <a:rPr lang="en-US" dirty="0" smtClean="0"/>
              <a:t>: ongoing</a:t>
            </a:r>
            <a:br>
              <a:rPr lang="en-US" dirty="0" smtClean="0"/>
            </a:br>
            <a:r>
              <a:rPr lang="en-US" sz="2800" dirty="0" smtClean="0"/>
              <a:t>Sausage mode seismology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69962"/>
            <a:ext cx="10515600" cy="301078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82624" y="1743456"/>
                <a:ext cx="9962976" cy="932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Density sensitivity kernels (spectral construction, perturbation scheme)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smtClean="0">
                            <a:latin typeface="Cambria Math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Δ</m:t>
                        </m:r>
                      </m:e>
                    </m:acc>
                  </m:oMath>
                </a14:m>
                <a:r>
                  <a:rPr lang="en-US" dirty="0" smtClean="0"/>
                  <a:t>=relative density variation of loop interior compared with exterior.</a:t>
                </a:r>
              </a:p>
              <a:p>
                <a:r>
                  <a:rPr lang="en-US" dirty="0" smtClean="0"/>
                  <a:t>Radial fundamental and first harmonic.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624" y="1743456"/>
                <a:ext cx="9962976" cy="932050"/>
              </a:xfrm>
              <a:prstGeom prst="rect">
                <a:avLst/>
              </a:prstGeom>
              <a:blipFill rotWithShape="0">
                <a:blip r:embed="rId3"/>
                <a:stretch>
                  <a:fillRect l="-490" t="-3268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132001" y="5875200"/>
            <a:ext cx="3927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Kernels </a:t>
            </a:r>
            <a:r>
              <a:rPr lang="en-US" smtClean="0"/>
              <a:t>very concentrated at loop edge.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614</Words>
  <Application>Microsoft Macintosh PowerPoint</Application>
  <PresentationFormat>Widescreen</PresentationFormat>
  <Paragraphs>71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DejaVu Sans</vt:lpstr>
      <vt:lpstr>FreeSans</vt:lpstr>
      <vt:lpstr>Liberation Sans</vt:lpstr>
      <vt:lpstr>Liberation Serif</vt:lpstr>
      <vt:lpstr>Lucida Calligraphy</vt:lpstr>
      <vt:lpstr>Noto Sans CJK SC Regular</vt:lpstr>
      <vt:lpstr>StarSymbol</vt:lpstr>
      <vt:lpstr>Times New Roman</vt:lpstr>
      <vt:lpstr>Wingdings</vt:lpstr>
      <vt:lpstr>Office Theme</vt:lpstr>
      <vt:lpstr>Solar Physics at Monash</vt:lpstr>
      <vt:lpstr>Clique du Soleil </vt:lpstr>
      <vt:lpstr>PowerPoint Presentation</vt:lpstr>
      <vt:lpstr>Long timescale recurrent coronal jet emission: Coronal Geyser structure</vt:lpstr>
      <vt:lpstr>PowerPoint Presentation</vt:lpstr>
      <vt:lpstr>PowerPoint Presentation</vt:lpstr>
      <vt:lpstr>PowerPoint Presentation</vt:lpstr>
      <vt:lpstr>Paul Cally &amp; Ming Xiong: ongoing Sausage mode seismology</vt:lpstr>
    </vt:vector>
  </TitlesOfParts>
  <Manager/>
  <Company/>
  <LinksUpToDate>false</LinksUpToDate>
  <SharedDoc>false</SharedDoc>
  <HyperlinkBase/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Physics at Monash</dc:title>
  <dc:subject/>
  <dc:creator>Paul Cally</dc:creator>
  <cp:keywords/>
  <dc:description/>
  <cp:lastModifiedBy>Paul Cally</cp:lastModifiedBy>
  <cp:revision>15</cp:revision>
  <dcterms:created xsi:type="dcterms:W3CDTF">2017-01-13T00:25:20Z</dcterms:created>
  <dcterms:modified xsi:type="dcterms:W3CDTF">2017-01-16T02:14:13Z</dcterms:modified>
  <cp:category/>
</cp:coreProperties>
</file>