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m4v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6" r:id="rId3"/>
    <p:sldId id="267" r:id="rId4"/>
    <p:sldId id="268" r:id="rId5"/>
    <p:sldId id="269" r:id="rId6"/>
    <p:sldId id="279" r:id="rId7"/>
    <p:sldId id="283" r:id="rId8"/>
    <p:sldId id="282" r:id="rId9"/>
    <p:sldId id="270" r:id="rId10"/>
    <p:sldId id="276" r:id="rId11"/>
    <p:sldId id="271" r:id="rId12"/>
    <p:sldId id="272" r:id="rId13"/>
    <p:sldId id="280" r:id="rId14"/>
    <p:sldId id="281" r:id="rId15"/>
    <p:sldId id="273" r:id="rId16"/>
    <p:sldId id="274" r:id="rId17"/>
    <p:sldId id="275" r:id="rId18"/>
    <p:sldId id="284" r:id="rId19"/>
    <p:sldId id="278" r:id="rId20"/>
    <p:sldId id="285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6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5FE10-A91B-482E-B774-33317EB7E51D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7BC3A-D186-4A3B-8A6C-DF102C68E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5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7BC3A-D186-4A3B-8A6C-DF102C68EF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977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1122361"/>
            <a:ext cx="77724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81F9EA-A34E-45F9-9E6A-C1F15828292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62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0A84623-B859-4837-9514-EDDDED529A8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26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543675" y="365129"/>
            <a:ext cx="1971674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628650" y="365129"/>
            <a:ext cx="5800725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EF153D-5131-42A7-B0F5-81E2E830573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98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FEC64EE-C508-455D-8CE3-15D6DB513F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4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737BCE-5CCC-4294-81C9-F17676C2E5FF}" type="slidenum"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t="5034" b="3810"/>
          <a:stretch>
            <a:fillRect/>
          </a:stretch>
        </p:blipFill>
        <p:spPr>
          <a:xfrm>
            <a:off x="3501503" y="0"/>
            <a:ext cx="5642497" cy="6858000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29924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28650" y="1825627"/>
            <a:ext cx="38862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29149" y="1825627"/>
            <a:ext cx="38862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58223C8-0B2A-40A5-9ABB-C1349E73F97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8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38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9838" y="1681160"/>
            <a:ext cx="3868341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29838" y="2505071"/>
            <a:ext cx="386834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388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388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2960C2-637F-4304-A7E4-AD65AA21653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39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489150-93AC-4CB5-B830-F3FFAF7588A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8B1C583-FF00-4E51-93E4-B823FCD99AA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56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887388" y="987423"/>
            <a:ext cx="4629149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77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E2B6539-F857-49F6-9129-EA9E8EB6355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60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3887388" y="987423"/>
            <a:ext cx="4629149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77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5CFC9E0-698E-4480-A25D-00512E2C741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24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628650" y="365129"/>
            <a:ext cx="78867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r>
              <a:rPr lang="en-US" smtClean="0"/>
              <a:t>16/11/2015</a:t>
            </a:r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028949" y="6356351"/>
            <a:ext cx="3086099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457949" y="6356351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71A1D8C3-E35D-4BCE-A1EC-6E18E58E7A3F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2.avi"/><Relationship Id="rId1" Type="http://schemas.openxmlformats.org/officeDocument/2006/relationships/video" Target="NULL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84" y="2470412"/>
            <a:ext cx="8357196" cy="47009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ctrTitle"/>
          </p:nvPr>
        </p:nvSpPr>
        <p:spPr>
          <a:xfrm>
            <a:off x="200297" y="-713069"/>
            <a:ext cx="8839200" cy="2387598"/>
          </a:xfrm>
        </p:spPr>
        <p:txBody>
          <a:bodyPr>
            <a:normAutofit/>
          </a:bodyPr>
          <a:lstStyle/>
          <a:p>
            <a:pPr lvl="0"/>
            <a:r>
              <a:rPr lang="en-GB" sz="4800" dirty="0" smtClean="0">
                <a:solidFill>
                  <a:srgbClr val="FFFFFF"/>
                </a:solidFill>
              </a:rPr>
              <a:t>Kink oscillations of coronal loops - </a:t>
            </a:r>
            <a:br>
              <a:rPr lang="en-GB" sz="4800" dirty="0" smtClean="0">
                <a:solidFill>
                  <a:srgbClr val="FFFFFF"/>
                </a:solidFill>
              </a:rPr>
            </a:br>
            <a:r>
              <a:rPr lang="en-GB" sz="4800" dirty="0" smtClean="0">
                <a:solidFill>
                  <a:srgbClr val="FFFFFF"/>
                </a:solidFill>
              </a:rPr>
              <a:t>a statistical study</a:t>
            </a:r>
            <a:endParaRPr lang="en-GB" sz="4800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3B81F9EA-A34E-45F9-9E6A-C1F158282922}" type="slidenum">
              <a:rPr lang="en-GB" smtClean="0"/>
              <a:t>1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89" y="4904265"/>
            <a:ext cx="1929054" cy="145553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540137" y="4904265"/>
            <a:ext cx="2177143" cy="1452086"/>
            <a:chOff x="670560" y="3006703"/>
            <a:chExt cx="2177143" cy="1452086"/>
          </a:xfrm>
        </p:grpSpPr>
        <p:sp>
          <p:nvSpPr>
            <p:cNvPr id="7" name="Rectangle 6"/>
            <p:cNvSpPr/>
            <p:nvPr/>
          </p:nvSpPr>
          <p:spPr>
            <a:xfrm>
              <a:off x="670560" y="3006703"/>
              <a:ext cx="2177143" cy="1452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178" y="3086644"/>
              <a:ext cx="1945906" cy="1292203"/>
            </a:xfrm>
            <a:prstGeom prst="rect">
              <a:avLst/>
            </a:prstGeom>
          </p:spPr>
        </p:pic>
      </p:grpSp>
      <p:sp>
        <p:nvSpPr>
          <p:cNvPr id="10" name="Title 1"/>
          <p:cNvSpPr txBox="1">
            <a:spLocks/>
          </p:cNvSpPr>
          <p:nvPr/>
        </p:nvSpPr>
        <p:spPr>
          <a:xfrm>
            <a:off x="-37115" y="1780091"/>
            <a:ext cx="9263847" cy="23875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rmAutofit/>
          </a:bodyPr>
          <a:lstStyle>
            <a:lvl1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6000" b="0" i="0" u="none" strike="noStrike" kern="1200" cap="none" spc="0" baseline="0">
                <a:solidFill>
                  <a:srgbClr val="000000"/>
                </a:solidFill>
                <a:uFillTx/>
                <a:latin typeface="Calibri Light"/>
              </a:defRPr>
            </a:lvl1pPr>
          </a:lstStyle>
          <a:p>
            <a:r>
              <a:rPr lang="en-GB" sz="3600" dirty="0" smtClean="0">
                <a:solidFill>
                  <a:srgbClr val="FFFFFF"/>
                </a:solidFill>
              </a:rPr>
              <a:t>C. R. Goddard </a:t>
            </a:r>
          </a:p>
          <a:p>
            <a:r>
              <a:rPr lang="en-GB" sz="2400" dirty="0" smtClean="0">
                <a:solidFill>
                  <a:srgbClr val="FFFFFF"/>
                </a:solidFill>
              </a:rPr>
              <a:t>V. M </a:t>
            </a:r>
            <a:r>
              <a:rPr lang="en-GB" sz="2400" dirty="0" err="1" smtClean="0">
                <a:solidFill>
                  <a:srgbClr val="FFFFFF"/>
                </a:solidFill>
              </a:rPr>
              <a:t>Nakariakov</a:t>
            </a:r>
            <a:r>
              <a:rPr lang="en-GB" sz="2400" dirty="0" smtClean="0">
                <a:solidFill>
                  <a:srgbClr val="FFFFFF"/>
                </a:solidFill>
              </a:rPr>
              <a:t>, G. </a:t>
            </a:r>
            <a:r>
              <a:rPr lang="en-GB" sz="2400" dirty="0" err="1" smtClean="0">
                <a:solidFill>
                  <a:srgbClr val="FFFFFF"/>
                </a:solidFill>
              </a:rPr>
              <a:t>Nistico</a:t>
            </a:r>
            <a:r>
              <a:rPr lang="en-GB" sz="2400" dirty="0" smtClean="0">
                <a:solidFill>
                  <a:srgbClr val="FFFFFF"/>
                </a:solidFill>
              </a:rPr>
              <a:t>, I. V. </a:t>
            </a:r>
            <a:r>
              <a:rPr lang="en-GB" sz="2400" dirty="0" err="1" smtClean="0">
                <a:solidFill>
                  <a:srgbClr val="FFFFFF"/>
                </a:solidFill>
              </a:rPr>
              <a:t>Zimovets</a:t>
            </a:r>
            <a:r>
              <a:rPr lang="en-GB" sz="2400" dirty="0" smtClean="0">
                <a:solidFill>
                  <a:srgbClr val="FFFFFF"/>
                </a:solidFill>
              </a:rPr>
              <a:t>, D. J. </a:t>
            </a:r>
            <a:r>
              <a:rPr lang="en-GB" sz="2400" dirty="0" smtClean="0">
                <a:solidFill>
                  <a:srgbClr val="FFFFFF"/>
                </a:solidFill>
              </a:rPr>
              <a:t>Pascoe, S. </a:t>
            </a:r>
            <a:r>
              <a:rPr lang="en-GB" sz="2400" dirty="0" err="1" smtClean="0">
                <a:solidFill>
                  <a:srgbClr val="FFFFFF"/>
                </a:solidFill>
              </a:rPr>
              <a:t>Anfinogentov</a:t>
            </a:r>
            <a:endParaRPr lang="en-GB" sz="2400" dirty="0" smtClean="0">
              <a:solidFill>
                <a:srgbClr val="FFFFFF"/>
              </a:solidFill>
            </a:endParaRPr>
          </a:p>
          <a:p>
            <a:endParaRPr lang="en-GB" sz="2800" dirty="0">
              <a:solidFill>
                <a:srgbClr val="FFFFFF"/>
              </a:solidFill>
            </a:endParaRPr>
          </a:p>
          <a:p>
            <a:r>
              <a:rPr lang="en-GB" sz="2800" dirty="0">
                <a:solidFill>
                  <a:srgbClr val="FFFFFF"/>
                </a:solidFill>
              </a:rPr>
              <a:t>Centre for Fusion, Space and Astrophysics</a:t>
            </a:r>
          </a:p>
          <a:p>
            <a:r>
              <a:rPr lang="en-GB" sz="2800" dirty="0">
                <a:solidFill>
                  <a:srgbClr val="FFFFFF"/>
                </a:solidFill>
              </a:rPr>
              <a:t>University of Warwick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58B1C583-FF00-4E51-93E4-B823FCD99AAC}" type="slidenum">
              <a:rPr lang="en-GB" smtClean="0"/>
              <a:t>10</a:t>
            </a:fld>
            <a:endParaRPr lang="en-GB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82" y="0"/>
            <a:ext cx="9304440" cy="9304440"/>
          </a:xfrm>
          <a:prstGeom prst="rect">
            <a:avLst/>
          </a:prstGeom>
        </p:spPr>
      </p:pic>
      <p:pic>
        <p:nvPicPr>
          <p:cNvPr id="4" name="Picture 6"/>
          <p:cNvPicPr>
            <a:picLocks noChangeAspect="1"/>
          </p:cNvPicPr>
          <p:nvPr/>
        </p:nvPicPr>
        <p:blipFill>
          <a:blip r:embed="rId3"/>
          <a:srcRect l="20578" t="22114" r="51125" b="14229"/>
          <a:stretch>
            <a:fillRect/>
          </a:stretch>
        </p:blipFill>
        <p:spPr>
          <a:xfrm>
            <a:off x="4249784" y="808193"/>
            <a:ext cx="4688009" cy="591328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itle 1"/>
          <p:cNvSpPr txBox="1"/>
          <p:nvPr/>
        </p:nvSpPr>
        <p:spPr>
          <a:xfrm>
            <a:off x="0" y="-275978"/>
            <a:ext cx="9442322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kern="0" dirty="0" smtClean="0">
                <a:solidFill>
                  <a:srgbClr val="FFFFFF"/>
                </a:solidFill>
                <a:latin typeface="Calibri Light"/>
              </a:rPr>
              <a:t>Time-Distance maps</a:t>
            </a:r>
            <a:endParaRPr lang="en-GB" sz="4400" b="0" i="0" u="none" strike="noStrike" kern="1200" cap="none" spc="0" baseline="0" dirty="0">
              <a:solidFill>
                <a:srgbClr val="FFFFFF"/>
              </a:solidFill>
              <a:uFillTx/>
              <a:latin typeface="Calibri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198" y="1325559"/>
            <a:ext cx="4046586" cy="45243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Calibri"/>
              </a:rPr>
              <a:t>TD maps zoomed to region of interest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FFFFFF"/>
                </a:solidFill>
                <a:latin typeface="Calibri"/>
              </a:rPr>
              <a:t>Initial displacement and amplitude of oscillation measured </a:t>
            </a:r>
            <a:endParaRPr lang="en-GB" sz="2400" b="0" i="0" u="none" strike="noStrike" kern="1200" cap="none" spc="0" baseline="0" dirty="0" smtClean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FFFFFF"/>
                </a:solidFill>
                <a:latin typeface="Calibri"/>
              </a:rPr>
              <a:t>Points taken to map out the oscillations by hand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FFFFFF"/>
                </a:solidFill>
                <a:latin typeface="Calibri"/>
              </a:rPr>
              <a:t>Points fit to obtain a period and damping time</a:t>
            </a: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511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" y="0"/>
            <a:ext cx="9304440" cy="9304440"/>
          </a:xfr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l="18572" t="33739" r="16825" b="4744"/>
          <a:stretch>
            <a:fillRect/>
          </a:stretch>
        </p:blipFill>
        <p:spPr>
          <a:xfrm>
            <a:off x="468849" y="972455"/>
            <a:ext cx="8237719" cy="441234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" y="0"/>
            <a:ext cx="9304440" cy="9304440"/>
          </a:xfrm>
        </p:spPr>
      </p:pic>
      <p:pic>
        <p:nvPicPr>
          <p:cNvPr id="3" name="Picture 1"/>
          <p:cNvPicPr>
            <a:picLocks noChangeAspect="1"/>
          </p:cNvPicPr>
          <p:nvPr/>
        </p:nvPicPr>
        <p:blipFill>
          <a:blip r:embed="rId3"/>
          <a:srcRect l="7301" t="20476" r="52064" b="23651"/>
          <a:stretch>
            <a:fillRect/>
          </a:stretch>
        </p:blipFill>
        <p:spPr>
          <a:xfrm>
            <a:off x="130631" y="178024"/>
            <a:ext cx="4005940" cy="30983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4"/>
          <a:srcRect l="7778" t="22857" r="51269" b="20124"/>
          <a:stretch>
            <a:fillRect/>
          </a:stretch>
        </p:blipFill>
        <p:spPr>
          <a:xfrm>
            <a:off x="130631" y="3276377"/>
            <a:ext cx="4007897" cy="31389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rcRect l="51905" t="15679" r="7778" b="28166"/>
          <a:stretch>
            <a:fillRect/>
          </a:stretch>
        </p:blipFill>
        <p:spPr>
          <a:xfrm>
            <a:off x="4270099" y="2708123"/>
            <a:ext cx="4731800" cy="370719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Title 1"/>
          <p:cNvSpPr txBox="1"/>
          <p:nvPr/>
        </p:nvSpPr>
        <p:spPr>
          <a:xfrm>
            <a:off x="4377955" y="78866"/>
            <a:ext cx="4822983" cy="255039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kern="0" dirty="0" smtClean="0">
                <a:solidFill>
                  <a:srgbClr val="FFFFFF"/>
                </a:solidFill>
                <a:latin typeface="Calibri Light"/>
              </a:rPr>
              <a:t>Initial displacement and oscillation amplitude</a:t>
            </a:r>
            <a:endParaRPr lang="en-GB" sz="4400" b="0" i="0" u="none" strike="noStrike" kern="1200" cap="none" spc="0" baseline="0" dirty="0">
              <a:solidFill>
                <a:srgbClr val="FFFFFF"/>
              </a:solidFill>
              <a:uFillTx/>
              <a:latin typeface="Calibri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" y="0"/>
            <a:ext cx="9304440" cy="930444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7" name="Title 1"/>
          <p:cNvSpPr txBox="1"/>
          <p:nvPr/>
        </p:nvSpPr>
        <p:spPr>
          <a:xfrm>
            <a:off x="0" y="-721234"/>
            <a:ext cx="9442321" cy="255039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Calibri Light"/>
              </a:rPr>
              <a:t>Loop</a:t>
            </a:r>
            <a:r>
              <a:rPr lang="en-GB" sz="4400" b="0" i="0" u="none" strike="noStrike" kern="1200" cap="none" spc="0" dirty="0" smtClean="0">
                <a:solidFill>
                  <a:srgbClr val="FFFFFF"/>
                </a:solidFill>
                <a:uFillTx/>
                <a:latin typeface="Calibri Light"/>
              </a:rPr>
              <a:t> length and period distributions</a:t>
            </a:r>
            <a:endParaRPr lang="en-GB" sz="4400" b="0" i="0" u="none" strike="noStrike" kern="1200" cap="none" spc="0" baseline="0" dirty="0">
              <a:solidFill>
                <a:srgbClr val="FFFFFF"/>
              </a:solidFill>
              <a:uFillTx/>
              <a:latin typeface="Calibri Ligh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5209" t="15556" r="13541" b="13457"/>
          <a:stretch/>
        </p:blipFill>
        <p:spPr>
          <a:xfrm>
            <a:off x="1389424" y="1080991"/>
            <a:ext cx="6446476" cy="502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72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" y="0"/>
            <a:ext cx="9304440" cy="930444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7" name="Title 1"/>
          <p:cNvSpPr txBox="1"/>
          <p:nvPr/>
        </p:nvSpPr>
        <p:spPr>
          <a:xfrm>
            <a:off x="0" y="-721234"/>
            <a:ext cx="9442321" cy="255039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Calibri Light"/>
              </a:rPr>
              <a:t>Loop</a:t>
            </a:r>
            <a:r>
              <a:rPr lang="en-GB" sz="4400" b="0" i="0" u="none" strike="noStrike" kern="1200" cap="none" spc="0" dirty="0" smtClean="0">
                <a:solidFill>
                  <a:srgbClr val="FFFFFF"/>
                </a:solidFill>
                <a:uFillTx/>
                <a:latin typeface="Calibri Light"/>
              </a:rPr>
              <a:t> length and period distributions</a:t>
            </a:r>
            <a:endParaRPr lang="en-GB" sz="4400" b="0" i="0" u="none" strike="noStrike" kern="1200" cap="none" spc="0" baseline="0" dirty="0">
              <a:solidFill>
                <a:srgbClr val="FFFFFF"/>
              </a:solidFill>
              <a:uFillTx/>
              <a:latin typeface="Calibri Ligh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5486" t="15309" r="14236" b="12716"/>
          <a:stretch/>
        </p:blipFill>
        <p:spPr>
          <a:xfrm>
            <a:off x="1429549" y="1219200"/>
            <a:ext cx="6379585" cy="513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10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" y="0"/>
            <a:ext cx="9304440" cy="9304440"/>
          </a:xfrm>
        </p:spPr>
      </p:pic>
      <p:grpSp>
        <p:nvGrpSpPr>
          <p:cNvPr id="8" name="Group 7"/>
          <p:cNvGrpSpPr/>
          <p:nvPr/>
        </p:nvGrpSpPr>
        <p:grpSpPr>
          <a:xfrm>
            <a:off x="99921" y="1836426"/>
            <a:ext cx="2507418" cy="1805627"/>
            <a:chOff x="0" y="3169926"/>
            <a:chExt cx="2507418" cy="1805627"/>
          </a:xfrm>
        </p:grpSpPr>
        <p:sp>
          <p:nvSpPr>
            <p:cNvPr id="3" name="Rectangle 1"/>
            <p:cNvSpPr/>
            <p:nvPr/>
          </p:nvSpPr>
          <p:spPr>
            <a:xfrm>
              <a:off x="0" y="3570040"/>
              <a:ext cx="2507418" cy="1405513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20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NimbusRomNo9L-ReguItal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000" b="0" i="0" u="none" strike="noStrike" kern="1200" cap="none" spc="0" baseline="0" dirty="0" err="1" smtClean="0">
                  <a:solidFill>
                    <a:srgbClr val="FFFFFF"/>
                  </a:solidFill>
                  <a:uFillTx/>
                  <a:latin typeface="NimbusRomNo9L-ReguItal"/>
                </a:rPr>
                <a:t>C</a:t>
              </a:r>
              <a:r>
                <a:rPr lang="en-GB" sz="900" b="0" i="0" u="none" strike="noStrike" kern="1200" cap="none" spc="0" baseline="0" dirty="0" err="1" smtClean="0">
                  <a:solidFill>
                    <a:srgbClr val="FFFFFF"/>
                  </a:solidFill>
                  <a:uFillTx/>
                  <a:latin typeface="NimbusRomNo9L-ReguItal"/>
                </a:rPr>
                <a:t>k</a:t>
              </a:r>
              <a:r>
                <a:rPr lang="en-GB" sz="2000" b="0" i="0" u="none" strike="noStrike" kern="1200" cap="none" spc="0" baseline="0" dirty="0">
                  <a:solidFill>
                    <a:srgbClr val="FFFFFF"/>
                  </a:solidFill>
                  <a:uFillTx/>
                  <a:latin typeface="rtxr"/>
                </a:rPr>
                <a:t>=</a:t>
              </a:r>
              <a:r>
                <a:rPr lang="en-GB" sz="2000" b="0" i="0" u="none" strike="noStrike" kern="1200" cap="none" spc="0" baseline="0" dirty="0">
                  <a:solidFill>
                    <a:srgbClr val="FFFFFF"/>
                  </a:solidFill>
                  <a:uFillTx/>
                  <a:latin typeface="NimbusRomNo9L-Regu"/>
                </a:rPr>
                <a:t>(1330±50) km s</a:t>
              </a:r>
              <a:r>
                <a:rPr lang="en-GB" sz="2000" b="0" i="0" u="none" strike="noStrike" kern="1200" cap="none" spc="0" baseline="30000" dirty="0">
                  <a:solidFill>
                    <a:srgbClr val="FFFFFF"/>
                  </a:solidFill>
                  <a:uFillTx/>
                  <a:latin typeface="NimbusRomNo9L-Regu"/>
                </a:rPr>
                <a:t>-1</a:t>
              </a: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2000" b="0" i="0" u="none" strike="noStrike" kern="1200" cap="none" spc="0" baseline="30000" dirty="0">
                <a:solidFill>
                  <a:srgbClr val="FFFFFF"/>
                </a:solidFill>
                <a:uFillTx/>
                <a:latin typeface="NimbusRomNo9L-Regu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3200" b="0" i="0" u="none" strike="noStrike" kern="1200" cap="none" spc="0" baseline="30000" dirty="0">
                  <a:solidFill>
                    <a:srgbClr val="FFFFFF"/>
                  </a:solidFill>
                  <a:uFillTx/>
                  <a:latin typeface="NimbusRomNo9L-Regu"/>
                </a:rPr>
                <a:t>Range = 800-3300</a:t>
              </a:r>
              <a:endParaRPr lang="en-GB" sz="32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4" name="Rectangle 4"/>
            <p:cNvSpPr/>
            <p:nvPr/>
          </p:nvSpPr>
          <p:spPr>
            <a:xfrm>
              <a:off x="0" y="3169926"/>
              <a:ext cx="1448666" cy="1138773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400" b="0" i="0" u="none" strike="noStrike" kern="1200" cap="none" spc="0" baseline="0" dirty="0">
                  <a:solidFill>
                    <a:srgbClr val="FFFFFF"/>
                  </a:solidFill>
                  <a:uFillTx/>
                  <a:latin typeface="NimbusRomNo9L-ReguItal"/>
                </a:rPr>
                <a:t>P </a:t>
              </a:r>
              <a:r>
                <a:rPr lang="en-GB" sz="2400" b="0" i="0" u="none" strike="noStrike" kern="1200" cap="none" spc="0" baseline="0" dirty="0">
                  <a:solidFill>
                    <a:srgbClr val="FFFFFF"/>
                  </a:solidFill>
                  <a:uFillTx/>
                  <a:latin typeface="rtxr"/>
                </a:rPr>
                <a:t>= </a:t>
              </a:r>
              <a:r>
                <a:rPr lang="en-GB" sz="2400" b="0" i="0" u="none" strike="noStrike" kern="1200" cap="none" spc="0" baseline="0" dirty="0" smtClean="0">
                  <a:solidFill>
                    <a:srgbClr val="FFFFFF"/>
                  </a:solidFill>
                  <a:uFillTx/>
                  <a:latin typeface="NimbusRomNo9L-Regu"/>
                </a:rPr>
                <a:t>2</a:t>
              </a:r>
              <a:r>
                <a:rPr lang="en-GB" sz="2400" b="0" i="0" u="none" strike="noStrike" kern="1200" cap="none" spc="0" baseline="0" dirty="0" smtClean="0">
                  <a:solidFill>
                    <a:srgbClr val="FFFFFF"/>
                  </a:solidFill>
                  <a:uFillTx/>
                  <a:latin typeface="NimbusRomNo9L-ReguItal"/>
                </a:rPr>
                <a:t>L</a:t>
              </a:r>
              <a:r>
                <a:rPr lang="en-GB" sz="2400" b="0" i="0" u="none" strike="noStrike" kern="1200" cap="none" spc="0" baseline="0" dirty="0" smtClean="0">
                  <a:solidFill>
                    <a:srgbClr val="FFFFFF"/>
                  </a:solidFill>
                  <a:uFillTx/>
                  <a:latin typeface="rtxmi"/>
                </a:rPr>
                <a:t>/</a:t>
              </a:r>
              <a:r>
                <a:rPr lang="en-GB" sz="2400" b="0" i="0" u="none" strike="noStrike" kern="1200" cap="none" spc="0" baseline="0" dirty="0" err="1" smtClean="0">
                  <a:solidFill>
                    <a:srgbClr val="FFFFFF"/>
                  </a:solidFill>
                  <a:uFillTx/>
                  <a:latin typeface="NimbusRomNo9L-ReguItal"/>
                </a:rPr>
                <a:t>C</a:t>
              </a:r>
              <a:r>
                <a:rPr lang="en-GB" sz="1000" b="0" i="0" u="none" strike="noStrike" kern="1200" cap="none" spc="0" baseline="0" dirty="0" err="1" smtClean="0">
                  <a:solidFill>
                    <a:srgbClr val="FFFFFF"/>
                  </a:solidFill>
                  <a:uFillTx/>
                  <a:latin typeface="NimbusRomNo9L-ReguItal"/>
                </a:rPr>
                <a:t>k</a:t>
              </a:r>
              <a:endParaRPr lang="en-GB" sz="10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NimbusRomNo9L-ReguItal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000" dirty="0">
                <a:solidFill>
                  <a:srgbClr val="FFFFFF"/>
                </a:solidFill>
                <a:latin typeface="NimbusRomNo9L-ReguItal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0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NimbusRomNo9L-ReguItal"/>
              </a:endParaRP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2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pic>
        <p:nvPicPr>
          <p:cNvPr id="5" name="Picture 6"/>
          <p:cNvPicPr>
            <a:picLocks noChangeAspect="1"/>
          </p:cNvPicPr>
          <p:nvPr/>
        </p:nvPicPr>
        <p:blipFill>
          <a:blip r:embed="rId3"/>
          <a:srcRect l="31825" t="11164" r="10714" b="8977"/>
          <a:stretch>
            <a:fillRect/>
          </a:stretch>
        </p:blipFill>
        <p:spPr>
          <a:xfrm>
            <a:off x="2722611" y="1066796"/>
            <a:ext cx="6535225" cy="51090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 l="19375" t="45370" r="38333" b="35741"/>
          <a:stretch>
            <a:fillRect/>
          </a:stretch>
        </p:blipFill>
        <p:spPr>
          <a:xfrm>
            <a:off x="169136" y="3734391"/>
            <a:ext cx="2368990" cy="59516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9" name="Title 1"/>
          <p:cNvSpPr txBox="1"/>
          <p:nvPr/>
        </p:nvSpPr>
        <p:spPr>
          <a:xfrm>
            <a:off x="54624" y="-623769"/>
            <a:ext cx="8860776" cy="255039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kern="0" dirty="0" smtClean="0">
                <a:solidFill>
                  <a:srgbClr val="FFFFFF"/>
                </a:solidFill>
                <a:latin typeface="Calibri Light"/>
              </a:rPr>
              <a:t>Period against loop length</a:t>
            </a:r>
            <a:endParaRPr lang="en-GB" sz="4400" b="0" i="0" u="none" strike="noStrike" kern="1200" cap="none" spc="0" baseline="0" dirty="0">
              <a:solidFill>
                <a:srgbClr val="FFFFFF"/>
              </a:solidFill>
              <a:uFillTx/>
              <a:latin typeface="Calibri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480" y="0"/>
            <a:ext cx="9304440" cy="930444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l="13094" t="8624" r="32620" b="12363"/>
          <a:stretch>
            <a:fillRect/>
          </a:stretch>
        </p:blipFill>
        <p:spPr>
          <a:xfrm>
            <a:off x="2466115" y="1181343"/>
            <a:ext cx="6676573" cy="54662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3"/>
          <p:cNvSpPr/>
          <p:nvPr/>
        </p:nvSpPr>
        <p:spPr>
          <a:xfrm>
            <a:off x="112480" y="4216107"/>
            <a:ext cx="1981587" cy="58477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32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cs typeface="Times New Roman" pitchFamily="18"/>
              </a:rPr>
              <a:t>τ</a:t>
            </a:r>
            <a:r>
              <a:rPr lang="en-GB" sz="2000" b="0" i="0" u="none" strike="noStrike" kern="1200" cap="none" spc="0" baseline="0" dirty="0">
                <a:solidFill>
                  <a:srgbClr val="FFFFFF"/>
                </a:solidFill>
                <a:uFillTx/>
                <a:latin typeface="rtxr"/>
              </a:rPr>
              <a:t>=</a:t>
            </a:r>
            <a:r>
              <a:rPr lang="en-GB" sz="2000" b="0" i="0" u="none" strike="noStrike" kern="1200" cap="none" spc="0" baseline="0" dirty="0">
                <a:solidFill>
                  <a:srgbClr val="FFFFFF"/>
                </a:solidFill>
                <a:uFillTx/>
                <a:latin typeface="NimbusRomNo9L-Regu"/>
              </a:rPr>
              <a:t>(1.53</a:t>
            </a:r>
            <a:r>
              <a:rPr lang="en-GB" sz="2400" b="0" i="0" u="none" strike="noStrike" kern="1200" cap="none" spc="0" baseline="0" dirty="0">
                <a:solidFill>
                  <a:srgbClr val="FFFFFF"/>
                </a:solidFill>
                <a:uFillTx/>
                <a:latin typeface="NimbusRomNo9L-Regu"/>
              </a:rPr>
              <a:t>±</a:t>
            </a:r>
            <a:r>
              <a:rPr lang="en-GB" sz="2000" b="0" i="0" u="none" strike="noStrike" kern="1200" cap="none" spc="0" baseline="0" dirty="0">
                <a:solidFill>
                  <a:srgbClr val="FFFFFF"/>
                </a:solidFill>
                <a:uFillTx/>
                <a:latin typeface="NimbusRomNo9L-Regu"/>
              </a:rPr>
              <a:t>0.3)</a:t>
            </a:r>
            <a:r>
              <a:rPr lang="en-GB" sz="2000" b="0" i="0" u="none" strike="noStrike" kern="1200" cap="none" spc="0" baseline="0" dirty="0">
                <a:solidFill>
                  <a:srgbClr val="FFFFFF"/>
                </a:solidFill>
                <a:uFillTx/>
                <a:latin typeface="NimbusRomNo9L-ReguItal"/>
              </a:rPr>
              <a:t>P</a:t>
            </a:r>
            <a:endParaRPr lang="en-GB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5858" y="1329120"/>
            <a:ext cx="232025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22 of the 52 profiles measured may include ‘non-exponential’ sections in the damping profile. 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/>
          <p:nvPr/>
        </p:nvSpPr>
        <p:spPr>
          <a:xfrm>
            <a:off x="54624" y="-623769"/>
            <a:ext cx="8860776" cy="255039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kern="0" dirty="0" smtClean="0">
                <a:solidFill>
                  <a:srgbClr val="FFFFFF"/>
                </a:solidFill>
                <a:latin typeface="Calibri Light"/>
              </a:rPr>
              <a:t>Damping time against period</a:t>
            </a:r>
            <a:endParaRPr lang="en-GB" sz="4400" b="0" i="0" u="none" strike="noStrike" kern="1200" cap="none" spc="0" baseline="0" dirty="0">
              <a:solidFill>
                <a:srgbClr val="FFFFFF"/>
              </a:solidFill>
              <a:uFillTx/>
              <a:latin typeface="Calibri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2330" y="192307"/>
            <a:ext cx="9304440" cy="9304440"/>
          </a:xfrm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63564" y="0"/>
            <a:ext cx="7886700" cy="1325559"/>
          </a:xfrm>
        </p:spPr>
        <p:txBody>
          <a:bodyPr anchorCtr="1"/>
          <a:lstStyle/>
          <a:p>
            <a:pPr lvl="0" algn="ctr"/>
            <a:r>
              <a:rPr lang="en-GB" dirty="0" smtClean="0">
                <a:solidFill>
                  <a:srgbClr val="FFFFFF"/>
                </a:solidFill>
              </a:rPr>
              <a:t>Conclusions 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203196" y="1195532"/>
            <a:ext cx="8425899" cy="45243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FFFFFF"/>
                </a:solidFill>
              </a:rPr>
              <a:t>The </a:t>
            </a:r>
            <a:r>
              <a:rPr lang="en-GB" sz="2400" dirty="0">
                <a:solidFill>
                  <a:srgbClr val="FFFFFF"/>
                </a:solidFill>
              </a:rPr>
              <a:t>initial loop displacement prescribes the initial </a:t>
            </a:r>
            <a:r>
              <a:rPr lang="en-GB" sz="2400" dirty="0" smtClean="0">
                <a:solidFill>
                  <a:srgbClr val="FFFFFF"/>
                </a:solidFill>
              </a:rPr>
              <a:t>oscillation amplitude </a:t>
            </a:r>
            <a:r>
              <a:rPr lang="en-GB" sz="2400" dirty="0">
                <a:solidFill>
                  <a:srgbClr val="FFFFFF"/>
                </a:solidFill>
              </a:rPr>
              <a:t>in the majority of cases</a:t>
            </a:r>
            <a:r>
              <a:rPr lang="en-GB" sz="2400" dirty="0" smtClean="0">
                <a:solidFill>
                  <a:srgbClr val="FFFFFF"/>
                </a:solidFill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dirty="0">
              <a:solidFill>
                <a:srgbClr val="FFFFFF"/>
              </a:solidFill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FFFFFF"/>
                </a:solidFill>
              </a:rPr>
              <a:t>The </a:t>
            </a:r>
            <a:r>
              <a:rPr lang="en-GB" sz="2400" dirty="0">
                <a:solidFill>
                  <a:srgbClr val="FFFFFF"/>
                </a:solidFill>
              </a:rPr>
              <a:t>period scales linearly with the loop </a:t>
            </a:r>
            <a:r>
              <a:rPr lang="en-GB" sz="2400" dirty="0" smtClean="0">
                <a:solidFill>
                  <a:srgbClr val="FFFFFF"/>
                </a:solidFill>
              </a:rPr>
              <a:t>length and </a:t>
            </a:r>
            <a:r>
              <a:rPr lang="en-GB" sz="2400" dirty="0">
                <a:solidFill>
                  <a:srgbClr val="FFFFFF"/>
                </a:solidFill>
              </a:rPr>
              <a:t>a kink speed of </a:t>
            </a:r>
            <a:r>
              <a:rPr lang="en-GB" sz="2400" dirty="0" err="1">
                <a:solidFill>
                  <a:srgbClr val="FFFFFF"/>
                </a:solidFill>
              </a:rPr>
              <a:t>C</a:t>
            </a:r>
            <a:r>
              <a:rPr lang="en-GB" sz="2400" baseline="-25000" dirty="0" err="1">
                <a:solidFill>
                  <a:srgbClr val="FFFFFF"/>
                </a:solidFill>
              </a:rPr>
              <a:t>k</a:t>
            </a:r>
            <a:r>
              <a:rPr lang="en-GB" sz="2400" dirty="0">
                <a:solidFill>
                  <a:srgbClr val="FFFFFF"/>
                </a:solidFill>
              </a:rPr>
              <a:t>=(</a:t>
            </a:r>
            <a:r>
              <a:rPr lang="en-GB" sz="2400" dirty="0" smtClean="0">
                <a:solidFill>
                  <a:srgbClr val="FFFFFF"/>
                </a:solidFill>
              </a:rPr>
              <a:t>1330</a:t>
            </a:r>
            <a:r>
              <a:rPr lang="en-GB" sz="2400" dirty="0">
                <a:solidFill>
                  <a:srgbClr val="FFFFFF"/>
                </a:solidFill>
                <a:latin typeface="NimbusRomNo9L-Regu"/>
              </a:rPr>
              <a:t>±</a:t>
            </a:r>
            <a:r>
              <a:rPr lang="en-GB" sz="2400" dirty="0" smtClean="0">
                <a:solidFill>
                  <a:srgbClr val="FFFFFF"/>
                </a:solidFill>
              </a:rPr>
              <a:t>50</a:t>
            </a:r>
            <a:r>
              <a:rPr lang="en-GB" sz="2400" dirty="0">
                <a:solidFill>
                  <a:srgbClr val="FFFFFF"/>
                </a:solidFill>
              </a:rPr>
              <a:t>) </a:t>
            </a:r>
            <a:r>
              <a:rPr lang="en-GB" sz="2400" dirty="0">
                <a:solidFill>
                  <a:srgbClr val="FFFFFF"/>
                </a:solidFill>
                <a:latin typeface="NimbusRomNo9L-Regu"/>
              </a:rPr>
              <a:t>km </a:t>
            </a:r>
            <a:r>
              <a:rPr lang="en-GB" sz="2400" dirty="0" smtClean="0">
                <a:solidFill>
                  <a:srgbClr val="FFFFFF"/>
                </a:solidFill>
                <a:latin typeface="NimbusRomNo9L-Regu"/>
              </a:rPr>
              <a:t>s</a:t>
            </a:r>
            <a:r>
              <a:rPr lang="en-GB" sz="2400" baseline="30000" dirty="0" smtClean="0">
                <a:solidFill>
                  <a:srgbClr val="FFFFFF"/>
                </a:solidFill>
                <a:latin typeface="NimbusRomNo9L-Regu"/>
              </a:rPr>
              <a:t>-1</a:t>
            </a:r>
            <a:r>
              <a:rPr lang="en-GB" sz="2400" dirty="0" smtClean="0">
                <a:solidFill>
                  <a:srgbClr val="FFFFFF"/>
                </a:solidFill>
                <a:latin typeface="NimbusRomNo9L-Regu"/>
              </a:rPr>
              <a:t> </a:t>
            </a:r>
            <a:r>
              <a:rPr lang="en-GB" sz="2400" dirty="0" smtClean="0">
                <a:solidFill>
                  <a:srgbClr val="FFFFFF"/>
                </a:solidFill>
              </a:rPr>
              <a:t>is obtained</a:t>
            </a:r>
            <a:r>
              <a:rPr lang="en-GB" sz="2400" dirty="0">
                <a:solidFill>
                  <a:srgbClr val="FFFFFF"/>
                </a:solidFill>
              </a:rPr>
              <a:t>; </a:t>
            </a:r>
            <a:r>
              <a:rPr lang="en-GB" sz="2400" dirty="0" smtClean="0">
                <a:solidFill>
                  <a:srgbClr val="FFFFFF"/>
                </a:solidFill>
              </a:rPr>
              <a:t>the majority </a:t>
            </a:r>
            <a:r>
              <a:rPr lang="en-GB" sz="2400" dirty="0">
                <a:solidFill>
                  <a:srgbClr val="FFFFFF"/>
                </a:solidFill>
              </a:rPr>
              <a:t>of the data </a:t>
            </a:r>
            <a:r>
              <a:rPr lang="en-GB" sz="2400" dirty="0" smtClean="0">
                <a:solidFill>
                  <a:srgbClr val="FFFFFF"/>
                </a:solidFill>
              </a:rPr>
              <a:t>points </a:t>
            </a:r>
            <a:r>
              <a:rPr lang="en-GB" sz="2400" dirty="0">
                <a:solidFill>
                  <a:srgbClr val="FFFFFF"/>
                </a:solidFill>
              </a:rPr>
              <a:t>are in the range (800–3300) </a:t>
            </a:r>
            <a:r>
              <a:rPr lang="en-GB" sz="2400" dirty="0">
                <a:solidFill>
                  <a:srgbClr val="FFFFFF"/>
                </a:solidFill>
                <a:latin typeface="NimbusRomNo9L-Regu"/>
              </a:rPr>
              <a:t>km </a:t>
            </a:r>
            <a:r>
              <a:rPr lang="en-GB" sz="2400" dirty="0" smtClean="0">
                <a:solidFill>
                  <a:srgbClr val="FFFFFF"/>
                </a:solidFill>
                <a:latin typeface="NimbusRomNo9L-Regu"/>
              </a:rPr>
              <a:t>s</a:t>
            </a:r>
            <a:r>
              <a:rPr lang="en-GB" sz="2400" baseline="30000" dirty="0" smtClean="0">
                <a:solidFill>
                  <a:srgbClr val="FFFFFF"/>
                </a:solidFill>
                <a:latin typeface="NimbusRomNo9L-Regu"/>
              </a:rPr>
              <a:t>-1</a:t>
            </a:r>
            <a:r>
              <a:rPr lang="en-GB" sz="2400" dirty="0" smtClean="0">
                <a:solidFill>
                  <a:srgbClr val="FFFFFF"/>
                </a:solidFill>
              </a:rPr>
              <a:t>, </a:t>
            </a:r>
            <a:r>
              <a:rPr lang="en-GB" sz="2400" dirty="0">
                <a:solidFill>
                  <a:srgbClr val="FFFFFF"/>
                </a:solidFill>
              </a:rPr>
              <a:t>following a Gaussian distribution</a:t>
            </a:r>
            <a:r>
              <a:rPr lang="en-GB" sz="2400" dirty="0" smtClean="0">
                <a:solidFill>
                  <a:srgbClr val="FFFFFF"/>
                </a:solidFill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dirty="0">
              <a:solidFill>
                <a:srgbClr val="FFFFFF"/>
              </a:solidFill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FFFFFF"/>
                </a:solidFill>
              </a:rPr>
              <a:t> </a:t>
            </a:r>
            <a:r>
              <a:rPr lang="en-GB" sz="2400" dirty="0">
                <a:solidFill>
                  <a:srgbClr val="FFFFFF"/>
                </a:solidFill>
              </a:rPr>
              <a:t>A linear scaling of the damping time with period is observed</a:t>
            </a:r>
          </a:p>
          <a:p>
            <a:pPr lvl="0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FFFFFF"/>
                </a:solidFill>
              </a:rPr>
              <a:t>      and </a:t>
            </a:r>
            <a:r>
              <a:rPr lang="en-GB" sz="2400" dirty="0">
                <a:solidFill>
                  <a:srgbClr val="FFFFFF"/>
                </a:solidFill>
              </a:rPr>
              <a:t>non-exponential damping profiles have been detected.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2330" y="192307"/>
            <a:ext cx="9304440" cy="930444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6349" t="9330" r="26826" b="4885"/>
          <a:stretch/>
        </p:blipFill>
        <p:spPr>
          <a:xfrm>
            <a:off x="1858879" y="192307"/>
            <a:ext cx="5267634" cy="54283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275" y="5905607"/>
            <a:ext cx="7585982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FFFFFF"/>
                </a:solidFill>
              </a:rPr>
              <a:t>Goddard, C. R.; </a:t>
            </a:r>
            <a:r>
              <a:rPr lang="en-GB" dirty="0" err="1">
                <a:solidFill>
                  <a:srgbClr val="FFFFFF"/>
                </a:solidFill>
              </a:rPr>
              <a:t>Nistic'o</a:t>
            </a:r>
            <a:r>
              <a:rPr lang="en-GB" dirty="0">
                <a:solidFill>
                  <a:srgbClr val="FFFFFF"/>
                </a:solidFill>
              </a:rPr>
              <a:t>, G.; </a:t>
            </a:r>
            <a:r>
              <a:rPr lang="en-GB" dirty="0" err="1">
                <a:solidFill>
                  <a:srgbClr val="FFFFFF"/>
                </a:solidFill>
              </a:rPr>
              <a:t>Nakariakov</a:t>
            </a:r>
            <a:r>
              <a:rPr lang="en-GB" dirty="0">
                <a:solidFill>
                  <a:srgbClr val="FFFFFF"/>
                </a:solidFill>
              </a:rPr>
              <a:t>, V. M.; </a:t>
            </a:r>
            <a:r>
              <a:rPr lang="en-GB" dirty="0" err="1">
                <a:solidFill>
                  <a:srgbClr val="FFFFFF"/>
                </a:solidFill>
              </a:rPr>
              <a:t>Zimovets</a:t>
            </a:r>
            <a:r>
              <a:rPr lang="en-GB" dirty="0">
                <a:solidFill>
                  <a:srgbClr val="FFFFFF"/>
                </a:solidFill>
              </a:rPr>
              <a:t>, I. </a:t>
            </a:r>
            <a:r>
              <a:rPr lang="en-GB" dirty="0" smtClean="0">
                <a:solidFill>
                  <a:srgbClr val="FFFFFF"/>
                </a:solidFill>
              </a:rPr>
              <a:t>V. arXiv:1511.03558</a:t>
            </a:r>
            <a:r>
              <a:rPr lang="en-GB" dirty="0">
                <a:solidFill>
                  <a:srgbClr val="FFFFFF"/>
                </a:solidFill>
              </a:rPr>
              <a:t>, 2015 </a:t>
            </a:r>
            <a:r>
              <a:rPr lang="en-GB" dirty="0" smtClean="0">
                <a:solidFill>
                  <a:srgbClr val="FFFFFF"/>
                </a:solidFill>
              </a:rPr>
              <a:t>, in press (A&amp;A)</a:t>
            </a:r>
            <a:endParaRPr lang="en-GB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059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0279" y="-457200"/>
            <a:ext cx="9304440" cy="9304440"/>
          </a:xfrm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63564" y="0"/>
            <a:ext cx="7886700" cy="1325559"/>
          </a:xfrm>
        </p:spPr>
        <p:txBody>
          <a:bodyPr anchorCtr="1"/>
          <a:lstStyle/>
          <a:p>
            <a:pPr lvl="0" algn="ctr"/>
            <a:r>
              <a:rPr lang="en-GB" dirty="0" smtClean="0">
                <a:solidFill>
                  <a:srgbClr val="FFFFFF"/>
                </a:solidFill>
              </a:rPr>
              <a:t>Damping envelopes 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8542" t="13148" r="18958" b="12037"/>
          <a:stretch/>
        </p:blipFill>
        <p:spPr>
          <a:xfrm>
            <a:off x="749318" y="1067922"/>
            <a:ext cx="7315192" cy="492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52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" y="0"/>
            <a:ext cx="9304440" cy="9304440"/>
          </a:xfrm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0" y="85039"/>
            <a:ext cx="9144000" cy="1325559"/>
          </a:xfrm>
        </p:spPr>
        <p:txBody>
          <a:bodyPr anchorCtr="1"/>
          <a:lstStyle/>
          <a:p>
            <a:pPr lvl="0" algn="ctr"/>
            <a:r>
              <a:rPr lang="en-GB">
                <a:solidFill>
                  <a:srgbClr val="FFFFFF"/>
                </a:solidFill>
              </a:rPr>
              <a:t>MHD Modes of a Plasma Cylinder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l="50945" t="14721" r="11728" b="12201"/>
          <a:stretch>
            <a:fillRect/>
          </a:stretch>
        </p:blipFill>
        <p:spPr>
          <a:xfrm>
            <a:off x="362742" y="1070962"/>
            <a:ext cx="4209257" cy="46355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 l="8033" t="15120" r="51804" b="7690"/>
          <a:stretch>
            <a:fillRect/>
          </a:stretch>
        </p:blipFill>
        <p:spPr>
          <a:xfrm>
            <a:off x="4714134" y="1070962"/>
            <a:ext cx="4287731" cy="463551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2330" y="192307"/>
            <a:ext cx="9304440" cy="930444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6349" t="9612" r="27143" b="10250"/>
          <a:stretch/>
        </p:blipFill>
        <p:spPr>
          <a:xfrm>
            <a:off x="1335027" y="192307"/>
            <a:ext cx="5791487" cy="56134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5275" y="5905607"/>
            <a:ext cx="7585982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 smtClean="0">
                <a:solidFill>
                  <a:srgbClr val="FFFFFF"/>
                </a:solidFill>
              </a:rPr>
              <a:t>Pascoe, D. J; Goddard, C. R.; </a:t>
            </a:r>
            <a:r>
              <a:rPr lang="en-GB" dirty="0" err="1" smtClean="0">
                <a:solidFill>
                  <a:srgbClr val="FFFFFF"/>
                </a:solidFill>
              </a:rPr>
              <a:t>Nistic'o</a:t>
            </a:r>
            <a:r>
              <a:rPr lang="en-GB" dirty="0" smtClean="0">
                <a:solidFill>
                  <a:srgbClr val="FFFFFF"/>
                </a:solidFill>
              </a:rPr>
              <a:t>, G.; </a:t>
            </a:r>
            <a:r>
              <a:rPr lang="en-GB" dirty="0" err="1" smtClean="0">
                <a:solidFill>
                  <a:srgbClr val="FFFFFF"/>
                </a:solidFill>
              </a:rPr>
              <a:t>Anfinogentov</a:t>
            </a:r>
            <a:r>
              <a:rPr lang="en-GB" dirty="0" smtClean="0">
                <a:solidFill>
                  <a:srgbClr val="FFFFFF"/>
                </a:solidFill>
              </a:rPr>
              <a:t>, S.; </a:t>
            </a:r>
            <a:r>
              <a:rPr lang="en-GB" dirty="0" err="1" smtClean="0">
                <a:solidFill>
                  <a:srgbClr val="FFFFFF"/>
                </a:solidFill>
              </a:rPr>
              <a:t>Nakariakov</a:t>
            </a:r>
            <a:r>
              <a:rPr lang="en-GB" dirty="0" smtClean="0">
                <a:solidFill>
                  <a:srgbClr val="FFFFFF"/>
                </a:solidFill>
              </a:rPr>
              <a:t>, V. M., 2015 , submitted (A&amp;A)</a:t>
            </a:r>
            <a:endParaRPr lang="en-GB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780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4667" y="-457200"/>
            <a:ext cx="9304440" cy="9304440"/>
          </a:xfrm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63564" y="0"/>
            <a:ext cx="7886700" cy="1325559"/>
          </a:xfrm>
        </p:spPr>
        <p:txBody>
          <a:bodyPr anchorCtr="1"/>
          <a:lstStyle/>
          <a:p>
            <a:pPr lvl="0" algn="ctr"/>
            <a:r>
              <a:rPr lang="en-GB" dirty="0" smtClean="0">
                <a:solidFill>
                  <a:srgbClr val="FFFFFF"/>
                </a:solidFill>
              </a:rPr>
              <a:t>Further follow </a:t>
            </a:r>
            <a:r>
              <a:rPr lang="en-GB" dirty="0">
                <a:solidFill>
                  <a:srgbClr val="FFFFFF"/>
                </a:solidFill>
              </a:rPr>
              <a:t>up work </a:t>
            </a:r>
          </a:p>
        </p:txBody>
      </p:sp>
      <p:sp>
        <p:nvSpPr>
          <p:cNvPr id="4" name="TextBox 6"/>
          <p:cNvSpPr txBox="1"/>
          <p:nvPr/>
        </p:nvSpPr>
        <p:spPr>
          <a:xfrm>
            <a:off x="203197" y="1195532"/>
            <a:ext cx="6743700" cy="489364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Detailed analysis of individual damping </a:t>
            </a:r>
            <a:r>
              <a:rPr lang="en-GB" sz="2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Calibri"/>
              </a:rPr>
              <a:t>profiles</a:t>
            </a:r>
            <a:r>
              <a:rPr lang="en-GB" sz="2400" b="0" i="0" u="none" strike="noStrike" kern="1200" cap="none" spc="0" dirty="0" smtClean="0">
                <a:solidFill>
                  <a:srgbClr val="FFFFFF"/>
                </a:solidFill>
                <a:uFillTx/>
                <a:latin typeface="Calibri"/>
              </a:rPr>
              <a:t> to make unique seismological inversions</a:t>
            </a: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FFFFFF"/>
                </a:solidFill>
                <a:latin typeface="Calibri"/>
              </a:rPr>
              <a:t>Normalise distributions where required, and use parameters for ‘large scale’ seismology and inferences</a:t>
            </a: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Measure and parameterise examples with multiple </a:t>
            </a:r>
            <a:r>
              <a:rPr lang="en-GB" sz="2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Calibri"/>
              </a:rPr>
              <a:t>harmonics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dirty="0">
              <a:solidFill>
                <a:srgbClr val="FFFFFF"/>
              </a:solidFill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Calibri"/>
              </a:rPr>
              <a:t>Other interesting examples </a:t>
            </a: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5365459"/>
            <a:ext cx="78867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4400" b="0" i="0" u="none" strike="noStrike" kern="1200" cap="none" spc="0" baseline="0">
                <a:solidFill>
                  <a:srgbClr val="000000"/>
                </a:solidFill>
                <a:uFillTx/>
                <a:latin typeface="Calibri Light"/>
              </a:defRPr>
            </a:lvl1pPr>
          </a:lstStyle>
          <a:p>
            <a:pPr algn="ctr"/>
            <a:r>
              <a:rPr lang="en-GB" dirty="0" smtClean="0">
                <a:solidFill>
                  <a:srgbClr val="FFFFFF"/>
                </a:solidFill>
              </a:rPr>
              <a:t>Questions? 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73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" y="0"/>
            <a:ext cx="9304440" cy="9304440"/>
          </a:xfrm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711028" y="85039"/>
            <a:ext cx="7886700" cy="1325559"/>
          </a:xfrm>
        </p:spPr>
        <p:txBody>
          <a:bodyPr anchorCtr="1"/>
          <a:lstStyle/>
          <a:p>
            <a:pPr lvl="0" algn="ctr"/>
            <a:r>
              <a:rPr lang="en-GB">
                <a:solidFill>
                  <a:srgbClr val="FFFFFF"/>
                </a:solidFill>
              </a:rPr>
              <a:t>Excitation Mechanism </a:t>
            </a: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3"/>
          <a:srcRect l="2302" t="22169" r="8174" b="24498"/>
          <a:stretch>
            <a:fillRect/>
          </a:stretch>
        </p:blipFill>
        <p:spPr>
          <a:xfrm>
            <a:off x="137882" y="1148065"/>
            <a:ext cx="5669645" cy="189993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 l="33645" t="17222" r="15730" b="18704"/>
          <a:stretch>
            <a:fillRect/>
          </a:stretch>
        </p:blipFill>
        <p:spPr>
          <a:xfrm>
            <a:off x="6113797" y="1125370"/>
            <a:ext cx="3238503" cy="2305595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6" name="Group 7"/>
          <p:cNvGrpSpPr/>
          <p:nvPr/>
        </p:nvGrpSpPr>
        <p:grpSpPr>
          <a:xfrm>
            <a:off x="137882" y="3224338"/>
            <a:ext cx="3673373" cy="3462211"/>
            <a:chOff x="137882" y="3224338"/>
            <a:chExt cx="3673373" cy="3462211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5"/>
            <a:srcRect l="11562" t="22963" r="41577" b="37778"/>
            <a:stretch>
              <a:fillRect/>
            </a:stretch>
          </p:blipFill>
          <p:spPr>
            <a:xfrm>
              <a:off x="137882" y="3224338"/>
              <a:ext cx="3673373" cy="173110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8" name="Picture 6"/>
            <p:cNvPicPr>
              <a:picLocks noChangeAspect="1"/>
            </p:cNvPicPr>
            <p:nvPr/>
          </p:nvPicPr>
          <p:blipFill>
            <a:blip r:embed="rId5"/>
            <a:srcRect l="59605" t="22963" r="17396" b="37778"/>
            <a:stretch>
              <a:fillRect/>
            </a:stretch>
          </p:blipFill>
          <p:spPr>
            <a:xfrm>
              <a:off x="1073130" y="4955444"/>
              <a:ext cx="1802867" cy="1731105"/>
            </a:xfrm>
            <a:prstGeom prst="rect">
              <a:avLst/>
            </a:prstGeom>
            <a:noFill/>
            <a:ln cap="flat">
              <a:noFill/>
            </a:ln>
          </p:spPr>
        </p:pic>
      </p:grpSp>
      <p:pic>
        <p:nvPicPr>
          <p:cNvPr id="9" name="Picture 10"/>
          <p:cNvPicPr>
            <a:picLocks noChangeAspect="1"/>
          </p:cNvPicPr>
          <p:nvPr/>
        </p:nvPicPr>
        <p:blipFill>
          <a:blip r:embed="rId6"/>
          <a:srcRect l="13646" t="10557" r="13438" b="11296"/>
          <a:stretch>
            <a:fillRect/>
          </a:stretch>
        </p:blipFill>
        <p:spPr>
          <a:xfrm>
            <a:off x="3901278" y="3571810"/>
            <a:ext cx="5451021" cy="328618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57" y="38258"/>
            <a:ext cx="9304440" cy="9304440"/>
          </a:xfrm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711028" y="85039"/>
            <a:ext cx="7886700" cy="1325559"/>
          </a:xfrm>
        </p:spPr>
        <p:txBody>
          <a:bodyPr anchorCtr="1"/>
          <a:lstStyle/>
          <a:p>
            <a:pPr lvl="0" algn="ctr"/>
            <a:r>
              <a:rPr lang="en-GB">
                <a:solidFill>
                  <a:srgbClr val="FFFFFF"/>
                </a:solidFill>
              </a:rPr>
              <a:t>Damping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3197" y="1195532"/>
            <a:ext cx="5689597" cy="1200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Dissipative and resistive damping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Phase mixing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Mode Coupling (resonant absorption)</a:t>
            </a:r>
          </a:p>
        </p:txBody>
      </p:sp>
      <p:pic>
        <p:nvPicPr>
          <p:cNvPr id="5" name="D2_vx_yz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r="40182"/>
          <a:stretch/>
        </p:blipFill>
        <p:spPr>
          <a:xfrm>
            <a:off x="5733729" y="1725160"/>
            <a:ext cx="3023065" cy="471338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9286" t="14691" r="39286" b="11093"/>
          <a:stretch/>
        </p:blipFill>
        <p:spPr>
          <a:xfrm>
            <a:off x="358529" y="2395864"/>
            <a:ext cx="4980729" cy="40429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" y="101598"/>
            <a:ext cx="9304440" cy="9304440"/>
          </a:xfrm>
        </p:spPr>
      </p:pic>
      <p:sp>
        <p:nvSpPr>
          <p:cNvPr id="3" name="Title 1"/>
          <p:cNvSpPr txBox="1"/>
          <p:nvPr/>
        </p:nvSpPr>
        <p:spPr>
          <a:xfrm>
            <a:off x="2514599" y="-125323"/>
            <a:ext cx="7886700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0" i="0" u="none" strike="noStrike" kern="1200" cap="none" spc="0" baseline="0" dirty="0">
                <a:solidFill>
                  <a:srgbClr val="FFFFFF"/>
                </a:solidFill>
                <a:uFillTx/>
                <a:latin typeface="Calibri Light"/>
              </a:rPr>
              <a:t>Seismology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l="19375" t="45370" r="38333" b="35741"/>
          <a:stretch>
            <a:fillRect/>
          </a:stretch>
        </p:blipFill>
        <p:spPr>
          <a:xfrm>
            <a:off x="4916024" y="1144676"/>
            <a:ext cx="4149976" cy="104260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 l="24167" t="44259" r="8542" b="40556"/>
          <a:stretch>
            <a:fillRect/>
          </a:stretch>
        </p:blipFill>
        <p:spPr>
          <a:xfrm>
            <a:off x="482428" y="2511686"/>
            <a:ext cx="8583573" cy="10895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 l="43958" t="53519" r="30417" b="33148"/>
          <a:stretch>
            <a:fillRect/>
          </a:stretch>
        </p:blipFill>
        <p:spPr>
          <a:xfrm>
            <a:off x="5566812" y="4304193"/>
            <a:ext cx="3076389" cy="90040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 l="25555" t="53580" r="31528" b="28519"/>
          <a:stretch>
            <a:fillRect/>
          </a:stretch>
        </p:blipFill>
        <p:spPr>
          <a:xfrm>
            <a:off x="482428" y="3789020"/>
            <a:ext cx="3837599" cy="90040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rcRect l="29444" t="40000" r="22222" b="41852"/>
          <a:stretch>
            <a:fillRect/>
          </a:stretch>
        </p:blipFill>
        <p:spPr>
          <a:xfrm>
            <a:off x="482428" y="4845555"/>
            <a:ext cx="4800773" cy="101395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/>
          <a:srcRect l="27500" t="25061" r="27639" b="21621"/>
          <a:stretch>
            <a:fillRect/>
          </a:stretch>
        </p:blipFill>
        <p:spPr>
          <a:xfrm>
            <a:off x="482428" y="218370"/>
            <a:ext cx="3297353" cy="221525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1311" y="-888274"/>
            <a:ext cx="9304440" cy="930444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Title 1"/>
          <p:cNvSpPr txBox="1"/>
          <p:nvPr/>
        </p:nvSpPr>
        <p:spPr>
          <a:xfrm>
            <a:off x="0" y="-150926"/>
            <a:ext cx="9442322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kern="0" dirty="0" smtClean="0">
                <a:solidFill>
                  <a:srgbClr val="FFFFFF"/>
                </a:solidFill>
                <a:latin typeface="Calibri Light"/>
              </a:rPr>
              <a:t>Aims</a:t>
            </a:r>
            <a:endParaRPr lang="en-GB" sz="4400" b="0" i="0" u="none" strike="noStrike" kern="1200" cap="none" spc="0" baseline="0" dirty="0">
              <a:solidFill>
                <a:srgbClr val="FFFFFF"/>
              </a:solidFill>
              <a:uFillTx/>
              <a:latin typeface="Calibri 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5275" y="1464228"/>
            <a:ext cx="8604314" cy="39703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800" dirty="0" smtClean="0">
                <a:solidFill>
                  <a:srgbClr val="FFFFFF"/>
                </a:solidFill>
                <a:latin typeface="Calibri"/>
              </a:rPr>
              <a:t>Use the existing catalogue of oscillation events to perform a statistical study of decaying kink oscillation parameters.</a:t>
            </a:r>
            <a:r>
              <a:rPr lang="en-GB" sz="2800" dirty="0" smtClean="0">
                <a:solidFill>
                  <a:srgbClr val="FFFFFF"/>
                </a:solidFill>
              </a:rPr>
              <a:t>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800" dirty="0" smtClean="0">
                <a:solidFill>
                  <a:srgbClr val="FFFFFF"/>
                </a:solidFill>
                <a:latin typeface="Calibri"/>
              </a:rPr>
              <a:t>Analyse the distributions and dependencies of the parameters.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800" kern="0" dirty="0" smtClean="0">
                <a:solidFill>
                  <a:srgbClr val="FFFFFF"/>
                </a:solidFill>
                <a:latin typeface="Calibri"/>
              </a:rPr>
              <a:t>Provide a detailed catalogue to allow targeted follow up studies.</a:t>
            </a:r>
            <a:endParaRPr lang="en-GB" sz="2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327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" y="0"/>
            <a:ext cx="9304440" cy="930444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Title 1"/>
          <p:cNvSpPr txBox="1"/>
          <p:nvPr/>
        </p:nvSpPr>
        <p:spPr>
          <a:xfrm>
            <a:off x="0" y="-150926"/>
            <a:ext cx="9442322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kern="0" dirty="0" smtClean="0">
                <a:solidFill>
                  <a:srgbClr val="FFFFFF"/>
                </a:solidFill>
                <a:latin typeface="Calibri Light"/>
              </a:rPr>
              <a:t>Initial Catalogue</a:t>
            </a:r>
            <a:endParaRPr lang="en-GB" sz="4400" b="0" i="0" u="none" strike="noStrike" kern="1200" cap="none" spc="0" baseline="0" dirty="0">
              <a:solidFill>
                <a:srgbClr val="FFFFFF"/>
              </a:solidFill>
              <a:uFillTx/>
              <a:latin typeface="Calibri Ligh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7396" t="22778" r="5313" b="10556"/>
          <a:stretch/>
        </p:blipFill>
        <p:spPr>
          <a:xfrm>
            <a:off x="453961" y="985891"/>
            <a:ext cx="8534400" cy="3666329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95275" y="985890"/>
            <a:ext cx="2324100" cy="366632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95275" y="4904120"/>
            <a:ext cx="8604314" cy="40011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dirty="0" smtClean="0">
                <a:solidFill>
                  <a:srgbClr val="FFFFFF"/>
                </a:solidFill>
                <a:latin typeface="Calibri"/>
              </a:rPr>
              <a:t>Table 1. </a:t>
            </a:r>
            <a:r>
              <a:rPr lang="en-GB" sz="2000" dirty="0">
                <a:solidFill>
                  <a:srgbClr val="FFFFFF"/>
                </a:solidFill>
              </a:rPr>
              <a:t>: </a:t>
            </a:r>
            <a:r>
              <a:rPr lang="en-GB" sz="2000" dirty="0" err="1">
                <a:solidFill>
                  <a:srgbClr val="FFFFFF"/>
                </a:solidFill>
              </a:rPr>
              <a:t>Zimovets</a:t>
            </a:r>
            <a:r>
              <a:rPr lang="en-GB" sz="2000" dirty="0">
                <a:solidFill>
                  <a:srgbClr val="FFFFFF"/>
                </a:solidFill>
              </a:rPr>
              <a:t>, I. V. &amp; </a:t>
            </a:r>
            <a:r>
              <a:rPr lang="en-GB" sz="2000" dirty="0" err="1">
                <a:solidFill>
                  <a:srgbClr val="FFFFFF"/>
                </a:solidFill>
              </a:rPr>
              <a:t>Nakariakov</a:t>
            </a:r>
            <a:r>
              <a:rPr lang="en-GB" sz="2000" dirty="0">
                <a:solidFill>
                  <a:srgbClr val="FFFFFF"/>
                </a:solidFill>
              </a:rPr>
              <a:t>, V. M</a:t>
            </a:r>
            <a:r>
              <a:rPr lang="en-GB" sz="2000" dirty="0" smtClean="0">
                <a:solidFill>
                  <a:srgbClr val="FFFFFF"/>
                </a:solidFill>
              </a:rPr>
              <a:t>., </a:t>
            </a:r>
            <a:r>
              <a:rPr lang="en-GB" sz="2000" dirty="0">
                <a:solidFill>
                  <a:srgbClr val="FFFFFF"/>
                </a:solidFill>
              </a:rPr>
              <a:t>2015, A&amp;A, 577, A4 </a:t>
            </a:r>
            <a:endParaRPr lang="en-GB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64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37882" y="50800"/>
            <a:ext cx="9304440" cy="930444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Title 1"/>
          <p:cNvSpPr txBox="1"/>
          <p:nvPr/>
        </p:nvSpPr>
        <p:spPr>
          <a:xfrm>
            <a:off x="0" y="-150926"/>
            <a:ext cx="9442322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kern="0" dirty="0" smtClean="0">
                <a:solidFill>
                  <a:srgbClr val="FFFFFF"/>
                </a:solidFill>
                <a:latin typeface="Calibri Light"/>
              </a:rPr>
              <a:t>Locating suitable oscillations</a:t>
            </a:r>
            <a:endParaRPr lang="en-GB" sz="4400" b="0" i="0" u="none" strike="noStrike" kern="1200" cap="none" spc="0" baseline="0" dirty="0">
              <a:solidFill>
                <a:srgbClr val="FFFFFF"/>
              </a:solidFill>
              <a:uFillTx/>
              <a:latin typeface="Calibri Light"/>
            </a:endParaRPr>
          </a:p>
        </p:txBody>
      </p:sp>
      <p:pic>
        <p:nvPicPr>
          <p:cNvPr id="9" name="40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4522" end="8584.333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37038" y="1189039"/>
            <a:ext cx="5532441" cy="553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99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" y="0"/>
            <a:ext cx="9304440" cy="9304440"/>
          </a:xfrm>
        </p:spPr>
      </p:pic>
      <p:pic>
        <p:nvPicPr>
          <p:cNvPr id="3" name="Picture 4"/>
          <p:cNvPicPr>
            <a:picLocks noChangeAspect="1"/>
          </p:cNvPicPr>
          <p:nvPr/>
        </p:nvPicPr>
        <p:blipFill>
          <a:blip r:embed="rId3"/>
          <a:srcRect l="51875" t="21666" r="7917" b="10556"/>
          <a:stretch>
            <a:fillRect/>
          </a:stretch>
        </p:blipFill>
        <p:spPr>
          <a:xfrm>
            <a:off x="4721161" y="2009989"/>
            <a:ext cx="4567363" cy="433070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5"/>
          <p:cNvPicPr>
            <a:picLocks noChangeAspect="1"/>
          </p:cNvPicPr>
          <p:nvPr/>
        </p:nvPicPr>
        <p:blipFill>
          <a:blip r:embed="rId4"/>
          <a:srcRect l="32698" t="20617" r="11111" b="15750"/>
          <a:stretch>
            <a:fillRect/>
          </a:stretch>
        </p:blipFill>
        <p:spPr>
          <a:xfrm>
            <a:off x="204519" y="3497472"/>
            <a:ext cx="4463419" cy="284322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0FEC64EE-C508-455D-8CE3-15D6DB513F9C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9" name="Title 1"/>
          <p:cNvSpPr txBox="1"/>
          <p:nvPr/>
        </p:nvSpPr>
        <p:spPr>
          <a:xfrm>
            <a:off x="0" y="-256928"/>
            <a:ext cx="9442322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kern="0" dirty="0" smtClean="0">
                <a:solidFill>
                  <a:srgbClr val="FFFFFF"/>
                </a:solidFill>
                <a:latin typeface="Calibri Light"/>
              </a:rPr>
              <a:t>Final sample</a:t>
            </a:r>
            <a:endParaRPr lang="en-GB" sz="4400" b="0" i="0" u="none" strike="noStrike" kern="1200" cap="none" spc="0" baseline="0" dirty="0">
              <a:solidFill>
                <a:srgbClr val="FFFFFF"/>
              </a:solidFill>
              <a:uFillTx/>
              <a:latin typeface="Calibri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7485" y="755119"/>
            <a:ext cx="4046586" cy="26776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kern="0" dirty="0" smtClean="0">
                <a:solidFill>
                  <a:srgbClr val="FFFFFF"/>
                </a:solidFill>
                <a:latin typeface="Calibri"/>
              </a:rPr>
              <a:t>56 events analysed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FFFFFF"/>
                </a:solidFill>
                <a:latin typeface="Calibri"/>
              </a:rPr>
              <a:t>120 individual kink oscillations recorded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FFFFFF"/>
                </a:solidFill>
                <a:latin typeface="Calibri"/>
              </a:rPr>
              <a:t>TD maps analysed for each loop</a:t>
            </a: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3014</TotalTime>
  <Words>450</Words>
  <Application>Microsoft Office PowerPoint</Application>
  <PresentationFormat>On-screen Show (4:3)</PresentationFormat>
  <Paragraphs>90</Paragraphs>
  <Slides>21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NimbusRomNo9L-Regu</vt:lpstr>
      <vt:lpstr>NimbusRomNo9L-ReguItal</vt:lpstr>
      <vt:lpstr>rtxmi</vt:lpstr>
      <vt:lpstr>rtxr</vt:lpstr>
      <vt:lpstr>Times New Roman</vt:lpstr>
      <vt:lpstr>Office Theme</vt:lpstr>
      <vt:lpstr>Kink oscillations of coronal loops -  a statistical study</vt:lpstr>
      <vt:lpstr>MHD Modes of a Plasma Cylinder</vt:lpstr>
      <vt:lpstr>Excitation Mechanism </vt:lpstr>
      <vt:lpstr>Damping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</vt:lpstr>
      <vt:lpstr>PowerPoint Presentation</vt:lpstr>
      <vt:lpstr>Damping envelopes </vt:lpstr>
      <vt:lpstr>PowerPoint Presentation</vt:lpstr>
      <vt:lpstr>Further follow up work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Goddard, Christopher</dc:creator>
  <cp:lastModifiedBy>Goddard, Christopher</cp:lastModifiedBy>
  <cp:revision>67</cp:revision>
  <dcterms:created xsi:type="dcterms:W3CDTF">2015-11-14T10:44:16Z</dcterms:created>
  <dcterms:modified xsi:type="dcterms:W3CDTF">2015-12-14T03:31:43Z</dcterms:modified>
</cp:coreProperties>
</file>