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6" r:id="rId1"/>
  </p:sldMasterIdLst>
  <p:notesMasterIdLst>
    <p:notesMasterId r:id="rId38"/>
  </p:notesMasterIdLst>
  <p:sldIdLst>
    <p:sldId id="256" r:id="rId2"/>
    <p:sldId id="283" r:id="rId3"/>
    <p:sldId id="284" r:id="rId4"/>
    <p:sldId id="285" r:id="rId5"/>
    <p:sldId id="286" r:id="rId6"/>
    <p:sldId id="287" r:id="rId7"/>
    <p:sldId id="292" r:id="rId8"/>
    <p:sldId id="288" r:id="rId9"/>
    <p:sldId id="289" r:id="rId10"/>
    <p:sldId id="294" r:id="rId11"/>
    <p:sldId id="290" r:id="rId12"/>
    <p:sldId id="295" r:id="rId13"/>
    <p:sldId id="296" r:id="rId14"/>
    <p:sldId id="298" r:id="rId15"/>
    <p:sldId id="297" r:id="rId16"/>
    <p:sldId id="300" r:id="rId17"/>
    <p:sldId id="259" r:id="rId18"/>
    <p:sldId id="260" r:id="rId19"/>
    <p:sldId id="262" r:id="rId20"/>
    <p:sldId id="263" r:id="rId21"/>
    <p:sldId id="269" r:id="rId22"/>
    <p:sldId id="266" r:id="rId23"/>
    <p:sldId id="302" r:id="rId24"/>
    <p:sldId id="305" r:id="rId25"/>
    <p:sldId id="306" r:id="rId26"/>
    <p:sldId id="307" r:id="rId27"/>
    <p:sldId id="304" r:id="rId28"/>
    <p:sldId id="310" r:id="rId29"/>
    <p:sldId id="311" r:id="rId30"/>
    <p:sldId id="312" r:id="rId31"/>
    <p:sldId id="313" r:id="rId32"/>
    <p:sldId id="314" r:id="rId33"/>
    <p:sldId id="315" r:id="rId34"/>
    <p:sldId id="318" r:id="rId35"/>
    <p:sldId id="317" r:id="rId36"/>
    <p:sldId id="316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C82F2-0A59-4672-8195-3191DE139028}" type="datetimeFigureOut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2F638-F5CF-4BF5-B612-369B433DD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93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021F0-B116-4DA2-B7F2-A08568562DCA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E65B-2071-47E4-BB1E-3A16B42317D8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8E6C-C107-436F-BACB-23AE6304C1AE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E5B3-4EA2-4A0A-A5BA-D798A5E382FE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10CF6-BB4F-4263-BD8C-58AD880011B9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A1760-64DF-403C-A426-51A25EE74F80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F5F0-151D-4DF4-A7F0-BC9C22032DFA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2B98-7EE9-4BCF-BF3C-E1F2067257EA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5E0-F015-44B8-840E-C28D9A817B99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3D17-E69B-4966-A93B-CAA4111A8F63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C6E5-A8A0-47AA-A8F6-8C3D3BEAB404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24ED3-5501-4868-B574-6DB166510080}" type="datetime1">
              <a:rPr lang="zh-CN" altLang="en-US" smtClean="0"/>
              <a:t>2017-1-17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dsabs.harvard.edu/cgi-bin/nph-data_query?bibcode=2017SoPh..292...11N&amp;db_key=AST&amp;link_type=ABSTRACT&amp;high=56767571053075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adsabs.harvard.edu/cgi-bin/nph-data_query?bibcode=2017A&amp;A...597L...4L&amp;db_key=AST&amp;link_type=ABSTRACT&amp;high=56767571051442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adsabs.harvard.edu/cgi-bin/nph-data_query?bibcode=2016ApJ...832...65Z&amp;db_key=AST&amp;link_type=ABSTRACT&amp;high=56767571052119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adsabs.harvard.edu/cgi-bin/nph-data_query?bibcode=2015ApJ...807...72L&amp;db_key=AST&amp;link_type=ABSTRACT&amp;high=567675710531553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8064896" cy="2088232"/>
          </a:xfrm>
        </p:spPr>
        <p:txBody>
          <a:bodyPr>
            <a:noAutofit/>
          </a:bodyPr>
          <a:lstStyle/>
          <a:p>
            <a:pPr algn="ctr"/>
            <a:r>
              <a:rPr lang="en-US" altLang="zh-CN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zh-CN" sz="4400" dirty="0" smtClean="0">
                <a:latin typeface="+mn-lt"/>
              </a:rPr>
              <a:t>Spectral and Imaging observations of </a:t>
            </a:r>
            <a:r>
              <a:rPr lang="en-US" altLang="zh-CN" sz="4400" dirty="0">
                <a:latin typeface="+mn-lt"/>
              </a:rPr>
              <a:t>quasi-periodic </a:t>
            </a:r>
            <a:r>
              <a:rPr lang="en-US" altLang="zh-CN" sz="4400" dirty="0" smtClean="0">
                <a:latin typeface="+mn-lt"/>
              </a:rPr>
              <a:t>pulsations in solar flares</a:t>
            </a:r>
            <a:endParaRPr lang="zh-CN" altLang="en-US" sz="4400" dirty="0">
              <a:latin typeface="+mn-lt"/>
              <a:cs typeface="Arial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99592" y="4221088"/>
            <a:ext cx="7416824" cy="1872208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  <a:cs typeface="Arial" pitchFamily="34" charset="0"/>
              </a:rPr>
              <a:t>Dong Li</a:t>
            </a:r>
          </a:p>
          <a:p>
            <a:pPr algn="ctr"/>
            <a:r>
              <a:rPr lang="en-US" altLang="zh-CN" sz="3200" dirty="0" smtClean="0">
                <a:solidFill>
                  <a:srgbClr val="FF0000"/>
                </a:solidFill>
                <a:cs typeface="Arial" pitchFamily="34" charset="0"/>
              </a:rPr>
              <a:t>lidong@pmo.ac.cn</a:t>
            </a:r>
          </a:p>
          <a:p>
            <a:pPr algn="ctr"/>
            <a:r>
              <a:rPr lang="en-US" altLang="zh-CN" sz="3200" dirty="0">
                <a:solidFill>
                  <a:srgbClr val="FF0000"/>
                </a:solidFill>
              </a:rPr>
              <a:t>Purple Mountain Observatory, CAS</a:t>
            </a:r>
            <a:endParaRPr lang="en-US" altLang="zh-CN" sz="3200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4" name="Picture 2" descr="C:\Users\lidong\AppData\Roaming\Tencent\Users\365489062\QQ\WinTemp\RichOle\GEG8`J1E0B~$F(N57I}RJ5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800" cy="192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1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1-minute </a:t>
            </a:r>
            <a:r>
              <a:rPr lang="en-US" altLang="zh-CN" dirty="0">
                <a:latin typeface="+mn-lt"/>
              </a:rPr>
              <a:t>QPPs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1763688" y="2636912"/>
            <a:ext cx="6120680" cy="338437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See detailed in </a:t>
            </a:r>
            <a:r>
              <a:rPr lang="en-US" altLang="zh-CN" dirty="0" err="1" smtClean="0"/>
              <a:t>Ning</a:t>
            </a:r>
            <a:r>
              <a:rPr lang="en-US" altLang="zh-CN" dirty="0" smtClean="0"/>
              <a:t>, 2017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>
                <a:hlinkClick r:id="rId2"/>
              </a:rPr>
              <a:t>2017SoPh</a:t>
            </a:r>
            <a:r>
              <a:rPr lang="en-US" altLang="zh-CN" dirty="0">
                <a:hlinkClick r:id="rId2"/>
              </a:rPr>
              <a:t>..292...</a:t>
            </a:r>
            <a:r>
              <a:rPr lang="en-US" altLang="zh-CN" dirty="0" smtClean="0">
                <a:hlinkClick r:id="rId2"/>
              </a:rPr>
              <a:t>11N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9629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QPPs in SXR band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2014-9-10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X1.6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1 </a:t>
            </a:r>
            <a:r>
              <a:rPr lang="en-US" altLang="zh-CN" dirty="0"/>
              <a:t>– 8 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304" y="1316179"/>
            <a:ext cx="6264696" cy="544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7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3921" y="14469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QPPs in EUV/UV and X-ray bands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39067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400" y="1052736"/>
            <a:ext cx="4420914" cy="5699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68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>
                <a:latin typeface="+mn-lt"/>
              </a:rPr>
              <a:t>QPPs in from GOES </a:t>
            </a:r>
            <a:r>
              <a:rPr lang="en-US" altLang="zh-CN" dirty="0">
                <a:latin typeface="+mn-lt"/>
              </a:rPr>
              <a:t>temperature and emission measure</a:t>
            </a:r>
            <a:r>
              <a:rPr lang="en-US" altLang="zh-CN" dirty="0" smtClean="0">
                <a:latin typeface="+mn-lt"/>
              </a:rPr>
              <a:t> 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88" y="1484784"/>
            <a:ext cx="8127460" cy="4965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1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1-</a:t>
            </a:r>
            <a:r>
              <a:rPr lang="en-US" altLang="zh-CN" dirty="0">
                <a:latin typeface="+mn-lt"/>
              </a:rPr>
              <a:t>minute</a:t>
            </a:r>
            <a:r>
              <a:rPr lang="en-US" altLang="zh-CN" dirty="0" smtClean="0">
                <a:latin typeface="+mn-lt"/>
              </a:rPr>
              <a:t> QPPs positions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AIA 335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25" y="1741516"/>
            <a:ext cx="5099308" cy="370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/>
          <p:nvPr/>
        </p:nvSpPr>
        <p:spPr>
          <a:xfrm>
            <a:off x="4788024" y="3573016"/>
            <a:ext cx="888054" cy="411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Lt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5421729" y="3137442"/>
            <a:ext cx="734447" cy="4355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Fpt1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4499992" y="4097426"/>
            <a:ext cx="888054" cy="411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Fpt2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52" y="2624056"/>
            <a:ext cx="8979948" cy="377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87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</a:rPr>
              <a:t>S</a:t>
            </a:r>
            <a:r>
              <a:rPr lang="en-US" altLang="zh-CN" dirty="0" smtClean="0">
                <a:latin typeface="+mn-lt"/>
              </a:rPr>
              <a:t>ummary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1-minute </a:t>
            </a:r>
            <a:r>
              <a:rPr lang="en-US" altLang="zh-CN" dirty="0"/>
              <a:t>QPPs are </a:t>
            </a:r>
            <a:r>
              <a:rPr lang="en-US" altLang="zh-CN" dirty="0" smtClean="0"/>
              <a:t>simultaneously found </a:t>
            </a:r>
            <a:r>
              <a:rPr lang="en-US" altLang="zh-CN" dirty="0"/>
              <a:t>in </a:t>
            </a:r>
            <a:r>
              <a:rPr lang="en-US" altLang="zh-CN" dirty="0" smtClean="0"/>
              <a:t>SXR, EUV/UV, HXR emissions, and it varies </a:t>
            </a:r>
            <a:r>
              <a:rPr lang="en-US" altLang="zh-CN" dirty="0"/>
              <a:t>in a broad range of </a:t>
            </a:r>
            <a:r>
              <a:rPr lang="en-US" altLang="zh-CN" dirty="0">
                <a:solidFill>
                  <a:srgbClr val="FF0000"/>
                </a:solidFill>
              </a:rPr>
              <a:t>≈30 – 120 </a:t>
            </a:r>
            <a:r>
              <a:rPr lang="en-US" altLang="zh-CN" dirty="0" smtClean="0">
                <a:solidFill>
                  <a:srgbClr val="FF0000"/>
                </a:solidFill>
              </a:rPr>
              <a:t>s</a:t>
            </a:r>
            <a:r>
              <a:rPr lang="en-US" altLang="zh-CN" dirty="0" smtClean="0"/>
              <a:t>.</a:t>
            </a:r>
          </a:p>
          <a:p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T</a:t>
            </a:r>
            <a:r>
              <a:rPr lang="en-US" altLang="zh-CN" dirty="0" smtClean="0"/>
              <a:t>he 1-minute </a:t>
            </a:r>
            <a:r>
              <a:rPr lang="en-US" altLang="zh-CN" dirty="0"/>
              <a:t>QPPs tend to originate from the </a:t>
            </a:r>
            <a:r>
              <a:rPr lang="en-US" altLang="zh-CN" dirty="0">
                <a:solidFill>
                  <a:srgbClr val="FF0000"/>
                </a:solidFill>
              </a:rPr>
              <a:t>flare </a:t>
            </a:r>
            <a:r>
              <a:rPr lang="en-US" altLang="zh-CN" dirty="0" smtClean="0">
                <a:solidFill>
                  <a:srgbClr val="FF0000"/>
                </a:solidFill>
              </a:rPr>
              <a:t>loop </a:t>
            </a:r>
            <a:r>
              <a:rPr lang="en-US" altLang="zh-CN" dirty="0" err="1" smtClean="0">
                <a:solidFill>
                  <a:srgbClr val="FF0000"/>
                </a:solidFill>
              </a:rPr>
              <a:t>footpoints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12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/>
          <a:lstStyle/>
          <a:p>
            <a:r>
              <a:rPr lang="en-US" altLang="zh-CN" dirty="0">
                <a:latin typeface="+mn-lt"/>
              </a:rPr>
              <a:t>QPPs with changing periods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1763688" y="2636912"/>
            <a:ext cx="6120680" cy="338437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See detailed in Li et al., 2017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>
                <a:hlinkClick r:id="rId2"/>
              </a:rPr>
              <a:t>2017A&amp;A...597L...4L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314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2014-10-27 M7.1 flare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21702"/>
            <a:ext cx="8424936" cy="565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39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Flare position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80151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22198" y="6095452"/>
            <a:ext cx="2761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NOAA AR12192</a:t>
            </a:r>
            <a:endParaRPr lang="zh-CN" alt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0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QPPs in </a:t>
            </a:r>
            <a:r>
              <a:rPr lang="en-US" altLang="zh-CN" dirty="0">
                <a:latin typeface="Arial" pitchFamily="34" charset="0"/>
                <a:cs typeface="Arial" pitchFamily="34" charset="0"/>
              </a:rPr>
              <a:t>X-ray 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emissions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68760"/>
            <a:ext cx="907247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2552" y="1773238"/>
            <a:ext cx="9223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</a:rPr>
              <a:t>SXR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021513" y="1484784"/>
            <a:ext cx="9429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</a:rPr>
              <a:t>HXR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723728"/>
            <a:ext cx="91265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17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</a:rPr>
              <a:t>O</a:t>
            </a:r>
            <a:r>
              <a:rPr lang="en-US" altLang="zh-CN" dirty="0" smtClean="0">
                <a:latin typeface="+mn-lt"/>
              </a:rPr>
              <a:t>utlines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2" y="1196752"/>
            <a:ext cx="8959846" cy="518457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4-minute QPPs detected from spectra and images (Li et al., 2015, </a:t>
            </a:r>
            <a:r>
              <a:rPr lang="en-US" altLang="zh-CN" dirty="0" err="1" smtClean="0"/>
              <a:t>ApJ</a:t>
            </a:r>
            <a:r>
              <a:rPr lang="en-US" altLang="zh-CN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1-minute QPPs </a:t>
            </a:r>
            <a:r>
              <a:rPr lang="en-US" altLang="zh-CN" dirty="0"/>
              <a:t>s</a:t>
            </a:r>
            <a:r>
              <a:rPr lang="en-US" altLang="zh-CN" dirty="0" smtClean="0"/>
              <a:t>een </a:t>
            </a:r>
            <a:r>
              <a:rPr lang="en-US" altLang="zh-CN" dirty="0"/>
              <a:t>in a </a:t>
            </a:r>
            <a:r>
              <a:rPr lang="en-US" altLang="zh-CN" dirty="0" smtClean="0"/>
              <a:t>Solar Flare (</a:t>
            </a:r>
            <a:r>
              <a:rPr lang="en-US" altLang="zh-CN" dirty="0" err="1" smtClean="0"/>
              <a:t>Ning</a:t>
            </a:r>
            <a:r>
              <a:rPr lang="en-US" altLang="zh-CN" dirty="0" smtClean="0"/>
              <a:t> 2017, </a:t>
            </a:r>
            <a:r>
              <a:rPr lang="en-US" altLang="zh-CN" dirty="0"/>
              <a:t>Solar </a:t>
            </a:r>
            <a:r>
              <a:rPr lang="en-US" altLang="zh-CN" dirty="0" smtClean="0"/>
              <a:t>physics)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QPPs with changing periods depending on the thermal or </a:t>
            </a:r>
            <a:r>
              <a:rPr lang="en-US" altLang="zh-CN" dirty="0" err="1" smtClean="0"/>
              <a:t>nonthermal</a:t>
            </a:r>
            <a:r>
              <a:rPr lang="en-US" altLang="zh-CN" dirty="0" smtClean="0"/>
              <a:t>  components in a flare (Li et al., 2017, A&amp;A)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QPPs in a circular-ribbon flare (Zhang et al., 2016, </a:t>
            </a:r>
            <a:r>
              <a:rPr lang="en-US" altLang="zh-CN" dirty="0" err="1" smtClean="0"/>
              <a:t>ApJ</a:t>
            </a:r>
            <a:r>
              <a:rPr lang="en-US" altLang="zh-CN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QPPs with increasing </a:t>
            </a:r>
            <a:r>
              <a:rPr lang="en-US" altLang="zh-CN" dirty="0" smtClean="0"/>
              <a:t>periods with HXR energies</a:t>
            </a:r>
          </a:p>
          <a:p>
            <a:pPr>
              <a:buFont typeface="Wingdings" pitchFamily="2" charset="2"/>
              <a:buChar char="Ø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50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Arial" pitchFamily="34" charset="0"/>
                <a:cs typeface="Arial" pitchFamily="34" charset="0"/>
              </a:rPr>
              <a:t>QPPs 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altLang="zh-CN" dirty="0">
                <a:latin typeface="Arial" pitchFamily="34" charset="0"/>
                <a:cs typeface="Arial" pitchFamily="34" charset="0"/>
              </a:rPr>
              <a:t>Microwave emissions 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632848" cy="547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89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QPPs from EVE observation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31053"/>
            <a:ext cx="7128792" cy="546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9752" y="2184376"/>
            <a:ext cx="9223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</a:rPr>
              <a:t>SXR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080615" y="1922766"/>
            <a:ext cx="2063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</a:rPr>
              <a:t>Derivatives</a:t>
            </a:r>
            <a:r>
              <a:rPr lang="en-US" altLang="zh-CN" sz="2800" dirty="0"/>
              <a:t>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3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  <a:cs typeface="Arial" pitchFamily="34" charset="0"/>
              </a:rPr>
              <a:t>Summary 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54461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CN" dirty="0" smtClean="0">
                <a:cs typeface="Arial" pitchFamily="34" charset="0"/>
              </a:rPr>
              <a:t>The QPPs period </a:t>
            </a:r>
            <a:r>
              <a:rPr lang="en-US" altLang="zh-CN" dirty="0">
                <a:solidFill>
                  <a:srgbClr val="FF0000"/>
                </a:solidFill>
                <a:cs typeface="Arial" pitchFamily="34" charset="0"/>
              </a:rPr>
              <a:t>changes</a:t>
            </a:r>
            <a:r>
              <a:rPr lang="en-US" altLang="zh-CN" dirty="0">
                <a:cs typeface="Arial" pitchFamily="34" charset="0"/>
              </a:rPr>
              <a:t> from thermal </a:t>
            </a:r>
            <a:r>
              <a:rPr lang="en-US" altLang="zh-CN" dirty="0" smtClean="0">
                <a:cs typeface="Arial" pitchFamily="34" charset="0"/>
              </a:rPr>
              <a:t>(SXR) to </a:t>
            </a:r>
            <a:r>
              <a:rPr lang="en-US" altLang="zh-CN" dirty="0" err="1" smtClean="0">
                <a:cs typeface="Arial" pitchFamily="34" charset="0"/>
              </a:rPr>
              <a:t>nonthermal</a:t>
            </a:r>
            <a:r>
              <a:rPr lang="en-US" altLang="zh-CN" dirty="0" smtClean="0">
                <a:cs typeface="Arial" pitchFamily="34" charset="0"/>
              </a:rPr>
              <a:t> (HXR, </a:t>
            </a:r>
            <a:r>
              <a:rPr lang="en-US" altLang="zh-CN" dirty="0">
                <a:cs typeface="Arial" pitchFamily="34" charset="0"/>
              </a:rPr>
              <a:t>microwave</a:t>
            </a:r>
            <a:r>
              <a:rPr lang="en-US" altLang="zh-CN" dirty="0" smtClean="0">
                <a:cs typeface="Arial" pitchFamily="34" charset="0"/>
              </a:rPr>
              <a:t>) </a:t>
            </a:r>
            <a:r>
              <a:rPr lang="en-US" altLang="zh-CN" dirty="0">
                <a:cs typeface="Arial" pitchFamily="34" charset="0"/>
              </a:rPr>
              <a:t>components in a single </a:t>
            </a:r>
            <a:r>
              <a:rPr lang="en-US" altLang="zh-CN" dirty="0" smtClean="0">
                <a:cs typeface="Arial" pitchFamily="34" charset="0"/>
              </a:rPr>
              <a:t>flare that </a:t>
            </a:r>
            <a:r>
              <a:rPr lang="en-US" altLang="zh-CN" dirty="0">
                <a:cs typeface="Arial" pitchFamily="34" charset="0"/>
              </a:rPr>
              <a:t>occur at almost </a:t>
            </a:r>
            <a:r>
              <a:rPr lang="en-US" altLang="zh-CN" dirty="0" smtClean="0">
                <a:cs typeface="Arial" pitchFamily="34" charset="0"/>
              </a:rPr>
              <a:t>the </a:t>
            </a:r>
            <a:r>
              <a:rPr lang="en-US" altLang="zh-CN" dirty="0">
                <a:cs typeface="Arial" pitchFamily="34" charset="0"/>
              </a:rPr>
              <a:t>same </a:t>
            </a:r>
            <a:r>
              <a:rPr lang="en-US" altLang="zh-CN" dirty="0" smtClean="0">
                <a:cs typeface="Arial" pitchFamily="34" charset="0"/>
              </a:rPr>
              <a:t>time.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CN" dirty="0" smtClean="0">
                <a:solidFill>
                  <a:srgbClr val="0070C0"/>
                </a:solidFill>
                <a:cs typeface="Arial" pitchFamily="34" charset="0"/>
              </a:rPr>
              <a:t>The period </a:t>
            </a:r>
            <a:r>
              <a:rPr lang="en-US" altLang="zh-CN" dirty="0">
                <a:solidFill>
                  <a:srgbClr val="0070C0"/>
                </a:solidFill>
                <a:cs typeface="Arial" pitchFamily="34" charset="0"/>
              </a:rPr>
              <a:t>ratio is exactly 2.0, which might be due to the modulations of the magnetic reconnection rate by the fundamental and </a:t>
            </a:r>
            <a:r>
              <a:rPr lang="en-US" altLang="zh-CN" dirty="0" smtClean="0">
                <a:solidFill>
                  <a:srgbClr val="0070C0"/>
                </a:solidFill>
                <a:cs typeface="Arial" pitchFamily="34" charset="0"/>
              </a:rPr>
              <a:t>harmonic modes </a:t>
            </a:r>
            <a:r>
              <a:rPr lang="en-US" altLang="zh-CN" dirty="0">
                <a:solidFill>
                  <a:srgbClr val="0070C0"/>
                </a:solidFill>
                <a:cs typeface="Arial" pitchFamily="34" charset="0"/>
              </a:rPr>
              <a:t>of </a:t>
            </a:r>
            <a:r>
              <a:rPr lang="en-US" altLang="zh-CN" dirty="0" smtClean="0">
                <a:solidFill>
                  <a:srgbClr val="0070C0"/>
                </a:solidFill>
                <a:cs typeface="Arial" pitchFamily="34" charset="0"/>
              </a:rPr>
              <a:t>MHD </a:t>
            </a:r>
            <a:r>
              <a:rPr lang="en-US" altLang="zh-CN" dirty="0">
                <a:solidFill>
                  <a:srgbClr val="0070C0"/>
                </a:solidFill>
                <a:cs typeface="Arial" pitchFamily="34" charset="0"/>
              </a:rPr>
              <a:t>waves</a:t>
            </a:r>
            <a:r>
              <a:rPr lang="en-US" altLang="zh-CN" dirty="0" smtClean="0">
                <a:solidFill>
                  <a:srgbClr val="0070C0"/>
                </a:solidFill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906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+mn-lt"/>
              </a:rPr>
              <a:t>QPPs in a circular-ribbon flare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1763688" y="2636912"/>
            <a:ext cx="6480720" cy="324036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See detailed in Zhang et al., 2016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>
                <a:hlinkClick r:id="rId2"/>
              </a:rPr>
              <a:t>2016ApJ...832...65Z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39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</a:rPr>
              <a:t>circular-ribbon flare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96752"/>
            <a:ext cx="5652120" cy="542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内容占位符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zh-CN" dirty="0"/>
              <a:t>2015-10-16</a:t>
            </a: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C3.1</a:t>
            </a:r>
            <a:endParaRPr lang="zh-CN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8999"/>
            <a:ext cx="3240360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90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T</a:t>
            </a:r>
            <a:r>
              <a:rPr lang="en-US" altLang="zh-CN" dirty="0" smtClean="0"/>
              <a:t>ime </a:t>
            </a:r>
            <a:r>
              <a:rPr lang="en-US" altLang="zh-CN" dirty="0"/>
              <a:t>derivative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    of SXR flux</a:t>
            </a:r>
          </a:p>
          <a:p>
            <a:pPr marL="0" indent="0">
              <a:buNone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1–8 </a:t>
            </a:r>
            <a:r>
              <a:rPr lang="en-US" altLang="zh-CN" dirty="0" smtClean="0"/>
              <a:t>Å</a:t>
            </a:r>
          </a:p>
          <a:p>
            <a:pPr>
              <a:buFont typeface="Wingdings" pitchFamily="2" charset="2"/>
              <a:buChar char="Ø"/>
            </a:pPr>
            <a:endParaRPr lang="en-US" altLang="zh-CN" dirty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P=32 </a:t>
            </a:r>
            <a:r>
              <a:rPr lang="en-US" altLang="zh-CN" dirty="0"/>
              <a:t>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6946"/>
            <a:ext cx="43815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8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Si IV </a:t>
            </a:r>
            <a:r>
              <a:rPr lang="en-US" altLang="zh-CN" dirty="0" smtClean="0"/>
              <a:t>intensity</a:t>
            </a:r>
          </a:p>
          <a:p>
            <a:pPr>
              <a:buFont typeface="Wingdings" pitchFamily="2" charset="2"/>
              <a:buChar char="Ø"/>
            </a:pPr>
            <a:endParaRPr lang="en-US" altLang="zh-CN" dirty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P=33-42 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5979381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8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  <a:cs typeface="Arial" pitchFamily="34" charset="0"/>
              </a:rPr>
              <a:t>Summary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896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600" dirty="0"/>
              <a:t>During the impulsive phase of </a:t>
            </a:r>
            <a:r>
              <a:rPr lang="en-US" altLang="zh-CN" sz="3600" dirty="0" smtClean="0"/>
              <a:t> </a:t>
            </a:r>
            <a:r>
              <a:rPr lang="en-US" altLang="zh-CN" sz="3600" dirty="0"/>
              <a:t>flare, the Si IV </a:t>
            </a:r>
            <a:r>
              <a:rPr lang="en-US" altLang="zh-CN" sz="3600" dirty="0" smtClean="0"/>
              <a:t>line intensities </a:t>
            </a:r>
            <a:r>
              <a:rPr lang="en-US" altLang="zh-CN" sz="3600" dirty="0"/>
              <a:t>and SXR derivative show QPPs with </a:t>
            </a:r>
            <a:r>
              <a:rPr lang="en-US" altLang="zh-CN" sz="3600" dirty="0" smtClean="0"/>
              <a:t>periods of </a:t>
            </a:r>
            <a:r>
              <a:rPr lang="en-US" altLang="zh-CN" sz="3600" dirty="0">
                <a:solidFill>
                  <a:srgbClr val="FF0000"/>
                </a:solidFill>
              </a:rPr>
              <a:t>32–42 s</a:t>
            </a:r>
            <a:r>
              <a:rPr lang="en-US" altLang="zh-CN" sz="3600" dirty="0"/>
              <a:t>. </a:t>
            </a:r>
            <a:endParaRPr lang="en-US" altLang="zh-CN" sz="3600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sz="3600" dirty="0"/>
              <a:t>The QPPs were </a:t>
            </a:r>
            <a:r>
              <a:rPr lang="en-US" altLang="zh-CN" sz="3600" dirty="0" smtClean="0"/>
              <a:t>most probably </a:t>
            </a:r>
            <a:r>
              <a:rPr lang="en-US" altLang="zh-CN" sz="3600" dirty="0"/>
              <a:t>caused by intermittent null-point </a:t>
            </a:r>
            <a:r>
              <a:rPr lang="en-US" altLang="zh-CN" sz="3600" dirty="0" smtClean="0">
                <a:solidFill>
                  <a:srgbClr val="FF0000"/>
                </a:solidFill>
              </a:rPr>
              <a:t>magnetic reconnections </a:t>
            </a:r>
            <a:r>
              <a:rPr lang="en-US" altLang="zh-CN" sz="3600" dirty="0"/>
              <a:t>modulated by the fast </a:t>
            </a:r>
            <a:r>
              <a:rPr lang="en-US" altLang="zh-CN" sz="3600" dirty="0" smtClean="0"/>
              <a:t>wave.</a:t>
            </a:r>
          </a:p>
          <a:p>
            <a:pPr marL="0" indent="0">
              <a:lnSpc>
                <a:spcPct val="120000"/>
              </a:lnSpc>
              <a:buNone/>
            </a:pP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03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en-US" altLang="zh-CN" dirty="0">
                <a:latin typeface="+mn-lt"/>
              </a:rPr>
              <a:t>QPPs with </a:t>
            </a:r>
            <a:r>
              <a:rPr lang="en-US" altLang="zh-CN" dirty="0" smtClean="0">
                <a:latin typeface="+mn-lt"/>
              </a:rPr>
              <a:t>increasing </a:t>
            </a:r>
            <a:r>
              <a:rPr lang="en-US" altLang="zh-CN" dirty="0">
                <a:latin typeface="+mn-lt"/>
              </a:rPr>
              <a:t>periods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99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2014-9-10</a:t>
            </a:r>
          </a:p>
          <a:p>
            <a:pPr>
              <a:buFont typeface="Wingdings" pitchFamily="2" charset="2"/>
              <a:buChar char="Ø"/>
            </a:pPr>
            <a:endParaRPr lang="en-US" altLang="zh-CN" dirty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X1.6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0648"/>
            <a:ext cx="6408712" cy="61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23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4-minute </a:t>
            </a:r>
            <a:r>
              <a:rPr lang="en-US" altLang="zh-CN" dirty="0">
                <a:latin typeface="+mn-lt"/>
              </a:rPr>
              <a:t>QPPs</a:t>
            </a:r>
            <a:endParaRPr lang="zh-CN" altLang="en-US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1403648" y="2924944"/>
            <a:ext cx="6840760" cy="36724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See detailed in Li et al., 2015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>
                <a:hlinkClick r:id="rId2"/>
              </a:rPr>
              <a:t>2015ApJ...807...72L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090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+mn-lt"/>
              </a:rPr>
              <a:t>QPPs in </a:t>
            </a:r>
            <a:r>
              <a:rPr lang="en-US" altLang="zh-CN" dirty="0">
                <a:latin typeface="+mn-lt"/>
              </a:rPr>
              <a:t>lower </a:t>
            </a:r>
            <a:r>
              <a:rPr lang="en-US" altLang="zh-CN" dirty="0" smtClean="0">
                <a:latin typeface="+mn-lt"/>
              </a:rPr>
              <a:t>energy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P=25-35 s</a:t>
            </a:r>
          </a:p>
          <a:p>
            <a:pPr>
              <a:buFont typeface="Wingdings" pitchFamily="2" charset="2"/>
              <a:buChar char="Ø"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Mean: 30 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015" y="1844824"/>
            <a:ext cx="6427985" cy="447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684" y="1988840"/>
            <a:ext cx="660482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96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</a:rPr>
              <a:t>QPPs in medium-energy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P=30-60 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1"/>
            <a:ext cx="5832648" cy="395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6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</a:rPr>
              <a:t>QPPs in </a:t>
            </a:r>
            <a:r>
              <a:rPr lang="en-US" altLang="zh-CN" dirty="0" smtClean="0">
                <a:latin typeface="+mn-lt"/>
              </a:rPr>
              <a:t>higher </a:t>
            </a:r>
            <a:r>
              <a:rPr lang="en-US" altLang="zh-CN" dirty="0">
                <a:latin typeface="+mn-lt"/>
              </a:rPr>
              <a:t>energy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P=50-70 s</a:t>
            </a:r>
          </a:p>
          <a:p>
            <a:pPr>
              <a:buFont typeface="Wingdings" pitchFamily="2" charset="2"/>
              <a:buChar char="Ø"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Mean: 60 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55" y="2060848"/>
            <a:ext cx="590377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51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Arial" pitchFamily="34" charset="0"/>
              </a:rPr>
              <a:t>Summary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8965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The QPPs show </a:t>
            </a:r>
            <a:r>
              <a:rPr lang="en-US" altLang="zh-CN" dirty="0">
                <a:solidFill>
                  <a:srgbClr val="FF0000"/>
                </a:solidFill>
              </a:rPr>
              <a:t>increasing periods with </a:t>
            </a:r>
            <a:r>
              <a:rPr lang="en-US" altLang="zh-CN" dirty="0" smtClean="0">
                <a:solidFill>
                  <a:srgbClr val="FF0000"/>
                </a:solidFill>
              </a:rPr>
              <a:t>energies</a:t>
            </a:r>
            <a:r>
              <a:rPr lang="en-US" altLang="zh-CN" dirty="0" smtClean="0"/>
              <a:t> at </a:t>
            </a:r>
            <a:r>
              <a:rPr lang="en-US" altLang="zh-CN" dirty="0"/>
              <a:t>HXR channels</a:t>
            </a:r>
            <a:r>
              <a:rPr lang="en-US" altLang="zh-CN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The QPPs show increasing periods with </a:t>
            </a:r>
            <a:r>
              <a:rPr lang="en-US" altLang="zh-CN" dirty="0">
                <a:solidFill>
                  <a:srgbClr val="FF0000"/>
                </a:solidFill>
              </a:rPr>
              <a:t>time</a:t>
            </a:r>
            <a:r>
              <a:rPr lang="en-US" altLang="zh-CN" dirty="0"/>
              <a:t> </a:t>
            </a:r>
            <a:r>
              <a:rPr lang="en-US" altLang="zh-CN" dirty="0" smtClean="0"/>
              <a:t>from HXR </a:t>
            </a:r>
            <a:r>
              <a:rPr lang="en-US" altLang="zh-CN" dirty="0"/>
              <a:t>emissions</a:t>
            </a:r>
            <a:r>
              <a:rPr lang="en-US" altLang="zh-CN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The QPPs with double periods </a:t>
            </a:r>
            <a:r>
              <a:rPr lang="en-US" altLang="zh-CN" dirty="0" smtClean="0"/>
              <a:t>(</a:t>
            </a:r>
            <a:r>
              <a:rPr lang="en-US" altLang="zh-CN" i="1" dirty="0"/>
              <a:t>~</a:t>
            </a:r>
            <a:r>
              <a:rPr lang="en-US" altLang="zh-CN" dirty="0" smtClean="0"/>
              <a:t>30 </a:t>
            </a:r>
            <a:r>
              <a:rPr lang="en-US" altLang="zh-CN" dirty="0"/>
              <a:t>s and </a:t>
            </a:r>
            <a:r>
              <a:rPr lang="en-US" altLang="zh-CN" i="1" dirty="0"/>
              <a:t>~</a:t>
            </a:r>
            <a:r>
              <a:rPr lang="en-US" altLang="zh-CN" dirty="0" smtClean="0"/>
              <a:t>60 s) at </a:t>
            </a:r>
            <a:r>
              <a:rPr lang="en-US" altLang="zh-CN" dirty="0"/>
              <a:t>HXR channels </a:t>
            </a:r>
            <a:r>
              <a:rPr lang="en-US" altLang="zh-CN" dirty="0" smtClean="0"/>
              <a:t>could </a:t>
            </a:r>
            <a:r>
              <a:rPr lang="en-US" altLang="zh-CN" dirty="0"/>
              <a:t>be due to the </a:t>
            </a:r>
            <a:r>
              <a:rPr lang="en-US" altLang="zh-CN" dirty="0" smtClean="0"/>
              <a:t>modulations </a:t>
            </a:r>
            <a:r>
              <a:rPr lang="en-US" altLang="zh-CN" dirty="0"/>
              <a:t>of the</a:t>
            </a:r>
            <a:r>
              <a:rPr lang="en-US" altLang="zh-CN" dirty="0">
                <a:solidFill>
                  <a:srgbClr val="FF0000"/>
                </a:solidFill>
              </a:rPr>
              <a:t> magnetic reconnection </a:t>
            </a:r>
            <a:r>
              <a:rPr lang="en-US" altLang="zh-CN" dirty="0"/>
              <a:t>rate by the </a:t>
            </a:r>
            <a:r>
              <a:rPr lang="en-US" altLang="zh-CN" dirty="0" smtClean="0"/>
              <a:t>higher order</a:t>
            </a:r>
            <a:r>
              <a:rPr lang="en-US" altLang="zh-CN" dirty="0"/>
              <a:t> </a:t>
            </a:r>
            <a:r>
              <a:rPr lang="en-US" altLang="zh-CN" dirty="0" smtClean="0"/>
              <a:t>harmonic </a:t>
            </a:r>
            <a:r>
              <a:rPr lang="en-US" altLang="zh-CN" dirty="0"/>
              <a:t>modes of MHD wave.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32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Type II burst</a:t>
            </a:r>
            <a:endParaRPr lang="zh-CN" altLang="en-US" dirty="0">
              <a:latin typeface="+mn-lt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052736"/>
            <a:ext cx="4968552" cy="5794209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51520" y="1484784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sz="3200" dirty="0"/>
              <a:t>P=25-35 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altLang="zh-CN" sz="32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sz="3200" dirty="0"/>
              <a:t>Mean: 30 </a:t>
            </a:r>
            <a:r>
              <a:rPr lang="en-US" altLang="zh-CN" sz="3200" dirty="0" smtClean="0"/>
              <a:t>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altLang="zh-CN" sz="32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sz="4400" dirty="0" smtClean="0">
                <a:solidFill>
                  <a:srgbClr val="FF0000"/>
                </a:solidFill>
              </a:rPr>
              <a:t>?</a:t>
            </a:r>
            <a:endParaRPr lang="en-US" altLang="zh-C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27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IRIS Fitting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35</a:t>
            </a:fld>
            <a:endParaRPr lang="zh-CN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410" y="1197563"/>
            <a:ext cx="5616624" cy="542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9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18628" y="2204864"/>
            <a:ext cx="64228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THANK YOU!</a:t>
            </a:r>
            <a:endParaRPr lang="zh-CN" altLang="en-US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33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178101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2014-9-10</a:t>
            </a:r>
          </a:p>
          <a:p>
            <a:pPr>
              <a:buFont typeface="Wingdings" pitchFamily="2" charset="2"/>
              <a:buChar char="Ø"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X1.6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9708"/>
            <a:ext cx="5734050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69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QPPs in HXR and radio channels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60101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P</a:t>
            </a:r>
            <a:r>
              <a:rPr lang="en-US" altLang="zh-CN" dirty="0" smtClean="0"/>
              <a:t>eriods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CN" dirty="0" smtClean="0"/>
              <a:t>~4 minutes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Time delay: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CN" dirty="0" smtClean="0"/>
              <a:t>~8 minutes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32458"/>
            <a:ext cx="6116116" cy="5464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36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+mn-lt"/>
              </a:rPr>
              <a:t>IRIS slit position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199" y="1600200"/>
            <a:ext cx="8433860" cy="499715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Fixed 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endParaRPr lang="en-US" altLang="zh-CN" dirty="0"/>
          </a:p>
          <a:p>
            <a:pPr>
              <a:buFont typeface="Wingdings" pitchFamily="2" charset="2"/>
              <a:buChar char="Ø"/>
            </a:pP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endParaRPr lang="en-US" altLang="zh-CN" dirty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flare ribbon front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77414"/>
            <a:ext cx="6928875" cy="448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75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altLang="zh-CN" dirty="0">
                <a:latin typeface="+mn-lt"/>
              </a:rPr>
              <a:t>QPPs in </a:t>
            </a:r>
            <a:r>
              <a:rPr lang="en-US" altLang="zh-CN" dirty="0" smtClean="0">
                <a:latin typeface="+mn-lt"/>
              </a:rPr>
              <a:t>spectra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580701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Periods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CN" dirty="0"/>
              <a:t>~4 </a:t>
            </a:r>
            <a:r>
              <a:rPr lang="en-US" altLang="zh-CN" dirty="0" smtClean="0"/>
              <a:t>minutes</a:t>
            </a:r>
          </a:p>
          <a:p>
            <a:pPr>
              <a:buFont typeface="Wingdings" pitchFamily="2" charset="2"/>
              <a:buChar char="Ø"/>
            </a:pPr>
            <a:endParaRPr lang="zh-CN" altLang="en-US" dirty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QPP peaks 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dirty="0" smtClean="0"/>
              <a:t>broad line </a:t>
            </a:r>
            <a:r>
              <a:rPr lang="en-US" altLang="zh-CN" sz="2400" dirty="0"/>
              <a:t>width 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dirty="0" smtClean="0"/>
              <a:t> red shift </a:t>
            </a:r>
            <a:endParaRPr lang="zh-CN" altLang="en-US" sz="24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08720"/>
            <a:ext cx="6228184" cy="586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+mn-lt"/>
              </a:rPr>
              <a:t>QPPs in EUV/UV bands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682326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Periods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CN" dirty="0" smtClean="0"/>
              <a:t>~4 minutes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66" y="1124744"/>
            <a:ext cx="5852598" cy="568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36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Summary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96752"/>
            <a:ext cx="8568952" cy="547260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/>
              <a:t>The </a:t>
            </a:r>
            <a:r>
              <a:rPr lang="en-US" altLang="zh-CN" dirty="0" smtClean="0"/>
              <a:t>4-minute QPPs </a:t>
            </a:r>
            <a:r>
              <a:rPr lang="en-US" altLang="zh-CN" dirty="0"/>
              <a:t>are found in a broad </a:t>
            </a:r>
            <a:r>
              <a:rPr lang="en-US" altLang="zh-CN" dirty="0" smtClean="0"/>
              <a:t>wavelength  from </a:t>
            </a:r>
            <a:r>
              <a:rPr lang="en-US" altLang="zh-CN" dirty="0">
                <a:solidFill>
                  <a:srgbClr val="FF0000"/>
                </a:solidFill>
              </a:rPr>
              <a:t>HXR through EUV to the </a:t>
            </a:r>
            <a:r>
              <a:rPr lang="en-US" altLang="zh-CN" dirty="0" smtClean="0">
                <a:solidFill>
                  <a:srgbClr val="FF0000"/>
                </a:solidFill>
              </a:rPr>
              <a:t>radio</a:t>
            </a:r>
            <a:r>
              <a:rPr lang="en-US" altLang="zh-CN" dirty="0" smtClean="0"/>
              <a:t>, indicating that </a:t>
            </a:r>
            <a:r>
              <a:rPr lang="en-US" altLang="zh-CN" dirty="0"/>
              <a:t>the QPPs are produced by the non-thermal </a:t>
            </a:r>
            <a:r>
              <a:rPr lang="en-US" altLang="zh-CN" dirty="0" smtClean="0"/>
              <a:t>electrons that </a:t>
            </a:r>
            <a:r>
              <a:rPr lang="en-US" altLang="zh-CN" dirty="0"/>
              <a:t>are accelerated by </a:t>
            </a:r>
            <a:r>
              <a:rPr lang="en-US" altLang="zh-CN" dirty="0" smtClean="0"/>
              <a:t>the </a:t>
            </a:r>
            <a:r>
              <a:rPr lang="en-US" altLang="zh-CN" dirty="0"/>
              <a:t>quasi-periodic magnetic </a:t>
            </a:r>
            <a:r>
              <a:rPr lang="en-US" altLang="zh-CN" dirty="0" smtClean="0"/>
              <a:t>reconnections.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/>
              <a:t>Imaging observations of SDO/AIA show that the QPPs originate from </a:t>
            </a:r>
            <a:r>
              <a:rPr lang="en-US" altLang="zh-CN" dirty="0">
                <a:solidFill>
                  <a:srgbClr val="FF0000"/>
                </a:solidFill>
              </a:rPr>
              <a:t>the flare ribbon front</a:t>
            </a:r>
            <a:r>
              <a:rPr lang="en-US" altLang="zh-CN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Spectral </a:t>
            </a:r>
            <a:r>
              <a:rPr lang="en-US" altLang="zh-CN" dirty="0"/>
              <a:t>observations of IRIS present that </a:t>
            </a:r>
            <a:r>
              <a:rPr lang="en-US" altLang="zh-CN" dirty="0" smtClean="0"/>
              <a:t>the QPP peaks </a:t>
            </a:r>
            <a:r>
              <a:rPr lang="en-US" altLang="zh-CN" dirty="0"/>
              <a:t>tend to a broad line width and a </a:t>
            </a:r>
            <a:r>
              <a:rPr lang="en-US" altLang="zh-CN" dirty="0">
                <a:solidFill>
                  <a:srgbClr val="FF0000"/>
                </a:solidFill>
              </a:rPr>
              <a:t>redshift velocity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62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1415</TotalTime>
  <Words>632</Words>
  <Application>Microsoft Office PowerPoint</Application>
  <PresentationFormat>全屏显示(4:3)</PresentationFormat>
  <Paragraphs>157</Paragraphs>
  <Slides>36</Slides>
  <Notes>0</Notes>
  <HiddenSlides>2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龙腾四海</vt:lpstr>
      <vt:lpstr>  Spectral and Imaging observations of quasi-periodic pulsations in solar flares</vt:lpstr>
      <vt:lpstr>Outlines</vt:lpstr>
      <vt:lpstr>4-minute QPPs</vt:lpstr>
      <vt:lpstr>PowerPoint 演示文稿</vt:lpstr>
      <vt:lpstr>QPPs in HXR and radio channels</vt:lpstr>
      <vt:lpstr>IRIS slit position</vt:lpstr>
      <vt:lpstr>QPPs in spectra</vt:lpstr>
      <vt:lpstr>QPPs in EUV/UV bands</vt:lpstr>
      <vt:lpstr>Summary</vt:lpstr>
      <vt:lpstr>1-minute QPPs</vt:lpstr>
      <vt:lpstr>QPPs in SXR band</vt:lpstr>
      <vt:lpstr>QPPs in EUV/UV and X-ray bands</vt:lpstr>
      <vt:lpstr>QPPs in from GOES temperature and emission measure </vt:lpstr>
      <vt:lpstr>1-minute QPPs positions</vt:lpstr>
      <vt:lpstr>Summary</vt:lpstr>
      <vt:lpstr>QPPs with changing periods</vt:lpstr>
      <vt:lpstr>2014-10-27 M7.1 flare</vt:lpstr>
      <vt:lpstr>Flare position</vt:lpstr>
      <vt:lpstr>QPPs in X-ray emissions</vt:lpstr>
      <vt:lpstr>QPPs in Microwave emissions </vt:lpstr>
      <vt:lpstr>QPPs from EVE observation</vt:lpstr>
      <vt:lpstr>Summary  </vt:lpstr>
      <vt:lpstr>QPPs in a circular-ribbon flare</vt:lpstr>
      <vt:lpstr>circular-ribbon flare</vt:lpstr>
      <vt:lpstr>PowerPoint 演示文稿</vt:lpstr>
      <vt:lpstr>PowerPoint 演示文稿</vt:lpstr>
      <vt:lpstr>Summary  </vt:lpstr>
      <vt:lpstr>QPPs with increasing periods</vt:lpstr>
      <vt:lpstr>PowerPoint 演示文稿</vt:lpstr>
      <vt:lpstr>QPPs in lower energy</vt:lpstr>
      <vt:lpstr>QPPs in medium-energy</vt:lpstr>
      <vt:lpstr>QPPs in higher energy</vt:lpstr>
      <vt:lpstr>Summary</vt:lpstr>
      <vt:lpstr>Type II burst</vt:lpstr>
      <vt:lpstr>IRIS Fitting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lidong</dc:creator>
  <cp:lastModifiedBy>unknown</cp:lastModifiedBy>
  <cp:revision>421</cp:revision>
  <dcterms:created xsi:type="dcterms:W3CDTF">2016-12-07T01:05:28Z</dcterms:created>
  <dcterms:modified xsi:type="dcterms:W3CDTF">2017-01-17T03:16:23Z</dcterms:modified>
</cp:coreProperties>
</file>