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412" r:id="rId3"/>
    <p:sldId id="308" r:id="rId4"/>
    <p:sldId id="472" r:id="rId5"/>
    <p:sldId id="473" r:id="rId6"/>
    <p:sldId id="474" r:id="rId7"/>
    <p:sldId id="421" r:id="rId8"/>
    <p:sldId id="422" r:id="rId9"/>
    <p:sldId id="453" r:id="rId10"/>
    <p:sldId id="423" r:id="rId11"/>
    <p:sldId id="425" r:id="rId12"/>
    <p:sldId id="426" r:id="rId13"/>
    <p:sldId id="427" r:id="rId14"/>
    <p:sldId id="471" r:id="rId15"/>
    <p:sldId id="456" r:id="rId16"/>
    <p:sldId id="458" r:id="rId17"/>
    <p:sldId id="476" r:id="rId18"/>
    <p:sldId id="467" r:id="rId19"/>
    <p:sldId id="461" r:id="rId20"/>
    <p:sldId id="468" r:id="rId21"/>
    <p:sldId id="465" r:id="rId22"/>
    <p:sldId id="466" r:id="rId23"/>
    <p:sldId id="469" r:id="rId24"/>
    <p:sldId id="434" r:id="rId25"/>
    <p:sldId id="470" r:id="rId26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E5E5"/>
    <a:srgbClr val="A50021"/>
    <a:srgbClr val="003A00"/>
    <a:srgbClr val="336600"/>
    <a:srgbClr val="990033"/>
    <a:srgbClr val="FFE7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77" autoAdjust="0"/>
    <p:restoredTop sz="98930" autoAdjust="0"/>
  </p:normalViewPr>
  <p:slideViewPr>
    <p:cSldViewPr>
      <p:cViewPr>
        <p:scale>
          <a:sx n="60" d="100"/>
          <a:sy n="60" d="100"/>
        </p:scale>
        <p:origin x="-61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fld id="{C0EFFBD6-E5D0-43B3-989A-93DCF0EDF3C5}" type="datetimeFigureOut">
              <a:rPr lang="zh-CN" altLang="en-US"/>
              <a:pPr>
                <a:defRPr/>
              </a:pPr>
              <a:t>2015/12/18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479F58-E4C0-4829-8055-F0E2387E95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04289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CN" dirty="0" smtClean="0"/>
              <a:t>4 aspects of observations which can help us better understand the standard model</a:t>
            </a:r>
            <a:endParaRPr lang="zh-CN" altLang="en-US" smtClean="0"/>
          </a:p>
        </p:txBody>
      </p:sp>
      <p:sp>
        <p:nvSpPr>
          <p:cNvPr id="512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5CC76656-910F-472C-93F9-05995FFCFA4B}" type="slidenum">
              <a:rPr lang="zh-CN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zh-CN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214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OOOPIC_vipvip4_2008090402070895c4408333f526ce20"/>
          <p:cNvPicPr>
            <a:picLocks noChangeAspect="1" noChangeArrowheads="1"/>
          </p:cNvPicPr>
          <p:nvPr userDrawn="1"/>
        </p:nvPicPr>
        <p:blipFill>
          <a:blip r:embed="rId2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" t="16063" b="52396"/>
          <a:stretch>
            <a:fillRect/>
          </a:stretch>
        </p:blipFill>
        <p:spPr bwMode="auto">
          <a:xfrm>
            <a:off x="0" y="3952875"/>
            <a:ext cx="9144000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24"/>
          <p:cNvGrpSpPr>
            <a:grpSpLocks/>
          </p:cNvGrpSpPr>
          <p:nvPr userDrawn="1"/>
        </p:nvGrpSpPr>
        <p:grpSpPr bwMode="auto">
          <a:xfrm>
            <a:off x="0" y="0"/>
            <a:ext cx="9144000" cy="908050"/>
            <a:chOff x="0" y="0"/>
            <a:chExt cx="5760" cy="391"/>
          </a:xfrm>
        </p:grpSpPr>
        <p:pic>
          <p:nvPicPr>
            <p:cNvPr id="6" name="Picture 25" descr="1P13S24Q1"/>
            <p:cNvPicPr>
              <a:picLocks noChangeAspect="1" noChangeArrowheads="1"/>
            </p:cNvPicPr>
            <p:nvPr/>
          </p:nvPicPr>
          <p:blipFill>
            <a:blip r:embed="rId3">
              <a:lum bright="12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546"/>
            <a:stretch>
              <a:fillRect/>
            </a:stretch>
          </p:blipFill>
          <p:spPr bwMode="auto">
            <a:xfrm>
              <a:off x="0" y="0"/>
              <a:ext cx="5760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26"/>
            <p:cNvSpPr>
              <a:spLocks noChangeArrowheads="1"/>
            </p:cNvSpPr>
            <p:nvPr/>
          </p:nvSpPr>
          <p:spPr bwMode="auto">
            <a:xfrm>
              <a:off x="1791" y="255"/>
              <a:ext cx="182" cy="1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1341438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08400" y="3284538"/>
            <a:ext cx="5256213" cy="576262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1343958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8661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622300"/>
            <a:ext cx="2057400" cy="55038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22300"/>
            <a:ext cx="6019800" cy="550386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9340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622300"/>
            <a:ext cx="8229600" cy="50323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</p:spTree>
    <p:extLst>
      <p:ext uri="{BB962C8B-B14F-4D97-AF65-F5344CB8AC3E}">
        <p14:creationId xmlns:p14="http://schemas.microsoft.com/office/powerpoint/2010/main" val="780697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0534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941047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784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784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9117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2441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398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7722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5740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5195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22300"/>
            <a:ext cx="82296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1438"/>
            <a:ext cx="8229600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grpSp>
        <p:nvGrpSpPr>
          <p:cNvPr id="1028" name="Group 8"/>
          <p:cNvGrpSpPr>
            <a:grpSpLocks/>
          </p:cNvGrpSpPr>
          <p:nvPr userDrawn="1"/>
        </p:nvGrpSpPr>
        <p:grpSpPr bwMode="auto">
          <a:xfrm>
            <a:off x="0" y="0"/>
            <a:ext cx="9144000" cy="620713"/>
            <a:chOff x="0" y="0"/>
            <a:chExt cx="5760" cy="391"/>
          </a:xfrm>
        </p:grpSpPr>
        <p:pic>
          <p:nvPicPr>
            <p:cNvPr id="1029" name="Picture 9" descr="1P13S24Q1"/>
            <p:cNvPicPr>
              <a:picLocks noChangeAspect="1" noChangeArrowheads="1"/>
            </p:cNvPicPr>
            <p:nvPr/>
          </p:nvPicPr>
          <p:blipFill>
            <a:blip r:embed="rId14">
              <a:lum bright="12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546"/>
            <a:stretch>
              <a:fillRect/>
            </a:stretch>
          </p:blipFill>
          <p:spPr bwMode="auto">
            <a:xfrm>
              <a:off x="0" y="0"/>
              <a:ext cx="5760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Rectangle 10"/>
            <p:cNvSpPr>
              <a:spLocks noChangeArrowheads="1"/>
            </p:cNvSpPr>
            <p:nvPr/>
          </p:nvSpPr>
          <p:spPr bwMode="auto">
            <a:xfrm>
              <a:off x="1791" y="255"/>
              <a:ext cx="182" cy="1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2.png"/><Relationship Id="rId7" Type="http://schemas.openxmlformats.org/officeDocument/2006/relationships/image" Target="../media/image31.png"/><Relationship Id="rId2" Type="http://schemas.openxmlformats.org/officeDocument/2006/relationships/hyperlink" Target="aia193.avi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hyperlink" Target="aia_94.avi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2" descr="512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48680"/>
            <a:ext cx="3905671" cy="3905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085159"/>
            <a:ext cx="68675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副标题 2"/>
          <p:cNvSpPr txBox="1">
            <a:spLocks/>
          </p:cNvSpPr>
          <p:nvPr/>
        </p:nvSpPr>
        <p:spPr bwMode="auto">
          <a:xfrm>
            <a:off x="107504" y="620688"/>
            <a:ext cx="4608512" cy="3433274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 eaLnBrk="1" hangingPunct="1">
              <a:buFontTx/>
              <a:buNone/>
              <a:defRPr/>
            </a:pPr>
            <a:r>
              <a:rPr lang="en-US" altLang="zh-CN" sz="6000" kern="0" dirty="0" smtClean="0"/>
              <a:t>Coronal Seismology Based on EUV Waves</a:t>
            </a:r>
            <a:endParaRPr lang="zh-CN" altLang="en-US" sz="6000" kern="0" dirty="0" smtClean="0"/>
          </a:p>
        </p:txBody>
      </p:sp>
      <p:sp>
        <p:nvSpPr>
          <p:cNvPr id="4099" name="Rectangle 17"/>
          <p:cNvSpPr>
            <a:spLocks noChangeArrowheads="1"/>
          </p:cNvSpPr>
          <p:nvPr/>
        </p:nvSpPr>
        <p:spPr bwMode="auto">
          <a:xfrm>
            <a:off x="2195736" y="5215333"/>
            <a:ext cx="34575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400" b="1" dirty="0">
                <a:solidFill>
                  <a:srgbClr val="FF9900"/>
                </a:solidFill>
                <a:ea typeface="宋体" panose="02010600030101010101" pitchFamily="2" charset="-122"/>
              </a:rPr>
              <a:t>P. F. Chen</a:t>
            </a:r>
          </a:p>
        </p:txBody>
      </p:sp>
      <p:sp>
        <p:nvSpPr>
          <p:cNvPr id="4100" name="矩形 23"/>
          <p:cNvSpPr>
            <a:spLocks noChangeArrowheads="1"/>
          </p:cNvSpPr>
          <p:nvPr/>
        </p:nvSpPr>
        <p:spPr bwMode="auto">
          <a:xfrm>
            <a:off x="6804248" y="6311061"/>
            <a:ext cx="18722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36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China</a:t>
            </a:r>
            <a:endParaRPr lang="en-US" altLang="zh-CN" sz="3600" b="1" dirty="0">
              <a:solidFill>
                <a:srgbClr val="7030A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9144000" cy="685800"/>
          </a:xfrm>
          <a:noFill/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3900" smtClean="0">
                <a:solidFill>
                  <a:srgbClr val="7030A0"/>
                </a:solidFill>
              </a:rPr>
              <a:t>Our Field-line Stretching Model</a:t>
            </a:r>
          </a:p>
        </p:txBody>
      </p:sp>
      <p:sp>
        <p:nvSpPr>
          <p:cNvPr id="20483" name="Rectangle 18"/>
          <p:cNvSpPr>
            <a:spLocks noChangeArrowheads="1"/>
          </p:cNvSpPr>
          <p:nvPr/>
        </p:nvSpPr>
        <p:spPr bwMode="auto">
          <a:xfrm>
            <a:off x="0" y="6546850"/>
            <a:ext cx="9144000" cy="31115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zh-CN" dirty="0"/>
              <a:t>P. F. Chen  </a:t>
            </a:r>
            <a:r>
              <a:rPr lang="en-US" altLang="zh-CN" dirty="0" smtClean="0"/>
              <a:t>@ISSI-Beijing</a:t>
            </a:r>
            <a:endParaRPr lang="zh-CN" altLang="en-US" dirty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 flipV="1">
            <a:off x="0" y="981075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pic>
        <p:nvPicPr>
          <p:cNvPr id="15" name="图片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2936"/>
            <a:ext cx="4122738" cy="329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32" descr="ei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708150"/>
            <a:ext cx="4483101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Text Box 33"/>
          <p:cNvSpPr txBox="1">
            <a:spLocks noChangeArrowheads="1"/>
          </p:cNvSpPr>
          <p:nvPr/>
        </p:nvSpPr>
        <p:spPr bwMode="auto">
          <a:xfrm>
            <a:off x="323850" y="1012825"/>
            <a:ext cx="8135938" cy="40005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000" b="1">
                <a:solidFill>
                  <a:srgbClr val="FF0000"/>
                </a:solidFill>
              </a:rPr>
              <a:t>Chen, Wu, Shibata, &amp; Fang </a:t>
            </a:r>
            <a:r>
              <a:rPr kumimoji="1" lang="en-US" altLang="zh-CN" sz="2000" b="1"/>
              <a:t>(2002); </a:t>
            </a:r>
            <a:r>
              <a:rPr kumimoji="1" lang="en-US" altLang="zh-CN" sz="2000" b="1">
                <a:solidFill>
                  <a:srgbClr val="FF0000"/>
                </a:solidFill>
              </a:rPr>
              <a:t>Chen, Fang, &amp; Shibata </a:t>
            </a:r>
            <a:r>
              <a:rPr kumimoji="1" lang="en-US" altLang="zh-CN" sz="2000" b="1"/>
              <a:t>(2005)</a:t>
            </a:r>
          </a:p>
        </p:txBody>
      </p:sp>
      <p:sp>
        <p:nvSpPr>
          <p:cNvPr id="18" name="Text Box 38"/>
          <p:cNvSpPr txBox="1">
            <a:spLocks noChangeArrowheads="1"/>
          </p:cNvSpPr>
          <p:nvPr/>
        </p:nvSpPr>
        <p:spPr bwMode="auto">
          <a:xfrm>
            <a:off x="4446588" y="1765300"/>
            <a:ext cx="4697412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200" b="1">
                <a:solidFill>
                  <a:srgbClr val="7030A0"/>
                </a:solidFill>
                <a:latin typeface="Tahoma" pitchFamily="34" charset="0"/>
                <a:ea typeface="MS PGothic" pitchFamily="34" charset="-128"/>
              </a:rPr>
              <a:t>Coronal Moreton wave </a:t>
            </a:r>
            <a:r>
              <a:rPr kumimoji="1" lang="en-US" altLang="zh-CN" sz="2200">
                <a:solidFill>
                  <a:srgbClr val="FF3300"/>
                </a:solidFill>
                <a:latin typeface="Tahoma" pitchFamily="34" charset="0"/>
                <a:ea typeface="MS PGothic" pitchFamily="34" charset="-128"/>
              </a:rPr>
              <a:t>77</a:t>
            </a:r>
            <a:r>
              <a:rPr kumimoji="1" lang="en-US" altLang="ja-JP" sz="2200">
                <a:solidFill>
                  <a:srgbClr val="FF3300"/>
                </a:solidFill>
                <a:latin typeface="Tahoma" pitchFamily="34" charset="0"/>
                <a:ea typeface="MS PGothic" pitchFamily="34" charset="-128"/>
              </a:rPr>
              <a:t>5</a:t>
            </a:r>
            <a:r>
              <a:rPr kumimoji="1" lang="en-US" altLang="zh-CN" sz="2200">
                <a:solidFill>
                  <a:srgbClr val="FF3300"/>
                </a:solidFill>
                <a:latin typeface="Tahoma" pitchFamily="34" charset="0"/>
                <a:ea typeface="MS PGothic" pitchFamily="34" charset="-128"/>
              </a:rPr>
              <a:t> </a:t>
            </a:r>
            <a:r>
              <a:rPr kumimoji="1" lang="en-US" altLang="ja-JP" sz="2200">
                <a:solidFill>
                  <a:srgbClr val="FF3300"/>
                </a:solidFill>
                <a:latin typeface="Tahoma" pitchFamily="34" charset="0"/>
                <a:ea typeface="MS PGothic" pitchFamily="34" charset="-128"/>
              </a:rPr>
              <a:t>km/s</a:t>
            </a:r>
          </a:p>
        </p:txBody>
      </p:sp>
      <p:sp>
        <p:nvSpPr>
          <p:cNvPr id="19" name="Text Box 38"/>
          <p:cNvSpPr txBox="1">
            <a:spLocks noChangeArrowheads="1"/>
          </p:cNvSpPr>
          <p:nvPr/>
        </p:nvSpPr>
        <p:spPr bwMode="auto">
          <a:xfrm>
            <a:off x="4427538" y="2278063"/>
            <a:ext cx="469741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200" b="1">
                <a:solidFill>
                  <a:srgbClr val="7030A0"/>
                </a:solidFill>
                <a:latin typeface="Tahoma" pitchFamily="34" charset="0"/>
                <a:ea typeface="MS PGothic" pitchFamily="34" charset="-128"/>
              </a:rPr>
              <a:t>EIT wave </a:t>
            </a:r>
            <a:r>
              <a:rPr kumimoji="1" lang="en-US" altLang="zh-CN" sz="2200">
                <a:solidFill>
                  <a:srgbClr val="FF3300"/>
                </a:solidFill>
                <a:latin typeface="Tahoma" pitchFamily="34" charset="0"/>
                <a:ea typeface="MS PGothic" pitchFamily="34" charset="-128"/>
              </a:rPr>
              <a:t>2</a:t>
            </a:r>
            <a:r>
              <a:rPr kumimoji="1" lang="en-US" altLang="ja-JP" sz="2200">
                <a:solidFill>
                  <a:srgbClr val="FF3300"/>
                </a:solidFill>
                <a:latin typeface="Tahoma" pitchFamily="34" charset="0"/>
                <a:ea typeface="MS PGothic" pitchFamily="34" charset="-128"/>
              </a:rPr>
              <a:t>50</a:t>
            </a:r>
            <a:r>
              <a:rPr kumimoji="1" lang="en-US" altLang="zh-CN" sz="2200">
                <a:solidFill>
                  <a:srgbClr val="FF3300"/>
                </a:solidFill>
                <a:latin typeface="Tahoma" pitchFamily="34" charset="0"/>
                <a:ea typeface="MS PGothic" pitchFamily="34" charset="-128"/>
              </a:rPr>
              <a:t> </a:t>
            </a:r>
            <a:r>
              <a:rPr kumimoji="1" lang="en-US" altLang="ja-JP" sz="2200">
                <a:solidFill>
                  <a:srgbClr val="FF3300"/>
                </a:solidFill>
                <a:latin typeface="Tahoma" pitchFamily="34" charset="0"/>
                <a:ea typeface="MS PGothic" pitchFamily="34" charset="-128"/>
              </a:rPr>
              <a:t>km/s</a:t>
            </a:r>
          </a:p>
        </p:txBody>
      </p:sp>
      <p:sp>
        <p:nvSpPr>
          <p:cNvPr id="20" name="矩形 20"/>
          <p:cNvSpPr>
            <a:spLocks noChangeArrowheads="1"/>
          </p:cNvSpPr>
          <p:nvPr/>
        </p:nvSpPr>
        <p:spPr bwMode="auto">
          <a:xfrm>
            <a:off x="4875213" y="3011488"/>
            <a:ext cx="13525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>
                <a:solidFill>
                  <a:schemeClr val="bg1"/>
                </a:solidFill>
              </a:rPr>
              <a:t>195 Å</a:t>
            </a:r>
          </a:p>
        </p:txBody>
      </p:sp>
    </p:spTree>
    <p:extLst>
      <p:ext uri="{BB962C8B-B14F-4D97-AF65-F5344CB8AC3E}">
        <p14:creationId xmlns:p14="http://schemas.microsoft.com/office/powerpoint/2010/main" val="286809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9144000" cy="685800"/>
          </a:xfrm>
          <a:noFill/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3900" smtClean="0">
                <a:solidFill>
                  <a:srgbClr val="7030A0"/>
                </a:solidFill>
              </a:rPr>
              <a:t>Our Field-line Stretching Model</a:t>
            </a:r>
          </a:p>
        </p:txBody>
      </p:sp>
      <p:sp>
        <p:nvSpPr>
          <p:cNvPr id="22532" name="Rectangle 18"/>
          <p:cNvSpPr>
            <a:spLocks noChangeArrowheads="1"/>
          </p:cNvSpPr>
          <p:nvPr/>
        </p:nvSpPr>
        <p:spPr bwMode="auto">
          <a:xfrm>
            <a:off x="0" y="6546850"/>
            <a:ext cx="9144000" cy="31115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zh-CN" dirty="0"/>
              <a:t>P. F. Chen  </a:t>
            </a:r>
            <a:r>
              <a:rPr lang="en-US" altLang="zh-CN" dirty="0" smtClean="0"/>
              <a:t>@ISSI-Beijing</a:t>
            </a:r>
            <a:endParaRPr lang="zh-CN" altLang="en-US" dirty="0"/>
          </a:p>
        </p:txBody>
      </p:sp>
      <p:sp>
        <p:nvSpPr>
          <p:cNvPr id="22533" name="Line 4"/>
          <p:cNvSpPr>
            <a:spLocks noChangeShapeType="1"/>
          </p:cNvSpPr>
          <p:nvPr/>
        </p:nvSpPr>
        <p:spPr bwMode="auto">
          <a:xfrm flipV="1">
            <a:off x="0" y="981075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graphicFrame>
        <p:nvGraphicFramePr>
          <p:cNvPr id="17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6206338"/>
              </p:ext>
            </p:extLst>
          </p:nvPr>
        </p:nvGraphicFramePr>
        <p:xfrm>
          <a:off x="-36512" y="4077072"/>
          <a:ext cx="3781355" cy="1265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4" name="Microsoft 公式 3.0" r:id="rId3" imgW="2921000" imgH="977900" progId="Equation.3">
                  <p:embed/>
                </p:oleObj>
              </mc:Choice>
              <mc:Fallback>
                <p:oleObj name="Microsoft 公式 3.0" r:id="rId3" imgW="2921000" imgH="977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2" y="4077072"/>
                        <a:ext cx="3781355" cy="126593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8618629"/>
              </p:ext>
            </p:extLst>
          </p:nvPr>
        </p:nvGraphicFramePr>
        <p:xfrm>
          <a:off x="4451159" y="4149080"/>
          <a:ext cx="4729353" cy="11180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5" name="Equation" r:id="rId5" imgW="4406900" imgH="1041400" progId="Equation.3">
                  <p:embed/>
                </p:oleObj>
              </mc:Choice>
              <mc:Fallback>
                <p:oleObj name="Equation" r:id="rId5" imgW="4406900" imgH="1041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1159" y="4149080"/>
                        <a:ext cx="4729353" cy="1118081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540" name="Picture 15" descr="D:\chenpf\基金项目\973\二期\结题\a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1108075"/>
            <a:ext cx="3730625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1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484784"/>
            <a:ext cx="4511675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4316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9144000" cy="584200"/>
          </a:xfrm>
          <a:noFill/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mtClean="0">
                <a:solidFill>
                  <a:srgbClr val="7030A0"/>
                </a:solidFill>
              </a:rPr>
              <a:t>Why EIT Wave Stops near Magnetic Separatrix</a:t>
            </a:r>
          </a:p>
        </p:txBody>
      </p:sp>
      <p:sp>
        <p:nvSpPr>
          <p:cNvPr id="23555" name="Rectangle 18"/>
          <p:cNvSpPr>
            <a:spLocks noChangeArrowheads="1"/>
          </p:cNvSpPr>
          <p:nvPr/>
        </p:nvSpPr>
        <p:spPr bwMode="auto">
          <a:xfrm>
            <a:off x="0" y="6546850"/>
            <a:ext cx="9144000" cy="31115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zh-CN" dirty="0"/>
              <a:t>P. F. Chen  </a:t>
            </a:r>
            <a:r>
              <a:rPr lang="en-US" altLang="zh-CN" dirty="0" smtClean="0"/>
              <a:t>@ISSI-Beijing</a:t>
            </a:r>
            <a:endParaRPr lang="zh-CN" altLang="en-US" dirty="0"/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0" y="981075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cxnSp>
        <p:nvCxnSpPr>
          <p:cNvPr id="20" name="直接连接符 19"/>
          <p:cNvCxnSpPr/>
          <p:nvPr/>
        </p:nvCxnSpPr>
        <p:spPr>
          <a:xfrm>
            <a:off x="34925" y="3870325"/>
            <a:ext cx="428783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空心弧 20"/>
          <p:cNvSpPr/>
          <p:nvPr/>
        </p:nvSpPr>
        <p:spPr>
          <a:xfrm>
            <a:off x="250825" y="1196975"/>
            <a:ext cx="2449513" cy="5256213"/>
          </a:xfrm>
          <a:prstGeom prst="blockArc">
            <a:avLst>
              <a:gd name="adj1" fmla="val 10800000"/>
              <a:gd name="adj2" fmla="val 0"/>
              <a:gd name="adj3" fmla="val 2160"/>
            </a:avLst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" name="空心弧 21"/>
          <p:cNvSpPr/>
          <p:nvPr/>
        </p:nvSpPr>
        <p:spPr>
          <a:xfrm>
            <a:off x="2916238" y="2719388"/>
            <a:ext cx="1223962" cy="2303462"/>
          </a:xfrm>
          <a:prstGeom prst="blockArc">
            <a:avLst>
              <a:gd name="adj1" fmla="val 10800000"/>
              <a:gd name="adj2" fmla="val 0"/>
              <a:gd name="adj3" fmla="val 2160"/>
            </a:avLst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3" name="空心弧 22"/>
          <p:cNvSpPr/>
          <p:nvPr/>
        </p:nvSpPr>
        <p:spPr>
          <a:xfrm>
            <a:off x="755650" y="2339975"/>
            <a:ext cx="1423988" cy="3032125"/>
          </a:xfrm>
          <a:prstGeom prst="blockArc">
            <a:avLst>
              <a:gd name="adj1" fmla="val 10800000"/>
              <a:gd name="adj2" fmla="val 0"/>
              <a:gd name="adj3" fmla="val 2160"/>
            </a:avLst>
          </a:prstGeom>
          <a:solidFill>
            <a:schemeClr val="tx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" name="空心弧 23"/>
          <p:cNvSpPr/>
          <p:nvPr/>
        </p:nvSpPr>
        <p:spPr>
          <a:xfrm>
            <a:off x="1116013" y="3149600"/>
            <a:ext cx="719137" cy="1368425"/>
          </a:xfrm>
          <a:prstGeom prst="blockArc">
            <a:avLst>
              <a:gd name="adj1" fmla="val 10800000"/>
              <a:gd name="adj2" fmla="val 0"/>
              <a:gd name="adj3" fmla="val 2160"/>
            </a:avLst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>
            <a:off x="1476375" y="4014788"/>
            <a:ext cx="1223963" cy="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空心弧 25"/>
          <p:cNvSpPr/>
          <p:nvPr/>
        </p:nvSpPr>
        <p:spPr>
          <a:xfrm>
            <a:off x="3132138" y="3151188"/>
            <a:ext cx="719137" cy="1368425"/>
          </a:xfrm>
          <a:prstGeom prst="blockArc">
            <a:avLst>
              <a:gd name="adj1" fmla="val 10800000"/>
              <a:gd name="adj2" fmla="val 0"/>
              <a:gd name="adj3" fmla="val 2160"/>
            </a:avLst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椭圆 1"/>
          <p:cNvSpPr/>
          <p:nvPr/>
        </p:nvSpPr>
        <p:spPr>
          <a:xfrm>
            <a:off x="1403350" y="3422650"/>
            <a:ext cx="184150" cy="288925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" name="Text Box 33"/>
          <p:cNvSpPr txBox="1">
            <a:spLocks noChangeArrowheads="1"/>
          </p:cNvSpPr>
          <p:nvPr/>
        </p:nvSpPr>
        <p:spPr bwMode="auto">
          <a:xfrm>
            <a:off x="4427538" y="1968500"/>
            <a:ext cx="4578350" cy="461963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>
                <a:solidFill>
                  <a:srgbClr val="FF0000"/>
                </a:solidFill>
              </a:rPr>
              <a:t>Chen, Fang, &amp; Shibata </a:t>
            </a:r>
            <a:r>
              <a:rPr kumimoji="1" lang="en-US" altLang="zh-CN" sz="2400" b="1"/>
              <a:t>(2005)</a:t>
            </a:r>
          </a:p>
        </p:txBody>
      </p:sp>
      <p:pic>
        <p:nvPicPr>
          <p:cNvPr id="29" name="Picture 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025" y="4149725"/>
            <a:ext cx="2695575" cy="228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FFCC99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870325"/>
            <a:ext cx="3279775" cy="272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FFCC99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090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9144000" cy="685800"/>
          </a:xfrm>
          <a:noFill/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3900" smtClean="0">
                <a:solidFill>
                  <a:srgbClr val="7030A0"/>
                </a:solidFill>
              </a:rPr>
              <a:t>A Full View of EIT Waves</a:t>
            </a:r>
          </a:p>
        </p:txBody>
      </p:sp>
      <p:sp>
        <p:nvSpPr>
          <p:cNvPr id="24579" name="Rectangle 18"/>
          <p:cNvSpPr>
            <a:spLocks noChangeArrowheads="1"/>
          </p:cNvSpPr>
          <p:nvPr/>
        </p:nvSpPr>
        <p:spPr bwMode="auto">
          <a:xfrm>
            <a:off x="0" y="6546850"/>
            <a:ext cx="9144000" cy="31115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zh-CN" dirty="0"/>
              <a:t>P. F. Chen  </a:t>
            </a:r>
            <a:r>
              <a:rPr lang="en-US" altLang="zh-CN" dirty="0" smtClean="0"/>
              <a:t>@ISSI-Beijing</a:t>
            </a:r>
            <a:endParaRPr lang="zh-CN" altLang="en-US" dirty="0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 flipV="1">
            <a:off x="0" y="981075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pic>
        <p:nvPicPr>
          <p:cNvPr id="24581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582738"/>
            <a:ext cx="4427537" cy="225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2" name="Rectangle 19"/>
          <p:cNvSpPr>
            <a:spLocks noChangeArrowheads="1"/>
          </p:cNvSpPr>
          <p:nvPr/>
        </p:nvSpPr>
        <p:spPr bwMode="auto">
          <a:xfrm>
            <a:off x="250826" y="2159000"/>
            <a:ext cx="43942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2400" dirty="0">
                <a:solidFill>
                  <a:srgbClr val="FF3300"/>
                </a:solidFill>
                <a:latin typeface="Times New Roman" pitchFamily="18" charset="0"/>
              </a:rPr>
              <a:t>1. Coronal </a:t>
            </a:r>
            <a:r>
              <a:rPr kumimoji="1" lang="en-US" altLang="zh-CN" sz="2400" dirty="0" err="1">
                <a:solidFill>
                  <a:srgbClr val="FF3300"/>
                </a:solidFill>
                <a:latin typeface="Times New Roman" pitchFamily="18" charset="0"/>
              </a:rPr>
              <a:t>Moreton</a:t>
            </a:r>
            <a:r>
              <a:rPr kumimoji="1" lang="en-US" altLang="zh-CN" sz="2400" dirty="0">
                <a:solidFill>
                  <a:srgbClr val="FF3300"/>
                </a:solidFill>
                <a:latin typeface="Times New Roman" pitchFamily="18" charset="0"/>
              </a:rPr>
              <a:t> waves</a:t>
            </a:r>
          </a:p>
          <a:p>
            <a:pPr eaLnBrk="1" hangingPunct="1"/>
            <a:r>
              <a:rPr kumimoji="1" lang="en-US" altLang="zh-CN" sz="2400" dirty="0">
                <a:latin typeface="Times New Roman" pitchFamily="18" charset="0"/>
              </a:rPr>
              <a:t>     due to piston-driven shock</a:t>
            </a:r>
          </a:p>
          <a:p>
            <a:pPr eaLnBrk="1" hangingPunct="1"/>
            <a:r>
              <a:rPr kumimoji="1" lang="en-US" altLang="zh-CN" sz="2400" dirty="0">
                <a:solidFill>
                  <a:srgbClr val="FF3300"/>
                </a:solidFill>
                <a:latin typeface="Times New Roman" pitchFamily="18" charset="0"/>
              </a:rPr>
              <a:t>2. </a:t>
            </a:r>
            <a:r>
              <a:rPr kumimoji="1" lang="en-US" altLang="zh-CN" sz="2400" dirty="0" smtClean="0">
                <a:solidFill>
                  <a:srgbClr val="FF3300"/>
                </a:solidFill>
                <a:latin typeface="Times New Roman" pitchFamily="18" charset="0"/>
              </a:rPr>
              <a:t>“</a:t>
            </a:r>
            <a:r>
              <a:rPr kumimoji="1" lang="en-US" altLang="zh-CN" sz="2400" dirty="0">
                <a:solidFill>
                  <a:srgbClr val="FF3300"/>
                </a:solidFill>
                <a:latin typeface="Times New Roman" pitchFamily="18" charset="0"/>
              </a:rPr>
              <a:t>EIT waves”</a:t>
            </a:r>
          </a:p>
          <a:p>
            <a:pPr eaLnBrk="1" hangingPunct="1"/>
            <a:r>
              <a:rPr kumimoji="1" lang="en-US" altLang="zh-CN" sz="2400" dirty="0">
                <a:solidFill>
                  <a:srgbClr val="FF3300"/>
                </a:solidFill>
                <a:latin typeface="Times New Roman" pitchFamily="18" charset="0"/>
              </a:rPr>
              <a:t>    </a:t>
            </a:r>
            <a:r>
              <a:rPr kumimoji="1" lang="en-US" altLang="zh-CN" sz="2400" dirty="0">
                <a:latin typeface="Times New Roman" pitchFamily="18" charset="0"/>
              </a:rPr>
              <a:t>Diffuse, due to successive </a:t>
            </a:r>
            <a:endParaRPr kumimoji="1" lang="en-US" altLang="zh-CN" sz="2400" dirty="0" smtClean="0">
              <a:latin typeface="Times New Roman" pitchFamily="18" charset="0"/>
            </a:endParaRPr>
          </a:p>
          <a:p>
            <a:pPr eaLnBrk="1" hangingPunct="1"/>
            <a:r>
              <a:rPr kumimoji="1" lang="en-US" altLang="zh-CN" sz="2400" dirty="0">
                <a:latin typeface="Times New Roman" pitchFamily="18" charset="0"/>
              </a:rPr>
              <a:t> </a:t>
            </a:r>
            <a:r>
              <a:rPr kumimoji="1" lang="en-US" altLang="zh-CN" sz="2400" dirty="0" smtClean="0">
                <a:latin typeface="Times New Roman" pitchFamily="18" charset="0"/>
              </a:rPr>
              <a:t>   stretching of closed </a:t>
            </a:r>
            <a:r>
              <a:rPr kumimoji="1" lang="en-US" altLang="zh-CN" sz="2400" dirty="0">
                <a:latin typeface="Times New Roman" pitchFamily="18" charset="0"/>
              </a:rPr>
              <a:t>field lines.</a:t>
            </a:r>
          </a:p>
        </p:txBody>
      </p:sp>
      <p:sp>
        <p:nvSpPr>
          <p:cNvPr id="24583" name="Text Box 21"/>
          <p:cNvSpPr txBox="1">
            <a:spLocks noChangeArrowheads="1"/>
          </p:cNvSpPr>
          <p:nvPr/>
        </p:nvSpPr>
        <p:spPr bwMode="auto">
          <a:xfrm>
            <a:off x="250825" y="1655763"/>
            <a:ext cx="4033838" cy="523875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latin typeface="Times New Roman" pitchFamily="18" charset="0"/>
              </a:rPr>
              <a:t>Chen et al. (2002, 2005)</a:t>
            </a:r>
          </a:p>
        </p:txBody>
      </p:sp>
      <p:sp>
        <p:nvSpPr>
          <p:cNvPr id="88086" name="Rectangle 22"/>
          <p:cNvSpPr>
            <a:spLocks noChangeArrowheads="1"/>
          </p:cNvSpPr>
          <p:nvPr/>
        </p:nvSpPr>
        <p:spPr bwMode="auto">
          <a:xfrm>
            <a:off x="1476375" y="4221088"/>
            <a:ext cx="619125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85000"/>
              </a:lnSpc>
            </a:pPr>
            <a:r>
              <a:rPr kumimoji="1" lang="en-US" altLang="zh-CN" sz="2800" b="1" dirty="0">
                <a:latin typeface="Times New Roman" pitchFamily="18" charset="0"/>
              </a:rPr>
              <a:t>EIT telescope missed the faster one because of low time cadence, 15 min</a:t>
            </a:r>
            <a:endParaRPr kumimoji="1" lang="zh-CN" altLang="en-US" sz="2800" b="1" dirty="0">
              <a:latin typeface="Times New Roman" pitchFamily="18" charset="0"/>
            </a:endParaRPr>
          </a:p>
        </p:txBody>
      </p:sp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1043608" y="5229200"/>
            <a:ext cx="7488832" cy="108012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85000"/>
              </a:lnSpc>
            </a:pPr>
            <a:r>
              <a:rPr kumimoji="1" lang="en-US" altLang="zh-CN" sz="3600" b="1" dirty="0" smtClean="0">
                <a:solidFill>
                  <a:srgbClr val="FF0000"/>
                </a:solidFill>
                <a:latin typeface="Times New Roman" pitchFamily="18" charset="0"/>
              </a:rPr>
              <a:t>Later , STEREO/EUVI (2.5 min) </a:t>
            </a:r>
          </a:p>
          <a:p>
            <a:pPr algn="ctr" eaLnBrk="1" hangingPunct="1">
              <a:lnSpc>
                <a:spcPct val="85000"/>
              </a:lnSpc>
            </a:pPr>
            <a:r>
              <a:rPr kumimoji="1" lang="en-US" altLang="zh-CN" sz="3600" b="1" dirty="0" smtClean="0">
                <a:solidFill>
                  <a:srgbClr val="FF0000"/>
                </a:solidFill>
                <a:latin typeface="Times New Roman" pitchFamily="18" charset="0"/>
              </a:rPr>
              <a:t>could not detect two waves either.</a:t>
            </a:r>
            <a:endParaRPr kumimoji="1" lang="zh-CN" altLang="en-US" sz="3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96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86" grpId="0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87438"/>
            <a:ext cx="4514850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1907704" y="692696"/>
            <a:ext cx="6552084" cy="461665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CN" sz="2400" b="1" dirty="0" smtClean="0">
                <a:solidFill>
                  <a:srgbClr val="FF0000"/>
                </a:solidFill>
                <a:ea typeface="宋体" panose="02010600030101010101" pitchFamily="2" charset="-122"/>
              </a:rPr>
              <a:t>Chen </a:t>
            </a:r>
            <a:r>
              <a:rPr kumimoji="1" lang="en-US" altLang="zh-CN" sz="2400" b="1" dirty="0" smtClean="0">
                <a:ea typeface="宋体" panose="02010600030101010101" pitchFamily="2" charset="-122"/>
              </a:rPr>
              <a:t>(2009, </a:t>
            </a:r>
            <a:r>
              <a:rPr kumimoji="1" lang="en-US" altLang="zh-CN" sz="2400" b="1" dirty="0" err="1" smtClean="0">
                <a:ea typeface="宋体" panose="02010600030101010101" pitchFamily="2" charset="-122"/>
              </a:rPr>
              <a:t>ApJ</a:t>
            </a:r>
            <a:r>
              <a:rPr kumimoji="1" lang="en-US" altLang="zh-CN" sz="2400" b="1" dirty="0" smtClean="0">
                <a:ea typeface="宋体" panose="02010600030101010101" pitchFamily="2" charset="-122"/>
              </a:rPr>
              <a:t>); </a:t>
            </a:r>
            <a:r>
              <a:rPr kumimoji="1" lang="en-US" altLang="zh-CN" sz="2400" b="1" dirty="0" smtClean="0">
                <a:solidFill>
                  <a:srgbClr val="FF0000"/>
                </a:solidFill>
                <a:ea typeface="宋体" panose="02010600030101010101" pitchFamily="2" charset="-122"/>
              </a:rPr>
              <a:t>Chen</a:t>
            </a:r>
            <a:r>
              <a:rPr kumimoji="1" lang="en-US" altLang="zh-CN" sz="2400" b="1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kumimoji="1" lang="en-US" altLang="zh-CN" sz="2400" b="1" dirty="0" smtClean="0">
                <a:ea typeface="宋体" panose="02010600030101010101" pitchFamily="2" charset="-122"/>
              </a:rPr>
              <a:t>(2011, LRSP)</a:t>
            </a:r>
            <a:endParaRPr kumimoji="1" lang="en-US" altLang="zh-CN" sz="2400" b="1" dirty="0">
              <a:ea typeface="宋体" panose="02010600030101010101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67744" y="645333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EIT telescope missed the faster one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5756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8893175" cy="701675"/>
          </a:xfrm>
          <a:noFill/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4000" smtClean="0">
                <a:solidFill>
                  <a:srgbClr val="7030A0"/>
                </a:solidFill>
              </a:rPr>
              <a:t>SDO/AIA Era</a:t>
            </a:r>
          </a:p>
        </p:txBody>
      </p:sp>
      <p:grpSp>
        <p:nvGrpSpPr>
          <p:cNvPr id="38915" name="Group 22"/>
          <p:cNvGrpSpPr>
            <a:grpSpLocks/>
          </p:cNvGrpSpPr>
          <p:nvPr/>
        </p:nvGrpSpPr>
        <p:grpSpPr bwMode="auto">
          <a:xfrm>
            <a:off x="7092950" y="5661025"/>
            <a:ext cx="2051050" cy="1196975"/>
            <a:chOff x="3561" y="2840"/>
            <a:chExt cx="2199" cy="1480"/>
          </a:xfrm>
        </p:grpSpPr>
        <p:pic>
          <p:nvPicPr>
            <p:cNvPr id="38920" name="Picture 23" descr="OOOPIC_vipvip4_2008090402070895c4408333f526ce20"/>
            <p:cNvPicPr>
              <a:picLocks noChangeAspect="1" noChangeArrowheads="1"/>
            </p:cNvPicPr>
            <p:nvPr/>
          </p:nvPicPr>
          <p:blipFill>
            <a:blip r:embed="rId2">
              <a:lum bright="18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013" t="16063" b="54062"/>
            <a:stretch>
              <a:fillRect/>
            </a:stretch>
          </p:blipFill>
          <p:spPr bwMode="auto">
            <a:xfrm>
              <a:off x="3606" y="2886"/>
              <a:ext cx="2154" cy="1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1" name="Rectangle 24"/>
            <p:cNvSpPr>
              <a:spLocks noChangeArrowheads="1"/>
            </p:cNvSpPr>
            <p:nvPr/>
          </p:nvSpPr>
          <p:spPr bwMode="auto">
            <a:xfrm flipH="1">
              <a:off x="3561" y="2840"/>
              <a:ext cx="498" cy="1480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38916" name="Rectangle 18"/>
          <p:cNvSpPr>
            <a:spLocks noChangeArrowheads="1"/>
          </p:cNvSpPr>
          <p:nvPr/>
        </p:nvSpPr>
        <p:spPr bwMode="auto">
          <a:xfrm>
            <a:off x="0" y="6546850"/>
            <a:ext cx="9144000" cy="31115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zh-CN" dirty="0"/>
              <a:t>P. F. Chen  </a:t>
            </a:r>
            <a:r>
              <a:rPr lang="en-US" altLang="zh-CN" dirty="0" smtClean="0"/>
              <a:t>@ISSI-Beijing</a:t>
            </a:r>
            <a:endParaRPr lang="zh-CN" altLang="en-US" dirty="0"/>
          </a:p>
        </p:txBody>
      </p:sp>
      <p:sp>
        <p:nvSpPr>
          <p:cNvPr id="38917" name="Line 4"/>
          <p:cNvSpPr>
            <a:spLocks noChangeShapeType="1"/>
          </p:cNvSpPr>
          <p:nvPr/>
        </p:nvSpPr>
        <p:spPr bwMode="auto">
          <a:xfrm flipV="1">
            <a:off x="0" y="981075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8918" name="Text Box 5"/>
          <p:cNvSpPr txBox="1">
            <a:spLocks noChangeArrowheads="1"/>
          </p:cNvSpPr>
          <p:nvPr/>
        </p:nvSpPr>
        <p:spPr bwMode="auto">
          <a:xfrm>
            <a:off x="1463675" y="1125538"/>
            <a:ext cx="5861050" cy="46196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>
                <a:solidFill>
                  <a:srgbClr val="FF3300"/>
                </a:solidFill>
                <a:latin typeface="Times New Roman" pitchFamily="18" charset="0"/>
              </a:rPr>
              <a:t>Chen, P. F. &amp; Wu, Y</a:t>
            </a:r>
            <a:r>
              <a:rPr kumimoji="1" lang="en-US" altLang="zh-CN" sz="2400" b="1">
                <a:solidFill>
                  <a:srgbClr val="00B050"/>
                </a:solidFill>
                <a:latin typeface="Times New Roman" pitchFamily="18" charset="0"/>
              </a:rPr>
              <a:t>. (2011, ApJ, 732, L20)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462" y="1916832"/>
            <a:ext cx="5553075" cy="4000500"/>
          </a:xfrm>
          <a:prstGeom prst="rect">
            <a:avLst/>
          </a:prstGeom>
          <a:noFill/>
          <a:ln>
            <a:noFill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7"/>
          <p:cNvSpPr txBox="1">
            <a:spLocks noChangeArrowheads="1"/>
          </p:cNvSpPr>
          <p:nvPr/>
        </p:nvSpPr>
        <p:spPr bwMode="auto">
          <a:xfrm>
            <a:off x="3923928" y="3655938"/>
            <a:ext cx="3984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dirty="0" smtClean="0">
                <a:solidFill>
                  <a:srgbClr val="FF0000"/>
                </a:solidFill>
                <a:ea typeface="宋体" panose="02010600030101010101" pitchFamily="2" charset="-122"/>
              </a:rPr>
              <a:t>190 km/s</a:t>
            </a:r>
            <a:endParaRPr lang="zh-CN" altLang="en-US" sz="28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3" name="TextBox 17"/>
          <p:cNvSpPr txBox="1">
            <a:spLocks noChangeArrowheads="1"/>
          </p:cNvSpPr>
          <p:nvPr/>
        </p:nvSpPr>
        <p:spPr bwMode="auto">
          <a:xfrm>
            <a:off x="2339752" y="2348880"/>
            <a:ext cx="3984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dirty="0" smtClean="0">
                <a:solidFill>
                  <a:srgbClr val="FF0000"/>
                </a:solidFill>
                <a:ea typeface="宋体" panose="02010600030101010101" pitchFamily="2" charset="-122"/>
              </a:rPr>
              <a:t>570 km/s</a:t>
            </a:r>
            <a:endParaRPr lang="zh-CN" altLang="en-US" sz="28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833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8893175" cy="701675"/>
          </a:xfrm>
          <a:noFill/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4000" smtClean="0">
                <a:solidFill>
                  <a:srgbClr val="7030A0"/>
                </a:solidFill>
              </a:rPr>
              <a:t>SDO/AIA Era</a:t>
            </a:r>
          </a:p>
        </p:txBody>
      </p:sp>
      <p:sp>
        <p:nvSpPr>
          <p:cNvPr id="40964" name="Rectangle 18"/>
          <p:cNvSpPr>
            <a:spLocks noChangeArrowheads="1"/>
          </p:cNvSpPr>
          <p:nvPr/>
        </p:nvSpPr>
        <p:spPr bwMode="auto">
          <a:xfrm>
            <a:off x="0" y="6546850"/>
            <a:ext cx="9144000" cy="31115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zh-CN" dirty="0"/>
              <a:t>P. F. Chen  </a:t>
            </a:r>
            <a:r>
              <a:rPr lang="en-US" altLang="zh-CN" dirty="0" smtClean="0"/>
              <a:t>@ISSI-Beijing</a:t>
            </a:r>
            <a:endParaRPr lang="zh-CN" altLang="en-US" dirty="0"/>
          </a:p>
        </p:txBody>
      </p:sp>
      <p:sp>
        <p:nvSpPr>
          <p:cNvPr id="40965" name="Line 4"/>
          <p:cNvSpPr>
            <a:spLocks noChangeShapeType="1"/>
          </p:cNvSpPr>
          <p:nvPr/>
        </p:nvSpPr>
        <p:spPr bwMode="auto">
          <a:xfrm flipV="1">
            <a:off x="0" y="981075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pic>
        <p:nvPicPr>
          <p:cNvPr id="409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63" y="3075458"/>
            <a:ext cx="3481065" cy="3365974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Text Box 21"/>
          <p:cNvSpPr txBox="1">
            <a:spLocks noChangeArrowheads="1"/>
          </p:cNvSpPr>
          <p:nvPr/>
        </p:nvSpPr>
        <p:spPr bwMode="auto">
          <a:xfrm>
            <a:off x="323850" y="1125538"/>
            <a:ext cx="3600078" cy="1815882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 dirty="0" err="1">
                <a:latin typeface="Times New Roman" pitchFamily="18" charset="0"/>
              </a:rPr>
              <a:t>Schrijver</a:t>
            </a:r>
            <a:r>
              <a:rPr kumimoji="1" lang="en-US" altLang="zh-CN" sz="2800" b="1" dirty="0">
                <a:latin typeface="Times New Roman" pitchFamily="18" charset="0"/>
              </a:rPr>
              <a:t> et al. (2011</a:t>
            </a:r>
            <a:r>
              <a:rPr kumimoji="1" lang="en-US" altLang="zh-CN" sz="2800" b="1" dirty="0" smtClean="0">
                <a:latin typeface="Times New Roman" pitchFamily="18" charset="0"/>
              </a:rPr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kumimoji="1" lang="en-US" altLang="zh-CN" sz="2800" b="1" dirty="0" smtClean="0">
                <a:latin typeface="Times New Roman" pitchFamily="18" charset="0"/>
              </a:rPr>
              <a:t>Cheng </a:t>
            </a:r>
            <a:r>
              <a:rPr kumimoji="1" lang="en-US" altLang="zh-CN" sz="2800" b="1" dirty="0">
                <a:latin typeface="Times New Roman" pitchFamily="18" charset="0"/>
              </a:rPr>
              <a:t>et al. (2012)</a:t>
            </a:r>
          </a:p>
          <a:p>
            <a:pPr eaLnBrk="1" hangingPunct="1">
              <a:spcBef>
                <a:spcPct val="50000"/>
              </a:spcBef>
            </a:pPr>
            <a:r>
              <a:rPr kumimoji="1" lang="en-US" altLang="zh-CN" sz="2800" b="1" dirty="0">
                <a:latin typeface="Times New Roman" pitchFamily="18" charset="0"/>
              </a:rPr>
              <a:t>Shen et al. (2012, 2013)</a:t>
            </a:r>
          </a:p>
        </p:txBody>
      </p:sp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11055" y="836712"/>
            <a:ext cx="3781425" cy="24495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21"/>
          <p:cNvSpPr txBox="1">
            <a:spLocks noChangeArrowheads="1"/>
          </p:cNvSpPr>
          <p:nvPr/>
        </p:nvSpPr>
        <p:spPr bwMode="auto">
          <a:xfrm>
            <a:off x="5688013" y="404664"/>
            <a:ext cx="3050752" cy="52322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 dirty="0" err="1">
                <a:latin typeface="Times New Roman" pitchFamily="18" charset="0"/>
              </a:rPr>
              <a:t>Asai</a:t>
            </a:r>
            <a:r>
              <a:rPr kumimoji="1" lang="en-US" altLang="zh-CN" sz="2800" b="1" dirty="0">
                <a:latin typeface="Times New Roman" pitchFamily="18" charset="0"/>
              </a:rPr>
              <a:t> et al. (2012)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345582" y="3284984"/>
            <a:ext cx="3546898" cy="52322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 dirty="0" smtClean="0">
                <a:latin typeface="Times New Roman" pitchFamily="18" charset="0"/>
              </a:rPr>
              <a:t>Kumar et al. (2013</a:t>
            </a:r>
            <a:r>
              <a:rPr kumimoji="1" lang="en-US" altLang="zh-CN" sz="2800" b="1" dirty="0">
                <a:latin typeface="Times New Roman" pitchFamily="18" charset="0"/>
              </a:rPr>
              <a:t>)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0299" y="3760713"/>
            <a:ext cx="4240213" cy="2736850"/>
          </a:xfrm>
          <a:prstGeom prst="rect">
            <a:avLst/>
          </a:prstGeom>
          <a:noFill/>
          <a:ln>
            <a:noFill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5410670" y="4136903"/>
            <a:ext cx="14655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dirty="0" smtClean="0">
                <a:solidFill>
                  <a:schemeClr val="bg1"/>
                </a:solidFill>
              </a:rPr>
              <a:t>1080 </a:t>
            </a:r>
            <a:r>
              <a:rPr lang="en-US" altLang="zh-CN" sz="2000" dirty="0">
                <a:solidFill>
                  <a:schemeClr val="bg1"/>
                </a:solidFill>
              </a:rPr>
              <a:t>km/s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21" name="TextBox 18"/>
          <p:cNvSpPr txBox="1">
            <a:spLocks noChangeArrowheads="1"/>
          </p:cNvSpPr>
          <p:nvPr/>
        </p:nvSpPr>
        <p:spPr bwMode="auto">
          <a:xfrm>
            <a:off x="7524328" y="4506791"/>
            <a:ext cx="12144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dirty="0" smtClean="0">
                <a:solidFill>
                  <a:schemeClr val="bg1"/>
                </a:solidFill>
              </a:rPr>
              <a:t>280 </a:t>
            </a:r>
            <a:r>
              <a:rPr lang="en-US" altLang="zh-CN" sz="2000" dirty="0">
                <a:solidFill>
                  <a:schemeClr val="bg1"/>
                </a:solidFill>
              </a:rPr>
              <a:t>km/s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7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5436096" cy="357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8893175" cy="701675"/>
          </a:xfrm>
          <a:noFill/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4000" dirty="0" smtClean="0">
                <a:solidFill>
                  <a:srgbClr val="7030A0"/>
                </a:solidFill>
              </a:rPr>
              <a:t>Two EUV Waves</a:t>
            </a:r>
          </a:p>
        </p:txBody>
      </p:sp>
      <p:sp>
        <p:nvSpPr>
          <p:cNvPr id="40965" name="Line 4"/>
          <p:cNvSpPr>
            <a:spLocks noChangeShapeType="1"/>
          </p:cNvSpPr>
          <p:nvPr/>
        </p:nvSpPr>
        <p:spPr bwMode="auto">
          <a:xfrm flipV="1">
            <a:off x="0" y="981075"/>
            <a:ext cx="406794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zh-CN" altLang="en-US"/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4470162" y="601524"/>
            <a:ext cx="4494326" cy="52322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 dirty="0" smtClean="0">
                <a:latin typeface="Times New Roman" pitchFamily="18" charset="0"/>
              </a:rPr>
              <a:t>Kumar, … Chen et al. (2013</a:t>
            </a:r>
            <a:r>
              <a:rPr kumimoji="1" lang="en-US" altLang="zh-CN" sz="2800" b="1" dirty="0">
                <a:latin typeface="Times New Roman" pitchFamily="18" charset="0"/>
              </a:rPr>
              <a:t>)</a:t>
            </a:r>
          </a:p>
        </p:txBody>
      </p:sp>
      <p:sp>
        <p:nvSpPr>
          <p:cNvPr id="18" name="矩形 2"/>
          <p:cNvSpPr>
            <a:spLocks noChangeArrowheads="1"/>
          </p:cNvSpPr>
          <p:nvPr/>
        </p:nvSpPr>
        <p:spPr bwMode="auto">
          <a:xfrm>
            <a:off x="682897" y="1124744"/>
            <a:ext cx="26649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Arial" charset="0"/>
                <a:ea typeface="ヒラギノ角ゴ ProN W3" pitchFamily="-84" charset="-128"/>
                <a:sym typeface="Arial" charset="0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Arial" charset="0"/>
                <a:ea typeface="ヒラギノ角ゴ ProN W3" pitchFamily="-84" charset="-128"/>
                <a:sym typeface="Arial" charset="0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Arial" charset="0"/>
                <a:ea typeface="ヒラギノ角ゴ ProN W3" pitchFamily="-84" charset="-128"/>
                <a:sym typeface="Arial" charset="0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Arial" charset="0"/>
                <a:ea typeface="ヒラギノ角ゴ ProN W3" pitchFamily="-84" charset="-128"/>
                <a:sym typeface="Arial" charset="0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Arial" charset="0"/>
                <a:ea typeface="ヒラギノ角ゴ ProN W3" pitchFamily="-84" charset="-128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ea typeface="ヒラギノ角ゴ ProN W3" pitchFamily="-84" charset="-128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ea typeface="ヒラギノ角ゴ ProN W3" pitchFamily="-84" charset="-128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ea typeface="ヒラギノ角ゴ ProN W3" pitchFamily="-84" charset="-128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charset="0"/>
                <a:ea typeface="ヒラギノ角ゴ ProN W3" pitchFamily="-84" charset="-128"/>
                <a:sym typeface="Arial" charset="0"/>
              </a:defRPr>
            </a:lvl9pPr>
          </a:lstStyle>
          <a:p>
            <a:pPr eaLnBrk="1" hangingPunct="1"/>
            <a:r>
              <a:rPr lang="en-US" altLang="zh-CN" sz="2400" dirty="0">
                <a:solidFill>
                  <a:schemeClr val="bg1"/>
                </a:solidFill>
              </a:rPr>
              <a:t>1</a:t>
            </a:r>
            <a:r>
              <a:rPr lang="en-US" altLang="zh-CN" sz="2400" dirty="0" smtClean="0">
                <a:solidFill>
                  <a:schemeClr val="bg1"/>
                </a:solidFill>
              </a:rPr>
              <a:t>6 </a:t>
            </a:r>
            <a:r>
              <a:rPr lang="en-US" altLang="zh-CN" sz="2400" dirty="0">
                <a:solidFill>
                  <a:schemeClr val="bg1"/>
                </a:solidFill>
              </a:rPr>
              <a:t>October 2010.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9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048" y="1124745"/>
            <a:ext cx="2562951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859" y="4293095"/>
            <a:ext cx="4968982" cy="2493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3923928" y="1586409"/>
            <a:ext cx="360040" cy="4024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箭头连接符 3"/>
          <p:cNvCxnSpPr/>
          <p:nvPr/>
        </p:nvCxnSpPr>
        <p:spPr>
          <a:xfrm>
            <a:off x="3923928" y="1988840"/>
            <a:ext cx="2976735" cy="12241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 flipV="1">
            <a:off x="3923928" y="1124745"/>
            <a:ext cx="2976735" cy="50405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任意多边形 6"/>
          <p:cNvSpPr/>
          <p:nvPr/>
        </p:nvSpPr>
        <p:spPr>
          <a:xfrm>
            <a:off x="2632841" y="1355834"/>
            <a:ext cx="1954925" cy="1166649"/>
          </a:xfrm>
          <a:custGeom>
            <a:avLst/>
            <a:gdLst>
              <a:gd name="connsiteX0" fmla="*/ 0 w 1954925"/>
              <a:gd name="connsiteY0" fmla="*/ 1166649 h 1166649"/>
              <a:gd name="connsiteX1" fmla="*/ 882869 w 1954925"/>
              <a:gd name="connsiteY1" fmla="*/ 756745 h 1166649"/>
              <a:gd name="connsiteX2" fmla="*/ 1954925 w 1954925"/>
              <a:gd name="connsiteY2" fmla="*/ 0 h 1166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4925" h="1166649">
                <a:moveTo>
                  <a:pt x="0" y="1166649"/>
                </a:moveTo>
                <a:cubicBezTo>
                  <a:pt x="278524" y="1058917"/>
                  <a:pt x="557048" y="951186"/>
                  <a:pt x="882869" y="756745"/>
                </a:cubicBezTo>
                <a:cubicBezTo>
                  <a:pt x="1208690" y="562304"/>
                  <a:pt x="1581807" y="281152"/>
                  <a:pt x="1954925" y="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7504" y="4227866"/>
            <a:ext cx="3963617" cy="2558321"/>
          </a:xfrm>
          <a:prstGeom prst="rect">
            <a:avLst/>
          </a:prstGeom>
          <a:noFill/>
          <a:ln>
            <a:noFill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800300" y="4509120"/>
            <a:ext cx="14655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dirty="0" smtClean="0">
                <a:solidFill>
                  <a:schemeClr val="bg1"/>
                </a:solidFill>
              </a:rPr>
              <a:t>1080 </a:t>
            </a:r>
            <a:r>
              <a:rPr lang="en-US" altLang="zh-CN" sz="2000" dirty="0">
                <a:solidFill>
                  <a:schemeClr val="bg1"/>
                </a:solidFill>
              </a:rPr>
              <a:t>km/s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21" name="TextBox 18"/>
          <p:cNvSpPr txBox="1">
            <a:spLocks noChangeArrowheads="1"/>
          </p:cNvSpPr>
          <p:nvPr/>
        </p:nvSpPr>
        <p:spPr bwMode="auto">
          <a:xfrm>
            <a:off x="1982889" y="5229200"/>
            <a:ext cx="12144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000" dirty="0" smtClean="0">
                <a:solidFill>
                  <a:schemeClr val="bg1"/>
                </a:solidFill>
              </a:rPr>
              <a:t>280 </a:t>
            </a:r>
            <a:r>
              <a:rPr lang="en-US" altLang="zh-CN" sz="2000" dirty="0">
                <a:solidFill>
                  <a:schemeClr val="bg1"/>
                </a:solidFill>
              </a:rPr>
              <a:t>km/s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7" y="4293096"/>
            <a:ext cx="5148064" cy="2582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080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02829"/>
            <a:ext cx="3702738" cy="4490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525" y="1695184"/>
            <a:ext cx="2849471" cy="4398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280148" y="764704"/>
            <a:ext cx="4668116" cy="523220"/>
          </a:xfrm>
          <a:prstGeom prst="rect">
            <a:avLst/>
          </a:prstGeom>
          <a:solidFill>
            <a:srgbClr val="FFFF66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CN" sz="2800" b="1" dirty="0" smtClean="0">
                <a:latin typeface="Times New Roman" pitchFamily="18" charset="0"/>
                <a:ea typeface="宋体" panose="02010600030101010101" pitchFamily="2" charset="-122"/>
              </a:rPr>
              <a:t>White</a:t>
            </a:r>
            <a:r>
              <a:rPr kumimoji="1" lang="en-US" altLang="zh-CN" sz="2800" b="1" dirty="0">
                <a:latin typeface="Times New Roman" pitchFamily="18" charset="0"/>
                <a:ea typeface="宋体" panose="02010600030101010101" pitchFamily="2" charset="-122"/>
              </a:rPr>
              <a:t> </a:t>
            </a:r>
            <a:r>
              <a:rPr kumimoji="1" lang="en-US" altLang="zh-CN" sz="2800" b="1" dirty="0" smtClean="0">
                <a:latin typeface="Times New Roman" pitchFamily="18" charset="0"/>
                <a:ea typeface="宋体" panose="02010600030101010101" pitchFamily="2" charset="-122"/>
              </a:rPr>
              <a:t>et al. (2013</a:t>
            </a:r>
            <a:r>
              <a:rPr kumimoji="1" lang="en-US" altLang="zh-CN" sz="2800" b="1" dirty="0">
                <a:latin typeface="Times New Roman" pitchFamily="18" charset="0"/>
                <a:ea typeface="宋体" panose="02010600030101010101" pitchFamily="2" charset="-12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5830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9144000" cy="685800"/>
          </a:xfrm>
          <a:noFill/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3900" smtClean="0">
                <a:solidFill>
                  <a:srgbClr val="7030A0"/>
                </a:solidFill>
              </a:rPr>
              <a:t>3D MHD Simulations</a:t>
            </a:r>
          </a:p>
        </p:txBody>
      </p:sp>
      <p:grpSp>
        <p:nvGrpSpPr>
          <p:cNvPr id="44035" name="Group 22"/>
          <p:cNvGrpSpPr>
            <a:grpSpLocks/>
          </p:cNvGrpSpPr>
          <p:nvPr/>
        </p:nvGrpSpPr>
        <p:grpSpPr bwMode="auto">
          <a:xfrm>
            <a:off x="7092950" y="5661025"/>
            <a:ext cx="2051050" cy="1196975"/>
            <a:chOff x="3561" y="2840"/>
            <a:chExt cx="2199" cy="1480"/>
          </a:xfrm>
        </p:grpSpPr>
        <p:pic>
          <p:nvPicPr>
            <p:cNvPr id="44042" name="Picture 23" descr="OOOPIC_vipvip4_2008090402070895c4408333f526ce20"/>
            <p:cNvPicPr>
              <a:picLocks noChangeAspect="1" noChangeArrowheads="1"/>
            </p:cNvPicPr>
            <p:nvPr/>
          </p:nvPicPr>
          <p:blipFill>
            <a:blip r:embed="rId2">
              <a:lum bright="18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013" t="16063" b="54062"/>
            <a:stretch>
              <a:fillRect/>
            </a:stretch>
          </p:blipFill>
          <p:spPr bwMode="auto">
            <a:xfrm>
              <a:off x="3606" y="2886"/>
              <a:ext cx="2154" cy="1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043" name="Rectangle 24"/>
            <p:cNvSpPr>
              <a:spLocks noChangeArrowheads="1"/>
            </p:cNvSpPr>
            <p:nvPr/>
          </p:nvSpPr>
          <p:spPr bwMode="auto">
            <a:xfrm flipH="1">
              <a:off x="3561" y="2840"/>
              <a:ext cx="498" cy="1480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44036" name="Rectangle 18"/>
          <p:cNvSpPr>
            <a:spLocks noChangeArrowheads="1"/>
          </p:cNvSpPr>
          <p:nvPr/>
        </p:nvSpPr>
        <p:spPr bwMode="auto">
          <a:xfrm>
            <a:off x="0" y="6546850"/>
            <a:ext cx="9144000" cy="31115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zh-CN" dirty="0"/>
              <a:t>P. F. Chen  </a:t>
            </a:r>
            <a:r>
              <a:rPr lang="en-US" altLang="zh-CN" dirty="0" smtClean="0"/>
              <a:t>@ISSI-Beijing</a:t>
            </a:r>
            <a:endParaRPr lang="zh-CN" altLang="en-US" dirty="0"/>
          </a:p>
        </p:txBody>
      </p:sp>
      <p:sp>
        <p:nvSpPr>
          <p:cNvPr id="44037" name="Line 4"/>
          <p:cNvSpPr>
            <a:spLocks noChangeShapeType="1"/>
          </p:cNvSpPr>
          <p:nvPr/>
        </p:nvSpPr>
        <p:spPr bwMode="auto">
          <a:xfrm flipV="1">
            <a:off x="0" y="981075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4038" name="Text Box 21"/>
          <p:cNvSpPr txBox="1">
            <a:spLocks noChangeArrowheads="1"/>
          </p:cNvSpPr>
          <p:nvPr/>
        </p:nvSpPr>
        <p:spPr bwMode="auto">
          <a:xfrm>
            <a:off x="323850" y="1125538"/>
            <a:ext cx="5688013" cy="523875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latin typeface="Times New Roman" pitchFamily="18" charset="0"/>
              </a:rPr>
              <a:t>Downs, Roussev et al. (2011, 2012)</a:t>
            </a:r>
          </a:p>
        </p:txBody>
      </p:sp>
      <p:pic>
        <p:nvPicPr>
          <p:cNvPr id="22538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7850" y="2205038"/>
            <a:ext cx="3486150" cy="2867025"/>
          </a:xfrm>
          <a:prstGeom prst="rect">
            <a:avLst/>
          </a:prstGeom>
          <a:noFill/>
          <a:ln>
            <a:noFill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88" y="2205038"/>
            <a:ext cx="2679700" cy="2867025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2205038"/>
            <a:ext cx="2882901" cy="2867025"/>
          </a:xfrm>
          <a:prstGeom prst="rect">
            <a:avLst/>
          </a:prstGeom>
          <a:noFill/>
          <a:ln>
            <a:noFill/>
          </a:ln>
          <a:effectLst>
            <a:prstShdw prst="shdw17" dist="17961" dir="135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45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3375"/>
            <a:ext cx="6858000" cy="701675"/>
          </a:xfrm>
          <a:noFill/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4000" smtClean="0">
                <a:solidFill>
                  <a:srgbClr val="7030A0"/>
                </a:solidFill>
              </a:rPr>
              <a:t>Moreton wave</a:t>
            </a:r>
          </a:p>
        </p:txBody>
      </p:sp>
      <p:grpSp>
        <p:nvGrpSpPr>
          <p:cNvPr id="7171" name="Group 22"/>
          <p:cNvGrpSpPr>
            <a:grpSpLocks/>
          </p:cNvGrpSpPr>
          <p:nvPr/>
        </p:nvGrpSpPr>
        <p:grpSpPr bwMode="auto">
          <a:xfrm>
            <a:off x="7092950" y="5661025"/>
            <a:ext cx="2051050" cy="1196975"/>
            <a:chOff x="3561" y="2840"/>
            <a:chExt cx="2199" cy="1480"/>
          </a:xfrm>
        </p:grpSpPr>
        <p:pic>
          <p:nvPicPr>
            <p:cNvPr id="7183" name="Picture 23" descr="OOOPIC_vipvip4_2008090402070895c4408333f526ce20"/>
            <p:cNvPicPr>
              <a:picLocks noChangeAspect="1" noChangeArrowheads="1"/>
            </p:cNvPicPr>
            <p:nvPr/>
          </p:nvPicPr>
          <p:blipFill>
            <a:blip r:embed="rId2">
              <a:lum bright="18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013" t="16063" b="54062"/>
            <a:stretch>
              <a:fillRect/>
            </a:stretch>
          </p:blipFill>
          <p:spPr bwMode="auto">
            <a:xfrm>
              <a:off x="3606" y="2886"/>
              <a:ext cx="2154" cy="1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84" name="Rectangle 24"/>
            <p:cNvSpPr>
              <a:spLocks noChangeArrowheads="1"/>
            </p:cNvSpPr>
            <p:nvPr/>
          </p:nvSpPr>
          <p:spPr bwMode="auto">
            <a:xfrm flipH="1">
              <a:off x="3561" y="2840"/>
              <a:ext cx="498" cy="1480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7172" name="Rectangle 18"/>
          <p:cNvSpPr>
            <a:spLocks noChangeArrowheads="1"/>
          </p:cNvSpPr>
          <p:nvPr/>
        </p:nvSpPr>
        <p:spPr bwMode="auto">
          <a:xfrm>
            <a:off x="0" y="6546850"/>
            <a:ext cx="9144000" cy="31115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zh-CN" dirty="0"/>
              <a:t>P. F. Chen  </a:t>
            </a:r>
            <a:r>
              <a:rPr lang="en-US" altLang="zh-CN" dirty="0" smtClean="0"/>
              <a:t>@ISSI-Beijing</a:t>
            </a:r>
            <a:endParaRPr lang="zh-CN" altLang="en-US" dirty="0"/>
          </a:p>
        </p:txBody>
      </p:sp>
      <p:sp>
        <p:nvSpPr>
          <p:cNvPr id="7173" name="Line 4"/>
          <p:cNvSpPr>
            <a:spLocks noChangeShapeType="1"/>
          </p:cNvSpPr>
          <p:nvPr/>
        </p:nvSpPr>
        <p:spPr bwMode="auto">
          <a:xfrm flipV="1">
            <a:off x="0" y="981075"/>
            <a:ext cx="58348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zh-CN" altLang="en-US"/>
          </a:p>
        </p:txBody>
      </p:sp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755650" y="2117725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9900"/>
                </a:solidFill>
                <a:latin typeface="Times New Roman" pitchFamily="18" charset="0"/>
              </a:rPr>
              <a:t>Moreton et al. (1961)</a:t>
            </a:r>
          </a:p>
        </p:txBody>
      </p:sp>
      <p:sp>
        <p:nvSpPr>
          <p:cNvPr id="7176" name="Rectangle 7"/>
          <p:cNvSpPr>
            <a:spLocks noChangeArrowheads="1"/>
          </p:cNvSpPr>
          <p:nvPr/>
        </p:nvSpPr>
        <p:spPr bwMode="auto">
          <a:xfrm>
            <a:off x="107504" y="2708275"/>
            <a:ext cx="51054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000" b="1" dirty="0" err="1">
                <a:latin typeface="Times New Roman" pitchFamily="18" charset="0"/>
              </a:rPr>
              <a:t>Moreton</a:t>
            </a:r>
            <a:r>
              <a:rPr kumimoji="1" lang="zh-CN" altLang="en-US" sz="2000" b="1" dirty="0">
                <a:latin typeface="Times New Roman" pitchFamily="18" charset="0"/>
              </a:rPr>
              <a:t> </a:t>
            </a:r>
            <a:r>
              <a:rPr kumimoji="1" lang="en-US" altLang="zh-CN" sz="2000" b="1" dirty="0">
                <a:latin typeface="Times New Roman" pitchFamily="18" charset="0"/>
              </a:rPr>
              <a:t>waves are associated with big flares </a:t>
            </a:r>
          </a:p>
          <a:p>
            <a:pPr eaLnBrk="1" hangingPunct="1">
              <a:spcBef>
                <a:spcPct val="5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Propagation velocity:   ~1</a:t>
            </a:r>
            <a:r>
              <a:rPr kumimoji="1" lang="en-US" altLang="ja-JP" sz="2000" b="1" dirty="0">
                <a:latin typeface="Times New Roman" pitchFamily="18" charset="0"/>
              </a:rPr>
              <a:t>000 km/s   </a:t>
            </a:r>
          </a:p>
          <a:p>
            <a:pPr eaLnBrk="1" hangingPunct="1">
              <a:lnSpc>
                <a:spcPct val="90000"/>
              </a:lnSpc>
              <a:spcBef>
                <a:spcPct val="5000"/>
              </a:spcBef>
              <a:spcAft>
                <a:spcPct val="5000"/>
              </a:spcAft>
            </a:pPr>
            <a:r>
              <a:rPr kumimoji="1" lang="en-US" altLang="zh-CN" sz="2000" b="1" dirty="0">
                <a:latin typeface="Times New Roman" pitchFamily="18" charset="0"/>
              </a:rPr>
              <a:t>Propagation distance:  </a:t>
            </a:r>
            <a:r>
              <a:rPr kumimoji="1" lang="en-US" altLang="ja-JP" sz="2000" b="1" dirty="0">
                <a:latin typeface="Times New Roman" pitchFamily="18" charset="0"/>
              </a:rPr>
              <a:t>5</a:t>
            </a:r>
            <a:r>
              <a:rPr kumimoji="1" lang="en-US" altLang="ja-JP" sz="2000" b="1" dirty="0">
                <a:latin typeface="Times New Roman" pitchFamily="18" charset="0"/>
                <a:sym typeface="Symbol" pitchFamily="18" charset="2"/>
              </a:rPr>
              <a:t>10</a:t>
            </a:r>
            <a:r>
              <a:rPr kumimoji="1" lang="en-US" altLang="ja-JP" sz="2000" b="1" baseline="30000" dirty="0">
                <a:latin typeface="Times New Roman" pitchFamily="18" charset="0"/>
                <a:sym typeface="Symbol" pitchFamily="18" charset="2"/>
              </a:rPr>
              <a:t>5</a:t>
            </a:r>
            <a:r>
              <a:rPr kumimoji="1" lang="en-US" altLang="ja-JP" sz="2000" b="1" dirty="0">
                <a:latin typeface="Times New Roman" pitchFamily="18" charset="0"/>
                <a:sym typeface="Symbol" pitchFamily="18" charset="2"/>
              </a:rPr>
              <a:t> km</a:t>
            </a:r>
            <a:endParaRPr kumimoji="1" lang="zh-CN" altLang="en-US" sz="2000" b="1" dirty="0">
              <a:latin typeface="Times New Roman" pitchFamily="18" charset="0"/>
              <a:sym typeface="Symbol" pitchFamily="18" charset="2"/>
            </a:endParaRPr>
          </a:p>
        </p:txBody>
      </p:sp>
      <p:pic>
        <p:nvPicPr>
          <p:cNvPr id="152584" name="Picture 8" descr="ski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600575"/>
            <a:ext cx="2808287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5" name="Rectangle 9"/>
          <p:cNvSpPr>
            <a:spLocks noChangeArrowheads="1"/>
          </p:cNvSpPr>
          <p:nvPr/>
        </p:nvSpPr>
        <p:spPr bwMode="auto">
          <a:xfrm>
            <a:off x="387350" y="5026025"/>
            <a:ext cx="52562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ja-JP" sz="2800" b="1">
                <a:solidFill>
                  <a:srgbClr val="009900"/>
                </a:solidFill>
                <a:latin typeface="Times New Roman" pitchFamily="18" charset="0"/>
              </a:rPr>
              <a:t>Uchida    (1968; 1974)</a:t>
            </a:r>
            <a:r>
              <a:rPr kumimoji="1" lang="en-US" altLang="zh-CN" sz="2800" b="1">
                <a:solidFill>
                  <a:srgbClr val="009900"/>
                </a:solidFill>
                <a:latin typeface="Times New Roman" pitchFamily="18" charset="0"/>
              </a:rPr>
              <a:t>:</a:t>
            </a:r>
            <a:r>
              <a:rPr kumimoji="1" lang="en-US" altLang="zh-CN" sz="2400">
                <a:solidFill>
                  <a:srgbClr val="009900"/>
                </a:solidFill>
                <a:latin typeface="Times New Roman" pitchFamily="18" charset="0"/>
                <a:ea typeface="MS PGothic" pitchFamily="34" charset="-128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kumimoji="1" lang="en-US" altLang="zh-CN" sz="2400">
                <a:latin typeface="Times New Roman" pitchFamily="18" charset="0"/>
                <a:ea typeface="MS PGothic" pitchFamily="34" charset="-128"/>
              </a:rPr>
              <a:t>Fast-mode wave in the corona</a:t>
            </a:r>
          </a:p>
        </p:txBody>
      </p:sp>
      <p:sp>
        <p:nvSpPr>
          <p:cNvPr id="7179" name="WordArt 10"/>
          <p:cNvSpPr>
            <a:spLocks noChangeArrowheads="1" noChangeShapeType="1" noTextEdit="1"/>
          </p:cNvSpPr>
          <p:nvPr/>
        </p:nvSpPr>
        <p:spPr bwMode="auto">
          <a:xfrm>
            <a:off x="539750" y="1530350"/>
            <a:ext cx="3024138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113"/>
              </a:avLst>
            </a:prstTxWarp>
          </a:bodyPr>
          <a:lstStyle/>
          <a:p>
            <a:pPr algn="ctr"/>
            <a:r>
              <a:rPr lang="en-US" altLang="zh-CN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Times New Roman"/>
                <a:cs typeface="Times New Roman"/>
              </a:rPr>
              <a:t>H</a:t>
            </a:r>
            <a:r>
              <a:rPr lang="en-US" altLang="zh-CN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Times New Roman"/>
                <a:cs typeface="Times New Roman"/>
                <a:sym typeface="Symbol"/>
              </a:rPr>
              <a:t></a:t>
            </a:r>
            <a:r>
              <a:rPr lang="en-US" altLang="zh-CN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altLang="zh-CN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Times New Roman"/>
                <a:cs typeface="Times New Roman"/>
              </a:rPr>
              <a:t>Observation</a:t>
            </a:r>
            <a:endParaRPr lang="zh-CN" alt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1"/>
              </a:gradFill>
              <a:effectLst>
                <a:outerShdw dist="35921" dir="2700000" sy="50000" kx="2115830" algn="bl" rotWithShape="0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180" name="Text Box 11"/>
          <p:cNvSpPr txBox="1">
            <a:spLocks noChangeArrowheads="1"/>
          </p:cNvSpPr>
          <p:nvPr/>
        </p:nvSpPr>
        <p:spPr bwMode="auto">
          <a:xfrm>
            <a:off x="8139460" y="764704"/>
            <a:ext cx="89703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4000" b="1" dirty="0">
                <a:solidFill>
                  <a:schemeClr val="bg1"/>
                </a:solidFill>
              </a:rPr>
              <a:t>H</a:t>
            </a:r>
            <a:r>
              <a:rPr kumimoji="1" lang="en-US" altLang="zh-CN" sz="4000" b="1" dirty="0" smtClean="0">
                <a:solidFill>
                  <a:schemeClr val="bg1"/>
                </a:solidFill>
                <a:sym typeface="Symbol" pitchFamily="18" charset="2"/>
              </a:rPr>
              <a:t></a:t>
            </a:r>
            <a:endParaRPr kumimoji="1" lang="en-US" altLang="zh-CN" sz="4000" b="1" dirty="0">
              <a:solidFill>
                <a:schemeClr val="bg1"/>
              </a:solidFill>
              <a:cs typeface="Arial" pitchFamily="34" charset="0"/>
              <a:sym typeface="Symbol" pitchFamily="18" charset="2"/>
            </a:endParaRPr>
          </a:p>
        </p:txBody>
      </p:sp>
      <p:sp>
        <p:nvSpPr>
          <p:cNvPr id="152588" name="WordArt 12"/>
          <p:cNvSpPr>
            <a:spLocks noChangeArrowheads="1" noChangeShapeType="1" noTextEdit="1"/>
          </p:cNvSpPr>
          <p:nvPr/>
        </p:nvSpPr>
        <p:spPr bwMode="auto">
          <a:xfrm>
            <a:off x="458788" y="4233863"/>
            <a:ext cx="4257228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Times New Roman"/>
                <a:cs typeface="Times New Roman"/>
              </a:rPr>
              <a:t>Theoretical Explanation</a:t>
            </a:r>
            <a:endParaRPr lang="zh-CN" alt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1"/>
              </a:gradFill>
              <a:effectLst>
                <a:outerShdw dist="35921" dir="2700000" sy="50000" kx="2115830" algn="bl" rotWithShape="0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182" name="Text Box 13"/>
          <p:cNvSpPr txBox="1">
            <a:spLocks noChangeArrowheads="1"/>
          </p:cNvSpPr>
          <p:nvPr/>
        </p:nvSpPr>
        <p:spPr bwMode="auto">
          <a:xfrm>
            <a:off x="6019800" y="3861048"/>
            <a:ext cx="25846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dirty="0"/>
              <a:t>Credit: </a:t>
            </a:r>
            <a:r>
              <a:rPr kumimoji="1" lang="en-US" altLang="zh-CN" sz="2400" dirty="0" smtClean="0"/>
              <a:t>ISOON</a:t>
            </a:r>
            <a:endParaRPr kumimoji="1" lang="en-US" altLang="zh-CN" sz="2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76672"/>
            <a:ext cx="4572000" cy="3429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148064" y="476672"/>
            <a:ext cx="576064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338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85" grpId="0" autoUpdateAnimBg="0"/>
      <p:bldP spid="15258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0" y="981075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7504" y="283295"/>
            <a:ext cx="90364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CN" sz="4400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kumimoji="1" lang="en-US" altLang="zh-CN" sz="4400" dirty="0" smtClean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oronal Seismology </a:t>
            </a:r>
            <a:r>
              <a:rPr kumimoji="1" lang="en-US" altLang="zh-CN" sz="24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kumimoji="1" lang="en-US" altLang="zh-CN" sz="2400" dirty="0" err="1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Nakariakov</a:t>
            </a:r>
            <a:r>
              <a:rPr kumimoji="1" lang="en-US" altLang="zh-CN" sz="24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&amp; </a:t>
            </a:r>
            <a:r>
              <a:rPr lang="en-US" altLang="zh-C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Verwichte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2005)</a:t>
            </a:r>
            <a:r>
              <a:rPr kumimoji="1" lang="en-US" altLang="zh-CN" sz="24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kumimoji="1" lang="en-US" altLang="zh-CN" sz="1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237117" y="5017819"/>
            <a:ext cx="4570162" cy="1723549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</a:pPr>
            <a:r>
              <a:rPr kumimoji="1" lang="en-US" altLang="zh-CN" dirty="0" err="1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Ballai</a:t>
            </a:r>
            <a:r>
              <a:rPr kumimoji="1" lang="en-US" altLang="zh-CN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et al. (2004</a:t>
            </a:r>
            <a:r>
              <a:rPr kumimoji="1" lang="en-US" altLang="zh-CN" dirty="0" smtClean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endParaRPr kumimoji="1" lang="en-US" altLang="zh-CN" dirty="0">
              <a:solidFill>
                <a:schemeClr val="tx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1" hangingPunct="1">
              <a:spcBef>
                <a:spcPts val="600"/>
              </a:spcBef>
              <a:buNone/>
            </a:pPr>
            <a:r>
              <a:rPr kumimoji="1" lang="en-US" altLang="zh-CN" dirty="0" err="1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Warmuth</a:t>
            </a:r>
            <a:r>
              <a:rPr kumimoji="1" lang="en-US" altLang="zh-CN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&amp; Mann (2005</a:t>
            </a:r>
            <a:r>
              <a:rPr kumimoji="1" lang="en-US" altLang="zh-CN" dirty="0" smtClean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</a:p>
          <a:p>
            <a:pPr eaLnBrk="1" hangingPunct="1">
              <a:spcBef>
                <a:spcPts val="600"/>
              </a:spcBef>
              <a:buNone/>
            </a:pPr>
            <a:r>
              <a:rPr kumimoji="1" lang="en-US" altLang="zh-CN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West et al. (2011</a:t>
            </a:r>
            <a:r>
              <a:rPr kumimoji="1" lang="en-US" altLang="zh-CN" dirty="0" smtClean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endParaRPr kumimoji="1" lang="en-US" altLang="zh-CN" dirty="0">
              <a:solidFill>
                <a:schemeClr val="tx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4860751" y="6161486"/>
            <a:ext cx="3095625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zh-CN" sz="3600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B=1       G</a:t>
            </a:r>
            <a:endParaRPr kumimoji="1" lang="zh-CN" altLang="en-US" sz="3600" dirty="0">
              <a:solidFill>
                <a:schemeClr val="tx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6301688" y="6167264"/>
            <a:ext cx="720725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zh-CN" sz="3600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Symbol" panose="05050102010706020507" pitchFamily="18" charset="2"/>
              </a:rPr>
              <a:t></a:t>
            </a:r>
            <a:r>
              <a:rPr kumimoji="1" lang="en-US" altLang="zh-CN" sz="3600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endParaRPr kumimoji="1" lang="zh-CN" altLang="en-US" sz="3600" dirty="0">
              <a:solidFill>
                <a:schemeClr val="tx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8223" y="1052736"/>
            <a:ext cx="5578113" cy="3600400"/>
          </a:xfrm>
          <a:prstGeom prst="rect">
            <a:avLst/>
          </a:prstGeom>
          <a:noFill/>
          <a:ln>
            <a:noFill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2915816" y="1368698"/>
            <a:ext cx="15460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>
                <a:solidFill>
                  <a:srgbClr val="FFFF00"/>
                </a:solidFill>
                <a:ea typeface="宋体" panose="02010600030101010101" pitchFamily="2" charset="-122"/>
              </a:rPr>
              <a:t>900 km/s</a:t>
            </a:r>
            <a:endParaRPr lang="zh-CN" altLang="en-US" sz="2400" dirty="0">
              <a:solidFill>
                <a:srgbClr val="FFFF00"/>
              </a:solidFill>
              <a:ea typeface="宋体" panose="02010600030101010101" pitchFamily="2" charset="-122"/>
            </a:endParaRP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000" y="1008000"/>
            <a:ext cx="5619750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8"/>
          <p:cNvSpPr txBox="1">
            <a:spLocks noChangeArrowheads="1"/>
          </p:cNvSpPr>
          <p:nvPr/>
        </p:nvSpPr>
        <p:spPr bwMode="auto">
          <a:xfrm>
            <a:off x="4765252" y="2008510"/>
            <a:ext cx="15349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 dirty="0">
                <a:solidFill>
                  <a:srgbClr val="FFFF00"/>
                </a:solidFill>
                <a:ea typeface="宋体" panose="02010600030101010101" pitchFamily="2" charset="-122"/>
              </a:rPr>
              <a:t>300 km/s</a:t>
            </a:r>
            <a:endParaRPr lang="zh-CN" altLang="en-US" sz="2400" b="1" dirty="0">
              <a:solidFill>
                <a:srgbClr val="FFFF00"/>
              </a:solidFill>
              <a:ea typeface="宋体" panose="02010600030101010101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25752" y="4653136"/>
            <a:ext cx="1277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Time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1746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3" name="Group 22"/>
          <p:cNvGrpSpPr>
            <a:grpSpLocks/>
          </p:cNvGrpSpPr>
          <p:nvPr/>
        </p:nvGrpSpPr>
        <p:grpSpPr bwMode="auto">
          <a:xfrm>
            <a:off x="7092950" y="5661025"/>
            <a:ext cx="2051050" cy="1196975"/>
            <a:chOff x="3561" y="2840"/>
            <a:chExt cx="2199" cy="1480"/>
          </a:xfrm>
        </p:grpSpPr>
        <p:pic>
          <p:nvPicPr>
            <p:cNvPr id="30734" name="Picture 23" descr="OOOPIC_vipvip4_2008090402070895c4408333f526ce20"/>
            <p:cNvPicPr>
              <a:picLocks noChangeAspect="1" noChangeArrowheads="1"/>
            </p:cNvPicPr>
            <p:nvPr/>
          </p:nvPicPr>
          <p:blipFill>
            <a:blip r:embed="rId2">
              <a:lum bright="18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013" t="16063" b="54062"/>
            <a:stretch>
              <a:fillRect/>
            </a:stretch>
          </p:blipFill>
          <p:spPr bwMode="auto">
            <a:xfrm>
              <a:off x="3606" y="2886"/>
              <a:ext cx="2154" cy="1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35" name="Rectangle 24"/>
            <p:cNvSpPr>
              <a:spLocks noChangeArrowheads="1"/>
            </p:cNvSpPr>
            <p:nvPr/>
          </p:nvSpPr>
          <p:spPr bwMode="auto">
            <a:xfrm flipH="1">
              <a:off x="3561" y="2840"/>
              <a:ext cx="498" cy="1480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30724" name="Rectangle 18"/>
          <p:cNvSpPr>
            <a:spLocks noChangeArrowheads="1"/>
          </p:cNvSpPr>
          <p:nvPr/>
        </p:nvSpPr>
        <p:spPr bwMode="auto">
          <a:xfrm>
            <a:off x="0" y="6546850"/>
            <a:ext cx="9144000" cy="31115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zh-CN" dirty="0"/>
              <a:t>P. F. Chen  </a:t>
            </a:r>
            <a:r>
              <a:rPr lang="en-US" altLang="zh-CN" dirty="0" smtClean="0"/>
              <a:t>@ISSI-Beijing</a:t>
            </a:r>
            <a:endParaRPr lang="zh-CN" altLang="en-US" dirty="0"/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1187624" y="5478561"/>
            <a:ext cx="36734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3200" dirty="0">
                <a:solidFill>
                  <a:schemeClr val="tx2"/>
                </a:solidFill>
                <a:latin typeface="Times New Roman" pitchFamily="18" charset="0"/>
              </a:rPr>
              <a:t>Long et al. (2013, SP)</a:t>
            </a: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4356695" y="5445224"/>
            <a:ext cx="309562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3600" dirty="0">
                <a:solidFill>
                  <a:srgbClr val="C00000"/>
                </a:solidFill>
                <a:latin typeface="Times New Roman" pitchFamily="18" charset="0"/>
              </a:rPr>
              <a:t>B=8 G</a:t>
            </a:r>
            <a:endParaRPr kumimoji="1" lang="zh-CN" altLang="en-US" sz="3600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624" y="692696"/>
            <a:ext cx="6916860" cy="4464496"/>
          </a:xfrm>
          <a:prstGeom prst="rect">
            <a:avLst/>
          </a:prstGeom>
          <a:noFill/>
          <a:ln>
            <a:noFill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223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7278"/>
            <a:ext cx="3367087" cy="345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0"/>
          <p:cNvSpPr>
            <a:spLocks noChangeArrowheads="1"/>
          </p:cNvSpPr>
          <p:nvPr/>
        </p:nvSpPr>
        <p:spPr bwMode="auto">
          <a:xfrm>
            <a:off x="1916262" y="4076278"/>
            <a:ext cx="1070198" cy="1728787"/>
          </a:xfrm>
          <a:custGeom>
            <a:avLst/>
            <a:gdLst>
              <a:gd name="G0" fmla="+- 0 0 0"/>
              <a:gd name="G1" fmla="+- -6426095 0 0"/>
              <a:gd name="G2" fmla="+- 0 0 -6426095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231 0 0"/>
              <a:gd name="G9" fmla="+- 0 0 -6426095"/>
              <a:gd name="G10" fmla="+- 8231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8231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8231 0"/>
              <a:gd name="G29" fmla="sin 8231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426095"/>
              <a:gd name="G36" fmla="sin G34 -6426095"/>
              <a:gd name="G37" fmla="+/ -6426095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231 G39"/>
              <a:gd name="G43" fmla="sin 823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881 w 21600"/>
              <a:gd name="T5" fmla="*/ 2645 h 21600"/>
              <a:gd name="T6" fmla="*/ 9466 w 21600"/>
              <a:gd name="T7" fmla="*/ 1377 h 21600"/>
              <a:gd name="T8" fmla="*/ 16197 w 21600"/>
              <a:gd name="T9" fmla="*/ 4585 h 21600"/>
              <a:gd name="T10" fmla="*/ 24300 w 21600"/>
              <a:gd name="T11" fmla="*/ 10800 h 21600"/>
              <a:gd name="T12" fmla="*/ 20316 w 21600"/>
              <a:gd name="T13" fmla="*/ 14785 h 21600"/>
              <a:gd name="T14" fmla="*/ 16331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031" y="10800"/>
                </a:moveTo>
                <a:cubicBezTo>
                  <a:pt x="19031" y="6254"/>
                  <a:pt x="15345" y="2569"/>
                  <a:pt x="10800" y="2569"/>
                </a:cubicBezTo>
                <a:cubicBezTo>
                  <a:pt x="10414" y="2569"/>
                  <a:pt x="10028" y="2596"/>
                  <a:pt x="9646" y="2650"/>
                </a:cubicBezTo>
                <a:lnTo>
                  <a:pt x="9286" y="106"/>
                </a:lnTo>
                <a:cubicBezTo>
                  <a:pt x="9788" y="35"/>
                  <a:pt x="10293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lnTo>
                  <a:pt x="24300" y="10800"/>
                </a:lnTo>
                <a:lnTo>
                  <a:pt x="20316" y="14785"/>
                </a:lnTo>
                <a:lnTo>
                  <a:pt x="16331" y="10800"/>
                </a:lnTo>
                <a:lnTo>
                  <a:pt x="19031" y="10800"/>
                </a:lnTo>
                <a:close/>
              </a:path>
            </a:pathLst>
          </a:custGeom>
          <a:solidFill>
            <a:srgbClr val="6600CC"/>
          </a:solidFill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4" name="AutoShape 14"/>
          <p:cNvSpPr>
            <a:spLocks noChangeArrowheads="1"/>
          </p:cNvSpPr>
          <p:nvPr/>
        </p:nvSpPr>
        <p:spPr bwMode="auto">
          <a:xfrm>
            <a:off x="2222858" y="1988840"/>
            <a:ext cx="228503" cy="1872555"/>
          </a:xfrm>
          <a:prstGeom prst="upArrow">
            <a:avLst>
              <a:gd name="adj1" fmla="val 50000"/>
              <a:gd name="adj2" fmla="val 20018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pic>
        <p:nvPicPr>
          <p:cNvPr id="5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810" y="1917278"/>
            <a:ext cx="4067175" cy="348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6"/>
          <p:cNvSpPr>
            <a:spLocks noChangeArrowheads="1"/>
          </p:cNvSpPr>
          <p:nvPr/>
        </p:nvSpPr>
        <p:spPr bwMode="auto">
          <a:xfrm>
            <a:off x="6084168" y="3644478"/>
            <a:ext cx="1367929" cy="2305050"/>
          </a:xfrm>
          <a:custGeom>
            <a:avLst/>
            <a:gdLst>
              <a:gd name="G0" fmla="+- 0 0 0"/>
              <a:gd name="G1" fmla="+- -6426095 0 0"/>
              <a:gd name="G2" fmla="+- 0 0 -6426095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231 0 0"/>
              <a:gd name="G9" fmla="+- 0 0 -6426095"/>
              <a:gd name="G10" fmla="+- 8231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8231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8231 0"/>
              <a:gd name="G29" fmla="sin 8231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426095"/>
              <a:gd name="G36" fmla="sin G34 -6426095"/>
              <a:gd name="G37" fmla="+/ -6426095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231 G39"/>
              <a:gd name="G43" fmla="sin 823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881 w 21600"/>
              <a:gd name="T5" fmla="*/ 2645 h 21600"/>
              <a:gd name="T6" fmla="*/ 9466 w 21600"/>
              <a:gd name="T7" fmla="*/ 1377 h 21600"/>
              <a:gd name="T8" fmla="*/ 16197 w 21600"/>
              <a:gd name="T9" fmla="*/ 4585 h 21600"/>
              <a:gd name="T10" fmla="*/ 24300 w 21600"/>
              <a:gd name="T11" fmla="*/ 10800 h 21600"/>
              <a:gd name="T12" fmla="*/ 20316 w 21600"/>
              <a:gd name="T13" fmla="*/ 14785 h 21600"/>
              <a:gd name="T14" fmla="*/ 16331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031" y="10800"/>
                </a:moveTo>
                <a:cubicBezTo>
                  <a:pt x="19031" y="6254"/>
                  <a:pt x="15345" y="2569"/>
                  <a:pt x="10800" y="2569"/>
                </a:cubicBezTo>
                <a:cubicBezTo>
                  <a:pt x="10414" y="2569"/>
                  <a:pt x="10028" y="2596"/>
                  <a:pt x="9646" y="2650"/>
                </a:cubicBezTo>
                <a:lnTo>
                  <a:pt x="9286" y="106"/>
                </a:lnTo>
                <a:cubicBezTo>
                  <a:pt x="9788" y="35"/>
                  <a:pt x="10293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lnTo>
                  <a:pt x="24300" y="10800"/>
                </a:lnTo>
                <a:lnTo>
                  <a:pt x="20316" y="14785"/>
                </a:lnTo>
                <a:lnTo>
                  <a:pt x="16331" y="10800"/>
                </a:lnTo>
                <a:lnTo>
                  <a:pt x="19031" y="10800"/>
                </a:lnTo>
                <a:close/>
              </a:path>
            </a:pathLst>
          </a:custGeom>
          <a:solidFill>
            <a:srgbClr val="6600CC"/>
          </a:solidFill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8" name="AutoShape 18"/>
          <p:cNvSpPr>
            <a:spLocks noChangeArrowheads="1"/>
          </p:cNvSpPr>
          <p:nvPr/>
        </p:nvSpPr>
        <p:spPr bwMode="auto">
          <a:xfrm>
            <a:off x="6587686" y="3284984"/>
            <a:ext cx="216562" cy="252412"/>
          </a:xfrm>
          <a:prstGeom prst="upArrow">
            <a:avLst>
              <a:gd name="adj1" fmla="val 28176"/>
              <a:gd name="adj2" fmla="val 38676"/>
            </a:avLst>
          </a:prstGeom>
          <a:solidFill>
            <a:srgbClr val="6600CC"/>
          </a:solidFill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402135" y="5514553"/>
            <a:ext cx="23764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/>
              <a:t>low speed</a:t>
            </a:r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5939210" y="5517728"/>
            <a:ext cx="23764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/>
              <a:t>high speed</a:t>
            </a:r>
          </a:p>
        </p:txBody>
      </p:sp>
      <p:sp>
        <p:nvSpPr>
          <p:cNvPr id="12" name="任意多边形 11"/>
          <p:cNvSpPr/>
          <p:nvPr/>
        </p:nvSpPr>
        <p:spPr>
          <a:xfrm>
            <a:off x="2333297" y="1876097"/>
            <a:ext cx="1420921" cy="3389586"/>
          </a:xfrm>
          <a:custGeom>
            <a:avLst/>
            <a:gdLst>
              <a:gd name="connsiteX0" fmla="*/ 0 w 1420921"/>
              <a:gd name="connsiteY0" fmla="*/ 0 h 3389586"/>
              <a:gd name="connsiteX1" fmla="*/ 993227 w 1420921"/>
              <a:gd name="connsiteY1" fmla="*/ 536027 h 3389586"/>
              <a:gd name="connsiteX2" fmla="*/ 1403131 w 1420921"/>
              <a:gd name="connsiteY2" fmla="*/ 2159875 h 3389586"/>
              <a:gd name="connsiteX3" fmla="*/ 1308537 w 1420921"/>
              <a:gd name="connsiteY3" fmla="*/ 3389586 h 338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0921" h="3389586">
                <a:moveTo>
                  <a:pt x="0" y="0"/>
                </a:moveTo>
                <a:cubicBezTo>
                  <a:pt x="379686" y="88024"/>
                  <a:pt x="759372" y="176048"/>
                  <a:pt x="993227" y="536027"/>
                </a:cubicBezTo>
                <a:cubicBezTo>
                  <a:pt x="1227082" y="896006"/>
                  <a:pt x="1350579" y="1684282"/>
                  <a:pt x="1403131" y="2159875"/>
                </a:cubicBezTo>
                <a:cubicBezTo>
                  <a:pt x="1455683" y="2635468"/>
                  <a:pt x="1382110" y="3012527"/>
                  <a:pt x="1308537" y="3389586"/>
                </a:cubicBezTo>
              </a:path>
            </a:pathLst>
          </a:custGeom>
          <a:noFill/>
          <a:ln w="76200"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 12"/>
          <p:cNvSpPr/>
          <p:nvPr/>
        </p:nvSpPr>
        <p:spPr>
          <a:xfrm>
            <a:off x="6700345" y="3214750"/>
            <a:ext cx="1775761" cy="2050933"/>
          </a:xfrm>
          <a:custGeom>
            <a:avLst/>
            <a:gdLst>
              <a:gd name="connsiteX0" fmla="*/ 0 w 1775761"/>
              <a:gd name="connsiteY0" fmla="*/ 1416 h 2050933"/>
              <a:gd name="connsiteX1" fmla="*/ 725214 w 1775761"/>
              <a:gd name="connsiteY1" fmla="*/ 111774 h 2050933"/>
              <a:gd name="connsiteX2" fmla="*/ 1481958 w 1775761"/>
              <a:gd name="connsiteY2" fmla="*/ 710864 h 2050933"/>
              <a:gd name="connsiteX3" fmla="*/ 1749972 w 1775761"/>
              <a:gd name="connsiteY3" fmla="*/ 1609498 h 2050933"/>
              <a:gd name="connsiteX4" fmla="*/ 1749972 w 1775761"/>
              <a:gd name="connsiteY4" fmla="*/ 2050933 h 205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5761" h="2050933">
                <a:moveTo>
                  <a:pt x="0" y="1416"/>
                </a:moveTo>
                <a:cubicBezTo>
                  <a:pt x="239110" y="-2526"/>
                  <a:pt x="478221" y="-6467"/>
                  <a:pt x="725214" y="111774"/>
                </a:cubicBezTo>
                <a:cubicBezTo>
                  <a:pt x="972207" y="230015"/>
                  <a:pt x="1311165" y="461243"/>
                  <a:pt x="1481958" y="710864"/>
                </a:cubicBezTo>
                <a:cubicBezTo>
                  <a:pt x="1652751" y="960485"/>
                  <a:pt x="1705303" y="1386153"/>
                  <a:pt x="1749972" y="1609498"/>
                </a:cubicBezTo>
                <a:cubicBezTo>
                  <a:pt x="1794641" y="1832843"/>
                  <a:pt x="1772306" y="1941888"/>
                  <a:pt x="1749972" y="2050933"/>
                </a:cubicBezTo>
              </a:path>
            </a:pathLst>
          </a:custGeom>
          <a:noFill/>
          <a:ln w="76200"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4868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8" grpId="0" animBg="1"/>
      <p:bldP spid="9" grpId="0"/>
      <p:bldP spid="10" grpId="0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89" y="836712"/>
            <a:ext cx="3367087" cy="345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0"/>
          <p:cNvSpPr>
            <a:spLocks noChangeArrowheads="1"/>
          </p:cNvSpPr>
          <p:nvPr/>
        </p:nvSpPr>
        <p:spPr bwMode="auto">
          <a:xfrm>
            <a:off x="4093791" y="2996158"/>
            <a:ext cx="1070198" cy="1728787"/>
          </a:xfrm>
          <a:custGeom>
            <a:avLst/>
            <a:gdLst>
              <a:gd name="G0" fmla="+- 0 0 0"/>
              <a:gd name="G1" fmla="+- -6426095 0 0"/>
              <a:gd name="G2" fmla="+- 0 0 -6426095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231 0 0"/>
              <a:gd name="G9" fmla="+- 0 0 -6426095"/>
              <a:gd name="G10" fmla="+- 8231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8231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8231 0"/>
              <a:gd name="G29" fmla="sin 8231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426095"/>
              <a:gd name="G36" fmla="sin G34 -6426095"/>
              <a:gd name="G37" fmla="+/ -6426095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231 G39"/>
              <a:gd name="G43" fmla="sin 823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881 w 21600"/>
              <a:gd name="T5" fmla="*/ 2645 h 21600"/>
              <a:gd name="T6" fmla="*/ 9466 w 21600"/>
              <a:gd name="T7" fmla="*/ 1377 h 21600"/>
              <a:gd name="T8" fmla="*/ 16197 w 21600"/>
              <a:gd name="T9" fmla="*/ 4585 h 21600"/>
              <a:gd name="T10" fmla="*/ 24300 w 21600"/>
              <a:gd name="T11" fmla="*/ 10800 h 21600"/>
              <a:gd name="T12" fmla="*/ 20316 w 21600"/>
              <a:gd name="T13" fmla="*/ 14785 h 21600"/>
              <a:gd name="T14" fmla="*/ 16331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031" y="10800"/>
                </a:moveTo>
                <a:cubicBezTo>
                  <a:pt x="19031" y="6254"/>
                  <a:pt x="15345" y="2569"/>
                  <a:pt x="10800" y="2569"/>
                </a:cubicBezTo>
                <a:cubicBezTo>
                  <a:pt x="10414" y="2569"/>
                  <a:pt x="10028" y="2596"/>
                  <a:pt x="9646" y="2650"/>
                </a:cubicBezTo>
                <a:lnTo>
                  <a:pt x="9286" y="106"/>
                </a:lnTo>
                <a:cubicBezTo>
                  <a:pt x="9788" y="35"/>
                  <a:pt x="10293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lnTo>
                  <a:pt x="24300" y="10800"/>
                </a:lnTo>
                <a:lnTo>
                  <a:pt x="20316" y="14785"/>
                </a:lnTo>
                <a:lnTo>
                  <a:pt x="16331" y="10800"/>
                </a:lnTo>
                <a:lnTo>
                  <a:pt x="19031" y="10800"/>
                </a:lnTo>
                <a:close/>
              </a:path>
            </a:pathLst>
          </a:custGeom>
          <a:solidFill>
            <a:srgbClr val="6600CC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4" name="AutoShape 14"/>
          <p:cNvSpPr>
            <a:spLocks noChangeArrowheads="1"/>
          </p:cNvSpPr>
          <p:nvPr/>
        </p:nvSpPr>
        <p:spPr bwMode="auto">
          <a:xfrm>
            <a:off x="4363862" y="980728"/>
            <a:ext cx="188777" cy="1728788"/>
          </a:xfrm>
          <a:prstGeom prst="upArrow">
            <a:avLst>
              <a:gd name="adj1" fmla="val 50000"/>
              <a:gd name="adj2" fmla="val 200184"/>
            </a:avLst>
          </a:prstGeom>
          <a:solidFill>
            <a:srgbClr val="6600CC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11" name="AutoShape 17"/>
          <p:cNvSpPr>
            <a:spLocks noChangeArrowheads="1"/>
          </p:cNvSpPr>
          <p:nvPr/>
        </p:nvSpPr>
        <p:spPr bwMode="auto">
          <a:xfrm>
            <a:off x="3149128" y="692696"/>
            <a:ext cx="2807023" cy="5562674"/>
          </a:xfrm>
          <a:custGeom>
            <a:avLst/>
            <a:gdLst>
              <a:gd name="G0" fmla="+- -70889 0 0"/>
              <a:gd name="G1" fmla="+- -6350144 0 0"/>
              <a:gd name="G2" fmla="+- -70889 0 -6350144"/>
              <a:gd name="G3" fmla="+- 10800 0 0"/>
              <a:gd name="G4" fmla="+- 0 0 -70889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170 0 0"/>
              <a:gd name="G9" fmla="+- 0 0 -6350144"/>
              <a:gd name="G10" fmla="+- 10170 0 2700"/>
              <a:gd name="G11" fmla="cos G10 -70889"/>
              <a:gd name="G12" fmla="sin G10 -70889"/>
              <a:gd name="G13" fmla="cos 13500 -70889"/>
              <a:gd name="G14" fmla="sin 13500 -70889"/>
              <a:gd name="G15" fmla="+- G11 10800 0"/>
              <a:gd name="G16" fmla="+- G12 10800 0"/>
              <a:gd name="G17" fmla="+- G13 10800 0"/>
              <a:gd name="G18" fmla="+- G14 10800 0"/>
              <a:gd name="G19" fmla="*/ 10170 1 2"/>
              <a:gd name="G20" fmla="+- G19 5400 0"/>
              <a:gd name="G21" fmla="cos G20 -70889"/>
              <a:gd name="G22" fmla="sin G20 -70889"/>
              <a:gd name="G23" fmla="+- G21 10800 0"/>
              <a:gd name="G24" fmla="+- G12 G23 G22"/>
              <a:gd name="G25" fmla="+- G22 G23 G11"/>
              <a:gd name="G26" fmla="cos 10800 -70889"/>
              <a:gd name="G27" fmla="sin 10800 -70889"/>
              <a:gd name="G28" fmla="cos 10170 -70889"/>
              <a:gd name="G29" fmla="sin 10170 -70889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350144"/>
              <a:gd name="G36" fmla="sin G34 -6350144"/>
              <a:gd name="G37" fmla="+/ -6350144 -70889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170 G39"/>
              <a:gd name="G43" fmla="sin 1017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887 w 21600"/>
              <a:gd name="T5" fmla="*/ 2650 h 21600"/>
              <a:gd name="T6" fmla="*/ 9541 w 21600"/>
              <a:gd name="T7" fmla="*/ 390 h 21600"/>
              <a:gd name="T8" fmla="*/ 17473 w 21600"/>
              <a:gd name="T9" fmla="*/ 3125 h 21600"/>
              <a:gd name="T10" fmla="*/ 24297 w 21600"/>
              <a:gd name="T11" fmla="*/ 10545 h 21600"/>
              <a:gd name="T12" fmla="*/ 21339 w 21600"/>
              <a:gd name="T13" fmla="*/ 13617 h 21600"/>
              <a:gd name="T14" fmla="*/ 18268 w 21600"/>
              <a:gd name="T15" fmla="*/ 1065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20968" y="10608"/>
                </a:moveTo>
                <a:cubicBezTo>
                  <a:pt x="20863" y="5067"/>
                  <a:pt x="16341" y="630"/>
                  <a:pt x="10800" y="630"/>
                </a:cubicBezTo>
                <a:cubicBezTo>
                  <a:pt x="10391" y="630"/>
                  <a:pt x="9984" y="654"/>
                  <a:pt x="9578" y="703"/>
                </a:cubicBezTo>
                <a:lnTo>
                  <a:pt x="9503" y="78"/>
                </a:lnTo>
                <a:cubicBezTo>
                  <a:pt x="9933" y="26"/>
                  <a:pt x="10366" y="0"/>
                  <a:pt x="10800" y="0"/>
                </a:cubicBezTo>
                <a:cubicBezTo>
                  <a:pt x="16685" y="0"/>
                  <a:pt x="21486" y="4711"/>
                  <a:pt x="21598" y="10596"/>
                </a:cubicBezTo>
                <a:lnTo>
                  <a:pt x="24297" y="10545"/>
                </a:lnTo>
                <a:lnTo>
                  <a:pt x="21339" y="13617"/>
                </a:lnTo>
                <a:lnTo>
                  <a:pt x="18268" y="10658"/>
                </a:lnTo>
                <a:lnTo>
                  <a:pt x="20968" y="10608"/>
                </a:lnTo>
                <a:close/>
              </a:path>
            </a:pathLst>
          </a:custGeom>
          <a:solidFill>
            <a:srgbClr val="6600CC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cxnSp>
        <p:nvCxnSpPr>
          <p:cNvPr id="13" name="直接连接符 12"/>
          <p:cNvCxnSpPr/>
          <p:nvPr/>
        </p:nvCxnSpPr>
        <p:spPr>
          <a:xfrm flipV="1">
            <a:off x="827584" y="4176000"/>
            <a:ext cx="7848872" cy="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68344" y="3750131"/>
            <a:ext cx="11945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Solar</a:t>
            </a:r>
          </a:p>
          <a:p>
            <a:r>
              <a:rPr lang="en-US" altLang="zh-CN" sz="2400" dirty="0" smtClean="0">
                <a:solidFill>
                  <a:srgbClr val="FF0000"/>
                </a:solidFill>
              </a:rPr>
              <a:t>surface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7" name="左弧形箭头 16"/>
          <p:cNvSpPr/>
          <p:nvPr/>
        </p:nvSpPr>
        <p:spPr>
          <a:xfrm rot="16200000">
            <a:off x="3442847" y="3523983"/>
            <a:ext cx="2474330" cy="3960440"/>
          </a:xfrm>
          <a:prstGeom prst="curvedRightArrow">
            <a:avLst>
              <a:gd name="adj1" fmla="val 7377"/>
              <a:gd name="adj2" fmla="val 21774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12160" y="5951021"/>
            <a:ext cx="3211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helioseismology</a:t>
            </a:r>
          </a:p>
        </p:txBody>
      </p:sp>
    </p:spTree>
    <p:extLst>
      <p:ext uri="{BB962C8B-B14F-4D97-AF65-F5344CB8AC3E}">
        <p14:creationId xmlns:p14="http://schemas.microsoft.com/office/powerpoint/2010/main" val="109833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7" name="Group 22"/>
          <p:cNvGrpSpPr>
            <a:grpSpLocks/>
          </p:cNvGrpSpPr>
          <p:nvPr/>
        </p:nvGrpSpPr>
        <p:grpSpPr bwMode="auto">
          <a:xfrm>
            <a:off x="7092950" y="5661025"/>
            <a:ext cx="2051050" cy="1196975"/>
            <a:chOff x="3561" y="2840"/>
            <a:chExt cx="2199" cy="1480"/>
          </a:xfrm>
        </p:grpSpPr>
        <p:pic>
          <p:nvPicPr>
            <p:cNvPr id="31755" name="Picture 23" descr="OOOPIC_vipvip4_2008090402070895c4408333f526ce20"/>
            <p:cNvPicPr>
              <a:picLocks noChangeAspect="1" noChangeArrowheads="1"/>
            </p:cNvPicPr>
            <p:nvPr/>
          </p:nvPicPr>
          <p:blipFill>
            <a:blip r:embed="rId2">
              <a:lum bright="18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013" t="16063" b="54062"/>
            <a:stretch>
              <a:fillRect/>
            </a:stretch>
          </p:blipFill>
          <p:spPr bwMode="auto">
            <a:xfrm>
              <a:off x="3606" y="2886"/>
              <a:ext cx="2154" cy="1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6" name="Rectangle 24"/>
            <p:cNvSpPr>
              <a:spLocks noChangeArrowheads="1"/>
            </p:cNvSpPr>
            <p:nvPr/>
          </p:nvSpPr>
          <p:spPr bwMode="auto">
            <a:xfrm flipH="1">
              <a:off x="3561" y="2840"/>
              <a:ext cx="498" cy="1480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31748" name="Rectangle 18"/>
          <p:cNvSpPr>
            <a:spLocks noChangeArrowheads="1"/>
          </p:cNvSpPr>
          <p:nvPr/>
        </p:nvSpPr>
        <p:spPr bwMode="auto">
          <a:xfrm>
            <a:off x="0" y="6546850"/>
            <a:ext cx="9144000" cy="31115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zh-CN" dirty="0"/>
              <a:t>P. F. Chen  </a:t>
            </a:r>
            <a:r>
              <a:rPr lang="en-US" altLang="zh-CN" dirty="0" smtClean="0"/>
              <a:t>@ISSI-Beijing</a:t>
            </a:r>
            <a:endParaRPr lang="zh-CN" altLang="en-US" dirty="0"/>
          </a:p>
        </p:txBody>
      </p:sp>
      <p:sp>
        <p:nvSpPr>
          <p:cNvPr id="31750" name="Text Box 5"/>
          <p:cNvSpPr txBox="1">
            <a:spLocks noChangeArrowheads="1"/>
          </p:cNvSpPr>
          <p:nvPr/>
        </p:nvSpPr>
        <p:spPr bwMode="auto">
          <a:xfrm>
            <a:off x="251520" y="1125538"/>
            <a:ext cx="5484813" cy="457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FF3300"/>
                </a:solidFill>
                <a:latin typeface="Times New Roman" pitchFamily="18" charset="0"/>
              </a:rPr>
              <a:t>Chen (2009, </a:t>
            </a:r>
            <a:r>
              <a:rPr kumimoji="1" lang="en-US" altLang="zh-CN" sz="2400" b="1" dirty="0">
                <a:solidFill>
                  <a:srgbClr val="7030A0"/>
                </a:solidFill>
                <a:latin typeface="Times New Roman" pitchFamily="18" charset="0"/>
              </a:rPr>
              <a:t>Science China </a:t>
            </a:r>
            <a:r>
              <a:rPr kumimoji="1" lang="en-US" altLang="zh-CN" sz="2400" b="1" dirty="0">
                <a:solidFill>
                  <a:srgbClr val="FF3300"/>
                </a:solidFill>
                <a:latin typeface="Times New Roman" pitchFamily="18" charset="0"/>
              </a:rPr>
              <a:t>(G), 52, 1785)</a:t>
            </a:r>
          </a:p>
        </p:txBody>
      </p:sp>
      <p:pic>
        <p:nvPicPr>
          <p:cNvPr id="67615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4522"/>
            <a:ext cx="460057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617" name="Picture 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067397"/>
            <a:ext cx="253365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006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8893175" cy="701675"/>
          </a:xfrm>
          <a:noFill/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4000" dirty="0" smtClean="0">
                <a:solidFill>
                  <a:srgbClr val="7030A0"/>
                </a:solidFill>
              </a:rPr>
              <a:t>Summary</a:t>
            </a:r>
          </a:p>
        </p:txBody>
      </p:sp>
      <p:sp>
        <p:nvSpPr>
          <p:cNvPr id="38917" name="Line 4"/>
          <p:cNvSpPr>
            <a:spLocks noChangeShapeType="1"/>
          </p:cNvSpPr>
          <p:nvPr/>
        </p:nvSpPr>
        <p:spPr bwMode="auto">
          <a:xfrm flipV="1">
            <a:off x="0" y="981075"/>
            <a:ext cx="2771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47385" y="1669445"/>
            <a:ext cx="5000679" cy="1200329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C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two types of EUV waves;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9512" y="3789040"/>
            <a:ext cx="8928992" cy="2308324"/>
          </a:xfrm>
          <a:prstGeom prst="rect">
            <a:avLst/>
          </a:prstGeom>
          <a:solidFill>
            <a:srgbClr val="FFE5E5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342900" indent="-342900">
              <a:buAutoNum type="arabicPeriod"/>
              <a:defRPr sz="3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indent="0">
              <a:buNone/>
            </a:pPr>
            <a:r>
              <a:rPr lang="en-US" altLang="zh-CN" dirty="0"/>
              <a:t>2. </a:t>
            </a:r>
            <a:r>
              <a:rPr lang="en-US" altLang="zh-CN" dirty="0" smtClean="0"/>
              <a:t>The faster one can be used to coronal seismology directly; The slower one can as well, and even may provide 3D magnetic distribution </a:t>
            </a:r>
            <a:r>
              <a:rPr lang="en-US" altLang="zh-CN" dirty="0" smtClean="0">
                <a:solidFill>
                  <a:srgbClr val="FF0000"/>
                </a:solidFill>
              </a:rPr>
              <a:t>(in principle)</a:t>
            </a:r>
            <a:r>
              <a:rPr lang="en-US" altLang="zh-CN" dirty="0" smtClean="0"/>
              <a:t>.</a:t>
            </a:r>
            <a:endParaRPr lang="zh-CN" alt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837" y="41301"/>
            <a:ext cx="2734045" cy="331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499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8893175" cy="701675"/>
          </a:xfrm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4000" dirty="0" smtClean="0">
                <a:solidFill>
                  <a:srgbClr val="7030A0"/>
                </a:solidFill>
              </a:rPr>
              <a:t>Discovery of EIT Wave</a:t>
            </a:r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 flipV="1">
            <a:off x="0" y="981075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20848" name="Text Box 16"/>
          <p:cNvSpPr txBox="1">
            <a:spLocks noChangeArrowheads="1"/>
          </p:cNvSpPr>
          <p:nvPr/>
        </p:nvSpPr>
        <p:spPr bwMode="auto">
          <a:xfrm>
            <a:off x="4932040" y="4616101"/>
            <a:ext cx="37444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Thompson et al. (1998)</a:t>
            </a:r>
          </a:p>
        </p:txBody>
      </p:sp>
      <p:sp>
        <p:nvSpPr>
          <p:cNvPr id="120849" name="Oval 17"/>
          <p:cNvSpPr>
            <a:spLocks noChangeArrowheads="1"/>
          </p:cNvSpPr>
          <p:nvPr/>
        </p:nvSpPr>
        <p:spPr bwMode="auto">
          <a:xfrm>
            <a:off x="1691680" y="1052736"/>
            <a:ext cx="4536504" cy="73574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algn="ctr" eaLnBrk="1" hangingPunct="1">
              <a:buFontTx/>
              <a:buNone/>
            </a:pPr>
            <a:r>
              <a:rPr kumimoji="1" lang="en-US" altLang="zh-CN" sz="2800" dirty="0" smtClean="0">
                <a:ea typeface="宋体" panose="02010600030101010101" pitchFamily="2" charset="-122"/>
              </a:rPr>
              <a:t>SOHO/EIT 195 Å</a:t>
            </a:r>
            <a:endParaRPr kumimoji="1" lang="en-US" altLang="zh-CN" sz="2800" dirty="0">
              <a:ea typeface="宋体" panose="02010600030101010101" pitchFamily="2" charset="-122"/>
            </a:endParaRPr>
          </a:p>
        </p:txBody>
      </p:sp>
      <p:pic>
        <p:nvPicPr>
          <p:cNvPr id="120853" name="Picture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38" y="1930003"/>
            <a:ext cx="7379538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标题 1"/>
          <p:cNvSpPr txBox="1">
            <a:spLocks/>
          </p:cNvSpPr>
          <p:nvPr/>
        </p:nvSpPr>
        <p:spPr>
          <a:xfrm>
            <a:off x="179512" y="4653136"/>
            <a:ext cx="3240360" cy="79208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4800" kern="0" dirty="0" smtClean="0">
                <a:solidFill>
                  <a:srgbClr val="C00000"/>
                </a:solidFill>
              </a:rPr>
              <a:t>EIT Wave</a:t>
            </a:r>
            <a:endParaRPr lang="zh-CN" altLang="en-US" sz="4800" kern="0" dirty="0" smtClean="0">
              <a:solidFill>
                <a:srgbClr val="C00000"/>
              </a:solidFill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979613" y="5611638"/>
            <a:ext cx="7164387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dirty="0"/>
              <a:t>Large-scale coronal wave </a:t>
            </a:r>
            <a:r>
              <a:rPr lang="en-US" altLang="zh-CN" sz="2400" dirty="0" err="1">
                <a:solidFill>
                  <a:srgbClr val="FF0000"/>
                </a:solidFill>
              </a:rPr>
              <a:t>Veronig</a:t>
            </a:r>
            <a:r>
              <a:rPr lang="en-US" altLang="zh-CN" sz="2400" dirty="0">
                <a:solidFill>
                  <a:srgbClr val="FF0000"/>
                </a:solidFill>
              </a:rPr>
              <a:t>+(2010)</a:t>
            </a:r>
            <a:endParaRPr lang="en-US" altLang="zh-CN" sz="2400" dirty="0"/>
          </a:p>
          <a:p>
            <a:pPr eaLnBrk="1" hangingPunct="1"/>
            <a:r>
              <a:rPr lang="en-US" altLang="zh-CN" sz="2400" dirty="0"/>
              <a:t>Coronal Bright Fronts (CBP) </a:t>
            </a:r>
            <a:r>
              <a:rPr lang="en-US" altLang="zh-CN" sz="2400" dirty="0">
                <a:solidFill>
                  <a:srgbClr val="FF0000"/>
                </a:solidFill>
              </a:rPr>
              <a:t>Gallagher+(2010)</a:t>
            </a:r>
            <a:endParaRPr lang="en-US" altLang="zh-CN" sz="2400" dirty="0"/>
          </a:p>
          <a:p>
            <a:pPr eaLnBrk="1" hangingPunct="1"/>
            <a:r>
              <a:rPr lang="en-US" altLang="zh-CN" sz="2400" dirty="0"/>
              <a:t>Coronal Propagating Fronts (CPF) </a:t>
            </a:r>
            <a:r>
              <a:rPr lang="en-US" altLang="zh-CN" sz="2400" dirty="0" err="1">
                <a:solidFill>
                  <a:srgbClr val="FF0000"/>
                </a:solidFill>
              </a:rPr>
              <a:t>Schrijver</a:t>
            </a:r>
            <a:r>
              <a:rPr lang="en-US" altLang="zh-CN" sz="2400" dirty="0">
                <a:solidFill>
                  <a:srgbClr val="FF0000"/>
                </a:solidFill>
              </a:rPr>
              <a:t>+(2011)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8893175" cy="701675"/>
          </a:xfrm>
          <a:noFill/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4000" smtClean="0">
                <a:solidFill>
                  <a:srgbClr val="7030A0"/>
                </a:solidFill>
              </a:rPr>
              <a:t>Debates</a:t>
            </a:r>
          </a:p>
        </p:txBody>
      </p:sp>
      <p:grpSp>
        <p:nvGrpSpPr>
          <p:cNvPr id="10243" name="Group 22"/>
          <p:cNvGrpSpPr>
            <a:grpSpLocks/>
          </p:cNvGrpSpPr>
          <p:nvPr/>
        </p:nvGrpSpPr>
        <p:grpSpPr bwMode="auto">
          <a:xfrm>
            <a:off x="7092950" y="5661025"/>
            <a:ext cx="2051050" cy="1196975"/>
            <a:chOff x="3561" y="2840"/>
            <a:chExt cx="2199" cy="1480"/>
          </a:xfrm>
        </p:grpSpPr>
        <p:pic>
          <p:nvPicPr>
            <p:cNvPr id="10256" name="Picture 23" descr="OOOPIC_vipvip4_2008090402070895c4408333f526ce20"/>
            <p:cNvPicPr>
              <a:picLocks noChangeAspect="1" noChangeArrowheads="1"/>
            </p:cNvPicPr>
            <p:nvPr/>
          </p:nvPicPr>
          <p:blipFill>
            <a:blip r:embed="rId2">
              <a:lum bright="18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013" t="16063" b="54062"/>
            <a:stretch>
              <a:fillRect/>
            </a:stretch>
          </p:blipFill>
          <p:spPr bwMode="auto">
            <a:xfrm>
              <a:off x="3606" y="2886"/>
              <a:ext cx="2154" cy="1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7" name="Rectangle 24"/>
            <p:cNvSpPr>
              <a:spLocks noChangeArrowheads="1"/>
            </p:cNvSpPr>
            <p:nvPr/>
          </p:nvSpPr>
          <p:spPr bwMode="auto">
            <a:xfrm flipH="1">
              <a:off x="3561" y="2840"/>
              <a:ext cx="498" cy="1480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0244" name="Rectangle 18"/>
          <p:cNvSpPr>
            <a:spLocks noChangeArrowheads="1"/>
          </p:cNvSpPr>
          <p:nvPr/>
        </p:nvSpPr>
        <p:spPr bwMode="auto">
          <a:xfrm>
            <a:off x="0" y="6546850"/>
            <a:ext cx="9144000" cy="31115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zh-CN" dirty="0"/>
              <a:t>P. F. Chen  </a:t>
            </a:r>
            <a:r>
              <a:rPr lang="en-US" altLang="zh-CN" dirty="0" smtClean="0"/>
              <a:t>@ISSI-Beijing</a:t>
            </a:r>
            <a:endParaRPr lang="zh-CN" altLang="en-US" dirty="0"/>
          </a:p>
        </p:txBody>
      </p:sp>
      <p:sp>
        <p:nvSpPr>
          <p:cNvPr id="10245" name="Line 4"/>
          <p:cNvSpPr>
            <a:spLocks noChangeShapeType="1"/>
          </p:cNvSpPr>
          <p:nvPr/>
        </p:nvSpPr>
        <p:spPr bwMode="auto">
          <a:xfrm flipV="1">
            <a:off x="0" y="981075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0246" name="Oval 16"/>
          <p:cNvSpPr>
            <a:spLocks noChangeArrowheads="1"/>
          </p:cNvSpPr>
          <p:nvPr/>
        </p:nvSpPr>
        <p:spPr bwMode="auto">
          <a:xfrm>
            <a:off x="34925" y="1576388"/>
            <a:ext cx="1504950" cy="704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kumimoji="1" lang="en-US" altLang="zh-CN" sz="2800">
                <a:solidFill>
                  <a:schemeClr val="tx2"/>
                </a:solidFill>
                <a:latin typeface="Times New Roman" pitchFamily="18" charset="0"/>
              </a:rPr>
              <a:t>source</a:t>
            </a:r>
          </a:p>
        </p:txBody>
      </p:sp>
      <p:sp>
        <p:nvSpPr>
          <p:cNvPr id="10247" name="AutoShape 17"/>
          <p:cNvSpPr>
            <a:spLocks/>
          </p:cNvSpPr>
          <p:nvPr/>
        </p:nvSpPr>
        <p:spPr bwMode="auto">
          <a:xfrm>
            <a:off x="1447800" y="1101725"/>
            <a:ext cx="287338" cy="1655763"/>
          </a:xfrm>
          <a:prstGeom prst="leftBrace">
            <a:avLst>
              <a:gd name="adj1" fmla="val 48020"/>
              <a:gd name="adj2" fmla="val 50046"/>
            </a:avLst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0248" name="Text Box 18"/>
          <p:cNvSpPr txBox="1">
            <a:spLocks noChangeArrowheads="1"/>
          </p:cNvSpPr>
          <p:nvPr/>
        </p:nvSpPr>
        <p:spPr bwMode="auto">
          <a:xfrm>
            <a:off x="1590675" y="1030288"/>
            <a:ext cx="2881313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80000"/>
              </a:spcBef>
            </a:pPr>
            <a:r>
              <a:rPr kumimoji="1" lang="en-US" altLang="zh-CN" sz="4000">
                <a:solidFill>
                  <a:schemeClr val="tx2"/>
                </a:solidFill>
                <a:latin typeface="Times New Roman" pitchFamily="18" charset="0"/>
              </a:rPr>
              <a:t>Flare pulse</a:t>
            </a:r>
          </a:p>
          <a:p>
            <a:pPr eaLnBrk="1" hangingPunct="1">
              <a:spcBef>
                <a:spcPct val="80000"/>
              </a:spcBef>
            </a:pPr>
            <a:r>
              <a:rPr kumimoji="1" lang="en-US" altLang="zh-CN" sz="4000">
                <a:solidFill>
                  <a:schemeClr val="tx2"/>
                </a:solidFill>
                <a:latin typeface="Times New Roman" pitchFamily="18" charset="0"/>
              </a:rPr>
              <a:t>CMEs</a:t>
            </a:r>
          </a:p>
        </p:txBody>
      </p:sp>
      <p:sp>
        <p:nvSpPr>
          <p:cNvPr id="10249" name="Text Box 20"/>
          <p:cNvSpPr txBox="1">
            <a:spLocks noChangeArrowheads="1"/>
          </p:cNvSpPr>
          <p:nvPr/>
        </p:nvSpPr>
        <p:spPr bwMode="auto">
          <a:xfrm>
            <a:off x="3967163" y="1246188"/>
            <a:ext cx="5113337" cy="66992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1900" b="1">
                <a:latin typeface="Times New Roman" pitchFamily="18" charset="0"/>
              </a:rPr>
              <a:t>Wu et al. (2001),</a:t>
            </a:r>
            <a:r>
              <a:rPr kumimoji="1" lang="en-US" altLang="zh-CN" sz="190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kumimoji="1" lang="en-US" altLang="zh-CN" sz="1900" b="1">
                <a:latin typeface="Times New Roman" pitchFamily="18" charset="0"/>
              </a:rPr>
              <a:t>Warmuth et al. (2004), Vrsnak et al. (2002), Vrsnak et al. (2006) ……</a:t>
            </a:r>
            <a:endParaRPr kumimoji="1" lang="zh-CN" altLang="en-US" sz="1900" b="1">
              <a:latin typeface="Times New Roman" pitchFamily="18" charset="0"/>
            </a:endParaRPr>
          </a:p>
        </p:txBody>
      </p:sp>
      <p:sp>
        <p:nvSpPr>
          <p:cNvPr id="10250" name="Text Box 21"/>
          <p:cNvSpPr txBox="1">
            <a:spLocks noChangeArrowheads="1"/>
          </p:cNvSpPr>
          <p:nvPr/>
        </p:nvSpPr>
        <p:spPr bwMode="auto">
          <a:xfrm>
            <a:off x="3751263" y="2182813"/>
            <a:ext cx="5113337" cy="969496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1900" b="1" dirty="0">
                <a:latin typeface="Times New Roman" pitchFamily="18" charset="0"/>
              </a:rPr>
              <a:t>Thompson et al. (2000), </a:t>
            </a:r>
            <a:r>
              <a:rPr kumimoji="1" lang="en-US" altLang="zh-CN" sz="1900" b="1" dirty="0" err="1">
                <a:latin typeface="Times New Roman" pitchFamily="18" charset="0"/>
              </a:rPr>
              <a:t>Biesecker</a:t>
            </a:r>
            <a:r>
              <a:rPr kumimoji="1" lang="en-US" altLang="zh-CN" sz="1900" b="1" dirty="0">
                <a:latin typeface="Times New Roman" pitchFamily="18" charset="0"/>
              </a:rPr>
              <a:t> et al. (2002), Kay et al. (2003), </a:t>
            </a:r>
            <a:r>
              <a:rPr kumimoji="1" lang="en-US" altLang="zh-CN" sz="1900" b="1" dirty="0" err="1">
                <a:latin typeface="Times New Roman" pitchFamily="18" charset="0"/>
              </a:rPr>
              <a:t>Cliver</a:t>
            </a:r>
            <a:r>
              <a:rPr kumimoji="1" lang="en-US" altLang="zh-CN" sz="1900" b="1" dirty="0">
                <a:latin typeface="Times New Roman" pitchFamily="18" charset="0"/>
              </a:rPr>
              <a:t> et al. (2005), Chen et al. (2002, </a:t>
            </a:r>
            <a:r>
              <a:rPr kumimoji="1" lang="en-US" altLang="zh-CN" sz="1900" b="1" dirty="0" smtClean="0">
                <a:latin typeface="Times New Roman" pitchFamily="18" charset="0"/>
              </a:rPr>
              <a:t>2005, 2006, 2009), </a:t>
            </a:r>
            <a:r>
              <a:rPr kumimoji="1" lang="en-US" altLang="zh-CN" sz="1900" b="1" dirty="0" err="1" smtClean="0">
                <a:latin typeface="Times New Roman" pitchFamily="18" charset="0"/>
              </a:rPr>
              <a:t>Attrill</a:t>
            </a:r>
            <a:r>
              <a:rPr kumimoji="1" lang="en-US" altLang="zh-CN" sz="1900" b="1" dirty="0" smtClean="0">
                <a:latin typeface="Times New Roman" pitchFamily="18" charset="0"/>
              </a:rPr>
              <a:t> + (2014)</a:t>
            </a:r>
            <a:r>
              <a:rPr kumimoji="1" lang="en-US" altLang="zh-CN" sz="19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endParaRPr kumimoji="1" lang="zh-CN" altLang="en-US" sz="19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0251" name="Text Box 12"/>
          <p:cNvSpPr txBox="1">
            <a:spLocks noChangeArrowheads="1"/>
          </p:cNvSpPr>
          <p:nvPr/>
        </p:nvSpPr>
        <p:spPr bwMode="auto">
          <a:xfrm>
            <a:off x="3922713" y="3573463"/>
            <a:ext cx="4897437" cy="9588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1900" b="1" dirty="0">
                <a:latin typeface="Times New Roman" pitchFamily="18" charset="0"/>
              </a:rPr>
              <a:t>Wang (2000), Wu et al. (2001), </a:t>
            </a:r>
            <a:r>
              <a:rPr kumimoji="1" lang="en-US" altLang="zh-CN" sz="1900" b="1" dirty="0" err="1">
                <a:latin typeface="Times New Roman" pitchFamily="18" charset="0"/>
              </a:rPr>
              <a:t>Ofman</a:t>
            </a:r>
            <a:r>
              <a:rPr kumimoji="1" lang="en-US" altLang="zh-CN" sz="1900" b="1" dirty="0">
                <a:latin typeface="Times New Roman" pitchFamily="18" charset="0"/>
              </a:rPr>
              <a:t> et al. (2003), </a:t>
            </a:r>
            <a:r>
              <a:rPr kumimoji="1" lang="en-US" altLang="zh-CN" sz="1900" b="1" dirty="0" err="1">
                <a:latin typeface="Times New Roman" pitchFamily="18" charset="0"/>
              </a:rPr>
              <a:t>Warmuth</a:t>
            </a:r>
            <a:r>
              <a:rPr kumimoji="1" lang="en-US" altLang="zh-CN" sz="1900" b="1" dirty="0">
                <a:latin typeface="Times New Roman" pitchFamily="18" charset="0"/>
              </a:rPr>
              <a:t> </a:t>
            </a:r>
            <a:r>
              <a:rPr kumimoji="1" lang="en-US" altLang="zh-CN" sz="1900" b="1" dirty="0" err="1">
                <a:latin typeface="Times New Roman" pitchFamily="18" charset="0"/>
              </a:rPr>
              <a:t>etl</a:t>
            </a:r>
            <a:r>
              <a:rPr kumimoji="1" lang="en-US" altLang="zh-CN" sz="1900" b="1" dirty="0">
                <a:latin typeface="Times New Roman" pitchFamily="18" charset="0"/>
              </a:rPr>
              <a:t>. (2004), </a:t>
            </a:r>
            <a:r>
              <a:rPr kumimoji="1" lang="en-US" altLang="zh-CN" sz="1900" b="1" dirty="0" err="1">
                <a:latin typeface="Times New Roman" pitchFamily="18" charset="0"/>
              </a:rPr>
              <a:t>Vrsnak</a:t>
            </a:r>
            <a:r>
              <a:rPr kumimoji="1" lang="en-US" altLang="zh-CN" sz="1900" b="1" dirty="0">
                <a:latin typeface="Times New Roman" pitchFamily="18" charset="0"/>
              </a:rPr>
              <a:t> et al. (2002), </a:t>
            </a:r>
            <a:r>
              <a:rPr kumimoji="1" lang="en-US" altLang="zh-CN" sz="1900" b="1" dirty="0" err="1">
                <a:latin typeface="Times New Roman" pitchFamily="18" charset="0"/>
              </a:rPr>
              <a:t>Ballai</a:t>
            </a:r>
            <a:r>
              <a:rPr kumimoji="1" lang="en-US" altLang="zh-CN" sz="1900" b="1" dirty="0">
                <a:latin typeface="Times New Roman" pitchFamily="18" charset="0"/>
              </a:rPr>
              <a:t> et al. (2005), ……</a:t>
            </a:r>
            <a:endParaRPr kumimoji="1" lang="zh-CN" altLang="en-US" sz="1900" b="1" dirty="0">
              <a:latin typeface="Times New Roman" pitchFamily="18" charset="0"/>
            </a:endParaRPr>
          </a:p>
        </p:txBody>
      </p:sp>
      <p:sp>
        <p:nvSpPr>
          <p:cNvPr id="10252" name="Oval 13"/>
          <p:cNvSpPr>
            <a:spLocks noChangeArrowheads="1"/>
          </p:cNvSpPr>
          <p:nvPr/>
        </p:nvSpPr>
        <p:spPr bwMode="auto">
          <a:xfrm>
            <a:off x="34925" y="4192588"/>
            <a:ext cx="1449388" cy="704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kumimoji="1" lang="en-US" altLang="zh-CN" sz="2800">
                <a:solidFill>
                  <a:schemeClr val="tx2"/>
                </a:solidFill>
                <a:latin typeface="Times New Roman" pitchFamily="18" charset="0"/>
              </a:rPr>
              <a:t>nature</a:t>
            </a:r>
          </a:p>
        </p:txBody>
      </p:sp>
      <p:sp>
        <p:nvSpPr>
          <p:cNvPr id="10253" name="Text Box 14"/>
          <p:cNvSpPr txBox="1">
            <a:spLocks noChangeArrowheads="1"/>
          </p:cNvSpPr>
          <p:nvPr/>
        </p:nvSpPr>
        <p:spPr bwMode="auto">
          <a:xfrm>
            <a:off x="1619250" y="3716338"/>
            <a:ext cx="2881313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4000">
                <a:solidFill>
                  <a:schemeClr val="tx2"/>
                </a:solidFill>
                <a:latin typeface="Times New Roman" pitchFamily="18" charset="0"/>
              </a:rPr>
              <a:t>Fast wave</a:t>
            </a:r>
          </a:p>
          <a:p>
            <a:pPr eaLnBrk="1" hangingPunct="1">
              <a:spcBef>
                <a:spcPct val="50000"/>
              </a:spcBef>
            </a:pPr>
            <a:r>
              <a:rPr kumimoji="1" lang="en-US" altLang="zh-CN" sz="4000">
                <a:solidFill>
                  <a:schemeClr val="tx2"/>
                </a:solidFill>
                <a:latin typeface="Times New Roman" pitchFamily="18" charset="0"/>
              </a:rPr>
              <a:t>Non-wave</a:t>
            </a:r>
          </a:p>
        </p:txBody>
      </p:sp>
      <p:sp>
        <p:nvSpPr>
          <p:cNvPr id="10254" name="AutoShape 15"/>
          <p:cNvSpPr>
            <a:spLocks/>
          </p:cNvSpPr>
          <p:nvPr/>
        </p:nvSpPr>
        <p:spPr bwMode="auto">
          <a:xfrm>
            <a:off x="1403350" y="3860800"/>
            <a:ext cx="288925" cy="1368425"/>
          </a:xfrm>
          <a:prstGeom prst="leftBrace">
            <a:avLst>
              <a:gd name="adj1" fmla="val 35171"/>
              <a:gd name="adj2" fmla="val 51046"/>
            </a:avLst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0255" name="Text Box 19"/>
          <p:cNvSpPr txBox="1">
            <a:spLocks noChangeArrowheads="1"/>
          </p:cNvSpPr>
          <p:nvPr/>
        </p:nvSpPr>
        <p:spPr bwMode="auto">
          <a:xfrm>
            <a:off x="3922713" y="4847665"/>
            <a:ext cx="4392612" cy="1261884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1900" b="1" dirty="0" err="1">
                <a:latin typeface="Times New Roman" pitchFamily="18" charset="0"/>
              </a:rPr>
              <a:t>Delannee</a:t>
            </a:r>
            <a:r>
              <a:rPr kumimoji="1" lang="en-US" altLang="zh-CN" sz="1900" b="1" dirty="0">
                <a:latin typeface="Times New Roman" pitchFamily="18" charset="0"/>
              </a:rPr>
              <a:t> +</a:t>
            </a:r>
            <a:r>
              <a:rPr kumimoji="1" lang="en-US" altLang="zh-CN" sz="1900" b="1" dirty="0" smtClean="0">
                <a:latin typeface="Times New Roman" pitchFamily="18" charset="0"/>
              </a:rPr>
              <a:t> </a:t>
            </a:r>
            <a:r>
              <a:rPr kumimoji="1" lang="en-US" altLang="zh-CN" sz="1900" b="1" dirty="0">
                <a:latin typeface="Times New Roman" pitchFamily="18" charset="0"/>
              </a:rPr>
              <a:t>(</a:t>
            </a:r>
            <a:r>
              <a:rPr kumimoji="1" lang="en-US" altLang="zh-CN" sz="1900" b="1" dirty="0" smtClean="0">
                <a:latin typeface="Times New Roman" pitchFamily="18" charset="0"/>
              </a:rPr>
              <a:t>1999, 2000, 2008), </a:t>
            </a:r>
            <a:r>
              <a:rPr kumimoji="1" lang="en-US" altLang="zh-CN" sz="1900" b="1" dirty="0">
                <a:latin typeface="Times New Roman" pitchFamily="18" charset="0"/>
              </a:rPr>
              <a:t>Chen et al. (2002, </a:t>
            </a:r>
            <a:r>
              <a:rPr kumimoji="1" lang="en-US" altLang="zh-CN" sz="1900" b="1" dirty="0" smtClean="0">
                <a:latin typeface="Times New Roman" pitchFamily="18" charset="0"/>
              </a:rPr>
              <a:t>2005, 2006, 2011)</a:t>
            </a:r>
            <a:r>
              <a:rPr kumimoji="1" lang="en-US" altLang="zh-CN" sz="1900" b="1" dirty="0">
                <a:latin typeface="Times New Roman" pitchFamily="18" charset="0"/>
              </a:rPr>
              <a:t>,</a:t>
            </a:r>
            <a:r>
              <a:rPr kumimoji="1" lang="en-US" altLang="zh-CN" sz="1900" b="1" dirty="0" smtClean="0">
                <a:latin typeface="Times New Roman" pitchFamily="18" charset="0"/>
              </a:rPr>
              <a:t> </a:t>
            </a:r>
            <a:r>
              <a:rPr kumimoji="1" lang="en-US" altLang="zh-CN" sz="1900" b="1" dirty="0" err="1">
                <a:latin typeface="Times New Roman" pitchFamily="18" charset="0"/>
              </a:rPr>
              <a:t>Harra</a:t>
            </a:r>
            <a:r>
              <a:rPr kumimoji="1" lang="en-US" altLang="zh-CN" sz="1900" b="1" dirty="0">
                <a:latin typeface="Times New Roman" pitchFamily="18" charset="0"/>
              </a:rPr>
              <a:t> &amp; Sterling (2003</a:t>
            </a:r>
            <a:r>
              <a:rPr kumimoji="1" lang="en-US" altLang="zh-CN" sz="1900" b="1" dirty="0" smtClean="0">
                <a:latin typeface="Times New Roman" pitchFamily="18" charset="0"/>
              </a:rPr>
              <a:t>), Zhukov + (2010), </a:t>
            </a:r>
            <a:r>
              <a:rPr kumimoji="1" lang="en-US" altLang="zh-CN" sz="1900" b="1" dirty="0" err="1" smtClean="0">
                <a:latin typeface="Times New Roman" pitchFamily="18" charset="0"/>
              </a:rPr>
              <a:t>Schrijver</a:t>
            </a:r>
            <a:r>
              <a:rPr kumimoji="1" lang="en-US" altLang="zh-CN" sz="1900" b="1" dirty="0" smtClean="0">
                <a:latin typeface="Times New Roman" pitchFamily="18" charset="0"/>
              </a:rPr>
              <a:t> +(2011)</a:t>
            </a:r>
            <a:endParaRPr kumimoji="1" lang="zh-CN" altLang="en-US" sz="19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58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8893175" cy="701675"/>
          </a:xfrm>
          <a:noFill/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4000" dirty="0" smtClean="0">
                <a:solidFill>
                  <a:srgbClr val="7030A0"/>
                </a:solidFill>
              </a:rPr>
              <a:t>What is the Driving Source?</a:t>
            </a:r>
          </a:p>
        </p:txBody>
      </p:sp>
      <p:grpSp>
        <p:nvGrpSpPr>
          <p:cNvPr id="11267" name="Group 22"/>
          <p:cNvGrpSpPr>
            <a:grpSpLocks/>
          </p:cNvGrpSpPr>
          <p:nvPr/>
        </p:nvGrpSpPr>
        <p:grpSpPr bwMode="auto">
          <a:xfrm>
            <a:off x="7092950" y="5661025"/>
            <a:ext cx="2051050" cy="1196975"/>
            <a:chOff x="3561" y="2840"/>
            <a:chExt cx="2199" cy="1480"/>
          </a:xfrm>
        </p:grpSpPr>
        <p:pic>
          <p:nvPicPr>
            <p:cNvPr id="11278" name="Picture 23" descr="OOOPIC_vipvip4_2008090402070895c4408333f526ce20"/>
            <p:cNvPicPr>
              <a:picLocks noChangeAspect="1" noChangeArrowheads="1"/>
            </p:cNvPicPr>
            <p:nvPr/>
          </p:nvPicPr>
          <p:blipFill>
            <a:blip r:embed="rId2">
              <a:lum bright="18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013" t="16063" b="54062"/>
            <a:stretch>
              <a:fillRect/>
            </a:stretch>
          </p:blipFill>
          <p:spPr bwMode="auto">
            <a:xfrm>
              <a:off x="3606" y="2886"/>
              <a:ext cx="2154" cy="1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9" name="Rectangle 24"/>
            <p:cNvSpPr>
              <a:spLocks noChangeArrowheads="1"/>
            </p:cNvSpPr>
            <p:nvPr/>
          </p:nvSpPr>
          <p:spPr bwMode="auto">
            <a:xfrm flipH="1">
              <a:off x="3561" y="2840"/>
              <a:ext cx="498" cy="1480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1269" name="Line 4"/>
          <p:cNvSpPr>
            <a:spLocks noChangeShapeType="1"/>
          </p:cNvSpPr>
          <p:nvPr/>
        </p:nvSpPr>
        <p:spPr bwMode="auto">
          <a:xfrm flipV="1">
            <a:off x="0" y="981075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" name="Oval 19"/>
          <p:cNvSpPr>
            <a:spLocks noChangeArrowheads="1"/>
          </p:cNvSpPr>
          <p:nvPr/>
        </p:nvSpPr>
        <p:spPr bwMode="auto">
          <a:xfrm>
            <a:off x="7287022" y="103187"/>
            <a:ext cx="1701800" cy="877888"/>
          </a:xfrm>
          <a:prstGeom prst="ellipse">
            <a:avLst/>
          </a:prstGeom>
          <a:solidFill>
            <a:srgbClr val="FFE5E5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kumimoji="1" lang="en-US" altLang="zh-CN" sz="3600" b="1" dirty="0">
                <a:solidFill>
                  <a:schemeClr val="tx2"/>
                </a:solidFill>
                <a:latin typeface="Times New Roman" pitchFamily="18" charset="0"/>
              </a:rPr>
              <a:t>CME</a:t>
            </a:r>
          </a:p>
        </p:txBody>
      </p:sp>
      <p:sp>
        <p:nvSpPr>
          <p:cNvPr id="12" name="Text Box 42"/>
          <p:cNvSpPr txBox="1">
            <a:spLocks noChangeArrowheads="1"/>
          </p:cNvSpPr>
          <p:nvPr/>
        </p:nvSpPr>
        <p:spPr bwMode="auto">
          <a:xfrm>
            <a:off x="2627784" y="1700808"/>
            <a:ext cx="612068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3200" b="1" dirty="0">
                <a:solidFill>
                  <a:srgbClr val="FF3300"/>
                </a:solidFill>
              </a:rPr>
              <a:t>Half </a:t>
            </a:r>
            <a:r>
              <a:rPr kumimoji="1" lang="en-US" altLang="zh-CN" sz="3200" b="1" dirty="0">
                <a:solidFill>
                  <a:srgbClr val="7030A0"/>
                </a:solidFill>
              </a:rPr>
              <a:t>EIT wave events are associated with</a:t>
            </a:r>
            <a:r>
              <a:rPr kumimoji="1" lang="en-US" altLang="zh-CN" sz="3200" b="1" dirty="0">
                <a:solidFill>
                  <a:srgbClr val="FF3300"/>
                </a:solidFill>
              </a:rPr>
              <a:t> B-class flares</a:t>
            </a:r>
          </a:p>
        </p:txBody>
      </p:sp>
      <p:sp>
        <p:nvSpPr>
          <p:cNvPr id="13" name="Rectangle 43"/>
          <p:cNvSpPr>
            <a:spLocks noChangeArrowheads="1"/>
          </p:cNvSpPr>
          <p:nvPr/>
        </p:nvSpPr>
        <p:spPr bwMode="auto">
          <a:xfrm>
            <a:off x="4287564" y="2738081"/>
            <a:ext cx="30090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 dirty="0" err="1">
                <a:latin typeface="Times New Roman" pitchFamily="18" charset="0"/>
              </a:rPr>
              <a:t>Cliver</a:t>
            </a:r>
            <a:r>
              <a:rPr kumimoji="1" lang="en-US" altLang="zh-CN" sz="2800" b="1" dirty="0">
                <a:latin typeface="Times New Roman" pitchFamily="18" charset="0"/>
              </a:rPr>
              <a:t> et al. (2005)</a:t>
            </a: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" y="3933056"/>
            <a:ext cx="2142889" cy="1846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" y="1340768"/>
            <a:ext cx="2142889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42"/>
          <p:cNvSpPr txBox="1">
            <a:spLocks noChangeArrowheads="1"/>
          </p:cNvSpPr>
          <p:nvPr/>
        </p:nvSpPr>
        <p:spPr bwMode="auto">
          <a:xfrm>
            <a:off x="2627784" y="4077072"/>
            <a:ext cx="612068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3200" b="1" dirty="0" smtClean="0">
                <a:solidFill>
                  <a:srgbClr val="FF3300"/>
                </a:solidFill>
              </a:rPr>
              <a:t>Without </a:t>
            </a:r>
            <a:r>
              <a:rPr kumimoji="1" lang="en-US" altLang="zh-CN" sz="3200" b="1" dirty="0" smtClean="0">
                <a:solidFill>
                  <a:srgbClr val="7030A0"/>
                </a:solidFill>
              </a:rPr>
              <a:t>CME, even an </a:t>
            </a:r>
            <a:r>
              <a:rPr kumimoji="1" lang="en-US" altLang="zh-CN" sz="3200" b="1" dirty="0" smtClean="0">
                <a:solidFill>
                  <a:srgbClr val="FF3300"/>
                </a:solidFill>
              </a:rPr>
              <a:t>X-class </a:t>
            </a:r>
            <a:r>
              <a:rPr kumimoji="1" lang="en-US" altLang="zh-CN" sz="3200" b="1" dirty="0" smtClean="0">
                <a:solidFill>
                  <a:srgbClr val="7030A0"/>
                </a:solidFill>
              </a:rPr>
              <a:t>flare is</a:t>
            </a:r>
            <a:r>
              <a:rPr kumimoji="1" lang="en-US" altLang="zh-CN" sz="3200" b="1" dirty="0" smtClean="0">
                <a:solidFill>
                  <a:srgbClr val="FF3300"/>
                </a:solidFill>
              </a:rPr>
              <a:t> not </a:t>
            </a:r>
            <a:r>
              <a:rPr kumimoji="1" lang="en-US" altLang="zh-CN" sz="3200" b="1" dirty="0" smtClean="0">
                <a:solidFill>
                  <a:srgbClr val="7030A0"/>
                </a:solidFill>
              </a:rPr>
              <a:t>associated with </a:t>
            </a:r>
            <a:r>
              <a:rPr kumimoji="1" lang="en-US" altLang="zh-CN" sz="3200" b="1" dirty="0">
                <a:solidFill>
                  <a:srgbClr val="7030A0"/>
                </a:solidFill>
              </a:rPr>
              <a:t>EIT </a:t>
            </a:r>
            <a:r>
              <a:rPr kumimoji="1" lang="en-US" altLang="zh-CN" sz="3200" b="1" dirty="0" smtClean="0">
                <a:solidFill>
                  <a:srgbClr val="7030A0"/>
                </a:solidFill>
              </a:rPr>
              <a:t>wave</a:t>
            </a:r>
            <a:endParaRPr kumimoji="1" lang="en-US" altLang="zh-CN" sz="3200" b="1" dirty="0">
              <a:solidFill>
                <a:srgbClr val="7030A0"/>
              </a:solidFill>
            </a:endParaRPr>
          </a:p>
        </p:txBody>
      </p:sp>
      <p:sp>
        <p:nvSpPr>
          <p:cNvPr id="20" name="Rectangle 43"/>
          <p:cNvSpPr>
            <a:spLocks noChangeArrowheads="1"/>
          </p:cNvSpPr>
          <p:nvPr/>
        </p:nvSpPr>
        <p:spPr bwMode="auto">
          <a:xfrm>
            <a:off x="4287564" y="5548940"/>
            <a:ext cx="20521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 dirty="0" smtClean="0">
                <a:latin typeface="Times New Roman" pitchFamily="18" charset="0"/>
              </a:rPr>
              <a:t>Chen </a:t>
            </a:r>
            <a:r>
              <a:rPr kumimoji="1" lang="en-US" altLang="zh-CN" sz="2800" b="1" dirty="0">
                <a:latin typeface="Times New Roman" pitchFamily="18" charset="0"/>
              </a:rPr>
              <a:t>(</a:t>
            </a:r>
            <a:r>
              <a:rPr kumimoji="1" lang="en-US" altLang="zh-CN" sz="2800" b="1" dirty="0" smtClean="0">
                <a:latin typeface="Times New Roman" pitchFamily="18" charset="0"/>
              </a:rPr>
              <a:t>2006)</a:t>
            </a:r>
            <a:endParaRPr kumimoji="1" lang="en-US" altLang="zh-CN" sz="28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29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8893175" cy="701675"/>
          </a:xfrm>
          <a:noFill/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4000" smtClean="0">
                <a:solidFill>
                  <a:srgbClr val="7030A0"/>
                </a:solidFill>
              </a:rPr>
              <a:t>CME-EIT wave relation</a:t>
            </a:r>
          </a:p>
        </p:txBody>
      </p:sp>
      <p:sp>
        <p:nvSpPr>
          <p:cNvPr id="16388" name="Rectangle 18"/>
          <p:cNvSpPr>
            <a:spLocks noChangeArrowheads="1"/>
          </p:cNvSpPr>
          <p:nvPr/>
        </p:nvSpPr>
        <p:spPr bwMode="auto">
          <a:xfrm>
            <a:off x="0" y="6546850"/>
            <a:ext cx="9144000" cy="31115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zh-CN" dirty="0"/>
              <a:t>P. F. Chen  </a:t>
            </a:r>
            <a:r>
              <a:rPr lang="en-US" altLang="zh-CN" dirty="0" smtClean="0"/>
              <a:t>@ISSI-Beijing</a:t>
            </a:r>
            <a:endParaRPr lang="zh-CN" altLang="en-US" dirty="0"/>
          </a:p>
        </p:txBody>
      </p:sp>
      <p:sp>
        <p:nvSpPr>
          <p:cNvPr id="16389" name="Line 4"/>
          <p:cNvSpPr>
            <a:spLocks noChangeShapeType="1"/>
          </p:cNvSpPr>
          <p:nvPr/>
        </p:nvSpPr>
        <p:spPr bwMode="auto">
          <a:xfrm flipV="1">
            <a:off x="0" y="981075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6396" name="TextBox 10"/>
          <p:cNvSpPr txBox="1">
            <a:spLocks noChangeArrowheads="1"/>
          </p:cNvSpPr>
          <p:nvPr/>
        </p:nvSpPr>
        <p:spPr bwMode="auto">
          <a:xfrm>
            <a:off x="155426" y="1085166"/>
            <a:ext cx="6000750" cy="519113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rgbClr val="FF3300"/>
                </a:solidFill>
              </a:rPr>
              <a:t>P. F. </a:t>
            </a:r>
            <a:r>
              <a:rPr lang="en-US" altLang="zh-CN" sz="2800" b="1" dirty="0" smtClean="0">
                <a:solidFill>
                  <a:srgbClr val="FF3300"/>
                </a:solidFill>
              </a:rPr>
              <a:t>Chen</a:t>
            </a:r>
            <a:r>
              <a:rPr lang="en-US" altLang="zh-CN" sz="2800" b="1" dirty="0">
                <a:solidFill>
                  <a:srgbClr val="FF3300"/>
                </a:solidFill>
              </a:rPr>
              <a:t> </a:t>
            </a:r>
            <a:r>
              <a:rPr lang="en-US" altLang="zh-CN" sz="2800" b="1" dirty="0" smtClean="0">
                <a:solidFill>
                  <a:srgbClr val="6600CC"/>
                </a:solidFill>
              </a:rPr>
              <a:t>(2009</a:t>
            </a:r>
            <a:r>
              <a:rPr lang="en-US" altLang="zh-CN" sz="2800" b="1" dirty="0">
                <a:solidFill>
                  <a:srgbClr val="6600CC"/>
                </a:solidFill>
              </a:rPr>
              <a:t>, </a:t>
            </a:r>
            <a:r>
              <a:rPr lang="en-US" altLang="zh-CN" sz="2800" b="1" dirty="0" err="1">
                <a:solidFill>
                  <a:srgbClr val="6600CC"/>
                </a:solidFill>
              </a:rPr>
              <a:t>ApJ</a:t>
            </a:r>
            <a:r>
              <a:rPr lang="en-US" altLang="zh-CN" sz="2800" b="1" dirty="0">
                <a:solidFill>
                  <a:srgbClr val="6600CC"/>
                </a:solidFill>
              </a:rPr>
              <a:t>,  698, L112)</a:t>
            </a:r>
            <a:endParaRPr lang="zh-CN" altLang="en-US" sz="2800" b="1" dirty="0">
              <a:solidFill>
                <a:srgbClr val="6600CC"/>
              </a:solidFill>
            </a:endParaRP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179512" y="1609636"/>
            <a:ext cx="5976664" cy="52322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2800" b="1" dirty="0" smtClean="0">
                <a:solidFill>
                  <a:srgbClr val="FF3300"/>
                </a:solidFill>
              </a:rPr>
              <a:t>Dai </a:t>
            </a:r>
            <a:r>
              <a:rPr lang="en-US" altLang="zh-CN" sz="2800" b="1" dirty="0">
                <a:solidFill>
                  <a:srgbClr val="FF3300"/>
                </a:solidFill>
              </a:rPr>
              <a:t>et al. </a:t>
            </a:r>
            <a:r>
              <a:rPr lang="en-US" altLang="zh-CN" sz="2800" b="1" dirty="0">
                <a:solidFill>
                  <a:srgbClr val="6600CC"/>
                </a:solidFill>
              </a:rPr>
              <a:t>(2010, </a:t>
            </a:r>
            <a:r>
              <a:rPr lang="en-US" altLang="zh-CN" sz="2800" b="1" dirty="0" err="1">
                <a:solidFill>
                  <a:srgbClr val="6600CC"/>
                </a:solidFill>
              </a:rPr>
              <a:t>ApJ</a:t>
            </a:r>
            <a:r>
              <a:rPr lang="en-US" altLang="zh-CN" sz="2800" b="1" dirty="0">
                <a:solidFill>
                  <a:srgbClr val="6600CC"/>
                </a:solidFill>
              </a:rPr>
              <a:t>, 708, 913)</a:t>
            </a:r>
            <a:endParaRPr lang="en-US" altLang="ja-JP" sz="2800" b="1" dirty="0">
              <a:solidFill>
                <a:srgbClr val="6600CC"/>
              </a:solidFill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933055"/>
            <a:ext cx="4898023" cy="2304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696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399" y="2276871"/>
            <a:ext cx="14763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931" y="2269231"/>
            <a:ext cx="14859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12"/>
          <p:cNvSpPr/>
          <p:nvPr/>
        </p:nvSpPr>
        <p:spPr>
          <a:xfrm>
            <a:off x="467544" y="4202037"/>
            <a:ext cx="3500437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kern="0" dirty="0">
                <a:solidFill>
                  <a:srgbClr val="6600CC"/>
                </a:solidFill>
                <a:latin typeface="Times New Roman"/>
                <a:ea typeface="楷体_GB2312" pitchFamily="49" charset="-122"/>
                <a:cs typeface="+mj-cs"/>
              </a:rPr>
              <a:t>Mauna Loa</a:t>
            </a:r>
          </a:p>
          <a:p>
            <a:pPr>
              <a:defRPr/>
            </a:pPr>
            <a:r>
              <a:rPr lang="en-US" altLang="zh-CN" sz="3200" b="1" kern="0" dirty="0">
                <a:solidFill>
                  <a:srgbClr val="6600CC"/>
                </a:solidFill>
                <a:latin typeface="Times New Roman"/>
                <a:ea typeface="楷体_GB2312" pitchFamily="49" charset="-122"/>
                <a:cs typeface="+mj-cs"/>
              </a:rPr>
              <a:t>Coronagraph </a:t>
            </a:r>
          </a:p>
        </p:txBody>
      </p:sp>
      <p:sp>
        <p:nvSpPr>
          <p:cNvPr id="14" name="矩形 13"/>
          <p:cNvSpPr/>
          <p:nvPr/>
        </p:nvSpPr>
        <p:spPr>
          <a:xfrm>
            <a:off x="538981" y="2773287"/>
            <a:ext cx="3500438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kern="0" dirty="0">
                <a:solidFill>
                  <a:srgbClr val="6600CC"/>
                </a:solidFill>
                <a:latin typeface="Times New Roman"/>
                <a:ea typeface="楷体_GB2312" pitchFamily="49" charset="-122"/>
                <a:cs typeface="+mj-cs"/>
              </a:rPr>
              <a:t>EIT</a:t>
            </a:r>
            <a:r>
              <a:rPr lang="zh-CN" altLang="en-US" sz="3200" b="1" kern="0" dirty="0">
                <a:solidFill>
                  <a:srgbClr val="6600CC"/>
                </a:solidFill>
                <a:latin typeface="Times New Roman"/>
                <a:ea typeface="楷体_GB2312" pitchFamily="49" charset="-122"/>
                <a:cs typeface="+mj-cs"/>
              </a:rPr>
              <a:t> </a:t>
            </a:r>
            <a:r>
              <a:rPr lang="en-US" altLang="zh-CN" sz="3200" b="1" kern="0" dirty="0">
                <a:solidFill>
                  <a:srgbClr val="6600CC"/>
                </a:solidFill>
                <a:latin typeface="Times New Roman"/>
                <a:ea typeface="楷体_GB2312" pitchFamily="49" charset="-122"/>
                <a:cs typeface="+mj-cs"/>
              </a:rPr>
              <a:t>images</a:t>
            </a:r>
          </a:p>
        </p:txBody>
      </p:sp>
    </p:spTree>
    <p:extLst>
      <p:ext uri="{BB962C8B-B14F-4D97-AF65-F5344CB8AC3E}">
        <p14:creationId xmlns:p14="http://schemas.microsoft.com/office/powerpoint/2010/main" val="303666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8893175" cy="701675"/>
          </a:xfrm>
          <a:noFill/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4000" smtClean="0">
                <a:solidFill>
                  <a:srgbClr val="7030A0"/>
                </a:solidFill>
              </a:rPr>
              <a:t>What Is the Nature?</a:t>
            </a:r>
          </a:p>
        </p:txBody>
      </p:sp>
      <p:grpSp>
        <p:nvGrpSpPr>
          <p:cNvPr id="18435" name="Group 22"/>
          <p:cNvGrpSpPr>
            <a:grpSpLocks/>
          </p:cNvGrpSpPr>
          <p:nvPr/>
        </p:nvGrpSpPr>
        <p:grpSpPr bwMode="auto">
          <a:xfrm>
            <a:off x="7092950" y="5661025"/>
            <a:ext cx="2051050" cy="1196975"/>
            <a:chOff x="3561" y="2840"/>
            <a:chExt cx="2199" cy="1480"/>
          </a:xfrm>
        </p:grpSpPr>
        <p:pic>
          <p:nvPicPr>
            <p:cNvPr id="18447" name="Picture 23" descr="OOOPIC_vipvip4_2008090402070895c4408333f526ce20"/>
            <p:cNvPicPr>
              <a:picLocks noChangeAspect="1" noChangeArrowheads="1"/>
            </p:cNvPicPr>
            <p:nvPr/>
          </p:nvPicPr>
          <p:blipFill>
            <a:blip r:embed="rId3">
              <a:lum bright="18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013" t="16063" b="54062"/>
            <a:stretch>
              <a:fillRect/>
            </a:stretch>
          </p:blipFill>
          <p:spPr bwMode="auto">
            <a:xfrm>
              <a:off x="3606" y="2886"/>
              <a:ext cx="2154" cy="1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8" name="Rectangle 24"/>
            <p:cNvSpPr>
              <a:spLocks noChangeArrowheads="1"/>
            </p:cNvSpPr>
            <p:nvPr/>
          </p:nvSpPr>
          <p:spPr bwMode="auto">
            <a:xfrm flipH="1">
              <a:off x="3561" y="2840"/>
              <a:ext cx="498" cy="1480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8436" name="Rectangle 18"/>
          <p:cNvSpPr>
            <a:spLocks noChangeArrowheads="1"/>
          </p:cNvSpPr>
          <p:nvPr/>
        </p:nvSpPr>
        <p:spPr bwMode="auto">
          <a:xfrm>
            <a:off x="0" y="6546850"/>
            <a:ext cx="9144000" cy="31115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zh-CN" dirty="0"/>
              <a:t>P. F. Chen  </a:t>
            </a:r>
            <a:r>
              <a:rPr lang="en-US" altLang="zh-CN" dirty="0" smtClean="0"/>
              <a:t>@ISSI-Beijing</a:t>
            </a:r>
            <a:endParaRPr lang="zh-CN" altLang="en-US" dirty="0"/>
          </a:p>
        </p:txBody>
      </p:sp>
      <p:sp>
        <p:nvSpPr>
          <p:cNvPr id="18437" name="Line 4"/>
          <p:cNvSpPr>
            <a:spLocks noChangeShapeType="1"/>
          </p:cNvSpPr>
          <p:nvPr/>
        </p:nvSpPr>
        <p:spPr bwMode="auto">
          <a:xfrm flipV="1">
            <a:off x="0" y="981075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pic>
        <p:nvPicPr>
          <p:cNvPr id="64532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157788"/>
            <a:ext cx="3816350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4533" name="Object 21"/>
          <p:cNvGraphicFramePr>
            <a:graphicFrameLocks noChangeAspect="1"/>
          </p:cNvGraphicFramePr>
          <p:nvPr/>
        </p:nvGraphicFramePr>
        <p:xfrm>
          <a:off x="280988" y="3868738"/>
          <a:ext cx="3786187" cy="127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35" name="位图图像" r:id="rId5" imgW="3657143" imgH="1228571" progId="Paint.Picture">
                  <p:embed/>
                </p:oleObj>
              </mc:Choice>
              <mc:Fallback>
                <p:oleObj name="位图图像" r:id="rId5" imgW="3657143" imgH="122857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88" y="3868738"/>
                        <a:ext cx="3786187" cy="127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40" name="Picture 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593975"/>
            <a:ext cx="37338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35" name="Text Box 23"/>
          <p:cNvSpPr txBox="1">
            <a:spLocks noChangeArrowheads="1"/>
          </p:cNvSpPr>
          <p:nvPr/>
        </p:nvSpPr>
        <p:spPr bwMode="auto">
          <a:xfrm>
            <a:off x="5292725" y="3284984"/>
            <a:ext cx="24479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Y.-M. Wang (2000)</a:t>
            </a:r>
            <a:endParaRPr kumimoji="1" lang="zh-CN" altLang="en-US" sz="2000" b="1" dirty="0">
              <a:latin typeface="Times New Roman" pitchFamily="18" charset="0"/>
            </a:endParaRPr>
          </a:p>
        </p:txBody>
      </p:sp>
      <p:sp>
        <p:nvSpPr>
          <p:cNvPr id="18442" name="Text Box 25"/>
          <p:cNvSpPr txBox="1">
            <a:spLocks noChangeArrowheads="1"/>
          </p:cNvSpPr>
          <p:nvPr/>
        </p:nvSpPr>
        <p:spPr bwMode="auto">
          <a:xfrm>
            <a:off x="5219700" y="2924175"/>
            <a:ext cx="287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000" b="1">
                <a:latin typeface="Times New Roman" pitchFamily="18" charset="0"/>
              </a:rPr>
              <a:t>Thompson et al. (1998)</a:t>
            </a:r>
          </a:p>
        </p:txBody>
      </p:sp>
      <p:sp>
        <p:nvSpPr>
          <p:cNvPr id="18443" name="Text Box 26"/>
          <p:cNvSpPr txBox="1">
            <a:spLocks noChangeArrowheads="1"/>
          </p:cNvSpPr>
          <p:nvPr/>
        </p:nvSpPr>
        <p:spPr bwMode="auto">
          <a:xfrm>
            <a:off x="1908175" y="1341438"/>
            <a:ext cx="7620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6600" b="1">
                <a:solidFill>
                  <a:srgbClr val="FF0066"/>
                </a:solidFill>
                <a:latin typeface="华文彩云" pitchFamily="2" charset="-122"/>
                <a:ea typeface="华文彩云" pitchFamily="2" charset="-122"/>
              </a:rPr>
              <a:t>?</a:t>
            </a:r>
          </a:p>
        </p:txBody>
      </p:sp>
      <p:sp>
        <p:nvSpPr>
          <p:cNvPr id="18444" name="Oval 27"/>
          <p:cNvSpPr>
            <a:spLocks noChangeArrowheads="1"/>
          </p:cNvSpPr>
          <p:nvPr/>
        </p:nvSpPr>
        <p:spPr bwMode="auto">
          <a:xfrm>
            <a:off x="2411413" y="1628775"/>
            <a:ext cx="3028950" cy="6175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kumimoji="1" lang="en-US" altLang="zh-CN" sz="2400">
                <a:latin typeface="Times New Roman" pitchFamily="18" charset="0"/>
              </a:rPr>
              <a:t>Fast-mode wave</a:t>
            </a:r>
          </a:p>
        </p:txBody>
      </p:sp>
      <p:sp>
        <p:nvSpPr>
          <p:cNvPr id="18445" name="WordArt 28"/>
          <p:cNvSpPr>
            <a:spLocks noChangeArrowheads="1" noChangeShapeType="1" noTextEdit="1"/>
          </p:cNvSpPr>
          <p:nvPr/>
        </p:nvSpPr>
        <p:spPr bwMode="auto">
          <a:xfrm>
            <a:off x="5022850" y="1557338"/>
            <a:ext cx="3581400" cy="6175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0028"/>
                <a:gd name="adj2" fmla="val 319"/>
              </a:avLst>
            </a:prstTxWarp>
          </a:bodyPr>
          <a:lstStyle/>
          <a:p>
            <a:pPr algn="ctr"/>
            <a:r>
              <a:rPr lang="en-US" altLang="zh-CN" sz="3600" b="1" kern="10">
                <a:solidFill>
                  <a:srgbClr val="FF00FF"/>
                </a:solidFill>
                <a:effectLst>
                  <a:outerShdw dist="53882" dir="2700000" algn="ctr" rotWithShape="0">
                    <a:srgbClr val="C0C0C0"/>
                  </a:outerShdw>
                </a:effectLst>
                <a:latin typeface="Times New Roman"/>
                <a:cs typeface="Times New Roman"/>
              </a:rPr>
              <a:t>coronal Moreton wave</a:t>
            </a:r>
            <a:endParaRPr lang="zh-CN" altLang="en-US" sz="3600" b="1" kern="10">
              <a:solidFill>
                <a:srgbClr val="FF00FF"/>
              </a:solidFill>
              <a:effectLst>
                <a:outerShdw dist="53882" dir="2700000" algn="ctr" rotWithShape="0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60776" name="Rectangle 8"/>
          <p:cNvSpPr>
            <a:spLocks noChangeArrowheads="1"/>
          </p:cNvSpPr>
          <p:nvPr/>
        </p:nvSpPr>
        <p:spPr bwMode="auto">
          <a:xfrm>
            <a:off x="4140200" y="3645347"/>
            <a:ext cx="493236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Wu et al. （2001）Zheng et al. (2002)</a:t>
            </a:r>
          </a:p>
          <a:p>
            <a:pPr eaLnBrk="1" hangingPunct="1">
              <a:spcBef>
                <a:spcPct val="20000"/>
              </a:spcBef>
            </a:pPr>
            <a:r>
              <a:rPr kumimoji="1" lang="en-US" altLang="zh-CN" sz="2000" b="1" dirty="0" err="1">
                <a:latin typeface="Times New Roman" pitchFamily="18" charset="0"/>
              </a:rPr>
              <a:t>Ofman</a:t>
            </a:r>
            <a:r>
              <a:rPr kumimoji="1" lang="en-US" altLang="zh-CN" sz="2000" b="1" dirty="0">
                <a:latin typeface="Times New Roman" pitchFamily="18" charset="0"/>
              </a:rPr>
              <a:t> （2003）</a:t>
            </a:r>
            <a:r>
              <a:rPr kumimoji="1" lang="en-US" altLang="zh-CN" sz="20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kumimoji="1" lang="en-US" altLang="zh-CN" sz="2000" b="1" dirty="0" err="1">
                <a:solidFill>
                  <a:schemeClr val="tx2"/>
                </a:solidFill>
                <a:latin typeface="Times New Roman" pitchFamily="18" charset="0"/>
              </a:rPr>
              <a:t>Warmuth</a:t>
            </a:r>
            <a:r>
              <a:rPr kumimoji="1" lang="en-US" altLang="zh-CN" sz="2000" b="1" dirty="0">
                <a:solidFill>
                  <a:schemeClr val="tx2"/>
                </a:solidFill>
                <a:latin typeface="Times New Roman" pitchFamily="18" charset="0"/>
              </a:rPr>
              <a:t> &amp; Mann (2005), </a:t>
            </a:r>
            <a:r>
              <a:rPr kumimoji="1" lang="en-US" altLang="zh-CN" sz="2000" b="1" dirty="0" err="1">
                <a:solidFill>
                  <a:schemeClr val="tx2"/>
                </a:solidFill>
                <a:latin typeface="Times New Roman" pitchFamily="18" charset="0"/>
              </a:rPr>
              <a:t>Grechnev</a:t>
            </a:r>
            <a:r>
              <a:rPr kumimoji="1" lang="en-US" altLang="zh-CN" sz="2000" b="1" dirty="0">
                <a:solidFill>
                  <a:schemeClr val="tx2"/>
                </a:solidFill>
                <a:latin typeface="Times New Roman" pitchFamily="18" charset="0"/>
              </a:rPr>
              <a:t> et al. 2008; </a:t>
            </a:r>
            <a:r>
              <a:rPr kumimoji="1" lang="en-US" altLang="zh-CN" sz="2000" b="1" dirty="0" err="1">
                <a:solidFill>
                  <a:schemeClr val="tx2"/>
                </a:solidFill>
                <a:latin typeface="Times New Roman" pitchFamily="18" charset="0"/>
              </a:rPr>
              <a:t>Pomoell</a:t>
            </a:r>
            <a:r>
              <a:rPr kumimoji="1" lang="en-US" altLang="zh-CN" sz="2000" b="1" dirty="0">
                <a:solidFill>
                  <a:schemeClr val="tx2"/>
                </a:solidFill>
                <a:latin typeface="Times New Roman" pitchFamily="18" charset="0"/>
              </a:rPr>
              <a:t> et al. (2008), </a:t>
            </a:r>
            <a:r>
              <a:rPr kumimoji="1" lang="en-US" altLang="zh-CN" sz="2000" b="1" dirty="0" err="1">
                <a:solidFill>
                  <a:schemeClr val="tx2"/>
                </a:solidFill>
                <a:latin typeface="Times New Roman" pitchFamily="18" charset="0"/>
              </a:rPr>
              <a:t>Veronig</a:t>
            </a:r>
            <a:r>
              <a:rPr kumimoji="1" lang="en-US" altLang="zh-CN" sz="2000" b="1" dirty="0">
                <a:solidFill>
                  <a:schemeClr val="tx2"/>
                </a:solidFill>
                <a:latin typeface="Times New Roman" pitchFamily="18" charset="0"/>
              </a:rPr>
              <a:t> et al., (2008), </a:t>
            </a:r>
            <a:r>
              <a:rPr kumimoji="1" lang="en-US" altLang="zh-CN" sz="2000" b="1" dirty="0" err="1">
                <a:solidFill>
                  <a:schemeClr val="tx2"/>
                </a:solidFill>
                <a:latin typeface="Times New Roman" pitchFamily="18" charset="0"/>
              </a:rPr>
              <a:t>Gopalswamy</a:t>
            </a:r>
            <a:r>
              <a:rPr kumimoji="1" lang="en-US" altLang="zh-CN" sz="2000" b="1" dirty="0">
                <a:solidFill>
                  <a:schemeClr val="tx2"/>
                </a:solidFill>
                <a:latin typeface="Times New Roman" pitchFamily="18" charset="0"/>
              </a:rPr>
              <a:t> et al. (2009), Long et al. (2009), </a:t>
            </a:r>
            <a:r>
              <a:rPr kumimoji="1" lang="en-US" altLang="zh-CN" sz="2000" b="1" dirty="0" err="1">
                <a:solidFill>
                  <a:schemeClr val="tx2"/>
                </a:solidFill>
                <a:latin typeface="Times New Roman" pitchFamily="18" charset="0"/>
              </a:rPr>
              <a:t>Patsourakos</a:t>
            </a:r>
            <a:r>
              <a:rPr kumimoji="1" lang="en-US" altLang="zh-CN" sz="2000" b="1" dirty="0">
                <a:solidFill>
                  <a:schemeClr val="tx2"/>
                </a:solidFill>
                <a:latin typeface="Times New Roman" pitchFamily="18" charset="0"/>
              </a:rPr>
              <a:t> et al., 2009; </a:t>
            </a:r>
            <a:r>
              <a:rPr kumimoji="1" lang="en-US" altLang="zh-CN" sz="2000" b="1" dirty="0" err="1">
                <a:solidFill>
                  <a:schemeClr val="tx2"/>
                </a:solidFill>
                <a:latin typeface="Times New Roman" pitchFamily="18" charset="0"/>
              </a:rPr>
              <a:t>Kienreich</a:t>
            </a:r>
            <a:r>
              <a:rPr kumimoji="1" lang="en-US" altLang="zh-CN" sz="2000" b="1" dirty="0">
                <a:solidFill>
                  <a:schemeClr val="tx2"/>
                </a:solidFill>
                <a:latin typeface="Times New Roman" pitchFamily="18" charset="0"/>
              </a:rPr>
              <a:t> et al. (2009), </a:t>
            </a:r>
            <a:r>
              <a:rPr kumimoji="1" lang="en-US" altLang="zh-CN" sz="2000" b="1" dirty="0" err="1">
                <a:solidFill>
                  <a:schemeClr val="tx2"/>
                </a:solidFill>
                <a:latin typeface="Times New Roman" pitchFamily="18" charset="0"/>
              </a:rPr>
              <a:t>Temmer</a:t>
            </a:r>
            <a:r>
              <a:rPr kumimoji="1" lang="en-US" altLang="zh-CN" sz="2000" b="1" dirty="0">
                <a:solidFill>
                  <a:schemeClr val="tx2"/>
                </a:solidFill>
                <a:latin typeface="Times New Roman" pitchFamily="18" charset="0"/>
              </a:rPr>
              <a:t> et al. (2011), Zheng et al. (2014)</a:t>
            </a:r>
            <a:endParaRPr kumimoji="1" lang="zh-CN" altLang="en-US" sz="20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61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5" grpId="0"/>
      <p:bldP spid="16077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73" y="2492896"/>
            <a:ext cx="4524375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58" name="Group 22"/>
          <p:cNvGrpSpPr>
            <a:grpSpLocks/>
          </p:cNvGrpSpPr>
          <p:nvPr/>
        </p:nvGrpSpPr>
        <p:grpSpPr bwMode="auto">
          <a:xfrm>
            <a:off x="7092950" y="5661025"/>
            <a:ext cx="2051050" cy="1196975"/>
            <a:chOff x="3561" y="2840"/>
            <a:chExt cx="2199" cy="1480"/>
          </a:xfrm>
        </p:grpSpPr>
        <p:pic>
          <p:nvPicPr>
            <p:cNvPr id="19474" name="Picture 23" descr="OOOPIC_vipvip4_2008090402070895c4408333f526ce20"/>
            <p:cNvPicPr>
              <a:picLocks noChangeAspect="1" noChangeArrowheads="1"/>
            </p:cNvPicPr>
            <p:nvPr/>
          </p:nvPicPr>
          <p:blipFill>
            <a:blip r:embed="rId3">
              <a:lum bright="18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013" t="16063" b="54062"/>
            <a:stretch>
              <a:fillRect/>
            </a:stretch>
          </p:blipFill>
          <p:spPr bwMode="auto">
            <a:xfrm>
              <a:off x="3606" y="2886"/>
              <a:ext cx="2154" cy="1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75" name="Rectangle 24"/>
            <p:cNvSpPr>
              <a:spLocks noChangeArrowheads="1"/>
            </p:cNvSpPr>
            <p:nvPr/>
          </p:nvSpPr>
          <p:spPr bwMode="auto">
            <a:xfrm flipH="1">
              <a:off x="3561" y="2840"/>
              <a:ext cx="498" cy="1480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9459" name="Rectangle 18"/>
          <p:cNvSpPr>
            <a:spLocks noChangeArrowheads="1"/>
          </p:cNvSpPr>
          <p:nvPr/>
        </p:nvSpPr>
        <p:spPr bwMode="auto">
          <a:xfrm>
            <a:off x="0" y="6546850"/>
            <a:ext cx="9144000" cy="31115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zh-CN" dirty="0"/>
              <a:t>P. F. Chen  </a:t>
            </a:r>
            <a:r>
              <a:rPr lang="en-US" altLang="zh-CN" dirty="0" smtClean="0"/>
              <a:t>@ISSI-Beijing</a:t>
            </a:r>
            <a:endParaRPr lang="zh-CN" altLang="en-US" dirty="0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V="1">
            <a:off x="0" y="981075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0" y="333375"/>
            <a:ext cx="9144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zh-CN" sz="3400" kern="0" dirty="0" smtClean="0">
                <a:solidFill>
                  <a:srgbClr val="7030A0"/>
                </a:solidFill>
              </a:rPr>
              <a:t>Drawback 1 of Fast-mode Wave Model</a:t>
            </a:r>
          </a:p>
        </p:txBody>
      </p:sp>
      <p:sp>
        <p:nvSpPr>
          <p:cNvPr id="17" name="Oval 20"/>
          <p:cNvSpPr>
            <a:spLocks noChangeArrowheads="1"/>
          </p:cNvSpPr>
          <p:nvPr/>
        </p:nvSpPr>
        <p:spPr bwMode="auto">
          <a:xfrm>
            <a:off x="2339752" y="1772816"/>
            <a:ext cx="3326058" cy="127158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lnSpc>
                <a:spcPct val="95000"/>
              </a:lnSpc>
              <a:spcBef>
                <a:spcPct val="50000"/>
              </a:spcBef>
              <a:defRPr/>
            </a:pPr>
            <a:r>
              <a:rPr kumimoji="1" lang="en-US" altLang="zh-CN" sz="2800" b="1" dirty="0" smtClean="0">
                <a:solidFill>
                  <a:srgbClr val="7030A0"/>
                </a:solidFill>
              </a:rPr>
              <a:t>V</a:t>
            </a:r>
            <a:r>
              <a:rPr kumimoji="1" lang="en-US" altLang="zh-CN" sz="2800" b="1" baseline="-25000" dirty="0" smtClean="0">
                <a:solidFill>
                  <a:srgbClr val="7030A0"/>
                </a:solidFill>
              </a:rPr>
              <a:t>EIT</a:t>
            </a:r>
            <a:r>
              <a:rPr kumimoji="1" lang="en-US" altLang="zh-CN" sz="2800" b="1" dirty="0" smtClean="0">
                <a:solidFill>
                  <a:srgbClr val="7030A0"/>
                </a:solidFill>
              </a:rPr>
              <a:t> </a:t>
            </a:r>
            <a:r>
              <a:rPr kumimoji="1" lang="en-US" altLang="zh-CN" sz="2800" b="1" dirty="0">
                <a:solidFill>
                  <a:srgbClr val="7030A0"/>
                </a:solidFill>
              </a:rPr>
              <a:t>~1/3 </a:t>
            </a:r>
            <a:r>
              <a:rPr kumimoji="1" lang="en-US" altLang="zh-CN" sz="2800" b="1" dirty="0" err="1">
                <a:solidFill>
                  <a:srgbClr val="7030A0"/>
                </a:solidFill>
              </a:rPr>
              <a:t>V</a:t>
            </a:r>
            <a:r>
              <a:rPr kumimoji="1" lang="en-US" altLang="zh-CN" sz="2800" b="1" baseline="-25000" dirty="0" err="1">
                <a:solidFill>
                  <a:srgbClr val="7030A0"/>
                </a:solidFill>
              </a:rPr>
              <a:t>f</a:t>
            </a:r>
            <a:endParaRPr kumimoji="1" lang="zh-CN" altLang="en-US" sz="2800" b="1" baseline="-25000" dirty="0">
              <a:solidFill>
                <a:srgbClr val="7030A0"/>
              </a:solidFill>
            </a:endParaRPr>
          </a:p>
        </p:txBody>
      </p: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6144046" y="1412776"/>
            <a:ext cx="2892450" cy="1015663"/>
          </a:xfrm>
          <a:prstGeom prst="rect">
            <a:avLst/>
          </a:prstGeom>
          <a:noFill/>
          <a:ln w="28575" algn="ctr">
            <a:solidFill>
              <a:srgbClr val="00CC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ja-JP" sz="2400" b="1" dirty="0" err="1">
                <a:latin typeface="Times New Roman" pitchFamily="18" charset="0"/>
              </a:rPr>
              <a:t>Klassen</a:t>
            </a:r>
            <a:r>
              <a:rPr kumimoji="1" lang="en-US" altLang="ja-JP" sz="2400" b="1" dirty="0">
                <a:latin typeface="Times New Roman" pitchFamily="18" charset="0"/>
              </a:rPr>
              <a:t> et al. (2000)</a:t>
            </a:r>
          </a:p>
          <a:p>
            <a:pPr>
              <a:spcBef>
                <a:spcPct val="50000"/>
              </a:spcBef>
            </a:pPr>
            <a:r>
              <a:rPr kumimoji="1" lang="en-US" altLang="zh-CN" sz="2400" b="1" dirty="0" err="1" smtClean="0">
                <a:latin typeface="Times New Roman" pitchFamily="18" charset="0"/>
              </a:rPr>
              <a:t>Muhr</a:t>
            </a:r>
            <a:r>
              <a:rPr kumimoji="1" lang="en-US" altLang="zh-CN" sz="2400" b="1" dirty="0" smtClean="0">
                <a:latin typeface="Times New Roman" pitchFamily="18" charset="0"/>
              </a:rPr>
              <a:t> + (2014)</a:t>
            </a:r>
            <a:endParaRPr kumimoji="1" lang="en-US" altLang="zh-CN" sz="2400" b="1" dirty="0">
              <a:latin typeface="Times New Roman" pitchFamily="18" charset="0"/>
            </a:endParaRPr>
          </a:p>
        </p:txBody>
      </p:sp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2483768" y="4941168"/>
            <a:ext cx="3660278" cy="466725"/>
          </a:xfrm>
          <a:prstGeom prst="rect">
            <a:avLst/>
          </a:prstGeom>
          <a:solidFill>
            <a:srgbClr val="FFCC99">
              <a:alpha val="50195"/>
            </a:srgbClr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 anchor="ctr">
            <a:spAutoFit/>
          </a:bodyPr>
          <a:lstStyle/>
          <a:p>
            <a:r>
              <a:rPr kumimoji="1" lang="en-US" altLang="zh-CN" sz="2400" dirty="0">
                <a:solidFill>
                  <a:srgbClr val="FF3300"/>
                </a:solidFill>
                <a:latin typeface="Times New Roman" pitchFamily="18" charset="0"/>
              </a:rPr>
              <a:t>                    </a:t>
            </a:r>
            <a:r>
              <a:rPr kumimoji="1" lang="en-US" altLang="zh-CN" sz="2400" dirty="0" err="1">
                <a:solidFill>
                  <a:srgbClr val="FF3300"/>
                </a:solidFill>
                <a:latin typeface="Times New Roman" pitchFamily="18" charset="0"/>
              </a:rPr>
              <a:t>Moreton</a:t>
            </a:r>
            <a:r>
              <a:rPr kumimoji="1" lang="en-US" altLang="zh-CN" sz="2400" dirty="0">
                <a:solidFill>
                  <a:srgbClr val="FF3300"/>
                </a:solidFill>
                <a:latin typeface="Times New Roman" pitchFamily="18" charset="0"/>
              </a:rPr>
              <a:t> waves</a:t>
            </a: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6372198" y="3140968"/>
            <a:ext cx="2664347" cy="2123658"/>
          </a:xfrm>
          <a:prstGeom prst="rect">
            <a:avLst/>
          </a:prstGeom>
          <a:noFill/>
          <a:ln w="28575" algn="ctr">
            <a:solidFill>
              <a:srgbClr val="00CC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 err="1" smtClean="0">
                <a:latin typeface="Times New Roman" pitchFamily="18" charset="0"/>
              </a:rPr>
              <a:t>Moreton</a:t>
            </a:r>
            <a:r>
              <a:rPr kumimoji="1" lang="en-US" altLang="zh-CN" sz="2400" b="1" dirty="0" smtClean="0">
                <a:latin typeface="Times New Roman" pitchFamily="18" charset="0"/>
              </a:rPr>
              <a:t> + (1961)</a:t>
            </a:r>
          </a:p>
          <a:p>
            <a:pPr>
              <a:spcBef>
                <a:spcPct val="50000"/>
              </a:spcBef>
            </a:pPr>
            <a:r>
              <a:rPr kumimoji="1" lang="en-US" altLang="zh-CN" sz="2400" b="1" dirty="0" err="1" smtClean="0">
                <a:latin typeface="Times New Roman" pitchFamily="18" charset="0"/>
              </a:rPr>
              <a:t>Eto</a:t>
            </a:r>
            <a:r>
              <a:rPr kumimoji="1" lang="en-US" altLang="zh-CN" sz="2400" b="1" dirty="0" smtClean="0">
                <a:latin typeface="Times New Roman" pitchFamily="18" charset="0"/>
              </a:rPr>
              <a:t> </a:t>
            </a:r>
            <a:r>
              <a:rPr kumimoji="1" lang="en-US" altLang="zh-CN" sz="2400" b="1" dirty="0">
                <a:latin typeface="Times New Roman" pitchFamily="18" charset="0"/>
              </a:rPr>
              <a:t>et al. (2002)</a:t>
            </a:r>
          </a:p>
          <a:p>
            <a:pPr>
              <a:spcBef>
                <a:spcPct val="50000"/>
              </a:spcBef>
            </a:pPr>
            <a:r>
              <a:rPr kumimoji="1" lang="en-US" altLang="zh-CN" sz="2400" b="1" dirty="0">
                <a:latin typeface="Times New Roman" pitchFamily="18" charset="0"/>
              </a:rPr>
              <a:t>Zhang + (2011)</a:t>
            </a:r>
          </a:p>
          <a:p>
            <a:pPr>
              <a:spcBef>
                <a:spcPct val="50000"/>
              </a:spcBef>
            </a:pPr>
            <a:r>
              <a:rPr kumimoji="1" lang="en-US" altLang="zh-CN" sz="2400" b="1" dirty="0" err="1">
                <a:latin typeface="Times New Roman" pitchFamily="18" charset="0"/>
              </a:rPr>
              <a:t>Gunawan</a:t>
            </a:r>
            <a:r>
              <a:rPr kumimoji="1" lang="en-US" altLang="zh-CN" sz="2400" b="1" dirty="0">
                <a:latin typeface="Times New Roman" pitchFamily="18" charset="0"/>
              </a:rPr>
              <a:t> + (2014)</a:t>
            </a:r>
          </a:p>
        </p:txBody>
      </p:sp>
      <p:sp>
        <p:nvSpPr>
          <p:cNvPr id="15" name="矩形 11"/>
          <p:cNvSpPr>
            <a:spLocks noChangeArrowheads="1"/>
          </p:cNvSpPr>
          <p:nvPr/>
        </p:nvSpPr>
        <p:spPr bwMode="auto">
          <a:xfrm>
            <a:off x="1475656" y="5661248"/>
            <a:ext cx="2159645" cy="46196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kumimoji="1" lang="en-US" altLang="ja-JP" sz="2400" b="1" dirty="0" smtClean="0">
                <a:solidFill>
                  <a:srgbClr val="7030A0"/>
                </a:solidFill>
                <a:latin typeface="Times New Roman" pitchFamily="18" charset="0"/>
              </a:rPr>
              <a:t>Velocity (km/s)</a:t>
            </a:r>
            <a:endParaRPr kumimoji="1" lang="en-US" altLang="zh-CN" sz="2400" b="1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sp>
        <p:nvSpPr>
          <p:cNvPr id="16" name="矩形 11"/>
          <p:cNvSpPr>
            <a:spLocks noChangeArrowheads="1"/>
          </p:cNvSpPr>
          <p:nvPr/>
        </p:nvSpPr>
        <p:spPr bwMode="auto">
          <a:xfrm rot="16200000">
            <a:off x="-231489" y="3409547"/>
            <a:ext cx="936104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kumimoji="1" lang="en-US" altLang="ja-JP" sz="4800" b="1" dirty="0" smtClean="0">
                <a:solidFill>
                  <a:srgbClr val="7030A0"/>
                </a:solidFill>
                <a:latin typeface="Times New Roman" pitchFamily="18" charset="0"/>
              </a:rPr>
              <a:t>#</a:t>
            </a:r>
            <a:endParaRPr kumimoji="1" lang="en-US" altLang="zh-CN" sz="4800" b="1" dirty="0">
              <a:solidFill>
                <a:srgbClr val="7030A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512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8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18"/>
          <p:cNvSpPr>
            <a:spLocks noChangeArrowheads="1"/>
          </p:cNvSpPr>
          <p:nvPr/>
        </p:nvSpPr>
        <p:spPr bwMode="auto">
          <a:xfrm>
            <a:off x="0" y="6546850"/>
            <a:ext cx="9144000" cy="31115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zh-CN" dirty="0"/>
              <a:t>P. F. Chen  </a:t>
            </a:r>
            <a:r>
              <a:rPr lang="en-US" altLang="zh-CN" dirty="0" smtClean="0"/>
              <a:t>@ISSI-Beijing</a:t>
            </a:r>
            <a:endParaRPr lang="zh-CN" altLang="en-US" dirty="0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V="1">
            <a:off x="0" y="981075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0" y="333375"/>
            <a:ext cx="9144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zh-CN" sz="3400" kern="0" dirty="0" smtClean="0">
                <a:solidFill>
                  <a:srgbClr val="7030A0"/>
                </a:solidFill>
              </a:rPr>
              <a:t>Drawback 2 of Fast-mode Wave Model</a:t>
            </a:r>
          </a:p>
        </p:txBody>
      </p:sp>
      <p:cxnSp>
        <p:nvCxnSpPr>
          <p:cNvPr id="21" name="直接连接符 20"/>
          <p:cNvCxnSpPr/>
          <p:nvPr/>
        </p:nvCxnSpPr>
        <p:spPr>
          <a:xfrm>
            <a:off x="4460627" y="4879553"/>
            <a:ext cx="428783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空心弧 21"/>
          <p:cNvSpPr/>
          <p:nvPr/>
        </p:nvSpPr>
        <p:spPr>
          <a:xfrm>
            <a:off x="4676527" y="3295228"/>
            <a:ext cx="2449512" cy="3086100"/>
          </a:xfrm>
          <a:prstGeom prst="blockArc">
            <a:avLst>
              <a:gd name="adj1" fmla="val 10800000"/>
              <a:gd name="adj2" fmla="val 0"/>
              <a:gd name="adj3" fmla="val 2160"/>
            </a:avLst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3" name="空心弧 22"/>
          <p:cNvSpPr/>
          <p:nvPr/>
        </p:nvSpPr>
        <p:spPr>
          <a:xfrm>
            <a:off x="7341939" y="3728615"/>
            <a:ext cx="1223963" cy="2303463"/>
          </a:xfrm>
          <a:prstGeom prst="blockArc">
            <a:avLst>
              <a:gd name="adj1" fmla="val 10800000"/>
              <a:gd name="adj2" fmla="val 0"/>
              <a:gd name="adj3" fmla="val 2160"/>
            </a:avLst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" name="空心弧 23"/>
          <p:cNvSpPr/>
          <p:nvPr/>
        </p:nvSpPr>
        <p:spPr>
          <a:xfrm>
            <a:off x="5181352" y="3727028"/>
            <a:ext cx="1423987" cy="2303462"/>
          </a:xfrm>
          <a:prstGeom prst="blockArc">
            <a:avLst>
              <a:gd name="adj1" fmla="val 10800000"/>
              <a:gd name="adj2" fmla="val 0"/>
              <a:gd name="adj3" fmla="val 2160"/>
            </a:avLst>
          </a:prstGeom>
          <a:solidFill>
            <a:schemeClr val="tx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" name="空心弧 24"/>
          <p:cNvSpPr/>
          <p:nvPr/>
        </p:nvSpPr>
        <p:spPr>
          <a:xfrm>
            <a:off x="5541714" y="4158828"/>
            <a:ext cx="719138" cy="1368425"/>
          </a:xfrm>
          <a:prstGeom prst="blockArc">
            <a:avLst>
              <a:gd name="adj1" fmla="val 10800000"/>
              <a:gd name="adj2" fmla="val 0"/>
              <a:gd name="adj3" fmla="val 2160"/>
            </a:avLst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6" name="直接箭头连接符 25"/>
          <p:cNvCxnSpPr/>
          <p:nvPr/>
        </p:nvCxnSpPr>
        <p:spPr>
          <a:xfrm>
            <a:off x="5902077" y="5024015"/>
            <a:ext cx="1223962" cy="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空心弧 26"/>
          <p:cNvSpPr/>
          <p:nvPr/>
        </p:nvSpPr>
        <p:spPr>
          <a:xfrm>
            <a:off x="7557839" y="4158828"/>
            <a:ext cx="719138" cy="1368425"/>
          </a:xfrm>
          <a:prstGeom prst="blockArc">
            <a:avLst>
              <a:gd name="adj1" fmla="val 10800000"/>
              <a:gd name="adj2" fmla="val 0"/>
              <a:gd name="adj3" fmla="val 2160"/>
            </a:avLst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椭圆 1"/>
          <p:cNvSpPr/>
          <p:nvPr/>
        </p:nvSpPr>
        <p:spPr>
          <a:xfrm>
            <a:off x="5792883" y="4365104"/>
            <a:ext cx="223466" cy="216024"/>
          </a:xfrm>
          <a:prstGeom prst="ellipse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03" y="2945233"/>
            <a:ext cx="3421026" cy="321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" name="Oval 20"/>
          <p:cNvSpPr>
            <a:spLocks noChangeArrowheads="1"/>
          </p:cNvSpPr>
          <p:nvPr/>
        </p:nvSpPr>
        <p:spPr bwMode="auto">
          <a:xfrm>
            <a:off x="468313" y="1639044"/>
            <a:ext cx="3743325" cy="719137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 anchor="ctr"/>
          <a:lstStyle/>
          <a:p>
            <a:pPr algn="ctr">
              <a:lnSpc>
                <a:spcPct val="95000"/>
              </a:lnSpc>
              <a:spcBef>
                <a:spcPct val="50000"/>
              </a:spcBef>
              <a:defRPr/>
            </a:pPr>
            <a:r>
              <a:rPr kumimoji="1" lang="en-US" altLang="zh-CN" sz="2800" b="1" dirty="0" smtClean="0">
                <a:solidFill>
                  <a:srgbClr val="FFFF00"/>
                </a:solidFill>
              </a:rPr>
              <a:t>Stationary front</a:t>
            </a:r>
            <a:endParaRPr lang="zh-CN" altLang="en-US" sz="2800" dirty="0">
              <a:solidFill>
                <a:srgbClr val="FFFF00"/>
              </a:solidFill>
            </a:endParaRPr>
          </a:p>
        </p:txBody>
      </p:sp>
      <p:sp>
        <p:nvSpPr>
          <p:cNvPr id="28" name="Rectangle 8"/>
          <p:cNvSpPr>
            <a:spLocks noChangeArrowheads="1"/>
          </p:cNvSpPr>
          <p:nvPr/>
        </p:nvSpPr>
        <p:spPr bwMode="auto">
          <a:xfrm>
            <a:off x="4716016" y="1895983"/>
            <a:ext cx="4279761" cy="1040285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kumimoji="1" lang="en-US" altLang="ja-JP" sz="2800" dirty="0" err="1" smtClean="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rPr>
              <a:t>Delannee</a:t>
            </a:r>
            <a:r>
              <a:rPr kumimoji="1" lang="en-US" altLang="ja-JP" sz="2800" dirty="0" smtClean="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rPr>
              <a:t> &amp; </a:t>
            </a:r>
            <a:r>
              <a:rPr kumimoji="1" lang="en-US" altLang="ja-JP" sz="2800" dirty="0" err="1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rPr>
              <a:t>Aulanier</a:t>
            </a:r>
            <a:r>
              <a:rPr kumimoji="1" lang="en-US" altLang="ja-JP" sz="2800" dirty="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rPr>
              <a:t> (1999)</a:t>
            </a:r>
            <a:endParaRPr kumimoji="1" lang="en-US" altLang="zh-CN" sz="2800" dirty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20000"/>
              </a:spcBef>
            </a:pPr>
            <a:r>
              <a:rPr kumimoji="1" lang="en-US" altLang="ja-JP" sz="2800" dirty="0" err="1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rPr>
              <a:t>Delannee</a:t>
            </a:r>
            <a:r>
              <a:rPr kumimoji="1" lang="en-US" altLang="ja-JP" sz="2800" dirty="0">
                <a:solidFill>
                  <a:schemeClr val="tx2"/>
                </a:solidFill>
                <a:latin typeface="Times New Roman" pitchFamily="18" charset="0"/>
                <a:ea typeface="MS PGothic" pitchFamily="34" charset="-128"/>
              </a:rPr>
              <a:t> (2000)</a:t>
            </a:r>
            <a:endParaRPr kumimoji="1" lang="zh-CN" altLang="en-US" sz="2800" dirty="0">
              <a:solidFill>
                <a:schemeClr val="tx2"/>
              </a:solidFill>
              <a:latin typeface="Times New Roman" pitchFamily="18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83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4387</TotalTime>
  <Words>999</Words>
  <Application>Microsoft Office PowerPoint</Application>
  <PresentationFormat>全屏显示(4:3)</PresentationFormat>
  <Paragraphs>144</Paragraphs>
  <Slides>25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25</vt:i4>
      </vt:variant>
    </vt:vector>
  </HeadingPairs>
  <TitlesOfParts>
    <vt:vector size="29" baseType="lpstr">
      <vt:lpstr>默认设计模板</vt:lpstr>
      <vt:lpstr>位图图像</vt:lpstr>
      <vt:lpstr>Microsoft 公式 3.0</vt:lpstr>
      <vt:lpstr>Equation</vt:lpstr>
      <vt:lpstr>PowerPoint 演示文稿</vt:lpstr>
      <vt:lpstr>Moreton wave</vt:lpstr>
      <vt:lpstr>Discovery of EIT Wave</vt:lpstr>
      <vt:lpstr>Debates</vt:lpstr>
      <vt:lpstr>What is the Driving Source?</vt:lpstr>
      <vt:lpstr>CME-EIT wave relation</vt:lpstr>
      <vt:lpstr>What Is the Nature?</vt:lpstr>
      <vt:lpstr>PowerPoint 演示文稿</vt:lpstr>
      <vt:lpstr>PowerPoint 演示文稿</vt:lpstr>
      <vt:lpstr>Our Field-line Stretching Model</vt:lpstr>
      <vt:lpstr>Our Field-line Stretching Model</vt:lpstr>
      <vt:lpstr>Why EIT Wave Stops near Magnetic Separatrix</vt:lpstr>
      <vt:lpstr>A Full View of EIT Waves</vt:lpstr>
      <vt:lpstr>PowerPoint 演示文稿</vt:lpstr>
      <vt:lpstr>SDO/AIA Era</vt:lpstr>
      <vt:lpstr>SDO/AIA Era</vt:lpstr>
      <vt:lpstr>Two EUV Waves</vt:lpstr>
      <vt:lpstr>PowerPoint 演示文稿</vt:lpstr>
      <vt:lpstr>3D MHD Simulations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Summary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陈鹏飞</cp:lastModifiedBy>
  <cp:revision>213</cp:revision>
  <dcterms:created xsi:type="dcterms:W3CDTF">2009-09-23T03:24:59Z</dcterms:created>
  <dcterms:modified xsi:type="dcterms:W3CDTF">2015-12-18T06:11:38Z</dcterms:modified>
</cp:coreProperties>
</file>