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68" r:id="rId2"/>
    <p:sldId id="297" r:id="rId3"/>
    <p:sldId id="282" r:id="rId4"/>
    <p:sldId id="301" r:id="rId5"/>
    <p:sldId id="303" r:id="rId6"/>
    <p:sldId id="306" r:id="rId7"/>
    <p:sldId id="307" r:id="rId8"/>
    <p:sldId id="272" r:id="rId9"/>
    <p:sldId id="313" r:id="rId10"/>
    <p:sldId id="308" r:id="rId11"/>
    <p:sldId id="311" r:id="rId12"/>
    <p:sldId id="309" r:id="rId13"/>
    <p:sldId id="310" r:id="rId14"/>
    <p:sldId id="312" r:id="rId15"/>
    <p:sldId id="296" r:id="rId16"/>
    <p:sldId id="314" r:id="rId17"/>
    <p:sldId id="315" r:id="rId18"/>
  </p:sldIdLst>
  <p:sldSz cx="9144000" cy="6858000" type="screen4x3"/>
  <p:notesSz cx="6669088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95204" autoAdjust="0"/>
  </p:normalViewPr>
  <p:slideViewPr>
    <p:cSldViewPr>
      <p:cViewPr varScale="1">
        <p:scale>
          <a:sx n="88" d="100"/>
          <a:sy n="88" d="100"/>
        </p:scale>
        <p:origin x="15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626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463" y="0"/>
            <a:ext cx="2889625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889626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463" y="9431814"/>
            <a:ext cx="2889625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F3506A-007F-4D7C-8CA9-5A3079D6039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783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626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463" y="0"/>
            <a:ext cx="2889625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836" y="4715907"/>
            <a:ext cx="4889416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889626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463" y="9431814"/>
            <a:ext cx="2889625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1C8413-E7BB-44B7-971F-1988637FF6E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162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EE39F-9C3E-43D4-BAB9-AF82F3F12499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24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role of</a:t>
            </a:r>
            <a:r>
              <a:rPr lang="en-GB" baseline="0" dirty="0" smtClean="0"/>
              <a:t> waves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C8413-E7BB-44B7-971F-1988637FF6E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921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Include link to module – type of disturbance, cylinder modes, dispersion curves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C8413-E7BB-44B7-971F-1988637FF6E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56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Include link to module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C8413-E7BB-44B7-971F-1988637FF6E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922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Include link to module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C8413-E7BB-44B7-971F-1988637FF6E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51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8" descr="intro_banner.jpg                                               00056021WIP                            B59E31D9: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892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06772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68096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32609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1848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973151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14900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6C17D-367E-4AB7-8109-806BA8EE55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977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0041-1C57-4E7F-8F97-D720BCC267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16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54762"/>
            <a:ext cx="1200463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9397" y="6049962"/>
            <a:ext cx="856907" cy="669925"/>
          </a:xfrm>
        </p:spPr>
        <p:txBody>
          <a:bodyPr/>
          <a:lstStyle>
            <a:lvl1pPr>
              <a:defRPr sz="2000"/>
            </a:lvl1pPr>
          </a:lstStyle>
          <a:p>
            <a:fld id="{379965F0-8A0D-4EC5-B7D5-51EC38D09BF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969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AA12-8D4B-4ED3-87FD-1BC55870474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58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1A4B-9213-42A0-A141-4E302613E51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07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333D2-4602-426C-8D85-F35DBA47602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16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1C7AA-E019-4C4F-AD97-8718C46F2D0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2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E036-9EA2-4A2F-989A-172168A14A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97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230C-C0AD-455D-BDFF-9B28263086D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77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E4D-A727-4F24-B10E-DECACE2AFB5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68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E490DB1-871B-43AB-B8F3-FEDEA8F34FE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75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5.mp4"/><Relationship Id="rId7" Type="http://schemas.openxmlformats.org/officeDocument/2006/relationships/image" Target="../media/image19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5.mp4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39" y="363212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+mj-lt"/>
              </a:rPr>
              <a:t> C.R. Goddard, </a:t>
            </a:r>
            <a:r>
              <a:rPr lang="fi-FI" dirty="0">
                <a:solidFill>
                  <a:srgbClr val="002060"/>
                </a:solidFill>
                <a:latin typeface="+mj-lt"/>
              </a:rPr>
              <a:t>G. Nisticò, V. M. Nakariakov</a:t>
            </a:r>
          </a:p>
          <a:p>
            <a:pPr algn="ctr"/>
            <a:endParaRPr lang="en-GB" sz="2000" dirty="0" smtClean="0">
              <a:solidFill>
                <a:srgbClr val="002060"/>
              </a:solidFill>
              <a:latin typeface="+mj-lt"/>
            </a:endParaRPr>
          </a:p>
          <a:p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6505" y="295082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+mj-lt"/>
              </a:rPr>
              <a:t> BUKS 2015</a:t>
            </a:r>
            <a:endParaRPr lang="en-GB" sz="2000" dirty="0" smtClean="0">
              <a:solidFill>
                <a:srgbClr val="002060"/>
              </a:solidFill>
              <a:latin typeface="+mj-lt"/>
            </a:endParaRPr>
          </a:p>
          <a:p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6" name="Picture 2" descr="CFS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13090"/>
            <a:ext cx="142875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1560" y="980728"/>
            <a:ext cx="7560840" cy="158417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3600" dirty="0" smtClean="0">
                <a:solidFill>
                  <a:srgbClr val="002060"/>
                </a:solidFill>
              </a:rPr>
              <a:t>Detection of Quasi-periodic rapidly propagating </a:t>
            </a:r>
            <a:r>
              <a:rPr lang="en-GB" sz="3600" dirty="0" err="1" smtClean="0">
                <a:solidFill>
                  <a:srgbClr val="002060"/>
                </a:solidFill>
              </a:rPr>
              <a:t>Euv</a:t>
            </a:r>
            <a:r>
              <a:rPr lang="en-GB" sz="3600" dirty="0" smtClean="0">
                <a:solidFill>
                  <a:srgbClr val="002060"/>
                </a:solidFill>
              </a:rPr>
              <a:t> intensity perturbations using </a:t>
            </a:r>
            <a:r>
              <a:rPr lang="en-GB" sz="3600" dirty="0" err="1" smtClean="0">
                <a:solidFill>
                  <a:srgbClr val="002060"/>
                </a:solidFill>
              </a:rPr>
              <a:t>sdo</a:t>
            </a:r>
            <a:r>
              <a:rPr lang="en-GB" sz="3600" dirty="0" smtClean="0">
                <a:solidFill>
                  <a:srgbClr val="002060"/>
                </a:solidFill>
              </a:rPr>
              <a:t>/</a:t>
            </a:r>
            <a:r>
              <a:rPr lang="en-GB" sz="3600" dirty="0" err="1" smtClean="0">
                <a:solidFill>
                  <a:srgbClr val="002060"/>
                </a:solidFill>
              </a:rPr>
              <a:t>aia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17"/>
    </mc:Choice>
    <mc:Fallback xmlns="">
      <p:transition spd="slow" advTm="1451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9838" t="22280" r="6058" b="18921"/>
          <a:stretch/>
        </p:blipFill>
        <p:spPr>
          <a:xfrm>
            <a:off x="323528" y="1311641"/>
            <a:ext cx="8496944" cy="334149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0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3" name="2014-11-03_13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07704" y="885515"/>
            <a:ext cx="54006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8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2596" t="13881" r="16925" b="13881"/>
          <a:stretch/>
        </p:blipFill>
        <p:spPr>
          <a:xfrm>
            <a:off x="1259632" y="980728"/>
            <a:ext cx="7090883" cy="476418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5496" y="1077008"/>
            <a:ext cx="4536504" cy="50882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Time-distance (TD) maps shows series of intensity enhancements.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Period of 1.8 min measured, in addition to </a:t>
            </a:r>
            <a:r>
              <a:rPr lang="en-GB" sz="1800" dirty="0" smtClean="0">
                <a:solidFill>
                  <a:srgbClr val="002060"/>
                </a:solidFill>
              </a:rPr>
              <a:t>a shorter </a:t>
            </a:r>
            <a:r>
              <a:rPr lang="en-GB" sz="1800" dirty="0" smtClean="0">
                <a:solidFill>
                  <a:srgbClr val="002060"/>
                </a:solidFill>
              </a:rPr>
              <a:t>period.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Propagating features yield a phase speed of ~1200 km </a:t>
            </a:r>
            <a:r>
              <a:rPr lang="en-GB" sz="1800" dirty="0">
                <a:solidFill>
                  <a:srgbClr val="002060"/>
                </a:solidFill>
              </a:rPr>
              <a:t>s</a:t>
            </a:r>
            <a:r>
              <a:rPr lang="en-GB" sz="1800" baseline="30000" dirty="0">
                <a:solidFill>
                  <a:srgbClr val="002060"/>
                </a:solidFill>
              </a:rPr>
              <a:t>-1</a:t>
            </a:r>
            <a:r>
              <a:rPr lang="en-GB" sz="1800" dirty="0" smtClean="0">
                <a:solidFill>
                  <a:srgbClr val="002060"/>
                </a:solidFill>
              </a:rPr>
              <a:t>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Some features propagate the entire distance between frames, or do not propagate at all.</a:t>
            </a: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 TD map across the loop shows radial displacement of the loop and some additional features.</a:t>
            </a: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0945" t="5480" r="7476" b="8001"/>
          <a:stretch/>
        </p:blipFill>
        <p:spPr>
          <a:xfrm>
            <a:off x="4859449" y="1362137"/>
            <a:ext cx="375280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311" t="20601" r="7003" b="29840"/>
          <a:stretch/>
        </p:blipFill>
        <p:spPr>
          <a:xfrm>
            <a:off x="251520" y="1484784"/>
            <a:ext cx="8639944" cy="291289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4114800"/>
          </a:xfrm>
        </p:spPr>
        <p:txBody>
          <a:bodyPr/>
          <a:lstStyle/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7704856" cy="1066800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summary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1560" y="908720"/>
            <a:ext cx="7942889" cy="5019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 smtClean="0">
                <a:solidFill>
                  <a:srgbClr val="002060"/>
                </a:solidFill>
              </a:rPr>
              <a:t>Quasi-periodic EUV enhancements </a:t>
            </a:r>
            <a:r>
              <a:rPr lang="en-GB" sz="1800" kern="0" dirty="0">
                <a:solidFill>
                  <a:srgbClr val="002060"/>
                </a:solidFill>
              </a:rPr>
              <a:t>detected with a period </a:t>
            </a:r>
            <a:r>
              <a:rPr lang="en-GB" sz="1800" kern="0" dirty="0" smtClean="0">
                <a:solidFill>
                  <a:srgbClr val="002060"/>
                </a:solidFill>
              </a:rPr>
              <a:t>(1.8 min) and phase speed (~1200 </a:t>
            </a:r>
            <a:r>
              <a:rPr lang="en-GB" sz="1800" dirty="0">
                <a:solidFill>
                  <a:srgbClr val="002060"/>
                </a:solidFill>
              </a:rPr>
              <a:t>km s</a:t>
            </a:r>
            <a:r>
              <a:rPr lang="en-GB" sz="1800" baseline="30000" dirty="0">
                <a:solidFill>
                  <a:srgbClr val="002060"/>
                </a:solidFill>
              </a:rPr>
              <a:t>-1</a:t>
            </a:r>
            <a:r>
              <a:rPr lang="en-GB" sz="1800" kern="0" dirty="0" smtClean="0">
                <a:solidFill>
                  <a:srgbClr val="002060"/>
                </a:solidFill>
              </a:rPr>
              <a:t>) </a:t>
            </a:r>
            <a:r>
              <a:rPr lang="en-GB" sz="1800" kern="0" dirty="0">
                <a:solidFill>
                  <a:srgbClr val="002060"/>
                </a:solidFill>
              </a:rPr>
              <a:t>within the range set by previous </a:t>
            </a:r>
            <a:r>
              <a:rPr lang="en-GB" sz="1800" kern="0" dirty="0" smtClean="0">
                <a:solidFill>
                  <a:srgbClr val="002060"/>
                </a:solidFill>
              </a:rPr>
              <a:t>wave train detections.</a:t>
            </a:r>
          </a:p>
          <a:p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 smtClean="0">
                <a:solidFill>
                  <a:srgbClr val="002060"/>
                </a:solidFill>
              </a:rPr>
              <a:t>Some features appear  and disappear between neighbouring frames, indicating propagation at unrealistic speeds.</a:t>
            </a:r>
            <a:endParaRPr lang="en-GB" sz="1800" kern="0" dirty="0">
              <a:solidFill>
                <a:srgbClr val="002060"/>
              </a:solidFill>
            </a:endParaRPr>
          </a:p>
          <a:p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>
                <a:solidFill>
                  <a:srgbClr val="002060"/>
                </a:solidFill>
              </a:rPr>
              <a:t> </a:t>
            </a:r>
            <a:r>
              <a:rPr lang="en-GB" sz="1800" kern="0" dirty="0" smtClean="0">
                <a:solidFill>
                  <a:srgbClr val="002060"/>
                </a:solidFill>
              </a:rPr>
              <a:t>Potential dispersion </a:t>
            </a:r>
            <a:r>
              <a:rPr lang="en-GB" sz="1800" kern="0" dirty="0">
                <a:solidFill>
                  <a:srgbClr val="002060"/>
                </a:solidFill>
              </a:rPr>
              <a:t>of the initial intensity enhancement is seen along its path, producing a series of wave </a:t>
            </a:r>
            <a:r>
              <a:rPr lang="en-GB" sz="1800" kern="0" dirty="0" smtClean="0">
                <a:solidFill>
                  <a:srgbClr val="002060"/>
                </a:solidFill>
              </a:rPr>
              <a:t>fronts preceding and following it.</a:t>
            </a:r>
            <a:endParaRPr lang="en-GB" sz="1800" kern="0" dirty="0">
              <a:solidFill>
                <a:srgbClr val="002060"/>
              </a:solidFill>
            </a:endParaRPr>
          </a:p>
          <a:p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>
                <a:solidFill>
                  <a:srgbClr val="002060"/>
                </a:solidFill>
              </a:rPr>
              <a:t>Oscillation of the nearby loop is time coincident with the </a:t>
            </a:r>
            <a:r>
              <a:rPr lang="en-GB" sz="1800" kern="0" dirty="0" smtClean="0">
                <a:solidFill>
                  <a:srgbClr val="002060"/>
                </a:solidFill>
              </a:rPr>
              <a:t>guided enhancements, </a:t>
            </a:r>
            <a:r>
              <a:rPr lang="en-GB" sz="1800" kern="0" dirty="0">
                <a:solidFill>
                  <a:srgbClr val="002060"/>
                </a:solidFill>
              </a:rPr>
              <a:t>suggesting a shared </a:t>
            </a:r>
            <a:r>
              <a:rPr lang="en-GB" sz="1800" kern="0" dirty="0" smtClean="0">
                <a:solidFill>
                  <a:srgbClr val="002060"/>
                </a:solidFill>
              </a:rPr>
              <a:t>driver?</a:t>
            </a:r>
          </a:p>
          <a:p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 smtClean="0">
                <a:solidFill>
                  <a:srgbClr val="002060"/>
                </a:solidFill>
              </a:rPr>
              <a:t>CME interaction is time coincident with observed phenomena,  potentially indicating this excites a series of FMWs corresponding to the enhancements.</a:t>
            </a:r>
          </a:p>
          <a:p>
            <a:endParaRPr lang="en-GB" sz="1800" kern="0" dirty="0">
              <a:solidFill>
                <a:srgbClr val="002060"/>
              </a:solidFill>
            </a:endParaRPr>
          </a:p>
          <a:p>
            <a:r>
              <a:rPr lang="en-GB" sz="1800" kern="0" dirty="0" smtClean="0">
                <a:solidFill>
                  <a:srgbClr val="002060"/>
                </a:solidFill>
              </a:rPr>
              <a:t>Our </a:t>
            </a:r>
            <a:r>
              <a:rPr lang="en-GB" sz="1800" kern="0" dirty="0">
                <a:solidFill>
                  <a:srgbClr val="002060"/>
                </a:solidFill>
              </a:rPr>
              <a:t>findings indicate the presence of interesting </a:t>
            </a:r>
            <a:r>
              <a:rPr lang="en-GB" sz="1800" kern="0" dirty="0" smtClean="0">
                <a:solidFill>
                  <a:srgbClr val="002060"/>
                </a:solidFill>
              </a:rPr>
              <a:t>short period oscillatory </a:t>
            </a:r>
            <a:r>
              <a:rPr lang="en-GB" sz="1800" kern="0" dirty="0">
                <a:solidFill>
                  <a:srgbClr val="002060"/>
                </a:solidFill>
              </a:rPr>
              <a:t>phenomena in the corona, that can be </a:t>
            </a:r>
            <a:r>
              <a:rPr lang="en-GB" sz="1800" kern="0" dirty="0" smtClean="0">
                <a:solidFill>
                  <a:srgbClr val="002060"/>
                </a:solidFill>
              </a:rPr>
              <a:t>better resolved </a:t>
            </a:r>
            <a:r>
              <a:rPr lang="en-GB" sz="1800" kern="0" dirty="0">
                <a:solidFill>
                  <a:srgbClr val="002060"/>
                </a:solidFill>
              </a:rPr>
              <a:t>with future instruments.</a:t>
            </a:r>
          </a:p>
          <a:p>
            <a:pPr marL="0" indent="0" fontAlgn="auto">
              <a:buFont typeface="Wingdings 3" panose="05040102010807070707" pitchFamily="18" charset="2"/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pPr fontAlgn="auto"/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0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9"/>
    </mc:Choice>
    <mc:Fallback xmlns="">
      <p:transition spd="slow" advTm="611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Next event for analysis 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6" name="2012-06-06_17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504" y="1196752"/>
            <a:ext cx="4332139" cy="4332139"/>
          </a:xfrm>
          <a:prstGeom prst="rect">
            <a:avLst/>
          </a:prstGeom>
        </p:spPr>
      </p:pic>
      <p:pic>
        <p:nvPicPr>
          <p:cNvPr id="3" name="2012-06-06_imgdif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1999" y="1196751"/>
            <a:ext cx="4332139" cy="433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492896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002060"/>
                </a:solidFill>
              </a:rPr>
              <a:t>Questions? 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6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Overview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03648" y="1313112"/>
            <a:ext cx="7272808" cy="43682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Fast dispersive wave trains introduction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Brief Theory overview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Review current state of the field</a:t>
            </a:r>
          </a:p>
          <a:p>
            <a:endParaRPr lang="en-GB" sz="2400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Current research – recent detections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Summary</a:t>
            </a: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19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68"/>
    </mc:Choice>
    <mc:Fallback xmlns="">
      <p:transition spd="slow" advTm="2516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09"/>
            <a:ext cx="9143999" cy="1066800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Fast Dispersive Wave Trains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17" y="1054324"/>
            <a:ext cx="4918927" cy="4995638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First proposed by Roberts et al (1984) </a:t>
            </a:r>
            <a:r>
              <a:rPr lang="en-GB" sz="1800" baseline="30000" dirty="0">
                <a:solidFill>
                  <a:srgbClr val="002060"/>
                </a:solidFill>
              </a:rPr>
              <a:t>[1]</a:t>
            </a:r>
            <a:r>
              <a:rPr lang="en-GB" sz="1800" dirty="0">
                <a:solidFill>
                  <a:srgbClr val="002060"/>
                </a:solidFill>
              </a:rPr>
              <a:t>. Dispersion relations and behaviour in magnetic cylinders are considered. 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Dispersive evolution of fast magneto-acoustic waves guided by coronal structures creates quasi-periodic fast wave trains. 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Wave train forms a certain distance from the source, dependant on wave guide width and the wavelength.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033" t="15120" r="51804" b="7690"/>
          <a:stretch/>
        </p:blipFill>
        <p:spPr>
          <a:xfrm>
            <a:off x="5580112" y="980728"/>
            <a:ext cx="3113489" cy="336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8422" t="34880" r="39604" b="31003"/>
          <a:stretch/>
        </p:blipFill>
        <p:spPr>
          <a:xfrm>
            <a:off x="4988239" y="4569997"/>
            <a:ext cx="3705362" cy="136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016" y="5740424"/>
            <a:ext cx="47525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+mn-lt"/>
              </a:rPr>
              <a:t>Figure </a:t>
            </a:r>
            <a:r>
              <a:rPr lang="en-GB" sz="800" dirty="0" smtClean="0">
                <a:latin typeface="+mn-lt"/>
              </a:rPr>
              <a:t>1 &amp; 2 </a:t>
            </a:r>
            <a:r>
              <a:rPr lang="en-GB" sz="800" dirty="0">
                <a:latin typeface="+mn-lt"/>
              </a:rPr>
              <a:t>: Roberts, B., Edwin, P. M., &amp; Benz, A. O. 1984, </a:t>
            </a:r>
            <a:r>
              <a:rPr lang="en-GB" sz="800" dirty="0" err="1">
                <a:latin typeface="+mn-lt"/>
              </a:rPr>
              <a:t>ApJ</a:t>
            </a:r>
            <a:r>
              <a:rPr lang="en-GB" sz="800" dirty="0">
                <a:latin typeface="+mn-lt"/>
              </a:rPr>
              <a:t>, 279, </a:t>
            </a:r>
            <a:r>
              <a:rPr lang="en-GB" sz="800" dirty="0" smtClean="0">
                <a:latin typeface="+mn-lt"/>
              </a:rPr>
              <a:t>857</a:t>
            </a:r>
          </a:p>
          <a:p>
            <a:endParaRPr lang="en-GB" sz="700" dirty="0" smtClean="0">
              <a:latin typeface="+mn-lt"/>
            </a:endParaRPr>
          </a:p>
          <a:p>
            <a:r>
              <a:rPr lang="de-DE" sz="800" dirty="0" smtClean="0">
                <a:latin typeface="+mn-lt"/>
              </a:rPr>
              <a:t>[1] Roberts, B., Edwin, P. M., &amp; Benz, A. O. 1984, ApJ, 279, 857</a:t>
            </a:r>
          </a:p>
          <a:p>
            <a:endParaRPr lang="en-GB" sz="7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370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43"/>
    </mc:Choice>
    <mc:Fallback xmlns="">
      <p:transition spd="slow" advTm="17524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544" y="543609"/>
            <a:ext cx="4311789" cy="59817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Dispersive wave trains can have ‘crazy tadpole’ wavelet spectra [2],  depending on duration and spectrum of the initial perturbation</a:t>
            </a:r>
            <a:r>
              <a:rPr lang="en-GB" sz="1800" dirty="0" smtClean="0">
                <a:solidFill>
                  <a:srgbClr val="002060"/>
                </a:solidFill>
              </a:rPr>
              <a:t>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 SDO/AIA has produced several clearly imaged events, encouraging further modelling work.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Why? - Diagnostic tool potential.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2060"/>
                </a:solidFill>
              </a:rPr>
              <a:t>               - Unanswered questions.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0209"/>
            <a:ext cx="9143999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Fast Dispersive Wave Trains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569" y="3198592"/>
            <a:ext cx="3556720" cy="24832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863081"/>
            <a:ext cx="3556922" cy="22496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7544" y="5896073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+mn-lt"/>
              </a:rPr>
              <a:t>Figure </a:t>
            </a:r>
            <a:r>
              <a:rPr lang="en-GB" sz="700" dirty="0">
                <a:latin typeface="+mn-lt"/>
              </a:rPr>
              <a:t>1</a:t>
            </a:r>
            <a:r>
              <a:rPr lang="en-GB" sz="700" dirty="0" smtClean="0">
                <a:latin typeface="+mn-lt"/>
              </a:rPr>
              <a:t> : V. M. </a:t>
            </a:r>
            <a:r>
              <a:rPr lang="en-GB" sz="700" dirty="0" err="1" smtClean="0">
                <a:latin typeface="+mn-lt"/>
              </a:rPr>
              <a:t>Nakariakov</a:t>
            </a:r>
            <a:r>
              <a:rPr lang="en-GB" sz="700" dirty="0" smtClean="0">
                <a:latin typeface="+mn-lt"/>
              </a:rPr>
              <a:t> et al, Mon. Not. R. Astron. Soc. 349, 705-709 (2004)</a:t>
            </a:r>
          </a:p>
          <a:p>
            <a:r>
              <a:rPr lang="en-GB" sz="700" dirty="0">
                <a:latin typeface="+mn-lt"/>
              </a:rPr>
              <a:t>Figure </a:t>
            </a:r>
            <a:r>
              <a:rPr lang="en-GB" sz="700" dirty="0" smtClean="0">
                <a:latin typeface="+mn-lt"/>
              </a:rPr>
              <a:t>2 </a:t>
            </a:r>
            <a:r>
              <a:rPr lang="en-GB" sz="700" dirty="0">
                <a:latin typeface="+mn-lt"/>
              </a:rPr>
              <a:t>: D. J. Pascoe et al, A&amp;A 560, A97 (2013</a:t>
            </a:r>
            <a:r>
              <a:rPr lang="en-GB" sz="700" dirty="0" smtClean="0">
                <a:latin typeface="+mn-lt"/>
              </a:rPr>
              <a:t>)</a:t>
            </a:r>
          </a:p>
          <a:p>
            <a:r>
              <a:rPr lang="en-GB" sz="700" dirty="0" smtClean="0">
                <a:latin typeface="+mn-lt"/>
              </a:rPr>
              <a:t>[2] </a:t>
            </a:r>
            <a:r>
              <a:rPr lang="fr-FR" sz="700" dirty="0">
                <a:latin typeface="+mn-lt"/>
              </a:rPr>
              <a:t>V. M. </a:t>
            </a:r>
            <a:r>
              <a:rPr lang="fr-FR" sz="700" dirty="0" err="1">
                <a:latin typeface="+mn-lt"/>
              </a:rPr>
              <a:t>Nakariakov</a:t>
            </a:r>
            <a:r>
              <a:rPr lang="fr-FR" sz="700" dirty="0">
                <a:latin typeface="+mn-lt"/>
              </a:rPr>
              <a:t> et al, Mon. Not. R. </a:t>
            </a:r>
            <a:r>
              <a:rPr lang="fr-FR" sz="700" dirty="0" err="1">
                <a:latin typeface="+mn-lt"/>
              </a:rPr>
              <a:t>Astron</a:t>
            </a:r>
            <a:r>
              <a:rPr lang="fr-FR" sz="700" dirty="0">
                <a:latin typeface="+mn-lt"/>
              </a:rPr>
              <a:t>. Soc. 349, 705-709 (2004</a:t>
            </a:r>
            <a:endParaRPr lang="en-GB" sz="700" dirty="0">
              <a:latin typeface="+mn-lt"/>
            </a:endParaRPr>
          </a:p>
          <a:p>
            <a:endParaRPr lang="en-GB" sz="7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877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43"/>
    </mc:Choice>
    <mc:Fallback xmlns="">
      <p:transition spd="slow" advTm="17524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55916" y="5553927"/>
            <a:ext cx="3512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sz="800" dirty="0" smtClean="0">
              <a:latin typeface="+mn-lt"/>
            </a:endParaRPr>
          </a:p>
          <a:p>
            <a:r>
              <a:rPr lang="da-DK" sz="800" dirty="0" smtClean="0">
                <a:latin typeface="+mn-lt"/>
              </a:rPr>
              <a:t>Figure </a:t>
            </a:r>
            <a:r>
              <a:rPr lang="da-DK" sz="800" dirty="0">
                <a:latin typeface="+mn-lt"/>
              </a:rPr>
              <a:t>1</a:t>
            </a:r>
            <a:r>
              <a:rPr lang="da-DK" sz="800" dirty="0" smtClean="0">
                <a:latin typeface="+mn-lt"/>
              </a:rPr>
              <a:t> </a:t>
            </a:r>
            <a:r>
              <a:rPr lang="da-DK" sz="800" dirty="0">
                <a:latin typeface="+mn-lt"/>
              </a:rPr>
              <a:t>: </a:t>
            </a:r>
            <a:r>
              <a:rPr lang="da-DK" sz="800" dirty="0" smtClean="0">
                <a:latin typeface="+mn-lt"/>
              </a:rPr>
              <a:t>Katsiyannis, et </a:t>
            </a:r>
            <a:r>
              <a:rPr lang="da-DK" sz="800" dirty="0">
                <a:latin typeface="+mn-lt"/>
              </a:rPr>
              <a:t>al. 2003, A&amp;A, </a:t>
            </a:r>
            <a:r>
              <a:rPr lang="da-DK" sz="800" dirty="0" smtClean="0">
                <a:latin typeface="+mn-lt"/>
              </a:rPr>
              <a:t>406,709</a:t>
            </a:r>
          </a:p>
          <a:p>
            <a:r>
              <a:rPr lang="da-DK" sz="800" dirty="0" smtClean="0">
                <a:latin typeface="+mn-lt"/>
              </a:rPr>
              <a:t>Figure 2 : </a:t>
            </a:r>
            <a:r>
              <a:rPr lang="es-ES" sz="800" dirty="0">
                <a:latin typeface="+mn-lt"/>
              </a:rPr>
              <a:t>Yuan, D., </a:t>
            </a:r>
            <a:r>
              <a:rPr lang="es-ES" sz="800" dirty="0" err="1">
                <a:latin typeface="+mn-lt"/>
              </a:rPr>
              <a:t>Shen</a:t>
            </a:r>
            <a:r>
              <a:rPr lang="es-ES" sz="800" dirty="0">
                <a:latin typeface="+mn-lt"/>
              </a:rPr>
              <a:t>, Y., </a:t>
            </a:r>
            <a:r>
              <a:rPr lang="es-ES" sz="800" dirty="0" err="1">
                <a:latin typeface="+mn-lt"/>
              </a:rPr>
              <a:t>Liu</a:t>
            </a:r>
            <a:r>
              <a:rPr lang="es-ES" sz="800" dirty="0">
                <a:latin typeface="+mn-lt"/>
              </a:rPr>
              <a:t>, Y., et al. 2013, A&amp;A, 554, A144</a:t>
            </a:r>
            <a:endParaRPr lang="da-DK" sz="800" dirty="0" smtClean="0">
              <a:latin typeface="+mn-lt"/>
            </a:endParaRPr>
          </a:p>
          <a:p>
            <a:endParaRPr lang="da-DK" sz="800" dirty="0">
              <a:latin typeface="+mn-lt"/>
            </a:endParaRPr>
          </a:p>
          <a:p>
            <a:endParaRPr lang="da-DK" sz="800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96861"/>
            <a:ext cx="4211960" cy="37173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42440" t="8840" r="7003" b="7160"/>
          <a:stretch/>
        </p:blipFill>
        <p:spPr>
          <a:xfrm>
            <a:off x="4553502" y="1196861"/>
            <a:ext cx="4464496" cy="417242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4678"/>
            <a:ext cx="9144000" cy="1066800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EXAMPLE DETECTIONS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43"/>
    </mc:Choice>
    <mc:Fallback xmlns="">
      <p:transition spd="slow" advTm="17524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1724"/>
            <a:ext cx="9143999" cy="1066800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Current State of the Field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551" y="908720"/>
            <a:ext cx="7942889" cy="50190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Prior to AIA detections were limited primarily to X-ray and radio bands</a:t>
            </a:r>
            <a:r>
              <a:rPr lang="en-GB" sz="1800" dirty="0" smtClean="0">
                <a:solidFill>
                  <a:srgbClr val="002060"/>
                </a:solidFill>
              </a:rPr>
              <a:t>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The high spatial and temporal resolution </a:t>
            </a:r>
            <a:r>
              <a:rPr lang="en-GB" sz="1800" dirty="0" smtClean="0">
                <a:solidFill>
                  <a:srgbClr val="002060"/>
                </a:solidFill>
              </a:rPr>
              <a:t>of </a:t>
            </a:r>
            <a:r>
              <a:rPr lang="en-GB" sz="1800" dirty="0">
                <a:solidFill>
                  <a:srgbClr val="002060"/>
                </a:solidFill>
              </a:rPr>
              <a:t>the SDO/AIA instrument has allowed the discovery of fast propagating wave trains at EUV wavelengths</a:t>
            </a:r>
            <a:r>
              <a:rPr lang="en-GB" sz="1800" dirty="0" smtClean="0">
                <a:solidFill>
                  <a:srgbClr val="002060"/>
                </a:solidFill>
              </a:rPr>
              <a:t>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The first EUV detections were reported by Liu et al </a:t>
            </a:r>
            <a:r>
              <a:rPr lang="en-GB" sz="1800" dirty="0" smtClean="0">
                <a:solidFill>
                  <a:srgbClr val="002060"/>
                </a:solidFill>
              </a:rPr>
              <a:t>[3], [4].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>
                <a:solidFill>
                  <a:srgbClr val="002060"/>
                </a:solidFill>
              </a:rPr>
              <a:t>D</a:t>
            </a:r>
            <a:r>
              <a:rPr lang="en-GB" sz="1800" dirty="0" smtClean="0">
                <a:solidFill>
                  <a:srgbClr val="002060"/>
                </a:solidFill>
              </a:rPr>
              <a:t>etections </a:t>
            </a:r>
            <a:r>
              <a:rPr lang="en-GB" sz="1800" dirty="0">
                <a:solidFill>
                  <a:srgbClr val="002060"/>
                </a:solidFill>
              </a:rPr>
              <a:t>show typical speeds of 500 –2000 </a:t>
            </a:r>
            <a:r>
              <a:rPr lang="en-GB" sz="1800" dirty="0" err="1" smtClean="0">
                <a:solidFill>
                  <a:srgbClr val="002060"/>
                </a:solidFill>
              </a:rPr>
              <a:t>kms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baseline="30000" dirty="0" smtClean="0">
                <a:solidFill>
                  <a:srgbClr val="002060"/>
                </a:solidFill>
              </a:rPr>
              <a:t>-1</a:t>
            </a:r>
            <a:r>
              <a:rPr lang="en-GB" sz="1800" dirty="0" smtClean="0">
                <a:solidFill>
                  <a:srgbClr val="002060"/>
                </a:solidFill>
              </a:rPr>
              <a:t> and </a:t>
            </a:r>
            <a:r>
              <a:rPr lang="en-GB" sz="1800" dirty="0">
                <a:solidFill>
                  <a:srgbClr val="002060"/>
                </a:solidFill>
              </a:rPr>
              <a:t>periods of 30 –200 s.</a:t>
            </a: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These detections have confirmed theories and allowed limited diagnostics to be performed.</a:t>
            </a:r>
          </a:p>
          <a:p>
            <a:pPr marL="0" indent="0"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594928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+mn-lt"/>
              </a:rPr>
              <a:t>[3] </a:t>
            </a:r>
            <a:r>
              <a:rPr lang="en-GB" sz="800" dirty="0">
                <a:latin typeface="+mn-lt"/>
              </a:rPr>
              <a:t>Liu, W., Title, A. M., Zhao, J., et al. 2011, </a:t>
            </a:r>
            <a:r>
              <a:rPr lang="en-GB" sz="800" dirty="0" err="1">
                <a:latin typeface="+mn-lt"/>
              </a:rPr>
              <a:t>ApJ</a:t>
            </a:r>
            <a:r>
              <a:rPr lang="en-GB" sz="800" dirty="0">
                <a:latin typeface="+mn-lt"/>
              </a:rPr>
              <a:t>, 736, L13</a:t>
            </a:r>
          </a:p>
          <a:p>
            <a:r>
              <a:rPr lang="fi-FI" sz="800" dirty="0" smtClean="0">
                <a:latin typeface="+mn-lt"/>
              </a:rPr>
              <a:t>[4] </a:t>
            </a:r>
            <a:r>
              <a:rPr lang="fi-FI" sz="800" dirty="0">
                <a:latin typeface="+mn-lt"/>
              </a:rPr>
              <a:t>Liu, W., Ofman, L., Nitta, N. V., et al. 2012, ApJ, 753, 52</a:t>
            </a:r>
            <a:endParaRPr lang="en-GB" sz="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61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43"/>
    </mc:Choice>
    <mc:Fallback xmlns="">
      <p:transition spd="slow" advTm="17524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1890" t="15561" r="23541" b="8001"/>
          <a:stretch/>
        </p:blipFill>
        <p:spPr>
          <a:xfrm>
            <a:off x="5868144" y="757372"/>
            <a:ext cx="3024338" cy="529259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1648" y="1068625"/>
            <a:ext cx="4706416" cy="53127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M6.5 class flaring </a:t>
            </a:r>
            <a:r>
              <a:rPr lang="en-GB" sz="1800" dirty="0" smtClean="0">
                <a:solidFill>
                  <a:srgbClr val="002060"/>
                </a:solidFill>
              </a:rPr>
              <a:t>event, 03/11/14.</a:t>
            </a:r>
            <a:endParaRPr lang="en-GB" sz="18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Rapidly propagating intensity fluctuations visible at 171 Å.</a:t>
            </a: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>
                <a:solidFill>
                  <a:srgbClr val="002060"/>
                </a:solidFill>
              </a:rPr>
              <a:t>Decaying </a:t>
            </a:r>
            <a:r>
              <a:rPr lang="en-GB" sz="1800" dirty="0" smtClean="0">
                <a:solidFill>
                  <a:srgbClr val="002060"/>
                </a:solidFill>
              </a:rPr>
              <a:t>oscillations and dynamics visible </a:t>
            </a:r>
            <a:r>
              <a:rPr lang="en-GB" sz="1800" dirty="0">
                <a:solidFill>
                  <a:srgbClr val="002060"/>
                </a:solidFill>
              </a:rPr>
              <a:t>in surrounding loop structures</a:t>
            </a:r>
            <a:r>
              <a:rPr lang="en-GB" sz="1800" dirty="0" smtClean="0">
                <a:solidFill>
                  <a:srgbClr val="002060"/>
                </a:solidFill>
              </a:rPr>
              <a:t>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CME interaction with the background structures observed at 131 Å.</a:t>
            </a:r>
          </a:p>
          <a:p>
            <a:endParaRPr lang="en-GB" sz="1800" dirty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Correlation of start times of guided enhancements and loop oscillation with CME impact.</a:t>
            </a: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8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965F0-8A0D-4EC5-B7D5-51EC38D09BF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240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2" name="2014-11-03_17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512" y="1097086"/>
            <a:ext cx="4248472" cy="4248472"/>
          </a:xfrm>
          <a:prstGeom prst="rect">
            <a:avLst/>
          </a:prstGeom>
        </p:spPr>
      </p:pic>
      <p:pic>
        <p:nvPicPr>
          <p:cNvPr id="3" name="2014-11-03_imgdif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61135" y="1097086"/>
            <a:ext cx="42484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5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434"/>
    </mc:Choice>
    <mc:Fallback xmlns="">
      <p:transition spd="slow" advTm="63434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010" objId="2"/>
        <p14:pauseEvt time="17120" objId="2"/>
        <p14:seekEvt time="17120" objId="2" seek="1828"/>
        <p14:resumeEvt time="17207" objId="2"/>
        <p14:playEvt time="31012" objId="3"/>
        <p14:stopEvt time="34144" objId="2"/>
        <p14:pauseEvt time="44080" objId="3"/>
        <p14:seekEvt time="44080" objId="3" seek="814"/>
        <p14:resumeEvt time="44211" objId="3"/>
        <p14:pauseEvt time="54963" objId="3"/>
        <p14:seekEvt time="54963" objId="3" seek="271"/>
        <p14:resumeEvt time="55069" objId="3"/>
        <p14:stopEvt time="63434" objId="3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0E036-9EA2-4A2F-989A-172168A14AB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0233" t="10521" r="49055" b="5481"/>
          <a:stretch/>
        </p:blipFill>
        <p:spPr>
          <a:xfrm>
            <a:off x="5940152" y="1041974"/>
            <a:ext cx="2948728" cy="4536504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1220146"/>
            <a:ext cx="4896544" cy="494515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GB" sz="1800" dirty="0" smtClean="0">
                <a:solidFill>
                  <a:srgbClr val="002060"/>
                </a:solidFill>
              </a:rPr>
              <a:t>Intensity perturbations  propagate along a funnel structure away from the active region.</a:t>
            </a:r>
          </a:p>
          <a:p>
            <a:pPr fontAlgn="auto"/>
            <a:endParaRPr lang="en-GB" sz="1600" dirty="0" smtClean="0">
              <a:solidFill>
                <a:srgbClr val="002060"/>
              </a:solidFill>
            </a:endParaRPr>
          </a:p>
          <a:p>
            <a:pPr fontAlgn="auto"/>
            <a:r>
              <a:rPr lang="en-GB" sz="1800" dirty="0" smtClean="0">
                <a:solidFill>
                  <a:srgbClr val="002060"/>
                </a:solidFill>
              </a:rPr>
              <a:t>RDIs reveal some propagating features with phase speeds of ~1200 km s</a:t>
            </a:r>
            <a:r>
              <a:rPr lang="en-GB" sz="1800" baseline="30000" dirty="0" smtClean="0">
                <a:solidFill>
                  <a:srgbClr val="002060"/>
                </a:solidFill>
              </a:rPr>
              <a:t>-1.</a:t>
            </a:r>
            <a:endParaRPr lang="en-GB" sz="1800" dirty="0" smtClean="0">
              <a:solidFill>
                <a:srgbClr val="002060"/>
              </a:solidFill>
            </a:endParaRPr>
          </a:p>
          <a:p>
            <a:pPr fontAlgn="auto"/>
            <a:endParaRPr lang="en-GB" sz="1800" dirty="0" smtClean="0">
              <a:solidFill>
                <a:srgbClr val="002060"/>
              </a:solidFill>
            </a:endParaRPr>
          </a:p>
          <a:p>
            <a:pPr fontAlgn="auto"/>
            <a:r>
              <a:rPr lang="en-GB" sz="1800" dirty="0" smtClean="0">
                <a:solidFill>
                  <a:srgbClr val="002060"/>
                </a:solidFill>
              </a:rPr>
              <a:t>Propagation of some enhancements is not observed.</a:t>
            </a:r>
          </a:p>
          <a:p>
            <a:pPr fontAlgn="auto"/>
            <a:endParaRPr lang="en-GB" sz="1800" dirty="0" smtClean="0">
              <a:solidFill>
                <a:srgbClr val="002060"/>
              </a:solidFill>
            </a:endParaRPr>
          </a:p>
          <a:p>
            <a:pPr fontAlgn="auto"/>
            <a:r>
              <a:rPr lang="en-GB" sz="1800" dirty="0" smtClean="0">
                <a:solidFill>
                  <a:srgbClr val="002060"/>
                </a:solidFill>
              </a:rPr>
              <a:t>Contribution of several different propagations/oscillations?</a:t>
            </a:r>
          </a:p>
          <a:p>
            <a:pPr marL="0" indent="0" fontAlgn="auto">
              <a:buFont typeface="Wingdings 3" panose="05040102010807070707" pitchFamily="18" charset="2"/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pPr fontAlgn="auto"/>
            <a:r>
              <a:rPr lang="en-GB" sz="1800" dirty="0" smtClean="0">
                <a:solidFill>
                  <a:srgbClr val="002060"/>
                </a:solidFill>
              </a:rPr>
              <a:t> Nearby loop undergoes dynamics simultaneously.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Potential New Detection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13890</TotalTime>
  <Words>852</Words>
  <Application>Microsoft Office PowerPoint</Application>
  <PresentationFormat>On-screen Show (4:3)</PresentationFormat>
  <Paragraphs>136</Paragraphs>
  <Slides>17</Slides>
  <Notes>5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Century Gothic</vt:lpstr>
      <vt:lpstr>Times New Roman</vt:lpstr>
      <vt:lpstr>Wingdings 3</vt:lpstr>
      <vt:lpstr>Slice</vt:lpstr>
      <vt:lpstr>PowerPoint Presentation</vt:lpstr>
      <vt:lpstr>Overview</vt:lpstr>
      <vt:lpstr>Fast Dispersive Wave Trains</vt:lpstr>
      <vt:lpstr>PowerPoint Presentation</vt:lpstr>
      <vt:lpstr>EXAMPLE DETECTIONS</vt:lpstr>
      <vt:lpstr>Current State of the Field</vt:lpstr>
      <vt:lpstr>Potential New Detection </vt:lpstr>
      <vt:lpstr>PowerPoint Presentation</vt:lpstr>
      <vt:lpstr>Potential New Detection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Next event for analysis </vt:lpstr>
      <vt:lpstr>Questions?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Optimisation of EMAT coils</dc:title>
  <dc:creator>Christopher Goddard</dc:creator>
  <cp:lastModifiedBy>Christopher Goddard</cp:lastModifiedBy>
  <cp:revision>338</cp:revision>
  <cp:lastPrinted>2012-08-29T08:31:17Z</cp:lastPrinted>
  <dcterms:created xsi:type="dcterms:W3CDTF">2012-08-16T14:13:46Z</dcterms:created>
  <dcterms:modified xsi:type="dcterms:W3CDTF">2015-05-24T10:57:01Z</dcterms:modified>
</cp:coreProperties>
</file>