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5"/>
  </p:notesMasterIdLst>
  <p:handoutMasterIdLst>
    <p:handoutMasterId r:id="rId46"/>
  </p:handoutMasterIdLst>
  <p:sldIdLst>
    <p:sldId id="256" r:id="rId2"/>
    <p:sldId id="596" r:id="rId3"/>
    <p:sldId id="597" r:id="rId4"/>
    <p:sldId id="598" r:id="rId5"/>
    <p:sldId id="648" r:id="rId6"/>
    <p:sldId id="573" r:id="rId7"/>
    <p:sldId id="591" r:id="rId8"/>
    <p:sldId id="678" r:id="rId9"/>
    <p:sldId id="575" r:id="rId10"/>
    <p:sldId id="578" r:id="rId11"/>
    <p:sldId id="677" r:id="rId12"/>
    <p:sldId id="574" r:id="rId13"/>
    <p:sldId id="576" r:id="rId14"/>
    <p:sldId id="577" r:id="rId15"/>
    <p:sldId id="579" r:id="rId16"/>
    <p:sldId id="679" r:id="rId17"/>
    <p:sldId id="580" r:id="rId18"/>
    <p:sldId id="545" r:id="rId19"/>
    <p:sldId id="666" r:id="rId20"/>
    <p:sldId id="654" r:id="rId21"/>
    <p:sldId id="549" r:id="rId22"/>
    <p:sldId id="593" r:id="rId23"/>
    <p:sldId id="550" r:id="rId24"/>
    <p:sldId id="655" r:id="rId25"/>
    <p:sldId id="551" r:id="rId26"/>
    <p:sldId id="663" r:id="rId27"/>
    <p:sldId id="457" r:id="rId28"/>
    <p:sldId id="668" r:id="rId29"/>
    <p:sldId id="521" r:id="rId30"/>
    <p:sldId id="527" r:id="rId31"/>
    <p:sldId id="674" r:id="rId32"/>
    <p:sldId id="520" r:id="rId33"/>
    <p:sldId id="528" r:id="rId34"/>
    <p:sldId id="569" r:id="rId35"/>
    <p:sldId id="529" r:id="rId36"/>
    <p:sldId id="530" r:id="rId37"/>
    <p:sldId id="610" r:id="rId38"/>
    <p:sldId id="611" r:id="rId39"/>
    <p:sldId id="612" r:id="rId40"/>
    <p:sldId id="613" r:id="rId41"/>
    <p:sldId id="614" r:id="rId42"/>
    <p:sldId id="661" r:id="rId43"/>
    <p:sldId id="662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6600"/>
    <a:srgbClr val="009900"/>
    <a:srgbClr val="00CC00"/>
    <a:srgbClr val="00FF00"/>
    <a:srgbClr val="FF0000"/>
    <a:srgbClr val="003366"/>
    <a:srgbClr val="FF99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4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E06C7A-13E2-064F-B42D-67E8CB3BE0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73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7FA8A6B-46D6-F743-87B6-D19048F4E72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004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EACADC3-4A8B-F94A-8131-0B024A956438}" type="slidenum">
              <a:rPr lang="en-GB" sz="1200"/>
              <a:pPr/>
              <a:t>1</a:t>
            </a:fld>
            <a:endParaRPr lang="en-GB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414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ED3354-9254-3D47-9443-E22DE44E42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9AA92-1365-5F44-8CA4-791D6A052F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95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5DA64-8DD2-B14F-AF3B-988AF5F68F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9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E9797-12D5-A54F-A4AB-344BEB9CD3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9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D2261-DDB7-5248-AB51-692F9E6471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C6543-7401-334F-9343-DD44C07CFD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7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E99A0A-5D00-D647-A9F0-3423143A7C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0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B9C38-58A2-1E4C-94BB-FA0D48414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8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8CC61-FC45-BA41-9C4C-1B52393FCB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DB112-5C1F-F74D-80D1-B1C37E925E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2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D098A2-3156-6D4F-9DF9-29AB1267ED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5E6D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4450"/>
            <a:ext cx="5638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DC906829-6E7C-9745-9BE6-58E082141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779838" y="6400800"/>
            <a:ext cx="5192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chemeClr val="bg1"/>
                </a:solidFill>
                <a:latin typeface="Times New Roman" pitchFamily="-112" charset="0"/>
                <a:ea typeface="+mn-ea"/>
                <a:cs typeface="+mn-cs"/>
              </a:rPr>
              <a:t>Centre for Fusion, Space &amp; Astrophysics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wmf"/><Relationship Id="rId3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hyperlink" Target="D:%5CMovies%5Coverlay1.mo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32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3.png"/><Relationship Id="rId1" Type="http://schemas.microsoft.com/office/2007/relationships/media" Target="file://localhost/Users/valerynakariakov/PPpresentations/Kodai06/robertusL2/gr20M_22_50_3.mpg" TargetMode="External"/><Relationship Id="rId2" Type="http://schemas.openxmlformats.org/officeDocument/2006/relationships/video" Target="file://localhost/Users/valerynakariakov/PPpresentations/Kodai06/robertusL2/gr20M_22_50_3.mpg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43.png"/><Relationship Id="rId1" Type="http://schemas.microsoft.com/office/2007/relationships/media" Target="file://localhost/Users/valerynakariakov/PPpresentations/Kodai06/robertusL2/sunssu3s.mpeg" TargetMode="External"/><Relationship Id="rId2" Type="http://schemas.openxmlformats.org/officeDocument/2006/relationships/video" Target="file://localhost/Users/valerynakariakov/PPpresentations/Kodai06/robertusL2/sunssu3s.mpe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6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9389" y="476250"/>
            <a:ext cx="496867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n-GB" sz="7200" b="1" dirty="0" err="1">
                <a:solidFill>
                  <a:srgbClr val="000090"/>
                </a:solidFill>
                <a:latin typeface="+mn-lt"/>
              </a:rPr>
              <a:t>Физика</a:t>
            </a:r>
            <a:r>
              <a:rPr lang="en-GB" sz="7200" b="1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GB" sz="7200" b="1" dirty="0" err="1">
                <a:solidFill>
                  <a:srgbClr val="000090"/>
                </a:solidFill>
                <a:latin typeface="+mn-lt"/>
              </a:rPr>
              <a:t>Солнца</a:t>
            </a:r>
            <a:r>
              <a:rPr lang="en-GB" sz="7200" b="1" dirty="0">
                <a:solidFill>
                  <a:srgbClr val="000090"/>
                </a:solidFill>
                <a:latin typeface="+mn-lt"/>
              </a:rPr>
              <a:t> </a:t>
            </a:r>
            <a:endParaRPr lang="en-US" sz="7200" b="1" dirty="0">
              <a:solidFill>
                <a:srgbClr val="00009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061" name="Picture 13" descr="su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"/>
            <a:ext cx="37211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861048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Lecturer: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Professor Valery Nakariakov</a:t>
            </a:r>
          </a:p>
          <a:p>
            <a:r>
              <a:rPr lang="en-US" b="1" dirty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  </a:t>
            </a:r>
            <a:r>
              <a:rPr lang="uk-UA" b="1" dirty="0" smtClean="0">
                <a:solidFill>
                  <a:srgbClr val="000090"/>
                </a:solidFill>
                <a:latin typeface="+mn-lt"/>
              </a:rPr>
              <a:t>Накаряков </a:t>
            </a:r>
            <a:r>
              <a:rPr lang="uk-UA" b="1" dirty="0">
                <a:solidFill>
                  <a:srgbClr val="000090"/>
                </a:solidFill>
                <a:latin typeface="+mn-lt"/>
              </a:rPr>
              <a:t>Валерий Михайлович</a:t>
            </a:r>
            <a:endParaRPr lang="en-US" b="1" dirty="0" smtClean="0">
              <a:solidFill>
                <a:srgbClr val="000090"/>
              </a:solidFill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b="1" dirty="0" smtClean="0">
                <a:latin typeface="+mn-lt"/>
              </a:rPr>
              <a:t>Web-page: </a:t>
            </a:r>
            <a:r>
              <a:rPr lang="mr-IN" b="1" dirty="0" smtClean="0">
                <a:latin typeface="+mn-lt"/>
              </a:rPr>
              <a:t>…</a:t>
            </a:r>
            <a:endParaRPr lang="en-GB" b="1" dirty="0">
              <a:solidFill>
                <a:srgbClr val="00009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15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2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1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3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6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40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17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440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6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7235825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51520" y="116632"/>
            <a:ext cx="23039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>
                <a:latin typeface="+mn-lt"/>
              </a:rPr>
              <a:t>Solar spectrum:</a:t>
            </a:r>
          </a:p>
        </p:txBody>
      </p:sp>
      <p:pic>
        <p:nvPicPr>
          <p:cNvPr id="3" name="Picture 2" descr="SP_188-8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0"/>
            <a:ext cx="5144244" cy="106690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 flipV="1">
            <a:off x="5940152" y="1052736"/>
            <a:ext cx="2880320" cy="3600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 flipV="1">
            <a:off x="3635896" y="1052736"/>
            <a:ext cx="2016224" cy="3600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600"/>
            <a:ext cx="9144000" cy="587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0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32656"/>
            <a:ext cx="8784976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+mn-lt"/>
              </a:rPr>
              <a:t>Лекци</a:t>
            </a:r>
            <a:r>
              <a:rPr lang="en-GB" b="1" dirty="0" err="1">
                <a:latin typeface="+mn-lt"/>
              </a:rPr>
              <a:t>и</a:t>
            </a:r>
            <a:r>
              <a:rPr lang="en-GB" b="1" dirty="0" smtClean="0">
                <a:latin typeface="+mn-lt"/>
              </a:rPr>
              <a:t> 1-3. </a:t>
            </a:r>
            <a:r>
              <a:rPr lang="en-GB" dirty="0" err="1">
                <a:latin typeface="+mn-lt"/>
              </a:rPr>
              <a:t>Основные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причины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исследования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Солнца</a:t>
            </a:r>
            <a:r>
              <a:rPr lang="en-GB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солнечно-земные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связи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космическая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погода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атмосфера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Солнца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как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природная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плазменная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лаборатория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солнечно-звездные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аналогии</a:t>
            </a:r>
            <a:r>
              <a:rPr lang="en-GB" dirty="0">
                <a:latin typeface="+mn-lt"/>
              </a:rPr>
              <a:t>.</a:t>
            </a:r>
          </a:p>
          <a:p>
            <a:r>
              <a:rPr lang="en-GB" dirty="0" err="1" smtClean="0">
                <a:latin typeface="+mn-lt"/>
              </a:rPr>
              <a:t>Структура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морфология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феноменология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Солнца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его</a:t>
            </a:r>
            <a:r>
              <a:rPr lang="en-GB" dirty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атмосферы</a:t>
            </a:r>
            <a:r>
              <a:rPr lang="en-GB" dirty="0" smtClean="0">
                <a:latin typeface="+mn-lt"/>
              </a:rPr>
              <a:t>. </a:t>
            </a:r>
            <a:r>
              <a:rPr lang="en-GB" dirty="0" err="1">
                <a:latin typeface="+mn-lt"/>
              </a:rPr>
              <a:t>Современные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наблюдательные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инструменты</a:t>
            </a:r>
            <a:r>
              <a:rPr lang="en-GB" dirty="0">
                <a:latin typeface="+mn-lt"/>
              </a:rPr>
              <a:t>: NASA SDO, JAXA Hinode, NASA STEREO, NASA RHESSI, </a:t>
            </a:r>
            <a:r>
              <a:rPr lang="en-GB" dirty="0" err="1">
                <a:latin typeface="+mn-lt"/>
              </a:rPr>
              <a:t>наземные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радио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оптические</a:t>
            </a:r>
            <a:r>
              <a:rPr lang="en-GB" dirty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телескопы</a:t>
            </a:r>
            <a:r>
              <a:rPr lang="en-GB" dirty="0" smtClean="0">
                <a:latin typeface="+mn-lt"/>
              </a:rPr>
              <a:t>. </a:t>
            </a:r>
            <a:r>
              <a:rPr lang="en-GB" dirty="0" err="1" smtClean="0">
                <a:latin typeface="+mn-lt"/>
              </a:rPr>
              <a:t>Генерация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магнитного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поля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солнечные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пятна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Солнечный</a:t>
            </a:r>
            <a:r>
              <a:rPr lang="en-GB" dirty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цикл</a:t>
            </a:r>
            <a:r>
              <a:rPr lang="en-GB" dirty="0" smtClean="0">
                <a:latin typeface="+mn-lt"/>
              </a:rPr>
              <a:t>. </a:t>
            </a:r>
            <a:r>
              <a:rPr lang="en-GB" dirty="0" err="1" smtClean="0">
                <a:latin typeface="+mn-lt"/>
              </a:rPr>
              <a:t>Хромосфера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спикулы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магнитные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каналы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Корона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активные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области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корональные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дыры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Проблема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нагрева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короны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Солнечные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вспышки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корональные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выбросы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массы</a:t>
            </a:r>
            <a:r>
              <a:rPr lang="en-GB" dirty="0">
                <a:latin typeface="+mn-lt"/>
              </a:rPr>
              <a:t> (КВМ). </a:t>
            </a:r>
            <a:r>
              <a:rPr lang="en-GB" dirty="0" err="1">
                <a:latin typeface="+mn-lt"/>
              </a:rPr>
              <a:t>Проблема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супервспышек</a:t>
            </a:r>
            <a:r>
              <a:rPr lang="en-GB" dirty="0">
                <a:latin typeface="+mn-lt"/>
              </a:rPr>
              <a:t>.</a:t>
            </a:r>
          </a:p>
          <a:p>
            <a:endParaRPr lang="en-GB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743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100"/>
            <a:ext cx="9144000" cy="601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1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263"/>
            <a:ext cx="84867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0648"/>
            <a:ext cx="9144000" cy="322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80728"/>
            <a:ext cx="8686279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Variation of the solar “constant” in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8523288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41300"/>
            <a:ext cx="86106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7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0" y="188913"/>
            <a:ext cx="8532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 smtClean="0">
                <a:latin typeface="+mn-lt"/>
              </a:rPr>
              <a:t>Vertical structure of solar atmosphere:</a:t>
            </a:r>
            <a:endParaRPr lang="en-GB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698500"/>
            <a:ext cx="7747000" cy="544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827584" y="0"/>
            <a:ext cx="88773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rgbClr val="0000FF"/>
                </a:solidFill>
                <a:latin typeface="Copperplate Gothic Bold"/>
                <a:cs typeface="Copperplate Gothic Bold"/>
              </a:rPr>
              <a:t>The coronal heating problem</a:t>
            </a:r>
          </a:p>
        </p:txBody>
      </p:sp>
      <p:pic>
        <p:nvPicPr>
          <p:cNvPr id="46084" name="Picture 4" descr="cds_all_tsc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01763" y="2841923"/>
            <a:ext cx="63277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31611"/>
            <a:ext cx="7200900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Callout 1"/>
          <p:cNvSpPr/>
          <p:nvPr/>
        </p:nvSpPr>
        <p:spPr bwMode="auto">
          <a:xfrm flipH="1">
            <a:off x="5292080" y="620688"/>
            <a:ext cx="1656184" cy="936104"/>
          </a:xfrm>
          <a:prstGeom prst="wedgeEllipseCallout">
            <a:avLst>
              <a:gd name="adj1" fmla="val -57577"/>
              <a:gd name="adj2" fmla="val 81848"/>
            </a:avLst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0000FF"/>
                </a:solidFill>
              </a:rPr>
              <a:t>Why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</a:rPr>
              <a:t>?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8491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_sun_inside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6408712" cy="6009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51520" y="116632"/>
            <a:ext cx="678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dirty="0">
                <a:latin typeface="+mn-lt"/>
              </a:rPr>
              <a:t>Structure of the Sun:</a:t>
            </a:r>
            <a:endParaRPr lang="en-US" sz="3600" dirty="0">
              <a:latin typeface="+mn-lt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 rot="10787156">
            <a:off x="379413" y="1524000"/>
            <a:ext cx="1420812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>
                <a:solidFill>
                  <a:schemeClr val="accent2"/>
                </a:solidFill>
                <a:latin typeface="Arial Unicode MS" charset="0"/>
              </a:rPr>
              <a:t>That is why I love elementary school so much. The kids really believe everything you tell them.</a:t>
            </a:r>
          </a:p>
          <a:p>
            <a:pPr algn="r">
              <a:spcBef>
                <a:spcPct val="50000"/>
              </a:spcBef>
            </a:pPr>
            <a:r>
              <a:rPr lang="en-GB" sz="1800">
                <a:solidFill>
                  <a:schemeClr val="accent2"/>
                </a:solidFill>
                <a:latin typeface="Arial Unicode MS" charset="0"/>
              </a:rPr>
              <a:t>The Simpsons</a:t>
            </a:r>
            <a:endParaRPr lang="en-US" sz="1800">
              <a:solidFill>
                <a:schemeClr val="accent2"/>
              </a:solidFill>
              <a:latin typeface="Arial Unicode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2492896"/>
            <a:ext cx="3492500" cy="66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2080" y="116632"/>
            <a:ext cx="34563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Every second about a </a:t>
            </a:r>
            <a:r>
              <a:rPr lang="en-US" sz="1600" dirty="0" err="1" smtClean="0">
                <a:latin typeface="+mn-lt"/>
              </a:rPr>
              <a:t>megatonne</a:t>
            </a:r>
            <a:r>
              <a:rPr lang="en-US" sz="1600" dirty="0" smtClean="0">
                <a:latin typeface="+mn-lt"/>
              </a:rPr>
              <a:t> of mass is converted into photons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403244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n-lt"/>
              </a:rPr>
              <a:t>The photosphere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The visible surface of the Sun. </a:t>
            </a:r>
            <a:r>
              <a:rPr lang="en-US" sz="2000" dirty="0">
                <a:latin typeface="+mn-lt"/>
              </a:rPr>
              <a:t>The </a:t>
            </a:r>
            <a:r>
              <a:rPr lang="en-US" sz="2000" dirty="0" smtClean="0">
                <a:latin typeface="+mn-lt"/>
              </a:rPr>
              <a:t>main source </a:t>
            </a:r>
            <a:r>
              <a:rPr lang="en-US" sz="2000" dirty="0">
                <a:latin typeface="+mn-lt"/>
              </a:rPr>
              <a:t>of solar </a:t>
            </a:r>
            <a:r>
              <a:rPr lang="en-US" sz="2000" dirty="0" smtClean="0">
                <a:latin typeface="+mn-lt"/>
              </a:rPr>
              <a:t>visible, UV and IR radiation</a:t>
            </a:r>
            <a:r>
              <a:rPr lang="en-US" sz="2000" dirty="0" smtClean="0"/>
              <a:t>.</a:t>
            </a:r>
            <a:endParaRPr lang="en-US" sz="2000" dirty="0" smtClean="0">
              <a:latin typeface="+mn-lt"/>
            </a:endParaRP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More rigorously: the </a:t>
            </a:r>
            <a:r>
              <a:rPr lang="en-US" sz="2000" dirty="0">
                <a:latin typeface="+mn-lt"/>
              </a:rPr>
              <a:t>photosphere extends between the solar </a:t>
            </a:r>
            <a:r>
              <a:rPr lang="en-US" sz="2000" dirty="0" smtClean="0">
                <a:latin typeface="+mn-lt"/>
              </a:rPr>
              <a:t>surface and </a:t>
            </a:r>
            <a:r>
              <a:rPr lang="en-US" sz="2000" dirty="0">
                <a:latin typeface="+mn-lt"/>
              </a:rPr>
              <a:t>the temperature minimum, from which most </a:t>
            </a:r>
            <a:r>
              <a:rPr lang="en-US" sz="2000" dirty="0" smtClean="0">
                <a:latin typeface="+mn-lt"/>
              </a:rPr>
              <a:t>of the </a:t>
            </a:r>
            <a:r>
              <a:rPr lang="en-US" sz="2000" dirty="0">
                <a:latin typeface="+mn-lt"/>
              </a:rPr>
              <a:t>solar radiation arises</a:t>
            </a:r>
            <a:r>
              <a:rPr lang="en-US" sz="2000" dirty="0" smtClean="0">
                <a:latin typeface="+mn-lt"/>
              </a:rPr>
              <a:t>. </a:t>
            </a: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Temperature 6600-4300 K;</a:t>
            </a: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Mass density about 10</a:t>
            </a:r>
            <a:r>
              <a:rPr lang="en-US" sz="2000" baseline="30000" dirty="0" smtClean="0">
                <a:latin typeface="+mn-lt"/>
              </a:rPr>
              <a:t>-8</a:t>
            </a:r>
            <a:r>
              <a:rPr lang="en-US" sz="2000" dirty="0" smtClean="0">
                <a:latin typeface="+mn-lt"/>
              </a:rPr>
              <a:t> of water;</a:t>
            </a: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Gas pressure about 10</a:t>
            </a:r>
            <a:r>
              <a:rPr lang="en-US" sz="2000" baseline="30000" dirty="0" smtClean="0">
                <a:latin typeface="+mn-lt"/>
              </a:rPr>
              <a:t>-2</a:t>
            </a:r>
            <a:r>
              <a:rPr lang="en-US" sz="2000" dirty="0" smtClean="0">
                <a:latin typeface="+mn-lt"/>
              </a:rPr>
              <a:t> of Earth’s atmosphere;</a:t>
            </a: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  <a:p>
            <a:pPr marL="571500" indent="-571500">
              <a:buFont typeface="Arial"/>
              <a:buChar char="•"/>
            </a:pPr>
            <a:endParaRPr lang="en-US" sz="20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404664"/>
            <a:ext cx="450912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3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253"/>
            <a:ext cx="9036496" cy="792163"/>
          </a:xfrm>
        </p:spPr>
        <p:txBody>
          <a:bodyPr/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Granulation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685800" y="838200"/>
            <a:ext cx="3810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mayzoom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00487" y="692696"/>
            <a:ext cx="6043513" cy="6003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6632"/>
            <a:ext cx="9144000" cy="6370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4.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Основы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физики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плазмы</a:t>
            </a:r>
            <a:r>
              <a:rPr lang="en-GB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электростатические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колебания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электронная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плазменная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частота</a:t>
            </a:r>
            <a:r>
              <a:rPr lang="en-GB" dirty="0">
                <a:latin typeface="+mn-lt"/>
              </a:rPr>
              <a:t>; </a:t>
            </a:r>
            <a:r>
              <a:rPr lang="en-GB" dirty="0" err="1">
                <a:latin typeface="+mn-lt"/>
              </a:rPr>
              <a:t>радиус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Дебая</a:t>
            </a:r>
            <a:r>
              <a:rPr lang="en-GB" dirty="0">
                <a:latin typeface="+mn-lt"/>
              </a:rPr>
              <a:t>; </a:t>
            </a:r>
            <a:r>
              <a:rPr lang="en-GB" dirty="0" err="1">
                <a:latin typeface="+mn-lt"/>
              </a:rPr>
              <a:t>циклотронные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колебания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гирочастота</a:t>
            </a:r>
            <a:r>
              <a:rPr lang="en-GB" dirty="0">
                <a:latin typeface="+mn-lt"/>
              </a:rPr>
              <a:t>; </a:t>
            </a:r>
            <a:r>
              <a:rPr lang="en-GB" dirty="0" err="1">
                <a:latin typeface="+mn-lt"/>
              </a:rPr>
              <a:t>электромагнитные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волны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плазме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эффект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отсечки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эффект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Фарадея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обыкновенные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необыкновенные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моды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Радиоизлучение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Солнца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радиовсплески</a:t>
            </a:r>
            <a:r>
              <a:rPr lang="en-GB" dirty="0">
                <a:latin typeface="+mn-lt"/>
              </a:rPr>
              <a:t>. </a:t>
            </a:r>
          </a:p>
          <a:p>
            <a:r>
              <a:rPr lang="en-GB" dirty="0">
                <a:latin typeface="+mn-lt"/>
              </a:rPr>
              <a:t> </a:t>
            </a:r>
          </a:p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5.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Магнитогидродинамика</a:t>
            </a:r>
            <a:r>
              <a:rPr lang="en-GB" dirty="0">
                <a:latin typeface="+mn-lt"/>
              </a:rPr>
              <a:t> 1: </a:t>
            </a:r>
            <a:r>
              <a:rPr lang="en-GB" dirty="0" err="1">
                <a:latin typeface="+mn-lt"/>
              </a:rPr>
              <a:t>критерии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применимости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основные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уравнения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магнитостатика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бессиловые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конфигурации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Моделирование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солнечных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пятен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активных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областей</a:t>
            </a:r>
            <a:r>
              <a:rPr lang="en-GB" dirty="0">
                <a:latin typeface="+mn-lt"/>
              </a:rPr>
              <a:t>.</a:t>
            </a:r>
          </a:p>
          <a:p>
            <a:r>
              <a:rPr lang="en-GB" dirty="0">
                <a:latin typeface="+mn-lt"/>
              </a:rPr>
              <a:t> </a:t>
            </a:r>
          </a:p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6.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Магнитогидродинамика</a:t>
            </a:r>
            <a:r>
              <a:rPr lang="en-GB" dirty="0">
                <a:latin typeface="+mn-lt"/>
              </a:rPr>
              <a:t> 2: МГД </a:t>
            </a:r>
            <a:r>
              <a:rPr lang="en-GB" dirty="0" err="1">
                <a:latin typeface="+mn-lt"/>
              </a:rPr>
              <a:t>волны</a:t>
            </a:r>
            <a:r>
              <a:rPr lang="en-GB" dirty="0">
                <a:latin typeface="+mn-lt"/>
              </a:rPr>
              <a:t>, МГД </a:t>
            </a:r>
            <a:r>
              <a:rPr lang="en-GB" dirty="0" err="1">
                <a:latin typeface="+mn-lt"/>
              </a:rPr>
              <a:t>неустойчивости</a:t>
            </a:r>
            <a:r>
              <a:rPr lang="en-GB" dirty="0">
                <a:latin typeface="+mn-lt"/>
              </a:rPr>
              <a:t>. МГД </a:t>
            </a:r>
            <a:r>
              <a:rPr lang="en-GB" dirty="0" err="1">
                <a:latin typeface="+mn-lt"/>
              </a:rPr>
              <a:t>сейсмология</a:t>
            </a:r>
            <a:r>
              <a:rPr lang="en-GB" dirty="0">
                <a:latin typeface="+mn-lt"/>
              </a:rPr>
              <a:t>. </a:t>
            </a:r>
          </a:p>
          <a:p>
            <a:r>
              <a:rPr lang="en-GB" dirty="0">
                <a:latin typeface="+mn-lt"/>
              </a:rPr>
              <a:t> </a:t>
            </a:r>
          </a:p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7.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Магнитное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пересоединение</a:t>
            </a:r>
            <a:r>
              <a:rPr lang="en-GB" dirty="0">
                <a:latin typeface="+mn-lt"/>
              </a:rPr>
              <a:t>. </a:t>
            </a:r>
            <a:r>
              <a:rPr lang="en-GB" dirty="0" err="1">
                <a:latin typeface="+mn-lt"/>
              </a:rPr>
              <a:t>Проблема</a:t>
            </a:r>
            <a:r>
              <a:rPr lang="en-GB" dirty="0">
                <a:latin typeface="+mn-lt"/>
              </a:rPr>
              <a:t> "</a:t>
            </a:r>
            <a:r>
              <a:rPr lang="en-GB" dirty="0" err="1">
                <a:latin typeface="+mn-lt"/>
              </a:rPr>
              <a:t>быстрого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пересоединения</a:t>
            </a:r>
            <a:r>
              <a:rPr lang="en-GB" dirty="0">
                <a:latin typeface="+mn-lt"/>
              </a:rPr>
              <a:t>". "</a:t>
            </a:r>
            <a:r>
              <a:rPr lang="en-GB" dirty="0" err="1">
                <a:latin typeface="+mn-lt"/>
              </a:rPr>
              <a:t>Стандартная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модель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солнечной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вспышки</a:t>
            </a:r>
            <a:r>
              <a:rPr lang="en-GB" dirty="0">
                <a:latin typeface="+mn-lt"/>
              </a:rPr>
              <a:t>". </a:t>
            </a:r>
          </a:p>
        </p:txBody>
      </p:sp>
    </p:spTree>
    <p:extLst>
      <p:ext uri="{BB962C8B-B14F-4D97-AF65-F5344CB8AC3E}">
        <p14:creationId xmlns:p14="http://schemas.microsoft.com/office/powerpoint/2010/main" val="412337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gr20M_22_50_3.mpg" descr="/Users/valerynakariakov/PPpresentations/Kodai06/robertusL2/gr20M_22_50_3.mpg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61214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7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46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27 at 20.44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73356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1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52413"/>
            <a:ext cx="7772400" cy="792162"/>
          </a:xfrm>
        </p:spPr>
        <p:txBody>
          <a:bodyPr/>
          <a:lstStyle/>
          <a:p>
            <a:r>
              <a:rPr lang="en-US" sz="390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Energy Transport in the Photosphere</a:t>
            </a: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685800" y="1295400"/>
            <a:ext cx="60198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1314450" y="1343025"/>
            <a:ext cx="7772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Energy generated in the </a:t>
            </a:r>
            <a:r>
              <a:rPr lang="en-US" sz="2000" dirty="0" smtClean="0">
                <a:solidFill>
                  <a:schemeClr val="accent2"/>
                </a:solidFill>
                <a:latin typeface="Arial" charset="0"/>
              </a:rPr>
              <a:t>Sun</a:t>
            </a:r>
            <a:r>
              <a:rPr lang="ja-JP" altLang="en-US" sz="2000" dirty="0" smtClean="0">
                <a:solidFill>
                  <a:schemeClr val="accent2"/>
                </a:solidFill>
                <a:latin typeface="Arial" charset="0"/>
              </a:rPr>
              <a:t>’</a:t>
            </a:r>
            <a:r>
              <a:rPr lang="en-US" sz="2000" dirty="0" smtClean="0">
                <a:solidFill>
                  <a:schemeClr val="accent2"/>
                </a:solidFill>
                <a:latin typeface="Arial" charset="0"/>
              </a:rPr>
              <a:t>s </a:t>
            </a: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center must be transported outward.</a:t>
            </a:r>
          </a:p>
        </p:txBody>
      </p:sp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251520" y="2204864"/>
            <a:ext cx="7772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In the 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photosphere</a:t>
            </a: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, this happens </a:t>
            </a:r>
            <a:r>
              <a:rPr lang="en-US" sz="2000" dirty="0" smtClean="0">
                <a:solidFill>
                  <a:schemeClr val="accent2"/>
                </a:solidFill>
                <a:latin typeface="Arial" charset="0"/>
              </a:rPr>
              <a:t>through </a:t>
            </a:r>
            <a:r>
              <a:rPr lang="en-US" sz="2000" b="1" u="sng" dirty="0" smtClean="0">
                <a:solidFill>
                  <a:schemeClr val="accent2"/>
                </a:solidFill>
                <a:latin typeface="Arial" charset="0"/>
              </a:rPr>
              <a:t>convection</a:t>
            </a:r>
            <a:r>
              <a:rPr lang="en-US" sz="2000" dirty="0" smtClean="0">
                <a:solidFill>
                  <a:schemeClr val="accent2"/>
                </a:solidFill>
                <a:latin typeface="Arial" charset="0"/>
              </a:rPr>
              <a:t>:</a:t>
            </a:r>
            <a:endParaRPr lang="en-US" sz="2000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300039" name="Picture 7" descr="02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0625" y="3328988"/>
            <a:ext cx="5334000" cy="2860675"/>
          </a:xfrm>
          <a:noFill/>
        </p:spPr>
      </p:pic>
      <p:sp>
        <p:nvSpPr>
          <p:cNvPr id="300041" name="Text Box 9"/>
          <p:cNvSpPr txBox="1">
            <a:spLocks noChangeArrowheads="1"/>
          </p:cNvSpPr>
          <p:nvPr/>
        </p:nvSpPr>
        <p:spPr bwMode="auto">
          <a:xfrm>
            <a:off x="6372200" y="2708920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latin typeface="Arial" charset="0"/>
              </a:rPr>
              <a:t>Bubbles of hot gas rising up</a:t>
            </a:r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2536825" y="2805113"/>
            <a:ext cx="1828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" charset="0"/>
              </a:rPr>
              <a:t>Cool gas sinking down</a:t>
            </a:r>
          </a:p>
        </p:txBody>
      </p:sp>
      <p:sp>
        <p:nvSpPr>
          <p:cNvPr id="300043" name="Line 11"/>
          <p:cNvSpPr>
            <a:spLocks noChangeShapeType="1"/>
          </p:cNvSpPr>
          <p:nvPr/>
        </p:nvSpPr>
        <p:spPr bwMode="auto">
          <a:xfrm flipH="1">
            <a:off x="4060825" y="3582988"/>
            <a:ext cx="2514600" cy="1295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4" name="Line 12"/>
          <p:cNvSpPr>
            <a:spLocks noChangeShapeType="1"/>
          </p:cNvSpPr>
          <p:nvPr/>
        </p:nvSpPr>
        <p:spPr bwMode="auto">
          <a:xfrm>
            <a:off x="3298825" y="3506788"/>
            <a:ext cx="0" cy="1219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5" name="Line 13"/>
          <p:cNvSpPr>
            <a:spLocks noChangeShapeType="1"/>
          </p:cNvSpPr>
          <p:nvPr/>
        </p:nvSpPr>
        <p:spPr bwMode="auto">
          <a:xfrm>
            <a:off x="3375025" y="5167313"/>
            <a:ext cx="12192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6" name="Line 14"/>
          <p:cNvSpPr>
            <a:spLocks noChangeShapeType="1"/>
          </p:cNvSpPr>
          <p:nvPr/>
        </p:nvSpPr>
        <p:spPr bwMode="auto">
          <a:xfrm flipV="1">
            <a:off x="2689225" y="5395913"/>
            <a:ext cx="1143000" cy="304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7" name="Text Box 15"/>
          <p:cNvSpPr txBox="1">
            <a:spLocks noChangeArrowheads="1"/>
          </p:cNvSpPr>
          <p:nvPr/>
        </p:nvSpPr>
        <p:spPr bwMode="auto">
          <a:xfrm>
            <a:off x="1241425" y="5700713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  <a:latin typeface="Arial" charset="0"/>
                <a:cs typeface="Arial" charset="0"/>
              </a:rPr>
              <a:t>≈ </a:t>
            </a:r>
            <a:r>
              <a:rPr lang="en-US">
                <a:solidFill>
                  <a:srgbClr val="FF3300"/>
                </a:solidFill>
                <a:latin typeface="Arial" charset="0"/>
                <a:ea typeface="Arial" charset="0"/>
                <a:cs typeface="Arial" charset="0"/>
              </a:rPr>
              <a:t>1000 km</a:t>
            </a:r>
          </a:p>
        </p:txBody>
      </p:sp>
      <p:sp>
        <p:nvSpPr>
          <p:cNvPr id="300048" name="Text Box 16"/>
          <p:cNvSpPr txBox="1">
            <a:spLocks noChangeArrowheads="1"/>
          </p:cNvSpPr>
          <p:nvPr/>
        </p:nvSpPr>
        <p:spPr bwMode="auto">
          <a:xfrm>
            <a:off x="179512" y="2780928"/>
            <a:ext cx="1974726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100" dirty="0">
                <a:solidFill>
                  <a:schemeClr val="accent2"/>
                </a:solidFill>
                <a:latin typeface="Arial" charset="0"/>
              </a:rPr>
              <a:t>Bubbles last for </a:t>
            </a:r>
            <a:r>
              <a:rPr lang="en-US" sz="2100" dirty="0">
                <a:solidFill>
                  <a:schemeClr val="accent2"/>
                </a:solidFill>
                <a:latin typeface="Arial" charset="0"/>
                <a:cs typeface="Arial" charset="0"/>
              </a:rPr>
              <a:t>≈ </a:t>
            </a:r>
            <a:r>
              <a:rPr lang="en-US" sz="210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10 – 20 min</a:t>
            </a:r>
            <a:r>
              <a:rPr lang="en-US" sz="210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100" dirty="0" err="1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Upflow</a:t>
            </a:r>
            <a:r>
              <a:rPr lang="en-US" sz="210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 speeds </a:t>
            </a:r>
            <a:r>
              <a:rPr lang="en-US" sz="21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≈ 0.4 km s</a:t>
            </a:r>
            <a:r>
              <a:rPr lang="en-US" sz="2100" baseline="300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-1 </a:t>
            </a:r>
          </a:p>
          <a:p>
            <a:pPr algn="ctr" eaLnBrk="1" hangingPunct="1">
              <a:spcBef>
                <a:spcPct val="50000"/>
              </a:spcBef>
            </a:pPr>
            <a:endParaRPr lang="en-US" sz="2100" baseline="300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100" dirty="0" err="1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Downflow</a:t>
            </a:r>
            <a:r>
              <a:rPr lang="en-US" sz="210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10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speeds </a:t>
            </a:r>
            <a:r>
              <a:rPr lang="en-US" sz="2100" dirty="0">
                <a:solidFill>
                  <a:schemeClr val="accent2"/>
                </a:solidFill>
                <a:latin typeface="Arial" charset="0"/>
                <a:cs typeface="Arial" charset="0"/>
              </a:rPr>
              <a:t>≈ 0.4 km s</a:t>
            </a:r>
            <a:r>
              <a:rPr lang="en-US" sz="2100" baseline="30000" dirty="0">
                <a:solidFill>
                  <a:schemeClr val="accent2"/>
                </a:solidFill>
                <a:latin typeface="Arial" charset="0"/>
                <a:cs typeface="Arial" charset="0"/>
              </a:rPr>
              <a:t>-1 </a:t>
            </a:r>
            <a:endParaRPr lang="en-US" sz="2100" baseline="300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2100" baseline="300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0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00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00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30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00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00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 autoUpdateAnimBg="0"/>
      <p:bldP spid="300038" grpId="0" autoUpdateAnimBg="0"/>
      <p:bldP spid="300041" grpId="0" autoUpdateAnimBg="0"/>
      <p:bldP spid="300042" grpId="0" autoUpdateAnimBg="0"/>
      <p:bldP spid="300043" grpId="0" animBg="1"/>
      <p:bldP spid="300044" grpId="0" animBg="1"/>
      <p:bldP spid="300045" grpId="0" animBg="1"/>
      <p:bldP spid="300046" grpId="0" animBg="1"/>
      <p:bldP spid="300047" grpId="0" autoUpdateAnimBg="0"/>
      <p:bldP spid="30004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188640"/>
            <a:ext cx="4321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1" dirty="0">
                <a:latin typeface="Arial" charset="0"/>
              </a:rPr>
              <a:t>Solar surface: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3072"/>
            <a:ext cx="6502400" cy="650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188640"/>
            <a:ext cx="4321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1" dirty="0">
                <a:latin typeface="Arial" charset="0"/>
              </a:rPr>
              <a:t>Solar surface: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344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8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19542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1">
                <a:latin typeface="Arial" charset="0"/>
              </a:rPr>
              <a:t>Surface magnetic fields: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184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260648"/>
            <a:ext cx="2376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>
                <a:latin typeface="Arial" charset="0"/>
              </a:rPr>
              <a:t>Chromosphere: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7016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873125"/>
            <a:ext cx="77724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3" descr="big_sun_sp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62200"/>
            <a:ext cx="44053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792163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Sunspots</a:t>
            </a:r>
            <a:endParaRPr lang="en-US" dirty="0">
              <a:solidFill>
                <a:srgbClr val="000099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685800" y="838200"/>
            <a:ext cx="35814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423" name="Text Box 7"/>
          <p:cNvSpPr txBox="1">
            <a:spLocks noChangeArrowheads="1"/>
          </p:cNvSpPr>
          <p:nvPr/>
        </p:nvSpPr>
        <p:spPr bwMode="auto">
          <a:xfrm>
            <a:off x="5257800" y="4419600"/>
            <a:ext cx="3886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Cooler regions of the photosphere (T </a:t>
            </a:r>
            <a:r>
              <a:rPr lang="en-US">
                <a:solidFill>
                  <a:schemeClr val="accent2"/>
                </a:solidFill>
                <a:latin typeface="Arial" charset="0"/>
                <a:cs typeface="Arial" charset="0"/>
              </a:rPr>
              <a:t>≈ 4240 K)</a:t>
            </a:r>
            <a:r>
              <a: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  <p:sp>
        <p:nvSpPr>
          <p:cNvPr id="316424" name="Text Box 8"/>
          <p:cNvSpPr txBox="1">
            <a:spLocks noChangeArrowheads="1"/>
          </p:cNvSpPr>
          <p:nvPr/>
        </p:nvSpPr>
        <p:spPr bwMode="auto">
          <a:xfrm>
            <a:off x="4716463" y="5334000"/>
            <a:ext cx="440531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Arial" charset="0"/>
              </a:rPr>
              <a:t>Only appear dark against the bright sun. Would still be brighter than the full moon when placed on the night sky!</a:t>
            </a:r>
          </a:p>
        </p:txBody>
      </p:sp>
    </p:spTree>
    <p:extLst>
      <p:ext uri="{BB962C8B-B14F-4D97-AF65-F5344CB8AC3E}">
        <p14:creationId xmlns:p14="http://schemas.microsoft.com/office/powerpoint/2010/main" val="226028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3" grpId="0" autoUpdateAnimBg="0"/>
      <p:bldP spid="316424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5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98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sunssu3s.mpeg" descr="/Users/valerynakariakov/PPpresentations/Kodai06/robertusL2/sunssu3s.mpeg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981075"/>
            <a:ext cx="6696075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42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5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75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58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758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9512" y="116632"/>
            <a:ext cx="8712968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</a:t>
            </a:r>
            <a:r>
              <a:rPr lang="en-GB" b="1" dirty="0" smtClean="0">
                <a:latin typeface="+mn-lt"/>
              </a:rPr>
              <a:t>8.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Солнечный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ветер</a:t>
            </a:r>
            <a:r>
              <a:rPr lang="en-GB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модель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Паркера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спираль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Паркера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взаимодействие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ветра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магнитосферы</a:t>
            </a:r>
            <a:r>
              <a:rPr lang="en-GB" dirty="0">
                <a:latin typeface="+mn-lt"/>
              </a:rPr>
              <a:t>; </a:t>
            </a:r>
            <a:r>
              <a:rPr lang="en-GB" dirty="0" err="1">
                <a:latin typeface="+mn-lt"/>
              </a:rPr>
              <a:t>проблема</a:t>
            </a:r>
            <a:r>
              <a:rPr lang="en-GB" dirty="0">
                <a:latin typeface="+mn-lt"/>
              </a:rPr>
              <a:t> "</a:t>
            </a:r>
            <a:r>
              <a:rPr lang="en-GB" dirty="0" err="1">
                <a:latin typeface="+mn-lt"/>
              </a:rPr>
              <a:t>быстрого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ветра</a:t>
            </a:r>
            <a:r>
              <a:rPr lang="en-GB" dirty="0">
                <a:latin typeface="+mn-lt"/>
              </a:rPr>
              <a:t>". </a:t>
            </a:r>
            <a:r>
              <a:rPr lang="en-GB" dirty="0" err="1">
                <a:latin typeface="+mn-lt"/>
              </a:rPr>
              <a:t>Прогноз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экстремальных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событий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космической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погоды</a:t>
            </a:r>
            <a:r>
              <a:rPr lang="en-GB" dirty="0">
                <a:latin typeface="+mn-lt"/>
              </a:rPr>
              <a:t>. </a:t>
            </a:r>
          </a:p>
          <a:p>
            <a:r>
              <a:rPr lang="en-GB" dirty="0">
                <a:latin typeface="+mn-lt"/>
              </a:rPr>
              <a:t> </a:t>
            </a:r>
          </a:p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</a:t>
            </a:r>
            <a:r>
              <a:rPr lang="en-GB" b="1" dirty="0" smtClean="0">
                <a:latin typeface="+mn-lt"/>
              </a:rPr>
              <a:t>9.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>
                <a:latin typeface="+mn-lt"/>
              </a:rPr>
              <a:t>Гелиосейсмология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астеросейсмология</a:t>
            </a:r>
            <a:r>
              <a:rPr lang="en-GB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изучение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внутренних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слоев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Солнца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звезд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помощью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акустических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акусто-гравитационных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волн</a:t>
            </a:r>
            <a:r>
              <a:rPr lang="en-GB" dirty="0">
                <a:latin typeface="+mn-lt"/>
              </a:rPr>
              <a:t>.</a:t>
            </a:r>
          </a:p>
          <a:p>
            <a:r>
              <a:rPr lang="en-GB" dirty="0">
                <a:latin typeface="+mn-lt"/>
              </a:rPr>
              <a:t> </a:t>
            </a:r>
          </a:p>
          <a:p>
            <a:r>
              <a:rPr lang="en-GB" b="1" dirty="0" err="1">
                <a:latin typeface="+mn-lt"/>
              </a:rPr>
              <a:t>Лекция</a:t>
            </a:r>
            <a:r>
              <a:rPr lang="en-GB" b="1" dirty="0">
                <a:latin typeface="+mn-lt"/>
              </a:rPr>
              <a:t> </a:t>
            </a:r>
            <a:r>
              <a:rPr lang="en-GB" b="1" dirty="0" smtClean="0">
                <a:latin typeface="+mn-lt"/>
              </a:rPr>
              <a:t>10. </a:t>
            </a:r>
            <a:r>
              <a:rPr lang="en-GB" dirty="0" err="1">
                <a:latin typeface="+mn-lt"/>
              </a:rPr>
              <a:t>Космические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наземные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проекты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нового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поколения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новые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перспективы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и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возможности</a:t>
            </a:r>
            <a:r>
              <a:rPr lang="en-GB" dirty="0">
                <a:latin typeface="+mn-lt"/>
              </a:rPr>
              <a:t>: ЕКА Proba-3, ЕКА Solar </a:t>
            </a:r>
            <a:r>
              <a:rPr lang="en-GB" dirty="0" err="1">
                <a:latin typeface="+mn-lt"/>
              </a:rPr>
              <a:t>Orbiter</a:t>
            </a:r>
            <a:r>
              <a:rPr lang="en-GB" dirty="0">
                <a:latin typeface="+mn-lt"/>
              </a:rPr>
              <a:t>, НАСА Solar Probe +, РКА </a:t>
            </a:r>
            <a:r>
              <a:rPr lang="en-GB" dirty="0" err="1">
                <a:latin typeface="+mn-lt"/>
              </a:rPr>
              <a:t>ИнтерГелиоЗонд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Сибирский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Радиогелиограф</a:t>
            </a:r>
            <a:r>
              <a:rPr lang="en-GB" dirty="0">
                <a:latin typeface="+mn-lt"/>
              </a:rPr>
              <a:t>, </a:t>
            </a:r>
            <a:r>
              <a:rPr lang="en-GB" dirty="0" err="1">
                <a:latin typeface="+mn-lt"/>
              </a:rPr>
              <a:t>Китайский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Спектральный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Радиогелиограф</a:t>
            </a:r>
            <a:r>
              <a:rPr lang="en-GB" dirty="0">
                <a:latin typeface="+mn-lt"/>
              </a:rPr>
              <a:t>, Square Kilometre Array.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46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7772400" cy="792163"/>
          </a:xfrm>
        </p:spPr>
        <p:txBody>
          <a:bodyPr/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Magnetic Fields in </a:t>
            </a:r>
            <a:r>
              <a:rPr lang="en-US" dirty="0" smtClean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Sunspots</a:t>
            </a:r>
            <a:endParaRPr lang="en-US" dirty="0">
              <a:solidFill>
                <a:srgbClr val="000099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611" name="Line 3"/>
          <p:cNvSpPr>
            <a:spLocks noChangeShapeType="1"/>
          </p:cNvSpPr>
          <p:nvPr/>
        </p:nvSpPr>
        <p:spPr bwMode="auto">
          <a:xfrm>
            <a:off x="663575" y="838200"/>
            <a:ext cx="84582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18469" name="Picture 5" descr="10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2057400"/>
            <a:ext cx="7696200" cy="3665538"/>
          </a:xfrm>
          <a:noFill/>
        </p:spPr>
      </p:pic>
      <p:sp>
        <p:nvSpPr>
          <p:cNvPr id="318470" name="Text Box 6"/>
          <p:cNvSpPr txBox="1">
            <a:spLocks noChangeArrowheads="1"/>
          </p:cNvSpPr>
          <p:nvPr/>
        </p:nvSpPr>
        <p:spPr bwMode="auto">
          <a:xfrm>
            <a:off x="1524000" y="1066800"/>
            <a:ext cx="754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Magnetic fields on the photosphere can be measured through the Zeeman effect</a:t>
            </a:r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>
            <a:off x="2298700" y="5883275"/>
            <a:ext cx="5867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Arial" charset="0"/>
                <a:sym typeface="Symbol" charset="0"/>
              </a:rPr>
              <a:t></a:t>
            </a:r>
            <a:r>
              <a:rPr lang="en-US" sz="1800"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Sun Spots are related to magnetic activity on the photosphere</a:t>
            </a:r>
          </a:p>
        </p:txBody>
      </p:sp>
    </p:spTree>
    <p:extLst>
      <p:ext uri="{BB962C8B-B14F-4D97-AF65-F5344CB8AC3E}">
        <p14:creationId xmlns:p14="http://schemas.microsoft.com/office/powerpoint/2010/main" val="200048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70" grpId="0" autoUpdateAnimBg="0"/>
      <p:bldP spid="318471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493" name="Picture 5" descr="10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196752"/>
            <a:ext cx="7631311" cy="4184128"/>
          </a:xfrm>
          <a:noFill/>
        </p:spPr>
      </p:pic>
      <p:sp>
        <p:nvSpPr>
          <p:cNvPr id="319494" name="Text Box 6"/>
          <p:cNvSpPr txBox="1">
            <a:spLocks noChangeArrowheads="1"/>
          </p:cNvSpPr>
          <p:nvPr/>
        </p:nvSpPr>
        <p:spPr bwMode="auto">
          <a:xfrm>
            <a:off x="179512" y="260648"/>
            <a:ext cx="8820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Arial" charset="0"/>
              </a:rPr>
              <a:t>Magnetic field in </a:t>
            </a: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sunspots </a:t>
            </a:r>
            <a:r>
              <a:rPr lang="en-US" dirty="0">
                <a:solidFill>
                  <a:schemeClr val="accent2"/>
                </a:solidFill>
                <a:latin typeface="Arial" charset="0"/>
              </a:rPr>
              <a:t>is about 1000 times stronger than average.</a:t>
            </a:r>
          </a:p>
        </p:txBody>
      </p:sp>
      <p:sp>
        <p:nvSpPr>
          <p:cNvPr id="319495" name="Text Box 7"/>
          <p:cNvSpPr txBox="1">
            <a:spLocks noChangeArrowheads="1"/>
          </p:cNvSpPr>
          <p:nvPr/>
        </p:nvSpPr>
        <p:spPr bwMode="auto">
          <a:xfrm>
            <a:off x="0" y="5854700"/>
            <a:ext cx="87630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2300" dirty="0">
                <a:latin typeface="Arial" charset="0"/>
              </a:rPr>
              <a:t>In </a:t>
            </a:r>
            <a:r>
              <a:rPr lang="en-US" sz="2300" dirty="0" smtClean="0">
                <a:latin typeface="Arial" charset="0"/>
              </a:rPr>
              <a:t>sunspots</a:t>
            </a:r>
            <a:r>
              <a:rPr lang="en-US" sz="2300" dirty="0">
                <a:latin typeface="Arial" charset="0"/>
              </a:rPr>
              <a:t>, magnetic field lines emerge out of the photosphere.</a:t>
            </a:r>
          </a:p>
        </p:txBody>
      </p:sp>
      <p:sp>
        <p:nvSpPr>
          <p:cNvPr id="319496" name="Text Box 8"/>
          <p:cNvSpPr txBox="1">
            <a:spLocks noChangeArrowheads="1"/>
          </p:cNvSpPr>
          <p:nvPr/>
        </p:nvSpPr>
        <p:spPr bwMode="auto">
          <a:xfrm>
            <a:off x="4114800" y="1849438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3366FF"/>
                </a:solidFill>
                <a:latin typeface="Arial" charset="0"/>
              </a:rPr>
              <a:t>Magnetic North Poles</a:t>
            </a:r>
          </a:p>
        </p:txBody>
      </p:sp>
      <p:sp>
        <p:nvSpPr>
          <p:cNvPr id="319497" name="Line 9"/>
          <p:cNvSpPr>
            <a:spLocks noChangeShapeType="1"/>
          </p:cNvSpPr>
          <p:nvPr/>
        </p:nvSpPr>
        <p:spPr bwMode="auto">
          <a:xfrm>
            <a:off x="4876800" y="2306638"/>
            <a:ext cx="381000" cy="6858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98" name="Line 10"/>
          <p:cNvSpPr>
            <a:spLocks noChangeShapeType="1"/>
          </p:cNvSpPr>
          <p:nvPr/>
        </p:nvSpPr>
        <p:spPr bwMode="auto">
          <a:xfrm>
            <a:off x="4953000" y="2306638"/>
            <a:ext cx="2286000" cy="13716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99" name="Text Box 11"/>
          <p:cNvSpPr txBox="1">
            <a:spLocks noChangeArrowheads="1"/>
          </p:cNvSpPr>
          <p:nvPr/>
        </p:nvSpPr>
        <p:spPr bwMode="auto">
          <a:xfrm>
            <a:off x="5791200" y="4776788"/>
            <a:ext cx="1371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C0066"/>
                </a:solidFill>
                <a:latin typeface="Arial" charset="0"/>
              </a:rPr>
              <a:t>Magnetic South Poles</a:t>
            </a:r>
          </a:p>
        </p:txBody>
      </p:sp>
      <p:sp>
        <p:nvSpPr>
          <p:cNvPr id="319500" name="Line 12"/>
          <p:cNvSpPr>
            <a:spLocks noChangeShapeType="1"/>
          </p:cNvSpPr>
          <p:nvPr/>
        </p:nvSpPr>
        <p:spPr bwMode="auto">
          <a:xfrm flipH="1" flipV="1">
            <a:off x="5410200" y="3297238"/>
            <a:ext cx="1981200" cy="1905000"/>
          </a:xfrm>
          <a:prstGeom prst="line">
            <a:avLst/>
          </a:prstGeom>
          <a:noFill/>
          <a:ln w="28575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501" name="Line 13"/>
          <p:cNvSpPr>
            <a:spLocks noChangeShapeType="1"/>
          </p:cNvSpPr>
          <p:nvPr/>
        </p:nvSpPr>
        <p:spPr bwMode="auto">
          <a:xfrm flipV="1">
            <a:off x="7391400" y="4059238"/>
            <a:ext cx="304800" cy="1066800"/>
          </a:xfrm>
          <a:prstGeom prst="line">
            <a:avLst/>
          </a:prstGeom>
          <a:noFill/>
          <a:ln w="28575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4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4" grpId="0" autoUpdateAnimBg="0"/>
      <p:bldP spid="319495" grpId="0" autoUpdateAnimBg="0"/>
      <p:bldP spid="319496" grpId="0" autoUpdateAnimBg="0"/>
      <p:bldP spid="319497" grpId="0" animBg="1"/>
      <p:bldP spid="319498" grpId="0" animBg="1"/>
      <p:bldP spid="319499" grpId="0" autoUpdateAnimBg="0"/>
      <p:bldP spid="319500" grpId="0" animBg="1"/>
      <p:bldP spid="31950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nspot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5616624" cy="632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5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Sunspot </a:t>
            </a:r>
            <a:r>
              <a:rPr lang="nl-BE" dirty="0" smtClean="0"/>
              <a:t>structure:</a:t>
            </a:r>
            <a:endParaRPr lang="en-US" dirty="0"/>
          </a:p>
        </p:txBody>
      </p:sp>
      <p:pic>
        <p:nvPicPr>
          <p:cNvPr id="5" name="Picture 6" descr="SunspotStructure_Weiss_etal2004.jpg"/>
          <p:cNvPicPr>
            <a:picLocks noChangeAspect="1"/>
          </p:cNvPicPr>
          <p:nvPr/>
        </p:nvPicPr>
        <p:blipFill>
          <a:blip r:embed="rId2" cstate="print"/>
          <a:srcRect b="11510"/>
          <a:stretch>
            <a:fillRect/>
          </a:stretch>
        </p:blipFill>
        <p:spPr bwMode="auto">
          <a:xfrm>
            <a:off x="683567" y="1412776"/>
            <a:ext cx="778903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881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88640"/>
            <a:ext cx="6273800" cy="610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504" y="332656"/>
            <a:ext cx="2376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n-lt"/>
              </a:rPr>
              <a:t>Main </a:t>
            </a:r>
            <a:r>
              <a:rPr lang="en-US" sz="3200" dirty="0" smtClean="0">
                <a:latin typeface="+mn-lt"/>
              </a:rPr>
              <a:t>properties </a:t>
            </a:r>
            <a:r>
              <a:rPr lang="en-US" sz="3200" dirty="0">
                <a:latin typeface="+mn-lt"/>
              </a:rPr>
              <a:t>of the Sun</a:t>
            </a:r>
          </a:p>
        </p:txBody>
      </p:sp>
    </p:spTree>
    <p:extLst>
      <p:ext uri="{BB962C8B-B14F-4D97-AF65-F5344CB8AC3E}">
        <p14:creationId xmlns:p14="http://schemas.microsoft.com/office/powerpoint/2010/main" val="138311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72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54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stro2">
  <a:themeElements>
    <a:clrScheme name="astro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stro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astro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ro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Settings\valery\My Documents\PPpresentations\astro2.pot</Template>
  <TotalTime>8252</TotalTime>
  <Words>492</Words>
  <Application>Microsoft Macintosh PowerPoint</Application>
  <PresentationFormat>On-screen Show (4:3)</PresentationFormat>
  <Paragraphs>67</Paragraphs>
  <Slides>43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astro2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Granulation</vt:lpstr>
      <vt:lpstr>PowerPoint Presentation</vt:lpstr>
      <vt:lpstr>PowerPoint Presentation</vt:lpstr>
      <vt:lpstr>Energy Transport in the Photosphere</vt:lpstr>
      <vt:lpstr>PowerPoint Presentation</vt:lpstr>
      <vt:lpstr>PowerPoint Presentation</vt:lpstr>
      <vt:lpstr>PowerPoint Presentation</vt:lpstr>
      <vt:lpstr>PowerPoint Presentation</vt:lpstr>
      <vt:lpstr>Sunspots</vt:lpstr>
      <vt:lpstr>PowerPoint Presentation</vt:lpstr>
      <vt:lpstr>PowerPoint Presentation</vt:lpstr>
      <vt:lpstr>Magnetic Fields in Sunspots</vt:lpstr>
      <vt:lpstr>PowerPoint Presentation</vt:lpstr>
      <vt:lpstr>PowerPoint Presentation</vt:lpstr>
      <vt:lpstr>Sunspot structure: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Valery</dc:creator>
  <cp:lastModifiedBy>Valery Nakariakov</cp:lastModifiedBy>
  <cp:revision>328</cp:revision>
  <cp:lastPrinted>2013-11-11T09:04:44Z</cp:lastPrinted>
  <dcterms:created xsi:type="dcterms:W3CDTF">2010-12-11T16:31:39Z</dcterms:created>
  <dcterms:modified xsi:type="dcterms:W3CDTF">2017-06-29T10:16:34Z</dcterms:modified>
</cp:coreProperties>
</file>