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avi" ContentType="video/unknown"/>
  <Default Extension="jpeg" ContentType="image/jpeg"/>
  <Default Extension="mpg" ContentType="video/unknown"/>
  <Default Extension="rels" ContentType="application/vnd.openxmlformats-package.relationships+xml"/>
  <Default Extension="vml" ContentType="application/vnd.openxmlformats-officedocument.vmlDrawing"/>
  <Default Extension="mov" ContentType="video/unknown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45"/>
  </p:notesMasterIdLst>
  <p:handoutMasterIdLst>
    <p:handoutMasterId r:id="rId46"/>
  </p:handoutMasterIdLst>
  <p:sldIdLst>
    <p:sldId id="256" r:id="rId2"/>
    <p:sldId id="649" r:id="rId3"/>
    <p:sldId id="680" r:id="rId4"/>
    <p:sldId id="681" r:id="rId5"/>
    <p:sldId id="687" r:id="rId6"/>
    <p:sldId id="615" r:id="rId7"/>
    <p:sldId id="616" r:id="rId8"/>
    <p:sldId id="682" r:id="rId9"/>
    <p:sldId id="617" r:id="rId10"/>
    <p:sldId id="618" r:id="rId11"/>
    <p:sldId id="683" r:id="rId12"/>
    <p:sldId id="619" r:id="rId13"/>
    <p:sldId id="620" r:id="rId14"/>
    <p:sldId id="621" r:id="rId15"/>
    <p:sldId id="622" r:id="rId16"/>
    <p:sldId id="623" r:id="rId17"/>
    <p:sldId id="624" r:id="rId18"/>
    <p:sldId id="625" r:id="rId19"/>
    <p:sldId id="684" r:id="rId20"/>
    <p:sldId id="686" r:id="rId21"/>
    <p:sldId id="688" r:id="rId22"/>
    <p:sldId id="522" r:id="rId23"/>
    <p:sldId id="523" r:id="rId24"/>
    <p:sldId id="675" r:id="rId25"/>
    <p:sldId id="673" r:id="rId26"/>
    <p:sldId id="560" r:id="rId27"/>
    <p:sldId id="669" r:id="rId28"/>
    <p:sldId id="531" r:id="rId29"/>
    <p:sldId id="533" r:id="rId30"/>
    <p:sldId id="589" r:id="rId31"/>
    <p:sldId id="525" r:id="rId32"/>
    <p:sldId id="542" r:id="rId33"/>
    <p:sldId id="670" r:id="rId34"/>
    <p:sldId id="667" r:id="rId35"/>
    <p:sldId id="671" r:id="rId36"/>
    <p:sldId id="672" r:id="rId37"/>
    <p:sldId id="526" r:id="rId38"/>
    <p:sldId id="494" r:id="rId39"/>
    <p:sldId id="495" r:id="rId40"/>
    <p:sldId id="657" r:id="rId41"/>
    <p:sldId id="658" r:id="rId42"/>
    <p:sldId id="659" r:id="rId43"/>
    <p:sldId id="660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6600"/>
    <a:srgbClr val="009900"/>
    <a:srgbClr val="00CC00"/>
    <a:srgbClr val="00FF00"/>
    <a:srgbClr val="FF0000"/>
    <a:srgbClr val="003366"/>
    <a:srgbClr val="FF99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60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E06C7A-13E2-064F-B42D-67E8CB3BE0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73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7FA8A6B-46D6-F743-87B6-D19048F4E72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004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EACADC3-4A8B-F94A-8131-0B024A956438}" type="slidenum">
              <a:rPr lang="en-GB" sz="1200"/>
              <a:pPr/>
              <a:t>1</a:t>
            </a:fld>
            <a:endParaRPr lang="en-GB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414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ED3354-9254-3D47-9443-E22DE44E42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6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9AA92-1365-5F44-8CA4-791D6A052F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95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5DA64-8DD2-B14F-AF3B-988AF5F68F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9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E9797-12D5-A54F-A4AB-344BEB9CD3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9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D2261-DDB7-5248-AB51-692F9E6471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C6543-7401-334F-9343-DD44C07CFD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7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E99A0A-5D00-D647-A9F0-3423143A7C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0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B9C38-58A2-1E4C-94BB-FA0D48414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8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8CC61-FC45-BA41-9C4C-1B52393FCB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DB112-5C1F-F74D-80D1-B1C37E925E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2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D098A2-3156-6D4F-9DF9-29AB1267ED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9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5E6D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4450"/>
            <a:ext cx="5638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DC906829-6E7C-9745-9BE6-58E0821414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779838" y="6400800"/>
            <a:ext cx="5192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chemeClr val="bg1"/>
                </a:solidFill>
                <a:latin typeface="Times New Roman" pitchFamily="-112" charset="0"/>
                <a:ea typeface="+mn-ea"/>
                <a:cs typeface="+mn-cs"/>
              </a:rPr>
              <a:t>Centre for Fusion, Space &amp; Astrophysics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0" charset="-128"/>
          <a:cs typeface="ＭＳ Ｐゴシック" pitchFamily="-110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8.png"/><Relationship Id="rId1" Type="http://schemas.microsoft.com/office/2007/relationships/media" Target="../media/media2.avi"/><Relationship Id="rId2" Type="http://schemas.openxmlformats.org/officeDocument/2006/relationships/video" Target="../media/media2.avi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9.png"/><Relationship Id="rId1" Type="http://schemas.microsoft.com/office/2007/relationships/media" Target="../media/media3.mpg"/><Relationship Id="rId2" Type="http://schemas.openxmlformats.org/officeDocument/2006/relationships/video" Target="../media/media3.m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D:%5CMovies%5CBigloops.mov" TargetMode="External"/><Relationship Id="rId3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hyperlink" Target="D:%5CMovies%5CyohmaxS.mov" TargetMode="External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46.png"/><Relationship Id="rId1" Type="http://schemas.microsoft.com/office/2007/relationships/media" Target="file://localhost/Users/valerynakariakov/PPpresentations/leeds10/overlay1.mov" TargetMode="External"/><Relationship Id="rId2" Type="http://schemas.openxmlformats.org/officeDocument/2006/relationships/video" Target="file://localhost/Users/valerynakariakov/PPpresentations/leeds10/overlay1.mov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79389" y="476250"/>
            <a:ext cx="496867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n-GB" sz="7200" b="1" dirty="0" err="1">
                <a:solidFill>
                  <a:srgbClr val="000090"/>
                </a:solidFill>
                <a:latin typeface="+mn-lt"/>
              </a:rPr>
              <a:t>Физика</a:t>
            </a:r>
            <a:r>
              <a:rPr lang="en-GB" sz="7200" b="1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GB" sz="7200" b="1" err="1" smtClean="0">
                <a:solidFill>
                  <a:srgbClr val="000090"/>
                </a:solidFill>
                <a:latin typeface="+mn-lt"/>
              </a:rPr>
              <a:t>Солнца</a:t>
            </a:r>
            <a:r>
              <a:rPr lang="en-GB" sz="7200" b="1" smtClean="0">
                <a:solidFill>
                  <a:srgbClr val="000090"/>
                </a:solidFill>
                <a:latin typeface="+mn-lt"/>
              </a:rPr>
              <a:t>-2 </a:t>
            </a:r>
            <a:endParaRPr lang="en-US" sz="7200" b="1" dirty="0">
              <a:solidFill>
                <a:srgbClr val="00009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061" name="Picture 13" descr="su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"/>
            <a:ext cx="37211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861048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Lecturer: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+mn-lt"/>
              </a:rPr>
              <a:t>Professor Valery Nakariakov</a:t>
            </a:r>
          </a:p>
          <a:p>
            <a:r>
              <a:rPr lang="en-US" b="1" dirty="0">
                <a:solidFill>
                  <a:srgbClr val="000090"/>
                </a:solidFill>
                <a:latin typeface="+mn-lt"/>
              </a:rPr>
              <a:t>	</a:t>
            </a:r>
            <a:r>
              <a:rPr lang="en-US" b="1" dirty="0" smtClean="0">
                <a:solidFill>
                  <a:srgbClr val="000090"/>
                </a:solidFill>
                <a:latin typeface="+mn-lt"/>
              </a:rPr>
              <a:t>	</a:t>
            </a:r>
            <a:r>
              <a:rPr lang="en-US" b="1" dirty="0">
                <a:solidFill>
                  <a:srgbClr val="000090"/>
                </a:solidFill>
                <a:latin typeface="+mn-lt"/>
              </a:rPr>
              <a:t>	</a:t>
            </a:r>
            <a:r>
              <a:rPr lang="en-US" b="1" dirty="0" smtClean="0">
                <a:solidFill>
                  <a:srgbClr val="000090"/>
                </a:solidFill>
                <a:latin typeface="+mn-lt"/>
              </a:rPr>
              <a:t>  </a:t>
            </a:r>
            <a:r>
              <a:rPr lang="uk-UA" b="1" dirty="0" smtClean="0">
                <a:solidFill>
                  <a:srgbClr val="000090"/>
                </a:solidFill>
                <a:latin typeface="+mn-lt"/>
              </a:rPr>
              <a:t>Накаряков </a:t>
            </a:r>
            <a:r>
              <a:rPr lang="uk-UA" b="1" dirty="0">
                <a:solidFill>
                  <a:srgbClr val="000090"/>
                </a:solidFill>
                <a:latin typeface="+mn-lt"/>
              </a:rPr>
              <a:t>Валерий Михайлович</a:t>
            </a:r>
            <a:endParaRPr lang="en-US" b="1" dirty="0" smtClean="0">
              <a:solidFill>
                <a:srgbClr val="000090"/>
              </a:solidFill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b="1" dirty="0" smtClean="0">
                <a:latin typeface="+mn-lt"/>
              </a:rPr>
              <a:t>Web-page: </a:t>
            </a:r>
            <a:r>
              <a:rPr lang="mr-IN" b="1" dirty="0" smtClean="0">
                <a:latin typeface="+mn-lt"/>
              </a:rPr>
              <a:t>…</a:t>
            </a:r>
            <a:endParaRPr lang="en-GB" b="1" dirty="0">
              <a:solidFill>
                <a:srgbClr val="00009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95536" y="980728"/>
            <a:ext cx="82809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Sunspot </a:t>
            </a:r>
            <a:r>
              <a:rPr lang="en-US" dirty="0">
                <a:solidFill>
                  <a:schemeClr val="accent2"/>
                </a:solidFill>
                <a:latin typeface="Arial" charset="0"/>
              </a:rPr>
              <a:t>cycle starts out with spots at higher latitudes on the </a:t>
            </a: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Sun;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Evolve </a:t>
            </a:r>
            <a:r>
              <a:rPr lang="en-US" dirty="0">
                <a:solidFill>
                  <a:schemeClr val="accent2"/>
                </a:solidFill>
                <a:latin typeface="Arial" charset="0"/>
              </a:rPr>
              <a:t>to lower latitudes (towards the equator) throughout the cycle.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119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6-29 at 07.16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713"/>
            <a:ext cx="9144000" cy="630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06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5" y="116633"/>
            <a:ext cx="8928992" cy="720079"/>
          </a:xfrm>
        </p:spPr>
        <p:txBody>
          <a:bodyPr/>
          <a:lstStyle/>
          <a:p>
            <a:r>
              <a:rPr lang="en-US" sz="3200" dirty="0" smtClean="0"/>
              <a:t>Cycle 24 Compared to </a:t>
            </a:r>
            <a:r>
              <a:rPr lang="en-US" sz="3200" dirty="0"/>
              <a:t>P</a:t>
            </a:r>
            <a:r>
              <a:rPr lang="en-US" sz="3200" dirty="0" smtClean="0"/>
              <a:t>revious </a:t>
            </a:r>
            <a:r>
              <a:rPr lang="en-US" sz="3200" dirty="0"/>
              <a:t>C</a:t>
            </a:r>
            <a:r>
              <a:rPr lang="en-US" sz="3200" dirty="0" smtClean="0"/>
              <a:t>ycles </a:t>
            </a:r>
            <a:endParaRPr lang="en-US" sz="3200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5636445" cy="5083174"/>
          </a:xfrm>
        </p:spPr>
      </p:pic>
      <p:sp>
        <p:nvSpPr>
          <p:cNvPr id="7" name="TextBox 6"/>
          <p:cNvSpPr txBox="1"/>
          <p:nvPr/>
        </p:nvSpPr>
        <p:spPr>
          <a:xfrm>
            <a:off x="2583546" y="2598051"/>
            <a:ext cx="43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90454" y="4114791"/>
            <a:ext cx="43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980728"/>
            <a:ext cx="315820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rgbClr val="0000FF"/>
                </a:solidFill>
              </a:rPr>
              <a:t>Solar Weather in Cycle 24 is clearly very mild;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rgbClr val="0000FF"/>
                </a:solidFill>
              </a:rPr>
              <a:t>CME and sunspot activity have discordant behavior between the two sunspot number peaks;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rgbClr val="0000FF"/>
                </a:solidFill>
              </a:rPr>
              <a:t>More fast CMEs during first peak, but a smaller SSN;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rgbClr val="0000FF"/>
                </a:solidFill>
              </a:rPr>
              <a:t>X-class flares are more during the second peak;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rgbClr val="0000FF"/>
                </a:solidFill>
              </a:rPr>
              <a:t># of SEP events, magnetic storms similar to CMEs.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2574" y="2750451"/>
            <a:ext cx="43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00634" y="2648853"/>
            <a:ext cx="43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70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" y="1052736"/>
            <a:ext cx="9144428" cy="4826226"/>
          </a:xfrm>
        </p:spPr>
      </p:pic>
      <p:sp>
        <p:nvSpPr>
          <p:cNvPr id="6" name="TextBox 5"/>
          <p:cNvSpPr txBox="1"/>
          <p:nvPr/>
        </p:nvSpPr>
        <p:spPr>
          <a:xfrm>
            <a:off x="179512" y="26064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n-lt"/>
              </a:rPr>
              <a:t>Cosmic Rays </a:t>
            </a:r>
            <a:r>
              <a:rPr lang="en-US" sz="4000" dirty="0" smtClean="0">
                <a:latin typeface="+mn-lt"/>
              </a:rPr>
              <a:t>Arrivals: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7371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029"/>
          <p:cNvGraphicFramePr>
            <a:graphicFrameLocks noChangeAspect="1"/>
          </p:cNvGraphicFramePr>
          <p:nvPr/>
        </p:nvGraphicFramePr>
        <p:xfrm>
          <a:off x="2209800" y="2133600"/>
          <a:ext cx="6934200" cy="423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Picture Publisher Image" r:id="rId3" imgW="13548240" imgH="7231320" progId="PictPub.Image.7">
                  <p:embed/>
                </p:oleObj>
              </mc:Choice>
              <mc:Fallback>
                <p:oleObj name="Picture Publisher Image" r:id="rId3" imgW="13548240" imgH="7231320" progId="PictPub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133600"/>
                        <a:ext cx="6934200" cy="423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28"/>
          <p:cNvSpPr txBox="1">
            <a:spLocks noChangeArrowheads="1"/>
          </p:cNvSpPr>
          <p:nvPr/>
        </p:nvSpPr>
        <p:spPr bwMode="auto">
          <a:xfrm>
            <a:off x="0" y="2514600"/>
            <a:ext cx="22098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indent="-1698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lnSpc>
                <a:spcPct val="105000"/>
              </a:lnSpc>
            </a:pPr>
            <a:r>
              <a:rPr lang="en-US" sz="1600" b="0" dirty="0">
                <a:solidFill>
                  <a:schemeClr val="tx2"/>
                </a:solidFill>
                <a:latin typeface="Comic Sans MS" charset="0"/>
              </a:rPr>
              <a:t>Radiation Storms</a:t>
            </a:r>
          </a:p>
          <a:p>
            <a:pPr algn="r">
              <a:lnSpc>
                <a:spcPct val="105000"/>
              </a:lnSpc>
            </a:pPr>
            <a:r>
              <a:rPr lang="en-US" sz="1000" b="0" dirty="0">
                <a:solidFill>
                  <a:schemeClr val="tx2"/>
                </a:solidFill>
                <a:latin typeface="Comic Sans MS" charset="0"/>
              </a:rPr>
              <a:t>1-4 per month at max</a:t>
            </a:r>
          </a:p>
          <a:p>
            <a:pPr algn="r">
              <a:lnSpc>
                <a:spcPct val="105000"/>
              </a:lnSpc>
            </a:pPr>
            <a:endParaRPr lang="en-US" sz="10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endParaRPr lang="en-US" sz="16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r>
              <a:rPr lang="en-US" sz="1600" b="0" dirty="0">
                <a:solidFill>
                  <a:schemeClr val="tx2"/>
                </a:solidFill>
                <a:latin typeface="Comic Sans MS" charset="0"/>
              </a:rPr>
              <a:t>Geomagnetic Storms</a:t>
            </a:r>
          </a:p>
          <a:p>
            <a:pPr algn="r">
              <a:lnSpc>
                <a:spcPct val="105000"/>
              </a:lnSpc>
            </a:pPr>
            <a:r>
              <a:rPr lang="en-US" sz="1000" b="0" dirty="0">
                <a:solidFill>
                  <a:schemeClr val="tx2"/>
                </a:solidFill>
                <a:latin typeface="Comic Sans MS" charset="0"/>
              </a:rPr>
              <a:t>3-5 per month at max</a:t>
            </a:r>
          </a:p>
          <a:p>
            <a:pPr algn="r">
              <a:lnSpc>
                <a:spcPct val="105000"/>
              </a:lnSpc>
            </a:pPr>
            <a:endParaRPr lang="en-US" sz="10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endParaRPr lang="en-US" sz="16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r>
              <a:rPr lang="en-US" sz="1600" b="0" dirty="0">
                <a:solidFill>
                  <a:schemeClr val="tx2"/>
                </a:solidFill>
                <a:latin typeface="Comic Sans MS" charset="0"/>
              </a:rPr>
              <a:t>Radio Blackouts</a:t>
            </a:r>
          </a:p>
          <a:p>
            <a:pPr algn="r">
              <a:lnSpc>
                <a:spcPct val="105000"/>
              </a:lnSpc>
            </a:pPr>
            <a:r>
              <a:rPr lang="en-US" sz="1000" b="0" dirty="0">
                <a:solidFill>
                  <a:schemeClr val="tx2"/>
                </a:solidFill>
                <a:latin typeface="Comic Sans MS" charset="0"/>
              </a:rPr>
              <a:t>50-100 per month at max</a:t>
            </a:r>
          </a:p>
          <a:p>
            <a:pPr algn="r">
              <a:lnSpc>
                <a:spcPct val="105000"/>
              </a:lnSpc>
            </a:pPr>
            <a:endParaRPr lang="en-US" sz="10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endParaRPr lang="en-US" sz="10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endParaRPr lang="en-US" sz="1000" b="0" dirty="0">
              <a:solidFill>
                <a:schemeClr val="tx2"/>
              </a:solidFill>
              <a:latin typeface="Comic Sans MS" charset="0"/>
            </a:endParaRPr>
          </a:p>
          <a:p>
            <a:pPr algn="r">
              <a:lnSpc>
                <a:spcPct val="105000"/>
              </a:lnSpc>
            </a:pPr>
            <a:r>
              <a:rPr lang="en-US" sz="1600" b="0" dirty="0">
                <a:solidFill>
                  <a:schemeClr val="tx2"/>
                </a:solidFill>
                <a:latin typeface="Comic Sans MS" charset="0"/>
              </a:rPr>
              <a:t>Sunspot Number</a:t>
            </a:r>
          </a:p>
          <a:p>
            <a:pPr algn="r">
              <a:lnSpc>
                <a:spcPct val="105000"/>
              </a:lnSpc>
            </a:pPr>
            <a:r>
              <a:rPr lang="en-US" sz="1000" b="0" dirty="0">
                <a:solidFill>
                  <a:schemeClr val="tx2"/>
                </a:solidFill>
                <a:latin typeface="Comic Sans MS" charset="0"/>
              </a:rPr>
              <a:t>11-year cycle</a:t>
            </a:r>
            <a:endParaRPr lang="en-US" sz="1000" b="0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88640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latin typeface="+mn-lt"/>
              </a:rPr>
              <a:t>Geoeffectiveness</a:t>
            </a:r>
            <a:r>
              <a:rPr lang="en-US" sz="3600" dirty="0" smtClean="0">
                <a:latin typeface="+mn-lt"/>
              </a:rPr>
              <a:t> of the solar variability:</a:t>
            </a:r>
            <a:endParaRPr lang="en-US" sz="3600" dirty="0">
              <a:latin typeface="+mn-lt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076056" y="836712"/>
            <a:ext cx="388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FF6600"/>
                </a:solidFill>
                <a:latin typeface="Comic Sans MS" charset="0"/>
              </a:rPr>
              <a:t>Space Weather </a:t>
            </a:r>
            <a:r>
              <a:rPr lang="en-US" sz="2400" dirty="0">
                <a:latin typeface="Comic Sans MS" charset="0"/>
              </a:rPr>
              <a:t>refers to changes in the space environment near Earth</a:t>
            </a:r>
          </a:p>
        </p:txBody>
      </p:sp>
    </p:spTree>
    <p:extLst>
      <p:ext uri="{BB962C8B-B14F-4D97-AF65-F5344CB8AC3E}">
        <p14:creationId xmlns:p14="http://schemas.microsoft.com/office/powerpoint/2010/main" val="1972810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ower_Blackou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9592" y="674694"/>
            <a:ext cx="7736408" cy="5802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166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Example of power blackout: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824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772400" cy="792163"/>
          </a:xfrm>
        </p:spPr>
        <p:txBody>
          <a:bodyPr/>
          <a:lstStyle/>
          <a:p>
            <a:r>
              <a:rPr lang="en-US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The Maunder Minimum</a:t>
            </a:r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685800" y="838200"/>
            <a:ext cx="67818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613" name="Text Box 5"/>
          <p:cNvSpPr txBox="1">
            <a:spLocks noChangeArrowheads="1"/>
          </p:cNvSpPr>
          <p:nvPr/>
        </p:nvSpPr>
        <p:spPr bwMode="auto">
          <a:xfrm>
            <a:off x="2012950" y="5181600"/>
            <a:ext cx="6781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Historical data indicate a very quiet phase of the sun, ~ 1650 – 1700: The </a:t>
            </a:r>
            <a:r>
              <a:rPr lang="en-US" b="1">
                <a:solidFill>
                  <a:schemeClr val="accent2"/>
                </a:solidFill>
                <a:latin typeface="Arial" charset="0"/>
              </a:rPr>
              <a:t>Maunder Minimum</a:t>
            </a:r>
          </a:p>
        </p:txBody>
      </p:sp>
      <p:pic>
        <p:nvPicPr>
          <p:cNvPr id="324614" name="Picture 6" descr="1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1775" y="2438400"/>
            <a:ext cx="7315200" cy="2636838"/>
          </a:xfrm>
          <a:noFill/>
        </p:spPr>
      </p:pic>
      <p:sp>
        <p:nvSpPr>
          <p:cNvPr id="324615" name="Oval 7"/>
          <p:cNvSpPr>
            <a:spLocks noChangeArrowheads="1"/>
          </p:cNvSpPr>
          <p:nvPr/>
        </p:nvSpPr>
        <p:spPr bwMode="auto">
          <a:xfrm>
            <a:off x="2314575" y="4267200"/>
            <a:ext cx="947738" cy="3810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616" name="Text Box 8"/>
          <p:cNvSpPr txBox="1">
            <a:spLocks noChangeArrowheads="1"/>
          </p:cNvSpPr>
          <p:nvPr/>
        </p:nvSpPr>
        <p:spPr bwMode="auto">
          <a:xfrm>
            <a:off x="2133600" y="1524000"/>
            <a:ext cx="6248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The sun spot number also fluctuates </a:t>
            </a:r>
            <a:br>
              <a:rPr lang="en-US">
                <a:solidFill>
                  <a:schemeClr val="accent2"/>
                </a:solidFill>
                <a:latin typeface="Arial" charset="0"/>
              </a:rPr>
            </a:br>
            <a:r>
              <a:rPr lang="en-US">
                <a:solidFill>
                  <a:schemeClr val="accent2"/>
                </a:solidFill>
                <a:latin typeface="Arial" charset="0"/>
              </a:rPr>
              <a:t>on much longer time scales:</a:t>
            </a:r>
          </a:p>
        </p:txBody>
      </p:sp>
    </p:spTree>
    <p:extLst>
      <p:ext uri="{BB962C8B-B14F-4D97-AF65-F5344CB8AC3E}">
        <p14:creationId xmlns:p14="http://schemas.microsoft.com/office/powerpoint/2010/main" val="5808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4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3" grpId="0" autoUpdateAnimBg="0"/>
      <p:bldP spid="324615" grpId="0" animBg="1"/>
      <p:bldP spid="32461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33265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The Little Ice age in Europe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13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ycle22Cycle23Cycle24b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58873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156176" y="404664"/>
            <a:ext cx="2483768" cy="4464496"/>
            <a:chOff x="6156176" y="404664"/>
            <a:chExt cx="2483768" cy="4464496"/>
          </a:xfrm>
        </p:grpSpPr>
        <p:sp>
          <p:nvSpPr>
            <p:cNvPr id="3" name="Rectangle 2"/>
            <p:cNvSpPr/>
            <p:nvPr/>
          </p:nvSpPr>
          <p:spPr>
            <a:xfrm>
              <a:off x="6156176" y="404664"/>
              <a:ext cx="248376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600" dirty="0">
                  <a:solidFill>
                    <a:srgbClr val="FFFF00"/>
                  </a:solidFill>
                  <a:latin typeface="+mn-lt"/>
                </a:rPr>
                <a:t>“Prediction is very hard </a:t>
              </a:r>
              <a:r>
                <a:rPr lang="en-US" sz="1600" dirty="0" smtClean="0">
                  <a:solidFill>
                    <a:srgbClr val="FFFF00"/>
                  </a:solidFill>
                  <a:latin typeface="+mn-lt"/>
                </a:rPr>
                <a:t>- especially </a:t>
              </a:r>
              <a:r>
                <a:rPr lang="en-US" sz="1600" dirty="0">
                  <a:solidFill>
                    <a:srgbClr val="FFFF00"/>
                  </a:solidFill>
                  <a:latin typeface="+mn-lt"/>
                </a:rPr>
                <a:t>when </a:t>
              </a:r>
              <a:r>
                <a:rPr lang="en-US" sz="1600" dirty="0" smtClean="0">
                  <a:solidFill>
                    <a:srgbClr val="FFFF00"/>
                  </a:solidFill>
                  <a:latin typeface="+mn-lt"/>
                </a:rPr>
                <a:t>it’s </a:t>
              </a:r>
              <a:r>
                <a:rPr lang="en-US" sz="1600" dirty="0">
                  <a:solidFill>
                    <a:srgbClr val="FFFF00"/>
                  </a:solidFill>
                  <a:latin typeface="+mn-lt"/>
                </a:rPr>
                <a:t>about the future”</a:t>
              </a:r>
            </a:p>
            <a:p>
              <a:pPr algn="r"/>
              <a:r>
                <a:rPr lang="en-US" sz="1600" dirty="0" err="1">
                  <a:solidFill>
                    <a:srgbClr val="FFFF00"/>
                  </a:solidFill>
                  <a:latin typeface="+mn-lt"/>
                </a:rPr>
                <a:t>Niels</a:t>
              </a:r>
              <a:r>
                <a:rPr lang="en-US" sz="1600" dirty="0">
                  <a:solidFill>
                    <a:srgbClr val="FFFF00"/>
                  </a:solidFill>
                  <a:latin typeface="+mn-lt"/>
                </a:rPr>
                <a:t> Bohr </a:t>
              </a:r>
            </a:p>
          </p:txBody>
        </p:sp>
        <p:cxnSp>
          <p:nvCxnSpPr>
            <p:cNvPr id="5" name="Straight Arrow Connector 4"/>
            <p:cNvCxnSpPr>
              <a:stCxn id="3" idx="2"/>
            </p:cNvCxnSpPr>
            <p:nvPr/>
          </p:nvCxnSpPr>
          <p:spPr bwMode="auto">
            <a:xfrm>
              <a:off x="7398060" y="1481882"/>
              <a:ext cx="918356" cy="338727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0133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29 at 07.19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340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60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332656"/>
            <a:ext cx="61926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Solar dynamo:</a:t>
            </a:r>
            <a:endParaRPr lang="en-US" sz="3200" dirty="0">
              <a:latin typeface="+mn-lt"/>
            </a:endParaRPr>
          </a:p>
        </p:txBody>
      </p:sp>
      <p:pic>
        <p:nvPicPr>
          <p:cNvPr id="2" name="Picture 1" descr="Screen Shot 2017-06-29 at 07.11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996" y="1484784"/>
            <a:ext cx="4889004" cy="5126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98072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Differential rotation</a:t>
            </a:r>
            <a:endParaRPr lang="en-US" dirty="0">
              <a:latin typeface="+mj-lt"/>
            </a:endParaRPr>
          </a:p>
        </p:txBody>
      </p:sp>
      <p:pic>
        <p:nvPicPr>
          <p:cNvPr id="5" name="Picture 6" descr="15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80728"/>
            <a:ext cx="3886200" cy="3862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4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6934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51520" y="260648"/>
            <a:ext cx="64770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2"/>
                </a:solidFill>
                <a:latin typeface="+mn-lt"/>
              </a:rPr>
              <a:t>Other stars might also have </a:t>
            </a:r>
            <a:r>
              <a:rPr lang="en-US" sz="3200" dirty="0" smtClean="0">
                <a:solidFill>
                  <a:schemeClr val="accent2"/>
                </a:solidFill>
                <a:latin typeface="+mn-lt"/>
              </a:rPr>
              <a:t>spots:</a:t>
            </a:r>
            <a:endParaRPr lang="en-US" sz="32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665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116632"/>
            <a:ext cx="7772400" cy="792163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2" charset="0"/>
              </a:defRPr>
            </a:lvl9pPr>
          </a:lstStyle>
          <a:p>
            <a:r>
              <a:rPr lang="en-US" sz="4100" dirty="0" smtClean="0">
                <a:solidFill>
                  <a:srgbClr val="000099"/>
                </a:solidFill>
              </a:rPr>
              <a:t>Magnetic cycles on other </a:t>
            </a:r>
            <a:r>
              <a:rPr lang="en-US" sz="4100" dirty="0">
                <a:solidFill>
                  <a:srgbClr val="000099"/>
                </a:solidFill>
              </a:rPr>
              <a:t>s</a:t>
            </a:r>
            <a:r>
              <a:rPr lang="en-US" sz="4100" dirty="0" smtClean="0">
                <a:solidFill>
                  <a:srgbClr val="000099"/>
                </a:solidFill>
              </a:rPr>
              <a:t>tars</a:t>
            </a:r>
            <a:endParaRPr lang="en-US" sz="4100" dirty="0">
              <a:solidFill>
                <a:srgbClr val="000099"/>
              </a:solidFill>
            </a:endParaRPr>
          </a:p>
        </p:txBody>
      </p:sp>
      <p:pic>
        <p:nvPicPr>
          <p:cNvPr id="3" name="Picture 5" descr="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908719"/>
            <a:ext cx="5688632" cy="544055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156176" y="980728"/>
            <a:ext cx="2667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H and K line emission of ionized Calcium indicate magnetic activity also on other stars.</a:t>
            </a:r>
          </a:p>
        </p:txBody>
      </p:sp>
    </p:spTree>
    <p:extLst>
      <p:ext uri="{BB962C8B-B14F-4D97-AF65-F5344CB8AC3E}">
        <p14:creationId xmlns:p14="http://schemas.microsoft.com/office/powerpoint/2010/main" val="947243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76200"/>
            <a:ext cx="8892480" cy="792163"/>
          </a:xfrm>
        </p:spPr>
        <p:txBody>
          <a:bodyPr/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The Chromosphere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685800" y="838200"/>
            <a:ext cx="57912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2085" name="Picture 5" descr="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371600"/>
            <a:ext cx="4038600" cy="4013200"/>
          </a:xfrm>
          <a:noFill/>
        </p:spPr>
      </p:pic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5638800" y="5410200"/>
            <a:ext cx="35052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Chromospheric structures visible in H</a:t>
            </a:r>
            <a:r>
              <a:rPr lang="en-US">
                <a:solidFill>
                  <a:schemeClr val="accent2"/>
                </a:solidFill>
                <a:latin typeface="Symbol" charset="0"/>
              </a:rPr>
              <a:t>a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emission (filtergram)</a:t>
            </a:r>
          </a:p>
        </p:txBody>
      </p:sp>
      <p:pic>
        <p:nvPicPr>
          <p:cNvPr id="302090" name="Picture 10" descr="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3832225"/>
            <a:ext cx="4191000" cy="2873375"/>
          </a:xfrm>
          <a:noFill/>
        </p:spPr>
      </p:pic>
      <p:sp>
        <p:nvSpPr>
          <p:cNvPr id="302091" name="Rectangle 11"/>
          <p:cNvSpPr>
            <a:spLocks noChangeArrowheads="1"/>
          </p:cNvSpPr>
          <p:nvPr/>
        </p:nvSpPr>
        <p:spPr bwMode="auto">
          <a:xfrm>
            <a:off x="1752600" y="4876800"/>
            <a:ext cx="3657600" cy="228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1" hangingPunct="1"/>
            <a:endParaRPr lang="en-GB" sz="18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02092" name="Text Box 12"/>
          <p:cNvSpPr txBox="1">
            <a:spLocks noChangeArrowheads="1"/>
          </p:cNvSpPr>
          <p:nvPr/>
        </p:nvSpPr>
        <p:spPr bwMode="auto">
          <a:xfrm>
            <a:off x="2133600" y="4495800"/>
            <a:ext cx="251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latin typeface="Arial" charset="0"/>
              </a:rPr>
              <a:t>Transition region</a:t>
            </a:r>
          </a:p>
        </p:txBody>
      </p:sp>
      <p:sp>
        <p:nvSpPr>
          <p:cNvPr id="302093" name="Line 13"/>
          <p:cNvSpPr>
            <a:spLocks noChangeShapeType="1"/>
          </p:cNvSpPr>
          <p:nvPr/>
        </p:nvSpPr>
        <p:spPr bwMode="auto">
          <a:xfrm flipH="1">
            <a:off x="2895600" y="3581400"/>
            <a:ext cx="1066800" cy="990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5334000" y="2971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Filaments</a:t>
            </a:r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>
            <a:off x="6172200" y="3429000"/>
            <a:ext cx="457200" cy="914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096" name="Line 16"/>
          <p:cNvSpPr>
            <a:spLocks noChangeShapeType="1"/>
          </p:cNvSpPr>
          <p:nvPr/>
        </p:nvSpPr>
        <p:spPr bwMode="auto">
          <a:xfrm flipV="1">
            <a:off x="5867400" y="2743200"/>
            <a:ext cx="304800" cy="304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1520" y="980728"/>
            <a:ext cx="44644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 Region of Sun</a:t>
            </a:r>
            <a:r>
              <a:rPr lang="ja-JP" altLang="en-US" sz="2000" dirty="0">
                <a:solidFill>
                  <a:schemeClr val="accent2"/>
                </a:solidFill>
                <a:latin typeface="+mn-lt"/>
              </a:rPr>
              <a:t>’</a:t>
            </a:r>
            <a:r>
              <a:rPr lang="en-US" sz="2000" dirty="0">
                <a:solidFill>
                  <a:schemeClr val="accent2"/>
                </a:solidFill>
                <a:latin typeface="+mn-lt"/>
              </a:rPr>
              <a:t>s atmosphere just above the photosphere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 Visible, UV, and X-ray lines from highly ionized 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gases;</a:t>
            </a:r>
            <a:endParaRPr lang="en-US" sz="2000" dirty="0">
              <a:solidFill>
                <a:schemeClr val="accent2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 Temperature increases gradually from </a:t>
            </a:r>
            <a:r>
              <a:rPr lang="en-US" sz="2000" dirty="0">
                <a:solidFill>
                  <a:schemeClr val="accent2"/>
                </a:solidFill>
                <a:latin typeface="+mn-lt"/>
                <a:cs typeface="Arial" charset="0"/>
              </a:rPr>
              <a:t>≈ </a:t>
            </a:r>
            <a:r>
              <a:rPr lang="en-US" sz="2000" dirty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4500 </a:t>
            </a:r>
            <a:r>
              <a:rPr lang="en-US" sz="2000" baseline="30000" dirty="0" err="1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o</a:t>
            </a:r>
            <a:r>
              <a:rPr lang="en-US" sz="2000" dirty="0" err="1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K</a:t>
            </a:r>
            <a:r>
              <a:rPr lang="en-US" sz="2000" dirty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 to </a:t>
            </a:r>
            <a:r>
              <a:rPr lang="en-US" sz="2000" dirty="0">
                <a:solidFill>
                  <a:schemeClr val="accent2"/>
                </a:solidFill>
                <a:latin typeface="+mn-lt"/>
                <a:cs typeface="Arial" charset="0"/>
              </a:rPr>
              <a:t>≈ </a:t>
            </a:r>
            <a:r>
              <a:rPr lang="en-US" sz="2000" dirty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10,000 </a:t>
            </a:r>
            <a:r>
              <a:rPr lang="en-US" sz="2000" baseline="30000" dirty="0" err="1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o</a:t>
            </a:r>
            <a:r>
              <a:rPr lang="en-US" sz="2000" dirty="0" err="1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K</a:t>
            </a:r>
            <a:r>
              <a:rPr lang="en-US" sz="2000" dirty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, then jumps to </a:t>
            </a:r>
            <a:r>
              <a:rPr lang="en-US" sz="2000" dirty="0">
                <a:solidFill>
                  <a:schemeClr val="accent2"/>
                </a:solidFill>
                <a:latin typeface="+mn-lt"/>
                <a:cs typeface="Arial" charset="0"/>
              </a:rPr>
              <a:t>≈ </a:t>
            </a:r>
            <a:r>
              <a:rPr lang="en-US" sz="2000" dirty="0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1 million </a:t>
            </a:r>
            <a:r>
              <a:rPr lang="en-US" sz="2000" baseline="30000" dirty="0" err="1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o</a:t>
            </a:r>
            <a:r>
              <a:rPr lang="en-US" sz="2000" dirty="0" err="1">
                <a:solidFill>
                  <a:schemeClr val="accent2"/>
                </a:solidFill>
                <a:latin typeface="+mn-lt"/>
                <a:ea typeface="Arial" charset="0"/>
                <a:cs typeface="Arial" charset="0"/>
              </a:rPr>
              <a:t>K</a:t>
            </a:r>
            <a:endParaRPr lang="en-US" sz="2000" dirty="0">
              <a:solidFill>
                <a:schemeClr val="accent2"/>
              </a:solidFill>
              <a:latin typeface="+mn-lt"/>
              <a:ea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dirty="0">
              <a:solidFill>
                <a:schemeClr val="accent2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30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30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0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30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6" grpId="0" autoUpdateAnimBg="0"/>
      <p:bldP spid="302091" grpId="0" animBg="1" autoUpdateAnimBg="0"/>
      <p:bldP spid="302092" grpId="0" autoUpdateAnimBg="0"/>
      <p:bldP spid="302093" grpId="0" animBg="1"/>
      <p:bldP spid="302094" grpId="0" autoUpdateAnimBg="0"/>
      <p:bldP spid="302095" grpId="0" animBg="1"/>
      <p:bldP spid="3020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76200"/>
            <a:ext cx="9036496" cy="792163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Chromospheric spicules</a:t>
            </a:r>
            <a:endParaRPr lang="en-US" dirty="0">
              <a:solidFill>
                <a:srgbClr val="000099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685800" y="838200"/>
            <a:ext cx="6477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10" name="Text Box 6"/>
          <p:cNvSpPr txBox="1">
            <a:spLocks noChangeArrowheads="1"/>
          </p:cNvSpPr>
          <p:nvPr/>
        </p:nvSpPr>
        <p:spPr bwMode="auto">
          <a:xfrm>
            <a:off x="5652120" y="1052736"/>
            <a:ext cx="3312368" cy="57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Filaments </a:t>
            </a:r>
            <a:r>
              <a:rPr lang="en-US" sz="2000" dirty="0">
                <a:solidFill>
                  <a:schemeClr val="accent2"/>
                </a:solidFill>
                <a:latin typeface="+mn-lt"/>
              </a:rPr>
              <a:t>of cooler gas from the photosphere, rising up into the chromosphere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Visible in Ha emission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Diameter about 1 Mm, lengths 6-10 Mm.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Speeds up to 20-30 km s</a:t>
            </a:r>
            <a:r>
              <a:rPr lang="en-US" sz="2000" baseline="30000" dirty="0" smtClean="0">
                <a:solidFill>
                  <a:schemeClr val="accent2"/>
                </a:solidFill>
                <a:latin typeface="+mn-lt"/>
              </a:rPr>
              <a:t>-1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2000" dirty="0">
                <a:solidFill>
                  <a:schemeClr val="accent2"/>
                </a:solidFill>
                <a:latin typeface="+mn-lt"/>
              </a:rPr>
              <a:t>Each one lasting about 5 – 15 min.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More than a million spicules are seen on the Sun at any time.</a:t>
            </a:r>
            <a:endParaRPr lang="en-US" sz="2000" dirty="0">
              <a:solidFill>
                <a:schemeClr val="accent2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en-US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96752"/>
            <a:ext cx="5305550" cy="45981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32656"/>
            <a:ext cx="79248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16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kamoto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54868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3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spicules_nso_b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6740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16632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+mn-lt"/>
              </a:rPr>
              <a:t>The corona</a:t>
            </a:r>
            <a:endParaRPr lang="en-US" sz="54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124744"/>
            <a:ext cx="5506562" cy="4397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124744"/>
            <a:ext cx="32403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Almost fully-ionised outer part of the solar atmosphere.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Temperature higher than 10</a:t>
            </a:r>
            <a:r>
              <a:rPr lang="en-US" baseline="30000" dirty="0" smtClean="0">
                <a:latin typeface="+mn-lt"/>
              </a:rPr>
              <a:t>6</a:t>
            </a:r>
            <a:r>
              <a:rPr lang="en-US" dirty="0" smtClean="0">
                <a:latin typeface="+mn-lt"/>
              </a:rPr>
              <a:t> MK. 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A magnetically dominated plasma.</a:t>
            </a:r>
          </a:p>
          <a:p>
            <a:pPr marL="342900" indent="-34290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+mn-lt"/>
              </a:rPr>
              <a:t>Highly structured.</a:t>
            </a:r>
            <a:endParaRPr lang="en-US" dirty="0" smtClean="0">
              <a:latin typeface="+mn-lt"/>
            </a:endParaRPr>
          </a:p>
          <a:p>
            <a:pPr marL="342900" indent="-34290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7246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208835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3200" b="1" u="sng" dirty="0">
                <a:latin typeface="Arial" charset="0"/>
              </a:rPr>
              <a:t>Inner corona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891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50825" y="260350"/>
            <a:ext cx="18827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b="1">
                <a:latin typeface="Arial" charset="0"/>
              </a:rPr>
              <a:t>Inner corona: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Soft X-rays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7-06-29 at 07.13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8640"/>
            <a:ext cx="5613400" cy="61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27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2386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Steady coronal loops:</a:t>
            </a:r>
            <a:endParaRPr lang="en-US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56323" name="Picture 3" descr="loops_6nov99b_sm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765175"/>
            <a:ext cx="4602163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79388" y="4437063"/>
            <a:ext cx="2592387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>
                <a:solidFill>
                  <a:schemeClr val="accent2"/>
                </a:solidFill>
                <a:latin typeface="Arial" charset="0"/>
              </a:rPr>
              <a:t>“If the Sun did not have a magnetic field, it would be as uninteresting a star as most astronomers believe it to be.'' </a:t>
            </a:r>
          </a:p>
          <a:p>
            <a:pPr algn="r">
              <a:spcBef>
                <a:spcPct val="50000"/>
              </a:spcBef>
            </a:pPr>
            <a:r>
              <a:rPr lang="en-GB" sz="1600">
                <a:solidFill>
                  <a:schemeClr val="accent2"/>
                </a:solidFill>
                <a:latin typeface="Arial" charset="0"/>
              </a:rPr>
              <a:t>attributed to R. Leighton</a:t>
            </a:r>
            <a:r>
              <a:rPr lang="en-GB" sz="1600"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382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4" name="Picture 2" descr="magnetic_carpe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2276872"/>
            <a:ext cx="7007225" cy="4114800"/>
          </a:xfrm>
          <a:noFill/>
        </p:spPr>
      </p:pic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772400" cy="792163"/>
          </a:xfrm>
        </p:spPr>
        <p:txBody>
          <a:bodyPr/>
          <a:lstStyle/>
          <a:p>
            <a:r>
              <a:rPr lang="en-US" sz="370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The Magnetic Carpet of the Corona</a:t>
            </a:r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663575" y="838200"/>
            <a:ext cx="84582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395536" y="980728"/>
            <a:ext cx="76962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100" dirty="0">
                <a:solidFill>
                  <a:schemeClr val="accent2"/>
                </a:solidFill>
                <a:latin typeface="Arial" charset="0"/>
              </a:rPr>
              <a:t> Corona contains very low-density, very hot (1 million </a:t>
            </a:r>
            <a:r>
              <a:rPr lang="en-US" sz="2100" baseline="30000" dirty="0" err="1">
                <a:solidFill>
                  <a:schemeClr val="accent2"/>
                </a:solidFill>
                <a:latin typeface="Arial" charset="0"/>
              </a:rPr>
              <a:t>o</a:t>
            </a:r>
            <a:r>
              <a:rPr lang="en-US" sz="2100" dirty="0" err="1">
                <a:solidFill>
                  <a:schemeClr val="accent2"/>
                </a:solidFill>
                <a:latin typeface="Arial" charset="0"/>
              </a:rPr>
              <a:t>K</a:t>
            </a:r>
            <a:r>
              <a:rPr lang="en-US" sz="2100" dirty="0">
                <a:solidFill>
                  <a:schemeClr val="accent2"/>
                </a:solidFill>
                <a:latin typeface="Arial" charset="0"/>
              </a:rPr>
              <a:t>) gas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395536" y="1425575"/>
            <a:ext cx="8704014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300" dirty="0">
                <a:solidFill>
                  <a:schemeClr val="accent2"/>
                </a:solidFill>
                <a:latin typeface="Arial" charset="0"/>
              </a:rPr>
              <a:t> Coronal gas is heated through motions of magnetic fields anchored in the photosphere below (</a:t>
            </a:r>
            <a:r>
              <a:rPr lang="ja-JP" altLang="en-US" sz="2300" dirty="0">
                <a:solidFill>
                  <a:schemeClr val="accent2"/>
                </a:solidFill>
                <a:latin typeface="Arial" charset="0"/>
              </a:rPr>
              <a:t>“</a:t>
            </a:r>
            <a:r>
              <a:rPr lang="en-US" sz="2300" dirty="0">
                <a:solidFill>
                  <a:schemeClr val="accent2"/>
                </a:solidFill>
                <a:latin typeface="Arial" charset="0"/>
              </a:rPr>
              <a:t>magnetic carpet</a:t>
            </a:r>
            <a:r>
              <a:rPr lang="ja-JP" altLang="en-US" sz="2300" dirty="0">
                <a:solidFill>
                  <a:schemeClr val="accent2"/>
                </a:solidFill>
                <a:latin typeface="Arial" charset="0"/>
              </a:rPr>
              <a:t>”</a:t>
            </a:r>
            <a:r>
              <a:rPr lang="en-US" sz="2300" dirty="0">
                <a:solidFill>
                  <a:schemeClr val="accent2"/>
                </a:solidFill>
                <a:latin typeface="Arial" charset="0"/>
              </a:rPr>
              <a:t>)</a:t>
            </a:r>
          </a:p>
        </p:txBody>
      </p:sp>
      <p:sp>
        <p:nvSpPr>
          <p:cNvPr id="305160" name="Text Box 8"/>
          <p:cNvSpPr txBox="1">
            <a:spLocks noChangeArrowheads="1"/>
          </p:cNvSpPr>
          <p:nvPr/>
        </p:nvSpPr>
        <p:spPr bwMode="auto">
          <a:xfrm>
            <a:off x="7673975" y="4581128"/>
            <a:ext cx="147002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900" b="1" dirty="0">
                <a:solidFill>
                  <a:schemeClr val="accent2"/>
                </a:solidFill>
                <a:latin typeface="Arial" charset="0"/>
              </a:rPr>
              <a:t>Computer model of the magnetic carpet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5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5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0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8" grpId="0" autoUpdateAnimBg="0"/>
      <p:bldP spid="305159" grpId="0" autoUpdateAnimBg="0"/>
      <p:bldP spid="305160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seuv_lc195_fd_20021107_02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3533775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67544" y="457200"/>
            <a:ext cx="28083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b="1" dirty="0">
                <a:solidFill>
                  <a:srgbClr val="FFFF00"/>
                </a:solidFill>
                <a:latin typeface="+mn-lt"/>
              </a:rPr>
              <a:t>Structures in the solar corona:</a:t>
            </a:r>
            <a:endParaRPr lang="en-US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44036" name="Picture 4" descr="eclip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28600"/>
            <a:ext cx="49530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565" name="Picture 5" descr="struc_sketch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95600"/>
            <a:ext cx="31273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0"/>
            <a:ext cx="8532440" cy="637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69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50" y="762440"/>
            <a:ext cx="1956234" cy="55892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764704"/>
            <a:ext cx="2320164" cy="56143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225" y="830756"/>
            <a:ext cx="3695216" cy="5548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16632"/>
            <a:ext cx="79928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Evolution of the Sun’s atmospheric models: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1876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74638"/>
            <a:ext cx="7772400" cy="792162"/>
          </a:xfrm>
        </p:spPr>
        <p:txBody>
          <a:bodyPr/>
          <a:lstStyle/>
          <a:p>
            <a:r>
              <a:rPr lang="en-US" sz="380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The Layers of the Solar Atmosphere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685800" y="1349375"/>
            <a:ext cx="59436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4133" name="Picture 5" descr="06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2209800" y="16002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Visible</a:t>
            </a:r>
          </a:p>
        </p:txBody>
      </p:sp>
      <p:sp>
        <p:nvSpPr>
          <p:cNvPr id="304135" name="Line 7"/>
          <p:cNvSpPr>
            <a:spLocks noChangeShapeType="1"/>
          </p:cNvSpPr>
          <p:nvPr/>
        </p:nvSpPr>
        <p:spPr bwMode="auto">
          <a:xfrm flipH="1">
            <a:off x="2895600" y="2438400"/>
            <a:ext cx="1905000" cy="0"/>
          </a:xfrm>
          <a:prstGeom prst="line">
            <a:avLst/>
          </a:prstGeom>
          <a:noFill/>
          <a:ln w="38100">
            <a:solidFill>
              <a:srgbClr val="B1CF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36" name="Line 8"/>
          <p:cNvSpPr>
            <a:spLocks noChangeShapeType="1"/>
          </p:cNvSpPr>
          <p:nvPr/>
        </p:nvSpPr>
        <p:spPr bwMode="auto">
          <a:xfrm flipH="1">
            <a:off x="4114800" y="2514600"/>
            <a:ext cx="762000" cy="762000"/>
          </a:xfrm>
          <a:prstGeom prst="line">
            <a:avLst/>
          </a:prstGeom>
          <a:noFill/>
          <a:ln w="38100">
            <a:solidFill>
              <a:srgbClr val="B1CF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37" name="Text Box 9"/>
          <p:cNvSpPr txBox="1">
            <a:spLocks noChangeArrowheads="1"/>
          </p:cNvSpPr>
          <p:nvPr/>
        </p:nvSpPr>
        <p:spPr bwMode="auto">
          <a:xfrm>
            <a:off x="1676400" y="27432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Photosphere</a:t>
            </a:r>
          </a:p>
        </p:txBody>
      </p:sp>
      <p:pic>
        <p:nvPicPr>
          <p:cNvPr id="304138" name="Picture 10" descr="06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4139" name="Text Box 11"/>
          <p:cNvSpPr txBox="1">
            <a:spLocks noChangeArrowheads="1"/>
          </p:cNvSpPr>
          <p:nvPr/>
        </p:nvSpPr>
        <p:spPr bwMode="auto">
          <a:xfrm>
            <a:off x="7543800" y="15240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Arial" charset="0"/>
              </a:rPr>
              <a:t>Ultraviolet</a:t>
            </a:r>
          </a:p>
        </p:txBody>
      </p:sp>
      <p:sp>
        <p:nvSpPr>
          <p:cNvPr id="304140" name="Line 12"/>
          <p:cNvSpPr>
            <a:spLocks noChangeShapeType="1"/>
          </p:cNvSpPr>
          <p:nvPr/>
        </p:nvSpPr>
        <p:spPr bwMode="auto">
          <a:xfrm>
            <a:off x="5562600" y="2438400"/>
            <a:ext cx="1524000" cy="228600"/>
          </a:xfrm>
          <a:prstGeom prst="line">
            <a:avLst/>
          </a:prstGeom>
          <a:noFill/>
          <a:ln w="38100">
            <a:solidFill>
              <a:srgbClr val="B1CF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1" name="Line 13"/>
          <p:cNvSpPr>
            <a:spLocks noChangeShapeType="1"/>
          </p:cNvSpPr>
          <p:nvPr/>
        </p:nvSpPr>
        <p:spPr bwMode="auto">
          <a:xfrm>
            <a:off x="5562600" y="2514600"/>
            <a:ext cx="2743200" cy="762000"/>
          </a:xfrm>
          <a:prstGeom prst="line">
            <a:avLst/>
          </a:prstGeom>
          <a:noFill/>
          <a:ln w="38100">
            <a:solidFill>
              <a:srgbClr val="B1CF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2" name="Text Box 14"/>
          <p:cNvSpPr txBox="1">
            <a:spLocks noChangeArrowheads="1"/>
          </p:cNvSpPr>
          <p:nvPr/>
        </p:nvSpPr>
        <p:spPr bwMode="auto">
          <a:xfrm>
            <a:off x="6858000" y="41910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Arial" charset="0"/>
              </a:rPr>
              <a:t>Chromosphere</a:t>
            </a:r>
          </a:p>
        </p:txBody>
      </p:sp>
      <p:pic>
        <p:nvPicPr>
          <p:cNvPr id="304143" name="Picture 15" descr="06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365760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4144" name="Text Box 16"/>
          <p:cNvSpPr txBox="1">
            <a:spLocks noChangeArrowheads="1"/>
          </p:cNvSpPr>
          <p:nvPr/>
        </p:nvSpPr>
        <p:spPr bwMode="auto">
          <a:xfrm>
            <a:off x="6826250" y="5562600"/>
            <a:ext cx="21875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>
                <a:solidFill>
                  <a:schemeClr val="accent2"/>
                </a:solidFill>
                <a:latin typeface="Arial" charset="0"/>
              </a:rPr>
              <a:t>Coronal activity, seen in visible light</a:t>
            </a:r>
          </a:p>
        </p:txBody>
      </p:sp>
      <p:sp>
        <p:nvSpPr>
          <p:cNvPr id="304145" name="Line 17"/>
          <p:cNvSpPr>
            <a:spLocks noChangeShapeType="1"/>
          </p:cNvSpPr>
          <p:nvPr/>
        </p:nvSpPr>
        <p:spPr bwMode="auto">
          <a:xfrm flipH="1" flipV="1">
            <a:off x="5083175" y="5562600"/>
            <a:ext cx="1828800" cy="685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6" name="Line 18"/>
          <p:cNvSpPr>
            <a:spLocks noChangeShapeType="1"/>
          </p:cNvSpPr>
          <p:nvPr/>
        </p:nvSpPr>
        <p:spPr bwMode="auto">
          <a:xfrm flipH="1" flipV="1">
            <a:off x="5387975" y="4876800"/>
            <a:ext cx="1524000" cy="13716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47" name="Text Box 19"/>
          <p:cNvSpPr txBox="1">
            <a:spLocks noChangeArrowheads="1"/>
          </p:cNvSpPr>
          <p:nvPr/>
        </p:nvSpPr>
        <p:spPr bwMode="auto">
          <a:xfrm>
            <a:off x="4464050" y="39624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Arial" charset="0"/>
              </a:rPr>
              <a:t>Corona</a:t>
            </a:r>
          </a:p>
        </p:txBody>
      </p:sp>
      <p:sp>
        <p:nvSpPr>
          <p:cNvPr id="304148" name="Text Box 20"/>
          <p:cNvSpPr txBox="1">
            <a:spLocks noChangeArrowheads="1"/>
          </p:cNvSpPr>
          <p:nvPr/>
        </p:nvSpPr>
        <p:spPr bwMode="auto">
          <a:xfrm>
            <a:off x="4298950" y="1622425"/>
            <a:ext cx="19050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300">
                <a:solidFill>
                  <a:schemeClr val="accent2"/>
                </a:solidFill>
                <a:latin typeface="Arial" charset="0"/>
              </a:rPr>
              <a:t>Sun Spot Regions</a:t>
            </a:r>
          </a:p>
        </p:txBody>
      </p:sp>
    </p:spTree>
    <p:extLst>
      <p:ext uri="{BB962C8B-B14F-4D97-AF65-F5344CB8AC3E}">
        <p14:creationId xmlns:p14="http://schemas.microsoft.com/office/powerpoint/2010/main" val="920842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0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0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0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0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0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30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1" dur="500"/>
                                        <p:tgtEl>
                                          <p:spTgt spid="30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5" dur="500"/>
                                        <p:tgtEl>
                                          <p:spTgt spid="30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4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4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30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4" grpId="0" autoUpdateAnimBg="0"/>
      <p:bldP spid="304135" grpId="0" animBg="1"/>
      <p:bldP spid="304136" grpId="0" animBg="1"/>
      <p:bldP spid="304137" grpId="0" autoUpdateAnimBg="0"/>
      <p:bldP spid="304139" grpId="0" autoUpdateAnimBg="0"/>
      <p:bldP spid="304140" grpId="0" animBg="1"/>
      <p:bldP spid="304141" grpId="0" animBg="1"/>
      <p:bldP spid="304142" grpId="0" autoUpdateAnimBg="0"/>
      <p:bldP spid="304144" grpId="0" autoUpdateAnimBg="0"/>
      <p:bldP spid="304145" grpId="0" animBg="1"/>
      <p:bldP spid="304146" grpId="0" animBg="1"/>
      <p:bldP spid="304147" grpId="0" autoUpdateAnimBg="0"/>
      <p:bldP spid="304148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overlay1.mov" descr="/Volumes/D/Solar_resources/overlay1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338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19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986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772400" cy="792163"/>
          </a:xfrm>
        </p:spPr>
        <p:txBody>
          <a:bodyPr/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The Solar Wind</a:t>
            </a: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685800" y="838200"/>
            <a:ext cx="4953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1331640" y="1484784"/>
            <a:ext cx="6477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700" dirty="0">
                <a:solidFill>
                  <a:schemeClr val="accent2"/>
                </a:solidFill>
                <a:latin typeface="Arial" charset="0"/>
              </a:rPr>
              <a:t>Constant flow of particles from the </a:t>
            </a:r>
            <a:r>
              <a:rPr lang="en-US" sz="2700" dirty="0" smtClean="0">
                <a:solidFill>
                  <a:schemeClr val="accent2"/>
                </a:solidFill>
                <a:latin typeface="Arial" charset="0"/>
              </a:rPr>
              <a:t>Sun</a:t>
            </a:r>
            <a:r>
              <a:rPr lang="en-US" sz="2700" dirty="0">
                <a:solidFill>
                  <a:schemeClr val="accent2"/>
                </a:solidFill>
                <a:latin typeface="Arial" charset="0"/>
              </a:rPr>
              <a:t>.</a:t>
            </a:r>
          </a:p>
        </p:txBody>
      </p:sp>
      <p:sp>
        <p:nvSpPr>
          <p:cNvPr id="306182" name="Text Box 6"/>
          <p:cNvSpPr txBox="1">
            <a:spLocks noChangeArrowheads="1"/>
          </p:cNvSpPr>
          <p:nvPr/>
        </p:nvSpPr>
        <p:spPr bwMode="auto">
          <a:xfrm>
            <a:off x="1979712" y="1988840"/>
            <a:ext cx="5400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Arial" charset="0"/>
              </a:rPr>
              <a:t>Speed </a:t>
            </a:r>
            <a:r>
              <a:rPr lang="en-US" dirty="0">
                <a:solidFill>
                  <a:srgbClr val="000090"/>
                </a:solidFill>
                <a:latin typeface="Arial" charset="0"/>
                <a:cs typeface="Arial" charset="0"/>
              </a:rPr>
              <a:t>≈ 300 – 800 km/</a:t>
            </a:r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s</a:t>
            </a:r>
          </a:p>
          <a:p>
            <a:pPr marL="342900" lvl="2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+mn-lt"/>
              </a:rPr>
              <a:t>Density </a:t>
            </a:r>
            <a:r>
              <a:rPr lang="en-US" dirty="0">
                <a:solidFill>
                  <a:srgbClr val="000090"/>
                </a:solidFill>
                <a:latin typeface="+mn-lt"/>
                <a:cs typeface="Arial" charset="0"/>
              </a:rPr>
              <a:t>≈</a:t>
            </a:r>
            <a:r>
              <a:rPr lang="en-US" dirty="0" smtClean="0">
                <a:solidFill>
                  <a:srgbClr val="000090"/>
                </a:solidFill>
                <a:latin typeface="+mn-lt"/>
              </a:rPr>
              <a:t>1 </a:t>
            </a:r>
            <a:r>
              <a:rPr lang="en-US" dirty="0">
                <a:solidFill>
                  <a:srgbClr val="000090"/>
                </a:solidFill>
                <a:latin typeface="+mn-lt"/>
              </a:rPr>
              <a:t>to 100 particles </a:t>
            </a:r>
            <a:r>
              <a:rPr lang="en-US" dirty="0" smtClean="0">
                <a:solidFill>
                  <a:srgbClr val="000090"/>
                </a:solidFill>
                <a:latin typeface="+mn-lt"/>
              </a:rPr>
              <a:t>per cm</a:t>
            </a:r>
            <a:r>
              <a:rPr lang="en-US" baseline="30000" dirty="0" smtClean="0">
                <a:solidFill>
                  <a:srgbClr val="000090"/>
                </a:solidFill>
                <a:latin typeface="+mn-lt"/>
              </a:rPr>
              <a:t>3</a:t>
            </a:r>
            <a:endParaRPr lang="en-US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06183" name="Text Box 7"/>
          <p:cNvSpPr txBox="1">
            <a:spLocks noChangeArrowheads="1"/>
          </p:cNvSpPr>
          <p:nvPr/>
        </p:nvSpPr>
        <p:spPr bwMode="auto">
          <a:xfrm>
            <a:off x="611560" y="3356992"/>
            <a:ext cx="6172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2" algn="ctr" eaLnBrk="1" hangingPunct="1">
              <a:spcBef>
                <a:spcPct val="50000"/>
              </a:spcBef>
            </a:pPr>
            <a:r>
              <a:rPr lang="en-US" sz="2500">
                <a:solidFill>
                  <a:schemeClr val="accent2"/>
                </a:solidFill>
                <a:latin typeface="Arial" charset="0"/>
              </a:rPr>
              <a:t>Sun is constantly losing mass:</a:t>
            </a:r>
          </a:p>
          <a:p>
            <a:pPr algn="ctr" eaLnBrk="1" hangingPunct="1">
              <a:spcBef>
                <a:spcPct val="50000"/>
              </a:spcBef>
              <a:buFont typeface="Symbol" charset="0"/>
              <a:buNone/>
            </a:pPr>
            <a:r>
              <a:rPr lang="en-US" sz="2500">
                <a:solidFill>
                  <a:schemeClr val="accent2"/>
                </a:solidFill>
                <a:latin typeface="Arial" charset="0"/>
              </a:rPr>
              <a:t>10</a:t>
            </a:r>
            <a:r>
              <a:rPr lang="en-US" sz="2500" baseline="30000">
                <a:solidFill>
                  <a:schemeClr val="accent2"/>
                </a:solidFill>
                <a:latin typeface="Arial" charset="0"/>
              </a:rPr>
              <a:t>7</a:t>
            </a:r>
            <a:r>
              <a:rPr lang="en-US" sz="2500">
                <a:solidFill>
                  <a:schemeClr val="accent2"/>
                </a:solidFill>
                <a:latin typeface="Arial" charset="0"/>
              </a:rPr>
              <a:t> tons/year</a:t>
            </a:r>
          </a:p>
          <a:p>
            <a:pPr algn="ctr" eaLnBrk="1" hangingPunct="1">
              <a:spcBef>
                <a:spcPct val="50000"/>
              </a:spcBef>
              <a:buFont typeface="Symbol" charset="0"/>
              <a:buNone/>
            </a:pPr>
            <a:r>
              <a:rPr lang="en-US" sz="2500">
                <a:solidFill>
                  <a:schemeClr val="accent2"/>
                </a:solidFill>
                <a:latin typeface="Arial" charset="0"/>
              </a:rPr>
              <a:t>(</a:t>
            </a:r>
            <a:r>
              <a:rPr lang="en-US" sz="2500">
                <a:solidFill>
                  <a:schemeClr val="accent2"/>
                </a:solidFill>
                <a:latin typeface="Arial" charset="0"/>
                <a:cs typeface="Arial" charset="0"/>
              </a:rPr>
              <a:t>≈ 10</a:t>
            </a:r>
            <a:r>
              <a:rPr lang="en-US" sz="2500" baseline="30000">
                <a:solidFill>
                  <a:schemeClr val="accent2"/>
                </a:solidFill>
                <a:latin typeface="Arial" charset="0"/>
                <a:cs typeface="Arial" charset="0"/>
              </a:rPr>
              <a:t>-14</a:t>
            </a:r>
            <a:r>
              <a:rPr lang="en-US" sz="2500">
                <a:solidFill>
                  <a:schemeClr val="accent2"/>
                </a:solidFill>
                <a:latin typeface="Arial" charset="0"/>
                <a:cs typeface="Arial" charset="0"/>
              </a:rPr>
              <a:t> of its mass per year)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81" grpId="0" autoUpdateAnimBg="0"/>
      <p:bldP spid="306182" grpId="0" autoUpdateAnimBg="0"/>
      <p:bldP spid="306183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20795"/>
            <a:ext cx="6502400" cy="650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32656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Outer corona = the birthplace of the solar wind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16632"/>
            <a:ext cx="6502400" cy="650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9144000" cy="388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177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The solar wind structure off the ecliptic plane: 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Screen Shot 2017-06-29 at 07.08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4633"/>
            <a:ext cx="4572000" cy="3886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937" y="0"/>
            <a:ext cx="65659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28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4"/>
            <a:ext cx="9144000" cy="513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19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0200"/>
            <a:ext cx="9144000" cy="619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07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4600"/>
            <a:ext cx="9144000" cy="43634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Variation of the solar wind with the solar cycle: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181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640" y="260648"/>
            <a:ext cx="5943600" cy="5910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08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772400" cy="792163"/>
          </a:xfrm>
        </p:spPr>
        <p:txBody>
          <a:bodyPr/>
          <a:lstStyle/>
          <a:p>
            <a:r>
              <a:rPr lang="en-US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The Solar Cycle</a:t>
            </a:r>
          </a:p>
        </p:txBody>
      </p:sp>
      <p:sp>
        <p:nvSpPr>
          <p:cNvPr id="71683" name="Line 3"/>
          <p:cNvSpPr>
            <a:spLocks noChangeShapeType="1"/>
          </p:cNvSpPr>
          <p:nvPr/>
        </p:nvSpPr>
        <p:spPr bwMode="auto">
          <a:xfrm>
            <a:off x="685800" y="838200"/>
            <a:ext cx="48768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20517" name="Picture 5" descr="1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7963" y="1766888"/>
            <a:ext cx="6764337" cy="3255962"/>
          </a:xfrm>
          <a:noFill/>
        </p:spPr>
      </p:pic>
      <p:sp>
        <p:nvSpPr>
          <p:cNvPr id="320518" name="Text Box 6"/>
          <p:cNvSpPr txBox="1">
            <a:spLocks noChangeArrowheads="1"/>
          </p:cNvSpPr>
          <p:nvPr/>
        </p:nvSpPr>
        <p:spPr bwMode="auto">
          <a:xfrm>
            <a:off x="3124200" y="2416175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latin typeface="Arial" charset="0"/>
              </a:rPr>
              <a:t>11-year cycle</a:t>
            </a:r>
          </a:p>
        </p:txBody>
      </p:sp>
      <p:sp>
        <p:nvSpPr>
          <p:cNvPr id="320519" name="Text Box 7"/>
          <p:cNvSpPr txBox="1">
            <a:spLocks noChangeArrowheads="1"/>
          </p:cNvSpPr>
          <p:nvPr/>
        </p:nvSpPr>
        <p:spPr bwMode="auto">
          <a:xfrm>
            <a:off x="2644775" y="5638800"/>
            <a:ext cx="3505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>
                <a:solidFill>
                  <a:schemeClr val="accent2"/>
                </a:solidFill>
                <a:latin typeface="Arial" charset="0"/>
              </a:rPr>
              <a:t>Reversal of magnetic polarity</a:t>
            </a:r>
          </a:p>
        </p:txBody>
      </p:sp>
      <p:sp>
        <p:nvSpPr>
          <p:cNvPr id="320520" name="Line 8"/>
          <p:cNvSpPr>
            <a:spLocks noChangeShapeType="1"/>
          </p:cNvSpPr>
          <p:nvPr/>
        </p:nvSpPr>
        <p:spPr bwMode="auto">
          <a:xfrm flipH="1" flipV="1">
            <a:off x="3635896" y="4509120"/>
            <a:ext cx="707504" cy="110745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521" name="Line 9"/>
          <p:cNvSpPr>
            <a:spLocks noChangeShapeType="1"/>
          </p:cNvSpPr>
          <p:nvPr/>
        </p:nvSpPr>
        <p:spPr bwMode="auto">
          <a:xfrm flipV="1">
            <a:off x="4419600" y="4509120"/>
            <a:ext cx="512440" cy="110745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522" name="Text Box 10"/>
          <p:cNvSpPr txBox="1">
            <a:spLocks noChangeArrowheads="1"/>
          </p:cNvSpPr>
          <p:nvPr/>
        </p:nvSpPr>
        <p:spPr bwMode="auto">
          <a:xfrm>
            <a:off x="107504" y="968375"/>
            <a:ext cx="509314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300" dirty="0">
                <a:solidFill>
                  <a:schemeClr val="accent2"/>
                </a:solidFill>
                <a:latin typeface="Arial" charset="0"/>
              </a:rPr>
              <a:t>After 11 years, North/South order of leading/trailing sun spots is reversed</a:t>
            </a:r>
          </a:p>
        </p:txBody>
      </p:sp>
      <p:sp>
        <p:nvSpPr>
          <p:cNvPr id="320523" name="Text Box 11"/>
          <p:cNvSpPr txBox="1">
            <a:spLocks noChangeArrowheads="1"/>
          </p:cNvSpPr>
          <p:nvPr/>
        </p:nvSpPr>
        <p:spPr bwMode="auto">
          <a:xfrm>
            <a:off x="4713560" y="5445224"/>
            <a:ext cx="441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  <a:latin typeface="Arial" charset="0"/>
              </a:rPr>
              <a:t>=&gt; Total solar cycle </a:t>
            </a:r>
            <a:br>
              <a:rPr lang="en-US" dirty="0">
                <a:solidFill>
                  <a:schemeClr val="accent2"/>
                </a:solidFill>
                <a:latin typeface="Arial" charset="0"/>
              </a:rPr>
            </a:br>
            <a:r>
              <a:rPr lang="en-US" dirty="0">
                <a:solidFill>
                  <a:schemeClr val="accent2"/>
                </a:solidFill>
                <a:latin typeface="Arial" charset="0"/>
              </a:rPr>
              <a:t>= 22 years</a:t>
            </a:r>
          </a:p>
        </p:txBody>
      </p:sp>
      <p:pic>
        <p:nvPicPr>
          <p:cNvPr id="320524" name="Picture 12" descr="13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955675"/>
            <a:ext cx="4038600" cy="2016125"/>
          </a:xfrm>
          <a:noFill/>
        </p:spPr>
      </p:pic>
    </p:spTree>
    <p:extLst>
      <p:ext uri="{BB962C8B-B14F-4D97-AF65-F5344CB8AC3E}">
        <p14:creationId xmlns:p14="http://schemas.microsoft.com/office/powerpoint/2010/main" val="356331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0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0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8" grpId="0" autoUpdateAnimBg="0"/>
      <p:bldP spid="320519" grpId="0" autoUpdateAnimBg="0"/>
      <p:bldP spid="320520" grpId="0" animBg="1"/>
      <p:bldP spid="320521" grpId="0" animBg="1"/>
      <p:bldP spid="320522" grpId="0" autoUpdateAnimBg="0"/>
      <p:bldP spid="3205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yohmaxS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7544" y="116632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1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6-29 at 07.15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" y="476672"/>
            <a:ext cx="9144000" cy="41944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94116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Solar minimum				Solar maximum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9382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712968" cy="792163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b="1" dirty="0">
                <a:solidFill>
                  <a:schemeClr val="accent2"/>
                </a:solidFill>
                <a:latin typeface="Arial" charset="0"/>
              </a:rPr>
              <a:t>Maunder </a:t>
            </a:r>
            <a:r>
              <a:rPr lang="en-US" b="1" dirty="0" smtClean="0">
                <a:solidFill>
                  <a:schemeClr val="accent2"/>
                </a:solidFill>
                <a:latin typeface="Arial" charset="0"/>
              </a:rPr>
              <a:t>Butterfly Diagram</a:t>
            </a:r>
            <a:endParaRPr lang="en-US" dirty="0">
              <a:solidFill>
                <a:schemeClr val="accent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Screen shot 2011-11-07 at 09.03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51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31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stro2">
  <a:themeElements>
    <a:clrScheme name="astro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stro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astro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ro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ro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Settings\valery\My Documents\PPpresentations\astro2.pot</Template>
  <TotalTime>8198</TotalTime>
  <Words>640</Words>
  <Application>Microsoft Macintosh PowerPoint</Application>
  <PresentationFormat>On-screen Show (4:3)</PresentationFormat>
  <Paragraphs>107</Paragraphs>
  <Slides>43</Slides>
  <Notes>1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astro2</vt:lpstr>
      <vt:lpstr>Picture Publisher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Solar Cycle</vt:lpstr>
      <vt:lpstr>PowerPoint Presentation</vt:lpstr>
      <vt:lpstr>PowerPoint Presentation</vt:lpstr>
      <vt:lpstr>The Maunder Butterfly Diagram</vt:lpstr>
      <vt:lpstr>PowerPoint Presentation</vt:lpstr>
      <vt:lpstr>PowerPoint Presentation</vt:lpstr>
      <vt:lpstr>Cycle 24 Compared to Previous Cycles </vt:lpstr>
      <vt:lpstr>PowerPoint Presentation</vt:lpstr>
      <vt:lpstr>PowerPoint Presentation</vt:lpstr>
      <vt:lpstr>PowerPoint Presentation</vt:lpstr>
      <vt:lpstr>The Maunder Minimum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Chromosphere</vt:lpstr>
      <vt:lpstr>Chromospheric spicules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Magnetic Carpet of the Corona</vt:lpstr>
      <vt:lpstr>PowerPoint Presentation</vt:lpstr>
      <vt:lpstr>PowerPoint Presentation</vt:lpstr>
      <vt:lpstr>PowerPoint Presentation</vt:lpstr>
      <vt:lpstr>The Layers of the Solar Atmosphere</vt:lpstr>
      <vt:lpstr>PowerPoint Presentation</vt:lpstr>
      <vt:lpstr>The Solar Wind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Valery</dc:creator>
  <cp:lastModifiedBy>Valery Nakariakov</cp:lastModifiedBy>
  <cp:revision>335</cp:revision>
  <cp:lastPrinted>2013-11-11T09:04:44Z</cp:lastPrinted>
  <dcterms:created xsi:type="dcterms:W3CDTF">2010-12-11T16:31:39Z</dcterms:created>
  <dcterms:modified xsi:type="dcterms:W3CDTF">2017-07-03T04:45:08Z</dcterms:modified>
</cp:coreProperties>
</file>