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70"/>
  </p:notesMasterIdLst>
  <p:handoutMasterIdLst>
    <p:handoutMasterId r:id="rId71"/>
  </p:handoutMasterIdLst>
  <p:sldIdLst>
    <p:sldId id="256" r:id="rId2"/>
    <p:sldId id="630" r:id="rId3"/>
    <p:sldId id="611" r:id="rId4"/>
    <p:sldId id="612" r:id="rId5"/>
    <p:sldId id="613" r:id="rId6"/>
    <p:sldId id="614" r:id="rId7"/>
    <p:sldId id="615" r:id="rId8"/>
    <p:sldId id="616" r:id="rId9"/>
    <p:sldId id="617" r:id="rId10"/>
    <p:sldId id="618" r:id="rId11"/>
    <p:sldId id="619" r:id="rId12"/>
    <p:sldId id="620" r:id="rId13"/>
    <p:sldId id="621" r:id="rId14"/>
    <p:sldId id="622" r:id="rId15"/>
    <p:sldId id="623" r:id="rId16"/>
    <p:sldId id="624" r:id="rId17"/>
    <p:sldId id="625" r:id="rId18"/>
    <p:sldId id="626" r:id="rId19"/>
    <p:sldId id="627" r:id="rId20"/>
    <p:sldId id="628" r:id="rId21"/>
    <p:sldId id="629" r:id="rId22"/>
    <p:sldId id="677" r:id="rId23"/>
    <p:sldId id="396" r:id="rId24"/>
    <p:sldId id="397" r:id="rId25"/>
    <p:sldId id="666" r:id="rId26"/>
    <p:sldId id="398" r:id="rId27"/>
    <p:sldId id="399" r:id="rId28"/>
    <p:sldId id="404" r:id="rId29"/>
    <p:sldId id="402" r:id="rId30"/>
    <p:sldId id="675" r:id="rId31"/>
    <p:sldId id="676" r:id="rId32"/>
    <p:sldId id="400" r:id="rId33"/>
    <p:sldId id="401" r:id="rId34"/>
    <p:sldId id="667" r:id="rId35"/>
    <p:sldId id="668" r:id="rId36"/>
    <p:sldId id="669" r:id="rId37"/>
    <p:sldId id="670" r:id="rId38"/>
    <p:sldId id="671" r:id="rId39"/>
    <p:sldId id="672" r:id="rId40"/>
    <p:sldId id="673" r:id="rId41"/>
    <p:sldId id="529" r:id="rId42"/>
    <p:sldId id="678" r:id="rId43"/>
    <p:sldId id="679" r:id="rId44"/>
    <p:sldId id="680" r:id="rId45"/>
    <p:sldId id="681" r:id="rId46"/>
    <p:sldId id="684" r:id="rId47"/>
    <p:sldId id="683" r:id="rId48"/>
    <p:sldId id="682" r:id="rId49"/>
    <p:sldId id="685" r:id="rId50"/>
    <p:sldId id="686" r:id="rId51"/>
    <p:sldId id="687" r:id="rId52"/>
    <p:sldId id="688" r:id="rId53"/>
    <p:sldId id="689" r:id="rId54"/>
    <p:sldId id="312" r:id="rId55"/>
    <p:sldId id="310" r:id="rId56"/>
    <p:sldId id="314" r:id="rId57"/>
    <p:sldId id="315" r:id="rId58"/>
    <p:sldId id="316" r:id="rId59"/>
    <p:sldId id="317" r:id="rId60"/>
    <p:sldId id="319" r:id="rId61"/>
    <p:sldId id="320" r:id="rId62"/>
    <p:sldId id="321" r:id="rId63"/>
    <p:sldId id="322" r:id="rId64"/>
    <p:sldId id="323" r:id="rId65"/>
    <p:sldId id="324" r:id="rId66"/>
    <p:sldId id="325" r:id="rId67"/>
    <p:sldId id="503" r:id="rId68"/>
    <p:sldId id="504" r:id="rId6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9900"/>
    <a:srgbClr val="00CC00"/>
    <a:srgbClr val="00FF00"/>
    <a:srgbClr val="FF0000"/>
    <a:srgbClr val="003366"/>
    <a:srgbClr val="FF99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0000" autoAdjust="0"/>
  </p:normalViewPr>
  <p:slideViewPr>
    <p:cSldViewPr>
      <p:cViewPr varScale="1">
        <p:scale>
          <a:sx n="108" d="100"/>
          <a:sy n="108" d="100"/>
        </p:scale>
        <p:origin x="122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emf"/><Relationship Id="rId1" Type="http://schemas.openxmlformats.org/officeDocument/2006/relationships/image" Target="../media/image95.emf"/><Relationship Id="rId6" Type="http://schemas.openxmlformats.org/officeDocument/2006/relationships/image" Target="../media/image100.emf"/><Relationship Id="rId5" Type="http://schemas.openxmlformats.org/officeDocument/2006/relationships/image" Target="../media/image99.emf"/><Relationship Id="rId4" Type="http://schemas.openxmlformats.org/officeDocument/2006/relationships/image" Target="../media/image98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emf"/><Relationship Id="rId1" Type="http://schemas.openxmlformats.org/officeDocument/2006/relationships/image" Target="../media/image95.emf"/><Relationship Id="rId6" Type="http://schemas.openxmlformats.org/officeDocument/2006/relationships/image" Target="../media/image100.emf"/><Relationship Id="rId5" Type="http://schemas.openxmlformats.org/officeDocument/2006/relationships/image" Target="../media/image99.emf"/><Relationship Id="rId4" Type="http://schemas.openxmlformats.org/officeDocument/2006/relationships/image" Target="../media/image9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emf"/><Relationship Id="rId1" Type="http://schemas.openxmlformats.org/officeDocument/2006/relationships/image" Target="../media/image1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3D88741-42F3-8E40-977D-BF136812C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36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3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73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6620918-A049-4E4D-B2B1-4417A22285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891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F7A6FAD-C225-BD40-94AF-3BB723D3294C}" type="slidenum">
              <a:rPr lang="en-GB" sz="1200"/>
              <a:pPr/>
              <a:t>1</a:t>
            </a:fld>
            <a:endParaRPr lang="en-GB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338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49ECE-FB52-6045-BEC0-50C927362C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08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457F0-F552-E64A-BDAC-571544854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0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05A9F-4FC3-9D47-9380-21A3E156E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0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C1162-57C6-B243-A112-7FA529C28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9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991AE-543F-5842-9FCA-9B434C8C0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6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04843-FEFC-4B4C-BE04-68D4FD9ED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92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437EA-3181-594D-8CD2-DDE32EF4F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03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8952E-7E99-CA40-9199-082A30E773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0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34F56-2C8D-534A-8DC7-0D3B79428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6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A77AD-7477-A74C-BA37-BF55433EC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70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F3950-D1B0-EF49-AC7E-C8FD1890B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5E6D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94450"/>
            <a:ext cx="56388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DAD5D26B-0E52-5C43-A726-5B3153573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779838" y="6400800"/>
            <a:ext cx="5192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i="1">
                <a:solidFill>
                  <a:schemeClr val="bg1"/>
                </a:solidFill>
              </a:rPr>
              <a:t>Centre for Fusion, Space &amp; Astrophysics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9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emf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101.pn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98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0.e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95.e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97.emf"/><Relationship Id="rId4" Type="http://schemas.openxmlformats.org/officeDocument/2006/relationships/image" Target="../media/image102.png"/><Relationship Id="rId9" Type="http://schemas.openxmlformats.org/officeDocument/2006/relationships/oleObject" Target="../embeddings/oleObject8.bin"/><Relationship Id="rId14" Type="http://schemas.openxmlformats.org/officeDocument/2006/relationships/image" Target="../media/image99.em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e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99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4.png"/><Relationship Id="rId1" Type="http://schemas.openxmlformats.org/officeDocument/2006/relationships/vmlDrawing" Target="../drawings/vmlDrawing5.vml"/><Relationship Id="rId6" Type="http://schemas.openxmlformats.org/officeDocument/2006/relationships/image" Target="../media/image96.e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image" Target="../media/image103.png"/><Relationship Id="rId10" Type="http://schemas.openxmlformats.org/officeDocument/2006/relationships/image" Target="../media/image98.emf"/><Relationship Id="rId4" Type="http://schemas.openxmlformats.org/officeDocument/2006/relationships/image" Target="../media/image95.e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100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7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13.png"/><Relationship Id="rId7" Type="http://schemas.openxmlformats.org/officeDocument/2006/relationships/image" Target="../media/image112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11.emf"/><Relationship Id="rId4" Type="http://schemas.openxmlformats.org/officeDocument/2006/relationships/oleObject" Target="../embeddings/oleObject18.bin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92188" y="1412776"/>
            <a:ext cx="806489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en-US" sz="6600" b="1" dirty="0">
                <a:solidFill>
                  <a:srgbClr val="FF9900"/>
                </a:solidFill>
                <a:latin typeface="+mn-lt"/>
              </a:rPr>
              <a:t>Several examples of analytical work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192608" y="23581"/>
            <a:ext cx="8915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2000" dirty="0">
                <a:solidFill>
                  <a:srgbClr val="003366"/>
                </a:solidFill>
                <a:latin typeface="+mn-lt"/>
              </a:rPr>
              <a:t>RIAAM, 28/02/2019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48172" y="4221088"/>
            <a:ext cx="835292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en-GB" sz="3600" b="1" dirty="0">
                <a:solidFill>
                  <a:schemeClr val="accent6"/>
                </a:solidFill>
                <a:latin typeface="+mn-lt"/>
              </a:rPr>
              <a:t>Valery M. Nakariakov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en-GB" sz="3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charset="0"/>
              </a:rPr>
              <a:t>University of Warwick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en-GB" sz="3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charset="0"/>
              </a:rPr>
              <a:t>UK </a:t>
            </a:r>
            <a:endParaRPr lang="en-US" sz="3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Unicode MS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91440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49530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79157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918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0648"/>
            <a:ext cx="9144000" cy="599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737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124744"/>
            <a:ext cx="7605080" cy="51494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53285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n-lt"/>
              </a:rPr>
              <a:t>Our model:</a:t>
            </a:r>
          </a:p>
        </p:txBody>
      </p:sp>
    </p:spTree>
    <p:extLst>
      <p:ext uri="{BB962C8B-B14F-4D97-AF65-F5344CB8AC3E}">
        <p14:creationId xmlns:p14="http://schemas.microsoft.com/office/powerpoint/2010/main" val="3683799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Pict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5402263" cy="382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TextBox 5"/>
          <p:cNvSpPr txBox="1">
            <a:spLocks noChangeArrowheads="1"/>
          </p:cNvSpPr>
          <p:nvPr/>
        </p:nvSpPr>
        <p:spPr bwMode="auto">
          <a:xfrm>
            <a:off x="6096000" y="1905000"/>
            <a:ext cx="2743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Movies:</a:t>
            </a:r>
          </a:p>
          <a:p>
            <a:endParaRPr lang="en-US"/>
          </a:p>
          <a:p>
            <a:r>
              <a:rPr lang="en-US"/>
              <a:t>V_||</a:t>
            </a:r>
          </a:p>
          <a:p>
            <a:r>
              <a:rPr lang="en-US"/>
              <a:t>Rho</a:t>
            </a:r>
          </a:p>
          <a:p>
            <a:r>
              <a:rPr lang="en-US"/>
              <a:t>B_||</a:t>
            </a:r>
          </a:p>
          <a:p>
            <a:r>
              <a:rPr lang="en-US"/>
              <a:t>J_perp</a:t>
            </a:r>
          </a:p>
        </p:txBody>
      </p:sp>
    </p:spTree>
    <p:extLst>
      <p:ext uri="{BB962C8B-B14F-4D97-AF65-F5344CB8AC3E}">
        <p14:creationId xmlns:p14="http://schemas.microsoft.com/office/powerpoint/2010/main" val="20372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485188" cy="587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7544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453438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2583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5662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688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381000"/>
            <a:ext cx="8494712" cy="60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5654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8166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00400"/>
            <a:ext cx="7797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614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28838"/>
            <a:ext cx="4337050" cy="428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42418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939" name="Straight Arrow Connector 4"/>
          <p:cNvCxnSpPr>
            <a:cxnSpLocks noChangeShapeType="1"/>
          </p:cNvCxnSpPr>
          <p:nvPr/>
        </p:nvCxnSpPr>
        <p:spPr bwMode="auto">
          <a:xfrm rot="5400000">
            <a:off x="5524500" y="1562100"/>
            <a:ext cx="5334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9940" name="TextBox 5"/>
          <p:cNvSpPr txBox="1">
            <a:spLocks noChangeArrowheads="1"/>
          </p:cNvSpPr>
          <p:nvPr/>
        </p:nvSpPr>
        <p:spPr bwMode="auto">
          <a:xfrm>
            <a:off x="5867400" y="762000"/>
            <a:ext cx="2743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600"/>
              <a:t>25-28° to B</a:t>
            </a:r>
          </a:p>
        </p:txBody>
      </p:sp>
    </p:spTree>
    <p:extLst>
      <p:ext uri="{BB962C8B-B14F-4D97-AF65-F5344CB8AC3E}">
        <p14:creationId xmlns:p14="http://schemas.microsoft.com/office/powerpoint/2010/main" val="401358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D0AF60-EC77-3D4A-ACFB-D160923345E0}"/>
              </a:ext>
            </a:extLst>
          </p:cNvPr>
          <p:cNvSpPr txBox="1"/>
          <p:nvPr/>
        </p:nvSpPr>
        <p:spPr>
          <a:xfrm>
            <a:off x="971600" y="908720"/>
            <a:ext cx="70567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+mn-lt"/>
              </a:rPr>
              <a:t>1. Progression of flare kernels along the neutral line</a:t>
            </a:r>
          </a:p>
        </p:txBody>
      </p:sp>
    </p:spTree>
    <p:extLst>
      <p:ext uri="{BB962C8B-B14F-4D97-AF65-F5344CB8AC3E}">
        <p14:creationId xmlns:p14="http://schemas.microsoft.com/office/powerpoint/2010/main" val="41551373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9084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2545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5110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62000" y="304800"/>
            <a:ext cx="7620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n-lt"/>
                <a:ea typeface="+mn-ea"/>
                <a:cs typeface="+mn-cs"/>
              </a:rPr>
              <a:t>Group speed across the field: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940217"/>
            <a:ext cx="7776864" cy="538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5526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7F15B-CC6A-E44A-97C6-5B0D2CA9B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1484784"/>
            <a:ext cx="7772400" cy="1066800"/>
          </a:xfrm>
        </p:spPr>
        <p:txBody>
          <a:bodyPr/>
          <a:lstStyle/>
          <a:p>
            <a:pPr algn="ctr"/>
            <a:r>
              <a:rPr lang="en-US" dirty="0"/>
              <a:t>2. Accounting for the effect of thermal misbalance on compressive MHD waves</a:t>
            </a:r>
          </a:p>
        </p:txBody>
      </p:sp>
    </p:spTree>
    <p:extLst>
      <p:ext uri="{BB962C8B-B14F-4D97-AF65-F5344CB8AC3E}">
        <p14:creationId xmlns:p14="http://schemas.microsoft.com/office/powerpoint/2010/main" val="33915718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+mn-lt"/>
              </a:rPr>
              <a:t>We have to consider the perturbations of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1412776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3200" dirty="0">
                <a:latin typeface="+mn-lt"/>
              </a:rPr>
              <a:t>Mechanical equilibrium,</a:t>
            </a:r>
          </a:p>
          <a:p>
            <a:pPr marL="342900" indent="-342900">
              <a:buFont typeface="Arial"/>
              <a:buChar char="•"/>
            </a:pPr>
            <a:endParaRPr lang="en-US" sz="3200" dirty="0"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3200" dirty="0">
                <a:latin typeface="+mn-lt"/>
              </a:rPr>
              <a:t>But, also, the </a:t>
            </a:r>
            <a:r>
              <a:rPr lang="en-US" sz="3200" b="1" dirty="0">
                <a:solidFill>
                  <a:srgbClr val="000090"/>
                </a:solidFill>
                <a:latin typeface="+mn-lt"/>
              </a:rPr>
              <a:t>thermal equilibrium</a:t>
            </a:r>
            <a:r>
              <a:rPr lang="en-US" sz="3200" dirty="0">
                <a:latin typeface="+mn-lt"/>
              </a:rPr>
              <a:t>,</a:t>
            </a:r>
          </a:p>
          <a:p>
            <a:r>
              <a:rPr lang="en-US" sz="3200" dirty="0">
                <a:latin typeface="+mn-lt"/>
              </a:rPr>
              <a:t>			e.g.</a:t>
            </a:r>
          </a:p>
          <a:p>
            <a:endParaRPr lang="en-US" sz="3200" dirty="0">
              <a:latin typeface="+mn-lt"/>
            </a:endParaRPr>
          </a:p>
          <a:p>
            <a:r>
              <a:rPr lang="en-US" sz="3200" dirty="0">
                <a:latin typeface="+mn-lt"/>
              </a:rPr>
              <a:t>Here   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5724128" y="1268760"/>
          <a:ext cx="1785218" cy="871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Equation" r:id="rId3" imgW="546100" imgH="266700" progId="Equation.DSMT4">
                  <p:embed/>
                </p:oleObj>
              </mc:Choice>
              <mc:Fallback>
                <p:oleObj name="Equation" r:id="rId3" imgW="546100" imgH="266700" progId="Equation.DSMT4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24128" y="1268760"/>
                        <a:ext cx="1785218" cy="8718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4572000" y="2852936"/>
          <a:ext cx="2795364" cy="677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Equation" r:id="rId5" imgW="838200" imgH="203200" progId="Equation.DSMT4">
                  <p:embed/>
                </p:oleObj>
              </mc:Choice>
              <mc:Fallback>
                <p:oleObj name="Equation" r:id="rId5" imgW="838200" imgH="203200" progId="Equation.DSMT4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0" y="2852936"/>
                        <a:ext cx="2795364" cy="677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2339752" y="3717032"/>
          <a:ext cx="6523038" cy="228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name="Equation" r:id="rId7" imgW="1955800" imgH="685800" progId="Equation.DSMT4">
                  <p:embed/>
                </p:oleObj>
              </mc:Choice>
              <mc:Fallback>
                <p:oleObj name="Equation" r:id="rId7" imgW="1955800" imgH="685800" progId="Equation.DSMT4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39752" y="3717032"/>
                        <a:ext cx="6523038" cy="2287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2668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For small perturbations, </a:t>
            </a:r>
          </a:p>
          <a:p>
            <a:r>
              <a:rPr lang="en-US" dirty="0">
                <a:latin typeface="+mn-lt"/>
              </a:rPr>
              <a:t>	we can </a:t>
            </a:r>
            <a:r>
              <a:rPr lang="en-US" b="1" dirty="0">
                <a:solidFill>
                  <a:schemeClr val="accent2"/>
                </a:solidFill>
                <a:latin typeface="+mn-lt"/>
              </a:rPr>
              <a:t>Taylor-expand</a:t>
            </a:r>
            <a:r>
              <a:rPr lang="en-US" dirty="0">
                <a:latin typeface="+mn-lt"/>
              </a:rPr>
              <a:t> the heating/cooling function </a:t>
            </a:r>
          </a:p>
          <a:p>
            <a:r>
              <a:rPr lang="en-US" dirty="0">
                <a:latin typeface="+mn-lt"/>
              </a:rPr>
              <a:t>           in the vicinity of the thermal equilibrium,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539552" y="1484784"/>
          <a:ext cx="7066187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9" name="Equation" r:id="rId3" imgW="2578100" imgH="1155700" progId="Equation.DSMT4">
                  <p:embed/>
                </p:oleObj>
              </mc:Choice>
              <mc:Fallback>
                <p:oleObj name="Equation" r:id="rId3" imgW="2578100" imgH="1155700" progId="Equation.DSMT4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1484784"/>
                        <a:ext cx="7066187" cy="3168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D590CEE-2AA6-6842-B518-E15A90B3071B}"/>
              </a:ext>
            </a:extLst>
          </p:cNvPr>
          <p:cNvSpPr/>
          <p:nvPr/>
        </p:nvSpPr>
        <p:spPr bwMode="auto">
          <a:xfrm>
            <a:off x="3491880" y="4077072"/>
            <a:ext cx="4113859" cy="576064"/>
          </a:xfrm>
          <a:prstGeom prst="roundRect">
            <a:avLst/>
          </a:prstGeom>
          <a:solidFill>
            <a:srgbClr val="FFFF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8915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53B8A7-4B56-634B-ACDC-189E610E1720}"/>
              </a:ext>
            </a:extLst>
          </p:cNvPr>
          <p:cNvSpPr txBox="1"/>
          <p:nvPr/>
        </p:nvSpPr>
        <p:spPr>
          <a:xfrm>
            <a:off x="107504" y="188640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Thin flux tube approximation (accounting for the finite-</a:t>
            </a:r>
            <a:r>
              <a:rPr lang="en-US" i="1" dirty="0">
                <a:latin typeface="+mn-lt"/>
              </a:rPr>
              <a:t>β</a:t>
            </a:r>
            <a:r>
              <a:rPr lang="en-US" dirty="0">
                <a:latin typeface="+mn-lt"/>
              </a:rPr>
              <a:t> effects)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3DB267-04FB-7646-BAB5-8EB307171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242353"/>
            <a:ext cx="6192688" cy="51977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FA31CCB-B692-D342-8F66-9A88F8BA1CB2}"/>
                  </a:ext>
                </a:extLst>
              </p:cNvPr>
              <p:cNvSpPr txBox="1"/>
              <p:nvPr/>
            </p:nvSpPr>
            <p:spPr>
              <a:xfrm>
                <a:off x="6660232" y="480689"/>
                <a:ext cx="1368152" cy="469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FA31CCB-B692-D342-8F66-9A88F8BA1C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480689"/>
                <a:ext cx="1368152" cy="469616"/>
              </a:xfrm>
              <a:prstGeom prst="rect">
                <a:avLst/>
              </a:prstGeom>
              <a:blipFill>
                <a:blip r:embed="rId3"/>
                <a:stretch>
                  <a:fillRect l="-917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53781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74171"/>
            <a:ext cx="6984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e.g., for long-wavelength slow magnetoacoustic waves in a plasma cylinder with </a:t>
            </a:r>
            <a:r>
              <a:rPr lang="en-US" b="1" dirty="0">
                <a:solidFill>
                  <a:schemeClr val="accent2"/>
                </a:solidFill>
                <a:latin typeface="+mn-lt"/>
              </a:rPr>
              <a:t>weak </a:t>
            </a:r>
            <a:r>
              <a:rPr lang="en-US" dirty="0">
                <a:latin typeface="+mn-lt"/>
              </a:rPr>
              <a:t>dissipation:</a:t>
            </a: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24744"/>
            <a:ext cx="8661400" cy="1536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852936"/>
            <a:ext cx="3240360" cy="3682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8927" y="3397859"/>
            <a:ext cx="7213993" cy="3394224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5984D83-75D5-3641-A348-F8348447DB6E}"/>
              </a:ext>
            </a:extLst>
          </p:cNvPr>
          <p:cNvSpPr/>
          <p:nvPr/>
        </p:nvSpPr>
        <p:spPr bwMode="auto">
          <a:xfrm>
            <a:off x="1403648" y="1920426"/>
            <a:ext cx="6408712" cy="720080"/>
          </a:xfrm>
          <a:prstGeom prst="roundRect">
            <a:avLst/>
          </a:prstGeom>
          <a:solidFill>
            <a:srgbClr val="FFC000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4147FAC-C510-374F-9BD9-05791194E69C}"/>
              </a:ext>
            </a:extLst>
          </p:cNvPr>
          <p:cNvSpPr/>
          <p:nvPr/>
        </p:nvSpPr>
        <p:spPr bwMode="auto">
          <a:xfrm>
            <a:off x="1871700" y="5805263"/>
            <a:ext cx="7041220" cy="986819"/>
          </a:xfrm>
          <a:prstGeom prst="roundRect">
            <a:avLst/>
          </a:prstGeom>
          <a:solidFill>
            <a:srgbClr val="FFC000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E9C3A27-9D1A-0648-87D5-2BFDF7DF4C3D}"/>
              </a:ext>
            </a:extLst>
          </p:cNvPr>
          <p:cNvSpPr/>
          <p:nvPr/>
        </p:nvSpPr>
        <p:spPr bwMode="auto">
          <a:xfrm flipV="1">
            <a:off x="6012160" y="3949285"/>
            <a:ext cx="720080" cy="537076"/>
          </a:xfrm>
          <a:prstGeom prst="roundRect">
            <a:avLst/>
          </a:prstGeom>
          <a:solidFill>
            <a:srgbClr val="FFC000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922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576" y="0"/>
            <a:ext cx="9042400" cy="4254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437112"/>
            <a:ext cx="8636000" cy="1054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558924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+mj-lt"/>
              </a:rPr>
              <a:t>Threshold of the over-stability: for </a:t>
            </a:r>
            <a:r>
              <a:rPr lang="en-US" i="1" dirty="0">
                <a:latin typeface="+mj-lt"/>
              </a:rPr>
              <a:t>R &gt; </a:t>
            </a:r>
            <a:r>
              <a:rPr lang="en-US" i="1" dirty="0" err="1">
                <a:latin typeface="+mj-lt"/>
              </a:rPr>
              <a:t>R</a:t>
            </a:r>
            <a:r>
              <a:rPr lang="en-US" baseline="-25000" dirty="0" err="1">
                <a:latin typeface="+mj-lt"/>
              </a:rPr>
              <a:t>crit</a:t>
            </a:r>
            <a:r>
              <a:rPr lang="en-US" baseline="-25000" dirty="0">
                <a:latin typeface="+mj-lt"/>
              </a:rPr>
              <a:t> </a:t>
            </a:r>
            <a:r>
              <a:rPr lang="en-US" dirty="0">
                <a:latin typeface="+mj-lt"/>
              </a:rPr>
              <a:t>the plasma is an </a:t>
            </a:r>
            <a:r>
              <a:rPr lang="en-US" b="1" dirty="0">
                <a:solidFill>
                  <a:srgbClr val="FF9900"/>
                </a:solidFill>
                <a:latin typeface="+mj-lt"/>
              </a:rPr>
              <a:t>active</a:t>
            </a:r>
            <a:r>
              <a:rPr lang="en-US" dirty="0">
                <a:latin typeface="+mj-lt"/>
              </a:rPr>
              <a:t> medium</a:t>
            </a:r>
          </a:p>
        </p:txBody>
      </p:sp>
    </p:spTree>
    <p:extLst>
      <p:ext uri="{BB962C8B-B14F-4D97-AF65-F5344CB8AC3E}">
        <p14:creationId xmlns:p14="http://schemas.microsoft.com/office/powerpoint/2010/main" val="14959167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7-28 at 11.04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4" y="260648"/>
            <a:ext cx="9093200" cy="4546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157192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Burgers equation with the linear “reaction” term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179512" y="404664"/>
            <a:ext cx="6192688" cy="1080120"/>
          </a:xfrm>
          <a:prstGeom prst="roundRect">
            <a:avLst/>
          </a:prstGeom>
          <a:solidFill>
            <a:srgbClr val="3333CC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7CD37E2-E5B6-DB49-A7F9-6E15D916AA8A}"/>
              </a:ext>
            </a:extLst>
          </p:cNvPr>
          <p:cNvSpPr/>
          <p:nvPr/>
        </p:nvSpPr>
        <p:spPr bwMode="auto">
          <a:xfrm>
            <a:off x="4861951" y="390775"/>
            <a:ext cx="1480220" cy="1107897"/>
          </a:xfrm>
          <a:prstGeom prst="roundRect">
            <a:avLst/>
          </a:prstGeom>
          <a:solidFill>
            <a:srgbClr val="FFC000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489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6FD8BE-4103-6946-9D47-72C621EC1D15}"/>
              </a:ext>
            </a:extLst>
          </p:cNvPr>
          <p:cNvSpPr txBox="1"/>
          <p:nvPr/>
        </p:nvSpPr>
        <p:spPr>
          <a:xfrm>
            <a:off x="107504" y="5949280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Nakariakov et al. 2017ApJ...849...62N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C72184-CABA-A349-B8A4-F38D334AC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2776"/>
            <a:ext cx="9144000" cy="29733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6D24A3-05AC-7F40-B0F5-FFF3A98758A1}"/>
              </a:ext>
            </a:extLst>
          </p:cNvPr>
          <p:cNvSpPr txBox="1"/>
          <p:nvPr/>
        </p:nvSpPr>
        <p:spPr>
          <a:xfrm>
            <a:off x="683568" y="4509120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The cooling/thermal misbalance can strongly affect coronal compressive waves.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C1FDCC-6F7F-6447-99A0-70B967F5ACB9}"/>
              </a:ext>
            </a:extLst>
          </p:cNvPr>
          <p:cNvSpPr txBox="1"/>
          <p:nvPr/>
        </p:nvSpPr>
        <p:spPr>
          <a:xfrm>
            <a:off x="107504" y="332656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Only thermal conduction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B9F6B5-56D4-9D40-8226-5EF542B42E0C}"/>
              </a:ext>
            </a:extLst>
          </p:cNvPr>
          <p:cNvSpPr txBox="1"/>
          <p:nvPr/>
        </p:nvSpPr>
        <p:spPr>
          <a:xfrm>
            <a:off x="3275856" y="41569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Over-stable case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EC53B4-7E4C-5D40-95E5-45855AFADA80}"/>
              </a:ext>
            </a:extLst>
          </p:cNvPr>
          <p:cNvSpPr txBox="1"/>
          <p:nvPr/>
        </p:nvSpPr>
        <p:spPr>
          <a:xfrm>
            <a:off x="6767736" y="33265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Enhanced damping case</a:t>
            </a:r>
          </a:p>
        </p:txBody>
      </p:sp>
    </p:spTree>
    <p:extLst>
      <p:ext uri="{BB962C8B-B14F-4D97-AF65-F5344CB8AC3E}">
        <p14:creationId xmlns:p14="http://schemas.microsoft.com/office/powerpoint/2010/main" val="1933295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40300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887663"/>
            <a:ext cx="39624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7"/>
          <p:cNvSpPr txBox="1">
            <a:spLocks noChangeArrowheads="1"/>
          </p:cNvSpPr>
          <p:nvPr/>
        </p:nvSpPr>
        <p:spPr bwMode="auto">
          <a:xfrm>
            <a:off x="5410200" y="609600"/>
            <a:ext cx="335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Evolution of a typical two-ribbon flare</a:t>
            </a:r>
          </a:p>
        </p:txBody>
      </p:sp>
      <p:sp>
        <p:nvSpPr>
          <p:cNvPr id="24580" name="TextBox 8"/>
          <p:cNvSpPr txBox="1">
            <a:spLocks noChangeArrowheads="1"/>
          </p:cNvSpPr>
          <p:nvPr/>
        </p:nvSpPr>
        <p:spPr bwMode="auto">
          <a:xfrm>
            <a:off x="381000" y="5257800"/>
            <a:ext cx="4191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Grigis &amp; Benz, ApJ 625, L143, 2005</a:t>
            </a:r>
          </a:p>
        </p:txBody>
      </p:sp>
    </p:spTree>
    <p:extLst>
      <p:ext uri="{BB962C8B-B14F-4D97-AF65-F5344CB8AC3E}">
        <p14:creationId xmlns:p14="http://schemas.microsoft.com/office/powerpoint/2010/main" val="26018099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2CB20C-0B72-C249-9635-CA56266E1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60648"/>
            <a:ext cx="8079730" cy="597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2696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46294F-D480-3748-A554-E5AE94B72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0" y="146881"/>
            <a:ext cx="9144000" cy="34261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C35EA5-5D3F-E745-8500-040EA08134F7}"/>
              </a:ext>
            </a:extLst>
          </p:cNvPr>
          <p:cNvSpPr txBox="1"/>
          <p:nvPr/>
        </p:nvSpPr>
        <p:spPr>
          <a:xfrm>
            <a:off x="467544" y="4221088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Sloshing?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E13B38-286D-1C42-A3A4-170CAF6D9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3717032"/>
            <a:ext cx="3398468" cy="254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2402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770485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The problem...: the heating function </a:t>
            </a:r>
            <a:r>
              <a:rPr lang="en-US" i="1" dirty="0">
                <a:latin typeface="+mn-lt"/>
              </a:rPr>
              <a:t>H</a:t>
            </a:r>
            <a:r>
              <a:rPr lang="en-US" dirty="0">
                <a:latin typeface="+mn-lt"/>
              </a:rPr>
              <a:t> is unknown...</a:t>
            </a: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Moreover, the </a:t>
            </a:r>
            <a:r>
              <a:rPr lang="en-US" dirty="0" err="1">
                <a:latin typeface="+mn-lt"/>
              </a:rPr>
              <a:t>radiative</a:t>
            </a:r>
            <a:r>
              <a:rPr lang="en-US" dirty="0">
                <a:latin typeface="+mn-lt"/>
              </a:rPr>
              <a:t> loss function is, hm... too...</a:t>
            </a:r>
          </a:p>
        </p:txBody>
      </p:sp>
      <p:pic>
        <p:nvPicPr>
          <p:cNvPr id="4" name="Picture 3" descr="Soler_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6743700" cy="4749800"/>
          </a:xfrm>
          <a:prstGeom prst="rect">
            <a:avLst/>
          </a:prstGeom>
        </p:spPr>
      </p:pic>
      <p:pic>
        <p:nvPicPr>
          <p:cNvPr id="5" name="Picture 4" descr="Colgan_Abdalla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7302500" cy="5143500"/>
          </a:xfrm>
          <a:prstGeom prst="rect">
            <a:avLst/>
          </a:prstGeom>
        </p:spPr>
      </p:pic>
      <p:pic>
        <p:nvPicPr>
          <p:cNvPr id="7" name="Picture 6" descr="Reale_Landi_201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9144000" cy="6146931"/>
          </a:xfrm>
          <a:prstGeom prst="rect">
            <a:avLst/>
          </a:prstGeom>
        </p:spPr>
      </p:pic>
      <p:pic>
        <p:nvPicPr>
          <p:cNvPr id="6" name="Picture 5" descr="CHIANTI_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1052736"/>
            <a:ext cx="9144000" cy="4925391"/>
          </a:xfrm>
          <a:prstGeom prst="rect">
            <a:avLst/>
          </a:prstGeom>
        </p:spPr>
      </p:pic>
      <p:pic>
        <p:nvPicPr>
          <p:cNvPr id="8" name="Picture 7" descr="Sakurai_201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96752"/>
            <a:ext cx="6680200" cy="4826000"/>
          </a:xfrm>
          <a:prstGeom prst="rect">
            <a:avLst/>
          </a:prstGeom>
        </p:spPr>
      </p:pic>
      <p:pic>
        <p:nvPicPr>
          <p:cNvPr id="9" name="Picture 8" descr="Somov_200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12776"/>
            <a:ext cx="9144000" cy="459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22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87129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Thus, we should treat</a:t>
            </a: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as </a:t>
            </a:r>
            <a:r>
              <a:rPr lang="en-US" b="1" dirty="0">
                <a:solidFill>
                  <a:srgbClr val="FF9900"/>
                </a:solidFill>
                <a:latin typeface="+mn-lt"/>
              </a:rPr>
              <a:t>unknown</a:t>
            </a:r>
            <a:r>
              <a:rPr lang="en-US" dirty="0">
                <a:latin typeface="+mn-lt"/>
              </a:rPr>
              <a:t>. </a:t>
            </a:r>
          </a:p>
          <a:p>
            <a:r>
              <a:rPr lang="en-US" dirty="0">
                <a:latin typeface="+mn-lt"/>
              </a:rPr>
              <a:t>                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Can seismology help us to constrain it?</a:t>
            </a:r>
          </a:p>
          <a:p>
            <a:r>
              <a:rPr lang="en-US" b="1" dirty="0">
                <a:solidFill>
                  <a:schemeClr val="bg1"/>
                </a:solidFill>
                <a:latin typeface="+mn-lt"/>
              </a:rPr>
              <a:t>                 i.e. (properties of waves) </a:t>
            </a:r>
            <a:r>
              <a:rPr lang="en-US" b="1" dirty="0">
                <a:solidFill>
                  <a:schemeClr val="bg1"/>
                </a:solidFill>
                <a:latin typeface="+mn-lt"/>
                <a:sym typeface="Wingdings"/>
              </a:rPr>
              <a:t> </a:t>
            </a:r>
            <a:r>
              <a:rPr lang="en-US" b="1" i="1" dirty="0" err="1">
                <a:solidFill>
                  <a:schemeClr val="bg1"/>
                </a:solidFill>
                <a:latin typeface="+mn-lt"/>
                <a:sym typeface="Wingdings"/>
              </a:rPr>
              <a:t>A</a:t>
            </a:r>
            <a:r>
              <a:rPr lang="en-US" b="1" i="1" baseline="-25000" dirty="0" err="1">
                <a:solidFill>
                  <a:schemeClr val="bg1"/>
                </a:solidFill>
                <a:latin typeface="+mn-lt"/>
                <a:sym typeface="Wingdings"/>
              </a:rPr>
              <a:t>p</a:t>
            </a:r>
            <a:r>
              <a:rPr lang="en-US" b="1" dirty="0">
                <a:solidFill>
                  <a:schemeClr val="bg1"/>
                </a:solidFill>
                <a:latin typeface="+mn-lt"/>
                <a:sym typeface="Wingdings"/>
              </a:rPr>
              <a:t>, </a:t>
            </a:r>
            <a:r>
              <a:rPr lang="en-US" b="1" i="1" dirty="0" err="1">
                <a:solidFill>
                  <a:schemeClr val="bg1"/>
                </a:solidFill>
                <a:latin typeface="+mn-lt"/>
                <a:sym typeface="Wingdings"/>
              </a:rPr>
              <a:t>A</a:t>
            </a:r>
            <a:r>
              <a:rPr lang="en-US" b="1" i="1" baseline="-25000" dirty="0" err="1">
                <a:solidFill>
                  <a:schemeClr val="bg1"/>
                </a:solidFill>
                <a:latin typeface="+mn-lt"/>
                <a:sym typeface="Wingdings"/>
              </a:rPr>
              <a:t>ρ</a:t>
            </a:r>
            <a:r>
              <a:rPr lang="en-US" b="1" dirty="0">
                <a:solidFill>
                  <a:schemeClr val="bg1"/>
                </a:solidFill>
                <a:latin typeface="+mn-lt"/>
                <a:sym typeface="Wingdings"/>
              </a:rPr>
              <a:t>, and </a:t>
            </a:r>
            <a:r>
              <a:rPr lang="en-US" b="1" i="1" dirty="0">
                <a:solidFill>
                  <a:schemeClr val="bg1"/>
                </a:solidFill>
                <a:latin typeface="+mn-lt"/>
                <a:sym typeface="Wingdings"/>
              </a:rPr>
              <a:t>A</a:t>
            </a:r>
            <a:r>
              <a:rPr lang="en-US" b="1" i="1" baseline="-25000" dirty="0">
                <a:solidFill>
                  <a:schemeClr val="bg1"/>
                </a:solidFill>
                <a:latin typeface="+mn-lt"/>
                <a:sym typeface="Wingdings"/>
              </a:rPr>
              <a:t>B</a:t>
            </a:r>
          </a:p>
          <a:p>
            <a:endParaRPr lang="en-US" b="1" i="1" baseline="-25000" dirty="0">
              <a:solidFill>
                <a:schemeClr val="bg1"/>
              </a:solidFill>
              <a:latin typeface="+mn-lt"/>
              <a:sym typeface="Wingdings"/>
            </a:endParaRPr>
          </a:p>
          <a:p>
            <a:r>
              <a:rPr lang="en-US" dirty="0">
                <a:solidFill>
                  <a:schemeClr val="bg1"/>
                </a:solidFill>
                <a:latin typeface="+mn-lt"/>
                <a:sym typeface="Wingdings" pitchFamily="2" charset="2"/>
              </a:rPr>
              <a:t> Seismological constraints on the coronal heating function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043608" y="908720"/>
          <a:ext cx="6181725" cy="277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3" name="Equation" r:id="rId3" imgW="2578100" imgH="1155700" progId="Equation.DSMT4">
                  <p:embed/>
                </p:oleObj>
              </mc:Choice>
              <mc:Fallback>
                <p:oleObj name="Equation" r:id="rId3" imgW="2578100" imgH="1155700" progId="Equation.DSMT4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608" y="908720"/>
                        <a:ext cx="6181725" cy="2771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071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86D11BA-5ED6-C04E-8252-B1ADBA09ED62}"/>
                  </a:ext>
                </a:extLst>
              </p:cNvPr>
              <p:cNvSpPr txBox="1"/>
              <p:nvPr/>
            </p:nvSpPr>
            <p:spPr>
              <a:xfrm>
                <a:off x="323528" y="404664"/>
                <a:ext cx="6480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+mn-lt"/>
                  </a:rPr>
                  <a:t>Effects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dirty="0"/>
                  <a:t>: </a:t>
                </a:r>
                <a:r>
                  <a:rPr lang="en-US" dirty="0">
                    <a:latin typeface="+mn-lt"/>
                  </a:rPr>
                  <a:t>(infinite B case)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86D11BA-5ED6-C04E-8252-B1ADBA09ED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04664"/>
                <a:ext cx="6480720" cy="461665"/>
              </a:xfrm>
              <a:prstGeom prst="rect">
                <a:avLst/>
              </a:prstGeom>
              <a:blipFill>
                <a:blip r:embed="rId2"/>
                <a:stretch>
                  <a:fillRect l="-1367" t="-10811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27FB8D7-3F7B-9541-A643-999F299BC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38" y="1124744"/>
            <a:ext cx="6337300" cy="20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9EDD4D6-5E50-8748-9DAE-E299059EADE5}"/>
                  </a:ext>
                </a:extLst>
              </p:cNvPr>
              <p:cNvSpPr txBox="1"/>
              <p:nvPr/>
            </p:nvSpPr>
            <p:spPr>
              <a:xfrm>
                <a:off x="396089" y="3415159"/>
                <a:ext cx="3096344" cy="1559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𝑇𝑉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𝑐𝑜𝑛𝑠𝑡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𝑇𝑝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(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𝑐𝑜𝑛𝑠𝑡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9EDD4D6-5E50-8748-9DAE-E299059EA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89" y="3415159"/>
                <a:ext cx="3096344" cy="1559081"/>
              </a:xfrm>
              <a:prstGeom prst="rect">
                <a:avLst/>
              </a:prstGeom>
              <a:blipFill>
                <a:blip r:embed="rId4"/>
                <a:stretch>
                  <a:fillRect b="-2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EFA473E-25F7-E042-AECD-A5F90C45C6D8}"/>
              </a:ext>
            </a:extLst>
          </p:cNvPr>
          <p:cNvSpPr txBox="1"/>
          <p:nvPr/>
        </p:nvSpPr>
        <p:spPr>
          <a:xfrm>
            <a:off x="3923928" y="3415159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There is no thermal conduction of viscosity, to emphasise the effect of the cooling/heating misbalance</a:t>
            </a:r>
          </a:p>
        </p:txBody>
      </p:sp>
    </p:spTree>
    <p:extLst>
      <p:ext uri="{BB962C8B-B14F-4D97-AF65-F5344CB8AC3E}">
        <p14:creationId xmlns:p14="http://schemas.microsoft.com/office/powerpoint/2010/main" val="39568976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284986-69E4-E542-8F66-BBA04D412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769956"/>
            <a:ext cx="4968552" cy="16825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D3B160-A242-B747-B575-7716F4A2E6BB}"/>
              </a:ext>
            </a:extLst>
          </p:cNvPr>
          <p:cNvSpPr txBox="1"/>
          <p:nvPr/>
        </p:nvSpPr>
        <p:spPr>
          <a:xfrm>
            <a:off x="107504" y="150306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Full dispersion relation: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9E6BA9-4B6D-3F47-8BCB-5CF0AE4DA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171" y="2607303"/>
            <a:ext cx="6313001" cy="12895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2844F4F-F0DB-C542-840F-91CAA470F2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6156" y="4293096"/>
            <a:ext cx="6276066" cy="16561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0E53F8-A501-FF4A-87A0-64EF3CD86CBD}"/>
              </a:ext>
            </a:extLst>
          </p:cNvPr>
          <p:cNvSpPr txBox="1"/>
          <p:nvPr/>
        </p:nvSpPr>
        <p:spPr>
          <a:xfrm>
            <a:off x="395536" y="4293096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+mn-lt"/>
              </a:rPr>
              <a:t>We can introduce two sound speeds: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B86FEA-D5E4-F840-BC4C-06EBE09DAED8}"/>
              </a:ext>
            </a:extLst>
          </p:cNvPr>
          <p:cNvSpPr txBox="1"/>
          <p:nvPr/>
        </p:nvSpPr>
        <p:spPr>
          <a:xfrm>
            <a:off x="6012160" y="1567249"/>
            <a:ext cx="2610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Characteristic times:</a:t>
            </a:r>
          </a:p>
        </p:txBody>
      </p:sp>
    </p:spTree>
    <p:extLst>
      <p:ext uri="{BB962C8B-B14F-4D97-AF65-F5344CB8AC3E}">
        <p14:creationId xmlns:p14="http://schemas.microsoft.com/office/powerpoint/2010/main" val="25169384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D80939B-0DBF-D64D-9A84-FDDD603B5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32656"/>
            <a:ext cx="7056784" cy="58281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2EE2C83-90A8-0D40-8A1D-F1ACA7517958}"/>
                  </a:ext>
                </a:extLst>
              </p:cNvPr>
              <p:cNvSpPr txBox="1"/>
              <p:nvPr/>
            </p:nvSpPr>
            <p:spPr>
              <a:xfrm>
                <a:off x="5220072" y="1151746"/>
                <a:ext cx="129614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sz="4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4400" i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2EE2C83-90A8-0D40-8A1D-F1ACA7517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1151746"/>
                <a:ext cx="1296144" cy="769441"/>
              </a:xfrm>
              <a:prstGeom prst="rect">
                <a:avLst/>
              </a:prstGeom>
              <a:blipFill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E1A2698-3779-0347-A08D-19943560A71F}"/>
                  </a:ext>
                </a:extLst>
              </p:cNvPr>
              <p:cNvSpPr txBox="1"/>
              <p:nvPr/>
            </p:nvSpPr>
            <p:spPr>
              <a:xfrm>
                <a:off x="4355976" y="332656"/>
                <a:ext cx="129614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4400" i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E1A2698-3779-0347-A08D-19943560A7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32656"/>
                <a:ext cx="1296144" cy="769441"/>
              </a:xfrm>
              <a:prstGeom prst="rect">
                <a:avLst/>
              </a:prstGeom>
              <a:blipFill>
                <a:blip r:embed="rId4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67E04BD-82A9-D94B-A6C2-CA66E2053515}"/>
                  </a:ext>
                </a:extLst>
              </p:cNvPr>
              <p:cNvSpPr txBox="1"/>
              <p:nvPr/>
            </p:nvSpPr>
            <p:spPr>
              <a:xfrm>
                <a:off x="6300192" y="4653136"/>
                <a:ext cx="295232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1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  <m:r>
                        <a:rPr lang="en-GB" sz="4400" b="1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4400" b="1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GB" sz="4400" b="1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GB" sz="4400" b="1" i="1" smtClean="0">
                          <a:solidFill>
                            <a:srgbClr val="FF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US" sz="44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67E04BD-82A9-D94B-A6C2-CA66E2053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4653136"/>
                <a:ext cx="2952328" cy="769441"/>
              </a:xfrm>
              <a:prstGeom prst="rect">
                <a:avLst/>
              </a:prstGeom>
              <a:blipFill>
                <a:blip r:embed="rId5"/>
                <a:stretch>
                  <a:fillRect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4730B310-F53E-B742-8F16-60057AD9C4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6856" y="5932204"/>
            <a:ext cx="2159000" cy="457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BFE297-478D-B74A-86AB-5BEC95AC833E}"/>
              </a:ext>
            </a:extLst>
          </p:cNvPr>
          <p:cNvSpPr txBox="1"/>
          <p:nvPr/>
        </p:nvSpPr>
        <p:spPr>
          <a:xfrm rot="16200000">
            <a:off x="6838871" y="1120967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</a:t>
            </a:r>
            <a:r>
              <a:rPr lang="en-GB" dirty="0"/>
              <a:t>CHIANTI v. 8.0.7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667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C8C726-7DEE-D444-AD20-92F091C6D4FA}"/>
              </a:ext>
            </a:extLst>
          </p:cNvPr>
          <p:cNvSpPr txBox="1"/>
          <p:nvPr/>
        </p:nvSpPr>
        <p:spPr>
          <a:xfrm>
            <a:off x="323528" y="332656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Limiting cases: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C561F1-C688-F84C-A8BB-C9D3735FD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79" y="1052736"/>
            <a:ext cx="8737600" cy="19558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1C4E7C6-5E85-324C-A24D-A3C30AC8BE84}"/>
              </a:ext>
            </a:extLst>
          </p:cNvPr>
          <p:cNvGrpSpPr/>
          <p:nvPr/>
        </p:nvGrpSpPr>
        <p:grpSpPr>
          <a:xfrm>
            <a:off x="539552" y="2276872"/>
            <a:ext cx="6048672" cy="2136433"/>
            <a:chOff x="539552" y="2276872"/>
            <a:chExt cx="6048672" cy="2136433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CB6B33E5-D3C3-FF44-A786-87660B50C09A}"/>
                </a:ext>
              </a:extLst>
            </p:cNvPr>
            <p:cNvSpPr/>
            <p:nvPr/>
          </p:nvSpPr>
          <p:spPr bwMode="auto">
            <a:xfrm>
              <a:off x="539552" y="2276872"/>
              <a:ext cx="4320480" cy="576064"/>
            </a:xfrm>
            <a:prstGeom prst="roundRect">
              <a:avLst/>
            </a:prstGeom>
            <a:solidFill>
              <a:srgbClr val="FFFF00">
                <a:alpha val="27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12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DA22BE-0FEA-4E4A-994B-E38332CB5BB7}"/>
                </a:ext>
              </a:extLst>
            </p:cNvPr>
            <p:cNvSpPr txBox="1"/>
            <p:nvPr/>
          </p:nvSpPr>
          <p:spPr>
            <a:xfrm>
              <a:off x="1043608" y="3212976"/>
              <a:ext cx="554461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  <a:latin typeface="+mn-lt"/>
                </a:rPr>
                <a:t>The previously considered case of the wavelength-independent enhanced damping or over-stability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57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475E12-8BBD-3341-853A-FE0267651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279" y="1988840"/>
            <a:ext cx="6382165" cy="30855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B690FB-EAC5-6B44-AEDD-9B56DD23A12A}"/>
              </a:ext>
            </a:extLst>
          </p:cNvPr>
          <p:cNvSpPr txBox="1"/>
          <p:nvPr/>
        </p:nvSpPr>
        <p:spPr>
          <a:xfrm>
            <a:off x="65989" y="1027983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Phase and group speeds: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A378FE-30C1-7248-BFC1-228CAFF2E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054" y="5304116"/>
            <a:ext cx="6134100" cy="6858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E4A714E-1FED-0B42-85BC-BE4A0ECB284B}"/>
              </a:ext>
            </a:extLst>
          </p:cNvPr>
          <p:cNvGrpSpPr/>
          <p:nvPr/>
        </p:nvGrpSpPr>
        <p:grpSpPr>
          <a:xfrm>
            <a:off x="0" y="1511336"/>
            <a:ext cx="6660232" cy="5134613"/>
            <a:chOff x="0" y="1511336"/>
            <a:chExt cx="6660232" cy="513461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E20A88A-8078-2F4A-9B62-D01346E0E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511336"/>
              <a:ext cx="6660232" cy="513461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6E3ECD2-96A5-C64B-A318-6BA5DF194E00}"/>
                </a:ext>
              </a:extLst>
            </p:cNvPr>
            <p:cNvSpPr txBox="1"/>
            <p:nvPr/>
          </p:nvSpPr>
          <p:spPr>
            <a:xfrm>
              <a:off x="1619672" y="2361736"/>
              <a:ext cx="12241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phase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A616814-E358-ED44-A27D-D33A04DE595D}"/>
                </a:ext>
              </a:extLst>
            </p:cNvPr>
            <p:cNvSpPr txBox="1"/>
            <p:nvPr/>
          </p:nvSpPr>
          <p:spPr>
            <a:xfrm>
              <a:off x="3995936" y="2451516"/>
              <a:ext cx="1296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  <a:latin typeface="+mn-lt"/>
                </a:rPr>
                <a:t>group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54F0D20-26D1-1A48-9F60-5AFD7C28E1C3}"/>
              </a:ext>
            </a:extLst>
          </p:cNvPr>
          <p:cNvSpPr txBox="1"/>
          <p:nvPr/>
        </p:nvSpPr>
        <p:spPr>
          <a:xfrm>
            <a:off x="2658277" y="78393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+mn-lt"/>
              </a:rPr>
              <a:t>Wave dispersion</a:t>
            </a:r>
            <a:r>
              <a:rPr lang="en-US" dirty="0">
                <a:solidFill>
                  <a:schemeClr val="accent6"/>
                </a:solidFill>
                <a:latin typeface="+mn-lt"/>
              </a:rPr>
              <a:t> </a:t>
            </a:r>
          </a:p>
          <a:p>
            <a:r>
              <a:rPr lang="en-US" dirty="0">
                <a:latin typeface="+mn-lt"/>
              </a:rPr>
              <a:t>(different from  Roberts’ geometric dispersion)</a:t>
            </a:r>
          </a:p>
        </p:txBody>
      </p:sp>
    </p:spTree>
    <p:extLst>
      <p:ext uri="{BB962C8B-B14F-4D97-AF65-F5344CB8AC3E}">
        <p14:creationId xmlns:p14="http://schemas.microsoft.com/office/powerpoint/2010/main" val="115583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306517-FA68-8248-9AE0-76E8F2220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96752"/>
            <a:ext cx="8599067" cy="35283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0A75B6-A104-AA48-993B-7F9F535D39AD}"/>
              </a:ext>
            </a:extLst>
          </p:cNvPr>
          <p:cNvSpPr txBox="1"/>
          <p:nvPr/>
        </p:nvSpPr>
        <p:spPr>
          <a:xfrm>
            <a:off x="5004048" y="4896742"/>
            <a:ext cx="3918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Enhanced damping regime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F45CD0-D9DB-1B4B-A6DF-7C08FC5044BB}"/>
              </a:ext>
            </a:extLst>
          </p:cNvPr>
          <p:cNvSpPr txBox="1"/>
          <p:nvPr/>
        </p:nvSpPr>
        <p:spPr>
          <a:xfrm>
            <a:off x="323528" y="33265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Evolution of a slow pulse:</a:t>
            </a:r>
          </a:p>
        </p:txBody>
      </p:sp>
    </p:spTree>
    <p:extLst>
      <p:ext uri="{BB962C8B-B14F-4D97-AF65-F5344CB8AC3E}">
        <p14:creationId xmlns:p14="http://schemas.microsoft.com/office/powerpoint/2010/main" val="3816996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576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048000"/>
            <a:ext cx="495300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4724400" y="609600"/>
            <a:ext cx="4191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Such a behavior was found in 35% of the flares observed with </a:t>
            </a:r>
            <a:r>
              <a:rPr lang="en-US" i="1"/>
              <a:t>Yohkoh/HXT, </a:t>
            </a:r>
            <a:r>
              <a:rPr lang="en-US"/>
              <a:t>analysed by Bogachev et al. (2005)</a:t>
            </a:r>
          </a:p>
        </p:txBody>
      </p:sp>
    </p:spTree>
    <p:extLst>
      <p:ext uri="{BB962C8B-B14F-4D97-AF65-F5344CB8AC3E}">
        <p14:creationId xmlns:p14="http://schemas.microsoft.com/office/powerpoint/2010/main" val="5335517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1CCE30-3E72-874C-B46C-E427EF197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02327"/>
            <a:ext cx="8748464" cy="37868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22C744-9538-764B-9CA5-B5347BBF26B7}"/>
              </a:ext>
            </a:extLst>
          </p:cNvPr>
          <p:cNvSpPr txBox="1"/>
          <p:nvPr/>
        </p:nvSpPr>
        <p:spPr>
          <a:xfrm>
            <a:off x="179512" y="26064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Over-stable regime: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32EC89-C736-D640-A24F-8118BC336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142" y="4869160"/>
            <a:ext cx="4356100" cy="1422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93DED16-AF99-9645-83D6-5C24B722A62A}"/>
              </a:ext>
            </a:extLst>
          </p:cNvPr>
          <p:cNvSpPr/>
          <p:nvPr/>
        </p:nvSpPr>
        <p:spPr bwMode="auto">
          <a:xfrm>
            <a:off x="2267744" y="4869160"/>
            <a:ext cx="1872208" cy="14401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BAA0D10-55F2-AC4C-B13D-BE4CC58B4C02}"/>
                  </a:ext>
                </a:extLst>
              </p:cNvPr>
              <p:cNvSpPr txBox="1"/>
              <p:nvPr/>
            </p:nvSpPr>
            <p:spPr>
              <a:xfrm>
                <a:off x="2303748" y="5266074"/>
                <a:ext cx="18722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600" b="0" i="0" smtClean="0">
                              <a:latin typeface="Cambria Math" panose="02040503050406030204" pitchFamily="18" charset="0"/>
                            </a:rPr>
                            <m:t>char</m:t>
                          </m:r>
                        </m:sub>
                      </m:sSub>
                      <m:r>
                        <a:rPr lang="en-US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BAA0D10-55F2-AC4C-B13D-BE4CC58B4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748" y="5266074"/>
                <a:ext cx="1872208" cy="646331"/>
              </a:xfrm>
              <a:prstGeom prst="rect">
                <a:avLst/>
              </a:prstGeom>
              <a:blipFill>
                <a:blip r:embed="rId4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94333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6E5D6EA-7C4F-8D4F-9F90-8483475F221C}"/>
              </a:ext>
            </a:extLst>
          </p:cNvPr>
          <p:cNvSpPr txBox="1"/>
          <p:nvPr/>
        </p:nvSpPr>
        <p:spPr>
          <a:xfrm>
            <a:off x="611560" y="548680"/>
            <a:ext cx="79928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+mn-lt"/>
              </a:rPr>
              <a:t>3. Derivation of Evolutionary Equations</a:t>
            </a:r>
          </a:p>
          <a:p>
            <a:endParaRPr lang="en-US" sz="4400" dirty="0">
              <a:latin typeface="+mn-lt"/>
            </a:endParaRPr>
          </a:p>
          <a:p>
            <a:r>
              <a:rPr lang="en-US" sz="3200" dirty="0">
                <a:latin typeface="+mn-lt"/>
              </a:rPr>
              <a:t>(Weakly-dissipative, weakly-nonlinear, …</a:t>
            </a:r>
          </a:p>
          <a:p>
            <a:r>
              <a:rPr lang="en-US" sz="3200" dirty="0">
                <a:latin typeface="+mn-lt"/>
              </a:rPr>
              <a:t>Weakly-dispersive…)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097CA2-6402-D742-84B8-A75057677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" y="3933056"/>
            <a:ext cx="9144000" cy="205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3433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BD22115-F1D2-FE4B-8DF1-3157D27B9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781" y="1132115"/>
            <a:ext cx="5676900" cy="381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6100B1-EF4F-114F-B504-8E4DB064D17E}"/>
              </a:ext>
            </a:extLst>
          </p:cNvPr>
          <p:cNvSpPr txBox="1"/>
          <p:nvPr/>
        </p:nvSpPr>
        <p:spPr>
          <a:xfrm>
            <a:off x="971600" y="260648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Governing </a:t>
            </a:r>
            <a:r>
              <a:rPr lang="en-US" dirty="0" err="1"/>
              <a:t>Eqs</a:t>
            </a:r>
            <a:r>
              <a:rPr lang="en-US" dirty="0"/>
              <a:t>.:</a:t>
            </a:r>
          </a:p>
        </p:txBody>
      </p:sp>
    </p:spTree>
    <p:extLst>
      <p:ext uri="{BB962C8B-B14F-4D97-AF65-F5344CB8AC3E}">
        <p14:creationId xmlns:p14="http://schemas.microsoft.com/office/powerpoint/2010/main" val="6076007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7AE0F6-95F4-F94A-B57A-64110AFC3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196752"/>
            <a:ext cx="5892851" cy="11521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8B006F-A418-1E43-9AA1-3A861646D913}"/>
              </a:ext>
            </a:extLst>
          </p:cNvPr>
          <p:cNvSpPr txBox="1"/>
          <p:nvPr/>
        </p:nvSpPr>
        <p:spPr>
          <a:xfrm>
            <a:off x="395536" y="404664"/>
            <a:ext cx="7128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Identify the equilibrium, and perturb it:</a:t>
            </a: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(assume that perturbations as small, but finite)</a:t>
            </a:r>
          </a:p>
        </p:txBody>
      </p:sp>
    </p:spTree>
    <p:extLst>
      <p:ext uri="{BB962C8B-B14F-4D97-AF65-F5344CB8AC3E}">
        <p14:creationId xmlns:p14="http://schemas.microsoft.com/office/powerpoint/2010/main" val="14249318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1FBD6-6078-D640-B151-D55ADEAF0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96850"/>
            <a:ext cx="4724400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6362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649F86A-7807-A648-9AB6-AA7DE546B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928" y="1412776"/>
            <a:ext cx="8359881" cy="273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2A727F-BC2E-EF47-8146-3986BE060C75}"/>
              </a:ext>
            </a:extLst>
          </p:cNvPr>
          <p:cNvSpPr txBox="1"/>
          <p:nvPr/>
        </p:nvSpPr>
        <p:spPr>
          <a:xfrm>
            <a:off x="323528" y="260648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From the </a:t>
            </a:r>
            <a:r>
              <a:rPr lang="en-US" b="1" dirty="0">
                <a:latin typeface="+mn-lt"/>
              </a:rPr>
              <a:t>linear</a:t>
            </a:r>
            <a:r>
              <a:rPr lang="en-US" dirty="0">
                <a:latin typeface="+mn-lt"/>
              </a:rPr>
              <a:t> equations obtain the </a:t>
            </a:r>
            <a:r>
              <a:rPr lang="en-US" b="1" dirty="0">
                <a:latin typeface="+mn-lt"/>
              </a:rPr>
              <a:t>linear </a:t>
            </a:r>
            <a:r>
              <a:rPr lang="en-US" dirty="0">
                <a:latin typeface="+mn-lt"/>
              </a:rPr>
              <a:t>relationship between different quantities perturbed by the wave: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803477-57E5-8447-83E1-0B0DE47FF897}"/>
              </a:ext>
            </a:extLst>
          </p:cNvPr>
          <p:cNvSpPr txBox="1"/>
          <p:nvPr/>
        </p:nvSpPr>
        <p:spPr>
          <a:xfrm>
            <a:off x="323528" y="450912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Use it to exclude all variables except one, e.g.</a:t>
            </a:r>
            <a:r>
              <a:rPr lang="en-US" dirty="0"/>
              <a:t>, </a:t>
            </a:r>
            <a:r>
              <a:rPr lang="en-US" i="1" dirty="0"/>
              <a:t>u</a:t>
            </a:r>
            <a:r>
              <a:rPr lang="en-US" dirty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9537506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A42FA5-89B1-9D44-A39B-9A37D0DAF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548680"/>
            <a:ext cx="7272808" cy="42358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EC06B5-C53E-3A4D-92BE-5009F62B85FC}"/>
              </a:ext>
            </a:extLst>
          </p:cNvPr>
          <p:cNvSpPr txBox="1"/>
          <p:nvPr/>
        </p:nvSpPr>
        <p:spPr>
          <a:xfrm>
            <a:off x="755576" y="5157192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“Wave” equation</a:t>
            </a:r>
          </a:p>
        </p:txBody>
      </p:sp>
    </p:spTree>
    <p:extLst>
      <p:ext uri="{BB962C8B-B14F-4D97-AF65-F5344CB8AC3E}">
        <p14:creationId xmlns:p14="http://schemas.microsoft.com/office/powerpoint/2010/main" val="6108555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78BBCEC-DCE8-C444-8147-B86A165A3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052736"/>
            <a:ext cx="7579320" cy="45475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1888CB8-F4D7-964C-8121-D4D585C4FA05}"/>
              </a:ext>
            </a:extLst>
          </p:cNvPr>
          <p:cNvSpPr txBox="1"/>
          <p:nvPr/>
        </p:nvSpPr>
        <p:spPr>
          <a:xfrm>
            <a:off x="467544" y="260648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All nonlinear terms are expressed through </a:t>
            </a:r>
            <a:r>
              <a:rPr lang="en-US" i="1" dirty="0"/>
              <a:t>u</a:t>
            </a:r>
            <a:r>
              <a:rPr lang="en-US" dirty="0"/>
              <a:t> </a:t>
            </a:r>
            <a:r>
              <a:rPr lang="en-US" dirty="0">
                <a:latin typeface="+mn-lt"/>
              </a:rPr>
              <a:t>too:</a:t>
            </a:r>
          </a:p>
        </p:txBody>
      </p:sp>
    </p:spTree>
    <p:extLst>
      <p:ext uri="{BB962C8B-B14F-4D97-AF65-F5344CB8AC3E}">
        <p14:creationId xmlns:p14="http://schemas.microsoft.com/office/powerpoint/2010/main" val="51488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662E83-BC35-2346-A3A1-351967596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650305"/>
            <a:ext cx="3956154" cy="5526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18D4FB-81DE-F447-B903-9E3715777899}"/>
              </a:ext>
            </a:extLst>
          </p:cNvPr>
          <p:cNvSpPr txBox="1"/>
          <p:nvPr/>
        </p:nvSpPr>
        <p:spPr>
          <a:xfrm>
            <a:off x="323528" y="188640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Have a look at the dispersion relation: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And neglecting all nonlinear terms obtain: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CD670D-375A-BA4A-8D20-6C1D66E781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0506" y="2060848"/>
            <a:ext cx="7178425" cy="36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64321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C8B613D-A58D-8D48-A908-888B8DDDACDF}"/>
              </a:ext>
            </a:extLst>
          </p:cNvPr>
          <p:cNvSpPr txBox="1"/>
          <p:nvPr/>
        </p:nvSpPr>
        <p:spPr>
          <a:xfrm>
            <a:off x="395536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Assume that the dissipative and dispersive terms are small, </a:t>
            </a: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and consider a wave propagating, e.g., to the right: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BBD8E8-8592-9D48-B3FE-805768AE2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085" y="2060848"/>
            <a:ext cx="6049797" cy="222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66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001125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TextBox 5"/>
          <p:cNvSpPr txBox="1">
            <a:spLocks noChangeArrowheads="1"/>
          </p:cNvSpPr>
          <p:nvPr/>
        </p:nvSpPr>
        <p:spPr bwMode="auto">
          <a:xfrm>
            <a:off x="838200" y="5486400"/>
            <a:ext cx="4114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Bogachev et al. 2005 </a:t>
            </a:r>
          </a:p>
        </p:txBody>
      </p:sp>
    </p:spTree>
    <p:extLst>
      <p:ext uri="{BB962C8B-B14F-4D97-AF65-F5344CB8AC3E}">
        <p14:creationId xmlns:p14="http://schemas.microsoft.com/office/powerpoint/2010/main" val="1304950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4585A5-39C3-7149-8A66-923A5BDCE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4754211"/>
            <a:ext cx="5751920" cy="7374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1B5F45-658E-804C-80E4-BC0B2E4B7511}"/>
              </a:ext>
            </a:extLst>
          </p:cNvPr>
          <p:cNvSpPr txBox="1"/>
          <p:nvPr/>
        </p:nvSpPr>
        <p:spPr>
          <a:xfrm>
            <a:off x="431540" y="334817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To study weakly dissipative/dispersive/nonlinear modification of the wave – the evolutions - come back to the wave equation and change the variables: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02D43A7-3DFB-354B-9F37-3371777B1C45}"/>
                  </a:ext>
                </a:extLst>
              </p:cNvPr>
              <p:cNvSpPr txBox="1"/>
              <p:nvPr/>
            </p:nvSpPr>
            <p:spPr>
              <a:xfrm>
                <a:off x="539552" y="332656"/>
                <a:ext cx="7560840" cy="1668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+mn-lt"/>
                  </a:rPr>
                  <a:t>The “propagating wave” part of the wave Eq.:</a:t>
                </a:r>
              </a:p>
              <a:p>
                <a:endParaRPr lang="en-US" dirty="0">
                  <a:latin typeface="+mn-lt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RHS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02D43A7-3DFB-354B-9F37-3371777B1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32656"/>
                <a:ext cx="7560840" cy="1668342"/>
              </a:xfrm>
              <a:prstGeom prst="rect">
                <a:avLst/>
              </a:prstGeom>
              <a:blipFill>
                <a:blip r:embed="rId3"/>
                <a:stretch>
                  <a:fillRect l="-1005" t="-2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CD685F-4836-924B-A3F4-98E70664C7F9}"/>
                  </a:ext>
                </a:extLst>
              </p:cNvPr>
              <p:cNvSpPr txBox="1"/>
              <p:nvPr/>
            </p:nvSpPr>
            <p:spPr>
              <a:xfrm>
                <a:off x="539552" y="2276872"/>
                <a:ext cx="828092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If RHS=0, the wave does not evolve, the solution is some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∓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CD685F-4836-924B-A3F4-98E70664C7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276872"/>
                <a:ext cx="8280920" cy="830997"/>
              </a:xfrm>
              <a:prstGeom prst="rect">
                <a:avLst/>
              </a:prstGeom>
              <a:blipFill>
                <a:blip r:embed="rId4"/>
                <a:stretch>
                  <a:fillRect l="-917" t="-4478" b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44443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7751810-5CD9-A94E-846D-A0FAC13BB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32656"/>
            <a:ext cx="8047954" cy="46805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77B4C4-EF1A-3040-8B1A-8EFDCCCB4E6E}"/>
              </a:ext>
            </a:extLst>
          </p:cNvPr>
          <p:cNvSpPr txBox="1"/>
          <p:nvPr/>
        </p:nvSpPr>
        <p:spPr>
          <a:xfrm>
            <a:off x="539552" y="5301208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+mn-lt"/>
              </a:rPr>
              <a:t>Generalised</a:t>
            </a:r>
            <a:r>
              <a:rPr lang="en-US" dirty="0">
                <a:latin typeface="+mn-lt"/>
              </a:rPr>
              <a:t> Burgers equation</a:t>
            </a:r>
          </a:p>
        </p:txBody>
      </p:sp>
    </p:spTree>
    <p:extLst>
      <p:ext uri="{BB962C8B-B14F-4D97-AF65-F5344CB8AC3E}">
        <p14:creationId xmlns:p14="http://schemas.microsoft.com/office/powerpoint/2010/main" val="372128391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955AF4-BF05-8748-A92C-5984B8DB1A17}"/>
              </a:ext>
            </a:extLst>
          </p:cNvPr>
          <p:cNvSpPr txBox="1"/>
          <p:nvPr/>
        </p:nvSpPr>
        <p:spPr>
          <a:xfrm>
            <a:off x="395536" y="404664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Evolutionary equations could be either solved analytically (if there are known exact solutions),</a:t>
            </a:r>
          </a:p>
          <a:p>
            <a:endParaRPr lang="en-US" dirty="0"/>
          </a:p>
          <a:p>
            <a:r>
              <a:rPr lang="en-US" dirty="0"/>
              <a:t>Or numerically, e.g. with Maple, </a:t>
            </a:r>
            <a:r>
              <a:rPr lang="en-US" dirty="0" err="1"/>
              <a:t>Matlab</a:t>
            </a:r>
            <a:r>
              <a:rPr lang="en-US" dirty="0"/>
              <a:t>, Mathematica…</a:t>
            </a:r>
          </a:p>
        </p:txBody>
      </p:sp>
    </p:spTree>
    <p:extLst>
      <p:ext uri="{BB962C8B-B14F-4D97-AF65-F5344CB8AC3E}">
        <p14:creationId xmlns:p14="http://schemas.microsoft.com/office/powerpoint/2010/main" val="20390933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FB9E8-2BAC-8B4F-829C-A0EDF604525F}"/>
              </a:ext>
            </a:extLst>
          </p:cNvPr>
          <p:cNvSpPr txBox="1"/>
          <p:nvPr/>
        </p:nvSpPr>
        <p:spPr>
          <a:xfrm>
            <a:off x="467544" y="476672"/>
            <a:ext cx="81369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+mn-lt"/>
              </a:rPr>
              <a:t>4. Using evolutionary equations to get new knowledge</a:t>
            </a:r>
          </a:p>
          <a:p>
            <a:pPr algn="ctr"/>
            <a:endParaRPr lang="en-US" sz="4400" dirty="0">
              <a:latin typeface="+mn-lt"/>
            </a:endParaRPr>
          </a:p>
          <a:p>
            <a:pPr algn="ctr"/>
            <a:endParaRPr lang="en-US" sz="4400" dirty="0">
              <a:latin typeface="+mn-lt"/>
            </a:endParaRPr>
          </a:p>
          <a:p>
            <a:pPr algn="ctr"/>
            <a:r>
              <a:rPr lang="en-US" sz="4400" dirty="0">
                <a:latin typeface="+mn-lt"/>
              </a:rPr>
              <a:t>(e.g., the nonlinear effects associated with torsional Alfvén waves)</a:t>
            </a:r>
          </a:p>
        </p:txBody>
      </p:sp>
    </p:spTree>
    <p:extLst>
      <p:ext uri="{BB962C8B-B14F-4D97-AF65-F5344CB8AC3E}">
        <p14:creationId xmlns:p14="http://schemas.microsoft.com/office/powerpoint/2010/main" val="4601779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9022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4627794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76056" y="5013176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Evolution of the wave amplitude with height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6096" y="404664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Spherical Cohen-</a:t>
            </a:r>
            <a:r>
              <a:rPr lang="en-US" dirty="0" err="1">
                <a:latin typeface="+mn-lt"/>
              </a:rPr>
              <a:t>Kulsrud</a:t>
            </a:r>
            <a:r>
              <a:rPr lang="en-US" dirty="0">
                <a:latin typeface="+mn-lt"/>
              </a:rPr>
              <a:t>-Burgers Eq.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2420888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+mn-lt"/>
              </a:rPr>
              <a:t>Evolution of the Alfven wave shape: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5C0B8C-7DCD-2E45-855B-2A4FD4F25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8973" y="1879355"/>
            <a:ext cx="3916252" cy="28160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8762" y="997540"/>
            <a:ext cx="5753100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35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6632"/>
            <a:ext cx="813690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+mn-lt"/>
              </a:rPr>
              <a:t>Compressive flows induced by by the </a:t>
            </a:r>
            <a:r>
              <a:rPr lang="en-US" b="1" dirty="0">
                <a:latin typeface="+mn-lt"/>
              </a:rPr>
              <a:t>centrifugal</a:t>
            </a:r>
            <a:r>
              <a:rPr lang="en-US" dirty="0">
                <a:latin typeface="+mn-lt"/>
              </a:rPr>
              <a:t>, </a:t>
            </a:r>
            <a:r>
              <a:rPr lang="en-US" b="1" dirty="0">
                <a:latin typeface="+mn-lt"/>
              </a:rPr>
              <a:t>magnetic tension </a:t>
            </a:r>
            <a:r>
              <a:rPr lang="en-US" dirty="0">
                <a:latin typeface="+mn-lt"/>
              </a:rPr>
              <a:t>and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ponderomotive</a:t>
            </a:r>
            <a:r>
              <a:rPr lang="en-US" b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forces:</a:t>
            </a:r>
          </a:p>
          <a:p>
            <a:pPr algn="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052736"/>
            <a:ext cx="5880100" cy="2171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3789040"/>
            <a:ext cx="7086600" cy="1244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3284984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In a propagating torsional wave: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309" y="5157192"/>
            <a:ext cx="885698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The effects of nonlinear magnetic twist and plasma rotation in the travelling wave </a:t>
            </a:r>
            <a:r>
              <a:rPr lang="en-US" b="1" dirty="0">
                <a:latin typeface="+mn-lt"/>
              </a:rPr>
              <a:t>cancel </a:t>
            </a:r>
            <a:r>
              <a:rPr lang="en-US" dirty="0">
                <a:latin typeface="+mn-lt"/>
              </a:rPr>
              <a:t>out each other, and do not add new effects.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576" y="1412776"/>
            <a:ext cx="18722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  <a:latin typeface="+mn-lt"/>
              </a:rPr>
              <a:t>Ω = </a:t>
            </a:r>
            <a:r>
              <a:rPr lang="en-US" i="1" dirty="0" err="1">
                <a:solidFill>
                  <a:srgbClr val="000090"/>
                </a:solidFill>
                <a:latin typeface="+mn-lt"/>
              </a:rPr>
              <a:t>V</a:t>
            </a:r>
            <a:r>
              <a:rPr lang="en-US" i="1" baseline="-25000" dirty="0" err="1">
                <a:solidFill>
                  <a:srgbClr val="000090"/>
                </a:solidFill>
                <a:latin typeface="+mn-lt"/>
                <a:cs typeface="Lucida Grande" charset="0"/>
              </a:rPr>
              <a:t>ϕ</a:t>
            </a:r>
            <a:r>
              <a:rPr lang="en-US" i="1" dirty="0">
                <a:solidFill>
                  <a:srgbClr val="000090"/>
                </a:solidFill>
                <a:latin typeface="+mn-lt"/>
                <a:ea typeface="Lucida Grande" charset="0"/>
                <a:cs typeface="Lucida Grande" charset="0"/>
              </a:rPr>
              <a:t>/r</a:t>
            </a:r>
          </a:p>
          <a:p>
            <a:r>
              <a:rPr lang="en-US" i="1" dirty="0">
                <a:solidFill>
                  <a:srgbClr val="000090"/>
                </a:solidFill>
                <a:latin typeface="+mn-lt"/>
                <a:ea typeface="Lucida Grande" charset="0"/>
                <a:cs typeface="Lucida Grande" charset="0"/>
              </a:rPr>
              <a:t> </a:t>
            </a:r>
            <a:r>
              <a:rPr lang="en-US" dirty="0">
                <a:solidFill>
                  <a:srgbClr val="000090"/>
                </a:solidFill>
                <a:latin typeface="+mn-lt"/>
                <a:ea typeface="Lucida Grande" charset="0"/>
                <a:cs typeface="Lucida Grande" charset="0"/>
              </a:rPr>
              <a:t>- </a:t>
            </a:r>
            <a:r>
              <a:rPr lang="en-US" dirty="0" err="1">
                <a:solidFill>
                  <a:srgbClr val="000090"/>
                </a:solidFill>
                <a:latin typeface="+mn-lt"/>
                <a:ea typeface="Lucida Grande" charset="0"/>
                <a:cs typeface="Lucida Grande" charset="0"/>
              </a:rPr>
              <a:t>vorticity</a:t>
            </a:r>
            <a:endParaRPr lang="en-US" dirty="0">
              <a:solidFill>
                <a:srgbClr val="000090"/>
              </a:solidFill>
              <a:latin typeface="+mn-lt"/>
              <a:ea typeface="Lucida Grande" charset="0"/>
              <a:cs typeface="Lucida Grande" charset="0"/>
            </a:endParaRPr>
          </a:p>
          <a:p>
            <a:r>
              <a:rPr lang="en-US" i="1" dirty="0">
                <a:solidFill>
                  <a:srgbClr val="000090"/>
                </a:solidFill>
                <a:latin typeface="+mn-lt"/>
                <a:ea typeface="Lucida Grande" charset="0"/>
                <a:cs typeface="Lucida Grande" charset="0"/>
              </a:rPr>
              <a:t>J = </a:t>
            </a:r>
            <a:r>
              <a:rPr lang="en-US" i="1" dirty="0" err="1">
                <a:solidFill>
                  <a:srgbClr val="000090"/>
                </a:solidFill>
                <a:latin typeface="+mn-lt"/>
                <a:ea typeface="Lucida Grande" charset="0"/>
                <a:cs typeface="Lucida Grande" charset="0"/>
              </a:rPr>
              <a:t>B</a:t>
            </a:r>
            <a:r>
              <a:rPr lang="en-US" i="1" baseline="-25000" dirty="0" err="1">
                <a:solidFill>
                  <a:srgbClr val="000090"/>
                </a:solidFill>
                <a:latin typeface="+mn-lt"/>
                <a:cs typeface="Lucida Grande" charset="0"/>
              </a:rPr>
              <a:t>ϕ</a:t>
            </a:r>
            <a:r>
              <a:rPr lang="en-US" i="1" dirty="0">
                <a:solidFill>
                  <a:srgbClr val="000090"/>
                </a:solidFill>
                <a:latin typeface="+mn-lt"/>
                <a:ea typeface="Lucida Grande" charset="0"/>
                <a:cs typeface="Lucida Grande" charset="0"/>
              </a:rPr>
              <a:t>/r</a:t>
            </a:r>
          </a:p>
          <a:p>
            <a:r>
              <a:rPr lang="en-US" i="1" dirty="0">
                <a:solidFill>
                  <a:srgbClr val="000090"/>
                </a:solidFill>
                <a:latin typeface="+mn-lt"/>
                <a:ea typeface="Lucida Grande" charset="0"/>
                <a:cs typeface="Lucida Grande" charset="0"/>
              </a:rPr>
              <a:t> </a:t>
            </a:r>
            <a:r>
              <a:rPr lang="en-US" dirty="0">
                <a:solidFill>
                  <a:srgbClr val="000090"/>
                </a:solidFill>
                <a:latin typeface="+mn-lt"/>
                <a:ea typeface="Lucida Grande" charset="0"/>
                <a:cs typeface="Lucida Grande" charset="0"/>
              </a:rPr>
              <a:t>– twist.</a:t>
            </a:r>
          </a:p>
        </p:txBody>
      </p:sp>
    </p:spTree>
    <p:extLst>
      <p:ext uri="{BB962C8B-B14F-4D97-AF65-F5344CB8AC3E}">
        <p14:creationId xmlns:p14="http://schemas.microsoft.com/office/powerpoint/2010/main" val="33565971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251520" y="2552990"/>
            <a:ext cx="2971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/>
              <a:t>Induced density perturbations in a </a:t>
            </a:r>
            <a:r>
              <a:rPr lang="en-US" b="1" dirty="0"/>
              <a:t>long-wavelength</a:t>
            </a:r>
            <a:r>
              <a:rPr lang="en-US" dirty="0"/>
              <a:t> </a:t>
            </a:r>
            <a:r>
              <a:rPr lang="en-US" b="1" dirty="0">
                <a:solidFill>
                  <a:srgbClr val="CC6600"/>
                </a:solidFill>
              </a:rPr>
              <a:t>torsional</a:t>
            </a:r>
            <a:r>
              <a:rPr lang="en-US" b="1" dirty="0"/>
              <a:t> Alfvén wave:</a:t>
            </a:r>
            <a:endParaRPr lang="en-US" dirty="0"/>
          </a:p>
        </p:txBody>
      </p:sp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241300" y="255066"/>
            <a:ext cx="2971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i="1" dirty="0"/>
              <a:t>Fundamental nonlinear effect: </a:t>
            </a:r>
            <a:r>
              <a:rPr lang="en-US" dirty="0"/>
              <a:t>induced density perturbations in a </a:t>
            </a:r>
            <a:r>
              <a:rPr lang="en-US" b="1" dirty="0">
                <a:solidFill>
                  <a:srgbClr val="CC6600"/>
                </a:solidFill>
              </a:rPr>
              <a:t>plane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/>
              <a:t>Alfvén wave:</a:t>
            </a:r>
          </a:p>
        </p:txBody>
      </p:sp>
      <p:pic>
        <p:nvPicPr>
          <p:cNvPr id="3379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743200"/>
            <a:ext cx="44831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820" y="860530"/>
            <a:ext cx="5740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Box 5"/>
          <p:cNvSpPr txBox="1">
            <a:spLocks noChangeArrowheads="1"/>
          </p:cNvSpPr>
          <p:nvPr/>
        </p:nvSpPr>
        <p:spPr bwMode="auto">
          <a:xfrm>
            <a:off x="2590800" y="5791200"/>
            <a:ext cx="62944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err="1">
                <a:latin typeface="Times New Roman" charset="0"/>
                <a:cs typeface="Times New Roman" charset="0"/>
              </a:rPr>
              <a:t>Vasheghani</a:t>
            </a:r>
            <a:r>
              <a:rPr lang="en-US" dirty="0">
                <a:latin typeface="Times New Roman" charset="0"/>
                <a:cs typeface="Times New Roman" charset="0"/>
              </a:rPr>
              <a:t> </a:t>
            </a:r>
            <a:r>
              <a:rPr lang="en-US" dirty="0" err="1">
                <a:latin typeface="Times New Roman" charset="0"/>
                <a:cs typeface="Times New Roman" charset="0"/>
              </a:rPr>
              <a:t>Farahani</a:t>
            </a:r>
            <a:r>
              <a:rPr lang="en-US" dirty="0">
                <a:latin typeface="Times New Roman" charset="0"/>
                <a:cs typeface="Times New Roman" charset="0"/>
              </a:rPr>
              <a:t> et al., A&amp;A </a:t>
            </a:r>
            <a:r>
              <a:rPr lang="en-US" b="1" dirty="0">
                <a:ea typeface="Times New Roman" charset="0"/>
                <a:cs typeface="Times New Roman" charset="0"/>
              </a:rPr>
              <a:t>526</a:t>
            </a:r>
            <a:r>
              <a:rPr lang="en-US" dirty="0">
                <a:ea typeface="Times New Roman" charset="0"/>
                <a:cs typeface="Times New Roman" charset="0"/>
              </a:rPr>
              <a:t>, A80,</a:t>
            </a:r>
            <a:r>
              <a:rPr lang="en-US" b="1" dirty="0">
                <a:latin typeface="Times New Roman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cs typeface="Times New Roman" charset="0"/>
              </a:rPr>
              <a:t>2011</a:t>
            </a:r>
          </a:p>
        </p:txBody>
      </p:sp>
      <p:sp>
        <p:nvSpPr>
          <p:cNvPr id="33799" name="TextBox 6"/>
          <p:cNvSpPr txBox="1">
            <a:spLocks noChangeArrowheads="1"/>
          </p:cNvSpPr>
          <p:nvPr/>
        </p:nvSpPr>
        <p:spPr bwMode="auto">
          <a:xfrm>
            <a:off x="1475656" y="4365104"/>
            <a:ext cx="75135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>
                <a:solidFill>
                  <a:schemeClr val="accent2"/>
                </a:solidFill>
              </a:rPr>
              <a:t>Hence, the parallel nonlinear cascades in torsional waves and in shear Alfvén waves are different!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4644008" y="1393930"/>
            <a:ext cx="2160240" cy="432048"/>
          </a:xfrm>
          <a:prstGeom prst="roundRect">
            <a:avLst/>
          </a:prstGeom>
          <a:solidFill>
            <a:schemeClr val="accent1">
              <a:alpha val="23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373216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Thin flux tube formalism: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A1628AE-5D34-1C40-94B1-056502879C85}"/>
              </a:ext>
            </a:extLst>
          </p:cNvPr>
          <p:cNvSpPr/>
          <p:nvPr/>
        </p:nvSpPr>
        <p:spPr bwMode="auto">
          <a:xfrm>
            <a:off x="5076056" y="3308141"/>
            <a:ext cx="648072" cy="461130"/>
          </a:xfrm>
          <a:prstGeom prst="roundRect">
            <a:avLst/>
          </a:prstGeom>
          <a:solidFill>
            <a:schemeClr val="accent1">
              <a:alpha val="23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9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70124"/>
            <a:ext cx="8572500" cy="4468813"/>
          </a:xfrm>
          <a:prstGeom prst="rect">
            <a:avLst/>
          </a:prstGeom>
          <a:noFill/>
          <a:ln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228600" y="304800"/>
            <a:ext cx="8735888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/>
              <a:t>In a </a:t>
            </a:r>
            <a:r>
              <a:rPr lang="en-US" b="1" dirty="0">
                <a:solidFill>
                  <a:schemeClr val="accent2"/>
                </a:solidFill>
              </a:rPr>
              <a:t>plane (shear) </a:t>
            </a:r>
            <a:r>
              <a:rPr lang="en-US" b="1" dirty="0" err="1">
                <a:solidFill>
                  <a:schemeClr val="accent2"/>
                </a:solidFill>
              </a:rPr>
              <a:t>Alfv</a:t>
            </a:r>
            <a:r>
              <a:rPr lang="en-GB" b="1" dirty="0" err="1">
                <a:solidFill>
                  <a:schemeClr val="accent2"/>
                </a:solidFill>
              </a:rPr>
              <a:t>é</a:t>
            </a:r>
            <a:r>
              <a:rPr lang="en-US" b="1" dirty="0">
                <a:solidFill>
                  <a:schemeClr val="accent2"/>
                </a:solidFill>
              </a:rPr>
              <a:t>n</a:t>
            </a:r>
            <a:r>
              <a:rPr lang="en-US" dirty="0"/>
              <a:t> wave, the induced density perturbation propagates </a:t>
            </a:r>
            <a:r>
              <a:rPr lang="en-US" b="1" dirty="0"/>
              <a:t>at the sound speed</a:t>
            </a:r>
            <a:r>
              <a:rPr lang="en-US" dirty="0"/>
              <a:t>.</a:t>
            </a:r>
          </a:p>
          <a:p>
            <a:r>
              <a:rPr lang="en-US" dirty="0"/>
              <a:t>In a </a:t>
            </a:r>
            <a:r>
              <a:rPr lang="en-US" b="1" dirty="0">
                <a:solidFill>
                  <a:srgbClr val="3333CC"/>
                </a:solidFill>
              </a:rPr>
              <a:t>torsional Alfven </a:t>
            </a:r>
            <a:r>
              <a:rPr lang="en-US" dirty="0"/>
              <a:t>wave, they propagate </a:t>
            </a:r>
            <a:r>
              <a:rPr lang="en-US" b="1" dirty="0">
                <a:solidFill>
                  <a:srgbClr val="FF6600"/>
                </a:solidFill>
              </a:rPr>
              <a:t>at the tube speed</a:t>
            </a:r>
          </a:p>
        </p:txBody>
      </p:sp>
      <p:sp>
        <p:nvSpPr>
          <p:cNvPr id="34820" name="TextBox 3"/>
          <p:cNvSpPr txBox="1">
            <a:spLocks noChangeArrowheads="1"/>
          </p:cNvSpPr>
          <p:nvPr/>
        </p:nvSpPr>
        <p:spPr bwMode="auto">
          <a:xfrm>
            <a:off x="2667000" y="2209800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accent2"/>
                </a:solidFill>
              </a:rPr>
              <a:t>Alfv</a:t>
            </a:r>
            <a:r>
              <a:rPr lang="en-GB" b="1">
                <a:solidFill>
                  <a:schemeClr val="accent2"/>
                </a:solidFill>
              </a:rPr>
              <a:t>é</a:t>
            </a:r>
            <a:r>
              <a:rPr lang="en-US" b="1">
                <a:solidFill>
                  <a:schemeClr val="accent2"/>
                </a:solidFill>
              </a:rPr>
              <a:t>n speed</a:t>
            </a:r>
          </a:p>
        </p:txBody>
      </p:sp>
      <p:sp>
        <p:nvSpPr>
          <p:cNvPr id="34821" name="TextBox 4"/>
          <p:cNvSpPr txBox="1">
            <a:spLocks noChangeArrowheads="1"/>
          </p:cNvSpPr>
          <p:nvPr/>
        </p:nvSpPr>
        <p:spPr bwMode="auto">
          <a:xfrm>
            <a:off x="3200400" y="4495800"/>
            <a:ext cx="213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/>
              <a:t>sound speed</a:t>
            </a:r>
            <a:endParaRPr lang="en-US"/>
          </a:p>
        </p:txBody>
      </p:sp>
      <p:sp>
        <p:nvSpPr>
          <p:cNvPr id="34822" name="TextBox 5"/>
          <p:cNvSpPr txBox="1">
            <a:spLocks noChangeArrowheads="1"/>
          </p:cNvSpPr>
          <p:nvPr/>
        </p:nvSpPr>
        <p:spPr bwMode="auto">
          <a:xfrm>
            <a:off x="3886200" y="5257800"/>
            <a:ext cx="213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>
                <a:solidFill>
                  <a:srgbClr val="FF6600"/>
                </a:solidFill>
              </a:rPr>
              <a:t>tube speed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1C3836-D37B-A549-991D-BFB39078264F}"/>
              </a:ext>
            </a:extLst>
          </p:cNvPr>
          <p:cNvSpPr/>
          <p:nvPr/>
        </p:nvSpPr>
        <p:spPr bwMode="auto">
          <a:xfrm>
            <a:off x="4572000" y="6059439"/>
            <a:ext cx="1296144" cy="279498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735D94-8A3B-EA49-97CD-19EFD9BF40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2209800"/>
            <a:ext cx="26543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5451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340768"/>
            <a:ext cx="6311900" cy="160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The Cohen-</a:t>
            </a:r>
            <a:r>
              <a:rPr lang="en-US" dirty="0" err="1">
                <a:latin typeface="+mn-lt"/>
              </a:rPr>
              <a:t>Kulsrud</a:t>
            </a:r>
            <a:r>
              <a:rPr lang="en-US" dirty="0">
                <a:latin typeface="+mn-lt"/>
              </a:rPr>
              <a:t> Equation for long-wavelength </a:t>
            </a:r>
            <a:r>
              <a:rPr lang="en-US" b="1" dirty="0">
                <a:solidFill>
                  <a:srgbClr val="CC6600"/>
                </a:solidFill>
                <a:latin typeface="+mn-lt"/>
              </a:rPr>
              <a:t>torsional</a:t>
            </a:r>
            <a:r>
              <a:rPr lang="en-US" dirty="0">
                <a:latin typeface="+mn-lt"/>
              </a:rPr>
              <a:t> Alfvén waves: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314096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c.f. with the Cohen-</a:t>
            </a:r>
            <a:r>
              <a:rPr lang="en-US" dirty="0" err="1">
                <a:latin typeface="+mn-lt"/>
              </a:rPr>
              <a:t>Kulsrud</a:t>
            </a:r>
            <a:r>
              <a:rPr lang="en-US" dirty="0">
                <a:latin typeface="+mn-lt"/>
              </a:rPr>
              <a:t> Equation for </a:t>
            </a:r>
            <a:r>
              <a:rPr lang="en-US" b="1" dirty="0">
                <a:solidFill>
                  <a:srgbClr val="CC6600"/>
                </a:solidFill>
                <a:latin typeface="+mn-lt"/>
              </a:rPr>
              <a:t>plane</a:t>
            </a:r>
            <a:r>
              <a:rPr lang="en-US" dirty="0">
                <a:latin typeface="+mn-lt"/>
              </a:rPr>
              <a:t> </a:t>
            </a:r>
            <a:r>
              <a:rPr lang="en-US" b="1" dirty="0">
                <a:solidFill>
                  <a:srgbClr val="CC6600"/>
                </a:solidFill>
                <a:latin typeface="+mn-lt"/>
              </a:rPr>
              <a:t>shear</a:t>
            </a:r>
            <a:r>
              <a:rPr lang="en-US" dirty="0">
                <a:latin typeface="+mn-lt"/>
              </a:rPr>
              <a:t> Alfvén waves: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149080"/>
            <a:ext cx="85979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37595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By the way, both </a:t>
            </a:r>
            <a:r>
              <a:rPr lang="en-US" dirty="0" err="1">
                <a:latin typeface="+mn-lt"/>
              </a:rPr>
              <a:t>Eqs</a:t>
            </a:r>
            <a:r>
              <a:rPr lang="en-US" dirty="0">
                <a:latin typeface="+mn-lt"/>
              </a:rPr>
              <a:t>. have analytical implicit solutions: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961482"/>
            <a:ext cx="7524328" cy="14322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124744"/>
            <a:ext cx="6768752" cy="14343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EC5251-C275-CA45-8449-24059F408061}"/>
                  </a:ext>
                </a:extLst>
              </p:cNvPr>
              <p:cNvSpPr txBox="1"/>
              <p:nvPr/>
            </p:nvSpPr>
            <p:spPr>
              <a:xfrm>
                <a:off x="971600" y="4725144"/>
                <a:ext cx="79208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+mn-lt"/>
                  </a:rPr>
                  <a:t>where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is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initial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profile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of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perturbation</m:t>
                    </m:r>
                  </m:oMath>
                </a14:m>
                <a:endParaRPr lang="en-GB" dirty="0">
                  <a:latin typeface="+mn-lt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EC5251-C275-CA45-8449-24059F408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725144"/>
                <a:ext cx="7920880" cy="461665"/>
              </a:xfrm>
              <a:prstGeom prst="rect">
                <a:avLst/>
              </a:prstGeom>
              <a:blipFill>
                <a:blip r:embed="rId4"/>
                <a:stretch>
                  <a:fillRect l="-1122" t="-11111" b="-2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9357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533400" y="533400"/>
            <a:ext cx="8077200" cy="64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800"/>
              <a:t>Reznikova et al. 2010:	V = 8 km/s</a:t>
            </a:r>
          </a:p>
          <a:p>
            <a:r>
              <a:rPr lang="en-US" sz="2800"/>
              <a:t>Tripathy et al. 2006:	V = 3-39 km/s</a:t>
            </a:r>
          </a:p>
          <a:p>
            <a:r>
              <a:rPr lang="en-US" sz="2800"/>
              <a:t>Krucker et al. 2003:	V = 50 km/s</a:t>
            </a:r>
          </a:p>
          <a:p>
            <a:r>
              <a:rPr lang="en-US" sz="2800"/>
              <a:t>Krucker et al. 2005:	V = 20-100 km/s</a:t>
            </a:r>
          </a:p>
          <a:p>
            <a:r>
              <a:rPr lang="en-US" sz="2800"/>
              <a:t>Li &amp; Zhang 2009:		V = 3-39 km/s </a:t>
            </a:r>
          </a:p>
          <a:p>
            <a:r>
              <a:rPr lang="en-US" sz="2800"/>
              <a:t>				(by 124 two-ribbon flares)</a:t>
            </a:r>
          </a:p>
          <a:p>
            <a:r>
              <a:rPr lang="en-US" sz="2800"/>
              <a:t>Grigis &amp; Benz 2005: 	V = 50-60 km/s</a:t>
            </a:r>
          </a:p>
          <a:p>
            <a:r>
              <a:rPr lang="en-US" sz="2800"/>
              <a:t>Bogachev et al. 2005: 	35% of 72 flares</a:t>
            </a:r>
          </a:p>
          <a:p>
            <a:r>
              <a:rPr lang="en-US" sz="2800"/>
              <a:t>Zimovets &amp; Struminsky 2009: 60-90 km/s</a:t>
            </a:r>
          </a:p>
          <a:p>
            <a:endParaRPr lang="en-US" sz="2800"/>
          </a:p>
          <a:p>
            <a:r>
              <a:rPr lang="en-US" sz="2800"/>
              <a:t>QPP:</a:t>
            </a:r>
          </a:p>
          <a:p>
            <a:r>
              <a:rPr lang="en-US" sz="2800"/>
              <a:t>Grigis &amp; Benz 2005:  P = 8-30 s</a:t>
            </a:r>
          </a:p>
          <a:p>
            <a:r>
              <a:rPr lang="en-US" sz="2800"/>
              <a:t>Zimovets &amp; Struminsky 2009: P = 1-3 min</a:t>
            </a:r>
          </a:p>
          <a:p>
            <a:r>
              <a:rPr lang="en-US"/>
              <a:t>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7483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539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+mn-lt"/>
              </a:rPr>
              <a:t>Blue</a:t>
            </a:r>
            <a:r>
              <a:rPr lang="en-US" dirty="0">
                <a:latin typeface="+mn-lt"/>
              </a:rPr>
              <a:t> – </a:t>
            </a:r>
            <a:r>
              <a:rPr lang="en-US" b="1" dirty="0">
                <a:latin typeface="+mn-lt"/>
              </a:rPr>
              <a:t>shear</a:t>
            </a:r>
            <a:r>
              <a:rPr lang="en-US" dirty="0">
                <a:latin typeface="+mn-lt"/>
              </a:rPr>
              <a:t> wave;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Red </a:t>
            </a:r>
            <a:r>
              <a:rPr lang="en-US" dirty="0">
                <a:latin typeface="+mn-lt"/>
              </a:rPr>
              <a:t>- </a:t>
            </a:r>
            <a:r>
              <a:rPr lang="en-US" b="1" dirty="0">
                <a:latin typeface="+mn-lt"/>
              </a:rPr>
              <a:t>torsional</a:t>
            </a:r>
            <a:r>
              <a:rPr lang="en-US" dirty="0">
                <a:latin typeface="+mn-lt"/>
              </a:rPr>
              <a:t> wave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531829"/>
            <a:ext cx="2924491" cy="63093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565977"/>
            <a:ext cx="2915816" cy="6292023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179512" y="1124744"/>
          <a:ext cx="1000590" cy="533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7" name="Equation" r:id="rId5" imgW="381000" imgH="203200" progId="Equation.3">
                  <p:embed/>
                </p:oleObj>
              </mc:Choice>
              <mc:Fallback>
                <p:oleObj name="Equation" r:id="rId5" imgW="381000" imgH="20320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9512" y="1124744"/>
                        <a:ext cx="1000590" cy="533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30163" y="3141663"/>
          <a:ext cx="130016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8" name="Equation" r:id="rId7" imgW="495300" imgH="203200" progId="Equation.3">
                  <p:embed/>
                </p:oleObj>
              </mc:Choice>
              <mc:Fallback>
                <p:oleObj name="Equation" r:id="rId7" imgW="495300" imgH="20320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0163" y="3141663"/>
                        <a:ext cx="1300162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179512" y="5085184"/>
          <a:ext cx="1000590" cy="533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9" name="Equation" r:id="rId9" imgW="381000" imgH="203200" progId="Equation.3">
                  <p:embed/>
                </p:oleObj>
              </mc:Choice>
              <mc:Fallback>
                <p:oleObj name="Equation" r:id="rId9" imgW="381000" imgH="20320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9512" y="5085184"/>
                        <a:ext cx="1000590" cy="533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4708525" y="1196975"/>
          <a:ext cx="130333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0" name="Equation" r:id="rId11" imgW="495300" imgH="203200" progId="Equation.3">
                  <p:embed/>
                </p:oleObj>
              </mc:Choice>
              <mc:Fallback>
                <p:oleObj name="Equation" r:id="rId11" imgW="495300" imgH="203200" progId="Equation.3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08525" y="1196975"/>
                        <a:ext cx="1303338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4672013" y="3213100"/>
          <a:ext cx="1233487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1" name="Equation" r:id="rId13" imgW="469900" imgH="203200" progId="Equation.3">
                  <p:embed/>
                </p:oleObj>
              </mc:Choice>
              <mc:Fallback>
                <p:oleObj name="Equation" r:id="rId13" imgW="469900" imgH="203200" progId="Equation.3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672013" y="3213100"/>
                        <a:ext cx="1233487" cy="568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4803775" y="5229225"/>
          <a:ext cx="9667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2" name="Equation" r:id="rId15" imgW="368300" imgH="203200" progId="Equation.DSMT4">
                  <p:embed/>
                </p:oleObj>
              </mc:Choice>
              <mc:Fallback>
                <p:oleObj name="Equation" r:id="rId15" imgW="368300" imgH="203200" progId="Equation.DSMT4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803775" y="5229225"/>
                        <a:ext cx="966788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085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539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+mn-lt"/>
              </a:rPr>
              <a:t>Blue</a:t>
            </a:r>
            <a:r>
              <a:rPr lang="en-US" dirty="0">
                <a:latin typeface="+mn-lt"/>
              </a:rPr>
              <a:t> – </a:t>
            </a:r>
            <a:r>
              <a:rPr lang="en-US" b="1" dirty="0">
                <a:latin typeface="+mn-lt"/>
              </a:rPr>
              <a:t>shear</a:t>
            </a:r>
            <a:r>
              <a:rPr lang="en-US" dirty="0">
                <a:latin typeface="+mn-lt"/>
              </a:rPr>
              <a:t> wave;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Red </a:t>
            </a:r>
            <a:r>
              <a:rPr lang="en-US" dirty="0">
                <a:latin typeface="+mn-lt"/>
              </a:rPr>
              <a:t>– long-wavelength </a:t>
            </a:r>
            <a:r>
              <a:rPr lang="en-US" b="1" dirty="0">
                <a:latin typeface="+mn-lt"/>
              </a:rPr>
              <a:t>torsional</a:t>
            </a:r>
            <a:r>
              <a:rPr lang="en-US" dirty="0">
                <a:latin typeface="+mn-lt"/>
              </a:rPr>
              <a:t> wave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179512" y="1124744"/>
          <a:ext cx="1000590" cy="533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1" name="Equation" r:id="rId3" imgW="381000" imgH="203200" progId="Equation.3">
                  <p:embed/>
                </p:oleObj>
              </mc:Choice>
              <mc:Fallback>
                <p:oleObj name="Equation" r:id="rId3" imgW="381000" imgH="20320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1124744"/>
                        <a:ext cx="1000590" cy="533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30163" y="3141663"/>
          <a:ext cx="130016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2" name="Equation" r:id="rId5" imgW="495300" imgH="203200" progId="Equation.3">
                  <p:embed/>
                </p:oleObj>
              </mc:Choice>
              <mc:Fallback>
                <p:oleObj name="Equation" r:id="rId5" imgW="495300" imgH="20320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163" y="3141663"/>
                        <a:ext cx="1300162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179512" y="5085184"/>
          <a:ext cx="1000590" cy="533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3" name="Equation" r:id="rId7" imgW="381000" imgH="203200" progId="Equation.3">
                  <p:embed/>
                </p:oleObj>
              </mc:Choice>
              <mc:Fallback>
                <p:oleObj name="Equation" r:id="rId7" imgW="381000" imgH="20320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9512" y="5085184"/>
                        <a:ext cx="1000590" cy="533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4708525" y="1196975"/>
          <a:ext cx="130333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4" name="Equation" r:id="rId9" imgW="495300" imgH="203200" progId="Equation.3">
                  <p:embed/>
                </p:oleObj>
              </mc:Choice>
              <mc:Fallback>
                <p:oleObj name="Equation" r:id="rId9" imgW="495300" imgH="203200" progId="Equation.3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08525" y="1196975"/>
                        <a:ext cx="1303338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4672013" y="3213100"/>
          <a:ext cx="1233487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5" name="Equation" r:id="rId11" imgW="469900" imgH="203200" progId="Equation.3">
                  <p:embed/>
                </p:oleObj>
              </mc:Choice>
              <mc:Fallback>
                <p:oleObj name="Equation" r:id="rId11" imgW="469900" imgH="203200" progId="Equation.3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72013" y="3213100"/>
                        <a:ext cx="1233487" cy="568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4803775" y="5229225"/>
          <a:ext cx="9667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6" name="Equation" r:id="rId13" imgW="368300" imgH="203200" progId="Equation.DSMT4">
                  <p:embed/>
                </p:oleObj>
              </mc:Choice>
              <mc:Fallback>
                <p:oleObj name="Equation" r:id="rId13" imgW="368300" imgH="203200" progId="Equation.DSMT4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803775" y="5229225"/>
                        <a:ext cx="966788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75656" y="643627"/>
            <a:ext cx="2781018" cy="62143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28184" y="692696"/>
            <a:ext cx="2750415" cy="616530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9A4A9B4-ECD8-A04B-86DE-C5E4647189B6}"/>
              </a:ext>
            </a:extLst>
          </p:cNvPr>
          <p:cNvGrpSpPr/>
          <p:nvPr/>
        </p:nvGrpSpPr>
        <p:grpSpPr>
          <a:xfrm>
            <a:off x="2051720" y="1484784"/>
            <a:ext cx="1728192" cy="635273"/>
            <a:chOff x="2051720" y="1484784"/>
            <a:chExt cx="1728192" cy="635273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034C9C9B-F4F7-BE45-B7C2-F47FFCE78F57}"/>
                </a:ext>
              </a:extLst>
            </p:cNvPr>
            <p:cNvCxnSpPr/>
            <p:nvPr/>
          </p:nvCxnSpPr>
          <p:spPr bwMode="auto">
            <a:xfrm>
              <a:off x="2267744" y="1484784"/>
              <a:ext cx="1512168" cy="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0099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AE18227-3ECC-5041-8185-7F0E00435A23}"/>
                </a:ext>
              </a:extLst>
            </p:cNvPr>
            <p:cNvSpPr txBox="1"/>
            <p:nvPr/>
          </p:nvSpPr>
          <p:spPr>
            <a:xfrm>
              <a:off x="2051720" y="1658392"/>
              <a:ext cx="158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99FF"/>
                  </a:solidFill>
                  <a:latin typeface="+mn-lt"/>
                </a:rPr>
                <a:t>|| cascade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904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0"/>
            <a:ext cx="4355976" cy="48724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260648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n-lt"/>
              </a:rPr>
              <a:t>What about the effect of finite parallel wavelength?</a:t>
            </a:r>
          </a:p>
        </p:txBody>
      </p:sp>
      <p:pic>
        <p:nvPicPr>
          <p:cNvPr id="4" name="Picture 3" descr="Screen Shot 2017-08-10 at 02.57.5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69160"/>
            <a:ext cx="9144000" cy="23120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988840"/>
            <a:ext cx="3260981" cy="274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64042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6900"/>
            <a:ext cx="9144000" cy="56584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C228A3-9C9F-7E40-B782-70DCD29FD195}"/>
              </a:ext>
            </a:extLst>
          </p:cNvPr>
          <p:cNvSpPr txBox="1"/>
          <p:nvPr/>
        </p:nvSpPr>
        <p:spPr>
          <a:xfrm>
            <a:off x="4572000" y="2132856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n-lt"/>
              </a:rPr>
              <a:t>Density perturbations propagate at Alfvén speed</a:t>
            </a:r>
          </a:p>
        </p:txBody>
      </p:sp>
    </p:spTree>
    <p:extLst>
      <p:ext uri="{BB962C8B-B14F-4D97-AF65-F5344CB8AC3E}">
        <p14:creationId xmlns:p14="http://schemas.microsoft.com/office/powerpoint/2010/main" val="39007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5181600" cy="355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2996952"/>
            <a:ext cx="5143500" cy="3327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1A1C75-5133-6040-844D-26FFA1CCBFA3}"/>
              </a:ext>
            </a:extLst>
          </p:cNvPr>
          <p:cNvSpPr txBox="1"/>
          <p:nvPr/>
        </p:nvSpPr>
        <p:spPr>
          <a:xfrm>
            <a:off x="5580112" y="188640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The amplitudes of different components of the velocity have different normalisations!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608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4005064"/>
            <a:ext cx="6653899" cy="2083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Role of the perpendicular </a:t>
            </a:r>
            <a:r>
              <a:rPr lang="en-US" dirty="0" err="1">
                <a:latin typeface="+mn-lt"/>
              </a:rPr>
              <a:t>nonuniformity</a:t>
            </a:r>
            <a:r>
              <a:rPr lang="en-US" dirty="0">
                <a:latin typeface="+mn-lt"/>
              </a:rPr>
              <a:t> of the wave front </a:t>
            </a:r>
          </a:p>
          <a:p>
            <a:r>
              <a:rPr lang="en-US" dirty="0">
                <a:latin typeface="+mn-lt"/>
              </a:rPr>
              <a:t>(</a:t>
            </a:r>
            <a:r>
              <a:rPr lang="en-US" b="1" dirty="0">
                <a:latin typeface="+mn-lt"/>
              </a:rPr>
              <a:t>intrinsic</a:t>
            </a:r>
            <a:r>
              <a:rPr lang="en-US" dirty="0">
                <a:latin typeface="+mn-lt"/>
              </a:rPr>
              <a:t> for torsional waves):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611560" y="4077072"/>
          <a:ext cx="1499824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7" name="Equation" r:id="rId4" imgW="342900" imgH="444500" progId="Equation.DSMT4">
                  <p:embed/>
                </p:oleObj>
              </mc:Choice>
              <mc:Fallback>
                <p:oleObj name="Equation" r:id="rId4" imgW="342900" imgH="444500" progId="Equation.DSMT4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1560" y="4077072"/>
                        <a:ext cx="1499824" cy="1944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2114832" y="3000033"/>
          <a:ext cx="1512168" cy="691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8" name="Equation" r:id="rId6" imgW="444500" imgH="203200" progId="Equation.DSMT4">
                  <p:embed/>
                </p:oleObj>
              </mc:Choice>
              <mc:Fallback>
                <p:oleObj name="Equation" r:id="rId6" imgW="444500" imgH="203200" progId="Equation.DSMT4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14832" y="3000033"/>
                        <a:ext cx="1512168" cy="6912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23928" y="116631"/>
            <a:ext cx="5054043" cy="346846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7380312" y="116632"/>
            <a:ext cx="0" cy="7920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BC595BC-0D11-7047-9972-AC20FABB533C}"/>
              </a:ext>
            </a:extLst>
          </p:cNvPr>
          <p:cNvSpPr txBox="1"/>
          <p:nvPr/>
        </p:nvSpPr>
        <p:spPr>
          <a:xfrm>
            <a:off x="281352" y="2568793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i="1" dirty="0"/>
              <a:t>β = 0</a:t>
            </a:r>
            <a:endParaRPr 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264512246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469900"/>
            <a:ext cx="89662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1259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9478C8-6C9E-094F-A755-534FA69E6199}"/>
              </a:ext>
            </a:extLst>
          </p:cNvPr>
          <p:cNvSpPr txBox="1"/>
          <p:nvPr/>
        </p:nvSpPr>
        <p:spPr>
          <a:xfrm>
            <a:off x="251520" y="188640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What are the perturbations of </a:t>
            </a:r>
            <a:r>
              <a:rPr lang="en-US" sz="2800" i="1" dirty="0" err="1"/>
              <a:t>V</a:t>
            </a:r>
            <a:r>
              <a:rPr lang="en-US" sz="2800" i="1" baseline="-25000" dirty="0" err="1"/>
              <a:t>r</a:t>
            </a:r>
            <a:r>
              <a:rPr lang="en-US" dirty="0">
                <a:latin typeface="+mn-lt"/>
              </a:rPr>
              <a:t>?</a:t>
            </a:r>
            <a:r>
              <a:rPr lang="en-US" dirty="0"/>
              <a:t> </a:t>
            </a:r>
          </a:p>
        </p:txBody>
      </p:sp>
      <p:pic>
        <p:nvPicPr>
          <p:cNvPr id="3" name="Picture 2" descr="tubedisp_erw">
            <a:extLst>
              <a:ext uri="{FF2B5EF4-FFF2-40B4-BE49-F238E27FC236}">
                <a16:creationId xmlns:a16="http://schemas.microsoft.com/office/drawing/2014/main" id="{5304BB1B-9690-CF4A-9525-90D8D7237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4816475" cy="464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EF185136-E6D3-9F48-9B59-86C38C226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836712"/>
            <a:ext cx="8424862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dirty="0">
                <a:solidFill>
                  <a:schemeClr val="accent2"/>
                </a:solidFill>
                <a:latin typeface="+mn-lt"/>
                <a:cs typeface="+mn-cs"/>
              </a:rPr>
              <a:t>Sausage mode:</a:t>
            </a:r>
          </a:p>
          <a:p>
            <a:pPr>
              <a:spcBef>
                <a:spcPct val="50000"/>
              </a:spcBef>
              <a:defRPr/>
            </a:pPr>
            <a:endParaRPr lang="en-GB" dirty="0">
              <a:latin typeface="Times New Roman" charset="0"/>
              <a:cs typeface="+mn-cs"/>
            </a:endParaRPr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id="{53E75159-FD09-A04D-85B7-22B61CB56B6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49992" y="2276871"/>
            <a:ext cx="2973342" cy="1325761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C6FCF6CC-2E0D-5343-B36D-8A95FC5B9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5117" y="5729560"/>
            <a:ext cx="1871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>
                <a:latin typeface="+mn-lt"/>
                <a:cs typeface="+mn-cs"/>
              </a:rPr>
              <a:t>m=0 mode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A62415-1C75-7C40-BA28-EE44D742603D}"/>
              </a:ext>
            </a:extLst>
          </p:cNvPr>
          <p:cNvSpPr txBox="1"/>
          <p:nvPr/>
        </p:nvSpPr>
        <p:spPr>
          <a:xfrm>
            <a:off x="2771800" y="198884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  <a:latin typeface="+mn-lt"/>
              </a:rPr>
              <a:t>Trapped regime</a:t>
            </a:r>
            <a:r>
              <a:rPr lang="en-US" dirty="0">
                <a:latin typeface="+mn-lt"/>
              </a:rPr>
              <a:t>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598F3B-0EE9-A54A-89F4-A7226572CF26}"/>
              </a:ext>
            </a:extLst>
          </p:cNvPr>
          <p:cNvSpPr txBox="1"/>
          <p:nvPr/>
        </p:nvSpPr>
        <p:spPr>
          <a:xfrm>
            <a:off x="5148064" y="126876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  <a:latin typeface="+mn-lt"/>
              </a:rPr>
              <a:t>Leaky regime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9A2481-2EF7-5644-B63E-3C0201F15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815" y="1999546"/>
            <a:ext cx="1935004" cy="350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166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6D500A1-2915-0F4B-B5E7-15E5DAC3B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464" y="1804688"/>
            <a:ext cx="3175000" cy="9144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210BFD1-FCFC-284C-854F-42A8D33E39D9}"/>
              </a:ext>
            </a:extLst>
          </p:cNvPr>
          <p:cNvGrpSpPr/>
          <p:nvPr/>
        </p:nvGrpSpPr>
        <p:grpSpPr>
          <a:xfrm>
            <a:off x="3851920" y="2924944"/>
            <a:ext cx="5143128" cy="3496425"/>
            <a:chOff x="3851920" y="2924944"/>
            <a:chExt cx="5143128" cy="349642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6E4F8E6-8AB1-5A4F-A529-D499C56F3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1920" y="2924944"/>
              <a:ext cx="5143128" cy="349642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DC65E8-1BE3-7A40-8AB1-F2118974F12C}"/>
                </a:ext>
              </a:extLst>
            </p:cNvPr>
            <p:cNvSpPr txBox="1"/>
            <p:nvPr/>
          </p:nvSpPr>
          <p:spPr>
            <a:xfrm rot="16200000">
              <a:off x="7028369" y="4453223"/>
              <a:ext cx="3175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9900"/>
                  </a:solidFill>
                  <a:latin typeface="+mn-lt"/>
                </a:rPr>
                <a:t>Botha et al. A&amp;A </a:t>
              </a:r>
              <a:r>
                <a:rPr lang="en-GB" sz="2000" dirty="0">
                  <a:solidFill>
                    <a:srgbClr val="FF9900"/>
                  </a:solidFill>
                  <a:latin typeface="+mn-lt"/>
                </a:rPr>
                <a:t>363, 1186, 2000</a:t>
              </a:r>
              <a:r>
                <a:rPr lang="en-US" sz="2000" dirty="0">
                  <a:solidFill>
                    <a:srgbClr val="FF9900"/>
                  </a:solidFill>
                  <a:latin typeface="+mn-lt"/>
                </a:rPr>
                <a:t>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B344610-E4D6-B943-A55F-444B055B3933}"/>
              </a:ext>
            </a:extLst>
          </p:cNvPr>
          <p:cNvSpPr txBox="1"/>
          <p:nvPr/>
        </p:nvSpPr>
        <p:spPr>
          <a:xfrm>
            <a:off x="323528" y="18864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Why is the excitation of the sausage perturbations (fast magnetoacoustic modes) by Alfvén wave phase mixing much less effective than of the parallel flows (slow magnetoacoustic)?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840713-EAFC-BB47-8346-6CE97C95B4DA}"/>
              </a:ext>
            </a:extLst>
          </p:cNvPr>
          <p:cNvSpPr txBox="1"/>
          <p:nvPr/>
        </p:nvSpPr>
        <p:spPr>
          <a:xfrm>
            <a:off x="395536" y="2006543"/>
            <a:ext cx="2135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99FF"/>
                </a:solidFill>
                <a:latin typeface="+mn-lt"/>
              </a:rPr>
              <a:t>On one hand: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37162-BB66-934A-A121-C7AFD24EE7CE}"/>
              </a:ext>
            </a:extLst>
          </p:cNvPr>
          <p:cNvSpPr txBox="1"/>
          <p:nvPr/>
        </p:nvSpPr>
        <p:spPr>
          <a:xfrm>
            <a:off x="1115616" y="3336657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99FF"/>
                </a:solidFill>
                <a:latin typeface="+mn-lt"/>
              </a:rPr>
              <a:t>On the other hand: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A9256D-6EBE-F14C-BAEB-548CBB1CA0B4}"/>
              </a:ext>
            </a:extLst>
          </p:cNvPr>
          <p:cNvSpPr txBox="1"/>
          <p:nvPr/>
        </p:nvSpPr>
        <p:spPr>
          <a:xfrm>
            <a:off x="6023581" y="1696608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9900"/>
                </a:solidFill>
                <a:latin typeface="+mn-lt"/>
              </a:rPr>
              <a:t>Nakariakov et al. Solar Phys. </a:t>
            </a:r>
            <a:r>
              <a:rPr lang="en-US" sz="2000" b="1" dirty="0">
                <a:solidFill>
                  <a:srgbClr val="FF9900"/>
                </a:solidFill>
                <a:latin typeface="+mn-lt"/>
              </a:rPr>
              <a:t>175</a:t>
            </a:r>
            <a:r>
              <a:rPr lang="en-US" sz="2000" dirty="0">
                <a:solidFill>
                  <a:srgbClr val="FF9900"/>
                </a:solidFill>
                <a:latin typeface="+mn-lt"/>
              </a:rPr>
              <a:t>, 93, 1997</a:t>
            </a:r>
            <a:r>
              <a:rPr lang="en-GB" sz="2000" dirty="0">
                <a:solidFill>
                  <a:srgbClr val="FF9900"/>
                </a:solidFill>
                <a:latin typeface="+mn-lt"/>
              </a:rPr>
              <a:t> </a:t>
            </a:r>
            <a:endParaRPr lang="en-US" sz="2000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CC8EFC-DC34-3E45-A6F6-0CD58F94A6F0}"/>
              </a:ext>
            </a:extLst>
          </p:cNvPr>
          <p:cNvSpPr txBox="1"/>
          <p:nvPr/>
        </p:nvSpPr>
        <p:spPr>
          <a:xfrm>
            <a:off x="154276" y="3837669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n-lt"/>
              </a:rPr>
              <a:t>But, induced fast waves could spread the energy (heat the plasma!) across the field…</a:t>
            </a:r>
          </a:p>
        </p:txBody>
      </p:sp>
    </p:spTree>
    <p:extLst>
      <p:ext uri="{BB962C8B-B14F-4D97-AF65-F5344CB8AC3E}">
        <p14:creationId xmlns:p14="http://schemas.microsoft.com/office/powerpoint/2010/main" val="204795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62484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 rot="-5400000">
            <a:off x="5374482" y="2931318"/>
            <a:ext cx="449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Bogachev, Somov et al. 2005</a:t>
            </a:r>
          </a:p>
        </p:txBody>
      </p:sp>
    </p:spTree>
    <p:extLst>
      <p:ext uri="{BB962C8B-B14F-4D97-AF65-F5344CB8AC3E}">
        <p14:creationId xmlns:p14="http://schemas.microsoft.com/office/powerpoint/2010/main" val="2780939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30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TextBox 5"/>
          <p:cNvSpPr txBox="1">
            <a:spLocks noChangeArrowheads="1"/>
          </p:cNvSpPr>
          <p:nvPr/>
        </p:nvSpPr>
        <p:spPr bwMode="auto">
          <a:xfrm>
            <a:off x="4876800" y="838200"/>
            <a:ext cx="426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Liu et al. 2009</a:t>
            </a:r>
          </a:p>
        </p:txBody>
      </p:sp>
      <p:pic>
        <p:nvPicPr>
          <p:cNvPr id="29699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3352800"/>
            <a:ext cx="476250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Box 8"/>
          <p:cNvSpPr txBox="1">
            <a:spLocks noChangeArrowheads="1"/>
          </p:cNvSpPr>
          <p:nvPr/>
        </p:nvSpPr>
        <p:spPr bwMode="auto">
          <a:xfrm>
            <a:off x="228600" y="3886200"/>
            <a:ext cx="3733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ja-JP" altLang="en-US"/>
              <a:t>“</a:t>
            </a:r>
            <a:r>
              <a:rPr lang="en-US" altLang="ja-JP"/>
              <a:t>Whipping-like</a:t>
            </a:r>
            <a:r>
              <a:rPr lang="ja-JP" altLang="en-US"/>
              <a:t>”</a:t>
            </a:r>
            <a:r>
              <a:rPr lang="en-US" altLang="ja-JP"/>
              <a:t> and </a:t>
            </a:r>
            <a:r>
              <a:rPr lang="ja-JP" altLang="en-US"/>
              <a:t>“</a:t>
            </a:r>
            <a:r>
              <a:rPr lang="en-US" altLang="ja-JP"/>
              <a:t>zipping-like</a:t>
            </a:r>
            <a:r>
              <a:rPr lang="ja-JP" altLang="en-US"/>
              <a:t>”</a:t>
            </a:r>
            <a:r>
              <a:rPr lang="en-US" altLang="ja-JP"/>
              <a:t> asymmetric filament eruption.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26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685800"/>
            <a:ext cx="7772400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latin typeface="+mn-lt"/>
                <a:ea typeface="+mn-ea"/>
                <a:cs typeface="+mn-cs"/>
              </a:rPr>
              <a:t>But, why are the observed speeds always essentially subsonic?</a:t>
            </a:r>
          </a:p>
          <a:p>
            <a:pPr>
              <a:defRPr/>
            </a:pPr>
            <a:endParaRPr lang="en-US" sz="3600" dirty="0"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3600" dirty="0">
                <a:latin typeface="+mn-lt"/>
                <a:ea typeface="+mn-ea"/>
                <a:cs typeface="+mn-cs"/>
              </a:rPr>
              <a:t>What is the cause of the quasi-periodicity?</a:t>
            </a:r>
          </a:p>
        </p:txBody>
      </p:sp>
    </p:spTree>
    <p:extLst>
      <p:ext uri="{BB962C8B-B14F-4D97-AF65-F5344CB8AC3E}">
        <p14:creationId xmlns:p14="http://schemas.microsoft.com/office/powerpoint/2010/main" val="3709402879"/>
      </p:ext>
    </p:extLst>
  </p:cSld>
  <p:clrMapOvr>
    <a:masterClrMapping/>
  </p:clrMapOvr>
</p:sld>
</file>

<file path=ppt/theme/theme1.xml><?xml version="1.0" encoding="utf-8"?>
<a:theme xmlns:a="http://schemas.openxmlformats.org/drawingml/2006/main" name="astro2">
  <a:themeElements>
    <a:clrScheme name="astro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lnDef>
  </a:objectDefaults>
  <a:extraClrSchemeLst>
    <a:extraClrScheme>
      <a:clrScheme name="astro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ro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Settings\valery\My Documents\PPpresentations\astro2.pot</Template>
  <TotalTime>9438</TotalTime>
  <Words>1054</Words>
  <Application>Microsoft Macintosh PowerPoint</Application>
  <PresentationFormat>On-screen Show (4:3)</PresentationFormat>
  <Paragraphs>186</Paragraphs>
  <Slides>68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7" baseType="lpstr">
      <vt:lpstr>Arial Unicode MS</vt:lpstr>
      <vt:lpstr>ＭＳ Ｐゴシック</vt:lpstr>
      <vt:lpstr>Arial</vt:lpstr>
      <vt:lpstr>Cambria Math</vt:lpstr>
      <vt:lpstr>Lucida Grande</vt:lpstr>
      <vt:lpstr>Times New Roman</vt:lpstr>
      <vt:lpstr>Wingdings</vt:lpstr>
      <vt:lpstr>astro2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 Accounting for the effect of thermal misbalance on compressive MHD waves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Valery</dc:creator>
  <cp:lastModifiedBy>Nakariakov, Valery</cp:lastModifiedBy>
  <cp:revision>376</cp:revision>
  <dcterms:created xsi:type="dcterms:W3CDTF">2011-07-05T05:31:52Z</dcterms:created>
  <dcterms:modified xsi:type="dcterms:W3CDTF">2019-02-28T11:30:36Z</dcterms:modified>
</cp:coreProperties>
</file>