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3"/>
  </p:notesMasterIdLst>
  <p:sldIdLst>
    <p:sldId id="261" r:id="rId3"/>
    <p:sldId id="273" r:id="rId4"/>
    <p:sldId id="277" r:id="rId5"/>
    <p:sldId id="257" r:id="rId6"/>
    <p:sldId id="259" r:id="rId7"/>
    <p:sldId id="276" r:id="rId8"/>
    <p:sldId id="278" r:id="rId9"/>
    <p:sldId id="279" r:id="rId10"/>
    <p:sldId id="283" r:id="rId11"/>
    <p:sldId id="285" r:id="rId12"/>
    <p:sldId id="286" r:id="rId13"/>
    <p:sldId id="292" r:id="rId14"/>
    <p:sldId id="291" r:id="rId15"/>
    <p:sldId id="290" r:id="rId16"/>
    <p:sldId id="288" r:id="rId17"/>
    <p:sldId id="268" r:id="rId18"/>
    <p:sldId id="269" r:id="rId19"/>
    <p:sldId id="270" r:id="rId20"/>
    <p:sldId id="271" r:id="rId21"/>
    <p:sldId id="272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B9FF"/>
    <a:srgbClr val="0066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604" y="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22E9AD-C09B-4D0C-9040-8E238F6670B0}" type="datetimeFigureOut">
              <a:rPr lang="en-GB" smtClean="0"/>
              <a:t>29/06/2015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3BF13C-C66B-4F92-8BC4-6BD90CA016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681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ACB8C4-7165-4927-ACAF-A3280D33E43A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3543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ACB8C4-7165-4927-ACAF-A3280D33E43A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1082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ACB8C4-7165-4927-ACAF-A3280D33E43A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2247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ACB8C4-7165-4927-ACAF-A3280D33E43A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2247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ACB8C4-7165-4927-ACAF-A3280D33E43A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5513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ACB8C4-7165-4927-ACAF-A3280D33E43A}" type="slidenum">
              <a:rPr lang="en-US" smtClean="0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678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ACB8C4-7165-4927-ACAF-A3280D33E43A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0420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ACB8C4-7165-4927-ACAF-A3280D33E43A}" type="slidenum">
              <a:rPr lang="en-US" smtClean="0">
                <a:solidFill>
                  <a:prstClr val="black"/>
                </a:solidFill>
              </a:rPr>
              <a:pPr/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2491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ACB8C4-7165-4927-ACAF-A3280D33E43A}" type="slidenum">
              <a:rPr lang="en-US" smtClean="0">
                <a:solidFill>
                  <a:prstClr val="black"/>
                </a:solidFill>
              </a:rPr>
              <a:pPr/>
              <a:t>20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8490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ACB8C4-7165-4927-ACAF-A3280D33E43A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030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ACB8C4-7165-4927-ACAF-A3280D33E43A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3418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ACB8C4-7165-4927-ACAF-A3280D33E43A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4128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ACB8C4-7165-4927-ACAF-A3280D33E43A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8973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ACB8C4-7165-4927-ACAF-A3280D33E43A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2247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ACB8C4-7165-4927-ACAF-A3280D33E43A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2247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ACB8C4-7165-4927-ACAF-A3280D33E43A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2247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ACB8C4-7165-4927-ACAF-A3280D33E43A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665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234FB-740B-4EC4-A64F-CEBB6F2CD3A2}" type="datetimeFigureOut">
              <a:rPr lang="en-GB" smtClean="0"/>
              <a:t>29/06/2015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2416-68B6-4F65-8633-A3131FF3FB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0690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234FB-740B-4EC4-A64F-CEBB6F2CD3A2}" type="datetimeFigureOut">
              <a:rPr lang="en-GB" smtClean="0"/>
              <a:t>29/06/2015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2416-68B6-4F65-8633-A3131FF3FB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9967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234FB-740B-4EC4-A64F-CEBB6F2CD3A2}" type="datetimeFigureOut">
              <a:rPr lang="en-GB" smtClean="0"/>
              <a:t>29/06/2015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2416-68B6-4F65-8633-A3131FF3FB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5327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lt"/>
                <a:cs typeface="+mj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FAFD8D89-D77F-408A-ADAD-21C196466638}" type="datetime1">
              <a:rPr lang="en-US" smtClean="0">
                <a:solidFill>
                  <a:srgbClr val="464653"/>
                </a:solidFill>
              </a:rPr>
              <a:pPr/>
              <a:t>6/29/2015</a:t>
            </a:fld>
            <a:endParaRPr lang="en-US" sz="1600" dirty="0">
              <a:solidFill>
                <a:srgbClr val="464653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Ilya Kuprov, University of Oxford, 2007</a:t>
            </a:r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8720CD4-CF73-4764-8604-1888660058C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0279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6AFB1-D753-4537-A611-9D465213D201}" type="datetime1">
              <a:rPr lang="en-US" smtClean="0">
                <a:solidFill>
                  <a:srgbClr val="464653"/>
                </a:solidFill>
              </a:rPr>
              <a:pPr/>
              <a:t>6/29/2015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Ilya Kuprov, University of Oxford, 2007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20CD4-CF73-4764-8604-1888660058C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290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97D3A0C7-5498-4DA3-A5F6-C546C2597D22}" type="datetime1">
              <a:rPr lang="en-US" smtClean="0">
                <a:solidFill>
                  <a:srgbClr val="DDE9EC"/>
                </a:solidFill>
              </a:rPr>
              <a:pPr/>
              <a:t>6/29/2015</a:t>
            </a:fld>
            <a:endParaRPr lang="en-US" dirty="0">
              <a:solidFill>
                <a:srgbClr val="DDE9EC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>
                <a:solidFill>
                  <a:srgbClr val="DDE9EC"/>
                </a:solidFill>
              </a:rPr>
              <a:t>Ilya Kuprov, University of Oxford, 2007</a:t>
            </a:r>
            <a:endParaRPr lang="en-US" dirty="0">
              <a:solidFill>
                <a:srgbClr val="DDE9EC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8720CD4-CF73-4764-8604-1888660058CB}" type="slidenum">
              <a:rPr lang="en-US" smtClean="0">
                <a:solidFill>
                  <a:srgbClr val="DDE9EC"/>
                </a:solidFill>
              </a:rPr>
              <a:pPr/>
              <a:t>‹#›</a:t>
            </a:fld>
            <a:endParaRPr lang="en-US" dirty="0">
              <a:solidFill>
                <a:srgbClr val="DDE9EC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5820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6A2BF-99E4-4DF9-A798-29574E7BB165}" type="datetime1">
              <a:rPr lang="en-US" smtClean="0">
                <a:solidFill>
                  <a:srgbClr val="464653"/>
                </a:solidFill>
              </a:rPr>
              <a:pPr/>
              <a:t>6/29/2015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Ilya Kuprov, University of Oxford, 2007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20CD4-CF73-4764-8604-1888660058C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05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1844F-74D5-4E35-89A1-236EB86FC8C2}" type="datetime1">
              <a:rPr lang="en-US" smtClean="0">
                <a:solidFill>
                  <a:srgbClr val="464653"/>
                </a:solidFill>
              </a:rPr>
              <a:pPr/>
              <a:t>6/29/2015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Ilya Kuprov, University of Oxford, 2007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20CD4-CF73-4764-8604-1888660058C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891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5C882-C507-4580-AB62-B78C3D5FD193}" type="datetime1">
              <a:rPr lang="en-US" smtClean="0">
                <a:solidFill>
                  <a:srgbClr val="464653"/>
                </a:solidFill>
              </a:rPr>
              <a:pPr/>
              <a:t>6/29/2015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Ilya Kuprov, University of Oxford, 2007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20CD4-CF73-4764-8604-1888660058C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hap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2477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391C7-88DB-433D-852D-0E1BB5380DAD}" type="datetime1">
              <a:rPr lang="en-US" smtClean="0">
                <a:solidFill>
                  <a:srgbClr val="464653"/>
                </a:solidFill>
              </a:rPr>
              <a:pPr/>
              <a:t>6/29/2015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Ilya Kuprov, University of Oxford, 2007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20CD4-CF73-4764-8604-1888660058C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hap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9411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212BF-68AC-434D-A22F-356953BE6B97}" type="datetime1">
              <a:rPr lang="en-US" smtClean="0">
                <a:solidFill>
                  <a:srgbClr val="464653"/>
                </a:solidFill>
              </a:rPr>
              <a:pPr/>
              <a:t>6/29/2015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Ilya Kuprov, University of Oxford, 2007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20CD4-CF73-4764-8604-1888660058C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hap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45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234FB-740B-4EC4-A64F-CEBB6F2CD3A2}" type="datetimeFigureOut">
              <a:rPr lang="en-GB" smtClean="0"/>
              <a:t>29/06/2015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2416-68B6-4F65-8633-A3131FF3FB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09024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9F50-12A9-4ECF-803F-572E6746CCF5}" type="datetime1">
              <a:rPr lang="en-US" smtClean="0">
                <a:solidFill>
                  <a:srgbClr val="DDE9EC"/>
                </a:solidFill>
              </a:rPr>
              <a:pPr/>
              <a:t>6/29/2015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DE9EC"/>
                </a:solidFill>
              </a:rPr>
              <a:t>Ilya Kuprov, University of Oxford, 2007</a:t>
            </a:r>
            <a:endParaRPr lang="en-US">
              <a:solidFill>
                <a:srgbClr val="DDE9EC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20CD4-CF73-4764-8604-1888660058CB}" type="slidenum">
              <a:rPr lang="en-US" smtClean="0">
                <a:solidFill>
                  <a:srgbClr val="DDE9EC"/>
                </a:solidFill>
              </a:rPr>
              <a:pPr/>
              <a:t>‹#›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hap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2241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8A68C-59A6-4CC4-87DC-DA163AE4EDC8}" type="datetime1">
              <a:rPr lang="en-US" smtClean="0">
                <a:solidFill>
                  <a:srgbClr val="464653"/>
                </a:solidFill>
              </a:rPr>
              <a:pPr/>
              <a:t>6/29/2015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Ilya Kuprov, University of Oxford, 2007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20CD4-CF73-4764-8604-1888660058C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8861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  <a:endParaRPr lang="en-US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8F634-26D0-47CF-B377-282670801678}" type="datetime1">
              <a:rPr lang="en-US" smtClean="0">
                <a:solidFill>
                  <a:srgbClr val="464653"/>
                </a:solidFill>
              </a:rPr>
              <a:pPr/>
              <a:t>6/29/2015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Ilya Kuprov, University of Oxford, 2007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20CD4-CF73-4764-8604-1888660058C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Shap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307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234FB-740B-4EC4-A64F-CEBB6F2CD3A2}" type="datetimeFigureOut">
              <a:rPr lang="en-GB" smtClean="0"/>
              <a:t>29/06/2015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2416-68B6-4F65-8633-A3131FF3FB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527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234FB-740B-4EC4-A64F-CEBB6F2CD3A2}" type="datetimeFigureOut">
              <a:rPr lang="en-GB" smtClean="0"/>
              <a:t>29/06/2015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2416-68B6-4F65-8633-A3131FF3FB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5804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234FB-740B-4EC4-A64F-CEBB6F2CD3A2}" type="datetimeFigureOut">
              <a:rPr lang="en-GB" smtClean="0"/>
              <a:t>29/06/2015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2416-68B6-4F65-8633-A3131FF3FB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7276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234FB-740B-4EC4-A64F-CEBB6F2CD3A2}" type="datetimeFigureOut">
              <a:rPr lang="en-GB" smtClean="0"/>
              <a:t>29/06/2015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2416-68B6-4F65-8633-A3131FF3FB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6720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234FB-740B-4EC4-A64F-CEBB6F2CD3A2}" type="datetimeFigureOut">
              <a:rPr lang="en-GB" smtClean="0"/>
              <a:t>29/06/2015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2416-68B6-4F65-8633-A3131FF3FB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694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234FB-740B-4EC4-A64F-CEBB6F2CD3A2}" type="datetimeFigureOut">
              <a:rPr lang="en-GB" smtClean="0"/>
              <a:t>29/06/2015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2416-68B6-4F65-8633-A3131FF3FB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146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234FB-740B-4EC4-A64F-CEBB6F2CD3A2}" type="datetimeFigureOut">
              <a:rPr lang="en-GB" smtClean="0"/>
              <a:t>29/06/2015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02416-68B6-4F65-8633-A3131FF3FB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165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234FB-740B-4EC4-A64F-CEBB6F2CD3A2}" type="datetimeFigureOut">
              <a:rPr lang="en-GB" smtClean="0"/>
              <a:t>29/06/2015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02416-68B6-4F65-8633-A3131FF3FB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3922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2C1449C9-0478-41D5-B3EB-2079FC4F77F8}" type="datetime1">
              <a:rPr lang="en-US" smtClean="0">
                <a:solidFill>
                  <a:srgbClr val="464653"/>
                </a:solidFill>
              </a:rPr>
              <a:pPr/>
              <a:t>6/29/2015</a:t>
            </a:fld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r>
              <a:rPr lang="en-US" smtClean="0">
                <a:solidFill>
                  <a:srgbClr val="464653"/>
                </a:solidFill>
              </a:rPr>
              <a:t>Ilya Kuprov, University of Oxford, 2007</a:t>
            </a:r>
            <a:endParaRPr lang="en-US" dirty="0">
              <a:solidFill>
                <a:srgbClr val="464653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C8720CD4-CF73-4764-8604-1888660058CB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 sz="1600" dirty="0">
              <a:solidFill>
                <a:srgbClr val="464653"/>
              </a:solidFill>
            </a:endParaRPr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Shap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417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latinLnBrk="0"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latinLnBrk="0">
        <a:spcBef>
          <a:spcPts val="600"/>
        </a:spcBef>
        <a:buClr>
          <a:schemeClr val="accent1"/>
        </a:buClr>
        <a:buSzPct val="76000"/>
        <a:buFont typeface="Wingdings 3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latinLnBrk="0">
        <a:spcBef>
          <a:spcPts val="500"/>
        </a:spcBef>
        <a:buClr>
          <a:schemeClr val="accent2"/>
        </a:buClr>
        <a:buSzPct val="76000"/>
        <a:buFont typeface="Wingdings 3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latinLnBrk="0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latinLnBrk="0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latinLnBrk="0">
        <a:spcBef>
          <a:spcPts val="300"/>
        </a:spcBef>
        <a:buClr>
          <a:schemeClr val="accent2"/>
        </a:buClr>
        <a:buSzPct val="70000"/>
        <a:buFont typeface="Wingdings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latinLnBrk="0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latinLnBrk="0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latinLnBrk="0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latinLnBrk="0">
        <a:spcBef>
          <a:spcPts val="300"/>
        </a:spcBef>
        <a:buClr>
          <a:srgbClr val="9FB8CD"/>
        </a:buClr>
        <a:buSzPct val="75000"/>
        <a:buFont typeface="Wingdings 3"/>
        <a:buChar char=""/>
        <a:defRPr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6.wmf"/><Relationship Id="rId4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6.wmf"/><Relationship Id="rId4" Type="http://schemas.openxmlformats.org/officeDocument/2006/relationships/oleObject" Target="../embeddings/oleObject3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6.wmf"/><Relationship Id="rId4" Type="http://schemas.openxmlformats.org/officeDocument/2006/relationships/oleObject" Target="../embeddings/oleObject5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6.wmf"/><Relationship Id="rId4" Type="http://schemas.openxmlformats.org/officeDocument/2006/relationships/oleObject" Target="../embeddings/oleObject7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notesSlide" Target="../notesSlides/notesSlide17.xml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5616" y="3786190"/>
            <a:ext cx="7128792" cy="9906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Tutorial lecture</a:t>
            </a:r>
            <a:br>
              <a:rPr lang="en-GB" dirty="0" smtClean="0"/>
            </a:b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Basics of </a:t>
            </a:r>
            <a:r>
              <a:rPr lang="en-GB" i="1" dirty="0" smtClean="0">
                <a:solidFill>
                  <a:schemeClr val="bg1">
                    <a:lumMod val="50000"/>
                  </a:schemeClr>
                </a:solidFill>
              </a:rPr>
              <a:t>Spinach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with optimal control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4414" y="5107796"/>
            <a:ext cx="6858000" cy="571504"/>
          </a:xfrm>
        </p:spPr>
        <p:txBody>
          <a:bodyPr>
            <a:noAutofit/>
          </a:bodyPr>
          <a:lstStyle/>
          <a:p>
            <a:r>
              <a:rPr lang="en-GB" sz="1600" i="1" dirty="0" smtClean="0">
                <a:solidFill>
                  <a:schemeClr val="bg1">
                    <a:lumMod val="50000"/>
                  </a:schemeClr>
                </a:solidFill>
              </a:rPr>
              <a:t>Spinach syntax and </a:t>
            </a:r>
            <a:r>
              <a:rPr lang="en-GB" sz="1600" i="1" dirty="0" smtClean="0">
                <a:solidFill>
                  <a:schemeClr val="bg1">
                    <a:lumMod val="50000"/>
                  </a:schemeClr>
                </a:solidFill>
              </a:rPr>
              <a:t>functionality, simulation </a:t>
            </a:r>
            <a:r>
              <a:rPr lang="en-GB" sz="1600" i="1" dirty="0" smtClean="0">
                <a:solidFill>
                  <a:schemeClr val="bg1">
                    <a:lumMod val="50000"/>
                  </a:schemeClr>
                </a:solidFill>
              </a:rPr>
              <a:t>specifics, </a:t>
            </a:r>
            <a:r>
              <a:rPr lang="en-GB" sz="1600" i="1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GB" sz="1600" i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sz="1600" i="1" dirty="0" smtClean="0">
                <a:solidFill>
                  <a:schemeClr val="bg1">
                    <a:lumMod val="50000"/>
                  </a:schemeClr>
                </a:solidFill>
              </a:rPr>
              <a:t>optimal control, </a:t>
            </a:r>
            <a:r>
              <a:rPr lang="en-GB" sz="1600" i="1" dirty="0" smtClean="0">
                <a:solidFill>
                  <a:schemeClr val="bg1">
                    <a:lumMod val="50000"/>
                  </a:schemeClr>
                </a:solidFill>
              </a:rPr>
              <a:t>computer hardware</a:t>
            </a:r>
            <a:r>
              <a:rPr lang="en-US" sz="1600" i="1" dirty="0" smtClean="0">
                <a:solidFill>
                  <a:schemeClr val="bg1">
                    <a:lumMod val="50000"/>
                  </a:schemeClr>
                </a:solidFill>
              </a:rPr>
              <a:t> considerations.</a:t>
            </a:r>
            <a:endParaRPr lang="en-GB" sz="1600" i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Footer Placeholder 9"/>
          <p:cNvSpPr txBox="1">
            <a:spLocks/>
          </p:cNvSpPr>
          <p:nvPr/>
        </p:nvSpPr>
        <p:spPr>
          <a:xfrm>
            <a:off x="2483768" y="5805264"/>
            <a:ext cx="5850780" cy="270036"/>
          </a:xfrm>
          <a:prstGeom prst="rect">
            <a:avLst/>
          </a:prstGeom>
        </p:spPr>
        <p:txBody>
          <a:bodyPr vert="horz"/>
          <a:lstStyle/>
          <a:p>
            <a:pPr algn="r">
              <a:spcAft>
                <a:spcPts val="600"/>
              </a:spcAft>
            </a:pPr>
            <a:r>
              <a:rPr lang="de-DE" sz="1200" dirty="0" smtClean="0">
                <a:solidFill>
                  <a:srgbClr val="0070C0"/>
                </a:solidFill>
                <a:latin typeface="Bookman Old Style"/>
              </a:rPr>
              <a:t>David Goodwin &amp; Ilya </a:t>
            </a:r>
            <a:r>
              <a:rPr lang="de-DE" sz="1200" dirty="0" smtClean="0">
                <a:solidFill>
                  <a:srgbClr val="0070C0"/>
                </a:solidFill>
                <a:latin typeface="Bookman Old Style"/>
              </a:rPr>
              <a:t>Kuprov, University of Southampton, </a:t>
            </a:r>
            <a:r>
              <a:rPr lang="de-DE" sz="1200" dirty="0" smtClean="0">
                <a:solidFill>
                  <a:srgbClr val="0070C0"/>
                </a:solidFill>
                <a:latin typeface="Bookman Old Style"/>
              </a:rPr>
              <a:t>June-July </a:t>
            </a:r>
            <a:r>
              <a:rPr lang="de-DE" sz="1200" dirty="0" smtClean="0">
                <a:solidFill>
                  <a:srgbClr val="0070C0"/>
                </a:solidFill>
                <a:latin typeface="Bookman Old Style"/>
              </a:rPr>
              <a:t>2014</a:t>
            </a:r>
            <a:endParaRPr lang="en-US" sz="1200" i="1" dirty="0">
              <a:solidFill>
                <a:srgbClr val="0070C0"/>
              </a:solidFill>
              <a:latin typeface="Bookman Old Style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959" y="548680"/>
            <a:ext cx="2498921" cy="302433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084262" y="797511"/>
            <a:ext cx="408813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i="1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"</a:t>
            </a:r>
            <a:r>
              <a:rPr lang="en-GB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Pray, </a:t>
            </a:r>
            <a:r>
              <a:rPr lang="en-GB" i="1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Mr </a:t>
            </a:r>
            <a:r>
              <a:rPr lang="en-GB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Babbage, if you put into the machine wrong figures, will the right answers come out</a:t>
            </a:r>
            <a:r>
              <a:rPr lang="en-GB" i="1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?“</a:t>
            </a:r>
          </a:p>
          <a:p>
            <a:pPr algn="just"/>
            <a:endParaRPr lang="en-GB" i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r"/>
            <a:r>
              <a:rPr lang="en-GB" i="1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Members of UK Parliament,</a:t>
            </a:r>
          </a:p>
          <a:p>
            <a:pPr algn="r"/>
            <a:r>
              <a:rPr lang="en-GB" i="1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to Charles Babbage, in 1860 </a:t>
            </a:r>
            <a:endParaRPr lang="en-GB" i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8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00040" y="638628"/>
            <a:ext cx="8229600" cy="50008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Basis set selection</a:t>
            </a:r>
            <a:endParaRPr lang="en-US" sz="2400" dirty="0"/>
          </a:p>
        </p:txBody>
      </p:sp>
      <p:sp>
        <p:nvSpPr>
          <p:cNvPr id="8" name="Прямоугольник 18"/>
          <p:cNvSpPr/>
          <p:nvPr/>
        </p:nvSpPr>
        <p:spPr>
          <a:xfrm>
            <a:off x="539552" y="6361655"/>
            <a:ext cx="81910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cs typeface="Arial" pitchFamily="34" charset="0"/>
              </a:rPr>
              <a:t>N.B.</a:t>
            </a:r>
            <a:r>
              <a:rPr lang="en-GB" sz="1400" dirty="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cs typeface="Arial" pitchFamily="34" charset="0"/>
              </a:rPr>
              <a:t> Many further optimizations available – see the basis preparation section of the manual.</a:t>
            </a:r>
            <a:endParaRPr lang="en-GB" sz="1400" dirty="0">
              <a:solidFill>
                <a:prstClr val="white">
                  <a:lumMod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827584" y="1765265"/>
            <a:ext cx="36725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228B22"/>
                </a:solidFill>
                <a:latin typeface="Courier New"/>
              </a:rPr>
              <a:t>% Basis set</a:t>
            </a:r>
          </a:p>
          <a:p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bas.formalism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dirty="0" err="1">
                <a:solidFill>
                  <a:srgbClr val="A020F0"/>
                </a:solidFill>
                <a:latin typeface="Courier New"/>
              </a:rPr>
              <a:t>sphten-liouv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bas.approximation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'IK-1'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bas.connectivity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dirty="0" err="1">
                <a:solidFill>
                  <a:srgbClr val="A020F0"/>
                </a:solidFill>
                <a:latin typeface="Courier New"/>
              </a:rPr>
              <a:t>scalar_couplings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bas.level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=4; </a:t>
            </a:r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bas.space_level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=3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;</a:t>
            </a:r>
            <a:endParaRPr lang="en-GB" sz="1200" dirty="0">
              <a:solidFill>
                <a:srgbClr val="000000"/>
              </a:solidFill>
              <a:latin typeface="Courier New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859944" y="1764109"/>
            <a:ext cx="30964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228B22"/>
                </a:solidFill>
                <a:latin typeface="Courier New"/>
              </a:rPr>
              <a:t>% Chemical kinetics</a:t>
            </a:r>
          </a:p>
          <a:p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inter.chem.parts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={[1 2],[3 4]};</a:t>
            </a:r>
          </a:p>
          <a:p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inter.chem.rates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=[-5e2  2e3; </a:t>
            </a:r>
          </a:p>
          <a:p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                   5e2 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-2e3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];</a:t>
            </a:r>
            <a:endParaRPr lang="en-GB" sz="1200" dirty="0">
              <a:solidFill>
                <a:srgbClr val="000000"/>
              </a:solidFill>
              <a:latin typeface="Courier New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2461271"/>
              </p:ext>
            </p:extLst>
          </p:nvPr>
        </p:nvGraphicFramePr>
        <p:xfrm>
          <a:off x="827584" y="2996952"/>
          <a:ext cx="7560840" cy="31374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99647"/>
                <a:gridCol w="5661193"/>
              </a:tblGrid>
              <a:tr h="2245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j-lt"/>
                        </a:rPr>
                        <a:t>Basis set</a:t>
                      </a:r>
                      <a:endParaRPr lang="en-GB" sz="12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j-lt"/>
                        </a:rPr>
                        <a:t>Description</a:t>
                      </a:r>
                      <a:endParaRPr lang="en-GB" sz="12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042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j-lt"/>
                        </a:rPr>
                        <a:t>IK-0(n)</a:t>
                      </a:r>
                      <a:endParaRPr lang="en-GB" sz="12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j-lt"/>
                        </a:rPr>
                        <a:t>All spin correlations up to, and including, order n, irrespective of proximity on J-coupling or dipolar coupling graphs. Generated with a combinatorial </a:t>
                      </a:r>
                      <a:r>
                        <a:rPr lang="en-GB" sz="1200" dirty="0" smtClean="0">
                          <a:effectLst/>
                          <a:latin typeface="+mj-lt"/>
                        </a:rPr>
                        <a:t>procedure.</a:t>
                      </a:r>
                      <a:endParaRPr lang="en-GB" sz="12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0848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j-lt"/>
                        </a:rPr>
                        <a:t>IK-1(</a:t>
                      </a:r>
                      <a:r>
                        <a:rPr lang="en-GB" sz="1200" dirty="0" err="1">
                          <a:effectLst/>
                          <a:latin typeface="+mj-lt"/>
                        </a:rPr>
                        <a:t>n,k</a:t>
                      </a:r>
                      <a:r>
                        <a:rPr lang="en-GB" sz="1200" dirty="0">
                          <a:effectLst/>
                          <a:latin typeface="+mj-lt"/>
                        </a:rPr>
                        <a:t>)</a:t>
                      </a:r>
                      <a:endParaRPr lang="en-GB" sz="12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j-lt"/>
                        </a:rPr>
                        <a:t>All spin correlations up to order n between directly J-coupled spins (with couplings above a user-specified threshold) and up to order k between spatially proximate spins (with distances below the user-specified threshold). Generated by coupling graph </a:t>
                      </a:r>
                      <a:r>
                        <a:rPr lang="en-GB" sz="1200" dirty="0" smtClean="0">
                          <a:effectLst/>
                          <a:latin typeface="+mj-lt"/>
                        </a:rPr>
                        <a:t>analysis. </a:t>
                      </a:r>
                      <a:endParaRPr lang="en-GB" sz="12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238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j-lt"/>
                        </a:rPr>
                        <a:t>IK-2(n)</a:t>
                      </a:r>
                      <a:endParaRPr lang="en-GB" sz="12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j-lt"/>
                        </a:rPr>
                        <a:t>For each spin, all of its correlations with directly J-coupled spins, and correlations up to order n with spatially proximate spins (below the user-specified distance threshold). Generated by coupling graph </a:t>
                      </a:r>
                      <a:r>
                        <a:rPr lang="en-GB" sz="1200" dirty="0" smtClean="0">
                          <a:effectLst/>
                          <a:latin typeface="+mj-lt"/>
                        </a:rPr>
                        <a:t>analysis. </a:t>
                      </a:r>
                      <a:endParaRPr lang="en-GB" sz="12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065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00040" y="638628"/>
            <a:ext cx="8229600" cy="50008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Optimal control magnetisation rotation</a:t>
            </a:r>
            <a:endParaRPr lang="en-US" sz="2400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611560" y="1196752"/>
            <a:ext cx="8496944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200" dirty="0" smtClean="0">
              <a:solidFill>
                <a:srgbClr val="0000FF"/>
              </a:solidFill>
              <a:latin typeface="Courier New"/>
            </a:endParaRPr>
          </a:p>
          <a:p>
            <a:endParaRPr lang="en-GB" sz="1200" dirty="0">
              <a:solidFill>
                <a:srgbClr val="0000FF"/>
              </a:solidFill>
              <a:latin typeface="Courier New"/>
            </a:endParaRPr>
          </a:p>
          <a:p>
            <a:endParaRPr lang="en-GB" sz="1200" dirty="0" smtClean="0">
              <a:solidFill>
                <a:srgbClr val="0000FF"/>
              </a:solidFill>
              <a:latin typeface="Courier New"/>
            </a:endParaRPr>
          </a:p>
          <a:p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function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magnetisation_rotation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()</a:t>
            </a:r>
            <a:endParaRPr lang="en-GB" sz="1200" dirty="0">
              <a:solidFill>
                <a:srgbClr val="000000"/>
              </a:solidFill>
              <a:latin typeface="Courier New"/>
            </a:endParaRPr>
          </a:p>
          <a:p>
            <a:r>
              <a:rPr lang="en-GB" sz="1200" dirty="0">
                <a:solidFill>
                  <a:srgbClr val="000000"/>
                </a:solidFill>
                <a:latin typeface="Courier New"/>
              </a:rPr>
              <a:t> </a:t>
            </a:r>
          </a:p>
          <a:p>
            <a:r>
              <a:rPr lang="en-GB" sz="1200" dirty="0">
                <a:solidFill>
                  <a:srgbClr val="228B22"/>
                </a:solidFill>
                <a:latin typeface="Courier New"/>
              </a:rPr>
              <a:t>% </a:t>
            </a:r>
            <a:r>
              <a:rPr lang="en-GB" sz="1200" dirty="0" smtClean="0">
                <a:solidFill>
                  <a:srgbClr val="228B22"/>
                </a:solidFill>
                <a:latin typeface="Courier New"/>
              </a:rPr>
              <a:t>Magnetic field, spins, and chemical shift</a:t>
            </a:r>
            <a:endParaRPr lang="en-GB" sz="1200" dirty="0">
              <a:solidFill>
                <a:srgbClr val="228B22"/>
              </a:solidFill>
              <a:latin typeface="Courier New"/>
            </a:endParaRPr>
          </a:p>
          <a:p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sys.magnet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=9.4; 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sys.isotopes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={</a:t>
            </a:r>
            <a:r>
              <a:rPr lang="en-GB" sz="1200" dirty="0" smtClean="0">
                <a:solidFill>
                  <a:srgbClr val="A020F0"/>
                </a:solidFill>
                <a:latin typeface="Courier New"/>
              </a:rPr>
              <a:t>'1H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};  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inter.zeeman.scalar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={0.0};</a:t>
            </a:r>
            <a:endParaRPr lang="en-GB" sz="1200" dirty="0">
              <a:solidFill>
                <a:srgbClr val="000000"/>
              </a:solidFill>
              <a:latin typeface="Courier New"/>
            </a:endParaRPr>
          </a:p>
          <a:p>
            <a:endParaRPr lang="en-GB" sz="1200" dirty="0" smtClean="0">
              <a:solidFill>
                <a:srgbClr val="228B22"/>
              </a:solidFill>
              <a:latin typeface="Courier New"/>
            </a:endParaRPr>
          </a:p>
          <a:p>
            <a:r>
              <a:rPr lang="en-GB" sz="1200" dirty="0">
                <a:solidFill>
                  <a:srgbClr val="228B22"/>
                </a:solidFill>
                <a:latin typeface="Courier New"/>
              </a:rPr>
              <a:t>% </a:t>
            </a:r>
            <a:r>
              <a:rPr lang="en-GB" sz="1200" dirty="0" smtClean="0">
                <a:solidFill>
                  <a:srgbClr val="228B22"/>
                </a:solidFill>
                <a:latin typeface="Courier New"/>
              </a:rPr>
              <a:t>Basis set and Spinach housekeeping</a:t>
            </a:r>
            <a:endParaRPr lang="en-GB" sz="1200" dirty="0">
              <a:solidFill>
                <a:srgbClr val="228B22"/>
              </a:solidFill>
              <a:latin typeface="Courier New"/>
            </a:endParaRPr>
          </a:p>
          <a:p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b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as.formalism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=</a:t>
            </a:r>
            <a:r>
              <a:rPr lang="en-GB" sz="1200" dirty="0" smtClean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dirty="0" err="1" smtClean="0">
                <a:solidFill>
                  <a:srgbClr val="A020F0"/>
                </a:solidFill>
                <a:latin typeface="Courier New"/>
              </a:rPr>
              <a:t>sphten-liouv</a:t>
            </a:r>
            <a:r>
              <a:rPr lang="en-GB" sz="1200" dirty="0" smtClean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; 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bas.approximation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=</a:t>
            </a:r>
            <a:r>
              <a:rPr lang="en-GB" sz="1200" dirty="0" smtClean="0">
                <a:solidFill>
                  <a:srgbClr val="A020F0"/>
                </a:solidFill>
                <a:latin typeface="Courier New"/>
              </a:rPr>
              <a:t>'none'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spin_system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=create(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sys,inter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); 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spin_system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=basis(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spin_system,bas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);</a:t>
            </a:r>
          </a:p>
          <a:p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 </a:t>
            </a:r>
            <a:endParaRPr lang="en-GB" sz="1200" dirty="0">
              <a:solidFill>
                <a:srgbClr val="000000"/>
              </a:solidFill>
              <a:latin typeface="Courier New"/>
            </a:endParaRPr>
          </a:p>
          <a:p>
            <a:r>
              <a:rPr lang="en-GB" sz="1200" dirty="0">
                <a:solidFill>
                  <a:srgbClr val="228B22"/>
                </a:solidFill>
                <a:latin typeface="Courier New"/>
              </a:rPr>
              <a:t>% Hamiltonian</a:t>
            </a:r>
          </a:p>
          <a:p>
            <a:r>
              <a:rPr lang="en-GB" sz="1200" dirty="0">
                <a:solidFill>
                  <a:srgbClr val="000000"/>
                </a:solidFill>
                <a:latin typeface="Courier New"/>
              </a:rPr>
              <a:t>L=</a:t>
            </a:r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hamiltonian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(assume(spin_system,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dirty="0" err="1">
                <a:solidFill>
                  <a:srgbClr val="A020F0"/>
                </a:solidFill>
                <a:latin typeface="Courier New"/>
              </a:rPr>
              <a:t>nmr</a:t>
            </a:r>
            <a:r>
              <a:rPr lang="en-GB" sz="1200" dirty="0" smtClean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));</a:t>
            </a:r>
            <a:endParaRPr lang="en-GB" sz="1200" dirty="0">
              <a:solidFill>
                <a:srgbClr val="000000"/>
              </a:solidFill>
              <a:latin typeface="Courier New"/>
            </a:endParaRPr>
          </a:p>
          <a:p>
            <a:endParaRPr lang="en-GB" sz="1200" dirty="0" smtClean="0">
              <a:solidFill>
                <a:srgbClr val="228B22"/>
              </a:solidFill>
              <a:latin typeface="Courier New"/>
            </a:endParaRPr>
          </a:p>
          <a:p>
            <a:r>
              <a:rPr lang="en-GB" sz="1200" dirty="0" smtClean="0">
                <a:solidFill>
                  <a:srgbClr val="228B22"/>
                </a:solidFill>
                <a:latin typeface="Courier New"/>
              </a:rPr>
              <a:t>% </a:t>
            </a:r>
            <a:r>
              <a:rPr lang="en-GB" sz="1200" dirty="0">
                <a:solidFill>
                  <a:srgbClr val="228B22"/>
                </a:solidFill>
                <a:latin typeface="Courier New"/>
              </a:rPr>
              <a:t>Control operators</a:t>
            </a:r>
          </a:p>
          <a:p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LpH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=operator(spin_system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,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'L</a:t>
            </a:r>
            <a:r>
              <a:rPr lang="en-GB" sz="1200" dirty="0" smtClean="0">
                <a:solidFill>
                  <a:srgbClr val="A020F0"/>
                </a:solidFill>
                <a:latin typeface="Courier New"/>
              </a:rPr>
              <a:t>+'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,</a:t>
            </a:r>
            <a:r>
              <a:rPr lang="en-GB" sz="1200" dirty="0" smtClean="0">
                <a:solidFill>
                  <a:srgbClr val="A020F0"/>
                </a:solidFill>
                <a:latin typeface="Courier New"/>
              </a:rPr>
              <a:t>'1H'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);  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LxH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=(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LpH+LpH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')/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2; 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LyH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=(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LpH-LpH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')/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2i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;</a:t>
            </a:r>
            <a:r>
              <a:rPr lang="en-GB" sz="1200" dirty="0" smtClean="0">
                <a:solidFill>
                  <a:srgbClr val="228B22"/>
                </a:solidFill>
                <a:latin typeface="Courier New"/>
              </a:rPr>
              <a:t> 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controls={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LxH,LyH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};</a:t>
            </a:r>
            <a:endParaRPr lang="en-GB" sz="1200" dirty="0">
              <a:solidFill>
                <a:srgbClr val="000000"/>
              </a:solidFill>
              <a:latin typeface="Courier New"/>
            </a:endParaRPr>
          </a:p>
          <a:p>
            <a:r>
              <a:rPr lang="en-GB" sz="12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 </a:t>
            </a:r>
            <a:endParaRPr lang="en-GB" sz="1200" dirty="0">
              <a:solidFill>
                <a:srgbClr val="000000"/>
              </a:solidFill>
              <a:latin typeface="Courier New"/>
            </a:endParaRPr>
          </a:p>
          <a:p>
            <a:r>
              <a:rPr lang="en-GB" sz="1200" dirty="0">
                <a:solidFill>
                  <a:srgbClr val="228B22"/>
                </a:solidFill>
                <a:latin typeface="Courier New"/>
              </a:rPr>
              <a:t>% </a:t>
            </a:r>
            <a:r>
              <a:rPr lang="en-GB" sz="1200" dirty="0" smtClean="0">
                <a:solidFill>
                  <a:srgbClr val="228B22"/>
                </a:solidFill>
                <a:latin typeface="Courier New"/>
              </a:rPr>
              <a:t>initial state and target state</a:t>
            </a:r>
            <a:endParaRPr lang="en-GB" sz="1200" dirty="0">
              <a:solidFill>
                <a:srgbClr val="228B22"/>
              </a:solidFill>
              <a:latin typeface="Courier New"/>
            </a:endParaRPr>
          </a:p>
          <a:p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rho=state(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spin_system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,{</a:t>
            </a:r>
            <a:r>
              <a:rPr lang="en-GB" sz="1200" dirty="0" smtClean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dirty="0" err="1" smtClean="0">
                <a:solidFill>
                  <a:srgbClr val="A020F0"/>
                </a:solidFill>
                <a:latin typeface="Courier New"/>
              </a:rPr>
              <a:t>Lz</a:t>
            </a:r>
            <a:r>
              <a:rPr lang="en-GB" sz="1200" dirty="0" smtClean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},{1})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; rho=rho/norm(rho);</a:t>
            </a:r>
            <a:endParaRPr lang="en-GB" sz="1200" dirty="0">
              <a:solidFill>
                <a:srgbClr val="228B22"/>
              </a:solidFill>
              <a:latin typeface="Courier New"/>
            </a:endParaRPr>
          </a:p>
          <a:p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L_plus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=state(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spin_system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,{</a:t>
            </a:r>
            <a:r>
              <a:rPr lang="en-GB" sz="1200" dirty="0" smtClean="0">
                <a:solidFill>
                  <a:srgbClr val="A020F0"/>
                </a:solidFill>
                <a:latin typeface="Courier New"/>
              </a:rPr>
              <a:t>'L+'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},{1}); 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L_minus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=state(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spin_system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,{</a:t>
            </a:r>
            <a:r>
              <a:rPr lang="en-GB" sz="1200" dirty="0" smtClean="0">
                <a:solidFill>
                  <a:srgbClr val="A020F0"/>
                </a:solidFill>
                <a:latin typeface="Courier New"/>
              </a:rPr>
              <a:t>'L-'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},{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3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});</a:t>
            </a:r>
            <a:endParaRPr lang="en-GB" sz="1200" dirty="0">
              <a:solidFill>
                <a:srgbClr val="228B22"/>
              </a:solidFill>
              <a:latin typeface="Courier New"/>
            </a:endParaRPr>
          </a:p>
          <a:p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sigma=(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L_plus+L_minus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)/2; sigma=sigma/norm(sigma);</a:t>
            </a:r>
          </a:p>
        </p:txBody>
      </p:sp>
    </p:spTree>
    <p:extLst>
      <p:ext uri="{BB962C8B-B14F-4D97-AF65-F5344CB8AC3E}">
        <p14:creationId xmlns:p14="http://schemas.microsoft.com/office/powerpoint/2010/main" val="108278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00040" y="638628"/>
            <a:ext cx="8229600" cy="50008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Optimal control magnetisation rotation</a:t>
            </a:r>
            <a:endParaRPr lang="en-US" sz="2400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79512" y="1124744"/>
            <a:ext cx="9073008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rgbClr val="228B22"/>
                </a:solidFill>
                <a:latin typeface="Courier New"/>
              </a:rPr>
              <a:t>% </a:t>
            </a:r>
            <a:r>
              <a:rPr lang="en-GB" sz="1200" dirty="0">
                <a:solidFill>
                  <a:srgbClr val="228B22"/>
                </a:solidFill>
                <a:latin typeface="Courier New"/>
              </a:rPr>
              <a:t>Pulse duration and number of </a:t>
            </a:r>
            <a:r>
              <a:rPr lang="en-GB" sz="1200" dirty="0" err="1">
                <a:solidFill>
                  <a:srgbClr val="228B22"/>
                </a:solidFill>
                <a:latin typeface="Courier New"/>
              </a:rPr>
              <a:t>timesteps</a:t>
            </a:r>
            <a:endParaRPr lang="en-GB" sz="1200" dirty="0">
              <a:solidFill>
                <a:srgbClr val="228B22"/>
              </a:solidFill>
              <a:latin typeface="Courier New"/>
            </a:endParaRPr>
          </a:p>
          <a:p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pulse_duration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=1e-2; </a:t>
            </a:r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nsteps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=32; </a:t>
            </a:r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time_step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</a:t>
            </a:r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pulse_duration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/</a:t>
            </a:r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nsteps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power_level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=2*pi*10e3; </a:t>
            </a:r>
            <a:r>
              <a:rPr lang="en-GB" sz="1200" dirty="0" smtClean="0">
                <a:solidFill>
                  <a:srgbClr val="228B22"/>
                </a:solidFill>
                <a:latin typeface="Courier New"/>
              </a:rPr>
              <a:t>% </a:t>
            </a:r>
            <a:r>
              <a:rPr lang="en-GB" sz="1200" dirty="0">
                <a:solidFill>
                  <a:srgbClr val="228B22"/>
                </a:solidFill>
                <a:latin typeface="Courier New"/>
              </a:rPr>
              <a:t>define a power level of pulse (</a:t>
            </a:r>
            <a:r>
              <a:rPr lang="en-GB" sz="1200" dirty="0" smtClean="0">
                <a:solidFill>
                  <a:srgbClr val="228B22"/>
                </a:solidFill>
                <a:latin typeface="Courier New"/>
              </a:rPr>
              <a:t>max) 10kHz</a:t>
            </a:r>
            <a:endParaRPr lang="en-GB" sz="1200" dirty="0">
              <a:solidFill>
                <a:srgbClr val="000000"/>
              </a:solidFill>
              <a:latin typeface="Courier New"/>
            </a:endParaRPr>
          </a:p>
          <a:p>
            <a:endParaRPr lang="en-GB" sz="1200" dirty="0" smtClean="0">
              <a:solidFill>
                <a:srgbClr val="0000FF"/>
              </a:solidFill>
              <a:latin typeface="Courier New"/>
            </a:endParaRPr>
          </a:p>
          <a:p>
            <a:r>
              <a:rPr lang="en-GB" sz="1200" dirty="0">
                <a:solidFill>
                  <a:srgbClr val="0000FF"/>
                </a:solidFill>
                <a:latin typeface="Courier New"/>
              </a:rPr>
              <a:t>	</a:t>
            </a:r>
            <a:r>
              <a:rPr lang="en-GB" sz="1200" dirty="0">
                <a:solidFill>
                  <a:srgbClr val="228B22"/>
                </a:solidFill>
                <a:latin typeface="Courier New"/>
              </a:rPr>
              <a:t>% set the penalty functional</a:t>
            </a:r>
            <a:endParaRPr lang="en-GB" sz="1200" dirty="0">
              <a:solidFill>
                <a:srgbClr val="0000FF"/>
              </a:solidFill>
              <a:latin typeface="Courier New"/>
            </a:endParaRPr>
          </a:p>
          <a:p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	function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 [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cost,cost_grad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]=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cost_function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(waveform)</a:t>
            </a:r>
          </a:p>
          <a:p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	</a:t>
            </a:r>
          </a:p>
          <a:p>
            <a:r>
              <a:rPr lang="en-GB" sz="1200" dirty="0">
                <a:solidFill>
                  <a:srgbClr val="0000FF"/>
                </a:solidFill>
                <a:latin typeface="Courier New"/>
              </a:rPr>
              <a:t>	</a:t>
            </a:r>
            <a:r>
              <a:rPr lang="en-GB" sz="1200" dirty="0">
                <a:solidFill>
                  <a:srgbClr val="228B22"/>
                </a:solidFill>
                <a:latin typeface="Courier New"/>
              </a:rPr>
              <a:t>% calculate the cost and its gradient </a:t>
            </a:r>
            <a:endParaRPr lang="en-GB" sz="1200" dirty="0">
              <a:solidFill>
                <a:srgbClr val="0000FF"/>
              </a:solidFill>
              <a:latin typeface="Courier New"/>
            </a:endParaRPr>
          </a:p>
          <a:p>
            <a:r>
              <a:rPr lang="en-GB" sz="1200" dirty="0">
                <a:solidFill>
                  <a:srgbClr val="0000FF"/>
                </a:solidFill>
                <a:latin typeface="Courier New"/>
              </a:rPr>
              <a:t>	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[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diag_data,cost,cost_grad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]=</a:t>
            </a: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...</a:t>
            </a:r>
            <a:endParaRPr lang="en-GB" sz="1200" dirty="0" smtClean="0">
              <a:solidFill>
                <a:srgbClr val="000000"/>
              </a:solidFill>
              <a:latin typeface="Courier New"/>
            </a:endParaRPr>
          </a:p>
          <a:p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	grape(spin_system,L,controls,waveform,time_step,nsteps,rho,sigma,power_level);</a:t>
            </a:r>
          </a:p>
          <a:p>
            <a:endParaRPr lang="en-GB" sz="1200" dirty="0" smtClean="0">
              <a:solidFill>
                <a:srgbClr val="0000FF"/>
              </a:solidFill>
              <a:latin typeface="Courier New"/>
            </a:endParaRPr>
          </a:p>
          <a:p>
            <a:r>
              <a:rPr lang="en-GB" sz="1200" dirty="0">
                <a:solidFill>
                  <a:srgbClr val="0000FF"/>
                </a:solidFill>
                <a:latin typeface="Courier New"/>
              </a:rPr>
              <a:t>	</a:t>
            </a:r>
            <a:r>
              <a:rPr lang="en-GB" sz="1200" dirty="0">
                <a:solidFill>
                  <a:srgbClr val="228B22"/>
                </a:solidFill>
                <a:latin typeface="Courier New"/>
              </a:rPr>
              <a:t>% </a:t>
            </a:r>
            <a:r>
              <a:rPr lang="en-GB" sz="1200" dirty="0" smtClean="0">
                <a:solidFill>
                  <a:srgbClr val="228B22"/>
                </a:solidFill>
                <a:latin typeface="Courier New"/>
              </a:rPr>
              <a:t>penalize excursions outside the power envelope</a:t>
            </a:r>
            <a:endParaRPr lang="en-GB" sz="1200" dirty="0">
              <a:solidFill>
                <a:srgbClr val="0000FF"/>
              </a:solidFill>
              <a:latin typeface="Courier New"/>
            </a:endParaRPr>
          </a:p>
          <a:p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	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[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pen,pen_grad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]=</a:t>
            </a:r>
            <a:r>
              <a:rPr lang="en-GB" sz="1200" dirty="0">
                <a:solidFill>
                  <a:srgbClr val="0000FF"/>
                </a:solidFill>
                <a:latin typeface="Courier New"/>
              </a:rPr>
              <a:t>...</a:t>
            </a:r>
            <a:endParaRPr lang="en-GB" sz="1200" dirty="0">
              <a:solidFill>
                <a:srgbClr val="000000"/>
              </a:solidFill>
              <a:latin typeface="Courier New"/>
            </a:endParaRPr>
          </a:p>
          <a:p>
            <a:r>
              <a:rPr lang="en-GB" sz="1200" dirty="0">
                <a:solidFill>
                  <a:srgbClr val="000000"/>
                </a:solidFill>
                <a:latin typeface="Courier New"/>
              </a:rPr>
              <a:t>	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penalty(waveform,</a:t>
            </a:r>
            <a:r>
              <a:rPr lang="en-GB" sz="1200" dirty="0" smtClean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dirty="0" err="1" smtClean="0">
                <a:solidFill>
                  <a:srgbClr val="A020F0"/>
                </a:solidFill>
                <a:latin typeface="Courier New"/>
              </a:rPr>
              <a:t>mean_square_spillout</a:t>
            </a:r>
            <a:r>
              <a:rPr lang="en-GB" sz="1200" dirty="0" smtClean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,-ones(size(waveform)),ones(size(waveform)));</a:t>
            </a:r>
            <a:endParaRPr lang="en-GB" sz="1200" dirty="0" smtClean="0">
              <a:solidFill>
                <a:srgbClr val="0000FF"/>
              </a:solidFill>
              <a:latin typeface="Courier New"/>
            </a:endParaRPr>
          </a:p>
          <a:p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	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cost=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cost+pen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; 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cost_grad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=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cost_grad+pen_grad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;</a:t>
            </a:r>
            <a:endParaRPr lang="en-GB" sz="1200" dirty="0" smtClean="0">
              <a:solidFill>
                <a:srgbClr val="0000FF"/>
              </a:solidFill>
              <a:latin typeface="Courier New"/>
            </a:endParaRPr>
          </a:p>
          <a:p>
            <a:r>
              <a:rPr lang="en-GB" sz="1200" dirty="0">
                <a:solidFill>
                  <a:srgbClr val="0000FF"/>
                </a:solidFill>
                <a:latin typeface="Courier New"/>
              </a:rPr>
              <a:t>	</a:t>
            </a:r>
            <a:endParaRPr lang="en-GB" sz="1200" dirty="0" smtClean="0">
              <a:solidFill>
                <a:srgbClr val="0000FF"/>
              </a:solidFill>
              <a:latin typeface="Courier New"/>
            </a:endParaRPr>
          </a:p>
          <a:p>
            <a:r>
              <a:rPr lang="en-GB" sz="1200" dirty="0">
                <a:solidFill>
                  <a:srgbClr val="0000FF"/>
                </a:solidFill>
                <a:latin typeface="Courier New"/>
              </a:rPr>
              <a:t>	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figure(1)</a:t>
            </a:r>
          </a:p>
          <a:p>
            <a:r>
              <a:rPr lang="en-GB" sz="1200" dirty="0">
                <a:solidFill>
                  <a:srgbClr val="0000FF"/>
                </a:solidFill>
                <a:latin typeface="Courier New"/>
              </a:rPr>
              <a:t>	</a:t>
            </a:r>
            <a:r>
              <a:rPr lang="en-GB" sz="1200" dirty="0">
                <a:solidFill>
                  <a:srgbClr val="228B22"/>
                </a:solidFill>
                <a:latin typeface="Courier New"/>
              </a:rPr>
              <a:t>% plot </a:t>
            </a:r>
            <a:r>
              <a:rPr lang="en-GB" sz="1200" dirty="0" smtClean="0">
                <a:solidFill>
                  <a:srgbClr val="228B22"/>
                </a:solidFill>
                <a:latin typeface="Courier New"/>
              </a:rPr>
              <a:t>the waveform</a:t>
            </a:r>
            <a:endParaRPr lang="en-GB" sz="1200" dirty="0">
              <a:solidFill>
                <a:srgbClr val="0000FF"/>
              </a:solidFill>
              <a:latin typeface="Courier New"/>
            </a:endParaRPr>
          </a:p>
          <a:p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 	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plot(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linspace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(0,time_step*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nsteps,nsteps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),waveform); axis </a:t>
            </a:r>
            <a:r>
              <a:rPr lang="en-GB" sz="1200" dirty="0" smtClean="0">
                <a:solidFill>
                  <a:srgbClr val="A020F0"/>
                </a:solidFill>
                <a:latin typeface="Courier New"/>
              </a:rPr>
              <a:t>tight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; 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drawnow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;</a:t>
            </a:r>
            <a:endParaRPr lang="en-GB" sz="1200" dirty="0" smtClean="0">
              <a:solidFill>
                <a:srgbClr val="0000FF"/>
              </a:solidFill>
              <a:latin typeface="Courier New"/>
            </a:endParaRPr>
          </a:p>
          <a:p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	end</a:t>
            </a:r>
          </a:p>
          <a:p>
            <a:endParaRPr lang="en-GB" sz="1200" dirty="0" smtClean="0">
              <a:solidFill>
                <a:srgbClr val="0000FF"/>
              </a:solidFill>
              <a:latin typeface="Courier New"/>
            </a:endParaRPr>
          </a:p>
          <a:p>
            <a:r>
              <a:rPr lang="en-GB" sz="1200" dirty="0" smtClean="0">
                <a:solidFill>
                  <a:srgbClr val="228B22"/>
                </a:solidFill>
                <a:latin typeface="Courier New"/>
              </a:rPr>
              <a:t>% </a:t>
            </a:r>
            <a:r>
              <a:rPr lang="en-GB" sz="1200" dirty="0">
                <a:solidFill>
                  <a:srgbClr val="228B22"/>
                </a:solidFill>
                <a:latin typeface="Courier New"/>
              </a:rPr>
              <a:t>make a random guess of the waveform as an initial point</a:t>
            </a:r>
            <a:endParaRPr lang="en-GB" sz="1200" dirty="0">
              <a:solidFill>
                <a:srgbClr val="0000FF"/>
              </a:solidFill>
              <a:latin typeface="Courier New"/>
            </a:endParaRPr>
          </a:p>
          <a:p>
            <a:r>
              <a:rPr lang="en-GB" sz="1200" dirty="0">
                <a:solidFill>
                  <a:srgbClr val="000000"/>
                </a:solidFill>
                <a:latin typeface="Courier New"/>
              </a:rPr>
              <a:t>guess=</a:t>
            </a:r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randn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numel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(controls),</a:t>
            </a:r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nsteps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endParaRPr lang="en-GB" sz="1200" dirty="0">
              <a:solidFill>
                <a:srgbClr val="228B22"/>
              </a:solidFill>
              <a:latin typeface="Courier New"/>
            </a:endParaRPr>
          </a:p>
          <a:p>
            <a:r>
              <a:rPr lang="en-GB" sz="1200" dirty="0">
                <a:solidFill>
                  <a:srgbClr val="228B22"/>
                </a:solidFill>
                <a:latin typeface="Courier New"/>
              </a:rPr>
              <a:t>% run the </a:t>
            </a:r>
            <a:r>
              <a:rPr lang="en-GB" sz="1200" dirty="0" err="1">
                <a:solidFill>
                  <a:srgbClr val="228B22"/>
                </a:solidFill>
                <a:latin typeface="Courier New"/>
              </a:rPr>
              <a:t>bfgs</a:t>
            </a:r>
            <a:r>
              <a:rPr lang="en-GB" sz="1200" dirty="0">
                <a:solidFill>
                  <a:srgbClr val="228B22"/>
                </a:solidFill>
                <a:latin typeface="Courier New"/>
              </a:rPr>
              <a:t> optimisation @ the cost functional</a:t>
            </a:r>
            <a:endParaRPr lang="en-GB" sz="1200" dirty="0">
              <a:solidFill>
                <a:srgbClr val="000000"/>
              </a:solidFill>
              <a:latin typeface="Courier New"/>
            </a:endParaRPr>
          </a:p>
          <a:p>
            <a:r>
              <a:rPr lang="en-GB" sz="1200" dirty="0">
                <a:solidFill>
                  <a:srgbClr val="000000"/>
                </a:solidFill>
                <a:latin typeface="Courier New"/>
              </a:rPr>
              <a:t>options=</a:t>
            </a:r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struct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'method'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,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'bfgs'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,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'max_iterations'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,100);</a:t>
            </a:r>
          </a:p>
          <a:p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fminnewton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(spin_system,@</a:t>
            </a:r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cost_function,guess,options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);</a:t>
            </a:r>
            <a:endParaRPr lang="en-GB" sz="1200" dirty="0" smtClean="0">
              <a:solidFill>
                <a:srgbClr val="000000"/>
              </a:solidFill>
              <a:latin typeface="Courier New"/>
            </a:endParaRPr>
          </a:p>
          <a:p>
            <a:r>
              <a:rPr lang="en-GB" sz="1200" dirty="0">
                <a:solidFill>
                  <a:srgbClr val="0000FF"/>
                </a:solidFill>
                <a:latin typeface="Courier New"/>
              </a:rPr>
              <a:t>end</a:t>
            </a:r>
          </a:p>
          <a:p>
            <a:endParaRPr lang="en-GB" sz="1200" dirty="0">
              <a:solidFill>
                <a:srgbClr val="000000"/>
              </a:solidFill>
              <a:latin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91834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00040" y="638628"/>
            <a:ext cx="8229600" cy="50008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Optimal control state transfer</a:t>
            </a:r>
            <a:endParaRPr lang="en-US" sz="2400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95536" y="1124744"/>
            <a:ext cx="8496944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00FF"/>
                </a:solidFill>
                <a:latin typeface="Courier New"/>
              </a:rPr>
              <a:t>function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state_transfer_grape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(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spin_system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)</a:t>
            </a:r>
            <a:endParaRPr lang="en-GB" sz="1200" dirty="0">
              <a:solidFill>
                <a:srgbClr val="000000"/>
              </a:solidFill>
              <a:latin typeface="Courier New"/>
            </a:endParaRPr>
          </a:p>
          <a:p>
            <a:r>
              <a:rPr lang="en-GB" sz="1200" dirty="0">
                <a:solidFill>
                  <a:srgbClr val="000000"/>
                </a:solidFill>
                <a:latin typeface="Courier New"/>
              </a:rPr>
              <a:t> </a:t>
            </a:r>
            <a:endParaRPr lang="en-GB" sz="1200" dirty="0" smtClean="0">
              <a:solidFill>
                <a:srgbClr val="000000"/>
              </a:solidFill>
              <a:latin typeface="Courier New"/>
            </a:endParaRPr>
          </a:p>
          <a:p>
            <a:r>
              <a:rPr lang="en-GB" sz="1200" dirty="0">
                <a:solidFill>
                  <a:srgbClr val="228B22"/>
                </a:solidFill>
                <a:latin typeface="Courier New"/>
              </a:rPr>
              <a:t>% Magnetic field, spins, </a:t>
            </a:r>
            <a:r>
              <a:rPr lang="en-GB" sz="1200" dirty="0" smtClean="0">
                <a:solidFill>
                  <a:srgbClr val="228B22"/>
                </a:solidFill>
                <a:latin typeface="Courier New"/>
              </a:rPr>
              <a:t>and </a:t>
            </a:r>
            <a:r>
              <a:rPr lang="en-GB" sz="1200" dirty="0">
                <a:solidFill>
                  <a:srgbClr val="228B22"/>
                </a:solidFill>
                <a:latin typeface="Courier New"/>
              </a:rPr>
              <a:t>chemical shift</a:t>
            </a:r>
          </a:p>
          <a:p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sys.magnet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=9.4; </a:t>
            </a:r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sys.isotopes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={</a:t>
            </a:r>
            <a:r>
              <a:rPr lang="en-GB" sz="1200" dirty="0" smtClean="0">
                <a:solidFill>
                  <a:srgbClr val="A020F0"/>
                </a:solidFill>
                <a:latin typeface="Courier New"/>
              </a:rPr>
              <a:t>'1H','13C','19F'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}; 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inter.zeeman.scalar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={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0.0,0.0,0.0};</a:t>
            </a:r>
          </a:p>
          <a:p>
            <a:endParaRPr lang="en-GB" sz="1200" dirty="0" smtClean="0">
              <a:solidFill>
                <a:srgbClr val="000000"/>
              </a:solidFill>
              <a:latin typeface="Courier New"/>
            </a:endParaRPr>
          </a:p>
          <a:p>
            <a:r>
              <a:rPr lang="en-GB" sz="1200" dirty="0">
                <a:solidFill>
                  <a:srgbClr val="228B22"/>
                </a:solidFill>
                <a:latin typeface="Courier New"/>
              </a:rPr>
              <a:t>% </a:t>
            </a:r>
            <a:r>
              <a:rPr lang="en-GB" sz="1200" dirty="0" smtClean="0">
                <a:solidFill>
                  <a:srgbClr val="228B22"/>
                </a:solidFill>
                <a:latin typeface="Courier New"/>
              </a:rPr>
              <a:t>scalar coupling, Hz (literature)</a:t>
            </a:r>
            <a:endParaRPr lang="en-GB" sz="1200" dirty="0">
              <a:solidFill>
                <a:srgbClr val="000000"/>
              </a:solidFill>
              <a:latin typeface="Courier New"/>
            </a:endParaRPr>
          </a:p>
          <a:p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inter.coupling.scalar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=cell(3);</a:t>
            </a:r>
            <a:endParaRPr lang="en-GB" sz="1200" dirty="0">
              <a:solidFill>
                <a:srgbClr val="000000"/>
              </a:solidFill>
              <a:latin typeface="Courier New"/>
            </a:endParaRPr>
          </a:p>
          <a:p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inter.coupling.scalar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{1,2}=140; 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inter.coupling.scalar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{2,3}=-160;</a:t>
            </a:r>
            <a:endParaRPr lang="en-GB" sz="1200" dirty="0">
              <a:solidFill>
                <a:srgbClr val="000000"/>
              </a:solidFill>
              <a:latin typeface="Courier New"/>
            </a:endParaRPr>
          </a:p>
          <a:p>
            <a:endParaRPr lang="en-GB" sz="1200" dirty="0">
              <a:solidFill>
                <a:srgbClr val="228B22"/>
              </a:solidFill>
              <a:latin typeface="Courier New"/>
            </a:endParaRPr>
          </a:p>
          <a:p>
            <a:r>
              <a:rPr lang="en-GB" sz="1200" dirty="0">
                <a:solidFill>
                  <a:srgbClr val="228B22"/>
                </a:solidFill>
                <a:latin typeface="Courier New"/>
              </a:rPr>
              <a:t>% Basis set and Spinach housekeeping</a:t>
            </a:r>
          </a:p>
          <a:p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bas.formalism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dirty="0" err="1">
                <a:solidFill>
                  <a:srgbClr val="A020F0"/>
                </a:solidFill>
                <a:latin typeface="Courier New"/>
              </a:rPr>
              <a:t>sphten-liouv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; </a:t>
            </a:r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bas.approximation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'none'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spin_system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=create(</a:t>
            </a:r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sys,inter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); </a:t>
            </a:r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spin_system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=basis(</a:t>
            </a:r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spin_system,bas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r>
              <a:rPr lang="en-GB" sz="1200" dirty="0">
                <a:solidFill>
                  <a:srgbClr val="000000"/>
                </a:solidFill>
                <a:latin typeface="Courier New"/>
              </a:rPr>
              <a:t> </a:t>
            </a:r>
          </a:p>
          <a:p>
            <a:r>
              <a:rPr lang="en-GB" sz="1200" dirty="0">
                <a:solidFill>
                  <a:srgbClr val="228B22"/>
                </a:solidFill>
                <a:latin typeface="Courier New"/>
              </a:rPr>
              <a:t>% Hamiltonian</a:t>
            </a:r>
          </a:p>
          <a:p>
            <a:r>
              <a:rPr lang="en-GB" sz="1200" dirty="0">
                <a:solidFill>
                  <a:srgbClr val="000000"/>
                </a:solidFill>
                <a:latin typeface="Courier New"/>
              </a:rPr>
              <a:t>L=</a:t>
            </a:r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hamiltonian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(assume(spin_system,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dirty="0" err="1">
                <a:solidFill>
                  <a:srgbClr val="A020F0"/>
                </a:solidFill>
                <a:latin typeface="Courier New"/>
              </a:rPr>
              <a:t>nmr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))+1i*relaxation(</a:t>
            </a:r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spin_system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);</a:t>
            </a:r>
            <a:endParaRPr lang="en-GB" sz="1200" dirty="0">
              <a:solidFill>
                <a:srgbClr val="000000"/>
              </a:solidFill>
              <a:latin typeface="Courier New"/>
            </a:endParaRPr>
          </a:p>
          <a:p>
            <a:endParaRPr lang="en-GB" sz="1200" dirty="0">
              <a:solidFill>
                <a:srgbClr val="000000"/>
              </a:solidFill>
              <a:latin typeface="Courier New"/>
            </a:endParaRPr>
          </a:p>
          <a:p>
            <a:r>
              <a:rPr lang="en-GB" sz="1200" dirty="0">
                <a:solidFill>
                  <a:srgbClr val="228B22"/>
                </a:solidFill>
                <a:latin typeface="Courier New"/>
              </a:rPr>
              <a:t>% </a:t>
            </a:r>
            <a:r>
              <a:rPr lang="en-GB" sz="1200" dirty="0">
                <a:solidFill>
                  <a:srgbClr val="228B22"/>
                </a:solidFill>
                <a:latin typeface="Courier New"/>
              </a:rPr>
              <a:t>Control operators</a:t>
            </a:r>
          </a:p>
          <a:p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LpH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=operator(spin_system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,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'L</a:t>
            </a:r>
            <a:r>
              <a:rPr lang="en-GB" sz="1200" dirty="0" smtClean="0">
                <a:solidFill>
                  <a:srgbClr val="A020F0"/>
                </a:solidFill>
                <a:latin typeface="Courier New"/>
              </a:rPr>
              <a:t>+'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,</a:t>
            </a:r>
            <a:r>
              <a:rPr lang="en-GB" sz="1200" dirty="0" smtClean="0">
                <a:solidFill>
                  <a:srgbClr val="A020F0"/>
                </a:solidFill>
                <a:latin typeface="Courier New"/>
              </a:rPr>
              <a:t>'1H'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);  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LxH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=(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LpH+LpH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')/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2; 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LyH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=(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LpH-LpH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')/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2i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;</a:t>
            </a:r>
            <a:endParaRPr lang="en-GB" sz="1200" dirty="0">
              <a:solidFill>
                <a:srgbClr val="228B22"/>
              </a:solidFill>
              <a:latin typeface="Courier New"/>
            </a:endParaRPr>
          </a:p>
          <a:p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LpC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=operator(spin_system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,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'L</a:t>
            </a:r>
            <a:r>
              <a:rPr lang="en-GB" sz="1200" dirty="0" smtClean="0">
                <a:solidFill>
                  <a:srgbClr val="A020F0"/>
                </a:solidFill>
                <a:latin typeface="Courier New"/>
              </a:rPr>
              <a:t>+'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,</a:t>
            </a:r>
            <a:r>
              <a:rPr lang="en-GB" sz="1200" dirty="0" smtClean="0">
                <a:solidFill>
                  <a:srgbClr val="A020F0"/>
                </a:solidFill>
                <a:latin typeface="Courier New"/>
              </a:rPr>
              <a:t>'13C'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); 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LxC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=(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LpC+LpC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')/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2; 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LyC=(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LpC-LpC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')/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2i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;</a:t>
            </a:r>
            <a:endParaRPr lang="en-GB" sz="1200" dirty="0">
              <a:solidFill>
                <a:srgbClr val="228B22"/>
              </a:solidFill>
              <a:latin typeface="Courier New"/>
            </a:endParaRPr>
          </a:p>
          <a:p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LpF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=operator(spin_system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,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'L</a:t>
            </a:r>
            <a:r>
              <a:rPr lang="en-GB" sz="1200" dirty="0" smtClean="0">
                <a:solidFill>
                  <a:srgbClr val="A020F0"/>
                </a:solidFill>
                <a:latin typeface="Courier New"/>
              </a:rPr>
              <a:t>+'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,</a:t>
            </a:r>
            <a:r>
              <a:rPr lang="en-GB" sz="1200" dirty="0" smtClean="0">
                <a:solidFill>
                  <a:srgbClr val="A020F0"/>
                </a:solidFill>
                <a:latin typeface="Courier New"/>
              </a:rPr>
              <a:t>'19F'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); 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LxF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=(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LpF+LpF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')/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2; 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LyF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=(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LpF-LpF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')/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2i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;</a:t>
            </a:r>
            <a:endParaRPr lang="en-GB" sz="1200" dirty="0">
              <a:solidFill>
                <a:srgbClr val="228B22"/>
              </a:solidFill>
              <a:latin typeface="Courier New"/>
            </a:endParaRPr>
          </a:p>
          <a:p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controls={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LxH,LyH,LxC,LyC,LxF,LyF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};</a:t>
            </a:r>
          </a:p>
          <a:p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 </a:t>
            </a:r>
            <a:endParaRPr lang="en-GB" sz="1200" dirty="0">
              <a:solidFill>
                <a:srgbClr val="000000"/>
              </a:solidFill>
              <a:latin typeface="Courier New"/>
            </a:endParaRPr>
          </a:p>
          <a:p>
            <a:r>
              <a:rPr lang="en-GB" sz="1200" dirty="0">
                <a:solidFill>
                  <a:srgbClr val="228B22"/>
                </a:solidFill>
                <a:latin typeface="Courier New"/>
              </a:rPr>
              <a:t>% </a:t>
            </a:r>
            <a:r>
              <a:rPr lang="en-GB" sz="1200" dirty="0" smtClean="0">
                <a:solidFill>
                  <a:srgbClr val="228B22"/>
                </a:solidFill>
                <a:latin typeface="Courier New"/>
              </a:rPr>
              <a:t>initial state and target state</a:t>
            </a:r>
            <a:endParaRPr lang="en-GB" sz="1200" dirty="0">
              <a:solidFill>
                <a:srgbClr val="228B22"/>
              </a:solidFill>
              <a:latin typeface="Courier New"/>
            </a:endParaRPr>
          </a:p>
          <a:p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rho=state(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spin_system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,{</a:t>
            </a:r>
            <a:r>
              <a:rPr lang="en-GB" sz="1200" dirty="0" smtClean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dirty="0" err="1" smtClean="0">
                <a:solidFill>
                  <a:srgbClr val="A020F0"/>
                </a:solidFill>
                <a:latin typeface="Courier New"/>
              </a:rPr>
              <a:t>Lz</a:t>
            </a:r>
            <a:r>
              <a:rPr lang="en-GB" sz="1200" dirty="0" smtClean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},{1})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; rho=rho/norm(rho);</a:t>
            </a:r>
            <a:endParaRPr lang="en-GB" sz="1200" dirty="0">
              <a:solidFill>
                <a:srgbClr val="228B22"/>
              </a:solidFill>
              <a:latin typeface="Courier New"/>
            </a:endParaRPr>
          </a:p>
          <a:p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sigma=state(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spin_system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,{</a:t>
            </a:r>
            <a:r>
              <a:rPr lang="en-GB" sz="1200" dirty="0" smtClean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dirty="0" err="1" smtClean="0">
                <a:solidFill>
                  <a:srgbClr val="A020F0"/>
                </a:solidFill>
                <a:latin typeface="Courier New"/>
              </a:rPr>
              <a:t>Lz</a:t>
            </a:r>
            <a:r>
              <a:rPr lang="en-GB" sz="1200" dirty="0" smtClean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},{3}); sigma=sigma/norm(sigma);</a:t>
            </a:r>
          </a:p>
          <a:p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 </a:t>
            </a:r>
            <a:endParaRPr lang="en-GB" sz="1200" dirty="0">
              <a:solidFill>
                <a:srgbClr val="000000"/>
              </a:solidFill>
              <a:latin typeface="Courier New"/>
            </a:endParaRPr>
          </a:p>
          <a:p>
            <a:r>
              <a:rPr lang="en-GB" sz="1200" dirty="0">
                <a:solidFill>
                  <a:srgbClr val="228B22"/>
                </a:solidFill>
                <a:latin typeface="Courier New"/>
              </a:rPr>
              <a:t>% </a:t>
            </a:r>
            <a:r>
              <a:rPr lang="en-GB" sz="1200" dirty="0" smtClean="0">
                <a:solidFill>
                  <a:srgbClr val="228B22"/>
                </a:solidFill>
                <a:latin typeface="Courier New"/>
              </a:rPr>
              <a:t>Hamiltonian</a:t>
            </a:r>
            <a:endParaRPr lang="en-GB" sz="1200" dirty="0">
              <a:solidFill>
                <a:srgbClr val="228B22"/>
              </a:solidFill>
              <a:latin typeface="Courier New"/>
            </a:endParaRPr>
          </a:p>
          <a:p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L=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hamiltonian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(assume(spin_system,</a:t>
            </a:r>
            <a:r>
              <a:rPr lang="en-GB" sz="1200" dirty="0" smtClean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dirty="0" err="1" smtClean="0">
                <a:solidFill>
                  <a:srgbClr val="A020F0"/>
                </a:solidFill>
                <a:latin typeface="Courier New"/>
              </a:rPr>
              <a:t>nmr</a:t>
            </a:r>
            <a:r>
              <a:rPr lang="en-GB" sz="1200" dirty="0" smtClean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))+1i*relaxation(</a:t>
            </a:r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spin_system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)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;</a:t>
            </a:r>
            <a:endParaRPr lang="en-GB" sz="1200" dirty="0">
              <a:solidFill>
                <a:srgbClr val="000000"/>
              </a:solidFill>
              <a:latin typeface="Courier New"/>
            </a:endParaRPr>
          </a:p>
          <a:p>
            <a:r>
              <a:rPr lang="en-GB" sz="1200" dirty="0">
                <a:solidFill>
                  <a:srgbClr val="000000"/>
                </a:solidFill>
                <a:latin typeface="Courier New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11147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00040" y="638628"/>
            <a:ext cx="8229600" cy="50008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Optimal control state transfer</a:t>
            </a:r>
            <a:endParaRPr lang="en-US" sz="2400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67544" y="1124744"/>
            <a:ext cx="84249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228B22"/>
                </a:solidFill>
                <a:latin typeface="Courier New"/>
              </a:rPr>
              <a:t>% Pulse duration and number of </a:t>
            </a:r>
            <a:r>
              <a:rPr lang="en-GB" sz="1200" dirty="0" err="1">
                <a:solidFill>
                  <a:srgbClr val="228B22"/>
                </a:solidFill>
                <a:latin typeface="Courier New"/>
              </a:rPr>
              <a:t>timesteps</a:t>
            </a:r>
            <a:endParaRPr lang="en-GB" sz="1200" dirty="0">
              <a:solidFill>
                <a:srgbClr val="228B22"/>
              </a:solidFill>
              <a:latin typeface="Courier New"/>
            </a:endParaRPr>
          </a:p>
          <a:p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pulse_duration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=2e-2; </a:t>
            </a:r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nsteps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=32; </a:t>
            </a:r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time_step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</a:t>
            </a:r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pulse_duration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/</a:t>
            </a:r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nsteps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GB" sz="1200" dirty="0">
                <a:solidFill>
                  <a:srgbClr val="000000"/>
                </a:solidFill>
                <a:latin typeface="Courier New"/>
              </a:rPr>
              <a:t>  </a:t>
            </a:r>
          </a:p>
          <a:p>
            <a:r>
              <a:rPr lang="en-GB" sz="1200" dirty="0">
                <a:solidFill>
                  <a:srgbClr val="228B22"/>
                </a:solidFill>
                <a:latin typeface="Courier New"/>
              </a:rPr>
              <a:t>% define a power level of pulse (max)</a:t>
            </a:r>
          </a:p>
          <a:p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power_level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=2*pi*10e3;	</a:t>
            </a:r>
            <a:r>
              <a:rPr lang="en-GB" sz="1200" dirty="0">
                <a:solidFill>
                  <a:srgbClr val="228B22"/>
                </a:solidFill>
                <a:latin typeface="Courier New"/>
              </a:rPr>
              <a:t> % 10kHz</a:t>
            </a:r>
            <a:endParaRPr lang="en-GB" sz="1200" dirty="0">
              <a:solidFill>
                <a:srgbClr val="000000"/>
              </a:solidFill>
              <a:latin typeface="Courier New"/>
            </a:endParaRPr>
          </a:p>
          <a:p>
            <a:endParaRPr lang="en-GB" sz="1200" dirty="0" smtClean="0">
              <a:solidFill>
                <a:srgbClr val="0000FF"/>
              </a:solidFill>
              <a:latin typeface="Courier New"/>
            </a:endParaRPr>
          </a:p>
          <a:p>
            <a:r>
              <a:rPr lang="en-GB" sz="1200" dirty="0">
                <a:solidFill>
                  <a:srgbClr val="0000FF"/>
                </a:solidFill>
                <a:latin typeface="Courier New"/>
              </a:rPr>
              <a:t>	</a:t>
            </a:r>
            <a:r>
              <a:rPr lang="en-GB" sz="1200" dirty="0">
                <a:solidFill>
                  <a:srgbClr val="228B22"/>
                </a:solidFill>
                <a:latin typeface="Courier New"/>
              </a:rPr>
              <a:t>% </a:t>
            </a:r>
            <a:r>
              <a:rPr lang="en-GB" sz="1200" dirty="0" smtClean="0">
                <a:solidFill>
                  <a:srgbClr val="228B22"/>
                </a:solidFill>
                <a:latin typeface="Courier New"/>
              </a:rPr>
              <a:t>set the penalty </a:t>
            </a:r>
            <a:r>
              <a:rPr lang="en-GB" sz="1200" dirty="0">
                <a:solidFill>
                  <a:srgbClr val="228B22"/>
                </a:solidFill>
                <a:latin typeface="Courier New"/>
              </a:rPr>
              <a:t>f</a:t>
            </a:r>
            <a:r>
              <a:rPr lang="en-GB" sz="1200" dirty="0" smtClean="0">
                <a:solidFill>
                  <a:srgbClr val="228B22"/>
                </a:solidFill>
                <a:latin typeface="Courier New"/>
              </a:rPr>
              <a:t>unctional</a:t>
            </a:r>
            <a:endParaRPr lang="en-GB" sz="1200" dirty="0">
              <a:solidFill>
                <a:srgbClr val="0000FF"/>
              </a:solidFill>
              <a:latin typeface="Courier New"/>
            </a:endParaRPr>
          </a:p>
          <a:p>
            <a:r>
              <a:rPr lang="en-GB" sz="1200" dirty="0">
                <a:solidFill>
                  <a:srgbClr val="0000FF"/>
                </a:solidFill>
                <a:latin typeface="Courier New"/>
              </a:rPr>
              <a:t>	function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 [</a:t>
            </a:r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cost,cost_grad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]=</a:t>
            </a:r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cost_function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(waveform)</a:t>
            </a:r>
          </a:p>
          <a:p>
            <a:r>
              <a:rPr lang="en-GB" sz="1200" dirty="0">
                <a:solidFill>
                  <a:srgbClr val="0000FF"/>
                </a:solidFill>
                <a:latin typeface="Courier New"/>
              </a:rPr>
              <a:t>	</a:t>
            </a:r>
          </a:p>
          <a:p>
            <a:r>
              <a:rPr lang="en-GB" sz="1200" dirty="0">
                <a:solidFill>
                  <a:srgbClr val="0000FF"/>
                </a:solidFill>
                <a:latin typeface="Courier New"/>
              </a:rPr>
              <a:t>	</a:t>
            </a:r>
            <a:r>
              <a:rPr lang="en-GB" sz="1200" dirty="0">
                <a:solidFill>
                  <a:srgbClr val="228B22"/>
                </a:solidFill>
                <a:latin typeface="Courier New"/>
              </a:rPr>
              <a:t>% </a:t>
            </a:r>
            <a:r>
              <a:rPr lang="en-GB" sz="1200" dirty="0" smtClean="0">
                <a:solidFill>
                  <a:srgbClr val="228B22"/>
                </a:solidFill>
                <a:latin typeface="Courier New"/>
              </a:rPr>
              <a:t>calculate the cost and its gradient </a:t>
            </a:r>
            <a:endParaRPr lang="en-GB" sz="1200" dirty="0">
              <a:solidFill>
                <a:srgbClr val="0000FF"/>
              </a:solidFill>
              <a:latin typeface="Courier New"/>
            </a:endParaRPr>
          </a:p>
          <a:p>
            <a:r>
              <a:rPr lang="en-GB" sz="1200" dirty="0">
                <a:solidFill>
                  <a:srgbClr val="0000FF"/>
                </a:solidFill>
                <a:latin typeface="Courier New"/>
              </a:rPr>
              <a:t>	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[</a:t>
            </a:r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diag_data,cost,cost_grad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]=</a:t>
            </a:r>
            <a:r>
              <a:rPr lang="en-GB" sz="1200" dirty="0">
                <a:solidFill>
                  <a:srgbClr val="0000FF"/>
                </a:solidFill>
                <a:latin typeface="Courier New"/>
              </a:rPr>
              <a:t>...</a:t>
            </a:r>
            <a:endParaRPr lang="en-GB" sz="1200" dirty="0">
              <a:solidFill>
                <a:srgbClr val="000000"/>
              </a:solidFill>
              <a:latin typeface="Courier New"/>
            </a:endParaRPr>
          </a:p>
          <a:p>
            <a:r>
              <a:rPr lang="en-GB" sz="1200" dirty="0">
                <a:solidFill>
                  <a:srgbClr val="000000"/>
                </a:solidFill>
                <a:latin typeface="Courier New"/>
              </a:rPr>
              <a:t>	grape(spin_system,L,controls,waveform,time_step,nsteps,rho,sigma,powerlevel);</a:t>
            </a:r>
          </a:p>
          <a:p>
            <a:endParaRPr lang="en-GB" sz="1200" dirty="0">
              <a:solidFill>
                <a:srgbClr val="0000FF"/>
              </a:solidFill>
              <a:latin typeface="Courier New"/>
            </a:endParaRPr>
          </a:p>
          <a:p>
            <a:r>
              <a:rPr lang="en-GB" sz="1200" dirty="0">
                <a:solidFill>
                  <a:srgbClr val="0000FF"/>
                </a:solidFill>
                <a:latin typeface="Courier New"/>
              </a:rPr>
              <a:t>	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figure(1)</a:t>
            </a:r>
            <a:endParaRPr lang="en-GB" sz="1200" dirty="0">
              <a:solidFill>
                <a:srgbClr val="0000FF"/>
              </a:solidFill>
              <a:latin typeface="Courier New"/>
            </a:endParaRPr>
          </a:p>
          <a:p>
            <a:r>
              <a:rPr lang="en-GB" sz="1200" dirty="0">
                <a:solidFill>
                  <a:srgbClr val="0000FF"/>
                </a:solidFill>
                <a:latin typeface="Courier New"/>
              </a:rPr>
              <a:t>	</a:t>
            </a:r>
            <a:r>
              <a:rPr lang="en-GB" sz="1200" dirty="0">
                <a:solidFill>
                  <a:srgbClr val="228B22"/>
                </a:solidFill>
                <a:latin typeface="Courier New"/>
              </a:rPr>
              <a:t>% </a:t>
            </a:r>
            <a:r>
              <a:rPr lang="en-GB" sz="1200" dirty="0" smtClean="0">
                <a:solidFill>
                  <a:srgbClr val="228B22"/>
                </a:solidFill>
                <a:latin typeface="Courier New"/>
              </a:rPr>
              <a:t>plot data</a:t>
            </a:r>
            <a:endParaRPr lang="en-GB" sz="1200" dirty="0">
              <a:solidFill>
                <a:srgbClr val="0000FF"/>
              </a:solidFill>
              <a:latin typeface="Courier New"/>
            </a:endParaRPr>
          </a:p>
          <a:p>
            <a:r>
              <a:rPr lang="en-GB" sz="1200" dirty="0">
                <a:solidFill>
                  <a:srgbClr val="0000FF"/>
                </a:solidFill>
                <a:latin typeface="Courier New"/>
              </a:rPr>
              <a:t>	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subplot(1,3,1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); </a:t>
            </a:r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trajan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(spin_system,diag_data.trajectory,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dirty="0" err="1">
                <a:solidFill>
                  <a:srgbClr val="A020F0"/>
                </a:solidFill>
                <a:latin typeface="Courier New"/>
              </a:rPr>
              <a:t>correlation_order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);</a:t>
            </a:r>
            <a:endParaRPr lang="en-GB" sz="1200" dirty="0">
              <a:solidFill>
                <a:srgbClr val="0000FF"/>
              </a:solidFill>
              <a:latin typeface="Courier New"/>
            </a:endParaRPr>
          </a:p>
          <a:p>
            <a:r>
              <a:rPr lang="en-GB" sz="1200" dirty="0">
                <a:solidFill>
                  <a:srgbClr val="0000FF"/>
                </a:solidFill>
                <a:latin typeface="Courier New"/>
              </a:rPr>
              <a:t>	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subplot(1,3,2); </a:t>
            </a:r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trajan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(spin_system,diag_data.trajectory,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dirty="0" err="1">
                <a:solidFill>
                  <a:srgbClr val="A020F0"/>
                </a:solidFill>
                <a:latin typeface="Courier New"/>
              </a:rPr>
              <a:t>local_each_spin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);</a:t>
            </a:r>
            <a:endParaRPr lang="en-GB" sz="1200" dirty="0">
              <a:solidFill>
                <a:srgbClr val="0000FF"/>
              </a:solidFill>
              <a:latin typeface="Courier New"/>
            </a:endParaRPr>
          </a:p>
          <a:p>
            <a:r>
              <a:rPr lang="en-GB" sz="1200" dirty="0">
                <a:solidFill>
                  <a:srgbClr val="0000FF"/>
                </a:solidFill>
                <a:latin typeface="Courier New"/>
              </a:rPr>
              <a:t>	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subplot(1,3,3); plot(</a:t>
            </a:r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linspace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(0,time_step*</a:t>
            </a:r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nsteps,nsteps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),waveform);</a:t>
            </a:r>
          </a:p>
          <a:p>
            <a:endParaRPr lang="en-GB" sz="1200" dirty="0">
              <a:solidFill>
                <a:srgbClr val="0000FF"/>
              </a:solidFill>
              <a:latin typeface="Courier New"/>
            </a:endParaRPr>
          </a:p>
          <a:p>
            <a:r>
              <a:rPr lang="en-GB" sz="1200" dirty="0">
                <a:solidFill>
                  <a:srgbClr val="0000FF"/>
                </a:solidFill>
                <a:latin typeface="Courier New"/>
              </a:rPr>
              <a:t>	end</a:t>
            </a:r>
          </a:p>
          <a:p>
            <a:r>
              <a:rPr lang="en-GB" sz="1200" dirty="0">
                <a:solidFill>
                  <a:srgbClr val="228B22"/>
                </a:solidFill>
                <a:latin typeface="Courier New"/>
              </a:rPr>
              <a:t>% </a:t>
            </a:r>
            <a:r>
              <a:rPr lang="en-GB" sz="1200" dirty="0" smtClean="0">
                <a:solidFill>
                  <a:srgbClr val="228B22"/>
                </a:solidFill>
                <a:latin typeface="Courier New"/>
              </a:rPr>
              <a:t>make a random guess of the waveform as an initial point</a:t>
            </a:r>
            <a:endParaRPr lang="en-GB" sz="1200" dirty="0">
              <a:solidFill>
                <a:srgbClr val="0000FF"/>
              </a:solidFill>
              <a:latin typeface="Courier New"/>
            </a:endParaRPr>
          </a:p>
          <a:p>
            <a:r>
              <a:rPr lang="en-GB" sz="1200" dirty="0">
                <a:solidFill>
                  <a:srgbClr val="000000"/>
                </a:solidFill>
                <a:latin typeface="Courier New"/>
              </a:rPr>
              <a:t>guess=</a:t>
            </a:r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randn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numel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(controls),</a:t>
            </a:r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nsteps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endParaRPr lang="en-GB" sz="1200" dirty="0" smtClean="0">
              <a:solidFill>
                <a:srgbClr val="228B22"/>
              </a:solidFill>
              <a:latin typeface="Courier New"/>
            </a:endParaRPr>
          </a:p>
          <a:p>
            <a:r>
              <a:rPr lang="en-GB" sz="1200" dirty="0" smtClean="0">
                <a:solidFill>
                  <a:srgbClr val="228B22"/>
                </a:solidFill>
                <a:latin typeface="Courier New"/>
              </a:rPr>
              <a:t>% run the </a:t>
            </a:r>
            <a:r>
              <a:rPr lang="en-GB" sz="1200" dirty="0" err="1" smtClean="0">
                <a:solidFill>
                  <a:srgbClr val="228B22"/>
                </a:solidFill>
                <a:latin typeface="Courier New"/>
              </a:rPr>
              <a:t>bfgs</a:t>
            </a:r>
            <a:r>
              <a:rPr lang="en-GB" sz="1200" dirty="0">
                <a:solidFill>
                  <a:srgbClr val="228B22"/>
                </a:solidFill>
                <a:latin typeface="Courier New"/>
              </a:rPr>
              <a:t> </a:t>
            </a:r>
            <a:r>
              <a:rPr lang="en-GB" sz="1200" dirty="0" smtClean="0">
                <a:solidFill>
                  <a:srgbClr val="228B22"/>
                </a:solidFill>
                <a:latin typeface="Courier New"/>
              </a:rPr>
              <a:t>optimisation @ the cost functional</a:t>
            </a:r>
            <a:endParaRPr lang="en-GB" sz="1200" dirty="0">
              <a:solidFill>
                <a:srgbClr val="000000"/>
              </a:solidFill>
              <a:latin typeface="Courier New"/>
            </a:endParaRPr>
          </a:p>
          <a:p>
            <a:r>
              <a:rPr lang="en-GB" sz="1200" dirty="0">
                <a:solidFill>
                  <a:srgbClr val="000000"/>
                </a:solidFill>
                <a:latin typeface="Courier New"/>
              </a:rPr>
              <a:t>options=</a:t>
            </a:r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struct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'method'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,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'bfgs'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,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'max_iterations</a:t>
            </a:r>
            <a:r>
              <a:rPr lang="en-GB" sz="1200" dirty="0" smtClean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,100);</a:t>
            </a:r>
            <a:endParaRPr lang="en-GB" sz="1200" dirty="0">
              <a:solidFill>
                <a:srgbClr val="000000"/>
              </a:solidFill>
              <a:latin typeface="Courier New"/>
            </a:endParaRPr>
          </a:p>
          <a:p>
            <a:r>
              <a:rPr lang="en-GB" sz="1200" dirty="0" err="1" smtClean="0">
                <a:solidFill>
                  <a:srgbClr val="000000"/>
                </a:solidFill>
                <a:latin typeface="Courier New"/>
              </a:rPr>
              <a:t>fminnewton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(spin_system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,@</a:t>
            </a:r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cost_function,guess,options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);</a:t>
            </a:r>
            <a:endParaRPr lang="en-GB" sz="1200" dirty="0">
              <a:solidFill>
                <a:srgbClr val="0000FF"/>
              </a:solidFill>
              <a:latin typeface="Courier New"/>
            </a:endParaRPr>
          </a:p>
          <a:p>
            <a:endParaRPr lang="en-GB" sz="1200" dirty="0">
              <a:solidFill>
                <a:srgbClr val="000000"/>
              </a:solidFill>
              <a:latin typeface="Courier New"/>
            </a:endParaRPr>
          </a:p>
          <a:p>
            <a:r>
              <a:rPr lang="en-GB" sz="1200" dirty="0">
                <a:solidFill>
                  <a:srgbClr val="0000FF"/>
                </a:solidFill>
                <a:latin typeface="Courier New"/>
              </a:rPr>
              <a:t>end</a:t>
            </a:r>
            <a:endParaRPr lang="en-GB" sz="1200" dirty="0">
              <a:solidFill>
                <a:srgbClr val="0000FF"/>
              </a:solidFill>
              <a:latin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414481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00040" y="638628"/>
            <a:ext cx="8229600" cy="50008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A complete protein example case</a:t>
            </a:r>
            <a:endParaRPr lang="en-US" sz="2400" dirty="0"/>
          </a:p>
        </p:txBody>
      </p:sp>
      <p:sp>
        <p:nvSpPr>
          <p:cNvPr id="8" name="Прямоугольник 18"/>
          <p:cNvSpPr/>
          <p:nvPr/>
        </p:nvSpPr>
        <p:spPr>
          <a:xfrm>
            <a:off x="539552" y="6361655"/>
            <a:ext cx="81910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cs typeface="Arial" pitchFamily="34" charset="0"/>
              </a:rPr>
              <a:t>N.B.</a:t>
            </a:r>
            <a:r>
              <a:rPr lang="en-GB" sz="1400" dirty="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cs typeface="Arial" pitchFamily="34" charset="0"/>
              </a:rPr>
              <a:t> In most cases you would be parsing some data of your own in the second line.</a:t>
            </a:r>
            <a:endParaRPr lang="en-GB" sz="1400" dirty="0">
              <a:solidFill>
                <a:prstClr val="white">
                  <a:lumMod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67544" y="1371540"/>
            <a:ext cx="43204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228B22"/>
                </a:solidFill>
                <a:latin typeface="Courier New"/>
              </a:rPr>
              <a:t>% Protein data</a:t>
            </a:r>
          </a:p>
          <a:p>
            <a:r>
              <a:rPr lang="en-GB" sz="1200" dirty="0">
                <a:solidFill>
                  <a:srgbClr val="000000"/>
                </a:solidFill>
                <a:latin typeface="Courier New"/>
              </a:rPr>
              <a:t>[</a:t>
            </a:r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sys,inter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]=protein(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'1D3Z.pdb'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,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'1D3Z.bmrb'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r>
              <a:rPr lang="en-GB" sz="1200" dirty="0">
                <a:solidFill>
                  <a:srgbClr val="000000"/>
                </a:solidFill>
                <a:latin typeface="Courier New"/>
              </a:rPr>
              <a:t> </a:t>
            </a:r>
          </a:p>
          <a:p>
            <a:r>
              <a:rPr lang="en-GB" sz="1200" dirty="0">
                <a:solidFill>
                  <a:srgbClr val="228B22"/>
                </a:solidFill>
                <a:latin typeface="Courier New"/>
              </a:rPr>
              <a:t>% Magnet field</a:t>
            </a:r>
          </a:p>
          <a:p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sys.magnet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=21.1356;</a:t>
            </a:r>
          </a:p>
          <a:p>
            <a:r>
              <a:rPr lang="en-GB" sz="1200" dirty="0">
                <a:solidFill>
                  <a:srgbClr val="000000"/>
                </a:solidFill>
                <a:latin typeface="Courier New"/>
              </a:rPr>
              <a:t> </a:t>
            </a:r>
          </a:p>
          <a:p>
            <a:r>
              <a:rPr lang="en-GB" sz="1200" dirty="0">
                <a:solidFill>
                  <a:srgbClr val="228B22"/>
                </a:solidFill>
                <a:latin typeface="Courier New"/>
              </a:rPr>
              <a:t>% Tolerances</a:t>
            </a:r>
          </a:p>
          <a:p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sys.tols.prox_cutoff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=4.0;</a:t>
            </a:r>
          </a:p>
          <a:p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sys.tols.inter_cutoff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=2.0;</a:t>
            </a:r>
          </a:p>
          <a:p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 </a:t>
            </a:r>
            <a:endParaRPr lang="en-GB" sz="1200" dirty="0">
              <a:solidFill>
                <a:srgbClr val="000000"/>
              </a:solidFill>
              <a:latin typeface="Courier New"/>
            </a:endParaRPr>
          </a:p>
          <a:p>
            <a:r>
              <a:rPr lang="en-GB" sz="1200" dirty="0">
                <a:solidFill>
                  <a:srgbClr val="228B22"/>
                </a:solidFill>
                <a:latin typeface="Courier New"/>
              </a:rPr>
              <a:t>% Relaxation theory</a:t>
            </a:r>
          </a:p>
          <a:p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inter.relaxation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dirty="0" err="1">
                <a:solidFill>
                  <a:srgbClr val="A020F0"/>
                </a:solidFill>
                <a:latin typeface="Courier New"/>
              </a:rPr>
              <a:t>redfield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inter.rlx_keep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'kite'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inter.tau_c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=5e-9;</a:t>
            </a:r>
          </a:p>
          <a:p>
            <a:r>
              <a:rPr lang="en-GB" sz="1200" dirty="0">
                <a:solidFill>
                  <a:srgbClr val="000000"/>
                </a:solidFill>
                <a:latin typeface="Courier New"/>
              </a:rPr>
              <a:t> </a:t>
            </a:r>
          </a:p>
          <a:p>
            <a:r>
              <a:rPr lang="en-GB" sz="1200" dirty="0">
                <a:solidFill>
                  <a:srgbClr val="228B22"/>
                </a:solidFill>
                <a:latin typeface="Courier New"/>
              </a:rPr>
              <a:t>% Basis set</a:t>
            </a:r>
          </a:p>
          <a:p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bas.formalism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dirty="0" err="1">
                <a:solidFill>
                  <a:srgbClr val="A020F0"/>
                </a:solidFill>
                <a:latin typeface="Courier New"/>
              </a:rPr>
              <a:t>sphten-liouv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bas.approximation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'IK-1'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bas.connectivity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dirty="0" err="1">
                <a:solidFill>
                  <a:srgbClr val="A020F0"/>
                </a:solidFill>
                <a:latin typeface="Courier New"/>
              </a:rPr>
              <a:t>scalar_couplings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bas.level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=4; </a:t>
            </a:r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bas.space_level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=3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;</a:t>
            </a:r>
            <a:endParaRPr lang="en-GB" sz="1200" dirty="0">
              <a:solidFill>
                <a:srgbClr val="000000"/>
              </a:solidFill>
              <a:latin typeface="Courier New"/>
            </a:endParaRPr>
          </a:p>
        </p:txBody>
      </p:sp>
      <p:sp>
        <p:nvSpPr>
          <p:cNvPr id="11" name="Rectangle 7"/>
          <p:cNvSpPr/>
          <p:nvPr/>
        </p:nvSpPr>
        <p:spPr>
          <a:xfrm>
            <a:off x="611561" y="5373216"/>
            <a:ext cx="7920879" cy="7920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noAutofit/>
          </a:bodyPr>
          <a:lstStyle/>
          <a:p>
            <a:pPr algn="just">
              <a:spcBef>
                <a:spcPts val="600"/>
              </a:spcBef>
              <a:buClr>
                <a:srgbClr val="727CA3"/>
              </a:buClr>
              <a:buSzPct val="76000"/>
              <a:tabLst>
                <a:tab pos="180975" algn="l"/>
              </a:tabLst>
            </a:pPr>
            <a:r>
              <a:rPr lang="en-GB" sz="15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L.J</a:t>
            </a:r>
            <a:r>
              <a:rPr lang="en-GB" sz="1500" dirty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. Edwards, D.V. Savostyanov, Z.T. Welderufael, D. Lee, I. Kuprov, </a:t>
            </a:r>
            <a:r>
              <a:rPr lang="en-GB" sz="1500" i="1" dirty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"Quantum mechanical NMR simulation algorithm for protein-size spin systems"</a:t>
            </a:r>
            <a:r>
              <a:rPr lang="en-GB" sz="1500" dirty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, Journal of Magnetic Resonance, </a:t>
            </a:r>
            <a:r>
              <a:rPr lang="en-GB" sz="1500" b="1" dirty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2014</a:t>
            </a:r>
            <a:r>
              <a:rPr lang="en-GB" sz="1500" dirty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, 243, 107-113.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995936" y="1916832"/>
            <a:ext cx="4896544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228B22"/>
                </a:solidFill>
                <a:latin typeface="Courier New"/>
              </a:rPr>
              <a:t>% Create the spin system structure</a:t>
            </a:r>
          </a:p>
          <a:p>
            <a:r>
              <a:rPr lang="en-GB" sz="1200" dirty="0">
                <a:solidFill>
                  <a:srgbClr val="000000"/>
                </a:solidFill>
                <a:latin typeface="Courier New"/>
              </a:rPr>
              <a:t>spin_system=create(</a:t>
            </a:r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sys,inter</a:t>
            </a:r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);</a:t>
            </a:r>
            <a:endParaRPr lang="en-GB" sz="1200" dirty="0" smtClean="0">
              <a:solidFill>
                <a:srgbClr val="228B22"/>
              </a:solidFill>
              <a:latin typeface="Courier New"/>
            </a:endParaRPr>
          </a:p>
          <a:p>
            <a:endParaRPr lang="en-GB" sz="1200" dirty="0">
              <a:solidFill>
                <a:srgbClr val="228B22"/>
              </a:solidFill>
              <a:latin typeface="Courier New"/>
            </a:endParaRPr>
          </a:p>
          <a:p>
            <a:r>
              <a:rPr lang="en-GB" sz="1200" dirty="0" smtClean="0">
                <a:solidFill>
                  <a:srgbClr val="228B22"/>
                </a:solidFill>
                <a:latin typeface="Courier New"/>
              </a:rPr>
              <a:t>% </a:t>
            </a:r>
            <a:r>
              <a:rPr lang="en-GB" sz="1200" dirty="0">
                <a:solidFill>
                  <a:srgbClr val="228B22"/>
                </a:solidFill>
                <a:latin typeface="Courier New"/>
              </a:rPr>
              <a:t>Build the basis</a:t>
            </a:r>
          </a:p>
          <a:p>
            <a:r>
              <a:rPr lang="en-GB" sz="1200" dirty="0">
                <a:solidFill>
                  <a:srgbClr val="000000"/>
                </a:solidFill>
                <a:latin typeface="Courier New"/>
              </a:rPr>
              <a:t>spin_system=basis(</a:t>
            </a:r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spin_system,bas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r>
              <a:rPr lang="en-GB" sz="1200" dirty="0">
                <a:solidFill>
                  <a:srgbClr val="000000"/>
                </a:solidFill>
                <a:latin typeface="Courier New"/>
              </a:rPr>
              <a:t> </a:t>
            </a:r>
          </a:p>
          <a:p>
            <a:r>
              <a:rPr lang="en-GB" sz="1200" dirty="0">
                <a:solidFill>
                  <a:srgbClr val="228B22"/>
                </a:solidFill>
                <a:latin typeface="Courier New"/>
              </a:rPr>
              <a:t>% Sequence parameters</a:t>
            </a:r>
          </a:p>
          <a:p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parameters.tmix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=0.065;</a:t>
            </a:r>
          </a:p>
          <a:p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parameters.offset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=4250;</a:t>
            </a:r>
          </a:p>
          <a:p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parameters.sweep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=10750;</a:t>
            </a:r>
          </a:p>
          <a:p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parameters.npoints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=[512 512];</a:t>
            </a:r>
          </a:p>
          <a:p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parameters.zerofill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=[2048 2048];</a:t>
            </a:r>
          </a:p>
          <a:p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parameters.spins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={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'1H'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};</a:t>
            </a:r>
          </a:p>
          <a:p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parameters.axis_units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'ppm'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GB" sz="1200" dirty="0">
                <a:solidFill>
                  <a:srgbClr val="000000"/>
                </a:solidFill>
                <a:latin typeface="Courier New"/>
              </a:rPr>
              <a:t> </a:t>
            </a:r>
          </a:p>
          <a:p>
            <a:r>
              <a:rPr lang="en-GB" sz="1200" dirty="0">
                <a:solidFill>
                  <a:srgbClr val="228B22"/>
                </a:solidFill>
                <a:latin typeface="Courier New"/>
              </a:rPr>
              <a:t>% Simulation</a:t>
            </a:r>
          </a:p>
          <a:p>
            <a:r>
              <a:rPr lang="en-GB" sz="1200" dirty="0">
                <a:solidFill>
                  <a:srgbClr val="000000"/>
                </a:solidFill>
                <a:latin typeface="Courier New"/>
              </a:rPr>
              <a:t>fid=liquid(</a:t>
            </a:r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spin_system,@noesy,parameters,</a:t>
            </a:r>
            <a:r>
              <a:rPr lang="en-GB" sz="1200" dirty="0" err="1">
                <a:solidFill>
                  <a:srgbClr val="A020F0"/>
                </a:solidFill>
                <a:latin typeface="Courier New"/>
              </a:rPr>
              <a:t>'nmr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348309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00040" y="638628"/>
            <a:ext cx="8229600" cy="50008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What you need to provide</a:t>
            </a:r>
            <a:endParaRPr lang="en-US" sz="2400" i="1" dirty="0"/>
          </a:p>
        </p:txBody>
      </p:sp>
      <p:sp>
        <p:nvSpPr>
          <p:cNvPr id="8" name="Прямоугольник 18"/>
          <p:cNvSpPr/>
          <p:nvPr/>
        </p:nvSpPr>
        <p:spPr>
          <a:xfrm>
            <a:off x="539552" y="6361655"/>
            <a:ext cx="81910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cs typeface="Arial" pitchFamily="34" charset="0"/>
              </a:rPr>
              <a:t>N.B.</a:t>
            </a:r>
            <a:r>
              <a:rPr lang="en-GB" sz="1400" dirty="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cs typeface="Arial" pitchFamily="34" charset="0"/>
              </a:rPr>
              <a:t>: DFT calculations for heavy metals and large aromatic systems require considerable skill.</a:t>
            </a:r>
            <a:endParaRPr lang="en-GB" sz="1400" dirty="0">
              <a:solidFill>
                <a:prstClr val="white">
                  <a:lumMod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0892929"/>
              </p:ext>
            </p:extLst>
          </p:nvPr>
        </p:nvGraphicFramePr>
        <p:xfrm>
          <a:off x="1979712" y="1916832"/>
          <a:ext cx="43180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" name="Equation" r:id="rId4" imgW="2159000" imgH="254000" progId="Equation.DSMT4">
                  <p:embed/>
                </p:oleObj>
              </mc:Choice>
              <mc:Fallback>
                <p:oleObj name="Equation" r:id="rId4" imgW="2159000" imgH="2540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1916832"/>
                        <a:ext cx="4318000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Arrow Connector 6"/>
          <p:cNvCxnSpPr/>
          <p:nvPr/>
        </p:nvCxnSpPr>
        <p:spPr>
          <a:xfrm>
            <a:off x="2267744" y="1628800"/>
            <a:ext cx="36004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27584" y="1268760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GB" sz="1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eeman interactions</a:t>
            </a:r>
            <a:endParaRPr lang="en-GB" sz="16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2492896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solidFill>
                  <a:srgbClr val="B9B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inter-nuclear and quadrupolar interactions</a:t>
            </a:r>
            <a:endParaRPr lang="en-GB" sz="1600" dirty="0">
              <a:solidFill>
                <a:srgbClr val="B9B9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Arrow Connector 11"/>
          <p:cNvCxnSpPr>
            <a:stCxn id="11" idx="3"/>
          </p:cNvCxnSpPr>
          <p:nvPr/>
        </p:nvCxnSpPr>
        <p:spPr>
          <a:xfrm flipV="1">
            <a:off x="2987824" y="2348880"/>
            <a:ext cx="288032" cy="4364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060142" y="1268760"/>
            <a:ext cx="17359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solidFill>
                  <a:srgbClr val="B9B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electron-nuclear</a:t>
            </a:r>
            <a:br>
              <a:rPr lang="en-GB" sz="1600" dirty="0" smtClean="0">
                <a:solidFill>
                  <a:srgbClr val="B9B9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dirty="0" smtClean="0">
                <a:solidFill>
                  <a:srgbClr val="B9B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interactions</a:t>
            </a:r>
            <a:endParaRPr lang="en-GB" sz="1600" dirty="0">
              <a:solidFill>
                <a:srgbClr val="B9B9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4418986" y="1628800"/>
            <a:ext cx="153014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292080" y="2492896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B9B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inter-electron interactions</a:t>
            </a:r>
            <a:br>
              <a:rPr lang="en-GB" sz="1600" dirty="0" smtClean="0">
                <a:solidFill>
                  <a:srgbClr val="B9B9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dirty="0" smtClean="0">
                <a:solidFill>
                  <a:srgbClr val="B9B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zero-field splitting</a:t>
            </a:r>
            <a:endParaRPr lang="en-GB" sz="1600" dirty="0">
              <a:solidFill>
                <a:srgbClr val="B9B9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Straight Arrow Connector 19"/>
          <p:cNvCxnSpPr>
            <a:stCxn id="18" idx="1"/>
          </p:cNvCxnSpPr>
          <p:nvPr/>
        </p:nvCxnSpPr>
        <p:spPr>
          <a:xfrm flipH="1" flipV="1">
            <a:off x="5076056" y="2348880"/>
            <a:ext cx="216024" cy="4364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292390" y="1268759"/>
            <a:ext cx="22400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B9B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microwave and radiofrequency terms</a:t>
            </a:r>
            <a:endParaRPr lang="en-GB" sz="1600" dirty="0">
              <a:solidFill>
                <a:srgbClr val="B9B9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6012160" y="1808820"/>
            <a:ext cx="280230" cy="3240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4068004"/>
              </p:ext>
            </p:extLst>
          </p:nvPr>
        </p:nvGraphicFramePr>
        <p:xfrm>
          <a:off x="701949" y="4653136"/>
          <a:ext cx="50038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" name="Equation" r:id="rId6" imgW="2501900" imgH="393700" progId="Equation.DSMT4">
                  <p:embed/>
                </p:oleObj>
              </mc:Choice>
              <mc:Fallback>
                <p:oleObj name="Equation" r:id="rId6" imgW="2501900" imgH="3937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949" y="4653136"/>
                        <a:ext cx="5003800" cy="78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7"/>
          <p:cNvSpPr/>
          <p:nvPr/>
        </p:nvSpPr>
        <p:spPr>
          <a:xfrm>
            <a:off x="611561" y="3284984"/>
            <a:ext cx="5184576" cy="115212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noAutofit/>
          </a:bodyPr>
          <a:lstStyle/>
          <a:p>
            <a:pPr algn="just">
              <a:spcBef>
                <a:spcPts val="600"/>
              </a:spcBef>
              <a:buClr>
                <a:srgbClr val="727CA3"/>
              </a:buClr>
              <a:buSzPct val="76000"/>
              <a:tabLst>
                <a:tab pos="180975" algn="l"/>
              </a:tabLst>
            </a:pPr>
            <a:r>
              <a:rPr lang="en-GB" sz="1500" u="sng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Zeeman interactions</a:t>
            </a:r>
            <a:r>
              <a:rPr lang="en-GB" sz="15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: chemical shielding tensors for nuclei and </a:t>
            </a:r>
            <a:r>
              <a:rPr lang="en-GB" sz="1500" i="1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g</a:t>
            </a:r>
            <a:r>
              <a:rPr lang="en-GB" sz="15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-tensors for electrons.</a:t>
            </a:r>
          </a:p>
          <a:p>
            <a:pPr algn="just">
              <a:spcBef>
                <a:spcPts val="600"/>
              </a:spcBef>
              <a:buClr>
                <a:srgbClr val="727CA3"/>
              </a:buClr>
              <a:buSzPct val="76000"/>
              <a:tabLst>
                <a:tab pos="180975" algn="l"/>
              </a:tabLst>
            </a:pPr>
            <a:r>
              <a:rPr lang="en-GB" sz="1500" u="sng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Where to get</a:t>
            </a:r>
            <a:r>
              <a:rPr lang="en-GB" sz="15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: from the literature or from quantum chemistry packages (Gaussian, CASTEP, ORCA, </a:t>
            </a:r>
            <a:r>
              <a:rPr lang="en-GB" sz="1500" i="1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etc.</a:t>
            </a:r>
            <a:r>
              <a:rPr lang="en-GB" sz="15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).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7665" y="3284984"/>
            <a:ext cx="2392767" cy="2839486"/>
          </a:xfrm>
          <a:prstGeom prst="rect">
            <a:avLst/>
          </a:prstGeom>
        </p:spPr>
      </p:pic>
      <p:sp>
        <p:nvSpPr>
          <p:cNvPr id="28" name="Rectangle 7"/>
          <p:cNvSpPr/>
          <p:nvPr/>
        </p:nvSpPr>
        <p:spPr>
          <a:xfrm>
            <a:off x="611472" y="5589240"/>
            <a:ext cx="5184576" cy="5760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noAutofit/>
          </a:bodyPr>
          <a:lstStyle/>
          <a:p>
            <a:pPr algn="just">
              <a:spcBef>
                <a:spcPts val="600"/>
              </a:spcBef>
              <a:buClr>
                <a:srgbClr val="727CA3"/>
              </a:buClr>
              <a:buSzPct val="76000"/>
              <a:tabLst>
                <a:tab pos="180975" algn="l"/>
              </a:tabLst>
            </a:pPr>
            <a:r>
              <a:rPr lang="en-GB" sz="15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GIAO DFT B3LYP/cc-</a:t>
            </a:r>
            <a:r>
              <a:rPr lang="en-GB" sz="1500" dirty="0" err="1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pVTZ</a:t>
            </a:r>
            <a:r>
              <a:rPr lang="en-GB" sz="15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 or similar is generally accurate for small CHNO molecules.</a:t>
            </a:r>
          </a:p>
        </p:txBody>
      </p:sp>
    </p:spTree>
    <p:extLst>
      <p:ext uri="{BB962C8B-B14F-4D97-AF65-F5344CB8AC3E}">
        <p14:creationId xmlns:p14="http://schemas.microsoft.com/office/powerpoint/2010/main" val="3580920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00040" y="638628"/>
            <a:ext cx="8229600" cy="500082"/>
          </a:xfrm>
        </p:spPr>
        <p:txBody>
          <a:bodyPr>
            <a:normAutofit/>
          </a:bodyPr>
          <a:lstStyle/>
          <a:p>
            <a:r>
              <a:rPr lang="en-GB" sz="2400" dirty="0"/>
              <a:t>What you need to provide</a:t>
            </a:r>
            <a:endParaRPr lang="en-US" sz="2400" i="1" dirty="0"/>
          </a:p>
        </p:txBody>
      </p:sp>
      <p:sp>
        <p:nvSpPr>
          <p:cNvPr id="8" name="Прямоугольник 18"/>
          <p:cNvSpPr/>
          <p:nvPr/>
        </p:nvSpPr>
        <p:spPr>
          <a:xfrm>
            <a:off x="539552" y="6361655"/>
            <a:ext cx="81910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cs typeface="Arial" pitchFamily="34" charset="0"/>
              </a:rPr>
              <a:t>N.B.</a:t>
            </a:r>
            <a:r>
              <a:rPr lang="en-GB" sz="1400" dirty="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cs typeface="Arial" pitchFamily="34" charset="0"/>
              </a:rPr>
              <a:t>: despite the common “scalar coupling” moniker, </a:t>
            </a:r>
            <a:r>
              <a:rPr lang="en-GB" sz="1400" i="1" dirty="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cs typeface="Arial" pitchFamily="34" charset="0"/>
              </a:rPr>
              <a:t>J</a:t>
            </a:r>
            <a:r>
              <a:rPr lang="en-GB" sz="1400" dirty="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cs typeface="Arial" pitchFamily="34" charset="0"/>
              </a:rPr>
              <a:t>-coupling is actually a tensor too.</a:t>
            </a:r>
            <a:endParaRPr lang="en-GB" sz="1400" dirty="0">
              <a:solidFill>
                <a:prstClr val="white">
                  <a:lumMod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3876772"/>
              </p:ext>
            </p:extLst>
          </p:nvPr>
        </p:nvGraphicFramePr>
        <p:xfrm>
          <a:off x="1979712" y="1916832"/>
          <a:ext cx="43180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2" name="Equation" r:id="rId4" imgW="2159000" imgH="254000" progId="Equation.DSMT4">
                  <p:embed/>
                </p:oleObj>
              </mc:Choice>
              <mc:Fallback>
                <p:oleObj name="Equation" r:id="rId4" imgW="2159000" imgH="254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1916832"/>
                        <a:ext cx="4318000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Arrow Connector 6"/>
          <p:cNvCxnSpPr/>
          <p:nvPr/>
        </p:nvCxnSpPr>
        <p:spPr>
          <a:xfrm>
            <a:off x="2267744" y="1628800"/>
            <a:ext cx="36004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27584" y="1268760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rgbClr val="B9B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GB" sz="1600" dirty="0" smtClean="0">
                <a:solidFill>
                  <a:srgbClr val="B9B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eeman interactions</a:t>
            </a:r>
            <a:endParaRPr lang="en-GB" sz="1600" dirty="0">
              <a:solidFill>
                <a:srgbClr val="B9B9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2492896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inter-nuclear and quadrupolar interactions</a:t>
            </a:r>
            <a:endParaRPr lang="en-GB" sz="16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Arrow Connector 11"/>
          <p:cNvCxnSpPr>
            <a:stCxn id="11" idx="3"/>
          </p:cNvCxnSpPr>
          <p:nvPr/>
        </p:nvCxnSpPr>
        <p:spPr>
          <a:xfrm flipV="1">
            <a:off x="2987824" y="2348880"/>
            <a:ext cx="288032" cy="4364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060142" y="1268760"/>
            <a:ext cx="17359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solidFill>
                  <a:srgbClr val="B9B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electron-nuclear</a:t>
            </a:r>
            <a:br>
              <a:rPr lang="en-GB" sz="1600" dirty="0" smtClean="0">
                <a:solidFill>
                  <a:srgbClr val="B9B9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dirty="0" smtClean="0">
                <a:solidFill>
                  <a:srgbClr val="B9B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interactions</a:t>
            </a:r>
            <a:endParaRPr lang="en-GB" sz="1600" dirty="0">
              <a:solidFill>
                <a:srgbClr val="B9B9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4418986" y="1628800"/>
            <a:ext cx="153014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292080" y="2492896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B9B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inter-electron interactions</a:t>
            </a:r>
            <a:br>
              <a:rPr lang="en-GB" sz="1600" dirty="0" smtClean="0">
                <a:solidFill>
                  <a:srgbClr val="B9B9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dirty="0" smtClean="0">
                <a:solidFill>
                  <a:srgbClr val="B9B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zero-field splitting</a:t>
            </a:r>
            <a:endParaRPr lang="en-GB" sz="1600" dirty="0">
              <a:solidFill>
                <a:srgbClr val="B9B9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Straight Arrow Connector 19"/>
          <p:cNvCxnSpPr>
            <a:stCxn id="18" idx="1"/>
          </p:cNvCxnSpPr>
          <p:nvPr/>
        </p:nvCxnSpPr>
        <p:spPr>
          <a:xfrm flipH="1" flipV="1">
            <a:off x="5076056" y="2348880"/>
            <a:ext cx="216024" cy="4364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292390" y="1268759"/>
            <a:ext cx="22400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B9B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microwave and radiofrequency terms</a:t>
            </a:r>
            <a:endParaRPr lang="en-GB" sz="1600" dirty="0">
              <a:solidFill>
                <a:srgbClr val="B9B9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6012160" y="1808820"/>
            <a:ext cx="280230" cy="3240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6" name="Rectangle 7"/>
          <p:cNvSpPr/>
          <p:nvPr/>
        </p:nvSpPr>
        <p:spPr>
          <a:xfrm>
            <a:off x="611560" y="3284984"/>
            <a:ext cx="7920879" cy="115212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noAutofit/>
          </a:bodyPr>
          <a:lstStyle/>
          <a:p>
            <a:pPr algn="just">
              <a:spcBef>
                <a:spcPts val="600"/>
              </a:spcBef>
              <a:buClr>
                <a:srgbClr val="727CA3"/>
              </a:buClr>
              <a:buSzPct val="76000"/>
              <a:tabLst>
                <a:tab pos="180975" algn="l"/>
              </a:tabLst>
            </a:pPr>
            <a:r>
              <a:rPr lang="en-GB" sz="1500" u="sng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Inter-nuclear interactions</a:t>
            </a:r>
            <a:r>
              <a:rPr lang="en-GB" sz="15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: </a:t>
            </a:r>
            <a:r>
              <a:rPr lang="en-GB" sz="1500" i="1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J</a:t>
            </a:r>
            <a:r>
              <a:rPr lang="en-GB" sz="15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-couplings, nuclear quadrupolar interactions, inter-nuclear dipolar interactions.</a:t>
            </a:r>
          </a:p>
          <a:p>
            <a:pPr algn="just">
              <a:spcBef>
                <a:spcPts val="600"/>
              </a:spcBef>
              <a:buClr>
                <a:srgbClr val="727CA3"/>
              </a:buClr>
              <a:buSzPct val="76000"/>
              <a:tabLst>
                <a:tab pos="180975" algn="l"/>
              </a:tabLst>
            </a:pPr>
            <a:r>
              <a:rPr lang="en-GB" sz="1500" u="sng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Where to get</a:t>
            </a:r>
            <a:r>
              <a:rPr lang="en-GB" sz="15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: literature or DFT for </a:t>
            </a:r>
            <a:r>
              <a:rPr lang="en-GB" sz="1500" i="1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J</a:t>
            </a:r>
            <a:r>
              <a:rPr lang="en-GB" sz="15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-coupling and NQI. Dipolar couplings are most conveniently extracted from Cartesian coordinates of the spins.</a:t>
            </a:r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1009964"/>
              </p:ext>
            </p:extLst>
          </p:nvPr>
        </p:nvGraphicFramePr>
        <p:xfrm>
          <a:off x="1490663" y="4591050"/>
          <a:ext cx="6218237" cy="1646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3" name="Equation" r:id="rId6" imgW="3454200" imgH="914400" progId="Equation.DSMT4">
                  <p:embed/>
                </p:oleObj>
              </mc:Choice>
              <mc:Fallback>
                <p:oleObj name="Equation" r:id="rId6" imgW="3454200" imgH="91440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0663" y="4591050"/>
                        <a:ext cx="6218237" cy="1646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7595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00040" y="638628"/>
            <a:ext cx="8229600" cy="500082"/>
          </a:xfrm>
        </p:spPr>
        <p:txBody>
          <a:bodyPr>
            <a:normAutofit/>
          </a:bodyPr>
          <a:lstStyle/>
          <a:p>
            <a:r>
              <a:rPr lang="en-GB" sz="2400" dirty="0"/>
              <a:t>What you need to provide</a:t>
            </a:r>
            <a:endParaRPr lang="en-US" sz="2400" i="1" dirty="0"/>
          </a:p>
        </p:txBody>
      </p:sp>
      <p:sp>
        <p:nvSpPr>
          <p:cNvPr id="8" name="Прямоугольник 18"/>
          <p:cNvSpPr/>
          <p:nvPr/>
        </p:nvSpPr>
        <p:spPr>
          <a:xfrm>
            <a:off x="539552" y="6361655"/>
            <a:ext cx="81910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cs typeface="Arial" pitchFamily="34" charset="0"/>
              </a:rPr>
              <a:t>N.B.</a:t>
            </a:r>
            <a:r>
              <a:rPr lang="en-GB" sz="1400" dirty="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cs typeface="Arial" pitchFamily="34" charset="0"/>
              </a:rPr>
              <a:t>: “anisotropic hyperfine” and “electron-nuclear dipolar” interactions are the same thing.</a:t>
            </a:r>
            <a:endParaRPr lang="en-GB" sz="1400" dirty="0">
              <a:solidFill>
                <a:prstClr val="white">
                  <a:lumMod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9129053"/>
              </p:ext>
            </p:extLst>
          </p:nvPr>
        </p:nvGraphicFramePr>
        <p:xfrm>
          <a:off x="1979712" y="1916832"/>
          <a:ext cx="43180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09" name="Equation" r:id="rId4" imgW="2159000" imgH="254000" progId="Equation.DSMT4">
                  <p:embed/>
                </p:oleObj>
              </mc:Choice>
              <mc:Fallback>
                <p:oleObj name="Equation" r:id="rId4" imgW="2159000" imgH="254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1916832"/>
                        <a:ext cx="4318000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Arrow Connector 6"/>
          <p:cNvCxnSpPr/>
          <p:nvPr/>
        </p:nvCxnSpPr>
        <p:spPr>
          <a:xfrm>
            <a:off x="2267744" y="1628800"/>
            <a:ext cx="36004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27584" y="1268760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rgbClr val="B9B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GB" sz="1600" dirty="0" smtClean="0">
                <a:solidFill>
                  <a:srgbClr val="B9B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eeman interactions</a:t>
            </a:r>
            <a:endParaRPr lang="en-GB" sz="1600" dirty="0">
              <a:solidFill>
                <a:srgbClr val="B9B9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2492896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solidFill>
                  <a:srgbClr val="B9B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inter-nuclear and quadrupolar interactions</a:t>
            </a:r>
            <a:endParaRPr lang="en-GB" sz="1600" dirty="0">
              <a:solidFill>
                <a:srgbClr val="B9B9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Arrow Connector 11"/>
          <p:cNvCxnSpPr>
            <a:stCxn id="11" idx="3"/>
          </p:cNvCxnSpPr>
          <p:nvPr/>
        </p:nvCxnSpPr>
        <p:spPr>
          <a:xfrm flipV="1">
            <a:off x="2987824" y="2348880"/>
            <a:ext cx="288032" cy="4364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060142" y="1268760"/>
            <a:ext cx="17359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electron-nuclear</a:t>
            </a:r>
            <a:br>
              <a:rPr lang="en-GB" sz="1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interactions</a:t>
            </a:r>
            <a:endParaRPr lang="en-GB" sz="16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4418986" y="1628800"/>
            <a:ext cx="153014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292080" y="2492896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B9B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inter-electron interactions</a:t>
            </a:r>
            <a:br>
              <a:rPr lang="en-GB" sz="1600" dirty="0" smtClean="0">
                <a:solidFill>
                  <a:srgbClr val="B9B9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dirty="0" smtClean="0">
                <a:solidFill>
                  <a:srgbClr val="B9B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zero-field splitting</a:t>
            </a:r>
            <a:endParaRPr lang="en-GB" sz="1600" dirty="0">
              <a:solidFill>
                <a:srgbClr val="B9B9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Straight Arrow Connector 19"/>
          <p:cNvCxnSpPr>
            <a:stCxn id="18" idx="1"/>
          </p:cNvCxnSpPr>
          <p:nvPr/>
        </p:nvCxnSpPr>
        <p:spPr>
          <a:xfrm flipH="1" flipV="1">
            <a:off x="5076056" y="2348880"/>
            <a:ext cx="216024" cy="4364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292390" y="1268759"/>
            <a:ext cx="22400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B9B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microwave and radiofrequency terms</a:t>
            </a:r>
            <a:endParaRPr lang="en-GB" sz="1600" dirty="0">
              <a:solidFill>
                <a:srgbClr val="B9B9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6012160" y="1808820"/>
            <a:ext cx="280230" cy="3240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6" name="Rectangle 7"/>
          <p:cNvSpPr/>
          <p:nvPr/>
        </p:nvSpPr>
        <p:spPr>
          <a:xfrm>
            <a:off x="611561" y="3284984"/>
            <a:ext cx="5540714" cy="136815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noAutofit/>
          </a:bodyPr>
          <a:lstStyle/>
          <a:p>
            <a:pPr algn="just">
              <a:spcBef>
                <a:spcPts val="600"/>
              </a:spcBef>
              <a:buClr>
                <a:srgbClr val="727CA3"/>
              </a:buClr>
              <a:buSzPct val="76000"/>
              <a:tabLst>
                <a:tab pos="180975" algn="l"/>
              </a:tabLst>
            </a:pPr>
            <a:r>
              <a:rPr lang="en-GB" sz="1500" u="sng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Electron-nuclear interactions</a:t>
            </a:r>
            <a:r>
              <a:rPr lang="en-GB" sz="15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: isotropic (</a:t>
            </a:r>
            <a:r>
              <a:rPr lang="en-GB" sz="1500" i="1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aka</a:t>
            </a:r>
            <a:r>
              <a:rPr lang="en-GB" sz="15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 Fermi contact) and anisotropic hyperfine couplings.</a:t>
            </a:r>
          </a:p>
          <a:p>
            <a:pPr algn="just">
              <a:spcBef>
                <a:spcPts val="600"/>
              </a:spcBef>
              <a:buClr>
                <a:srgbClr val="727CA3"/>
              </a:buClr>
              <a:buSzPct val="76000"/>
              <a:tabLst>
                <a:tab pos="180975" algn="l"/>
              </a:tabLst>
            </a:pPr>
            <a:r>
              <a:rPr lang="en-GB" sz="1500" u="sng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Where to get</a:t>
            </a:r>
            <a:r>
              <a:rPr lang="en-GB" sz="15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: literature or DFT (requires specialized basis sets). For remote electron-nuclear pairs (10 Angstroms or more), Cartesian coordinates. </a:t>
            </a:r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8378314"/>
              </p:ext>
            </p:extLst>
          </p:nvPr>
        </p:nvGraphicFramePr>
        <p:xfrm>
          <a:off x="1939032" y="4869160"/>
          <a:ext cx="2921000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10" name="Equation" r:id="rId6" imgW="1460160" imgH="406080" progId="Equation.DSMT4">
                  <p:embed/>
                </p:oleObj>
              </mc:Choice>
              <mc:Fallback>
                <p:oleObj name="Equation" r:id="rId6" imgW="1460160" imgH="40608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39032" y="4869160"/>
                        <a:ext cx="2921000" cy="812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033" y="3284984"/>
            <a:ext cx="2439423" cy="2952328"/>
          </a:xfrm>
          <a:prstGeom prst="rect">
            <a:avLst/>
          </a:prstGeom>
        </p:spPr>
      </p:pic>
      <p:sp>
        <p:nvSpPr>
          <p:cNvPr id="25" name="Rectangle 7"/>
          <p:cNvSpPr/>
          <p:nvPr/>
        </p:nvSpPr>
        <p:spPr>
          <a:xfrm>
            <a:off x="611471" y="5841304"/>
            <a:ext cx="5540803" cy="324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noAutofit/>
          </a:bodyPr>
          <a:lstStyle/>
          <a:p>
            <a:pPr algn="just">
              <a:spcBef>
                <a:spcPts val="600"/>
              </a:spcBef>
              <a:buClr>
                <a:srgbClr val="727CA3"/>
              </a:buClr>
              <a:buSzPct val="76000"/>
              <a:tabLst>
                <a:tab pos="180975" algn="l"/>
              </a:tabLst>
            </a:pPr>
            <a:r>
              <a:rPr lang="en-GB" sz="15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Note the strong directionality of some HFC tensors.</a:t>
            </a:r>
          </a:p>
        </p:txBody>
      </p:sp>
    </p:spTree>
    <p:extLst>
      <p:ext uri="{BB962C8B-B14F-4D97-AF65-F5344CB8AC3E}">
        <p14:creationId xmlns:p14="http://schemas.microsoft.com/office/powerpoint/2010/main" val="235818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00040" y="638628"/>
            <a:ext cx="8229600" cy="500082"/>
          </a:xfrm>
        </p:spPr>
        <p:txBody>
          <a:bodyPr>
            <a:normAutofit/>
          </a:bodyPr>
          <a:lstStyle/>
          <a:p>
            <a:r>
              <a:rPr lang="en-GB" sz="2400" dirty="0"/>
              <a:t>What you need to provide</a:t>
            </a:r>
            <a:endParaRPr lang="en-US" sz="2400" i="1" dirty="0"/>
          </a:p>
        </p:txBody>
      </p:sp>
      <p:sp>
        <p:nvSpPr>
          <p:cNvPr id="8" name="Прямоугольник 18"/>
          <p:cNvSpPr/>
          <p:nvPr/>
        </p:nvSpPr>
        <p:spPr>
          <a:xfrm>
            <a:off x="539552" y="6361655"/>
            <a:ext cx="81910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cs typeface="Arial" pitchFamily="34" charset="0"/>
              </a:rPr>
              <a:t>N.B.</a:t>
            </a:r>
            <a:r>
              <a:rPr lang="en-GB" sz="1400" dirty="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cs typeface="Arial" pitchFamily="34" charset="0"/>
              </a:rPr>
              <a:t>: the practical accuracy of DFT for exchange coupling and particularly ZFS is very low.</a:t>
            </a:r>
            <a:endParaRPr lang="en-GB" sz="1400" dirty="0">
              <a:solidFill>
                <a:prstClr val="white">
                  <a:lumMod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1413286"/>
              </p:ext>
            </p:extLst>
          </p:nvPr>
        </p:nvGraphicFramePr>
        <p:xfrm>
          <a:off x="1979712" y="1916832"/>
          <a:ext cx="43180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18" name="Equation" r:id="rId4" imgW="2159000" imgH="254000" progId="Equation.DSMT4">
                  <p:embed/>
                </p:oleObj>
              </mc:Choice>
              <mc:Fallback>
                <p:oleObj name="Equation" r:id="rId4" imgW="2159000" imgH="254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1916832"/>
                        <a:ext cx="4318000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Arrow Connector 6"/>
          <p:cNvCxnSpPr/>
          <p:nvPr/>
        </p:nvCxnSpPr>
        <p:spPr>
          <a:xfrm>
            <a:off x="2267744" y="1628800"/>
            <a:ext cx="36004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27584" y="1268760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rgbClr val="B9B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GB" sz="1600" dirty="0" smtClean="0">
                <a:solidFill>
                  <a:srgbClr val="B9B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eeman interactions</a:t>
            </a:r>
            <a:endParaRPr lang="en-GB" sz="1600" dirty="0">
              <a:solidFill>
                <a:srgbClr val="B9B9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2492896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solidFill>
                  <a:srgbClr val="B9B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inter-nuclear and quadrupolar interactions</a:t>
            </a:r>
            <a:endParaRPr lang="en-GB" sz="1600" dirty="0">
              <a:solidFill>
                <a:srgbClr val="B9B9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Arrow Connector 11"/>
          <p:cNvCxnSpPr>
            <a:stCxn id="11" idx="3"/>
          </p:cNvCxnSpPr>
          <p:nvPr/>
        </p:nvCxnSpPr>
        <p:spPr>
          <a:xfrm flipV="1">
            <a:off x="2987824" y="2348880"/>
            <a:ext cx="288032" cy="4364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060142" y="1268760"/>
            <a:ext cx="17359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solidFill>
                  <a:srgbClr val="B9B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electron-nuclear</a:t>
            </a:r>
            <a:br>
              <a:rPr lang="en-GB" sz="1600" dirty="0" smtClean="0">
                <a:solidFill>
                  <a:srgbClr val="B9B9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dirty="0" smtClean="0">
                <a:solidFill>
                  <a:srgbClr val="B9B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interactions</a:t>
            </a:r>
            <a:endParaRPr lang="en-GB" sz="1600" dirty="0">
              <a:solidFill>
                <a:srgbClr val="B9B9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4418986" y="1628800"/>
            <a:ext cx="153014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292080" y="2492896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inter-electron interactions</a:t>
            </a:r>
            <a:br>
              <a:rPr lang="en-GB" sz="1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zero-field splitting</a:t>
            </a:r>
            <a:endParaRPr lang="en-GB" sz="16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Straight Arrow Connector 19"/>
          <p:cNvCxnSpPr>
            <a:stCxn id="18" idx="1"/>
          </p:cNvCxnSpPr>
          <p:nvPr/>
        </p:nvCxnSpPr>
        <p:spPr>
          <a:xfrm flipH="1" flipV="1">
            <a:off x="5076056" y="2348880"/>
            <a:ext cx="216024" cy="4364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292390" y="1268759"/>
            <a:ext cx="22400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B9B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microwave and radiofrequency terms</a:t>
            </a:r>
            <a:endParaRPr lang="en-GB" sz="1600" dirty="0">
              <a:solidFill>
                <a:srgbClr val="B9B9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6012160" y="1808820"/>
            <a:ext cx="280230" cy="3240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6" name="Rectangle 7"/>
          <p:cNvSpPr/>
          <p:nvPr/>
        </p:nvSpPr>
        <p:spPr>
          <a:xfrm>
            <a:off x="611560" y="3284984"/>
            <a:ext cx="7920879" cy="115212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noAutofit/>
          </a:bodyPr>
          <a:lstStyle/>
          <a:p>
            <a:pPr algn="just">
              <a:spcBef>
                <a:spcPts val="600"/>
              </a:spcBef>
              <a:buClr>
                <a:srgbClr val="727CA3"/>
              </a:buClr>
              <a:buSzPct val="76000"/>
              <a:tabLst>
                <a:tab pos="180975" algn="l"/>
              </a:tabLst>
            </a:pPr>
            <a:r>
              <a:rPr lang="en-GB" sz="1500" u="sng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Inter-electron interactions</a:t>
            </a:r>
            <a:r>
              <a:rPr lang="en-GB" sz="15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: exchange interaction, zero field splitting, inter-electron dipolar interactions.</a:t>
            </a:r>
          </a:p>
          <a:p>
            <a:pPr algn="just">
              <a:spcBef>
                <a:spcPts val="600"/>
              </a:spcBef>
              <a:buClr>
                <a:srgbClr val="727CA3"/>
              </a:buClr>
              <a:buSzPct val="76000"/>
              <a:tabLst>
                <a:tab pos="180975" algn="l"/>
              </a:tabLst>
            </a:pPr>
            <a:r>
              <a:rPr lang="en-GB" sz="1500" u="sng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Where to get</a:t>
            </a:r>
            <a:r>
              <a:rPr lang="en-GB" sz="15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: literature or DFT for exchange coupling and ZFS. Dipolar couplings are most conveniently extracted from Cartesian coordinates of the spins.</a:t>
            </a:r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1270461"/>
              </p:ext>
            </p:extLst>
          </p:nvPr>
        </p:nvGraphicFramePr>
        <p:xfrm>
          <a:off x="1570038" y="4591050"/>
          <a:ext cx="6057900" cy="1646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19" name="Equation" r:id="rId6" imgW="3365280" imgH="914400" progId="Equation.DSMT4">
                  <p:embed/>
                </p:oleObj>
              </mc:Choice>
              <mc:Fallback>
                <p:oleObj name="Equation" r:id="rId6" imgW="3365280" imgH="914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0038" y="4591050"/>
                        <a:ext cx="6057900" cy="1646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7666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00040" y="638628"/>
            <a:ext cx="8229600" cy="50008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Magnetic resonance simulation flowchart</a:t>
            </a:r>
            <a:endParaRPr lang="en-US" sz="2400" i="1" dirty="0"/>
          </a:p>
        </p:txBody>
      </p:sp>
      <p:sp>
        <p:nvSpPr>
          <p:cNvPr id="8" name="Прямоугольник 18"/>
          <p:cNvSpPr/>
          <p:nvPr/>
        </p:nvSpPr>
        <p:spPr>
          <a:xfrm>
            <a:off x="611472" y="6361655"/>
            <a:ext cx="81910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cs typeface="Arial" pitchFamily="34" charset="0"/>
              </a:rPr>
              <a:t>Spinach</a:t>
            </a:r>
            <a:r>
              <a:rPr lang="en-GB" sz="1400" dirty="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cs typeface="Arial" pitchFamily="34" charset="0"/>
              </a:rPr>
              <a:t> is not a black box – it is an open-source Matlab library of infrastructure functions.</a:t>
            </a:r>
            <a:endParaRPr lang="en-GB" sz="1400" dirty="0">
              <a:solidFill>
                <a:prstClr val="white">
                  <a:lumMod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7"/>
          <p:cNvSpPr/>
          <p:nvPr/>
        </p:nvSpPr>
        <p:spPr>
          <a:xfrm>
            <a:off x="691442" y="1268760"/>
            <a:ext cx="4320480" cy="64807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noAutofit/>
          </a:bodyPr>
          <a:lstStyle/>
          <a:p>
            <a:pPr algn="ctr">
              <a:spcBef>
                <a:spcPts val="600"/>
              </a:spcBef>
              <a:buClr>
                <a:srgbClr val="727CA3"/>
              </a:buClr>
              <a:buSzPct val="76000"/>
              <a:tabLst>
                <a:tab pos="180975" algn="l"/>
              </a:tabLst>
            </a:pPr>
            <a:r>
              <a:rPr lang="en-GB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Gather spin system, instrument and experiment parameters</a:t>
            </a:r>
          </a:p>
        </p:txBody>
      </p:sp>
      <p:sp>
        <p:nvSpPr>
          <p:cNvPr id="12" name="Right Arrow 11"/>
          <p:cNvSpPr/>
          <p:nvPr/>
        </p:nvSpPr>
        <p:spPr>
          <a:xfrm rot="5400000">
            <a:off x="2685636" y="1506814"/>
            <a:ext cx="332092" cy="1440160"/>
          </a:xfrm>
          <a:prstGeom prst="rightArrow">
            <a:avLst/>
          </a:prstGeom>
          <a:solidFill>
            <a:schemeClr val="bg2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7"/>
          <p:cNvSpPr/>
          <p:nvPr/>
        </p:nvSpPr>
        <p:spPr>
          <a:xfrm>
            <a:off x="683568" y="2536956"/>
            <a:ext cx="4320480" cy="396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noAutofit/>
          </a:bodyPr>
          <a:lstStyle/>
          <a:p>
            <a:pPr algn="ctr">
              <a:spcBef>
                <a:spcPts val="600"/>
              </a:spcBef>
              <a:buClr>
                <a:srgbClr val="727CA3"/>
              </a:buClr>
              <a:buSzPct val="76000"/>
              <a:tabLst>
                <a:tab pos="180975" algn="l"/>
              </a:tabLst>
            </a:pPr>
            <a:r>
              <a:rPr lang="en-GB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Generate spin Hamiltonian</a:t>
            </a:r>
          </a:p>
        </p:txBody>
      </p:sp>
      <p:sp>
        <p:nvSpPr>
          <p:cNvPr id="16" name="Right Arrow 15"/>
          <p:cNvSpPr/>
          <p:nvPr/>
        </p:nvSpPr>
        <p:spPr>
          <a:xfrm rot="5400000">
            <a:off x="2657506" y="2586978"/>
            <a:ext cx="404100" cy="1440160"/>
          </a:xfrm>
          <a:prstGeom prst="rightArrow">
            <a:avLst/>
          </a:prstGeom>
          <a:solidFill>
            <a:schemeClr val="bg2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7"/>
          <p:cNvSpPr/>
          <p:nvPr/>
        </p:nvSpPr>
        <p:spPr>
          <a:xfrm>
            <a:off x="691442" y="3653124"/>
            <a:ext cx="4320480" cy="396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noAutofit/>
          </a:bodyPr>
          <a:lstStyle/>
          <a:p>
            <a:pPr algn="ctr">
              <a:spcBef>
                <a:spcPts val="600"/>
              </a:spcBef>
              <a:buClr>
                <a:srgbClr val="727CA3"/>
              </a:buClr>
              <a:buSzPct val="76000"/>
              <a:tabLst>
                <a:tab pos="180975" algn="l"/>
              </a:tabLst>
            </a:pPr>
            <a:r>
              <a:rPr lang="en-GB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Generate relaxation superoperator</a:t>
            </a:r>
          </a:p>
        </p:txBody>
      </p:sp>
      <p:sp>
        <p:nvSpPr>
          <p:cNvPr id="18" name="Rectangle 7"/>
          <p:cNvSpPr/>
          <p:nvPr/>
        </p:nvSpPr>
        <p:spPr>
          <a:xfrm>
            <a:off x="6012160" y="2424273"/>
            <a:ext cx="2448272" cy="6213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noAutofit/>
          </a:bodyPr>
          <a:lstStyle/>
          <a:p>
            <a:pPr algn="ctr">
              <a:spcBef>
                <a:spcPts val="600"/>
              </a:spcBef>
              <a:buClr>
                <a:srgbClr val="727CA3"/>
              </a:buClr>
              <a:buSzPct val="76000"/>
              <a:tabLst>
                <a:tab pos="180975" algn="l"/>
              </a:tabLst>
            </a:pPr>
            <a:r>
              <a:rPr lang="en-GB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Generate thermal equilibrium state</a:t>
            </a:r>
          </a:p>
        </p:txBody>
      </p:sp>
      <p:sp>
        <p:nvSpPr>
          <p:cNvPr id="19" name="Right Arrow 18"/>
          <p:cNvSpPr/>
          <p:nvPr/>
        </p:nvSpPr>
        <p:spPr>
          <a:xfrm>
            <a:off x="5364088" y="2473916"/>
            <a:ext cx="404100" cy="522080"/>
          </a:xfrm>
          <a:prstGeom prst="rightArrow">
            <a:avLst/>
          </a:prstGeom>
          <a:solidFill>
            <a:schemeClr val="bg2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7"/>
          <p:cNvSpPr/>
          <p:nvPr/>
        </p:nvSpPr>
        <p:spPr>
          <a:xfrm>
            <a:off x="6012160" y="3540441"/>
            <a:ext cx="2448272" cy="6213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noAutofit/>
          </a:bodyPr>
          <a:lstStyle/>
          <a:p>
            <a:pPr algn="ctr">
              <a:spcBef>
                <a:spcPts val="600"/>
              </a:spcBef>
              <a:buClr>
                <a:srgbClr val="727CA3"/>
              </a:buClr>
              <a:buSzPct val="76000"/>
              <a:tabLst>
                <a:tab pos="180975" algn="l"/>
              </a:tabLst>
            </a:pPr>
            <a:r>
              <a:rPr lang="en-GB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Thermalize rlxn superoperator</a:t>
            </a:r>
          </a:p>
        </p:txBody>
      </p:sp>
      <p:sp>
        <p:nvSpPr>
          <p:cNvPr id="21" name="Right Arrow 20"/>
          <p:cNvSpPr/>
          <p:nvPr/>
        </p:nvSpPr>
        <p:spPr>
          <a:xfrm>
            <a:off x="5364088" y="3621418"/>
            <a:ext cx="404100" cy="522080"/>
          </a:xfrm>
          <a:prstGeom prst="rightArrow">
            <a:avLst/>
          </a:prstGeom>
          <a:solidFill>
            <a:schemeClr val="bg2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ight Arrow 21"/>
          <p:cNvSpPr/>
          <p:nvPr/>
        </p:nvSpPr>
        <p:spPr>
          <a:xfrm rot="5400000">
            <a:off x="7135271" y="2579946"/>
            <a:ext cx="202050" cy="1440160"/>
          </a:xfrm>
          <a:prstGeom prst="rightArrow">
            <a:avLst/>
          </a:prstGeom>
          <a:solidFill>
            <a:schemeClr val="bg2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ight Arrow 22"/>
          <p:cNvSpPr/>
          <p:nvPr/>
        </p:nvSpPr>
        <p:spPr>
          <a:xfrm rot="5400000">
            <a:off x="2685636" y="3667054"/>
            <a:ext cx="332092" cy="1440160"/>
          </a:xfrm>
          <a:prstGeom prst="rightArrow">
            <a:avLst/>
          </a:prstGeom>
          <a:solidFill>
            <a:schemeClr val="bg2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7"/>
          <p:cNvSpPr/>
          <p:nvPr/>
        </p:nvSpPr>
        <p:spPr>
          <a:xfrm>
            <a:off x="683568" y="4697196"/>
            <a:ext cx="4320480" cy="396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noAutofit/>
          </a:bodyPr>
          <a:lstStyle/>
          <a:p>
            <a:pPr algn="ctr">
              <a:spcBef>
                <a:spcPts val="600"/>
              </a:spcBef>
              <a:buClr>
                <a:srgbClr val="727CA3"/>
              </a:buClr>
              <a:buSzPct val="76000"/>
              <a:tabLst>
                <a:tab pos="180975" algn="l"/>
              </a:tabLst>
            </a:pPr>
            <a:r>
              <a:rPr lang="en-GB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Generate exponential propagator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652120" y="1353542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i="1" dirty="0" smtClean="0">
                <a:solidFill>
                  <a:prstClr val="white">
                    <a:lumMod val="50000"/>
                  </a:prstClr>
                </a:solidFill>
                <a:latin typeface="Calibri"/>
              </a:rPr>
              <a:t>If you are using Spinach, this is the only thing you would need to do manually.</a:t>
            </a:r>
            <a:endParaRPr lang="en-GB" i="1" dirty="0">
              <a:solidFill>
                <a:prstClr val="white">
                  <a:lumMod val="50000"/>
                </a:prstClr>
              </a:solidFill>
              <a:latin typeface="Calibri"/>
            </a:endParaRPr>
          </a:p>
        </p:txBody>
      </p:sp>
      <p:cxnSp>
        <p:nvCxnSpPr>
          <p:cNvPr id="7" name="Straight Arrow Connector 6"/>
          <p:cNvCxnSpPr>
            <a:stCxn id="26" idx="1"/>
          </p:cNvCxnSpPr>
          <p:nvPr/>
        </p:nvCxnSpPr>
        <p:spPr>
          <a:xfrm flipH="1" flipV="1">
            <a:off x="5148064" y="1592797"/>
            <a:ext cx="504056" cy="2224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ight Arrow 27"/>
          <p:cNvSpPr/>
          <p:nvPr/>
        </p:nvSpPr>
        <p:spPr>
          <a:xfrm rot="5400000">
            <a:off x="2685636" y="4675166"/>
            <a:ext cx="332092" cy="1440160"/>
          </a:xfrm>
          <a:prstGeom prst="rightArrow">
            <a:avLst/>
          </a:prstGeom>
          <a:solidFill>
            <a:schemeClr val="bg2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7"/>
          <p:cNvSpPr/>
          <p:nvPr/>
        </p:nvSpPr>
        <p:spPr>
          <a:xfrm>
            <a:off x="683568" y="5705308"/>
            <a:ext cx="4320480" cy="396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noAutofit/>
          </a:bodyPr>
          <a:lstStyle/>
          <a:p>
            <a:pPr algn="ctr">
              <a:spcBef>
                <a:spcPts val="600"/>
              </a:spcBef>
              <a:buClr>
                <a:srgbClr val="727CA3"/>
              </a:buClr>
              <a:buSzPct val="76000"/>
              <a:tabLst>
                <a:tab pos="180975" algn="l"/>
              </a:tabLst>
            </a:pPr>
            <a:r>
              <a:rPr lang="en-GB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Obtain system trajectory</a:t>
            </a:r>
          </a:p>
        </p:txBody>
      </p:sp>
      <p:sp>
        <p:nvSpPr>
          <p:cNvPr id="27" name="Bent-Up Arrow 26"/>
          <p:cNvSpPr/>
          <p:nvPr/>
        </p:nvSpPr>
        <p:spPr>
          <a:xfrm rot="16200000" flipH="1">
            <a:off x="5832140" y="3681030"/>
            <a:ext cx="936104" cy="2160240"/>
          </a:xfrm>
          <a:prstGeom prst="bentUpArrow">
            <a:avLst>
              <a:gd name="adj1" fmla="val 35630"/>
              <a:gd name="adj2" fmla="val 33297"/>
              <a:gd name="adj3" fmla="val 25000"/>
            </a:avLst>
          </a:prstGeom>
          <a:solidFill>
            <a:schemeClr val="bg2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7"/>
          <p:cNvSpPr/>
          <p:nvPr/>
        </p:nvSpPr>
        <p:spPr>
          <a:xfrm>
            <a:off x="6012160" y="5543939"/>
            <a:ext cx="2448272" cy="6213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noAutofit/>
          </a:bodyPr>
          <a:lstStyle/>
          <a:p>
            <a:pPr algn="ctr">
              <a:spcBef>
                <a:spcPts val="600"/>
              </a:spcBef>
              <a:buClr>
                <a:srgbClr val="727CA3"/>
              </a:buClr>
              <a:buSzPct val="76000"/>
              <a:tabLst>
                <a:tab pos="180975" algn="l"/>
              </a:tabLst>
            </a:pPr>
            <a:r>
              <a:rPr lang="en-GB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Project out the observables</a:t>
            </a:r>
          </a:p>
        </p:txBody>
      </p:sp>
      <p:sp>
        <p:nvSpPr>
          <p:cNvPr id="32" name="Right Arrow 31"/>
          <p:cNvSpPr/>
          <p:nvPr/>
        </p:nvSpPr>
        <p:spPr>
          <a:xfrm>
            <a:off x="5364088" y="5624916"/>
            <a:ext cx="404100" cy="522080"/>
          </a:xfrm>
          <a:prstGeom prst="rightArrow">
            <a:avLst/>
          </a:prstGeom>
          <a:solidFill>
            <a:schemeClr val="bg2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932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origin-ars.els-cdn.com/content/image/1-s2.0-S1090780712003461-gr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38"/>
          <a:stretch/>
        </p:blipFill>
        <p:spPr bwMode="auto">
          <a:xfrm>
            <a:off x="4764745" y="3317863"/>
            <a:ext cx="3767695" cy="265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00040" y="638628"/>
            <a:ext cx="8229600" cy="500082"/>
          </a:xfrm>
        </p:spPr>
        <p:txBody>
          <a:bodyPr>
            <a:normAutofit/>
          </a:bodyPr>
          <a:lstStyle/>
          <a:p>
            <a:r>
              <a:rPr lang="en-GB" sz="2400" dirty="0"/>
              <a:t>What you need to provide</a:t>
            </a:r>
            <a:endParaRPr lang="en-US" sz="2400" i="1" dirty="0"/>
          </a:p>
        </p:txBody>
      </p:sp>
      <p:sp>
        <p:nvSpPr>
          <p:cNvPr id="8" name="Прямоугольник 18"/>
          <p:cNvSpPr/>
          <p:nvPr/>
        </p:nvSpPr>
        <p:spPr>
          <a:xfrm>
            <a:off x="539552" y="6361655"/>
            <a:ext cx="81910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cs typeface="Arial" pitchFamily="34" charset="0"/>
              </a:rPr>
              <a:t>N.B.</a:t>
            </a:r>
            <a:r>
              <a:rPr lang="en-GB" sz="1400" dirty="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cs typeface="Arial" pitchFamily="34" charset="0"/>
              </a:rPr>
              <a:t>: the direction of the B</a:t>
            </a:r>
            <a:r>
              <a:rPr lang="en-GB" sz="1400" baseline="-25000" dirty="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GB" sz="1400" dirty="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cs typeface="Arial" pitchFamily="34" charset="0"/>
              </a:rPr>
              <a:t> field in most MAS experiments is parallel to the spinning axis.</a:t>
            </a:r>
            <a:endParaRPr lang="en-GB" sz="1400" dirty="0">
              <a:solidFill>
                <a:prstClr val="white">
                  <a:lumMod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2096321"/>
              </p:ext>
            </p:extLst>
          </p:nvPr>
        </p:nvGraphicFramePr>
        <p:xfrm>
          <a:off x="1979712" y="1916832"/>
          <a:ext cx="43180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24" name="Equation" r:id="rId5" imgW="2159000" imgH="254000" progId="Equation.DSMT4">
                  <p:embed/>
                </p:oleObj>
              </mc:Choice>
              <mc:Fallback>
                <p:oleObj name="Equation" r:id="rId5" imgW="2159000" imgH="254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1916832"/>
                        <a:ext cx="4318000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Arrow Connector 6"/>
          <p:cNvCxnSpPr/>
          <p:nvPr/>
        </p:nvCxnSpPr>
        <p:spPr>
          <a:xfrm>
            <a:off x="2267744" y="1628800"/>
            <a:ext cx="36004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27584" y="1268760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rgbClr val="B9B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GB" sz="1600" dirty="0" smtClean="0">
                <a:solidFill>
                  <a:srgbClr val="B9B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eeman interactions</a:t>
            </a:r>
            <a:endParaRPr lang="en-GB" sz="1600" dirty="0">
              <a:solidFill>
                <a:srgbClr val="B9B9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2492896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solidFill>
                  <a:srgbClr val="B9B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inter-nuclear and quadrupolar interactions</a:t>
            </a:r>
            <a:endParaRPr lang="en-GB" sz="1600" dirty="0">
              <a:solidFill>
                <a:srgbClr val="B9B9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Arrow Connector 11"/>
          <p:cNvCxnSpPr>
            <a:stCxn id="11" idx="3"/>
          </p:cNvCxnSpPr>
          <p:nvPr/>
        </p:nvCxnSpPr>
        <p:spPr>
          <a:xfrm flipV="1">
            <a:off x="2987824" y="2348880"/>
            <a:ext cx="288032" cy="4364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060142" y="1268760"/>
            <a:ext cx="17359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solidFill>
                  <a:srgbClr val="B9B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electron-nuclear</a:t>
            </a:r>
            <a:br>
              <a:rPr lang="en-GB" sz="1600" dirty="0" smtClean="0">
                <a:solidFill>
                  <a:srgbClr val="B9B9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dirty="0" smtClean="0">
                <a:solidFill>
                  <a:srgbClr val="B9B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interactions</a:t>
            </a:r>
            <a:endParaRPr lang="en-GB" sz="1600" dirty="0">
              <a:solidFill>
                <a:srgbClr val="B9B9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4418986" y="1628800"/>
            <a:ext cx="153014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292080" y="2492896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B9B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inter-electron interactions</a:t>
            </a:r>
            <a:br>
              <a:rPr lang="en-GB" sz="1600" dirty="0" smtClean="0">
                <a:solidFill>
                  <a:srgbClr val="B9B9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dirty="0" smtClean="0">
                <a:solidFill>
                  <a:srgbClr val="B9B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zero-field splitting</a:t>
            </a:r>
            <a:endParaRPr lang="en-GB" sz="1600" dirty="0">
              <a:solidFill>
                <a:srgbClr val="B9B9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Straight Arrow Connector 19"/>
          <p:cNvCxnSpPr>
            <a:stCxn id="18" idx="1"/>
          </p:cNvCxnSpPr>
          <p:nvPr/>
        </p:nvCxnSpPr>
        <p:spPr>
          <a:xfrm flipH="1" flipV="1">
            <a:off x="5076056" y="2348880"/>
            <a:ext cx="216024" cy="4364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292390" y="1268759"/>
            <a:ext cx="22400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microwave and radiofrequency terms</a:t>
            </a:r>
            <a:endParaRPr lang="en-GB" sz="16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6012160" y="1808820"/>
            <a:ext cx="280230" cy="3240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6" name="Rectangle 7"/>
          <p:cNvSpPr/>
          <p:nvPr/>
        </p:nvSpPr>
        <p:spPr>
          <a:xfrm>
            <a:off x="611561" y="3284984"/>
            <a:ext cx="4095457" cy="1800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noAutofit/>
          </a:bodyPr>
          <a:lstStyle/>
          <a:p>
            <a:pPr algn="just">
              <a:spcBef>
                <a:spcPts val="600"/>
              </a:spcBef>
              <a:buClr>
                <a:srgbClr val="727CA3"/>
              </a:buClr>
              <a:buSzPct val="76000"/>
              <a:tabLst>
                <a:tab pos="180975" algn="l"/>
              </a:tabLst>
            </a:pPr>
            <a:r>
              <a:rPr lang="en-GB" sz="1500" u="sng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Microwave and </a:t>
            </a:r>
            <a:r>
              <a:rPr lang="en-GB" sz="1500" u="sng" dirty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r</a:t>
            </a:r>
            <a:r>
              <a:rPr lang="en-GB" sz="1500" u="sng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adiofrequency terms</a:t>
            </a:r>
            <a:r>
              <a:rPr lang="en-GB" sz="15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: amplitude coefficients in front of the </a:t>
            </a:r>
            <a:r>
              <a:rPr lang="en-GB" sz="1500" i="1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L</a:t>
            </a:r>
            <a:r>
              <a:rPr lang="en-GB" sz="1500" baseline="-250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X</a:t>
            </a:r>
            <a:r>
              <a:rPr lang="en-GB" sz="15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 and </a:t>
            </a:r>
            <a:r>
              <a:rPr lang="en-GB" sz="1500" i="1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L</a:t>
            </a:r>
            <a:r>
              <a:rPr lang="en-GB" sz="1500" baseline="-250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Y</a:t>
            </a:r>
            <a:r>
              <a:rPr lang="en-GB" sz="15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 terms in the Hamiltonian.</a:t>
            </a:r>
          </a:p>
          <a:p>
            <a:pPr algn="just">
              <a:spcBef>
                <a:spcPts val="600"/>
              </a:spcBef>
              <a:buClr>
                <a:srgbClr val="727CA3"/>
              </a:buClr>
              <a:buSzPct val="76000"/>
              <a:tabLst>
                <a:tab pos="180975" algn="l"/>
              </a:tabLst>
            </a:pPr>
            <a:r>
              <a:rPr lang="en-GB" sz="1500" u="sng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Where to get</a:t>
            </a:r>
            <a:r>
              <a:rPr lang="en-GB" sz="15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: from the pulse calibration curves of the instrument. The RF/MW power (in Hz) is equal to the reciprocal width of the 360-degree pulse. </a:t>
            </a:r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5148064" y="5947172"/>
            <a:ext cx="35022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K.R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Thurber, A. Potapov, W.-M. Yau, R. Tycko)</a:t>
            </a:r>
            <a:endParaRPr lang="en-GB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2932306"/>
              </p:ext>
            </p:extLst>
          </p:nvPr>
        </p:nvGraphicFramePr>
        <p:xfrm>
          <a:off x="827584" y="5382656"/>
          <a:ext cx="3708000" cy="7106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25" name="Equation" r:id="rId7" imgW="1854000" imgH="355320" progId="Equation.DSMT4">
                  <p:embed/>
                </p:oleObj>
              </mc:Choice>
              <mc:Fallback>
                <p:oleObj name="Equation" r:id="rId7" imgW="1854000" imgH="355320" progId="Equation.DSMT4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5382656"/>
                        <a:ext cx="3708000" cy="7106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3494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00040" y="638628"/>
            <a:ext cx="8229600" cy="500082"/>
          </a:xfrm>
        </p:spPr>
        <p:txBody>
          <a:bodyPr>
            <a:normAutofit/>
          </a:bodyPr>
          <a:lstStyle/>
          <a:p>
            <a:r>
              <a:rPr lang="en-GB" sz="2400" i="1" dirty="0" smtClean="0"/>
              <a:t>Spinach</a:t>
            </a:r>
            <a:r>
              <a:rPr lang="en-GB" sz="2400" dirty="0" smtClean="0"/>
              <a:t> architecture</a:t>
            </a:r>
            <a:endParaRPr lang="en-US" sz="2400" i="1" dirty="0"/>
          </a:p>
        </p:txBody>
      </p:sp>
      <p:sp>
        <p:nvSpPr>
          <p:cNvPr id="8" name="Прямоугольник 18"/>
          <p:cNvSpPr/>
          <p:nvPr/>
        </p:nvSpPr>
        <p:spPr>
          <a:xfrm>
            <a:off x="611472" y="6361655"/>
            <a:ext cx="81910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cs typeface="Arial" pitchFamily="34" charset="0"/>
              </a:rPr>
              <a:t>N.B.</a:t>
            </a:r>
            <a:r>
              <a:rPr lang="en-GB" sz="1400" dirty="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cs typeface="Arial" pitchFamily="34" charset="0"/>
              </a:rPr>
              <a:t>: most functions are parallelized and would take advantage of a multi-core computer.</a:t>
            </a:r>
            <a:endParaRPr lang="en-GB" sz="1400" dirty="0">
              <a:solidFill>
                <a:prstClr val="white">
                  <a:lumMod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48" y="1196752"/>
            <a:ext cx="8316416" cy="382311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941168"/>
            <a:ext cx="7958827" cy="122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9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899592" y="3068960"/>
            <a:ext cx="7272808" cy="32403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899592" y="838453"/>
            <a:ext cx="1368152" cy="5665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259632" y="921658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sys.*</a:t>
            </a:r>
            <a:endParaRPr lang="en-GB" sz="2000" dirty="0"/>
          </a:p>
        </p:txBody>
      </p:sp>
      <p:sp>
        <p:nvSpPr>
          <p:cNvPr id="7" name="Rectangle 6"/>
          <p:cNvSpPr/>
          <p:nvPr/>
        </p:nvSpPr>
        <p:spPr>
          <a:xfrm>
            <a:off x="899592" y="1598439"/>
            <a:ext cx="1368152" cy="5665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187624" y="1681644"/>
            <a:ext cx="1033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inter.*</a:t>
            </a:r>
            <a:endParaRPr lang="en-GB" sz="2000" dirty="0"/>
          </a:p>
        </p:txBody>
      </p:sp>
      <p:sp>
        <p:nvSpPr>
          <p:cNvPr id="9" name="Rectangle 8"/>
          <p:cNvSpPr/>
          <p:nvPr/>
        </p:nvSpPr>
        <p:spPr>
          <a:xfrm>
            <a:off x="899592" y="2318519"/>
            <a:ext cx="1368152" cy="5665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259632" y="2401724"/>
            <a:ext cx="1033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bas.*</a:t>
            </a:r>
            <a:endParaRPr lang="en-GB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2506924" y="798547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General system specification (magnet, isotopes, labels, tolerances, algorithm options, output files, </a:t>
            </a:r>
            <a:r>
              <a:rPr lang="en-GB" i="1" dirty="0" smtClean="0">
                <a:solidFill>
                  <a:schemeClr val="bg1">
                    <a:lumMod val="50000"/>
                  </a:schemeClr>
                </a:solidFill>
              </a:rPr>
              <a:t>etc.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95618" y="1558533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Interactions, chemical kinetics, relaxation theory options, spin temperature, order matrix, </a:t>
            </a:r>
            <a:r>
              <a:rPr lang="en-GB" i="1" dirty="0" smtClean="0">
                <a:solidFill>
                  <a:schemeClr val="bg1">
                    <a:lumMod val="50000"/>
                  </a:schemeClr>
                </a:solidFill>
              </a:rPr>
              <a:t>etc.</a:t>
            </a:r>
            <a:endParaRPr lang="en-GB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95618" y="2278613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Simulation formalism, approximation options, permutation symmetry, conservation law specification, </a:t>
            </a:r>
            <a:r>
              <a:rPr lang="en-GB" i="1" dirty="0" smtClean="0">
                <a:solidFill>
                  <a:schemeClr val="bg1">
                    <a:lumMod val="50000"/>
                  </a:schemeClr>
                </a:solidFill>
              </a:rPr>
              <a:t>etc.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en-GB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989856" y="3190324"/>
            <a:ext cx="70385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0" i="0" u="none" strike="noStrike" baseline="0" dirty="0" smtClean="0">
                <a:solidFill>
                  <a:srgbClr val="228B22"/>
                </a:solidFill>
                <a:latin typeface="Courier New"/>
              </a:rPr>
              <a:t>% Magnet field</a:t>
            </a:r>
          </a:p>
          <a:p>
            <a:r>
              <a:rPr lang="en-GB" sz="1200" b="0" i="0" u="none" strike="noStrike" baseline="0" dirty="0" err="1" smtClean="0">
                <a:solidFill>
                  <a:srgbClr val="000000"/>
                </a:solidFill>
                <a:latin typeface="Courier New"/>
              </a:rPr>
              <a:t>sys.magnet</a:t>
            </a:r>
            <a:r>
              <a:rPr lang="en-GB" sz="1200" b="0" i="0" u="none" strike="noStrike" baseline="0" dirty="0" smtClean="0">
                <a:solidFill>
                  <a:srgbClr val="000000"/>
                </a:solidFill>
                <a:latin typeface="Courier New"/>
              </a:rPr>
              <a:t>=0.33898;</a:t>
            </a:r>
          </a:p>
          <a:p>
            <a:r>
              <a:rPr lang="en-GB" sz="1200" b="0" i="0" u="none" strike="noStrike" baseline="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r>
              <a:rPr lang="en-GB" sz="1200" b="0" i="0" u="none" strike="noStrike" baseline="0" dirty="0" smtClean="0">
                <a:solidFill>
                  <a:srgbClr val="228B22"/>
                </a:solidFill>
                <a:latin typeface="Courier New"/>
              </a:rPr>
              <a:t>% Isotope list</a:t>
            </a:r>
          </a:p>
          <a:p>
            <a:r>
              <a:rPr lang="en-GB" sz="1200" b="0" i="0" u="none" strike="noStrike" baseline="0" dirty="0" err="1" smtClean="0">
                <a:solidFill>
                  <a:srgbClr val="000000"/>
                </a:solidFill>
                <a:latin typeface="Courier New"/>
              </a:rPr>
              <a:t>sys.isotopes</a:t>
            </a:r>
            <a:r>
              <a:rPr lang="en-GB" sz="1200" b="0" i="0" u="none" strike="noStrike" baseline="0" dirty="0" smtClean="0">
                <a:solidFill>
                  <a:srgbClr val="000000"/>
                </a:solidFill>
                <a:latin typeface="Courier New"/>
              </a:rPr>
              <a:t>={</a:t>
            </a:r>
            <a:r>
              <a:rPr lang="en-GB" sz="1200" b="0" i="0" u="none" strike="noStrike" baseline="0" dirty="0" smtClean="0">
                <a:solidFill>
                  <a:srgbClr val="A020F0"/>
                </a:solidFill>
                <a:latin typeface="Courier New"/>
              </a:rPr>
              <a:t>'E'</a:t>
            </a:r>
            <a:r>
              <a:rPr lang="en-GB" sz="1200" b="0" i="0" u="none" strike="noStrike" baseline="0" dirty="0" smtClean="0">
                <a:solidFill>
                  <a:srgbClr val="000000"/>
                </a:solidFill>
                <a:latin typeface="Courier New"/>
              </a:rPr>
              <a:t>,</a:t>
            </a:r>
            <a:r>
              <a:rPr lang="en-GB" sz="1200" b="0" i="0" u="none" strike="noStrike" baseline="0" dirty="0" smtClean="0">
                <a:solidFill>
                  <a:srgbClr val="A020F0"/>
                </a:solidFill>
                <a:latin typeface="Courier New"/>
              </a:rPr>
              <a:t>'14N'</a:t>
            </a:r>
            <a:r>
              <a:rPr lang="en-GB" sz="1200" b="0" i="0" u="none" strike="noStrike" baseline="0" dirty="0" smtClean="0">
                <a:solidFill>
                  <a:srgbClr val="000000"/>
                </a:solidFill>
                <a:latin typeface="Courier New"/>
              </a:rPr>
              <a:t>,</a:t>
            </a:r>
            <a:r>
              <a:rPr lang="en-GB" sz="1200" b="0" i="0" u="none" strike="noStrike" baseline="0" dirty="0" smtClean="0">
                <a:solidFill>
                  <a:srgbClr val="A020F0"/>
                </a:solidFill>
                <a:latin typeface="Courier New"/>
              </a:rPr>
              <a:t>'19F'</a:t>
            </a:r>
            <a:r>
              <a:rPr lang="en-GB" sz="1200" b="0" i="0" u="none" strike="noStrike" baseline="0" dirty="0" smtClean="0">
                <a:solidFill>
                  <a:srgbClr val="000000"/>
                </a:solidFill>
                <a:latin typeface="Courier New"/>
              </a:rPr>
              <a:t>,</a:t>
            </a:r>
            <a:r>
              <a:rPr lang="en-GB" sz="1200" b="0" i="0" u="none" strike="noStrike" baseline="0" dirty="0" smtClean="0">
                <a:solidFill>
                  <a:srgbClr val="A020F0"/>
                </a:solidFill>
                <a:latin typeface="Courier New"/>
              </a:rPr>
              <a:t>'1H'</a:t>
            </a:r>
            <a:r>
              <a:rPr lang="en-GB" sz="1200" b="0" i="0" u="none" strike="noStrike" baseline="0" dirty="0" smtClean="0">
                <a:solidFill>
                  <a:srgbClr val="000000"/>
                </a:solidFill>
                <a:latin typeface="Courier New"/>
              </a:rPr>
              <a:t>,</a:t>
            </a:r>
            <a:r>
              <a:rPr lang="en-GB" sz="1200" b="0" i="0" u="none" strike="noStrike" baseline="0" dirty="0" smtClean="0">
                <a:solidFill>
                  <a:srgbClr val="A020F0"/>
                </a:solidFill>
                <a:latin typeface="Courier New"/>
              </a:rPr>
              <a:t>'1H'</a:t>
            </a:r>
            <a:r>
              <a:rPr lang="en-GB" sz="1200" b="0" i="0" u="none" strike="noStrike" baseline="0" dirty="0" smtClean="0">
                <a:solidFill>
                  <a:srgbClr val="000000"/>
                </a:solidFill>
                <a:latin typeface="Courier New"/>
              </a:rPr>
              <a:t>,</a:t>
            </a:r>
            <a:r>
              <a:rPr lang="en-GB" sz="1200" b="0" i="0" u="none" strike="noStrike" baseline="0" dirty="0" smtClean="0">
                <a:solidFill>
                  <a:srgbClr val="A020F0"/>
                </a:solidFill>
                <a:latin typeface="Courier New"/>
              </a:rPr>
              <a:t>'1H'</a:t>
            </a:r>
            <a:r>
              <a:rPr lang="en-GB" sz="1200" b="0" i="0" u="none" strike="noStrike" baseline="0" dirty="0" smtClean="0">
                <a:solidFill>
                  <a:srgbClr val="000000"/>
                </a:solidFill>
                <a:latin typeface="Courier New"/>
              </a:rPr>
              <a:t>,</a:t>
            </a:r>
            <a:r>
              <a:rPr lang="en-GB" sz="1200" b="0" i="0" u="none" strike="noStrike" baseline="0" dirty="0" smtClean="0">
                <a:solidFill>
                  <a:srgbClr val="A020F0"/>
                </a:solidFill>
                <a:latin typeface="Courier New"/>
              </a:rPr>
              <a:t>'1H'</a:t>
            </a:r>
            <a:r>
              <a:rPr lang="en-GB" sz="1200" b="0" i="0" u="none" strike="noStrike" baseline="0" dirty="0" smtClean="0">
                <a:solidFill>
                  <a:srgbClr val="000000"/>
                </a:solidFill>
                <a:latin typeface="Courier New"/>
              </a:rPr>
              <a:t>};</a:t>
            </a:r>
          </a:p>
          <a:p>
            <a:r>
              <a:rPr lang="en-GB" sz="1200" b="0" i="0" u="none" strike="noStrike" baseline="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r>
              <a:rPr lang="en-GB" sz="1200" b="0" i="0" u="none" strike="noStrike" baseline="0" dirty="0" smtClean="0">
                <a:solidFill>
                  <a:srgbClr val="228B22"/>
                </a:solidFill>
                <a:latin typeface="Courier New"/>
              </a:rPr>
              <a:t>% Basis set</a:t>
            </a:r>
          </a:p>
          <a:p>
            <a:r>
              <a:rPr lang="en-GB" sz="1200" b="0" i="0" u="none" strike="noStrike" baseline="0" dirty="0" err="1" smtClean="0">
                <a:solidFill>
                  <a:srgbClr val="000000"/>
                </a:solidFill>
                <a:latin typeface="Courier New"/>
              </a:rPr>
              <a:t>bas.formalism</a:t>
            </a:r>
            <a:r>
              <a:rPr lang="en-GB" sz="1200" b="0" i="0" u="none" strike="noStrike" baseline="0" dirty="0" smtClean="0">
                <a:solidFill>
                  <a:srgbClr val="000000"/>
                </a:solidFill>
                <a:latin typeface="Courier New"/>
              </a:rPr>
              <a:t>=</a:t>
            </a:r>
            <a:r>
              <a:rPr lang="en-GB" sz="1200" b="0" i="0" u="none" strike="noStrike" baseline="0" dirty="0" smtClean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b="0" i="0" u="none" strike="noStrike" baseline="0" dirty="0" err="1" smtClean="0">
                <a:solidFill>
                  <a:srgbClr val="A020F0"/>
                </a:solidFill>
                <a:latin typeface="Courier New"/>
              </a:rPr>
              <a:t>sphten-liouv</a:t>
            </a:r>
            <a:r>
              <a:rPr lang="en-GB" sz="1200" b="0" i="0" u="none" strike="noStrike" baseline="0" dirty="0" smtClean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b="0" i="0" u="none" strike="noStrike" baseline="0" dirty="0" smtClean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GB" sz="1200" b="0" i="0" u="none" strike="noStrike" baseline="0" dirty="0" err="1" smtClean="0">
                <a:solidFill>
                  <a:srgbClr val="000000"/>
                </a:solidFill>
                <a:latin typeface="Courier New"/>
              </a:rPr>
              <a:t>bas.approximation</a:t>
            </a:r>
            <a:r>
              <a:rPr lang="en-GB" sz="1200" b="0" i="0" u="none" strike="noStrike" baseline="0" dirty="0" smtClean="0">
                <a:solidFill>
                  <a:srgbClr val="000000"/>
                </a:solidFill>
                <a:latin typeface="Courier New"/>
              </a:rPr>
              <a:t>=</a:t>
            </a:r>
            <a:r>
              <a:rPr lang="en-GB" sz="1200" b="0" i="0" u="none" strike="noStrike" baseline="0" dirty="0" smtClean="0">
                <a:solidFill>
                  <a:srgbClr val="A020F0"/>
                </a:solidFill>
                <a:latin typeface="Courier New"/>
              </a:rPr>
              <a:t>'ESR-2'</a:t>
            </a:r>
            <a:r>
              <a:rPr lang="en-GB" sz="1200" b="0" i="0" u="none" strike="noStrike" baseline="0" dirty="0" smtClean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GB" sz="1200" b="0" i="0" u="none" strike="noStrike" baseline="0" dirty="0" err="1" smtClean="0">
                <a:solidFill>
                  <a:srgbClr val="000000"/>
                </a:solidFill>
                <a:latin typeface="Courier New"/>
              </a:rPr>
              <a:t>bas.sym_group</a:t>
            </a:r>
            <a:r>
              <a:rPr lang="en-GB" sz="1200" b="0" i="0" u="none" strike="noStrike" baseline="0" dirty="0" smtClean="0">
                <a:solidFill>
                  <a:srgbClr val="000000"/>
                </a:solidFill>
                <a:latin typeface="Courier New"/>
              </a:rPr>
              <a:t>={</a:t>
            </a:r>
            <a:r>
              <a:rPr lang="en-GB" sz="1200" b="0" i="0" u="none" strike="noStrike" baseline="0" dirty="0" smtClean="0">
                <a:solidFill>
                  <a:srgbClr val="A020F0"/>
                </a:solidFill>
                <a:latin typeface="Courier New"/>
              </a:rPr>
              <a:t>'S2'</a:t>
            </a:r>
            <a:r>
              <a:rPr lang="en-GB" sz="1200" b="0" i="0" u="none" strike="noStrike" baseline="0" dirty="0" smtClean="0">
                <a:solidFill>
                  <a:srgbClr val="000000"/>
                </a:solidFill>
                <a:latin typeface="Courier New"/>
              </a:rPr>
              <a:t>,</a:t>
            </a:r>
            <a:r>
              <a:rPr lang="en-GB" sz="1200" b="0" i="0" u="none" strike="noStrike" baseline="0" dirty="0" smtClean="0">
                <a:solidFill>
                  <a:srgbClr val="A020F0"/>
                </a:solidFill>
                <a:latin typeface="Courier New"/>
              </a:rPr>
              <a:t>'S2'</a:t>
            </a:r>
            <a:r>
              <a:rPr lang="en-GB" sz="1200" b="0" i="0" u="none" strike="noStrike" baseline="0" dirty="0" smtClean="0">
                <a:solidFill>
                  <a:srgbClr val="000000"/>
                </a:solidFill>
                <a:latin typeface="Courier New"/>
              </a:rPr>
              <a:t>};</a:t>
            </a:r>
          </a:p>
          <a:p>
            <a:r>
              <a:rPr lang="en-GB" sz="1200" b="0" i="0" u="none" strike="noStrike" baseline="0" dirty="0" err="1" smtClean="0">
                <a:solidFill>
                  <a:srgbClr val="000000"/>
                </a:solidFill>
                <a:latin typeface="Courier New"/>
              </a:rPr>
              <a:t>bas.sym_spins</a:t>
            </a:r>
            <a:r>
              <a:rPr lang="en-GB" sz="1200" b="0" i="0" u="none" strike="noStrike" baseline="0" dirty="0" smtClean="0">
                <a:solidFill>
                  <a:srgbClr val="000000"/>
                </a:solidFill>
                <a:latin typeface="Courier New"/>
              </a:rPr>
              <a:t>={[4 5],[6 7]};</a:t>
            </a:r>
          </a:p>
          <a:p>
            <a:r>
              <a:rPr lang="en-GB" sz="1200" b="0" i="0" u="none" strike="noStrike" baseline="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r>
              <a:rPr lang="en-GB" sz="1200" b="0" i="0" u="none" strike="noStrike" baseline="0" dirty="0" smtClean="0">
                <a:solidFill>
                  <a:srgbClr val="228B22"/>
                </a:solidFill>
                <a:latin typeface="Courier New"/>
              </a:rPr>
              <a:t>% Zeeman interactions</a:t>
            </a:r>
          </a:p>
          <a:p>
            <a:r>
              <a:rPr lang="en-GB" sz="1200" b="0" i="0" u="none" strike="noStrike" baseline="0" dirty="0" err="1" smtClean="0">
                <a:solidFill>
                  <a:srgbClr val="000000"/>
                </a:solidFill>
                <a:latin typeface="Courier New"/>
              </a:rPr>
              <a:t>inter.zeeman.eigs</a:t>
            </a:r>
            <a:r>
              <a:rPr lang="en-GB" sz="1200" b="0" i="0" u="none" strike="noStrike" baseline="0" dirty="0" smtClean="0">
                <a:solidFill>
                  <a:srgbClr val="000000"/>
                </a:solidFill>
                <a:latin typeface="Courier New"/>
              </a:rPr>
              <a:t>=cell(7,1);</a:t>
            </a:r>
          </a:p>
          <a:p>
            <a:r>
              <a:rPr lang="en-GB" sz="1200" b="0" i="0" u="none" strike="noStrike" baseline="0" dirty="0" err="1" smtClean="0">
                <a:solidFill>
                  <a:srgbClr val="000000"/>
                </a:solidFill>
                <a:latin typeface="Courier New"/>
              </a:rPr>
              <a:t>inter.zeeman.euler</a:t>
            </a:r>
            <a:r>
              <a:rPr lang="en-GB" sz="1200" b="0" i="0" u="none" strike="noStrike" baseline="0" dirty="0" smtClean="0">
                <a:solidFill>
                  <a:srgbClr val="000000"/>
                </a:solidFill>
                <a:latin typeface="Courier New"/>
              </a:rPr>
              <a:t>=cell(7,1);</a:t>
            </a:r>
          </a:p>
          <a:p>
            <a:r>
              <a:rPr lang="en-GB" sz="1200" b="0" i="0" u="none" strike="noStrike" baseline="0" dirty="0" err="1" smtClean="0">
                <a:solidFill>
                  <a:srgbClr val="000000"/>
                </a:solidFill>
                <a:latin typeface="Courier New"/>
              </a:rPr>
              <a:t>inter.zeeman.eigs</a:t>
            </a:r>
            <a:r>
              <a:rPr lang="en-GB" sz="1200" b="0" i="0" u="none" strike="noStrike" baseline="0" dirty="0" smtClean="0">
                <a:solidFill>
                  <a:srgbClr val="000000"/>
                </a:solidFill>
                <a:latin typeface="Courier New"/>
              </a:rPr>
              <a:t>{1}=[2.0032 2.0012 2.0097];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572000" y="4509120"/>
            <a:ext cx="2916324" cy="11113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608004" y="4612360"/>
            <a:ext cx="30243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0" i="0" u="none" strike="noStrike" baseline="0" dirty="0" smtClean="0">
                <a:solidFill>
                  <a:srgbClr val="228B22"/>
                </a:solidFill>
                <a:latin typeface="Courier New"/>
              </a:rPr>
              <a:t>% Relaxation superoperator</a:t>
            </a:r>
          </a:p>
          <a:p>
            <a:r>
              <a:rPr lang="en-GB" sz="1200" b="0" i="0" u="none" strike="noStrike" baseline="0" dirty="0" err="1" smtClean="0">
                <a:solidFill>
                  <a:srgbClr val="000000"/>
                </a:solidFill>
                <a:latin typeface="Courier New"/>
              </a:rPr>
              <a:t>inter.relaxation</a:t>
            </a:r>
            <a:r>
              <a:rPr lang="en-GB" sz="1200" b="0" i="0" u="none" strike="noStrike" baseline="0" dirty="0" smtClean="0">
                <a:solidFill>
                  <a:srgbClr val="000000"/>
                </a:solidFill>
                <a:latin typeface="Courier New"/>
              </a:rPr>
              <a:t>=</a:t>
            </a:r>
            <a:r>
              <a:rPr lang="en-GB" sz="1200" b="0" i="0" u="none" strike="noStrike" baseline="0" dirty="0" smtClean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b="0" i="0" u="none" strike="noStrike" baseline="0" dirty="0" err="1" smtClean="0">
                <a:solidFill>
                  <a:srgbClr val="A020F0"/>
                </a:solidFill>
                <a:latin typeface="Courier New"/>
              </a:rPr>
              <a:t>redfield</a:t>
            </a:r>
            <a:r>
              <a:rPr lang="en-GB" sz="1200" b="0" i="0" u="none" strike="noStrike" baseline="0" dirty="0" smtClean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b="0" i="0" u="none" strike="noStrike" baseline="0" dirty="0" smtClean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GB" sz="1200" b="0" i="0" u="none" strike="noStrike" baseline="0" dirty="0" err="1" smtClean="0">
                <a:solidFill>
                  <a:srgbClr val="000000"/>
                </a:solidFill>
                <a:latin typeface="Courier New"/>
              </a:rPr>
              <a:t>inter.rlx_keep</a:t>
            </a:r>
            <a:r>
              <a:rPr lang="en-GB" sz="1200" b="0" i="0" u="none" strike="noStrike" baseline="0" dirty="0" smtClean="0">
                <a:solidFill>
                  <a:srgbClr val="000000"/>
                </a:solidFill>
                <a:latin typeface="Courier New"/>
              </a:rPr>
              <a:t>=</a:t>
            </a:r>
            <a:r>
              <a:rPr lang="en-GB" sz="1200" b="0" i="0" u="none" strike="noStrike" baseline="0" dirty="0" smtClean="0">
                <a:solidFill>
                  <a:srgbClr val="A020F0"/>
                </a:solidFill>
                <a:latin typeface="Courier New"/>
              </a:rPr>
              <a:t>'secular'</a:t>
            </a:r>
            <a:r>
              <a:rPr lang="en-GB" sz="1200" b="0" i="0" u="none" strike="noStrike" baseline="0" dirty="0" smtClean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GB" sz="1200" b="0" i="0" u="none" strike="noStrike" baseline="0" dirty="0" err="1" smtClean="0">
                <a:solidFill>
                  <a:srgbClr val="000000"/>
                </a:solidFill>
                <a:latin typeface="Courier New"/>
              </a:rPr>
              <a:t>inter.tau_c</a:t>
            </a:r>
            <a:r>
              <a:rPr lang="en-GB" sz="1200" b="0" i="0" u="none" strike="noStrike" baseline="0" dirty="0" smtClean="0">
                <a:solidFill>
                  <a:srgbClr val="000000"/>
                </a:solidFill>
                <a:latin typeface="Courier New"/>
              </a:rPr>
              <a:t>=80e-12;</a:t>
            </a:r>
          </a:p>
        </p:txBody>
      </p:sp>
    </p:spTree>
    <p:extLst>
      <p:ext uri="{BB962C8B-B14F-4D97-AF65-F5344CB8AC3E}">
        <p14:creationId xmlns:p14="http://schemas.microsoft.com/office/powerpoint/2010/main" val="22345900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899592" y="3068960"/>
            <a:ext cx="7272808" cy="32403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899592" y="838453"/>
            <a:ext cx="1368152" cy="5665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115616" y="921658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create()</a:t>
            </a:r>
            <a:endParaRPr lang="en-GB" sz="2000" dirty="0"/>
          </a:p>
        </p:txBody>
      </p:sp>
      <p:sp>
        <p:nvSpPr>
          <p:cNvPr id="7" name="Rectangle 6"/>
          <p:cNvSpPr/>
          <p:nvPr/>
        </p:nvSpPr>
        <p:spPr>
          <a:xfrm>
            <a:off x="899592" y="1598439"/>
            <a:ext cx="1368152" cy="5665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187624" y="1681644"/>
            <a:ext cx="1033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basis()</a:t>
            </a:r>
            <a:endParaRPr lang="en-GB" sz="2000" dirty="0"/>
          </a:p>
        </p:txBody>
      </p:sp>
      <p:sp>
        <p:nvSpPr>
          <p:cNvPr id="9" name="Rectangle 8"/>
          <p:cNvSpPr/>
          <p:nvPr/>
        </p:nvSpPr>
        <p:spPr>
          <a:xfrm>
            <a:off x="899592" y="2318519"/>
            <a:ext cx="1368152" cy="5665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043608" y="2401724"/>
            <a:ext cx="14019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assume()</a:t>
            </a:r>
            <a:endParaRPr lang="en-GB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2506924" y="798547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Processing of spin system structure and interactions, input checking. Creates the </a:t>
            </a:r>
            <a:r>
              <a:rPr lang="en-GB" i="1" dirty="0" smtClean="0">
                <a:solidFill>
                  <a:schemeClr val="bg1">
                    <a:lumMod val="50000"/>
                  </a:schemeClr>
                </a:solidFill>
              </a:rPr>
              <a:t>spin_system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 data structure.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95618" y="1558533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Processing of basis set options, approximations, symmetry and conservation laws. Updates </a:t>
            </a:r>
            <a:r>
              <a:rPr lang="en-GB" i="1" dirty="0" smtClean="0">
                <a:solidFill>
                  <a:schemeClr val="bg1">
                    <a:lumMod val="50000"/>
                  </a:schemeClr>
                </a:solidFill>
              </a:rPr>
              <a:t>spin_system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 data structure.</a:t>
            </a:r>
            <a:endParaRPr lang="en-GB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95618" y="2278613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Case-specific simulation assumptions (</a:t>
            </a:r>
            <a:r>
              <a:rPr lang="en-GB" i="1" dirty="0" smtClean="0">
                <a:solidFill>
                  <a:schemeClr val="bg1">
                    <a:lumMod val="50000"/>
                  </a:schemeClr>
                </a:solidFill>
              </a:rPr>
              <a:t>‘labframe’, ‘nmr’,  ‘endor’, etc.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) that have an effect on the Hamiltonian.</a:t>
            </a:r>
            <a:endParaRPr lang="en-GB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89856" y="3140968"/>
            <a:ext cx="696652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0" i="0" u="none" strike="noStrike" baseline="0" dirty="0" smtClean="0">
                <a:solidFill>
                  <a:srgbClr val="228B22"/>
                </a:solidFill>
                <a:latin typeface="Courier New"/>
              </a:rPr>
              <a:t>% Spin-spin couplings</a:t>
            </a:r>
          </a:p>
          <a:p>
            <a:r>
              <a:rPr lang="en-GB" sz="1400" b="0" i="0" u="none" strike="noStrike" baseline="0" dirty="0" err="1" smtClean="0">
                <a:solidFill>
                  <a:srgbClr val="000000"/>
                </a:solidFill>
                <a:latin typeface="Courier New"/>
              </a:rPr>
              <a:t>inter.coupling.eigs</a:t>
            </a:r>
            <a:r>
              <a:rPr lang="en-GB" sz="1400" b="0" i="0" u="none" strike="noStrike" baseline="0" dirty="0" smtClean="0">
                <a:solidFill>
                  <a:srgbClr val="000000"/>
                </a:solidFill>
                <a:latin typeface="Courier New"/>
              </a:rPr>
              <a:t>=cell(7,7);</a:t>
            </a:r>
          </a:p>
          <a:p>
            <a:r>
              <a:rPr lang="en-GB" sz="1400" b="0" i="0" u="none" strike="noStrike" baseline="0" dirty="0" err="1" smtClean="0">
                <a:solidFill>
                  <a:srgbClr val="000000"/>
                </a:solidFill>
                <a:latin typeface="Courier New"/>
              </a:rPr>
              <a:t>inter.coupling.euler</a:t>
            </a:r>
            <a:r>
              <a:rPr lang="en-GB" sz="1400" b="0" i="0" u="none" strike="noStrike" baseline="0" dirty="0" smtClean="0">
                <a:solidFill>
                  <a:srgbClr val="000000"/>
                </a:solidFill>
                <a:latin typeface="Courier New"/>
              </a:rPr>
              <a:t>=cell(7,7);</a:t>
            </a:r>
          </a:p>
          <a:p>
            <a:r>
              <a:rPr lang="en-GB" sz="1400" b="0" i="0" u="none" strike="noStrike" baseline="0" dirty="0" err="1" smtClean="0">
                <a:solidFill>
                  <a:srgbClr val="000000"/>
                </a:solidFill>
                <a:latin typeface="Courier New"/>
              </a:rPr>
              <a:t>inter.coupling.eigs</a:t>
            </a:r>
            <a:r>
              <a:rPr lang="en-GB" sz="1400" b="0" i="0" u="none" strike="noStrike" baseline="0" dirty="0" smtClean="0">
                <a:solidFill>
                  <a:srgbClr val="000000"/>
                </a:solidFill>
                <a:latin typeface="Courier New"/>
              </a:rPr>
              <a:t>{1,2}=(40.40+[24 -12 -12])*1e6;</a:t>
            </a:r>
          </a:p>
          <a:p>
            <a:r>
              <a:rPr lang="en-GB" sz="1400" b="0" i="0" u="none" strike="noStrike" baseline="0" dirty="0" err="1" smtClean="0">
                <a:solidFill>
                  <a:srgbClr val="000000"/>
                </a:solidFill>
                <a:latin typeface="Courier New"/>
              </a:rPr>
              <a:t>inter.coupling.eigs</a:t>
            </a:r>
            <a:r>
              <a:rPr lang="en-GB" sz="1400" b="0" i="0" u="none" strike="noStrike" baseline="0" dirty="0" smtClean="0">
                <a:solidFill>
                  <a:srgbClr val="000000"/>
                </a:solidFill>
                <a:latin typeface="Courier New"/>
              </a:rPr>
              <a:t>{1,3}=(22.51+[34.9 -19.8 -15])*1e6;</a:t>
            </a:r>
          </a:p>
          <a:p>
            <a:r>
              <a:rPr lang="en-GB" sz="1400" b="0" i="0" u="none" strike="noStrike" baseline="0" dirty="0" err="1" smtClean="0">
                <a:solidFill>
                  <a:srgbClr val="000000"/>
                </a:solidFill>
                <a:latin typeface="Courier New"/>
              </a:rPr>
              <a:t>inter.coupling.eigs</a:t>
            </a:r>
            <a:r>
              <a:rPr lang="en-GB" sz="1400" b="0" i="0" u="none" strike="noStrike" baseline="0" dirty="0" smtClean="0">
                <a:solidFill>
                  <a:srgbClr val="000000"/>
                </a:solidFill>
                <a:latin typeface="Courier New"/>
              </a:rPr>
              <a:t>{1,4}=[9.69 9.69 9.69]*1e6;</a:t>
            </a:r>
          </a:p>
          <a:p>
            <a:r>
              <a:rPr lang="en-GB" sz="1400" b="0" i="0" u="none" strike="noStrike" baseline="0" dirty="0" err="1" smtClean="0">
                <a:solidFill>
                  <a:srgbClr val="000000"/>
                </a:solidFill>
                <a:latin typeface="Courier New"/>
              </a:rPr>
              <a:t>inter.coupling.eigs</a:t>
            </a:r>
            <a:r>
              <a:rPr lang="en-GB" sz="1400" b="0" i="0" u="none" strike="noStrike" baseline="0" dirty="0" smtClean="0">
                <a:solidFill>
                  <a:srgbClr val="000000"/>
                </a:solidFill>
                <a:latin typeface="Courier New"/>
              </a:rPr>
              <a:t>{1,5}=[9.69 9.69 9.69]*1e6;</a:t>
            </a:r>
          </a:p>
          <a:p>
            <a:r>
              <a:rPr lang="en-GB" sz="1400" b="0" i="0" u="none" strike="noStrike" baseline="0" dirty="0" err="1" smtClean="0">
                <a:solidFill>
                  <a:srgbClr val="000000"/>
                </a:solidFill>
                <a:latin typeface="Courier New"/>
              </a:rPr>
              <a:t>inter.coupling.eigs</a:t>
            </a:r>
            <a:r>
              <a:rPr lang="en-GB" sz="1400" b="0" i="0" u="none" strike="noStrike" baseline="0" dirty="0" smtClean="0">
                <a:solidFill>
                  <a:srgbClr val="000000"/>
                </a:solidFill>
                <a:latin typeface="Courier New"/>
              </a:rPr>
              <a:t>{1,6}=[3.16 3.16 3.16]*1e6;</a:t>
            </a:r>
          </a:p>
          <a:p>
            <a:r>
              <a:rPr lang="en-GB" sz="1400" b="0" i="0" u="none" strike="noStrike" baseline="0" dirty="0" err="1" smtClean="0">
                <a:solidFill>
                  <a:srgbClr val="000000"/>
                </a:solidFill>
                <a:latin typeface="Courier New"/>
              </a:rPr>
              <a:t>inter.coupling.eigs</a:t>
            </a:r>
            <a:r>
              <a:rPr lang="en-GB" sz="1400" b="0" i="0" u="none" strike="noStrike" baseline="0" dirty="0" smtClean="0">
                <a:solidFill>
                  <a:srgbClr val="000000"/>
                </a:solidFill>
                <a:latin typeface="Courier New"/>
              </a:rPr>
              <a:t>{1,7}=[3.16 3.16 3.16]*1e6;</a:t>
            </a:r>
          </a:p>
          <a:p>
            <a:r>
              <a:rPr lang="en-GB" sz="1400" b="0" i="0" u="none" strike="noStrike" baseline="0" dirty="0" smtClean="0">
                <a:solidFill>
                  <a:srgbClr val="000000"/>
                </a:solidFill>
                <a:latin typeface="Courier New"/>
              </a:rPr>
              <a:t> </a:t>
            </a:r>
          </a:p>
          <a:p>
            <a:r>
              <a:rPr lang="en-GB" sz="1400" b="0" i="0" u="none" strike="noStrike" baseline="0" dirty="0" smtClean="0">
                <a:solidFill>
                  <a:srgbClr val="228B22"/>
                </a:solidFill>
                <a:latin typeface="Courier New"/>
              </a:rPr>
              <a:t>% Spinach housekeeping</a:t>
            </a:r>
          </a:p>
          <a:p>
            <a:r>
              <a:rPr lang="en-GB" sz="1400" b="0" i="0" u="none" strike="noStrike" baseline="0" dirty="0" smtClean="0">
                <a:solidFill>
                  <a:srgbClr val="000000"/>
                </a:solidFill>
                <a:latin typeface="Courier New"/>
              </a:rPr>
              <a:t>spin_system=create(</a:t>
            </a:r>
            <a:r>
              <a:rPr lang="en-GB" sz="1400" b="0" i="0" u="none" strike="noStrike" baseline="0" dirty="0" err="1" smtClean="0">
                <a:solidFill>
                  <a:srgbClr val="000000"/>
                </a:solidFill>
                <a:latin typeface="Courier New"/>
              </a:rPr>
              <a:t>sys,inter</a:t>
            </a:r>
            <a:r>
              <a:rPr lang="en-GB" sz="1400" b="0" i="0" u="none" strike="noStrike" baseline="0" dirty="0" smtClean="0">
                <a:solidFill>
                  <a:srgbClr val="000000"/>
                </a:solidFill>
                <a:latin typeface="Courier New"/>
              </a:rPr>
              <a:t>);</a:t>
            </a:r>
          </a:p>
          <a:p>
            <a:r>
              <a:rPr lang="en-GB" sz="1400" b="0" i="0" u="none" strike="noStrike" baseline="0" dirty="0" smtClean="0">
                <a:solidFill>
                  <a:srgbClr val="000000"/>
                </a:solidFill>
                <a:latin typeface="Courier New"/>
              </a:rPr>
              <a:t>spin_system=basis(</a:t>
            </a:r>
            <a:r>
              <a:rPr lang="en-GB" sz="1400" b="0" i="0" u="none" strike="noStrike" baseline="0" dirty="0" err="1" smtClean="0">
                <a:solidFill>
                  <a:srgbClr val="000000"/>
                </a:solidFill>
                <a:latin typeface="Courier New"/>
              </a:rPr>
              <a:t>spin_system,bas</a:t>
            </a:r>
            <a:r>
              <a:rPr lang="en-GB" sz="1400" b="0" i="0" u="none" strike="noStrike" baseline="0" dirty="0" smtClean="0">
                <a:solidFill>
                  <a:srgbClr val="000000"/>
                </a:solidFill>
                <a:latin typeface="Courier New"/>
              </a:rPr>
              <a:t>);</a:t>
            </a:r>
          </a:p>
          <a:p>
            <a:r>
              <a:rPr lang="en-GB" sz="1400" b="0" i="0" u="none" strike="noStrike" baseline="0" dirty="0" smtClean="0">
                <a:solidFill>
                  <a:srgbClr val="000000"/>
                </a:solidFill>
                <a:latin typeface="Courier New"/>
              </a:rPr>
              <a:t>spin_system=assume(</a:t>
            </a:r>
            <a:r>
              <a:rPr lang="en-GB" sz="1400" b="0" i="0" u="none" strike="noStrike" baseline="0" dirty="0" err="1" smtClean="0">
                <a:solidFill>
                  <a:srgbClr val="000000"/>
                </a:solidFill>
                <a:latin typeface="Courier New"/>
              </a:rPr>
              <a:t>spin_system,</a:t>
            </a:r>
            <a:r>
              <a:rPr lang="en-GB" sz="1400" b="0" i="0" u="none" strike="noStrike" baseline="0" dirty="0" err="1" smtClean="0">
                <a:solidFill>
                  <a:srgbClr val="A020F0"/>
                </a:solidFill>
                <a:latin typeface="Courier New"/>
              </a:rPr>
              <a:t>'labframe</a:t>
            </a:r>
            <a:r>
              <a:rPr lang="en-GB" sz="1400" b="0" i="0" u="none" strike="noStrike" baseline="0" dirty="0" smtClean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400" b="0" i="0" u="none" strike="noStrike" baseline="0" dirty="0" smtClean="0">
                <a:solidFill>
                  <a:srgbClr val="000000"/>
                </a:solidFill>
                <a:latin typeface="Courier New"/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2357288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9592" y="912202"/>
            <a:ext cx="1944216" cy="5665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115616" y="995407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hamiltonian()</a:t>
            </a:r>
            <a:endParaRPr lang="en-GB" sz="2000" dirty="0"/>
          </a:p>
        </p:txBody>
      </p:sp>
      <p:sp>
        <p:nvSpPr>
          <p:cNvPr id="7" name="Rectangle 6"/>
          <p:cNvSpPr/>
          <p:nvPr/>
        </p:nvSpPr>
        <p:spPr>
          <a:xfrm>
            <a:off x="899592" y="1672188"/>
            <a:ext cx="1944216" cy="5665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187624" y="1755393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relaxation()</a:t>
            </a:r>
            <a:endParaRPr lang="en-GB" sz="2000" dirty="0"/>
          </a:p>
        </p:txBody>
      </p:sp>
      <p:sp>
        <p:nvSpPr>
          <p:cNvPr id="9" name="Rectangle 8"/>
          <p:cNvSpPr/>
          <p:nvPr/>
        </p:nvSpPr>
        <p:spPr>
          <a:xfrm>
            <a:off x="899592" y="2392268"/>
            <a:ext cx="1944216" cy="5665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115616" y="2475473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equilibrium()</a:t>
            </a:r>
            <a:endParaRPr lang="en-GB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3059832" y="872296"/>
            <a:ext cx="52077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Returns the isotropic Hamiltonian and the irreducible components of the anisotropic part.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59832" y="1632282"/>
            <a:ext cx="5196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Returns the relaxation superoperator using the theory specified by the user.</a:t>
            </a:r>
            <a:endParaRPr lang="en-GB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59832" y="2352362"/>
            <a:ext cx="5196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Returns the thermal equilibrium density matrix or state vector at the specified temperature.</a:t>
            </a:r>
            <a:endParaRPr lang="en-GB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99592" y="3112348"/>
            <a:ext cx="1944216" cy="5665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1331640" y="3195553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operator()</a:t>
            </a:r>
            <a:endParaRPr lang="en-GB" sz="2000" dirty="0"/>
          </a:p>
        </p:txBody>
      </p:sp>
      <p:sp>
        <p:nvSpPr>
          <p:cNvPr id="17" name="Rectangle 16"/>
          <p:cNvSpPr/>
          <p:nvPr/>
        </p:nvSpPr>
        <p:spPr>
          <a:xfrm>
            <a:off x="899592" y="3832428"/>
            <a:ext cx="1944216" cy="5665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1475656" y="3915633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state()</a:t>
            </a:r>
            <a:endParaRPr lang="en-GB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3059832" y="3072442"/>
            <a:ext cx="5196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Returns user-specified operators or superoperators (including sided product superoperators)</a:t>
            </a:r>
            <a:endParaRPr lang="en-GB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59832" y="3792522"/>
            <a:ext cx="5196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Returns user specified density matrices (Hilbert space) or state vectors (Liouville space)</a:t>
            </a:r>
            <a:endParaRPr lang="en-GB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99592" y="4550767"/>
            <a:ext cx="1944216" cy="5665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1331640" y="4633972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average()</a:t>
            </a:r>
            <a:endParaRPr lang="en-GB" sz="2000" dirty="0"/>
          </a:p>
        </p:txBody>
      </p:sp>
      <p:sp>
        <p:nvSpPr>
          <p:cNvPr id="24" name="Rectangle 23"/>
          <p:cNvSpPr/>
          <p:nvPr/>
        </p:nvSpPr>
        <p:spPr>
          <a:xfrm>
            <a:off x="899592" y="5270847"/>
            <a:ext cx="1944216" cy="5665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1259632" y="5354052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evolution()</a:t>
            </a:r>
            <a:endParaRPr lang="en-GB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3059832" y="4510861"/>
            <a:ext cx="5196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Performs average Hamiltonian theory treatment (Waugh, Krylov-Bogolyubov, matrix log)</a:t>
            </a:r>
            <a:endParaRPr lang="en-GB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059832" y="5230941"/>
            <a:ext cx="5196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Runs all types of spin system evolution and detection, uses reduced state spaces under the bonnet.</a:t>
            </a:r>
            <a:endParaRPr lang="en-GB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195736" y="5949280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i="1" dirty="0" smtClean="0">
                <a:solidFill>
                  <a:schemeClr val="bg1">
                    <a:lumMod val="50000"/>
                  </a:schemeClr>
                </a:solidFill>
              </a:rPr>
              <a:t>Et cetera… the amount of functionality is HUGE.</a:t>
            </a:r>
            <a:endParaRPr lang="en-GB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935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00040" y="638628"/>
            <a:ext cx="8229600" cy="500082"/>
          </a:xfrm>
        </p:spPr>
        <p:txBody>
          <a:bodyPr>
            <a:normAutofit/>
          </a:bodyPr>
          <a:lstStyle/>
          <a:p>
            <a:r>
              <a:rPr lang="en-GB" sz="2400" i="1" dirty="0" smtClean="0"/>
              <a:t>Spinach</a:t>
            </a:r>
            <a:r>
              <a:rPr lang="en-GB" sz="2400" dirty="0" smtClean="0"/>
              <a:t> functionality</a:t>
            </a:r>
            <a:endParaRPr lang="en-US" sz="2400" i="1" dirty="0"/>
          </a:p>
        </p:txBody>
      </p:sp>
      <p:sp>
        <p:nvSpPr>
          <p:cNvPr id="8" name="Прямоугольник 18"/>
          <p:cNvSpPr/>
          <p:nvPr/>
        </p:nvSpPr>
        <p:spPr>
          <a:xfrm>
            <a:off x="611472" y="6361655"/>
            <a:ext cx="81910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cs typeface="Arial" pitchFamily="34" charset="0"/>
              </a:rPr>
              <a:t>N.B.</a:t>
            </a:r>
            <a:r>
              <a:rPr lang="en-GB" sz="1400" dirty="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GB" sz="1400" dirty="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cs typeface="Arial" pitchFamily="34" charset="0"/>
              </a:rPr>
              <a:t>A least</a:t>
            </a:r>
            <a:r>
              <a:rPr lang="en-GB" sz="1400" dirty="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400" dirty="0" err="1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cs typeface="Arial" pitchFamily="34" charset="0"/>
              </a:rPr>
              <a:t>Matlab</a:t>
            </a:r>
            <a:r>
              <a:rPr lang="en-GB" sz="1400" dirty="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400" dirty="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cs typeface="Arial" pitchFamily="34" charset="0"/>
              </a:rPr>
              <a:t>R2014a is </a:t>
            </a:r>
            <a:r>
              <a:rPr lang="en-GB" sz="1400" dirty="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cs typeface="Arial" pitchFamily="34" charset="0"/>
              </a:rPr>
              <a:t>required, primary reason being parallelization.</a:t>
            </a:r>
            <a:endParaRPr lang="en-GB" sz="1400" dirty="0">
              <a:solidFill>
                <a:prstClr val="white">
                  <a:lumMod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268760"/>
            <a:ext cx="8066941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29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00040" y="638628"/>
            <a:ext cx="8229600" cy="50008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Spin system specification in Spinach</a:t>
            </a:r>
            <a:endParaRPr lang="en-US" sz="2400" dirty="0"/>
          </a:p>
        </p:txBody>
      </p:sp>
      <p:sp>
        <p:nvSpPr>
          <p:cNvPr id="8" name="Прямоугольник 18"/>
          <p:cNvSpPr/>
          <p:nvPr/>
        </p:nvSpPr>
        <p:spPr>
          <a:xfrm>
            <a:off x="611472" y="6361655"/>
            <a:ext cx="81910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cs typeface="Arial" pitchFamily="34" charset="0"/>
              </a:rPr>
              <a:t>Spinach</a:t>
            </a:r>
            <a:r>
              <a:rPr lang="en-GB" sz="1400" dirty="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cs typeface="Arial" pitchFamily="34" charset="0"/>
              </a:rPr>
              <a:t> has a very detailed input checker – if something is amiss, it would tell you.</a:t>
            </a:r>
            <a:endParaRPr lang="en-GB" sz="1400" dirty="0">
              <a:solidFill>
                <a:prstClr val="white">
                  <a:lumMod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611472" y="1303015"/>
            <a:ext cx="651656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rgbClr val="228B22"/>
                </a:solidFill>
                <a:latin typeface="Courier New"/>
              </a:rPr>
              <a:t>% </a:t>
            </a:r>
            <a:r>
              <a:rPr lang="en-GB" sz="1200" dirty="0">
                <a:solidFill>
                  <a:srgbClr val="228B22"/>
                </a:solidFill>
                <a:latin typeface="Courier New"/>
              </a:rPr>
              <a:t>Spin system</a:t>
            </a:r>
          </a:p>
          <a:p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sys.magnet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=3.4;</a:t>
            </a:r>
          </a:p>
          <a:p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sys.isotopes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={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'1H'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,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'1H'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,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'E'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};</a:t>
            </a:r>
          </a:p>
          <a:p>
            <a:r>
              <a:rPr lang="en-GB" sz="1200" dirty="0">
                <a:solidFill>
                  <a:srgbClr val="000000"/>
                </a:solidFill>
                <a:latin typeface="Courier New"/>
              </a:rPr>
              <a:t> </a:t>
            </a:r>
          </a:p>
          <a:p>
            <a:r>
              <a:rPr lang="en-GB" sz="1200" dirty="0">
                <a:solidFill>
                  <a:srgbClr val="228B22"/>
                </a:solidFill>
                <a:latin typeface="Courier New"/>
              </a:rPr>
              <a:t>% Zeeman interactions</a:t>
            </a:r>
          </a:p>
          <a:p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inter.zeeman.matrix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={[5 0 0; 0 5 0; 0 0 5]</a:t>
            </a:r>
          </a:p>
          <a:p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[5 0 0; 0 5 0; 0 0 5]</a:t>
            </a:r>
          </a:p>
          <a:p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[2.0023 0 0; 0 2.0025 0; 0 0 2.0027]};</a:t>
            </a:r>
          </a:p>
          <a:p>
            <a:r>
              <a:rPr lang="en-GB" sz="12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GB" sz="1200" dirty="0" smtClean="0">
                <a:solidFill>
                  <a:srgbClr val="228B22"/>
                </a:solidFill>
                <a:latin typeface="Courier New"/>
              </a:rPr>
              <a:t>% </a:t>
            </a:r>
            <a:r>
              <a:rPr lang="en-GB" sz="1200" dirty="0">
                <a:solidFill>
                  <a:srgbClr val="228B22"/>
                </a:solidFill>
                <a:latin typeface="Courier New"/>
              </a:rPr>
              <a:t>Coordinates</a:t>
            </a:r>
          </a:p>
          <a:p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inter.coordinates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={[0.0 0.0 0.0]</a:t>
            </a:r>
          </a:p>
          <a:p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[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0.0 2.0 0.0]</a:t>
            </a:r>
          </a:p>
          <a:p>
            <a:r>
              <a:rPr lang="en-GB" sz="1200" dirty="0" smtClean="0">
                <a:solidFill>
                  <a:srgbClr val="000000"/>
                </a:solidFill>
                <a:latin typeface="Courier New"/>
              </a:rPr>
              <a:t>[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0.0 0.0 1.5]};</a:t>
            </a:r>
          </a:p>
          <a:p>
            <a:r>
              <a:rPr lang="en-GB" sz="1200" dirty="0">
                <a:solidFill>
                  <a:srgbClr val="000000"/>
                </a:solidFill>
                <a:latin typeface="Courier New"/>
              </a:rPr>
              <a:t>               </a:t>
            </a:r>
          </a:p>
          <a:p>
            <a:r>
              <a:rPr lang="en-GB" sz="1200" dirty="0">
                <a:solidFill>
                  <a:srgbClr val="228B22"/>
                </a:solidFill>
                <a:latin typeface="Courier New"/>
              </a:rPr>
              <a:t>% Treat all dipolar interactions</a:t>
            </a:r>
          </a:p>
          <a:p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sys.tols.prox_cutoff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</a:t>
            </a:r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Inf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GB" sz="1200" dirty="0">
                <a:solidFill>
                  <a:srgbClr val="000000"/>
                </a:solidFill>
                <a:latin typeface="Courier New"/>
              </a:rPr>
              <a:t>               </a:t>
            </a:r>
          </a:p>
          <a:p>
            <a:r>
              <a:rPr lang="en-GB" sz="1200" dirty="0">
                <a:solidFill>
                  <a:srgbClr val="228B22"/>
                </a:solidFill>
                <a:latin typeface="Courier New"/>
              </a:rPr>
              <a:t>% Basis set</a:t>
            </a:r>
          </a:p>
          <a:p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bas.formalism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dirty="0" err="1">
                <a:solidFill>
                  <a:srgbClr val="A020F0"/>
                </a:solidFill>
                <a:latin typeface="Courier New"/>
              </a:rPr>
              <a:t>sphten-liouv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bas.approximation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'none'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GB" sz="1200" dirty="0">
                <a:solidFill>
                  <a:srgbClr val="000000"/>
                </a:solidFill>
                <a:latin typeface="Courier New"/>
              </a:rPr>
              <a:t> </a:t>
            </a:r>
          </a:p>
          <a:p>
            <a:r>
              <a:rPr lang="en-GB" sz="1200" dirty="0">
                <a:solidFill>
                  <a:srgbClr val="228B22"/>
                </a:solidFill>
                <a:latin typeface="Courier New"/>
              </a:rPr>
              <a:t>% Relaxation theory</a:t>
            </a:r>
          </a:p>
          <a:p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inter.relaxation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dirty="0" err="1">
                <a:solidFill>
                  <a:srgbClr val="A020F0"/>
                </a:solidFill>
                <a:latin typeface="Courier New"/>
              </a:rPr>
              <a:t>redfield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inter.equilibrium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dirty="0" err="1">
                <a:solidFill>
                  <a:srgbClr val="A020F0"/>
                </a:solidFill>
                <a:latin typeface="Courier New"/>
              </a:rPr>
              <a:t>levitt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inter.rlx_keep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</a:t>
            </a:r>
            <a:r>
              <a:rPr lang="en-GB" sz="1200" dirty="0">
                <a:solidFill>
                  <a:srgbClr val="A020F0"/>
                </a:solidFill>
                <a:latin typeface="Courier New"/>
              </a:rPr>
              <a:t>'kite'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inter.temperature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=298;</a:t>
            </a:r>
          </a:p>
          <a:p>
            <a:r>
              <a:rPr lang="en-GB" sz="1200" dirty="0" err="1">
                <a:solidFill>
                  <a:srgbClr val="000000"/>
                </a:solidFill>
                <a:latin typeface="Courier New"/>
              </a:rPr>
              <a:t>inter.tau_c</a:t>
            </a:r>
            <a:r>
              <a:rPr lang="en-GB" sz="1200" dirty="0">
                <a:solidFill>
                  <a:srgbClr val="000000"/>
                </a:solidFill>
                <a:latin typeface="Courier New"/>
              </a:rPr>
              <a:t>=10e-12;</a:t>
            </a:r>
          </a:p>
        </p:txBody>
      </p:sp>
    </p:spTree>
    <p:extLst>
      <p:ext uri="{BB962C8B-B14F-4D97-AF65-F5344CB8AC3E}">
        <p14:creationId xmlns:p14="http://schemas.microsoft.com/office/powerpoint/2010/main" val="66507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00040" y="638628"/>
            <a:ext cx="8229600" cy="50008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Protein data import</a:t>
            </a:r>
            <a:endParaRPr lang="en-US" sz="2400" dirty="0"/>
          </a:p>
        </p:txBody>
      </p:sp>
      <p:sp>
        <p:nvSpPr>
          <p:cNvPr id="8" name="Прямоугольник 18"/>
          <p:cNvSpPr/>
          <p:nvPr/>
        </p:nvSpPr>
        <p:spPr>
          <a:xfrm>
            <a:off x="539552" y="6361655"/>
            <a:ext cx="81910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cs typeface="Arial" pitchFamily="34" charset="0"/>
              </a:rPr>
              <a:t>N.B.</a:t>
            </a:r>
            <a:r>
              <a:rPr lang="en-GB" sz="1400" dirty="0" smtClean="0">
                <a:solidFill>
                  <a:prstClr val="white">
                    <a:lumMod val="50000"/>
                  </a:prstClr>
                </a:solidFill>
                <a:latin typeface="Arial" pitchFamily="34" charset="0"/>
                <a:cs typeface="Arial" pitchFamily="34" charset="0"/>
              </a:rPr>
              <a:t>: User feedback is shaping the enhancements – if you ask for something, it would appear.</a:t>
            </a:r>
            <a:endParaRPr lang="en-GB" sz="1400" dirty="0">
              <a:solidFill>
                <a:prstClr val="white">
                  <a:lumMod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611472" y="1303015"/>
            <a:ext cx="65165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228B22"/>
                </a:solidFill>
                <a:latin typeface="Courier New" panose="02070309020205020404" pitchFamily="49" charset="0"/>
              </a:rPr>
              <a:t>% Protein data</a:t>
            </a:r>
          </a:p>
          <a:p>
            <a:r>
              <a:rPr lang="en-GB" sz="1200" dirty="0">
                <a:solidFill>
                  <a:srgbClr val="000000"/>
                </a:solidFill>
                <a:latin typeface="Courier New" panose="02070309020205020404" pitchFamily="49" charset="0"/>
              </a:rPr>
              <a:t>[sys,inter]=protein(</a:t>
            </a:r>
            <a:r>
              <a:rPr lang="en-GB" sz="1200" dirty="0">
                <a:solidFill>
                  <a:srgbClr val="A020F0"/>
                </a:solidFill>
                <a:latin typeface="Courier New" panose="02070309020205020404" pitchFamily="49" charset="0"/>
              </a:rPr>
              <a:t>'1D3Z.pdb'</a:t>
            </a:r>
            <a:r>
              <a:rPr lang="en-GB" sz="1200" dirty="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GB" sz="1200" dirty="0">
                <a:solidFill>
                  <a:srgbClr val="A020F0"/>
                </a:solidFill>
                <a:latin typeface="Courier New" panose="02070309020205020404" pitchFamily="49" charset="0"/>
              </a:rPr>
              <a:t>'1D3Z.bmrb</a:t>
            </a:r>
            <a:r>
              <a:rPr lang="en-GB" sz="1200" dirty="0" smtClean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GB" sz="12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en-GB" sz="1200" dirty="0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  <p:sp>
        <p:nvSpPr>
          <p:cNvPr id="10" name="Rectangle 7"/>
          <p:cNvSpPr/>
          <p:nvPr/>
        </p:nvSpPr>
        <p:spPr>
          <a:xfrm>
            <a:off x="611560" y="1928985"/>
            <a:ext cx="7920879" cy="22200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noAutofit/>
          </a:bodyPr>
          <a:lstStyle/>
          <a:p>
            <a:pPr algn="just">
              <a:spcBef>
                <a:spcPts val="600"/>
              </a:spcBef>
              <a:buClr>
                <a:srgbClr val="727CA3"/>
              </a:buClr>
              <a:buSzPct val="76000"/>
              <a:tabLst>
                <a:tab pos="180975" algn="l"/>
              </a:tabLst>
            </a:pPr>
            <a:r>
              <a:rPr lang="en-GB" sz="1500" i="1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Spinach</a:t>
            </a:r>
            <a:r>
              <a:rPr lang="en-GB" sz="15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 reads the first structure in the PDB file and the whole of BMRB file. Then:</a:t>
            </a:r>
          </a:p>
          <a:p>
            <a:pPr marL="342900" indent="-342900" algn="just">
              <a:spcBef>
                <a:spcPts val="600"/>
              </a:spcBef>
              <a:buClr>
                <a:srgbClr val="727CA3"/>
              </a:buClr>
              <a:buSzPct val="76000"/>
              <a:buAutoNum type="arabicPeriod"/>
              <a:tabLst>
                <a:tab pos="180975" algn="l"/>
              </a:tabLst>
            </a:pPr>
            <a:r>
              <a:rPr lang="en-GB" sz="15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Oxygens, sulphurs and terminal capping groups are ignored.</a:t>
            </a:r>
          </a:p>
          <a:p>
            <a:pPr marL="342900" indent="-342900" algn="just">
              <a:spcBef>
                <a:spcPts val="600"/>
              </a:spcBef>
              <a:buClr>
                <a:srgbClr val="727CA3"/>
              </a:buClr>
              <a:buSzPct val="76000"/>
              <a:buAutoNum type="arabicPeriod"/>
              <a:tabLst>
                <a:tab pos="180975" algn="l"/>
              </a:tabLst>
            </a:pPr>
            <a:r>
              <a:rPr lang="en-GB" sz="15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Amino acid sequence is checked for a match between BMRB and PDB.</a:t>
            </a:r>
          </a:p>
          <a:p>
            <a:pPr marL="342900" indent="-342900" algn="just">
              <a:spcBef>
                <a:spcPts val="600"/>
              </a:spcBef>
              <a:buClr>
                <a:srgbClr val="727CA3"/>
              </a:buClr>
              <a:buSzPct val="76000"/>
              <a:buAutoNum type="arabicPeriod"/>
              <a:tabLst>
                <a:tab pos="180975" algn="l"/>
              </a:tabLst>
            </a:pPr>
            <a:r>
              <a:rPr lang="en-GB" sz="15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OH and terminal NH</a:t>
            </a:r>
            <a:r>
              <a:rPr lang="en-GB" sz="1500" baseline="-250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3</a:t>
            </a:r>
            <a:r>
              <a:rPr lang="en-GB" sz="15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 protons are ignored (assumed deuterated).</a:t>
            </a:r>
          </a:p>
          <a:p>
            <a:pPr marL="342900" indent="-342900" algn="just">
              <a:spcBef>
                <a:spcPts val="600"/>
              </a:spcBef>
              <a:buClr>
                <a:srgbClr val="727CA3"/>
              </a:buClr>
              <a:buSzPct val="76000"/>
              <a:buAutoNum type="arabicPeriod"/>
              <a:tabLst>
                <a:tab pos="180975" algn="l"/>
              </a:tabLst>
            </a:pPr>
            <a:r>
              <a:rPr lang="en-GB" sz="15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Chemical shifts for CH</a:t>
            </a:r>
            <a:r>
              <a:rPr lang="en-GB" sz="1500" baseline="-250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2</a:t>
            </a:r>
            <a:r>
              <a:rPr lang="en-GB" sz="15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, CH</a:t>
            </a:r>
            <a:r>
              <a:rPr lang="en-GB" sz="1500" baseline="-250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3</a:t>
            </a:r>
            <a:r>
              <a:rPr lang="en-GB" sz="15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 are replicated if given once in BMRB.</a:t>
            </a:r>
          </a:p>
          <a:p>
            <a:pPr marL="342900" indent="-342900" algn="just">
              <a:spcBef>
                <a:spcPts val="600"/>
              </a:spcBef>
              <a:buClr>
                <a:srgbClr val="727CA3"/>
              </a:buClr>
              <a:buSzPct val="76000"/>
              <a:buAutoNum type="arabicPeriod"/>
              <a:tabLst>
                <a:tab pos="180975" algn="l"/>
              </a:tabLst>
            </a:pPr>
            <a:r>
              <a:rPr lang="en-GB" sz="15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Any mismatches or gaps in atom data are reported with an error message.</a:t>
            </a:r>
          </a:p>
          <a:p>
            <a:pPr marL="342900" indent="-342900" algn="just">
              <a:spcBef>
                <a:spcPts val="600"/>
              </a:spcBef>
              <a:buClr>
                <a:srgbClr val="727CA3"/>
              </a:buClr>
              <a:buSzPct val="76000"/>
              <a:buAutoNum type="arabicPeriod"/>
              <a:tabLst>
                <a:tab pos="180975" algn="l"/>
              </a:tabLst>
            </a:pPr>
            <a:r>
              <a:rPr lang="en-GB" sz="15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Unassigned atoms are removed.</a:t>
            </a:r>
          </a:p>
          <a:p>
            <a:pPr algn="just">
              <a:spcBef>
                <a:spcPts val="600"/>
              </a:spcBef>
              <a:buClr>
                <a:srgbClr val="727CA3"/>
              </a:buClr>
              <a:buSzPct val="76000"/>
              <a:tabLst>
                <a:tab pos="180975" algn="l"/>
              </a:tabLst>
            </a:pPr>
            <a:endParaRPr lang="en-GB" sz="1500" dirty="0" smtClean="0">
              <a:solidFill>
                <a:prstClr val="black"/>
              </a:solidFill>
              <a:latin typeface="Bookman Old Style"/>
              <a:cs typeface="Times New Roman" pitchFamily="18" charset="0"/>
            </a:endParaRPr>
          </a:p>
        </p:txBody>
      </p:sp>
      <p:sp>
        <p:nvSpPr>
          <p:cNvPr id="11" name="Rectangle 7"/>
          <p:cNvSpPr/>
          <p:nvPr/>
        </p:nvSpPr>
        <p:spPr>
          <a:xfrm>
            <a:off x="611560" y="4293096"/>
            <a:ext cx="7920879" cy="7920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noAutofit/>
          </a:bodyPr>
          <a:lstStyle/>
          <a:p>
            <a:pPr algn="just">
              <a:spcBef>
                <a:spcPts val="600"/>
              </a:spcBef>
              <a:buClr>
                <a:srgbClr val="727CA3"/>
              </a:buClr>
              <a:buSzPct val="76000"/>
              <a:tabLst>
                <a:tab pos="180975" algn="l"/>
              </a:tabLst>
            </a:pPr>
            <a:r>
              <a:rPr lang="en-GB" sz="15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The above policies are a reasonable guess – change the text of </a:t>
            </a:r>
            <a:r>
              <a:rPr lang="en-GB" sz="1500" dirty="0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protein.m</a:t>
            </a:r>
            <a:r>
              <a:rPr lang="en-GB" sz="15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 if you would like to import the data differently, or modify </a:t>
            </a:r>
            <a:r>
              <a:rPr lang="en-GB" sz="1500" dirty="0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sys.* </a:t>
            </a:r>
            <a:r>
              <a:rPr lang="en-GB" sz="15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and </a:t>
            </a:r>
            <a:r>
              <a:rPr lang="en-GB" sz="1500" dirty="0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inter.* </a:t>
            </a:r>
            <a:r>
              <a:rPr lang="en-GB" sz="15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fields manually after the import.</a:t>
            </a:r>
          </a:p>
        </p:txBody>
      </p:sp>
      <p:sp>
        <p:nvSpPr>
          <p:cNvPr id="12" name="Rectangle 7"/>
          <p:cNvSpPr/>
          <p:nvPr/>
        </p:nvSpPr>
        <p:spPr>
          <a:xfrm>
            <a:off x="611560" y="5229200"/>
            <a:ext cx="7920879" cy="10081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noAutofit/>
          </a:bodyPr>
          <a:lstStyle/>
          <a:p>
            <a:pPr algn="just">
              <a:spcBef>
                <a:spcPts val="600"/>
              </a:spcBef>
              <a:buClr>
                <a:srgbClr val="727CA3"/>
              </a:buClr>
              <a:buSzPct val="76000"/>
              <a:tabLst>
                <a:tab pos="180975" algn="l"/>
              </a:tabLst>
            </a:pPr>
            <a:r>
              <a:rPr lang="en-GB" sz="15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Apart from the full import, three pre-selection options are available:</a:t>
            </a:r>
            <a:r>
              <a:rPr lang="en-GB" sz="1500" dirty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 </a:t>
            </a:r>
            <a:r>
              <a:rPr lang="en-GB" sz="1500" i="1" dirty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backbone</a:t>
            </a:r>
            <a:r>
              <a:rPr lang="en-GB" sz="1500" dirty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 ('H</a:t>
            </a:r>
            <a:r>
              <a:rPr lang="en-GB" sz="15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', 'N', 'C', 'CA', 'HA', 'CB', 'HB', 'HB1', 'HB2', 'HB3</a:t>
            </a:r>
            <a:r>
              <a:rPr lang="en-GB" sz="1500" dirty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'</a:t>
            </a:r>
            <a:r>
              <a:rPr lang="en-GB" sz="15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), </a:t>
            </a:r>
            <a:r>
              <a:rPr lang="en-GB" sz="1500" i="1" dirty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backbone-minimal</a:t>
            </a:r>
            <a:r>
              <a:rPr lang="en-GB" sz="1500" dirty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 ('H</a:t>
            </a:r>
            <a:r>
              <a:rPr lang="en-GB" sz="15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', 'N', 'C', 'CA', 'HA</a:t>
            </a:r>
            <a:r>
              <a:rPr lang="en-GB" sz="1500" dirty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'</a:t>
            </a:r>
            <a:r>
              <a:rPr lang="en-GB" sz="15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) </a:t>
            </a:r>
            <a:r>
              <a:rPr lang="en-GB" sz="1500" dirty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and </a:t>
            </a:r>
            <a:r>
              <a:rPr lang="en-GB" sz="1500" i="1" dirty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backbone-hsqc</a:t>
            </a:r>
            <a:r>
              <a:rPr lang="en-GB" sz="1500" dirty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 ('H</a:t>
            </a:r>
            <a:r>
              <a:rPr lang="en-GB" sz="1500" dirty="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', 'N', 'C', 'CA', 'HA', 'NE2', 'HE21', 'HE22', 'CD', 'CG', 'ND2', 'HD21', 'HD22</a:t>
            </a:r>
            <a:r>
              <a:rPr lang="en-GB" sz="150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', 'CB</a:t>
            </a:r>
            <a:r>
              <a:rPr lang="en-GB" sz="150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'</a:t>
            </a:r>
            <a:r>
              <a:rPr lang="en-GB" sz="1500" smtClean="0">
                <a:solidFill>
                  <a:prstClr val="black"/>
                </a:solidFill>
                <a:latin typeface="Bookman Old Style"/>
                <a:cs typeface="Times New Roman" pitchFamily="18" charset="0"/>
              </a:rPr>
              <a:t>).</a:t>
            </a:r>
            <a:endParaRPr lang="en-GB" sz="1500" dirty="0" smtClean="0">
              <a:solidFill>
                <a:prstClr val="black"/>
              </a:solidFill>
              <a:latin typeface="Bookman Old Style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23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3901</TotalTime>
  <Words>2055</Words>
  <Application>Microsoft Office PowerPoint</Application>
  <PresentationFormat>On-screen Show (4:3)</PresentationFormat>
  <Paragraphs>359</Paragraphs>
  <Slides>20</Slides>
  <Notes>17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1" baseType="lpstr">
      <vt:lpstr>Arial</vt:lpstr>
      <vt:lpstr>Bookman Old Style</vt:lpstr>
      <vt:lpstr>Calibri</vt:lpstr>
      <vt:lpstr>Courier New</vt:lpstr>
      <vt:lpstr>Gill Sans MT</vt:lpstr>
      <vt:lpstr>Times New Roman</vt:lpstr>
      <vt:lpstr>Wingdings</vt:lpstr>
      <vt:lpstr>Wingdings 3</vt:lpstr>
      <vt:lpstr>Office Theme</vt:lpstr>
      <vt:lpstr>Origin</vt:lpstr>
      <vt:lpstr>Equation</vt:lpstr>
      <vt:lpstr>Tutorial lecture Basics of Spinach with optimal control</vt:lpstr>
      <vt:lpstr>Magnetic resonance simulation flowchart</vt:lpstr>
      <vt:lpstr>Spinach architecture</vt:lpstr>
      <vt:lpstr>PowerPoint Presentation</vt:lpstr>
      <vt:lpstr>PowerPoint Presentation</vt:lpstr>
      <vt:lpstr>PowerPoint Presentation</vt:lpstr>
      <vt:lpstr>Spinach functionality</vt:lpstr>
      <vt:lpstr>Spin system specification in Spinach</vt:lpstr>
      <vt:lpstr>Protein data import</vt:lpstr>
      <vt:lpstr>Basis set selection</vt:lpstr>
      <vt:lpstr>Optimal control magnetisation rotation</vt:lpstr>
      <vt:lpstr>Optimal control magnetisation rotation</vt:lpstr>
      <vt:lpstr>Optimal control state transfer</vt:lpstr>
      <vt:lpstr>Optimal control state transfer</vt:lpstr>
      <vt:lpstr>A complete protein example case</vt:lpstr>
      <vt:lpstr>What you need to provide</vt:lpstr>
      <vt:lpstr>What you need to provide</vt:lpstr>
      <vt:lpstr>What you need to provide</vt:lpstr>
      <vt:lpstr>What you need to provide</vt:lpstr>
      <vt:lpstr>What you need to provide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kuprov</dc:creator>
  <cp:lastModifiedBy>David Goodwin</cp:lastModifiedBy>
  <cp:revision>165</cp:revision>
  <dcterms:created xsi:type="dcterms:W3CDTF">2013-08-19T02:59:46Z</dcterms:created>
  <dcterms:modified xsi:type="dcterms:W3CDTF">2015-06-30T14:52:11Z</dcterms:modified>
</cp:coreProperties>
</file>