
<file path=[Content_Types].xml><?xml version="1.0" encoding="utf-8"?>
<Types xmlns="http://schemas.openxmlformats.org/package/2006/content-types">
  <Default Extension="png" ContentType="image/png"/>
  <Default Extension="bin" ContentType="application/vnd.openxmlformats-officedocument.oleObject"/>
  <Default Extension="pdf" ContentType="application/pdf"/>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617" r:id="rId2"/>
    <p:sldId id="306" r:id="rId3"/>
    <p:sldId id="349" r:id="rId4"/>
    <p:sldId id="311" r:id="rId5"/>
    <p:sldId id="257" r:id="rId6"/>
    <p:sldId id="350" r:id="rId7"/>
    <p:sldId id="351" r:id="rId8"/>
    <p:sldId id="352" r:id="rId9"/>
    <p:sldId id="353" r:id="rId10"/>
    <p:sldId id="354" r:id="rId11"/>
    <p:sldId id="355" r:id="rId12"/>
    <p:sldId id="356" r:id="rId13"/>
    <p:sldId id="357" r:id="rId14"/>
    <p:sldId id="359" r:id="rId15"/>
    <p:sldId id="360" r:id="rId16"/>
    <p:sldId id="362" r:id="rId17"/>
    <p:sldId id="363" r:id="rId18"/>
    <p:sldId id="364" r:id="rId19"/>
    <p:sldId id="365" r:id="rId20"/>
    <p:sldId id="366" r:id="rId21"/>
    <p:sldId id="367" r:id="rId22"/>
    <p:sldId id="368" r:id="rId23"/>
    <p:sldId id="369" r:id="rId24"/>
    <p:sldId id="370" r:id="rId25"/>
    <p:sldId id="371" r:id="rId26"/>
    <p:sldId id="372" r:id="rId27"/>
    <p:sldId id="373" r:id="rId28"/>
    <p:sldId id="618" r:id="rId29"/>
    <p:sldId id="563" r:id="rId30"/>
    <p:sldId id="613" r:id="rId31"/>
    <p:sldId id="503" r:id="rId32"/>
    <p:sldId id="592" r:id="rId33"/>
    <p:sldId id="593" r:id="rId34"/>
    <p:sldId id="621" r:id="rId35"/>
    <p:sldId id="461" r:id="rId36"/>
    <p:sldId id="462" r:id="rId37"/>
    <p:sldId id="283" r:id="rId38"/>
    <p:sldId id="614" r:id="rId39"/>
    <p:sldId id="262" r:id="rId40"/>
    <p:sldId id="488" r:id="rId41"/>
    <p:sldId id="487" r:id="rId42"/>
    <p:sldId id="486" r:id="rId43"/>
    <p:sldId id="620" r:id="rId44"/>
    <p:sldId id="571" r:id="rId45"/>
    <p:sldId id="278" r:id="rId46"/>
    <p:sldId id="279" r:id="rId47"/>
    <p:sldId id="280" r:id="rId48"/>
    <p:sldId id="615" r:id="rId49"/>
    <p:sldId id="284" r:id="rId50"/>
    <p:sldId id="285" r:id="rId51"/>
    <p:sldId id="289" r:id="rId52"/>
    <p:sldId id="290" r:id="rId53"/>
    <p:sldId id="403" r:id="rId54"/>
    <p:sldId id="603" r:id="rId55"/>
    <p:sldId id="472" r:id="rId56"/>
    <p:sldId id="501" r:id="rId57"/>
    <p:sldId id="291" r:id="rId58"/>
    <p:sldId id="616" r:id="rId59"/>
    <p:sldId id="483"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1A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31"/>
    <p:restoredTop sz="94611"/>
  </p:normalViewPr>
  <p:slideViewPr>
    <p:cSldViewPr snapToGrid="0" snapToObjects="1">
      <p:cViewPr varScale="1">
        <p:scale>
          <a:sx n="116" d="100"/>
          <a:sy n="116" d="100"/>
        </p:scale>
        <p:origin x="4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 Id="rId6" Type="http://schemas.openxmlformats.org/officeDocument/2006/relationships/image" Target="../media/image60.wmf"/><Relationship Id="rId5" Type="http://schemas.openxmlformats.org/officeDocument/2006/relationships/image" Target="../media/image59.wmf"/><Relationship Id="rId4" Type="http://schemas.openxmlformats.org/officeDocument/2006/relationships/image" Target="../media/image5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539A9-F2BD-B44D-A988-DDA69E1A922B}" type="datetimeFigureOut">
              <a:rPr lang="en-US" smtClean="0"/>
              <a:t>12/4/18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A96E9A-E39E-5E4D-943E-44603ECC5145}" type="slidenum">
              <a:rPr lang="en-US" smtClean="0"/>
              <a:t>‹#›</a:t>
            </a:fld>
            <a:endParaRPr lang="en-US"/>
          </a:p>
        </p:txBody>
      </p:sp>
    </p:spTree>
    <p:extLst>
      <p:ext uri="{BB962C8B-B14F-4D97-AF65-F5344CB8AC3E}">
        <p14:creationId xmlns:p14="http://schemas.microsoft.com/office/powerpoint/2010/main" val="4084096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A96FE8-6FD1-9E4E-91B2-39653C6B7188}" type="slidenum">
              <a:rPr lang="en-US"/>
              <a:pPr/>
              <a:t>3</a:t>
            </a:fld>
            <a:endParaRPr lang="en-US"/>
          </a:p>
        </p:txBody>
      </p:sp>
      <p:sp>
        <p:nvSpPr>
          <p:cNvPr id="802818" name="Rectangle 2"/>
          <p:cNvSpPr>
            <a:spLocks noGrp="1" noRot="1" noChangeAspect="1" noChangeArrowheads="1" noTextEdit="1"/>
          </p:cNvSpPr>
          <p:nvPr>
            <p:ph type="sldImg"/>
          </p:nvPr>
        </p:nvSpPr>
        <p:spPr>
          <a:ln/>
        </p:spPr>
      </p:sp>
      <p:sp>
        <p:nvSpPr>
          <p:cNvPr id="802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07699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A0913F-FCA2-AB4F-9322-6265CC0F277A}" type="slidenum">
              <a:rPr lang="en-US"/>
              <a:pPr/>
              <a:t>4</a:t>
            </a:fld>
            <a:endParaRPr lang="en-US"/>
          </a:p>
        </p:txBody>
      </p:sp>
      <p:sp>
        <p:nvSpPr>
          <p:cNvPr id="807938" name="Rectangle 2"/>
          <p:cNvSpPr>
            <a:spLocks noGrp="1" noRot="1" noChangeAspect="1" noChangeArrowheads="1" noTextEdit="1"/>
          </p:cNvSpPr>
          <p:nvPr>
            <p:ph type="sldImg"/>
          </p:nvPr>
        </p:nvSpPr>
        <p:spPr>
          <a:ln/>
        </p:spPr>
      </p:sp>
      <p:sp>
        <p:nvSpPr>
          <p:cNvPr id="8079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47389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center of the sun, T</a:t>
            </a:r>
            <a:r>
              <a:rPr lang="en-US" baseline="0" dirty="0"/>
              <a:t> is 15 million degrees.  Intensity is sigma*T^4/pi and Stefan </a:t>
            </a:r>
            <a:r>
              <a:rPr lang="en-US" baseline="0" dirty="0" err="1"/>
              <a:t>Boltzman</a:t>
            </a:r>
            <a:r>
              <a:rPr lang="en-US" baseline="0" dirty="0"/>
              <a:t> sigma is 5.7e-8 in SI, so that's about 1e21/W/m^2.</a:t>
            </a:r>
          </a:p>
          <a:p>
            <a:r>
              <a:rPr lang="en-US" baseline="0" dirty="0"/>
              <a:t>1e-9C / (1.6e-19 C/e) x (1.5e10 eV) x (1.6e-19 J/eV) = 1e-9C x 1.5e10 eV = 15J</a:t>
            </a:r>
          </a:p>
          <a:p>
            <a:endParaRPr lang="en-US" dirty="0"/>
          </a:p>
        </p:txBody>
      </p:sp>
      <p:sp>
        <p:nvSpPr>
          <p:cNvPr id="4" name="Slide Number Placeholder 3"/>
          <p:cNvSpPr>
            <a:spLocks noGrp="1"/>
          </p:cNvSpPr>
          <p:nvPr>
            <p:ph type="sldNum" sz="quarter" idx="10"/>
          </p:nvPr>
        </p:nvSpPr>
        <p:spPr/>
        <p:txBody>
          <a:bodyPr/>
          <a:lstStyle/>
          <a:p>
            <a:pPr>
              <a:defRPr/>
            </a:pPr>
            <a:fld id="{6276465A-D2D6-4C81-9264-6C0BC1D89A5B}" type="slidenum">
              <a:rPr lang="en-US" altLang="en-US" smtClean="0"/>
              <a:pPr>
                <a:defRPr/>
              </a:pPr>
              <a:t>29</a:t>
            </a:fld>
            <a:endParaRPr lang="en-US" altLang="en-US"/>
          </a:p>
        </p:txBody>
      </p:sp>
    </p:spTree>
    <p:extLst>
      <p:ext uri="{BB962C8B-B14F-4D97-AF65-F5344CB8AC3E}">
        <p14:creationId xmlns:p14="http://schemas.microsoft.com/office/powerpoint/2010/main" val="319664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B3F871-0EC3-4C50-8205-5CE0F6C1CE56}" type="slidenum">
              <a:rPr lang="en-US" altLang="en-US" smtClean="0"/>
              <a:pPr/>
              <a:t>30</a:t>
            </a:fld>
            <a:endParaRPr lang="en-US" altLang="en-US"/>
          </a:p>
        </p:txBody>
      </p:sp>
    </p:spTree>
    <p:extLst>
      <p:ext uri="{BB962C8B-B14F-4D97-AF65-F5344CB8AC3E}">
        <p14:creationId xmlns:p14="http://schemas.microsoft.com/office/powerpoint/2010/main" val="4066569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276465A-D2D6-4C81-9264-6C0BC1D89A5B}" type="slidenum">
              <a:rPr lang="en-US" altLang="en-US" smtClean="0"/>
              <a:pPr>
                <a:defRPr/>
              </a:pPr>
              <a:t>44</a:t>
            </a:fld>
            <a:endParaRPr lang="en-US" altLang="en-US"/>
          </a:p>
        </p:txBody>
      </p:sp>
    </p:spTree>
    <p:extLst>
      <p:ext uri="{BB962C8B-B14F-4D97-AF65-F5344CB8AC3E}">
        <p14:creationId xmlns:p14="http://schemas.microsoft.com/office/powerpoint/2010/main" val="334593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Times New Roman" pitchFamily="18" charset="0"/>
                <a:ea typeface="+mn-ea"/>
                <a:cs typeface="+mn-cs"/>
              </a:rPr>
              <a:t>FIGURE 5.5 </a:t>
            </a:r>
            <a:r>
              <a:rPr lang="en-US" sz="1200" kern="1200" dirty="0">
                <a:solidFill>
                  <a:schemeClr val="tx1"/>
                </a:solidFill>
                <a:effectLst/>
                <a:latin typeface="Times New Roman" pitchFamily="18" charset="0"/>
                <a:ea typeface="+mn-ea"/>
                <a:cs typeface="+mn-cs"/>
              </a:rPr>
              <a:t> Effective constituent collisions energy of hadron colliders (top curve) and electron-positron colliders (bottom curve). The Livingston plot shows that the CME increased by a factor of 100 every 25 years but this has dramatically decreased entering the new millennia. This saturation has many contributions including technical and economics. SOURCE:  M. </a:t>
            </a:r>
            <a:r>
              <a:rPr lang="en-US" sz="1200" kern="1200" dirty="0" err="1">
                <a:solidFill>
                  <a:schemeClr val="tx1"/>
                </a:solidFill>
                <a:effectLst/>
                <a:latin typeface="Times New Roman" pitchFamily="18" charset="0"/>
                <a:ea typeface="+mn-ea"/>
                <a:cs typeface="+mn-cs"/>
              </a:rPr>
              <a:t>Tigner</a:t>
            </a:r>
            <a:r>
              <a:rPr lang="en-US" sz="1200" kern="1200" dirty="0">
                <a:solidFill>
                  <a:schemeClr val="tx1"/>
                </a:solidFill>
                <a:effectLst/>
                <a:latin typeface="Times New Roman" pitchFamily="18" charset="0"/>
                <a:ea typeface="+mn-ea"/>
                <a:cs typeface="+mn-cs"/>
              </a:rPr>
              <a:t>, 2001, Does accelerator-based particle physics have a future? </a:t>
            </a:r>
            <a:r>
              <a:rPr lang="en-US" sz="1200" i="1" kern="1200" dirty="0">
                <a:solidFill>
                  <a:schemeClr val="tx1"/>
                </a:solidFill>
                <a:effectLst/>
                <a:latin typeface="Times New Roman" pitchFamily="18" charset="0"/>
                <a:ea typeface="+mn-ea"/>
                <a:cs typeface="+mn-cs"/>
              </a:rPr>
              <a:t>Phys. Today </a:t>
            </a:r>
            <a:r>
              <a:rPr lang="en-US" sz="1200" kern="1200" dirty="0">
                <a:solidFill>
                  <a:schemeClr val="tx1"/>
                </a:solidFill>
                <a:effectLst/>
                <a:latin typeface="Times New Roman" pitchFamily="18" charset="0"/>
                <a:ea typeface="+mn-ea"/>
                <a:cs typeface="+mn-cs"/>
              </a:rPr>
              <a:t>54(1): 36.</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pitchFamily="18" charset="0"/>
              <a:ea typeface="+mn-ea"/>
              <a:cs typeface="+mn-cs"/>
            </a:endParaRPr>
          </a:p>
          <a:p>
            <a:r>
              <a:rPr lang="en-US" dirty="0"/>
              <a:t>Laser-plasma accelerators (LPAs) can produce ultrahigh fields of 10-100 GV/m, resulting in an accelerating gradient some three orders of magnitude beyond that produced by convention radio-frequency accelerators. Therefore LPAs may provide a technology for more-compact high-energy colliders. </a:t>
            </a:r>
          </a:p>
          <a:p>
            <a:r>
              <a:rPr lang="en-US" dirty="0"/>
              <a:t>As shown in the schematic, a vision for a LPA-based collider consists of coupling many individual LPA stages together, each LPA stage boosting the particle beam energy by 10 GeV, and each stage driven by laser with a pulse energy on the order of tens of joules, which is similar to the pulse energy of the BELLA laser system. A collider will require a very high repetition rate, on the order of 10 kHz, well beyond the capability of the BELLA laser, which points to the need to develop high repetition rate lasers for high energy physics applications.</a:t>
            </a:r>
          </a:p>
          <a:p>
            <a:r>
              <a:rPr lang="en-US" dirty="0"/>
              <a:t>A major focus of the BELLA Center is to explore and develop LPAs for high energy physics applications. One primary goal is to demonstrate the production of electron beams at the 10 GeV level using the BELLA laser and a meter-scale plasma. Another goal is to demonstrate the coupling of two LPA stages, each powered by separate laser pulses. The first stage will produce a relativistic electron beam, which is then coupled to the second LPA stage for acceleration to the 1 GeV level.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pitchFamily="18"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6276465A-D2D6-4C81-9264-6C0BC1D89A5B}" type="slidenum">
              <a:rPr lang="en-US" altLang="en-US" smtClean="0"/>
              <a:pPr>
                <a:defRPr/>
              </a:pPr>
              <a:t>53</a:t>
            </a:fld>
            <a:endParaRPr lang="en-US" altLang="en-US"/>
          </a:p>
        </p:txBody>
      </p:sp>
    </p:spTree>
    <p:extLst>
      <p:ext uri="{BB962C8B-B14F-4D97-AF65-F5344CB8AC3E}">
        <p14:creationId xmlns:p14="http://schemas.microsoft.com/office/powerpoint/2010/main" val="3986055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276465A-D2D6-4C81-9264-6C0BC1D89A5B}" type="slidenum">
              <a:rPr lang="en-US" altLang="en-US" smtClean="0"/>
              <a:pPr>
                <a:defRPr/>
              </a:pPr>
              <a:t>56</a:t>
            </a:fld>
            <a:endParaRPr lang="en-US" altLang="en-US"/>
          </a:p>
        </p:txBody>
      </p:sp>
    </p:spTree>
    <p:extLst>
      <p:ext uri="{BB962C8B-B14F-4D97-AF65-F5344CB8AC3E}">
        <p14:creationId xmlns:p14="http://schemas.microsoft.com/office/powerpoint/2010/main" val="1258692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154A70A-8F34-4D96-B225-613A15AA1B9F}" type="slidenum">
              <a:rPr lang="en-US" smtClean="0"/>
              <a:pPr>
                <a:defRPr/>
              </a:pPr>
              <a:t>59</a:t>
            </a:fld>
            <a:endParaRPr lang="en-US"/>
          </a:p>
        </p:txBody>
      </p:sp>
    </p:spTree>
    <p:extLst>
      <p:ext uri="{BB962C8B-B14F-4D97-AF65-F5344CB8AC3E}">
        <p14:creationId xmlns:p14="http://schemas.microsoft.com/office/powerpoint/2010/main" val="963061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74150-718B-674B-91CC-AA9E85C95C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029947-5A06-884F-A858-FB49162F5D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B1330D-0730-AE47-A5D3-62F079340BCF}"/>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5" name="Footer Placeholder 4">
            <a:extLst>
              <a:ext uri="{FF2B5EF4-FFF2-40B4-BE49-F238E27FC236}">
                <a16:creationId xmlns:a16="http://schemas.microsoft.com/office/drawing/2014/main" id="{B112C44D-739E-E74B-A52F-7CB4BD0511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B04AA1-AC4B-BF44-A940-3FC175F3FE53}"/>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1954240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27914-D64D-9F42-977C-FBD8143B6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F7CE72-19FD-A94A-8BF2-4CB4D631809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89F246-0CEB-4C4A-8D58-53A75B7B3353}"/>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5" name="Footer Placeholder 4">
            <a:extLst>
              <a:ext uri="{FF2B5EF4-FFF2-40B4-BE49-F238E27FC236}">
                <a16:creationId xmlns:a16="http://schemas.microsoft.com/office/drawing/2014/main" id="{31C5FF38-1C61-E248-8F7E-36336718D1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4A139E-7E9A-3649-9F3B-1C7DE16CA1C6}"/>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777084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66E1-2B5A-F34C-8F92-7902516836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EB1EEF-E61B-0C42-A7BA-6BF9409CB6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D4BED51-AFA6-094E-BCDE-7B2FF4063A6B}"/>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5" name="Footer Placeholder 4">
            <a:extLst>
              <a:ext uri="{FF2B5EF4-FFF2-40B4-BE49-F238E27FC236}">
                <a16:creationId xmlns:a16="http://schemas.microsoft.com/office/drawing/2014/main" id="{D126289F-4C01-5C4C-B0E5-8666CA893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E1F580-3363-F346-976D-87D9F8058C2A}"/>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680273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E6382-4561-1D4D-88D1-1C31DF9CC1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0C75D8-3E12-424A-99C8-7F48C87F58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F53367-5B10-8F45-88D5-8FBC2542D72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FE6D59-3CB3-0149-B12A-60DD3B74F4D4}"/>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6" name="Footer Placeholder 5">
            <a:extLst>
              <a:ext uri="{FF2B5EF4-FFF2-40B4-BE49-F238E27FC236}">
                <a16:creationId xmlns:a16="http://schemas.microsoft.com/office/drawing/2014/main" id="{83FE9B72-D352-B841-A7A2-1846DE551F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803EFC-CDA4-7242-A5F2-835595189F69}"/>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910333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A1D83-F2F7-D548-986A-59E1C378B1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5646E5-7288-4043-8815-7C12610999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659555B-43BB-854E-B565-BF3D8A92D60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43E1AE-4AF6-0540-B102-6567D41F3C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1CC4B4F-8EB7-FF49-995F-DA74802E920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C97869-0329-EA45-8A35-7084DD3C86D4}"/>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8" name="Footer Placeholder 7">
            <a:extLst>
              <a:ext uri="{FF2B5EF4-FFF2-40B4-BE49-F238E27FC236}">
                <a16:creationId xmlns:a16="http://schemas.microsoft.com/office/drawing/2014/main" id="{DEF36761-6D90-374C-B815-B88AC047FC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EA78C8-C9DC-5E46-9CF8-9D31B63F7619}"/>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23970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FA5A-BD53-AA41-A35B-F9807B98C7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DA1DA9-B9E3-4B40-886D-7917CCE2CF53}"/>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4" name="Footer Placeholder 3">
            <a:extLst>
              <a:ext uri="{FF2B5EF4-FFF2-40B4-BE49-F238E27FC236}">
                <a16:creationId xmlns:a16="http://schemas.microsoft.com/office/drawing/2014/main" id="{67E94C64-3F91-2840-9C51-E283D58EB7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26BBF5-58A8-3943-9191-548AB796D323}"/>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41923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FD2678-A253-F54E-BE31-0DFB77A4D4B8}"/>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3" name="Footer Placeholder 2">
            <a:extLst>
              <a:ext uri="{FF2B5EF4-FFF2-40B4-BE49-F238E27FC236}">
                <a16:creationId xmlns:a16="http://schemas.microsoft.com/office/drawing/2014/main" id="{6F2A7A15-16C6-0A49-A9BF-A4FA3E84B0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FC24E9-1BD2-9D46-B79E-A6DC3901FADF}"/>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888075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F0375-D45A-B947-926D-F7618BACC8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8678E7-26A5-F340-88DD-CF3C0233A7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D678B8-9F46-6B40-8ED4-8B2BCEF18D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990A9F2-2A0C-E94B-8242-E093F3A73E8B}"/>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6" name="Footer Placeholder 5">
            <a:extLst>
              <a:ext uri="{FF2B5EF4-FFF2-40B4-BE49-F238E27FC236}">
                <a16:creationId xmlns:a16="http://schemas.microsoft.com/office/drawing/2014/main" id="{28A9AE8D-A26D-B746-BBF4-18D243A107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9F8C1C-F1C6-E944-A2DD-2AAEE93E67FC}"/>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1906697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419B4-145A-884E-A1B9-5AC6F9ECF4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B751D8-ABAF-114D-925F-F751B1E933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3D7F7B-3AB4-D34B-A4B0-2E422E47B2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13D251-0F11-2948-A505-23F83E03FDB2}"/>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6" name="Footer Placeholder 5">
            <a:extLst>
              <a:ext uri="{FF2B5EF4-FFF2-40B4-BE49-F238E27FC236}">
                <a16:creationId xmlns:a16="http://schemas.microsoft.com/office/drawing/2014/main" id="{2029E66E-004C-DD4C-8750-9C5F3CC4E7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24554C-694B-2142-8854-8BC9A55865F4}"/>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385085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C8F17-CFD4-C547-8A23-D892213F2B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866195-7B59-4546-8728-72BC76415F1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9290C0-C728-7E4D-9F8B-8329A0B660CB}"/>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5" name="Footer Placeholder 4">
            <a:extLst>
              <a:ext uri="{FF2B5EF4-FFF2-40B4-BE49-F238E27FC236}">
                <a16:creationId xmlns:a16="http://schemas.microsoft.com/office/drawing/2014/main" id="{F4086595-18C2-AF48-8212-97D3E2C31C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9B2C01-A056-FE48-BD7A-DD1D9D88AE56}"/>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4201854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FDE652-5955-7E41-9B1E-30E60AD9EF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45353D-4BED-F048-BFC3-70C5CBCABDC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A63DCF-EC65-944B-9125-E14E17E3BEF4}"/>
              </a:ext>
            </a:extLst>
          </p:cNvPr>
          <p:cNvSpPr>
            <a:spLocks noGrp="1"/>
          </p:cNvSpPr>
          <p:nvPr>
            <p:ph type="dt" sz="half" idx="10"/>
          </p:nvPr>
        </p:nvSpPr>
        <p:spPr/>
        <p:txBody>
          <a:bodyPr/>
          <a:lstStyle/>
          <a:p>
            <a:fld id="{4838B467-9F44-FE44-A85F-77D1FFA2EF82}" type="datetimeFigureOut">
              <a:rPr lang="en-US" smtClean="0"/>
              <a:t>12/4/18</a:t>
            </a:fld>
            <a:endParaRPr lang="en-US"/>
          </a:p>
        </p:txBody>
      </p:sp>
      <p:sp>
        <p:nvSpPr>
          <p:cNvPr id="5" name="Footer Placeholder 4">
            <a:extLst>
              <a:ext uri="{FF2B5EF4-FFF2-40B4-BE49-F238E27FC236}">
                <a16:creationId xmlns:a16="http://schemas.microsoft.com/office/drawing/2014/main" id="{AE29E419-7DA9-4F4D-9413-B7376E5BD8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294A44-108D-BC4B-8565-3FFC6E234720}"/>
              </a:ext>
            </a:extLst>
          </p:cNvPr>
          <p:cNvSpPr>
            <a:spLocks noGrp="1"/>
          </p:cNvSpPr>
          <p:nvPr>
            <p:ph type="sldNum" sz="quarter" idx="12"/>
          </p:nvPr>
        </p:nvSpPr>
        <p:spPr/>
        <p:txBody>
          <a:bodyPr/>
          <a:lstStyle/>
          <a:p>
            <a:fld id="{594DDE2C-CE41-2B47-8A96-F80F27DD1041}" type="slidenum">
              <a:rPr lang="en-US" smtClean="0"/>
              <a:t>‹#›</a:t>
            </a:fld>
            <a:endParaRPr lang="en-US"/>
          </a:p>
        </p:txBody>
      </p:sp>
    </p:spTree>
    <p:extLst>
      <p:ext uri="{BB962C8B-B14F-4D97-AF65-F5344CB8AC3E}">
        <p14:creationId xmlns:p14="http://schemas.microsoft.com/office/powerpoint/2010/main" val="1183710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2A8342-5B87-2044-956C-29EDD83949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704BE5-E576-9645-BC36-B7EBC3E9B0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C22866-8E2C-964A-A47B-00330C06B6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8B467-9F44-FE44-A85F-77D1FFA2EF82}" type="datetimeFigureOut">
              <a:rPr lang="en-US" smtClean="0"/>
              <a:t>12/4/18</a:t>
            </a:fld>
            <a:endParaRPr lang="en-US"/>
          </a:p>
        </p:txBody>
      </p:sp>
      <p:sp>
        <p:nvSpPr>
          <p:cNvPr id="5" name="Footer Placeholder 4">
            <a:extLst>
              <a:ext uri="{FF2B5EF4-FFF2-40B4-BE49-F238E27FC236}">
                <a16:creationId xmlns:a16="http://schemas.microsoft.com/office/drawing/2014/main" id="{E81BCD63-52C0-0041-B4C3-731DEC05FC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5B26BF-B9A6-734A-83E1-F6EE4D6B73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4DDE2C-CE41-2B47-8A96-F80F27DD1041}" type="slidenum">
              <a:rPr lang="en-US" smtClean="0"/>
              <a:t>‹#›</a:t>
            </a:fld>
            <a:endParaRPr lang="en-US"/>
          </a:p>
        </p:txBody>
      </p:sp>
    </p:spTree>
    <p:extLst>
      <p:ext uri="{BB962C8B-B14F-4D97-AF65-F5344CB8AC3E}">
        <p14:creationId xmlns:p14="http://schemas.microsoft.com/office/powerpoint/2010/main" val="2890410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3.tiff"/><Relationship Id="rId5" Type="http://schemas.openxmlformats.org/officeDocument/2006/relationships/hyperlink" Target="http://physics.princeton.edu/~mcdonald/e144/science1202.html" TargetMode="External"/><Relationship Id="rId4" Type="http://schemas.openxmlformats.org/officeDocument/2006/relationships/hyperlink" Target="http://physics.princeton.edu/~mcdonald/e144/Photonics_Spectra_1197.pdf"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88.pd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1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190.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4.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emf"/><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3.wmf"/><Relationship Id="rId5" Type="http://schemas.openxmlformats.org/officeDocument/2006/relationships/oleObject" Target="../embeddings/oleObject1.bin"/><Relationship Id="rId4" Type="http://schemas.openxmlformats.org/officeDocument/2006/relationships/image" Target="../media/image55.emf"/></Relationships>
</file>

<file path=ppt/slides/_rels/slide39.xml.rels><?xml version="1.0" encoding="UTF-8" standalone="yes"?>
<Relationships xmlns="http://schemas.openxmlformats.org/package/2006/relationships"><Relationship Id="rId8" Type="http://schemas.openxmlformats.org/officeDocument/2006/relationships/image" Target="../media/image56.wmf"/><Relationship Id="rId13" Type="http://schemas.openxmlformats.org/officeDocument/2006/relationships/oleObject" Target="../embeddings/oleObject3.bin"/><Relationship Id="rId18" Type="http://schemas.openxmlformats.org/officeDocument/2006/relationships/image" Target="../media/image58.wmf"/><Relationship Id="rId26" Type="http://schemas.openxmlformats.org/officeDocument/2006/relationships/image" Target="../media/image59.wmf"/><Relationship Id="rId3" Type="http://schemas.openxmlformats.org/officeDocument/2006/relationships/hyperlink" Target="http://physics.princeton.edu/~mcdonald/examples/QED/wolkow_zp_94_250_35.pdf" TargetMode="External"/><Relationship Id="rId21" Type="http://schemas.openxmlformats.org/officeDocument/2006/relationships/oleObject" Target="../embeddings/oleObject1.bin"/><Relationship Id="rId7" Type="http://schemas.openxmlformats.org/officeDocument/2006/relationships/oleObject" Target="../embeddings/oleObject2.bin"/><Relationship Id="rId12" Type="http://schemas.openxmlformats.org/officeDocument/2006/relationships/image" Target="../media/image57.wmf"/><Relationship Id="rId17" Type="http://schemas.openxmlformats.org/officeDocument/2006/relationships/oleObject" Target="../embeddings/oleObject4.bin"/><Relationship Id="rId25" Type="http://schemas.openxmlformats.org/officeDocument/2006/relationships/oleObject" Target="../embeddings/oleObject5.bin"/><Relationship Id="rId2" Type="http://schemas.openxmlformats.org/officeDocument/2006/relationships/slideLayout" Target="../slideLayouts/slideLayout2.xml"/><Relationship Id="rId16" Type="http://schemas.openxmlformats.org/officeDocument/2006/relationships/image" Target="../media/image58.wmf"/><Relationship Id="rId20" Type="http://schemas.openxmlformats.org/officeDocument/2006/relationships/image" Target="../media/image53.wmf"/><Relationship Id="rId29" Type="http://schemas.openxmlformats.org/officeDocument/2006/relationships/oleObject" Target="../embeddings/oleObject6.bin"/><Relationship Id="rId1" Type="http://schemas.openxmlformats.org/officeDocument/2006/relationships/vmlDrawing" Target="../drawings/vmlDrawing2.vml"/><Relationship Id="rId6" Type="http://schemas.openxmlformats.org/officeDocument/2006/relationships/image" Target="../media/image61.png"/><Relationship Id="rId11" Type="http://schemas.openxmlformats.org/officeDocument/2006/relationships/oleObject" Target="../embeddings/oleObject3.bin"/><Relationship Id="rId24" Type="http://schemas.openxmlformats.org/officeDocument/2006/relationships/image" Target="../media/image59.wmf"/><Relationship Id="rId32" Type="http://schemas.openxmlformats.org/officeDocument/2006/relationships/image" Target="../media/image62.jpeg"/><Relationship Id="rId5" Type="http://schemas.openxmlformats.org/officeDocument/2006/relationships/hyperlink" Target="http://physics.princeton.edu/~mcdonald/examples/QM/peierls_zp_80_763_33.pdf" TargetMode="External"/><Relationship Id="rId15" Type="http://schemas.openxmlformats.org/officeDocument/2006/relationships/oleObject" Target="../embeddings/oleObject4.bin"/><Relationship Id="rId23" Type="http://schemas.openxmlformats.org/officeDocument/2006/relationships/oleObject" Target="../embeddings/oleObject5.bin"/><Relationship Id="rId28" Type="http://schemas.openxmlformats.org/officeDocument/2006/relationships/image" Target="../media/image60.wmf"/><Relationship Id="rId10" Type="http://schemas.openxmlformats.org/officeDocument/2006/relationships/image" Target="../media/image56.wmf"/><Relationship Id="rId19" Type="http://schemas.openxmlformats.org/officeDocument/2006/relationships/oleObject" Target="../embeddings/oleObject1.bin"/><Relationship Id="rId31" Type="http://schemas.openxmlformats.org/officeDocument/2006/relationships/image" Target="../media/image61.jpeg"/><Relationship Id="rId4" Type="http://schemas.openxmlformats.org/officeDocument/2006/relationships/hyperlink" Target="http://physics.princeton.edu/~mcdonald/examples/QED/kibble_pr_150_1060_66.pdf" TargetMode="External"/><Relationship Id="rId9" Type="http://schemas.openxmlformats.org/officeDocument/2006/relationships/oleObject" Target="../embeddings/oleObject2.bin"/><Relationship Id="rId14" Type="http://schemas.openxmlformats.org/officeDocument/2006/relationships/image" Target="../media/image57.wmf"/><Relationship Id="rId22" Type="http://schemas.openxmlformats.org/officeDocument/2006/relationships/image" Target="../media/image53.wmf"/><Relationship Id="rId27" Type="http://schemas.openxmlformats.org/officeDocument/2006/relationships/oleObject" Target="../embeddings/oleObject6.bin"/><Relationship Id="rId30" Type="http://schemas.openxmlformats.org/officeDocument/2006/relationships/image" Target="../media/image60.wmf"/></Relationships>
</file>

<file path=ppt/slides/_rels/slide40.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1.gif"/><Relationship Id="rId7" Type="http://schemas.openxmlformats.org/officeDocument/2006/relationships/image" Target="../media/image65.jpeg"/><Relationship Id="rId2" Type="http://schemas.openxmlformats.org/officeDocument/2006/relationships/hyperlink" Target="http://physics.princeton.edu/~mcdonald/examples/accel/balakin_prl_74_2479_95.pdf" TargetMode="Externa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hyperlink" Target="http://physics.princeton.edu/~mcdonald/examples/optics/bamber_lp_7_135_97.pdf" TargetMode="External"/><Relationship Id="rId4" Type="http://schemas.openxmlformats.org/officeDocument/2006/relationships/image" Target="../media/image63.jpeg"/></Relationships>
</file>

<file path=ppt/slides/_rels/slide41.xml.rels><?xml version="1.0" encoding="UTF-8" standalone="yes"?>
<Relationships xmlns="http://schemas.openxmlformats.org/package/2006/relationships"><Relationship Id="rId3" Type="http://schemas.openxmlformats.org/officeDocument/2006/relationships/hyperlink" Target="http://physics.princeton.edu/~mcdonald/examples/QED/bula_prl_76_3116_96.pdf" TargetMode="External"/><Relationship Id="rId7" Type="http://schemas.openxmlformats.org/officeDocument/2006/relationships/hyperlink" Target="http://physics.princeton.edu/~mcdonald/examples/QED/narozhny_spjetp_20_622_65.pdf"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67.wmf"/><Relationship Id="rId5" Type="http://schemas.openxmlformats.org/officeDocument/2006/relationships/oleObject" Target="../embeddings/oleObject7.bin"/><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8" Type="http://schemas.openxmlformats.org/officeDocument/2006/relationships/image" Target="../media/image69.wmf"/><Relationship Id="rId13" Type="http://schemas.openxmlformats.org/officeDocument/2006/relationships/oleObject" Target="../embeddings/oleObject10.bin"/><Relationship Id="rId3" Type="http://schemas.openxmlformats.org/officeDocument/2006/relationships/hyperlink" Target="http://physics.princeton.edu/~mcdonald/examples/trident.pdf" TargetMode="External"/><Relationship Id="rId7" Type="http://schemas.openxmlformats.org/officeDocument/2006/relationships/oleObject" Target="../embeddings/oleObject8.bin"/><Relationship Id="rId12" Type="http://schemas.openxmlformats.org/officeDocument/2006/relationships/image" Target="../media/image73.jpeg"/><Relationship Id="rId2" Type="http://schemas.openxmlformats.org/officeDocument/2006/relationships/slideLayout" Target="../slideLayouts/slideLayout7.xml"/><Relationship Id="rId16" Type="http://schemas.openxmlformats.org/officeDocument/2006/relationships/image" Target="../media/image75.png"/><Relationship Id="rId1" Type="http://schemas.openxmlformats.org/officeDocument/2006/relationships/vmlDrawing" Target="../drawings/vmlDrawing4.vml"/><Relationship Id="rId6" Type="http://schemas.openxmlformats.org/officeDocument/2006/relationships/image" Target="../media/image72.png"/><Relationship Id="rId11" Type="http://schemas.openxmlformats.org/officeDocument/2006/relationships/hyperlink" Target="http://physics.princeton.edu/~mcdonald/examples/QED/breit_pr_46_1087_34.pdf" TargetMode="External"/><Relationship Id="rId5" Type="http://schemas.openxmlformats.org/officeDocument/2006/relationships/hyperlink" Target="http://physics.princeton.edu/~mcdonald/examples/QED/bamber_prd_60_092004_99.pdf" TargetMode="External"/><Relationship Id="rId15" Type="http://schemas.openxmlformats.org/officeDocument/2006/relationships/image" Target="../media/image74.jpeg"/><Relationship Id="rId10" Type="http://schemas.openxmlformats.org/officeDocument/2006/relationships/image" Target="../media/image70.wmf"/><Relationship Id="rId4" Type="http://schemas.openxmlformats.org/officeDocument/2006/relationships/hyperlink" Target="http://physics.princeton.edu/~mcdonald/examples/QED/burke_prl_79_1626_97.pdf" TargetMode="External"/><Relationship Id="rId9" Type="http://schemas.openxmlformats.org/officeDocument/2006/relationships/oleObject" Target="../embeddings/oleObject9.bin"/><Relationship Id="rId14" Type="http://schemas.openxmlformats.org/officeDocument/2006/relationships/image" Target="../media/image71.wmf"/></Relationships>
</file>

<file path=ppt/slides/_rels/slide43.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6.png"/><Relationship Id="rId7" Type="http://schemas.openxmlformats.org/officeDocument/2006/relationships/hyperlink" Target="http://physics.princeton.edu/~mcdonald/examples/QED/schwinger_pr_82_664_51.pdf" TargetMode="External"/><Relationship Id="rId12" Type="http://schemas.openxmlformats.org/officeDocument/2006/relationships/image" Target="../media/image75.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hyperlink" Target="http://physics.princeton.edu/~mcdonald/examples/QED/heisenberg_zp_98_714_36_english.pdf" TargetMode="External"/><Relationship Id="rId11" Type="http://schemas.openxmlformats.org/officeDocument/2006/relationships/image" Target="../media/image80.jpeg"/><Relationship Id="rId5" Type="http://schemas.openxmlformats.org/officeDocument/2006/relationships/hyperlink" Target="http://physics.princeton.edu/~mcdonald/examples/QED/sauter_zp_69_742_31_english.pdf" TargetMode="External"/><Relationship Id="rId10" Type="http://schemas.openxmlformats.org/officeDocument/2006/relationships/image" Target="../media/image79.jpeg"/><Relationship Id="rId4" Type="http://schemas.openxmlformats.org/officeDocument/2006/relationships/image" Target="../media/image79.png"/><Relationship Id="rId9" Type="http://schemas.openxmlformats.org/officeDocument/2006/relationships/image" Target="../media/image78.jpeg"/></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nap.edu/catalog/24939/opportunities-in-intense-ultrafast-lasers-reaching-for-the-brightest-light"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5.png"/><Relationship Id="rId7" Type="http://schemas.openxmlformats.org/officeDocument/2006/relationships/hyperlink" Target="http://physics.princeton.edu/~mcdonald/examples/QED/kroll_pr_127_1207_62.pdf" TargetMode="External"/><Relationship Id="rId12" Type="http://schemas.openxmlformats.org/officeDocument/2006/relationships/image" Target="../media/image92.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hyperlink" Target="http://physics.princeton.edu/~mcdonald/examples/QED/varfolomeev_spjetp_23_681_66.pdf" TargetMode="External"/><Relationship Id="rId11" Type="http://schemas.openxmlformats.org/officeDocument/2006/relationships/image" Target="../media/image940.png"/><Relationship Id="rId5" Type="http://schemas.openxmlformats.org/officeDocument/2006/relationships/image" Target="../media/image87.png"/><Relationship Id="rId10" Type="http://schemas.openxmlformats.org/officeDocument/2006/relationships/image" Target="../media/image84.wmf"/><Relationship Id="rId4" Type="http://schemas.openxmlformats.org/officeDocument/2006/relationships/image" Target="../media/image86.png"/><Relationship Id="rId9" Type="http://schemas.openxmlformats.org/officeDocument/2006/relationships/oleObject" Target="../embeddings/oleObject11.bin"/></Relationships>
</file>

<file path=ppt/slides/_rels/slide47.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image" Target="../media/image90.emf"/><Relationship Id="rId1" Type="http://schemas.openxmlformats.org/officeDocument/2006/relationships/slideLayout" Target="../slideLayouts/slideLayout2.xml"/><Relationship Id="rId5" Type="http://schemas.openxmlformats.org/officeDocument/2006/relationships/image" Target="../media/image93.emf"/><Relationship Id="rId4" Type="http://schemas.openxmlformats.org/officeDocument/2006/relationships/image" Target="../media/image92.emf"/></Relationships>
</file>

<file path=ppt/slides/_rels/slide49.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95.emf"/><Relationship Id="rId7" Type="http://schemas.openxmlformats.org/officeDocument/2006/relationships/image" Target="../media/image96.jpeg"/><Relationship Id="rId2" Type="http://schemas.openxmlformats.org/officeDocument/2006/relationships/image" Target="../media/image94.emf"/><Relationship Id="rId1" Type="http://schemas.openxmlformats.org/officeDocument/2006/relationships/slideLayout" Target="../slideLayouts/slideLayout2.xml"/><Relationship Id="rId6" Type="http://schemas.openxmlformats.org/officeDocument/2006/relationships/hyperlink" Target="http://physics.princeton.edu/~mcdonald/examples/QED/toll_thesis_52.pdf" TargetMode="External"/><Relationship Id="rId5" Type="http://schemas.openxmlformats.org/officeDocument/2006/relationships/hyperlink" Target="http://physics.princeton.edu/~mcdonald/examples/QED/mcdonald_aipcp_130_23_85.pdf" TargetMode="External"/><Relationship Id="rId4" Type="http://schemas.openxmlformats.org/officeDocument/2006/relationships/image" Target="../media/image100.png"/></Relationships>
</file>

<file path=ppt/slides/_rels/slide50.xml.rels><?xml version="1.0" encoding="UTF-8" standalone="yes"?>
<Relationships xmlns="http://schemas.openxmlformats.org/package/2006/relationships"><Relationship Id="rId3" Type="http://schemas.openxmlformats.org/officeDocument/2006/relationships/image" Target="../media/image98.tiff"/><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99.tiff"/></Relationships>
</file>

<file path=ppt/slides/_rels/slide51.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image" Target="../media/image101.emf"/><Relationship Id="rId1" Type="http://schemas.openxmlformats.org/officeDocument/2006/relationships/slideLayout" Target="../slideLayouts/slideLayout2.xml"/><Relationship Id="rId4" Type="http://schemas.openxmlformats.org/officeDocument/2006/relationships/image" Target="../media/image103.emf"/></Relationships>
</file>

<file path=ppt/slides/_rels/slide53.xml.rels><?xml version="1.0" encoding="UTF-8" standalone="yes"?>
<Relationships xmlns="http://schemas.openxmlformats.org/package/2006/relationships"><Relationship Id="rId3" Type="http://schemas.openxmlformats.org/officeDocument/2006/relationships/image" Target="../media/image104.jpg"/><Relationship Id="rId7" Type="http://schemas.openxmlformats.org/officeDocument/2006/relationships/image" Target="../media/image107.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06.png"/><Relationship Id="rId4" Type="http://schemas.openxmlformats.org/officeDocument/2006/relationships/image" Target="../media/image105.jpg"/></Relationships>
</file>

<file path=ppt/slides/_rels/slide5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111.jpg"/><Relationship Id="rId7" Type="http://schemas.openxmlformats.org/officeDocument/2006/relationships/image" Target="../media/image115.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14.emf"/><Relationship Id="rId5" Type="http://schemas.openxmlformats.org/officeDocument/2006/relationships/image" Target="../media/image113.jpeg"/><Relationship Id="rId4" Type="http://schemas.openxmlformats.org/officeDocument/2006/relationships/image" Target="../media/image112.jpeg"/></Relationships>
</file>

<file path=ppt/slides/_rels/slide57.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image" Target="../media/image118.emf"/><Relationship Id="rId1" Type="http://schemas.openxmlformats.org/officeDocument/2006/relationships/slideLayout" Target="../slideLayouts/slideLayout2.xml"/><Relationship Id="rId6" Type="http://schemas.openxmlformats.org/officeDocument/2006/relationships/hyperlink" Target="https://indico.desy.de/indico/event/19493/overview" TargetMode="External"/><Relationship Id="rId5" Type="http://schemas.openxmlformats.org/officeDocument/2006/relationships/image" Target="../media/image121.emf"/><Relationship Id="rId4" Type="http://schemas.openxmlformats.org/officeDocument/2006/relationships/image" Target="../media/image120.emf"/></Relationships>
</file>

<file path=ppt/slides/_rels/slide59.xml.rels><?xml version="1.0" encoding="UTF-8" standalone="yes"?>
<Relationships xmlns="http://schemas.openxmlformats.org/package/2006/relationships"><Relationship Id="rId8" Type="http://schemas.openxmlformats.org/officeDocument/2006/relationships/image" Target="../media/image127.jpg"/><Relationship Id="rId3" Type="http://schemas.openxmlformats.org/officeDocument/2006/relationships/image" Target="../media/image122.jpg"/><Relationship Id="rId7" Type="http://schemas.openxmlformats.org/officeDocument/2006/relationships/image" Target="../media/image126.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68C9-91A4-2148-AE73-083A9A84F463}"/>
              </a:ext>
            </a:extLst>
          </p:cNvPr>
          <p:cNvSpPr>
            <a:spLocks noGrp="1"/>
          </p:cNvSpPr>
          <p:nvPr>
            <p:ph type="ctrTitle"/>
          </p:nvPr>
        </p:nvSpPr>
        <p:spPr>
          <a:xfrm>
            <a:off x="1524000" y="3467020"/>
            <a:ext cx="9144000" cy="1496832"/>
          </a:xfrm>
        </p:spPr>
        <p:txBody>
          <a:bodyPr>
            <a:normAutofit fontScale="90000"/>
          </a:bodyPr>
          <a:lstStyle/>
          <a:p>
            <a:r>
              <a:rPr lang="en-US" b="1" dirty="0">
                <a:solidFill>
                  <a:srgbClr val="FF0000"/>
                </a:solidFill>
              </a:rPr>
              <a:t>How hard can light punch?</a:t>
            </a:r>
            <a:br>
              <a:rPr lang="en-US" b="1" dirty="0">
                <a:solidFill>
                  <a:srgbClr val="FF0000"/>
                </a:solidFill>
              </a:rPr>
            </a:br>
            <a:r>
              <a:rPr lang="en-US" sz="3100" b="1" dirty="0">
                <a:solidFill>
                  <a:srgbClr val="FF0000"/>
                </a:solidFill>
              </a:rPr>
              <a:t>Reaching for the brightest light and the physics that can be done with it</a:t>
            </a:r>
          </a:p>
        </p:txBody>
      </p:sp>
      <p:sp>
        <p:nvSpPr>
          <p:cNvPr id="3" name="Subtitle 2">
            <a:extLst>
              <a:ext uri="{FF2B5EF4-FFF2-40B4-BE49-F238E27FC236}">
                <a16:creationId xmlns:a16="http://schemas.microsoft.com/office/drawing/2014/main" id="{8A8005C8-8D06-5045-8CD8-0F3635BCDB62}"/>
              </a:ext>
            </a:extLst>
          </p:cNvPr>
          <p:cNvSpPr>
            <a:spLocks noGrp="1"/>
          </p:cNvSpPr>
          <p:nvPr>
            <p:ph type="subTitle" idx="1"/>
          </p:nvPr>
        </p:nvSpPr>
        <p:spPr>
          <a:xfrm>
            <a:off x="3066757" y="5022876"/>
            <a:ext cx="6588369" cy="505727"/>
          </a:xfrm>
          <a:solidFill>
            <a:schemeClr val="accent5">
              <a:lumMod val="50000"/>
            </a:schemeClr>
          </a:solidFill>
        </p:spPr>
        <p:txBody>
          <a:bodyPr>
            <a:noAutofit/>
          </a:bodyPr>
          <a:lstStyle/>
          <a:p>
            <a:r>
              <a:rPr lang="en-US" sz="3600" b="1" dirty="0">
                <a:solidFill>
                  <a:schemeClr val="bg1"/>
                </a:solidFill>
                <a:latin typeface="Arial" panose="020B0604020202020204" pitchFamily="34" charset="0"/>
                <a:cs typeface="Arial" panose="020B0604020202020204" pitchFamily="34" charset="0"/>
              </a:rPr>
              <a:t>Thomas </a:t>
            </a:r>
            <a:r>
              <a:rPr lang="en-US" sz="3600" b="1" dirty="0" err="1">
                <a:solidFill>
                  <a:schemeClr val="bg1"/>
                </a:solidFill>
                <a:latin typeface="Arial" panose="020B0604020202020204" pitchFamily="34" charset="0"/>
                <a:cs typeface="Arial" panose="020B0604020202020204" pitchFamily="34" charset="0"/>
              </a:rPr>
              <a:t>Koffas</a:t>
            </a:r>
            <a:endParaRPr lang="en-US" sz="3600" b="1" dirty="0">
              <a:solidFill>
                <a:schemeClr val="bg1"/>
              </a:solidFill>
              <a:latin typeface="Arial" panose="020B0604020202020204" pitchFamily="34" charset="0"/>
              <a:cs typeface="Arial" panose="020B0604020202020204" pitchFamily="34" charset="0"/>
            </a:endParaRPr>
          </a:p>
        </p:txBody>
      </p:sp>
      <p:pic>
        <p:nvPicPr>
          <p:cNvPr id="4" name="Picture 2" descr="Illustration">
            <a:extLst>
              <a:ext uri="{FF2B5EF4-FFF2-40B4-BE49-F238E27FC236}">
                <a16:creationId xmlns:a16="http://schemas.microsoft.com/office/drawing/2014/main" id="{7C6ACC08-C642-0F4A-AA4C-567C526907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0155" y="146621"/>
            <a:ext cx="3396924" cy="27718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artoon of white-lab-coated fellow&#10;transforming an amorphous glow into some sort of structure with the&#10;aid of a magician's hat.">
            <a:extLst>
              <a:ext uri="{FF2B5EF4-FFF2-40B4-BE49-F238E27FC236}">
                <a16:creationId xmlns:a16="http://schemas.microsoft.com/office/drawing/2014/main" id="{A183ED8E-44DE-224B-8DC6-08062FED9A25}"/>
              </a:ext>
            </a:extLst>
          </p:cNvPr>
          <p:cNvPicPr>
            <a:picLocks noChangeAspect="1" noChangeArrowheads="1"/>
          </p:cNvPicPr>
          <p:nvPr/>
        </p:nvPicPr>
        <p:blipFill>
          <a:blip r:embed="rId3">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bwMode="auto">
          <a:xfrm>
            <a:off x="171019" y="66598"/>
            <a:ext cx="6637406" cy="29319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309334C-45AB-7749-85A6-22C8DAE120BB}"/>
              </a:ext>
            </a:extLst>
          </p:cNvPr>
          <p:cNvSpPr txBox="1"/>
          <p:nvPr/>
        </p:nvSpPr>
        <p:spPr>
          <a:xfrm>
            <a:off x="1447204" y="2998535"/>
            <a:ext cx="4580100" cy="369332"/>
          </a:xfrm>
          <a:prstGeom prst="rect">
            <a:avLst/>
          </a:prstGeom>
          <a:noFill/>
        </p:spPr>
        <p:txBody>
          <a:bodyPr wrap="none" rtlCol="0">
            <a:spAutoFit/>
          </a:bodyPr>
          <a:lstStyle/>
          <a:p>
            <a:r>
              <a:rPr lang="en-US" i="1" dirty="0">
                <a:solidFill>
                  <a:srgbClr val="FF0000"/>
                </a:solidFill>
                <a:latin typeface="Comic Sans MS" panose="030F0902030302020204" pitchFamily="66" charset="0"/>
              </a:rPr>
              <a:t>Gil Eisner, </a:t>
            </a:r>
            <a:r>
              <a:rPr lang="en-US" i="1" dirty="0">
                <a:solidFill>
                  <a:srgbClr val="FF0000"/>
                </a:solidFill>
                <a:latin typeface="Comic Sans MS" panose="030F0902030302020204" pitchFamily="66" charset="0"/>
                <a:hlinkClick r:id="rId4"/>
              </a:rPr>
              <a:t>Photonics Spectra, Nov . 1997</a:t>
            </a:r>
            <a:endParaRPr lang="en-US" i="1" dirty="0">
              <a:solidFill>
                <a:srgbClr val="FF0000"/>
              </a:solidFill>
              <a:latin typeface="Comic Sans MS" panose="030F0902030302020204" pitchFamily="66" charset="0"/>
            </a:endParaRPr>
          </a:p>
        </p:txBody>
      </p:sp>
      <p:sp>
        <p:nvSpPr>
          <p:cNvPr id="7" name="TextBox 6">
            <a:extLst>
              <a:ext uri="{FF2B5EF4-FFF2-40B4-BE49-F238E27FC236}">
                <a16:creationId xmlns:a16="http://schemas.microsoft.com/office/drawing/2014/main" id="{B5D22DAC-D0AF-2E47-83EB-B73DFA71C6B3}"/>
              </a:ext>
            </a:extLst>
          </p:cNvPr>
          <p:cNvSpPr txBox="1"/>
          <p:nvPr/>
        </p:nvSpPr>
        <p:spPr>
          <a:xfrm>
            <a:off x="7942999" y="2974345"/>
            <a:ext cx="3860352" cy="369332"/>
          </a:xfrm>
          <a:prstGeom prst="rect">
            <a:avLst/>
          </a:prstGeom>
          <a:noFill/>
        </p:spPr>
        <p:txBody>
          <a:bodyPr wrap="none" rtlCol="0">
            <a:spAutoFit/>
          </a:bodyPr>
          <a:lstStyle/>
          <a:p>
            <a:r>
              <a:rPr lang="en-US" i="1" dirty="0">
                <a:solidFill>
                  <a:srgbClr val="FF0000"/>
                </a:solidFill>
                <a:latin typeface="Comic Sans MS" panose="030F0902030302020204" pitchFamily="66" charset="0"/>
              </a:rPr>
              <a:t>D. Pugh, </a:t>
            </a:r>
            <a:r>
              <a:rPr lang="en-US" i="1" dirty="0">
                <a:solidFill>
                  <a:srgbClr val="FF0000"/>
                </a:solidFill>
                <a:latin typeface="Comic Sans MS" panose="030F0902030302020204" pitchFamily="66" charset="0"/>
                <a:hlinkClick r:id="rId5"/>
              </a:rPr>
              <a:t>Science </a:t>
            </a:r>
            <a:r>
              <a:rPr lang="en-US" b="1" i="1" dirty="0">
                <a:solidFill>
                  <a:srgbClr val="FF0000"/>
                </a:solidFill>
                <a:latin typeface="Comic Sans MS" panose="030F0902030302020204" pitchFamily="66" charset="0"/>
                <a:hlinkClick r:id="rId5"/>
              </a:rPr>
              <a:t>277</a:t>
            </a:r>
            <a:r>
              <a:rPr lang="en-US" i="1" dirty="0">
                <a:solidFill>
                  <a:srgbClr val="FF0000"/>
                </a:solidFill>
                <a:latin typeface="Comic Sans MS" panose="030F0902030302020204" pitchFamily="66" charset="0"/>
                <a:hlinkClick r:id="rId5"/>
              </a:rPr>
              <a:t>, 1202 (1997)</a:t>
            </a:r>
            <a:endParaRPr lang="en-US" i="1" dirty="0">
              <a:solidFill>
                <a:srgbClr val="FF0000"/>
              </a:solidFill>
              <a:latin typeface="Comic Sans MS" panose="030F0902030302020204" pitchFamily="66" charset="0"/>
            </a:endParaRPr>
          </a:p>
        </p:txBody>
      </p:sp>
      <p:pic>
        <p:nvPicPr>
          <p:cNvPr id="9" name="Picture 8">
            <a:extLst>
              <a:ext uri="{FF2B5EF4-FFF2-40B4-BE49-F238E27FC236}">
                <a16:creationId xmlns:a16="http://schemas.microsoft.com/office/drawing/2014/main" id="{B97EFB6B-DD47-3D4B-A751-5E197489D78F}"/>
              </a:ext>
            </a:extLst>
          </p:cNvPr>
          <p:cNvPicPr>
            <a:picLocks noChangeAspect="1"/>
          </p:cNvPicPr>
          <p:nvPr/>
        </p:nvPicPr>
        <p:blipFill>
          <a:blip r:embed="rId6"/>
          <a:stretch>
            <a:fillRect/>
          </a:stretch>
        </p:blipFill>
        <p:spPr>
          <a:xfrm>
            <a:off x="4473100" y="5570807"/>
            <a:ext cx="3665062" cy="1007892"/>
          </a:xfrm>
          <a:prstGeom prst="rect">
            <a:avLst/>
          </a:prstGeom>
        </p:spPr>
      </p:pic>
      <p:sp>
        <p:nvSpPr>
          <p:cNvPr id="8" name="TextBox 7">
            <a:extLst>
              <a:ext uri="{FF2B5EF4-FFF2-40B4-BE49-F238E27FC236}">
                <a16:creationId xmlns:a16="http://schemas.microsoft.com/office/drawing/2014/main" id="{98BEEA86-4AD9-F84C-970E-A5246A0ADCD7}"/>
              </a:ext>
            </a:extLst>
          </p:cNvPr>
          <p:cNvSpPr txBox="1"/>
          <p:nvPr/>
        </p:nvSpPr>
        <p:spPr>
          <a:xfrm>
            <a:off x="87092" y="5528603"/>
            <a:ext cx="3877986" cy="1200329"/>
          </a:xfrm>
          <a:prstGeom prst="rect">
            <a:avLst/>
          </a:prstGeom>
          <a:noFill/>
        </p:spPr>
        <p:txBody>
          <a:bodyPr wrap="none" rtlCol="0">
            <a:spAutoFit/>
          </a:bodyPr>
          <a:lstStyle/>
          <a:p>
            <a:pPr algn="ctr"/>
            <a:r>
              <a:rPr lang="en-US" b="1" dirty="0">
                <a:solidFill>
                  <a:srgbClr val="FF0000"/>
                </a:solidFill>
                <a:latin typeface="Arial" panose="020B0604020202020204" pitchFamily="34" charset="0"/>
                <a:cs typeface="Arial" panose="020B0604020202020204" pitchFamily="34" charset="0"/>
              </a:rPr>
              <a:t>Many thanks to:</a:t>
            </a:r>
          </a:p>
          <a:p>
            <a:pPr algn="ctr"/>
            <a:r>
              <a:rPr lang="en-US" dirty="0">
                <a:solidFill>
                  <a:srgbClr val="131AFC"/>
                </a:solidFill>
                <a:latin typeface="Arial" panose="020B0604020202020204" pitchFamily="34" charset="0"/>
                <a:cs typeface="Arial" panose="020B0604020202020204" pitchFamily="34" charset="0"/>
              </a:rPr>
              <a:t>Phil </a:t>
            </a:r>
            <a:r>
              <a:rPr lang="en-US" dirty="0" err="1">
                <a:solidFill>
                  <a:srgbClr val="131AFC"/>
                </a:solidFill>
                <a:latin typeface="Arial" panose="020B0604020202020204" pitchFamily="34" charset="0"/>
                <a:cs typeface="Arial" panose="020B0604020202020204" pitchFamily="34" charset="0"/>
              </a:rPr>
              <a:t>Bucksbaum</a:t>
            </a:r>
            <a:r>
              <a:rPr lang="en-US" dirty="0">
                <a:solidFill>
                  <a:srgbClr val="131AFC"/>
                </a:solidFill>
                <a:latin typeface="Arial" panose="020B0604020202020204" pitchFamily="34" charset="0"/>
                <a:cs typeface="Arial" panose="020B0604020202020204" pitchFamily="34" charset="0"/>
              </a:rPr>
              <a:t>, Christoph Keitel,</a:t>
            </a:r>
          </a:p>
          <a:p>
            <a:pPr algn="ctr"/>
            <a:r>
              <a:rPr lang="en-US" dirty="0">
                <a:solidFill>
                  <a:srgbClr val="131AFC"/>
                </a:solidFill>
                <a:latin typeface="Arial" panose="020B0604020202020204" pitchFamily="34" charset="0"/>
                <a:cs typeface="Arial" panose="020B0604020202020204" pitchFamily="34" charset="0"/>
              </a:rPr>
              <a:t>Sebastian </a:t>
            </a:r>
            <a:r>
              <a:rPr lang="en-US" dirty="0" err="1">
                <a:solidFill>
                  <a:srgbClr val="131AFC"/>
                </a:solidFill>
                <a:latin typeface="Arial" panose="020B0604020202020204" pitchFamily="34" charset="0"/>
                <a:cs typeface="Arial" panose="020B0604020202020204" pitchFamily="34" charset="0"/>
              </a:rPr>
              <a:t>Meuren</a:t>
            </a:r>
            <a:r>
              <a:rPr lang="en-US" dirty="0">
                <a:solidFill>
                  <a:srgbClr val="131AFC"/>
                </a:solidFill>
                <a:latin typeface="Arial" panose="020B0604020202020204" pitchFamily="34" charset="0"/>
                <a:cs typeface="Arial" panose="020B0604020202020204" pitchFamily="34" charset="0"/>
              </a:rPr>
              <a:t>, Kirk McDonald,</a:t>
            </a:r>
          </a:p>
          <a:p>
            <a:pPr algn="ctr"/>
            <a:r>
              <a:rPr lang="en-US" dirty="0">
                <a:solidFill>
                  <a:srgbClr val="131AFC"/>
                </a:solidFill>
                <a:latin typeface="Arial" panose="020B0604020202020204" pitchFamily="34" charset="0"/>
                <a:cs typeface="Arial" panose="020B0604020202020204" pitchFamily="34" charset="0"/>
              </a:rPr>
              <a:t>David Reis</a:t>
            </a:r>
          </a:p>
        </p:txBody>
      </p:sp>
    </p:spTree>
    <p:extLst>
      <p:ext uri="{BB962C8B-B14F-4D97-AF65-F5344CB8AC3E}">
        <p14:creationId xmlns:p14="http://schemas.microsoft.com/office/powerpoint/2010/main" val="523166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4838" y="152400"/>
            <a:ext cx="5680562" cy="584776"/>
          </a:xfrm>
          <a:prstGeom prst="rect">
            <a:avLst/>
          </a:prstGeom>
          <a:noFill/>
        </p:spPr>
        <p:txBody>
          <a:bodyPr wrap="none" rtlCol="0">
            <a:spAutoFit/>
          </a:bodyPr>
          <a:lstStyle/>
          <a:p>
            <a:r>
              <a:rPr lang="en-US" sz="3200" b="1" dirty="0">
                <a:solidFill>
                  <a:srgbClr val="FF0000"/>
                </a:solidFill>
                <a:latin typeface="Arial"/>
                <a:cs typeface="Arial"/>
              </a:rPr>
              <a:t>Known Particles and Forces</a:t>
            </a:r>
          </a:p>
        </p:txBody>
      </p:sp>
      <p:pic>
        <p:nvPicPr>
          <p:cNvPr id="5" name="Picture 3"/>
          <p:cNvPicPr>
            <a:picLocks noChangeAspect="1" noChangeArrowheads="1"/>
          </p:cNvPicPr>
          <p:nvPr/>
        </p:nvPicPr>
        <p:blipFill>
          <a:blip r:embed="rId2"/>
          <a:srcRect/>
          <a:stretch>
            <a:fillRect/>
          </a:stretch>
        </p:blipFill>
        <p:spPr bwMode="auto">
          <a:xfrm>
            <a:off x="1925639" y="914400"/>
            <a:ext cx="8415337" cy="5378450"/>
          </a:xfrm>
          <a:prstGeom prst="rect">
            <a:avLst/>
          </a:prstGeom>
          <a:noFill/>
          <a:ln w="9525">
            <a:noFill/>
            <a:miter lim="800000"/>
            <a:headEnd/>
            <a:tailEnd/>
          </a:ln>
        </p:spPr>
      </p:pic>
      <p:pic>
        <p:nvPicPr>
          <p:cNvPr id="6" name="Picture 19"/>
          <p:cNvPicPr>
            <a:picLocks noChangeAspect="1" noChangeArrowheads="1"/>
          </p:cNvPicPr>
          <p:nvPr/>
        </p:nvPicPr>
        <p:blipFill>
          <a:blip r:embed="rId3"/>
          <a:srcRect/>
          <a:stretch>
            <a:fillRect/>
          </a:stretch>
        </p:blipFill>
        <p:spPr bwMode="auto">
          <a:xfrm>
            <a:off x="1925638" y="914401"/>
            <a:ext cx="2722562" cy="5394325"/>
          </a:xfrm>
          <a:prstGeom prst="rect">
            <a:avLst/>
          </a:prstGeom>
          <a:noFill/>
          <a:ln w="9525">
            <a:noFill/>
            <a:miter lim="800000"/>
            <a:headEnd/>
            <a:tailEnd/>
          </a:ln>
        </p:spPr>
      </p:pic>
    </p:spTree>
    <p:extLst>
      <p:ext uri="{BB962C8B-B14F-4D97-AF65-F5344CB8AC3E}">
        <p14:creationId xmlns:p14="http://schemas.microsoft.com/office/powerpoint/2010/main" val="1512824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4" name="Rectangle 4"/>
          <p:cNvSpPr>
            <a:spLocks noGrp="1" noChangeArrowheads="1"/>
          </p:cNvSpPr>
          <p:nvPr>
            <p:ph type="title"/>
          </p:nvPr>
        </p:nvSpPr>
        <p:spPr>
          <a:xfrm>
            <a:off x="1676400" y="0"/>
            <a:ext cx="8763000" cy="1231900"/>
          </a:xfrm>
          <a:noFill/>
          <a:ln/>
        </p:spPr>
        <p:txBody>
          <a:bodyPr>
            <a:normAutofit/>
          </a:bodyPr>
          <a:lstStyle/>
          <a:p>
            <a:pPr algn="ctr"/>
            <a:r>
              <a:rPr lang="en-US" sz="3200" b="1" dirty="0">
                <a:solidFill>
                  <a:srgbClr val="FF0000"/>
                </a:solidFill>
                <a:latin typeface="Arial"/>
                <a:cs typeface="Arial"/>
              </a:rPr>
              <a:t>The Standard Model</a:t>
            </a:r>
            <a:endParaRPr lang="en-US" b="1" dirty="0">
              <a:solidFill>
                <a:srgbClr val="FF0000"/>
              </a:solidFill>
              <a:latin typeface="Arial"/>
              <a:cs typeface="Arial"/>
            </a:endParaRPr>
          </a:p>
        </p:txBody>
      </p:sp>
      <p:pic>
        <p:nvPicPr>
          <p:cNvPr id="778245" name="Picture 5" descr="vier_wechselwirkungen"/>
          <p:cNvPicPr>
            <a:picLocks noGrp="1" noChangeAspect="1" noChangeArrowheads="1"/>
          </p:cNvPicPr>
          <p:nvPr>
            <p:ph type="body" idx="1"/>
          </p:nvPr>
        </p:nvPicPr>
        <p:blipFill>
          <a:blip r:embed="rId3"/>
          <a:srcRect/>
          <a:stretch>
            <a:fillRect/>
          </a:stretch>
        </p:blipFill>
        <p:spPr>
          <a:xfrm>
            <a:off x="3302001" y="1866901"/>
            <a:ext cx="5343525" cy="3870325"/>
          </a:xfrm>
          <a:ln/>
        </p:spPr>
      </p:pic>
      <p:pic>
        <p:nvPicPr>
          <p:cNvPr id="778246" name="Picture 6" descr="ap031003"/>
          <p:cNvPicPr>
            <a:picLocks noChangeAspect="1" noChangeArrowheads="1"/>
          </p:cNvPicPr>
          <p:nvPr/>
        </p:nvPicPr>
        <p:blipFill>
          <a:blip r:embed="rId4"/>
          <a:srcRect b="52472"/>
          <a:stretch>
            <a:fillRect/>
          </a:stretch>
        </p:blipFill>
        <p:spPr bwMode="auto">
          <a:xfrm>
            <a:off x="8440738" y="4841876"/>
            <a:ext cx="2227262" cy="1787525"/>
          </a:xfrm>
          <a:prstGeom prst="rect">
            <a:avLst/>
          </a:prstGeom>
          <a:noFill/>
        </p:spPr>
      </p:pic>
      <p:grpSp>
        <p:nvGrpSpPr>
          <p:cNvPr id="2" name="Group 7"/>
          <p:cNvGrpSpPr>
            <a:grpSpLocks/>
          </p:cNvGrpSpPr>
          <p:nvPr/>
        </p:nvGrpSpPr>
        <p:grpSpPr bwMode="auto">
          <a:xfrm>
            <a:off x="8794750" y="1290639"/>
            <a:ext cx="1873250" cy="1728787"/>
            <a:chOff x="3360" y="2879"/>
            <a:chExt cx="782" cy="637"/>
          </a:xfrm>
        </p:grpSpPr>
        <p:sp>
          <p:nvSpPr>
            <p:cNvPr id="778248" name="Rectangle 8"/>
            <p:cNvSpPr>
              <a:spLocks noChangeArrowheads="1"/>
            </p:cNvSpPr>
            <p:nvPr/>
          </p:nvSpPr>
          <p:spPr bwMode="auto">
            <a:xfrm>
              <a:off x="3360" y="2879"/>
              <a:ext cx="782" cy="637"/>
            </a:xfrm>
            <a:prstGeom prst="rect">
              <a:avLst/>
            </a:prstGeom>
            <a:solidFill>
              <a:srgbClr val="CCFF99"/>
            </a:solidFill>
            <a:ln w="9525">
              <a:solidFill>
                <a:schemeClr val="tx1"/>
              </a:solidFill>
              <a:miter lim="800000"/>
              <a:headEnd/>
              <a:tailEnd/>
            </a:ln>
            <a:effectLst/>
          </p:spPr>
          <p:txBody>
            <a:bodyPr wrap="none" anchor="ctr">
              <a:prstTxWarp prst="textNoShape">
                <a:avLst/>
              </a:prstTxWarp>
            </a:bodyPr>
            <a:lstStyle/>
            <a:p>
              <a:endParaRPr lang="en-US"/>
            </a:p>
          </p:txBody>
        </p:sp>
        <p:grpSp>
          <p:nvGrpSpPr>
            <p:cNvPr id="3" name="Group 9"/>
            <p:cNvGrpSpPr>
              <a:grpSpLocks/>
            </p:cNvGrpSpPr>
            <p:nvPr/>
          </p:nvGrpSpPr>
          <p:grpSpPr bwMode="auto">
            <a:xfrm>
              <a:off x="3360" y="2879"/>
              <a:ext cx="782" cy="628"/>
              <a:chOff x="3885" y="2100"/>
              <a:chExt cx="660" cy="669"/>
            </a:xfrm>
          </p:grpSpPr>
          <p:grpSp>
            <p:nvGrpSpPr>
              <p:cNvPr id="4" name="Group 10"/>
              <p:cNvGrpSpPr>
                <a:grpSpLocks/>
              </p:cNvGrpSpPr>
              <p:nvPr/>
            </p:nvGrpSpPr>
            <p:grpSpPr bwMode="auto">
              <a:xfrm>
                <a:off x="4350" y="2373"/>
                <a:ext cx="195" cy="210"/>
                <a:chOff x="3450" y="2427"/>
                <a:chExt cx="195" cy="210"/>
              </a:xfrm>
            </p:grpSpPr>
            <p:sp>
              <p:nvSpPr>
                <p:cNvPr id="778251" name="Oval 11"/>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252" name="Text Box 12"/>
                <p:cNvSpPr txBox="1">
                  <a:spLocks noChangeArrowheads="1"/>
                </p:cNvSpPr>
                <p:nvPr/>
              </p:nvSpPr>
              <p:spPr bwMode="auto">
                <a:xfrm>
                  <a:off x="3504" y="2427"/>
                  <a:ext cx="60" cy="120"/>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5" name="Group 13"/>
              <p:cNvGrpSpPr>
                <a:grpSpLocks/>
              </p:cNvGrpSpPr>
              <p:nvPr/>
            </p:nvGrpSpPr>
            <p:grpSpPr bwMode="auto">
              <a:xfrm>
                <a:off x="3987" y="2496"/>
                <a:ext cx="195" cy="210"/>
                <a:chOff x="3450" y="2427"/>
                <a:chExt cx="195" cy="210"/>
              </a:xfrm>
            </p:grpSpPr>
            <p:sp>
              <p:nvSpPr>
                <p:cNvPr id="778254" name="Oval 14"/>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255" name="Text Box 15"/>
                <p:cNvSpPr txBox="1">
                  <a:spLocks noChangeArrowheads="1"/>
                </p:cNvSpPr>
                <p:nvPr/>
              </p:nvSpPr>
              <p:spPr bwMode="auto">
                <a:xfrm>
                  <a:off x="3504" y="2427"/>
                  <a:ext cx="60" cy="120"/>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6" name="Group 16"/>
              <p:cNvGrpSpPr>
                <a:grpSpLocks/>
              </p:cNvGrpSpPr>
              <p:nvPr/>
            </p:nvGrpSpPr>
            <p:grpSpPr bwMode="auto">
              <a:xfrm>
                <a:off x="3984" y="2160"/>
                <a:ext cx="195" cy="195"/>
                <a:chOff x="3840" y="1824"/>
                <a:chExt cx="195" cy="195"/>
              </a:xfrm>
            </p:grpSpPr>
            <p:sp>
              <p:nvSpPr>
                <p:cNvPr id="778257" name="Oval 17"/>
                <p:cNvSpPr>
                  <a:spLocks noChangeArrowheads="1"/>
                </p:cNvSpPr>
                <p:nvPr/>
              </p:nvSpPr>
              <p:spPr bwMode="auto">
                <a:xfrm>
                  <a:off x="3840" y="1824"/>
                  <a:ext cx="195" cy="195"/>
                </a:xfrm>
                <a:prstGeom prst="ellipse">
                  <a:avLst/>
                </a:prstGeom>
                <a:gradFill rotWithShape="0">
                  <a:gsLst>
                    <a:gs pos="0">
                      <a:schemeClr val="accent2">
                        <a:gamma/>
                        <a:tint val="392"/>
                        <a:invGamma/>
                      </a:schemeClr>
                    </a:gs>
                    <a:gs pos="100000">
                      <a:schemeClr val="accent2"/>
                    </a:gs>
                  </a:gsLst>
                  <a:path path="shape">
                    <a:fillToRect l="50000" t="50000" r="50000" b="50000"/>
                  </a:path>
                </a:gradFill>
                <a:ln w="9525">
                  <a:solidFill>
                    <a:schemeClr val="accent2"/>
                  </a:solidFill>
                  <a:round/>
                  <a:headEnd/>
                  <a:tailEnd/>
                </a:ln>
                <a:effectLst/>
              </p:spPr>
              <p:txBody>
                <a:bodyPr wrap="none" anchor="ctr">
                  <a:prstTxWarp prst="textNoShape">
                    <a:avLst/>
                  </a:prstTxWarp>
                </a:bodyPr>
                <a:lstStyle/>
                <a:p>
                  <a:endParaRPr lang="en-US"/>
                </a:p>
              </p:txBody>
            </p:sp>
            <p:sp>
              <p:nvSpPr>
                <p:cNvPr id="778258" name="Text Box 18"/>
                <p:cNvSpPr txBox="1">
                  <a:spLocks noChangeArrowheads="1"/>
                </p:cNvSpPr>
                <p:nvPr/>
              </p:nvSpPr>
              <p:spPr bwMode="auto">
                <a:xfrm>
                  <a:off x="3879" y="1824"/>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n</a:t>
                  </a:r>
                </a:p>
              </p:txBody>
            </p:sp>
          </p:grpSp>
          <p:grpSp>
            <p:nvGrpSpPr>
              <p:cNvPr id="7" name="Group 19"/>
              <p:cNvGrpSpPr>
                <a:grpSpLocks/>
              </p:cNvGrpSpPr>
              <p:nvPr/>
            </p:nvGrpSpPr>
            <p:grpSpPr bwMode="auto">
              <a:xfrm>
                <a:off x="3888" y="2304"/>
                <a:ext cx="195" cy="195"/>
                <a:chOff x="3840" y="1824"/>
                <a:chExt cx="195" cy="195"/>
              </a:xfrm>
            </p:grpSpPr>
            <p:sp>
              <p:nvSpPr>
                <p:cNvPr id="778260" name="Oval 20"/>
                <p:cNvSpPr>
                  <a:spLocks noChangeArrowheads="1"/>
                </p:cNvSpPr>
                <p:nvPr/>
              </p:nvSpPr>
              <p:spPr bwMode="auto">
                <a:xfrm>
                  <a:off x="3840" y="1824"/>
                  <a:ext cx="195" cy="195"/>
                </a:xfrm>
                <a:prstGeom prst="ellipse">
                  <a:avLst/>
                </a:prstGeom>
                <a:gradFill rotWithShape="0">
                  <a:gsLst>
                    <a:gs pos="0">
                      <a:schemeClr val="accent2">
                        <a:gamma/>
                        <a:tint val="392"/>
                        <a:invGamma/>
                      </a:schemeClr>
                    </a:gs>
                    <a:gs pos="100000">
                      <a:schemeClr val="accent2"/>
                    </a:gs>
                  </a:gsLst>
                  <a:path path="shape">
                    <a:fillToRect l="50000" t="50000" r="50000" b="50000"/>
                  </a:path>
                </a:gradFill>
                <a:ln w="9525">
                  <a:solidFill>
                    <a:schemeClr val="accent2"/>
                  </a:solidFill>
                  <a:round/>
                  <a:headEnd/>
                  <a:tailEnd/>
                </a:ln>
                <a:effectLst/>
              </p:spPr>
              <p:txBody>
                <a:bodyPr wrap="none" anchor="ctr">
                  <a:prstTxWarp prst="textNoShape">
                    <a:avLst/>
                  </a:prstTxWarp>
                </a:bodyPr>
                <a:lstStyle/>
                <a:p>
                  <a:endParaRPr lang="en-US"/>
                </a:p>
              </p:txBody>
            </p:sp>
            <p:sp>
              <p:nvSpPr>
                <p:cNvPr id="778261" name="Text Box 21"/>
                <p:cNvSpPr txBox="1">
                  <a:spLocks noChangeArrowheads="1"/>
                </p:cNvSpPr>
                <p:nvPr/>
              </p:nvSpPr>
              <p:spPr bwMode="auto">
                <a:xfrm>
                  <a:off x="3879" y="1824"/>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n</a:t>
                  </a:r>
                </a:p>
              </p:txBody>
            </p:sp>
          </p:grpSp>
          <p:grpSp>
            <p:nvGrpSpPr>
              <p:cNvPr id="8" name="Group 22"/>
              <p:cNvGrpSpPr>
                <a:grpSpLocks/>
              </p:cNvGrpSpPr>
              <p:nvPr/>
            </p:nvGrpSpPr>
            <p:grpSpPr bwMode="auto">
              <a:xfrm>
                <a:off x="4272" y="2151"/>
                <a:ext cx="195" cy="195"/>
                <a:chOff x="3840" y="1824"/>
                <a:chExt cx="195" cy="195"/>
              </a:xfrm>
            </p:grpSpPr>
            <p:sp>
              <p:nvSpPr>
                <p:cNvPr id="778263" name="Oval 23"/>
                <p:cNvSpPr>
                  <a:spLocks noChangeArrowheads="1"/>
                </p:cNvSpPr>
                <p:nvPr/>
              </p:nvSpPr>
              <p:spPr bwMode="auto">
                <a:xfrm>
                  <a:off x="3840" y="1824"/>
                  <a:ext cx="195" cy="195"/>
                </a:xfrm>
                <a:prstGeom prst="ellipse">
                  <a:avLst/>
                </a:prstGeom>
                <a:gradFill rotWithShape="0">
                  <a:gsLst>
                    <a:gs pos="0">
                      <a:schemeClr val="accent2">
                        <a:gamma/>
                        <a:tint val="392"/>
                        <a:invGamma/>
                      </a:schemeClr>
                    </a:gs>
                    <a:gs pos="100000">
                      <a:schemeClr val="accent2"/>
                    </a:gs>
                  </a:gsLst>
                  <a:path path="shape">
                    <a:fillToRect l="50000" t="50000" r="50000" b="50000"/>
                  </a:path>
                </a:gradFill>
                <a:ln w="9525">
                  <a:solidFill>
                    <a:schemeClr val="accent2"/>
                  </a:solidFill>
                  <a:round/>
                  <a:headEnd/>
                  <a:tailEnd/>
                </a:ln>
                <a:effectLst/>
              </p:spPr>
              <p:txBody>
                <a:bodyPr wrap="none" anchor="ctr">
                  <a:prstTxWarp prst="textNoShape">
                    <a:avLst/>
                  </a:prstTxWarp>
                </a:bodyPr>
                <a:lstStyle/>
                <a:p>
                  <a:endParaRPr lang="en-US"/>
                </a:p>
              </p:txBody>
            </p:sp>
            <p:sp>
              <p:nvSpPr>
                <p:cNvPr id="778264" name="Text Box 24"/>
                <p:cNvSpPr txBox="1">
                  <a:spLocks noChangeArrowheads="1"/>
                </p:cNvSpPr>
                <p:nvPr/>
              </p:nvSpPr>
              <p:spPr bwMode="auto">
                <a:xfrm>
                  <a:off x="3879" y="1824"/>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n</a:t>
                  </a:r>
                </a:p>
              </p:txBody>
            </p:sp>
          </p:grpSp>
          <p:grpSp>
            <p:nvGrpSpPr>
              <p:cNvPr id="9" name="Group 25"/>
              <p:cNvGrpSpPr>
                <a:grpSpLocks/>
              </p:cNvGrpSpPr>
              <p:nvPr/>
            </p:nvGrpSpPr>
            <p:grpSpPr bwMode="auto">
              <a:xfrm>
                <a:off x="4347" y="2247"/>
                <a:ext cx="195" cy="195"/>
                <a:chOff x="3840" y="1824"/>
                <a:chExt cx="195" cy="195"/>
              </a:xfrm>
            </p:grpSpPr>
            <p:sp>
              <p:nvSpPr>
                <p:cNvPr id="778266" name="Oval 26"/>
                <p:cNvSpPr>
                  <a:spLocks noChangeArrowheads="1"/>
                </p:cNvSpPr>
                <p:nvPr/>
              </p:nvSpPr>
              <p:spPr bwMode="auto">
                <a:xfrm>
                  <a:off x="3840" y="1824"/>
                  <a:ext cx="195" cy="195"/>
                </a:xfrm>
                <a:prstGeom prst="ellipse">
                  <a:avLst/>
                </a:prstGeom>
                <a:gradFill rotWithShape="0">
                  <a:gsLst>
                    <a:gs pos="0">
                      <a:schemeClr val="accent2">
                        <a:gamma/>
                        <a:tint val="392"/>
                        <a:invGamma/>
                      </a:schemeClr>
                    </a:gs>
                    <a:gs pos="100000">
                      <a:schemeClr val="accent2"/>
                    </a:gs>
                  </a:gsLst>
                  <a:path path="shape">
                    <a:fillToRect l="50000" t="50000" r="50000" b="50000"/>
                  </a:path>
                </a:gradFill>
                <a:ln w="9525">
                  <a:solidFill>
                    <a:schemeClr val="accent2"/>
                  </a:solidFill>
                  <a:round/>
                  <a:headEnd/>
                  <a:tailEnd/>
                </a:ln>
                <a:effectLst/>
              </p:spPr>
              <p:txBody>
                <a:bodyPr wrap="none" anchor="ctr">
                  <a:prstTxWarp prst="textNoShape">
                    <a:avLst/>
                  </a:prstTxWarp>
                </a:bodyPr>
                <a:lstStyle/>
                <a:p>
                  <a:endParaRPr lang="en-US"/>
                </a:p>
              </p:txBody>
            </p:sp>
            <p:sp>
              <p:nvSpPr>
                <p:cNvPr id="778267" name="Text Box 27"/>
                <p:cNvSpPr txBox="1">
                  <a:spLocks noChangeArrowheads="1"/>
                </p:cNvSpPr>
                <p:nvPr/>
              </p:nvSpPr>
              <p:spPr bwMode="auto">
                <a:xfrm>
                  <a:off x="3878" y="1825"/>
                  <a:ext cx="60" cy="120"/>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n</a:t>
                  </a:r>
                </a:p>
              </p:txBody>
            </p:sp>
          </p:grpSp>
          <p:grpSp>
            <p:nvGrpSpPr>
              <p:cNvPr id="10" name="Group 28"/>
              <p:cNvGrpSpPr>
                <a:grpSpLocks/>
              </p:cNvGrpSpPr>
              <p:nvPr/>
            </p:nvGrpSpPr>
            <p:grpSpPr bwMode="auto">
              <a:xfrm>
                <a:off x="4128" y="2100"/>
                <a:ext cx="195" cy="210"/>
                <a:chOff x="3450" y="2427"/>
                <a:chExt cx="195" cy="210"/>
              </a:xfrm>
            </p:grpSpPr>
            <p:sp>
              <p:nvSpPr>
                <p:cNvPr id="778269" name="Oval 29"/>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270" name="Text Box 30"/>
                <p:cNvSpPr txBox="1">
                  <a:spLocks noChangeArrowheads="1"/>
                </p:cNvSpPr>
                <p:nvPr/>
              </p:nvSpPr>
              <p:spPr bwMode="auto">
                <a:xfrm>
                  <a:off x="3505" y="2427"/>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11" name="Group 31"/>
              <p:cNvGrpSpPr>
                <a:grpSpLocks/>
              </p:cNvGrpSpPr>
              <p:nvPr/>
            </p:nvGrpSpPr>
            <p:grpSpPr bwMode="auto">
              <a:xfrm>
                <a:off x="4302" y="2496"/>
                <a:ext cx="195" cy="210"/>
                <a:chOff x="3450" y="2427"/>
                <a:chExt cx="195" cy="210"/>
              </a:xfrm>
            </p:grpSpPr>
            <p:sp>
              <p:nvSpPr>
                <p:cNvPr id="778272" name="Oval 32"/>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273" name="Text Box 33"/>
                <p:cNvSpPr txBox="1">
                  <a:spLocks noChangeArrowheads="1"/>
                </p:cNvSpPr>
                <p:nvPr/>
              </p:nvSpPr>
              <p:spPr bwMode="auto">
                <a:xfrm>
                  <a:off x="3504" y="2427"/>
                  <a:ext cx="60" cy="120"/>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12" name="Group 34"/>
              <p:cNvGrpSpPr>
                <a:grpSpLocks/>
              </p:cNvGrpSpPr>
              <p:nvPr/>
            </p:nvGrpSpPr>
            <p:grpSpPr bwMode="auto">
              <a:xfrm>
                <a:off x="4083" y="2547"/>
                <a:ext cx="195" cy="210"/>
                <a:chOff x="3450" y="2427"/>
                <a:chExt cx="195" cy="210"/>
              </a:xfrm>
            </p:grpSpPr>
            <p:sp>
              <p:nvSpPr>
                <p:cNvPr id="778275" name="Oval 35"/>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276" name="Text Box 36"/>
                <p:cNvSpPr txBox="1">
                  <a:spLocks noChangeArrowheads="1"/>
                </p:cNvSpPr>
                <p:nvPr/>
              </p:nvSpPr>
              <p:spPr bwMode="auto">
                <a:xfrm>
                  <a:off x="3505" y="2427"/>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13" name="Group 37"/>
              <p:cNvGrpSpPr>
                <a:grpSpLocks/>
              </p:cNvGrpSpPr>
              <p:nvPr/>
            </p:nvGrpSpPr>
            <p:grpSpPr bwMode="auto">
              <a:xfrm>
                <a:off x="3885" y="2421"/>
                <a:ext cx="195" cy="210"/>
                <a:chOff x="3450" y="2427"/>
                <a:chExt cx="195" cy="210"/>
              </a:xfrm>
            </p:grpSpPr>
            <p:sp>
              <p:nvSpPr>
                <p:cNvPr id="778278" name="Oval 38"/>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279" name="Text Box 39"/>
                <p:cNvSpPr txBox="1">
                  <a:spLocks noChangeArrowheads="1"/>
                </p:cNvSpPr>
                <p:nvPr/>
              </p:nvSpPr>
              <p:spPr bwMode="auto">
                <a:xfrm>
                  <a:off x="3504" y="2427"/>
                  <a:ext cx="60" cy="120"/>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14" name="Group 40"/>
              <p:cNvGrpSpPr>
                <a:grpSpLocks/>
              </p:cNvGrpSpPr>
              <p:nvPr/>
            </p:nvGrpSpPr>
            <p:grpSpPr bwMode="auto">
              <a:xfrm>
                <a:off x="4002" y="2256"/>
                <a:ext cx="195" cy="210"/>
                <a:chOff x="3450" y="2427"/>
                <a:chExt cx="195" cy="210"/>
              </a:xfrm>
            </p:grpSpPr>
            <p:sp>
              <p:nvSpPr>
                <p:cNvPr id="778281" name="Oval 41"/>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282" name="Text Box 42"/>
                <p:cNvSpPr txBox="1">
                  <a:spLocks noChangeArrowheads="1"/>
                </p:cNvSpPr>
                <p:nvPr/>
              </p:nvSpPr>
              <p:spPr bwMode="auto">
                <a:xfrm>
                  <a:off x="3504" y="2427"/>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15" name="Group 43"/>
              <p:cNvGrpSpPr>
                <a:grpSpLocks/>
              </p:cNvGrpSpPr>
              <p:nvPr/>
            </p:nvGrpSpPr>
            <p:grpSpPr bwMode="auto">
              <a:xfrm>
                <a:off x="4203" y="2574"/>
                <a:ext cx="195" cy="195"/>
                <a:chOff x="3840" y="1824"/>
                <a:chExt cx="195" cy="195"/>
              </a:xfrm>
            </p:grpSpPr>
            <p:sp>
              <p:nvSpPr>
                <p:cNvPr id="778284" name="Oval 44"/>
                <p:cNvSpPr>
                  <a:spLocks noChangeArrowheads="1"/>
                </p:cNvSpPr>
                <p:nvPr/>
              </p:nvSpPr>
              <p:spPr bwMode="auto">
                <a:xfrm>
                  <a:off x="3840" y="1824"/>
                  <a:ext cx="195" cy="195"/>
                </a:xfrm>
                <a:prstGeom prst="ellipse">
                  <a:avLst/>
                </a:prstGeom>
                <a:gradFill rotWithShape="0">
                  <a:gsLst>
                    <a:gs pos="0">
                      <a:schemeClr val="accent2">
                        <a:gamma/>
                        <a:tint val="392"/>
                        <a:invGamma/>
                      </a:schemeClr>
                    </a:gs>
                    <a:gs pos="100000">
                      <a:schemeClr val="accent2"/>
                    </a:gs>
                  </a:gsLst>
                  <a:path path="shape">
                    <a:fillToRect l="50000" t="50000" r="50000" b="50000"/>
                  </a:path>
                </a:gradFill>
                <a:ln w="9525">
                  <a:solidFill>
                    <a:schemeClr val="accent2"/>
                  </a:solidFill>
                  <a:round/>
                  <a:headEnd/>
                  <a:tailEnd/>
                </a:ln>
                <a:effectLst/>
              </p:spPr>
              <p:txBody>
                <a:bodyPr wrap="none" anchor="ctr">
                  <a:prstTxWarp prst="textNoShape">
                    <a:avLst/>
                  </a:prstTxWarp>
                </a:bodyPr>
                <a:lstStyle/>
                <a:p>
                  <a:endParaRPr lang="en-US"/>
                </a:p>
              </p:txBody>
            </p:sp>
            <p:sp>
              <p:nvSpPr>
                <p:cNvPr id="778285" name="Text Box 45"/>
                <p:cNvSpPr txBox="1">
                  <a:spLocks noChangeArrowheads="1"/>
                </p:cNvSpPr>
                <p:nvPr/>
              </p:nvSpPr>
              <p:spPr bwMode="auto">
                <a:xfrm>
                  <a:off x="3879" y="1824"/>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n</a:t>
                  </a:r>
                </a:p>
              </p:txBody>
            </p:sp>
          </p:grpSp>
          <p:grpSp>
            <p:nvGrpSpPr>
              <p:cNvPr id="16" name="Group 46"/>
              <p:cNvGrpSpPr>
                <a:grpSpLocks/>
              </p:cNvGrpSpPr>
              <p:nvPr/>
            </p:nvGrpSpPr>
            <p:grpSpPr bwMode="auto">
              <a:xfrm>
                <a:off x="4074" y="2247"/>
                <a:ext cx="195" cy="195"/>
                <a:chOff x="3840" y="1824"/>
                <a:chExt cx="195" cy="195"/>
              </a:xfrm>
            </p:grpSpPr>
            <p:sp>
              <p:nvSpPr>
                <p:cNvPr id="778287" name="Oval 47"/>
                <p:cNvSpPr>
                  <a:spLocks noChangeArrowheads="1"/>
                </p:cNvSpPr>
                <p:nvPr/>
              </p:nvSpPr>
              <p:spPr bwMode="auto">
                <a:xfrm>
                  <a:off x="3840" y="1824"/>
                  <a:ext cx="195" cy="195"/>
                </a:xfrm>
                <a:prstGeom prst="ellipse">
                  <a:avLst/>
                </a:prstGeom>
                <a:gradFill rotWithShape="0">
                  <a:gsLst>
                    <a:gs pos="0">
                      <a:schemeClr val="accent2">
                        <a:gamma/>
                        <a:tint val="392"/>
                        <a:invGamma/>
                      </a:schemeClr>
                    </a:gs>
                    <a:gs pos="100000">
                      <a:schemeClr val="accent2"/>
                    </a:gs>
                  </a:gsLst>
                  <a:path path="shape">
                    <a:fillToRect l="50000" t="50000" r="50000" b="50000"/>
                  </a:path>
                </a:gradFill>
                <a:ln w="9525">
                  <a:solidFill>
                    <a:schemeClr val="accent2"/>
                  </a:solidFill>
                  <a:round/>
                  <a:headEnd/>
                  <a:tailEnd/>
                </a:ln>
                <a:effectLst/>
              </p:spPr>
              <p:txBody>
                <a:bodyPr wrap="none" anchor="ctr">
                  <a:prstTxWarp prst="textNoShape">
                    <a:avLst/>
                  </a:prstTxWarp>
                </a:bodyPr>
                <a:lstStyle/>
                <a:p>
                  <a:endParaRPr lang="en-US"/>
                </a:p>
              </p:txBody>
            </p:sp>
            <p:sp>
              <p:nvSpPr>
                <p:cNvPr id="778288" name="Text Box 48"/>
                <p:cNvSpPr txBox="1">
                  <a:spLocks noChangeArrowheads="1"/>
                </p:cNvSpPr>
                <p:nvPr/>
              </p:nvSpPr>
              <p:spPr bwMode="auto">
                <a:xfrm>
                  <a:off x="3879" y="1825"/>
                  <a:ext cx="60" cy="120"/>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n</a:t>
                  </a:r>
                </a:p>
              </p:txBody>
            </p:sp>
          </p:grpSp>
          <p:grpSp>
            <p:nvGrpSpPr>
              <p:cNvPr id="17" name="Group 49"/>
              <p:cNvGrpSpPr>
                <a:grpSpLocks/>
              </p:cNvGrpSpPr>
              <p:nvPr/>
            </p:nvGrpSpPr>
            <p:grpSpPr bwMode="auto">
              <a:xfrm>
                <a:off x="4278" y="2367"/>
                <a:ext cx="195" cy="195"/>
                <a:chOff x="3840" y="1824"/>
                <a:chExt cx="195" cy="195"/>
              </a:xfrm>
            </p:grpSpPr>
            <p:sp>
              <p:nvSpPr>
                <p:cNvPr id="778290" name="Oval 50"/>
                <p:cNvSpPr>
                  <a:spLocks noChangeArrowheads="1"/>
                </p:cNvSpPr>
                <p:nvPr/>
              </p:nvSpPr>
              <p:spPr bwMode="auto">
                <a:xfrm>
                  <a:off x="3840" y="1824"/>
                  <a:ext cx="195" cy="195"/>
                </a:xfrm>
                <a:prstGeom prst="ellipse">
                  <a:avLst/>
                </a:prstGeom>
                <a:gradFill rotWithShape="0">
                  <a:gsLst>
                    <a:gs pos="0">
                      <a:schemeClr val="accent2">
                        <a:gamma/>
                        <a:tint val="392"/>
                        <a:invGamma/>
                      </a:schemeClr>
                    </a:gs>
                    <a:gs pos="100000">
                      <a:schemeClr val="accent2"/>
                    </a:gs>
                  </a:gsLst>
                  <a:path path="shape">
                    <a:fillToRect l="50000" t="50000" r="50000" b="50000"/>
                  </a:path>
                </a:gradFill>
                <a:ln w="9525">
                  <a:solidFill>
                    <a:schemeClr val="accent2"/>
                  </a:solidFill>
                  <a:round/>
                  <a:headEnd/>
                  <a:tailEnd/>
                </a:ln>
                <a:effectLst/>
              </p:spPr>
              <p:txBody>
                <a:bodyPr wrap="none" anchor="ctr">
                  <a:prstTxWarp prst="textNoShape">
                    <a:avLst/>
                  </a:prstTxWarp>
                </a:bodyPr>
                <a:lstStyle/>
                <a:p>
                  <a:endParaRPr lang="en-US"/>
                </a:p>
              </p:txBody>
            </p:sp>
            <p:sp>
              <p:nvSpPr>
                <p:cNvPr id="778291" name="Text Box 51"/>
                <p:cNvSpPr txBox="1">
                  <a:spLocks noChangeArrowheads="1"/>
                </p:cNvSpPr>
                <p:nvPr/>
              </p:nvSpPr>
              <p:spPr bwMode="auto">
                <a:xfrm>
                  <a:off x="3878" y="1824"/>
                  <a:ext cx="60" cy="120"/>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n</a:t>
                  </a:r>
                </a:p>
              </p:txBody>
            </p:sp>
          </p:grpSp>
          <p:grpSp>
            <p:nvGrpSpPr>
              <p:cNvPr id="18" name="Group 52"/>
              <p:cNvGrpSpPr>
                <a:grpSpLocks/>
              </p:cNvGrpSpPr>
              <p:nvPr/>
            </p:nvGrpSpPr>
            <p:grpSpPr bwMode="auto">
              <a:xfrm>
                <a:off x="4248" y="2217"/>
                <a:ext cx="195" cy="210"/>
                <a:chOff x="3450" y="2427"/>
                <a:chExt cx="195" cy="210"/>
              </a:xfrm>
            </p:grpSpPr>
            <p:sp>
              <p:nvSpPr>
                <p:cNvPr id="778293" name="Oval 53"/>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294" name="Text Box 54"/>
                <p:cNvSpPr txBox="1">
                  <a:spLocks noChangeArrowheads="1"/>
                </p:cNvSpPr>
                <p:nvPr/>
              </p:nvSpPr>
              <p:spPr bwMode="auto">
                <a:xfrm>
                  <a:off x="3505" y="2427"/>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19" name="Group 55"/>
              <p:cNvGrpSpPr>
                <a:grpSpLocks/>
              </p:cNvGrpSpPr>
              <p:nvPr/>
            </p:nvGrpSpPr>
            <p:grpSpPr bwMode="auto">
              <a:xfrm>
                <a:off x="4137" y="2477"/>
                <a:ext cx="195" cy="211"/>
                <a:chOff x="3450" y="2426"/>
                <a:chExt cx="195" cy="211"/>
              </a:xfrm>
            </p:grpSpPr>
            <p:sp>
              <p:nvSpPr>
                <p:cNvPr id="778296" name="Oval 56"/>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297" name="Text Box 57"/>
                <p:cNvSpPr txBox="1">
                  <a:spLocks noChangeArrowheads="1"/>
                </p:cNvSpPr>
                <p:nvPr/>
              </p:nvSpPr>
              <p:spPr bwMode="auto">
                <a:xfrm>
                  <a:off x="3504" y="2426"/>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20" name="Group 58"/>
              <p:cNvGrpSpPr>
                <a:grpSpLocks/>
              </p:cNvGrpSpPr>
              <p:nvPr/>
            </p:nvGrpSpPr>
            <p:grpSpPr bwMode="auto">
              <a:xfrm>
                <a:off x="4173" y="2331"/>
                <a:ext cx="195" cy="195"/>
                <a:chOff x="3840" y="1824"/>
                <a:chExt cx="195" cy="195"/>
              </a:xfrm>
            </p:grpSpPr>
            <p:sp>
              <p:nvSpPr>
                <p:cNvPr id="778299" name="Oval 59"/>
                <p:cNvSpPr>
                  <a:spLocks noChangeArrowheads="1"/>
                </p:cNvSpPr>
                <p:nvPr/>
              </p:nvSpPr>
              <p:spPr bwMode="auto">
                <a:xfrm>
                  <a:off x="3840" y="1824"/>
                  <a:ext cx="195" cy="195"/>
                </a:xfrm>
                <a:prstGeom prst="ellipse">
                  <a:avLst/>
                </a:prstGeom>
                <a:gradFill rotWithShape="0">
                  <a:gsLst>
                    <a:gs pos="0">
                      <a:schemeClr val="accent2">
                        <a:gamma/>
                        <a:tint val="392"/>
                        <a:invGamma/>
                      </a:schemeClr>
                    </a:gs>
                    <a:gs pos="100000">
                      <a:schemeClr val="accent2"/>
                    </a:gs>
                  </a:gsLst>
                  <a:path path="shape">
                    <a:fillToRect l="50000" t="50000" r="50000" b="50000"/>
                  </a:path>
                </a:gradFill>
                <a:ln w="9525">
                  <a:solidFill>
                    <a:schemeClr val="accent2"/>
                  </a:solidFill>
                  <a:round/>
                  <a:headEnd/>
                  <a:tailEnd/>
                </a:ln>
                <a:effectLst/>
              </p:spPr>
              <p:txBody>
                <a:bodyPr wrap="none" anchor="ctr">
                  <a:prstTxWarp prst="textNoShape">
                    <a:avLst/>
                  </a:prstTxWarp>
                </a:bodyPr>
                <a:lstStyle/>
                <a:p>
                  <a:endParaRPr lang="en-US"/>
                </a:p>
              </p:txBody>
            </p:sp>
            <p:sp>
              <p:nvSpPr>
                <p:cNvPr id="778300" name="Text Box 60"/>
                <p:cNvSpPr txBox="1">
                  <a:spLocks noChangeArrowheads="1"/>
                </p:cNvSpPr>
                <p:nvPr/>
              </p:nvSpPr>
              <p:spPr bwMode="auto">
                <a:xfrm>
                  <a:off x="3879" y="1824"/>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n</a:t>
                  </a:r>
                </a:p>
              </p:txBody>
            </p:sp>
          </p:grpSp>
          <p:grpSp>
            <p:nvGrpSpPr>
              <p:cNvPr id="21" name="Group 61"/>
              <p:cNvGrpSpPr>
                <a:grpSpLocks/>
              </p:cNvGrpSpPr>
              <p:nvPr/>
            </p:nvGrpSpPr>
            <p:grpSpPr bwMode="auto">
              <a:xfrm>
                <a:off x="4002" y="2376"/>
                <a:ext cx="195" cy="210"/>
                <a:chOff x="3450" y="2427"/>
                <a:chExt cx="195" cy="210"/>
              </a:xfrm>
            </p:grpSpPr>
            <p:sp>
              <p:nvSpPr>
                <p:cNvPr id="778302" name="Oval 62"/>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303" name="Text Box 63"/>
                <p:cNvSpPr txBox="1">
                  <a:spLocks noChangeArrowheads="1"/>
                </p:cNvSpPr>
                <p:nvPr/>
              </p:nvSpPr>
              <p:spPr bwMode="auto">
                <a:xfrm>
                  <a:off x="3504" y="2427"/>
                  <a:ext cx="60" cy="121"/>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nvGrpSpPr>
              <p:cNvPr id="22" name="Group 64"/>
              <p:cNvGrpSpPr>
                <a:grpSpLocks/>
              </p:cNvGrpSpPr>
              <p:nvPr/>
            </p:nvGrpSpPr>
            <p:grpSpPr bwMode="auto">
              <a:xfrm>
                <a:off x="4125" y="2400"/>
                <a:ext cx="195" cy="195"/>
                <a:chOff x="3840" y="1824"/>
                <a:chExt cx="195" cy="195"/>
              </a:xfrm>
            </p:grpSpPr>
            <p:sp>
              <p:nvSpPr>
                <p:cNvPr id="778305" name="Oval 65"/>
                <p:cNvSpPr>
                  <a:spLocks noChangeArrowheads="1"/>
                </p:cNvSpPr>
                <p:nvPr/>
              </p:nvSpPr>
              <p:spPr bwMode="auto">
                <a:xfrm>
                  <a:off x="3840" y="1824"/>
                  <a:ext cx="195" cy="195"/>
                </a:xfrm>
                <a:prstGeom prst="ellipse">
                  <a:avLst/>
                </a:prstGeom>
                <a:gradFill rotWithShape="0">
                  <a:gsLst>
                    <a:gs pos="0">
                      <a:schemeClr val="accent2">
                        <a:gamma/>
                        <a:tint val="392"/>
                        <a:invGamma/>
                      </a:schemeClr>
                    </a:gs>
                    <a:gs pos="100000">
                      <a:schemeClr val="accent2"/>
                    </a:gs>
                  </a:gsLst>
                  <a:path path="shape">
                    <a:fillToRect l="50000" t="50000" r="50000" b="50000"/>
                  </a:path>
                </a:gradFill>
                <a:ln w="9525">
                  <a:solidFill>
                    <a:schemeClr val="accent2"/>
                  </a:solidFill>
                  <a:round/>
                  <a:headEnd/>
                  <a:tailEnd/>
                </a:ln>
                <a:effectLst/>
              </p:spPr>
              <p:txBody>
                <a:bodyPr wrap="none" anchor="ctr">
                  <a:prstTxWarp prst="textNoShape">
                    <a:avLst/>
                  </a:prstTxWarp>
                </a:bodyPr>
                <a:lstStyle/>
                <a:p>
                  <a:endParaRPr lang="en-US"/>
                </a:p>
              </p:txBody>
            </p:sp>
            <p:sp>
              <p:nvSpPr>
                <p:cNvPr id="778306" name="Text Box 66"/>
                <p:cNvSpPr txBox="1">
                  <a:spLocks noChangeArrowheads="1"/>
                </p:cNvSpPr>
                <p:nvPr/>
              </p:nvSpPr>
              <p:spPr bwMode="auto">
                <a:xfrm>
                  <a:off x="3879" y="1824"/>
                  <a:ext cx="60" cy="120"/>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n</a:t>
                  </a:r>
                </a:p>
              </p:txBody>
            </p:sp>
          </p:grpSp>
          <p:grpSp>
            <p:nvGrpSpPr>
              <p:cNvPr id="23" name="Group 67"/>
              <p:cNvGrpSpPr>
                <a:grpSpLocks/>
              </p:cNvGrpSpPr>
              <p:nvPr/>
            </p:nvGrpSpPr>
            <p:grpSpPr bwMode="auto">
              <a:xfrm>
                <a:off x="3984" y="2496"/>
                <a:ext cx="195" cy="210"/>
                <a:chOff x="3450" y="2427"/>
                <a:chExt cx="195" cy="210"/>
              </a:xfrm>
            </p:grpSpPr>
            <p:sp>
              <p:nvSpPr>
                <p:cNvPr id="778308" name="Oval 68"/>
                <p:cNvSpPr>
                  <a:spLocks noChangeArrowheads="1"/>
                </p:cNvSpPr>
                <p:nvPr/>
              </p:nvSpPr>
              <p:spPr bwMode="auto">
                <a:xfrm>
                  <a:off x="3450" y="2442"/>
                  <a:ext cx="195" cy="195"/>
                </a:xfrm>
                <a:prstGeom prst="ellipse">
                  <a:avLst/>
                </a:prstGeom>
                <a:gradFill rotWithShape="0">
                  <a:gsLst>
                    <a:gs pos="0">
                      <a:srgbClr val="FF0000">
                        <a:gamma/>
                        <a:tint val="392"/>
                        <a:invGamma/>
                      </a:srgbClr>
                    </a:gs>
                    <a:gs pos="100000">
                      <a:srgbClr val="FF0000"/>
                    </a:gs>
                  </a:gsLst>
                  <a:path path="shape">
                    <a:fillToRect l="50000" t="50000" r="50000" b="50000"/>
                  </a:path>
                </a:gradFill>
                <a:ln w="9525">
                  <a:solidFill>
                    <a:srgbClr val="FF0000"/>
                  </a:solidFill>
                  <a:round/>
                  <a:headEnd/>
                  <a:tailEnd/>
                </a:ln>
                <a:effectLst/>
              </p:spPr>
              <p:txBody>
                <a:bodyPr wrap="none" anchor="ctr">
                  <a:prstTxWarp prst="textNoShape">
                    <a:avLst/>
                  </a:prstTxWarp>
                </a:bodyPr>
                <a:lstStyle/>
                <a:p>
                  <a:endParaRPr lang="en-US"/>
                </a:p>
              </p:txBody>
            </p:sp>
            <p:sp>
              <p:nvSpPr>
                <p:cNvPr id="778309" name="Text Box 69"/>
                <p:cNvSpPr txBox="1">
                  <a:spLocks noChangeArrowheads="1"/>
                </p:cNvSpPr>
                <p:nvPr/>
              </p:nvSpPr>
              <p:spPr bwMode="auto">
                <a:xfrm>
                  <a:off x="3505" y="2427"/>
                  <a:ext cx="60" cy="120"/>
                </a:xfrm>
                <a:prstGeom prst="rect">
                  <a:avLst/>
                </a:prstGeom>
                <a:noFill/>
                <a:ln w="9525">
                  <a:noFill/>
                  <a:miter lim="800000"/>
                  <a:headEnd/>
                  <a:tailEnd/>
                </a:ln>
                <a:effectLst/>
              </p:spPr>
              <p:txBody>
                <a:bodyPr wrap="none" lIns="0" tIns="0" rIns="0" bIns="0">
                  <a:prstTxWarp prst="textNoShape">
                    <a:avLst/>
                  </a:prstTxWarp>
                  <a:spAutoFit/>
                </a:bodyPr>
                <a:lstStyle/>
                <a:p>
                  <a:r>
                    <a:rPr lang="de-DE" sz="2000" b="1">
                      <a:latin typeface="Arial Black" pitchFamily="-109" charset="0"/>
                    </a:rPr>
                    <a:t>p</a:t>
                  </a:r>
                </a:p>
              </p:txBody>
            </p:sp>
          </p:grpSp>
        </p:grpSp>
      </p:grpSp>
      <p:pic>
        <p:nvPicPr>
          <p:cNvPr id="778310" name="Picture 70" descr="sonne"/>
          <p:cNvPicPr>
            <a:picLocks noChangeAspect="1" noChangeArrowheads="1"/>
          </p:cNvPicPr>
          <p:nvPr/>
        </p:nvPicPr>
        <p:blipFill>
          <a:blip r:embed="rId5"/>
          <a:srcRect/>
          <a:stretch>
            <a:fillRect/>
          </a:stretch>
        </p:blipFill>
        <p:spPr bwMode="auto">
          <a:xfrm>
            <a:off x="1524001" y="4635501"/>
            <a:ext cx="1908175" cy="1908175"/>
          </a:xfrm>
          <a:prstGeom prst="rect">
            <a:avLst/>
          </a:prstGeom>
          <a:noFill/>
        </p:spPr>
      </p:pic>
      <p:pic>
        <p:nvPicPr>
          <p:cNvPr id="778311" name="Picture 71" descr="ap031003"/>
          <p:cNvPicPr>
            <a:picLocks noChangeAspect="1" noChangeArrowheads="1"/>
          </p:cNvPicPr>
          <p:nvPr/>
        </p:nvPicPr>
        <p:blipFill>
          <a:blip r:embed="rId4"/>
          <a:srcRect t="47528"/>
          <a:stretch>
            <a:fillRect/>
          </a:stretch>
        </p:blipFill>
        <p:spPr bwMode="auto">
          <a:xfrm>
            <a:off x="1524001" y="1243014"/>
            <a:ext cx="1908175" cy="1690687"/>
          </a:xfrm>
          <a:prstGeom prst="rect">
            <a:avLst/>
          </a:prstGeom>
          <a:noFill/>
        </p:spPr>
      </p:pic>
      <p:sp>
        <p:nvSpPr>
          <p:cNvPr id="70" name="Text Box 13"/>
          <p:cNvSpPr txBox="1">
            <a:spLocks noChangeArrowheads="1"/>
          </p:cNvSpPr>
          <p:nvPr/>
        </p:nvSpPr>
        <p:spPr bwMode="auto">
          <a:xfrm>
            <a:off x="5859464" y="3306744"/>
            <a:ext cx="3095625" cy="371513"/>
          </a:xfrm>
          <a:prstGeom prst="rect">
            <a:avLst/>
          </a:prstGeom>
          <a:solidFill>
            <a:schemeClr val="bg1"/>
          </a:solidFill>
          <a:ln w="9525">
            <a:noFill/>
            <a:miter lim="800000"/>
            <a:headEnd/>
            <a:tailEnd/>
          </a:ln>
          <a:effectLst/>
        </p:spPr>
        <p:txBody>
          <a:bodyPr lIns="90000" tIns="46800" rIns="90000" bIns="46800">
            <a:prstTxWarp prst="textNoShape">
              <a:avLst/>
            </a:prstTxWarp>
            <a:spAutoFit/>
          </a:bodyPr>
          <a:lstStyle/>
          <a:p>
            <a:pPr algn="ctr">
              <a:spcBef>
                <a:spcPct val="50000"/>
              </a:spcBef>
            </a:pPr>
            <a:r>
              <a:rPr lang="en-US" dirty="0">
                <a:latin typeface="Verdana" pitchFamily="-109" charset="0"/>
              </a:rPr>
              <a:t>S</a:t>
            </a:r>
            <a:r>
              <a:rPr lang="en-GB" dirty="0" err="1">
                <a:latin typeface="Verdana" pitchFamily="-109" charset="0"/>
              </a:rPr>
              <a:t>trong</a:t>
            </a:r>
            <a:r>
              <a:rPr lang="en-GB" dirty="0">
                <a:latin typeface="Verdana" pitchFamily="-109" charset="0"/>
              </a:rPr>
              <a:t> force</a:t>
            </a:r>
          </a:p>
        </p:txBody>
      </p:sp>
      <p:sp>
        <p:nvSpPr>
          <p:cNvPr id="71" name="Text Box 13"/>
          <p:cNvSpPr txBox="1">
            <a:spLocks noChangeArrowheads="1"/>
          </p:cNvSpPr>
          <p:nvPr/>
        </p:nvSpPr>
        <p:spPr bwMode="auto">
          <a:xfrm>
            <a:off x="6375400" y="5262544"/>
            <a:ext cx="1752600" cy="371513"/>
          </a:xfrm>
          <a:prstGeom prst="rect">
            <a:avLst/>
          </a:prstGeom>
          <a:solidFill>
            <a:schemeClr val="bg1"/>
          </a:solidFill>
          <a:ln w="9525">
            <a:noFill/>
            <a:miter lim="800000"/>
            <a:headEnd/>
            <a:tailEnd/>
          </a:ln>
          <a:effectLst/>
        </p:spPr>
        <p:txBody>
          <a:bodyPr wrap="square" lIns="90000" tIns="46800" rIns="90000" bIns="46800">
            <a:prstTxWarp prst="textNoShape">
              <a:avLst/>
            </a:prstTxWarp>
            <a:spAutoFit/>
          </a:bodyPr>
          <a:lstStyle/>
          <a:p>
            <a:pPr algn="ctr">
              <a:spcBef>
                <a:spcPct val="50000"/>
              </a:spcBef>
            </a:pPr>
            <a:r>
              <a:rPr lang="en-US" dirty="0">
                <a:latin typeface="Verdana" pitchFamily="-109" charset="0"/>
              </a:rPr>
              <a:t>Gravitation</a:t>
            </a:r>
            <a:endParaRPr lang="en-GB" dirty="0">
              <a:latin typeface="Verdana" pitchFamily="-109" charset="0"/>
            </a:endParaRPr>
          </a:p>
        </p:txBody>
      </p:sp>
      <p:sp>
        <p:nvSpPr>
          <p:cNvPr id="72" name="Text Box 13"/>
          <p:cNvSpPr txBox="1">
            <a:spLocks noChangeArrowheads="1"/>
          </p:cNvSpPr>
          <p:nvPr/>
        </p:nvSpPr>
        <p:spPr bwMode="auto">
          <a:xfrm>
            <a:off x="3860800" y="5262544"/>
            <a:ext cx="1752600" cy="371513"/>
          </a:xfrm>
          <a:prstGeom prst="rect">
            <a:avLst/>
          </a:prstGeom>
          <a:solidFill>
            <a:schemeClr val="bg1"/>
          </a:solidFill>
          <a:ln w="9525">
            <a:noFill/>
            <a:miter lim="800000"/>
            <a:headEnd/>
            <a:tailEnd/>
          </a:ln>
          <a:effectLst/>
        </p:spPr>
        <p:txBody>
          <a:bodyPr wrap="square" lIns="90000" tIns="46800" rIns="90000" bIns="46800">
            <a:prstTxWarp prst="textNoShape">
              <a:avLst/>
            </a:prstTxWarp>
            <a:spAutoFit/>
          </a:bodyPr>
          <a:lstStyle/>
          <a:p>
            <a:pPr algn="ctr">
              <a:spcBef>
                <a:spcPct val="50000"/>
              </a:spcBef>
            </a:pPr>
            <a:r>
              <a:rPr lang="en-US" dirty="0">
                <a:latin typeface="Verdana" pitchFamily="-109" charset="0"/>
              </a:rPr>
              <a:t>Weak force</a:t>
            </a:r>
            <a:endParaRPr lang="en-GB" dirty="0">
              <a:latin typeface="Verdana" pitchFamily="-109" charset="0"/>
            </a:endParaRPr>
          </a:p>
        </p:txBody>
      </p:sp>
      <p:sp>
        <p:nvSpPr>
          <p:cNvPr id="73" name="Text Box 13"/>
          <p:cNvSpPr txBox="1">
            <a:spLocks noChangeArrowheads="1"/>
          </p:cNvSpPr>
          <p:nvPr/>
        </p:nvSpPr>
        <p:spPr bwMode="auto">
          <a:xfrm>
            <a:off x="3124200" y="3306744"/>
            <a:ext cx="2844800" cy="371513"/>
          </a:xfrm>
          <a:prstGeom prst="rect">
            <a:avLst/>
          </a:prstGeom>
          <a:solidFill>
            <a:schemeClr val="bg1"/>
          </a:solidFill>
          <a:ln w="9525">
            <a:noFill/>
            <a:miter lim="800000"/>
            <a:headEnd/>
            <a:tailEnd/>
          </a:ln>
          <a:effectLst/>
        </p:spPr>
        <p:txBody>
          <a:bodyPr wrap="square" lIns="90000" tIns="46800" rIns="90000" bIns="46800">
            <a:prstTxWarp prst="textNoShape">
              <a:avLst/>
            </a:prstTxWarp>
            <a:spAutoFit/>
          </a:bodyPr>
          <a:lstStyle/>
          <a:p>
            <a:pPr algn="ctr">
              <a:spcBef>
                <a:spcPct val="50000"/>
              </a:spcBef>
            </a:pPr>
            <a:r>
              <a:rPr lang="en-US" dirty="0">
                <a:latin typeface="Verdana" pitchFamily="-109" charset="0"/>
              </a:rPr>
              <a:t>Electromagnetic force</a:t>
            </a:r>
            <a:endParaRPr lang="en-GB" dirty="0">
              <a:latin typeface="Verdana" pitchFamily="-109" charset="0"/>
            </a:endParaRPr>
          </a:p>
        </p:txBody>
      </p:sp>
    </p:spTree>
    <p:extLst>
      <p:ext uri="{BB962C8B-B14F-4D97-AF65-F5344CB8AC3E}">
        <p14:creationId xmlns:p14="http://schemas.microsoft.com/office/powerpoint/2010/main" val="270886618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p:cNvSpPr>
            <a:spLocks noGrp="1" noChangeArrowheads="1"/>
          </p:cNvSpPr>
          <p:nvPr>
            <p:ph type="title"/>
          </p:nvPr>
        </p:nvSpPr>
        <p:spPr>
          <a:xfrm>
            <a:off x="1676400" y="0"/>
            <a:ext cx="8763000" cy="1155700"/>
          </a:xfrm>
        </p:spPr>
        <p:txBody>
          <a:bodyPr>
            <a:normAutofit/>
          </a:bodyPr>
          <a:lstStyle/>
          <a:p>
            <a:pPr algn="ctr"/>
            <a:r>
              <a:rPr lang="en-US" sz="3200" b="1" dirty="0">
                <a:solidFill>
                  <a:srgbClr val="FF0000"/>
                </a:solidFill>
                <a:latin typeface="Arial"/>
                <a:cs typeface="Arial"/>
              </a:rPr>
              <a:t>The Standard Model fundamental particle zoo – a summary</a:t>
            </a:r>
          </a:p>
        </p:txBody>
      </p:sp>
      <p:pic>
        <p:nvPicPr>
          <p:cNvPr id="780292" name="Picture 4" descr="_PhotoarchivePlugin_SM-Zoo_detailed"/>
          <p:cNvPicPr>
            <a:picLocks noChangeAspect="1" noChangeArrowheads="1"/>
          </p:cNvPicPr>
          <p:nvPr/>
        </p:nvPicPr>
        <p:blipFill>
          <a:blip r:embed="rId3"/>
          <a:srcRect/>
          <a:stretch>
            <a:fillRect/>
          </a:stretch>
        </p:blipFill>
        <p:spPr bwMode="auto">
          <a:xfrm>
            <a:off x="168676" y="1076516"/>
            <a:ext cx="5700712" cy="5759450"/>
          </a:xfrm>
          <a:prstGeom prst="rect">
            <a:avLst/>
          </a:prstGeom>
          <a:noFill/>
        </p:spPr>
      </p:pic>
      <p:sp>
        <p:nvSpPr>
          <p:cNvPr id="780293" name="Rectangle 5"/>
          <p:cNvSpPr>
            <a:spLocks noChangeArrowheads="1"/>
          </p:cNvSpPr>
          <p:nvPr/>
        </p:nvSpPr>
        <p:spPr bwMode="auto">
          <a:xfrm rot="-508758">
            <a:off x="5952816" y="1171533"/>
            <a:ext cx="2819400" cy="1574800"/>
          </a:xfrm>
          <a:prstGeom prst="rect">
            <a:avLst/>
          </a:prstGeom>
          <a:solidFill>
            <a:srgbClr val="FFFE8D"/>
          </a:solidFill>
          <a:ln w="9525">
            <a:solidFill>
              <a:schemeClr val="tx1"/>
            </a:solidFill>
            <a:miter lim="800000"/>
            <a:headEnd/>
            <a:tailEnd/>
          </a:ln>
          <a:effectLst>
            <a:outerShdw blurRad="63500" dist="38099" dir="2700000" algn="ctr" rotWithShape="0">
              <a:srgbClr val="000000">
                <a:alpha val="74998"/>
              </a:srgbClr>
            </a:outerShdw>
          </a:effectLst>
        </p:spPr>
        <p:txBody>
          <a:bodyPr wrap="none" anchor="ctr">
            <a:prstTxWarp prst="textNoShape">
              <a:avLst/>
            </a:prstTxWarp>
          </a:bodyPr>
          <a:lstStyle/>
          <a:p>
            <a:pPr algn="ctr"/>
            <a:r>
              <a:rPr lang="en-US" dirty="0">
                <a:latin typeface="Arial Bold" pitchFamily="-109" charset="0"/>
              </a:rPr>
              <a:t>Different animals indicate</a:t>
            </a:r>
          </a:p>
          <a:p>
            <a:pPr algn="ctr"/>
            <a:r>
              <a:rPr lang="en-US" dirty="0">
                <a:latin typeface="Arial Bold" pitchFamily="-109" charset="0"/>
              </a:rPr>
              <a:t>the measured ratio of</a:t>
            </a:r>
          </a:p>
          <a:p>
            <a:pPr algn="ctr"/>
            <a:r>
              <a:rPr lang="en-US" dirty="0">
                <a:latin typeface="Arial Bold" pitchFamily="-109" charset="0"/>
              </a:rPr>
              <a:t>the masses of the</a:t>
            </a:r>
          </a:p>
          <a:p>
            <a:pPr algn="ctr"/>
            <a:r>
              <a:rPr lang="en-US" dirty="0">
                <a:latin typeface="Arial Bold" pitchFamily="-109" charset="0"/>
              </a:rPr>
              <a:t>different particles…</a:t>
            </a:r>
            <a:endParaRPr lang="en-US" sz="2000" dirty="0">
              <a:solidFill>
                <a:srgbClr val="000080"/>
              </a:solidFill>
            </a:endParaRPr>
          </a:p>
        </p:txBody>
      </p:sp>
      <p:pic>
        <p:nvPicPr>
          <p:cNvPr id="5" name="Picture 4" descr="sv_pusselbit.pdf">
            <a:extLst>
              <a:ext uri="{FF2B5EF4-FFF2-40B4-BE49-F238E27FC236}">
                <a16:creationId xmlns:a16="http://schemas.microsoft.com/office/drawing/2014/main" id="{29EB9176-E22A-1043-BE12-4004B79C8819}"/>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4"/>
              <a:stretch>
                <a:fillRect/>
              </a:stretch>
            </p:blipFill>
          </mc:Choice>
          <mc:Fallback>
            <p:blipFill>
              <a:blip r:embed="rId5"/>
              <a:stretch>
                <a:fillRect/>
              </a:stretch>
            </p:blipFill>
          </mc:Fallback>
        </mc:AlternateContent>
        <p:spPr>
          <a:xfrm>
            <a:off x="7702550" y="2414640"/>
            <a:ext cx="4489450" cy="3456627"/>
          </a:xfrm>
          <a:prstGeom prst="rect">
            <a:avLst/>
          </a:prstGeom>
        </p:spPr>
      </p:pic>
      <p:cxnSp>
        <p:nvCxnSpPr>
          <p:cNvPr id="6" name="Straight Arrow Connector 5">
            <a:extLst>
              <a:ext uri="{FF2B5EF4-FFF2-40B4-BE49-F238E27FC236}">
                <a16:creationId xmlns:a16="http://schemas.microsoft.com/office/drawing/2014/main" id="{84C2149F-B373-1949-B5C3-E32B502127D3}"/>
              </a:ext>
            </a:extLst>
          </p:cNvPr>
          <p:cNvCxnSpPr>
            <a:cxnSpLocks/>
            <a:stCxn id="7" idx="0"/>
          </p:cNvCxnSpPr>
          <p:nvPr/>
        </p:nvCxnSpPr>
        <p:spPr>
          <a:xfrm flipV="1">
            <a:off x="7992194" y="4274201"/>
            <a:ext cx="1614515" cy="1949110"/>
          </a:xfrm>
          <a:prstGeom prst="straightConnector1">
            <a:avLst/>
          </a:prstGeom>
          <a:ln w="38100">
            <a:solidFill>
              <a:srgbClr val="FF0000"/>
            </a:solidFill>
            <a:tailEnd type="stealth" w="med" len="lg"/>
          </a:ln>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A4E5546-417B-4044-8D1F-D7CD5F475729}"/>
              </a:ext>
            </a:extLst>
          </p:cNvPr>
          <p:cNvSpPr txBox="1"/>
          <p:nvPr/>
        </p:nvSpPr>
        <p:spPr>
          <a:xfrm>
            <a:off x="7352686" y="6223311"/>
            <a:ext cx="1279016" cy="461665"/>
          </a:xfrm>
          <a:prstGeom prst="rect">
            <a:avLst/>
          </a:prstGeom>
          <a:solidFill>
            <a:srgbClr val="FF0000"/>
          </a:solidFill>
        </p:spPr>
        <p:txBody>
          <a:bodyPr wrap="none" rtlCol="0">
            <a:spAutoFit/>
          </a:bodyPr>
          <a:lstStyle/>
          <a:p>
            <a:r>
              <a:rPr lang="en-US" sz="2400" b="1" dirty="0">
                <a:solidFill>
                  <a:srgbClr val="FFFFFF"/>
                </a:solidFill>
                <a:latin typeface="Arial"/>
                <a:cs typeface="Arial"/>
              </a:rPr>
              <a:t>Joined!</a:t>
            </a:r>
          </a:p>
        </p:txBody>
      </p:sp>
      <p:sp>
        <p:nvSpPr>
          <p:cNvPr id="10" name="Oval 9">
            <a:extLst>
              <a:ext uri="{FF2B5EF4-FFF2-40B4-BE49-F238E27FC236}">
                <a16:creationId xmlns:a16="http://schemas.microsoft.com/office/drawing/2014/main" id="{50FF9F62-71CB-ED48-A5C7-220AA13CF4A6}"/>
              </a:ext>
            </a:extLst>
          </p:cNvPr>
          <p:cNvSpPr/>
          <p:nvPr/>
        </p:nvSpPr>
        <p:spPr>
          <a:xfrm>
            <a:off x="8955807" y="3674126"/>
            <a:ext cx="1295400" cy="1143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3B72C7C-2274-AB44-8904-D06188C1D529}"/>
              </a:ext>
            </a:extLst>
          </p:cNvPr>
          <p:cNvSpPr txBox="1"/>
          <p:nvPr/>
        </p:nvSpPr>
        <p:spPr>
          <a:xfrm>
            <a:off x="6353002" y="3193368"/>
            <a:ext cx="1141659" cy="1815882"/>
          </a:xfrm>
          <a:prstGeom prst="rect">
            <a:avLst/>
          </a:prstGeom>
          <a:noFill/>
        </p:spPr>
        <p:txBody>
          <a:bodyPr wrap="none" rtlCol="0">
            <a:spAutoFit/>
          </a:bodyPr>
          <a:lstStyle/>
          <a:p>
            <a:pPr algn="ctr"/>
            <a:r>
              <a:rPr lang="en-US" sz="8800" b="1" dirty="0">
                <a:solidFill>
                  <a:srgbClr val="FF0000"/>
                </a:solidFill>
                <a:latin typeface="Arial" panose="020B0604020202020204" pitchFamily="34" charset="0"/>
                <a:cs typeface="Arial" panose="020B0604020202020204" pitchFamily="34" charset="0"/>
              </a:rPr>
              <a:t>+</a:t>
            </a:r>
          </a:p>
          <a:p>
            <a:pPr algn="ctr"/>
            <a:r>
              <a:rPr lang="en-US" sz="2400" b="1" dirty="0">
                <a:solidFill>
                  <a:srgbClr val="FF0000"/>
                </a:solidFill>
                <a:latin typeface="Arial" panose="020B0604020202020204" pitchFamily="34" charset="0"/>
                <a:cs typeface="Arial" panose="020B0604020202020204" pitchFamily="34" charset="0"/>
              </a:rPr>
              <a:t>Higgs!</a:t>
            </a:r>
          </a:p>
        </p:txBody>
      </p:sp>
    </p:spTree>
    <p:extLst>
      <p:ext uri="{BB962C8B-B14F-4D97-AF65-F5344CB8AC3E}">
        <p14:creationId xmlns:p14="http://schemas.microsoft.com/office/powerpoint/2010/main" val="381654595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B11CFEA-038A-654B-8FFD-EF2D756FB374}"/>
              </a:ext>
            </a:extLst>
          </p:cNvPr>
          <p:cNvSpPr>
            <a:spLocks noGrp="1" noChangeArrowheads="1"/>
          </p:cNvSpPr>
          <p:nvPr>
            <p:ph type="title"/>
          </p:nvPr>
        </p:nvSpPr>
        <p:spPr>
          <a:xfrm>
            <a:off x="1676400" y="0"/>
            <a:ext cx="8763000" cy="1231900"/>
          </a:xfrm>
          <a:noFill/>
          <a:ln/>
        </p:spPr>
        <p:txBody>
          <a:bodyPr>
            <a:normAutofit/>
          </a:bodyPr>
          <a:lstStyle/>
          <a:p>
            <a:r>
              <a:rPr lang="en-US" sz="3200" b="1" dirty="0">
                <a:solidFill>
                  <a:srgbClr val="FF0000"/>
                </a:solidFill>
                <a:latin typeface="Arial"/>
                <a:cs typeface="Arial"/>
              </a:rPr>
              <a:t>The Crisis of Modern High-Energy Physics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2FD820DB-665F-8A44-8A65-4D63132380C4}"/>
              </a:ext>
            </a:extLst>
          </p:cNvPr>
          <p:cNvSpPr txBox="1"/>
          <p:nvPr/>
        </p:nvSpPr>
        <p:spPr>
          <a:xfrm>
            <a:off x="1301825" y="936431"/>
            <a:ext cx="8935459" cy="769441"/>
          </a:xfrm>
          <a:prstGeom prst="rect">
            <a:avLst/>
          </a:prstGeom>
          <a:solidFill>
            <a:schemeClr val="accent4">
              <a:lumMod val="40000"/>
              <a:lumOff val="60000"/>
            </a:schemeClr>
          </a:solidFill>
        </p:spPr>
        <p:txBody>
          <a:bodyPr wrap="none" rtlCol="0">
            <a:spAutoFit/>
          </a:bodyPr>
          <a:lstStyle/>
          <a:p>
            <a:r>
              <a:rPr lang="en-US" sz="4400" b="1" dirty="0">
                <a:latin typeface="Arial" panose="020B0604020202020204" pitchFamily="34" charset="0"/>
                <a:cs typeface="Arial" panose="020B0604020202020204" pitchFamily="34" charset="0"/>
              </a:rPr>
              <a:t>Many open questions to answer!</a:t>
            </a:r>
          </a:p>
        </p:txBody>
      </p:sp>
    </p:spTree>
    <p:extLst>
      <p:ext uri="{BB962C8B-B14F-4D97-AF65-F5344CB8AC3E}">
        <p14:creationId xmlns:p14="http://schemas.microsoft.com/office/powerpoint/2010/main" val="1836206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B11CFEA-038A-654B-8FFD-EF2D756FB374}"/>
              </a:ext>
            </a:extLst>
          </p:cNvPr>
          <p:cNvSpPr>
            <a:spLocks noGrp="1" noChangeArrowheads="1"/>
          </p:cNvSpPr>
          <p:nvPr>
            <p:ph type="title"/>
          </p:nvPr>
        </p:nvSpPr>
        <p:spPr>
          <a:xfrm>
            <a:off x="1676400" y="0"/>
            <a:ext cx="8763000" cy="1231900"/>
          </a:xfrm>
          <a:noFill/>
          <a:ln/>
        </p:spPr>
        <p:txBody>
          <a:bodyPr>
            <a:normAutofit/>
          </a:bodyPr>
          <a:lstStyle/>
          <a:p>
            <a:r>
              <a:rPr lang="en-US" sz="3200" b="1" dirty="0">
                <a:solidFill>
                  <a:srgbClr val="FF0000"/>
                </a:solidFill>
                <a:latin typeface="Arial"/>
                <a:cs typeface="Arial"/>
              </a:rPr>
              <a:t>The Crisis of Modern High-Energy Physics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2FD820DB-665F-8A44-8A65-4D63132380C4}"/>
              </a:ext>
            </a:extLst>
          </p:cNvPr>
          <p:cNvSpPr txBox="1"/>
          <p:nvPr/>
        </p:nvSpPr>
        <p:spPr>
          <a:xfrm>
            <a:off x="1301825" y="936431"/>
            <a:ext cx="8935459" cy="769441"/>
          </a:xfrm>
          <a:prstGeom prst="rect">
            <a:avLst/>
          </a:prstGeom>
          <a:solidFill>
            <a:schemeClr val="accent4">
              <a:lumMod val="40000"/>
              <a:lumOff val="60000"/>
            </a:schemeClr>
          </a:solidFill>
        </p:spPr>
        <p:txBody>
          <a:bodyPr wrap="none" rtlCol="0">
            <a:spAutoFit/>
          </a:bodyPr>
          <a:lstStyle/>
          <a:p>
            <a:r>
              <a:rPr lang="en-US" sz="4400" b="1" dirty="0">
                <a:latin typeface="Arial" panose="020B0604020202020204" pitchFamily="34" charset="0"/>
                <a:cs typeface="Arial" panose="020B0604020202020204" pitchFamily="34" charset="0"/>
              </a:rPr>
              <a:t>Many open questions to answer!</a:t>
            </a:r>
          </a:p>
        </p:txBody>
      </p:sp>
      <p:sp>
        <p:nvSpPr>
          <p:cNvPr id="2" name="TextBox 1">
            <a:extLst>
              <a:ext uri="{FF2B5EF4-FFF2-40B4-BE49-F238E27FC236}">
                <a16:creationId xmlns:a16="http://schemas.microsoft.com/office/drawing/2014/main" id="{4B30827B-E300-E846-8D6A-C391E4D3CCD6}"/>
              </a:ext>
            </a:extLst>
          </p:cNvPr>
          <p:cNvSpPr txBox="1"/>
          <p:nvPr/>
        </p:nvSpPr>
        <p:spPr>
          <a:xfrm>
            <a:off x="1301825" y="1928808"/>
            <a:ext cx="569418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1) How to combine gravity with the SM?</a:t>
            </a:r>
          </a:p>
        </p:txBody>
      </p:sp>
    </p:spTree>
    <p:extLst>
      <p:ext uri="{BB962C8B-B14F-4D97-AF65-F5344CB8AC3E}">
        <p14:creationId xmlns:p14="http://schemas.microsoft.com/office/powerpoint/2010/main" val="541530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B11CFEA-038A-654B-8FFD-EF2D756FB374}"/>
              </a:ext>
            </a:extLst>
          </p:cNvPr>
          <p:cNvSpPr>
            <a:spLocks noGrp="1" noChangeArrowheads="1"/>
          </p:cNvSpPr>
          <p:nvPr>
            <p:ph type="title"/>
          </p:nvPr>
        </p:nvSpPr>
        <p:spPr>
          <a:xfrm>
            <a:off x="1676400" y="0"/>
            <a:ext cx="8763000" cy="1231900"/>
          </a:xfrm>
          <a:noFill/>
          <a:ln/>
        </p:spPr>
        <p:txBody>
          <a:bodyPr>
            <a:normAutofit/>
          </a:bodyPr>
          <a:lstStyle/>
          <a:p>
            <a:r>
              <a:rPr lang="en-US" sz="3200" b="1" dirty="0">
                <a:solidFill>
                  <a:srgbClr val="FF0000"/>
                </a:solidFill>
                <a:latin typeface="Arial"/>
                <a:cs typeface="Arial"/>
              </a:rPr>
              <a:t>The Crisis of Modern High-Energy Physics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2FD820DB-665F-8A44-8A65-4D63132380C4}"/>
              </a:ext>
            </a:extLst>
          </p:cNvPr>
          <p:cNvSpPr txBox="1"/>
          <p:nvPr/>
        </p:nvSpPr>
        <p:spPr>
          <a:xfrm>
            <a:off x="1301825" y="936431"/>
            <a:ext cx="8935459" cy="769441"/>
          </a:xfrm>
          <a:prstGeom prst="rect">
            <a:avLst/>
          </a:prstGeom>
          <a:solidFill>
            <a:schemeClr val="accent4">
              <a:lumMod val="40000"/>
              <a:lumOff val="60000"/>
            </a:schemeClr>
          </a:solidFill>
        </p:spPr>
        <p:txBody>
          <a:bodyPr wrap="none" rtlCol="0">
            <a:spAutoFit/>
          </a:bodyPr>
          <a:lstStyle/>
          <a:p>
            <a:r>
              <a:rPr lang="en-US" sz="4400" b="1" dirty="0">
                <a:latin typeface="Arial" panose="020B0604020202020204" pitchFamily="34" charset="0"/>
                <a:cs typeface="Arial" panose="020B0604020202020204" pitchFamily="34" charset="0"/>
              </a:rPr>
              <a:t>Many open questions to answer!</a:t>
            </a:r>
          </a:p>
        </p:txBody>
      </p:sp>
      <p:sp>
        <p:nvSpPr>
          <p:cNvPr id="2" name="TextBox 1">
            <a:extLst>
              <a:ext uri="{FF2B5EF4-FFF2-40B4-BE49-F238E27FC236}">
                <a16:creationId xmlns:a16="http://schemas.microsoft.com/office/drawing/2014/main" id="{4B30827B-E300-E846-8D6A-C391E4D3CCD6}"/>
              </a:ext>
            </a:extLst>
          </p:cNvPr>
          <p:cNvSpPr txBox="1"/>
          <p:nvPr/>
        </p:nvSpPr>
        <p:spPr>
          <a:xfrm>
            <a:off x="1301825" y="1928808"/>
            <a:ext cx="569418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1) How to combine gravity with the SM?</a:t>
            </a:r>
          </a:p>
        </p:txBody>
      </p:sp>
      <p:sp>
        <p:nvSpPr>
          <p:cNvPr id="6" name="TextBox 5">
            <a:extLst>
              <a:ext uri="{FF2B5EF4-FFF2-40B4-BE49-F238E27FC236}">
                <a16:creationId xmlns:a16="http://schemas.microsoft.com/office/drawing/2014/main" id="{FD346FD4-1304-6447-B35E-7AF78FE58B2D}"/>
              </a:ext>
            </a:extLst>
          </p:cNvPr>
          <p:cNvSpPr txBox="1"/>
          <p:nvPr/>
        </p:nvSpPr>
        <p:spPr>
          <a:xfrm>
            <a:off x="1297057" y="2509832"/>
            <a:ext cx="353814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2) Mass of the particles?</a:t>
            </a:r>
          </a:p>
        </p:txBody>
      </p:sp>
    </p:spTree>
    <p:extLst>
      <p:ext uri="{BB962C8B-B14F-4D97-AF65-F5344CB8AC3E}">
        <p14:creationId xmlns:p14="http://schemas.microsoft.com/office/powerpoint/2010/main" val="159524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B11CFEA-038A-654B-8FFD-EF2D756FB374}"/>
              </a:ext>
            </a:extLst>
          </p:cNvPr>
          <p:cNvSpPr>
            <a:spLocks noGrp="1" noChangeArrowheads="1"/>
          </p:cNvSpPr>
          <p:nvPr>
            <p:ph type="title"/>
          </p:nvPr>
        </p:nvSpPr>
        <p:spPr>
          <a:xfrm>
            <a:off x="1676400" y="0"/>
            <a:ext cx="8763000" cy="1231900"/>
          </a:xfrm>
          <a:noFill/>
          <a:ln/>
        </p:spPr>
        <p:txBody>
          <a:bodyPr>
            <a:normAutofit/>
          </a:bodyPr>
          <a:lstStyle/>
          <a:p>
            <a:r>
              <a:rPr lang="en-US" sz="3200" b="1" dirty="0">
                <a:solidFill>
                  <a:srgbClr val="FF0000"/>
                </a:solidFill>
                <a:latin typeface="Arial"/>
                <a:cs typeface="Arial"/>
              </a:rPr>
              <a:t>The Crisis of Modern High-Energy Physics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2FD820DB-665F-8A44-8A65-4D63132380C4}"/>
              </a:ext>
            </a:extLst>
          </p:cNvPr>
          <p:cNvSpPr txBox="1"/>
          <p:nvPr/>
        </p:nvSpPr>
        <p:spPr>
          <a:xfrm>
            <a:off x="1301825" y="936431"/>
            <a:ext cx="8935459" cy="769441"/>
          </a:xfrm>
          <a:prstGeom prst="rect">
            <a:avLst/>
          </a:prstGeom>
          <a:solidFill>
            <a:schemeClr val="accent4">
              <a:lumMod val="40000"/>
              <a:lumOff val="60000"/>
            </a:schemeClr>
          </a:solidFill>
        </p:spPr>
        <p:txBody>
          <a:bodyPr wrap="none" rtlCol="0">
            <a:spAutoFit/>
          </a:bodyPr>
          <a:lstStyle/>
          <a:p>
            <a:r>
              <a:rPr lang="en-US" sz="4400" b="1" dirty="0">
                <a:latin typeface="Arial" panose="020B0604020202020204" pitchFamily="34" charset="0"/>
                <a:cs typeface="Arial" panose="020B0604020202020204" pitchFamily="34" charset="0"/>
              </a:rPr>
              <a:t>Many open questions to answer!</a:t>
            </a:r>
          </a:p>
        </p:txBody>
      </p:sp>
      <p:sp>
        <p:nvSpPr>
          <p:cNvPr id="2" name="TextBox 1">
            <a:extLst>
              <a:ext uri="{FF2B5EF4-FFF2-40B4-BE49-F238E27FC236}">
                <a16:creationId xmlns:a16="http://schemas.microsoft.com/office/drawing/2014/main" id="{4B30827B-E300-E846-8D6A-C391E4D3CCD6}"/>
              </a:ext>
            </a:extLst>
          </p:cNvPr>
          <p:cNvSpPr txBox="1"/>
          <p:nvPr/>
        </p:nvSpPr>
        <p:spPr>
          <a:xfrm>
            <a:off x="1301825" y="1928808"/>
            <a:ext cx="569418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1) How to combine gravity with the SM?</a:t>
            </a:r>
          </a:p>
        </p:txBody>
      </p:sp>
      <p:sp>
        <p:nvSpPr>
          <p:cNvPr id="6" name="TextBox 5">
            <a:extLst>
              <a:ext uri="{FF2B5EF4-FFF2-40B4-BE49-F238E27FC236}">
                <a16:creationId xmlns:a16="http://schemas.microsoft.com/office/drawing/2014/main" id="{FD346FD4-1304-6447-B35E-7AF78FE58B2D}"/>
              </a:ext>
            </a:extLst>
          </p:cNvPr>
          <p:cNvSpPr txBox="1"/>
          <p:nvPr/>
        </p:nvSpPr>
        <p:spPr>
          <a:xfrm>
            <a:off x="1297057" y="2509832"/>
            <a:ext cx="353814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2) Mass of the particles?</a:t>
            </a:r>
          </a:p>
        </p:txBody>
      </p:sp>
      <p:sp>
        <p:nvSpPr>
          <p:cNvPr id="7" name="TextBox 6">
            <a:extLst>
              <a:ext uri="{FF2B5EF4-FFF2-40B4-BE49-F238E27FC236}">
                <a16:creationId xmlns:a16="http://schemas.microsoft.com/office/drawing/2014/main" id="{7743B94A-077D-7242-B675-10354C35F0BB}"/>
              </a:ext>
            </a:extLst>
          </p:cNvPr>
          <p:cNvSpPr txBox="1"/>
          <p:nvPr/>
        </p:nvSpPr>
        <p:spPr>
          <a:xfrm>
            <a:off x="1292289" y="3048002"/>
            <a:ext cx="6308137"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3) Why is there more matter than antimatter?</a:t>
            </a:r>
          </a:p>
        </p:txBody>
      </p:sp>
    </p:spTree>
    <p:extLst>
      <p:ext uri="{BB962C8B-B14F-4D97-AF65-F5344CB8AC3E}">
        <p14:creationId xmlns:p14="http://schemas.microsoft.com/office/powerpoint/2010/main" val="185813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B11CFEA-038A-654B-8FFD-EF2D756FB374}"/>
              </a:ext>
            </a:extLst>
          </p:cNvPr>
          <p:cNvSpPr>
            <a:spLocks noGrp="1" noChangeArrowheads="1"/>
          </p:cNvSpPr>
          <p:nvPr>
            <p:ph type="title"/>
          </p:nvPr>
        </p:nvSpPr>
        <p:spPr>
          <a:xfrm>
            <a:off x="1676400" y="0"/>
            <a:ext cx="8763000" cy="1231900"/>
          </a:xfrm>
          <a:noFill/>
          <a:ln/>
        </p:spPr>
        <p:txBody>
          <a:bodyPr>
            <a:normAutofit/>
          </a:bodyPr>
          <a:lstStyle/>
          <a:p>
            <a:r>
              <a:rPr lang="en-US" sz="3200" b="1" dirty="0">
                <a:solidFill>
                  <a:srgbClr val="FF0000"/>
                </a:solidFill>
                <a:latin typeface="Arial"/>
                <a:cs typeface="Arial"/>
              </a:rPr>
              <a:t>The Crisis of Modern High-Energy Physics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2FD820DB-665F-8A44-8A65-4D63132380C4}"/>
              </a:ext>
            </a:extLst>
          </p:cNvPr>
          <p:cNvSpPr txBox="1"/>
          <p:nvPr/>
        </p:nvSpPr>
        <p:spPr>
          <a:xfrm>
            <a:off x="1301825" y="936431"/>
            <a:ext cx="8935459" cy="769441"/>
          </a:xfrm>
          <a:prstGeom prst="rect">
            <a:avLst/>
          </a:prstGeom>
          <a:solidFill>
            <a:schemeClr val="accent4">
              <a:lumMod val="40000"/>
              <a:lumOff val="60000"/>
            </a:schemeClr>
          </a:solidFill>
        </p:spPr>
        <p:txBody>
          <a:bodyPr wrap="none" rtlCol="0">
            <a:spAutoFit/>
          </a:bodyPr>
          <a:lstStyle/>
          <a:p>
            <a:r>
              <a:rPr lang="en-US" sz="4400" b="1" dirty="0">
                <a:latin typeface="Arial" panose="020B0604020202020204" pitchFamily="34" charset="0"/>
                <a:cs typeface="Arial" panose="020B0604020202020204" pitchFamily="34" charset="0"/>
              </a:rPr>
              <a:t>Many open questions to answer!</a:t>
            </a:r>
          </a:p>
        </p:txBody>
      </p:sp>
      <p:sp>
        <p:nvSpPr>
          <p:cNvPr id="2" name="TextBox 1">
            <a:extLst>
              <a:ext uri="{FF2B5EF4-FFF2-40B4-BE49-F238E27FC236}">
                <a16:creationId xmlns:a16="http://schemas.microsoft.com/office/drawing/2014/main" id="{4B30827B-E300-E846-8D6A-C391E4D3CCD6}"/>
              </a:ext>
            </a:extLst>
          </p:cNvPr>
          <p:cNvSpPr txBox="1"/>
          <p:nvPr/>
        </p:nvSpPr>
        <p:spPr>
          <a:xfrm>
            <a:off x="1301825" y="1928808"/>
            <a:ext cx="569418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1) How to combine gravity with the SM?</a:t>
            </a:r>
          </a:p>
        </p:txBody>
      </p:sp>
      <p:sp>
        <p:nvSpPr>
          <p:cNvPr id="6" name="TextBox 5">
            <a:extLst>
              <a:ext uri="{FF2B5EF4-FFF2-40B4-BE49-F238E27FC236}">
                <a16:creationId xmlns:a16="http://schemas.microsoft.com/office/drawing/2014/main" id="{FD346FD4-1304-6447-B35E-7AF78FE58B2D}"/>
              </a:ext>
            </a:extLst>
          </p:cNvPr>
          <p:cNvSpPr txBox="1"/>
          <p:nvPr/>
        </p:nvSpPr>
        <p:spPr>
          <a:xfrm>
            <a:off x="1297057" y="2509832"/>
            <a:ext cx="353814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2) Mass of the particles?</a:t>
            </a:r>
          </a:p>
        </p:txBody>
      </p:sp>
      <p:sp>
        <p:nvSpPr>
          <p:cNvPr id="7" name="TextBox 6">
            <a:extLst>
              <a:ext uri="{FF2B5EF4-FFF2-40B4-BE49-F238E27FC236}">
                <a16:creationId xmlns:a16="http://schemas.microsoft.com/office/drawing/2014/main" id="{7743B94A-077D-7242-B675-10354C35F0BB}"/>
              </a:ext>
            </a:extLst>
          </p:cNvPr>
          <p:cNvSpPr txBox="1"/>
          <p:nvPr/>
        </p:nvSpPr>
        <p:spPr>
          <a:xfrm>
            <a:off x="1292289" y="3048002"/>
            <a:ext cx="6308137"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3) Why is there more matter than antimatter?</a:t>
            </a:r>
          </a:p>
        </p:txBody>
      </p:sp>
      <p:sp>
        <p:nvSpPr>
          <p:cNvPr id="8" name="TextBox 7">
            <a:extLst>
              <a:ext uri="{FF2B5EF4-FFF2-40B4-BE49-F238E27FC236}">
                <a16:creationId xmlns:a16="http://schemas.microsoft.com/office/drawing/2014/main" id="{FD47B293-DD88-5741-8C97-4010D354F873}"/>
              </a:ext>
            </a:extLst>
          </p:cNvPr>
          <p:cNvSpPr txBox="1"/>
          <p:nvPr/>
        </p:nvSpPr>
        <p:spPr>
          <a:xfrm>
            <a:off x="1287521" y="3643312"/>
            <a:ext cx="5439310"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4) Explanation for dark matter/energy?</a:t>
            </a:r>
          </a:p>
        </p:txBody>
      </p:sp>
      <p:grpSp>
        <p:nvGrpSpPr>
          <p:cNvPr id="9" name="Group 19">
            <a:extLst>
              <a:ext uri="{FF2B5EF4-FFF2-40B4-BE49-F238E27FC236}">
                <a16:creationId xmlns:a16="http://schemas.microsoft.com/office/drawing/2014/main" id="{618C675C-2285-C243-8732-39B32FFF9339}"/>
              </a:ext>
            </a:extLst>
          </p:cNvPr>
          <p:cNvGrpSpPr>
            <a:grpSpLocks/>
          </p:cNvGrpSpPr>
          <p:nvPr/>
        </p:nvGrpSpPr>
        <p:grpSpPr bwMode="auto">
          <a:xfrm>
            <a:off x="6509343" y="4118867"/>
            <a:ext cx="3529013" cy="2235200"/>
            <a:chOff x="112" y="661"/>
            <a:chExt cx="2223" cy="1408"/>
          </a:xfrm>
        </p:grpSpPr>
        <p:pic>
          <p:nvPicPr>
            <p:cNvPr id="10" name="Picture 11">
              <a:extLst>
                <a:ext uri="{FF2B5EF4-FFF2-40B4-BE49-F238E27FC236}">
                  <a16:creationId xmlns:a16="http://schemas.microsoft.com/office/drawing/2014/main" id="{E4CEB25D-BF9D-0B4C-970D-B96E0FA64A81}"/>
                </a:ext>
              </a:extLst>
            </p:cNvPr>
            <p:cNvPicPr>
              <a:picLocks noChangeAspect="1" noChangeArrowheads="1"/>
            </p:cNvPicPr>
            <p:nvPr/>
          </p:nvPicPr>
          <p:blipFill>
            <a:blip r:embed="rId2"/>
            <a:srcRect l="11140" t="11703" r="11429" b="20277"/>
            <a:stretch>
              <a:fillRect/>
            </a:stretch>
          </p:blipFill>
          <p:spPr bwMode="auto">
            <a:xfrm>
              <a:off x="166" y="858"/>
              <a:ext cx="2041" cy="1211"/>
            </a:xfrm>
            <a:prstGeom prst="rect">
              <a:avLst/>
            </a:prstGeom>
            <a:noFill/>
            <a:ln w="9525">
              <a:noFill/>
              <a:round/>
              <a:headEnd/>
              <a:tailEnd/>
            </a:ln>
          </p:spPr>
        </p:pic>
        <p:sp>
          <p:nvSpPr>
            <p:cNvPr id="11" name="Text Box 12">
              <a:extLst>
                <a:ext uri="{FF2B5EF4-FFF2-40B4-BE49-F238E27FC236}">
                  <a16:creationId xmlns:a16="http://schemas.microsoft.com/office/drawing/2014/main" id="{2EB5C1A0-6052-A544-B48E-A14049223A03}"/>
                </a:ext>
              </a:extLst>
            </p:cNvPr>
            <p:cNvSpPr txBox="1">
              <a:spLocks noChangeArrowheads="1"/>
            </p:cNvSpPr>
            <p:nvPr/>
          </p:nvSpPr>
          <p:spPr bwMode="auto">
            <a:xfrm>
              <a:off x="112" y="661"/>
              <a:ext cx="2223" cy="169"/>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Composition of the universe</a:t>
              </a:r>
            </a:p>
          </p:txBody>
        </p:sp>
      </p:grpSp>
      <p:grpSp>
        <p:nvGrpSpPr>
          <p:cNvPr id="12" name="Group 20">
            <a:extLst>
              <a:ext uri="{FF2B5EF4-FFF2-40B4-BE49-F238E27FC236}">
                <a16:creationId xmlns:a16="http://schemas.microsoft.com/office/drawing/2014/main" id="{E24CAB00-201E-C249-898D-6F95EB272D2E}"/>
              </a:ext>
            </a:extLst>
          </p:cNvPr>
          <p:cNvGrpSpPr>
            <a:grpSpLocks/>
          </p:cNvGrpSpPr>
          <p:nvPr/>
        </p:nvGrpSpPr>
        <p:grpSpPr bwMode="auto">
          <a:xfrm>
            <a:off x="9650212" y="5355931"/>
            <a:ext cx="1189037" cy="1514475"/>
            <a:chOff x="2485" y="877"/>
            <a:chExt cx="749" cy="954"/>
          </a:xfrm>
        </p:grpSpPr>
        <p:pic>
          <p:nvPicPr>
            <p:cNvPr id="13" name="Picture 10">
              <a:extLst>
                <a:ext uri="{FF2B5EF4-FFF2-40B4-BE49-F238E27FC236}">
                  <a16:creationId xmlns:a16="http://schemas.microsoft.com/office/drawing/2014/main" id="{67D3FA8C-BCEB-0343-922E-222AFAD3FC1D}"/>
                </a:ext>
              </a:extLst>
            </p:cNvPr>
            <p:cNvPicPr>
              <a:picLocks noChangeAspect="1" noChangeArrowheads="1"/>
            </p:cNvPicPr>
            <p:nvPr/>
          </p:nvPicPr>
          <p:blipFill>
            <a:blip r:embed="rId3"/>
            <a:srcRect l="36655" t="19904" r="37193" b="62025"/>
            <a:stretch>
              <a:fillRect/>
            </a:stretch>
          </p:blipFill>
          <p:spPr bwMode="auto">
            <a:xfrm>
              <a:off x="2485" y="1082"/>
              <a:ext cx="749" cy="749"/>
            </a:xfrm>
            <a:prstGeom prst="rect">
              <a:avLst/>
            </a:prstGeom>
            <a:noFill/>
            <a:ln w="9525">
              <a:noFill/>
              <a:round/>
              <a:headEnd/>
              <a:tailEnd/>
            </a:ln>
          </p:spPr>
        </p:pic>
        <p:sp>
          <p:nvSpPr>
            <p:cNvPr id="14" name="Text Box 13">
              <a:extLst>
                <a:ext uri="{FF2B5EF4-FFF2-40B4-BE49-F238E27FC236}">
                  <a16:creationId xmlns:a16="http://schemas.microsoft.com/office/drawing/2014/main" id="{C08AD0D9-7E95-D045-9219-86C86CCCCEB9}"/>
                </a:ext>
              </a:extLst>
            </p:cNvPr>
            <p:cNvSpPr txBox="1">
              <a:spLocks noChangeArrowheads="1"/>
            </p:cNvSpPr>
            <p:nvPr/>
          </p:nvSpPr>
          <p:spPr bwMode="auto">
            <a:xfrm>
              <a:off x="2573" y="877"/>
              <a:ext cx="561" cy="161"/>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 </a:t>
              </a:r>
              <a:r>
                <a:rPr lang="en-GB" b="1" baseline="0" dirty="0">
                  <a:solidFill>
                    <a:srgbClr val="0000FF"/>
                  </a:solidFill>
                  <a:latin typeface="Arial" pitchFamily="-109" charset="0"/>
                  <a:ea typeface="msmincho" charset="0"/>
                  <a:cs typeface="msmincho" charset="0"/>
                </a:rPr>
                <a:t>matter</a:t>
              </a:r>
              <a:r>
                <a:rPr lang="en-GB" b="1" baseline="0" dirty="0">
                  <a:solidFill>
                    <a:srgbClr val="0000FF"/>
                  </a:solidFill>
                  <a:latin typeface="Luxi Sans" charset="0"/>
                  <a:ea typeface="msmincho" charset="0"/>
                  <a:cs typeface="msmincho" charset="0"/>
                </a:rPr>
                <a:t> </a:t>
              </a:r>
            </a:p>
          </p:txBody>
        </p:sp>
      </p:grpSp>
      <p:grpSp>
        <p:nvGrpSpPr>
          <p:cNvPr id="15" name="Group 21">
            <a:extLst>
              <a:ext uri="{FF2B5EF4-FFF2-40B4-BE49-F238E27FC236}">
                <a16:creationId xmlns:a16="http://schemas.microsoft.com/office/drawing/2014/main" id="{2B977783-714A-5B44-9415-AA4C20D13C3E}"/>
              </a:ext>
            </a:extLst>
          </p:cNvPr>
          <p:cNvGrpSpPr>
            <a:grpSpLocks/>
          </p:cNvGrpSpPr>
          <p:nvPr/>
        </p:nvGrpSpPr>
        <p:grpSpPr bwMode="auto">
          <a:xfrm>
            <a:off x="10664825" y="4754217"/>
            <a:ext cx="1527175" cy="1528762"/>
            <a:chOff x="3357" y="877"/>
            <a:chExt cx="962" cy="963"/>
          </a:xfrm>
        </p:grpSpPr>
        <p:pic>
          <p:nvPicPr>
            <p:cNvPr id="16" name="Picture 6">
              <a:extLst>
                <a:ext uri="{FF2B5EF4-FFF2-40B4-BE49-F238E27FC236}">
                  <a16:creationId xmlns:a16="http://schemas.microsoft.com/office/drawing/2014/main" id="{1F5A7BD1-2522-1C45-870E-B50F654B6E39}"/>
                </a:ext>
              </a:extLst>
            </p:cNvPr>
            <p:cNvPicPr>
              <a:picLocks noChangeAspect="1" noChangeArrowheads="1"/>
            </p:cNvPicPr>
            <p:nvPr/>
          </p:nvPicPr>
          <p:blipFill>
            <a:blip r:embed="rId4"/>
            <a:srcRect/>
            <a:stretch>
              <a:fillRect/>
            </a:stretch>
          </p:blipFill>
          <p:spPr bwMode="auto">
            <a:xfrm>
              <a:off x="3477" y="1080"/>
              <a:ext cx="749" cy="760"/>
            </a:xfrm>
            <a:prstGeom prst="rect">
              <a:avLst/>
            </a:prstGeom>
            <a:noFill/>
            <a:ln w="9525">
              <a:noFill/>
              <a:round/>
              <a:headEnd/>
              <a:tailEnd/>
            </a:ln>
          </p:spPr>
        </p:pic>
        <p:sp>
          <p:nvSpPr>
            <p:cNvPr id="17" name="Text Box 14">
              <a:extLst>
                <a:ext uri="{FF2B5EF4-FFF2-40B4-BE49-F238E27FC236}">
                  <a16:creationId xmlns:a16="http://schemas.microsoft.com/office/drawing/2014/main" id="{F6598C6E-C811-104D-AECD-BC96D0E9A8CE}"/>
                </a:ext>
              </a:extLst>
            </p:cNvPr>
            <p:cNvSpPr txBox="1">
              <a:spLocks noChangeArrowheads="1"/>
            </p:cNvSpPr>
            <p:nvPr/>
          </p:nvSpPr>
          <p:spPr bwMode="auto">
            <a:xfrm>
              <a:off x="3357" y="877"/>
              <a:ext cx="962" cy="153"/>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b="1" i="1" baseline="0" dirty="0">
                  <a:solidFill>
                    <a:srgbClr val="000000"/>
                  </a:solidFill>
                  <a:effectLst>
                    <a:outerShdw blurRad="38100" dist="38100" dir="2700000" algn="tl">
                      <a:srgbClr val="FFFFFF"/>
                    </a:outerShdw>
                  </a:effectLst>
                  <a:latin typeface="Arial" charset="0"/>
                  <a:ea typeface="msmincho" charset="0"/>
                  <a:cs typeface="msmincho" charset="0"/>
                </a:rPr>
                <a:t>D</a:t>
              </a:r>
              <a:r>
                <a:rPr lang="en-GB" b="1" i="1" baseline="0" dirty="0">
                  <a:solidFill>
                    <a:srgbClr val="000000"/>
                  </a:solidFill>
                  <a:effectLst>
                    <a:outerShdw blurRad="38100" dist="38100" dir="2700000" algn="tl">
                      <a:srgbClr val="FFFFFF"/>
                    </a:outerShdw>
                  </a:effectLst>
                  <a:latin typeface="Arial" charset="0"/>
                  <a:ea typeface="msmincho" charset="0"/>
                  <a:cs typeface="msmincho" charset="0"/>
                </a:rPr>
                <a:t>ark Matter</a:t>
              </a:r>
            </a:p>
          </p:txBody>
        </p:sp>
      </p:grpSp>
      <p:grpSp>
        <p:nvGrpSpPr>
          <p:cNvPr id="3" name="Group 2">
            <a:extLst>
              <a:ext uri="{FF2B5EF4-FFF2-40B4-BE49-F238E27FC236}">
                <a16:creationId xmlns:a16="http://schemas.microsoft.com/office/drawing/2014/main" id="{6C38EDB0-C11C-2743-8710-69E741633A6A}"/>
              </a:ext>
            </a:extLst>
          </p:cNvPr>
          <p:cNvGrpSpPr/>
          <p:nvPr/>
        </p:nvGrpSpPr>
        <p:grpSpPr>
          <a:xfrm>
            <a:off x="7757001" y="1888439"/>
            <a:ext cx="1536700" cy="2308111"/>
            <a:chOff x="7757001" y="1888439"/>
            <a:chExt cx="1536700" cy="2308111"/>
          </a:xfrm>
        </p:grpSpPr>
        <p:grpSp>
          <p:nvGrpSpPr>
            <p:cNvPr id="18" name="Group 7">
              <a:extLst>
                <a:ext uri="{FF2B5EF4-FFF2-40B4-BE49-F238E27FC236}">
                  <a16:creationId xmlns:a16="http://schemas.microsoft.com/office/drawing/2014/main" id="{D2DB8BD2-D59F-6B48-81CF-5203ADDCE3D1}"/>
                </a:ext>
              </a:extLst>
            </p:cNvPr>
            <p:cNvGrpSpPr>
              <a:grpSpLocks/>
            </p:cNvGrpSpPr>
            <p:nvPr/>
          </p:nvGrpSpPr>
          <p:grpSpPr bwMode="auto">
            <a:xfrm>
              <a:off x="7837962" y="2129625"/>
              <a:ext cx="1371600" cy="2066925"/>
              <a:chOff x="4941" y="3001"/>
              <a:chExt cx="864" cy="1302"/>
            </a:xfrm>
          </p:grpSpPr>
          <p:pic>
            <p:nvPicPr>
              <p:cNvPr id="19" name="Picture 8">
                <a:extLst>
                  <a:ext uri="{FF2B5EF4-FFF2-40B4-BE49-F238E27FC236}">
                    <a16:creationId xmlns:a16="http://schemas.microsoft.com/office/drawing/2014/main" id="{D162F147-B4FF-244A-A2D3-53C4C3389D81}"/>
                  </a:ext>
                </a:extLst>
              </p:cNvPr>
              <p:cNvPicPr>
                <a:picLocks noChangeAspect="1" noChangeArrowheads="1"/>
              </p:cNvPicPr>
              <p:nvPr/>
            </p:nvPicPr>
            <p:blipFill>
              <a:blip r:embed="rId5"/>
              <a:srcRect b="9775"/>
              <a:stretch>
                <a:fillRect/>
              </a:stretch>
            </p:blipFill>
            <p:spPr bwMode="auto">
              <a:xfrm>
                <a:off x="4941" y="3001"/>
                <a:ext cx="864" cy="1158"/>
              </a:xfrm>
              <a:prstGeom prst="rect">
                <a:avLst/>
              </a:prstGeom>
              <a:noFill/>
              <a:ln w="76320">
                <a:solidFill>
                  <a:srgbClr val="FFFFFF"/>
                </a:solidFill>
                <a:miter lim="800000"/>
                <a:headEnd/>
                <a:tailEnd/>
              </a:ln>
            </p:spPr>
          </p:pic>
          <p:sp>
            <p:nvSpPr>
              <p:cNvPr id="20" name="Text Box 9">
                <a:extLst>
                  <a:ext uri="{FF2B5EF4-FFF2-40B4-BE49-F238E27FC236}">
                    <a16:creationId xmlns:a16="http://schemas.microsoft.com/office/drawing/2014/main" id="{0BB7A4B1-A780-3948-8747-BE4E6483BFB8}"/>
                  </a:ext>
                </a:extLst>
              </p:cNvPr>
              <p:cNvSpPr txBox="1">
                <a:spLocks noChangeArrowheads="1"/>
              </p:cNvSpPr>
              <p:nvPr/>
            </p:nvSpPr>
            <p:spPr bwMode="auto">
              <a:xfrm>
                <a:off x="5056" y="4156"/>
                <a:ext cx="600" cy="147"/>
              </a:xfrm>
              <a:prstGeom prst="rect">
                <a:avLst/>
              </a:prstGeom>
              <a:noFill/>
              <a:ln w="9525">
                <a:noFill/>
                <a:round/>
                <a:headEnd/>
                <a:tailEnd/>
              </a:ln>
            </p:spPr>
            <p:txBody>
              <a:bodyPr wrap="none" lIns="90000" tIns="46800" rIns="90000" bIns="46800">
                <a:prstTxWarp prst="textNoShape">
                  <a:avLst/>
                </a:prstTxWarp>
                <a:spAutoFit/>
              </a:bodyPr>
              <a:lstStyle/>
              <a:p>
                <a:pPr defTabSz="447675" eaLnBrk="1">
                  <a:lnSpc>
                    <a:spcPct val="93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aseline="0">
                    <a:solidFill>
                      <a:srgbClr val="000000"/>
                    </a:solidFill>
                    <a:latin typeface="Arial" pitchFamily="-109" charset="0"/>
                    <a:ea typeface="Arial" pitchFamily="-109" charset="0"/>
                    <a:cs typeface="Arial" pitchFamily="-109" charset="0"/>
                  </a:rPr>
                  <a:t>© Rocky Kolb</a:t>
                </a:r>
              </a:p>
            </p:txBody>
          </p:sp>
        </p:grpSp>
        <p:sp>
          <p:nvSpPr>
            <p:cNvPr id="21" name="Text Box 15">
              <a:extLst>
                <a:ext uri="{FF2B5EF4-FFF2-40B4-BE49-F238E27FC236}">
                  <a16:creationId xmlns:a16="http://schemas.microsoft.com/office/drawing/2014/main" id="{226F8F58-A390-DB49-9AF0-DE2B52BFE51E}"/>
                </a:ext>
              </a:extLst>
            </p:cNvPr>
            <p:cNvSpPr txBox="1">
              <a:spLocks noChangeArrowheads="1"/>
            </p:cNvSpPr>
            <p:nvPr/>
          </p:nvSpPr>
          <p:spPr bwMode="auto">
            <a:xfrm>
              <a:off x="7757001" y="1888439"/>
              <a:ext cx="1536700" cy="255588"/>
            </a:xfrm>
            <a:prstGeom prst="rect">
              <a:avLst/>
            </a:prstGeom>
            <a:solidFill>
              <a:srgbClr val="000000"/>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1" i="1" baseline="0" dirty="0">
                  <a:solidFill>
                    <a:srgbClr val="000000"/>
                  </a:solidFill>
                  <a:effectLst>
                    <a:outerShdw blurRad="38100" dist="38100" dir="2700000" algn="tl">
                      <a:srgbClr val="FFFFFF"/>
                    </a:outerShdw>
                  </a:effectLst>
                  <a:latin typeface="Luxi Sans" charset="0"/>
                  <a:ea typeface="msmincho" charset="0"/>
                  <a:cs typeface="msmincho" charset="0"/>
                </a:rPr>
                <a:t> </a:t>
              </a:r>
              <a:r>
                <a:rPr lang="en-GB" b="1" i="1" baseline="0" dirty="0">
                  <a:solidFill>
                    <a:srgbClr val="FFFFFF"/>
                  </a:solidFill>
                  <a:effectLst>
                    <a:outerShdw blurRad="38100" dist="38100" dir="2700000" algn="tl">
                      <a:srgbClr val="FFFFFF"/>
                    </a:outerShdw>
                  </a:effectLst>
                  <a:latin typeface="Luxi Sans" charset="0"/>
                  <a:ea typeface="msmincho" charset="0"/>
                  <a:cs typeface="msmincho" charset="0"/>
                </a:rPr>
                <a:t>Darth Vader </a:t>
              </a:r>
            </a:p>
          </p:txBody>
        </p:sp>
      </p:grpSp>
      <p:sp>
        <p:nvSpPr>
          <p:cNvPr id="22" name="Line 26">
            <a:extLst>
              <a:ext uri="{FF2B5EF4-FFF2-40B4-BE49-F238E27FC236}">
                <a16:creationId xmlns:a16="http://schemas.microsoft.com/office/drawing/2014/main" id="{F8BBAFAF-C49E-424E-9196-F5E4F04C3AB5}"/>
              </a:ext>
            </a:extLst>
          </p:cNvPr>
          <p:cNvSpPr>
            <a:spLocks noChangeShapeType="1"/>
          </p:cNvSpPr>
          <p:nvPr/>
        </p:nvSpPr>
        <p:spPr bwMode="auto">
          <a:xfrm flipH="1" flipV="1">
            <a:off x="8875513" y="5733949"/>
            <a:ext cx="800100" cy="419100"/>
          </a:xfrm>
          <a:prstGeom prst="line">
            <a:avLst/>
          </a:prstGeom>
          <a:noFill/>
          <a:ln w="25400">
            <a:solidFill>
              <a:srgbClr val="E90000"/>
            </a:solidFill>
            <a:round/>
            <a:headEnd/>
            <a:tailEnd type="triangle" w="med" len="med"/>
          </a:ln>
        </p:spPr>
        <p:txBody>
          <a:bodyPr wrap="none" anchor="ctr">
            <a:prstTxWarp prst="textNoShape">
              <a:avLst/>
            </a:prstTxWarp>
          </a:bodyPr>
          <a:lstStyle/>
          <a:p>
            <a:endParaRPr lang="en-US"/>
          </a:p>
        </p:txBody>
      </p:sp>
      <p:sp>
        <p:nvSpPr>
          <p:cNvPr id="23" name="Line 27">
            <a:extLst>
              <a:ext uri="{FF2B5EF4-FFF2-40B4-BE49-F238E27FC236}">
                <a16:creationId xmlns:a16="http://schemas.microsoft.com/office/drawing/2014/main" id="{A25410B8-6641-B240-BCE4-7079218B27F8}"/>
              </a:ext>
            </a:extLst>
          </p:cNvPr>
          <p:cNvSpPr>
            <a:spLocks noChangeShapeType="1"/>
          </p:cNvSpPr>
          <p:nvPr/>
        </p:nvSpPr>
        <p:spPr bwMode="auto">
          <a:xfrm flipH="1" flipV="1">
            <a:off x="9356525" y="5308012"/>
            <a:ext cx="1941121" cy="20637"/>
          </a:xfrm>
          <a:prstGeom prst="line">
            <a:avLst/>
          </a:prstGeom>
          <a:noFill/>
          <a:ln w="25400">
            <a:solidFill>
              <a:srgbClr val="FF00FF"/>
            </a:solidFill>
            <a:round/>
            <a:headEnd/>
            <a:tailEnd type="triangle" w="med" len="med"/>
          </a:ln>
        </p:spPr>
        <p:txBody>
          <a:bodyPr wrap="none" anchor="ctr">
            <a:prstTxWarp prst="textNoShape">
              <a:avLst/>
            </a:prstTxWarp>
          </a:bodyPr>
          <a:lstStyle/>
          <a:p>
            <a:endParaRPr lang="en-US"/>
          </a:p>
        </p:txBody>
      </p:sp>
      <p:sp>
        <p:nvSpPr>
          <p:cNvPr id="24" name="Text Box 28">
            <a:extLst>
              <a:ext uri="{FF2B5EF4-FFF2-40B4-BE49-F238E27FC236}">
                <a16:creationId xmlns:a16="http://schemas.microsoft.com/office/drawing/2014/main" id="{6B2A15E3-8163-BE44-A180-53B4F9BD9926}"/>
              </a:ext>
            </a:extLst>
          </p:cNvPr>
          <p:cNvSpPr txBox="1">
            <a:spLocks noChangeArrowheads="1"/>
          </p:cNvSpPr>
          <p:nvPr/>
        </p:nvSpPr>
        <p:spPr bwMode="auto">
          <a:xfrm>
            <a:off x="9512100" y="2965840"/>
            <a:ext cx="2679901" cy="1200329"/>
          </a:xfrm>
          <a:prstGeom prst="rect">
            <a:avLst/>
          </a:prstGeom>
          <a:noFill/>
          <a:ln w="9525">
            <a:noFill/>
            <a:miter lim="800000"/>
            <a:headEnd/>
            <a:tailEnd/>
          </a:ln>
        </p:spPr>
        <p:txBody>
          <a:bodyPr wrap="square">
            <a:prstTxWarp prst="textNoShape">
              <a:avLst/>
            </a:prstTxWarp>
            <a:spAutoFit/>
          </a:bodyPr>
          <a:lstStyle/>
          <a:p>
            <a:r>
              <a:rPr lang="en-US" b="1" i="1" baseline="0" dirty="0">
                <a:solidFill>
                  <a:srgbClr val="651717"/>
                </a:solidFill>
                <a:latin typeface="Arial"/>
                <a:cs typeface="Arial"/>
              </a:rPr>
              <a:t>In our universe there must be about 5 times more Dark Matter than known matter!!!</a:t>
            </a:r>
          </a:p>
        </p:txBody>
      </p:sp>
      <p:sp>
        <p:nvSpPr>
          <p:cNvPr id="25" name="Oval 17">
            <a:extLst>
              <a:ext uri="{FF2B5EF4-FFF2-40B4-BE49-F238E27FC236}">
                <a16:creationId xmlns:a16="http://schemas.microsoft.com/office/drawing/2014/main" id="{919B4112-B7EF-2F4A-B0B9-5FF896C5D051}"/>
              </a:ext>
            </a:extLst>
          </p:cNvPr>
          <p:cNvSpPr>
            <a:spLocks noChangeArrowheads="1"/>
          </p:cNvSpPr>
          <p:nvPr/>
        </p:nvSpPr>
        <p:spPr bwMode="auto">
          <a:xfrm>
            <a:off x="8446887" y="5096367"/>
            <a:ext cx="1065213" cy="436563"/>
          </a:xfrm>
          <a:prstGeom prst="ellipse">
            <a:avLst/>
          </a:prstGeom>
          <a:noFill/>
          <a:ln w="54720">
            <a:solidFill>
              <a:srgbClr val="FF00FF"/>
            </a:solidFill>
            <a:prstDash val="sysDot"/>
            <a:round/>
            <a:headEnd/>
            <a:tailEnd/>
          </a:ln>
        </p:spPr>
        <p:txBody>
          <a:bodyPr wrap="none" anchor="ctr">
            <a:prstTxWarp prst="textNoShape">
              <a:avLst/>
            </a:prstTxWarp>
          </a:bodyPr>
          <a:lstStyle/>
          <a:p>
            <a:endParaRPr lang="en-US"/>
          </a:p>
        </p:txBody>
      </p:sp>
      <p:sp>
        <p:nvSpPr>
          <p:cNvPr id="26" name="Line 25">
            <a:extLst>
              <a:ext uri="{FF2B5EF4-FFF2-40B4-BE49-F238E27FC236}">
                <a16:creationId xmlns:a16="http://schemas.microsoft.com/office/drawing/2014/main" id="{9A7BA9FF-AB8C-0C40-A227-6B931D0A97D0}"/>
              </a:ext>
            </a:extLst>
          </p:cNvPr>
          <p:cNvSpPr>
            <a:spLocks noChangeShapeType="1"/>
          </p:cNvSpPr>
          <p:nvPr/>
        </p:nvSpPr>
        <p:spPr bwMode="auto">
          <a:xfrm flipH="1">
            <a:off x="7936385" y="3963187"/>
            <a:ext cx="84140" cy="1113291"/>
          </a:xfrm>
          <a:prstGeom prst="line">
            <a:avLst/>
          </a:prstGeom>
          <a:noFill/>
          <a:ln w="25400">
            <a:solidFill>
              <a:srgbClr val="0C5A16"/>
            </a:solidFill>
            <a:round/>
            <a:headEnd/>
            <a:tailEnd type="triangle" w="med" len="med"/>
          </a:ln>
        </p:spPr>
        <p:txBody>
          <a:bodyPr wrap="none" anchor="ctr">
            <a:prstTxWarp prst="textNoShape">
              <a:avLst/>
            </a:prstTxWarp>
          </a:bodyPr>
          <a:lstStyle/>
          <a:p>
            <a:endParaRPr lang="en-US"/>
          </a:p>
        </p:txBody>
      </p:sp>
    </p:spTree>
    <p:extLst>
      <p:ext uri="{BB962C8B-B14F-4D97-AF65-F5344CB8AC3E}">
        <p14:creationId xmlns:p14="http://schemas.microsoft.com/office/powerpoint/2010/main" val="3502530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B11CFEA-038A-654B-8FFD-EF2D756FB374}"/>
              </a:ext>
            </a:extLst>
          </p:cNvPr>
          <p:cNvSpPr>
            <a:spLocks noGrp="1" noChangeArrowheads="1"/>
          </p:cNvSpPr>
          <p:nvPr>
            <p:ph type="title"/>
          </p:nvPr>
        </p:nvSpPr>
        <p:spPr>
          <a:xfrm>
            <a:off x="1676400" y="0"/>
            <a:ext cx="8763000" cy="1231900"/>
          </a:xfrm>
          <a:noFill/>
          <a:ln/>
        </p:spPr>
        <p:txBody>
          <a:bodyPr>
            <a:normAutofit/>
          </a:bodyPr>
          <a:lstStyle/>
          <a:p>
            <a:r>
              <a:rPr lang="en-US" sz="3200" b="1" dirty="0">
                <a:solidFill>
                  <a:srgbClr val="FF0000"/>
                </a:solidFill>
                <a:latin typeface="Arial"/>
                <a:cs typeface="Arial"/>
              </a:rPr>
              <a:t>The Crisis of Modern High-Energy Physics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2FD820DB-665F-8A44-8A65-4D63132380C4}"/>
              </a:ext>
            </a:extLst>
          </p:cNvPr>
          <p:cNvSpPr txBox="1"/>
          <p:nvPr/>
        </p:nvSpPr>
        <p:spPr>
          <a:xfrm>
            <a:off x="1301825" y="936431"/>
            <a:ext cx="8935459" cy="769441"/>
          </a:xfrm>
          <a:prstGeom prst="rect">
            <a:avLst/>
          </a:prstGeom>
          <a:solidFill>
            <a:schemeClr val="accent4">
              <a:lumMod val="40000"/>
              <a:lumOff val="60000"/>
            </a:schemeClr>
          </a:solidFill>
        </p:spPr>
        <p:txBody>
          <a:bodyPr wrap="none" rtlCol="0">
            <a:spAutoFit/>
          </a:bodyPr>
          <a:lstStyle/>
          <a:p>
            <a:r>
              <a:rPr lang="en-US" sz="4400" b="1" dirty="0">
                <a:latin typeface="Arial" panose="020B0604020202020204" pitchFamily="34" charset="0"/>
                <a:cs typeface="Arial" panose="020B0604020202020204" pitchFamily="34" charset="0"/>
              </a:rPr>
              <a:t>Many open questions to answer!</a:t>
            </a:r>
          </a:p>
        </p:txBody>
      </p:sp>
      <p:sp>
        <p:nvSpPr>
          <p:cNvPr id="2" name="TextBox 1">
            <a:extLst>
              <a:ext uri="{FF2B5EF4-FFF2-40B4-BE49-F238E27FC236}">
                <a16:creationId xmlns:a16="http://schemas.microsoft.com/office/drawing/2014/main" id="{4B30827B-E300-E846-8D6A-C391E4D3CCD6}"/>
              </a:ext>
            </a:extLst>
          </p:cNvPr>
          <p:cNvSpPr txBox="1"/>
          <p:nvPr/>
        </p:nvSpPr>
        <p:spPr>
          <a:xfrm>
            <a:off x="1301825" y="1928808"/>
            <a:ext cx="569418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1) How to combine gravity with the SM?</a:t>
            </a:r>
          </a:p>
        </p:txBody>
      </p:sp>
      <p:sp>
        <p:nvSpPr>
          <p:cNvPr id="6" name="TextBox 5">
            <a:extLst>
              <a:ext uri="{FF2B5EF4-FFF2-40B4-BE49-F238E27FC236}">
                <a16:creationId xmlns:a16="http://schemas.microsoft.com/office/drawing/2014/main" id="{FD346FD4-1304-6447-B35E-7AF78FE58B2D}"/>
              </a:ext>
            </a:extLst>
          </p:cNvPr>
          <p:cNvSpPr txBox="1"/>
          <p:nvPr/>
        </p:nvSpPr>
        <p:spPr>
          <a:xfrm>
            <a:off x="1297057" y="2509832"/>
            <a:ext cx="353814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2) Mass of the particles?</a:t>
            </a:r>
          </a:p>
        </p:txBody>
      </p:sp>
      <p:sp>
        <p:nvSpPr>
          <p:cNvPr id="7" name="TextBox 6">
            <a:extLst>
              <a:ext uri="{FF2B5EF4-FFF2-40B4-BE49-F238E27FC236}">
                <a16:creationId xmlns:a16="http://schemas.microsoft.com/office/drawing/2014/main" id="{7743B94A-077D-7242-B675-10354C35F0BB}"/>
              </a:ext>
            </a:extLst>
          </p:cNvPr>
          <p:cNvSpPr txBox="1"/>
          <p:nvPr/>
        </p:nvSpPr>
        <p:spPr>
          <a:xfrm>
            <a:off x="1292289" y="3048002"/>
            <a:ext cx="6308137"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3) Why is there more matter than antimatter?</a:t>
            </a:r>
          </a:p>
        </p:txBody>
      </p:sp>
      <p:sp>
        <p:nvSpPr>
          <p:cNvPr id="8" name="TextBox 7">
            <a:extLst>
              <a:ext uri="{FF2B5EF4-FFF2-40B4-BE49-F238E27FC236}">
                <a16:creationId xmlns:a16="http://schemas.microsoft.com/office/drawing/2014/main" id="{FD47B293-DD88-5741-8C97-4010D354F873}"/>
              </a:ext>
            </a:extLst>
          </p:cNvPr>
          <p:cNvSpPr txBox="1"/>
          <p:nvPr/>
        </p:nvSpPr>
        <p:spPr>
          <a:xfrm>
            <a:off x="1287521" y="3643312"/>
            <a:ext cx="5439310"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4) Explanation for dark matter/energy?</a:t>
            </a:r>
          </a:p>
        </p:txBody>
      </p:sp>
      <p:grpSp>
        <p:nvGrpSpPr>
          <p:cNvPr id="9" name="Group 19">
            <a:extLst>
              <a:ext uri="{FF2B5EF4-FFF2-40B4-BE49-F238E27FC236}">
                <a16:creationId xmlns:a16="http://schemas.microsoft.com/office/drawing/2014/main" id="{618C675C-2285-C243-8732-39B32FFF9339}"/>
              </a:ext>
            </a:extLst>
          </p:cNvPr>
          <p:cNvGrpSpPr>
            <a:grpSpLocks/>
          </p:cNvGrpSpPr>
          <p:nvPr/>
        </p:nvGrpSpPr>
        <p:grpSpPr bwMode="auto">
          <a:xfrm>
            <a:off x="6509343" y="4118867"/>
            <a:ext cx="3529013" cy="2235200"/>
            <a:chOff x="112" y="661"/>
            <a:chExt cx="2223" cy="1408"/>
          </a:xfrm>
        </p:grpSpPr>
        <p:pic>
          <p:nvPicPr>
            <p:cNvPr id="10" name="Picture 11">
              <a:extLst>
                <a:ext uri="{FF2B5EF4-FFF2-40B4-BE49-F238E27FC236}">
                  <a16:creationId xmlns:a16="http://schemas.microsoft.com/office/drawing/2014/main" id="{E4CEB25D-BF9D-0B4C-970D-B96E0FA64A81}"/>
                </a:ext>
              </a:extLst>
            </p:cNvPr>
            <p:cNvPicPr>
              <a:picLocks noChangeAspect="1" noChangeArrowheads="1"/>
            </p:cNvPicPr>
            <p:nvPr/>
          </p:nvPicPr>
          <p:blipFill>
            <a:blip r:embed="rId2"/>
            <a:srcRect l="11140" t="11703" r="11429" b="20277"/>
            <a:stretch>
              <a:fillRect/>
            </a:stretch>
          </p:blipFill>
          <p:spPr bwMode="auto">
            <a:xfrm>
              <a:off x="166" y="858"/>
              <a:ext cx="2041" cy="1211"/>
            </a:xfrm>
            <a:prstGeom prst="rect">
              <a:avLst/>
            </a:prstGeom>
            <a:noFill/>
            <a:ln w="9525">
              <a:noFill/>
              <a:round/>
              <a:headEnd/>
              <a:tailEnd/>
            </a:ln>
          </p:spPr>
        </p:pic>
        <p:sp>
          <p:nvSpPr>
            <p:cNvPr id="11" name="Text Box 12">
              <a:extLst>
                <a:ext uri="{FF2B5EF4-FFF2-40B4-BE49-F238E27FC236}">
                  <a16:creationId xmlns:a16="http://schemas.microsoft.com/office/drawing/2014/main" id="{2EB5C1A0-6052-A544-B48E-A14049223A03}"/>
                </a:ext>
              </a:extLst>
            </p:cNvPr>
            <p:cNvSpPr txBox="1">
              <a:spLocks noChangeArrowheads="1"/>
            </p:cNvSpPr>
            <p:nvPr/>
          </p:nvSpPr>
          <p:spPr bwMode="auto">
            <a:xfrm>
              <a:off x="112" y="661"/>
              <a:ext cx="2223" cy="169"/>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Composition of the universe</a:t>
              </a:r>
            </a:p>
          </p:txBody>
        </p:sp>
      </p:grpSp>
      <p:grpSp>
        <p:nvGrpSpPr>
          <p:cNvPr id="12" name="Group 20">
            <a:extLst>
              <a:ext uri="{FF2B5EF4-FFF2-40B4-BE49-F238E27FC236}">
                <a16:creationId xmlns:a16="http://schemas.microsoft.com/office/drawing/2014/main" id="{E24CAB00-201E-C249-898D-6F95EB272D2E}"/>
              </a:ext>
            </a:extLst>
          </p:cNvPr>
          <p:cNvGrpSpPr>
            <a:grpSpLocks/>
          </p:cNvGrpSpPr>
          <p:nvPr/>
        </p:nvGrpSpPr>
        <p:grpSpPr bwMode="auto">
          <a:xfrm>
            <a:off x="9650212" y="5355931"/>
            <a:ext cx="1189037" cy="1514475"/>
            <a:chOff x="2485" y="877"/>
            <a:chExt cx="749" cy="954"/>
          </a:xfrm>
        </p:grpSpPr>
        <p:pic>
          <p:nvPicPr>
            <p:cNvPr id="13" name="Picture 10">
              <a:extLst>
                <a:ext uri="{FF2B5EF4-FFF2-40B4-BE49-F238E27FC236}">
                  <a16:creationId xmlns:a16="http://schemas.microsoft.com/office/drawing/2014/main" id="{67D3FA8C-BCEB-0343-922E-222AFAD3FC1D}"/>
                </a:ext>
              </a:extLst>
            </p:cNvPr>
            <p:cNvPicPr>
              <a:picLocks noChangeAspect="1" noChangeArrowheads="1"/>
            </p:cNvPicPr>
            <p:nvPr/>
          </p:nvPicPr>
          <p:blipFill>
            <a:blip r:embed="rId3"/>
            <a:srcRect l="36655" t="19904" r="37193" b="62025"/>
            <a:stretch>
              <a:fillRect/>
            </a:stretch>
          </p:blipFill>
          <p:spPr bwMode="auto">
            <a:xfrm>
              <a:off x="2485" y="1082"/>
              <a:ext cx="749" cy="749"/>
            </a:xfrm>
            <a:prstGeom prst="rect">
              <a:avLst/>
            </a:prstGeom>
            <a:noFill/>
            <a:ln w="9525">
              <a:noFill/>
              <a:round/>
              <a:headEnd/>
              <a:tailEnd/>
            </a:ln>
          </p:spPr>
        </p:pic>
        <p:sp>
          <p:nvSpPr>
            <p:cNvPr id="14" name="Text Box 13">
              <a:extLst>
                <a:ext uri="{FF2B5EF4-FFF2-40B4-BE49-F238E27FC236}">
                  <a16:creationId xmlns:a16="http://schemas.microsoft.com/office/drawing/2014/main" id="{C08AD0D9-7E95-D045-9219-86C86CCCCEB9}"/>
                </a:ext>
              </a:extLst>
            </p:cNvPr>
            <p:cNvSpPr txBox="1">
              <a:spLocks noChangeArrowheads="1"/>
            </p:cNvSpPr>
            <p:nvPr/>
          </p:nvSpPr>
          <p:spPr bwMode="auto">
            <a:xfrm>
              <a:off x="2573" y="877"/>
              <a:ext cx="561" cy="161"/>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 </a:t>
              </a:r>
              <a:r>
                <a:rPr lang="en-GB" b="1" baseline="0" dirty="0">
                  <a:solidFill>
                    <a:srgbClr val="0000FF"/>
                  </a:solidFill>
                  <a:latin typeface="Arial" pitchFamily="-109" charset="0"/>
                  <a:ea typeface="msmincho" charset="0"/>
                  <a:cs typeface="msmincho" charset="0"/>
                </a:rPr>
                <a:t>matter</a:t>
              </a:r>
              <a:r>
                <a:rPr lang="en-GB" b="1" baseline="0" dirty="0">
                  <a:solidFill>
                    <a:srgbClr val="0000FF"/>
                  </a:solidFill>
                  <a:latin typeface="Luxi Sans" charset="0"/>
                  <a:ea typeface="msmincho" charset="0"/>
                  <a:cs typeface="msmincho" charset="0"/>
                </a:rPr>
                <a:t> </a:t>
              </a:r>
            </a:p>
          </p:txBody>
        </p:sp>
      </p:grpSp>
      <p:grpSp>
        <p:nvGrpSpPr>
          <p:cNvPr id="15" name="Group 21">
            <a:extLst>
              <a:ext uri="{FF2B5EF4-FFF2-40B4-BE49-F238E27FC236}">
                <a16:creationId xmlns:a16="http://schemas.microsoft.com/office/drawing/2014/main" id="{2B977783-714A-5B44-9415-AA4C20D13C3E}"/>
              </a:ext>
            </a:extLst>
          </p:cNvPr>
          <p:cNvGrpSpPr>
            <a:grpSpLocks/>
          </p:cNvGrpSpPr>
          <p:nvPr/>
        </p:nvGrpSpPr>
        <p:grpSpPr bwMode="auto">
          <a:xfrm>
            <a:off x="10664825" y="4754217"/>
            <a:ext cx="1527175" cy="1528762"/>
            <a:chOff x="3357" y="877"/>
            <a:chExt cx="962" cy="963"/>
          </a:xfrm>
        </p:grpSpPr>
        <p:pic>
          <p:nvPicPr>
            <p:cNvPr id="16" name="Picture 6">
              <a:extLst>
                <a:ext uri="{FF2B5EF4-FFF2-40B4-BE49-F238E27FC236}">
                  <a16:creationId xmlns:a16="http://schemas.microsoft.com/office/drawing/2014/main" id="{1F5A7BD1-2522-1C45-870E-B50F654B6E39}"/>
                </a:ext>
              </a:extLst>
            </p:cNvPr>
            <p:cNvPicPr>
              <a:picLocks noChangeAspect="1" noChangeArrowheads="1"/>
            </p:cNvPicPr>
            <p:nvPr/>
          </p:nvPicPr>
          <p:blipFill>
            <a:blip r:embed="rId4"/>
            <a:srcRect/>
            <a:stretch>
              <a:fillRect/>
            </a:stretch>
          </p:blipFill>
          <p:spPr bwMode="auto">
            <a:xfrm>
              <a:off x="3477" y="1080"/>
              <a:ext cx="749" cy="760"/>
            </a:xfrm>
            <a:prstGeom prst="rect">
              <a:avLst/>
            </a:prstGeom>
            <a:noFill/>
            <a:ln w="9525">
              <a:noFill/>
              <a:round/>
              <a:headEnd/>
              <a:tailEnd/>
            </a:ln>
          </p:spPr>
        </p:pic>
        <p:sp>
          <p:nvSpPr>
            <p:cNvPr id="17" name="Text Box 14">
              <a:extLst>
                <a:ext uri="{FF2B5EF4-FFF2-40B4-BE49-F238E27FC236}">
                  <a16:creationId xmlns:a16="http://schemas.microsoft.com/office/drawing/2014/main" id="{F6598C6E-C811-104D-AECD-BC96D0E9A8CE}"/>
                </a:ext>
              </a:extLst>
            </p:cNvPr>
            <p:cNvSpPr txBox="1">
              <a:spLocks noChangeArrowheads="1"/>
            </p:cNvSpPr>
            <p:nvPr/>
          </p:nvSpPr>
          <p:spPr bwMode="auto">
            <a:xfrm>
              <a:off x="3357" y="877"/>
              <a:ext cx="962" cy="153"/>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b="1" i="1" baseline="0" dirty="0">
                  <a:solidFill>
                    <a:srgbClr val="000000"/>
                  </a:solidFill>
                  <a:effectLst>
                    <a:outerShdw blurRad="38100" dist="38100" dir="2700000" algn="tl">
                      <a:srgbClr val="FFFFFF"/>
                    </a:outerShdw>
                  </a:effectLst>
                  <a:latin typeface="Arial" charset="0"/>
                  <a:ea typeface="msmincho" charset="0"/>
                  <a:cs typeface="msmincho" charset="0"/>
                </a:rPr>
                <a:t>D</a:t>
              </a:r>
              <a:r>
                <a:rPr lang="en-GB" b="1" i="1" baseline="0" dirty="0">
                  <a:solidFill>
                    <a:srgbClr val="000000"/>
                  </a:solidFill>
                  <a:effectLst>
                    <a:outerShdw blurRad="38100" dist="38100" dir="2700000" algn="tl">
                      <a:srgbClr val="FFFFFF"/>
                    </a:outerShdw>
                  </a:effectLst>
                  <a:latin typeface="Arial" charset="0"/>
                  <a:ea typeface="msmincho" charset="0"/>
                  <a:cs typeface="msmincho" charset="0"/>
                </a:rPr>
                <a:t>ark Matter</a:t>
              </a:r>
            </a:p>
          </p:txBody>
        </p:sp>
      </p:grpSp>
      <p:grpSp>
        <p:nvGrpSpPr>
          <p:cNvPr id="3" name="Group 2">
            <a:extLst>
              <a:ext uri="{FF2B5EF4-FFF2-40B4-BE49-F238E27FC236}">
                <a16:creationId xmlns:a16="http://schemas.microsoft.com/office/drawing/2014/main" id="{6C38EDB0-C11C-2743-8710-69E741633A6A}"/>
              </a:ext>
            </a:extLst>
          </p:cNvPr>
          <p:cNvGrpSpPr/>
          <p:nvPr/>
        </p:nvGrpSpPr>
        <p:grpSpPr>
          <a:xfrm>
            <a:off x="7757001" y="1888439"/>
            <a:ext cx="1536700" cy="2308111"/>
            <a:chOff x="7757001" y="1888439"/>
            <a:chExt cx="1536700" cy="2308111"/>
          </a:xfrm>
        </p:grpSpPr>
        <p:grpSp>
          <p:nvGrpSpPr>
            <p:cNvPr id="18" name="Group 7">
              <a:extLst>
                <a:ext uri="{FF2B5EF4-FFF2-40B4-BE49-F238E27FC236}">
                  <a16:creationId xmlns:a16="http://schemas.microsoft.com/office/drawing/2014/main" id="{D2DB8BD2-D59F-6B48-81CF-5203ADDCE3D1}"/>
                </a:ext>
              </a:extLst>
            </p:cNvPr>
            <p:cNvGrpSpPr>
              <a:grpSpLocks/>
            </p:cNvGrpSpPr>
            <p:nvPr/>
          </p:nvGrpSpPr>
          <p:grpSpPr bwMode="auto">
            <a:xfrm>
              <a:off x="7837962" y="2129625"/>
              <a:ext cx="1371600" cy="2066925"/>
              <a:chOff x="4941" y="3001"/>
              <a:chExt cx="864" cy="1302"/>
            </a:xfrm>
          </p:grpSpPr>
          <p:pic>
            <p:nvPicPr>
              <p:cNvPr id="19" name="Picture 8">
                <a:extLst>
                  <a:ext uri="{FF2B5EF4-FFF2-40B4-BE49-F238E27FC236}">
                    <a16:creationId xmlns:a16="http://schemas.microsoft.com/office/drawing/2014/main" id="{D162F147-B4FF-244A-A2D3-53C4C3389D81}"/>
                  </a:ext>
                </a:extLst>
              </p:cNvPr>
              <p:cNvPicPr>
                <a:picLocks noChangeAspect="1" noChangeArrowheads="1"/>
              </p:cNvPicPr>
              <p:nvPr/>
            </p:nvPicPr>
            <p:blipFill>
              <a:blip r:embed="rId5"/>
              <a:srcRect b="9775"/>
              <a:stretch>
                <a:fillRect/>
              </a:stretch>
            </p:blipFill>
            <p:spPr bwMode="auto">
              <a:xfrm>
                <a:off x="4941" y="3001"/>
                <a:ext cx="864" cy="1158"/>
              </a:xfrm>
              <a:prstGeom prst="rect">
                <a:avLst/>
              </a:prstGeom>
              <a:noFill/>
              <a:ln w="76320">
                <a:solidFill>
                  <a:srgbClr val="FFFFFF"/>
                </a:solidFill>
                <a:miter lim="800000"/>
                <a:headEnd/>
                <a:tailEnd/>
              </a:ln>
            </p:spPr>
          </p:pic>
          <p:sp>
            <p:nvSpPr>
              <p:cNvPr id="20" name="Text Box 9">
                <a:extLst>
                  <a:ext uri="{FF2B5EF4-FFF2-40B4-BE49-F238E27FC236}">
                    <a16:creationId xmlns:a16="http://schemas.microsoft.com/office/drawing/2014/main" id="{0BB7A4B1-A780-3948-8747-BE4E6483BFB8}"/>
                  </a:ext>
                </a:extLst>
              </p:cNvPr>
              <p:cNvSpPr txBox="1">
                <a:spLocks noChangeArrowheads="1"/>
              </p:cNvSpPr>
              <p:nvPr/>
            </p:nvSpPr>
            <p:spPr bwMode="auto">
              <a:xfrm>
                <a:off x="5056" y="4156"/>
                <a:ext cx="600" cy="147"/>
              </a:xfrm>
              <a:prstGeom prst="rect">
                <a:avLst/>
              </a:prstGeom>
              <a:noFill/>
              <a:ln w="9525">
                <a:noFill/>
                <a:round/>
                <a:headEnd/>
                <a:tailEnd/>
              </a:ln>
            </p:spPr>
            <p:txBody>
              <a:bodyPr wrap="none" lIns="90000" tIns="46800" rIns="90000" bIns="46800">
                <a:prstTxWarp prst="textNoShape">
                  <a:avLst/>
                </a:prstTxWarp>
                <a:spAutoFit/>
              </a:bodyPr>
              <a:lstStyle/>
              <a:p>
                <a:pPr defTabSz="447675" eaLnBrk="1">
                  <a:lnSpc>
                    <a:spcPct val="93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aseline="0">
                    <a:solidFill>
                      <a:srgbClr val="000000"/>
                    </a:solidFill>
                    <a:latin typeface="Arial" pitchFamily="-109" charset="0"/>
                    <a:ea typeface="Arial" pitchFamily="-109" charset="0"/>
                    <a:cs typeface="Arial" pitchFamily="-109" charset="0"/>
                  </a:rPr>
                  <a:t>© Rocky Kolb</a:t>
                </a:r>
              </a:p>
            </p:txBody>
          </p:sp>
        </p:grpSp>
        <p:sp>
          <p:nvSpPr>
            <p:cNvPr id="21" name="Text Box 15">
              <a:extLst>
                <a:ext uri="{FF2B5EF4-FFF2-40B4-BE49-F238E27FC236}">
                  <a16:creationId xmlns:a16="http://schemas.microsoft.com/office/drawing/2014/main" id="{226F8F58-A390-DB49-9AF0-DE2B52BFE51E}"/>
                </a:ext>
              </a:extLst>
            </p:cNvPr>
            <p:cNvSpPr txBox="1">
              <a:spLocks noChangeArrowheads="1"/>
            </p:cNvSpPr>
            <p:nvPr/>
          </p:nvSpPr>
          <p:spPr bwMode="auto">
            <a:xfrm>
              <a:off x="7757001" y="1888439"/>
              <a:ext cx="1536700" cy="255588"/>
            </a:xfrm>
            <a:prstGeom prst="rect">
              <a:avLst/>
            </a:prstGeom>
            <a:solidFill>
              <a:srgbClr val="000000"/>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1" i="1" baseline="0" dirty="0">
                  <a:solidFill>
                    <a:srgbClr val="000000"/>
                  </a:solidFill>
                  <a:effectLst>
                    <a:outerShdw blurRad="38100" dist="38100" dir="2700000" algn="tl">
                      <a:srgbClr val="FFFFFF"/>
                    </a:outerShdw>
                  </a:effectLst>
                  <a:latin typeface="Luxi Sans" charset="0"/>
                  <a:ea typeface="msmincho" charset="0"/>
                  <a:cs typeface="msmincho" charset="0"/>
                </a:rPr>
                <a:t> </a:t>
              </a:r>
              <a:r>
                <a:rPr lang="en-GB" b="1" i="1" baseline="0" dirty="0">
                  <a:solidFill>
                    <a:srgbClr val="FFFFFF"/>
                  </a:solidFill>
                  <a:effectLst>
                    <a:outerShdw blurRad="38100" dist="38100" dir="2700000" algn="tl">
                      <a:srgbClr val="FFFFFF"/>
                    </a:outerShdw>
                  </a:effectLst>
                  <a:latin typeface="Luxi Sans" charset="0"/>
                  <a:ea typeface="msmincho" charset="0"/>
                  <a:cs typeface="msmincho" charset="0"/>
                </a:rPr>
                <a:t>Darth Vader </a:t>
              </a:r>
            </a:p>
          </p:txBody>
        </p:sp>
      </p:grpSp>
      <p:sp>
        <p:nvSpPr>
          <p:cNvPr id="22" name="Line 26">
            <a:extLst>
              <a:ext uri="{FF2B5EF4-FFF2-40B4-BE49-F238E27FC236}">
                <a16:creationId xmlns:a16="http://schemas.microsoft.com/office/drawing/2014/main" id="{F8BBAFAF-C49E-424E-9196-F5E4F04C3AB5}"/>
              </a:ext>
            </a:extLst>
          </p:cNvPr>
          <p:cNvSpPr>
            <a:spLocks noChangeShapeType="1"/>
          </p:cNvSpPr>
          <p:nvPr/>
        </p:nvSpPr>
        <p:spPr bwMode="auto">
          <a:xfrm flipH="1" flipV="1">
            <a:off x="8875513" y="5733949"/>
            <a:ext cx="800100" cy="419100"/>
          </a:xfrm>
          <a:prstGeom prst="line">
            <a:avLst/>
          </a:prstGeom>
          <a:noFill/>
          <a:ln w="25400">
            <a:solidFill>
              <a:srgbClr val="E90000"/>
            </a:solidFill>
            <a:round/>
            <a:headEnd/>
            <a:tailEnd type="triangle" w="med" len="med"/>
          </a:ln>
        </p:spPr>
        <p:txBody>
          <a:bodyPr wrap="none" anchor="ctr">
            <a:prstTxWarp prst="textNoShape">
              <a:avLst/>
            </a:prstTxWarp>
          </a:bodyPr>
          <a:lstStyle/>
          <a:p>
            <a:endParaRPr lang="en-US"/>
          </a:p>
        </p:txBody>
      </p:sp>
      <p:sp>
        <p:nvSpPr>
          <p:cNvPr id="23" name="Line 27">
            <a:extLst>
              <a:ext uri="{FF2B5EF4-FFF2-40B4-BE49-F238E27FC236}">
                <a16:creationId xmlns:a16="http://schemas.microsoft.com/office/drawing/2014/main" id="{A25410B8-6641-B240-BCE4-7079218B27F8}"/>
              </a:ext>
            </a:extLst>
          </p:cNvPr>
          <p:cNvSpPr>
            <a:spLocks noChangeShapeType="1"/>
          </p:cNvSpPr>
          <p:nvPr/>
        </p:nvSpPr>
        <p:spPr bwMode="auto">
          <a:xfrm flipH="1" flipV="1">
            <a:off x="9356525" y="5308012"/>
            <a:ext cx="1941121" cy="20637"/>
          </a:xfrm>
          <a:prstGeom prst="line">
            <a:avLst/>
          </a:prstGeom>
          <a:noFill/>
          <a:ln w="25400">
            <a:solidFill>
              <a:srgbClr val="FF00FF"/>
            </a:solidFill>
            <a:round/>
            <a:headEnd/>
            <a:tailEnd type="triangle" w="med" len="med"/>
          </a:ln>
        </p:spPr>
        <p:txBody>
          <a:bodyPr wrap="none" anchor="ctr">
            <a:prstTxWarp prst="textNoShape">
              <a:avLst/>
            </a:prstTxWarp>
          </a:bodyPr>
          <a:lstStyle/>
          <a:p>
            <a:endParaRPr lang="en-US"/>
          </a:p>
        </p:txBody>
      </p:sp>
      <p:sp>
        <p:nvSpPr>
          <p:cNvPr id="24" name="Text Box 28">
            <a:extLst>
              <a:ext uri="{FF2B5EF4-FFF2-40B4-BE49-F238E27FC236}">
                <a16:creationId xmlns:a16="http://schemas.microsoft.com/office/drawing/2014/main" id="{6B2A15E3-8163-BE44-A180-53B4F9BD9926}"/>
              </a:ext>
            </a:extLst>
          </p:cNvPr>
          <p:cNvSpPr txBox="1">
            <a:spLocks noChangeArrowheads="1"/>
          </p:cNvSpPr>
          <p:nvPr/>
        </p:nvSpPr>
        <p:spPr bwMode="auto">
          <a:xfrm>
            <a:off x="9512100" y="2965840"/>
            <a:ext cx="2679901" cy="1200329"/>
          </a:xfrm>
          <a:prstGeom prst="rect">
            <a:avLst/>
          </a:prstGeom>
          <a:noFill/>
          <a:ln w="9525">
            <a:noFill/>
            <a:miter lim="800000"/>
            <a:headEnd/>
            <a:tailEnd/>
          </a:ln>
        </p:spPr>
        <p:txBody>
          <a:bodyPr wrap="square">
            <a:prstTxWarp prst="textNoShape">
              <a:avLst/>
            </a:prstTxWarp>
            <a:spAutoFit/>
          </a:bodyPr>
          <a:lstStyle/>
          <a:p>
            <a:r>
              <a:rPr lang="en-US" b="1" i="1" baseline="0" dirty="0">
                <a:solidFill>
                  <a:srgbClr val="651717"/>
                </a:solidFill>
                <a:latin typeface="Arial"/>
                <a:cs typeface="Arial"/>
              </a:rPr>
              <a:t>In our universe there must be about 5 times more Dark Matter than known matter!!!</a:t>
            </a:r>
          </a:p>
        </p:txBody>
      </p:sp>
      <p:sp>
        <p:nvSpPr>
          <p:cNvPr id="25" name="Oval 17">
            <a:extLst>
              <a:ext uri="{FF2B5EF4-FFF2-40B4-BE49-F238E27FC236}">
                <a16:creationId xmlns:a16="http://schemas.microsoft.com/office/drawing/2014/main" id="{919B4112-B7EF-2F4A-B0B9-5FF896C5D051}"/>
              </a:ext>
            </a:extLst>
          </p:cNvPr>
          <p:cNvSpPr>
            <a:spLocks noChangeArrowheads="1"/>
          </p:cNvSpPr>
          <p:nvPr/>
        </p:nvSpPr>
        <p:spPr bwMode="auto">
          <a:xfrm>
            <a:off x="8446887" y="5096367"/>
            <a:ext cx="1065213" cy="436563"/>
          </a:xfrm>
          <a:prstGeom prst="ellipse">
            <a:avLst/>
          </a:prstGeom>
          <a:noFill/>
          <a:ln w="54720">
            <a:solidFill>
              <a:srgbClr val="FF00FF"/>
            </a:solidFill>
            <a:prstDash val="sysDot"/>
            <a:round/>
            <a:headEnd/>
            <a:tailEnd/>
          </a:ln>
        </p:spPr>
        <p:txBody>
          <a:bodyPr wrap="none" anchor="ctr">
            <a:prstTxWarp prst="textNoShape">
              <a:avLst/>
            </a:prstTxWarp>
          </a:bodyPr>
          <a:lstStyle/>
          <a:p>
            <a:endParaRPr lang="en-US"/>
          </a:p>
        </p:txBody>
      </p:sp>
      <p:sp>
        <p:nvSpPr>
          <p:cNvPr id="26" name="Line 25">
            <a:extLst>
              <a:ext uri="{FF2B5EF4-FFF2-40B4-BE49-F238E27FC236}">
                <a16:creationId xmlns:a16="http://schemas.microsoft.com/office/drawing/2014/main" id="{9A7BA9FF-AB8C-0C40-A227-6B931D0A97D0}"/>
              </a:ext>
            </a:extLst>
          </p:cNvPr>
          <p:cNvSpPr>
            <a:spLocks noChangeShapeType="1"/>
          </p:cNvSpPr>
          <p:nvPr/>
        </p:nvSpPr>
        <p:spPr bwMode="auto">
          <a:xfrm flipH="1">
            <a:off x="7936385" y="3963187"/>
            <a:ext cx="84140" cy="1113291"/>
          </a:xfrm>
          <a:prstGeom prst="line">
            <a:avLst/>
          </a:prstGeom>
          <a:noFill/>
          <a:ln w="25400">
            <a:solidFill>
              <a:srgbClr val="0C5A16"/>
            </a:solidFill>
            <a:round/>
            <a:headEnd/>
            <a:tailEnd type="triangle" w="med" len="med"/>
          </a:ln>
        </p:spPr>
        <p:txBody>
          <a:bodyPr wrap="none" anchor="ctr">
            <a:prstTxWarp prst="textNoShape">
              <a:avLst/>
            </a:prstTxWarp>
          </a:bodyPr>
          <a:lstStyle/>
          <a:p>
            <a:endParaRPr lang="en-US"/>
          </a:p>
        </p:txBody>
      </p:sp>
      <p:sp>
        <p:nvSpPr>
          <p:cNvPr id="27" name="TextBox 26">
            <a:extLst>
              <a:ext uri="{FF2B5EF4-FFF2-40B4-BE49-F238E27FC236}">
                <a16:creationId xmlns:a16="http://schemas.microsoft.com/office/drawing/2014/main" id="{9D5A44A9-D45A-F54D-B1A1-214BBFF2C48C}"/>
              </a:ext>
            </a:extLst>
          </p:cNvPr>
          <p:cNvSpPr txBox="1"/>
          <p:nvPr/>
        </p:nvSpPr>
        <p:spPr>
          <a:xfrm>
            <a:off x="1282756" y="4210051"/>
            <a:ext cx="568937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5) Extra dimensions? Quantum gravity?</a:t>
            </a:r>
          </a:p>
        </p:txBody>
      </p:sp>
    </p:spTree>
    <p:extLst>
      <p:ext uri="{BB962C8B-B14F-4D97-AF65-F5344CB8AC3E}">
        <p14:creationId xmlns:p14="http://schemas.microsoft.com/office/powerpoint/2010/main" val="1392120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B11CFEA-038A-654B-8FFD-EF2D756FB374}"/>
              </a:ext>
            </a:extLst>
          </p:cNvPr>
          <p:cNvSpPr>
            <a:spLocks noGrp="1" noChangeArrowheads="1"/>
          </p:cNvSpPr>
          <p:nvPr>
            <p:ph type="title"/>
          </p:nvPr>
        </p:nvSpPr>
        <p:spPr>
          <a:xfrm>
            <a:off x="1676400" y="0"/>
            <a:ext cx="8763000" cy="1231900"/>
          </a:xfrm>
          <a:noFill/>
          <a:ln/>
        </p:spPr>
        <p:txBody>
          <a:bodyPr>
            <a:normAutofit/>
          </a:bodyPr>
          <a:lstStyle/>
          <a:p>
            <a:r>
              <a:rPr lang="en-US" sz="3200" b="1" dirty="0">
                <a:solidFill>
                  <a:srgbClr val="FF0000"/>
                </a:solidFill>
                <a:latin typeface="Arial"/>
                <a:cs typeface="Arial"/>
              </a:rPr>
              <a:t>The Crisis of Modern High-Energy Physics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2FD820DB-665F-8A44-8A65-4D63132380C4}"/>
              </a:ext>
            </a:extLst>
          </p:cNvPr>
          <p:cNvSpPr txBox="1"/>
          <p:nvPr/>
        </p:nvSpPr>
        <p:spPr>
          <a:xfrm>
            <a:off x="1301825" y="936431"/>
            <a:ext cx="8935459" cy="769441"/>
          </a:xfrm>
          <a:prstGeom prst="rect">
            <a:avLst/>
          </a:prstGeom>
          <a:solidFill>
            <a:schemeClr val="accent4">
              <a:lumMod val="40000"/>
              <a:lumOff val="60000"/>
            </a:schemeClr>
          </a:solidFill>
        </p:spPr>
        <p:txBody>
          <a:bodyPr wrap="none" rtlCol="0">
            <a:spAutoFit/>
          </a:bodyPr>
          <a:lstStyle/>
          <a:p>
            <a:r>
              <a:rPr lang="en-US" sz="4400" b="1" dirty="0">
                <a:latin typeface="Arial" panose="020B0604020202020204" pitchFamily="34" charset="0"/>
                <a:cs typeface="Arial" panose="020B0604020202020204" pitchFamily="34" charset="0"/>
              </a:rPr>
              <a:t>Many open questions to answer!</a:t>
            </a:r>
          </a:p>
        </p:txBody>
      </p:sp>
      <p:sp>
        <p:nvSpPr>
          <p:cNvPr id="2" name="TextBox 1">
            <a:extLst>
              <a:ext uri="{FF2B5EF4-FFF2-40B4-BE49-F238E27FC236}">
                <a16:creationId xmlns:a16="http://schemas.microsoft.com/office/drawing/2014/main" id="{4B30827B-E300-E846-8D6A-C391E4D3CCD6}"/>
              </a:ext>
            </a:extLst>
          </p:cNvPr>
          <p:cNvSpPr txBox="1"/>
          <p:nvPr/>
        </p:nvSpPr>
        <p:spPr>
          <a:xfrm>
            <a:off x="1301825" y="1928808"/>
            <a:ext cx="569418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1) How to combine gravity with the SM?</a:t>
            </a:r>
          </a:p>
        </p:txBody>
      </p:sp>
      <p:sp>
        <p:nvSpPr>
          <p:cNvPr id="6" name="TextBox 5">
            <a:extLst>
              <a:ext uri="{FF2B5EF4-FFF2-40B4-BE49-F238E27FC236}">
                <a16:creationId xmlns:a16="http://schemas.microsoft.com/office/drawing/2014/main" id="{FD346FD4-1304-6447-B35E-7AF78FE58B2D}"/>
              </a:ext>
            </a:extLst>
          </p:cNvPr>
          <p:cNvSpPr txBox="1"/>
          <p:nvPr/>
        </p:nvSpPr>
        <p:spPr>
          <a:xfrm>
            <a:off x="1297057" y="2509832"/>
            <a:ext cx="353814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2) Mass of the particles?</a:t>
            </a:r>
          </a:p>
        </p:txBody>
      </p:sp>
      <p:sp>
        <p:nvSpPr>
          <p:cNvPr id="7" name="TextBox 6">
            <a:extLst>
              <a:ext uri="{FF2B5EF4-FFF2-40B4-BE49-F238E27FC236}">
                <a16:creationId xmlns:a16="http://schemas.microsoft.com/office/drawing/2014/main" id="{7743B94A-077D-7242-B675-10354C35F0BB}"/>
              </a:ext>
            </a:extLst>
          </p:cNvPr>
          <p:cNvSpPr txBox="1"/>
          <p:nvPr/>
        </p:nvSpPr>
        <p:spPr>
          <a:xfrm>
            <a:off x="1292289" y="3048002"/>
            <a:ext cx="6308137"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3) Why is there more matter than antimatter?</a:t>
            </a:r>
          </a:p>
        </p:txBody>
      </p:sp>
      <p:sp>
        <p:nvSpPr>
          <p:cNvPr id="8" name="TextBox 7">
            <a:extLst>
              <a:ext uri="{FF2B5EF4-FFF2-40B4-BE49-F238E27FC236}">
                <a16:creationId xmlns:a16="http://schemas.microsoft.com/office/drawing/2014/main" id="{FD47B293-DD88-5741-8C97-4010D354F873}"/>
              </a:ext>
            </a:extLst>
          </p:cNvPr>
          <p:cNvSpPr txBox="1"/>
          <p:nvPr/>
        </p:nvSpPr>
        <p:spPr>
          <a:xfrm>
            <a:off x="1287521" y="3643312"/>
            <a:ext cx="5439310"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4) Explanation for dark matter/energy?</a:t>
            </a:r>
          </a:p>
        </p:txBody>
      </p:sp>
      <p:grpSp>
        <p:nvGrpSpPr>
          <p:cNvPr id="9" name="Group 19">
            <a:extLst>
              <a:ext uri="{FF2B5EF4-FFF2-40B4-BE49-F238E27FC236}">
                <a16:creationId xmlns:a16="http://schemas.microsoft.com/office/drawing/2014/main" id="{618C675C-2285-C243-8732-39B32FFF9339}"/>
              </a:ext>
            </a:extLst>
          </p:cNvPr>
          <p:cNvGrpSpPr>
            <a:grpSpLocks/>
          </p:cNvGrpSpPr>
          <p:nvPr/>
        </p:nvGrpSpPr>
        <p:grpSpPr bwMode="auto">
          <a:xfrm>
            <a:off x="6509343" y="4118867"/>
            <a:ext cx="3529013" cy="2235200"/>
            <a:chOff x="112" y="661"/>
            <a:chExt cx="2223" cy="1408"/>
          </a:xfrm>
        </p:grpSpPr>
        <p:pic>
          <p:nvPicPr>
            <p:cNvPr id="10" name="Picture 11">
              <a:extLst>
                <a:ext uri="{FF2B5EF4-FFF2-40B4-BE49-F238E27FC236}">
                  <a16:creationId xmlns:a16="http://schemas.microsoft.com/office/drawing/2014/main" id="{E4CEB25D-BF9D-0B4C-970D-B96E0FA64A81}"/>
                </a:ext>
              </a:extLst>
            </p:cNvPr>
            <p:cNvPicPr>
              <a:picLocks noChangeAspect="1" noChangeArrowheads="1"/>
            </p:cNvPicPr>
            <p:nvPr/>
          </p:nvPicPr>
          <p:blipFill>
            <a:blip r:embed="rId2"/>
            <a:srcRect l="11140" t="11703" r="11429" b="20277"/>
            <a:stretch>
              <a:fillRect/>
            </a:stretch>
          </p:blipFill>
          <p:spPr bwMode="auto">
            <a:xfrm>
              <a:off x="166" y="858"/>
              <a:ext cx="2041" cy="1211"/>
            </a:xfrm>
            <a:prstGeom prst="rect">
              <a:avLst/>
            </a:prstGeom>
            <a:noFill/>
            <a:ln w="9525">
              <a:noFill/>
              <a:round/>
              <a:headEnd/>
              <a:tailEnd/>
            </a:ln>
          </p:spPr>
        </p:pic>
        <p:sp>
          <p:nvSpPr>
            <p:cNvPr id="11" name="Text Box 12">
              <a:extLst>
                <a:ext uri="{FF2B5EF4-FFF2-40B4-BE49-F238E27FC236}">
                  <a16:creationId xmlns:a16="http://schemas.microsoft.com/office/drawing/2014/main" id="{2EB5C1A0-6052-A544-B48E-A14049223A03}"/>
                </a:ext>
              </a:extLst>
            </p:cNvPr>
            <p:cNvSpPr txBox="1">
              <a:spLocks noChangeArrowheads="1"/>
            </p:cNvSpPr>
            <p:nvPr/>
          </p:nvSpPr>
          <p:spPr bwMode="auto">
            <a:xfrm>
              <a:off x="112" y="661"/>
              <a:ext cx="2223" cy="169"/>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Composition of the universe</a:t>
              </a:r>
            </a:p>
          </p:txBody>
        </p:sp>
      </p:grpSp>
      <p:grpSp>
        <p:nvGrpSpPr>
          <p:cNvPr id="12" name="Group 20">
            <a:extLst>
              <a:ext uri="{FF2B5EF4-FFF2-40B4-BE49-F238E27FC236}">
                <a16:creationId xmlns:a16="http://schemas.microsoft.com/office/drawing/2014/main" id="{E24CAB00-201E-C249-898D-6F95EB272D2E}"/>
              </a:ext>
            </a:extLst>
          </p:cNvPr>
          <p:cNvGrpSpPr>
            <a:grpSpLocks/>
          </p:cNvGrpSpPr>
          <p:nvPr/>
        </p:nvGrpSpPr>
        <p:grpSpPr bwMode="auto">
          <a:xfrm>
            <a:off x="9650212" y="5355931"/>
            <a:ext cx="1189037" cy="1514475"/>
            <a:chOff x="2485" y="877"/>
            <a:chExt cx="749" cy="954"/>
          </a:xfrm>
        </p:grpSpPr>
        <p:pic>
          <p:nvPicPr>
            <p:cNvPr id="13" name="Picture 10">
              <a:extLst>
                <a:ext uri="{FF2B5EF4-FFF2-40B4-BE49-F238E27FC236}">
                  <a16:creationId xmlns:a16="http://schemas.microsoft.com/office/drawing/2014/main" id="{67D3FA8C-BCEB-0343-922E-222AFAD3FC1D}"/>
                </a:ext>
              </a:extLst>
            </p:cNvPr>
            <p:cNvPicPr>
              <a:picLocks noChangeAspect="1" noChangeArrowheads="1"/>
            </p:cNvPicPr>
            <p:nvPr/>
          </p:nvPicPr>
          <p:blipFill>
            <a:blip r:embed="rId3"/>
            <a:srcRect l="36655" t="19904" r="37193" b="62025"/>
            <a:stretch>
              <a:fillRect/>
            </a:stretch>
          </p:blipFill>
          <p:spPr bwMode="auto">
            <a:xfrm>
              <a:off x="2485" y="1082"/>
              <a:ext cx="749" cy="749"/>
            </a:xfrm>
            <a:prstGeom prst="rect">
              <a:avLst/>
            </a:prstGeom>
            <a:noFill/>
            <a:ln w="9525">
              <a:noFill/>
              <a:round/>
              <a:headEnd/>
              <a:tailEnd/>
            </a:ln>
          </p:spPr>
        </p:pic>
        <p:sp>
          <p:nvSpPr>
            <p:cNvPr id="14" name="Text Box 13">
              <a:extLst>
                <a:ext uri="{FF2B5EF4-FFF2-40B4-BE49-F238E27FC236}">
                  <a16:creationId xmlns:a16="http://schemas.microsoft.com/office/drawing/2014/main" id="{C08AD0D9-7E95-D045-9219-86C86CCCCEB9}"/>
                </a:ext>
              </a:extLst>
            </p:cNvPr>
            <p:cNvSpPr txBox="1">
              <a:spLocks noChangeArrowheads="1"/>
            </p:cNvSpPr>
            <p:nvPr/>
          </p:nvSpPr>
          <p:spPr bwMode="auto">
            <a:xfrm>
              <a:off x="2573" y="877"/>
              <a:ext cx="561" cy="161"/>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 </a:t>
              </a:r>
              <a:r>
                <a:rPr lang="en-GB" b="1" baseline="0" dirty="0">
                  <a:solidFill>
                    <a:srgbClr val="0000FF"/>
                  </a:solidFill>
                  <a:latin typeface="Arial" pitchFamily="-109" charset="0"/>
                  <a:ea typeface="msmincho" charset="0"/>
                  <a:cs typeface="msmincho" charset="0"/>
                </a:rPr>
                <a:t>matter</a:t>
              </a:r>
              <a:r>
                <a:rPr lang="en-GB" b="1" baseline="0" dirty="0">
                  <a:solidFill>
                    <a:srgbClr val="0000FF"/>
                  </a:solidFill>
                  <a:latin typeface="Luxi Sans" charset="0"/>
                  <a:ea typeface="msmincho" charset="0"/>
                  <a:cs typeface="msmincho" charset="0"/>
                </a:rPr>
                <a:t> </a:t>
              </a:r>
            </a:p>
          </p:txBody>
        </p:sp>
      </p:grpSp>
      <p:grpSp>
        <p:nvGrpSpPr>
          <p:cNvPr id="15" name="Group 21">
            <a:extLst>
              <a:ext uri="{FF2B5EF4-FFF2-40B4-BE49-F238E27FC236}">
                <a16:creationId xmlns:a16="http://schemas.microsoft.com/office/drawing/2014/main" id="{2B977783-714A-5B44-9415-AA4C20D13C3E}"/>
              </a:ext>
            </a:extLst>
          </p:cNvPr>
          <p:cNvGrpSpPr>
            <a:grpSpLocks/>
          </p:cNvGrpSpPr>
          <p:nvPr/>
        </p:nvGrpSpPr>
        <p:grpSpPr bwMode="auto">
          <a:xfrm>
            <a:off x="10664825" y="4754217"/>
            <a:ext cx="1527175" cy="1528762"/>
            <a:chOff x="3357" y="877"/>
            <a:chExt cx="962" cy="963"/>
          </a:xfrm>
        </p:grpSpPr>
        <p:pic>
          <p:nvPicPr>
            <p:cNvPr id="16" name="Picture 6">
              <a:extLst>
                <a:ext uri="{FF2B5EF4-FFF2-40B4-BE49-F238E27FC236}">
                  <a16:creationId xmlns:a16="http://schemas.microsoft.com/office/drawing/2014/main" id="{1F5A7BD1-2522-1C45-870E-B50F654B6E39}"/>
                </a:ext>
              </a:extLst>
            </p:cNvPr>
            <p:cNvPicPr>
              <a:picLocks noChangeAspect="1" noChangeArrowheads="1"/>
            </p:cNvPicPr>
            <p:nvPr/>
          </p:nvPicPr>
          <p:blipFill>
            <a:blip r:embed="rId4"/>
            <a:srcRect/>
            <a:stretch>
              <a:fillRect/>
            </a:stretch>
          </p:blipFill>
          <p:spPr bwMode="auto">
            <a:xfrm>
              <a:off x="3477" y="1080"/>
              <a:ext cx="749" cy="760"/>
            </a:xfrm>
            <a:prstGeom prst="rect">
              <a:avLst/>
            </a:prstGeom>
            <a:noFill/>
            <a:ln w="9525">
              <a:noFill/>
              <a:round/>
              <a:headEnd/>
              <a:tailEnd/>
            </a:ln>
          </p:spPr>
        </p:pic>
        <p:sp>
          <p:nvSpPr>
            <p:cNvPr id="17" name="Text Box 14">
              <a:extLst>
                <a:ext uri="{FF2B5EF4-FFF2-40B4-BE49-F238E27FC236}">
                  <a16:creationId xmlns:a16="http://schemas.microsoft.com/office/drawing/2014/main" id="{F6598C6E-C811-104D-AECD-BC96D0E9A8CE}"/>
                </a:ext>
              </a:extLst>
            </p:cNvPr>
            <p:cNvSpPr txBox="1">
              <a:spLocks noChangeArrowheads="1"/>
            </p:cNvSpPr>
            <p:nvPr/>
          </p:nvSpPr>
          <p:spPr bwMode="auto">
            <a:xfrm>
              <a:off x="3357" y="877"/>
              <a:ext cx="962" cy="153"/>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b="1" i="1" baseline="0" dirty="0">
                  <a:solidFill>
                    <a:srgbClr val="000000"/>
                  </a:solidFill>
                  <a:effectLst>
                    <a:outerShdw blurRad="38100" dist="38100" dir="2700000" algn="tl">
                      <a:srgbClr val="FFFFFF"/>
                    </a:outerShdw>
                  </a:effectLst>
                  <a:latin typeface="Arial" charset="0"/>
                  <a:ea typeface="msmincho" charset="0"/>
                  <a:cs typeface="msmincho" charset="0"/>
                </a:rPr>
                <a:t>D</a:t>
              </a:r>
              <a:r>
                <a:rPr lang="en-GB" b="1" i="1" baseline="0" dirty="0">
                  <a:solidFill>
                    <a:srgbClr val="000000"/>
                  </a:solidFill>
                  <a:effectLst>
                    <a:outerShdw blurRad="38100" dist="38100" dir="2700000" algn="tl">
                      <a:srgbClr val="FFFFFF"/>
                    </a:outerShdw>
                  </a:effectLst>
                  <a:latin typeface="Arial" charset="0"/>
                  <a:ea typeface="msmincho" charset="0"/>
                  <a:cs typeface="msmincho" charset="0"/>
                </a:rPr>
                <a:t>ark Matter</a:t>
              </a:r>
            </a:p>
          </p:txBody>
        </p:sp>
      </p:grpSp>
      <p:grpSp>
        <p:nvGrpSpPr>
          <p:cNvPr id="3" name="Group 2">
            <a:extLst>
              <a:ext uri="{FF2B5EF4-FFF2-40B4-BE49-F238E27FC236}">
                <a16:creationId xmlns:a16="http://schemas.microsoft.com/office/drawing/2014/main" id="{6C38EDB0-C11C-2743-8710-69E741633A6A}"/>
              </a:ext>
            </a:extLst>
          </p:cNvPr>
          <p:cNvGrpSpPr/>
          <p:nvPr/>
        </p:nvGrpSpPr>
        <p:grpSpPr>
          <a:xfrm>
            <a:off x="7757001" y="1888439"/>
            <a:ext cx="1536700" cy="2308111"/>
            <a:chOff x="7757001" y="1888439"/>
            <a:chExt cx="1536700" cy="2308111"/>
          </a:xfrm>
        </p:grpSpPr>
        <p:grpSp>
          <p:nvGrpSpPr>
            <p:cNvPr id="18" name="Group 7">
              <a:extLst>
                <a:ext uri="{FF2B5EF4-FFF2-40B4-BE49-F238E27FC236}">
                  <a16:creationId xmlns:a16="http://schemas.microsoft.com/office/drawing/2014/main" id="{D2DB8BD2-D59F-6B48-81CF-5203ADDCE3D1}"/>
                </a:ext>
              </a:extLst>
            </p:cNvPr>
            <p:cNvGrpSpPr>
              <a:grpSpLocks/>
            </p:cNvGrpSpPr>
            <p:nvPr/>
          </p:nvGrpSpPr>
          <p:grpSpPr bwMode="auto">
            <a:xfrm>
              <a:off x="7837962" y="2129625"/>
              <a:ext cx="1371600" cy="2066925"/>
              <a:chOff x="4941" y="3001"/>
              <a:chExt cx="864" cy="1302"/>
            </a:xfrm>
          </p:grpSpPr>
          <p:pic>
            <p:nvPicPr>
              <p:cNvPr id="19" name="Picture 8">
                <a:extLst>
                  <a:ext uri="{FF2B5EF4-FFF2-40B4-BE49-F238E27FC236}">
                    <a16:creationId xmlns:a16="http://schemas.microsoft.com/office/drawing/2014/main" id="{D162F147-B4FF-244A-A2D3-53C4C3389D81}"/>
                  </a:ext>
                </a:extLst>
              </p:cNvPr>
              <p:cNvPicPr>
                <a:picLocks noChangeAspect="1" noChangeArrowheads="1"/>
              </p:cNvPicPr>
              <p:nvPr/>
            </p:nvPicPr>
            <p:blipFill>
              <a:blip r:embed="rId5"/>
              <a:srcRect b="9775"/>
              <a:stretch>
                <a:fillRect/>
              </a:stretch>
            </p:blipFill>
            <p:spPr bwMode="auto">
              <a:xfrm>
                <a:off x="4941" y="3001"/>
                <a:ext cx="864" cy="1158"/>
              </a:xfrm>
              <a:prstGeom prst="rect">
                <a:avLst/>
              </a:prstGeom>
              <a:noFill/>
              <a:ln w="76320">
                <a:solidFill>
                  <a:srgbClr val="FFFFFF"/>
                </a:solidFill>
                <a:miter lim="800000"/>
                <a:headEnd/>
                <a:tailEnd/>
              </a:ln>
            </p:spPr>
          </p:pic>
          <p:sp>
            <p:nvSpPr>
              <p:cNvPr id="20" name="Text Box 9">
                <a:extLst>
                  <a:ext uri="{FF2B5EF4-FFF2-40B4-BE49-F238E27FC236}">
                    <a16:creationId xmlns:a16="http://schemas.microsoft.com/office/drawing/2014/main" id="{0BB7A4B1-A780-3948-8747-BE4E6483BFB8}"/>
                  </a:ext>
                </a:extLst>
              </p:cNvPr>
              <p:cNvSpPr txBox="1">
                <a:spLocks noChangeArrowheads="1"/>
              </p:cNvSpPr>
              <p:nvPr/>
            </p:nvSpPr>
            <p:spPr bwMode="auto">
              <a:xfrm>
                <a:off x="5056" y="4156"/>
                <a:ext cx="600" cy="147"/>
              </a:xfrm>
              <a:prstGeom prst="rect">
                <a:avLst/>
              </a:prstGeom>
              <a:noFill/>
              <a:ln w="9525">
                <a:noFill/>
                <a:round/>
                <a:headEnd/>
                <a:tailEnd/>
              </a:ln>
            </p:spPr>
            <p:txBody>
              <a:bodyPr wrap="none" lIns="90000" tIns="46800" rIns="90000" bIns="46800">
                <a:prstTxWarp prst="textNoShape">
                  <a:avLst/>
                </a:prstTxWarp>
                <a:spAutoFit/>
              </a:bodyPr>
              <a:lstStyle/>
              <a:p>
                <a:pPr defTabSz="447675" eaLnBrk="1">
                  <a:lnSpc>
                    <a:spcPct val="93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aseline="0">
                    <a:solidFill>
                      <a:srgbClr val="000000"/>
                    </a:solidFill>
                    <a:latin typeface="Arial" pitchFamily="-109" charset="0"/>
                    <a:ea typeface="Arial" pitchFamily="-109" charset="0"/>
                    <a:cs typeface="Arial" pitchFamily="-109" charset="0"/>
                  </a:rPr>
                  <a:t>© Rocky Kolb</a:t>
                </a:r>
              </a:p>
            </p:txBody>
          </p:sp>
        </p:grpSp>
        <p:sp>
          <p:nvSpPr>
            <p:cNvPr id="21" name="Text Box 15">
              <a:extLst>
                <a:ext uri="{FF2B5EF4-FFF2-40B4-BE49-F238E27FC236}">
                  <a16:creationId xmlns:a16="http://schemas.microsoft.com/office/drawing/2014/main" id="{226F8F58-A390-DB49-9AF0-DE2B52BFE51E}"/>
                </a:ext>
              </a:extLst>
            </p:cNvPr>
            <p:cNvSpPr txBox="1">
              <a:spLocks noChangeArrowheads="1"/>
            </p:cNvSpPr>
            <p:nvPr/>
          </p:nvSpPr>
          <p:spPr bwMode="auto">
            <a:xfrm>
              <a:off x="7757001" y="1888439"/>
              <a:ext cx="1536700" cy="255588"/>
            </a:xfrm>
            <a:prstGeom prst="rect">
              <a:avLst/>
            </a:prstGeom>
            <a:solidFill>
              <a:srgbClr val="000000"/>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1" i="1" baseline="0" dirty="0">
                  <a:solidFill>
                    <a:srgbClr val="000000"/>
                  </a:solidFill>
                  <a:effectLst>
                    <a:outerShdw blurRad="38100" dist="38100" dir="2700000" algn="tl">
                      <a:srgbClr val="FFFFFF"/>
                    </a:outerShdw>
                  </a:effectLst>
                  <a:latin typeface="Luxi Sans" charset="0"/>
                  <a:ea typeface="msmincho" charset="0"/>
                  <a:cs typeface="msmincho" charset="0"/>
                </a:rPr>
                <a:t> </a:t>
              </a:r>
              <a:r>
                <a:rPr lang="en-GB" b="1" i="1" baseline="0" dirty="0">
                  <a:solidFill>
                    <a:srgbClr val="FFFFFF"/>
                  </a:solidFill>
                  <a:effectLst>
                    <a:outerShdw blurRad="38100" dist="38100" dir="2700000" algn="tl">
                      <a:srgbClr val="FFFFFF"/>
                    </a:outerShdw>
                  </a:effectLst>
                  <a:latin typeface="Luxi Sans" charset="0"/>
                  <a:ea typeface="msmincho" charset="0"/>
                  <a:cs typeface="msmincho" charset="0"/>
                </a:rPr>
                <a:t>Darth Vader </a:t>
              </a:r>
            </a:p>
          </p:txBody>
        </p:sp>
      </p:grpSp>
      <p:sp>
        <p:nvSpPr>
          <p:cNvPr id="22" name="Line 26">
            <a:extLst>
              <a:ext uri="{FF2B5EF4-FFF2-40B4-BE49-F238E27FC236}">
                <a16:creationId xmlns:a16="http://schemas.microsoft.com/office/drawing/2014/main" id="{F8BBAFAF-C49E-424E-9196-F5E4F04C3AB5}"/>
              </a:ext>
            </a:extLst>
          </p:cNvPr>
          <p:cNvSpPr>
            <a:spLocks noChangeShapeType="1"/>
          </p:cNvSpPr>
          <p:nvPr/>
        </p:nvSpPr>
        <p:spPr bwMode="auto">
          <a:xfrm flipH="1" flipV="1">
            <a:off x="8875513" y="5733949"/>
            <a:ext cx="800100" cy="419100"/>
          </a:xfrm>
          <a:prstGeom prst="line">
            <a:avLst/>
          </a:prstGeom>
          <a:noFill/>
          <a:ln w="25400">
            <a:solidFill>
              <a:srgbClr val="E90000"/>
            </a:solidFill>
            <a:round/>
            <a:headEnd/>
            <a:tailEnd type="triangle" w="med" len="med"/>
          </a:ln>
        </p:spPr>
        <p:txBody>
          <a:bodyPr wrap="none" anchor="ctr">
            <a:prstTxWarp prst="textNoShape">
              <a:avLst/>
            </a:prstTxWarp>
          </a:bodyPr>
          <a:lstStyle/>
          <a:p>
            <a:endParaRPr lang="en-US"/>
          </a:p>
        </p:txBody>
      </p:sp>
      <p:sp>
        <p:nvSpPr>
          <p:cNvPr id="23" name="Line 27">
            <a:extLst>
              <a:ext uri="{FF2B5EF4-FFF2-40B4-BE49-F238E27FC236}">
                <a16:creationId xmlns:a16="http://schemas.microsoft.com/office/drawing/2014/main" id="{A25410B8-6641-B240-BCE4-7079218B27F8}"/>
              </a:ext>
            </a:extLst>
          </p:cNvPr>
          <p:cNvSpPr>
            <a:spLocks noChangeShapeType="1"/>
          </p:cNvSpPr>
          <p:nvPr/>
        </p:nvSpPr>
        <p:spPr bwMode="auto">
          <a:xfrm flipH="1" flipV="1">
            <a:off x="9356525" y="5308012"/>
            <a:ext cx="1941121" cy="20637"/>
          </a:xfrm>
          <a:prstGeom prst="line">
            <a:avLst/>
          </a:prstGeom>
          <a:noFill/>
          <a:ln w="25400">
            <a:solidFill>
              <a:srgbClr val="FF00FF"/>
            </a:solidFill>
            <a:round/>
            <a:headEnd/>
            <a:tailEnd type="triangle" w="med" len="med"/>
          </a:ln>
        </p:spPr>
        <p:txBody>
          <a:bodyPr wrap="none" anchor="ctr">
            <a:prstTxWarp prst="textNoShape">
              <a:avLst/>
            </a:prstTxWarp>
          </a:bodyPr>
          <a:lstStyle/>
          <a:p>
            <a:endParaRPr lang="en-US"/>
          </a:p>
        </p:txBody>
      </p:sp>
      <p:sp>
        <p:nvSpPr>
          <p:cNvPr id="24" name="Text Box 28">
            <a:extLst>
              <a:ext uri="{FF2B5EF4-FFF2-40B4-BE49-F238E27FC236}">
                <a16:creationId xmlns:a16="http://schemas.microsoft.com/office/drawing/2014/main" id="{6B2A15E3-8163-BE44-A180-53B4F9BD9926}"/>
              </a:ext>
            </a:extLst>
          </p:cNvPr>
          <p:cNvSpPr txBox="1">
            <a:spLocks noChangeArrowheads="1"/>
          </p:cNvSpPr>
          <p:nvPr/>
        </p:nvSpPr>
        <p:spPr bwMode="auto">
          <a:xfrm>
            <a:off x="9512100" y="2965840"/>
            <a:ext cx="2679901" cy="1200329"/>
          </a:xfrm>
          <a:prstGeom prst="rect">
            <a:avLst/>
          </a:prstGeom>
          <a:noFill/>
          <a:ln w="9525">
            <a:noFill/>
            <a:miter lim="800000"/>
            <a:headEnd/>
            <a:tailEnd/>
          </a:ln>
        </p:spPr>
        <p:txBody>
          <a:bodyPr wrap="square">
            <a:prstTxWarp prst="textNoShape">
              <a:avLst/>
            </a:prstTxWarp>
            <a:spAutoFit/>
          </a:bodyPr>
          <a:lstStyle/>
          <a:p>
            <a:r>
              <a:rPr lang="en-US" b="1" i="1" baseline="0" dirty="0">
                <a:solidFill>
                  <a:srgbClr val="651717"/>
                </a:solidFill>
                <a:latin typeface="Arial"/>
                <a:cs typeface="Arial"/>
              </a:rPr>
              <a:t>In our universe there must be about 5 times more Dark Matter than known matter!!!</a:t>
            </a:r>
          </a:p>
        </p:txBody>
      </p:sp>
      <p:sp>
        <p:nvSpPr>
          <p:cNvPr id="25" name="Oval 17">
            <a:extLst>
              <a:ext uri="{FF2B5EF4-FFF2-40B4-BE49-F238E27FC236}">
                <a16:creationId xmlns:a16="http://schemas.microsoft.com/office/drawing/2014/main" id="{919B4112-B7EF-2F4A-B0B9-5FF896C5D051}"/>
              </a:ext>
            </a:extLst>
          </p:cNvPr>
          <p:cNvSpPr>
            <a:spLocks noChangeArrowheads="1"/>
          </p:cNvSpPr>
          <p:nvPr/>
        </p:nvSpPr>
        <p:spPr bwMode="auto">
          <a:xfrm>
            <a:off x="8446887" y="5096367"/>
            <a:ext cx="1065213" cy="436563"/>
          </a:xfrm>
          <a:prstGeom prst="ellipse">
            <a:avLst/>
          </a:prstGeom>
          <a:noFill/>
          <a:ln w="54720">
            <a:solidFill>
              <a:srgbClr val="FF00FF"/>
            </a:solidFill>
            <a:prstDash val="sysDot"/>
            <a:round/>
            <a:headEnd/>
            <a:tailEnd/>
          </a:ln>
        </p:spPr>
        <p:txBody>
          <a:bodyPr wrap="none" anchor="ctr">
            <a:prstTxWarp prst="textNoShape">
              <a:avLst/>
            </a:prstTxWarp>
          </a:bodyPr>
          <a:lstStyle/>
          <a:p>
            <a:endParaRPr lang="en-US"/>
          </a:p>
        </p:txBody>
      </p:sp>
      <p:sp>
        <p:nvSpPr>
          <p:cNvPr id="26" name="Line 25">
            <a:extLst>
              <a:ext uri="{FF2B5EF4-FFF2-40B4-BE49-F238E27FC236}">
                <a16:creationId xmlns:a16="http://schemas.microsoft.com/office/drawing/2014/main" id="{9A7BA9FF-AB8C-0C40-A227-6B931D0A97D0}"/>
              </a:ext>
            </a:extLst>
          </p:cNvPr>
          <p:cNvSpPr>
            <a:spLocks noChangeShapeType="1"/>
          </p:cNvSpPr>
          <p:nvPr/>
        </p:nvSpPr>
        <p:spPr bwMode="auto">
          <a:xfrm flipH="1">
            <a:off x="7936385" y="3963187"/>
            <a:ext cx="84140" cy="1113291"/>
          </a:xfrm>
          <a:prstGeom prst="line">
            <a:avLst/>
          </a:prstGeom>
          <a:noFill/>
          <a:ln w="25400">
            <a:solidFill>
              <a:srgbClr val="0C5A16"/>
            </a:solidFill>
            <a:round/>
            <a:headEnd/>
            <a:tailEnd type="triangle" w="med" len="med"/>
          </a:ln>
        </p:spPr>
        <p:txBody>
          <a:bodyPr wrap="none" anchor="ctr">
            <a:prstTxWarp prst="textNoShape">
              <a:avLst/>
            </a:prstTxWarp>
          </a:bodyPr>
          <a:lstStyle/>
          <a:p>
            <a:endParaRPr lang="en-US"/>
          </a:p>
        </p:txBody>
      </p:sp>
      <p:sp>
        <p:nvSpPr>
          <p:cNvPr id="27" name="TextBox 26">
            <a:extLst>
              <a:ext uri="{FF2B5EF4-FFF2-40B4-BE49-F238E27FC236}">
                <a16:creationId xmlns:a16="http://schemas.microsoft.com/office/drawing/2014/main" id="{9D5A44A9-D45A-F54D-B1A1-214BBFF2C48C}"/>
              </a:ext>
            </a:extLst>
          </p:cNvPr>
          <p:cNvSpPr txBox="1"/>
          <p:nvPr/>
        </p:nvSpPr>
        <p:spPr>
          <a:xfrm>
            <a:off x="1282756" y="4210051"/>
            <a:ext cx="568937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5) Extra dimensions? Quantum gravity?</a:t>
            </a:r>
          </a:p>
        </p:txBody>
      </p:sp>
      <p:sp>
        <p:nvSpPr>
          <p:cNvPr id="28" name="TextBox 27">
            <a:extLst>
              <a:ext uri="{FF2B5EF4-FFF2-40B4-BE49-F238E27FC236}">
                <a16:creationId xmlns:a16="http://schemas.microsoft.com/office/drawing/2014/main" id="{CE93919E-BD30-8845-91A4-4D77313D0903}"/>
              </a:ext>
            </a:extLst>
          </p:cNvPr>
          <p:cNvSpPr txBox="1"/>
          <p:nvPr/>
        </p:nvSpPr>
        <p:spPr>
          <a:xfrm>
            <a:off x="3678314" y="4762493"/>
            <a:ext cx="375424" cy="830997"/>
          </a:xfrm>
          <a:prstGeom prst="rect">
            <a:avLst/>
          </a:prstGeom>
          <a:noFill/>
        </p:spPr>
        <p:txBody>
          <a:bodyPr wrap="none" rtlCol="0">
            <a:spAutoFit/>
          </a:bodyPr>
          <a:lstStyle/>
          <a:p>
            <a:r>
              <a:rPr lang="en-US" sz="4800" b="1" dirty="0">
                <a:solidFill>
                  <a:srgbClr val="131AFC"/>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81802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B11CFEA-038A-654B-8FFD-EF2D756FB374}"/>
              </a:ext>
            </a:extLst>
          </p:cNvPr>
          <p:cNvSpPr>
            <a:spLocks noGrp="1" noChangeArrowheads="1"/>
          </p:cNvSpPr>
          <p:nvPr>
            <p:ph type="title"/>
          </p:nvPr>
        </p:nvSpPr>
        <p:spPr>
          <a:xfrm>
            <a:off x="1676400" y="0"/>
            <a:ext cx="8763000" cy="1231900"/>
          </a:xfrm>
          <a:noFill/>
          <a:ln/>
        </p:spPr>
        <p:txBody>
          <a:bodyPr>
            <a:normAutofit/>
          </a:bodyPr>
          <a:lstStyle/>
          <a:p>
            <a:r>
              <a:rPr lang="en-US" sz="3200" b="1" dirty="0">
                <a:solidFill>
                  <a:srgbClr val="FF0000"/>
                </a:solidFill>
                <a:latin typeface="Arial"/>
                <a:cs typeface="Arial"/>
              </a:rPr>
              <a:t>The Crisis of Modern High-Energy Physics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2FD820DB-665F-8A44-8A65-4D63132380C4}"/>
              </a:ext>
            </a:extLst>
          </p:cNvPr>
          <p:cNvSpPr txBox="1"/>
          <p:nvPr/>
        </p:nvSpPr>
        <p:spPr>
          <a:xfrm>
            <a:off x="1301825" y="936431"/>
            <a:ext cx="8935459" cy="769441"/>
          </a:xfrm>
          <a:prstGeom prst="rect">
            <a:avLst/>
          </a:prstGeom>
          <a:solidFill>
            <a:schemeClr val="accent4">
              <a:lumMod val="40000"/>
              <a:lumOff val="60000"/>
            </a:schemeClr>
          </a:solidFill>
        </p:spPr>
        <p:txBody>
          <a:bodyPr wrap="none" rtlCol="0">
            <a:spAutoFit/>
          </a:bodyPr>
          <a:lstStyle/>
          <a:p>
            <a:r>
              <a:rPr lang="en-US" sz="4400" b="1" dirty="0">
                <a:latin typeface="Arial" panose="020B0604020202020204" pitchFamily="34" charset="0"/>
                <a:cs typeface="Arial" panose="020B0604020202020204" pitchFamily="34" charset="0"/>
              </a:rPr>
              <a:t>Many open questions to answer!</a:t>
            </a:r>
          </a:p>
        </p:txBody>
      </p:sp>
      <p:sp>
        <p:nvSpPr>
          <p:cNvPr id="2" name="TextBox 1">
            <a:extLst>
              <a:ext uri="{FF2B5EF4-FFF2-40B4-BE49-F238E27FC236}">
                <a16:creationId xmlns:a16="http://schemas.microsoft.com/office/drawing/2014/main" id="{4B30827B-E300-E846-8D6A-C391E4D3CCD6}"/>
              </a:ext>
            </a:extLst>
          </p:cNvPr>
          <p:cNvSpPr txBox="1"/>
          <p:nvPr/>
        </p:nvSpPr>
        <p:spPr>
          <a:xfrm>
            <a:off x="1301825" y="1928808"/>
            <a:ext cx="569418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1) How to combine gravity with the SM?</a:t>
            </a:r>
          </a:p>
        </p:txBody>
      </p:sp>
      <p:sp>
        <p:nvSpPr>
          <p:cNvPr id="6" name="TextBox 5">
            <a:extLst>
              <a:ext uri="{FF2B5EF4-FFF2-40B4-BE49-F238E27FC236}">
                <a16:creationId xmlns:a16="http://schemas.microsoft.com/office/drawing/2014/main" id="{FD346FD4-1304-6447-B35E-7AF78FE58B2D}"/>
              </a:ext>
            </a:extLst>
          </p:cNvPr>
          <p:cNvSpPr txBox="1"/>
          <p:nvPr/>
        </p:nvSpPr>
        <p:spPr>
          <a:xfrm>
            <a:off x="1297057" y="2509832"/>
            <a:ext cx="353814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2) Mass of the particles?</a:t>
            </a:r>
          </a:p>
        </p:txBody>
      </p:sp>
      <p:sp>
        <p:nvSpPr>
          <p:cNvPr id="7" name="TextBox 6">
            <a:extLst>
              <a:ext uri="{FF2B5EF4-FFF2-40B4-BE49-F238E27FC236}">
                <a16:creationId xmlns:a16="http://schemas.microsoft.com/office/drawing/2014/main" id="{7743B94A-077D-7242-B675-10354C35F0BB}"/>
              </a:ext>
            </a:extLst>
          </p:cNvPr>
          <p:cNvSpPr txBox="1"/>
          <p:nvPr/>
        </p:nvSpPr>
        <p:spPr>
          <a:xfrm>
            <a:off x="1292289" y="3048002"/>
            <a:ext cx="6308137"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3) Why is there more matter than antimatter?</a:t>
            </a:r>
          </a:p>
        </p:txBody>
      </p:sp>
      <p:sp>
        <p:nvSpPr>
          <p:cNvPr id="8" name="TextBox 7">
            <a:extLst>
              <a:ext uri="{FF2B5EF4-FFF2-40B4-BE49-F238E27FC236}">
                <a16:creationId xmlns:a16="http://schemas.microsoft.com/office/drawing/2014/main" id="{FD47B293-DD88-5741-8C97-4010D354F873}"/>
              </a:ext>
            </a:extLst>
          </p:cNvPr>
          <p:cNvSpPr txBox="1"/>
          <p:nvPr/>
        </p:nvSpPr>
        <p:spPr>
          <a:xfrm>
            <a:off x="1287521" y="3643312"/>
            <a:ext cx="5439310"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4) Explanation for dark matter/energy?</a:t>
            </a:r>
          </a:p>
        </p:txBody>
      </p:sp>
      <p:grpSp>
        <p:nvGrpSpPr>
          <p:cNvPr id="9" name="Group 19">
            <a:extLst>
              <a:ext uri="{FF2B5EF4-FFF2-40B4-BE49-F238E27FC236}">
                <a16:creationId xmlns:a16="http://schemas.microsoft.com/office/drawing/2014/main" id="{618C675C-2285-C243-8732-39B32FFF9339}"/>
              </a:ext>
            </a:extLst>
          </p:cNvPr>
          <p:cNvGrpSpPr>
            <a:grpSpLocks/>
          </p:cNvGrpSpPr>
          <p:nvPr/>
        </p:nvGrpSpPr>
        <p:grpSpPr bwMode="auto">
          <a:xfrm>
            <a:off x="6509343" y="4118867"/>
            <a:ext cx="3529013" cy="2235200"/>
            <a:chOff x="112" y="661"/>
            <a:chExt cx="2223" cy="1408"/>
          </a:xfrm>
        </p:grpSpPr>
        <p:pic>
          <p:nvPicPr>
            <p:cNvPr id="10" name="Picture 11">
              <a:extLst>
                <a:ext uri="{FF2B5EF4-FFF2-40B4-BE49-F238E27FC236}">
                  <a16:creationId xmlns:a16="http://schemas.microsoft.com/office/drawing/2014/main" id="{E4CEB25D-BF9D-0B4C-970D-B96E0FA64A81}"/>
                </a:ext>
              </a:extLst>
            </p:cNvPr>
            <p:cNvPicPr>
              <a:picLocks noChangeAspect="1" noChangeArrowheads="1"/>
            </p:cNvPicPr>
            <p:nvPr/>
          </p:nvPicPr>
          <p:blipFill>
            <a:blip r:embed="rId2"/>
            <a:srcRect l="11140" t="11703" r="11429" b="20277"/>
            <a:stretch>
              <a:fillRect/>
            </a:stretch>
          </p:blipFill>
          <p:spPr bwMode="auto">
            <a:xfrm>
              <a:off x="166" y="858"/>
              <a:ext cx="2041" cy="1211"/>
            </a:xfrm>
            <a:prstGeom prst="rect">
              <a:avLst/>
            </a:prstGeom>
            <a:noFill/>
            <a:ln w="9525">
              <a:noFill/>
              <a:round/>
              <a:headEnd/>
              <a:tailEnd/>
            </a:ln>
          </p:spPr>
        </p:pic>
        <p:sp>
          <p:nvSpPr>
            <p:cNvPr id="11" name="Text Box 12">
              <a:extLst>
                <a:ext uri="{FF2B5EF4-FFF2-40B4-BE49-F238E27FC236}">
                  <a16:creationId xmlns:a16="http://schemas.microsoft.com/office/drawing/2014/main" id="{2EB5C1A0-6052-A544-B48E-A14049223A03}"/>
                </a:ext>
              </a:extLst>
            </p:cNvPr>
            <p:cNvSpPr txBox="1">
              <a:spLocks noChangeArrowheads="1"/>
            </p:cNvSpPr>
            <p:nvPr/>
          </p:nvSpPr>
          <p:spPr bwMode="auto">
            <a:xfrm>
              <a:off x="112" y="661"/>
              <a:ext cx="2223" cy="169"/>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Composition of the universe</a:t>
              </a:r>
            </a:p>
          </p:txBody>
        </p:sp>
      </p:grpSp>
      <p:grpSp>
        <p:nvGrpSpPr>
          <p:cNvPr id="12" name="Group 20">
            <a:extLst>
              <a:ext uri="{FF2B5EF4-FFF2-40B4-BE49-F238E27FC236}">
                <a16:creationId xmlns:a16="http://schemas.microsoft.com/office/drawing/2014/main" id="{E24CAB00-201E-C249-898D-6F95EB272D2E}"/>
              </a:ext>
            </a:extLst>
          </p:cNvPr>
          <p:cNvGrpSpPr>
            <a:grpSpLocks/>
          </p:cNvGrpSpPr>
          <p:nvPr/>
        </p:nvGrpSpPr>
        <p:grpSpPr bwMode="auto">
          <a:xfrm>
            <a:off x="9650212" y="5355931"/>
            <a:ext cx="1189037" cy="1514475"/>
            <a:chOff x="2485" y="877"/>
            <a:chExt cx="749" cy="954"/>
          </a:xfrm>
        </p:grpSpPr>
        <p:pic>
          <p:nvPicPr>
            <p:cNvPr id="13" name="Picture 10">
              <a:extLst>
                <a:ext uri="{FF2B5EF4-FFF2-40B4-BE49-F238E27FC236}">
                  <a16:creationId xmlns:a16="http://schemas.microsoft.com/office/drawing/2014/main" id="{67D3FA8C-BCEB-0343-922E-222AFAD3FC1D}"/>
                </a:ext>
              </a:extLst>
            </p:cNvPr>
            <p:cNvPicPr>
              <a:picLocks noChangeAspect="1" noChangeArrowheads="1"/>
            </p:cNvPicPr>
            <p:nvPr/>
          </p:nvPicPr>
          <p:blipFill>
            <a:blip r:embed="rId3"/>
            <a:srcRect l="36655" t="19904" r="37193" b="62025"/>
            <a:stretch>
              <a:fillRect/>
            </a:stretch>
          </p:blipFill>
          <p:spPr bwMode="auto">
            <a:xfrm>
              <a:off x="2485" y="1082"/>
              <a:ext cx="749" cy="749"/>
            </a:xfrm>
            <a:prstGeom prst="rect">
              <a:avLst/>
            </a:prstGeom>
            <a:noFill/>
            <a:ln w="9525">
              <a:noFill/>
              <a:round/>
              <a:headEnd/>
              <a:tailEnd/>
            </a:ln>
          </p:spPr>
        </p:pic>
        <p:sp>
          <p:nvSpPr>
            <p:cNvPr id="14" name="Text Box 13">
              <a:extLst>
                <a:ext uri="{FF2B5EF4-FFF2-40B4-BE49-F238E27FC236}">
                  <a16:creationId xmlns:a16="http://schemas.microsoft.com/office/drawing/2014/main" id="{C08AD0D9-7E95-D045-9219-86C86CCCCEB9}"/>
                </a:ext>
              </a:extLst>
            </p:cNvPr>
            <p:cNvSpPr txBox="1">
              <a:spLocks noChangeArrowheads="1"/>
            </p:cNvSpPr>
            <p:nvPr/>
          </p:nvSpPr>
          <p:spPr bwMode="auto">
            <a:xfrm>
              <a:off x="2573" y="877"/>
              <a:ext cx="561" cy="161"/>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 </a:t>
              </a:r>
              <a:r>
                <a:rPr lang="en-GB" b="1" baseline="0" dirty="0">
                  <a:solidFill>
                    <a:srgbClr val="0000FF"/>
                  </a:solidFill>
                  <a:latin typeface="Arial" pitchFamily="-109" charset="0"/>
                  <a:ea typeface="msmincho" charset="0"/>
                  <a:cs typeface="msmincho" charset="0"/>
                </a:rPr>
                <a:t>matter</a:t>
              </a:r>
              <a:r>
                <a:rPr lang="en-GB" b="1" baseline="0" dirty="0">
                  <a:solidFill>
                    <a:srgbClr val="0000FF"/>
                  </a:solidFill>
                  <a:latin typeface="Luxi Sans" charset="0"/>
                  <a:ea typeface="msmincho" charset="0"/>
                  <a:cs typeface="msmincho" charset="0"/>
                </a:rPr>
                <a:t> </a:t>
              </a:r>
            </a:p>
          </p:txBody>
        </p:sp>
      </p:grpSp>
      <p:grpSp>
        <p:nvGrpSpPr>
          <p:cNvPr id="15" name="Group 21">
            <a:extLst>
              <a:ext uri="{FF2B5EF4-FFF2-40B4-BE49-F238E27FC236}">
                <a16:creationId xmlns:a16="http://schemas.microsoft.com/office/drawing/2014/main" id="{2B977783-714A-5B44-9415-AA4C20D13C3E}"/>
              </a:ext>
            </a:extLst>
          </p:cNvPr>
          <p:cNvGrpSpPr>
            <a:grpSpLocks/>
          </p:cNvGrpSpPr>
          <p:nvPr/>
        </p:nvGrpSpPr>
        <p:grpSpPr bwMode="auto">
          <a:xfrm>
            <a:off x="10664825" y="4754217"/>
            <a:ext cx="1527175" cy="1528762"/>
            <a:chOff x="3357" y="877"/>
            <a:chExt cx="962" cy="963"/>
          </a:xfrm>
        </p:grpSpPr>
        <p:pic>
          <p:nvPicPr>
            <p:cNvPr id="16" name="Picture 6">
              <a:extLst>
                <a:ext uri="{FF2B5EF4-FFF2-40B4-BE49-F238E27FC236}">
                  <a16:creationId xmlns:a16="http://schemas.microsoft.com/office/drawing/2014/main" id="{1F5A7BD1-2522-1C45-870E-B50F654B6E39}"/>
                </a:ext>
              </a:extLst>
            </p:cNvPr>
            <p:cNvPicPr>
              <a:picLocks noChangeAspect="1" noChangeArrowheads="1"/>
            </p:cNvPicPr>
            <p:nvPr/>
          </p:nvPicPr>
          <p:blipFill>
            <a:blip r:embed="rId4"/>
            <a:srcRect/>
            <a:stretch>
              <a:fillRect/>
            </a:stretch>
          </p:blipFill>
          <p:spPr bwMode="auto">
            <a:xfrm>
              <a:off x="3477" y="1080"/>
              <a:ext cx="749" cy="760"/>
            </a:xfrm>
            <a:prstGeom prst="rect">
              <a:avLst/>
            </a:prstGeom>
            <a:noFill/>
            <a:ln w="9525">
              <a:noFill/>
              <a:round/>
              <a:headEnd/>
              <a:tailEnd/>
            </a:ln>
          </p:spPr>
        </p:pic>
        <p:sp>
          <p:nvSpPr>
            <p:cNvPr id="17" name="Text Box 14">
              <a:extLst>
                <a:ext uri="{FF2B5EF4-FFF2-40B4-BE49-F238E27FC236}">
                  <a16:creationId xmlns:a16="http://schemas.microsoft.com/office/drawing/2014/main" id="{F6598C6E-C811-104D-AECD-BC96D0E9A8CE}"/>
                </a:ext>
              </a:extLst>
            </p:cNvPr>
            <p:cNvSpPr txBox="1">
              <a:spLocks noChangeArrowheads="1"/>
            </p:cNvSpPr>
            <p:nvPr/>
          </p:nvSpPr>
          <p:spPr bwMode="auto">
            <a:xfrm>
              <a:off x="3357" y="877"/>
              <a:ext cx="962" cy="153"/>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b="1" i="1" baseline="0" dirty="0">
                  <a:solidFill>
                    <a:srgbClr val="000000"/>
                  </a:solidFill>
                  <a:effectLst>
                    <a:outerShdw blurRad="38100" dist="38100" dir="2700000" algn="tl">
                      <a:srgbClr val="FFFFFF"/>
                    </a:outerShdw>
                  </a:effectLst>
                  <a:latin typeface="Arial" charset="0"/>
                  <a:ea typeface="msmincho" charset="0"/>
                  <a:cs typeface="msmincho" charset="0"/>
                </a:rPr>
                <a:t>D</a:t>
              </a:r>
              <a:r>
                <a:rPr lang="en-GB" b="1" i="1" baseline="0" dirty="0">
                  <a:solidFill>
                    <a:srgbClr val="000000"/>
                  </a:solidFill>
                  <a:effectLst>
                    <a:outerShdw blurRad="38100" dist="38100" dir="2700000" algn="tl">
                      <a:srgbClr val="FFFFFF"/>
                    </a:outerShdw>
                  </a:effectLst>
                  <a:latin typeface="Arial" charset="0"/>
                  <a:ea typeface="msmincho" charset="0"/>
                  <a:cs typeface="msmincho" charset="0"/>
                </a:rPr>
                <a:t>ark Matter</a:t>
              </a:r>
            </a:p>
          </p:txBody>
        </p:sp>
      </p:grpSp>
      <p:grpSp>
        <p:nvGrpSpPr>
          <p:cNvPr id="3" name="Group 2">
            <a:extLst>
              <a:ext uri="{FF2B5EF4-FFF2-40B4-BE49-F238E27FC236}">
                <a16:creationId xmlns:a16="http://schemas.microsoft.com/office/drawing/2014/main" id="{6C38EDB0-C11C-2743-8710-69E741633A6A}"/>
              </a:ext>
            </a:extLst>
          </p:cNvPr>
          <p:cNvGrpSpPr/>
          <p:nvPr/>
        </p:nvGrpSpPr>
        <p:grpSpPr>
          <a:xfrm>
            <a:off x="7757001" y="1888439"/>
            <a:ext cx="1536700" cy="2308111"/>
            <a:chOff x="7757001" y="1888439"/>
            <a:chExt cx="1536700" cy="2308111"/>
          </a:xfrm>
        </p:grpSpPr>
        <p:grpSp>
          <p:nvGrpSpPr>
            <p:cNvPr id="18" name="Group 7">
              <a:extLst>
                <a:ext uri="{FF2B5EF4-FFF2-40B4-BE49-F238E27FC236}">
                  <a16:creationId xmlns:a16="http://schemas.microsoft.com/office/drawing/2014/main" id="{D2DB8BD2-D59F-6B48-81CF-5203ADDCE3D1}"/>
                </a:ext>
              </a:extLst>
            </p:cNvPr>
            <p:cNvGrpSpPr>
              <a:grpSpLocks/>
            </p:cNvGrpSpPr>
            <p:nvPr/>
          </p:nvGrpSpPr>
          <p:grpSpPr bwMode="auto">
            <a:xfrm>
              <a:off x="7837962" y="2129625"/>
              <a:ext cx="1371600" cy="2066925"/>
              <a:chOff x="4941" y="3001"/>
              <a:chExt cx="864" cy="1302"/>
            </a:xfrm>
          </p:grpSpPr>
          <p:pic>
            <p:nvPicPr>
              <p:cNvPr id="19" name="Picture 8">
                <a:extLst>
                  <a:ext uri="{FF2B5EF4-FFF2-40B4-BE49-F238E27FC236}">
                    <a16:creationId xmlns:a16="http://schemas.microsoft.com/office/drawing/2014/main" id="{D162F147-B4FF-244A-A2D3-53C4C3389D81}"/>
                  </a:ext>
                </a:extLst>
              </p:cNvPr>
              <p:cNvPicPr>
                <a:picLocks noChangeAspect="1" noChangeArrowheads="1"/>
              </p:cNvPicPr>
              <p:nvPr/>
            </p:nvPicPr>
            <p:blipFill>
              <a:blip r:embed="rId5"/>
              <a:srcRect b="9775"/>
              <a:stretch>
                <a:fillRect/>
              </a:stretch>
            </p:blipFill>
            <p:spPr bwMode="auto">
              <a:xfrm>
                <a:off x="4941" y="3001"/>
                <a:ext cx="864" cy="1158"/>
              </a:xfrm>
              <a:prstGeom prst="rect">
                <a:avLst/>
              </a:prstGeom>
              <a:noFill/>
              <a:ln w="76320">
                <a:solidFill>
                  <a:srgbClr val="FFFFFF"/>
                </a:solidFill>
                <a:miter lim="800000"/>
                <a:headEnd/>
                <a:tailEnd/>
              </a:ln>
            </p:spPr>
          </p:pic>
          <p:sp>
            <p:nvSpPr>
              <p:cNvPr id="20" name="Text Box 9">
                <a:extLst>
                  <a:ext uri="{FF2B5EF4-FFF2-40B4-BE49-F238E27FC236}">
                    <a16:creationId xmlns:a16="http://schemas.microsoft.com/office/drawing/2014/main" id="{0BB7A4B1-A780-3948-8747-BE4E6483BFB8}"/>
                  </a:ext>
                </a:extLst>
              </p:cNvPr>
              <p:cNvSpPr txBox="1">
                <a:spLocks noChangeArrowheads="1"/>
              </p:cNvSpPr>
              <p:nvPr/>
            </p:nvSpPr>
            <p:spPr bwMode="auto">
              <a:xfrm>
                <a:off x="5056" y="4156"/>
                <a:ext cx="600" cy="147"/>
              </a:xfrm>
              <a:prstGeom prst="rect">
                <a:avLst/>
              </a:prstGeom>
              <a:noFill/>
              <a:ln w="9525">
                <a:noFill/>
                <a:round/>
                <a:headEnd/>
                <a:tailEnd/>
              </a:ln>
            </p:spPr>
            <p:txBody>
              <a:bodyPr wrap="none" lIns="90000" tIns="46800" rIns="90000" bIns="46800">
                <a:prstTxWarp prst="textNoShape">
                  <a:avLst/>
                </a:prstTxWarp>
                <a:spAutoFit/>
              </a:bodyPr>
              <a:lstStyle/>
              <a:p>
                <a:pPr defTabSz="447675" eaLnBrk="1">
                  <a:lnSpc>
                    <a:spcPct val="93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aseline="0">
                    <a:solidFill>
                      <a:srgbClr val="000000"/>
                    </a:solidFill>
                    <a:latin typeface="Arial" pitchFamily="-109" charset="0"/>
                    <a:ea typeface="Arial" pitchFamily="-109" charset="0"/>
                    <a:cs typeface="Arial" pitchFamily="-109" charset="0"/>
                  </a:rPr>
                  <a:t>© Rocky Kolb</a:t>
                </a:r>
              </a:p>
            </p:txBody>
          </p:sp>
        </p:grpSp>
        <p:sp>
          <p:nvSpPr>
            <p:cNvPr id="21" name="Text Box 15">
              <a:extLst>
                <a:ext uri="{FF2B5EF4-FFF2-40B4-BE49-F238E27FC236}">
                  <a16:creationId xmlns:a16="http://schemas.microsoft.com/office/drawing/2014/main" id="{226F8F58-A390-DB49-9AF0-DE2B52BFE51E}"/>
                </a:ext>
              </a:extLst>
            </p:cNvPr>
            <p:cNvSpPr txBox="1">
              <a:spLocks noChangeArrowheads="1"/>
            </p:cNvSpPr>
            <p:nvPr/>
          </p:nvSpPr>
          <p:spPr bwMode="auto">
            <a:xfrm>
              <a:off x="7757001" y="1888439"/>
              <a:ext cx="1536700" cy="255588"/>
            </a:xfrm>
            <a:prstGeom prst="rect">
              <a:avLst/>
            </a:prstGeom>
            <a:solidFill>
              <a:srgbClr val="000000"/>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1" i="1" baseline="0" dirty="0">
                  <a:solidFill>
                    <a:srgbClr val="000000"/>
                  </a:solidFill>
                  <a:effectLst>
                    <a:outerShdw blurRad="38100" dist="38100" dir="2700000" algn="tl">
                      <a:srgbClr val="FFFFFF"/>
                    </a:outerShdw>
                  </a:effectLst>
                  <a:latin typeface="Luxi Sans" charset="0"/>
                  <a:ea typeface="msmincho" charset="0"/>
                  <a:cs typeface="msmincho" charset="0"/>
                </a:rPr>
                <a:t> </a:t>
              </a:r>
              <a:r>
                <a:rPr lang="en-GB" b="1" i="1" baseline="0" dirty="0">
                  <a:solidFill>
                    <a:srgbClr val="FFFFFF"/>
                  </a:solidFill>
                  <a:effectLst>
                    <a:outerShdw blurRad="38100" dist="38100" dir="2700000" algn="tl">
                      <a:srgbClr val="FFFFFF"/>
                    </a:outerShdw>
                  </a:effectLst>
                  <a:latin typeface="Luxi Sans" charset="0"/>
                  <a:ea typeface="msmincho" charset="0"/>
                  <a:cs typeface="msmincho" charset="0"/>
                </a:rPr>
                <a:t>Darth Vader </a:t>
              </a:r>
            </a:p>
          </p:txBody>
        </p:sp>
      </p:grpSp>
      <p:sp>
        <p:nvSpPr>
          <p:cNvPr id="22" name="Line 26">
            <a:extLst>
              <a:ext uri="{FF2B5EF4-FFF2-40B4-BE49-F238E27FC236}">
                <a16:creationId xmlns:a16="http://schemas.microsoft.com/office/drawing/2014/main" id="{F8BBAFAF-C49E-424E-9196-F5E4F04C3AB5}"/>
              </a:ext>
            </a:extLst>
          </p:cNvPr>
          <p:cNvSpPr>
            <a:spLocks noChangeShapeType="1"/>
          </p:cNvSpPr>
          <p:nvPr/>
        </p:nvSpPr>
        <p:spPr bwMode="auto">
          <a:xfrm flipH="1" flipV="1">
            <a:off x="8875513" y="5733949"/>
            <a:ext cx="800100" cy="419100"/>
          </a:xfrm>
          <a:prstGeom prst="line">
            <a:avLst/>
          </a:prstGeom>
          <a:noFill/>
          <a:ln w="25400">
            <a:solidFill>
              <a:srgbClr val="E90000"/>
            </a:solidFill>
            <a:round/>
            <a:headEnd/>
            <a:tailEnd type="triangle" w="med" len="med"/>
          </a:ln>
        </p:spPr>
        <p:txBody>
          <a:bodyPr wrap="none" anchor="ctr">
            <a:prstTxWarp prst="textNoShape">
              <a:avLst/>
            </a:prstTxWarp>
          </a:bodyPr>
          <a:lstStyle/>
          <a:p>
            <a:endParaRPr lang="en-US"/>
          </a:p>
        </p:txBody>
      </p:sp>
      <p:sp>
        <p:nvSpPr>
          <p:cNvPr id="23" name="Line 27">
            <a:extLst>
              <a:ext uri="{FF2B5EF4-FFF2-40B4-BE49-F238E27FC236}">
                <a16:creationId xmlns:a16="http://schemas.microsoft.com/office/drawing/2014/main" id="{A25410B8-6641-B240-BCE4-7079218B27F8}"/>
              </a:ext>
            </a:extLst>
          </p:cNvPr>
          <p:cNvSpPr>
            <a:spLocks noChangeShapeType="1"/>
          </p:cNvSpPr>
          <p:nvPr/>
        </p:nvSpPr>
        <p:spPr bwMode="auto">
          <a:xfrm flipH="1" flipV="1">
            <a:off x="9356525" y="5308012"/>
            <a:ext cx="1941121" cy="20637"/>
          </a:xfrm>
          <a:prstGeom prst="line">
            <a:avLst/>
          </a:prstGeom>
          <a:noFill/>
          <a:ln w="25400">
            <a:solidFill>
              <a:srgbClr val="FF00FF"/>
            </a:solidFill>
            <a:round/>
            <a:headEnd/>
            <a:tailEnd type="triangle" w="med" len="med"/>
          </a:ln>
        </p:spPr>
        <p:txBody>
          <a:bodyPr wrap="none" anchor="ctr">
            <a:prstTxWarp prst="textNoShape">
              <a:avLst/>
            </a:prstTxWarp>
          </a:bodyPr>
          <a:lstStyle/>
          <a:p>
            <a:endParaRPr lang="en-US"/>
          </a:p>
        </p:txBody>
      </p:sp>
      <p:sp>
        <p:nvSpPr>
          <p:cNvPr id="24" name="Text Box 28">
            <a:extLst>
              <a:ext uri="{FF2B5EF4-FFF2-40B4-BE49-F238E27FC236}">
                <a16:creationId xmlns:a16="http://schemas.microsoft.com/office/drawing/2014/main" id="{6B2A15E3-8163-BE44-A180-53B4F9BD9926}"/>
              </a:ext>
            </a:extLst>
          </p:cNvPr>
          <p:cNvSpPr txBox="1">
            <a:spLocks noChangeArrowheads="1"/>
          </p:cNvSpPr>
          <p:nvPr/>
        </p:nvSpPr>
        <p:spPr bwMode="auto">
          <a:xfrm>
            <a:off x="9512100" y="2965840"/>
            <a:ext cx="2679901" cy="1200329"/>
          </a:xfrm>
          <a:prstGeom prst="rect">
            <a:avLst/>
          </a:prstGeom>
          <a:noFill/>
          <a:ln w="9525">
            <a:noFill/>
            <a:miter lim="800000"/>
            <a:headEnd/>
            <a:tailEnd/>
          </a:ln>
        </p:spPr>
        <p:txBody>
          <a:bodyPr wrap="square">
            <a:prstTxWarp prst="textNoShape">
              <a:avLst/>
            </a:prstTxWarp>
            <a:spAutoFit/>
          </a:bodyPr>
          <a:lstStyle/>
          <a:p>
            <a:r>
              <a:rPr lang="en-US" b="1" i="1" baseline="0" dirty="0">
                <a:solidFill>
                  <a:srgbClr val="651717"/>
                </a:solidFill>
                <a:latin typeface="Arial"/>
                <a:cs typeface="Arial"/>
              </a:rPr>
              <a:t>In our universe there must be about 5 times more Dark Matter than known matter!!!</a:t>
            </a:r>
          </a:p>
        </p:txBody>
      </p:sp>
      <p:sp>
        <p:nvSpPr>
          <p:cNvPr id="25" name="Oval 17">
            <a:extLst>
              <a:ext uri="{FF2B5EF4-FFF2-40B4-BE49-F238E27FC236}">
                <a16:creationId xmlns:a16="http://schemas.microsoft.com/office/drawing/2014/main" id="{919B4112-B7EF-2F4A-B0B9-5FF896C5D051}"/>
              </a:ext>
            </a:extLst>
          </p:cNvPr>
          <p:cNvSpPr>
            <a:spLocks noChangeArrowheads="1"/>
          </p:cNvSpPr>
          <p:nvPr/>
        </p:nvSpPr>
        <p:spPr bwMode="auto">
          <a:xfrm>
            <a:off x="8446887" y="5096367"/>
            <a:ext cx="1065213" cy="436563"/>
          </a:xfrm>
          <a:prstGeom prst="ellipse">
            <a:avLst/>
          </a:prstGeom>
          <a:noFill/>
          <a:ln w="54720">
            <a:solidFill>
              <a:srgbClr val="FF00FF"/>
            </a:solidFill>
            <a:prstDash val="sysDot"/>
            <a:round/>
            <a:headEnd/>
            <a:tailEnd/>
          </a:ln>
        </p:spPr>
        <p:txBody>
          <a:bodyPr wrap="none" anchor="ctr">
            <a:prstTxWarp prst="textNoShape">
              <a:avLst/>
            </a:prstTxWarp>
          </a:bodyPr>
          <a:lstStyle/>
          <a:p>
            <a:endParaRPr lang="en-US"/>
          </a:p>
        </p:txBody>
      </p:sp>
      <p:sp>
        <p:nvSpPr>
          <p:cNvPr id="26" name="Line 25">
            <a:extLst>
              <a:ext uri="{FF2B5EF4-FFF2-40B4-BE49-F238E27FC236}">
                <a16:creationId xmlns:a16="http://schemas.microsoft.com/office/drawing/2014/main" id="{9A7BA9FF-AB8C-0C40-A227-6B931D0A97D0}"/>
              </a:ext>
            </a:extLst>
          </p:cNvPr>
          <p:cNvSpPr>
            <a:spLocks noChangeShapeType="1"/>
          </p:cNvSpPr>
          <p:nvPr/>
        </p:nvSpPr>
        <p:spPr bwMode="auto">
          <a:xfrm flipH="1">
            <a:off x="7936385" y="3963187"/>
            <a:ext cx="84140" cy="1113291"/>
          </a:xfrm>
          <a:prstGeom prst="line">
            <a:avLst/>
          </a:prstGeom>
          <a:noFill/>
          <a:ln w="25400">
            <a:solidFill>
              <a:srgbClr val="0C5A16"/>
            </a:solidFill>
            <a:round/>
            <a:headEnd/>
            <a:tailEnd type="triangle" w="med" len="med"/>
          </a:ln>
        </p:spPr>
        <p:txBody>
          <a:bodyPr wrap="none" anchor="ctr">
            <a:prstTxWarp prst="textNoShape">
              <a:avLst/>
            </a:prstTxWarp>
          </a:bodyPr>
          <a:lstStyle/>
          <a:p>
            <a:endParaRPr lang="en-US"/>
          </a:p>
        </p:txBody>
      </p:sp>
      <p:sp>
        <p:nvSpPr>
          <p:cNvPr id="27" name="TextBox 26">
            <a:extLst>
              <a:ext uri="{FF2B5EF4-FFF2-40B4-BE49-F238E27FC236}">
                <a16:creationId xmlns:a16="http://schemas.microsoft.com/office/drawing/2014/main" id="{9D5A44A9-D45A-F54D-B1A1-214BBFF2C48C}"/>
              </a:ext>
            </a:extLst>
          </p:cNvPr>
          <p:cNvSpPr txBox="1"/>
          <p:nvPr/>
        </p:nvSpPr>
        <p:spPr>
          <a:xfrm>
            <a:off x="1282756" y="4210051"/>
            <a:ext cx="568937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5) Extra dimensions? Quantum gravity?</a:t>
            </a:r>
          </a:p>
        </p:txBody>
      </p:sp>
      <p:sp>
        <p:nvSpPr>
          <p:cNvPr id="28" name="TextBox 27">
            <a:extLst>
              <a:ext uri="{FF2B5EF4-FFF2-40B4-BE49-F238E27FC236}">
                <a16:creationId xmlns:a16="http://schemas.microsoft.com/office/drawing/2014/main" id="{CE93919E-BD30-8845-91A4-4D77313D0903}"/>
              </a:ext>
            </a:extLst>
          </p:cNvPr>
          <p:cNvSpPr txBox="1"/>
          <p:nvPr/>
        </p:nvSpPr>
        <p:spPr>
          <a:xfrm>
            <a:off x="3678314" y="4762493"/>
            <a:ext cx="375424" cy="830997"/>
          </a:xfrm>
          <a:prstGeom prst="rect">
            <a:avLst/>
          </a:prstGeom>
          <a:noFill/>
        </p:spPr>
        <p:txBody>
          <a:bodyPr wrap="none" rtlCol="0">
            <a:spAutoFit/>
          </a:bodyPr>
          <a:lstStyle/>
          <a:p>
            <a:r>
              <a:rPr lang="en-US" sz="4800" b="1" dirty="0">
                <a:solidFill>
                  <a:srgbClr val="131AFC"/>
                </a:solidFill>
                <a:latin typeface="Arial" panose="020B0604020202020204" pitchFamily="34" charset="0"/>
                <a:cs typeface="Arial" panose="020B0604020202020204" pitchFamily="34" charset="0"/>
              </a:rPr>
              <a:t>⋮</a:t>
            </a:r>
          </a:p>
        </p:txBody>
      </p:sp>
      <p:sp>
        <p:nvSpPr>
          <p:cNvPr id="29" name="TextBox 28">
            <a:extLst>
              <a:ext uri="{FF2B5EF4-FFF2-40B4-BE49-F238E27FC236}">
                <a16:creationId xmlns:a16="http://schemas.microsoft.com/office/drawing/2014/main" id="{D8FF028B-C39D-0643-ABB4-2F1160BF067E}"/>
              </a:ext>
            </a:extLst>
          </p:cNvPr>
          <p:cNvSpPr txBox="1"/>
          <p:nvPr/>
        </p:nvSpPr>
        <p:spPr>
          <a:xfrm>
            <a:off x="17336" y="2927779"/>
            <a:ext cx="12155892" cy="1631216"/>
          </a:xfrm>
          <a:prstGeom prst="rect">
            <a:avLst/>
          </a:prstGeom>
          <a:solidFill>
            <a:srgbClr val="0070C0"/>
          </a:solidFill>
        </p:spPr>
        <p:txBody>
          <a:bodyPr wrap="none" rtlCol="0">
            <a:spAutoFit/>
          </a:bodyPr>
          <a:lstStyle/>
          <a:p>
            <a:r>
              <a:rPr lang="en-US" sz="3600" b="1" u="sng" dirty="0">
                <a:solidFill>
                  <a:srgbClr val="FF0000"/>
                </a:solidFill>
                <a:latin typeface="Arial" panose="020B0604020202020204" pitchFamily="34" charset="0"/>
                <a:cs typeface="Arial" panose="020B0604020202020204" pitchFamily="34" charset="0"/>
              </a:rPr>
              <a:t>Experiments at the energy frontier face a hard limit</a:t>
            </a:r>
          </a:p>
          <a:p>
            <a:pPr algn="ctr"/>
            <a:r>
              <a:rPr lang="en-US" sz="3200" dirty="0">
                <a:solidFill>
                  <a:schemeClr val="bg1"/>
                </a:solidFill>
                <a:latin typeface="Arial" panose="020B0604020202020204" pitchFamily="34" charset="0"/>
                <a:cs typeface="Arial" panose="020B0604020202020204" pitchFamily="34" charset="0"/>
              </a:rPr>
              <a:t>Conventional accelerator technology will not reach above 100 </a:t>
            </a:r>
            <a:r>
              <a:rPr lang="en-US" sz="3200" dirty="0" err="1">
                <a:solidFill>
                  <a:schemeClr val="bg1"/>
                </a:solidFill>
                <a:latin typeface="Arial" panose="020B0604020202020204" pitchFamily="34" charset="0"/>
                <a:cs typeface="Arial" panose="020B0604020202020204" pitchFamily="34" charset="0"/>
              </a:rPr>
              <a:t>TeV</a:t>
            </a:r>
            <a:endParaRPr lang="en-US" sz="3200" dirty="0">
              <a:solidFill>
                <a:schemeClr val="bg1"/>
              </a:solidFill>
              <a:latin typeface="Arial" panose="020B0604020202020204" pitchFamily="34" charset="0"/>
              <a:cs typeface="Arial" panose="020B0604020202020204" pitchFamily="34" charset="0"/>
            </a:endParaRPr>
          </a:p>
          <a:p>
            <a:pPr algn="ctr"/>
            <a:r>
              <a:rPr lang="en-US" sz="3200" dirty="0">
                <a:solidFill>
                  <a:schemeClr val="bg1"/>
                </a:solidFill>
                <a:latin typeface="Arial" panose="020B0604020202020204" pitchFamily="34" charset="0"/>
                <a:cs typeface="Arial" panose="020B0604020202020204" pitchFamily="34" charset="0"/>
              </a:rPr>
              <a:t>Planck scale (quantum gravity) is at 10</a:t>
            </a:r>
            <a:r>
              <a:rPr lang="en-US" sz="3200" baseline="30000" dirty="0">
                <a:solidFill>
                  <a:schemeClr val="bg1"/>
                </a:solidFill>
                <a:latin typeface="Arial" panose="020B0604020202020204" pitchFamily="34" charset="0"/>
                <a:cs typeface="Arial" panose="020B0604020202020204" pitchFamily="34" charset="0"/>
              </a:rPr>
              <a:t>16 </a:t>
            </a:r>
            <a:r>
              <a:rPr lang="en-US" sz="3200" dirty="0" err="1">
                <a:solidFill>
                  <a:schemeClr val="bg1"/>
                </a:solidFill>
                <a:latin typeface="Arial" panose="020B0604020202020204" pitchFamily="34" charset="0"/>
                <a:cs typeface="Arial" panose="020B0604020202020204" pitchFamily="34" charset="0"/>
              </a:rPr>
              <a:t>TeV</a:t>
            </a:r>
            <a:r>
              <a:rPr lang="en-US" sz="3200" dirty="0">
                <a:solidFill>
                  <a:schemeClr val="bg1"/>
                </a:solidFill>
                <a:latin typeface="Arial" panose="020B0604020202020204" pitchFamily="34" charset="0"/>
                <a:cs typeface="Arial" panose="020B0604020202020204" pitchFamily="34" charset="0"/>
              </a:rPr>
              <a:t> → far away</a:t>
            </a:r>
          </a:p>
        </p:txBody>
      </p:sp>
    </p:spTree>
    <p:extLst>
      <p:ext uri="{BB962C8B-B14F-4D97-AF65-F5344CB8AC3E}">
        <p14:creationId xmlns:p14="http://schemas.microsoft.com/office/powerpoint/2010/main" val="393911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B11CFEA-038A-654B-8FFD-EF2D756FB374}"/>
              </a:ext>
            </a:extLst>
          </p:cNvPr>
          <p:cNvSpPr>
            <a:spLocks noGrp="1" noChangeArrowheads="1"/>
          </p:cNvSpPr>
          <p:nvPr>
            <p:ph type="title"/>
          </p:nvPr>
        </p:nvSpPr>
        <p:spPr>
          <a:xfrm>
            <a:off x="1676400" y="0"/>
            <a:ext cx="8763000" cy="1231900"/>
          </a:xfrm>
          <a:noFill/>
          <a:ln/>
        </p:spPr>
        <p:txBody>
          <a:bodyPr>
            <a:normAutofit/>
          </a:bodyPr>
          <a:lstStyle/>
          <a:p>
            <a:r>
              <a:rPr lang="en-US" sz="3200" b="1" dirty="0">
                <a:solidFill>
                  <a:srgbClr val="FF0000"/>
                </a:solidFill>
                <a:latin typeface="Arial"/>
                <a:cs typeface="Arial"/>
              </a:rPr>
              <a:t>The Crisis of Modern High-Energy Physics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2FD820DB-665F-8A44-8A65-4D63132380C4}"/>
              </a:ext>
            </a:extLst>
          </p:cNvPr>
          <p:cNvSpPr txBox="1"/>
          <p:nvPr/>
        </p:nvSpPr>
        <p:spPr>
          <a:xfrm>
            <a:off x="1301825" y="936431"/>
            <a:ext cx="8935459" cy="769441"/>
          </a:xfrm>
          <a:prstGeom prst="rect">
            <a:avLst/>
          </a:prstGeom>
          <a:solidFill>
            <a:schemeClr val="accent4">
              <a:lumMod val="40000"/>
              <a:lumOff val="60000"/>
            </a:schemeClr>
          </a:solidFill>
        </p:spPr>
        <p:txBody>
          <a:bodyPr wrap="none" rtlCol="0">
            <a:spAutoFit/>
          </a:bodyPr>
          <a:lstStyle/>
          <a:p>
            <a:r>
              <a:rPr lang="en-US" sz="4400" b="1" dirty="0">
                <a:latin typeface="Arial" panose="020B0604020202020204" pitchFamily="34" charset="0"/>
                <a:cs typeface="Arial" panose="020B0604020202020204" pitchFamily="34" charset="0"/>
              </a:rPr>
              <a:t>Many open questions to answer!</a:t>
            </a:r>
          </a:p>
        </p:txBody>
      </p:sp>
      <p:sp>
        <p:nvSpPr>
          <p:cNvPr id="2" name="TextBox 1">
            <a:extLst>
              <a:ext uri="{FF2B5EF4-FFF2-40B4-BE49-F238E27FC236}">
                <a16:creationId xmlns:a16="http://schemas.microsoft.com/office/drawing/2014/main" id="{4B30827B-E300-E846-8D6A-C391E4D3CCD6}"/>
              </a:ext>
            </a:extLst>
          </p:cNvPr>
          <p:cNvSpPr txBox="1"/>
          <p:nvPr/>
        </p:nvSpPr>
        <p:spPr>
          <a:xfrm>
            <a:off x="1301825" y="1928808"/>
            <a:ext cx="569418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1) How to combine gravity with the SM?</a:t>
            </a:r>
          </a:p>
        </p:txBody>
      </p:sp>
      <p:sp>
        <p:nvSpPr>
          <p:cNvPr id="6" name="TextBox 5">
            <a:extLst>
              <a:ext uri="{FF2B5EF4-FFF2-40B4-BE49-F238E27FC236}">
                <a16:creationId xmlns:a16="http://schemas.microsoft.com/office/drawing/2014/main" id="{FD346FD4-1304-6447-B35E-7AF78FE58B2D}"/>
              </a:ext>
            </a:extLst>
          </p:cNvPr>
          <p:cNvSpPr txBox="1"/>
          <p:nvPr/>
        </p:nvSpPr>
        <p:spPr>
          <a:xfrm>
            <a:off x="1297057" y="2509832"/>
            <a:ext cx="353814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2) Mass of the particles?</a:t>
            </a:r>
          </a:p>
        </p:txBody>
      </p:sp>
      <p:sp>
        <p:nvSpPr>
          <p:cNvPr id="7" name="TextBox 6">
            <a:extLst>
              <a:ext uri="{FF2B5EF4-FFF2-40B4-BE49-F238E27FC236}">
                <a16:creationId xmlns:a16="http://schemas.microsoft.com/office/drawing/2014/main" id="{7743B94A-077D-7242-B675-10354C35F0BB}"/>
              </a:ext>
            </a:extLst>
          </p:cNvPr>
          <p:cNvSpPr txBox="1"/>
          <p:nvPr/>
        </p:nvSpPr>
        <p:spPr>
          <a:xfrm>
            <a:off x="1292289" y="3048002"/>
            <a:ext cx="6308137"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3) Why is there more matter than antimatter?</a:t>
            </a:r>
          </a:p>
        </p:txBody>
      </p:sp>
      <p:sp>
        <p:nvSpPr>
          <p:cNvPr id="8" name="TextBox 7">
            <a:extLst>
              <a:ext uri="{FF2B5EF4-FFF2-40B4-BE49-F238E27FC236}">
                <a16:creationId xmlns:a16="http://schemas.microsoft.com/office/drawing/2014/main" id="{FD47B293-DD88-5741-8C97-4010D354F873}"/>
              </a:ext>
            </a:extLst>
          </p:cNvPr>
          <p:cNvSpPr txBox="1"/>
          <p:nvPr/>
        </p:nvSpPr>
        <p:spPr>
          <a:xfrm>
            <a:off x="1287521" y="3643312"/>
            <a:ext cx="5439310"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4) Explanation for dark matter/energy?</a:t>
            </a:r>
          </a:p>
        </p:txBody>
      </p:sp>
      <p:grpSp>
        <p:nvGrpSpPr>
          <p:cNvPr id="9" name="Group 19">
            <a:extLst>
              <a:ext uri="{FF2B5EF4-FFF2-40B4-BE49-F238E27FC236}">
                <a16:creationId xmlns:a16="http://schemas.microsoft.com/office/drawing/2014/main" id="{618C675C-2285-C243-8732-39B32FFF9339}"/>
              </a:ext>
            </a:extLst>
          </p:cNvPr>
          <p:cNvGrpSpPr>
            <a:grpSpLocks/>
          </p:cNvGrpSpPr>
          <p:nvPr/>
        </p:nvGrpSpPr>
        <p:grpSpPr bwMode="auto">
          <a:xfrm>
            <a:off x="6509343" y="4118867"/>
            <a:ext cx="3529013" cy="2235200"/>
            <a:chOff x="112" y="661"/>
            <a:chExt cx="2223" cy="1408"/>
          </a:xfrm>
        </p:grpSpPr>
        <p:pic>
          <p:nvPicPr>
            <p:cNvPr id="10" name="Picture 11">
              <a:extLst>
                <a:ext uri="{FF2B5EF4-FFF2-40B4-BE49-F238E27FC236}">
                  <a16:creationId xmlns:a16="http://schemas.microsoft.com/office/drawing/2014/main" id="{E4CEB25D-BF9D-0B4C-970D-B96E0FA64A81}"/>
                </a:ext>
              </a:extLst>
            </p:cNvPr>
            <p:cNvPicPr>
              <a:picLocks noChangeAspect="1" noChangeArrowheads="1"/>
            </p:cNvPicPr>
            <p:nvPr/>
          </p:nvPicPr>
          <p:blipFill>
            <a:blip r:embed="rId2"/>
            <a:srcRect l="11140" t="11703" r="11429" b="20277"/>
            <a:stretch>
              <a:fillRect/>
            </a:stretch>
          </p:blipFill>
          <p:spPr bwMode="auto">
            <a:xfrm>
              <a:off x="166" y="858"/>
              <a:ext cx="2041" cy="1211"/>
            </a:xfrm>
            <a:prstGeom prst="rect">
              <a:avLst/>
            </a:prstGeom>
            <a:noFill/>
            <a:ln w="9525">
              <a:noFill/>
              <a:round/>
              <a:headEnd/>
              <a:tailEnd/>
            </a:ln>
          </p:spPr>
        </p:pic>
        <p:sp>
          <p:nvSpPr>
            <p:cNvPr id="11" name="Text Box 12">
              <a:extLst>
                <a:ext uri="{FF2B5EF4-FFF2-40B4-BE49-F238E27FC236}">
                  <a16:creationId xmlns:a16="http://schemas.microsoft.com/office/drawing/2014/main" id="{2EB5C1A0-6052-A544-B48E-A14049223A03}"/>
                </a:ext>
              </a:extLst>
            </p:cNvPr>
            <p:cNvSpPr txBox="1">
              <a:spLocks noChangeArrowheads="1"/>
            </p:cNvSpPr>
            <p:nvPr/>
          </p:nvSpPr>
          <p:spPr bwMode="auto">
            <a:xfrm>
              <a:off x="112" y="661"/>
              <a:ext cx="2223" cy="169"/>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Composition of the universe</a:t>
              </a:r>
            </a:p>
          </p:txBody>
        </p:sp>
      </p:grpSp>
      <p:grpSp>
        <p:nvGrpSpPr>
          <p:cNvPr id="12" name="Group 20">
            <a:extLst>
              <a:ext uri="{FF2B5EF4-FFF2-40B4-BE49-F238E27FC236}">
                <a16:creationId xmlns:a16="http://schemas.microsoft.com/office/drawing/2014/main" id="{E24CAB00-201E-C249-898D-6F95EB272D2E}"/>
              </a:ext>
            </a:extLst>
          </p:cNvPr>
          <p:cNvGrpSpPr>
            <a:grpSpLocks/>
          </p:cNvGrpSpPr>
          <p:nvPr/>
        </p:nvGrpSpPr>
        <p:grpSpPr bwMode="auto">
          <a:xfrm>
            <a:off x="9650212" y="5355931"/>
            <a:ext cx="1189037" cy="1514475"/>
            <a:chOff x="2485" y="877"/>
            <a:chExt cx="749" cy="954"/>
          </a:xfrm>
        </p:grpSpPr>
        <p:pic>
          <p:nvPicPr>
            <p:cNvPr id="13" name="Picture 10">
              <a:extLst>
                <a:ext uri="{FF2B5EF4-FFF2-40B4-BE49-F238E27FC236}">
                  <a16:creationId xmlns:a16="http://schemas.microsoft.com/office/drawing/2014/main" id="{67D3FA8C-BCEB-0343-922E-222AFAD3FC1D}"/>
                </a:ext>
              </a:extLst>
            </p:cNvPr>
            <p:cNvPicPr>
              <a:picLocks noChangeAspect="1" noChangeArrowheads="1"/>
            </p:cNvPicPr>
            <p:nvPr/>
          </p:nvPicPr>
          <p:blipFill>
            <a:blip r:embed="rId3"/>
            <a:srcRect l="36655" t="19904" r="37193" b="62025"/>
            <a:stretch>
              <a:fillRect/>
            </a:stretch>
          </p:blipFill>
          <p:spPr bwMode="auto">
            <a:xfrm>
              <a:off x="2485" y="1082"/>
              <a:ext cx="749" cy="749"/>
            </a:xfrm>
            <a:prstGeom prst="rect">
              <a:avLst/>
            </a:prstGeom>
            <a:noFill/>
            <a:ln w="9525">
              <a:noFill/>
              <a:round/>
              <a:headEnd/>
              <a:tailEnd/>
            </a:ln>
          </p:spPr>
        </p:pic>
        <p:sp>
          <p:nvSpPr>
            <p:cNvPr id="14" name="Text Box 13">
              <a:extLst>
                <a:ext uri="{FF2B5EF4-FFF2-40B4-BE49-F238E27FC236}">
                  <a16:creationId xmlns:a16="http://schemas.microsoft.com/office/drawing/2014/main" id="{C08AD0D9-7E95-D045-9219-86C86CCCCEB9}"/>
                </a:ext>
              </a:extLst>
            </p:cNvPr>
            <p:cNvSpPr txBox="1">
              <a:spLocks noChangeArrowheads="1"/>
            </p:cNvSpPr>
            <p:nvPr/>
          </p:nvSpPr>
          <p:spPr bwMode="auto">
            <a:xfrm>
              <a:off x="2573" y="877"/>
              <a:ext cx="561" cy="161"/>
            </a:xfrm>
            <a:prstGeom prst="rect">
              <a:avLst/>
            </a:prstGeom>
            <a:solidFill>
              <a:srgbClr val="FFFF99"/>
            </a:solidFill>
            <a:ln w="18360">
              <a:solidFill>
                <a:srgbClr val="000000"/>
              </a:solidFill>
              <a:round/>
              <a:headEnd/>
              <a:tailEnd/>
            </a:ln>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baseline="0" dirty="0">
                  <a:solidFill>
                    <a:srgbClr val="0000FF"/>
                  </a:solidFill>
                  <a:latin typeface="Luxi Sans" charset="0"/>
                  <a:ea typeface="msmincho" charset="0"/>
                  <a:cs typeface="msmincho" charset="0"/>
                </a:rPr>
                <a:t> </a:t>
              </a:r>
              <a:r>
                <a:rPr lang="en-GB" b="1" baseline="0" dirty="0">
                  <a:solidFill>
                    <a:srgbClr val="0000FF"/>
                  </a:solidFill>
                  <a:latin typeface="Arial" pitchFamily="-109" charset="0"/>
                  <a:ea typeface="msmincho" charset="0"/>
                  <a:cs typeface="msmincho" charset="0"/>
                </a:rPr>
                <a:t>matter</a:t>
              </a:r>
              <a:r>
                <a:rPr lang="en-GB" b="1" baseline="0" dirty="0">
                  <a:solidFill>
                    <a:srgbClr val="0000FF"/>
                  </a:solidFill>
                  <a:latin typeface="Luxi Sans" charset="0"/>
                  <a:ea typeface="msmincho" charset="0"/>
                  <a:cs typeface="msmincho" charset="0"/>
                </a:rPr>
                <a:t> </a:t>
              </a:r>
            </a:p>
          </p:txBody>
        </p:sp>
      </p:grpSp>
      <p:grpSp>
        <p:nvGrpSpPr>
          <p:cNvPr id="15" name="Group 21">
            <a:extLst>
              <a:ext uri="{FF2B5EF4-FFF2-40B4-BE49-F238E27FC236}">
                <a16:creationId xmlns:a16="http://schemas.microsoft.com/office/drawing/2014/main" id="{2B977783-714A-5B44-9415-AA4C20D13C3E}"/>
              </a:ext>
            </a:extLst>
          </p:cNvPr>
          <p:cNvGrpSpPr>
            <a:grpSpLocks/>
          </p:cNvGrpSpPr>
          <p:nvPr/>
        </p:nvGrpSpPr>
        <p:grpSpPr bwMode="auto">
          <a:xfrm>
            <a:off x="10664825" y="4754217"/>
            <a:ext cx="1527175" cy="1528762"/>
            <a:chOff x="3357" y="877"/>
            <a:chExt cx="962" cy="963"/>
          </a:xfrm>
        </p:grpSpPr>
        <p:pic>
          <p:nvPicPr>
            <p:cNvPr id="16" name="Picture 6">
              <a:extLst>
                <a:ext uri="{FF2B5EF4-FFF2-40B4-BE49-F238E27FC236}">
                  <a16:creationId xmlns:a16="http://schemas.microsoft.com/office/drawing/2014/main" id="{1F5A7BD1-2522-1C45-870E-B50F654B6E39}"/>
                </a:ext>
              </a:extLst>
            </p:cNvPr>
            <p:cNvPicPr>
              <a:picLocks noChangeAspect="1" noChangeArrowheads="1"/>
            </p:cNvPicPr>
            <p:nvPr/>
          </p:nvPicPr>
          <p:blipFill>
            <a:blip r:embed="rId4"/>
            <a:srcRect/>
            <a:stretch>
              <a:fillRect/>
            </a:stretch>
          </p:blipFill>
          <p:spPr bwMode="auto">
            <a:xfrm>
              <a:off x="3477" y="1080"/>
              <a:ext cx="749" cy="760"/>
            </a:xfrm>
            <a:prstGeom prst="rect">
              <a:avLst/>
            </a:prstGeom>
            <a:noFill/>
            <a:ln w="9525">
              <a:noFill/>
              <a:round/>
              <a:headEnd/>
              <a:tailEnd/>
            </a:ln>
          </p:spPr>
        </p:pic>
        <p:sp>
          <p:nvSpPr>
            <p:cNvPr id="17" name="Text Box 14">
              <a:extLst>
                <a:ext uri="{FF2B5EF4-FFF2-40B4-BE49-F238E27FC236}">
                  <a16:creationId xmlns:a16="http://schemas.microsoft.com/office/drawing/2014/main" id="{F6598C6E-C811-104D-AECD-BC96D0E9A8CE}"/>
                </a:ext>
              </a:extLst>
            </p:cNvPr>
            <p:cNvSpPr txBox="1">
              <a:spLocks noChangeArrowheads="1"/>
            </p:cNvSpPr>
            <p:nvPr/>
          </p:nvSpPr>
          <p:spPr bwMode="auto">
            <a:xfrm>
              <a:off x="3357" y="877"/>
              <a:ext cx="962" cy="153"/>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b="1" i="1" baseline="0" dirty="0">
                  <a:solidFill>
                    <a:srgbClr val="000000"/>
                  </a:solidFill>
                  <a:effectLst>
                    <a:outerShdw blurRad="38100" dist="38100" dir="2700000" algn="tl">
                      <a:srgbClr val="FFFFFF"/>
                    </a:outerShdw>
                  </a:effectLst>
                  <a:latin typeface="Arial" charset="0"/>
                  <a:ea typeface="msmincho" charset="0"/>
                  <a:cs typeface="msmincho" charset="0"/>
                </a:rPr>
                <a:t>D</a:t>
              </a:r>
              <a:r>
                <a:rPr lang="en-GB" b="1" i="1" baseline="0" dirty="0">
                  <a:solidFill>
                    <a:srgbClr val="000000"/>
                  </a:solidFill>
                  <a:effectLst>
                    <a:outerShdw blurRad="38100" dist="38100" dir="2700000" algn="tl">
                      <a:srgbClr val="FFFFFF"/>
                    </a:outerShdw>
                  </a:effectLst>
                  <a:latin typeface="Arial" charset="0"/>
                  <a:ea typeface="msmincho" charset="0"/>
                  <a:cs typeface="msmincho" charset="0"/>
                </a:rPr>
                <a:t>ark Matter</a:t>
              </a:r>
            </a:p>
          </p:txBody>
        </p:sp>
      </p:grpSp>
      <p:grpSp>
        <p:nvGrpSpPr>
          <p:cNvPr id="3" name="Group 2">
            <a:extLst>
              <a:ext uri="{FF2B5EF4-FFF2-40B4-BE49-F238E27FC236}">
                <a16:creationId xmlns:a16="http://schemas.microsoft.com/office/drawing/2014/main" id="{6C38EDB0-C11C-2743-8710-69E741633A6A}"/>
              </a:ext>
            </a:extLst>
          </p:cNvPr>
          <p:cNvGrpSpPr/>
          <p:nvPr/>
        </p:nvGrpSpPr>
        <p:grpSpPr>
          <a:xfrm>
            <a:off x="7757001" y="1888439"/>
            <a:ext cx="1536700" cy="2308111"/>
            <a:chOff x="7757001" y="1888439"/>
            <a:chExt cx="1536700" cy="2308111"/>
          </a:xfrm>
        </p:grpSpPr>
        <p:grpSp>
          <p:nvGrpSpPr>
            <p:cNvPr id="18" name="Group 7">
              <a:extLst>
                <a:ext uri="{FF2B5EF4-FFF2-40B4-BE49-F238E27FC236}">
                  <a16:creationId xmlns:a16="http://schemas.microsoft.com/office/drawing/2014/main" id="{D2DB8BD2-D59F-6B48-81CF-5203ADDCE3D1}"/>
                </a:ext>
              </a:extLst>
            </p:cNvPr>
            <p:cNvGrpSpPr>
              <a:grpSpLocks/>
            </p:cNvGrpSpPr>
            <p:nvPr/>
          </p:nvGrpSpPr>
          <p:grpSpPr bwMode="auto">
            <a:xfrm>
              <a:off x="7837962" y="2129625"/>
              <a:ext cx="1371600" cy="2066925"/>
              <a:chOff x="4941" y="3001"/>
              <a:chExt cx="864" cy="1302"/>
            </a:xfrm>
          </p:grpSpPr>
          <p:pic>
            <p:nvPicPr>
              <p:cNvPr id="19" name="Picture 8">
                <a:extLst>
                  <a:ext uri="{FF2B5EF4-FFF2-40B4-BE49-F238E27FC236}">
                    <a16:creationId xmlns:a16="http://schemas.microsoft.com/office/drawing/2014/main" id="{D162F147-B4FF-244A-A2D3-53C4C3389D81}"/>
                  </a:ext>
                </a:extLst>
              </p:cNvPr>
              <p:cNvPicPr>
                <a:picLocks noChangeAspect="1" noChangeArrowheads="1"/>
              </p:cNvPicPr>
              <p:nvPr/>
            </p:nvPicPr>
            <p:blipFill>
              <a:blip r:embed="rId5"/>
              <a:srcRect b="9775"/>
              <a:stretch>
                <a:fillRect/>
              </a:stretch>
            </p:blipFill>
            <p:spPr bwMode="auto">
              <a:xfrm>
                <a:off x="4941" y="3001"/>
                <a:ext cx="864" cy="1158"/>
              </a:xfrm>
              <a:prstGeom prst="rect">
                <a:avLst/>
              </a:prstGeom>
              <a:noFill/>
              <a:ln w="76320">
                <a:solidFill>
                  <a:srgbClr val="FFFFFF"/>
                </a:solidFill>
                <a:miter lim="800000"/>
                <a:headEnd/>
                <a:tailEnd/>
              </a:ln>
            </p:spPr>
          </p:pic>
          <p:sp>
            <p:nvSpPr>
              <p:cNvPr id="20" name="Text Box 9">
                <a:extLst>
                  <a:ext uri="{FF2B5EF4-FFF2-40B4-BE49-F238E27FC236}">
                    <a16:creationId xmlns:a16="http://schemas.microsoft.com/office/drawing/2014/main" id="{0BB7A4B1-A780-3948-8747-BE4E6483BFB8}"/>
                  </a:ext>
                </a:extLst>
              </p:cNvPr>
              <p:cNvSpPr txBox="1">
                <a:spLocks noChangeArrowheads="1"/>
              </p:cNvSpPr>
              <p:nvPr/>
            </p:nvSpPr>
            <p:spPr bwMode="auto">
              <a:xfrm>
                <a:off x="5056" y="4156"/>
                <a:ext cx="600" cy="147"/>
              </a:xfrm>
              <a:prstGeom prst="rect">
                <a:avLst/>
              </a:prstGeom>
              <a:noFill/>
              <a:ln w="9525">
                <a:noFill/>
                <a:round/>
                <a:headEnd/>
                <a:tailEnd/>
              </a:ln>
            </p:spPr>
            <p:txBody>
              <a:bodyPr wrap="none" lIns="90000" tIns="46800" rIns="90000" bIns="46800">
                <a:prstTxWarp prst="textNoShape">
                  <a:avLst/>
                </a:prstTxWarp>
                <a:spAutoFit/>
              </a:bodyPr>
              <a:lstStyle/>
              <a:p>
                <a:pPr defTabSz="447675" eaLnBrk="1">
                  <a:lnSpc>
                    <a:spcPct val="93000"/>
                  </a:lnSpc>
                  <a:buClr>
                    <a:srgbClr val="000000"/>
                  </a:buClr>
                  <a:buSzPct val="45000"/>
                  <a:buFont typeface="Wingdings" pitchFamily="-109"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aseline="0">
                    <a:solidFill>
                      <a:srgbClr val="000000"/>
                    </a:solidFill>
                    <a:latin typeface="Arial" pitchFamily="-109" charset="0"/>
                    <a:ea typeface="Arial" pitchFamily="-109" charset="0"/>
                    <a:cs typeface="Arial" pitchFamily="-109" charset="0"/>
                  </a:rPr>
                  <a:t>© Rocky Kolb</a:t>
                </a:r>
              </a:p>
            </p:txBody>
          </p:sp>
        </p:grpSp>
        <p:sp>
          <p:nvSpPr>
            <p:cNvPr id="21" name="Text Box 15">
              <a:extLst>
                <a:ext uri="{FF2B5EF4-FFF2-40B4-BE49-F238E27FC236}">
                  <a16:creationId xmlns:a16="http://schemas.microsoft.com/office/drawing/2014/main" id="{226F8F58-A390-DB49-9AF0-DE2B52BFE51E}"/>
                </a:ext>
              </a:extLst>
            </p:cNvPr>
            <p:cNvSpPr txBox="1">
              <a:spLocks noChangeArrowheads="1"/>
            </p:cNvSpPr>
            <p:nvPr/>
          </p:nvSpPr>
          <p:spPr bwMode="auto">
            <a:xfrm>
              <a:off x="7757001" y="1888439"/>
              <a:ext cx="1536700" cy="255588"/>
            </a:xfrm>
            <a:prstGeom prst="rect">
              <a:avLst/>
            </a:prstGeom>
            <a:solidFill>
              <a:srgbClr val="000000"/>
            </a:solidFill>
            <a:ln w="18360">
              <a:solidFill>
                <a:srgbClr val="000000"/>
              </a:solidFill>
              <a:round/>
              <a:headEnd/>
              <a:tailEnd/>
            </a:ln>
            <a:effectLst/>
          </p:spPr>
          <p:txBody>
            <a:bodyPr wrap="none" lIns="9000" tIns="9000" rIns="9000" bIns="9000">
              <a:prstTxWarp prst="textNoShape">
                <a:avLst/>
              </a:prstTxWarp>
            </a:bodyPr>
            <a:lstStyle/>
            <a:p>
              <a:pPr algn="ctr" defTabSz="447675" eaLnBrk="1">
                <a:lnSpc>
                  <a:spcPct val="87000"/>
                </a:lnSpc>
                <a:buClr>
                  <a:srgbClr val="000000"/>
                </a:buClr>
                <a:buSzPct val="45000"/>
                <a:buFont typeface="Wingdings" charset="2"/>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1" i="1" baseline="0" dirty="0">
                  <a:solidFill>
                    <a:srgbClr val="000000"/>
                  </a:solidFill>
                  <a:effectLst>
                    <a:outerShdw blurRad="38100" dist="38100" dir="2700000" algn="tl">
                      <a:srgbClr val="FFFFFF"/>
                    </a:outerShdw>
                  </a:effectLst>
                  <a:latin typeface="Luxi Sans" charset="0"/>
                  <a:ea typeface="msmincho" charset="0"/>
                  <a:cs typeface="msmincho" charset="0"/>
                </a:rPr>
                <a:t> </a:t>
              </a:r>
              <a:r>
                <a:rPr lang="en-GB" b="1" i="1" baseline="0" dirty="0">
                  <a:solidFill>
                    <a:srgbClr val="FFFFFF"/>
                  </a:solidFill>
                  <a:effectLst>
                    <a:outerShdw blurRad="38100" dist="38100" dir="2700000" algn="tl">
                      <a:srgbClr val="FFFFFF"/>
                    </a:outerShdw>
                  </a:effectLst>
                  <a:latin typeface="Luxi Sans" charset="0"/>
                  <a:ea typeface="msmincho" charset="0"/>
                  <a:cs typeface="msmincho" charset="0"/>
                </a:rPr>
                <a:t>Darth Vader </a:t>
              </a:r>
            </a:p>
          </p:txBody>
        </p:sp>
      </p:grpSp>
      <p:sp>
        <p:nvSpPr>
          <p:cNvPr id="22" name="Line 26">
            <a:extLst>
              <a:ext uri="{FF2B5EF4-FFF2-40B4-BE49-F238E27FC236}">
                <a16:creationId xmlns:a16="http://schemas.microsoft.com/office/drawing/2014/main" id="{F8BBAFAF-C49E-424E-9196-F5E4F04C3AB5}"/>
              </a:ext>
            </a:extLst>
          </p:cNvPr>
          <p:cNvSpPr>
            <a:spLocks noChangeShapeType="1"/>
          </p:cNvSpPr>
          <p:nvPr/>
        </p:nvSpPr>
        <p:spPr bwMode="auto">
          <a:xfrm flipH="1" flipV="1">
            <a:off x="8875513" y="5733949"/>
            <a:ext cx="800100" cy="419100"/>
          </a:xfrm>
          <a:prstGeom prst="line">
            <a:avLst/>
          </a:prstGeom>
          <a:noFill/>
          <a:ln w="25400">
            <a:solidFill>
              <a:srgbClr val="E90000"/>
            </a:solidFill>
            <a:round/>
            <a:headEnd/>
            <a:tailEnd type="triangle" w="med" len="med"/>
          </a:ln>
        </p:spPr>
        <p:txBody>
          <a:bodyPr wrap="none" anchor="ctr">
            <a:prstTxWarp prst="textNoShape">
              <a:avLst/>
            </a:prstTxWarp>
          </a:bodyPr>
          <a:lstStyle/>
          <a:p>
            <a:endParaRPr lang="en-US"/>
          </a:p>
        </p:txBody>
      </p:sp>
      <p:sp>
        <p:nvSpPr>
          <p:cNvPr id="23" name="Line 27">
            <a:extLst>
              <a:ext uri="{FF2B5EF4-FFF2-40B4-BE49-F238E27FC236}">
                <a16:creationId xmlns:a16="http://schemas.microsoft.com/office/drawing/2014/main" id="{A25410B8-6641-B240-BCE4-7079218B27F8}"/>
              </a:ext>
            </a:extLst>
          </p:cNvPr>
          <p:cNvSpPr>
            <a:spLocks noChangeShapeType="1"/>
          </p:cNvSpPr>
          <p:nvPr/>
        </p:nvSpPr>
        <p:spPr bwMode="auto">
          <a:xfrm flipH="1" flipV="1">
            <a:off x="9356525" y="5308012"/>
            <a:ext cx="1941121" cy="20637"/>
          </a:xfrm>
          <a:prstGeom prst="line">
            <a:avLst/>
          </a:prstGeom>
          <a:noFill/>
          <a:ln w="25400">
            <a:solidFill>
              <a:srgbClr val="FF00FF"/>
            </a:solidFill>
            <a:round/>
            <a:headEnd/>
            <a:tailEnd type="triangle" w="med" len="med"/>
          </a:ln>
        </p:spPr>
        <p:txBody>
          <a:bodyPr wrap="none" anchor="ctr">
            <a:prstTxWarp prst="textNoShape">
              <a:avLst/>
            </a:prstTxWarp>
          </a:bodyPr>
          <a:lstStyle/>
          <a:p>
            <a:endParaRPr lang="en-US"/>
          </a:p>
        </p:txBody>
      </p:sp>
      <p:sp>
        <p:nvSpPr>
          <p:cNvPr id="24" name="Text Box 28">
            <a:extLst>
              <a:ext uri="{FF2B5EF4-FFF2-40B4-BE49-F238E27FC236}">
                <a16:creationId xmlns:a16="http://schemas.microsoft.com/office/drawing/2014/main" id="{6B2A15E3-8163-BE44-A180-53B4F9BD9926}"/>
              </a:ext>
            </a:extLst>
          </p:cNvPr>
          <p:cNvSpPr txBox="1">
            <a:spLocks noChangeArrowheads="1"/>
          </p:cNvSpPr>
          <p:nvPr/>
        </p:nvSpPr>
        <p:spPr bwMode="auto">
          <a:xfrm>
            <a:off x="9512100" y="2965840"/>
            <a:ext cx="2679901" cy="1200329"/>
          </a:xfrm>
          <a:prstGeom prst="rect">
            <a:avLst/>
          </a:prstGeom>
          <a:noFill/>
          <a:ln w="9525">
            <a:noFill/>
            <a:miter lim="800000"/>
            <a:headEnd/>
            <a:tailEnd/>
          </a:ln>
        </p:spPr>
        <p:txBody>
          <a:bodyPr wrap="square">
            <a:prstTxWarp prst="textNoShape">
              <a:avLst/>
            </a:prstTxWarp>
            <a:spAutoFit/>
          </a:bodyPr>
          <a:lstStyle/>
          <a:p>
            <a:r>
              <a:rPr lang="en-US" b="1" i="1" baseline="0" dirty="0">
                <a:solidFill>
                  <a:srgbClr val="651717"/>
                </a:solidFill>
                <a:latin typeface="Arial"/>
                <a:cs typeface="Arial"/>
              </a:rPr>
              <a:t>In our universe there must be about 5 times more Dark Matter than known matter!!!</a:t>
            </a:r>
          </a:p>
        </p:txBody>
      </p:sp>
      <p:sp>
        <p:nvSpPr>
          <p:cNvPr id="25" name="Oval 17">
            <a:extLst>
              <a:ext uri="{FF2B5EF4-FFF2-40B4-BE49-F238E27FC236}">
                <a16:creationId xmlns:a16="http://schemas.microsoft.com/office/drawing/2014/main" id="{919B4112-B7EF-2F4A-B0B9-5FF896C5D051}"/>
              </a:ext>
            </a:extLst>
          </p:cNvPr>
          <p:cNvSpPr>
            <a:spLocks noChangeArrowheads="1"/>
          </p:cNvSpPr>
          <p:nvPr/>
        </p:nvSpPr>
        <p:spPr bwMode="auto">
          <a:xfrm>
            <a:off x="8446887" y="5096367"/>
            <a:ext cx="1065213" cy="436563"/>
          </a:xfrm>
          <a:prstGeom prst="ellipse">
            <a:avLst/>
          </a:prstGeom>
          <a:noFill/>
          <a:ln w="54720">
            <a:solidFill>
              <a:srgbClr val="FF00FF"/>
            </a:solidFill>
            <a:prstDash val="sysDot"/>
            <a:round/>
            <a:headEnd/>
            <a:tailEnd/>
          </a:ln>
        </p:spPr>
        <p:txBody>
          <a:bodyPr wrap="none" anchor="ctr">
            <a:prstTxWarp prst="textNoShape">
              <a:avLst/>
            </a:prstTxWarp>
          </a:bodyPr>
          <a:lstStyle/>
          <a:p>
            <a:endParaRPr lang="en-US"/>
          </a:p>
        </p:txBody>
      </p:sp>
      <p:sp>
        <p:nvSpPr>
          <p:cNvPr id="26" name="Line 25">
            <a:extLst>
              <a:ext uri="{FF2B5EF4-FFF2-40B4-BE49-F238E27FC236}">
                <a16:creationId xmlns:a16="http://schemas.microsoft.com/office/drawing/2014/main" id="{9A7BA9FF-AB8C-0C40-A227-6B931D0A97D0}"/>
              </a:ext>
            </a:extLst>
          </p:cNvPr>
          <p:cNvSpPr>
            <a:spLocks noChangeShapeType="1"/>
          </p:cNvSpPr>
          <p:nvPr/>
        </p:nvSpPr>
        <p:spPr bwMode="auto">
          <a:xfrm flipH="1">
            <a:off x="7936385" y="3963187"/>
            <a:ext cx="84140" cy="1113291"/>
          </a:xfrm>
          <a:prstGeom prst="line">
            <a:avLst/>
          </a:prstGeom>
          <a:noFill/>
          <a:ln w="25400">
            <a:solidFill>
              <a:srgbClr val="0C5A16"/>
            </a:solidFill>
            <a:round/>
            <a:headEnd/>
            <a:tailEnd type="triangle" w="med" len="med"/>
          </a:ln>
        </p:spPr>
        <p:txBody>
          <a:bodyPr wrap="none" anchor="ctr">
            <a:prstTxWarp prst="textNoShape">
              <a:avLst/>
            </a:prstTxWarp>
          </a:bodyPr>
          <a:lstStyle/>
          <a:p>
            <a:endParaRPr lang="en-US"/>
          </a:p>
        </p:txBody>
      </p:sp>
      <p:sp>
        <p:nvSpPr>
          <p:cNvPr id="27" name="TextBox 26">
            <a:extLst>
              <a:ext uri="{FF2B5EF4-FFF2-40B4-BE49-F238E27FC236}">
                <a16:creationId xmlns:a16="http://schemas.microsoft.com/office/drawing/2014/main" id="{9D5A44A9-D45A-F54D-B1A1-214BBFF2C48C}"/>
              </a:ext>
            </a:extLst>
          </p:cNvPr>
          <p:cNvSpPr txBox="1"/>
          <p:nvPr/>
        </p:nvSpPr>
        <p:spPr>
          <a:xfrm>
            <a:off x="1282756" y="4210051"/>
            <a:ext cx="5689378" cy="461665"/>
          </a:xfrm>
          <a:prstGeom prst="rect">
            <a:avLst/>
          </a:prstGeom>
          <a:noFill/>
        </p:spPr>
        <p:txBody>
          <a:bodyPr wrap="none" rtlCol="0">
            <a:spAutoFit/>
          </a:bodyPr>
          <a:lstStyle/>
          <a:p>
            <a:r>
              <a:rPr lang="en-US" sz="2400" dirty="0">
                <a:solidFill>
                  <a:srgbClr val="131AFC"/>
                </a:solidFill>
                <a:latin typeface="Arial" panose="020B0604020202020204" pitchFamily="34" charset="0"/>
                <a:cs typeface="Arial" panose="020B0604020202020204" pitchFamily="34" charset="0"/>
              </a:rPr>
              <a:t>5) Extra dimensions? Quantum gravity?</a:t>
            </a:r>
          </a:p>
        </p:txBody>
      </p:sp>
      <p:sp>
        <p:nvSpPr>
          <p:cNvPr id="28" name="TextBox 27">
            <a:extLst>
              <a:ext uri="{FF2B5EF4-FFF2-40B4-BE49-F238E27FC236}">
                <a16:creationId xmlns:a16="http://schemas.microsoft.com/office/drawing/2014/main" id="{CE93919E-BD30-8845-91A4-4D77313D0903}"/>
              </a:ext>
            </a:extLst>
          </p:cNvPr>
          <p:cNvSpPr txBox="1"/>
          <p:nvPr/>
        </p:nvSpPr>
        <p:spPr>
          <a:xfrm>
            <a:off x="3678314" y="4762493"/>
            <a:ext cx="375424" cy="830997"/>
          </a:xfrm>
          <a:prstGeom prst="rect">
            <a:avLst/>
          </a:prstGeom>
          <a:noFill/>
        </p:spPr>
        <p:txBody>
          <a:bodyPr wrap="none" rtlCol="0">
            <a:spAutoFit/>
          </a:bodyPr>
          <a:lstStyle/>
          <a:p>
            <a:r>
              <a:rPr lang="en-US" sz="4800" b="1" dirty="0">
                <a:solidFill>
                  <a:srgbClr val="131AFC"/>
                </a:solidFill>
                <a:latin typeface="Arial" panose="020B0604020202020204" pitchFamily="34" charset="0"/>
                <a:cs typeface="Arial" panose="020B0604020202020204" pitchFamily="34" charset="0"/>
              </a:rPr>
              <a:t>⋮</a:t>
            </a:r>
          </a:p>
        </p:txBody>
      </p:sp>
      <p:sp>
        <p:nvSpPr>
          <p:cNvPr id="29" name="TextBox 28">
            <a:extLst>
              <a:ext uri="{FF2B5EF4-FFF2-40B4-BE49-F238E27FC236}">
                <a16:creationId xmlns:a16="http://schemas.microsoft.com/office/drawing/2014/main" id="{D8FF028B-C39D-0643-ABB4-2F1160BF067E}"/>
              </a:ext>
            </a:extLst>
          </p:cNvPr>
          <p:cNvSpPr txBox="1"/>
          <p:nvPr/>
        </p:nvSpPr>
        <p:spPr>
          <a:xfrm>
            <a:off x="17336" y="2927779"/>
            <a:ext cx="12155892" cy="1631216"/>
          </a:xfrm>
          <a:prstGeom prst="rect">
            <a:avLst/>
          </a:prstGeom>
          <a:solidFill>
            <a:srgbClr val="0070C0"/>
          </a:solidFill>
        </p:spPr>
        <p:txBody>
          <a:bodyPr wrap="none" rtlCol="0">
            <a:spAutoFit/>
          </a:bodyPr>
          <a:lstStyle/>
          <a:p>
            <a:r>
              <a:rPr lang="en-US" sz="3600" b="1" u="sng" dirty="0">
                <a:solidFill>
                  <a:srgbClr val="FF0000"/>
                </a:solidFill>
                <a:latin typeface="Arial" panose="020B0604020202020204" pitchFamily="34" charset="0"/>
                <a:cs typeface="Arial" panose="020B0604020202020204" pitchFamily="34" charset="0"/>
              </a:rPr>
              <a:t>Experiments at the energy frontier face a hard limit</a:t>
            </a:r>
          </a:p>
          <a:p>
            <a:pPr algn="ctr"/>
            <a:r>
              <a:rPr lang="en-US" sz="3200" dirty="0">
                <a:solidFill>
                  <a:schemeClr val="bg1"/>
                </a:solidFill>
                <a:latin typeface="Arial" panose="020B0604020202020204" pitchFamily="34" charset="0"/>
                <a:cs typeface="Arial" panose="020B0604020202020204" pitchFamily="34" charset="0"/>
              </a:rPr>
              <a:t>Conventional accelerator technology will not reach above 100 </a:t>
            </a:r>
            <a:r>
              <a:rPr lang="en-US" sz="3200" dirty="0" err="1">
                <a:solidFill>
                  <a:schemeClr val="bg1"/>
                </a:solidFill>
                <a:latin typeface="Arial" panose="020B0604020202020204" pitchFamily="34" charset="0"/>
                <a:cs typeface="Arial" panose="020B0604020202020204" pitchFamily="34" charset="0"/>
              </a:rPr>
              <a:t>TeV</a:t>
            </a:r>
            <a:endParaRPr lang="en-US" sz="3200" dirty="0">
              <a:solidFill>
                <a:schemeClr val="bg1"/>
              </a:solidFill>
              <a:latin typeface="Arial" panose="020B0604020202020204" pitchFamily="34" charset="0"/>
              <a:cs typeface="Arial" panose="020B0604020202020204" pitchFamily="34" charset="0"/>
            </a:endParaRPr>
          </a:p>
          <a:p>
            <a:pPr algn="ctr"/>
            <a:r>
              <a:rPr lang="en-US" sz="3200" dirty="0">
                <a:solidFill>
                  <a:schemeClr val="bg1"/>
                </a:solidFill>
                <a:latin typeface="Arial" panose="020B0604020202020204" pitchFamily="34" charset="0"/>
                <a:cs typeface="Arial" panose="020B0604020202020204" pitchFamily="34" charset="0"/>
              </a:rPr>
              <a:t>Planck scale (quantum gravity) is at 10</a:t>
            </a:r>
            <a:r>
              <a:rPr lang="en-US" sz="3200" baseline="30000" dirty="0">
                <a:solidFill>
                  <a:schemeClr val="bg1"/>
                </a:solidFill>
                <a:latin typeface="Arial" panose="020B0604020202020204" pitchFamily="34" charset="0"/>
                <a:cs typeface="Arial" panose="020B0604020202020204" pitchFamily="34" charset="0"/>
              </a:rPr>
              <a:t>16 </a:t>
            </a:r>
            <a:r>
              <a:rPr lang="en-US" sz="3200" dirty="0" err="1">
                <a:solidFill>
                  <a:schemeClr val="bg1"/>
                </a:solidFill>
                <a:latin typeface="Arial" panose="020B0604020202020204" pitchFamily="34" charset="0"/>
                <a:cs typeface="Arial" panose="020B0604020202020204" pitchFamily="34" charset="0"/>
              </a:rPr>
              <a:t>TeV</a:t>
            </a:r>
            <a:r>
              <a:rPr lang="en-US" sz="3200" dirty="0">
                <a:solidFill>
                  <a:schemeClr val="bg1"/>
                </a:solidFill>
                <a:latin typeface="Arial" panose="020B0604020202020204" pitchFamily="34" charset="0"/>
                <a:cs typeface="Arial" panose="020B0604020202020204" pitchFamily="34" charset="0"/>
              </a:rPr>
              <a:t> → far away</a:t>
            </a:r>
          </a:p>
        </p:txBody>
      </p:sp>
      <p:sp>
        <p:nvSpPr>
          <p:cNvPr id="30" name="TextBox 29">
            <a:extLst>
              <a:ext uri="{FF2B5EF4-FFF2-40B4-BE49-F238E27FC236}">
                <a16:creationId xmlns:a16="http://schemas.microsoft.com/office/drawing/2014/main" id="{38DAA40D-EA12-F946-982C-13E9FFC2D80A}"/>
              </a:ext>
            </a:extLst>
          </p:cNvPr>
          <p:cNvSpPr txBox="1"/>
          <p:nvPr/>
        </p:nvSpPr>
        <p:spPr>
          <a:xfrm rot="20504081">
            <a:off x="584347" y="2960974"/>
            <a:ext cx="11240820" cy="646331"/>
          </a:xfrm>
          <a:prstGeom prst="rect">
            <a:avLst/>
          </a:prstGeom>
          <a:solidFill>
            <a:schemeClr val="accent2">
              <a:lumMod val="40000"/>
              <a:lumOff val="60000"/>
            </a:schemeClr>
          </a:solidFill>
        </p:spPr>
        <p:txBody>
          <a:bodyPr wrap="square" rtlCol="0">
            <a:spAutoFit/>
          </a:bodyPr>
          <a:lstStyle/>
          <a:p>
            <a:r>
              <a:rPr lang="en-US" sz="3200" b="1" dirty="0">
                <a:solidFill>
                  <a:srgbClr val="FF0000"/>
                </a:solidFill>
                <a:latin typeface="Arial" panose="020B0604020202020204" pitchFamily="34" charset="0"/>
                <a:cs typeface="Arial" panose="020B0604020202020204" pitchFamily="34" charset="0"/>
              </a:rPr>
              <a:t> </a:t>
            </a:r>
            <a:r>
              <a:rPr lang="en-US" sz="3600" b="1" dirty="0">
                <a:solidFill>
                  <a:srgbClr val="FF0000"/>
                </a:solidFill>
                <a:latin typeface="Arial" panose="020B0604020202020204" pitchFamily="34" charset="0"/>
                <a:cs typeface="Arial" panose="020B0604020202020204" pitchFamily="34" charset="0"/>
              </a:rPr>
              <a:t>Look for new physics beyond the energy frontier!</a:t>
            </a:r>
          </a:p>
        </p:txBody>
      </p:sp>
    </p:spTree>
    <p:extLst>
      <p:ext uri="{BB962C8B-B14F-4D97-AF65-F5344CB8AC3E}">
        <p14:creationId xmlns:p14="http://schemas.microsoft.com/office/powerpoint/2010/main" val="3895682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27A788A0-0CCB-9149-84EF-99E2750C2EA1}"/>
              </a:ext>
            </a:extLst>
          </p:cNvPr>
          <p:cNvSpPr>
            <a:spLocks noGrp="1" noChangeArrowheads="1"/>
          </p:cNvSpPr>
          <p:nvPr>
            <p:ph type="title"/>
          </p:nvPr>
        </p:nvSpPr>
        <p:spPr>
          <a:xfrm>
            <a:off x="2833687" y="14288"/>
            <a:ext cx="6681788" cy="1231900"/>
          </a:xfrm>
          <a:noFill/>
          <a:ln/>
        </p:spPr>
        <p:txBody>
          <a:bodyPr>
            <a:normAutofit/>
          </a:bodyPr>
          <a:lstStyle/>
          <a:p>
            <a:r>
              <a:rPr lang="en-US" sz="3200" b="1" dirty="0">
                <a:solidFill>
                  <a:srgbClr val="FF0000"/>
                </a:solidFill>
                <a:latin typeface="Arial"/>
                <a:cs typeface="Arial"/>
              </a:rPr>
              <a:t>A new test of the Standard Model</a:t>
            </a:r>
            <a:endParaRPr lang="en-US" b="1" dirty="0">
              <a:solidFill>
                <a:srgbClr val="FF0000"/>
              </a:solidFill>
              <a:latin typeface="Arial"/>
              <a:cs typeface="Arial"/>
            </a:endParaRPr>
          </a:p>
        </p:txBody>
      </p:sp>
      <p:sp>
        <p:nvSpPr>
          <p:cNvPr id="12" name="TextBox 11">
            <a:extLst>
              <a:ext uri="{FF2B5EF4-FFF2-40B4-BE49-F238E27FC236}">
                <a16:creationId xmlns:a16="http://schemas.microsoft.com/office/drawing/2014/main" id="{F5714F3B-94CD-8D4F-B48F-5FC3563ACE48}"/>
              </a:ext>
            </a:extLst>
          </p:cNvPr>
          <p:cNvSpPr txBox="1"/>
          <p:nvPr/>
        </p:nvSpPr>
        <p:spPr>
          <a:xfrm>
            <a:off x="163860" y="3715365"/>
            <a:ext cx="11483465" cy="2400657"/>
          </a:xfrm>
          <a:prstGeom prst="rect">
            <a:avLst/>
          </a:prstGeom>
          <a:noFill/>
        </p:spPr>
        <p:txBody>
          <a:bodyPr wrap="none" rtlCol="0">
            <a:spAutoFit/>
          </a:bodyPr>
          <a:lstStyle/>
          <a:p>
            <a:r>
              <a:rPr lang="en-US" sz="2400" b="1" dirty="0">
                <a:solidFill>
                  <a:srgbClr val="FF0000"/>
                </a:solidFill>
                <a:latin typeface="Arial" panose="020B0604020202020204" pitchFamily="34" charset="0"/>
                <a:cs typeface="Arial" panose="020B0604020202020204" pitchFamily="34" charset="0"/>
              </a:rPr>
              <a:t>Quantum Electrodynamics (QED)</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Describes the electromagnetic interaction</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The most successful quantum field theory we have</a:t>
            </a:r>
          </a:p>
          <a:p>
            <a:pPr marL="800100" lvl="1" indent="-342900">
              <a:buFont typeface="Wingdings" pitchFamily="2" charset="2"/>
              <a:buChar char="ü"/>
            </a:pPr>
            <a:r>
              <a:rPr lang="en-US" dirty="0">
                <a:solidFill>
                  <a:srgbClr val="00B050"/>
                </a:solidFill>
                <a:latin typeface="Comic Sans MS" panose="030F0902030302020204" pitchFamily="66" charset="0"/>
                <a:cs typeface="Arial" panose="020B0604020202020204" pitchFamily="34" charset="0"/>
              </a:rPr>
              <a:t>e.g. explains how one’s cell phone operates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Works because messenger-particle interaction conditioned by a small parameter</a:t>
            </a:r>
          </a:p>
          <a:p>
            <a:endParaRPr lang="en-US" sz="800" dirty="0">
              <a:solidFill>
                <a:srgbClr val="131AFC"/>
              </a:solidFill>
              <a:latin typeface="Arial" panose="020B0604020202020204" pitchFamily="34" charset="0"/>
              <a:cs typeface="Arial" panose="020B0604020202020204" pitchFamily="34" charset="0"/>
            </a:endParaRPr>
          </a:p>
          <a:p>
            <a:r>
              <a:rPr lang="en-US" sz="2400" dirty="0">
                <a:solidFill>
                  <a:srgbClr val="131AFC"/>
                </a:solidFill>
                <a:latin typeface="Arial" panose="020B0604020202020204" pitchFamily="34" charset="0"/>
                <a:cs typeface="Arial" panose="020B0604020202020204" pitchFamily="34" charset="0"/>
              </a:rPr>
              <a:t>                                      </a:t>
            </a:r>
            <a:r>
              <a:rPr lang="en-US" sz="2800" b="1" dirty="0">
                <a:solidFill>
                  <a:srgbClr val="C00000"/>
                </a:solidFill>
                <a:latin typeface="Arial" panose="020B0604020202020204" pitchFamily="34" charset="0"/>
                <a:cs typeface="Arial" panose="020B0604020202020204" pitchFamily="34" charset="0"/>
              </a:rPr>
              <a:t>fine structure constant </a:t>
            </a:r>
            <a:r>
              <a:rPr lang="en-US" sz="2800" b="1" dirty="0">
                <a:solidFill>
                  <a:srgbClr val="C00000"/>
                </a:solidFill>
                <a:latin typeface="Symbol" pitchFamily="2" charset="2"/>
                <a:cs typeface="Arial" panose="020B0604020202020204" pitchFamily="34" charset="0"/>
              </a:rPr>
              <a:t>a</a:t>
            </a:r>
            <a:r>
              <a:rPr lang="en-US" sz="2800" b="1" dirty="0">
                <a:solidFill>
                  <a:srgbClr val="C00000"/>
                </a:solidFill>
                <a:latin typeface="Arial" panose="020B0604020202020204" pitchFamily="34" charset="0"/>
                <a:cs typeface="Arial" panose="020B0604020202020204" pitchFamily="34" charset="0"/>
              </a:rPr>
              <a:t>=1/137</a:t>
            </a:r>
          </a:p>
        </p:txBody>
      </p:sp>
      <p:grpSp>
        <p:nvGrpSpPr>
          <p:cNvPr id="18" name="Group 17">
            <a:extLst>
              <a:ext uri="{FF2B5EF4-FFF2-40B4-BE49-F238E27FC236}">
                <a16:creationId xmlns:a16="http://schemas.microsoft.com/office/drawing/2014/main" id="{E43B0F00-8D68-C34F-B02D-CEA1E45154A7}"/>
              </a:ext>
            </a:extLst>
          </p:cNvPr>
          <p:cNvGrpSpPr/>
          <p:nvPr/>
        </p:nvGrpSpPr>
        <p:grpSpPr>
          <a:xfrm>
            <a:off x="565944" y="1135054"/>
            <a:ext cx="3513137" cy="2534445"/>
            <a:chOff x="565944" y="1377950"/>
            <a:chExt cx="3513137" cy="2534445"/>
          </a:xfrm>
        </p:grpSpPr>
        <p:grpSp>
          <p:nvGrpSpPr>
            <p:cNvPr id="3" name="Group 2">
              <a:extLst>
                <a:ext uri="{FF2B5EF4-FFF2-40B4-BE49-F238E27FC236}">
                  <a16:creationId xmlns:a16="http://schemas.microsoft.com/office/drawing/2014/main" id="{532B9180-075E-7544-9319-9DFB34B5FC11}"/>
                </a:ext>
              </a:extLst>
            </p:cNvPr>
            <p:cNvGrpSpPr/>
            <p:nvPr/>
          </p:nvGrpSpPr>
          <p:grpSpPr>
            <a:xfrm>
              <a:off x="864394" y="1377950"/>
              <a:ext cx="3214687" cy="2230438"/>
              <a:chOff x="864394" y="1377950"/>
              <a:chExt cx="3214687" cy="2230438"/>
            </a:xfrm>
          </p:grpSpPr>
          <p:pic>
            <p:nvPicPr>
              <p:cNvPr id="15" name="Picture 7" descr="emkraft">
                <a:extLst>
                  <a:ext uri="{FF2B5EF4-FFF2-40B4-BE49-F238E27FC236}">
                    <a16:creationId xmlns:a16="http://schemas.microsoft.com/office/drawing/2014/main" id="{B5F888F3-B8B9-5748-826E-6C18DC018674}"/>
                  </a:ext>
                </a:extLst>
              </p:cNvPr>
              <p:cNvPicPr>
                <a:picLocks noChangeAspect="1" noChangeArrowheads="1"/>
              </p:cNvPicPr>
              <p:nvPr/>
            </p:nvPicPr>
            <p:blipFill>
              <a:blip r:embed="rId2"/>
              <a:srcRect/>
              <a:stretch>
                <a:fillRect/>
              </a:stretch>
            </p:blipFill>
            <p:spPr bwMode="auto">
              <a:xfrm>
                <a:off x="864394" y="1377950"/>
                <a:ext cx="3214687" cy="2230438"/>
              </a:xfrm>
              <a:prstGeom prst="rect">
                <a:avLst/>
              </a:prstGeom>
              <a:noFill/>
            </p:spPr>
          </p:pic>
          <p:sp>
            <p:nvSpPr>
              <p:cNvPr id="2" name="Rectangle 1">
                <a:extLst>
                  <a:ext uri="{FF2B5EF4-FFF2-40B4-BE49-F238E27FC236}">
                    <a16:creationId xmlns:a16="http://schemas.microsoft.com/office/drawing/2014/main" id="{8A7670EC-9E17-BC47-A7B7-50058EA8BD37}"/>
                  </a:ext>
                </a:extLst>
              </p:cNvPr>
              <p:cNvSpPr/>
              <p:nvPr/>
            </p:nvSpPr>
            <p:spPr>
              <a:xfrm>
                <a:off x="1250156" y="3157538"/>
                <a:ext cx="2380060" cy="385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 Box 12">
              <a:extLst>
                <a:ext uri="{FF2B5EF4-FFF2-40B4-BE49-F238E27FC236}">
                  <a16:creationId xmlns:a16="http://schemas.microsoft.com/office/drawing/2014/main" id="{CC57031A-9BBB-8248-9D91-E8031AC86767}"/>
                </a:ext>
              </a:extLst>
            </p:cNvPr>
            <p:cNvSpPr txBox="1">
              <a:spLocks noChangeArrowheads="1"/>
            </p:cNvSpPr>
            <p:nvPr/>
          </p:nvSpPr>
          <p:spPr bwMode="auto">
            <a:xfrm>
              <a:off x="565944" y="2266931"/>
              <a:ext cx="503237" cy="402291"/>
            </a:xfrm>
            <a:prstGeom prst="rect">
              <a:avLst/>
            </a:prstGeom>
            <a:noFill/>
            <a:ln w="9525">
              <a:noFill/>
              <a:miter lim="800000"/>
              <a:headEnd/>
              <a:tailEnd/>
            </a:ln>
            <a:effectLst/>
          </p:spPr>
          <p:txBody>
            <a:bodyPr lIns="90000" tIns="46800" rIns="90000" bIns="46800">
              <a:prstTxWarp prst="textNoShape">
                <a:avLst/>
              </a:prstTxWarp>
              <a:spAutoFit/>
            </a:bodyPr>
            <a:lstStyle/>
            <a:p>
              <a:pPr algn="ctr">
                <a:spcBef>
                  <a:spcPct val="50000"/>
                </a:spcBef>
              </a:pPr>
              <a:r>
                <a:rPr lang="en-GB" sz="2000" dirty="0">
                  <a:solidFill>
                    <a:srgbClr val="FF0000"/>
                  </a:solidFill>
                  <a:latin typeface="Verdana" pitchFamily="-109" charset="0"/>
                </a:rPr>
                <a:t>e</a:t>
              </a:r>
            </a:p>
          </p:txBody>
        </p:sp>
        <p:sp>
          <p:nvSpPr>
            <p:cNvPr id="17" name="Text Box 13">
              <a:extLst>
                <a:ext uri="{FF2B5EF4-FFF2-40B4-BE49-F238E27FC236}">
                  <a16:creationId xmlns:a16="http://schemas.microsoft.com/office/drawing/2014/main" id="{534F6CC4-6EC7-D64E-9494-B9060CD9FAAF}"/>
                </a:ext>
              </a:extLst>
            </p:cNvPr>
            <p:cNvSpPr txBox="1">
              <a:spLocks noChangeArrowheads="1"/>
            </p:cNvSpPr>
            <p:nvPr/>
          </p:nvSpPr>
          <p:spPr bwMode="auto">
            <a:xfrm>
              <a:off x="897728" y="3263883"/>
              <a:ext cx="3095625" cy="648512"/>
            </a:xfrm>
            <a:prstGeom prst="rect">
              <a:avLst/>
            </a:prstGeom>
            <a:solidFill>
              <a:schemeClr val="bg1"/>
            </a:solidFill>
            <a:ln w="9525">
              <a:noFill/>
              <a:miter lim="800000"/>
              <a:headEnd/>
              <a:tailEnd/>
            </a:ln>
            <a:effectLst/>
          </p:spPr>
          <p:txBody>
            <a:bodyPr lIns="90000" tIns="46800" rIns="90000" bIns="46800">
              <a:prstTxWarp prst="textNoShape">
                <a:avLst/>
              </a:prstTxWarp>
              <a:spAutoFit/>
            </a:bodyPr>
            <a:lstStyle/>
            <a:p>
              <a:pPr algn="ctr">
                <a:spcBef>
                  <a:spcPct val="50000"/>
                </a:spcBef>
              </a:pPr>
              <a:r>
                <a:rPr lang="en-GB" dirty="0">
                  <a:latin typeface="Verdana" pitchFamily="-109" charset="0"/>
                </a:rPr>
                <a:t>Electromagnetic Interaction</a:t>
              </a:r>
            </a:p>
          </p:txBody>
        </p:sp>
      </p:grpSp>
      <p:grpSp>
        <p:nvGrpSpPr>
          <p:cNvPr id="23" name="Group 22">
            <a:extLst>
              <a:ext uri="{FF2B5EF4-FFF2-40B4-BE49-F238E27FC236}">
                <a16:creationId xmlns:a16="http://schemas.microsoft.com/office/drawing/2014/main" id="{BC14233C-F451-694E-9899-C94338D6E2FA}"/>
              </a:ext>
            </a:extLst>
          </p:cNvPr>
          <p:cNvGrpSpPr/>
          <p:nvPr/>
        </p:nvGrpSpPr>
        <p:grpSpPr>
          <a:xfrm>
            <a:off x="5100655" y="885817"/>
            <a:ext cx="6399213" cy="2335215"/>
            <a:chOff x="4772037" y="1128713"/>
            <a:chExt cx="6399213" cy="2335215"/>
          </a:xfrm>
        </p:grpSpPr>
        <p:pic>
          <p:nvPicPr>
            <p:cNvPr id="19" name="Picture 5">
              <a:extLst>
                <a:ext uri="{FF2B5EF4-FFF2-40B4-BE49-F238E27FC236}">
                  <a16:creationId xmlns:a16="http://schemas.microsoft.com/office/drawing/2014/main" id="{8E89344A-844C-7948-BA12-C3B4632E1EB9}"/>
                </a:ext>
              </a:extLst>
            </p:cNvPr>
            <p:cNvPicPr>
              <a:picLocks noChangeAspect="1" noChangeArrowheads="1"/>
            </p:cNvPicPr>
            <p:nvPr/>
          </p:nvPicPr>
          <p:blipFill>
            <a:blip r:embed="rId3"/>
            <a:srcRect/>
            <a:stretch>
              <a:fillRect/>
            </a:stretch>
          </p:blipFill>
          <p:spPr bwMode="auto">
            <a:xfrm>
              <a:off x="4772037" y="1416054"/>
              <a:ext cx="6399213" cy="1808163"/>
            </a:xfrm>
            <a:prstGeom prst="rect">
              <a:avLst/>
            </a:prstGeom>
            <a:noFill/>
            <a:ln w="9525">
              <a:noFill/>
              <a:round/>
              <a:headEnd/>
              <a:tailEnd/>
            </a:ln>
            <a:effectLst/>
          </p:spPr>
        </p:pic>
        <p:sp>
          <p:nvSpPr>
            <p:cNvPr id="20" name="Text Box 15">
              <a:extLst>
                <a:ext uri="{FF2B5EF4-FFF2-40B4-BE49-F238E27FC236}">
                  <a16:creationId xmlns:a16="http://schemas.microsoft.com/office/drawing/2014/main" id="{326494EB-010E-DA49-8B4D-8E30C8D3F484}"/>
                </a:ext>
              </a:extLst>
            </p:cNvPr>
            <p:cNvSpPr txBox="1">
              <a:spLocks noChangeArrowheads="1"/>
            </p:cNvSpPr>
            <p:nvPr/>
          </p:nvSpPr>
          <p:spPr bwMode="auto">
            <a:xfrm>
              <a:off x="5703900" y="3240091"/>
              <a:ext cx="1303337" cy="223837"/>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defTabSz="447675">
                <a:lnSpc>
                  <a:spcPct val="93000"/>
                </a:lnSpc>
                <a:buClr>
                  <a:srgbClr val="000000"/>
                </a:buClr>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1">
                  <a:solidFill>
                    <a:srgbClr val="FF00FF"/>
                  </a:solidFill>
                  <a:latin typeface="Luxi Sans" charset="0"/>
                  <a:ea typeface="msmincho" charset="0"/>
                  <a:cs typeface="msmincho" charset="0"/>
                </a:rPr>
                <a:t> </a:t>
              </a:r>
              <a:r>
                <a:rPr lang="en-GB" sz="1400" b="1">
                  <a:solidFill>
                    <a:srgbClr val="FF00FF"/>
                  </a:solidFill>
                  <a:latin typeface="Arial" pitchFamily="-109" charset="0"/>
                  <a:ea typeface="msmincho" charset="0"/>
                  <a:cs typeface="msmincho" charset="0"/>
                </a:rPr>
                <a:t>matter particle</a:t>
              </a:r>
              <a:endParaRPr lang="en-GB" sz="1000" b="1">
                <a:solidFill>
                  <a:srgbClr val="FF00FF"/>
                </a:solidFill>
                <a:latin typeface="Luxi Sans" charset="0"/>
                <a:ea typeface="msmincho" charset="0"/>
                <a:cs typeface="msmincho" charset="0"/>
              </a:endParaRPr>
            </a:p>
          </p:txBody>
        </p:sp>
        <p:sp>
          <p:nvSpPr>
            <p:cNvPr id="21" name="Text Box 16">
              <a:extLst>
                <a:ext uri="{FF2B5EF4-FFF2-40B4-BE49-F238E27FC236}">
                  <a16:creationId xmlns:a16="http://schemas.microsoft.com/office/drawing/2014/main" id="{F78DF954-05AF-7544-98BB-9423F3B82009}"/>
                </a:ext>
              </a:extLst>
            </p:cNvPr>
            <p:cNvSpPr txBox="1">
              <a:spLocks noChangeArrowheads="1"/>
            </p:cNvSpPr>
            <p:nvPr/>
          </p:nvSpPr>
          <p:spPr bwMode="auto">
            <a:xfrm>
              <a:off x="6996130" y="1128713"/>
              <a:ext cx="2033576" cy="265116"/>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defTabSz="447675">
                <a:lnSpc>
                  <a:spcPct val="93000"/>
                </a:lnSpc>
                <a:buClr>
                  <a:srgbClr val="000000"/>
                </a:buClr>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1" dirty="0">
                  <a:solidFill>
                    <a:srgbClr val="FF00FF"/>
                  </a:solidFill>
                  <a:latin typeface="Luxi Sans" charset="0"/>
                  <a:ea typeface="msmincho" charset="0"/>
                  <a:cs typeface="msmincho" charset="0"/>
                </a:rPr>
                <a:t> </a:t>
              </a:r>
              <a:r>
                <a:rPr lang="en-GB" sz="1400" b="1" dirty="0">
                  <a:solidFill>
                    <a:srgbClr val="008040"/>
                  </a:solidFill>
                  <a:latin typeface="Arial" pitchFamily="-109" charset="0"/>
                  <a:ea typeface="msmincho" charset="0"/>
                  <a:cs typeface="msmincho" charset="0"/>
                </a:rPr>
                <a:t> photon = “messenger”</a:t>
              </a:r>
              <a:endParaRPr lang="en-GB" sz="1000" b="1" dirty="0">
                <a:solidFill>
                  <a:srgbClr val="FF00FF"/>
                </a:solidFill>
                <a:latin typeface="Luxi Sans" charset="0"/>
                <a:ea typeface="msmincho" charset="0"/>
                <a:cs typeface="msmincho" charset="0"/>
              </a:endParaRPr>
            </a:p>
          </p:txBody>
        </p:sp>
        <p:sp>
          <p:nvSpPr>
            <p:cNvPr id="22" name="Text Box 15">
              <a:extLst>
                <a:ext uri="{FF2B5EF4-FFF2-40B4-BE49-F238E27FC236}">
                  <a16:creationId xmlns:a16="http://schemas.microsoft.com/office/drawing/2014/main" id="{CF2FB244-B4AA-BB48-B6C4-A23B691C37E6}"/>
                </a:ext>
              </a:extLst>
            </p:cNvPr>
            <p:cNvSpPr txBox="1">
              <a:spLocks noChangeArrowheads="1"/>
            </p:cNvSpPr>
            <p:nvPr/>
          </p:nvSpPr>
          <p:spPr bwMode="auto">
            <a:xfrm>
              <a:off x="9005900" y="3240091"/>
              <a:ext cx="1303337" cy="223837"/>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defTabSz="447675">
                <a:lnSpc>
                  <a:spcPct val="93000"/>
                </a:lnSpc>
                <a:buClr>
                  <a:srgbClr val="000000"/>
                </a:buClr>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1">
                  <a:solidFill>
                    <a:srgbClr val="FF00FF"/>
                  </a:solidFill>
                  <a:latin typeface="Luxi Sans" charset="0"/>
                  <a:ea typeface="msmincho" charset="0"/>
                  <a:cs typeface="msmincho" charset="0"/>
                </a:rPr>
                <a:t> </a:t>
              </a:r>
              <a:r>
                <a:rPr lang="en-GB" sz="1400" b="1">
                  <a:solidFill>
                    <a:srgbClr val="FF00FF"/>
                  </a:solidFill>
                  <a:latin typeface="Arial" pitchFamily="-109" charset="0"/>
                  <a:ea typeface="msmincho" charset="0"/>
                  <a:cs typeface="msmincho" charset="0"/>
                </a:rPr>
                <a:t>matter particle</a:t>
              </a:r>
              <a:endParaRPr lang="en-GB" sz="1000" b="1">
                <a:solidFill>
                  <a:srgbClr val="FF00FF"/>
                </a:solidFill>
                <a:latin typeface="Luxi Sans" charset="0"/>
                <a:ea typeface="msmincho" charset="0"/>
                <a:cs typeface="msmincho" charset="0"/>
              </a:endParaRPr>
            </a:p>
          </p:txBody>
        </p:sp>
      </p:grpSp>
      <p:sp>
        <p:nvSpPr>
          <p:cNvPr id="24" name="Left-Right Arrow 23">
            <a:extLst>
              <a:ext uri="{FF2B5EF4-FFF2-40B4-BE49-F238E27FC236}">
                <a16:creationId xmlns:a16="http://schemas.microsoft.com/office/drawing/2014/main" id="{EE8E1705-B2E4-A84A-BA3A-997E7CA843FC}"/>
              </a:ext>
            </a:extLst>
          </p:cNvPr>
          <p:cNvSpPr/>
          <p:nvPr/>
        </p:nvSpPr>
        <p:spPr>
          <a:xfrm>
            <a:off x="3886194" y="2024035"/>
            <a:ext cx="1057276" cy="24766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290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27A788A0-0CCB-9149-84EF-99E2750C2EA1}"/>
              </a:ext>
            </a:extLst>
          </p:cNvPr>
          <p:cNvSpPr>
            <a:spLocks noGrp="1" noChangeArrowheads="1"/>
          </p:cNvSpPr>
          <p:nvPr>
            <p:ph type="title"/>
          </p:nvPr>
        </p:nvSpPr>
        <p:spPr>
          <a:xfrm>
            <a:off x="2833687" y="14288"/>
            <a:ext cx="6681788" cy="1231900"/>
          </a:xfrm>
          <a:noFill/>
          <a:ln/>
        </p:spPr>
        <p:txBody>
          <a:bodyPr>
            <a:normAutofit/>
          </a:bodyPr>
          <a:lstStyle/>
          <a:p>
            <a:r>
              <a:rPr lang="en-US" sz="3200" b="1" dirty="0">
                <a:solidFill>
                  <a:srgbClr val="FF0000"/>
                </a:solidFill>
                <a:latin typeface="Arial"/>
                <a:cs typeface="Arial"/>
              </a:rPr>
              <a:t>A new test of the Standard Model</a:t>
            </a:r>
            <a:endParaRPr lang="en-US" b="1" dirty="0">
              <a:solidFill>
                <a:srgbClr val="FF0000"/>
              </a:solidFill>
              <a:latin typeface="Arial"/>
              <a:cs typeface="Arial"/>
            </a:endParaRPr>
          </a:p>
        </p:txBody>
      </p:sp>
      <p:sp>
        <p:nvSpPr>
          <p:cNvPr id="12" name="TextBox 11">
            <a:extLst>
              <a:ext uri="{FF2B5EF4-FFF2-40B4-BE49-F238E27FC236}">
                <a16:creationId xmlns:a16="http://schemas.microsoft.com/office/drawing/2014/main" id="{F5714F3B-94CD-8D4F-B48F-5FC3563ACE48}"/>
              </a:ext>
            </a:extLst>
          </p:cNvPr>
          <p:cNvSpPr txBox="1"/>
          <p:nvPr/>
        </p:nvSpPr>
        <p:spPr>
          <a:xfrm>
            <a:off x="163860" y="3715365"/>
            <a:ext cx="11483465" cy="2400657"/>
          </a:xfrm>
          <a:prstGeom prst="rect">
            <a:avLst/>
          </a:prstGeom>
          <a:noFill/>
        </p:spPr>
        <p:txBody>
          <a:bodyPr wrap="none" rtlCol="0">
            <a:spAutoFit/>
          </a:bodyPr>
          <a:lstStyle/>
          <a:p>
            <a:r>
              <a:rPr lang="en-US" sz="2400" b="1" dirty="0">
                <a:solidFill>
                  <a:srgbClr val="FF0000"/>
                </a:solidFill>
                <a:latin typeface="Arial" panose="020B0604020202020204" pitchFamily="34" charset="0"/>
                <a:cs typeface="Arial" panose="020B0604020202020204" pitchFamily="34" charset="0"/>
              </a:rPr>
              <a:t>Quantum Electrodynamics (QED)</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Describes the electromagnetic interaction</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The most successful quantum field theory we have</a:t>
            </a:r>
          </a:p>
          <a:p>
            <a:pPr marL="800100" lvl="1" indent="-342900">
              <a:buFont typeface="Wingdings" pitchFamily="2" charset="2"/>
              <a:buChar char="ü"/>
            </a:pPr>
            <a:r>
              <a:rPr lang="en-US" dirty="0">
                <a:solidFill>
                  <a:srgbClr val="00B050"/>
                </a:solidFill>
                <a:latin typeface="Comic Sans MS" panose="030F0902030302020204" pitchFamily="66" charset="0"/>
                <a:cs typeface="Arial" panose="020B0604020202020204" pitchFamily="34" charset="0"/>
              </a:rPr>
              <a:t>e.g. explains how one’s cell phone operates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Works because messenger-particle interaction conditioned by a small parameter</a:t>
            </a:r>
          </a:p>
          <a:p>
            <a:endParaRPr lang="en-US" sz="800" dirty="0">
              <a:solidFill>
                <a:srgbClr val="131AFC"/>
              </a:solidFill>
              <a:latin typeface="Arial" panose="020B0604020202020204" pitchFamily="34" charset="0"/>
              <a:cs typeface="Arial" panose="020B0604020202020204" pitchFamily="34" charset="0"/>
            </a:endParaRPr>
          </a:p>
          <a:p>
            <a:r>
              <a:rPr lang="en-US" sz="2400" dirty="0">
                <a:solidFill>
                  <a:srgbClr val="131AFC"/>
                </a:solidFill>
                <a:latin typeface="Arial" panose="020B0604020202020204" pitchFamily="34" charset="0"/>
                <a:cs typeface="Arial" panose="020B0604020202020204" pitchFamily="34" charset="0"/>
              </a:rPr>
              <a:t>                                      </a:t>
            </a:r>
            <a:r>
              <a:rPr lang="en-US" sz="2800" b="1" dirty="0">
                <a:solidFill>
                  <a:srgbClr val="C00000"/>
                </a:solidFill>
                <a:latin typeface="Arial" panose="020B0604020202020204" pitchFamily="34" charset="0"/>
                <a:cs typeface="Arial" panose="020B0604020202020204" pitchFamily="34" charset="0"/>
              </a:rPr>
              <a:t>fine structure constant </a:t>
            </a:r>
            <a:r>
              <a:rPr lang="en-US" sz="2800" b="1" dirty="0">
                <a:solidFill>
                  <a:srgbClr val="C00000"/>
                </a:solidFill>
                <a:latin typeface="Symbol" pitchFamily="2" charset="2"/>
                <a:cs typeface="Arial" panose="020B0604020202020204" pitchFamily="34" charset="0"/>
              </a:rPr>
              <a:t>a</a:t>
            </a:r>
            <a:r>
              <a:rPr lang="en-US" sz="2800" b="1" dirty="0">
                <a:solidFill>
                  <a:srgbClr val="C00000"/>
                </a:solidFill>
                <a:latin typeface="Arial" panose="020B0604020202020204" pitchFamily="34" charset="0"/>
                <a:cs typeface="Arial" panose="020B0604020202020204" pitchFamily="34" charset="0"/>
              </a:rPr>
              <a:t>=1/137</a:t>
            </a:r>
          </a:p>
        </p:txBody>
      </p:sp>
      <p:grpSp>
        <p:nvGrpSpPr>
          <p:cNvPr id="18" name="Group 17">
            <a:extLst>
              <a:ext uri="{FF2B5EF4-FFF2-40B4-BE49-F238E27FC236}">
                <a16:creationId xmlns:a16="http://schemas.microsoft.com/office/drawing/2014/main" id="{E43B0F00-8D68-C34F-B02D-CEA1E45154A7}"/>
              </a:ext>
            </a:extLst>
          </p:cNvPr>
          <p:cNvGrpSpPr/>
          <p:nvPr/>
        </p:nvGrpSpPr>
        <p:grpSpPr>
          <a:xfrm>
            <a:off x="565944" y="1135054"/>
            <a:ext cx="3513137" cy="2534445"/>
            <a:chOff x="565944" y="1377950"/>
            <a:chExt cx="3513137" cy="2534445"/>
          </a:xfrm>
        </p:grpSpPr>
        <p:grpSp>
          <p:nvGrpSpPr>
            <p:cNvPr id="3" name="Group 2">
              <a:extLst>
                <a:ext uri="{FF2B5EF4-FFF2-40B4-BE49-F238E27FC236}">
                  <a16:creationId xmlns:a16="http://schemas.microsoft.com/office/drawing/2014/main" id="{532B9180-075E-7544-9319-9DFB34B5FC11}"/>
                </a:ext>
              </a:extLst>
            </p:cNvPr>
            <p:cNvGrpSpPr/>
            <p:nvPr/>
          </p:nvGrpSpPr>
          <p:grpSpPr>
            <a:xfrm>
              <a:off x="864394" y="1377950"/>
              <a:ext cx="3214687" cy="2230438"/>
              <a:chOff x="864394" y="1377950"/>
              <a:chExt cx="3214687" cy="2230438"/>
            </a:xfrm>
          </p:grpSpPr>
          <p:pic>
            <p:nvPicPr>
              <p:cNvPr id="15" name="Picture 7" descr="emkraft">
                <a:extLst>
                  <a:ext uri="{FF2B5EF4-FFF2-40B4-BE49-F238E27FC236}">
                    <a16:creationId xmlns:a16="http://schemas.microsoft.com/office/drawing/2014/main" id="{B5F888F3-B8B9-5748-826E-6C18DC018674}"/>
                  </a:ext>
                </a:extLst>
              </p:cNvPr>
              <p:cNvPicPr>
                <a:picLocks noChangeAspect="1" noChangeArrowheads="1"/>
              </p:cNvPicPr>
              <p:nvPr/>
            </p:nvPicPr>
            <p:blipFill>
              <a:blip r:embed="rId2"/>
              <a:srcRect/>
              <a:stretch>
                <a:fillRect/>
              </a:stretch>
            </p:blipFill>
            <p:spPr bwMode="auto">
              <a:xfrm>
                <a:off x="864394" y="1377950"/>
                <a:ext cx="3214687" cy="2230438"/>
              </a:xfrm>
              <a:prstGeom prst="rect">
                <a:avLst/>
              </a:prstGeom>
              <a:noFill/>
            </p:spPr>
          </p:pic>
          <p:sp>
            <p:nvSpPr>
              <p:cNvPr id="2" name="Rectangle 1">
                <a:extLst>
                  <a:ext uri="{FF2B5EF4-FFF2-40B4-BE49-F238E27FC236}">
                    <a16:creationId xmlns:a16="http://schemas.microsoft.com/office/drawing/2014/main" id="{8A7670EC-9E17-BC47-A7B7-50058EA8BD37}"/>
                  </a:ext>
                </a:extLst>
              </p:cNvPr>
              <p:cNvSpPr/>
              <p:nvPr/>
            </p:nvSpPr>
            <p:spPr>
              <a:xfrm>
                <a:off x="1250156" y="3157538"/>
                <a:ext cx="2380060" cy="385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 Box 12">
              <a:extLst>
                <a:ext uri="{FF2B5EF4-FFF2-40B4-BE49-F238E27FC236}">
                  <a16:creationId xmlns:a16="http://schemas.microsoft.com/office/drawing/2014/main" id="{CC57031A-9BBB-8248-9D91-E8031AC86767}"/>
                </a:ext>
              </a:extLst>
            </p:cNvPr>
            <p:cNvSpPr txBox="1">
              <a:spLocks noChangeArrowheads="1"/>
            </p:cNvSpPr>
            <p:nvPr/>
          </p:nvSpPr>
          <p:spPr bwMode="auto">
            <a:xfrm>
              <a:off x="565944" y="2266931"/>
              <a:ext cx="503237" cy="402291"/>
            </a:xfrm>
            <a:prstGeom prst="rect">
              <a:avLst/>
            </a:prstGeom>
            <a:noFill/>
            <a:ln w="9525">
              <a:noFill/>
              <a:miter lim="800000"/>
              <a:headEnd/>
              <a:tailEnd/>
            </a:ln>
            <a:effectLst/>
          </p:spPr>
          <p:txBody>
            <a:bodyPr lIns="90000" tIns="46800" rIns="90000" bIns="46800">
              <a:prstTxWarp prst="textNoShape">
                <a:avLst/>
              </a:prstTxWarp>
              <a:spAutoFit/>
            </a:bodyPr>
            <a:lstStyle/>
            <a:p>
              <a:pPr algn="ctr">
                <a:spcBef>
                  <a:spcPct val="50000"/>
                </a:spcBef>
              </a:pPr>
              <a:r>
                <a:rPr lang="en-GB" sz="2000" dirty="0">
                  <a:solidFill>
                    <a:srgbClr val="FF0000"/>
                  </a:solidFill>
                  <a:latin typeface="Verdana" pitchFamily="-109" charset="0"/>
                </a:rPr>
                <a:t>e</a:t>
              </a:r>
            </a:p>
          </p:txBody>
        </p:sp>
        <p:sp>
          <p:nvSpPr>
            <p:cNvPr id="17" name="Text Box 13">
              <a:extLst>
                <a:ext uri="{FF2B5EF4-FFF2-40B4-BE49-F238E27FC236}">
                  <a16:creationId xmlns:a16="http://schemas.microsoft.com/office/drawing/2014/main" id="{534F6CC4-6EC7-D64E-9494-B9060CD9FAAF}"/>
                </a:ext>
              </a:extLst>
            </p:cNvPr>
            <p:cNvSpPr txBox="1">
              <a:spLocks noChangeArrowheads="1"/>
            </p:cNvSpPr>
            <p:nvPr/>
          </p:nvSpPr>
          <p:spPr bwMode="auto">
            <a:xfrm>
              <a:off x="897728" y="3263883"/>
              <a:ext cx="3095625" cy="648512"/>
            </a:xfrm>
            <a:prstGeom prst="rect">
              <a:avLst/>
            </a:prstGeom>
            <a:solidFill>
              <a:schemeClr val="bg1"/>
            </a:solidFill>
            <a:ln w="9525">
              <a:noFill/>
              <a:miter lim="800000"/>
              <a:headEnd/>
              <a:tailEnd/>
            </a:ln>
            <a:effectLst/>
          </p:spPr>
          <p:txBody>
            <a:bodyPr lIns="90000" tIns="46800" rIns="90000" bIns="46800">
              <a:prstTxWarp prst="textNoShape">
                <a:avLst/>
              </a:prstTxWarp>
              <a:spAutoFit/>
            </a:bodyPr>
            <a:lstStyle/>
            <a:p>
              <a:pPr algn="ctr">
                <a:spcBef>
                  <a:spcPct val="50000"/>
                </a:spcBef>
              </a:pPr>
              <a:r>
                <a:rPr lang="en-GB" dirty="0">
                  <a:latin typeface="Verdana" pitchFamily="-109" charset="0"/>
                </a:rPr>
                <a:t>Electromagnetic Interaction</a:t>
              </a:r>
            </a:p>
          </p:txBody>
        </p:sp>
      </p:grpSp>
      <p:grpSp>
        <p:nvGrpSpPr>
          <p:cNvPr id="23" name="Group 22">
            <a:extLst>
              <a:ext uri="{FF2B5EF4-FFF2-40B4-BE49-F238E27FC236}">
                <a16:creationId xmlns:a16="http://schemas.microsoft.com/office/drawing/2014/main" id="{BC14233C-F451-694E-9899-C94338D6E2FA}"/>
              </a:ext>
            </a:extLst>
          </p:cNvPr>
          <p:cNvGrpSpPr/>
          <p:nvPr/>
        </p:nvGrpSpPr>
        <p:grpSpPr>
          <a:xfrm>
            <a:off x="5100655" y="885817"/>
            <a:ext cx="6399213" cy="2335215"/>
            <a:chOff x="4772037" y="1128713"/>
            <a:chExt cx="6399213" cy="2335215"/>
          </a:xfrm>
        </p:grpSpPr>
        <p:pic>
          <p:nvPicPr>
            <p:cNvPr id="19" name="Picture 5">
              <a:extLst>
                <a:ext uri="{FF2B5EF4-FFF2-40B4-BE49-F238E27FC236}">
                  <a16:creationId xmlns:a16="http://schemas.microsoft.com/office/drawing/2014/main" id="{8E89344A-844C-7948-BA12-C3B4632E1EB9}"/>
                </a:ext>
              </a:extLst>
            </p:cNvPr>
            <p:cNvPicPr>
              <a:picLocks noChangeAspect="1" noChangeArrowheads="1"/>
            </p:cNvPicPr>
            <p:nvPr/>
          </p:nvPicPr>
          <p:blipFill>
            <a:blip r:embed="rId3"/>
            <a:srcRect/>
            <a:stretch>
              <a:fillRect/>
            </a:stretch>
          </p:blipFill>
          <p:spPr bwMode="auto">
            <a:xfrm>
              <a:off x="4772037" y="1416054"/>
              <a:ext cx="6399213" cy="1808163"/>
            </a:xfrm>
            <a:prstGeom prst="rect">
              <a:avLst/>
            </a:prstGeom>
            <a:noFill/>
            <a:ln w="9525">
              <a:noFill/>
              <a:round/>
              <a:headEnd/>
              <a:tailEnd/>
            </a:ln>
            <a:effectLst/>
          </p:spPr>
        </p:pic>
        <p:sp>
          <p:nvSpPr>
            <p:cNvPr id="20" name="Text Box 15">
              <a:extLst>
                <a:ext uri="{FF2B5EF4-FFF2-40B4-BE49-F238E27FC236}">
                  <a16:creationId xmlns:a16="http://schemas.microsoft.com/office/drawing/2014/main" id="{326494EB-010E-DA49-8B4D-8E30C8D3F484}"/>
                </a:ext>
              </a:extLst>
            </p:cNvPr>
            <p:cNvSpPr txBox="1">
              <a:spLocks noChangeArrowheads="1"/>
            </p:cNvSpPr>
            <p:nvPr/>
          </p:nvSpPr>
          <p:spPr bwMode="auto">
            <a:xfrm>
              <a:off x="5703900" y="3240091"/>
              <a:ext cx="1303337" cy="223837"/>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defTabSz="447675">
                <a:lnSpc>
                  <a:spcPct val="93000"/>
                </a:lnSpc>
                <a:buClr>
                  <a:srgbClr val="000000"/>
                </a:buClr>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1">
                  <a:solidFill>
                    <a:srgbClr val="FF00FF"/>
                  </a:solidFill>
                  <a:latin typeface="Luxi Sans" charset="0"/>
                  <a:ea typeface="msmincho" charset="0"/>
                  <a:cs typeface="msmincho" charset="0"/>
                </a:rPr>
                <a:t> </a:t>
              </a:r>
              <a:r>
                <a:rPr lang="en-GB" sz="1400" b="1">
                  <a:solidFill>
                    <a:srgbClr val="FF00FF"/>
                  </a:solidFill>
                  <a:latin typeface="Arial" pitchFamily="-109" charset="0"/>
                  <a:ea typeface="msmincho" charset="0"/>
                  <a:cs typeface="msmincho" charset="0"/>
                </a:rPr>
                <a:t>matter particle</a:t>
              </a:r>
              <a:endParaRPr lang="en-GB" sz="1000" b="1">
                <a:solidFill>
                  <a:srgbClr val="FF00FF"/>
                </a:solidFill>
                <a:latin typeface="Luxi Sans" charset="0"/>
                <a:ea typeface="msmincho" charset="0"/>
                <a:cs typeface="msmincho" charset="0"/>
              </a:endParaRPr>
            </a:p>
          </p:txBody>
        </p:sp>
        <p:sp>
          <p:nvSpPr>
            <p:cNvPr id="21" name="Text Box 16">
              <a:extLst>
                <a:ext uri="{FF2B5EF4-FFF2-40B4-BE49-F238E27FC236}">
                  <a16:creationId xmlns:a16="http://schemas.microsoft.com/office/drawing/2014/main" id="{F78DF954-05AF-7544-98BB-9423F3B82009}"/>
                </a:ext>
              </a:extLst>
            </p:cNvPr>
            <p:cNvSpPr txBox="1">
              <a:spLocks noChangeArrowheads="1"/>
            </p:cNvSpPr>
            <p:nvPr/>
          </p:nvSpPr>
          <p:spPr bwMode="auto">
            <a:xfrm>
              <a:off x="6996130" y="1128713"/>
              <a:ext cx="2033576" cy="265116"/>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defTabSz="447675">
                <a:lnSpc>
                  <a:spcPct val="93000"/>
                </a:lnSpc>
                <a:buClr>
                  <a:srgbClr val="000000"/>
                </a:buClr>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1" dirty="0">
                  <a:solidFill>
                    <a:srgbClr val="FF00FF"/>
                  </a:solidFill>
                  <a:latin typeface="Luxi Sans" charset="0"/>
                  <a:ea typeface="msmincho" charset="0"/>
                  <a:cs typeface="msmincho" charset="0"/>
                </a:rPr>
                <a:t> </a:t>
              </a:r>
              <a:r>
                <a:rPr lang="en-GB" sz="1400" b="1" dirty="0">
                  <a:solidFill>
                    <a:srgbClr val="008040"/>
                  </a:solidFill>
                  <a:latin typeface="Arial" pitchFamily="-109" charset="0"/>
                  <a:ea typeface="msmincho" charset="0"/>
                  <a:cs typeface="msmincho" charset="0"/>
                </a:rPr>
                <a:t> photon = “messenger”</a:t>
              </a:r>
              <a:endParaRPr lang="en-GB" sz="1000" b="1" dirty="0">
                <a:solidFill>
                  <a:srgbClr val="FF00FF"/>
                </a:solidFill>
                <a:latin typeface="Luxi Sans" charset="0"/>
                <a:ea typeface="msmincho" charset="0"/>
                <a:cs typeface="msmincho" charset="0"/>
              </a:endParaRPr>
            </a:p>
          </p:txBody>
        </p:sp>
        <p:sp>
          <p:nvSpPr>
            <p:cNvPr id="22" name="Text Box 15">
              <a:extLst>
                <a:ext uri="{FF2B5EF4-FFF2-40B4-BE49-F238E27FC236}">
                  <a16:creationId xmlns:a16="http://schemas.microsoft.com/office/drawing/2014/main" id="{CF2FB244-B4AA-BB48-B6C4-A23B691C37E6}"/>
                </a:ext>
              </a:extLst>
            </p:cNvPr>
            <p:cNvSpPr txBox="1">
              <a:spLocks noChangeArrowheads="1"/>
            </p:cNvSpPr>
            <p:nvPr/>
          </p:nvSpPr>
          <p:spPr bwMode="auto">
            <a:xfrm>
              <a:off x="9005900" y="3240091"/>
              <a:ext cx="1303337" cy="223837"/>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defTabSz="447675">
                <a:lnSpc>
                  <a:spcPct val="93000"/>
                </a:lnSpc>
                <a:buClr>
                  <a:srgbClr val="000000"/>
                </a:buClr>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1">
                  <a:solidFill>
                    <a:srgbClr val="FF00FF"/>
                  </a:solidFill>
                  <a:latin typeface="Luxi Sans" charset="0"/>
                  <a:ea typeface="msmincho" charset="0"/>
                  <a:cs typeface="msmincho" charset="0"/>
                </a:rPr>
                <a:t> </a:t>
              </a:r>
              <a:r>
                <a:rPr lang="en-GB" sz="1400" b="1">
                  <a:solidFill>
                    <a:srgbClr val="FF00FF"/>
                  </a:solidFill>
                  <a:latin typeface="Arial" pitchFamily="-109" charset="0"/>
                  <a:ea typeface="msmincho" charset="0"/>
                  <a:cs typeface="msmincho" charset="0"/>
                </a:rPr>
                <a:t>matter particle</a:t>
              </a:r>
              <a:endParaRPr lang="en-GB" sz="1000" b="1">
                <a:solidFill>
                  <a:srgbClr val="FF00FF"/>
                </a:solidFill>
                <a:latin typeface="Luxi Sans" charset="0"/>
                <a:ea typeface="msmincho" charset="0"/>
                <a:cs typeface="msmincho" charset="0"/>
              </a:endParaRPr>
            </a:p>
          </p:txBody>
        </p:sp>
      </p:grpSp>
      <p:sp>
        <p:nvSpPr>
          <p:cNvPr id="24" name="Left-Right Arrow 23">
            <a:extLst>
              <a:ext uri="{FF2B5EF4-FFF2-40B4-BE49-F238E27FC236}">
                <a16:creationId xmlns:a16="http://schemas.microsoft.com/office/drawing/2014/main" id="{EE8E1705-B2E4-A84A-BA3A-997E7CA843FC}"/>
              </a:ext>
            </a:extLst>
          </p:cNvPr>
          <p:cNvSpPr/>
          <p:nvPr/>
        </p:nvSpPr>
        <p:spPr>
          <a:xfrm>
            <a:off x="3886194" y="2024035"/>
            <a:ext cx="1057276" cy="24766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6B90A5A-A811-3741-BDD8-C167BEFD0391}"/>
              </a:ext>
            </a:extLst>
          </p:cNvPr>
          <p:cNvGrpSpPr/>
          <p:nvPr/>
        </p:nvGrpSpPr>
        <p:grpSpPr>
          <a:xfrm>
            <a:off x="366544" y="242888"/>
            <a:ext cx="11133324" cy="5986462"/>
            <a:chOff x="366544" y="242888"/>
            <a:chExt cx="11133324" cy="5986462"/>
          </a:xfrm>
        </p:grpSpPr>
        <p:cxnSp>
          <p:nvCxnSpPr>
            <p:cNvPr id="6" name="Straight Connector 5">
              <a:extLst>
                <a:ext uri="{FF2B5EF4-FFF2-40B4-BE49-F238E27FC236}">
                  <a16:creationId xmlns:a16="http://schemas.microsoft.com/office/drawing/2014/main" id="{8EBB746B-5A90-C042-8569-934C5E829834}"/>
                </a:ext>
              </a:extLst>
            </p:cNvPr>
            <p:cNvCxnSpPr>
              <a:cxnSpLocks/>
            </p:cNvCxnSpPr>
            <p:nvPr/>
          </p:nvCxnSpPr>
          <p:spPr>
            <a:xfrm>
              <a:off x="366544" y="242888"/>
              <a:ext cx="11133324" cy="5986462"/>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29FB531-D15E-7943-8085-4F26F676BEBC}"/>
                </a:ext>
              </a:extLst>
            </p:cNvPr>
            <p:cNvCxnSpPr>
              <a:cxnSpLocks/>
            </p:cNvCxnSpPr>
            <p:nvPr/>
          </p:nvCxnSpPr>
          <p:spPr>
            <a:xfrm flipV="1">
              <a:off x="700088" y="414338"/>
              <a:ext cx="10799780" cy="5701684"/>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57681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27A788A0-0CCB-9149-84EF-99E2750C2EA1}"/>
              </a:ext>
            </a:extLst>
          </p:cNvPr>
          <p:cNvSpPr>
            <a:spLocks noGrp="1" noChangeArrowheads="1"/>
          </p:cNvSpPr>
          <p:nvPr>
            <p:ph type="title"/>
          </p:nvPr>
        </p:nvSpPr>
        <p:spPr>
          <a:xfrm>
            <a:off x="2833687" y="14288"/>
            <a:ext cx="6681788" cy="1231900"/>
          </a:xfrm>
          <a:noFill/>
          <a:ln/>
        </p:spPr>
        <p:txBody>
          <a:bodyPr>
            <a:normAutofit/>
          </a:bodyPr>
          <a:lstStyle/>
          <a:p>
            <a:r>
              <a:rPr lang="en-US" sz="3200" b="1" dirty="0">
                <a:solidFill>
                  <a:srgbClr val="FF0000"/>
                </a:solidFill>
                <a:latin typeface="Arial"/>
                <a:cs typeface="Arial"/>
              </a:rPr>
              <a:t>A new test of the Standard Model</a:t>
            </a:r>
            <a:endParaRPr lang="en-US" b="1" dirty="0">
              <a:solidFill>
                <a:srgbClr val="FF0000"/>
              </a:solidFill>
              <a:latin typeface="Arial"/>
              <a:cs typeface="Arial"/>
            </a:endParaRPr>
          </a:p>
        </p:txBody>
      </p:sp>
      <p:sp>
        <p:nvSpPr>
          <p:cNvPr id="12" name="TextBox 11">
            <a:extLst>
              <a:ext uri="{FF2B5EF4-FFF2-40B4-BE49-F238E27FC236}">
                <a16:creationId xmlns:a16="http://schemas.microsoft.com/office/drawing/2014/main" id="{F5714F3B-94CD-8D4F-B48F-5FC3563ACE48}"/>
              </a:ext>
            </a:extLst>
          </p:cNvPr>
          <p:cNvSpPr txBox="1"/>
          <p:nvPr/>
        </p:nvSpPr>
        <p:spPr>
          <a:xfrm>
            <a:off x="163860" y="3715365"/>
            <a:ext cx="11483465" cy="2400657"/>
          </a:xfrm>
          <a:prstGeom prst="rect">
            <a:avLst/>
          </a:prstGeom>
          <a:noFill/>
        </p:spPr>
        <p:txBody>
          <a:bodyPr wrap="none" rtlCol="0">
            <a:spAutoFit/>
          </a:bodyPr>
          <a:lstStyle/>
          <a:p>
            <a:r>
              <a:rPr lang="en-US" sz="2400" b="1" dirty="0">
                <a:solidFill>
                  <a:srgbClr val="FF0000"/>
                </a:solidFill>
                <a:latin typeface="Arial" panose="020B0604020202020204" pitchFamily="34" charset="0"/>
                <a:cs typeface="Arial" panose="020B0604020202020204" pitchFamily="34" charset="0"/>
              </a:rPr>
              <a:t>Quantum Electrodynamics (QED)</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Describes the electromagnetic interaction</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The most successful quantum field theory we have</a:t>
            </a:r>
          </a:p>
          <a:p>
            <a:pPr marL="800100" lvl="1" indent="-342900">
              <a:buFont typeface="Wingdings" pitchFamily="2" charset="2"/>
              <a:buChar char="ü"/>
            </a:pPr>
            <a:r>
              <a:rPr lang="en-US" dirty="0">
                <a:solidFill>
                  <a:srgbClr val="00B050"/>
                </a:solidFill>
                <a:latin typeface="Comic Sans MS" panose="030F0902030302020204" pitchFamily="66" charset="0"/>
                <a:cs typeface="Arial" panose="020B0604020202020204" pitchFamily="34" charset="0"/>
              </a:rPr>
              <a:t>e.g. explains how one’s cell phone operates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Works because messenger-particle interaction conditioned by a small parameter</a:t>
            </a:r>
          </a:p>
          <a:p>
            <a:endParaRPr lang="en-US" sz="800" dirty="0">
              <a:solidFill>
                <a:srgbClr val="131AFC"/>
              </a:solidFill>
              <a:latin typeface="Arial" panose="020B0604020202020204" pitchFamily="34" charset="0"/>
              <a:cs typeface="Arial" panose="020B0604020202020204" pitchFamily="34" charset="0"/>
            </a:endParaRPr>
          </a:p>
          <a:p>
            <a:r>
              <a:rPr lang="en-US" sz="2400" dirty="0">
                <a:solidFill>
                  <a:srgbClr val="131AFC"/>
                </a:solidFill>
                <a:latin typeface="Arial" panose="020B0604020202020204" pitchFamily="34" charset="0"/>
                <a:cs typeface="Arial" panose="020B0604020202020204" pitchFamily="34" charset="0"/>
              </a:rPr>
              <a:t>                                      </a:t>
            </a:r>
            <a:r>
              <a:rPr lang="en-US" sz="2800" b="1" dirty="0">
                <a:solidFill>
                  <a:srgbClr val="C00000"/>
                </a:solidFill>
                <a:latin typeface="Arial" panose="020B0604020202020204" pitchFamily="34" charset="0"/>
                <a:cs typeface="Arial" panose="020B0604020202020204" pitchFamily="34" charset="0"/>
              </a:rPr>
              <a:t>fine structure constant </a:t>
            </a:r>
            <a:r>
              <a:rPr lang="en-US" sz="2800" b="1" dirty="0">
                <a:solidFill>
                  <a:srgbClr val="C00000"/>
                </a:solidFill>
                <a:latin typeface="Symbol" pitchFamily="2" charset="2"/>
                <a:cs typeface="Arial" panose="020B0604020202020204" pitchFamily="34" charset="0"/>
              </a:rPr>
              <a:t>a</a:t>
            </a:r>
            <a:r>
              <a:rPr lang="en-US" sz="2800" b="1" dirty="0">
                <a:solidFill>
                  <a:srgbClr val="C00000"/>
                </a:solidFill>
                <a:latin typeface="Arial" panose="020B0604020202020204" pitchFamily="34" charset="0"/>
                <a:cs typeface="Arial" panose="020B0604020202020204" pitchFamily="34" charset="0"/>
              </a:rPr>
              <a:t>=1/137</a:t>
            </a:r>
          </a:p>
        </p:txBody>
      </p:sp>
      <p:grpSp>
        <p:nvGrpSpPr>
          <p:cNvPr id="18" name="Group 17">
            <a:extLst>
              <a:ext uri="{FF2B5EF4-FFF2-40B4-BE49-F238E27FC236}">
                <a16:creationId xmlns:a16="http://schemas.microsoft.com/office/drawing/2014/main" id="{E43B0F00-8D68-C34F-B02D-CEA1E45154A7}"/>
              </a:ext>
            </a:extLst>
          </p:cNvPr>
          <p:cNvGrpSpPr/>
          <p:nvPr/>
        </p:nvGrpSpPr>
        <p:grpSpPr>
          <a:xfrm>
            <a:off x="565944" y="1135054"/>
            <a:ext cx="3513137" cy="2534445"/>
            <a:chOff x="565944" y="1377950"/>
            <a:chExt cx="3513137" cy="2534445"/>
          </a:xfrm>
        </p:grpSpPr>
        <p:grpSp>
          <p:nvGrpSpPr>
            <p:cNvPr id="3" name="Group 2">
              <a:extLst>
                <a:ext uri="{FF2B5EF4-FFF2-40B4-BE49-F238E27FC236}">
                  <a16:creationId xmlns:a16="http://schemas.microsoft.com/office/drawing/2014/main" id="{532B9180-075E-7544-9319-9DFB34B5FC11}"/>
                </a:ext>
              </a:extLst>
            </p:cNvPr>
            <p:cNvGrpSpPr/>
            <p:nvPr/>
          </p:nvGrpSpPr>
          <p:grpSpPr>
            <a:xfrm>
              <a:off x="864394" y="1377950"/>
              <a:ext cx="3214687" cy="2230438"/>
              <a:chOff x="864394" y="1377950"/>
              <a:chExt cx="3214687" cy="2230438"/>
            </a:xfrm>
          </p:grpSpPr>
          <p:pic>
            <p:nvPicPr>
              <p:cNvPr id="15" name="Picture 7" descr="emkraft">
                <a:extLst>
                  <a:ext uri="{FF2B5EF4-FFF2-40B4-BE49-F238E27FC236}">
                    <a16:creationId xmlns:a16="http://schemas.microsoft.com/office/drawing/2014/main" id="{B5F888F3-B8B9-5748-826E-6C18DC018674}"/>
                  </a:ext>
                </a:extLst>
              </p:cNvPr>
              <p:cNvPicPr>
                <a:picLocks noChangeAspect="1" noChangeArrowheads="1"/>
              </p:cNvPicPr>
              <p:nvPr/>
            </p:nvPicPr>
            <p:blipFill>
              <a:blip r:embed="rId2"/>
              <a:srcRect/>
              <a:stretch>
                <a:fillRect/>
              </a:stretch>
            </p:blipFill>
            <p:spPr bwMode="auto">
              <a:xfrm>
                <a:off x="864394" y="1377950"/>
                <a:ext cx="3214687" cy="2230438"/>
              </a:xfrm>
              <a:prstGeom prst="rect">
                <a:avLst/>
              </a:prstGeom>
              <a:noFill/>
            </p:spPr>
          </p:pic>
          <p:sp>
            <p:nvSpPr>
              <p:cNvPr id="2" name="Rectangle 1">
                <a:extLst>
                  <a:ext uri="{FF2B5EF4-FFF2-40B4-BE49-F238E27FC236}">
                    <a16:creationId xmlns:a16="http://schemas.microsoft.com/office/drawing/2014/main" id="{8A7670EC-9E17-BC47-A7B7-50058EA8BD37}"/>
                  </a:ext>
                </a:extLst>
              </p:cNvPr>
              <p:cNvSpPr/>
              <p:nvPr/>
            </p:nvSpPr>
            <p:spPr>
              <a:xfrm>
                <a:off x="1250156" y="3157538"/>
                <a:ext cx="2380060" cy="385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 Box 12">
              <a:extLst>
                <a:ext uri="{FF2B5EF4-FFF2-40B4-BE49-F238E27FC236}">
                  <a16:creationId xmlns:a16="http://schemas.microsoft.com/office/drawing/2014/main" id="{CC57031A-9BBB-8248-9D91-E8031AC86767}"/>
                </a:ext>
              </a:extLst>
            </p:cNvPr>
            <p:cNvSpPr txBox="1">
              <a:spLocks noChangeArrowheads="1"/>
            </p:cNvSpPr>
            <p:nvPr/>
          </p:nvSpPr>
          <p:spPr bwMode="auto">
            <a:xfrm>
              <a:off x="565944" y="2266931"/>
              <a:ext cx="503237" cy="402291"/>
            </a:xfrm>
            <a:prstGeom prst="rect">
              <a:avLst/>
            </a:prstGeom>
            <a:noFill/>
            <a:ln w="9525">
              <a:noFill/>
              <a:miter lim="800000"/>
              <a:headEnd/>
              <a:tailEnd/>
            </a:ln>
            <a:effectLst/>
          </p:spPr>
          <p:txBody>
            <a:bodyPr lIns="90000" tIns="46800" rIns="90000" bIns="46800">
              <a:prstTxWarp prst="textNoShape">
                <a:avLst/>
              </a:prstTxWarp>
              <a:spAutoFit/>
            </a:bodyPr>
            <a:lstStyle/>
            <a:p>
              <a:pPr algn="ctr">
                <a:spcBef>
                  <a:spcPct val="50000"/>
                </a:spcBef>
              </a:pPr>
              <a:r>
                <a:rPr lang="en-GB" sz="2000" dirty="0">
                  <a:solidFill>
                    <a:srgbClr val="FF0000"/>
                  </a:solidFill>
                  <a:latin typeface="Verdana" pitchFamily="-109" charset="0"/>
                </a:rPr>
                <a:t>e</a:t>
              </a:r>
            </a:p>
          </p:txBody>
        </p:sp>
        <p:sp>
          <p:nvSpPr>
            <p:cNvPr id="17" name="Text Box 13">
              <a:extLst>
                <a:ext uri="{FF2B5EF4-FFF2-40B4-BE49-F238E27FC236}">
                  <a16:creationId xmlns:a16="http://schemas.microsoft.com/office/drawing/2014/main" id="{534F6CC4-6EC7-D64E-9494-B9060CD9FAAF}"/>
                </a:ext>
              </a:extLst>
            </p:cNvPr>
            <p:cNvSpPr txBox="1">
              <a:spLocks noChangeArrowheads="1"/>
            </p:cNvSpPr>
            <p:nvPr/>
          </p:nvSpPr>
          <p:spPr bwMode="auto">
            <a:xfrm>
              <a:off x="897728" y="3263883"/>
              <a:ext cx="3095625" cy="648512"/>
            </a:xfrm>
            <a:prstGeom prst="rect">
              <a:avLst/>
            </a:prstGeom>
            <a:solidFill>
              <a:schemeClr val="bg1"/>
            </a:solidFill>
            <a:ln w="9525">
              <a:noFill/>
              <a:miter lim="800000"/>
              <a:headEnd/>
              <a:tailEnd/>
            </a:ln>
            <a:effectLst/>
          </p:spPr>
          <p:txBody>
            <a:bodyPr lIns="90000" tIns="46800" rIns="90000" bIns="46800">
              <a:prstTxWarp prst="textNoShape">
                <a:avLst/>
              </a:prstTxWarp>
              <a:spAutoFit/>
            </a:bodyPr>
            <a:lstStyle/>
            <a:p>
              <a:pPr algn="ctr">
                <a:spcBef>
                  <a:spcPct val="50000"/>
                </a:spcBef>
              </a:pPr>
              <a:r>
                <a:rPr lang="en-GB" dirty="0">
                  <a:latin typeface="Verdana" pitchFamily="-109" charset="0"/>
                </a:rPr>
                <a:t>Electromagnetic Interaction</a:t>
              </a:r>
            </a:p>
          </p:txBody>
        </p:sp>
      </p:grpSp>
      <p:grpSp>
        <p:nvGrpSpPr>
          <p:cNvPr id="23" name="Group 22">
            <a:extLst>
              <a:ext uri="{FF2B5EF4-FFF2-40B4-BE49-F238E27FC236}">
                <a16:creationId xmlns:a16="http://schemas.microsoft.com/office/drawing/2014/main" id="{BC14233C-F451-694E-9899-C94338D6E2FA}"/>
              </a:ext>
            </a:extLst>
          </p:cNvPr>
          <p:cNvGrpSpPr/>
          <p:nvPr/>
        </p:nvGrpSpPr>
        <p:grpSpPr>
          <a:xfrm>
            <a:off x="5100655" y="885817"/>
            <a:ext cx="6399213" cy="2335215"/>
            <a:chOff x="4772037" y="1128713"/>
            <a:chExt cx="6399213" cy="2335215"/>
          </a:xfrm>
        </p:grpSpPr>
        <p:pic>
          <p:nvPicPr>
            <p:cNvPr id="19" name="Picture 5">
              <a:extLst>
                <a:ext uri="{FF2B5EF4-FFF2-40B4-BE49-F238E27FC236}">
                  <a16:creationId xmlns:a16="http://schemas.microsoft.com/office/drawing/2014/main" id="{8E89344A-844C-7948-BA12-C3B4632E1EB9}"/>
                </a:ext>
              </a:extLst>
            </p:cNvPr>
            <p:cNvPicPr>
              <a:picLocks noChangeAspect="1" noChangeArrowheads="1"/>
            </p:cNvPicPr>
            <p:nvPr/>
          </p:nvPicPr>
          <p:blipFill>
            <a:blip r:embed="rId3"/>
            <a:srcRect/>
            <a:stretch>
              <a:fillRect/>
            </a:stretch>
          </p:blipFill>
          <p:spPr bwMode="auto">
            <a:xfrm>
              <a:off x="4772037" y="1416054"/>
              <a:ext cx="6399213" cy="1808163"/>
            </a:xfrm>
            <a:prstGeom prst="rect">
              <a:avLst/>
            </a:prstGeom>
            <a:noFill/>
            <a:ln w="9525">
              <a:noFill/>
              <a:round/>
              <a:headEnd/>
              <a:tailEnd/>
            </a:ln>
            <a:effectLst/>
          </p:spPr>
        </p:pic>
        <p:sp>
          <p:nvSpPr>
            <p:cNvPr id="20" name="Text Box 15">
              <a:extLst>
                <a:ext uri="{FF2B5EF4-FFF2-40B4-BE49-F238E27FC236}">
                  <a16:creationId xmlns:a16="http://schemas.microsoft.com/office/drawing/2014/main" id="{326494EB-010E-DA49-8B4D-8E30C8D3F484}"/>
                </a:ext>
              </a:extLst>
            </p:cNvPr>
            <p:cNvSpPr txBox="1">
              <a:spLocks noChangeArrowheads="1"/>
            </p:cNvSpPr>
            <p:nvPr/>
          </p:nvSpPr>
          <p:spPr bwMode="auto">
            <a:xfrm>
              <a:off x="5703900" y="3240091"/>
              <a:ext cx="1303337" cy="223837"/>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defTabSz="447675">
                <a:lnSpc>
                  <a:spcPct val="93000"/>
                </a:lnSpc>
                <a:buClr>
                  <a:srgbClr val="000000"/>
                </a:buClr>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1">
                  <a:solidFill>
                    <a:srgbClr val="FF00FF"/>
                  </a:solidFill>
                  <a:latin typeface="Luxi Sans" charset="0"/>
                  <a:ea typeface="msmincho" charset="0"/>
                  <a:cs typeface="msmincho" charset="0"/>
                </a:rPr>
                <a:t> </a:t>
              </a:r>
              <a:r>
                <a:rPr lang="en-GB" sz="1400" b="1">
                  <a:solidFill>
                    <a:srgbClr val="FF00FF"/>
                  </a:solidFill>
                  <a:latin typeface="Arial" pitchFamily="-109" charset="0"/>
                  <a:ea typeface="msmincho" charset="0"/>
                  <a:cs typeface="msmincho" charset="0"/>
                </a:rPr>
                <a:t>matter particle</a:t>
              </a:r>
              <a:endParaRPr lang="en-GB" sz="1000" b="1">
                <a:solidFill>
                  <a:srgbClr val="FF00FF"/>
                </a:solidFill>
                <a:latin typeface="Luxi Sans" charset="0"/>
                <a:ea typeface="msmincho" charset="0"/>
                <a:cs typeface="msmincho" charset="0"/>
              </a:endParaRPr>
            </a:p>
          </p:txBody>
        </p:sp>
        <p:sp>
          <p:nvSpPr>
            <p:cNvPr id="21" name="Text Box 16">
              <a:extLst>
                <a:ext uri="{FF2B5EF4-FFF2-40B4-BE49-F238E27FC236}">
                  <a16:creationId xmlns:a16="http://schemas.microsoft.com/office/drawing/2014/main" id="{F78DF954-05AF-7544-98BB-9423F3B82009}"/>
                </a:ext>
              </a:extLst>
            </p:cNvPr>
            <p:cNvSpPr txBox="1">
              <a:spLocks noChangeArrowheads="1"/>
            </p:cNvSpPr>
            <p:nvPr/>
          </p:nvSpPr>
          <p:spPr bwMode="auto">
            <a:xfrm>
              <a:off x="6996130" y="1128713"/>
              <a:ext cx="2033576" cy="265116"/>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defTabSz="447675">
                <a:lnSpc>
                  <a:spcPct val="93000"/>
                </a:lnSpc>
                <a:buClr>
                  <a:srgbClr val="000000"/>
                </a:buClr>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1" dirty="0">
                  <a:solidFill>
                    <a:srgbClr val="FF00FF"/>
                  </a:solidFill>
                  <a:latin typeface="Luxi Sans" charset="0"/>
                  <a:ea typeface="msmincho" charset="0"/>
                  <a:cs typeface="msmincho" charset="0"/>
                </a:rPr>
                <a:t> </a:t>
              </a:r>
              <a:r>
                <a:rPr lang="en-GB" sz="1400" b="1" dirty="0">
                  <a:solidFill>
                    <a:srgbClr val="008040"/>
                  </a:solidFill>
                  <a:latin typeface="Arial" pitchFamily="-109" charset="0"/>
                  <a:ea typeface="msmincho" charset="0"/>
                  <a:cs typeface="msmincho" charset="0"/>
                </a:rPr>
                <a:t> photon = “messenger”</a:t>
              </a:r>
              <a:endParaRPr lang="en-GB" sz="1000" b="1" dirty="0">
                <a:solidFill>
                  <a:srgbClr val="FF00FF"/>
                </a:solidFill>
                <a:latin typeface="Luxi Sans" charset="0"/>
                <a:ea typeface="msmincho" charset="0"/>
                <a:cs typeface="msmincho" charset="0"/>
              </a:endParaRPr>
            </a:p>
          </p:txBody>
        </p:sp>
        <p:sp>
          <p:nvSpPr>
            <p:cNvPr id="22" name="Text Box 15">
              <a:extLst>
                <a:ext uri="{FF2B5EF4-FFF2-40B4-BE49-F238E27FC236}">
                  <a16:creationId xmlns:a16="http://schemas.microsoft.com/office/drawing/2014/main" id="{CF2FB244-B4AA-BB48-B6C4-A23B691C37E6}"/>
                </a:ext>
              </a:extLst>
            </p:cNvPr>
            <p:cNvSpPr txBox="1">
              <a:spLocks noChangeArrowheads="1"/>
            </p:cNvSpPr>
            <p:nvPr/>
          </p:nvSpPr>
          <p:spPr bwMode="auto">
            <a:xfrm>
              <a:off x="9005900" y="3240091"/>
              <a:ext cx="1303337" cy="223837"/>
            </a:xfrm>
            <a:prstGeom prst="rect">
              <a:avLst/>
            </a:prstGeom>
            <a:solidFill>
              <a:srgbClr val="FFFF99"/>
            </a:solidFill>
            <a:ln w="18360">
              <a:solidFill>
                <a:srgbClr val="000000"/>
              </a:solidFill>
              <a:round/>
              <a:headEnd/>
              <a:tailEnd/>
            </a:ln>
            <a:effectLst/>
          </p:spPr>
          <p:txBody>
            <a:bodyPr wrap="none" lIns="9000" tIns="9000" rIns="9000" bIns="9000">
              <a:prstTxWarp prst="textNoShape">
                <a:avLst/>
              </a:prstTxWarp>
            </a:bodyPr>
            <a:lstStyle/>
            <a:p>
              <a:pPr defTabSz="447675">
                <a:lnSpc>
                  <a:spcPct val="93000"/>
                </a:lnSpc>
                <a:buClr>
                  <a:srgbClr val="000000"/>
                </a:buClr>
                <a:buSzPct val="45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000" b="1">
                  <a:solidFill>
                    <a:srgbClr val="FF00FF"/>
                  </a:solidFill>
                  <a:latin typeface="Luxi Sans" charset="0"/>
                  <a:ea typeface="msmincho" charset="0"/>
                  <a:cs typeface="msmincho" charset="0"/>
                </a:rPr>
                <a:t> </a:t>
              </a:r>
              <a:r>
                <a:rPr lang="en-GB" sz="1400" b="1">
                  <a:solidFill>
                    <a:srgbClr val="FF00FF"/>
                  </a:solidFill>
                  <a:latin typeface="Arial" pitchFamily="-109" charset="0"/>
                  <a:ea typeface="msmincho" charset="0"/>
                  <a:cs typeface="msmincho" charset="0"/>
                </a:rPr>
                <a:t>matter particle</a:t>
              </a:r>
              <a:endParaRPr lang="en-GB" sz="1000" b="1">
                <a:solidFill>
                  <a:srgbClr val="FF00FF"/>
                </a:solidFill>
                <a:latin typeface="Luxi Sans" charset="0"/>
                <a:ea typeface="msmincho" charset="0"/>
                <a:cs typeface="msmincho" charset="0"/>
              </a:endParaRPr>
            </a:p>
          </p:txBody>
        </p:sp>
      </p:grpSp>
      <p:sp>
        <p:nvSpPr>
          <p:cNvPr id="24" name="Left-Right Arrow 23">
            <a:extLst>
              <a:ext uri="{FF2B5EF4-FFF2-40B4-BE49-F238E27FC236}">
                <a16:creationId xmlns:a16="http://schemas.microsoft.com/office/drawing/2014/main" id="{EE8E1705-B2E4-A84A-BA3A-997E7CA843FC}"/>
              </a:ext>
            </a:extLst>
          </p:cNvPr>
          <p:cNvSpPr/>
          <p:nvPr/>
        </p:nvSpPr>
        <p:spPr>
          <a:xfrm>
            <a:off x="3886194" y="2024035"/>
            <a:ext cx="1057276" cy="24766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0FB2D248-BF7C-BE42-928A-FBEAED182167}"/>
              </a:ext>
            </a:extLst>
          </p:cNvPr>
          <p:cNvCxnSpPr>
            <a:cxnSpLocks/>
          </p:cNvCxnSpPr>
          <p:nvPr/>
        </p:nvCxnSpPr>
        <p:spPr>
          <a:xfrm>
            <a:off x="366544" y="242888"/>
            <a:ext cx="11133324" cy="5986462"/>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C9D878E-2E14-7A4E-9B98-79C00762365D}"/>
              </a:ext>
            </a:extLst>
          </p:cNvPr>
          <p:cNvCxnSpPr>
            <a:cxnSpLocks/>
          </p:cNvCxnSpPr>
          <p:nvPr/>
        </p:nvCxnSpPr>
        <p:spPr>
          <a:xfrm flipV="1">
            <a:off x="700088" y="414338"/>
            <a:ext cx="10799780" cy="5701684"/>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F65266C-1D88-A942-AF19-7BB0DAEBDFAB}"/>
              </a:ext>
            </a:extLst>
          </p:cNvPr>
          <p:cNvSpPr txBox="1"/>
          <p:nvPr/>
        </p:nvSpPr>
        <p:spPr>
          <a:xfrm>
            <a:off x="366544" y="3003546"/>
            <a:ext cx="11331948" cy="1200329"/>
          </a:xfrm>
          <a:prstGeom prst="rect">
            <a:avLst/>
          </a:prstGeom>
          <a:solidFill>
            <a:schemeClr val="accent2">
              <a:lumMod val="20000"/>
              <a:lumOff val="80000"/>
            </a:schemeClr>
          </a:solidFill>
        </p:spPr>
        <p:txBody>
          <a:bodyPr wrap="none" rtlCol="0">
            <a:spAutoFit/>
          </a:bodyPr>
          <a:lstStyle/>
          <a:p>
            <a:pPr algn="ctr"/>
            <a:r>
              <a:rPr lang="en-US" sz="2800" b="1" dirty="0">
                <a:solidFill>
                  <a:srgbClr val="FF0000"/>
                </a:solidFill>
                <a:latin typeface="Arial" panose="020B0604020202020204" pitchFamily="34" charset="0"/>
                <a:cs typeface="Arial" panose="020B0604020202020204" pitchFamily="34" charset="0"/>
              </a:rPr>
              <a:t>Not true any longer when electric/magnetic fields are ultra-strong</a:t>
            </a:r>
          </a:p>
          <a:p>
            <a:pPr algn="ctr"/>
            <a:r>
              <a:rPr lang="en-US" sz="4400" b="1" dirty="0">
                <a:solidFill>
                  <a:srgbClr val="FF0000"/>
                </a:solidFill>
                <a:latin typeface="Arial" panose="020B0604020202020204" pitchFamily="34" charset="0"/>
                <a:cs typeface="Arial" panose="020B0604020202020204" pitchFamily="34" charset="0"/>
              </a:rPr>
              <a:t>How ultra-strong? </a:t>
            </a:r>
          </a:p>
        </p:txBody>
      </p:sp>
    </p:spTree>
    <p:extLst>
      <p:ext uri="{BB962C8B-B14F-4D97-AF65-F5344CB8AC3E}">
        <p14:creationId xmlns:p14="http://schemas.microsoft.com/office/powerpoint/2010/main" val="4005988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95572585-B0FF-8A4A-AE4D-B5406E84B6A6}"/>
              </a:ext>
            </a:extLst>
          </p:cNvPr>
          <p:cNvSpPr>
            <a:spLocks noGrp="1" noChangeArrowheads="1"/>
          </p:cNvSpPr>
          <p:nvPr>
            <p:ph type="title"/>
          </p:nvPr>
        </p:nvSpPr>
        <p:spPr>
          <a:xfrm>
            <a:off x="4333874" y="0"/>
            <a:ext cx="3695701" cy="1231900"/>
          </a:xfrm>
          <a:noFill/>
          <a:ln/>
        </p:spPr>
        <p:txBody>
          <a:bodyPr>
            <a:normAutofit/>
          </a:bodyPr>
          <a:lstStyle/>
          <a:p>
            <a:r>
              <a:rPr lang="en-US" sz="3200" b="1" dirty="0">
                <a:solidFill>
                  <a:srgbClr val="FF0000"/>
                </a:solidFill>
                <a:latin typeface="Arial"/>
                <a:cs typeface="Arial"/>
              </a:rPr>
              <a:t>A game of scales</a:t>
            </a:r>
            <a:endParaRPr lang="en-US" b="1" dirty="0">
              <a:solidFill>
                <a:srgbClr val="FF0000"/>
              </a:solidFill>
              <a:latin typeface="Arial"/>
              <a:cs typeface="Arial"/>
            </a:endParaRPr>
          </a:p>
        </p:txBody>
      </p:sp>
      <p:pic>
        <p:nvPicPr>
          <p:cNvPr id="5" name="Picture 13">
            <a:extLst>
              <a:ext uri="{FF2B5EF4-FFF2-40B4-BE49-F238E27FC236}">
                <a16:creationId xmlns:a16="http://schemas.microsoft.com/office/drawing/2014/main" id="{96ED66E6-48B0-F149-A495-4EEA68AB24A2}"/>
              </a:ext>
            </a:extLst>
          </p:cNvPr>
          <p:cNvPicPr>
            <a:picLocks noChangeAspect="1" noChangeArrowheads="1"/>
          </p:cNvPicPr>
          <p:nvPr/>
        </p:nvPicPr>
        <p:blipFill>
          <a:blip r:embed="rId2"/>
          <a:srcRect/>
          <a:stretch>
            <a:fillRect/>
          </a:stretch>
        </p:blipFill>
        <p:spPr bwMode="auto">
          <a:xfrm>
            <a:off x="0" y="1592263"/>
            <a:ext cx="5757863" cy="1555750"/>
          </a:xfrm>
          <a:prstGeom prst="rect">
            <a:avLst/>
          </a:prstGeom>
          <a:noFill/>
          <a:ln w="9525">
            <a:noFill/>
            <a:miter lim="800000"/>
            <a:headEnd/>
            <a:tailEnd/>
          </a:ln>
          <a:effectLst/>
        </p:spPr>
      </p:pic>
      <p:sp>
        <p:nvSpPr>
          <p:cNvPr id="6" name="Text Box 14">
            <a:extLst>
              <a:ext uri="{FF2B5EF4-FFF2-40B4-BE49-F238E27FC236}">
                <a16:creationId xmlns:a16="http://schemas.microsoft.com/office/drawing/2014/main" id="{D11334A8-3C31-8A43-B724-EB0204262AA6}"/>
              </a:ext>
            </a:extLst>
          </p:cNvPr>
          <p:cNvSpPr txBox="1">
            <a:spLocks noChangeArrowheads="1"/>
          </p:cNvSpPr>
          <p:nvPr/>
        </p:nvSpPr>
        <p:spPr bwMode="auto">
          <a:xfrm>
            <a:off x="5646738" y="1461106"/>
            <a:ext cx="6545262" cy="1818063"/>
          </a:xfrm>
          <a:prstGeom prst="rect">
            <a:avLst/>
          </a:prstGeom>
          <a:noFill/>
          <a:ln w="25400">
            <a:solidFill>
              <a:schemeClr val="accent2"/>
            </a:solidFill>
            <a:miter lim="800000"/>
            <a:headEnd/>
            <a:tailEnd/>
          </a:ln>
          <a:effectLst/>
        </p:spPr>
        <p:txBody>
          <a:bodyPr wrap="square" lIns="90000" tIns="46800" rIns="90000" bIns="46800">
            <a:prstTxWarp prst="textNoShape">
              <a:avLst/>
            </a:prstTxWarp>
            <a:spAutoFit/>
          </a:bodyPr>
          <a:lstStyle/>
          <a:p>
            <a:pPr>
              <a:spcBef>
                <a:spcPct val="50000"/>
              </a:spcBef>
            </a:pPr>
            <a:r>
              <a:rPr lang="de-DE" sz="1600" b="0" baseline="0" dirty="0">
                <a:solidFill>
                  <a:schemeClr val="tx1"/>
                </a:solidFill>
                <a:latin typeface="Comic Sans MS" panose="030F0902030302020204" pitchFamily="66" charset="0"/>
              </a:rPr>
              <a:t>52                      </a:t>
            </a:r>
            <a:r>
              <a:rPr lang="de-DE" sz="1600" b="0" baseline="0" dirty="0" err="1">
                <a:solidFill>
                  <a:schemeClr val="tx1"/>
                </a:solidFill>
                <a:latin typeface="Comic Sans MS" panose="030F0902030302020204" pitchFamily="66" charset="0"/>
              </a:rPr>
              <a:t>GeV</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Giga</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eV</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mass</a:t>
            </a:r>
            <a:r>
              <a:rPr lang="de-DE" sz="1600" b="0" baseline="0" dirty="0">
                <a:solidFill>
                  <a:schemeClr val="tx1"/>
                </a:solidFill>
                <a:latin typeface="Comic Sans MS" panose="030F0902030302020204" pitchFamily="66" charset="0"/>
              </a:rPr>
              <a:t> of </a:t>
            </a:r>
            <a:r>
              <a:rPr lang="de-DE" sz="1600" b="0" baseline="0" dirty="0" err="1">
                <a:solidFill>
                  <a:schemeClr val="tx1"/>
                </a:solidFill>
                <a:latin typeface="Comic Sans MS" panose="030F0902030302020204" pitchFamily="66" charset="0"/>
              </a:rPr>
              <a:t>the</a:t>
            </a:r>
            <a:r>
              <a:rPr lang="de-DE" sz="1600" b="0" baseline="0" dirty="0">
                <a:solidFill>
                  <a:schemeClr val="tx1"/>
                </a:solidFill>
                <a:latin typeface="Comic Sans MS" panose="030F0902030302020204" pitchFamily="66" charset="0"/>
              </a:rPr>
              <a:t> iron </a:t>
            </a:r>
            <a:r>
              <a:rPr lang="de-DE" sz="1600" b="0" baseline="0" dirty="0" err="1">
                <a:solidFill>
                  <a:schemeClr val="tx1"/>
                </a:solidFill>
                <a:latin typeface="Comic Sans MS" panose="030F0902030302020204" pitchFamily="66" charset="0"/>
              </a:rPr>
              <a:t>atom</a:t>
            </a:r>
            <a:r>
              <a:rPr lang="de-DE" sz="1600" b="0" baseline="0" dirty="0">
                <a:solidFill>
                  <a:schemeClr val="tx1"/>
                </a:solidFill>
                <a:latin typeface="Comic Sans MS" panose="030F0902030302020204" pitchFamily="66" charset="0"/>
              </a:rPr>
              <a:t> </a:t>
            </a:r>
          </a:p>
          <a:p>
            <a:pPr>
              <a:spcBef>
                <a:spcPct val="50000"/>
              </a:spcBef>
            </a:pPr>
            <a:r>
              <a:rPr lang="de-DE" sz="1600" b="0" baseline="0" dirty="0">
                <a:solidFill>
                  <a:schemeClr val="tx1"/>
                </a:solidFill>
                <a:latin typeface="Comic Sans MS" panose="030F0902030302020204" pitchFamily="66" charset="0"/>
              </a:rPr>
              <a:t>1                        </a:t>
            </a:r>
            <a:r>
              <a:rPr lang="de-DE" sz="1600" b="0" baseline="0" dirty="0" err="1">
                <a:solidFill>
                  <a:schemeClr val="tx1"/>
                </a:solidFill>
                <a:latin typeface="Comic Sans MS" panose="030F0902030302020204" pitchFamily="66" charset="0"/>
              </a:rPr>
              <a:t>GeV</a:t>
            </a:r>
            <a:r>
              <a:rPr lang="de-DE" sz="1600" b="0" baseline="0" dirty="0">
                <a:solidFill>
                  <a:schemeClr val="tx1"/>
                </a:solidFill>
                <a:latin typeface="Comic Sans MS" panose="030F0902030302020204" pitchFamily="66" charset="0"/>
              </a:rPr>
              <a:t>                  </a:t>
            </a:r>
            <a:r>
              <a:rPr lang="de-DE" sz="1600" baseline="0" dirty="0" err="1">
                <a:solidFill>
                  <a:schemeClr val="tx1"/>
                </a:solidFill>
                <a:latin typeface="Comic Sans MS" panose="030F0902030302020204" pitchFamily="66" charset="0"/>
              </a:rPr>
              <a:t>m</a:t>
            </a:r>
            <a:r>
              <a:rPr lang="de-DE" sz="1600" b="0" baseline="0" dirty="0" err="1">
                <a:solidFill>
                  <a:schemeClr val="tx1"/>
                </a:solidFill>
                <a:latin typeface="Comic Sans MS" panose="030F0902030302020204" pitchFamily="66" charset="0"/>
              </a:rPr>
              <a:t>ass</a:t>
            </a:r>
            <a:r>
              <a:rPr lang="de-DE" sz="1600" b="0" baseline="0" dirty="0">
                <a:solidFill>
                  <a:schemeClr val="tx1"/>
                </a:solidFill>
                <a:latin typeface="Comic Sans MS" panose="030F0902030302020204" pitchFamily="66" charset="0"/>
              </a:rPr>
              <a:t> of </a:t>
            </a:r>
            <a:r>
              <a:rPr lang="de-DE" sz="1600" b="0" baseline="0" dirty="0" err="1">
                <a:solidFill>
                  <a:schemeClr val="tx1"/>
                </a:solidFill>
                <a:latin typeface="Comic Sans MS" panose="030F0902030302020204" pitchFamily="66" charset="0"/>
              </a:rPr>
              <a:t>the</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proton</a:t>
            </a:r>
            <a:endParaRPr lang="de-DE" sz="1600" b="0" baseline="0" dirty="0">
              <a:solidFill>
                <a:schemeClr val="tx1"/>
              </a:solidFill>
              <a:latin typeface="Comic Sans MS" panose="030F0902030302020204" pitchFamily="66" charset="0"/>
            </a:endParaRPr>
          </a:p>
          <a:p>
            <a:pPr>
              <a:spcBef>
                <a:spcPct val="50000"/>
              </a:spcBef>
            </a:pPr>
            <a:r>
              <a:rPr lang="de-DE" sz="1600" b="0" baseline="0" dirty="0">
                <a:solidFill>
                  <a:schemeClr val="tx1"/>
                </a:solidFill>
                <a:latin typeface="Comic Sans MS" panose="030F0902030302020204" pitchFamily="66" charset="0"/>
              </a:rPr>
              <a:t>0.5                     MeV (</a:t>
            </a:r>
            <a:r>
              <a:rPr lang="de-DE" sz="1600" b="0" baseline="0" dirty="0" err="1">
                <a:solidFill>
                  <a:schemeClr val="tx1"/>
                </a:solidFill>
                <a:latin typeface="Comic Sans MS" panose="030F0902030302020204" pitchFamily="66" charset="0"/>
              </a:rPr>
              <a:t>Mega</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eV</a:t>
            </a:r>
            <a:r>
              <a:rPr lang="de-DE" sz="1600" b="0" baseline="0" dirty="0">
                <a:solidFill>
                  <a:schemeClr val="tx1"/>
                </a:solidFill>
                <a:latin typeface="Comic Sans MS" panose="030F0902030302020204" pitchFamily="66" charset="0"/>
              </a:rPr>
              <a:t>)  </a:t>
            </a:r>
            <a:r>
              <a:rPr lang="de-DE" sz="1600" baseline="0" dirty="0" err="1">
                <a:solidFill>
                  <a:schemeClr val="tx1"/>
                </a:solidFill>
                <a:latin typeface="Comic Sans MS" panose="030F0902030302020204" pitchFamily="66" charset="0"/>
              </a:rPr>
              <a:t>m</a:t>
            </a:r>
            <a:r>
              <a:rPr lang="de-DE" sz="1600" b="0" baseline="0" dirty="0" err="1">
                <a:solidFill>
                  <a:schemeClr val="tx1"/>
                </a:solidFill>
                <a:latin typeface="Comic Sans MS" panose="030F0902030302020204" pitchFamily="66" charset="0"/>
              </a:rPr>
              <a:t>ass</a:t>
            </a:r>
            <a:r>
              <a:rPr lang="de-DE" sz="1600" b="0" baseline="0" dirty="0">
                <a:solidFill>
                  <a:schemeClr val="tx1"/>
                </a:solidFill>
                <a:latin typeface="Comic Sans MS" panose="030F0902030302020204" pitchFamily="66" charset="0"/>
              </a:rPr>
              <a:t> of </a:t>
            </a:r>
            <a:r>
              <a:rPr lang="de-DE" sz="1600" b="0" baseline="0" dirty="0" err="1">
                <a:solidFill>
                  <a:schemeClr val="tx1"/>
                </a:solidFill>
                <a:latin typeface="Comic Sans MS" panose="030F0902030302020204" pitchFamily="66" charset="0"/>
              </a:rPr>
              <a:t>the</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electron</a:t>
            </a:r>
            <a:endParaRPr lang="de-DE" sz="1600" b="0" baseline="0" dirty="0">
              <a:solidFill>
                <a:schemeClr val="tx1"/>
              </a:solidFill>
              <a:latin typeface="Comic Sans MS" panose="030F0902030302020204" pitchFamily="66" charset="0"/>
            </a:endParaRPr>
          </a:p>
          <a:p>
            <a:pPr>
              <a:spcBef>
                <a:spcPct val="50000"/>
              </a:spcBef>
            </a:pPr>
            <a:r>
              <a:rPr lang="de-DE" sz="1600" b="0" baseline="0" dirty="0">
                <a:solidFill>
                  <a:schemeClr val="tx1"/>
                </a:solidFill>
                <a:latin typeface="Comic Sans MS" panose="030F0902030302020204" pitchFamily="66" charset="0"/>
              </a:rPr>
              <a:t>0.025                  </a:t>
            </a:r>
            <a:r>
              <a:rPr lang="de-DE" sz="1600" b="0" baseline="0" dirty="0" err="1">
                <a:solidFill>
                  <a:schemeClr val="tx1"/>
                </a:solidFill>
                <a:latin typeface="Comic Sans MS" panose="030F0902030302020204" pitchFamily="66" charset="0"/>
              </a:rPr>
              <a:t>eV</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temperature</a:t>
            </a:r>
            <a:r>
              <a:rPr lang="de-DE" sz="1600" b="0" baseline="0" dirty="0">
                <a:solidFill>
                  <a:schemeClr val="tx1"/>
                </a:solidFill>
                <a:latin typeface="Comic Sans MS" panose="030F0902030302020204" pitchFamily="66" charset="0"/>
              </a:rPr>
              <a:t> in </a:t>
            </a:r>
            <a:r>
              <a:rPr lang="de-DE" sz="1600" b="0" baseline="0" dirty="0" err="1">
                <a:solidFill>
                  <a:schemeClr val="tx1"/>
                </a:solidFill>
                <a:latin typeface="Comic Sans MS" panose="030F0902030302020204" pitchFamily="66" charset="0"/>
              </a:rPr>
              <a:t>this</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room</a:t>
            </a:r>
            <a:endParaRPr lang="de-DE" sz="1600" b="0" baseline="0" dirty="0">
              <a:solidFill>
                <a:schemeClr val="tx1"/>
              </a:solidFill>
              <a:latin typeface="Comic Sans MS" panose="030F0902030302020204" pitchFamily="66" charset="0"/>
            </a:endParaRPr>
          </a:p>
          <a:p>
            <a:pPr>
              <a:spcBef>
                <a:spcPct val="50000"/>
              </a:spcBef>
            </a:pPr>
            <a:r>
              <a:rPr lang="de-DE" sz="1600" b="0" baseline="0" dirty="0">
                <a:solidFill>
                  <a:schemeClr val="tx1"/>
                </a:solidFill>
                <a:latin typeface="Comic Sans MS" panose="030F0902030302020204" pitchFamily="66" charset="0"/>
              </a:rPr>
              <a:t>2.3 x 10</a:t>
            </a:r>
            <a:r>
              <a:rPr lang="de-DE" sz="1600" b="0" baseline="30000" dirty="0">
                <a:solidFill>
                  <a:schemeClr val="tx1"/>
                </a:solidFill>
                <a:latin typeface="Comic Sans MS" panose="030F0902030302020204" pitchFamily="66" charset="0"/>
              </a:rPr>
              <a:t>-13</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eV</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temperature</a:t>
            </a:r>
            <a:r>
              <a:rPr lang="de-DE" sz="1600" b="0" baseline="0" dirty="0">
                <a:solidFill>
                  <a:schemeClr val="tx1"/>
                </a:solidFill>
                <a:latin typeface="Comic Sans MS" panose="030F0902030302020204" pitchFamily="66" charset="0"/>
              </a:rPr>
              <a:t> in </a:t>
            </a:r>
            <a:r>
              <a:rPr lang="de-DE" sz="1600" b="0" baseline="0" dirty="0" err="1">
                <a:solidFill>
                  <a:schemeClr val="tx1"/>
                </a:solidFill>
                <a:latin typeface="Comic Sans MS" panose="030F0902030302020204" pitchFamily="66" charset="0"/>
              </a:rPr>
              <a:t>the</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universe</a:t>
            </a:r>
            <a:r>
              <a:rPr lang="de-DE" sz="1600" b="0" baseline="0" dirty="0">
                <a:solidFill>
                  <a:schemeClr val="tx1"/>
                </a:solidFill>
                <a:latin typeface="Comic Sans MS" panose="030F0902030302020204" pitchFamily="66" charset="0"/>
              </a:rPr>
              <a:t> </a:t>
            </a:r>
            <a:r>
              <a:rPr lang="de-DE" sz="1600" b="0" baseline="0" dirty="0" err="1">
                <a:solidFill>
                  <a:schemeClr val="tx1"/>
                </a:solidFill>
                <a:latin typeface="Comic Sans MS" panose="030F0902030302020204" pitchFamily="66" charset="0"/>
              </a:rPr>
              <a:t>today</a:t>
            </a:r>
            <a:endParaRPr lang="de-DE" sz="1600" b="0" baseline="0" dirty="0">
              <a:solidFill>
                <a:schemeClr val="tx1"/>
              </a:solidFill>
              <a:latin typeface="Comic Sans MS" panose="030F0902030302020204" pitchFamily="66" charset="0"/>
            </a:endParaRPr>
          </a:p>
        </p:txBody>
      </p:sp>
      <p:sp>
        <p:nvSpPr>
          <p:cNvPr id="7" name="TextBox 6">
            <a:extLst>
              <a:ext uri="{FF2B5EF4-FFF2-40B4-BE49-F238E27FC236}">
                <a16:creationId xmlns:a16="http://schemas.microsoft.com/office/drawing/2014/main" id="{05FA03D4-23D0-AE48-91F3-5D40D36496B1}"/>
              </a:ext>
            </a:extLst>
          </p:cNvPr>
          <p:cNvSpPr txBox="1"/>
          <p:nvPr/>
        </p:nvSpPr>
        <p:spPr>
          <a:xfrm>
            <a:off x="413361" y="3093822"/>
            <a:ext cx="4822154" cy="400110"/>
          </a:xfrm>
          <a:prstGeom prst="rect">
            <a:avLst/>
          </a:prstGeom>
          <a:noFill/>
        </p:spPr>
        <p:txBody>
          <a:bodyPr wrap="none" rtlCol="0">
            <a:spAutoFit/>
          </a:bodyPr>
          <a:lstStyle/>
          <a:p>
            <a:r>
              <a:rPr lang="en-US" sz="2000" dirty="0">
                <a:solidFill>
                  <a:srgbClr val="7030A0"/>
                </a:solidFill>
                <a:latin typeface="Comic Sans MS" panose="030F0902030302020204" pitchFamily="66" charset="0"/>
                <a:cs typeface="Arial" panose="020B0604020202020204" pitchFamily="34" charset="0"/>
              </a:rPr>
              <a:t>At 1 MeV effects become relativistic…</a:t>
            </a:r>
          </a:p>
        </p:txBody>
      </p:sp>
      <p:sp>
        <p:nvSpPr>
          <p:cNvPr id="8" name="TextBox 7">
            <a:extLst>
              <a:ext uri="{FF2B5EF4-FFF2-40B4-BE49-F238E27FC236}">
                <a16:creationId xmlns:a16="http://schemas.microsoft.com/office/drawing/2014/main" id="{5BBEEFF4-26C9-B74E-A653-EE5C752FB453}"/>
              </a:ext>
            </a:extLst>
          </p:cNvPr>
          <p:cNvSpPr txBox="1"/>
          <p:nvPr/>
        </p:nvSpPr>
        <p:spPr>
          <a:xfrm>
            <a:off x="3914780" y="900107"/>
            <a:ext cx="2648482" cy="461665"/>
          </a:xfrm>
          <a:prstGeom prst="rect">
            <a:avLst/>
          </a:prstGeom>
          <a:noFill/>
        </p:spPr>
        <p:txBody>
          <a:bodyPr wrap="none" rtlCol="0">
            <a:spAutoFit/>
          </a:bodyPr>
          <a:lstStyle/>
          <a:p>
            <a:r>
              <a:rPr lang="en-US" sz="2400" b="1" u="sng" dirty="0">
                <a:solidFill>
                  <a:srgbClr val="131AFC"/>
                </a:solidFill>
                <a:latin typeface="Arial" panose="020B0604020202020204" pitchFamily="34" charset="0"/>
                <a:cs typeface="Arial" panose="020B0604020202020204" pitchFamily="34" charset="0"/>
              </a:rPr>
              <a:t>1) Energy Scales</a:t>
            </a:r>
          </a:p>
        </p:txBody>
      </p:sp>
      <p:grpSp>
        <p:nvGrpSpPr>
          <p:cNvPr id="12" name="Group 11">
            <a:extLst>
              <a:ext uri="{FF2B5EF4-FFF2-40B4-BE49-F238E27FC236}">
                <a16:creationId xmlns:a16="http://schemas.microsoft.com/office/drawing/2014/main" id="{74B54154-791B-B44A-97E7-E0C651C0B7D9}"/>
              </a:ext>
            </a:extLst>
          </p:cNvPr>
          <p:cNvGrpSpPr/>
          <p:nvPr/>
        </p:nvGrpSpPr>
        <p:grpSpPr>
          <a:xfrm>
            <a:off x="3732077" y="4188996"/>
            <a:ext cx="1950964" cy="2126081"/>
            <a:chOff x="3732077" y="4188996"/>
            <a:chExt cx="1950964" cy="2126081"/>
          </a:xfrm>
        </p:grpSpPr>
        <p:pic>
          <p:nvPicPr>
            <p:cNvPr id="9" name="Picture 17">
              <a:extLst>
                <a:ext uri="{FF2B5EF4-FFF2-40B4-BE49-F238E27FC236}">
                  <a16:creationId xmlns:a16="http://schemas.microsoft.com/office/drawing/2014/main" id="{17D2A1C3-DD31-0344-AAFB-B51546C01F27}"/>
                </a:ext>
              </a:extLst>
            </p:cNvPr>
            <p:cNvPicPr>
              <a:picLocks noChangeAspect="1" noChangeArrowheads="1"/>
            </p:cNvPicPr>
            <p:nvPr/>
          </p:nvPicPr>
          <p:blipFill>
            <a:blip r:embed="rId3"/>
            <a:srcRect/>
            <a:stretch>
              <a:fillRect/>
            </a:stretch>
          </p:blipFill>
          <p:spPr bwMode="auto">
            <a:xfrm>
              <a:off x="4422975" y="4767982"/>
              <a:ext cx="516528" cy="1547095"/>
            </a:xfrm>
            <a:prstGeom prst="rect">
              <a:avLst/>
            </a:prstGeom>
            <a:noFill/>
            <a:ln w="9525">
              <a:solidFill>
                <a:schemeClr val="bg2"/>
              </a:solidFill>
              <a:round/>
              <a:headEnd/>
              <a:tailEnd/>
            </a:ln>
          </p:spPr>
        </p:pic>
        <p:sp>
          <p:nvSpPr>
            <p:cNvPr id="10" name="Freeform 18">
              <a:extLst>
                <a:ext uri="{FF2B5EF4-FFF2-40B4-BE49-F238E27FC236}">
                  <a16:creationId xmlns:a16="http://schemas.microsoft.com/office/drawing/2014/main" id="{14E0F91E-A7A9-4845-B0CE-3676A505F1D1}"/>
                </a:ext>
              </a:extLst>
            </p:cNvPr>
            <p:cNvSpPr>
              <a:spLocks noChangeArrowheads="1"/>
            </p:cNvSpPr>
            <p:nvPr/>
          </p:nvSpPr>
          <p:spPr bwMode="auto">
            <a:xfrm>
              <a:off x="4697689" y="4194636"/>
              <a:ext cx="985352" cy="1915539"/>
            </a:xfrm>
            <a:custGeom>
              <a:avLst/>
              <a:gdLst>
                <a:gd name="T0" fmla="*/ 2147483647 w 2915"/>
                <a:gd name="T1" fmla="*/ 0 h 4958"/>
                <a:gd name="T2" fmla="*/ 0 w 2915"/>
                <a:gd name="T3" fmla="*/ 2147483647 h 4958"/>
                <a:gd name="T4" fmla="*/ 2147483647 w 2915"/>
                <a:gd name="T5" fmla="*/ 2147483647 h 4958"/>
                <a:gd name="T6" fmla="*/ 2147483647 w 2915"/>
                <a:gd name="T7" fmla="*/ 0 h 4958"/>
                <a:gd name="T8" fmla="*/ 2147483647 w 2915"/>
                <a:gd name="T9" fmla="*/ 0 h 4958"/>
                <a:gd name="T10" fmla="*/ 0 60000 65536"/>
                <a:gd name="T11" fmla="*/ 0 60000 65536"/>
                <a:gd name="T12" fmla="*/ 0 60000 65536"/>
                <a:gd name="T13" fmla="*/ 0 60000 65536"/>
                <a:gd name="T14" fmla="*/ 0 60000 65536"/>
                <a:gd name="T15" fmla="*/ 0 w 2915"/>
                <a:gd name="T16" fmla="*/ 0 h 4958"/>
                <a:gd name="T17" fmla="*/ 2915 w 2915"/>
                <a:gd name="T18" fmla="*/ 4958 h 4958"/>
              </a:gdLst>
              <a:ahLst/>
              <a:cxnLst>
                <a:cxn ang="T10">
                  <a:pos x="T0" y="T1"/>
                </a:cxn>
                <a:cxn ang="T11">
                  <a:pos x="T2" y="T3"/>
                </a:cxn>
                <a:cxn ang="T12">
                  <a:pos x="T4" y="T5"/>
                </a:cxn>
                <a:cxn ang="T13">
                  <a:pos x="T6" y="T7"/>
                </a:cxn>
                <a:cxn ang="T14">
                  <a:pos x="T8" y="T9"/>
                </a:cxn>
              </a:cxnLst>
              <a:rect l="T15" t="T16" r="T17" b="T18"/>
              <a:pathLst>
                <a:path w="2915" h="4958">
                  <a:moveTo>
                    <a:pt x="2881" y="0"/>
                  </a:moveTo>
                  <a:lnTo>
                    <a:pt x="0" y="2445"/>
                  </a:lnTo>
                  <a:lnTo>
                    <a:pt x="2914" y="4957"/>
                  </a:lnTo>
                  <a:lnTo>
                    <a:pt x="2914" y="0"/>
                  </a:lnTo>
                  <a:lnTo>
                    <a:pt x="2881" y="0"/>
                  </a:lnTo>
                </a:path>
              </a:pathLst>
            </a:custGeom>
            <a:gradFill rotWithShape="1">
              <a:gsLst>
                <a:gs pos="0">
                  <a:srgbClr val="FF0000"/>
                </a:gs>
                <a:gs pos="100000">
                  <a:srgbClr val="FFFF00">
                    <a:alpha val="68999"/>
                  </a:srgbClr>
                </a:gs>
              </a:gsLst>
              <a:lin ang="0" scaled="1"/>
            </a:gradFill>
            <a:ln w="9525">
              <a:solidFill>
                <a:srgbClr val="000000"/>
              </a:solidFill>
              <a:round/>
              <a:headEnd/>
              <a:tailEnd/>
            </a:ln>
          </p:spPr>
          <p:txBody>
            <a:bodyPr wrap="none" anchor="ctr">
              <a:prstTxWarp prst="textNoShape">
                <a:avLst/>
              </a:prstTxWarp>
            </a:bodyPr>
            <a:lstStyle/>
            <a:p>
              <a:endParaRPr lang="en-US"/>
            </a:p>
          </p:txBody>
        </p:sp>
        <p:sp>
          <p:nvSpPr>
            <p:cNvPr id="11" name="Freeform 23">
              <a:extLst>
                <a:ext uri="{FF2B5EF4-FFF2-40B4-BE49-F238E27FC236}">
                  <a16:creationId xmlns:a16="http://schemas.microsoft.com/office/drawing/2014/main" id="{4555CB13-E290-0C4A-9C1A-74C9B72B8750}"/>
                </a:ext>
              </a:extLst>
            </p:cNvPr>
            <p:cNvSpPr>
              <a:spLocks noChangeArrowheads="1"/>
            </p:cNvSpPr>
            <p:nvPr/>
          </p:nvSpPr>
          <p:spPr bwMode="auto">
            <a:xfrm flipH="1">
              <a:off x="3732077" y="4188996"/>
              <a:ext cx="985351" cy="1915541"/>
            </a:xfrm>
            <a:custGeom>
              <a:avLst/>
              <a:gdLst>
                <a:gd name="T0" fmla="*/ 2147483647 w 2915"/>
                <a:gd name="T1" fmla="*/ 0 h 4958"/>
                <a:gd name="T2" fmla="*/ 0 w 2915"/>
                <a:gd name="T3" fmla="*/ 2147483647 h 4958"/>
                <a:gd name="T4" fmla="*/ 2147483647 w 2915"/>
                <a:gd name="T5" fmla="*/ 2147483647 h 4958"/>
                <a:gd name="T6" fmla="*/ 2147483647 w 2915"/>
                <a:gd name="T7" fmla="*/ 0 h 4958"/>
                <a:gd name="T8" fmla="*/ 2147483647 w 2915"/>
                <a:gd name="T9" fmla="*/ 0 h 4958"/>
                <a:gd name="T10" fmla="*/ 0 60000 65536"/>
                <a:gd name="T11" fmla="*/ 0 60000 65536"/>
                <a:gd name="T12" fmla="*/ 0 60000 65536"/>
                <a:gd name="T13" fmla="*/ 0 60000 65536"/>
                <a:gd name="T14" fmla="*/ 0 60000 65536"/>
                <a:gd name="T15" fmla="*/ 0 w 2915"/>
                <a:gd name="T16" fmla="*/ 0 h 4958"/>
                <a:gd name="T17" fmla="*/ 2915 w 2915"/>
                <a:gd name="T18" fmla="*/ 4958 h 4958"/>
              </a:gdLst>
              <a:ahLst/>
              <a:cxnLst>
                <a:cxn ang="T10">
                  <a:pos x="T0" y="T1"/>
                </a:cxn>
                <a:cxn ang="T11">
                  <a:pos x="T2" y="T3"/>
                </a:cxn>
                <a:cxn ang="T12">
                  <a:pos x="T4" y="T5"/>
                </a:cxn>
                <a:cxn ang="T13">
                  <a:pos x="T6" y="T7"/>
                </a:cxn>
                <a:cxn ang="T14">
                  <a:pos x="T8" y="T9"/>
                </a:cxn>
              </a:cxnLst>
              <a:rect l="T15" t="T16" r="T17" b="T18"/>
              <a:pathLst>
                <a:path w="2915" h="4958">
                  <a:moveTo>
                    <a:pt x="2881" y="0"/>
                  </a:moveTo>
                  <a:lnTo>
                    <a:pt x="0" y="2445"/>
                  </a:lnTo>
                  <a:lnTo>
                    <a:pt x="2914" y="4957"/>
                  </a:lnTo>
                  <a:lnTo>
                    <a:pt x="2914" y="0"/>
                  </a:lnTo>
                  <a:lnTo>
                    <a:pt x="2881" y="0"/>
                  </a:lnTo>
                </a:path>
              </a:pathLst>
            </a:custGeom>
            <a:gradFill rotWithShape="1">
              <a:gsLst>
                <a:gs pos="0">
                  <a:srgbClr val="FF0000"/>
                </a:gs>
                <a:gs pos="100000">
                  <a:srgbClr val="FFFF00">
                    <a:alpha val="68999"/>
                  </a:srgbClr>
                </a:gs>
              </a:gsLst>
              <a:lin ang="0" scaled="1"/>
            </a:gradFill>
            <a:ln w="9525">
              <a:solidFill>
                <a:srgbClr val="000000"/>
              </a:solidFill>
              <a:round/>
              <a:headEnd/>
              <a:tailEnd/>
            </a:ln>
          </p:spPr>
          <p:txBody>
            <a:bodyPr wrap="none" anchor="ctr">
              <a:prstTxWarp prst="textNoShape">
                <a:avLst/>
              </a:prstTxWarp>
            </a:bodyPr>
            <a:lstStyle/>
            <a:p>
              <a:endParaRPr lang="en-US"/>
            </a:p>
          </p:txBody>
        </p:sp>
      </p:grpSp>
      <p:sp>
        <p:nvSpPr>
          <p:cNvPr id="13" name="TextBox 12">
            <a:extLst>
              <a:ext uri="{FF2B5EF4-FFF2-40B4-BE49-F238E27FC236}">
                <a16:creationId xmlns:a16="http://schemas.microsoft.com/office/drawing/2014/main" id="{F7E095E7-A11C-6043-9358-3B092F92294B}"/>
              </a:ext>
            </a:extLst>
          </p:cNvPr>
          <p:cNvSpPr txBox="1"/>
          <p:nvPr/>
        </p:nvSpPr>
        <p:spPr>
          <a:xfrm>
            <a:off x="3838576" y="3709990"/>
            <a:ext cx="2629246" cy="461665"/>
          </a:xfrm>
          <a:prstGeom prst="rect">
            <a:avLst/>
          </a:prstGeom>
          <a:noFill/>
        </p:spPr>
        <p:txBody>
          <a:bodyPr wrap="none" rtlCol="0">
            <a:spAutoFit/>
          </a:bodyPr>
          <a:lstStyle/>
          <a:p>
            <a:r>
              <a:rPr lang="en-US" sz="2400" b="1" u="sng" dirty="0">
                <a:solidFill>
                  <a:srgbClr val="131AFC"/>
                </a:solidFill>
                <a:latin typeface="Arial" panose="020B0604020202020204" pitchFamily="34" charset="0"/>
                <a:cs typeface="Arial" panose="020B0604020202020204" pitchFamily="34" charset="0"/>
              </a:rPr>
              <a:t>2) Length Scales</a:t>
            </a:r>
          </a:p>
        </p:txBody>
      </p:sp>
      <p:sp>
        <p:nvSpPr>
          <p:cNvPr id="14" name="TextBox 13">
            <a:extLst>
              <a:ext uri="{FF2B5EF4-FFF2-40B4-BE49-F238E27FC236}">
                <a16:creationId xmlns:a16="http://schemas.microsoft.com/office/drawing/2014/main" id="{4483544E-A83F-C447-B887-7914F5E98BFF}"/>
              </a:ext>
            </a:extLst>
          </p:cNvPr>
          <p:cNvSpPr txBox="1"/>
          <p:nvPr/>
        </p:nvSpPr>
        <p:spPr>
          <a:xfrm>
            <a:off x="433387" y="6354426"/>
            <a:ext cx="4392889" cy="400110"/>
          </a:xfrm>
          <a:prstGeom prst="rect">
            <a:avLst/>
          </a:prstGeom>
          <a:noFill/>
        </p:spPr>
        <p:txBody>
          <a:bodyPr wrap="square" rtlCol="0">
            <a:spAutoFit/>
          </a:bodyPr>
          <a:lstStyle/>
          <a:p>
            <a:r>
              <a:rPr lang="en-US" sz="2000" dirty="0">
                <a:solidFill>
                  <a:srgbClr val="7030A0"/>
                </a:solidFill>
                <a:latin typeface="Comic Sans MS" panose="030F0902030302020204" pitchFamily="66" charset="0"/>
                <a:cs typeface="Arial"/>
              </a:rPr>
              <a:t>Needle head: diameter 0.3 mm</a:t>
            </a:r>
          </a:p>
        </p:txBody>
      </p:sp>
      <p:cxnSp>
        <p:nvCxnSpPr>
          <p:cNvPr id="15" name="Straight Arrow Connector 14">
            <a:extLst>
              <a:ext uri="{FF2B5EF4-FFF2-40B4-BE49-F238E27FC236}">
                <a16:creationId xmlns:a16="http://schemas.microsoft.com/office/drawing/2014/main" id="{52E9B434-53A5-F346-8B50-F947EFE8B5C4}"/>
              </a:ext>
            </a:extLst>
          </p:cNvPr>
          <p:cNvCxnSpPr>
            <a:cxnSpLocks/>
          </p:cNvCxnSpPr>
          <p:nvPr/>
        </p:nvCxnSpPr>
        <p:spPr>
          <a:xfrm flipV="1">
            <a:off x="2982247" y="5357813"/>
            <a:ext cx="1698992" cy="1015357"/>
          </a:xfrm>
          <a:prstGeom prst="straightConnector1">
            <a:avLst/>
          </a:prstGeom>
          <a:ln>
            <a:solidFill>
              <a:srgbClr val="7030A0"/>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7C9287FE-5395-0C45-A0ED-1DFE0A6727C1}"/>
              </a:ext>
            </a:extLst>
          </p:cNvPr>
          <p:cNvSpPr txBox="1"/>
          <p:nvPr/>
        </p:nvSpPr>
        <p:spPr>
          <a:xfrm>
            <a:off x="6557963" y="4271959"/>
            <a:ext cx="4277133" cy="1446550"/>
          </a:xfrm>
          <a:prstGeom prst="rect">
            <a:avLst/>
          </a:prstGeom>
          <a:noFill/>
        </p:spPr>
        <p:txBody>
          <a:bodyPr wrap="none" rtlCol="0">
            <a:spAutoFit/>
          </a:bodyPr>
          <a:lstStyle/>
          <a:p>
            <a:r>
              <a:rPr lang="en-US" sz="2000" dirty="0">
                <a:solidFill>
                  <a:srgbClr val="7030A0"/>
                </a:solidFill>
                <a:latin typeface="Comic Sans MS" panose="030F0902030302020204" pitchFamily="66" charset="0"/>
                <a:cs typeface="Arial" panose="020B0604020202020204" pitchFamily="34" charset="0"/>
              </a:rPr>
              <a:t>An atom is 1,000,000 smaller…</a:t>
            </a:r>
          </a:p>
          <a:p>
            <a:endParaRPr lang="en-US" sz="800" dirty="0">
              <a:solidFill>
                <a:srgbClr val="7030A0"/>
              </a:solidFill>
              <a:latin typeface="Comic Sans MS" panose="030F0902030302020204" pitchFamily="66" charset="0"/>
              <a:cs typeface="Arial" panose="020B0604020202020204" pitchFamily="34" charset="0"/>
            </a:endParaRPr>
          </a:p>
          <a:p>
            <a:pPr algn="ctr"/>
            <a:r>
              <a:rPr lang="en-US" sz="3200" b="1" dirty="0">
                <a:solidFill>
                  <a:srgbClr val="7030A0"/>
                </a:solidFill>
                <a:latin typeface="Comic Sans MS" panose="030F0902030302020204" pitchFamily="66" charset="0"/>
                <a:cs typeface="Arial" panose="020B0604020202020204" pitchFamily="34" charset="0"/>
              </a:rPr>
              <a:t>Think even smaller!</a:t>
            </a:r>
          </a:p>
          <a:p>
            <a:pPr algn="ctr"/>
            <a:endParaRPr lang="en-US" sz="800" dirty="0">
              <a:solidFill>
                <a:srgbClr val="7030A0"/>
              </a:solidFill>
              <a:latin typeface="Comic Sans MS" panose="030F0902030302020204" pitchFamily="66" charset="0"/>
              <a:cs typeface="Arial" panose="020B0604020202020204" pitchFamily="34" charset="0"/>
            </a:endParaRPr>
          </a:p>
          <a:p>
            <a:pPr algn="ctr"/>
            <a:r>
              <a:rPr lang="en-US" sz="2000" dirty="0">
                <a:solidFill>
                  <a:srgbClr val="7030A0"/>
                </a:solidFill>
                <a:latin typeface="Comic Sans MS" panose="030F0902030302020204" pitchFamily="66" charset="0"/>
                <a:cs typeface="Arial" panose="020B0604020202020204" pitchFamily="34" charset="0"/>
              </a:rPr>
              <a:t>Another 1000 times smaller…</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444ACE6-3EFF-4346-A3BE-298BE221371A}"/>
                  </a:ext>
                </a:extLst>
              </p:cNvPr>
              <p:cNvSpPr txBox="1"/>
              <p:nvPr/>
            </p:nvSpPr>
            <p:spPr>
              <a:xfrm>
                <a:off x="6420911" y="5904505"/>
                <a:ext cx="5004127" cy="830997"/>
              </a:xfrm>
              <a:prstGeom prst="rect">
                <a:avLst/>
              </a:prstGeom>
              <a:noFill/>
            </p:spPr>
            <p:txBody>
              <a:bodyPr wrap="none" rtlCol="0">
                <a:spAutoFit/>
              </a:bodyPr>
              <a:lstStyle/>
              <a:p>
                <a:pPr algn="ctr"/>
                <a:r>
                  <a:rPr lang="en-US" sz="2400" dirty="0">
                    <a:solidFill>
                      <a:srgbClr val="FF0000"/>
                    </a:solidFill>
                    <a:latin typeface="Arial" panose="020B0604020202020204" pitchFamily="34" charset="0"/>
                    <a:cs typeface="Arial" panose="020B0604020202020204" pitchFamily="34" charset="0"/>
                  </a:rPr>
                  <a:t>This gets us down to the electron’s </a:t>
                </a:r>
              </a:p>
              <a:p>
                <a:pPr algn="ctr"/>
                <a:r>
                  <a:rPr lang="en-US" sz="2400" b="1" dirty="0">
                    <a:solidFill>
                      <a:srgbClr val="FF0000"/>
                    </a:solidFill>
                    <a:latin typeface="Arial" panose="020B0604020202020204" pitchFamily="34" charset="0"/>
                    <a:cs typeface="Arial" panose="020B0604020202020204" pitchFamily="34" charset="0"/>
                  </a:rPr>
                  <a:t>Compton wavelength </a:t>
                </a:r>
                <a14:m>
                  <m:oMath xmlns:m="http://schemas.openxmlformats.org/officeDocument/2006/math">
                    <m:sSub>
                      <m:sSubPr>
                        <m:ctrlPr>
                          <a:rPr lang="el-GR"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sSubPr>
                      <m:e>
                        <m:r>
                          <a:rPr lang="el-GR"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𝝀</m:t>
                        </m:r>
                      </m:e>
                      <m:sub>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𝒄</m:t>
                        </m:r>
                      </m:sub>
                    </m:sSub>
                  </m:oMath>
                </a14:m>
                <a:r>
                  <a:rPr lang="en-US" sz="2400" b="1" dirty="0">
                    <a:solidFill>
                      <a:srgbClr val="FF0000"/>
                    </a:solidFill>
                    <a:latin typeface="Arial" panose="020B0604020202020204" pitchFamily="34" charset="0"/>
                    <a:cs typeface="Arial" panose="020B0604020202020204" pitchFamily="34" charset="0"/>
                  </a:rPr>
                  <a:t>≈10</a:t>
                </a:r>
                <a:r>
                  <a:rPr lang="en-US" sz="2400" b="1" baseline="30000" dirty="0">
                    <a:solidFill>
                      <a:srgbClr val="FF0000"/>
                    </a:solidFill>
                    <a:latin typeface="Arial" panose="020B0604020202020204" pitchFamily="34" charset="0"/>
                    <a:cs typeface="Arial" panose="020B0604020202020204" pitchFamily="34" charset="0"/>
                  </a:rPr>
                  <a:t>-11</a:t>
                </a:r>
                <a:r>
                  <a:rPr lang="en-US" sz="2400" b="1" dirty="0">
                    <a:solidFill>
                      <a:srgbClr val="FF0000"/>
                    </a:solidFill>
                    <a:latin typeface="Arial" panose="020B0604020202020204" pitchFamily="34" charset="0"/>
                    <a:cs typeface="Arial" panose="020B0604020202020204" pitchFamily="34" charset="0"/>
                  </a:rPr>
                  <a:t>cm</a:t>
                </a:r>
                <a:endParaRPr lang="en-US" sz="2400" b="1" dirty="0">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2444ACE6-3EFF-4346-A3BE-298BE221371A}"/>
                  </a:ext>
                </a:extLst>
              </p:cNvPr>
              <p:cNvSpPr txBox="1">
                <a:spLocks noRot="1" noChangeAspect="1" noMove="1" noResize="1" noEditPoints="1" noAdjustHandles="1" noChangeArrowheads="1" noChangeShapeType="1" noTextEdit="1"/>
              </p:cNvSpPr>
              <p:nvPr/>
            </p:nvSpPr>
            <p:spPr>
              <a:xfrm>
                <a:off x="6420911" y="5904505"/>
                <a:ext cx="5004127" cy="830997"/>
              </a:xfrm>
              <a:prstGeom prst="rect">
                <a:avLst/>
              </a:prstGeom>
              <a:blipFill>
                <a:blip r:embed="rId4"/>
                <a:stretch>
                  <a:fillRect l="-1266" t="-6061" r="-1266" b="-15152"/>
                </a:stretch>
              </a:blipFill>
            </p:spPr>
            <p:txBody>
              <a:bodyPr/>
              <a:lstStyle/>
              <a:p>
                <a:r>
                  <a:rPr lang="en-US">
                    <a:noFill/>
                  </a:rPr>
                  <a:t> </a:t>
                </a:r>
              </a:p>
            </p:txBody>
          </p:sp>
        </mc:Fallback>
      </mc:AlternateContent>
    </p:spTree>
    <p:extLst>
      <p:ext uri="{BB962C8B-B14F-4D97-AF65-F5344CB8AC3E}">
        <p14:creationId xmlns:p14="http://schemas.microsoft.com/office/powerpoint/2010/main" val="3731990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4496AB1B-747C-3A46-873E-D73E85520079}"/>
              </a:ext>
            </a:extLst>
          </p:cNvPr>
          <p:cNvSpPr>
            <a:spLocks noGrp="1" noChangeArrowheads="1"/>
          </p:cNvSpPr>
          <p:nvPr>
            <p:ph type="title"/>
          </p:nvPr>
        </p:nvSpPr>
        <p:spPr>
          <a:xfrm>
            <a:off x="942969" y="0"/>
            <a:ext cx="10448925" cy="1231900"/>
          </a:xfrm>
          <a:noFill/>
          <a:ln/>
        </p:spPr>
        <p:txBody>
          <a:bodyPr>
            <a:normAutofit/>
          </a:bodyPr>
          <a:lstStyle/>
          <a:p>
            <a:r>
              <a:rPr lang="en-US" sz="3200" b="1" dirty="0">
                <a:solidFill>
                  <a:srgbClr val="FF0000"/>
                </a:solidFill>
                <a:latin typeface="Arial"/>
                <a:cs typeface="Arial"/>
              </a:rPr>
              <a:t>Fundamental Physics During Violent Accelerations</a:t>
            </a:r>
            <a:endParaRPr lang="en-US" b="1" dirty="0">
              <a:solidFill>
                <a:srgbClr val="FF0000"/>
              </a:solidFill>
              <a:latin typeface="Arial"/>
              <a:cs typeface="Arial"/>
            </a:endParaRPr>
          </a:p>
        </p:txBody>
      </p:sp>
      <mc:AlternateContent xmlns:mc="http://schemas.openxmlformats.org/markup-compatibility/2006" xmlns:a14="http://schemas.microsoft.com/office/drawing/2010/main">
        <mc:Choice Requires="a14">
          <p:sp>
            <p:nvSpPr>
              <p:cNvPr id="5" name="TextBox 1">
                <a:extLst>
                  <a:ext uri="{FF2B5EF4-FFF2-40B4-BE49-F238E27FC236}">
                    <a16:creationId xmlns:a16="http://schemas.microsoft.com/office/drawing/2014/main" id="{50013117-0E7B-0E47-A7DF-5E096A13F529}"/>
                  </a:ext>
                </a:extLst>
              </p:cNvPr>
              <p:cNvSpPr txBox="1">
                <a:spLocks noChangeArrowheads="1"/>
              </p:cNvSpPr>
              <p:nvPr/>
            </p:nvSpPr>
            <p:spPr bwMode="auto">
              <a:xfrm>
                <a:off x="52241" y="1037344"/>
                <a:ext cx="10434784" cy="210378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r>
                  <a:rPr lang="en-US" dirty="0">
                    <a:latin typeface="Arial" panose="020B0604020202020204" pitchFamily="34" charset="0"/>
                    <a:cs typeface="Arial" panose="020B0604020202020204" pitchFamily="34" charset="0"/>
                  </a:rPr>
                  <a:t>Estimate the electric field strength for which the energy gain of an electron accelerated over one Compton length equals the electron rest energy:</a:t>
                </a:r>
              </a:p>
              <a:p>
                <a:r>
                  <a:rPr lang="en-US" sz="2800" dirty="0">
                    <a:solidFill>
                      <a:srgbClr val="FF0000"/>
                    </a:solidFill>
                    <a:cs typeface="Times New Roman" panose="02020603050405020304" pitchFamily="18" charset="0"/>
                  </a:rPr>
                  <a:t>             </a:t>
                </a:r>
                <a14:m>
                  <m:oMath xmlns:m="http://schemas.openxmlformats.org/officeDocument/2006/math">
                    <m:f>
                      <m:fPr>
                        <m:ctrlPr>
                          <a:rPr lang="en-US" sz="3200" i="1" smtClean="0">
                            <a:solidFill>
                              <a:srgbClr val="FF0000"/>
                            </a:solidFill>
                            <a:latin typeface="Cambria Math" panose="02040503050406030204" pitchFamily="18" charset="0"/>
                            <a:cs typeface="Times New Roman" panose="02020603050405020304" pitchFamily="18" charset="0"/>
                          </a:rPr>
                        </m:ctrlPr>
                      </m:fPr>
                      <m:num>
                        <m:r>
                          <a:rPr lang="en-US" sz="32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ℏ</m:t>
                        </m:r>
                      </m:num>
                      <m:den>
                        <m:r>
                          <a:rPr lang="en-US" sz="3200" b="0" i="1" smtClean="0">
                            <a:solidFill>
                              <a:srgbClr val="FF0000"/>
                            </a:solidFill>
                            <a:latin typeface="Cambria Math" panose="02040503050406030204" pitchFamily="18" charset="0"/>
                            <a:cs typeface="Times New Roman" panose="02020603050405020304" pitchFamily="18" charset="0"/>
                          </a:rPr>
                          <m:t>𝑚𝑐</m:t>
                        </m:r>
                      </m:den>
                    </m:f>
                    <m:r>
                      <a:rPr lang="en-US" sz="32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32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sz="3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𝑒𝐸</m:t>
                        </m:r>
                      </m:e>
                      <m:sub>
                        <m:r>
                          <a:rPr lang="en-US" sz="3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𝑐𝑟</m:t>
                        </m:r>
                      </m:sub>
                    </m:sSub>
                    <m:r>
                      <a:rPr lang="en-US" sz="3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US" sz="3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𝑚</m:t>
                    </m:r>
                    <m:sSup>
                      <m:sSupPr>
                        <m:ctrlPr>
                          <a:rPr lang="en-US" sz="3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sz="3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𝑐</m:t>
                        </m:r>
                      </m:e>
                      <m:sup>
                        <m:r>
                          <a:rPr lang="en-US" sz="3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2</m:t>
                        </m:r>
                      </m:sup>
                    </m:sSup>
                    <m:r>
                      <a:rPr lang="en-US" sz="32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3200" b="1"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sz="3200" b="1"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𝟏𝟎</m:t>
                        </m:r>
                      </m:e>
                      <m:sup>
                        <m:r>
                          <a:rPr lang="en-US" sz="3200" b="1"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𝟏𝟔</m:t>
                        </m:r>
                      </m:sup>
                    </m:sSup>
                    <m:r>
                      <a:rPr lang="en-US" sz="3200" b="1"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𝑽</m:t>
                    </m:r>
                    <m:r>
                      <a:rPr lang="en-US" sz="3200" b="1"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US" sz="3200" b="1"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𝒄𝒎</m:t>
                    </m:r>
                  </m:oMath>
                </a14:m>
                <a:endParaRPr lang="en-US" sz="3200" b="1" dirty="0">
                  <a:solidFill>
                    <a:srgbClr val="FF0000"/>
                  </a:solidFill>
                  <a:latin typeface="Times New Roman" panose="02020603050405020304" pitchFamily="18" charset="0"/>
                  <a:cs typeface="Times New Roman" panose="02020603050405020304" pitchFamily="18" charset="0"/>
                </a:endParaRPr>
              </a:p>
              <a:p>
                <a:endParaRPr lang="en-US" sz="800" dirty="0">
                  <a:solidFill>
                    <a:srgbClr val="FF0000"/>
                  </a:solidFill>
                  <a:latin typeface="Times New Roman" panose="02020603050405020304" pitchFamily="18" charset="0"/>
                  <a:cs typeface="Times New Roman" panose="02020603050405020304" pitchFamily="18" charset="0"/>
                </a:endParaRPr>
              </a:p>
              <a:p>
                <a:r>
                  <a:rPr lang="en-US" sz="2800" b="1" dirty="0">
                    <a:solidFill>
                      <a:srgbClr val="FF0000"/>
                    </a:solidFill>
                    <a:latin typeface="Arial" panose="020B0604020202020204" pitchFamily="34" charset="0"/>
                    <a:cs typeface="Arial" panose="020B0604020202020204" pitchFamily="34" charset="0"/>
                  </a:rPr>
                  <a:t>This defines the critical electric field in QED</a:t>
                </a:r>
              </a:p>
            </p:txBody>
          </p:sp>
        </mc:Choice>
        <mc:Fallback xmlns="">
          <p:sp>
            <p:nvSpPr>
              <p:cNvPr id="5" name="TextBox 1">
                <a:extLst>
                  <a:ext uri="{FF2B5EF4-FFF2-40B4-BE49-F238E27FC236}">
                    <a16:creationId xmlns:a16="http://schemas.microsoft.com/office/drawing/2014/main" id="{50013117-0E7B-0E47-A7DF-5E096A13F529}"/>
                  </a:ext>
                </a:extLst>
              </p:cNvPr>
              <p:cNvSpPr txBox="1">
                <a:spLocks noRot="1" noChangeAspect="1" noMove="1" noResize="1" noEditPoints="1" noAdjustHandles="1" noChangeArrowheads="1" noChangeShapeType="1" noTextEdit="1"/>
              </p:cNvSpPr>
              <p:nvPr/>
            </p:nvSpPr>
            <p:spPr bwMode="auto">
              <a:xfrm>
                <a:off x="52241" y="1037344"/>
                <a:ext cx="10434784" cy="2103781"/>
              </a:xfrm>
              <a:prstGeom prst="rect">
                <a:avLst/>
              </a:prstGeom>
              <a:blipFill>
                <a:blip r:embed="rId2"/>
                <a:stretch>
                  <a:fillRect l="-972" t="-2410" b="-662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1">
                <a:extLst>
                  <a:ext uri="{FF2B5EF4-FFF2-40B4-BE49-F238E27FC236}">
                    <a16:creationId xmlns:a16="http://schemas.microsoft.com/office/drawing/2014/main" id="{54C85B26-8A28-E145-8150-333E0F6D1B03}"/>
                  </a:ext>
                </a:extLst>
              </p:cNvPr>
              <p:cNvSpPr txBox="1">
                <a:spLocks noChangeArrowheads="1"/>
              </p:cNvSpPr>
              <p:nvPr/>
            </p:nvSpPr>
            <p:spPr bwMode="auto">
              <a:xfrm>
                <a:off x="1182062" y="3277369"/>
                <a:ext cx="6498960" cy="95692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a14:m>
                  <m:oMathPara xmlns:m="http://schemas.openxmlformats.org/officeDocument/2006/math">
                    <m:oMathParaPr>
                      <m:jc m:val="centerGroup"/>
                    </m:oMathParaPr>
                    <m:oMath xmlns:m="http://schemas.openxmlformats.org/officeDocument/2006/math">
                      <m:sSub>
                        <m:sSubPr>
                          <m:ctrlPr>
                            <a:rPr lang="en-US" sz="2800" i="1" smtClean="0">
                              <a:solidFill>
                                <a:srgbClr val="FF0000"/>
                              </a:solidFill>
                              <a:latin typeface="Cambria Math" panose="02040503050406030204" pitchFamily="18" charset="0"/>
                              <a:cs typeface="Times New Roman" panose="02020603050405020304" pitchFamily="18" charset="0"/>
                            </a:rPr>
                          </m:ctrlPr>
                        </m:sSubPr>
                        <m:e>
                          <m:r>
                            <a:rPr lang="en-US" sz="2800" b="0" i="1" smtClean="0">
                              <a:solidFill>
                                <a:srgbClr val="FF0000"/>
                              </a:solidFill>
                              <a:latin typeface="Cambria Math" panose="02040503050406030204" pitchFamily="18" charset="0"/>
                              <a:cs typeface="Times New Roman" panose="02020603050405020304" pitchFamily="18" charset="0"/>
                            </a:rPr>
                            <m:t>𝐼</m:t>
                          </m:r>
                        </m:e>
                        <m:sub>
                          <m:r>
                            <a:rPr lang="en-US" sz="2800" b="0" i="1" smtClean="0">
                              <a:solidFill>
                                <a:srgbClr val="FF0000"/>
                              </a:solidFill>
                              <a:latin typeface="Cambria Math" panose="02040503050406030204" pitchFamily="18" charset="0"/>
                              <a:cs typeface="Times New Roman" panose="02020603050405020304" pitchFamily="18" charset="0"/>
                            </a:rPr>
                            <m:t>𝑐𝑟</m:t>
                          </m:r>
                        </m:sub>
                      </m:sSub>
                      <m:r>
                        <a:rPr lang="en-US" sz="2800" b="0" i="1" smtClean="0">
                          <a:solidFill>
                            <a:srgbClr val="FF0000"/>
                          </a:solidFill>
                          <a:latin typeface="Cambria Math" panose="02040503050406030204" pitchFamily="18" charset="0"/>
                          <a:cs typeface="Times New Roman" panose="02020603050405020304" pitchFamily="18" charset="0"/>
                        </a:rPr>
                        <m:t>=</m:t>
                      </m:r>
                      <m:f>
                        <m:fPr>
                          <m:ctrlPr>
                            <a:rPr lang="en-US" sz="2800" b="0" i="1" smtClean="0">
                              <a:solidFill>
                                <a:srgbClr val="FF0000"/>
                              </a:solidFill>
                              <a:latin typeface="Cambria Math" panose="02040503050406030204" pitchFamily="18" charset="0"/>
                              <a:cs typeface="Times New Roman" panose="02020603050405020304" pitchFamily="18" charset="0"/>
                            </a:rPr>
                          </m:ctrlPr>
                        </m:fPr>
                        <m:num>
                          <m:r>
                            <a:rPr lang="en-US" sz="2800" b="0" i="1" smtClean="0">
                              <a:solidFill>
                                <a:srgbClr val="FF0000"/>
                              </a:solidFill>
                              <a:latin typeface="Cambria Math" panose="02040503050406030204" pitchFamily="18" charset="0"/>
                              <a:cs typeface="Times New Roman" panose="02020603050405020304" pitchFamily="18" charset="0"/>
                            </a:rPr>
                            <m:t>𝑐</m:t>
                          </m:r>
                          <m:sSubSup>
                            <m:sSubSupPr>
                              <m:ctrlPr>
                                <a:rPr lang="en-US" sz="2800" b="0" i="1" smtClean="0">
                                  <a:solidFill>
                                    <a:srgbClr val="FF0000"/>
                                  </a:solidFill>
                                  <a:latin typeface="Cambria Math" panose="02040503050406030204" pitchFamily="18" charset="0"/>
                                  <a:cs typeface="Times New Roman" panose="02020603050405020304" pitchFamily="18" charset="0"/>
                                </a:rPr>
                              </m:ctrlPr>
                            </m:sSubSupPr>
                            <m:e>
                              <m:r>
                                <a:rPr lang="en-US" sz="2800" b="0" i="1" smtClean="0">
                                  <a:solidFill>
                                    <a:srgbClr val="FF0000"/>
                                  </a:solidFill>
                                  <a:latin typeface="Cambria Math" panose="02040503050406030204" pitchFamily="18" charset="0"/>
                                  <a:cs typeface="Times New Roman" panose="02020603050405020304" pitchFamily="18" charset="0"/>
                                </a:rPr>
                                <m:t>𝐸</m:t>
                              </m:r>
                            </m:e>
                            <m:sub>
                              <m:r>
                                <a:rPr lang="en-US" sz="2800" b="0" i="1" smtClean="0">
                                  <a:solidFill>
                                    <a:srgbClr val="FF0000"/>
                                  </a:solidFill>
                                  <a:latin typeface="Cambria Math" panose="02040503050406030204" pitchFamily="18" charset="0"/>
                                  <a:cs typeface="Times New Roman" panose="02020603050405020304" pitchFamily="18" charset="0"/>
                                </a:rPr>
                                <m:t>𝑐𝑟</m:t>
                              </m:r>
                            </m:sub>
                            <m:sup>
                              <m:r>
                                <a:rPr lang="en-US" sz="2800" b="0" i="1" smtClean="0">
                                  <a:solidFill>
                                    <a:srgbClr val="FF0000"/>
                                  </a:solidFill>
                                  <a:latin typeface="Cambria Math" panose="02040503050406030204" pitchFamily="18" charset="0"/>
                                  <a:cs typeface="Times New Roman" panose="02020603050405020304" pitchFamily="18" charset="0"/>
                                </a:rPr>
                                <m:t>2</m:t>
                              </m:r>
                            </m:sup>
                          </m:sSubSup>
                        </m:num>
                        <m:den>
                          <m:r>
                            <a:rPr lang="en-US" sz="2800" b="0" i="1" smtClean="0">
                              <a:solidFill>
                                <a:srgbClr val="FF0000"/>
                              </a:solidFill>
                              <a:latin typeface="Cambria Math" panose="02040503050406030204" pitchFamily="18" charset="0"/>
                              <a:cs typeface="Times New Roman" panose="02020603050405020304" pitchFamily="18" charset="0"/>
                            </a:rPr>
                            <m:t>8</m:t>
                          </m:r>
                          <m: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𝜋</m:t>
                          </m:r>
                        </m:den>
                      </m:f>
                      <m:r>
                        <a:rPr lang="en-US" sz="2800" b="0" i="1" smtClean="0">
                          <a:solidFill>
                            <a:srgbClr val="FF0000"/>
                          </a:solidFill>
                          <a:latin typeface="Cambria Math" panose="02040503050406030204" pitchFamily="18" charset="0"/>
                          <a:cs typeface="Times New Roman" panose="02020603050405020304" pitchFamily="18" charset="0"/>
                        </a:rPr>
                        <m:t>=4.6</m:t>
                      </m:r>
                      <m: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sSup>
                        <m:sSupPr>
                          <m:ctrlP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m:t>
                          </m:r>
                        </m:e>
                        <m:sup>
                          <m: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29</m:t>
                          </m:r>
                        </m:sup>
                      </m:sSup>
                      <m:f>
                        <m:fPr>
                          <m:type m:val="skw"/>
                          <m:ctrlP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𝑊</m:t>
                          </m:r>
                        </m:num>
                        <m:den>
                          <m: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𝑐</m:t>
                          </m:r>
                          <m:sSup>
                            <m:sSupPr>
                              <m:ctrlP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𝑚</m:t>
                              </m:r>
                            </m:e>
                            <m:sup>
                              <m:r>
                                <a:rPr lang="en-US" sz="28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2</m:t>
                              </m:r>
                            </m:sup>
                          </m:sSup>
                        </m:den>
                      </m:f>
                    </m:oMath>
                  </m:oMathPara>
                </a14:m>
                <a:endParaRPr lang="en-US" sz="2800"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6" name="TextBox 1">
                <a:extLst>
                  <a:ext uri="{FF2B5EF4-FFF2-40B4-BE49-F238E27FC236}">
                    <a16:creationId xmlns:a16="http://schemas.microsoft.com/office/drawing/2014/main" id="{54C85B26-8A28-E145-8150-333E0F6D1B03}"/>
                  </a:ext>
                </a:extLst>
              </p:cNvPr>
              <p:cNvSpPr txBox="1">
                <a:spLocks noRot="1" noChangeAspect="1" noMove="1" noResize="1" noEditPoints="1" noAdjustHandles="1" noChangeArrowheads="1" noChangeShapeType="1" noTextEdit="1"/>
              </p:cNvSpPr>
              <p:nvPr/>
            </p:nvSpPr>
            <p:spPr bwMode="auto">
              <a:xfrm>
                <a:off x="1182062" y="3277369"/>
                <a:ext cx="6498960" cy="956929"/>
              </a:xfrm>
              <a:prstGeom prst="rect">
                <a:avLst/>
              </a:prstGeom>
              <a:blipFill>
                <a:blip r:embed="rId3"/>
                <a:stretch>
                  <a:fillRect t="-67105" b="-12894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7" name="Picture 6">
            <a:extLst>
              <a:ext uri="{FF2B5EF4-FFF2-40B4-BE49-F238E27FC236}">
                <a16:creationId xmlns:a16="http://schemas.microsoft.com/office/drawing/2014/main" id="{F7457C92-85CC-8145-84DD-D4EACA519F41}"/>
              </a:ext>
            </a:extLst>
          </p:cNvPr>
          <p:cNvPicPr>
            <a:picLocks noChangeAspect="1"/>
          </p:cNvPicPr>
          <p:nvPr/>
        </p:nvPicPr>
        <p:blipFill>
          <a:blip r:embed="rId4"/>
          <a:stretch>
            <a:fillRect/>
          </a:stretch>
        </p:blipFill>
        <p:spPr>
          <a:xfrm>
            <a:off x="7681022" y="1997776"/>
            <a:ext cx="3796594" cy="2761160"/>
          </a:xfrm>
          <a:prstGeom prst="rect">
            <a:avLst/>
          </a:prstGeom>
        </p:spPr>
      </p:pic>
      <p:sp>
        <p:nvSpPr>
          <p:cNvPr id="8" name="TextBox 1">
            <a:extLst>
              <a:ext uri="{FF2B5EF4-FFF2-40B4-BE49-F238E27FC236}">
                <a16:creationId xmlns:a16="http://schemas.microsoft.com/office/drawing/2014/main" id="{5804AB65-D049-5E42-B6CB-666430B30892}"/>
              </a:ext>
            </a:extLst>
          </p:cNvPr>
          <p:cNvSpPr txBox="1">
            <a:spLocks noChangeArrowheads="1"/>
          </p:cNvSpPr>
          <p:nvPr/>
        </p:nvSpPr>
        <p:spPr bwMode="auto">
          <a:xfrm>
            <a:off x="52241" y="4502932"/>
            <a:ext cx="76287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algn="ctr"/>
            <a:r>
              <a:rPr lang="en-US" dirty="0">
                <a:latin typeface="Arial" panose="020B0604020202020204" pitchFamily="34" charset="0"/>
                <a:cs typeface="Arial" panose="020B0604020202020204" pitchFamily="34" charset="0"/>
              </a:rPr>
              <a:t>The acceleration of a free electron in this case is so </a:t>
            </a:r>
          </a:p>
          <a:p>
            <a:pPr algn="ctr"/>
            <a:r>
              <a:rPr lang="en-US" dirty="0">
                <a:latin typeface="Arial" panose="020B0604020202020204" pitchFamily="34" charset="0"/>
                <a:cs typeface="Arial" panose="020B0604020202020204" pitchFamily="34" charset="0"/>
              </a:rPr>
              <a:t>violent that the interaction is nonlinear.</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EB4C486-03C8-CD4A-A90F-9F71F1A35778}"/>
                  </a:ext>
                </a:extLst>
              </p:cNvPr>
              <p:cNvSpPr txBox="1"/>
              <p:nvPr/>
            </p:nvSpPr>
            <p:spPr>
              <a:xfrm>
                <a:off x="526701" y="5410508"/>
                <a:ext cx="10682668" cy="1261884"/>
              </a:xfrm>
              <a:prstGeom prst="rect">
                <a:avLst/>
              </a:prstGeom>
              <a:noFill/>
            </p:spPr>
            <p:txBody>
              <a:bodyPr wrap="none" rtlCol="0">
                <a:spAutoFit/>
              </a:bodyPr>
              <a:lstStyle/>
              <a:p>
                <a:pPr algn="ctr"/>
                <a:r>
                  <a:rPr lang="en-US" sz="2400" b="1" dirty="0">
                    <a:solidFill>
                      <a:srgbClr val="00B050"/>
                    </a:solidFill>
                    <a:latin typeface="Arial" panose="020B0604020202020204" pitchFamily="34" charset="0"/>
                    <a:cs typeface="Arial" panose="020B0604020202020204" pitchFamily="34" charset="0"/>
                  </a:rPr>
                  <a:t>Probing </a:t>
                </a:r>
                <a14:m>
                  <m:oMath xmlns:m="http://schemas.openxmlformats.org/officeDocument/2006/math">
                    <m:sSub>
                      <m:sSubPr>
                        <m:ctrlPr>
                          <a:rPr lang="en-US" sz="2400" b="1" i="1" smtClean="0">
                            <a:solidFill>
                              <a:srgbClr val="00B050"/>
                            </a:solidFill>
                            <a:latin typeface="Cambria Math" panose="02040503050406030204" pitchFamily="18" charset="0"/>
                            <a:cs typeface="Arial" panose="020B0604020202020204" pitchFamily="34" charset="0"/>
                          </a:rPr>
                        </m:ctrlPr>
                      </m:sSubPr>
                      <m:e>
                        <m:r>
                          <a:rPr lang="en-US" sz="2400" b="1" i="1" smtClean="0">
                            <a:solidFill>
                              <a:srgbClr val="00B050"/>
                            </a:solidFill>
                            <a:latin typeface="Cambria Math" panose="02040503050406030204" pitchFamily="18" charset="0"/>
                            <a:cs typeface="Arial" panose="020B0604020202020204" pitchFamily="34" charset="0"/>
                          </a:rPr>
                          <m:t>𝑬</m:t>
                        </m:r>
                      </m:e>
                      <m:sub>
                        <m:r>
                          <a:rPr lang="en-US" sz="2400" b="1" i="1" smtClean="0">
                            <a:solidFill>
                              <a:srgbClr val="00B050"/>
                            </a:solidFill>
                            <a:latin typeface="Cambria Math" panose="02040503050406030204" pitchFamily="18" charset="0"/>
                            <a:cs typeface="Arial" panose="020B0604020202020204" pitchFamily="34" charset="0"/>
                          </a:rPr>
                          <m:t>𝒄𝒓</m:t>
                        </m:r>
                      </m:sub>
                    </m:sSub>
                  </m:oMath>
                </a14:m>
                <a:r>
                  <a:rPr lang="en-US" sz="2400" b="1" dirty="0">
                    <a:solidFill>
                      <a:srgbClr val="00B050"/>
                    </a:solidFill>
                    <a:latin typeface="Arial" panose="020B0604020202020204" pitchFamily="34" charset="0"/>
                    <a:cs typeface="Arial" panose="020B0604020202020204" pitchFamily="34" charset="0"/>
                  </a:rPr>
                  <a:t> tests QED in a completely different non-perturbative regime</a:t>
                </a:r>
              </a:p>
              <a:p>
                <a:pPr algn="ctr"/>
                <a:r>
                  <a:rPr lang="en-US" sz="2400" b="1" dirty="0">
                    <a:solidFill>
                      <a:srgbClr val="00B050"/>
                    </a:solidFill>
                    <a:latin typeface="Arial" panose="020B0604020202020204" pitchFamily="34" charset="0"/>
                    <a:cs typeface="Arial" panose="020B0604020202020204" pitchFamily="34" charset="0"/>
                  </a:rPr>
                  <a:t>A regime not covered by Standard Model</a:t>
                </a:r>
              </a:p>
              <a:p>
                <a:pPr algn="ctr"/>
                <a:r>
                  <a:rPr lang="en-US" sz="2800" b="1" i="1" u="sng" dirty="0">
                    <a:solidFill>
                      <a:srgbClr val="FF0000"/>
                    </a:solidFill>
                    <a:latin typeface="Arial" panose="020B0604020202020204" pitchFamily="34" charset="0"/>
                    <a:cs typeface="Arial" panose="020B0604020202020204" pitchFamily="34" charset="0"/>
                  </a:rPr>
                  <a:t>The strong-field QED regime is largely unexplored</a:t>
                </a:r>
              </a:p>
            </p:txBody>
          </p:sp>
        </mc:Choice>
        <mc:Fallback xmlns="">
          <p:sp>
            <p:nvSpPr>
              <p:cNvPr id="9" name="TextBox 8">
                <a:extLst>
                  <a:ext uri="{FF2B5EF4-FFF2-40B4-BE49-F238E27FC236}">
                    <a16:creationId xmlns:a16="http://schemas.microsoft.com/office/drawing/2014/main" id="{DEB4C486-03C8-CD4A-A90F-9F71F1A35778}"/>
                  </a:ext>
                </a:extLst>
              </p:cNvPr>
              <p:cNvSpPr txBox="1">
                <a:spLocks noRot="1" noChangeAspect="1" noMove="1" noResize="1" noEditPoints="1" noAdjustHandles="1" noChangeArrowheads="1" noChangeShapeType="1" noTextEdit="1"/>
              </p:cNvSpPr>
              <p:nvPr/>
            </p:nvSpPr>
            <p:spPr>
              <a:xfrm>
                <a:off x="526701" y="5410508"/>
                <a:ext cx="10682668" cy="1261884"/>
              </a:xfrm>
              <a:prstGeom prst="rect">
                <a:avLst/>
              </a:prstGeom>
              <a:blipFill>
                <a:blip r:embed="rId5"/>
                <a:stretch>
                  <a:fillRect l="-356" t="-4000" r="-356" b="-13000"/>
                </a:stretch>
              </a:blipFill>
            </p:spPr>
            <p:txBody>
              <a:bodyPr/>
              <a:lstStyle/>
              <a:p>
                <a:r>
                  <a:rPr lang="en-US">
                    <a:noFill/>
                  </a:rPr>
                  <a:t> </a:t>
                </a:r>
              </a:p>
            </p:txBody>
          </p:sp>
        </mc:Fallback>
      </mc:AlternateContent>
    </p:spTree>
    <p:extLst>
      <p:ext uri="{BB962C8B-B14F-4D97-AF65-F5344CB8AC3E}">
        <p14:creationId xmlns:p14="http://schemas.microsoft.com/office/powerpoint/2010/main" val="1375366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0166DE63-8B48-2847-8841-25DA51119CA7}"/>
              </a:ext>
            </a:extLst>
          </p:cNvPr>
          <p:cNvSpPr>
            <a:spLocks noGrp="1" noChangeArrowheads="1"/>
          </p:cNvSpPr>
          <p:nvPr>
            <p:ph type="title"/>
          </p:nvPr>
        </p:nvSpPr>
        <p:spPr>
          <a:xfrm>
            <a:off x="2871783" y="0"/>
            <a:ext cx="6300794" cy="1231900"/>
          </a:xfrm>
          <a:noFill/>
          <a:ln/>
        </p:spPr>
        <p:txBody>
          <a:bodyPr>
            <a:normAutofit/>
          </a:bodyPr>
          <a:lstStyle/>
          <a:p>
            <a:r>
              <a:rPr lang="en-US" sz="3200" b="1" dirty="0">
                <a:solidFill>
                  <a:srgbClr val="FF0000"/>
                </a:solidFill>
                <a:latin typeface="Arial"/>
                <a:cs typeface="Arial"/>
              </a:rPr>
              <a:t>Strong Fields in Astrophysics</a:t>
            </a:r>
            <a:endParaRPr lang="en-US" b="1" dirty="0">
              <a:solidFill>
                <a:srgbClr val="FF0000"/>
              </a:solidFill>
              <a:latin typeface="Arial"/>
              <a:cs typeface="Aria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1F81209-8A55-FA42-A1D8-6484819836FE}"/>
                  </a:ext>
                </a:extLst>
              </p:cNvPr>
              <p:cNvSpPr txBox="1"/>
              <p:nvPr/>
            </p:nvSpPr>
            <p:spPr>
              <a:xfrm>
                <a:off x="14272" y="4514850"/>
                <a:ext cx="12177728" cy="2308324"/>
              </a:xfrm>
              <a:prstGeom prst="rect">
                <a:avLst/>
              </a:prstGeom>
              <a:noFill/>
            </p:spPr>
            <p:txBody>
              <a:bodyPr wrap="square" rtlCol="0">
                <a:spAutoFit/>
              </a:bodyPr>
              <a:lstStyle/>
              <a:p>
                <a:r>
                  <a:rPr lang="en-US" sz="2400" b="1" dirty="0">
                    <a:solidFill>
                      <a:srgbClr val="131AFC"/>
                    </a:solidFill>
                    <a:latin typeface="Arial" panose="020B0604020202020204" pitchFamily="34" charset="0"/>
                    <a:cs typeface="Arial" panose="020B0604020202020204" pitchFamily="34" charset="0"/>
                  </a:rPr>
                  <a:t>Ultra-strong electromagnetic fields + highly energetic particles → strong-field QED</a:t>
                </a:r>
              </a:p>
              <a:p>
                <a:pPr marL="342900" indent="-342900">
                  <a:buFont typeface="Arial" panose="020B0604020202020204" pitchFamily="34" charset="0"/>
                  <a:buChar char="•"/>
                </a:pPr>
                <a:r>
                  <a:rPr lang="en-US" sz="2400" b="1" dirty="0">
                    <a:solidFill>
                      <a:srgbClr val="131AFC"/>
                    </a:solidFill>
                    <a:latin typeface="Arial" panose="020B0604020202020204" pitchFamily="34" charset="0"/>
                    <a:cs typeface="Arial" panose="020B0604020202020204" pitchFamily="34" charset="0"/>
                  </a:rPr>
                  <a:t>Interior of neutron stars</a:t>
                </a:r>
              </a:p>
              <a:p>
                <a:pPr marL="342900" indent="-342900">
                  <a:buFont typeface="Arial" panose="020B0604020202020204" pitchFamily="34" charset="0"/>
                  <a:buChar char="•"/>
                </a:pPr>
                <a:r>
                  <a:rPr lang="en-US" sz="2400" b="1" dirty="0">
                    <a:solidFill>
                      <a:srgbClr val="131AFC"/>
                    </a:solidFill>
                    <a:latin typeface="Arial" panose="020B0604020202020204" pitchFamily="34" charset="0"/>
                    <a:cs typeface="Arial" panose="020B0604020202020204" pitchFamily="34" charset="0"/>
                  </a:rPr>
                  <a:t>Magnetospheres of magnetars:</a:t>
                </a:r>
                <a:r>
                  <a:rPr lang="en-US" sz="2400" dirty="0">
                    <a:solidFill>
                      <a:srgbClr val="131AFC"/>
                    </a:solidFill>
                    <a:latin typeface="Arial" panose="020B0604020202020204" pitchFamily="34" charset="0"/>
                    <a:cs typeface="Arial" panose="020B0604020202020204" pitchFamily="34" charset="0"/>
                  </a:rPr>
                  <a:t> </a:t>
                </a:r>
                <a14:m>
                  <m:oMath xmlns:m="http://schemas.openxmlformats.org/officeDocument/2006/math">
                    <m:r>
                      <m:rPr>
                        <m:sty m:val="p"/>
                      </m:rPr>
                      <a:rPr lang="en-US" sz="2400" b="0" i="0"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B</m:t>
                    </m:r>
                    <m:r>
                      <a:rPr lang="en-US" sz="240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m:t>
                    </m:r>
                    <m:sSub>
                      <m:sSubPr>
                        <m:ctrlPr>
                          <a:rPr lang="en-US" sz="2400" i="1" smtClean="0">
                            <a:solidFill>
                              <a:schemeClr val="accent2"/>
                            </a:solidFill>
                            <a:latin typeface="Cambria Math" panose="02040503050406030204" pitchFamily="18" charset="0"/>
                            <a:cs typeface="Arial" panose="020B0604020202020204" pitchFamily="34" charset="0"/>
                          </a:rPr>
                        </m:ctrlPr>
                      </m:sSubPr>
                      <m:e>
                        <m:r>
                          <a:rPr lang="en-US" sz="2400" b="0" i="1" smtClean="0">
                            <a:solidFill>
                              <a:schemeClr val="accent2"/>
                            </a:solidFill>
                            <a:latin typeface="Cambria Math" panose="02040503050406030204" pitchFamily="18" charset="0"/>
                            <a:cs typeface="Arial" panose="020B0604020202020204" pitchFamily="34" charset="0"/>
                          </a:rPr>
                          <m:t>𝐵</m:t>
                        </m:r>
                      </m:e>
                      <m:sub>
                        <m:r>
                          <a:rPr lang="en-US" sz="2400" b="0" i="1" smtClean="0">
                            <a:solidFill>
                              <a:schemeClr val="accent2"/>
                            </a:solidFill>
                            <a:latin typeface="Cambria Math" panose="02040503050406030204" pitchFamily="18" charset="0"/>
                            <a:cs typeface="Arial" panose="020B0604020202020204" pitchFamily="34" charset="0"/>
                          </a:rPr>
                          <m:t>𝑐𝑟</m:t>
                        </m:r>
                      </m:sub>
                    </m:sSub>
                    <m:r>
                      <a:rPr lang="en-US" sz="2400" b="0" i="1" smtClean="0">
                        <a:solidFill>
                          <a:schemeClr val="accent2"/>
                        </a:solidFill>
                        <a:latin typeface="Cambria Math" panose="02040503050406030204" pitchFamily="18" charset="0"/>
                        <a:cs typeface="Arial" panose="020B0604020202020204" pitchFamily="34" charset="0"/>
                      </a:rPr>
                      <m:t>,  </m:t>
                    </m:r>
                    <m:sSub>
                      <m:sSubPr>
                        <m:ctrlPr>
                          <a:rPr lang="en-US" sz="2400" i="1" smtClean="0">
                            <a:solidFill>
                              <a:schemeClr val="accent2"/>
                            </a:solidFill>
                            <a:latin typeface="Cambria Math" panose="02040503050406030204" pitchFamily="18" charset="0"/>
                            <a:cs typeface="Arial" panose="020B0604020202020204" pitchFamily="34" charset="0"/>
                          </a:rPr>
                        </m:ctrlPr>
                      </m:sSubPr>
                      <m:e>
                        <m:r>
                          <a:rPr lang="en-US" sz="2400" b="0" i="1" smtClean="0">
                            <a:solidFill>
                              <a:schemeClr val="accent2"/>
                            </a:solidFill>
                            <a:latin typeface="Cambria Math" panose="02040503050406030204" pitchFamily="18" charset="0"/>
                            <a:cs typeface="Arial" panose="020B0604020202020204" pitchFamily="34" charset="0"/>
                          </a:rPr>
                          <m:t>𝐵</m:t>
                        </m:r>
                      </m:e>
                      <m:sub>
                        <m:r>
                          <a:rPr lang="en-US" sz="2400" b="0" i="1" smtClean="0">
                            <a:solidFill>
                              <a:schemeClr val="accent2"/>
                            </a:solidFill>
                            <a:latin typeface="Cambria Math" panose="02040503050406030204" pitchFamily="18" charset="0"/>
                            <a:cs typeface="Arial" panose="020B0604020202020204" pitchFamily="34" charset="0"/>
                          </a:rPr>
                          <m:t>𝑐𝑟</m:t>
                        </m:r>
                      </m:sub>
                    </m:sSub>
                    <m:r>
                      <a:rPr lang="en-US" sz="2400" i="1" smtClean="0">
                        <a:solidFill>
                          <a:schemeClr val="accent2"/>
                        </a:solidFill>
                        <a:latin typeface="Cambria Math" panose="02040503050406030204" pitchFamily="18" charset="0"/>
                        <a:cs typeface="Arial" panose="020B0604020202020204" pitchFamily="34" charset="0"/>
                      </a:rPr>
                      <m:t>=</m:t>
                    </m:r>
                    <m:sSup>
                      <m:sSupPr>
                        <m:ctrlPr>
                          <a:rPr lang="en-US" sz="2400" i="1" smtClean="0">
                            <a:solidFill>
                              <a:schemeClr val="accent2"/>
                            </a:solidFill>
                            <a:latin typeface="Cambria Math" panose="02040503050406030204" pitchFamily="18" charset="0"/>
                            <a:cs typeface="Arial" panose="020B0604020202020204" pitchFamily="34" charset="0"/>
                          </a:rPr>
                        </m:ctrlPr>
                      </m:sSupPr>
                      <m:e>
                        <m:r>
                          <a:rPr lang="en-US" sz="2400" b="0" i="1" smtClean="0">
                            <a:solidFill>
                              <a:schemeClr val="accent2"/>
                            </a:solidFill>
                            <a:latin typeface="Cambria Math" panose="02040503050406030204" pitchFamily="18" charset="0"/>
                            <a:cs typeface="Arial" panose="020B0604020202020204" pitchFamily="34" charset="0"/>
                          </a:rPr>
                          <m:t>𝑚</m:t>
                        </m:r>
                      </m:e>
                      <m:sup>
                        <m:r>
                          <a:rPr lang="en-US" sz="2400" b="0" i="1" smtClean="0">
                            <a:solidFill>
                              <a:schemeClr val="accent2"/>
                            </a:solidFill>
                            <a:latin typeface="Cambria Math" panose="02040503050406030204" pitchFamily="18" charset="0"/>
                            <a:cs typeface="Arial" panose="020B0604020202020204" pitchFamily="34" charset="0"/>
                          </a:rPr>
                          <m:t>2</m:t>
                        </m:r>
                      </m:sup>
                    </m:sSup>
                    <m:sSup>
                      <m:sSupPr>
                        <m:ctrlPr>
                          <a:rPr lang="en-US" sz="2400" i="1" smtClean="0">
                            <a:solidFill>
                              <a:schemeClr val="accent2"/>
                            </a:solidFill>
                            <a:latin typeface="Cambria Math" panose="02040503050406030204" pitchFamily="18" charset="0"/>
                            <a:cs typeface="Arial" panose="020B0604020202020204" pitchFamily="34" charset="0"/>
                          </a:rPr>
                        </m:ctrlPr>
                      </m:sSupPr>
                      <m:e>
                        <m:r>
                          <a:rPr lang="en-US" sz="2400" b="0" i="1" smtClean="0">
                            <a:solidFill>
                              <a:schemeClr val="accent2"/>
                            </a:solidFill>
                            <a:latin typeface="Cambria Math" panose="02040503050406030204" pitchFamily="18" charset="0"/>
                            <a:cs typeface="Arial" panose="020B0604020202020204" pitchFamily="34" charset="0"/>
                          </a:rPr>
                          <m:t>𝑐</m:t>
                        </m:r>
                      </m:e>
                      <m:sup>
                        <m:r>
                          <a:rPr lang="en-US" sz="2400" i="1" smtClean="0">
                            <a:solidFill>
                              <a:schemeClr val="accent2"/>
                            </a:solidFill>
                            <a:latin typeface="Cambria Math" panose="02040503050406030204" pitchFamily="18" charset="0"/>
                            <a:cs typeface="Arial" panose="020B0604020202020204" pitchFamily="34" charset="0"/>
                          </a:rPr>
                          <m:t>2</m:t>
                        </m:r>
                      </m:sup>
                    </m:sSup>
                    <m:r>
                      <a:rPr lang="en-US" sz="2400" b="0" i="0" smtClean="0">
                        <a:solidFill>
                          <a:schemeClr val="accent2"/>
                        </a:solidFill>
                        <a:latin typeface="Cambria Math" panose="02040503050406030204" pitchFamily="18" charset="0"/>
                        <a:cs typeface="Arial" panose="020B0604020202020204" pitchFamily="34" charset="0"/>
                      </a:rPr>
                      <m:t>/(</m:t>
                    </m:r>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ℏ</m:t>
                    </m:r>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𝑒</m:t>
                    </m:r>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)≈0.4×</m:t>
                    </m:r>
                    <m:sSup>
                      <m:sSupPr>
                        <m:ctrlP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10</m:t>
                        </m:r>
                      </m:e>
                      <m:sup>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14</m:t>
                        </m:r>
                      </m:sup>
                    </m:sSup>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𝐺</m:t>
                    </m:r>
                  </m:oMath>
                </a14:m>
                <a:endParaRPr lang="en-US" sz="2400" dirty="0">
                  <a:solidFill>
                    <a:srgbClr val="131AFC"/>
                  </a:solidFill>
                  <a:latin typeface="Arial" panose="020B0604020202020204" pitchFamily="34" charset="0"/>
                  <a:cs typeface="Arial" panose="020B0604020202020204" pitchFamily="34" charset="0"/>
                </a:endParaRPr>
              </a:p>
              <a:p>
                <a:pPr marL="800100" lvl="1" indent="-342900">
                  <a:buFont typeface="Wingdings" pitchFamily="2" charset="2"/>
                  <a:buChar char="Ø"/>
                </a:pPr>
                <a:r>
                  <a:rPr lang="en-US" sz="2000" dirty="0">
                    <a:solidFill>
                      <a:srgbClr val="C00000"/>
                    </a:solidFill>
                    <a:latin typeface="Arial" panose="020B0604020202020204" pitchFamily="34" charset="0"/>
                    <a:cs typeface="Arial" panose="020B0604020202020204" pitchFamily="34" charset="0"/>
                  </a:rPr>
                  <a:t>Vacuum birefringence, electromagnetic cascades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Central engines of supernovae and </a:t>
                </a:r>
                <a:r>
                  <a:rPr lang="en-US" sz="2400" dirty="0">
                    <a:solidFill>
                      <a:srgbClr val="131AFC"/>
                    </a:solidFill>
                    <a:latin typeface="Symbol" pitchFamily="2" charset="2"/>
                    <a:cs typeface="Arial" panose="020B0604020202020204" pitchFamily="34" charset="0"/>
                  </a:rPr>
                  <a:t>g</a:t>
                </a:r>
                <a:r>
                  <a:rPr lang="en-US" sz="2400" dirty="0">
                    <a:solidFill>
                      <a:srgbClr val="131AFC"/>
                    </a:solidFill>
                    <a:latin typeface="Arial" panose="020B0604020202020204" pitchFamily="34" charset="0"/>
                    <a:cs typeface="Arial" panose="020B0604020202020204" pitchFamily="34" charset="0"/>
                  </a:rPr>
                  <a:t>-ray bursts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Black holes: energy extraction via the Blandford-</a:t>
                </a:r>
                <a:r>
                  <a:rPr lang="en-US" sz="2400" dirty="0" err="1">
                    <a:solidFill>
                      <a:srgbClr val="131AFC"/>
                    </a:solidFill>
                    <a:latin typeface="Arial" panose="020B0604020202020204" pitchFamily="34" charset="0"/>
                    <a:cs typeface="Arial" panose="020B0604020202020204" pitchFamily="34" charset="0"/>
                  </a:rPr>
                  <a:t>Znajek</a:t>
                </a:r>
                <a:r>
                  <a:rPr lang="en-US" sz="2400" dirty="0">
                    <a:solidFill>
                      <a:srgbClr val="131AFC"/>
                    </a:solidFill>
                    <a:latin typeface="Arial" panose="020B0604020202020204" pitchFamily="34" charset="0"/>
                    <a:cs typeface="Arial" panose="020B0604020202020204" pitchFamily="34" charset="0"/>
                  </a:rPr>
                  <a:t> process</a:t>
                </a:r>
              </a:p>
            </p:txBody>
          </p:sp>
        </mc:Choice>
        <mc:Fallback xmlns="">
          <p:sp>
            <p:nvSpPr>
              <p:cNvPr id="5" name="TextBox 4">
                <a:extLst>
                  <a:ext uri="{FF2B5EF4-FFF2-40B4-BE49-F238E27FC236}">
                    <a16:creationId xmlns:a16="http://schemas.microsoft.com/office/drawing/2014/main" id="{91F81209-8A55-FA42-A1D8-6484819836FE}"/>
                  </a:ext>
                </a:extLst>
              </p:cNvPr>
              <p:cNvSpPr txBox="1">
                <a:spLocks noRot="1" noChangeAspect="1" noMove="1" noResize="1" noEditPoints="1" noAdjustHandles="1" noChangeArrowheads="1" noChangeShapeType="1" noTextEdit="1"/>
              </p:cNvSpPr>
              <p:nvPr/>
            </p:nvSpPr>
            <p:spPr>
              <a:xfrm>
                <a:off x="14272" y="4514850"/>
                <a:ext cx="12177728" cy="2308324"/>
              </a:xfrm>
              <a:prstGeom prst="rect">
                <a:avLst/>
              </a:prstGeom>
              <a:blipFill>
                <a:blip r:embed="rId2"/>
                <a:stretch>
                  <a:fillRect l="-625" t="-2198" r="-417" b="-2198"/>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3F79461F-1AF0-4349-B602-883F10DECD2F}"/>
              </a:ext>
            </a:extLst>
          </p:cNvPr>
          <p:cNvPicPr>
            <a:picLocks noChangeAspect="1"/>
          </p:cNvPicPr>
          <p:nvPr/>
        </p:nvPicPr>
        <p:blipFill>
          <a:blip r:embed="rId3"/>
          <a:stretch>
            <a:fillRect/>
          </a:stretch>
        </p:blipFill>
        <p:spPr>
          <a:xfrm>
            <a:off x="2871783" y="867109"/>
            <a:ext cx="6029325" cy="3647741"/>
          </a:xfrm>
          <a:prstGeom prst="rect">
            <a:avLst/>
          </a:prstGeom>
        </p:spPr>
      </p:pic>
    </p:spTree>
    <p:extLst>
      <p:ext uri="{BB962C8B-B14F-4D97-AF65-F5344CB8AC3E}">
        <p14:creationId xmlns:p14="http://schemas.microsoft.com/office/powerpoint/2010/main" val="494493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0166DE63-8B48-2847-8841-25DA51119CA7}"/>
              </a:ext>
            </a:extLst>
          </p:cNvPr>
          <p:cNvSpPr>
            <a:spLocks noGrp="1" noChangeArrowheads="1"/>
          </p:cNvSpPr>
          <p:nvPr>
            <p:ph type="title"/>
          </p:nvPr>
        </p:nvSpPr>
        <p:spPr>
          <a:xfrm>
            <a:off x="2871783" y="0"/>
            <a:ext cx="6300794" cy="1231900"/>
          </a:xfrm>
          <a:noFill/>
          <a:ln/>
        </p:spPr>
        <p:txBody>
          <a:bodyPr>
            <a:normAutofit/>
          </a:bodyPr>
          <a:lstStyle/>
          <a:p>
            <a:r>
              <a:rPr lang="en-US" sz="3200" b="1" dirty="0">
                <a:solidFill>
                  <a:srgbClr val="FF0000"/>
                </a:solidFill>
                <a:latin typeface="Arial"/>
                <a:cs typeface="Arial"/>
              </a:rPr>
              <a:t>Strong Fields in Astrophysics</a:t>
            </a:r>
            <a:endParaRPr lang="en-US" b="1" dirty="0">
              <a:solidFill>
                <a:srgbClr val="FF0000"/>
              </a:solidFill>
              <a:latin typeface="Arial"/>
              <a:cs typeface="Aria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1F81209-8A55-FA42-A1D8-6484819836FE}"/>
                  </a:ext>
                </a:extLst>
              </p:cNvPr>
              <p:cNvSpPr txBox="1"/>
              <p:nvPr/>
            </p:nvSpPr>
            <p:spPr>
              <a:xfrm>
                <a:off x="14272" y="4514850"/>
                <a:ext cx="12177728" cy="2308324"/>
              </a:xfrm>
              <a:prstGeom prst="rect">
                <a:avLst/>
              </a:prstGeom>
              <a:noFill/>
            </p:spPr>
            <p:txBody>
              <a:bodyPr wrap="square" rtlCol="0">
                <a:spAutoFit/>
              </a:bodyPr>
              <a:lstStyle/>
              <a:p>
                <a:r>
                  <a:rPr lang="en-US" sz="2400" b="1" dirty="0">
                    <a:solidFill>
                      <a:srgbClr val="131AFC"/>
                    </a:solidFill>
                    <a:latin typeface="Arial" panose="020B0604020202020204" pitchFamily="34" charset="0"/>
                    <a:cs typeface="Arial" panose="020B0604020202020204" pitchFamily="34" charset="0"/>
                  </a:rPr>
                  <a:t>Ultra-strong electromagnetic fields + highly energetic particles → strong-field QED</a:t>
                </a:r>
              </a:p>
              <a:p>
                <a:pPr marL="342900" indent="-342900">
                  <a:buFont typeface="Arial" panose="020B0604020202020204" pitchFamily="34" charset="0"/>
                  <a:buChar char="•"/>
                </a:pPr>
                <a:r>
                  <a:rPr lang="en-US" sz="2400" b="1" dirty="0">
                    <a:solidFill>
                      <a:srgbClr val="131AFC"/>
                    </a:solidFill>
                    <a:latin typeface="Arial" panose="020B0604020202020204" pitchFamily="34" charset="0"/>
                    <a:cs typeface="Arial" panose="020B0604020202020204" pitchFamily="34" charset="0"/>
                  </a:rPr>
                  <a:t>Interior of neutron stars</a:t>
                </a:r>
              </a:p>
              <a:p>
                <a:pPr marL="342900" indent="-342900">
                  <a:buFont typeface="Arial" panose="020B0604020202020204" pitchFamily="34" charset="0"/>
                  <a:buChar char="•"/>
                </a:pPr>
                <a:r>
                  <a:rPr lang="en-US" sz="2400" b="1" dirty="0">
                    <a:solidFill>
                      <a:srgbClr val="131AFC"/>
                    </a:solidFill>
                    <a:latin typeface="Arial" panose="020B0604020202020204" pitchFamily="34" charset="0"/>
                    <a:cs typeface="Arial" panose="020B0604020202020204" pitchFamily="34" charset="0"/>
                  </a:rPr>
                  <a:t>Magnetospheres of magnetars:</a:t>
                </a:r>
                <a:r>
                  <a:rPr lang="en-US" sz="2400" dirty="0">
                    <a:solidFill>
                      <a:srgbClr val="131AFC"/>
                    </a:solidFill>
                    <a:latin typeface="Arial" panose="020B0604020202020204" pitchFamily="34" charset="0"/>
                    <a:cs typeface="Arial" panose="020B0604020202020204" pitchFamily="34" charset="0"/>
                  </a:rPr>
                  <a:t> </a:t>
                </a:r>
                <a14:m>
                  <m:oMath xmlns:m="http://schemas.openxmlformats.org/officeDocument/2006/math">
                    <m:r>
                      <m:rPr>
                        <m:sty m:val="p"/>
                      </m:rPr>
                      <a:rPr lang="en-US" sz="2400" b="0" i="0"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B</m:t>
                    </m:r>
                    <m:r>
                      <a:rPr lang="en-US" sz="240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m:t>
                    </m:r>
                    <m:sSub>
                      <m:sSubPr>
                        <m:ctrlPr>
                          <a:rPr lang="en-US" sz="2400" i="1" smtClean="0">
                            <a:solidFill>
                              <a:schemeClr val="accent2"/>
                            </a:solidFill>
                            <a:latin typeface="Cambria Math" panose="02040503050406030204" pitchFamily="18" charset="0"/>
                            <a:cs typeface="Arial" panose="020B0604020202020204" pitchFamily="34" charset="0"/>
                          </a:rPr>
                        </m:ctrlPr>
                      </m:sSubPr>
                      <m:e>
                        <m:r>
                          <a:rPr lang="en-US" sz="2400" b="0" i="1" smtClean="0">
                            <a:solidFill>
                              <a:schemeClr val="accent2"/>
                            </a:solidFill>
                            <a:latin typeface="Cambria Math" panose="02040503050406030204" pitchFamily="18" charset="0"/>
                            <a:cs typeface="Arial" panose="020B0604020202020204" pitchFamily="34" charset="0"/>
                          </a:rPr>
                          <m:t>𝐵</m:t>
                        </m:r>
                      </m:e>
                      <m:sub>
                        <m:r>
                          <a:rPr lang="en-US" sz="2400" b="0" i="1" smtClean="0">
                            <a:solidFill>
                              <a:schemeClr val="accent2"/>
                            </a:solidFill>
                            <a:latin typeface="Cambria Math" panose="02040503050406030204" pitchFamily="18" charset="0"/>
                            <a:cs typeface="Arial" panose="020B0604020202020204" pitchFamily="34" charset="0"/>
                          </a:rPr>
                          <m:t>𝑐𝑟</m:t>
                        </m:r>
                      </m:sub>
                    </m:sSub>
                    <m:r>
                      <a:rPr lang="en-US" sz="2400" b="0" i="1" smtClean="0">
                        <a:solidFill>
                          <a:schemeClr val="accent2"/>
                        </a:solidFill>
                        <a:latin typeface="Cambria Math" panose="02040503050406030204" pitchFamily="18" charset="0"/>
                        <a:cs typeface="Arial" panose="020B0604020202020204" pitchFamily="34" charset="0"/>
                      </a:rPr>
                      <m:t>,  </m:t>
                    </m:r>
                    <m:sSub>
                      <m:sSubPr>
                        <m:ctrlPr>
                          <a:rPr lang="en-US" sz="2400" i="1" smtClean="0">
                            <a:solidFill>
                              <a:schemeClr val="accent2"/>
                            </a:solidFill>
                            <a:latin typeface="Cambria Math" panose="02040503050406030204" pitchFamily="18" charset="0"/>
                            <a:cs typeface="Arial" panose="020B0604020202020204" pitchFamily="34" charset="0"/>
                          </a:rPr>
                        </m:ctrlPr>
                      </m:sSubPr>
                      <m:e>
                        <m:r>
                          <a:rPr lang="en-US" sz="2400" b="0" i="1" smtClean="0">
                            <a:solidFill>
                              <a:schemeClr val="accent2"/>
                            </a:solidFill>
                            <a:latin typeface="Cambria Math" panose="02040503050406030204" pitchFamily="18" charset="0"/>
                            <a:cs typeface="Arial" panose="020B0604020202020204" pitchFamily="34" charset="0"/>
                          </a:rPr>
                          <m:t>𝐵</m:t>
                        </m:r>
                      </m:e>
                      <m:sub>
                        <m:r>
                          <a:rPr lang="en-US" sz="2400" b="0" i="1" smtClean="0">
                            <a:solidFill>
                              <a:schemeClr val="accent2"/>
                            </a:solidFill>
                            <a:latin typeface="Cambria Math" panose="02040503050406030204" pitchFamily="18" charset="0"/>
                            <a:cs typeface="Arial" panose="020B0604020202020204" pitchFamily="34" charset="0"/>
                          </a:rPr>
                          <m:t>𝑐𝑟</m:t>
                        </m:r>
                      </m:sub>
                    </m:sSub>
                    <m:r>
                      <a:rPr lang="en-US" sz="2400" i="1" smtClean="0">
                        <a:solidFill>
                          <a:schemeClr val="accent2"/>
                        </a:solidFill>
                        <a:latin typeface="Cambria Math" panose="02040503050406030204" pitchFamily="18" charset="0"/>
                        <a:cs typeface="Arial" panose="020B0604020202020204" pitchFamily="34" charset="0"/>
                      </a:rPr>
                      <m:t>=</m:t>
                    </m:r>
                    <m:sSup>
                      <m:sSupPr>
                        <m:ctrlPr>
                          <a:rPr lang="en-US" sz="2400" i="1" smtClean="0">
                            <a:solidFill>
                              <a:schemeClr val="accent2"/>
                            </a:solidFill>
                            <a:latin typeface="Cambria Math" panose="02040503050406030204" pitchFamily="18" charset="0"/>
                            <a:cs typeface="Arial" panose="020B0604020202020204" pitchFamily="34" charset="0"/>
                          </a:rPr>
                        </m:ctrlPr>
                      </m:sSupPr>
                      <m:e>
                        <m:r>
                          <a:rPr lang="en-US" sz="2400" b="0" i="1" smtClean="0">
                            <a:solidFill>
                              <a:schemeClr val="accent2"/>
                            </a:solidFill>
                            <a:latin typeface="Cambria Math" panose="02040503050406030204" pitchFamily="18" charset="0"/>
                            <a:cs typeface="Arial" panose="020B0604020202020204" pitchFamily="34" charset="0"/>
                          </a:rPr>
                          <m:t>𝑚</m:t>
                        </m:r>
                      </m:e>
                      <m:sup>
                        <m:r>
                          <a:rPr lang="en-US" sz="2400" b="0" i="1" smtClean="0">
                            <a:solidFill>
                              <a:schemeClr val="accent2"/>
                            </a:solidFill>
                            <a:latin typeface="Cambria Math" panose="02040503050406030204" pitchFamily="18" charset="0"/>
                            <a:cs typeface="Arial" panose="020B0604020202020204" pitchFamily="34" charset="0"/>
                          </a:rPr>
                          <m:t>2</m:t>
                        </m:r>
                      </m:sup>
                    </m:sSup>
                    <m:sSup>
                      <m:sSupPr>
                        <m:ctrlPr>
                          <a:rPr lang="en-US" sz="2400" i="1" smtClean="0">
                            <a:solidFill>
                              <a:schemeClr val="accent2"/>
                            </a:solidFill>
                            <a:latin typeface="Cambria Math" panose="02040503050406030204" pitchFamily="18" charset="0"/>
                            <a:cs typeface="Arial" panose="020B0604020202020204" pitchFamily="34" charset="0"/>
                          </a:rPr>
                        </m:ctrlPr>
                      </m:sSupPr>
                      <m:e>
                        <m:r>
                          <a:rPr lang="en-US" sz="2400" b="0" i="1" smtClean="0">
                            <a:solidFill>
                              <a:schemeClr val="accent2"/>
                            </a:solidFill>
                            <a:latin typeface="Cambria Math" panose="02040503050406030204" pitchFamily="18" charset="0"/>
                            <a:cs typeface="Arial" panose="020B0604020202020204" pitchFamily="34" charset="0"/>
                          </a:rPr>
                          <m:t>𝑐</m:t>
                        </m:r>
                      </m:e>
                      <m:sup>
                        <m:r>
                          <a:rPr lang="en-US" sz="2400" i="1" smtClean="0">
                            <a:solidFill>
                              <a:schemeClr val="accent2"/>
                            </a:solidFill>
                            <a:latin typeface="Cambria Math" panose="02040503050406030204" pitchFamily="18" charset="0"/>
                            <a:cs typeface="Arial" panose="020B0604020202020204" pitchFamily="34" charset="0"/>
                          </a:rPr>
                          <m:t>2</m:t>
                        </m:r>
                      </m:sup>
                    </m:sSup>
                    <m:r>
                      <a:rPr lang="en-US" sz="2400" b="0" i="0" smtClean="0">
                        <a:solidFill>
                          <a:schemeClr val="accent2"/>
                        </a:solidFill>
                        <a:latin typeface="Cambria Math" panose="02040503050406030204" pitchFamily="18" charset="0"/>
                        <a:cs typeface="Arial" panose="020B0604020202020204" pitchFamily="34" charset="0"/>
                      </a:rPr>
                      <m:t>/(</m:t>
                    </m:r>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ℏ</m:t>
                    </m:r>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𝑒</m:t>
                    </m:r>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)≈0.4×</m:t>
                    </m:r>
                    <m:sSup>
                      <m:sSupPr>
                        <m:ctrlP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10</m:t>
                        </m:r>
                      </m:e>
                      <m:sup>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14</m:t>
                        </m:r>
                      </m:sup>
                    </m:sSup>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𝐺</m:t>
                    </m:r>
                  </m:oMath>
                </a14:m>
                <a:endParaRPr lang="en-US" sz="2400" dirty="0">
                  <a:solidFill>
                    <a:schemeClr val="accent2"/>
                  </a:solidFill>
                  <a:latin typeface="Arial" panose="020B0604020202020204" pitchFamily="34" charset="0"/>
                  <a:cs typeface="Arial" panose="020B0604020202020204" pitchFamily="34" charset="0"/>
                </a:endParaRPr>
              </a:p>
              <a:p>
                <a:pPr marL="800100" lvl="1" indent="-342900">
                  <a:buFont typeface="Wingdings" pitchFamily="2" charset="2"/>
                  <a:buChar char="Ø"/>
                </a:pPr>
                <a:r>
                  <a:rPr lang="en-US" sz="2000" dirty="0">
                    <a:solidFill>
                      <a:srgbClr val="C00000"/>
                    </a:solidFill>
                    <a:latin typeface="Arial" panose="020B0604020202020204" pitchFamily="34" charset="0"/>
                    <a:cs typeface="Arial" panose="020B0604020202020204" pitchFamily="34" charset="0"/>
                  </a:rPr>
                  <a:t>Vacuum birefringence, </a:t>
                </a:r>
                <a:r>
                  <a:rPr lang="en-US" sz="2000" b="1" dirty="0">
                    <a:solidFill>
                      <a:srgbClr val="C00000"/>
                    </a:solidFill>
                    <a:latin typeface="Arial" panose="020B0604020202020204" pitchFamily="34" charset="0"/>
                    <a:cs typeface="Arial" panose="020B0604020202020204" pitchFamily="34" charset="0"/>
                  </a:rPr>
                  <a:t>electromagnetic cascades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Central engines of supernovae and </a:t>
                </a:r>
                <a:r>
                  <a:rPr lang="en-US" sz="2400" dirty="0">
                    <a:solidFill>
                      <a:srgbClr val="131AFC"/>
                    </a:solidFill>
                    <a:latin typeface="Symbol" pitchFamily="2" charset="2"/>
                    <a:cs typeface="Arial" panose="020B0604020202020204" pitchFamily="34" charset="0"/>
                  </a:rPr>
                  <a:t>g</a:t>
                </a:r>
                <a:r>
                  <a:rPr lang="en-US" sz="2400" dirty="0">
                    <a:solidFill>
                      <a:srgbClr val="131AFC"/>
                    </a:solidFill>
                    <a:latin typeface="Arial" panose="020B0604020202020204" pitchFamily="34" charset="0"/>
                    <a:cs typeface="Arial" panose="020B0604020202020204" pitchFamily="34" charset="0"/>
                  </a:rPr>
                  <a:t>-ray bursts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Black holes: energy extraction via the Blandford-</a:t>
                </a:r>
                <a:r>
                  <a:rPr lang="en-US" sz="2400" dirty="0" err="1">
                    <a:solidFill>
                      <a:srgbClr val="131AFC"/>
                    </a:solidFill>
                    <a:latin typeface="Arial" panose="020B0604020202020204" pitchFamily="34" charset="0"/>
                    <a:cs typeface="Arial" panose="020B0604020202020204" pitchFamily="34" charset="0"/>
                  </a:rPr>
                  <a:t>Znajek</a:t>
                </a:r>
                <a:r>
                  <a:rPr lang="en-US" sz="2400" dirty="0">
                    <a:solidFill>
                      <a:srgbClr val="131AFC"/>
                    </a:solidFill>
                    <a:latin typeface="Arial" panose="020B0604020202020204" pitchFamily="34" charset="0"/>
                    <a:cs typeface="Arial" panose="020B0604020202020204" pitchFamily="34" charset="0"/>
                  </a:rPr>
                  <a:t> process</a:t>
                </a:r>
                <a:endParaRPr lang="en-US" sz="2400" dirty="0">
                  <a:latin typeface="Arial" panose="020B060402020202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91F81209-8A55-FA42-A1D8-6484819836FE}"/>
                  </a:ext>
                </a:extLst>
              </p:cNvPr>
              <p:cNvSpPr txBox="1">
                <a:spLocks noRot="1" noChangeAspect="1" noMove="1" noResize="1" noEditPoints="1" noAdjustHandles="1" noChangeArrowheads="1" noChangeShapeType="1" noTextEdit="1"/>
              </p:cNvSpPr>
              <p:nvPr/>
            </p:nvSpPr>
            <p:spPr>
              <a:xfrm>
                <a:off x="14272" y="4514850"/>
                <a:ext cx="12177728" cy="2308324"/>
              </a:xfrm>
              <a:prstGeom prst="rect">
                <a:avLst/>
              </a:prstGeom>
              <a:blipFill>
                <a:blip r:embed="rId2"/>
                <a:stretch>
                  <a:fillRect l="-625" t="-2198" r="-417" b="-2198"/>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FB9EDD2B-3F64-BD40-91CA-3CC99D6FCDAC}"/>
              </a:ext>
            </a:extLst>
          </p:cNvPr>
          <p:cNvPicPr>
            <a:picLocks noChangeAspect="1"/>
          </p:cNvPicPr>
          <p:nvPr/>
        </p:nvPicPr>
        <p:blipFill>
          <a:blip r:embed="rId3"/>
          <a:stretch>
            <a:fillRect/>
          </a:stretch>
        </p:blipFill>
        <p:spPr>
          <a:xfrm>
            <a:off x="2628900" y="828675"/>
            <a:ext cx="6409388" cy="3757610"/>
          </a:xfrm>
          <a:prstGeom prst="rect">
            <a:avLst/>
          </a:prstGeom>
        </p:spPr>
      </p:pic>
    </p:spTree>
    <p:extLst>
      <p:ext uri="{BB962C8B-B14F-4D97-AF65-F5344CB8AC3E}">
        <p14:creationId xmlns:p14="http://schemas.microsoft.com/office/powerpoint/2010/main" val="2901382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0166DE63-8B48-2847-8841-25DA51119CA7}"/>
              </a:ext>
            </a:extLst>
          </p:cNvPr>
          <p:cNvSpPr>
            <a:spLocks noGrp="1" noChangeArrowheads="1"/>
          </p:cNvSpPr>
          <p:nvPr>
            <p:ph type="title"/>
          </p:nvPr>
        </p:nvSpPr>
        <p:spPr>
          <a:xfrm>
            <a:off x="2871783" y="0"/>
            <a:ext cx="6300794" cy="1231900"/>
          </a:xfrm>
          <a:noFill/>
          <a:ln/>
        </p:spPr>
        <p:txBody>
          <a:bodyPr>
            <a:normAutofit/>
          </a:bodyPr>
          <a:lstStyle/>
          <a:p>
            <a:r>
              <a:rPr lang="en-US" sz="3200" b="1" dirty="0">
                <a:solidFill>
                  <a:srgbClr val="FF0000"/>
                </a:solidFill>
                <a:latin typeface="Arial"/>
                <a:cs typeface="Arial"/>
              </a:rPr>
              <a:t>Strong Fields in Astrophysics</a:t>
            </a:r>
            <a:endParaRPr lang="en-US" b="1" dirty="0">
              <a:solidFill>
                <a:srgbClr val="FF0000"/>
              </a:solidFill>
              <a:latin typeface="Arial"/>
              <a:cs typeface="Aria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1F81209-8A55-FA42-A1D8-6484819836FE}"/>
                  </a:ext>
                </a:extLst>
              </p:cNvPr>
              <p:cNvSpPr txBox="1"/>
              <p:nvPr/>
            </p:nvSpPr>
            <p:spPr>
              <a:xfrm>
                <a:off x="14272" y="4514850"/>
                <a:ext cx="12177728" cy="2308324"/>
              </a:xfrm>
              <a:prstGeom prst="rect">
                <a:avLst/>
              </a:prstGeom>
              <a:noFill/>
            </p:spPr>
            <p:txBody>
              <a:bodyPr wrap="square" rtlCol="0">
                <a:spAutoFit/>
              </a:bodyPr>
              <a:lstStyle/>
              <a:p>
                <a:r>
                  <a:rPr lang="en-US" sz="2400" dirty="0">
                    <a:solidFill>
                      <a:srgbClr val="131AFC"/>
                    </a:solidFill>
                    <a:latin typeface="Arial" panose="020B0604020202020204" pitchFamily="34" charset="0"/>
                    <a:cs typeface="Arial" panose="020B0604020202020204" pitchFamily="34" charset="0"/>
                  </a:rPr>
                  <a:t>Ultra-strong electromagnetic fields + highly energetic particles → strong-field QED</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Interior of neutron stars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Magnetospheres of magnetars: </a:t>
                </a:r>
                <a14:m>
                  <m:oMath xmlns:m="http://schemas.openxmlformats.org/officeDocument/2006/math">
                    <m:r>
                      <m:rPr>
                        <m:sty m:val="p"/>
                      </m:rPr>
                      <a:rPr lang="en-US" sz="2400" b="0" i="0"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B</m:t>
                    </m:r>
                    <m:r>
                      <a:rPr lang="en-US" sz="240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m:t>
                    </m:r>
                    <m:sSub>
                      <m:sSubPr>
                        <m:ctrlPr>
                          <a:rPr lang="en-US" sz="2400" i="1" smtClean="0">
                            <a:solidFill>
                              <a:schemeClr val="accent2"/>
                            </a:solidFill>
                            <a:latin typeface="Cambria Math" panose="02040503050406030204" pitchFamily="18" charset="0"/>
                            <a:cs typeface="Arial" panose="020B0604020202020204" pitchFamily="34" charset="0"/>
                          </a:rPr>
                        </m:ctrlPr>
                      </m:sSubPr>
                      <m:e>
                        <m:r>
                          <a:rPr lang="en-US" sz="2400" b="0" i="1" smtClean="0">
                            <a:solidFill>
                              <a:schemeClr val="accent2"/>
                            </a:solidFill>
                            <a:latin typeface="Cambria Math" panose="02040503050406030204" pitchFamily="18" charset="0"/>
                            <a:cs typeface="Arial" panose="020B0604020202020204" pitchFamily="34" charset="0"/>
                          </a:rPr>
                          <m:t>𝐵</m:t>
                        </m:r>
                      </m:e>
                      <m:sub>
                        <m:r>
                          <a:rPr lang="en-US" sz="2400" b="0" i="1" smtClean="0">
                            <a:solidFill>
                              <a:schemeClr val="accent2"/>
                            </a:solidFill>
                            <a:latin typeface="Cambria Math" panose="02040503050406030204" pitchFamily="18" charset="0"/>
                            <a:cs typeface="Arial" panose="020B0604020202020204" pitchFamily="34" charset="0"/>
                          </a:rPr>
                          <m:t>𝑐𝑟</m:t>
                        </m:r>
                      </m:sub>
                    </m:sSub>
                    <m:r>
                      <a:rPr lang="en-US" sz="2400" b="0" i="1" smtClean="0">
                        <a:solidFill>
                          <a:schemeClr val="accent2"/>
                        </a:solidFill>
                        <a:latin typeface="Cambria Math" panose="02040503050406030204" pitchFamily="18" charset="0"/>
                        <a:cs typeface="Arial" panose="020B0604020202020204" pitchFamily="34" charset="0"/>
                      </a:rPr>
                      <m:t>,  </m:t>
                    </m:r>
                    <m:sSub>
                      <m:sSubPr>
                        <m:ctrlPr>
                          <a:rPr lang="en-US" sz="2400" i="1" smtClean="0">
                            <a:solidFill>
                              <a:schemeClr val="accent2"/>
                            </a:solidFill>
                            <a:latin typeface="Cambria Math" panose="02040503050406030204" pitchFamily="18" charset="0"/>
                            <a:cs typeface="Arial" panose="020B0604020202020204" pitchFamily="34" charset="0"/>
                          </a:rPr>
                        </m:ctrlPr>
                      </m:sSubPr>
                      <m:e>
                        <m:r>
                          <a:rPr lang="en-US" sz="2400" b="0" i="1" smtClean="0">
                            <a:solidFill>
                              <a:schemeClr val="accent2"/>
                            </a:solidFill>
                            <a:latin typeface="Cambria Math" panose="02040503050406030204" pitchFamily="18" charset="0"/>
                            <a:cs typeface="Arial" panose="020B0604020202020204" pitchFamily="34" charset="0"/>
                          </a:rPr>
                          <m:t>𝐵</m:t>
                        </m:r>
                      </m:e>
                      <m:sub>
                        <m:r>
                          <a:rPr lang="en-US" sz="2400" b="0" i="1" smtClean="0">
                            <a:solidFill>
                              <a:schemeClr val="accent2"/>
                            </a:solidFill>
                            <a:latin typeface="Cambria Math" panose="02040503050406030204" pitchFamily="18" charset="0"/>
                            <a:cs typeface="Arial" panose="020B0604020202020204" pitchFamily="34" charset="0"/>
                          </a:rPr>
                          <m:t>𝑐𝑟</m:t>
                        </m:r>
                      </m:sub>
                    </m:sSub>
                    <m:r>
                      <a:rPr lang="en-US" sz="2400" i="1" smtClean="0">
                        <a:solidFill>
                          <a:schemeClr val="accent2"/>
                        </a:solidFill>
                        <a:latin typeface="Cambria Math" panose="02040503050406030204" pitchFamily="18" charset="0"/>
                        <a:cs typeface="Arial" panose="020B0604020202020204" pitchFamily="34" charset="0"/>
                      </a:rPr>
                      <m:t>=</m:t>
                    </m:r>
                    <m:sSup>
                      <m:sSupPr>
                        <m:ctrlPr>
                          <a:rPr lang="en-US" sz="2400" i="1" smtClean="0">
                            <a:solidFill>
                              <a:schemeClr val="accent2"/>
                            </a:solidFill>
                            <a:latin typeface="Cambria Math" panose="02040503050406030204" pitchFamily="18" charset="0"/>
                            <a:cs typeface="Arial" panose="020B0604020202020204" pitchFamily="34" charset="0"/>
                          </a:rPr>
                        </m:ctrlPr>
                      </m:sSupPr>
                      <m:e>
                        <m:r>
                          <a:rPr lang="en-US" sz="2400" b="0" i="1" smtClean="0">
                            <a:solidFill>
                              <a:schemeClr val="accent2"/>
                            </a:solidFill>
                            <a:latin typeface="Cambria Math" panose="02040503050406030204" pitchFamily="18" charset="0"/>
                            <a:cs typeface="Arial" panose="020B0604020202020204" pitchFamily="34" charset="0"/>
                          </a:rPr>
                          <m:t>𝑚</m:t>
                        </m:r>
                      </m:e>
                      <m:sup>
                        <m:r>
                          <a:rPr lang="en-US" sz="2400" b="0" i="1" smtClean="0">
                            <a:solidFill>
                              <a:schemeClr val="accent2"/>
                            </a:solidFill>
                            <a:latin typeface="Cambria Math" panose="02040503050406030204" pitchFamily="18" charset="0"/>
                            <a:cs typeface="Arial" panose="020B0604020202020204" pitchFamily="34" charset="0"/>
                          </a:rPr>
                          <m:t>2</m:t>
                        </m:r>
                      </m:sup>
                    </m:sSup>
                    <m:sSup>
                      <m:sSupPr>
                        <m:ctrlPr>
                          <a:rPr lang="en-US" sz="2400" i="1" smtClean="0">
                            <a:solidFill>
                              <a:schemeClr val="accent2"/>
                            </a:solidFill>
                            <a:latin typeface="Cambria Math" panose="02040503050406030204" pitchFamily="18" charset="0"/>
                            <a:cs typeface="Arial" panose="020B0604020202020204" pitchFamily="34" charset="0"/>
                          </a:rPr>
                        </m:ctrlPr>
                      </m:sSupPr>
                      <m:e>
                        <m:r>
                          <a:rPr lang="en-US" sz="2400" b="0" i="1" smtClean="0">
                            <a:solidFill>
                              <a:schemeClr val="accent2"/>
                            </a:solidFill>
                            <a:latin typeface="Cambria Math" panose="02040503050406030204" pitchFamily="18" charset="0"/>
                            <a:cs typeface="Arial" panose="020B0604020202020204" pitchFamily="34" charset="0"/>
                          </a:rPr>
                          <m:t>𝑐</m:t>
                        </m:r>
                      </m:e>
                      <m:sup>
                        <m:r>
                          <a:rPr lang="en-US" sz="2400" i="1" smtClean="0">
                            <a:solidFill>
                              <a:schemeClr val="accent2"/>
                            </a:solidFill>
                            <a:latin typeface="Cambria Math" panose="02040503050406030204" pitchFamily="18" charset="0"/>
                            <a:cs typeface="Arial" panose="020B0604020202020204" pitchFamily="34" charset="0"/>
                          </a:rPr>
                          <m:t>2</m:t>
                        </m:r>
                      </m:sup>
                    </m:sSup>
                    <m:r>
                      <a:rPr lang="en-US" sz="2400" b="0" i="0" smtClean="0">
                        <a:solidFill>
                          <a:schemeClr val="accent2"/>
                        </a:solidFill>
                        <a:latin typeface="Cambria Math" panose="02040503050406030204" pitchFamily="18" charset="0"/>
                        <a:cs typeface="Arial" panose="020B0604020202020204" pitchFamily="34" charset="0"/>
                      </a:rPr>
                      <m:t>/(</m:t>
                    </m:r>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ℏ</m:t>
                    </m:r>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𝑒</m:t>
                    </m:r>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)≈0.4×</m:t>
                    </m:r>
                    <m:sSup>
                      <m:sSupPr>
                        <m:ctrlP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10</m:t>
                        </m:r>
                      </m:e>
                      <m:sup>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14</m:t>
                        </m:r>
                      </m:sup>
                    </m:sSup>
                    <m:r>
                      <a:rPr lang="en-US" sz="2400" b="0" i="1" smtClean="0">
                        <a:solidFill>
                          <a:schemeClr val="accent2"/>
                        </a:solidFill>
                        <a:latin typeface="Cambria Math" panose="02040503050406030204" pitchFamily="18" charset="0"/>
                        <a:ea typeface="Cambria Math" panose="02040503050406030204" pitchFamily="18" charset="0"/>
                        <a:cs typeface="Arial" panose="020B0604020202020204" pitchFamily="34" charset="0"/>
                      </a:rPr>
                      <m:t>𝐺</m:t>
                    </m:r>
                  </m:oMath>
                </a14:m>
                <a:endParaRPr lang="en-US" sz="2400" dirty="0">
                  <a:solidFill>
                    <a:schemeClr val="accent2"/>
                  </a:solidFill>
                  <a:latin typeface="Arial" panose="020B0604020202020204" pitchFamily="34" charset="0"/>
                  <a:cs typeface="Arial" panose="020B0604020202020204" pitchFamily="34" charset="0"/>
                </a:endParaRPr>
              </a:p>
              <a:p>
                <a:pPr marL="800100" lvl="1" indent="-342900">
                  <a:buFont typeface="Wingdings" pitchFamily="2" charset="2"/>
                  <a:buChar char="Ø"/>
                </a:pPr>
                <a:r>
                  <a:rPr lang="en-US" sz="2000" dirty="0">
                    <a:solidFill>
                      <a:srgbClr val="C00000"/>
                    </a:solidFill>
                    <a:latin typeface="Arial" panose="020B0604020202020204" pitchFamily="34" charset="0"/>
                    <a:cs typeface="Arial" panose="020B0604020202020204" pitchFamily="34" charset="0"/>
                  </a:rPr>
                  <a:t>Vacuum birefringence, electromagnetic cascades</a:t>
                </a:r>
              </a:p>
              <a:p>
                <a:pPr marL="342900" indent="-342900">
                  <a:buFont typeface="Arial" panose="020B0604020202020204" pitchFamily="34" charset="0"/>
                  <a:buChar char="•"/>
                </a:pPr>
                <a:r>
                  <a:rPr lang="en-US" sz="2400" b="1" dirty="0">
                    <a:solidFill>
                      <a:srgbClr val="131AFC"/>
                    </a:solidFill>
                    <a:latin typeface="Arial" panose="020B0604020202020204" pitchFamily="34" charset="0"/>
                    <a:cs typeface="Arial" panose="020B0604020202020204" pitchFamily="34" charset="0"/>
                  </a:rPr>
                  <a:t>Central engines of supernovae and </a:t>
                </a:r>
                <a:r>
                  <a:rPr lang="en-US" sz="2400" b="1" dirty="0">
                    <a:solidFill>
                      <a:srgbClr val="131AFC"/>
                    </a:solidFill>
                    <a:latin typeface="Symbol" pitchFamily="2" charset="2"/>
                    <a:cs typeface="Arial" panose="020B0604020202020204" pitchFamily="34" charset="0"/>
                  </a:rPr>
                  <a:t>g</a:t>
                </a:r>
                <a:r>
                  <a:rPr lang="en-US" sz="2400" b="1" dirty="0">
                    <a:solidFill>
                      <a:srgbClr val="131AFC"/>
                    </a:solidFill>
                    <a:latin typeface="Arial" panose="020B0604020202020204" pitchFamily="34" charset="0"/>
                    <a:cs typeface="Arial" panose="020B0604020202020204" pitchFamily="34" charset="0"/>
                  </a:rPr>
                  <a:t>-ray bursts</a:t>
                </a:r>
              </a:p>
              <a:p>
                <a:pPr marL="342900" indent="-342900">
                  <a:buFont typeface="Arial" panose="020B0604020202020204" pitchFamily="34" charset="0"/>
                  <a:buChar char="•"/>
                </a:pPr>
                <a:r>
                  <a:rPr lang="en-US" sz="2400" b="1" dirty="0">
                    <a:solidFill>
                      <a:srgbClr val="131AFC"/>
                    </a:solidFill>
                    <a:latin typeface="Arial" panose="020B0604020202020204" pitchFamily="34" charset="0"/>
                    <a:cs typeface="Arial" panose="020B0604020202020204" pitchFamily="34" charset="0"/>
                  </a:rPr>
                  <a:t>Black holes: </a:t>
                </a:r>
                <a:r>
                  <a:rPr lang="en-US" sz="2400" dirty="0">
                    <a:solidFill>
                      <a:srgbClr val="131AFC"/>
                    </a:solidFill>
                    <a:latin typeface="Arial" panose="020B0604020202020204" pitchFamily="34" charset="0"/>
                    <a:cs typeface="Arial" panose="020B0604020202020204" pitchFamily="34" charset="0"/>
                  </a:rPr>
                  <a:t>energy extraction via the Blandford-</a:t>
                </a:r>
                <a:r>
                  <a:rPr lang="en-US" sz="2400" dirty="0" err="1">
                    <a:solidFill>
                      <a:srgbClr val="131AFC"/>
                    </a:solidFill>
                    <a:latin typeface="Arial" panose="020B0604020202020204" pitchFamily="34" charset="0"/>
                    <a:cs typeface="Arial" panose="020B0604020202020204" pitchFamily="34" charset="0"/>
                  </a:rPr>
                  <a:t>Znajek</a:t>
                </a:r>
                <a:r>
                  <a:rPr lang="en-US" sz="2400" dirty="0">
                    <a:solidFill>
                      <a:srgbClr val="131AFC"/>
                    </a:solidFill>
                    <a:latin typeface="Arial" panose="020B0604020202020204" pitchFamily="34" charset="0"/>
                    <a:cs typeface="Arial" panose="020B0604020202020204" pitchFamily="34" charset="0"/>
                  </a:rPr>
                  <a:t> process</a:t>
                </a:r>
                <a:endParaRPr lang="en-US" sz="2400" dirty="0">
                  <a:latin typeface="Arial" panose="020B060402020202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91F81209-8A55-FA42-A1D8-6484819836FE}"/>
                  </a:ext>
                </a:extLst>
              </p:cNvPr>
              <p:cNvSpPr txBox="1">
                <a:spLocks noRot="1" noChangeAspect="1" noMove="1" noResize="1" noEditPoints="1" noAdjustHandles="1" noChangeArrowheads="1" noChangeShapeType="1" noTextEdit="1"/>
              </p:cNvSpPr>
              <p:nvPr/>
            </p:nvSpPr>
            <p:spPr>
              <a:xfrm>
                <a:off x="14272" y="4514850"/>
                <a:ext cx="12177728" cy="2308324"/>
              </a:xfrm>
              <a:prstGeom prst="rect">
                <a:avLst/>
              </a:prstGeom>
              <a:blipFill>
                <a:blip r:embed="rId2"/>
                <a:stretch>
                  <a:fillRect l="-625" t="-2198" b="-2198"/>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7B460D91-9300-2C42-985F-4A082DF557D2}"/>
              </a:ext>
            </a:extLst>
          </p:cNvPr>
          <p:cNvPicPr>
            <a:picLocks noChangeAspect="1"/>
          </p:cNvPicPr>
          <p:nvPr/>
        </p:nvPicPr>
        <p:blipFill>
          <a:blip r:embed="rId3"/>
          <a:stretch>
            <a:fillRect/>
          </a:stretch>
        </p:blipFill>
        <p:spPr>
          <a:xfrm>
            <a:off x="2757488" y="857254"/>
            <a:ext cx="6072187" cy="3757612"/>
          </a:xfrm>
          <a:prstGeom prst="rect">
            <a:avLst/>
          </a:prstGeom>
        </p:spPr>
      </p:pic>
    </p:spTree>
    <p:extLst>
      <p:ext uri="{BB962C8B-B14F-4D97-AF65-F5344CB8AC3E}">
        <p14:creationId xmlns:p14="http://schemas.microsoft.com/office/powerpoint/2010/main" val="1270708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E325471A-B76F-0046-8734-B3A48F69EA37}"/>
              </a:ext>
            </a:extLst>
          </p:cNvPr>
          <p:cNvSpPr>
            <a:spLocks noGrp="1" noChangeArrowheads="1"/>
          </p:cNvSpPr>
          <p:nvPr>
            <p:ph type="title"/>
          </p:nvPr>
        </p:nvSpPr>
        <p:spPr>
          <a:xfrm>
            <a:off x="2488947" y="0"/>
            <a:ext cx="7007598" cy="1231900"/>
          </a:xfrm>
          <a:noFill/>
          <a:ln/>
        </p:spPr>
        <p:txBody>
          <a:bodyPr>
            <a:normAutofit/>
          </a:bodyPr>
          <a:lstStyle/>
          <a:p>
            <a:r>
              <a:rPr lang="en-US" sz="3200" b="1" dirty="0">
                <a:solidFill>
                  <a:srgbClr val="FF0000"/>
                </a:solidFill>
                <a:latin typeface="Arial"/>
                <a:cs typeface="Arial"/>
              </a:rPr>
              <a:t>Strong Fields and Plasma Physics</a:t>
            </a:r>
            <a:endParaRPr lang="en-US" b="1" dirty="0">
              <a:solidFill>
                <a:srgbClr val="FF0000"/>
              </a:solidFill>
              <a:latin typeface="Arial"/>
              <a:cs typeface="Arial"/>
            </a:endParaRPr>
          </a:p>
        </p:txBody>
      </p:sp>
      <p:pic>
        <p:nvPicPr>
          <p:cNvPr id="5" name="Picture 4">
            <a:extLst>
              <a:ext uri="{FF2B5EF4-FFF2-40B4-BE49-F238E27FC236}">
                <a16:creationId xmlns:a16="http://schemas.microsoft.com/office/drawing/2014/main" id="{B08EDAA8-29C8-9547-9E75-6D1F15DC0CFD}"/>
              </a:ext>
            </a:extLst>
          </p:cNvPr>
          <p:cNvPicPr>
            <a:picLocks noChangeAspect="1"/>
          </p:cNvPicPr>
          <p:nvPr/>
        </p:nvPicPr>
        <p:blipFill>
          <a:blip r:embed="rId2"/>
          <a:stretch>
            <a:fillRect/>
          </a:stretch>
        </p:blipFill>
        <p:spPr>
          <a:xfrm>
            <a:off x="1530473" y="815297"/>
            <a:ext cx="8943984" cy="6042703"/>
          </a:xfrm>
          <a:prstGeom prst="rect">
            <a:avLst/>
          </a:prstGeom>
        </p:spPr>
      </p:pic>
    </p:spTree>
    <p:extLst>
      <p:ext uri="{BB962C8B-B14F-4D97-AF65-F5344CB8AC3E}">
        <p14:creationId xmlns:p14="http://schemas.microsoft.com/office/powerpoint/2010/main" val="3148612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9196E3D1-98CE-1D4A-AC41-5DD79970E7B7}"/>
              </a:ext>
            </a:extLst>
          </p:cNvPr>
          <p:cNvSpPr>
            <a:spLocks noGrp="1" noChangeArrowheads="1"/>
          </p:cNvSpPr>
          <p:nvPr>
            <p:ph type="title"/>
          </p:nvPr>
        </p:nvSpPr>
        <p:spPr>
          <a:xfrm>
            <a:off x="2843213" y="0"/>
            <a:ext cx="6557972" cy="1231900"/>
          </a:xfrm>
          <a:noFill/>
          <a:ln/>
        </p:spPr>
        <p:txBody>
          <a:bodyPr>
            <a:normAutofit/>
          </a:bodyPr>
          <a:lstStyle/>
          <a:p>
            <a:r>
              <a:rPr lang="en-US" sz="3200" b="1" dirty="0">
                <a:solidFill>
                  <a:srgbClr val="FF0000"/>
                </a:solidFill>
                <a:latin typeface="Arial"/>
                <a:cs typeface="Arial"/>
              </a:rPr>
              <a:t>Strong Fields in Future Colliders</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63544507-02F9-5A48-B1B8-52BF61856094}"/>
              </a:ext>
            </a:extLst>
          </p:cNvPr>
          <p:cNvSpPr txBox="1"/>
          <p:nvPr/>
        </p:nvSpPr>
        <p:spPr>
          <a:xfrm>
            <a:off x="585778" y="4943485"/>
            <a:ext cx="10987103" cy="1569660"/>
          </a:xfrm>
          <a:prstGeom prst="rect">
            <a:avLst/>
          </a:prstGeom>
          <a:noFill/>
        </p:spPr>
        <p:txBody>
          <a:bodyPr wrap="square" rtlCol="0">
            <a:spAutoFit/>
          </a:bodyPr>
          <a:lstStyle/>
          <a:p>
            <a:r>
              <a:rPr lang="en-US" sz="2400" b="1" dirty="0">
                <a:solidFill>
                  <a:srgbClr val="C00000"/>
                </a:solidFill>
                <a:latin typeface="Arial" panose="020B0604020202020204" pitchFamily="34" charset="0"/>
                <a:cs typeface="Arial" panose="020B0604020202020204" pitchFamily="34" charset="0"/>
              </a:rPr>
              <a:t>Problems of future Linear Electron-Positron Collider: → strong-field QED</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High luminosity → high charge density → strong fields → </a:t>
            </a:r>
            <a:r>
              <a:rPr lang="en-US" sz="2400" dirty="0" err="1">
                <a:solidFill>
                  <a:srgbClr val="131AFC"/>
                </a:solidFill>
                <a:latin typeface="Arial" panose="020B0604020202020204" pitchFamily="34" charset="0"/>
                <a:cs typeface="Arial" panose="020B0604020202020204" pitchFamily="34" charset="0"/>
              </a:rPr>
              <a:t>beamstrahlung</a:t>
            </a:r>
            <a:endParaRPr lang="en-US" sz="2400" dirty="0">
              <a:solidFill>
                <a:srgbClr val="131AFC"/>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Stochastic photon emission + large recoil: non-trivial energy distribution,</a:t>
            </a:r>
          </a:p>
          <a:p>
            <a:r>
              <a:rPr lang="en-US" sz="2400" dirty="0">
                <a:solidFill>
                  <a:srgbClr val="131AFC"/>
                </a:solidFill>
                <a:latin typeface="Arial" panose="020B0604020202020204" pitchFamily="34" charset="0"/>
                <a:cs typeface="Arial" panose="020B0604020202020204" pitchFamily="34" charset="0"/>
              </a:rPr>
              <a:t>    modified transverse beam structure (beam broadening → focusing quality)</a:t>
            </a:r>
          </a:p>
        </p:txBody>
      </p:sp>
      <p:grpSp>
        <p:nvGrpSpPr>
          <p:cNvPr id="8" name="Group 7">
            <a:extLst>
              <a:ext uri="{FF2B5EF4-FFF2-40B4-BE49-F238E27FC236}">
                <a16:creationId xmlns:a16="http://schemas.microsoft.com/office/drawing/2014/main" id="{1B32AA76-CAD4-A946-83D6-7675E4991E19}"/>
              </a:ext>
            </a:extLst>
          </p:cNvPr>
          <p:cNvGrpSpPr/>
          <p:nvPr/>
        </p:nvGrpSpPr>
        <p:grpSpPr>
          <a:xfrm>
            <a:off x="585778" y="894411"/>
            <a:ext cx="10801360" cy="3906194"/>
            <a:chOff x="585778" y="837259"/>
            <a:chExt cx="10801360" cy="3906194"/>
          </a:xfrm>
        </p:grpSpPr>
        <p:pic>
          <p:nvPicPr>
            <p:cNvPr id="6" name="Picture 5">
              <a:extLst>
                <a:ext uri="{FF2B5EF4-FFF2-40B4-BE49-F238E27FC236}">
                  <a16:creationId xmlns:a16="http://schemas.microsoft.com/office/drawing/2014/main" id="{66438B49-7BA8-B741-AE49-FFBBD939F035}"/>
                </a:ext>
              </a:extLst>
            </p:cNvPr>
            <p:cNvPicPr>
              <a:picLocks noChangeAspect="1"/>
            </p:cNvPicPr>
            <p:nvPr/>
          </p:nvPicPr>
          <p:blipFill>
            <a:blip r:embed="rId2"/>
            <a:stretch>
              <a:fillRect/>
            </a:stretch>
          </p:blipFill>
          <p:spPr>
            <a:xfrm>
              <a:off x="585778" y="842963"/>
              <a:ext cx="5383321" cy="3900490"/>
            </a:xfrm>
            <a:prstGeom prst="rect">
              <a:avLst/>
            </a:prstGeom>
          </p:spPr>
        </p:pic>
        <p:pic>
          <p:nvPicPr>
            <p:cNvPr id="7" name="Picture 6">
              <a:extLst>
                <a:ext uri="{FF2B5EF4-FFF2-40B4-BE49-F238E27FC236}">
                  <a16:creationId xmlns:a16="http://schemas.microsoft.com/office/drawing/2014/main" id="{A0D44BBA-AFAA-D043-8C6D-9D3475FCA659}"/>
                </a:ext>
              </a:extLst>
            </p:cNvPr>
            <p:cNvPicPr>
              <a:picLocks noChangeAspect="1"/>
            </p:cNvPicPr>
            <p:nvPr/>
          </p:nvPicPr>
          <p:blipFill>
            <a:blip r:embed="rId3"/>
            <a:stretch>
              <a:fillRect/>
            </a:stretch>
          </p:blipFill>
          <p:spPr>
            <a:xfrm>
              <a:off x="5986454" y="837259"/>
              <a:ext cx="5400684" cy="3906193"/>
            </a:xfrm>
            <a:prstGeom prst="rect">
              <a:avLst/>
            </a:prstGeom>
          </p:spPr>
        </p:pic>
      </p:grpSp>
    </p:spTree>
    <p:extLst>
      <p:ext uri="{BB962C8B-B14F-4D97-AF65-F5344CB8AC3E}">
        <p14:creationId xmlns:p14="http://schemas.microsoft.com/office/powerpoint/2010/main" val="1851379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E52CE5DF-8DCF-DD41-8432-B4920EFF2705}"/>
              </a:ext>
            </a:extLst>
          </p:cNvPr>
          <p:cNvSpPr>
            <a:spLocks noGrp="1" noChangeArrowheads="1"/>
          </p:cNvSpPr>
          <p:nvPr>
            <p:ph type="title"/>
          </p:nvPr>
        </p:nvSpPr>
        <p:spPr>
          <a:xfrm>
            <a:off x="2501689" y="0"/>
            <a:ext cx="6840614" cy="1231900"/>
          </a:xfrm>
          <a:noFill/>
          <a:ln/>
        </p:spPr>
        <p:txBody>
          <a:bodyPr>
            <a:normAutofit/>
          </a:bodyPr>
          <a:lstStyle/>
          <a:p>
            <a:r>
              <a:rPr lang="en-US" sz="3200" b="1" dirty="0">
                <a:solidFill>
                  <a:srgbClr val="FF0000"/>
                </a:solidFill>
                <a:latin typeface="Arial"/>
                <a:cs typeface="Arial"/>
              </a:rPr>
              <a:t>Brief History of Strong Field QED</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5A97B594-053B-CF4F-9779-1526FD9F8BA0}"/>
              </a:ext>
            </a:extLst>
          </p:cNvPr>
          <p:cNvSpPr txBox="1"/>
          <p:nvPr/>
        </p:nvSpPr>
        <p:spPr>
          <a:xfrm>
            <a:off x="428444" y="889278"/>
            <a:ext cx="10987103" cy="1569660"/>
          </a:xfrm>
          <a:prstGeom prst="rect">
            <a:avLst/>
          </a:prstGeom>
          <a:noFill/>
        </p:spPr>
        <p:txBody>
          <a:bodyPr wrap="square" rtlCol="0">
            <a:spAutoFit/>
          </a:bodyPr>
          <a:lstStyle/>
          <a:p>
            <a:r>
              <a:rPr lang="en-US" sz="2400" b="1" dirty="0">
                <a:solidFill>
                  <a:srgbClr val="C00000"/>
                </a:solidFill>
                <a:latin typeface="Arial" panose="020B0604020202020204" pitchFamily="34" charset="0"/>
                <a:cs typeface="Arial" panose="020B0604020202020204" pitchFamily="34" charset="0"/>
              </a:rPr>
              <a:t>1929: Klein discovers “paradoxical” predictions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By calculating the scattering of electrons from a potential barrier</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The electrons “tunnel” with high probability through a strong potential</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The electrons appear on the other side with “negative energy”</a:t>
            </a:r>
          </a:p>
        </p:txBody>
      </p:sp>
      <p:pic>
        <p:nvPicPr>
          <p:cNvPr id="9" name="Picture 8">
            <a:extLst>
              <a:ext uri="{FF2B5EF4-FFF2-40B4-BE49-F238E27FC236}">
                <a16:creationId xmlns:a16="http://schemas.microsoft.com/office/drawing/2014/main" id="{1FEE2404-A194-1043-BD60-0BEE3DEDA4BE}"/>
              </a:ext>
            </a:extLst>
          </p:cNvPr>
          <p:cNvPicPr>
            <a:picLocks noChangeAspect="1"/>
          </p:cNvPicPr>
          <p:nvPr/>
        </p:nvPicPr>
        <p:blipFill>
          <a:blip r:embed="rId2"/>
          <a:stretch>
            <a:fillRect/>
          </a:stretch>
        </p:blipFill>
        <p:spPr>
          <a:xfrm>
            <a:off x="2170326" y="2458938"/>
            <a:ext cx="8014479" cy="4052449"/>
          </a:xfrm>
          <a:prstGeom prst="rect">
            <a:avLst/>
          </a:prstGeom>
        </p:spPr>
      </p:pic>
      <p:sp>
        <p:nvSpPr>
          <p:cNvPr id="10" name="TextBox 9">
            <a:extLst>
              <a:ext uri="{FF2B5EF4-FFF2-40B4-BE49-F238E27FC236}">
                <a16:creationId xmlns:a16="http://schemas.microsoft.com/office/drawing/2014/main" id="{424082E0-BD39-2746-A93A-C334CA7AA9A9}"/>
              </a:ext>
            </a:extLst>
          </p:cNvPr>
          <p:cNvSpPr txBox="1"/>
          <p:nvPr/>
        </p:nvSpPr>
        <p:spPr>
          <a:xfrm>
            <a:off x="428444" y="6511387"/>
            <a:ext cx="4059125" cy="369332"/>
          </a:xfrm>
          <a:prstGeom prst="rect">
            <a:avLst/>
          </a:prstGeom>
          <a:noFill/>
        </p:spPr>
        <p:txBody>
          <a:bodyPr wrap="none" rtlCol="0">
            <a:spAutoFit/>
          </a:bodyPr>
          <a:lstStyle/>
          <a:p>
            <a:r>
              <a:rPr lang="en-US" i="1" dirty="0">
                <a:solidFill>
                  <a:srgbClr val="FF0000"/>
                </a:solidFill>
                <a:latin typeface="Comic Sans MS" panose="030F0902030302020204" pitchFamily="66" charset="0"/>
              </a:rPr>
              <a:t>O. Klein, </a:t>
            </a:r>
            <a:r>
              <a:rPr lang="en-US" i="1" u="sng" dirty="0">
                <a:solidFill>
                  <a:srgbClr val="0070C0"/>
                </a:solidFill>
                <a:latin typeface="Comic Sans MS" panose="030F0902030302020204" pitchFamily="66" charset="0"/>
              </a:rPr>
              <a:t>Z. Phys. </a:t>
            </a:r>
            <a:r>
              <a:rPr lang="en-US" b="1" i="1" u="sng" dirty="0">
                <a:solidFill>
                  <a:srgbClr val="0070C0"/>
                </a:solidFill>
                <a:latin typeface="Comic Sans MS" panose="030F0902030302020204" pitchFamily="66" charset="0"/>
              </a:rPr>
              <a:t>53</a:t>
            </a:r>
            <a:r>
              <a:rPr lang="en-US" i="1" u="sng" dirty="0">
                <a:solidFill>
                  <a:srgbClr val="0070C0"/>
                </a:solidFill>
                <a:latin typeface="Comic Sans MS" panose="030F0902030302020204" pitchFamily="66" charset="0"/>
              </a:rPr>
              <a:t>, 157-165 (1929)</a:t>
            </a:r>
          </a:p>
        </p:txBody>
      </p:sp>
    </p:spTree>
    <p:extLst>
      <p:ext uri="{BB962C8B-B14F-4D97-AF65-F5344CB8AC3E}">
        <p14:creationId xmlns:p14="http://schemas.microsoft.com/office/powerpoint/2010/main" val="1796108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3F9AEA54-C298-5D47-AF70-803C41208DD1}"/>
              </a:ext>
            </a:extLst>
          </p:cNvPr>
          <p:cNvSpPr>
            <a:spLocks noGrp="1" noChangeArrowheads="1"/>
          </p:cNvSpPr>
          <p:nvPr>
            <p:ph type="title"/>
          </p:nvPr>
        </p:nvSpPr>
        <p:spPr>
          <a:xfrm>
            <a:off x="2501689" y="0"/>
            <a:ext cx="6840614" cy="1231900"/>
          </a:xfrm>
          <a:noFill/>
          <a:ln/>
        </p:spPr>
        <p:txBody>
          <a:bodyPr>
            <a:normAutofit/>
          </a:bodyPr>
          <a:lstStyle/>
          <a:p>
            <a:r>
              <a:rPr lang="en-US" sz="3200" b="1" dirty="0">
                <a:solidFill>
                  <a:srgbClr val="FF0000"/>
                </a:solidFill>
                <a:latin typeface="Arial"/>
                <a:cs typeface="Arial"/>
              </a:rPr>
              <a:t>Brief History of Strong Field QED</a:t>
            </a:r>
            <a:endParaRPr lang="en-US" b="1" dirty="0">
              <a:solidFill>
                <a:srgbClr val="FF0000"/>
              </a:solidFill>
              <a:latin typeface="Arial"/>
              <a:cs typeface="Aria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43C5333-236D-3A49-B312-71D98D45D1FB}"/>
                  </a:ext>
                </a:extLst>
              </p:cNvPr>
              <p:cNvSpPr txBox="1"/>
              <p:nvPr/>
            </p:nvSpPr>
            <p:spPr>
              <a:xfrm>
                <a:off x="428444" y="889278"/>
                <a:ext cx="10987103" cy="1569660"/>
              </a:xfrm>
              <a:prstGeom prst="rect">
                <a:avLst/>
              </a:prstGeom>
              <a:noFill/>
            </p:spPr>
            <p:txBody>
              <a:bodyPr wrap="square" rtlCol="0">
                <a:spAutoFit/>
              </a:bodyPr>
              <a:lstStyle/>
              <a:p>
                <a:r>
                  <a:rPr lang="en-US" sz="2400" b="1" dirty="0">
                    <a:solidFill>
                      <a:srgbClr val="C00000"/>
                    </a:solidFill>
                    <a:latin typeface="Arial" panose="020B0604020202020204" pitchFamily="34" charset="0"/>
                    <a:cs typeface="Arial" panose="020B0604020202020204" pitchFamily="34" charset="0"/>
                  </a:rPr>
                  <a:t>1931: Sauter describes when the Klein paradox appears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If the electron gains its rest energy </a:t>
                </a:r>
                <a14:m>
                  <m:oMath xmlns:m="http://schemas.openxmlformats.org/officeDocument/2006/math">
                    <m:r>
                      <m:rPr>
                        <m:sty m:val="p"/>
                      </m:rPr>
                      <a:rPr lang="el-GR" sz="240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ϵ</m:t>
                    </m:r>
                    <m:r>
                      <a:rPr lang="en-US" sz="2400" i="1" smtClean="0">
                        <a:solidFill>
                          <a:srgbClr val="131AFC"/>
                        </a:solidFill>
                        <a:latin typeface="Cambria Math" panose="02040503050406030204" pitchFamily="18" charset="0"/>
                        <a:cs typeface="Arial" panose="020B0604020202020204" pitchFamily="34" charset="0"/>
                      </a:rPr>
                      <m:t>=</m:t>
                    </m:r>
                    <m:sSup>
                      <m:sSupPr>
                        <m:ctrlPr>
                          <a:rPr lang="en-US" sz="2400" i="1" smtClean="0">
                            <a:solidFill>
                              <a:srgbClr val="131AFC"/>
                            </a:solidFill>
                            <a:latin typeface="Cambria Math" panose="02040503050406030204" pitchFamily="18" charset="0"/>
                            <a:cs typeface="Arial" panose="020B0604020202020204" pitchFamily="34" charset="0"/>
                          </a:rPr>
                        </m:ctrlPr>
                      </m:sSupPr>
                      <m:e>
                        <m:r>
                          <a:rPr lang="en-US" sz="2400" b="0" i="1" smtClean="0">
                            <a:solidFill>
                              <a:srgbClr val="131AFC"/>
                            </a:solidFill>
                            <a:latin typeface="Cambria Math" panose="02040503050406030204" pitchFamily="18" charset="0"/>
                            <a:cs typeface="Arial" panose="020B0604020202020204" pitchFamily="34" charset="0"/>
                          </a:rPr>
                          <m:t>𝑚𝑐</m:t>
                        </m:r>
                      </m:e>
                      <m:sup>
                        <m:r>
                          <a:rPr lang="en-US" sz="2400" i="1" smtClean="0">
                            <a:solidFill>
                              <a:srgbClr val="131AFC"/>
                            </a:solidFill>
                            <a:latin typeface="Cambria Math" panose="02040503050406030204" pitchFamily="18" charset="0"/>
                            <a:cs typeface="Arial" panose="020B0604020202020204" pitchFamily="34" charset="0"/>
                          </a:rPr>
                          <m:t>2</m:t>
                        </m:r>
                      </m:sup>
                    </m:sSup>
                  </m:oMath>
                </a14:m>
                <a:r>
                  <a:rPr lang="en-US" sz="2400" dirty="0">
                    <a:solidFill>
                      <a:srgbClr val="131AFC"/>
                    </a:solidFill>
                    <a:latin typeface="Arial" panose="020B0604020202020204" pitchFamily="34" charset="0"/>
                    <a:cs typeface="Arial" panose="020B0604020202020204" pitchFamily="34" charset="0"/>
                  </a:rPr>
                  <a:t> over the Compton length </a:t>
                </a:r>
                <a:r>
                  <a:rPr lang="en-US" sz="2400" dirty="0" err="1">
                    <a:solidFill>
                      <a:srgbClr val="131AFC"/>
                    </a:solidFill>
                    <a:latin typeface="Symbol" pitchFamily="2" charset="2"/>
                    <a:cs typeface="Arial" panose="020B0604020202020204" pitchFamily="34" charset="0"/>
                  </a:rPr>
                  <a:t>l</a:t>
                </a:r>
                <a:r>
                  <a:rPr lang="en-US" sz="2400" baseline="-25000" dirty="0" err="1">
                    <a:solidFill>
                      <a:srgbClr val="131AFC"/>
                    </a:solidFill>
                    <a:latin typeface="Arial" panose="020B0604020202020204" pitchFamily="34" charset="0"/>
                    <a:cs typeface="Arial" panose="020B0604020202020204" pitchFamily="34" charset="0"/>
                  </a:rPr>
                  <a:t>C</a:t>
                </a:r>
                <a:r>
                  <a:rPr lang="en-US" sz="2400" dirty="0">
                    <a:solidFill>
                      <a:srgbClr val="131AFC"/>
                    </a:solidFill>
                    <a:latin typeface="Arial" panose="020B0604020202020204" pitchFamily="34" charset="0"/>
                    <a:cs typeface="Arial" panose="020B0604020202020204" pitchFamily="34" charset="0"/>
                  </a:rPr>
                  <a:t> </a:t>
                </a:r>
              </a:p>
              <a:p>
                <a:r>
                  <a:rPr lang="en-US" sz="2400" dirty="0">
                    <a:solidFill>
                      <a:srgbClr val="131AFC"/>
                    </a:solidFill>
                    <a:latin typeface="Arial" panose="020B0604020202020204" pitchFamily="34" charset="0"/>
                    <a:cs typeface="Arial" panose="020B0604020202020204" pitchFamily="34" charset="0"/>
                  </a:rPr>
                  <a:t>    it can ”tunnel” (electron-positron pair production)</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Threshold: </a:t>
                </a:r>
                <a14:m>
                  <m:oMath xmlns:m="http://schemas.openxmlformats.org/officeDocument/2006/math">
                    <m:sSub>
                      <m:sSubPr>
                        <m:ctrlPr>
                          <a:rPr lang="en-US" sz="2400" i="1" smtClean="0">
                            <a:solidFill>
                              <a:srgbClr val="131AFC"/>
                            </a:solidFill>
                            <a:latin typeface="Cambria Math" panose="02040503050406030204" pitchFamily="18" charset="0"/>
                            <a:cs typeface="Arial" panose="020B0604020202020204" pitchFamily="34" charset="0"/>
                          </a:rPr>
                        </m:ctrlPr>
                      </m:sSubPr>
                      <m:e>
                        <m:r>
                          <a:rPr lang="en-US" sz="2400" b="0" i="1" smtClean="0">
                            <a:solidFill>
                              <a:srgbClr val="131AFC"/>
                            </a:solidFill>
                            <a:latin typeface="Cambria Math" panose="02040503050406030204" pitchFamily="18" charset="0"/>
                            <a:cs typeface="Arial" panose="020B0604020202020204" pitchFamily="34" charset="0"/>
                          </a:rPr>
                          <m:t>𝐸</m:t>
                        </m:r>
                      </m:e>
                      <m:sub>
                        <m:r>
                          <a:rPr lang="en-US" sz="2400" b="0" i="1" smtClean="0">
                            <a:solidFill>
                              <a:srgbClr val="131AFC"/>
                            </a:solidFill>
                            <a:latin typeface="Cambria Math" panose="02040503050406030204" pitchFamily="18" charset="0"/>
                            <a:cs typeface="Arial" panose="020B0604020202020204" pitchFamily="34" charset="0"/>
                          </a:rPr>
                          <m:t>𝑐𝑟</m:t>
                        </m:r>
                      </m:sub>
                    </m:sSub>
                    <m:r>
                      <a:rPr lang="en-US" sz="2400" i="1" smtClean="0">
                        <a:solidFill>
                          <a:srgbClr val="131AFC"/>
                        </a:solidFill>
                        <a:latin typeface="Cambria Math" panose="02040503050406030204" pitchFamily="18" charset="0"/>
                        <a:cs typeface="Arial" panose="020B0604020202020204" pitchFamily="34" charset="0"/>
                      </a:rPr>
                      <m:t>=</m:t>
                    </m:r>
                    <m:r>
                      <a:rPr lang="en-US" sz="2400" b="0" i="1" smtClean="0">
                        <a:solidFill>
                          <a:srgbClr val="131AFC"/>
                        </a:solidFill>
                        <a:latin typeface="Cambria Math" panose="02040503050406030204" pitchFamily="18" charset="0"/>
                        <a:cs typeface="Arial" panose="020B0604020202020204" pitchFamily="34" charset="0"/>
                      </a:rPr>
                      <m:t>(</m:t>
                    </m:r>
                    <m:r>
                      <a:rPr lang="en-US" sz="2400" b="0" i="1" smtClean="0">
                        <a:solidFill>
                          <a:srgbClr val="131AFC"/>
                        </a:solidFill>
                        <a:latin typeface="Cambria Math" panose="02040503050406030204" pitchFamily="18" charset="0"/>
                        <a:cs typeface="Arial" panose="020B0604020202020204" pitchFamily="34" charset="0"/>
                      </a:rPr>
                      <m:t>𝑚</m:t>
                    </m:r>
                    <m:sSup>
                      <m:sSupPr>
                        <m:ctrlPr>
                          <a:rPr lang="en-US" sz="2400" b="0" i="1" smtClean="0">
                            <a:solidFill>
                              <a:srgbClr val="131AFC"/>
                            </a:solidFill>
                            <a:latin typeface="Cambria Math" panose="02040503050406030204" pitchFamily="18" charset="0"/>
                            <a:cs typeface="Arial" panose="020B0604020202020204" pitchFamily="34" charset="0"/>
                          </a:rPr>
                        </m:ctrlPr>
                      </m:sSupPr>
                      <m:e>
                        <m:r>
                          <a:rPr lang="en-US" sz="2400" b="0" i="1" smtClean="0">
                            <a:solidFill>
                              <a:srgbClr val="131AFC"/>
                            </a:solidFill>
                            <a:latin typeface="Cambria Math" panose="02040503050406030204" pitchFamily="18" charset="0"/>
                            <a:cs typeface="Arial" panose="020B0604020202020204" pitchFamily="34" charset="0"/>
                          </a:rPr>
                          <m:t>𝑐</m:t>
                        </m:r>
                      </m:e>
                      <m:sup>
                        <m:r>
                          <a:rPr lang="en-US" sz="2400" b="0" i="1" smtClean="0">
                            <a:solidFill>
                              <a:srgbClr val="131AFC"/>
                            </a:solidFill>
                            <a:latin typeface="Cambria Math" panose="02040503050406030204" pitchFamily="18" charset="0"/>
                            <a:cs typeface="Arial" panose="020B0604020202020204" pitchFamily="34" charset="0"/>
                          </a:rPr>
                          <m:t>2</m:t>
                        </m:r>
                      </m:sup>
                    </m:sSup>
                    <m:sSup>
                      <m:sSupPr>
                        <m:ctrlPr>
                          <a:rPr lang="en-US" sz="2400" b="0" i="1" smtClean="0">
                            <a:solidFill>
                              <a:srgbClr val="131AFC"/>
                            </a:solidFill>
                            <a:latin typeface="Cambria Math" panose="02040503050406030204" pitchFamily="18" charset="0"/>
                            <a:cs typeface="Arial" panose="020B0604020202020204" pitchFamily="34" charset="0"/>
                          </a:rPr>
                        </m:ctrlPr>
                      </m:sSupPr>
                      <m:e>
                        <m:r>
                          <a:rPr lang="en-US" sz="2400" b="0" i="1" smtClean="0">
                            <a:solidFill>
                              <a:srgbClr val="131AFC"/>
                            </a:solidFill>
                            <a:latin typeface="Cambria Math" panose="02040503050406030204" pitchFamily="18" charset="0"/>
                            <a:cs typeface="Arial" panose="020B0604020202020204" pitchFamily="34" charset="0"/>
                          </a:rPr>
                          <m:t>)</m:t>
                        </m:r>
                      </m:e>
                      <m:sup>
                        <m:r>
                          <a:rPr lang="en-US" sz="2400" b="0" i="1" smtClean="0">
                            <a:solidFill>
                              <a:srgbClr val="131AFC"/>
                            </a:solidFill>
                            <a:latin typeface="Cambria Math" panose="02040503050406030204" pitchFamily="18" charset="0"/>
                            <a:cs typeface="Arial" panose="020B0604020202020204" pitchFamily="34" charset="0"/>
                          </a:rPr>
                          <m:t>2</m:t>
                        </m:r>
                      </m:sup>
                    </m:sSup>
                    <m:r>
                      <a:rPr lang="en-US" sz="2400" b="0" i="1" smtClean="0">
                        <a:solidFill>
                          <a:srgbClr val="131AFC"/>
                        </a:solidFill>
                        <a:latin typeface="Cambria Math" panose="02040503050406030204" pitchFamily="18" charset="0"/>
                        <a:cs typeface="Arial" panose="020B0604020202020204" pitchFamily="34" charset="0"/>
                      </a:rPr>
                      <m:t>/(</m:t>
                    </m:r>
                    <m:d>
                      <m:dPr>
                        <m:begChr m:val="|"/>
                        <m:endChr m:val="|"/>
                        <m:ctrlPr>
                          <a:rPr lang="en-US" sz="2400" b="0" i="1" smtClean="0">
                            <a:solidFill>
                              <a:srgbClr val="131AFC"/>
                            </a:solidFill>
                            <a:latin typeface="Cambria Math" panose="02040503050406030204" pitchFamily="18" charset="0"/>
                            <a:cs typeface="Arial" panose="020B0604020202020204" pitchFamily="34" charset="0"/>
                          </a:rPr>
                        </m:ctrlPr>
                      </m:dPr>
                      <m:e>
                        <m:r>
                          <a:rPr lang="en-US" sz="2400" b="0" i="1" smtClean="0">
                            <a:solidFill>
                              <a:srgbClr val="131AFC"/>
                            </a:solidFill>
                            <a:latin typeface="Cambria Math" panose="02040503050406030204" pitchFamily="18" charset="0"/>
                            <a:cs typeface="Arial" panose="020B0604020202020204" pitchFamily="34" charset="0"/>
                          </a:rPr>
                          <m:t>𝑒</m:t>
                        </m:r>
                      </m:e>
                    </m:d>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ℏ</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𝑐</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m:t>
                    </m:r>
                    <m:sSup>
                      <m:sSupPr>
                        <m:ctrlP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10</m:t>
                        </m:r>
                      </m:e>
                      <m:sup>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16</m:t>
                        </m:r>
                      </m:sup>
                    </m:sSup>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𝑉</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𝑐𝑚</m:t>
                    </m:r>
                  </m:oMath>
                </a14:m>
                <a:r>
                  <a:rPr lang="en-US" sz="2400" dirty="0">
                    <a:solidFill>
                      <a:srgbClr val="131AFC"/>
                    </a:solidFill>
                    <a:latin typeface="Arial" panose="020B0604020202020204" pitchFamily="34" charset="0"/>
                    <a:cs typeface="Arial" panose="020B0604020202020204" pitchFamily="34" charset="0"/>
                  </a:rPr>
                  <a:t> (the QED critical electric field)</a:t>
                </a:r>
              </a:p>
            </p:txBody>
          </p:sp>
        </mc:Choice>
        <mc:Fallback xmlns="">
          <p:sp>
            <p:nvSpPr>
              <p:cNvPr id="5" name="TextBox 4">
                <a:extLst>
                  <a:ext uri="{FF2B5EF4-FFF2-40B4-BE49-F238E27FC236}">
                    <a16:creationId xmlns:a16="http://schemas.microsoft.com/office/drawing/2014/main" id="{643C5333-236D-3A49-B312-71D98D45D1FB}"/>
                  </a:ext>
                </a:extLst>
              </p:cNvPr>
              <p:cNvSpPr txBox="1">
                <a:spLocks noRot="1" noChangeAspect="1" noMove="1" noResize="1" noEditPoints="1" noAdjustHandles="1" noChangeArrowheads="1" noChangeShapeType="1" noTextEdit="1"/>
              </p:cNvSpPr>
              <p:nvPr/>
            </p:nvSpPr>
            <p:spPr>
              <a:xfrm>
                <a:off x="428444" y="889278"/>
                <a:ext cx="10987103" cy="1569660"/>
              </a:xfrm>
              <a:prstGeom prst="rect">
                <a:avLst/>
              </a:prstGeom>
              <a:blipFill>
                <a:blip r:embed="rId2"/>
                <a:stretch>
                  <a:fillRect l="-808" t="-2400" b="-720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98019B3A-B68E-F040-806F-8EC2F6BA349F}"/>
              </a:ext>
            </a:extLst>
          </p:cNvPr>
          <p:cNvPicPr>
            <a:picLocks noChangeAspect="1"/>
          </p:cNvPicPr>
          <p:nvPr/>
        </p:nvPicPr>
        <p:blipFill>
          <a:blip r:embed="rId3"/>
          <a:stretch>
            <a:fillRect/>
          </a:stretch>
        </p:blipFill>
        <p:spPr>
          <a:xfrm>
            <a:off x="2368625" y="2458938"/>
            <a:ext cx="6872919" cy="4165405"/>
          </a:xfrm>
          <a:prstGeom prst="rect">
            <a:avLst/>
          </a:prstGeom>
        </p:spPr>
      </p:pic>
      <p:sp>
        <p:nvSpPr>
          <p:cNvPr id="8" name="TextBox 7">
            <a:extLst>
              <a:ext uri="{FF2B5EF4-FFF2-40B4-BE49-F238E27FC236}">
                <a16:creationId xmlns:a16="http://schemas.microsoft.com/office/drawing/2014/main" id="{AF503066-4CFF-E64E-B3E9-E98B339A58D3}"/>
              </a:ext>
            </a:extLst>
          </p:cNvPr>
          <p:cNvSpPr txBox="1"/>
          <p:nvPr/>
        </p:nvSpPr>
        <p:spPr>
          <a:xfrm>
            <a:off x="428444" y="6511387"/>
            <a:ext cx="4315605" cy="369332"/>
          </a:xfrm>
          <a:prstGeom prst="rect">
            <a:avLst/>
          </a:prstGeom>
          <a:noFill/>
        </p:spPr>
        <p:txBody>
          <a:bodyPr wrap="none" rtlCol="0">
            <a:spAutoFit/>
          </a:bodyPr>
          <a:lstStyle/>
          <a:p>
            <a:r>
              <a:rPr lang="en-US" i="1" dirty="0">
                <a:solidFill>
                  <a:srgbClr val="FF0000"/>
                </a:solidFill>
                <a:latin typeface="Comic Sans MS" panose="030F0902030302020204" pitchFamily="66" charset="0"/>
              </a:rPr>
              <a:t>F. Sauter,</a:t>
            </a:r>
            <a:r>
              <a:rPr lang="en-US" i="1" u="sng" dirty="0">
                <a:solidFill>
                  <a:srgbClr val="0070C0"/>
                </a:solidFill>
                <a:latin typeface="Comic Sans MS" panose="030F0902030302020204" pitchFamily="66" charset="0"/>
              </a:rPr>
              <a:t> Z. Phys. </a:t>
            </a:r>
            <a:r>
              <a:rPr lang="en-US" b="1" i="1" u="sng" dirty="0">
                <a:solidFill>
                  <a:srgbClr val="0070C0"/>
                </a:solidFill>
                <a:latin typeface="Comic Sans MS" panose="030F0902030302020204" pitchFamily="66" charset="0"/>
              </a:rPr>
              <a:t>69</a:t>
            </a:r>
            <a:r>
              <a:rPr lang="en-US" i="1" u="sng" dirty="0">
                <a:solidFill>
                  <a:srgbClr val="0070C0"/>
                </a:solidFill>
                <a:latin typeface="Comic Sans MS" panose="030F0902030302020204" pitchFamily="66" charset="0"/>
              </a:rPr>
              <a:t>, 742-764 (1931)</a:t>
            </a:r>
          </a:p>
        </p:txBody>
      </p:sp>
    </p:spTree>
    <p:extLst>
      <p:ext uri="{BB962C8B-B14F-4D97-AF65-F5344CB8AC3E}">
        <p14:creationId xmlns:p14="http://schemas.microsoft.com/office/powerpoint/2010/main" val="1935682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9206C0F2-9D71-E349-BDEE-4DBF9C3A2D86}"/>
              </a:ext>
            </a:extLst>
          </p:cNvPr>
          <p:cNvSpPr>
            <a:spLocks noGrp="1" noChangeArrowheads="1"/>
          </p:cNvSpPr>
          <p:nvPr>
            <p:ph type="title"/>
          </p:nvPr>
        </p:nvSpPr>
        <p:spPr>
          <a:xfrm>
            <a:off x="2501689" y="0"/>
            <a:ext cx="6840614" cy="1231900"/>
          </a:xfrm>
          <a:noFill/>
          <a:ln/>
        </p:spPr>
        <p:txBody>
          <a:bodyPr>
            <a:normAutofit/>
          </a:bodyPr>
          <a:lstStyle/>
          <a:p>
            <a:r>
              <a:rPr lang="en-US" sz="3200" b="1" dirty="0">
                <a:solidFill>
                  <a:srgbClr val="FF0000"/>
                </a:solidFill>
                <a:latin typeface="Arial"/>
                <a:cs typeface="Arial"/>
              </a:rPr>
              <a:t>Brief History of Strong Field QED</a:t>
            </a:r>
            <a:endParaRPr lang="en-US" b="1" dirty="0">
              <a:solidFill>
                <a:srgbClr val="FF0000"/>
              </a:solidFill>
              <a:latin typeface="Arial"/>
              <a:cs typeface="Arial"/>
            </a:endParaRPr>
          </a:p>
        </p:txBody>
      </p:sp>
      <p:sp>
        <p:nvSpPr>
          <p:cNvPr id="5" name="TextBox 4">
            <a:extLst>
              <a:ext uri="{FF2B5EF4-FFF2-40B4-BE49-F238E27FC236}">
                <a16:creationId xmlns:a16="http://schemas.microsoft.com/office/drawing/2014/main" id="{D75F8D75-AAE7-1342-8FB9-23312BE30AC8}"/>
              </a:ext>
            </a:extLst>
          </p:cNvPr>
          <p:cNvSpPr txBox="1"/>
          <p:nvPr/>
        </p:nvSpPr>
        <p:spPr>
          <a:xfrm>
            <a:off x="428444" y="801142"/>
            <a:ext cx="10987103" cy="1569660"/>
          </a:xfrm>
          <a:prstGeom prst="rect">
            <a:avLst/>
          </a:prstGeom>
          <a:noFill/>
        </p:spPr>
        <p:txBody>
          <a:bodyPr wrap="square" rtlCol="0">
            <a:spAutoFit/>
          </a:bodyPr>
          <a:lstStyle/>
          <a:p>
            <a:r>
              <a:rPr lang="en-US" sz="2400" b="1" dirty="0">
                <a:solidFill>
                  <a:srgbClr val="C00000"/>
                </a:solidFill>
                <a:latin typeface="Arial" panose="020B0604020202020204" pitchFamily="34" charset="0"/>
                <a:cs typeface="Arial" panose="020B0604020202020204" pitchFamily="34" charset="0"/>
              </a:rPr>
              <a:t>1951: Schwinger presents the first modern derivation</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Introduces quantum field theory with background fields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All previous results are derived within a consistent formalism</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Particle production from vacuum is often attributed to him</a:t>
            </a:r>
          </a:p>
        </p:txBody>
      </p:sp>
      <p:pic>
        <p:nvPicPr>
          <p:cNvPr id="7" name="Picture 6">
            <a:extLst>
              <a:ext uri="{FF2B5EF4-FFF2-40B4-BE49-F238E27FC236}">
                <a16:creationId xmlns:a16="http://schemas.microsoft.com/office/drawing/2014/main" id="{ADF6A8EB-591C-EE47-905F-79F5E5284987}"/>
              </a:ext>
            </a:extLst>
          </p:cNvPr>
          <p:cNvPicPr>
            <a:picLocks noChangeAspect="1"/>
          </p:cNvPicPr>
          <p:nvPr/>
        </p:nvPicPr>
        <p:blipFill>
          <a:blip r:embed="rId2"/>
          <a:stretch>
            <a:fillRect/>
          </a:stretch>
        </p:blipFill>
        <p:spPr>
          <a:xfrm>
            <a:off x="2016085" y="2337751"/>
            <a:ext cx="8336097" cy="4248447"/>
          </a:xfrm>
          <a:prstGeom prst="rect">
            <a:avLst/>
          </a:prstGeom>
        </p:spPr>
      </p:pic>
      <p:sp>
        <p:nvSpPr>
          <p:cNvPr id="8" name="TextBox 7">
            <a:extLst>
              <a:ext uri="{FF2B5EF4-FFF2-40B4-BE49-F238E27FC236}">
                <a16:creationId xmlns:a16="http://schemas.microsoft.com/office/drawing/2014/main" id="{8DBFC680-2A68-E143-80E8-3123177597BC}"/>
              </a:ext>
            </a:extLst>
          </p:cNvPr>
          <p:cNvSpPr txBox="1"/>
          <p:nvPr/>
        </p:nvSpPr>
        <p:spPr>
          <a:xfrm>
            <a:off x="428444" y="6511387"/>
            <a:ext cx="4921540" cy="369332"/>
          </a:xfrm>
          <a:prstGeom prst="rect">
            <a:avLst/>
          </a:prstGeom>
          <a:noFill/>
        </p:spPr>
        <p:txBody>
          <a:bodyPr wrap="none" rtlCol="0">
            <a:spAutoFit/>
          </a:bodyPr>
          <a:lstStyle/>
          <a:p>
            <a:r>
              <a:rPr lang="en-US" i="1" dirty="0">
                <a:solidFill>
                  <a:srgbClr val="FF0000"/>
                </a:solidFill>
                <a:latin typeface="Comic Sans MS" panose="030F0902030302020204" pitchFamily="66" charset="0"/>
              </a:rPr>
              <a:t>J. Schwinger, </a:t>
            </a:r>
            <a:r>
              <a:rPr lang="en-US" i="1" u="sng" dirty="0">
                <a:solidFill>
                  <a:srgbClr val="0070C0"/>
                </a:solidFill>
                <a:latin typeface="Comic Sans MS" panose="030F0902030302020204" pitchFamily="66" charset="0"/>
              </a:rPr>
              <a:t>Phys. Rev. </a:t>
            </a:r>
            <a:r>
              <a:rPr lang="en-US" b="1" i="1" u="sng" dirty="0">
                <a:solidFill>
                  <a:srgbClr val="0070C0"/>
                </a:solidFill>
                <a:latin typeface="Comic Sans MS" panose="030F0902030302020204" pitchFamily="66" charset="0"/>
              </a:rPr>
              <a:t>82</a:t>
            </a:r>
            <a:r>
              <a:rPr lang="en-US" i="1" u="sng" dirty="0">
                <a:solidFill>
                  <a:srgbClr val="0070C0"/>
                </a:solidFill>
                <a:latin typeface="Comic Sans MS" panose="030F0902030302020204" pitchFamily="66" charset="0"/>
              </a:rPr>
              <a:t>, 664-679 (1951)</a:t>
            </a:r>
          </a:p>
        </p:txBody>
      </p:sp>
    </p:spTree>
    <p:extLst>
      <p:ext uri="{BB962C8B-B14F-4D97-AF65-F5344CB8AC3E}">
        <p14:creationId xmlns:p14="http://schemas.microsoft.com/office/powerpoint/2010/main" val="1831637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AA654E98-1C97-C24A-929C-28E0A995754A}"/>
              </a:ext>
            </a:extLst>
          </p:cNvPr>
          <p:cNvSpPr>
            <a:spLocks noGrp="1" noChangeArrowheads="1"/>
          </p:cNvSpPr>
          <p:nvPr>
            <p:ph type="title"/>
          </p:nvPr>
        </p:nvSpPr>
        <p:spPr>
          <a:xfrm>
            <a:off x="870334" y="0"/>
            <a:ext cx="10605570" cy="1231900"/>
          </a:xfrm>
          <a:noFill/>
          <a:ln/>
        </p:spPr>
        <p:txBody>
          <a:bodyPr>
            <a:normAutofit/>
          </a:bodyPr>
          <a:lstStyle/>
          <a:p>
            <a:r>
              <a:rPr lang="en-US" sz="3200" b="1" dirty="0">
                <a:solidFill>
                  <a:srgbClr val="FF0000"/>
                </a:solidFill>
                <a:latin typeface="Arial"/>
                <a:cs typeface="Arial"/>
              </a:rPr>
              <a:t>Intuitive Explanation of Spontaneous Pair Production</a:t>
            </a:r>
            <a:endParaRPr lang="en-US" b="1" dirty="0">
              <a:solidFill>
                <a:srgbClr val="FF0000"/>
              </a:solidFill>
              <a:latin typeface="Arial"/>
              <a:cs typeface="Aria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39B3363-BB53-E245-A4D6-778AEEEF7513}"/>
                  </a:ext>
                </a:extLst>
              </p:cNvPr>
              <p:cNvSpPr txBox="1"/>
              <p:nvPr/>
            </p:nvSpPr>
            <p:spPr>
              <a:xfrm>
                <a:off x="428444" y="801142"/>
                <a:ext cx="10987103"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According to quantum mechanics (Heisenberg’s uncertainty principle)</a:t>
                </a:r>
              </a:p>
              <a:p>
                <a:r>
                  <a:rPr lang="en-US" sz="2400" dirty="0">
                    <a:solidFill>
                      <a:srgbClr val="131AFC"/>
                    </a:solidFill>
                    <a:latin typeface="Arial" panose="020B0604020202020204" pitchFamily="34" charset="0"/>
                    <a:cs typeface="Arial" panose="020B0604020202020204" pitchFamily="34" charset="0"/>
                  </a:rPr>
                  <a:t>    the vacuum contains virtual electron-positron pairs</a:t>
                </a: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Spatial scale of these quantum fluctuations: </a:t>
                </a:r>
                <a14:m>
                  <m:oMath xmlns:m="http://schemas.openxmlformats.org/officeDocument/2006/math">
                    <m:sSub>
                      <m:sSubPr>
                        <m:ctrlPr>
                          <a:rPr lang="en-US" sz="2400" i="1" smtClean="0">
                            <a:solidFill>
                              <a:srgbClr val="131AFC"/>
                            </a:solidFill>
                            <a:latin typeface="Cambria Math" panose="02040503050406030204" pitchFamily="18" charset="0"/>
                            <a:cs typeface="Arial" panose="020B0604020202020204" pitchFamily="34" charset="0"/>
                          </a:rPr>
                        </m:ctrlPr>
                      </m:sSubPr>
                      <m:e>
                        <m:r>
                          <a:rPr lang="en-US" sz="240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𝜆</m:t>
                        </m:r>
                      </m:e>
                      <m:sub>
                        <m:r>
                          <a:rPr lang="en-US" sz="2400" b="0" i="1" smtClean="0">
                            <a:solidFill>
                              <a:srgbClr val="131AFC"/>
                            </a:solidFill>
                            <a:latin typeface="Cambria Math" panose="02040503050406030204" pitchFamily="18" charset="0"/>
                            <a:cs typeface="Arial" panose="020B0604020202020204" pitchFamily="34" charset="0"/>
                          </a:rPr>
                          <m:t>𝑐</m:t>
                        </m:r>
                      </m:sub>
                    </m:sSub>
                    <m:r>
                      <a:rPr lang="en-US" sz="2400" i="1" smtClean="0">
                        <a:solidFill>
                          <a:srgbClr val="131AFC"/>
                        </a:solidFill>
                        <a:latin typeface="Cambria Math" panose="02040503050406030204" pitchFamily="18" charset="0"/>
                        <a:cs typeface="Arial" panose="020B0604020202020204" pitchFamily="34" charset="0"/>
                      </a:rPr>
                      <m:t>=</m:t>
                    </m:r>
                    <m:r>
                      <a:rPr lang="en-US" sz="2400" b="0" i="1" smtClean="0">
                        <a:solidFill>
                          <a:srgbClr val="131AFC"/>
                        </a:solidFill>
                        <a:latin typeface="Cambria Math" panose="02040503050406030204" pitchFamily="18" charset="0"/>
                        <a:cs typeface="Arial" panose="020B0604020202020204" pitchFamily="34" charset="0"/>
                      </a:rPr>
                      <m:t> </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ℏ/(</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𝑚𝑐</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m:t>
                    </m:r>
                  </m:oMath>
                </a14:m>
                <a:endParaRPr lang="en-US" sz="2400" dirty="0">
                  <a:solidFill>
                    <a:srgbClr val="131AFC"/>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rgbClr val="131AFC"/>
                    </a:solidFill>
                    <a:latin typeface="Arial" panose="020B0604020202020204" pitchFamily="34" charset="0"/>
                    <a:cs typeface="Arial" panose="020B0604020202020204" pitchFamily="34" charset="0"/>
                  </a:rPr>
                  <a:t>If an electric field is able to transfer the rest energy </a:t>
                </a:r>
                <a14:m>
                  <m:oMath xmlns:m="http://schemas.openxmlformats.org/officeDocument/2006/math">
                    <m:r>
                      <a:rPr lang="en-US" sz="2400" b="0" i="1" smtClean="0">
                        <a:solidFill>
                          <a:srgbClr val="131AFC"/>
                        </a:solidFill>
                        <a:latin typeface="Cambria Math" panose="02040503050406030204" pitchFamily="18" charset="0"/>
                        <a:cs typeface="Arial" panose="020B0604020202020204" pitchFamily="34" charset="0"/>
                      </a:rPr>
                      <m:t>2</m:t>
                    </m:r>
                    <m:r>
                      <a:rPr lang="en-US" sz="2400" b="0" i="1" smtClean="0">
                        <a:solidFill>
                          <a:srgbClr val="131AFC"/>
                        </a:solidFill>
                        <a:latin typeface="Cambria Math" panose="02040503050406030204" pitchFamily="18" charset="0"/>
                        <a:cs typeface="Arial" panose="020B0604020202020204" pitchFamily="34" charset="0"/>
                      </a:rPr>
                      <m:t>𝑚</m:t>
                    </m:r>
                    <m:sSup>
                      <m:sSupPr>
                        <m:ctrlPr>
                          <a:rPr lang="en-US" sz="2400" b="0" i="1" smtClean="0">
                            <a:solidFill>
                              <a:srgbClr val="131AFC"/>
                            </a:solidFill>
                            <a:latin typeface="Cambria Math" panose="02040503050406030204" pitchFamily="18" charset="0"/>
                            <a:cs typeface="Arial" panose="020B0604020202020204" pitchFamily="34" charset="0"/>
                          </a:rPr>
                        </m:ctrlPr>
                      </m:sSupPr>
                      <m:e>
                        <m:r>
                          <a:rPr lang="en-US" sz="2400" b="0" i="1" smtClean="0">
                            <a:solidFill>
                              <a:srgbClr val="131AFC"/>
                            </a:solidFill>
                            <a:latin typeface="Cambria Math" panose="02040503050406030204" pitchFamily="18" charset="0"/>
                            <a:cs typeface="Arial" panose="020B0604020202020204" pitchFamily="34" charset="0"/>
                          </a:rPr>
                          <m:t>𝑐</m:t>
                        </m:r>
                      </m:e>
                      <m:sup>
                        <m:r>
                          <a:rPr lang="en-US" sz="2400" b="0" i="1" smtClean="0">
                            <a:solidFill>
                              <a:srgbClr val="131AFC"/>
                            </a:solidFill>
                            <a:latin typeface="Cambria Math" panose="02040503050406030204" pitchFamily="18" charset="0"/>
                            <a:cs typeface="Arial" panose="020B0604020202020204" pitchFamily="34" charset="0"/>
                          </a:rPr>
                          <m:t>2</m:t>
                        </m:r>
                      </m:sup>
                    </m:sSup>
                  </m:oMath>
                </a14:m>
                <a:r>
                  <a:rPr lang="en-US" sz="2400" dirty="0">
                    <a:solidFill>
                      <a:srgbClr val="131AFC"/>
                    </a:solidFill>
                    <a:latin typeface="Arial" panose="020B0604020202020204" pitchFamily="34" charset="0"/>
                    <a:cs typeface="Arial" panose="020B0604020202020204" pitchFamily="34" charset="0"/>
                  </a:rPr>
                  <a:t> to these pairs</a:t>
                </a:r>
              </a:p>
              <a:p>
                <a:r>
                  <a:rPr lang="en-US" sz="2400" dirty="0">
                    <a:solidFill>
                      <a:srgbClr val="131AFC"/>
                    </a:solidFill>
                    <a:latin typeface="Arial" panose="020B0604020202020204" pitchFamily="34" charset="0"/>
                    <a:cs typeface="Arial" panose="020B0604020202020204" pitchFamily="34" charset="0"/>
                  </a:rPr>
                  <a:t>    within their lifetime, they become real</a:t>
                </a:r>
              </a:p>
            </p:txBody>
          </p:sp>
        </mc:Choice>
        <mc:Fallback xmlns="">
          <p:sp>
            <p:nvSpPr>
              <p:cNvPr id="5" name="TextBox 4">
                <a:extLst>
                  <a:ext uri="{FF2B5EF4-FFF2-40B4-BE49-F238E27FC236}">
                    <a16:creationId xmlns:a16="http://schemas.microsoft.com/office/drawing/2014/main" id="{539B3363-BB53-E245-A4D6-778AEEEF7513}"/>
                  </a:ext>
                </a:extLst>
              </p:cNvPr>
              <p:cNvSpPr txBox="1">
                <a:spLocks noRot="1" noChangeAspect="1" noMove="1" noResize="1" noEditPoints="1" noAdjustHandles="1" noChangeArrowheads="1" noChangeShapeType="1" noTextEdit="1"/>
              </p:cNvSpPr>
              <p:nvPr/>
            </p:nvSpPr>
            <p:spPr>
              <a:xfrm>
                <a:off x="428444" y="801142"/>
                <a:ext cx="10987103" cy="1938992"/>
              </a:xfrm>
              <a:prstGeom prst="rect">
                <a:avLst/>
              </a:prstGeom>
              <a:blipFill>
                <a:blip r:embed="rId2"/>
                <a:stretch>
                  <a:fillRect l="-693" t="-1948" b="-5844"/>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06347B4B-5412-9A4B-9EEE-6DBEFDD8DBB1}"/>
              </a:ext>
            </a:extLst>
          </p:cNvPr>
          <p:cNvPicPr>
            <a:picLocks noChangeAspect="1"/>
          </p:cNvPicPr>
          <p:nvPr/>
        </p:nvPicPr>
        <p:blipFill>
          <a:blip r:embed="rId3"/>
          <a:stretch>
            <a:fillRect/>
          </a:stretch>
        </p:blipFill>
        <p:spPr>
          <a:xfrm>
            <a:off x="2919470" y="2688959"/>
            <a:ext cx="6092328" cy="3289521"/>
          </a:xfrm>
          <a:prstGeom prst="rect">
            <a:avLst/>
          </a:prstGeom>
        </p:spPr>
      </p:pic>
      <p:sp>
        <p:nvSpPr>
          <p:cNvPr id="7" name="TextBox 6">
            <a:extLst>
              <a:ext uri="{FF2B5EF4-FFF2-40B4-BE49-F238E27FC236}">
                <a16:creationId xmlns:a16="http://schemas.microsoft.com/office/drawing/2014/main" id="{03AEAD74-C0A8-4646-8EB2-DBE15E11C030}"/>
              </a:ext>
            </a:extLst>
          </p:cNvPr>
          <p:cNvSpPr txBox="1"/>
          <p:nvPr/>
        </p:nvSpPr>
        <p:spPr>
          <a:xfrm>
            <a:off x="1987300" y="5908700"/>
            <a:ext cx="7457491" cy="954107"/>
          </a:xfrm>
          <a:prstGeom prst="rect">
            <a:avLst/>
          </a:prstGeom>
          <a:noFill/>
        </p:spPr>
        <p:txBody>
          <a:bodyPr wrap="none" rtlCol="0">
            <a:spAutoFit/>
          </a:bodyPr>
          <a:lstStyle/>
          <a:p>
            <a:pPr algn="ctr"/>
            <a:r>
              <a:rPr lang="en-US" sz="2800" b="1" dirty="0">
                <a:solidFill>
                  <a:srgbClr val="FF0000"/>
                </a:solidFill>
                <a:latin typeface="Arial" panose="020B0604020202020204" pitchFamily="34" charset="0"/>
                <a:cs typeface="Arial" panose="020B0604020202020204" pitchFamily="34" charset="0"/>
              </a:rPr>
              <a:t>Spontaneous pair production:</a:t>
            </a:r>
          </a:p>
          <a:p>
            <a:pPr algn="ctr"/>
            <a:r>
              <a:rPr lang="en-US" sz="2800" b="1" dirty="0">
                <a:solidFill>
                  <a:srgbClr val="FF0000"/>
                </a:solidFill>
                <a:latin typeface="Arial" panose="020B0604020202020204" pitchFamily="34" charset="0"/>
                <a:cs typeface="Arial" panose="020B0604020202020204" pitchFamily="34" charset="0"/>
              </a:rPr>
              <a:t>Predicted in 1931 – challenging to observe</a:t>
            </a:r>
          </a:p>
        </p:txBody>
      </p:sp>
    </p:spTree>
    <p:extLst>
      <p:ext uri="{BB962C8B-B14F-4D97-AF65-F5344CB8AC3E}">
        <p14:creationId xmlns:p14="http://schemas.microsoft.com/office/powerpoint/2010/main" val="478860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9AA6E0A9-C1FA-9043-9200-F4CA2986F789}"/>
              </a:ext>
            </a:extLst>
          </p:cNvPr>
          <p:cNvSpPr>
            <a:spLocks noGrp="1" noChangeArrowheads="1"/>
          </p:cNvSpPr>
          <p:nvPr>
            <p:ph type="title"/>
          </p:nvPr>
        </p:nvSpPr>
        <p:spPr>
          <a:xfrm>
            <a:off x="3877945" y="0"/>
            <a:ext cx="3966071" cy="1231900"/>
          </a:xfrm>
          <a:noFill/>
          <a:ln/>
        </p:spPr>
        <p:txBody>
          <a:bodyPr>
            <a:normAutofit/>
          </a:bodyPr>
          <a:lstStyle/>
          <a:p>
            <a:r>
              <a:rPr lang="en-US" sz="3200" b="1" dirty="0">
                <a:solidFill>
                  <a:srgbClr val="FF0000"/>
                </a:solidFill>
                <a:latin typeface="Arial"/>
                <a:cs typeface="Arial"/>
              </a:rPr>
              <a:t>Can this be done?</a:t>
            </a:r>
            <a:endParaRPr lang="en-US" b="1" dirty="0">
              <a:solidFill>
                <a:srgbClr val="FF0000"/>
              </a:solidFill>
              <a:latin typeface="Arial"/>
              <a:cs typeface="Aria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07E2AC9-E9C7-9847-9E05-7B73988A3F32}"/>
                  </a:ext>
                </a:extLst>
              </p:cNvPr>
              <p:cNvSpPr txBox="1"/>
              <p:nvPr/>
            </p:nvSpPr>
            <p:spPr>
              <a:xfrm>
                <a:off x="1134738" y="804229"/>
                <a:ext cx="10043134" cy="5434821"/>
              </a:xfrm>
              <a:prstGeom prst="rect">
                <a:avLst/>
              </a:prstGeom>
              <a:noFill/>
            </p:spPr>
            <p:txBody>
              <a:bodyPr wrap="none" rtlCol="0">
                <a:spAutoFit/>
              </a:bodyPr>
              <a:lstStyle/>
              <a:p>
                <a:pPr algn="ctr"/>
                <a:r>
                  <a:rPr lang="en-US" sz="2400" dirty="0">
                    <a:solidFill>
                      <a:srgbClr val="131AFC"/>
                    </a:solidFill>
                    <a:latin typeface="Arial" panose="020B0604020202020204" pitchFamily="34" charset="0"/>
                    <a:cs typeface="Arial" panose="020B0604020202020204" pitchFamily="34" charset="0"/>
                  </a:rPr>
                  <a:t>In vacuum </a:t>
                </a:r>
                <a14:m>
                  <m:oMath xmlns:m="http://schemas.openxmlformats.org/officeDocument/2006/math">
                    <m:sSub>
                      <m:sSubPr>
                        <m:ctrlPr>
                          <a:rPr lang="en-US" sz="2400" i="1" smtClean="0">
                            <a:solidFill>
                              <a:srgbClr val="C00000"/>
                            </a:solidFill>
                            <a:latin typeface="Cambria Math" panose="02040503050406030204" pitchFamily="18" charset="0"/>
                            <a:cs typeface="Arial" panose="020B0604020202020204" pitchFamily="34" charset="0"/>
                          </a:rPr>
                        </m:ctrlPr>
                      </m:sSubPr>
                      <m:e>
                        <m:r>
                          <a:rPr lang="en-US" sz="2400" b="0" i="1" smtClean="0">
                            <a:solidFill>
                              <a:srgbClr val="C00000"/>
                            </a:solidFill>
                            <a:latin typeface="Cambria Math" panose="02040503050406030204" pitchFamily="18" charset="0"/>
                            <a:cs typeface="Arial" panose="020B0604020202020204" pitchFamily="34" charset="0"/>
                          </a:rPr>
                          <m:t>𝐼</m:t>
                        </m:r>
                      </m:e>
                      <m:sub>
                        <m:r>
                          <a:rPr lang="en-US" sz="2400" b="0" i="1" smtClean="0">
                            <a:solidFill>
                              <a:srgbClr val="C00000"/>
                            </a:solidFill>
                            <a:latin typeface="Cambria Math" panose="02040503050406030204" pitchFamily="18" charset="0"/>
                            <a:cs typeface="Arial" panose="020B0604020202020204" pitchFamily="34" charset="0"/>
                          </a:rPr>
                          <m:t>𝑐𝑟</m:t>
                        </m:r>
                      </m:sub>
                    </m:sSub>
                    <m:r>
                      <a:rPr lang="en-US" sz="2400" i="1" smtClean="0">
                        <a:solidFill>
                          <a:srgbClr val="C00000"/>
                        </a:solidFill>
                        <a:latin typeface="Cambria Math" panose="02040503050406030204" pitchFamily="18" charset="0"/>
                        <a:cs typeface="Arial" panose="020B0604020202020204" pitchFamily="34" charset="0"/>
                      </a:rPr>
                      <m:t>=</m:t>
                    </m:r>
                    <m:r>
                      <a:rPr lang="en-US" sz="2400" b="0" i="1" smtClean="0">
                        <a:solidFill>
                          <a:srgbClr val="C00000"/>
                        </a:solidFill>
                        <a:latin typeface="Cambria Math" panose="02040503050406030204" pitchFamily="18" charset="0"/>
                        <a:cs typeface="Arial" panose="020B0604020202020204" pitchFamily="34" charset="0"/>
                      </a:rPr>
                      <m:t>4.6 </m:t>
                    </m:r>
                    <m:r>
                      <a:rPr lang="en-US" sz="2400" b="0" i="1"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 </m:t>
                    </m:r>
                    <m:sSup>
                      <m:sSupPr>
                        <m:ctrlPr>
                          <a:rPr lang="en-US" sz="2400" b="0" i="1" smtClean="0">
                            <a:solidFill>
                              <a:srgbClr val="C00000"/>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0" i="1"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10</m:t>
                        </m:r>
                      </m:e>
                      <m:sup>
                        <m:r>
                          <a:rPr lang="en-US" sz="2400" b="0" i="1"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29</m:t>
                        </m:r>
                      </m:sup>
                    </m:sSup>
                    <m:f>
                      <m:fPr>
                        <m:ctrlPr>
                          <a:rPr lang="en-US" sz="2400" b="0" i="1" smtClean="0">
                            <a:solidFill>
                              <a:srgbClr val="C00000"/>
                            </a:solidFill>
                            <a:latin typeface="Cambria Math" panose="02040503050406030204" pitchFamily="18" charset="0"/>
                            <a:ea typeface="Cambria Math" panose="02040503050406030204" pitchFamily="18" charset="0"/>
                            <a:cs typeface="Arial" panose="020B0604020202020204" pitchFamily="34" charset="0"/>
                          </a:rPr>
                        </m:ctrlPr>
                      </m:fPr>
                      <m:num>
                        <m:r>
                          <a:rPr lang="en-US" sz="2400" b="0" i="1"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𝑊</m:t>
                        </m:r>
                      </m:num>
                      <m:den>
                        <m:sSup>
                          <m:sSupPr>
                            <m:ctrlPr>
                              <a:rPr lang="en-US" sz="2400" b="0" i="1" smtClean="0">
                                <a:solidFill>
                                  <a:srgbClr val="C00000"/>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0" i="1"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𝑐𝑚</m:t>
                            </m:r>
                          </m:e>
                          <m:sup>
                            <m:r>
                              <a:rPr lang="en-US" sz="2400" b="0" i="1"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2</m:t>
                            </m:r>
                          </m:sup>
                        </m:sSup>
                      </m:den>
                    </m:f>
                  </m:oMath>
                </a14:m>
                <a:r>
                  <a:rPr lang="en-US" sz="2400" dirty="0">
                    <a:solidFill>
                      <a:srgbClr val="131AFC"/>
                    </a:solidFill>
                    <a:latin typeface="Arial" panose="020B0604020202020204" pitchFamily="34" charset="0"/>
                    <a:cs typeface="Arial" panose="020B0604020202020204" pitchFamily="34" charset="0"/>
                  </a:rPr>
                  <a:t> is not achievable in the near future</a:t>
                </a:r>
              </a:p>
              <a:p>
                <a:pPr algn="ctr"/>
                <a:r>
                  <a:rPr lang="en-US" sz="2400" dirty="0">
                    <a:solidFill>
                      <a:srgbClr val="131AFC"/>
                    </a:solidFill>
                    <a:latin typeface="Arial" panose="020B0604020202020204" pitchFamily="34" charset="0"/>
                    <a:cs typeface="Arial" panose="020B0604020202020204" pitchFamily="34" charset="0"/>
                  </a:rPr>
                  <a:t>But the field intensity </a:t>
                </a:r>
                <a14:m>
                  <m:oMath xmlns:m="http://schemas.openxmlformats.org/officeDocument/2006/math">
                    <m:r>
                      <a:rPr lang="en-US" sz="2400" b="0" i="1" smtClean="0">
                        <a:solidFill>
                          <a:srgbClr val="131AFC"/>
                        </a:solidFill>
                        <a:latin typeface="Cambria Math" panose="02040503050406030204" pitchFamily="18" charset="0"/>
                        <a:cs typeface="Arial" panose="020B0604020202020204" pitchFamily="34" charset="0"/>
                      </a:rPr>
                      <m:t>𝐼</m:t>
                    </m:r>
                  </m:oMath>
                </a14:m>
                <a:r>
                  <a:rPr lang="en-US" sz="2400" i="1" dirty="0">
                    <a:solidFill>
                      <a:srgbClr val="131AFC"/>
                    </a:solidFill>
                    <a:latin typeface="Arial" panose="020B0604020202020204" pitchFamily="34" charset="0"/>
                    <a:cs typeface="Arial" panose="020B0604020202020204" pitchFamily="34" charset="0"/>
                  </a:rPr>
                  <a:t> </a:t>
                </a:r>
                <a:r>
                  <a:rPr lang="en-US" sz="2400" dirty="0">
                    <a:solidFill>
                      <a:srgbClr val="131AFC"/>
                    </a:solidFill>
                    <a:latin typeface="Arial" panose="020B0604020202020204" pitchFamily="34" charset="0"/>
                    <a:cs typeface="Arial" panose="020B0604020202020204" pitchFamily="34" charset="0"/>
                  </a:rPr>
                  <a:t>is not a Lorentz scalar </a:t>
                </a:r>
                <a14:m>
                  <m:oMath xmlns:m="http://schemas.openxmlformats.org/officeDocument/2006/math">
                    <m:sSup>
                      <m:sSupPr>
                        <m:ctrlPr>
                          <a:rPr lang="en-US" sz="2400" i="1" smtClean="0">
                            <a:solidFill>
                              <a:srgbClr val="131AFC"/>
                            </a:solidFill>
                            <a:latin typeface="Cambria Math" panose="02040503050406030204" pitchFamily="18" charset="0"/>
                            <a:cs typeface="Arial" panose="020B0604020202020204" pitchFamily="34" charset="0"/>
                          </a:rPr>
                        </m:ctrlPr>
                      </m:sSupPr>
                      <m:e>
                        <m:r>
                          <a:rPr lang="en-US" sz="2400" b="0" i="1" smtClean="0">
                            <a:solidFill>
                              <a:srgbClr val="131AFC"/>
                            </a:solidFill>
                            <a:latin typeface="Cambria Math" panose="02040503050406030204" pitchFamily="18" charset="0"/>
                            <a:cs typeface="Arial" panose="020B0604020202020204" pitchFamily="34" charset="0"/>
                          </a:rPr>
                          <m:t>(</m:t>
                        </m:r>
                        <m:r>
                          <a:rPr lang="en-US" sz="2400" b="0" i="1" smtClean="0">
                            <a:solidFill>
                              <a:srgbClr val="131AFC"/>
                            </a:solidFill>
                            <a:latin typeface="Cambria Math" panose="02040503050406030204" pitchFamily="18" charset="0"/>
                            <a:cs typeface="Arial" panose="020B0604020202020204" pitchFamily="34" charset="0"/>
                          </a:rPr>
                          <m:t>𝐼</m:t>
                        </m:r>
                      </m:e>
                      <m:sup>
                        <m:r>
                          <a:rPr lang="en-US" sz="2400" b="0" i="1" smtClean="0">
                            <a:solidFill>
                              <a:srgbClr val="131AFC"/>
                            </a:solidFill>
                            <a:latin typeface="Cambria Math" panose="02040503050406030204" pitchFamily="18" charset="0"/>
                            <a:cs typeface="Arial" panose="020B0604020202020204" pitchFamily="34" charset="0"/>
                          </a:rPr>
                          <m:t>′</m:t>
                        </m:r>
                      </m:sup>
                    </m:sSup>
                    <m:r>
                      <a:rPr lang="en-US" sz="240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m:t>
                    </m:r>
                    <m:sSup>
                      <m:sSupPr>
                        <m:ctrlPr>
                          <a:rPr lang="en-US" sz="2400" i="1" smtClean="0">
                            <a:solidFill>
                              <a:srgbClr val="131AFC"/>
                            </a:solidFill>
                            <a:latin typeface="Cambria Math" panose="02040503050406030204" pitchFamily="18" charset="0"/>
                            <a:cs typeface="Arial" panose="020B0604020202020204" pitchFamily="34" charset="0"/>
                          </a:rPr>
                        </m:ctrlPr>
                      </m:sSupPr>
                      <m:e>
                        <m:r>
                          <a:rPr lang="en-US" sz="240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𝛾</m:t>
                        </m:r>
                      </m:e>
                      <m:sup>
                        <m:r>
                          <a:rPr lang="en-US" sz="2400" i="1" smtClean="0">
                            <a:solidFill>
                              <a:srgbClr val="131AFC"/>
                            </a:solidFill>
                            <a:latin typeface="Cambria Math" panose="02040503050406030204" pitchFamily="18" charset="0"/>
                            <a:cs typeface="Arial" panose="020B0604020202020204" pitchFamily="34" charset="0"/>
                          </a:rPr>
                          <m:t>2</m:t>
                        </m:r>
                      </m:sup>
                    </m:sSup>
                    <m:r>
                      <a:rPr lang="en-US" sz="2400" b="0" i="1" smtClean="0">
                        <a:solidFill>
                          <a:srgbClr val="131AFC"/>
                        </a:solidFill>
                        <a:latin typeface="Cambria Math" panose="02040503050406030204" pitchFamily="18" charset="0"/>
                        <a:cs typeface="Arial" panose="020B0604020202020204" pitchFamily="34" charset="0"/>
                      </a:rPr>
                      <m:t>𝐼</m:t>
                    </m:r>
                    <m:r>
                      <a:rPr lang="en-US" sz="2400" b="0" i="1" smtClean="0">
                        <a:solidFill>
                          <a:srgbClr val="131AFC"/>
                        </a:solidFill>
                        <a:latin typeface="Cambria Math" panose="02040503050406030204" pitchFamily="18" charset="0"/>
                        <a:cs typeface="Arial" panose="020B0604020202020204" pitchFamily="34" charset="0"/>
                      </a:rPr>
                      <m:t>, </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𝛾</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𝜖</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𝑚</m:t>
                    </m:r>
                    <m:r>
                      <a:rPr lang="en-US" sz="2400" b="0" i="1" smtClean="0">
                        <a:solidFill>
                          <a:srgbClr val="131AFC"/>
                        </a:solidFill>
                        <a:latin typeface="Cambria Math" panose="02040503050406030204" pitchFamily="18" charset="0"/>
                        <a:ea typeface="Cambria Math" panose="02040503050406030204" pitchFamily="18" charset="0"/>
                        <a:cs typeface="Arial" panose="020B0604020202020204" pitchFamily="34" charset="0"/>
                      </a:rPr>
                      <m:t>)</m:t>
                    </m:r>
                  </m:oMath>
                </a14:m>
                <a:endParaRPr lang="en-US" sz="2400" i="1" dirty="0">
                  <a:solidFill>
                    <a:srgbClr val="131AFC"/>
                  </a:solidFill>
                  <a:latin typeface="Arial" panose="020B0604020202020204" pitchFamily="34" charset="0"/>
                  <a:cs typeface="Arial" panose="020B0604020202020204" pitchFamily="34" charset="0"/>
                </a:endParaRPr>
              </a:p>
              <a:p>
                <a:pPr algn="ctr">
                  <a:lnSpc>
                    <a:spcPct val="200000"/>
                  </a:lnSpc>
                </a:pPr>
                <a:endParaRPr lang="en-US" sz="800" i="1" dirty="0">
                  <a:solidFill>
                    <a:srgbClr val="131AFC"/>
                  </a:solidFill>
                  <a:latin typeface="Arial" panose="020B0604020202020204" pitchFamily="34" charset="0"/>
                  <a:cs typeface="Arial" panose="020B0604020202020204" pitchFamily="34" charset="0"/>
                </a:endParaRPr>
              </a:p>
              <a:p>
                <a:pPr algn="ctr"/>
                <a:r>
                  <a:rPr lang="en-US" sz="2400" b="1" dirty="0">
                    <a:solidFill>
                      <a:srgbClr val="FF0000"/>
                    </a:solidFill>
                    <a:latin typeface="Arial" panose="020B0604020202020204" pitchFamily="34" charset="0"/>
                    <a:cs typeface="Arial" panose="020B0604020202020204" pitchFamily="34" charset="0"/>
                  </a:rPr>
                  <a:t>The critical intensity could be reached in a boosted frame for which</a:t>
                </a:r>
              </a:p>
              <a:p>
                <a:pPr algn="ctr"/>
                <a14:m>
                  <m:oMathPara xmlns:m="http://schemas.openxmlformats.org/officeDocument/2006/math">
                    <m:oMathParaPr>
                      <m:jc m:val="centerGroup"/>
                    </m:oMathParaPr>
                    <m:oMath xmlns:m="http://schemas.openxmlformats.org/officeDocument/2006/math">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𝜸</m:t>
                      </m:r>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sSup>
                        <m:sSupPr>
                          <m:ctrlP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𝟏𝟎</m:t>
                          </m:r>
                        </m:e>
                        <m:sup>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𝟑</m:t>
                          </m:r>
                        </m:sup>
                      </m:sSup>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sSup>
                        <m:sSupPr>
                          <m:ctrlP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𝟏𝟎</m:t>
                          </m:r>
                        </m:e>
                        <m:sup>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𝟒</m:t>
                          </m:r>
                        </m:sup>
                      </m:sSup>
                    </m:oMath>
                  </m:oMathPara>
                </a14:m>
                <a:endParaRPr lang="en-US" sz="2400" b="1" i="1" dirty="0">
                  <a:solidFill>
                    <a:srgbClr val="FF0000"/>
                  </a:solidFill>
                  <a:latin typeface="Arial" panose="020B0604020202020204" pitchFamily="34" charset="0"/>
                  <a:cs typeface="Arial" panose="020B0604020202020204" pitchFamily="34" charset="0"/>
                </a:endParaRPr>
              </a:p>
              <a:p>
                <a:pPr algn="ctr"/>
                <a:endParaRPr lang="en-US" sz="800" b="1" i="1" dirty="0">
                  <a:solidFill>
                    <a:srgbClr val="FF0000"/>
                  </a:solidFill>
                  <a:latin typeface="Arial" panose="020B0604020202020204" pitchFamily="34" charset="0"/>
                  <a:cs typeface="Arial" panose="020B0604020202020204" pitchFamily="34" charset="0"/>
                </a:endParaRPr>
              </a:p>
              <a:p>
                <a:pPr algn="ctr"/>
                <a:endParaRPr lang="en-US" sz="2400" b="1" i="1" dirty="0">
                  <a:solidFill>
                    <a:srgbClr val="FF0000"/>
                  </a:solidFill>
                  <a:latin typeface="Arial" panose="020B0604020202020204" pitchFamily="34" charset="0"/>
                  <a:cs typeface="Arial" panose="020B0604020202020204" pitchFamily="34" charset="0"/>
                </a:endParaRPr>
              </a:p>
              <a:p>
                <a:pPr algn="ctr"/>
                <a:endParaRPr lang="en-US" sz="2400" b="1" i="1" dirty="0">
                  <a:solidFill>
                    <a:srgbClr val="FF0000"/>
                  </a:solidFill>
                  <a:latin typeface="Arial" panose="020B0604020202020204" pitchFamily="34" charset="0"/>
                  <a:cs typeface="Arial" panose="020B0604020202020204" pitchFamily="34" charset="0"/>
                </a:endParaRPr>
              </a:p>
              <a:p>
                <a:pPr algn="ctr"/>
                <a:endParaRPr lang="en-US" sz="2400" b="1" i="1" dirty="0">
                  <a:solidFill>
                    <a:srgbClr val="FF0000"/>
                  </a:solidFill>
                  <a:latin typeface="Arial" panose="020B0604020202020204" pitchFamily="34" charset="0"/>
                  <a:cs typeface="Arial" panose="020B0604020202020204" pitchFamily="34" charset="0"/>
                </a:endParaRPr>
              </a:p>
              <a:p>
                <a:pPr algn="ctr"/>
                <a:endParaRPr lang="en-US" sz="2400" b="1" i="1" dirty="0">
                  <a:solidFill>
                    <a:srgbClr val="FF0000"/>
                  </a:solidFill>
                  <a:latin typeface="Arial" panose="020B0604020202020204" pitchFamily="34" charset="0"/>
                  <a:cs typeface="Arial" panose="020B0604020202020204" pitchFamily="34" charset="0"/>
                </a:endParaRPr>
              </a:p>
              <a:p>
                <a:pPr algn="ctr"/>
                <a:endParaRPr lang="en-US" sz="2400" b="1" i="1" dirty="0">
                  <a:solidFill>
                    <a:srgbClr val="FF0000"/>
                  </a:solidFill>
                  <a:latin typeface="Arial" panose="020B0604020202020204" pitchFamily="34" charset="0"/>
                  <a:cs typeface="Arial" panose="020B0604020202020204" pitchFamily="34" charset="0"/>
                </a:endParaRPr>
              </a:p>
              <a:p>
                <a:pPr algn="ctr"/>
                <a:endParaRPr lang="en-US" sz="2400" b="1" i="1" dirty="0">
                  <a:solidFill>
                    <a:srgbClr val="FF0000"/>
                  </a:solidFill>
                  <a:latin typeface="Arial" panose="020B0604020202020204" pitchFamily="34" charset="0"/>
                  <a:cs typeface="Arial" panose="020B0604020202020204" pitchFamily="34" charset="0"/>
                </a:endParaRPr>
              </a:p>
              <a:p>
                <a:pPr algn="ctr"/>
                <a:endParaRPr lang="en-US" sz="2400" b="1" i="1" dirty="0">
                  <a:solidFill>
                    <a:srgbClr val="FF0000"/>
                  </a:solidFill>
                  <a:latin typeface="Arial" panose="020B0604020202020204" pitchFamily="34" charset="0"/>
                  <a:cs typeface="Arial" panose="020B0604020202020204" pitchFamily="34" charset="0"/>
                </a:endParaRPr>
              </a:p>
              <a:p>
                <a:pPr algn="ctr"/>
                <a:r>
                  <a:rPr lang="en-US" sz="2400" dirty="0">
                    <a:solidFill>
                      <a:srgbClr val="131AFC"/>
                    </a:solidFill>
                    <a:latin typeface="Arial" panose="020B0604020202020204" pitchFamily="34" charset="0"/>
                    <a:cs typeface="Arial" panose="020B0604020202020204" pitchFamily="34" charset="0"/>
                  </a:rPr>
                  <a:t>This still requires a laboratory frame intensity</a:t>
                </a:r>
              </a:p>
              <a:p>
                <a:pPr algn="ctr"/>
                <a14:m>
                  <m:oMathPara xmlns:m="http://schemas.openxmlformats.org/officeDocument/2006/math">
                    <m:oMathParaPr>
                      <m:jc m:val="centerGroup"/>
                    </m:oMathParaPr>
                    <m:oMath xmlns:m="http://schemas.openxmlformats.org/officeDocument/2006/math">
                      <m:r>
                        <a:rPr lang="en-US" sz="2400" b="1" i="1" smtClean="0">
                          <a:solidFill>
                            <a:srgbClr val="FF0000"/>
                          </a:solidFill>
                          <a:latin typeface="Cambria Math" panose="02040503050406030204" pitchFamily="18" charset="0"/>
                          <a:cs typeface="Arial" panose="020B0604020202020204" pitchFamily="34" charset="0"/>
                        </a:rPr>
                        <m:t>𝑰</m:t>
                      </m:r>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sSup>
                        <m:sSupPr>
                          <m:ctrlP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𝟏𝟎</m:t>
                          </m:r>
                        </m:e>
                        <m:sup>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𝟐𝟐</m:t>
                          </m:r>
                        </m:sup>
                      </m:sSup>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𝑾</m:t>
                      </m:r>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sSup>
                        <m:sSupPr>
                          <m:ctrlP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sSupPr>
                        <m:e>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𝒄𝒎</m:t>
                          </m:r>
                        </m:e>
                        <m:sup>
                          <m:r>
                            <a:rPr lang="en-US" sz="2400" b="1"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𝟐</m:t>
                          </m:r>
                        </m:sup>
                      </m:sSup>
                    </m:oMath>
                  </m:oMathPara>
                </a14:m>
                <a:endParaRPr lang="en-US" sz="2400" b="1" dirty="0">
                  <a:solidFill>
                    <a:srgbClr val="FF0000"/>
                  </a:solidFill>
                  <a:latin typeface="Arial" panose="020B060402020202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807E2AC9-E9C7-9847-9E05-7B73988A3F32}"/>
                  </a:ext>
                </a:extLst>
              </p:cNvPr>
              <p:cNvSpPr txBox="1">
                <a:spLocks noRot="1" noChangeAspect="1" noMove="1" noResize="1" noEditPoints="1" noAdjustHandles="1" noChangeArrowheads="1" noChangeShapeType="1" noTextEdit="1"/>
              </p:cNvSpPr>
              <p:nvPr/>
            </p:nvSpPr>
            <p:spPr>
              <a:xfrm>
                <a:off x="1134738" y="804229"/>
                <a:ext cx="10043134" cy="5434821"/>
              </a:xfrm>
              <a:prstGeom prst="rect">
                <a:avLst/>
              </a:prstGeom>
              <a:blipFill>
                <a:blip r:embed="rId2"/>
                <a:stretch>
                  <a:fillRect l="-379" r="-379" b="-699"/>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6ED2C01C-000E-6146-A202-55C7DC5BDD4A}"/>
              </a:ext>
            </a:extLst>
          </p:cNvPr>
          <p:cNvSpPr txBox="1"/>
          <p:nvPr/>
        </p:nvSpPr>
        <p:spPr>
          <a:xfrm>
            <a:off x="3220720" y="6191819"/>
            <a:ext cx="5625258" cy="584775"/>
          </a:xfrm>
          <a:prstGeom prst="rect">
            <a:avLst/>
          </a:prstGeom>
          <a:solidFill>
            <a:srgbClr val="0070C0"/>
          </a:solidFill>
        </p:spPr>
        <p:txBody>
          <a:bodyPr wrap="none" rtlCol="0">
            <a:spAutoFit/>
          </a:bodyPr>
          <a:lstStyle/>
          <a:p>
            <a:r>
              <a:rPr lang="en-US" sz="3200" b="1" i="1" u="sng" dirty="0">
                <a:solidFill>
                  <a:schemeClr val="bg1"/>
                </a:solidFill>
                <a:latin typeface="Arial" panose="020B0604020202020204" pitchFamily="34" charset="0"/>
                <a:cs typeface="Arial" panose="020B0604020202020204" pitchFamily="34" charset="0"/>
              </a:rPr>
              <a:t>An optical Petawatt system!</a:t>
            </a:r>
          </a:p>
        </p:txBody>
      </p:sp>
      <p:pic>
        <p:nvPicPr>
          <p:cNvPr id="2" name="Picture 1">
            <a:extLst>
              <a:ext uri="{FF2B5EF4-FFF2-40B4-BE49-F238E27FC236}">
                <a16:creationId xmlns:a16="http://schemas.microsoft.com/office/drawing/2014/main" id="{6AC32E69-1650-0F42-8030-E1FC0BC54388}"/>
              </a:ext>
            </a:extLst>
          </p:cNvPr>
          <p:cNvPicPr>
            <a:picLocks noChangeAspect="1"/>
          </p:cNvPicPr>
          <p:nvPr/>
        </p:nvPicPr>
        <p:blipFill>
          <a:blip r:embed="rId3"/>
          <a:stretch>
            <a:fillRect/>
          </a:stretch>
        </p:blipFill>
        <p:spPr>
          <a:xfrm>
            <a:off x="3344116" y="2790097"/>
            <a:ext cx="4973626" cy="2577794"/>
          </a:xfrm>
          <a:prstGeom prst="rect">
            <a:avLst/>
          </a:prstGeom>
        </p:spPr>
      </p:pic>
    </p:spTree>
    <p:extLst>
      <p:ext uri="{BB962C8B-B14F-4D97-AF65-F5344CB8AC3E}">
        <p14:creationId xmlns:p14="http://schemas.microsoft.com/office/powerpoint/2010/main" val="1245664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7930623" y="4335134"/>
            <a:ext cx="2566414" cy="1890893"/>
          </a:xfrm>
          <a:prstGeom prst="rect">
            <a:avLst/>
          </a:prstGeom>
        </p:spPr>
      </p:pic>
      <p:sp>
        <p:nvSpPr>
          <p:cNvPr id="2" name="Title 1"/>
          <p:cNvSpPr>
            <a:spLocks noGrp="1"/>
          </p:cNvSpPr>
          <p:nvPr>
            <p:ph type="title"/>
          </p:nvPr>
        </p:nvSpPr>
        <p:spPr>
          <a:xfrm>
            <a:off x="838200" y="7931"/>
            <a:ext cx="10515600" cy="1325563"/>
          </a:xfrm>
        </p:spPr>
        <p:txBody>
          <a:bodyPr>
            <a:normAutofit/>
          </a:bodyPr>
          <a:lstStyle/>
          <a:p>
            <a:pPr algn="ctr"/>
            <a:r>
              <a:rPr lang="en-US" sz="3200" b="1" dirty="0">
                <a:solidFill>
                  <a:srgbClr val="FF0000"/>
                </a:solidFill>
                <a:latin typeface="Arial" panose="020B0604020202020204" pitchFamily="34" charset="0"/>
                <a:cs typeface="Arial" panose="020B0604020202020204" pitchFamily="34" charset="0"/>
              </a:rPr>
              <a:t>What's one Petawatt, after all?</a:t>
            </a:r>
          </a:p>
        </p:txBody>
      </p:sp>
      <p:sp>
        <p:nvSpPr>
          <p:cNvPr id="5" name="Content Placeholder 4"/>
          <p:cNvSpPr>
            <a:spLocks noGrp="1"/>
          </p:cNvSpPr>
          <p:nvPr>
            <p:ph sz="half" idx="1"/>
          </p:nvPr>
        </p:nvSpPr>
        <p:spPr>
          <a:xfrm>
            <a:off x="128588" y="1370014"/>
            <a:ext cx="5513318" cy="4725987"/>
          </a:xfrm>
        </p:spPr>
        <p:txBody>
          <a:bodyPr>
            <a:noAutofit/>
          </a:bodyPr>
          <a:lstStyle/>
          <a:p>
            <a:r>
              <a:rPr lang="en-US" sz="2400" dirty="0">
                <a:solidFill>
                  <a:srgbClr val="131AFC"/>
                </a:solidFill>
                <a:latin typeface="Arial" panose="020B0604020202020204" pitchFamily="34" charset="0"/>
                <a:cs typeface="Arial" panose="020B0604020202020204" pitchFamily="34" charset="0"/>
              </a:rPr>
              <a:t>100 J in 100 fs, at </a:t>
            </a:r>
            <a:r>
              <a:rPr lang="el-GR" sz="2400" dirty="0">
                <a:solidFill>
                  <a:srgbClr val="131AFC"/>
                </a:solidFill>
                <a:latin typeface="Arial" panose="020B0604020202020204" pitchFamily="34" charset="0"/>
                <a:cs typeface="Arial" panose="020B0604020202020204" pitchFamily="34" charset="0"/>
              </a:rPr>
              <a:t>λ</a:t>
            </a:r>
            <a:r>
              <a:rPr lang="en-US" sz="2400" dirty="0">
                <a:solidFill>
                  <a:srgbClr val="131AFC"/>
                </a:solidFill>
                <a:latin typeface="Arial" panose="020B0604020202020204" pitchFamily="34" charset="0"/>
                <a:cs typeface="Arial" panose="020B0604020202020204" pitchFamily="34" charset="0"/>
              </a:rPr>
              <a:t>=800 nm, focused to 10µm</a:t>
            </a:r>
          </a:p>
          <a:p>
            <a:r>
              <a:rPr lang="en-US" sz="2400" dirty="0">
                <a:solidFill>
                  <a:srgbClr val="131AFC"/>
                </a:solidFill>
                <a:latin typeface="Arial" panose="020B0604020202020204" pitchFamily="34" charset="0"/>
                <a:cs typeface="Arial" panose="020B0604020202020204" pitchFamily="34" charset="0"/>
              </a:rPr>
              <a:t>The total </a:t>
            </a:r>
            <a:r>
              <a:rPr lang="en-US" sz="2400" b="1" dirty="0">
                <a:solidFill>
                  <a:srgbClr val="C00000"/>
                </a:solidFill>
                <a:latin typeface="Arial" panose="020B0604020202020204" pitchFamily="34" charset="0"/>
                <a:cs typeface="Arial" panose="020B0604020202020204" pitchFamily="34" charset="0"/>
              </a:rPr>
              <a:t>energy</a:t>
            </a:r>
            <a:r>
              <a:rPr lang="en-US" sz="2400" dirty="0">
                <a:solidFill>
                  <a:srgbClr val="131AFC"/>
                </a:solidFill>
                <a:latin typeface="Arial" panose="020B0604020202020204" pitchFamily="34" charset="0"/>
                <a:cs typeface="Arial" panose="020B0604020202020204" pitchFamily="34" charset="0"/>
              </a:rPr>
              <a:t>, 100 Joules, is about the kinetic energy of a pitched baseball, or a kicked soccer football. </a:t>
            </a:r>
          </a:p>
          <a:p>
            <a:r>
              <a:rPr lang="en-US" sz="2400" dirty="0">
                <a:solidFill>
                  <a:srgbClr val="131AFC"/>
                </a:solidFill>
                <a:latin typeface="Arial" panose="020B0604020202020204" pitchFamily="34" charset="0"/>
                <a:cs typeface="Arial" panose="020B0604020202020204" pitchFamily="34" charset="0"/>
              </a:rPr>
              <a:t>The peak </a:t>
            </a:r>
            <a:r>
              <a:rPr lang="en-US" sz="2400" b="1" dirty="0">
                <a:solidFill>
                  <a:srgbClr val="C00000"/>
                </a:solidFill>
                <a:latin typeface="Arial" panose="020B0604020202020204" pitchFamily="34" charset="0"/>
                <a:cs typeface="Arial" panose="020B0604020202020204" pitchFamily="34" charset="0"/>
              </a:rPr>
              <a:t>power</a:t>
            </a:r>
            <a:r>
              <a:rPr lang="en-US" sz="2400" dirty="0">
                <a:solidFill>
                  <a:srgbClr val="131AFC"/>
                </a:solidFill>
                <a:latin typeface="Arial" panose="020B0604020202020204" pitchFamily="34" charset="0"/>
                <a:cs typeface="Arial" panose="020B0604020202020204" pitchFamily="34" charset="0"/>
              </a:rPr>
              <a:t> is nearly 100x the world’s power consumption rate.</a:t>
            </a:r>
          </a:p>
          <a:p>
            <a:r>
              <a:rPr lang="en-US" sz="2400" dirty="0">
                <a:solidFill>
                  <a:srgbClr val="131AFC"/>
                </a:solidFill>
                <a:latin typeface="Arial" panose="020B0604020202020204" pitchFamily="34" charset="0"/>
                <a:cs typeface="Arial" panose="020B0604020202020204" pitchFamily="34" charset="0"/>
              </a:rPr>
              <a:t>The focused </a:t>
            </a:r>
            <a:r>
              <a:rPr lang="en-US" sz="2400" b="1" dirty="0">
                <a:solidFill>
                  <a:srgbClr val="C00000"/>
                </a:solidFill>
                <a:latin typeface="Arial" panose="020B0604020202020204" pitchFamily="34" charset="0"/>
                <a:cs typeface="Arial" panose="020B0604020202020204" pitchFamily="34" charset="0"/>
              </a:rPr>
              <a:t>intensity</a:t>
            </a:r>
            <a:r>
              <a:rPr lang="en-US" sz="2400" dirty="0">
                <a:solidFill>
                  <a:srgbClr val="131AFC"/>
                </a:solidFill>
                <a:latin typeface="Arial" panose="020B0604020202020204" pitchFamily="34" charset="0"/>
                <a:cs typeface="Arial" panose="020B0604020202020204" pitchFamily="34" charset="0"/>
              </a:rPr>
              <a:t> is ten trillion </a:t>
            </a:r>
            <a:r>
              <a:rPr lang="en-US" sz="2400" dirty="0" err="1">
                <a:solidFill>
                  <a:srgbClr val="131AFC"/>
                </a:solidFill>
                <a:latin typeface="Arial" panose="020B0604020202020204" pitchFamily="34" charset="0"/>
                <a:cs typeface="Arial" panose="020B0604020202020204" pitchFamily="34" charset="0"/>
              </a:rPr>
              <a:t>trillion</a:t>
            </a:r>
            <a:r>
              <a:rPr lang="en-US" sz="2400" dirty="0">
                <a:solidFill>
                  <a:srgbClr val="131AFC"/>
                </a:solidFill>
                <a:latin typeface="Arial" panose="020B0604020202020204" pitchFamily="34" charset="0"/>
                <a:cs typeface="Arial" panose="020B0604020202020204" pitchFamily="34" charset="0"/>
              </a:rPr>
              <a:t> W/m</a:t>
            </a:r>
            <a:r>
              <a:rPr lang="en-US" sz="2400" baseline="30000" dirty="0">
                <a:solidFill>
                  <a:srgbClr val="131AFC"/>
                </a:solidFill>
                <a:latin typeface="Arial" panose="020B0604020202020204" pitchFamily="34" charset="0"/>
                <a:cs typeface="Arial" panose="020B0604020202020204" pitchFamily="34" charset="0"/>
              </a:rPr>
              <a:t>2</a:t>
            </a:r>
            <a:r>
              <a:rPr lang="en-US" sz="2400" dirty="0">
                <a:solidFill>
                  <a:srgbClr val="131AFC"/>
                </a:solidFill>
                <a:latin typeface="Arial" panose="020B0604020202020204" pitchFamily="34" charset="0"/>
                <a:cs typeface="Arial" panose="020B0604020202020204" pitchFamily="34" charset="0"/>
              </a:rPr>
              <a:t>, greater than the center of the sun.  The </a:t>
            </a:r>
            <a:r>
              <a:rPr lang="en-US" sz="2400" dirty="0" err="1">
                <a:solidFill>
                  <a:srgbClr val="131AFC"/>
                </a:solidFill>
                <a:latin typeface="Arial" panose="020B0604020202020204" pitchFamily="34" charset="0"/>
                <a:cs typeface="Arial" panose="020B0604020202020204" pitchFamily="34" charset="0"/>
              </a:rPr>
              <a:t>rms</a:t>
            </a:r>
            <a:r>
              <a:rPr lang="en-US" sz="2400" dirty="0">
                <a:solidFill>
                  <a:srgbClr val="131AFC"/>
                </a:solidFill>
                <a:latin typeface="Arial" panose="020B0604020202020204" pitchFamily="34" charset="0"/>
                <a:cs typeface="Arial" panose="020B0604020202020204" pitchFamily="34" charset="0"/>
              </a:rPr>
              <a:t> electric field is 100 trillion V/m.</a:t>
            </a:r>
          </a:p>
        </p:txBody>
      </p:sp>
      <p:pic>
        <p:nvPicPr>
          <p:cNvPr id="7" name="Content Placeholder 6"/>
          <p:cNvPicPr>
            <a:picLocks noGrp="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901511" y="1370014"/>
            <a:ext cx="2393680" cy="2258650"/>
          </a:xfrm>
          <a:prstGeom prst="rect">
            <a:avLst/>
          </a:prstGeom>
        </p:spPr>
      </p:pic>
      <p:pic>
        <p:nvPicPr>
          <p:cNvPr id="8" name="Picture 7" descr="** ADVANCE FOR WEEKEND EDITIONS, OCT. 7-8 ** A OCT. 8, 1956 B&amp;W FILE PHOTO"/>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0844" y="2590483"/>
            <a:ext cx="2095500" cy="1677035"/>
          </a:xfrm>
          <a:prstGeom prst="rect">
            <a:avLst/>
          </a:prstGeom>
          <a:noFill/>
          <a:ln>
            <a:noFill/>
          </a:ln>
        </p:spPr>
      </p:pic>
      <p:pic>
        <p:nvPicPr>
          <p:cNvPr id="9" name="Picture 8" descr="https://62e528761d0685343e1c-f3d1b99a743ffa4142d9d7f1978d9686.ssl.cf2.rackcdn.com/files/28070/width754/tgf6dg8z-1374734815.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81031" y="3873819"/>
            <a:ext cx="2834640" cy="1481455"/>
          </a:xfrm>
          <a:prstGeom prst="rect">
            <a:avLst/>
          </a:prstGeom>
          <a:noFill/>
          <a:ln>
            <a:noFill/>
          </a:ln>
        </p:spPr>
      </p:pic>
      <p:sp>
        <p:nvSpPr>
          <p:cNvPr id="11" name="TextBox 10"/>
          <p:cNvSpPr txBox="1"/>
          <p:nvPr/>
        </p:nvSpPr>
        <p:spPr>
          <a:xfrm>
            <a:off x="8515671" y="1313728"/>
            <a:ext cx="1649722" cy="1015663"/>
          </a:xfrm>
          <a:prstGeom prst="rect">
            <a:avLst/>
          </a:prstGeom>
          <a:noFill/>
        </p:spPr>
        <p:txBody>
          <a:bodyPr wrap="square" rtlCol="0">
            <a:spAutoFit/>
          </a:bodyPr>
          <a:lstStyle/>
          <a:p>
            <a:r>
              <a:rPr lang="en-US" sz="2000" dirty="0">
                <a:solidFill>
                  <a:srgbClr val="00B050"/>
                </a:solidFill>
                <a:latin typeface="Arial" panose="020B0604020202020204" pitchFamily="34" charset="0"/>
                <a:cs typeface="Arial" panose="020B0604020202020204" pitchFamily="34" charset="0"/>
              </a:rPr>
              <a:t>What is a </a:t>
            </a:r>
            <a:r>
              <a:rPr lang="en-US" sz="2000" dirty="0" err="1">
                <a:solidFill>
                  <a:srgbClr val="00B050"/>
                </a:solidFill>
                <a:latin typeface="Arial" panose="020B0604020202020204" pitchFamily="34" charset="0"/>
                <a:cs typeface="Arial" panose="020B0604020202020204" pitchFamily="34" charset="0"/>
              </a:rPr>
              <a:t>petawatt</a:t>
            </a:r>
            <a:r>
              <a:rPr lang="en-US" sz="2000" dirty="0">
                <a:solidFill>
                  <a:srgbClr val="00B050"/>
                </a:solidFill>
                <a:latin typeface="Arial" panose="020B0604020202020204" pitchFamily="34" charset="0"/>
                <a:cs typeface="Arial" panose="020B0604020202020204" pitchFamily="34" charset="0"/>
              </a:rPr>
              <a:t> laser pulse?</a:t>
            </a:r>
          </a:p>
        </p:txBody>
      </p:sp>
      <p:sp>
        <p:nvSpPr>
          <p:cNvPr id="12" name="TextBox 11"/>
          <p:cNvSpPr txBox="1"/>
          <p:nvPr/>
        </p:nvSpPr>
        <p:spPr>
          <a:xfrm>
            <a:off x="9068594" y="2679540"/>
            <a:ext cx="771878" cy="307777"/>
          </a:xfrm>
          <a:prstGeom prst="rect">
            <a:avLst/>
          </a:prstGeom>
          <a:noFill/>
        </p:spPr>
        <p:txBody>
          <a:bodyPr wrap="none" rtlCol="0">
            <a:spAutoFit/>
          </a:bodyPr>
          <a:lstStyle/>
          <a:p>
            <a:r>
              <a:rPr lang="en-US" sz="1400" dirty="0">
                <a:solidFill>
                  <a:schemeClr val="bg1"/>
                </a:solidFill>
              </a:rPr>
              <a:t>ENERGY</a:t>
            </a:r>
          </a:p>
        </p:txBody>
      </p:sp>
      <p:sp>
        <p:nvSpPr>
          <p:cNvPr id="13" name="TextBox 12"/>
          <p:cNvSpPr txBox="1"/>
          <p:nvPr/>
        </p:nvSpPr>
        <p:spPr>
          <a:xfrm>
            <a:off x="5829633" y="3873658"/>
            <a:ext cx="740587" cy="307777"/>
          </a:xfrm>
          <a:prstGeom prst="rect">
            <a:avLst/>
          </a:prstGeom>
          <a:noFill/>
        </p:spPr>
        <p:txBody>
          <a:bodyPr wrap="none" rtlCol="0">
            <a:spAutoFit/>
          </a:bodyPr>
          <a:lstStyle/>
          <a:p>
            <a:r>
              <a:rPr lang="en-US" sz="1400" dirty="0">
                <a:solidFill>
                  <a:schemeClr val="bg1"/>
                </a:solidFill>
              </a:rPr>
              <a:t>POWER</a:t>
            </a:r>
          </a:p>
        </p:txBody>
      </p:sp>
      <p:sp>
        <p:nvSpPr>
          <p:cNvPr id="14" name="TextBox 13"/>
          <p:cNvSpPr txBox="1"/>
          <p:nvPr/>
        </p:nvSpPr>
        <p:spPr>
          <a:xfrm>
            <a:off x="9082096" y="4388730"/>
            <a:ext cx="939681" cy="307777"/>
          </a:xfrm>
          <a:prstGeom prst="rect">
            <a:avLst/>
          </a:prstGeom>
          <a:noFill/>
        </p:spPr>
        <p:txBody>
          <a:bodyPr wrap="none" rtlCol="0">
            <a:spAutoFit/>
          </a:bodyPr>
          <a:lstStyle/>
          <a:p>
            <a:r>
              <a:rPr lang="en-US" sz="1400" dirty="0">
                <a:solidFill>
                  <a:schemeClr val="bg1"/>
                </a:solidFill>
              </a:rPr>
              <a:t>INTENSITY</a:t>
            </a:r>
          </a:p>
        </p:txBody>
      </p:sp>
    </p:spTree>
    <p:extLst>
      <p:ext uri="{BB962C8B-B14F-4D97-AF65-F5344CB8AC3E}">
        <p14:creationId xmlns:p14="http://schemas.microsoft.com/office/powerpoint/2010/main" val="998695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CAAE092-3075-314F-8BED-E17AA2FB7728}"/>
              </a:ext>
            </a:extLst>
          </p:cNvPr>
          <p:cNvGrpSpPr/>
          <p:nvPr/>
        </p:nvGrpSpPr>
        <p:grpSpPr>
          <a:xfrm>
            <a:off x="1531439" y="843490"/>
            <a:ext cx="9241333" cy="5000093"/>
            <a:chOff x="1617167" y="1114957"/>
            <a:chExt cx="4927615" cy="3025864"/>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17167" y="1114957"/>
              <a:ext cx="4927615" cy="3025864"/>
            </a:xfrm>
            <a:prstGeom prst="rect">
              <a:avLst/>
            </a:prstGeom>
          </p:spPr>
        </p:pic>
        <p:pic>
          <p:nvPicPr>
            <p:cNvPr id="3" name="Picture 2"/>
            <p:cNvPicPr>
              <a:picLocks noChangeAspect="1"/>
            </p:cNvPicPr>
            <p:nvPr/>
          </p:nvPicPr>
          <p:blipFill>
            <a:blip r:embed="rId4"/>
            <a:stretch>
              <a:fillRect/>
            </a:stretch>
          </p:blipFill>
          <p:spPr>
            <a:xfrm>
              <a:off x="1805291" y="1246592"/>
              <a:ext cx="902371" cy="675489"/>
            </a:xfrm>
            <a:prstGeom prst="rect">
              <a:avLst/>
            </a:prstGeom>
          </p:spPr>
        </p:pic>
      </p:grpSp>
      <p:sp>
        <p:nvSpPr>
          <p:cNvPr id="2" name="Title 1"/>
          <p:cNvSpPr>
            <a:spLocks noGrp="1"/>
          </p:cNvSpPr>
          <p:nvPr>
            <p:ph type="title"/>
          </p:nvPr>
        </p:nvSpPr>
        <p:spPr>
          <a:xfrm>
            <a:off x="785813" y="162031"/>
            <a:ext cx="10758487" cy="754063"/>
          </a:xfrm>
        </p:spPr>
        <p:txBody>
          <a:bodyPr>
            <a:noAutofit/>
          </a:bodyPr>
          <a:lstStyle/>
          <a:p>
            <a:r>
              <a:rPr lang="en-US" sz="3200" b="1" dirty="0">
                <a:solidFill>
                  <a:srgbClr val="FF0000"/>
                </a:solidFill>
                <a:latin typeface="Arial" panose="020B0604020202020204" pitchFamily="34" charset="0"/>
                <a:cs typeface="Arial" panose="020B0604020202020204" pitchFamily="34" charset="0"/>
              </a:rPr>
              <a:t>Chirped-pulse amplification - key enabling technology</a:t>
            </a:r>
          </a:p>
        </p:txBody>
      </p:sp>
      <p:grpSp>
        <p:nvGrpSpPr>
          <p:cNvPr id="10" name="Group 9">
            <a:extLst>
              <a:ext uri="{FF2B5EF4-FFF2-40B4-BE49-F238E27FC236}">
                <a16:creationId xmlns:a16="http://schemas.microsoft.com/office/drawing/2014/main" id="{1005EA7B-2921-1042-A96B-4EC5A8A46FDF}"/>
              </a:ext>
            </a:extLst>
          </p:cNvPr>
          <p:cNvGrpSpPr/>
          <p:nvPr/>
        </p:nvGrpSpPr>
        <p:grpSpPr>
          <a:xfrm>
            <a:off x="6713578" y="4957456"/>
            <a:ext cx="2951798" cy="1875657"/>
            <a:chOff x="6316970" y="4847286"/>
            <a:chExt cx="2951798" cy="1875657"/>
          </a:xfrm>
        </p:grpSpPr>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16970" y="4847286"/>
              <a:ext cx="2951798" cy="1875657"/>
            </a:xfrm>
            <a:prstGeom prst="rect">
              <a:avLst/>
            </a:prstGeom>
          </p:spPr>
        </p:pic>
        <p:sp>
          <p:nvSpPr>
            <p:cNvPr id="6" name="TextBox 5"/>
            <p:cNvSpPr txBox="1"/>
            <p:nvPr/>
          </p:nvSpPr>
          <p:spPr>
            <a:xfrm>
              <a:off x="6424124" y="4847287"/>
              <a:ext cx="1486305" cy="253916"/>
            </a:xfrm>
            <a:prstGeom prst="rect">
              <a:avLst/>
            </a:prstGeom>
            <a:noFill/>
          </p:spPr>
          <p:txBody>
            <a:bodyPr wrap="none" rtlCol="0">
              <a:spAutoFit/>
            </a:bodyPr>
            <a:lstStyle/>
            <a:p>
              <a:pPr algn="ctr" eaLnBrk="0" fontAlgn="base" hangingPunct="0">
                <a:spcBef>
                  <a:spcPct val="0"/>
                </a:spcBef>
                <a:spcAft>
                  <a:spcPct val="0"/>
                </a:spcAft>
              </a:pPr>
              <a:r>
                <a:rPr lang="en-US" sz="1050" b="1" dirty="0">
                  <a:solidFill>
                    <a:schemeClr val="bg1"/>
                  </a:solidFill>
                  <a:latin typeface="Arial" pitchFamily="-110" charset="0"/>
                </a:rPr>
                <a:t>Need large gratings!</a:t>
              </a:r>
            </a:p>
          </p:txBody>
        </p:sp>
      </p:grpSp>
      <p:sp>
        <p:nvSpPr>
          <p:cNvPr id="7" name="Rectangle 6"/>
          <p:cNvSpPr/>
          <p:nvPr/>
        </p:nvSpPr>
        <p:spPr>
          <a:xfrm>
            <a:off x="388270" y="5862195"/>
            <a:ext cx="5582872" cy="923330"/>
          </a:xfrm>
          <a:prstGeom prst="rect">
            <a:avLst/>
          </a:prstGeom>
        </p:spPr>
        <p:txBody>
          <a:bodyPr wrap="square">
            <a:spAutoFit/>
          </a:bodyPr>
          <a:lstStyle/>
          <a:p>
            <a:pPr eaLnBrk="0" fontAlgn="base" hangingPunct="0">
              <a:spcBef>
                <a:spcPct val="0"/>
              </a:spcBef>
              <a:spcAft>
                <a:spcPct val="0"/>
              </a:spcAft>
            </a:pPr>
            <a:r>
              <a:rPr lang="en-US" i="1" dirty="0">
                <a:solidFill>
                  <a:srgbClr val="FF0000"/>
                </a:solidFill>
                <a:latin typeface="Comic Sans MS" panose="030F0902030302020204" pitchFamily="66" charset="0"/>
              </a:rPr>
              <a:t>D. Strickland and G. </a:t>
            </a:r>
            <a:r>
              <a:rPr lang="en-US" i="1" dirty="0" err="1">
                <a:solidFill>
                  <a:srgbClr val="FF0000"/>
                </a:solidFill>
                <a:latin typeface="Comic Sans MS" panose="030F0902030302020204" pitchFamily="66" charset="0"/>
              </a:rPr>
              <a:t>Mourou</a:t>
            </a:r>
            <a:r>
              <a:rPr lang="en-US" i="1" dirty="0">
                <a:solidFill>
                  <a:srgbClr val="FF0000"/>
                </a:solidFill>
                <a:latin typeface="Comic Sans MS" panose="030F0902030302020204" pitchFamily="66" charset="0"/>
              </a:rPr>
              <a:t>, </a:t>
            </a:r>
          </a:p>
          <a:p>
            <a:pPr eaLnBrk="0" fontAlgn="base" hangingPunct="0">
              <a:spcBef>
                <a:spcPct val="0"/>
              </a:spcBef>
              <a:spcAft>
                <a:spcPct val="0"/>
              </a:spcAft>
            </a:pPr>
            <a:r>
              <a:rPr lang="en-US" i="1" u="sng" dirty="0">
                <a:solidFill>
                  <a:srgbClr val="0070C0"/>
                </a:solidFill>
                <a:latin typeface="Comic Sans MS" panose="030F0902030302020204" pitchFamily="66" charset="0"/>
              </a:rPr>
              <a:t>“Compression of amplified chirped optical pulses”, </a:t>
            </a:r>
          </a:p>
          <a:p>
            <a:pPr eaLnBrk="0" fontAlgn="base" hangingPunct="0">
              <a:spcBef>
                <a:spcPct val="0"/>
              </a:spcBef>
              <a:spcAft>
                <a:spcPct val="0"/>
              </a:spcAft>
            </a:pPr>
            <a:r>
              <a:rPr lang="en-US" i="1" u="sng" dirty="0">
                <a:solidFill>
                  <a:srgbClr val="0070C0"/>
                </a:solidFill>
                <a:latin typeface="Comic Sans MS" panose="030F0902030302020204" pitchFamily="66" charset="0"/>
              </a:rPr>
              <a:t>Opt. </a:t>
            </a:r>
            <a:r>
              <a:rPr lang="en-US" i="1" u="sng" dirty="0" err="1">
                <a:solidFill>
                  <a:srgbClr val="0070C0"/>
                </a:solidFill>
                <a:latin typeface="Comic Sans MS" panose="030F0902030302020204" pitchFamily="66" charset="0"/>
              </a:rPr>
              <a:t>Commun</a:t>
            </a:r>
            <a:r>
              <a:rPr lang="en-US" i="1" u="sng" dirty="0">
                <a:solidFill>
                  <a:srgbClr val="0070C0"/>
                </a:solidFill>
                <a:latin typeface="Comic Sans MS" panose="030F0902030302020204" pitchFamily="66" charset="0"/>
              </a:rPr>
              <a:t>. 56, 219 (1985)</a:t>
            </a:r>
          </a:p>
        </p:txBody>
      </p:sp>
    </p:spTree>
    <p:extLst>
      <p:ext uri="{BB962C8B-B14F-4D97-AF65-F5344CB8AC3E}">
        <p14:creationId xmlns:p14="http://schemas.microsoft.com/office/powerpoint/2010/main" val="1822648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0970284-F52D-6E47-919C-6776812882FA}"/>
              </a:ext>
            </a:extLst>
          </p:cNvPr>
          <p:cNvGrpSpPr/>
          <p:nvPr/>
        </p:nvGrpSpPr>
        <p:grpSpPr>
          <a:xfrm>
            <a:off x="133347" y="930234"/>
            <a:ext cx="11937614" cy="5651654"/>
            <a:chOff x="133347" y="930234"/>
            <a:chExt cx="11937614" cy="5651654"/>
          </a:xfrm>
        </p:grpSpPr>
        <p:pic>
          <p:nvPicPr>
            <p:cNvPr id="4" name="Picture 3">
              <a:extLst>
                <a:ext uri="{FF2B5EF4-FFF2-40B4-BE49-F238E27FC236}">
                  <a16:creationId xmlns:a16="http://schemas.microsoft.com/office/drawing/2014/main" id="{EC696BD9-CAB6-DD4E-AC24-5D4CBCB2C77A}"/>
                </a:ext>
              </a:extLst>
            </p:cNvPr>
            <p:cNvPicPr>
              <a:picLocks noChangeAspect="1"/>
            </p:cNvPicPr>
            <p:nvPr/>
          </p:nvPicPr>
          <p:blipFill>
            <a:blip r:embed="rId2"/>
            <a:stretch>
              <a:fillRect/>
            </a:stretch>
          </p:blipFill>
          <p:spPr>
            <a:xfrm>
              <a:off x="133347" y="930234"/>
              <a:ext cx="11937614" cy="5651654"/>
            </a:xfrm>
            <a:prstGeom prst="rect">
              <a:avLst/>
            </a:prstGeom>
          </p:spPr>
        </p:pic>
        <p:sp>
          <p:nvSpPr>
            <p:cNvPr id="5" name="Rectangle 4">
              <a:extLst>
                <a:ext uri="{FF2B5EF4-FFF2-40B4-BE49-F238E27FC236}">
                  <a16:creationId xmlns:a16="http://schemas.microsoft.com/office/drawing/2014/main" id="{DCF70E50-42B9-5E4C-AB51-D096A5D3AF40}"/>
                </a:ext>
              </a:extLst>
            </p:cNvPr>
            <p:cNvSpPr/>
            <p:nvPr/>
          </p:nvSpPr>
          <p:spPr>
            <a:xfrm>
              <a:off x="7418826" y="1855652"/>
              <a:ext cx="4538950" cy="32720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1">
            <a:extLst>
              <a:ext uri="{FF2B5EF4-FFF2-40B4-BE49-F238E27FC236}">
                <a16:creationId xmlns:a16="http://schemas.microsoft.com/office/drawing/2014/main" id="{9E8FC19F-F72E-D04E-8608-47DDCD358D4F}"/>
              </a:ext>
            </a:extLst>
          </p:cNvPr>
          <p:cNvSpPr>
            <a:spLocks noGrp="1"/>
          </p:cNvSpPr>
          <p:nvPr>
            <p:ph type="title"/>
          </p:nvPr>
        </p:nvSpPr>
        <p:spPr>
          <a:xfrm>
            <a:off x="925417" y="39399"/>
            <a:ext cx="10488058" cy="857751"/>
          </a:xfrm>
        </p:spPr>
        <p:txBody>
          <a:bodyPr>
            <a:noAutofit/>
          </a:bodyPr>
          <a:lstStyle/>
          <a:p>
            <a:pPr algn="ctr"/>
            <a:r>
              <a:rPr lang="en-US" sz="3200" b="1" dirty="0">
                <a:solidFill>
                  <a:srgbClr val="FF0000"/>
                </a:solidFill>
                <a:latin typeface="Arial" panose="020B0604020202020204" pitchFamily="34" charset="0"/>
                <a:cs typeface="Arial" panose="020B0604020202020204" pitchFamily="34" charset="0"/>
              </a:rPr>
              <a:t>A Nobel Prize Effort!</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4772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6649"/>
            <a:ext cx="10515600" cy="1325563"/>
          </a:xfrm>
        </p:spPr>
        <p:txBody>
          <a:bodyPr>
            <a:normAutofit/>
          </a:bodyPr>
          <a:lstStyle/>
          <a:p>
            <a:r>
              <a:rPr lang="en-US" sz="3200" b="1" dirty="0">
                <a:solidFill>
                  <a:srgbClr val="FF0000"/>
                </a:solidFill>
                <a:latin typeface="Arial" panose="020B0604020202020204" pitchFamily="34" charset="0"/>
                <a:cs typeface="Arial" panose="020B0604020202020204" pitchFamily="34" charset="0"/>
              </a:rPr>
              <a:t>First PW laser at LLNL used </a:t>
            </a:r>
            <a:r>
              <a:rPr lang="en-US" sz="3200" b="1" dirty="0" err="1">
                <a:solidFill>
                  <a:srgbClr val="FF0000"/>
                </a:solidFill>
                <a:latin typeface="Arial" panose="020B0604020202020204" pitchFamily="34" charset="0"/>
                <a:cs typeface="Arial" panose="020B0604020202020204" pitchFamily="34" charset="0"/>
              </a:rPr>
              <a:t>Nd:glass</a:t>
            </a:r>
            <a:r>
              <a:rPr lang="en-US" sz="3200" b="1" dirty="0">
                <a:solidFill>
                  <a:srgbClr val="FF0000"/>
                </a:solidFill>
                <a:latin typeface="Arial" panose="020B0604020202020204" pitchFamily="34" charset="0"/>
                <a:cs typeface="Arial" panose="020B0604020202020204" pitchFamily="34" charset="0"/>
              </a:rPr>
              <a:t>, large gratings</a:t>
            </a:r>
          </a:p>
        </p:txBody>
      </p:sp>
      <p:pic>
        <p:nvPicPr>
          <p:cNvPr id="4" name="Picture 3"/>
          <p:cNvPicPr>
            <a:picLocks noChangeAspect="1"/>
          </p:cNvPicPr>
          <p:nvPr/>
        </p:nvPicPr>
        <p:blipFill>
          <a:blip r:embed="rId2"/>
          <a:stretch>
            <a:fillRect/>
          </a:stretch>
        </p:blipFill>
        <p:spPr>
          <a:xfrm>
            <a:off x="6018769" y="1268292"/>
            <a:ext cx="6146301" cy="5154542"/>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5964" y="2623104"/>
            <a:ext cx="4576900" cy="3486839"/>
          </a:xfrm>
          <a:prstGeom prst="rect">
            <a:avLst/>
          </a:prstGeom>
        </p:spPr>
      </p:pic>
      <p:grpSp>
        <p:nvGrpSpPr>
          <p:cNvPr id="7" name="Group 6"/>
          <p:cNvGrpSpPr/>
          <p:nvPr/>
        </p:nvGrpSpPr>
        <p:grpSpPr>
          <a:xfrm>
            <a:off x="0" y="1268292"/>
            <a:ext cx="6071643" cy="3270659"/>
            <a:chOff x="464331" y="4303239"/>
            <a:chExt cx="3809832" cy="2092880"/>
          </a:xfrm>
        </p:grpSpPr>
        <p:sp>
          <p:nvSpPr>
            <p:cNvPr id="6" name="TextBox 5"/>
            <p:cNvSpPr txBox="1"/>
            <p:nvPr/>
          </p:nvSpPr>
          <p:spPr>
            <a:xfrm>
              <a:off x="464331" y="4303239"/>
              <a:ext cx="3809832" cy="2092880"/>
            </a:xfrm>
            <a:prstGeom prst="rect">
              <a:avLst/>
            </a:prstGeom>
            <a:noFill/>
          </p:spPr>
          <p:txBody>
            <a:bodyPr wrap="square" rtlCol="0">
              <a:spAutoFit/>
            </a:bodyPr>
            <a:lstStyle/>
            <a:p>
              <a:pPr algn="ctr" eaLnBrk="0" fontAlgn="base" hangingPunct="0">
                <a:spcBef>
                  <a:spcPct val="0"/>
                </a:spcBef>
                <a:spcAft>
                  <a:spcPct val="0"/>
                </a:spcAft>
              </a:pPr>
              <a:r>
                <a:rPr lang="en-US" sz="1050" dirty="0">
                  <a:solidFill>
                    <a:srgbClr val="000000"/>
                  </a:solidFill>
                  <a:latin typeface="Arial" pitchFamily="-110" charset="0"/>
                </a:rPr>
                <a:t>1.5 PW (1998)</a:t>
              </a:r>
            </a:p>
            <a:p>
              <a:pPr algn="ctr" eaLnBrk="0" fontAlgn="base" hangingPunct="0">
                <a:spcBef>
                  <a:spcPct val="0"/>
                </a:spcBef>
                <a:spcAft>
                  <a:spcPct val="0"/>
                </a:spcAft>
              </a:pPr>
              <a:r>
                <a:rPr lang="en-US" sz="1050" dirty="0">
                  <a:solidFill>
                    <a:srgbClr val="000000"/>
                  </a:solidFill>
                  <a:latin typeface="Arial" pitchFamily="-110" charset="0"/>
                </a:rPr>
                <a:t>660 J in </a:t>
              </a:r>
              <a:r>
                <a:rPr lang="en-US" sz="1050" dirty="0">
                  <a:solidFill>
                    <a:srgbClr val="FF0000"/>
                  </a:solidFill>
                  <a:latin typeface="Arial" pitchFamily="-110" charset="0"/>
                </a:rPr>
                <a:t>440 </a:t>
              </a:r>
              <a:r>
                <a:rPr lang="en-US" sz="1050" dirty="0" err="1">
                  <a:solidFill>
                    <a:srgbClr val="FF0000"/>
                  </a:solidFill>
                  <a:latin typeface="Arial" pitchFamily="-110" charset="0"/>
                </a:rPr>
                <a:t>ps</a:t>
              </a:r>
              <a:endParaRPr lang="en-US" sz="1050" dirty="0">
                <a:solidFill>
                  <a:srgbClr val="FF0000"/>
                </a:solidFill>
                <a:latin typeface="Arial" pitchFamily="-110" charset="0"/>
              </a:endParaRPr>
            </a:p>
            <a:p>
              <a:pPr algn="ctr" eaLnBrk="0" fontAlgn="base" hangingPunct="0">
                <a:spcBef>
                  <a:spcPct val="0"/>
                </a:spcBef>
                <a:spcAft>
                  <a:spcPct val="0"/>
                </a:spcAft>
              </a:pPr>
              <a:endParaRPr lang="en-US" sz="1050" dirty="0">
                <a:solidFill>
                  <a:srgbClr val="000000"/>
                </a:solidFill>
                <a:latin typeface="Arial" pitchFamily="-110" charset="0"/>
              </a:endParaRPr>
            </a:p>
            <a:p>
              <a:pPr lvl="1" eaLnBrk="0" fontAlgn="base" hangingPunct="0">
                <a:spcBef>
                  <a:spcPct val="0"/>
                </a:spcBef>
                <a:spcAft>
                  <a:spcPct val="0"/>
                </a:spcAft>
              </a:pPr>
              <a:r>
                <a:rPr lang="en-US" sz="900" dirty="0">
                  <a:solidFill>
                    <a:srgbClr val="000000"/>
                  </a:solidFill>
                  <a:latin typeface="Arial" pitchFamily="-110" charset="0"/>
                </a:rPr>
                <a:t>M. D. Perry, D. Pennington, B. C. Stuart,</a:t>
              </a:r>
              <a:br>
                <a:rPr lang="en-US" sz="900" dirty="0">
                  <a:solidFill>
                    <a:srgbClr val="000000"/>
                  </a:solidFill>
                  <a:latin typeface="Arial" pitchFamily="-110" charset="0"/>
                </a:rPr>
              </a:br>
              <a:r>
                <a:rPr lang="en-US" sz="900" dirty="0">
                  <a:solidFill>
                    <a:srgbClr val="000000"/>
                  </a:solidFill>
                  <a:latin typeface="Arial" pitchFamily="-110" charset="0"/>
                </a:rPr>
                <a:t>G. </a:t>
              </a:r>
              <a:r>
                <a:rPr lang="en-US" sz="900" dirty="0" err="1">
                  <a:solidFill>
                    <a:srgbClr val="000000"/>
                  </a:solidFill>
                  <a:latin typeface="Arial" pitchFamily="-110" charset="0"/>
                </a:rPr>
                <a:t>Tietbohl</a:t>
              </a:r>
              <a:r>
                <a:rPr lang="en-US" sz="900" dirty="0">
                  <a:solidFill>
                    <a:srgbClr val="000000"/>
                  </a:solidFill>
                  <a:latin typeface="Arial" pitchFamily="-110" charset="0"/>
                </a:rPr>
                <a:t>, J. A. Britten, C. Brown, S. Herman, B. Golick, M. </a:t>
              </a:r>
              <a:r>
                <a:rPr lang="en-US" sz="900" dirty="0" err="1">
                  <a:solidFill>
                    <a:srgbClr val="000000"/>
                  </a:solidFill>
                  <a:latin typeface="Arial" pitchFamily="-110" charset="0"/>
                </a:rPr>
                <a:t>Kartz</a:t>
              </a:r>
              <a:r>
                <a:rPr lang="en-US" sz="900" dirty="0">
                  <a:solidFill>
                    <a:srgbClr val="000000"/>
                  </a:solidFill>
                  <a:latin typeface="Arial" pitchFamily="-110" charset="0"/>
                </a:rPr>
                <a:t>, J. Miller, H. T. Powell, M. </a:t>
              </a:r>
              <a:r>
                <a:rPr lang="en-US" sz="900" dirty="0" err="1">
                  <a:solidFill>
                    <a:srgbClr val="000000"/>
                  </a:solidFill>
                  <a:latin typeface="Arial" pitchFamily="-110" charset="0"/>
                </a:rPr>
                <a:t>Vergino</a:t>
              </a:r>
              <a:r>
                <a:rPr lang="en-US" sz="900" dirty="0">
                  <a:solidFill>
                    <a:srgbClr val="000000"/>
                  </a:solidFill>
                  <a:latin typeface="Arial" pitchFamily="-110" charset="0"/>
                </a:rPr>
                <a:t>, and V. </a:t>
              </a:r>
              <a:r>
                <a:rPr lang="en-US" sz="900" dirty="0" err="1">
                  <a:solidFill>
                    <a:srgbClr val="000000"/>
                  </a:solidFill>
                  <a:latin typeface="Arial" pitchFamily="-110" charset="0"/>
                </a:rPr>
                <a:t>Yanovsky</a:t>
              </a:r>
              <a:r>
                <a:rPr lang="en-US" sz="900" dirty="0">
                  <a:solidFill>
                    <a:srgbClr val="000000"/>
                  </a:solidFill>
                  <a:latin typeface="Arial" pitchFamily="-110" charset="0"/>
                </a:rPr>
                <a:t>, “</a:t>
              </a:r>
              <a:r>
                <a:rPr lang="en-US" sz="900" dirty="0" err="1">
                  <a:solidFill>
                    <a:srgbClr val="000000"/>
                  </a:solidFill>
                  <a:latin typeface="Arial" pitchFamily="-110" charset="0"/>
                </a:rPr>
                <a:t>Petawatt</a:t>
              </a:r>
              <a:r>
                <a:rPr lang="en-US" sz="900" dirty="0">
                  <a:solidFill>
                    <a:srgbClr val="000000"/>
                  </a:solidFill>
                  <a:latin typeface="Arial" pitchFamily="-110" charset="0"/>
                </a:rPr>
                <a:t> laser pulses,” Opt. Lett. 24, 160 (1999).</a:t>
              </a:r>
            </a:p>
            <a:p>
              <a:pPr algn="ctr" eaLnBrk="0" fontAlgn="base" hangingPunct="0">
                <a:spcBef>
                  <a:spcPct val="0"/>
                </a:spcBef>
                <a:spcAft>
                  <a:spcPct val="0"/>
                </a:spcAft>
              </a:pPr>
              <a:endParaRPr lang="en-US" sz="1050" dirty="0">
                <a:solidFill>
                  <a:srgbClr val="000000"/>
                </a:solidFill>
                <a:latin typeface="Arial" pitchFamily="-110" charset="0"/>
              </a:endParaRPr>
            </a:p>
          </p:txBody>
        </p:sp>
        <p:sp>
          <p:nvSpPr>
            <p:cNvPr id="3" name="Rectangle 2"/>
            <p:cNvSpPr/>
            <p:nvPr/>
          </p:nvSpPr>
          <p:spPr bwMode="auto">
            <a:xfrm>
              <a:off x="671716" y="4303239"/>
              <a:ext cx="3560969" cy="866938"/>
            </a:xfrm>
            <a:prstGeom prst="rect">
              <a:avLst/>
            </a:prstGeom>
            <a:solidFill>
              <a:schemeClr val="accent5">
                <a:alpha val="24000"/>
              </a:schemeClr>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050" dirty="0">
                <a:solidFill>
                  <a:srgbClr val="000000"/>
                </a:solidFill>
                <a:latin typeface="Arial" pitchFamily="-110" charset="0"/>
              </a:endParaRPr>
            </a:p>
          </p:txBody>
        </p:sp>
      </p:grpSp>
    </p:spTree>
    <p:extLst>
      <p:ext uri="{BB962C8B-B14F-4D97-AF65-F5344CB8AC3E}">
        <p14:creationId xmlns:p14="http://schemas.microsoft.com/office/powerpoint/2010/main" val="3319736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485" y="80654"/>
            <a:ext cx="10515600" cy="954068"/>
          </a:xfrm>
        </p:spPr>
        <p:txBody>
          <a:bodyPr>
            <a:normAutofit/>
          </a:bodyPr>
          <a:lstStyle/>
          <a:p>
            <a:r>
              <a:rPr lang="en-US" sz="3200" b="1" dirty="0">
                <a:solidFill>
                  <a:srgbClr val="FF0000"/>
                </a:solidFill>
                <a:latin typeface="Arial" panose="020B0604020202020204" pitchFamily="34" charset="0"/>
                <a:cs typeface="Arial" panose="020B0604020202020204" pitchFamily="34" charset="0"/>
              </a:rPr>
              <a:t>New technologies have enabled shorter pulses</a:t>
            </a:r>
          </a:p>
        </p:txBody>
      </p:sp>
      <p:sp>
        <p:nvSpPr>
          <p:cNvPr id="4" name="Content Placeholder 3"/>
          <p:cNvSpPr>
            <a:spLocks noGrp="1"/>
          </p:cNvSpPr>
          <p:nvPr>
            <p:ph idx="1"/>
          </p:nvPr>
        </p:nvSpPr>
        <p:spPr>
          <a:xfrm>
            <a:off x="0" y="718460"/>
            <a:ext cx="5752873" cy="2787966"/>
          </a:xfrm>
        </p:spPr>
        <p:txBody>
          <a:bodyPr>
            <a:noAutofit/>
          </a:bodyPr>
          <a:lstStyle/>
          <a:p>
            <a:r>
              <a:rPr lang="en-US" sz="2000" b="1" dirty="0" err="1">
                <a:solidFill>
                  <a:srgbClr val="C00000"/>
                </a:solidFill>
                <a:latin typeface="Arial" panose="020B0604020202020204" pitchFamily="34" charset="0"/>
                <a:cs typeface="Arial" panose="020B0604020202020204" pitchFamily="34" charset="0"/>
              </a:rPr>
              <a:t>Ti:sapphire</a:t>
            </a:r>
            <a:endParaRPr lang="en-US" sz="2000" b="1" dirty="0">
              <a:solidFill>
                <a:srgbClr val="C00000"/>
              </a:solidFill>
              <a:latin typeface="Arial" panose="020B0604020202020204" pitchFamily="34" charset="0"/>
              <a:cs typeface="Arial" panose="020B0604020202020204" pitchFamily="34" charset="0"/>
            </a:endParaRPr>
          </a:p>
          <a:p>
            <a:pPr lvl="1"/>
            <a:r>
              <a:rPr lang="en-US" sz="2000" dirty="0">
                <a:solidFill>
                  <a:srgbClr val="131AFC"/>
                </a:solidFill>
                <a:latin typeface="Arial" panose="020B0604020202020204" pitchFamily="34" charset="0"/>
                <a:cs typeface="Arial" panose="020B0604020202020204" pitchFamily="34" charset="0"/>
              </a:rPr>
              <a:t>Pumped by another laser, typically with 10-20-ns pulses</a:t>
            </a:r>
          </a:p>
          <a:p>
            <a:pPr lvl="1"/>
            <a:r>
              <a:rPr lang="en-US" sz="2000" dirty="0">
                <a:solidFill>
                  <a:srgbClr val="131AFC"/>
                </a:solidFill>
                <a:latin typeface="Arial" panose="020B0604020202020204" pitchFamily="34" charset="0"/>
                <a:cs typeface="Arial" panose="020B0604020202020204" pitchFamily="34" charset="0"/>
              </a:rPr>
              <a:t>Large gain bandwidth allows amplification of 20-30-fs pulses</a:t>
            </a:r>
          </a:p>
          <a:p>
            <a:pPr lvl="1"/>
            <a:r>
              <a:rPr lang="en-US" sz="2000" dirty="0">
                <a:solidFill>
                  <a:srgbClr val="131AFC"/>
                </a:solidFill>
                <a:latin typeface="Arial" panose="020B0604020202020204" pitchFamily="34" charset="0"/>
                <a:cs typeface="Arial" panose="020B0604020202020204" pitchFamily="34" charset="0"/>
              </a:rPr>
              <a:t>Much better thermal properties than </a:t>
            </a:r>
            <a:r>
              <a:rPr lang="en-US" sz="2000" dirty="0" err="1">
                <a:solidFill>
                  <a:srgbClr val="131AFC"/>
                </a:solidFill>
                <a:latin typeface="Arial" panose="020B0604020202020204" pitchFamily="34" charset="0"/>
                <a:cs typeface="Arial" panose="020B0604020202020204" pitchFamily="34" charset="0"/>
              </a:rPr>
              <a:t>Nd:glass</a:t>
            </a:r>
            <a:r>
              <a:rPr lang="en-US" sz="2000" dirty="0">
                <a:solidFill>
                  <a:srgbClr val="131AFC"/>
                </a:solidFill>
                <a:latin typeface="Arial" panose="020B0604020202020204" pitchFamily="34" charset="0"/>
                <a:cs typeface="Arial" panose="020B0604020202020204" pitchFamily="34" charset="0"/>
              </a:rPr>
              <a:t> allows higher pulse rates</a:t>
            </a:r>
          </a:p>
          <a:p>
            <a:pPr lvl="1"/>
            <a:r>
              <a:rPr lang="en-US" sz="2000" dirty="0">
                <a:solidFill>
                  <a:srgbClr val="131AFC"/>
                </a:solidFill>
                <a:latin typeface="Arial" panose="020B0604020202020204" pitchFamily="34" charset="0"/>
                <a:cs typeface="Arial" panose="020B0604020202020204" pitchFamily="34" charset="0"/>
              </a:rPr>
              <a:t>Can combine energy from multiple pump lasers for scaling</a:t>
            </a:r>
          </a:p>
        </p:txBody>
      </p:sp>
      <p:sp>
        <p:nvSpPr>
          <p:cNvPr id="5" name="Content Placeholder 4"/>
          <p:cNvSpPr>
            <a:spLocks noGrp="1"/>
          </p:cNvSpPr>
          <p:nvPr>
            <p:ph idx="10"/>
          </p:nvPr>
        </p:nvSpPr>
        <p:spPr>
          <a:xfrm>
            <a:off x="5847339" y="718460"/>
            <a:ext cx="6344661" cy="2358511"/>
          </a:xfrm>
        </p:spPr>
        <p:txBody>
          <a:bodyPr/>
          <a:lstStyle/>
          <a:p>
            <a:pPr marL="285750" indent="-285750">
              <a:buFont typeface="Arial" panose="020B0604020202020204" pitchFamily="34" charset="0"/>
              <a:buChar char="•"/>
            </a:pPr>
            <a:r>
              <a:rPr lang="en-US" sz="2000" b="1" dirty="0">
                <a:solidFill>
                  <a:srgbClr val="C00000"/>
                </a:solidFill>
                <a:latin typeface="Arial" panose="020B0604020202020204" pitchFamily="34" charset="0"/>
                <a:cs typeface="Arial" panose="020B0604020202020204" pitchFamily="34" charset="0"/>
              </a:rPr>
              <a:t>OPCPA (Optical Chirped Pulse Parametric        Amplifier)</a:t>
            </a:r>
          </a:p>
          <a:p>
            <a:pPr marL="742950" lvl="1" indent="-285750">
              <a:buFont typeface="Arial" panose="020B0604020202020204" pitchFamily="34" charset="0"/>
              <a:buChar char="•"/>
            </a:pPr>
            <a:r>
              <a:rPr lang="en-US" sz="2000" dirty="0">
                <a:solidFill>
                  <a:srgbClr val="00B050"/>
                </a:solidFill>
                <a:latin typeface="Arial" panose="020B0604020202020204" pitchFamily="34" charset="0"/>
                <a:cs typeface="Arial" panose="020B0604020202020204" pitchFamily="34" charset="0"/>
              </a:rPr>
              <a:t>Not a laser, a nonlinear optical device</a:t>
            </a:r>
          </a:p>
          <a:p>
            <a:pPr marL="742950" lvl="1" indent="-285750">
              <a:buFont typeface="Arial" panose="020B0604020202020204" pitchFamily="34" charset="0"/>
              <a:buChar char="•"/>
            </a:pPr>
            <a:r>
              <a:rPr lang="en-US" sz="2000" dirty="0">
                <a:solidFill>
                  <a:srgbClr val="00B050"/>
                </a:solidFill>
                <a:latin typeface="Arial" panose="020B0604020202020204" pitchFamily="34" charset="0"/>
                <a:cs typeface="Arial" panose="020B0604020202020204" pitchFamily="34" charset="0"/>
              </a:rPr>
              <a:t>Pumped by another laser, typically with ns-duration pulses and good beam quality</a:t>
            </a:r>
          </a:p>
          <a:p>
            <a:pPr marL="742950" lvl="1" indent="-285750">
              <a:buFont typeface="Arial" panose="020B0604020202020204" pitchFamily="34" charset="0"/>
              <a:buChar char="•"/>
            </a:pPr>
            <a:r>
              <a:rPr lang="en-US" sz="2000" dirty="0">
                <a:solidFill>
                  <a:srgbClr val="00B050"/>
                </a:solidFill>
                <a:latin typeface="Arial" panose="020B0604020202020204" pitchFamily="34" charset="0"/>
                <a:cs typeface="Arial" panose="020B0604020202020204" pitchFamily="34" charset="0"/>
              </a:rPr>
              <a:t>To date, 30-70 fs pulses for PW-class sources, lower conversion than </a:t>
            </a:r>
            <a:r>
              <a:rPr lang="en-US" sz="2000" dirty="0" err="1">
                <a:solidFill>
                  <a:srgbClr val="00B050"/>
                </a:solidFill>
                <a:latin typeface="Arial" panose="020B0604020202020204" pitchFamily="34" charset="0"/>
                <a:cs typeface="Arial" panose="020B0604020202020204" pitchFamily="34" charset="0"/>
              </a:rPr>
              <a:t>Ti:sapphire</a:t>
            </a:r>
            <a:endParaRPr lang="en-US" sz="2000" dirty="0">
              <a:solidFill>
                <a:srgbClr val="00B050"/>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2"/>
          <a:stretch>
            <a:fillRect/>
          </a:stretch>
        </p:blipFill>
        <p:spPr>
          <a:xfrm>
            <a:off x="7199992" y="3228111"/>
            <a:ext cx="4026196" cy="3401585"/>
          </a:xfrm>
          <a:prstGeom prst="rect">
            <a:avLst/>
          </a:prstGeom>
        </p:spPr>
      </p:pic>
      <p:sp>
        <p:nvSpPr>
          <p:cNvPr id="9" name="AutoShape 3"/>
          <p:cNvSpPr>
            <a:spLocks noChangeAspect="1" noChangeArrowheads="1" noTextEdit="1"/>
          </p:cNvSpPr>
          <p:nvPr/>
        </p:nvSpPr>
        <p:spPr bwMode="auto">
          <a:xfrm>
            <a:off x="2822973" y="4281488"/>
            <a:ext cx="6524625" cy="1615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eaLnBrk="0" fontAlgn="base" hangingPunct="0">
              <a:spcBef>
                <a:spcPct val="0"/>
              </a:spcBef>
              <a:spcAft>
                <a:spcPct val="0"/>
              </a:spcAft>
            </a:pPr>
            <a:endParaRPr lang="en-US">
              <a:solidFill>
                <a:srgbClr val="000000"/>
              </a:solidFill>
              <a:latin typeface="Arial" pitchFamily="-110" charset="0"/>
            </a:endParaRPr>
          </a:p>
        </p:txBody>
      </p:sp>
      <p:grpSp>
        <p:nvGrpSpPr>
          <p:cNvPr id="13" name="Group 12">
            <a:extLst>
              <a:ext uri="{FF2B5EF4-FFF2-40B4-BE49-F238E27FC236}">
                <a16:creationId xmlns:a16="http://schemas.microsoft.com/office/drawing/2014/main" id="{3BBE8430-C267-224F-816F-0948C41E50AC}"/>
              </a:ext>
            </a:extLst>
          </p:cNvPr>
          <p:cNvGrpSpPr/>
          <p:nvPr/>
        </p:nvGrpSpPr>
        <p:grpSpPr>
          <a:xfrm>
            <a:off x="2588174" y="3228111"/>
            <a:ext cx="3636355" cy="3494357"/>
            <a:chOff x="3098717" y="4007805"/>
            <a:chExt cx="2612480" cy="2577823"/>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28123" y="4007805"/>
              <a:ext cx="2483074" cy="1502988"/>
            </a:xfrm>
            <a:prstGeom prst="rect">
              <a:avLst/>
            </a:prstGeom>
          </p:spPr>
        </p:pic>
        <p:grpSp>
          <p:nvGrpSpPr>
            <p:cNvPr id="12" name="Group 11"/>
            <p:cNvGrpSpPr/>
            <p:nvPr/>
          </p:nvGrpSpPr>
          <p:grpSpPr>
            <a:xfrm>
              <a:off x="3098717" y="5645948"/>
              <a:ext cx="2612480" cy="939680"/>
              <a:chOff x="790702" y="5063518"/>
              <a:chExt cx="3483306" cy="1252907"/>
            </a:xfrm>
          </p:grpSpPr>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l="32272"/>
              <a:stretch/>
            </p:blipFill>
            <p:spPr>
              <a:xfrm>
                <a:off x="846012" y="5063518"/>
                <a:ext cx="3427996" cy="1252907"/>
              </a:xfrm>
              <a:prstGeom prst="rect">
                <a:avLst/>
              </a:prstGeom>
            </p:spPr>
          </p:pic>
          <p:sp>
            <p:nvSpPr>
              <p:cNvPr id="10" name="Snip Diagonal Corner Rectangle 9"/>
              <p:cNvSpPr/>
              <p:nvPr/>
            </p:nvSpPr>
            <p:spPr bwMode="auto">
              <a:xfrm>
                <a:off x="790702" y="5676523"/>
                <a:ext cx="1041357" cy="533909"/>
              </a:xfrm>
              <a:prstGeom prst="snip2DiagRect">
                <a:avLst/>
              </a:prstGeom>
              <a:solidFill>
                <a:schemeClr val="bg1"/>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050" dirty="0">
                  <a:solidFill>
                    <a:srgbClr val="000000"/>
                  </a:solidFill>
                  <a:latin typeface="Arial" pitchFamily="-110" charset="0"/>
                </a:endParaRPr>
              </a:p>
            </p:txBody>
          </p:sp>
        </p:grpSp>
      </p:grpSp>
    </p:spTree>
    <p:extLst>
      <p:ext uri="{BB962C8B-B14F-4D97-AF65-F5344CB8AC3E}">
        <p14:creationId xmlns:p14="http://schemas.microsoft.com/office/powerpoint/2010/main" val="1815802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23771" y="198303"/>
            <a:ext cx="4240576" cy="1106794"/>
          </a:xfrm>
        </p:spPr>
        <p:txBody>
          <a:bodyPr>
            <a:normAutofit/>
          </a:bodyPr>
          <a:lstStyle/>
          <a:p>
            <a:r>
              <a:rPr lang="en-US" sz="3200" b="1" dirty="0">
                <a:solidFill>
                  <a:srgbClr val="FF0000"/>
                </a:solidFill>
                <a:latin typeface="Arial" panose="020B0604020202020204" pitchFamily="34" charset="0"/>
                <a:cs typeface="Arial" panose="020B0604020202020204" pitchFamily="34" charset="0"/>
              </a:rPr>
              <a:t>The possible future</a:t>
            </a:r>
          </a:p>
        </p:txBody>
      </p:sp>
      <p:sp>
        <p:nvSpPr>
          <p:cNvPr id="6" name="Content Placeholder 5"/>
          <p:cNvSpPr>
            <a:spLocks noGrp="1"/>
          </p:cNvSpPr>
          <p:nvPr>
            <p:ph idx="1"/>
          </p:nvPr>
        </p:nvSpPr>
        <p:spPr>
          <a:xfrm>
            <a:off x="1090670" y="1101688"/>
            <a:ext cx="11101330" cy="5078775"/>
          </a:xfrm>
        </p:spPr>
        <p:txBody>
          <a:bodyPr>
            <a:normAutofit/>
          </a:bodyPr>
          <a:lstStyle/>
          <a:p>
            <a:r>
              <a:rPr lang="en-US" sz="2400" dirty="0">
                <a:latin typeface="Arial" panose="020B0604020202020204" pitchFamily="34" charset="0"/>
                <a:cs typeface="Arial" panose="020B0604020202020204" pitchFamily="34" charset="0"/>
              </a:rPr>
              <a:t>Higher-pulse rate, PW-class, conventional sources</a:t>
            </a:r>
          </a:p>
          <a:p>
            <a:pPr lvl="1"/>
            <a:r>
              <a:rPr lang="en-US" sz="2000" dirty="0" err="1">
                <a:solidFill>
                  <a:srgbClr val="131AFC"/>
                </a:solidFill>
                <a:latin typeface="Arial" panose="020B0604020202020204" pitchFamily="34" charset="0"/>
                <a:cs typeface="Arial" panose="020B0604020202020204" pitchFamily="34" charset="0"/>
              </a:rPr>
              <a:t>Flashlamps</a:t>
            </a:r>
            <a:r>
              <a:rPr lang="en-US" sz="2000" dirty="0">
                <a:solidFill>
                  <a:srgbClr val="131AFC"/>
                </a:solidFill>
                <a:latin typeface="Arial" panose="020B0604020202020204" pitchFamily="34" charset="0"/>
                <a:cs typeface="Arial" panose="020B0604020202020204" pitchFamily="34" charset="0"/>
              </a:rPr>
              <a:t> replaced by diode lasers</a:t>
            </a:r>
          </a:p>
          <a:p>
            <a:pPr lvl="1"/>
            <a:r>
              <a:rPr lang="en-US" sz="2000" dirty="0">
                <a:solidFill>
                  <a:srgbClr val="131AFC"/>
                </a:solidFill>
                <a:latin typeface="Arial" panose="020B0604020202020204" pitchFamily="34" charset="0"/>
                <a:cs typeface="Arial" panose="020B0604020202020204" pitchFamily="34" charset="0"/>
              </a:rPr>
              <a:t>Allow optimized focusing from active feedback, improved productivity and statistics in experimental work</a:t>
            </a:r>
          </a:p>
          <a:p>
            <a:r>
              <a:rPr lang="en-US" sz="2400" dirty="0">
                <a:latin typeface="Arial" panose="020B0604020202020204" pitchFamily="34" charset="0"/>
                <a:cs typeface="Arial" panose="020B0604020202020204" pitchFamily="34" charset="0"/>
              </a:rPr>
              <a:t>Directly diode-pumped amplifiers, for higher pulse rates, efficiency</a:t>
            </a:r>
          </a:p>
          <a:p>
            <a:pPr lvl="1"/>
            <a:r>
              <a:rPr lang="en-US" sz="2000" dirty="0" err="1">
                <a:solidFill>
                  <a:srgbClr val="131AFC"/>
                </a:solidFill>
                <a:latin typeface="Arial" panose="020B0604020202020204" pitchFamily="34" charset="0"/>
                <a:cs typeface="Arial" panose="020B0604020202020204" pitchFamily="34" charset="0"/>
              </a:rPr>
              <a:t>Yb</a:t>
            </a:r>
            <a:r>
              <a:rPr lang="en-US" sz="2000" dirty="0">
                <a:solidFill>
                  <a:srgbClr val="131AFC"/>
                </a:solidFill>
                <a:latin typeface="Arial" panose="020B0604020202020204" pitchFamily="34" charset="0"/>
                <a:cs typeface="Arial" panose="020B0604020202020204" pitchFamily="34" charset="0"/>
              </a:rPr>
              <a:t>-doped, broad-bandwidth media, optimized for efficiency</a:t>
            </a:r>
          </a:p>
          <a:p>
            <a:pPr lvl="1"/>
            <a:r>
              <a:rPr lang="en-US" sz="2000" dirty="0">
                <a:solidFill>
                  <a:srgbClr val="131AFC"/>
                </a:solidFill>
                <a:latin typeface="Arial" panose="020B0604020202020204" pitchFamily="34" charset="0"/>
                <a:cs typeface="Arial" panose="020B0604020202020204" pitchFamily="34" charset="0"/>
              </a:rPr>
              <a:t>Green-diode-pumped </a:t>
            </a:r>
            <a:r>
              <a:rPr lang="en-US" sz="2000" dirty="0" err="1">
                <a:solidFill>
                  <a:srgbClr val="131AFC"/>
                </a:solidFill>
                <a:latin typeface="Arial" panose="020B0604020202020204" pitchFamily="34" charset="0"/>
                <a:cs typeface="Arial" panose="020B0604020202020204" pitchFamily="34" charset="0"/>
              </a:rPr>
              <a:t>Ti:sapphire</a:t>
            </a:r>
            <a:r>
              <a:rPr lang="en-US" sz="2000" dirty="0">
                <a:solidFill>
                  <a:srgbClr val="131AFC"/>
                </a:solidFill>
                <a:latin typeface="Arial" panose="020B0604020202020204" pitchFamily="34" charset="0"/>
                <a:cs typeface="Arial" panose="020B0604020202020204" pitchFamily="34" charset="0"/>
              </a:rPr>
              <a:t> </a:t>
            </a:r>
          </a:p>
          <a:p>
            <a:r>
              <a:rPr lang="en-US" sz="2400" dirty="0">
                <a:latin typeface="Arial" panose="020B0604020202020204" pitchFamily="34" charset="0"/>
                <a:cs typeface="Arial" panose="020B0604020202020204" pitchFamily="34" charset="0"/>
              </a:rPr>
              <a:t>Beam-combined fiber lasers</a:t>
            </a:r>
          </a:p>
          <a:p>
            <a:pPr lvl="1"/>
            <a:r>
              <a:rPr lang="en-US" sz="2000" dirty="0">
                <a:solidFill>
                  <a:srgbClr val="131AFC"/>
                </a:solidFill>
                <a:latin typeface="Arial" panose="020B0604020202020204" pitchFamily="34" charset="0"/>
                <a:cs typeface="Arial" panose="020B0604020202020204" pitchFamily="34" charset="0"/>
              </a:rPr>
              <a:t>Substantial challenges in scaling to PW class</a:t>
            </a:r>
          </a:p>
          <a:p>
            <a:r>
              <a:rPr lang="en-US" sz="2400" dirty="0">
                <a:latin typeface="Arial" panose="020B0604020202020204" pitchFamily="34" charset="0"/>
                <a:cs typeface="Arial" panose="020B0604020202020204" pitchFamily="34" charset="0"/>
              </a:rPr>
              <a:t>Shorter-pulse OPCPA systems</a:t>
            </a:r>
          </a:p>
          <a:p>
            <a:pPr lvl="1"/>
            <a:r>
              <a:rPr lang="en-US" sz="2000" dirty="0">
                <a:solidFill>
                  <a:srgbClr val="131AFC"/>
                </a:solidFill>
                <a:latin typeface="Arial" panose="020B0604020202020204" pitchFamily="34" charset="0"/>
                <a:cs typeface="Arial" panose="020B0604020202020204" pitchFamily="34" charset="0"/>
              </a:rPr>
              <a:t>Spectral combination to produce 1-fs-duration pulses</a:t>
            </a:r>
          </a:p>
          <a:p>
            <a:r>
              <a:rPr lang="en-US" sz="2400" dirty="0">
                <a:latin typeface="Arial" panose="020B0604020202020204" pitchFamily="34" charset="0"/>
                <a:cs typeface="Arial" panose="020B0604020202020204" pitchFamily="34" charset="0"/>
              </a:rPr>
              <a:t>X-ray Free-Electron Lasers (FELs)</a:t>
            </a:r>
          </a:p>
          <a:p>
            <a:pPr lvl="1"/>
            <a:r>
              <a:rPr lang="en-US" sz="2000" dirty="0">
                <a:solidFill>
                  <a:srgbClr val="131AFC"/>
                </a:solidFill>
                <a:latin typeface="Arial" panose="020B0604020202020204" pitchFamily="34" charset="0"/>
                <a:cs typeface="Arial" panose="020B0604020202020204" pitchFamily="34" charset="0"/>
              </a:rPr>
              <a:t>Present cost an obstacle</a:t>
            </a:r>
          </a:p>
          <a:p>
            <a:pPr marL="212598" lvl="1" indent="0">
              <a:buNone/>
            </a:pPr>
            <a:endParaRPr lang="en-US" dirty="0"/>
          </a:p>
        </p:txBody>
      </p:sp>
    </p:spTree>
    <p:extLst>
      <p:ext uri="{BB962C8B-B14F-4D97-AF65-F5344CB8AC3E}">
        <p14:creationId xmlns:p14="http://schemas.microsoft.com/office/powerpoint/2010/main" val="17835687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2921"/>
            <a:ext cx="10515600" cy="1325563"/>
          </a:xfrm>
        </p:spPr>
        <p:txBody>
          <a:bodyPr>
            <a:normAutofit/>
          </a:bodyPr>
          <a:lstStyle/>
          <a:p>
            <a:pPr algn="ctr"/>
            <a:r>
              <a:rPr lang="en-US" sz="3200" b="1" dirty="0">
                <a:solidFill>
                  <a:srgbClr val="FF0000"/>
                </a:solidFill>
                <a:latin typeface="Arial" panose="020B0604020202020204" pitchFamily="34" charset="0"/>
                <a:cs typeface="Arial" panose="020B0604020202020204" pitchFamily="34" charset="0"/>
              </a:rPr>
              <a:t>Active international competition; greatest concentration in Europe; rapid growth in China</a:t>
            </a:r>
          </a:p>
        </p:txBody>
      </p:sp>
      <p:pic>
        <p:nvPicPr>
          <p:cNvPr id="6" name="Picture 5" descr="Untitled.tiff"/>
          <p:cNvPicPr>
            <a:picLocks noChangeAspect="1"/>
          </p:cNvPicPr>
          <p:nvPr/>
        </p:nvPicPr>
        <p:blipFill rotWithShape="1">
          <a:blip r:embed="rId2">
            <a:extLst>
              <a:ext uri="{28A0092B-C50C-407E-A947-70E740481C1C}">
                <a14:useLocalDpi xmlns:a14="http://schemas.microsoft.com/office/drawing/2010/main" val="0"/>
              </a:ext>
            </a:extLst>
          </a:blip>
          <a:srcRect t="11324"/>
          <a:stretch/>
        </p:blipFill>
        <p:spPr>
          <a:xfrm>
            <a:off x="1939638" y="1582625"/>
            <a:ext cx="8312727" cy="5129446"/>
          </a:xfrm>
          <a:prstGeom prst="rect">
            <a:avLst/>
          </a:prstGeom>
        </p:spPr>
      </p:pic>
    </p:spTree>
    <p:extLst>
      <p:ext uri="{BB962C8B-B14F-4D97-AF65-F5344CB8AC3E}">
        <p14:creationId xmlns:p14="http://schemas.microsoft.com/office/powerpoint/2010/main" val="2820030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650"/>
            <a:ext cx="12192000" cy="1325563"/>
          </a:xfrm>
        </p:spPr>
        <p:txBody>
          <a:bodyPr/>
          <a:lstStyle/>
          <a:p>
            <a:r>
              <a:rPr lang="en-US" sz="3200" b="1" dirty="0">
                <a:solidFill>
                  <a:srgbClr val="FF0000"/>
                </a:solidFill>
                <a:latin typeface="Arial" panose="020B0604020202020204" pitchFamily="34" charset="0"/>
                <a:cs typeface="Arial" panose="020B0604020202020204" pitchFamily="34" charset="0"/>
              </a:rPr>
              <a:t>Dates PW systems come on line: Europe &amp; Asia will dominate</a:t>
            </a:r>
          </a:p>
        </p:txBody>
      </p:sp>
      <p:pic>
        <p:nvPicPr>
          <p:cNvPr id="4" name="Picture 3"/>
          <p:cNvPicPr>
            <a:picLocks noChangeAspect="1"/>
          </p:cNvPicPr>
          <p:nvPr/>
        </p:nvPicPr>
        <p:blipFill rotWithShape="1">
          <a:blip r:embed="rId2"/>
          <a:srcRect t="6006" b="16501"/>
          <a:stretch/>
        </p:blipFill>
        <p:spPr>
          <a:xfrm>
            <a:off x="1905919" y="1278865"/>
            <a:ext cx="8747770" cy="5117670"/>
          </a:xfrm>
          <a:prstGeom prst="rect">
            <a:avLst/>
          </a:prstGeom>
        </p:spPr>
      </p:pic>
    </p:spTree>
    <p:extLst>
      <p:ext uri="{BB962C8B-B14F-4D97-AF65-F5344CB8AC3E}">
        <p14:creationId xmlns:p14="http://schemas.microsoft.com/office/powerpoint/2010/main" val="2970546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1" y="126362"/>
            <a:ext cx="8636306" cy="869175"/>
          </a:xfrm>
        </p:spPr>
        <p:txBody>
          <a:bodyPr>
            <a:normAutofit/>
          </a:bodyPr>
          <a:lstStyle/>
          <a:p>
            <a:r>
              <a:rPr lang="en-US" sz="3200" b="1" dirty="0">
                <a:solidFill>
                  <a:srgbClr val="FF0000"/>
                </a:solidFill>
                <a:latin typeface="Arial" panose="020B0604020202020204" pitchFamily="34" charset="0"/>
                <a:cs typeface="Arial" panose="020B0604020202020204" pitchFamily="34" charset="0"/>
              </a:rPr>
              <a:t>ELI Facilities built or under construction</a:t>
            </a:r>
          </a:p>
        </p:txBody>
      </p:sp>
      <p:grpSp>
        <p:nvGrpSpPr>
          <p:cNvPr id="6" name="Group 5"/>
          <p:cNvGrpSpPr/>
          <p:nvPr/>
        </p:nvGrpSpPr>
        <p:grpSpPr>
          <a:xfrm>
            <a:off x="4560223" y="1014485"/>
            <a:ext cx="4028768" cy="2450612"/>
            <a:chOff x="2726580" y="1118938"/>
            <a:chExt cx="4220572" cy="2334126"/>
          </a:xfrm>
        </p:grpSpPr>
        <p:pic>
          <p:nvPicPr>
            <p:cNvPr id="4098"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726580" y="1118938"/>
              <a:ext cx="4220572" cy="2334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83439" y="3006274"/>
              <a:ext cx="1039647" cy="428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 name="Group 3"/>
          <p:cNvGrpSpPr/>
          <p:nvPr/>
        </p:nvGrpSpPr>
        <p:grpSpPr>
          <a:xfrm>
            <a:off x="2133601" y="3658068"/>
            <a:ext cx="3628525" cy="2173613"/>
            <a:chOff x="554897" y="3686294"/>
            <a:chExt cx="3728345" cy="2334923"/>
          </a:xfrm>
        </p:grpSpPr>
        <p:pic>
          <p:nvPicPr>
            <p:cNvPr id="4101" name="Picture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54897" y="3686294"/>
              <a:ext cx="3728345" cy="2334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539136" y="5561624"/>
              <a:ext cx="738093" cy="453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 name="Group 4"/>
          <p:cNvGrpSpPr/>
          <p:nvPr/>
        </p:nvGrpSpPr>
        <p:grpSpPr>
          <a:xfrm>
            <a:off x="6042041" y="3658069"/>
            <a:ext cx="4439440" cy="2173613"/>
            <a:chOff x="4634583" y="3842704"/>
            <a:chExt cx="4406206" cy="1824169"/>
          </a:xfrm>
        </p:grpSpPr>
        <p:pic>
          <p:nvPicPr>
            <p:cNvPr id="4100" name="Picture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634583" y="3842704"/>
              <a:ext cx="4406206" cy="1824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314105" y="5137985"/>
              <a:ext cx="726684" cy="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TextBox 2"/>
          <p:cNvSpPr txBox="1"/>
          <p:nvPr/>
        </p:nvSpPr>
        <p:spPr>
          <a:xfrm>
            <a:off x="925418" y="1855425"/>
            <a:ext cx="3634808" cy="1200329"/>
          </a:xfrm>
          <a:prstGeom prst="rect">
            <a:avLst/>
          </a:prstGeom>
          <a:noFill/>
        </p:spPr>
        <p:txBody>
          <a:bodyPr wrap="square" rtlCol="0">
            <a:spAutoFit/>
          </a:bodyPr>
          <a:lstStyle/>
          <a:p>
            <a:pPr algn="ctr" eaLnBrk="0" fontAlgn="base" hangingPunct="0">
              <a:spcBef>
                <a:spcPct val="0"/>
              </a:spcBef>
              <a:spcAft>
                <a:spcPct val="0"/>
              </a:spcAft>
            </a:pPr>
            <a:r>
              <a:rPr lang="en-US" dirty="0">
                <a:solidFill>
                  <a:srgbClr val="131AFC"/>
                </a:solidFill>
                <a:latin typeface="Arial" pitchFamily="-110" charset="0"/>
              </a:rPr>
              <a:t>2 key lasers from US,</a:t>
            </a:r>
          </a:p>
          <a:p>
            <a:pPr algn="ctr" eaLnBrk="0" fontAlgn="base" hangingPunct="0">
              <a:spcBef>
                <a:spcPct val="0"/>
              </a:spcBef>
              <a:spcAft>
                <a:spcPct val="0"/>
              </a:spcAft>
            </a:pPr>
            <a:r>
              <a:rPr lang="en-US" dirty="0" err="1">
                <a:solidFill>
                  <a:srgbClr val="131AFC"/>
                </a:solidFill>
                <a:latin typeface="Arial" pitchFamily="-110" charset="0"/>
              </a:rPr>
              <a:t>Ti:sapphire</a:t>
            </a:r>
            <a:r>
              <a:rPr lang="en-US" dirty="0">
                <a:solidFill>
                  <a:srgbClr val="131AFC"/>
                </a:solidFill>
                <a:latin typeface="Arial" pitchFamily="-110" charset="0"/>
              </a:rPr>
              <a:t> (LLNL)</a:t>
            </a:r>
          </a:p>
          <a:p>
            <a:pPr algn="ctr" eaLnBrk="0" fontAlgn="base" hangingPunct="0">
              <a:spcBef>
                <a:spcPct val="0"/>
              </a:spcBef>
              <a:spcAft>
                <a:spcPct val="0"/>
              </a:spcAft>
            </a:pPr>
            <a:r>
              <a:rPr lang="en-US" dirty="0">
                <a:solidFill>
                  <a:srgbClr val="131AFC"/>
                </a:solidFill>
                <a:latin typeface="Arial" pitchFamily="-110" charset="0"/>
              </a:rPr>
              <a:t>and</a:t>
            </a:r>
          </a:p>
          <a:p>
            <a:pPr algn="ctr" eaLnBrk="0" fontAlgn="base" hangingPunct="0">
              <a:spcBef>
                <a:spcPct val="0"/>
              </a:spcBef>
              <a:spcAft>
                <a:spcPct val="0"/>
              </a:spcAft>
            </a:pPr>
            <a:r>
              <a:rPr lang="en-US" dirty="0" err="1">
                <a:solidFill>
                  <a:srgbClr val="131AFC"/>
                </a:solidFill>
                <a:latin typeface="Arial" pitchFamily="-110" charset="0"/>
              </a:rPr>
              <a:t>Nd:glass</a:t>
            </a:r>
            <a:r>
              <a:rPr lang="en-US" dirty="0">
                <a:solidFill>
                  <a:srgbClr val="131AFC"/>
                </a:solidFill>
                <a:latin typeface="Arial" pitchFamily="-110" charset="0"/>
              </a:rPr>
              <a:t> (National Energetics)</a:t>
            </a:r>
          </a:p>
        </p:txBody>
      </p:sp>
      <p:sp>
        <p:nvSpPr>
          <p:cNvPr id="13" name="TextBox 12"/>
          <p:cNvSpPr txBox="1"/>
          <p:nvPr/>
        </p:nvSpPr>
        <p:spPr>
          <a:xfrm>
            <a:off x="3507620" y="3676207"/>
            <a:ext cx="1712750" cy="415498"/>
          </a:xfrm>
          <a:prstGeom prst="rect">
            <a:avLst/>
          </a:prstGeom>
          <a:noFill/>
        </p:spPr>
        <p:txBody>
          <a:bodyPr wrap="square" rtlCol="0">
            <a:spAutoFit/>
          </a:bodyPr>
          <a:lstStyle/>
          <a:p>
            <a:pPr algn="ctr" eaLnBrk="0" fontAlgn="base" hangingPunct="0">
              <a:spcBef>
                <a:spcPct val="0"/>
              </a:spcBef>
              <a:spcAft>
                <a:spcPct val="0"/>
              </a:spcAft>
            </a:pPr>
            <a:r>
              <a:rPr lang="en-US" sz="1050" dirty="0">
                <a:solidFill>
                  <a:srgbClr val="FFFFFF"/>
                </a:solidFill>
                <a:latin typeface="Arial" pitchFamily="-110" charset="0"/>
              </a:rPr>
              <a:t>Two 10-PW </a:t>
            </a:r>
            <a:r>
              <a:rPr lang="en-US" sz="1050" dirty="0" err="1">
                <a:solidFill>
                  <a:srgbClr val="FFFFFF"/>
                </a:solidFill>
                <a:latin typeface="Arial" pitchFamily="-110" charset="0"/>
              </a:rPr>
              <a:t>Ti:sapphire</a:t>
            </a:r>
            <a:r>
              <a:rPr lang="en-US" sz="1050" dirty="0">
                <a:solidFill>
                  <a:srgbClr val="FFFFFF"/>
                </a:solidFill>
                <a:latin typeface="Arial" pitchFamily="-110" charset="0"/>
              </a:rPr>
              <a:t> lasers from Thales</a:t>
            </a:r>
          </a:p>
        </p:txBody>
      </p:sp>
      <p:sp>
        <p:nvSpPr>
          <p:cNvPr id="14" name="TextBox 13"/>
          <p:cNvSpPr txBox="1"/>
          <p:nvPr/>
        </p:nvSpPr>
        <p:spPr>
          <a:xfrm>
            <a:off x="6629934" y="4960997"/>
            <a:ext cx="1712750" cy="253916"/>
          </a:xfrm>
          <a:prstGeom prst="rect">
            <a:avLst/>
          </a:prstGeom>
          <a:noFill/>
        </p:spPr>
        <p:txBody>
          <a:bodyPr wrap="square" rtlCol="0">
            <a:spAutoFit/>
          </a:bodyPr>
          <a:lstStyle/>
          <a:p>
            <a:pPr algn="ctr" eaLnBrk="0" fontAlgn="base" hangingPunct="0">
              <a:spcBef>
                <a:spcPct val="0"/>
              </a:spcBef>
              <a:spcAft>
                <a:spcPct val="0"/>
              </a:spcAft>
            </a:pPr>
            <a:r>
              <a:rPr lang="en-US" sz="1050" dirty="0">
                <a:solidFill>
                  <a:srgbClr val="FFFFFF"/>
                </a:solidFill>
                <a:latin typeface="Arial" pitchFamily="-110" charset="0"/>
              </a:rPr>
              <a:t>Assorted lasers from EU</a:t>
            </a:r>
          </a:p>
        </p:txBody>
      </p:sp>
    </p:spTree>
    <p:extLst>
      <p:ext uri="{BB962C8B-B14F-4D97-AF65-F5344CB8AC3E}">
        <p14:creationId xmlns:p14="http://schemas.microsoft.com/office/powerpoint/2010/main" val="3225475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2A5BDC-5A0A-8A4C-8F4B-05811408EF82}"/>
              </a:ext>
            </a:extLst>
          </p:cNvPr>
          <p:cNvSpPr>
            <a:spLocks noGrp="1"/>
          </p:cNvSpPr>
          <p:nvPr>
            <p:ph type="title"/>
          </p:nvPr>
        </p:nvSpPr>
        <p:spPr>
          <a:xfrm>
            <a:off x="2096647" y="6350"/>
            <a:ext cx="8964288" cy="857751"/>
          </a:xfrm>
        </p:spPr>
        <p:txBody>
          <a:bodyPr>
            <a:noAutofit/>
          </a:bodyPr>
          <a:lstStyle/>
          <a:p>
            <a:r>
              <a:rPr lang="en-US" sz="3200" b="1" dirty="0">
                <a:solidFill>
                  <a:srgbClr val="FF0000"/>
                </a:solidFill>
                <a:latin typeface="Arial" panose="020B0604020202020204" pitchFamily="34" charset="0"/>
                <a:cs typeface="Arial" panose="020B0604020202020204" pitchFamily="34" charset="0"/>
              </a:rPr>
              <a:t>Present Electron and Laser Technology </a:t>
            </a:r>
            <a:endParaRPr lang="en-US" sz="32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975E0C6-5E6C-3940-809C-81833FC3E1CC}"/>
              </a:ext>
            </a:extLst>
          </p:cNvPr>
          <p:cNvPicPr>
            <a:picLocks noChangeAspect="1"/>
          </p:cNvPicPr>
          <p:nvPr/>
        </p:nvPicPr>
        <p:blipFill>
          <a:blip r:embed="rId3"/>
          <a:stretch>
            <a:fillRect/>
          </a:stretch>
        </p:blipFill>
        <p:spPr>
          <a:xfrm>
            <a:off x="1575027" y="790841"/>
            <a:ext cx="8623300" cy="4483100"/>
          </a:xfrm>
          <a:prstGeom prst="rect">
            <a:avLst/>
          </a:prstGeom>
        </p:spPr>
      </p:pic>
      <p:pic>
        <p:nvPicPr>
          <p:cNvPr id="6" name="Picture 5">
            <a:extLst>
              <a:ext uri="{FF2B5EF4-FFF2-40B4-BE49-F238E27FC236}">
                <a16:creationId xmlns:a16="http://schemas.microsoft.com/office/drawing/2014/main" id="{4471BE40-349A-6B40-A801-E359D26DDA9F}"/>
              </a:ext>
            </a:extLst>
          </p:cNvPr>
          <p:cNvPicPr>
            <a:picLocks noChangeAspect="1"/>
          </p:cNvPicPr>
          <p:nvPr/>
        </p:nvPicPr>
        <p:blipFill>
          <a:blip r:embed="rId4"/>
          <a:stretch>
            <a:fillRect/>
          </a:stretch>
        </p:blipFill>
        <p:spPr>
          <a:xfrm>
            <a:off x="1630112" y="5196822"/>
            <a:ext cx="3670300" cy="1206500"/>
          </a:xfrm>
          <a:prstGeom prst="rect">
            <a:avLst/>
          </a:prstGeom>
        </p:spPr>
      </p:pic>
      <p:sp>
        <p:nvSpPr>
          <p:cNvPr id="7" name="TextBox 6">
            <a:extLst>
              <a:ext uri="{FF2B5EF4-FFF2-40B4-BE49-F238E27FC236}">
                <a16:creationId xmlns:a16="http://schemas.microsoft.com/office/drawing/2014/main" id="{511F49A7-57BA-4F4A-8928-1D3280C166F2}"/>
              </a:ext>
            </a:extLst>
          </p:cNvPr>
          <p:cNvSpPr txBox="1"/>
          <p:nvPr/>
        </p:nvSpPr>
        <p:spPr>
          <a:xfrm>
            <a:off x="5741195" y="5384573"/>
            <a:ext cx="6450805" cy="830997"/>
          </a:xfrm>
          <a:prstGeom prst="rect">
            <a:avLst/>
          </a:prstGeom>
          <a:noFill/>
        </p:spPr>
        <p:txBody>
          <a:bodyPr wrap="none" rtlCol="0">
            <a:spAutoFit/>
          </a:bodyPr>
          <a:lstStyle/>
          <a:p>
            <a:pPr algn="ctr"/>
            <a:r>
              <a:rPr lang="en-US" sz="2400" dirty="0">
                <a:solidFill>
                  <a:srgbClr val="131AFC"/>
                </a:solidFill>
                <a:latin typeface="Arial" panose="020B0604020202020204" pitchFamily="34" charset="0"/>
                <a:cs typeface="Arial" panose="020B0604020202020204" pitchFamily="34" charset="0"/>
              </a:rPr>
              <a:t>Current technology allows in principle the</a:t>
            </a:r>
          </a:p>
          <a:p>
            <a:pPr algn="ctr"/>
            <a:r>
              <a:rPr lang="en-US" sz="2400" dirty="0">
                <a:solidFill>
                  <a:srgbClr val="131AFC"/>
                </a:solidFill>
                <a:latin typeface="Arial" panose="020B0604020202020204" pitchFamily="34" charset="0"/>
                <a:cs typeface="Arial" panose="020B0604020202020204" pitchFamily="34" charset="0"/>
              </a:rPr>
              <a:t>experimental investigation of strong-field QED</a:t>
            </a:r>
          </a:p>
        </p:txBody>
      </p:sp>
      <p:sp>
        <p:nvSpPr>
          <p:cNvPr id="9" name="TextBox 8">
            <a:extLst>
              <a:ext uri="{FF2B5EF4-FFF2-40B4-BE49-F238E27FC236}">
                <a16:creationId xmlns:a16="http://schemas.microsoft.com/office/drawing/2014/main" id="{FDB6C332-CEA0-8B4C-9654-03CA0546912B}"/>
              </a:ext>
            </a:extLst>
          </p:cNvPr>
          <p:cNvSpPr txBox="1"/>
          <p:nvPr/>
        </p:nvSpPr>
        <p:spPr>
          <a:xfrm>
            <a:off x="1608461" y="6447390"/>
            <a:ext cx="4299831" cy="369332"/>
          </a:xfrm>
          <a:prstGeom prst="rect">
            <a:avLst/>
          </a:prstGeom>
          <a:noFill/>
        </p:spPr>
        <p:txBody>
          <a:bodyPr wrap="none" rtlCol="0">
            <a:spAutoFit/>
          </a:bodyPr>
          <a:lstStyle/>
          <a:p>
            <a:r>
              <a:rPr lang="en-US" u="sng" dirty="0">
                <a:solidFill>
                  <a:srgbClr val="FF0000"/>
                </a:solidFill>
              </a:rPr>
              <a:t>NOTE:</a:t>
            </a:r>
            <a:r>
              <a:rPr lang="en-US" dirty="0">
                <a:solidFill>
                  <a:srgbClr val="FF0000"/>
                </a:solidFill>
              </a:rPr>
              <a:t> </a:t>
            </a:r>
            <a:r>
              <a:rPr lang="en-US" i="1" dirty="0">
                <a:solidFill>
                  <a:srgbClr val="FF0000"/>
                </a:solidFill>
              </a:rPr>
              <a:t>modern notation is  </a:t>
            </a:r>
            <a:r>
              <a:rPr lang="en-US" i="1" dirty="0">
                <a:solidFill>
                  <a:srgbClr val="FF0000"/>
                </a:solidFill>
                <a:latin typeface="Symbol" pitchFamily="2" charset="2"/>
                <a:cs typeface="Times New Roman" panose="02020603050405020304" pitchFamily="18" charset="0"/>
              </a:rPr>
              <a:t>h ≡ x </a:t>
            </a:r>
            <a:r>
              <a:rPr lang="en-US" i="1" dirty="0">
                <a:solidFill>
                  <a:srgbClr val="FF0000"/>
                </a:solidFill>
                <a:cs typeface="Times New Roman" panose="02020603050405020304" pitchFamily="18" charset="0"/>
              </a:rPr>
              <a:t>and</a:t>
            </a:r>
            <a:r>
              <a:rPr lang="en-US" i="1" dirty="0">
                <a:solidFill>
                  <a:srgbClr val="FF0000"/>
                </a:solidFill>
                <a:latin typeface="Symbol" pitchFamily="2" charset="2"/>
                <a:cs typeface="Times New Roman" panose="02020603050405020304" pitchFamily="18" charset="0"/>
              </a:rPr>
              <a:t>    ≡ c </a:t>
            </a:r>
            <a:endParaRPr lang="en-US" i="1" u="sng" dirty="0">
              <a:latin typeface="Symbol" pitchFamily="2" charset="2"/>
              <a:cs typeface="Times New Roman" panose="02020603050405020304" pitchFamily="18" charset="0"/>
            </a:endParaRPr>
          </a:p>
        </p:txBody>
      </p:sp>
      <p:graphicFrame>
        <p:nvGraphicFramePr>
          <p:cNvPr id="10" name="Object 9">
            <a:extLst>
              <a:ext uri="{FF2B5EF4-FFF2-40B4-BE49-F238E27FC236}">
                <a16:creationId xmlns:a16="http://schemas.microsoft.com/office/drawing/2014/main" id="{94D540ED-1AA3-0345-8E7D-DF842DF70B4C}"/>
              </a:ext>
            </a:extLst>
          </p:cNvPr>
          <p:cNvGraphicFramePr>
            <a:graphicFrameLocks noChangeAspect="1"/>
          </p:cNvGraphicFramePr>
          <p:nvPr>
            <p:extLst/>
          </p:nvPr>
        </p:nvGraphicFramePr>
        <p:xfrm>
          <a:off x="5171764" y="6482192"/>
          <a:ext cx="239713" cy="260350"/>
        </p:xfrm>
        <a:graphic>
          <a:graphicData uri="http://schemas.openxmlformats.org/presentationml/2006/ole">
            <mc:AlternateContent xmlns:mc="http://schemas.openxmlformats.org/markup-compatibility/2006">
              <mc:Choice xmlns:v="urn:schemas-microsoft-com:vml" Requires="v">
                <p:oleObj spid="_x0000_s2224" name="Equation" r:id="rId5" imgW="152280" imgH="164880" progId="Equation.DSMT4">
                  <p:embed/>
                </p:oleObj>
              </mc:Choice>
              <mc:Fallback>
                <p:oleObj name="Equation" r:id="rId5" imgW="152280" imgH="164880" progId="Equation.DSMT4">
                  <p:embed/>
                  <p:pic>
                    <p:nvPicPr>
                      <p:cNvPr id="10" name="Object 9">
                        <a:extLst>
                          <a:ext uri="{FF2B5EF4-FFF2-40B4-BE49-F238E27FC236}">
                            <a16:creationId xmlns:a16="http://schemas.microsoft.com/office/drawing/2014/main" id="{94D540ED-1AA3-0345-8E7D-DF842DF70B4C}"/>
                          </a:ext>
                        </a:extLst>
                      </p:cNvPr>
                      <p:cNvPicPr/>
                      <p:nvPr/>
                    </p:nvPicPr>
                    <p:blipFill>
                      <a:blip r:embed="rId6"/>
                      <a:stretch>
                        <a:fillRect/>
                      </a:stretch>
                    </p:blipFill>
                    <p:spPr>
                      <a:xfrm>
                        <a:off x="5171764" y="6482192"/>
                        <a:ext cx="239713" cy="260350"/>
                      </a:xfrm>
                      <a:prstGeom prst="rect">
                        <a:avLst/>
                      </a:prstGeom>
                    </p:spPr>
                  </p:pic>
                </p:oleObj>
              </mc:Fallback>
            </mc:AlternateContent>
          </a:graphicData>
        </a:graphic>
      </p:graphicFrame>
    </p:spTree>
    <p:extLst>
      <p:ext uri="{BB962C8B-B14F-4D97-AF65-F5344CB8AC3E}">
        <p14:creationId xmlns:p14="http://schemas.microsoft.com/office/powerpoint/2010/main" val="14710969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6F43799-D230-2A4C-A82B-8F53F2EC6E66}"/>
              </a:ext>
            </a:extLst>
          </p:cNvPr>
          <p:cNvSpPr>
            <a:spLocks noGrp="1"/>
          </p:cNvSpPr>
          <p:nvPr>
            <p:ph type="title"/>
          </p:nvPr>
        </p:nvSpPr>
        <p:spPr>
          <a:xfrm>
            <a:off x="3768688" y="12581"/>
            <a:ext cx="4009222" cy="857751"/>
          </a:xfrm>
        </p:spPr>
        <p:txBody>
          <a:bodyPr>
            <a:normAutofit/>
          </a:bodyPr>
          <a:lstStyle/>
          <a:p>
            <a:r>
              <a:rPr lang="en-US" sz="3200" b="1" dirty="0">
                <a:solidFill>
                  <a:srgbClr val="FF0000"/>
                </a:solidFill>
                <a:latin typeface="Arial" panose="020B0604020202020204" pitchFamily="34" charset="0"/>
                <a:cs typeface="Arial" panose="020B0604020202020204" pitchFamily="34" charset="0"/>
              </a:rPr>
              <a:t>Strong-Field QED</a:t>
            </a:r>
            <a:endParaRPr lang="en-US" sz="3200" b="1"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92C5CFD5-C83B-4843-B8A0-578A27D15C0D}"/>
              </a:ext>
            </a:extLst>
          </p:cNvPr>
          <p:cNvGrpSpPr/>
          <p:nvPr/>
        </p:nvGrpSpPr>
        <p:grpSpPr>
          <a:xfrm>
            <a:off x="231354" y="843841"/>
            <a:ext cx="11960646" cy="4873913"/>
            <a:chOff x="231354" y="722654"/>
            <a:chExt cx="11960646" cy="4916026"/>
          </a:xfrm>
        </p:grpSpPr>
        <p:grpSp>
          <p:nvGrpSpPr>
            <p:cNvPr id="16" name="Group 15">
              <a:extLst>
                <a:ext uri="{FF2B5EF4-FFF2-40B4-BE49-F238E27FC236}">
                  <a16:creationId xmlns:a16="http://schemas.microsoft.com/office/drawing/2014/main" id="{73962944-9548-3F4F-A958-1D05F6465047}"/>
                </a:ext>
              </a:extLst>
            </p:cNvPr>
            <p:cNvGrpSpPr/>
            <p:nvPr/>
          </p:nvGrpSpPr>
          <p:grpSpPr>
            <a:xfrm>
              <a:off x="231354" y="722654"/>
              <a:ext cx="11960646" cy="4916026"/>
              <a:chOff x="1451562" y="1071586"/>
              <a:chExt cx="10740437" cy="4916026"/>
            </a:xfrm>
          </p:grpSpPr>
          <p:grpSp>
            <p:nvGrpSpPr>
              <p:cNvPr id="15" name="Group 14">
                <a:extLst>
                  <a:ext uri="{FF2B5EF4-FFF2-40B4-BE49-F238E27FC236}">
                    <a16:creationId xmlns:a16="http://schemas.microsoft.com/office/drawing/2014/main" id="{30480E06-78B7-7C44-BB61-8C5FBD389C17}"/>
                  </a:ext>
                </a:extLst>
              </p:cNvPr>
              <p:cNvGrpSpPr/>
              <p:nvPr/>
            </p:nvGrpSpPr>
            <p:grpSpPr>
              <a:xfrm>
                <a:off x="1451562" y="1071586"/>
                <a:ext cx="10740437" cy="4916026"/>
                <a:chOff x="1451562" y="1071586"/>
                <a:chExt cx="10740437" cy="4916026"/>
              </a:xfrm>
            </p:grpSpPr>
            <p:grpSp>
              <p:nvGrpSpPr>
                <p:cNvPr id="11" name="Group 10">
                  <a:extLst>
                    <a:ext uri="{FF2B5EF4-FFF2-40B4-BE49-F238E27FC236}">
                      <a16:creationId xmlns:a16="http://schemas.microsoft.com/office/drawing/2014/main" id="{CF5D991F-3B12-CD45-B0C3-1F186980E8E1}"/>
                    </a:ext>
                  </a:extLst>
                </p:cNvPr>
                <p:cNvGrpSpPr/>
                <p:nvPr/>
              </p:nvGrpSpPr>
              <p:grpSpPr>
                <a:xfrm>
                  <a:off x="1451562" y="1071586"/>
                  <a:ext cx="10740437" cy="4916026"/>
                  <a:chOff x="1451562" y="1071586"/>
                  <a:chExt cx="10740437" cy="4916026"/>
                </a:xfrm>
              </p:grpSpPr>
              <mc:AlternateContent xmlns:mc="http://schemas.openxmlformats.org/markup-compatibility/2006" xmlns:a14="http://schemas.microsoft.com/office/drawing/2010/main">
                <mc:Choice Requires="a14">
                  <p:sp>
                    <p:nvSpPr>
                      <p:cNvPr id="5" name="TextBox 1">
                        <a:extLst>
                          <a:ext uri="{FF2B5EF4-FFF2-40B4-BE49-F238E27FC236}">
                            <a16:creationId xmlns:a16="http://schemas.microsoft.com/office/drawing/2014/main" id="{B1F81305-9985-264A-9436-22322764E3D7}"/>
                          </a:ext>
                        </a:extLst>
                      </p:cNvPr>
                      <p:cNvSpPr txBox="1">
                        <a:spLocks noChangeArrowheads="1"/>
                      </p:cNvSpPr>
                      <p:nvPr/>
                    </p:nvSpPr>
                    <p:spPr bwMode="auto">
                      <a:xfrm>
                        <a:off x="1451562" y="1071586"/>
                        <a:ext cx="10740437" cy="491602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eaLnBrk="1" hangingPunct="1"/>
                        <a:r>
                          <a:rPr lang="en-US" sz="2000" dirty="0">
                            <a:latin typeface="Arial" panose="020B0604020202020204" pitchFamily="34" charset="0"/>
                            <a:cs typeface="Arial" panose="020B0604020202020204" pitchFamily="34" charset="0"/>
                          </a:rPr>
                          <a:t>Nonperturbative, strong-field  QED is described by two dimensionless measures,     and    , </a:t>
                        </a:r>
                      </a:p>
                      <a:p>
                        <a:pPr eaLnBrk="1" hangingPunct="1"/>
                        <a:r>
                          <a:rPr lang="en-US" sz="2000" dirty="0">
                            <a:latin typeface="Arial" panose="020B0604020202020204" pitchFamily="34" charset="0"/>
                            <a:cs typeface="Arial" panose="020B0604020202020204" pitchFamily="34" charset="0"/>
                          </a:rPr>
                          <a:t>of the strength of a plane wave with angular frequency       and 4-potential                                              </a:t>
                        </a:r>
                        <a:endParaRPr lang="en-US" sz="2000" dirty="0">
                          <a:latin typeface="Times New Roman" panose="02020603050405020304" pitchFamily="18" charset="0"/>
                          <a:cs typeface="Times New Roman" panose="02020603050405020304" pitchFamily="18" charset="0"/>
                        </a:endParaRPr>
                      </a:p>
                      <a:p>
                        <a:pPr eaLnBrk="1" hangingPunct="1"/>
                        <a:r>
                          <a:rPr lang="en-US" sz="2000" dirty="0">
                            <a:solidFill>
                              <a:srgbClr val="FF0000"/>
                            </a:solidFill>
                            <a:latin typeface="Arial" panose="020B0604020202020204" pitchFamily="34" charset="0"/>
                            <a:cs typeface="Arial" panose="020B0604020202020204" pitchFamily="34" charset="0"/>
                          </a:rPr>
                          <a:t>1.                                                            </a:t>
                        </a:r>
                        <a14:m>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𝜂</m:t>
                            </m:r>
                            <m:r>
                              <a:rPr lang="en-US" i="1" smtClean="0">
                                <a:solidFill>
                                  <a:srgbClr val="FF0000"/>
                                </a:solidFill>
                                <a:latin typeface="Cambria Math" panose="02040503050406030204" pitchFamily="18" charset="0"/>
                                <a:cs typeface="Arial" panose="020B0604020202020204" pitchFamily="34" charset="0"/>
                              </a:rPr>
                              <m:t>=</m:t>
                            </m:r>
                            <m:f>
                              <m:fPr>
                                <m:ctrlPr>
                                  <a:rPr lang="el-GR" i="1" smtClean="0">
                                    <a:solidFill>
                                      <a:srgbClr val="FF0000"/>
                                    </a:solidFill>
                                    <a:latin typeface="Cambria Math" panose="02040503050406030204" pitchFamily="18" charset="0"/>
                                    <a:cs typeface="Arial" panose="020B0604020202020204" pitchFamily="34" charset="0"/>
                                  </a:rPr>
                                </m:ctrlPr>
                              </m:fPr>
                              <m:num>
                                <m:r>
                                  <a:rPr lang="en-US" b="0" i="1" smtClean="0">
                                    <a:solidFill>
                                      <a:srgbClr val="FF0000"/>
                                    </a:solidFill>
                                    <a:latin typeface="Cambria Math" panose="02040503050406030204" pitchFamily="18" charset="0"/>
                                    <a:cs typeface="Arial" panose="020B0604020202020204" pitchFamily="34" charset="0"/>
                                  </a:rPr>
                                  <m:t>𝑒</m:t>
                                </m:r>
                                <m:sSub>
                                  <m:sSubPr>
                                    <m:ctrlPr>
                                      <a:rPr lang="en-US" b="0" i="1" smtClean="0">
                                        <a:solidFill>
                                          <a:srgbClr val="FF0000"/>
                                        </a:solidFill>
                                        <a:latin typeface="Cambria Math" panose="02040503050406030204" pitchFamily="18" charset="0"/>
                                        <a:cs typeface="Arial" panose="020B0604020202020204" pitchFamily="34" charset="0"/>
                                      </a:rPr>
                                    </m:ctrlPr>
                                  </m:sSubPr>
                                  <m:e>
                                    <m:r>
                                      <a:rPr lang="en-US" b="0" i="1" smtClean="0">
                                        <a:solidFill>
                                          <a:srgbClr val="FF0000"/>
                                        </a:solidFill>
                                        <a:latin typeface="Cambria Math" panose="02040503050406030204" pitchFamily="18" charset="0"/>
                                        <a:cs typeface="Arial" panose="020B0604020202020204" pitchFamily="34" charset="0"/>
                                      </a:rPr>
                                      <m:t>𝐸</m:t>
                                    </m:r>
                                  </m:e>
                                  <m:sub>
                                    <m:r>
                                      <a:rPr lang="en-US" b="0" i="1" smtClean="0">
                                        <a:solidFill>
                                          <a:srgbClr val="FF0000"/>
                                        </a:solidFill>
                                        <a:latin typeface="Cambria Math" panose="02040503050406030204" pitchFamily="18" charset="0"/>
                                        <a:cs typeface="Arial" panose="020B0604020202020204" pitchFamily="34" charset="0"/>
                                      </a:rPr>
                                      <m:t>𝑟𝑚𝑠</m:t>
                                    </m:r>
                                  </m:sub>
                                </m:sSub>
                              </m:num>
                              <m:den>
                                <m:r>
                                  <a:rPr lang="en-US" b="0" i="1" smtClean="0">
                                    <a:solidFill>
                                      <a:srgbClr val="FF0000"/>
                                    </a:solidFill>
                                    <a:latin typeface="Cambria Math" panose="02040503050406030204" pitchFamily="18" charset="0"/>
                                    <a:cs typeface="Arial" panose="020B0604020202020204" pitchFamily="34" charset="0"/>
                                  </a:rPr>
                                  <m:t>𝑚</m:t>
                                </m:r>
                                <m:sSub>
                                  <m:sSubPr>
                                    <m:ctrlPr>
                                      <a:rPr lang="en-US" b="0" i="1" smtClean="0">
                                        <a:solidFill>
                                          <a:srgbClr val="FF0000"/>
                                        </a:solidFill>
                                        <a:latin typeface="Cambria Math" panose="02040503050406030204" pitchFamily="18" charset="0"/>
                                        <a:cs typeface="Arial" panose="020B0604020202020204" pitchFamily="34" charset="0"/>
                                      </a:rPr>
                                    </m:ctrlPr>
                                  </m:sSubPr>
                                  <m:e>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𝜔</m:t>
                                    </m:r>
                                  </m:e>
                                  <m:sub>
                                    <m:r>
                                      <a:rPr lang="en-US" b="0" i="1" smtClean="0">
                                        <a:solidFill>
                                          <a:srgbClr val="FF0000"/>
                                        </a:solidFill>
                                        <a:latin typeface="Cambria Math" panose="02040503050406030204" pitchFamily="18" charset="0"/>
                                        <a:cs typeface="Arial" panose="020B0604020202020204" pitchFamily="34" charset="0"/>
                                      </a:rPr>
                                      <m:t>0</m:t>
                                    </m:r>
                                  </m:sub>
                                </m:sSub>
                                <m:r>
                                  <a:rPr lang="en-US" b="0" i="1" smtClean="0">
                                    <a:solidFill>
                                      <a:srgbClr val="FF0000"/>
                                    </a:solidFill>
                                    <a:latin typeface="Cambria Math" panose="02040503050406030204" pitchFamily="18" charset="0"/>
                                    <a:cs typeface="Arial" panose="020B0604020202020204" pitchFamily="34" charset="0"/>
                                  </a:rPr>
                                  <m:t>𝑐</m:t>
                                </m:r>
                              </m:den>
                            </m:f>
                          </m:oMath>
                        </a14:m>
                        <a:endParaRPr lang="en-US" sz="1000" dirty="0">
                          <a:latin typeface="Times New Roman" panose="02020603050405020304" pitchFamily="18" charset="0"/>
                          <a:cs typeface="Times New Roman" panose="02020603050405020304" pitchFamily="18" charset="0"/>
                        </a:endParaRPr>
                      </a:p>
                      <a:p>
                        <a:pPr eaLnBrk="1" hangingPunct="1"/>
                        <a:r>
                          <a:rPr lang="en-US" sz="2000" dirty="0">
                            <a:solidFill>
                              <a:srgbClr val="131AFC"/>
                            </a:solidFill>
                            <a:latin typeface="Arial" panose="020B0604020202020204" pitchFamily="34" charset="0"/>
                            <a:cs typeface="Arial" panose="020B0604020202020204" pitchFamily="34" charset="0"/>
                          </a:rPr>
                          <a:t>governs the importance of multiple photons in the initial state, and characterizes the “mass shift”,    </a:t>
                        </a:r>
                      </a:p>
                      <a:p>
                        <a:pPr eaLnBrk="1" hangingPunct="1"/>
                        <a:r>
                          <a:rPr lang="en-US" sz="2000" dirty="0">
                            <a:solidFill>
                              <a:srgbClr val="FF0000"/>
                            </a:solidFill>
                            <a:latin typeface="Times New Roman" panose="02020603050405020304" pitchFamily="18" charset="0"/>
                            <a:cs typeface="Times New Roman" panose="02020603050405020304" pitchFamily="18" charset="0"/>
                          </a:rPr>
                          <a:t>                                                    </a:t>
                        </a:r>
                      </a:p>
                      <a:p>
                        <a:pPr eaLnBrk="1" hangingPunct="1"/>
                        <a:endParaRPr lang="en-US" sz="1000" i="1" dirty="0">
                          <a:solidFill>
                            <a:srgbClr val="FF0000"/>
                          </a:solidFill>
                          <a:latin typeface="Times New Roman" panose="02020603050405020304" pitchFamily="18" charset="0"/>
                          <a:cs typeface="Times New Roman" panose="02020603050405020304" pitchFamily="18" charset="0"/>
                        </a:endParaRPr>
                      </a:p>
                      <a:p>
                        <a:pPr eaLnBrk="1" hangingPunct="1"/>
                        <a:r>
                          <a:rPr lang="en-US" sz="2000" dirty="0">
                            <a:solidFill>
                              <a:srgbClr val="131AFC"/>
                            </a:solidFill>
                            <a:latin typeface="Arial" panose="020B0604020202020204" pitchFamily="34" charset="0"/>
                            <a:cs typeface="Arial" panose="020B0604020202020204" pitchFamily="34" charset="0"/>
                          </a:rPr>
                          <a:t>of a (quasi)electron in a “background “ electromagnetic wave  (laser beam).</a:t>
                        </a:r>
                      </a:p>
                      <a:p>
                        <a:pPr eaLnBrk="1" hangingPunct="1"/>
                        <a:endParaRPr lang="en-US" sz="800" dirty="0">
                          <a:solidFill>
                            <a:srgbClr val="131AFC"/>
                          </a:solidFill>
                          <a:latin typeface="Arial" panose="020B0604020202020204" pitchFamily="34" charset="0"/>
                          <a:cs typeface="Arial" panose="020B0604020202020204" pitchFamily="34" charset="0"/>
                        </a:endParaRPr>
                      </a:p>
                      <a:p>
                        <a:pPr eaLnBrk="1" hangingPunct="1"/>
                        <a:r>
                          <a:rPr lang="en-US" sz="1400" dirty="0">
                            <a:solidFill>
                              <a:srgbClr val="FF0000"/>
                            </a:solidFill>
                          </a:rPr>
                          <a:t>      </a:t>
                        </a:r>
                        <a:r>
                          <a:rPr lang="en-US" sz="1400" i="1" dirty="0">
                            <a:solidFill>
                              <a:srgbClr val="FF0000"/>
                            </a:solidFill>
                          </a:rPr>
                          <a:t>D.M. </a:t>
                        </a:r>
                        <a:r>
                          <a:rPr lang="en-US" sz="1400" i="1" dirty="0" err="1">
                            <a:solidFill>
                              <a:srgbClr val="FF0000"/>
                            </a:solidFill>
                          </a:rPr>
                          <a:t>Volkov</a:t>
                        </a:r>
                        <a:r>
                          <a:rPr lang="en-US" sz="1400" i="1" dirty="0">
                            <a:solidFill>
                              <a:srgbClr val="FF0000"/>
                            </a:solidFill>
                          </a:rPr>
                          <a:t>, </a:t>
                        </a:r>
                        <a:r>
                          <a:rPr lang="en-US" sz="1400" i="1" dirty="0">
                            <a:solidFill>
                              <a:srgbClr val="FF0000"/>
                            </a:solidFill>
                            <a:hlinkClick r:id="rId3"/>
                          </a:rPr>
                          <a:t>Z. Phys. </a:t>
                        </a:r>
                        <a:r>
                          <a:rPr lang="en-US" sz="1400" b="1" i="1" dirty="0">
                            <a:solidFill>
                              <a:srgbClr val="FF0000"/>
                            </a:solidFill>
                            <a:hlinkClick r:id="rId3"/>
                          </a:rPr>
                          <a:t>94</a:t>
                        </a:r>
                        <a:r>
                          <a:rPr lang="en-US" sz="1400" i="1" dirty="0">
                            <a:solidFill>
                              <a:srgbClr val="FF0000"/>
                            </a:solidFill>
                            <a:hlinkClick r:id="rId3"/>
                          </a:rPr>
                          <a:t>, 250 (1935), </a:t>
                        </a:r>
                        <a:r>
                          <a:rPr lang="en-US" sz="1400" i="1" dirty="0">
                            <a:solidFill>
                              <a:srgbClr val="FF0000"/>
                            </a:solidFill>
                          </a:rPr>
                          <a:t>T.W.B. Kibble, </a:t>
                        </a:r>
                        <a:r>
                          <a:rPr lang="en-US" sz="1400" i="1" dirty="0">
                            <a:solidFill>
                              <a:srgbClr val="FF0000"/>
                            </a:solidFill>
                            <a:hlinkClick r:id="rId4"/>
                          </a:rPr>
                          <a:t>Phys. Rev. </a:t>
                        </a:r>
                        <a:r>
                          <a:rPr lang="en-US" sz="1400" b="1" i="1" dirty="0">
                            <a:solidFill>
                              <a:srgbClr val="FF0000"/>
                            </a:solidFill>
                            <a:hlinkClick r:id="rId4"/>
                          </a:rPr>
                          <a:t>150</a:t>
                        </a:r>
                        <a:r>
                          <a:rPr lang="en-US" sz="1400" i="1" dirty="0">
                            <a:solidFill>
                              <a:srgbClr val="FF0000"/>
                            </a:solidFill>
                            <a:hlinkClick r:id="rId4"/>
                          </a:rPr>
                          <a:t>, 1060 (1966)</a:t>
                        </a:r>
                        <a:endParaRPr lang="en-US" sz="1400" i="1" dirty="0">
                          <a:solidFill>
                            <a:srgbClr val="FF0000"/>
                          </a:solidFill>
                        </a:endParaRPr>
                      </a:p>
                      <a:p>
                        <a:pPr eaLnBrk="1" hangingPunct="1"/>
                        <a:r>
                          <a:rPr lang="en-US" sz="1400" dirty="0">
                            <a:solidFill>
                              <a:srgbClr val="FF0000"/>
                            </a:solidFill>
                          </a:rPr>
                          <a:t>      [</a:t>
                        </a:r>
                        <a:r>
                          <a:rPr lang="en-US" sz="1400" i="1" dirty="0">
                            <a:solidFill>
                              <a:srgbClr val="FF0000"/>
                            </a:solidFill>
                          </a:rPr>
                          <a:t>For electrons in metals, R. </a:t>
                        </a:r>
                        <a:r>
                          <a:rPr lang="en-US" sz="1400" i="1" dirty="0" err="1">
                            <a:solidFill>
                              <a:srgbClr val="FF0000"/>
                            </a:solidFill>
                          </a:rPr>
                          <a:t>Peierls</a:t>
                        </a:r>
                        <a:r>
                          <a:rPr lang="en-US" sz="1400" i="1" dirty="0">
                            <a:solidFill>
                              <a:srgbClr val="FF0000"/>
                            </a:solidFill>
                          </a:rPr>
                          <a:t>, </a:t>
                        </a:r>
                        <a:r>
                          <a:rPr lang="en-US" sz="1400" i="1" dirty="0">
                            <a:solidFill>
                              <a:srgbClr val="FF0000"/>
                            </a:solidFill>
                            <a:hlinkClick r:id="rId5"/>
                          </a:rPr>
                          <a:t>Z. Phys. </a:t>
                        </a:r>
                        <a:r>
                          <a:rPr lang="en-US" sz="1400" b="1" i="1" dirty="0">
                            <a:solidFill>
                              <a:srgbClr val="FF0000"/>
                            </a:solidFill>
                            <a:hlinkClick r:id="rId5"/>
                          </a:rPr>
                          <a:t>80</a:t>
                        </a:r>
                        <a:r>
                          <a:rPr lang="en-US" sz="1400" i="1" dirty="0">
                            <a:solidFill>
                              <a:srgbClr val="FF0000"/>
                            </a:solidFill>
                            <a:hlinkClick r:id="rId5"/>
                          </a:rPr>
                          <a:t>, 762 (1933),</a:t>
                        </a:r>
                        <a:r>
                          <a:rPr lang="en-US" sz="1400" dirty="0">
                            <a:solidFill>
                              <a:srgbClr val="FF0000"/>
                            </a:solidFill>
                          </a:rPr>
                          <a:t>]</a:t>
                        </a:r>
                        <a:endParaRPr lang="en-US" sz="1600" dirty="0">
                          <a:solidFill>
                            <a:srgbClr val="FF0000"/>
                          </a:solidFill>
                        </a:endParaRPr>
                      </a:p>
                      <a:p>
                        <a:pPr eaLnBrk="1" hangingPunct="1"/>
                        <a:endParaRPr lang="en-US" sz="800" dirty="0"/>
                      </a:p>
                      <a:p>
                        <a:pPr eaLnBrk="1" hangingPunct="1"/>
                        <a:r>
                          <a:rPr lang="en-US" sz="2000" dirty="0">
                            <a:solidFill>
                              <a:srgbClr val="FF0000"/>
                            </a:solidFill>
                            <a:latin typeface="Arial" panose="020B0604020202020204" pitchFamily="34" charset="0"/>
                            <a:cs typeface="Arial" panose="020B0604020202020204" pitchFamily="34" charset="0"/>
                          </a:rPr>
                          <a:t>2.                                                </a:t>
                        </a:r>
                        <a14:m>
                          <m:oMath xmlns:m="http://schemas.openxmlformats.org/officeDocument/2006/math">
                            <m:r>
                              <m:rPr>
                                <m:sty m:val="p"/>
                              </m:rP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Υ</m:t>
                            </m:r>
                            <m:r>
                              <a:rPr lang="en-US" i="1" smtClean="0">
                                <a:solidFill>
                                  <a:srgbClr val="FF0000"/>
                                </a:solidFill>
                                <a:latin typeface="Cambria Math" panose="02040503050406030204" pitchFamily="18" charset="0"/>
                                <a:cs typeface="Arial" panose="020B0604020202020204" pitchFamily="34" charset="0"/>
                              </a:rPr>
                              <m:t>=</m:t>
                            </m:r>
                            <m:f>
                              <m:fPr>
                                <m:ctrlPr>
                                  <a:rPr lang="el-GR" i="1" smtClean="0">
                                    <a:solidFill>
                                      <a:srgbClr val="FF0000"/>
                                    </a:solidFill>
                                    <a:latin typeface="Cambria Math" panose="02040503050406030204" pitchFamily="18" charset="0"/>
                                    <a:cs typeface="Arial" panose="020B0604020202020204" pitchFamily="34" charset="0"/>
                                  </a:rPr>
                                </m:ctrlPr>
                              </m:fPr>
                              <m:num>
                                <m:r>
                                  <a:rPr lang="en-US" b="0" i="1" smtClean="0">
                                    <a:solidFill>
                                      <a:srgbClr val="FF0000"/>
                                    </a:solidFill>
                                    <a:latin typeface="Cambria Math" panose="02040503050406030204" pitchFamily="18" charset="0"/>
                                    <a:cs typeface="Arial" panose="020B0604020202020204" pitchFamily="34" charset="0"/>
                                  </a:rPr>
                                  <m:t>2</m:t>
                                </m:r>
                                <m:sSub>
                                  <m:sSubPr>
                                    <m:ctrlPr>
                                      <a:rPr lang="en-US" b="0" i="1" smtClean="0">
                                        <a:solidFill>
                                          <a:srgbClr val="FF0000"/>
                                        </a:solidFill>
                                        <a:latin typeface="Cambria Math" panose="02040503050406030204" pitchFamily="18" charset="0"/>
                                        <a:cs typeface="Arial" panose="020B0604020202020204" pitchFamily="34" charset="0"/>
                                      </a:rPr>
                                    </m:ctrlPr>
                                  </m:sSubPr>
                                  <m:e>
                                    <m:r>
                                      <a:rPr lang="en-US" b="0" i="1" smtClean="0">
                                        <a:solidFill>
                                          <a:srgbClr val="FF0000"/>
                                        </a:solidFill>
                                        <a:latin typeface="Cambria Math" panose="02040503050406030204" pitchFamily="18" charset="0"/>
                                        <a:cs typeface="Arial" panose="020B0604020202020204" pitchFamily="34" charset="0"/>
                                      </a:rPr>
                                      <m:t>𝑝</m:t>
                                    </m:r>
                                  </m:e>
                                  <m:sub>
                                    <m:r>
                                      <a:rPr lang="en-US" b="0" i="1" smtClean="0">
                                        <a:solidFill>
                                          <a:srgbClr val="FF0000"/>
                                        </a:solidFill>
                                        <a:latin typeface="Cambria Math" panose="02040503050406030204" pitchFamily="18" charset="0"/>
                                        <a:cs typeface="Arial" panose="020B0604020202020204" pitchFamily="34" charset="0"/>
                                      </a:rPr>
                                      <m:t>0</m:t>
                                    </m:r>
                                  </m:sub>
                                </m:sSub>
                              </m:num>
                              <m:den>
                                <m:r>
                                  <a:rPr lang="en-US" b="0" i="1" smtClean="0">
                                    <a:solidFill>
                                      <a:srgbClr val="FF0000"/>
                                    </a:solidFill>
                                    <a:latin typeface="Cambria Math" panose="02040503050406030204" pitchFamily="18" charset="0"/>
                                    <a:cs typeface="Arial" panose="020B0604020202020204" pitchFamily="34" charset="0"/>
                                  </a:rPr>
                                  <m:t>𝑚</m:t>
                                </m:r>
                                <m:sSup>
                                  <m:sSupPr>
                                    <m:ctrlPr>
                                      <a:rPr lang="en-US" b="0" i="1" smtClean="0">
                                        <a:solidFill>
                                          <a:srgbClr val="FF0000"/>
                                        </a:solidFill>
                                        <a:latin typeface="Cambria Math" panose="02040503050406030204" pitchFamily="18" charset="0"/>
                                        <a:cs typeface="Arial" panose="020B0604020202020204" pitchFamily="34" charset="0"/>
                                      </a:rPr>
                                    </m:ctrlPr>
                                  </m:sSupPr>
                                  <m:e>
                                    <m:r>
                                      <a:rPr lang="en-US" b="0" i="1" smtClean="0">
                                        <a:solidFill>
                                          <a:srgbClr val="FF0000"/>
                                        </a:solidFill>
                                        <a:latin typeface="Cambria Math" panose="02040503050406030204" pitchFamily="18" charset="0"/>
                                        <a:cs typeface="Arial" panose="020B0604020202020204" pitchFamily="34" charset="0"/>
                                      </a:rPr>
                                      <m:t>𝑐</m:t>
                                    </m:r>
                                  </m:e>
                                  <m:sup>
                                    <m:r>
                                      <a:rPr lang="en-US" b="0" i="1" smtClean="0">
                                        <a:solidFill>
                                          <a:srgbClr val="FF0000"/>
                                        </a:solidFill>
                                        <a:latin typeface="Cambria Math" panose="02040503050406030204" pitchFamily="18" charset="0"/>
                                        <a:cs typeface="Arial" panose="020B0604020202020204" pitchFamily="34" charset="0"/>
                                      </a:rPr>
                                      <m:t>2</m:t>
                                    </m:r>
                                  </m:sup>
                                </m:sSup>
                              </m:den>
                            </m:f>
                            <m:f>
                              <m:fPr>
                                <m:ctrlPr>
                                  <a:rPr lang="el-GR" i="1" smtClean="0">
                                    <a:solidFill>
                                      <a:srgbClr val="FF0000"/>
                                    </a:solidFill>
                                    <a:latin typeface="Cambria Math" panose="02040503050406030204" pitchFamily="18" charset="0"/>
                                    <a:cs typeface="Arial" panose="020B0604020202020204" pitchFamily="34" charset="0"/>
                                  </a:rPr>
                                </m:ctrlPr>
                              </m:fPr>
                              <m:num>
                                <m:sSub>
                                  <m:sSubPr>
                                    <m:ctrlPr>
                                      <a:rPr lang="el-GR" i="1" smtClean="0">
                                        <a:solidFill>
                                          <a:srgbClr val="FF0000"/>
                                        </a:solidFill>
                                        <a:latin typeface="Cambria Math" panose="02040503050406030204" pitchFamily="18" charset="0"/>
                                        <a:cs typeface="Arial" panose="020B0604020202020204" pitchFamily="34" charset="0"/>
                                      </a:rPr>
                                    </m:ctrlPr>
                                  </m:sSubPr>
                                  <m:e>
                                    <m:r>
                                      <a:rPr lang="en-US" b="0" i="1" smtClean="0">
                                        <a:solidFill>
                                          <a:srgbClr val="FF0000"/>
                                        </a:solidFill>
                                        <a:latin typeface="Cambria Math" panose="02040503050406030204" pitchFamily="18" charset="0"/>
                                        <a:cs typeface="Arial" panose="020B0604020202020204" pitchFamily="34" charset="0"/>
                                      </a:rPr>
                                      <m:t>𝐸</m:t>
                                    </m:r>
                                  </m:e>
                                  <m:sub>
                                    <m:r>
                                      <a:rPr lang="en-US" b="0" i="1" smtClean="0">
                                        <a:solidFill>
                                          <a:srgbClr val="FF0000"/>
                                        </a:solidFill>
                                        <a:latin typeface="Cambria Math" panose="02040503050406030204" pitchFamily="18" charset="0"/>
                                        <a:cs typeface="Arial" panose="020B0604020202020204" pitchFamily="34" charset="0"/>
                                      </a:rPr>
                                      <m:t>𝑟𝑚𝑠</m:t>
                                    </m:r>
                                  </m:sub>
                                </m:sSub>
                              </m:num>
                              <m:den>
                                <m:sSub>
                                  <m:sSubPr>
                                    <m:ctrlPr>
                                      <a:rPr lang="el-GR" i="1" smtClean="0">
                                        <a:solidFill>
                                          <a:srgbClr val="FF0000"/>
                                        </a:solidFill>
                                        <a:latin typeface="Cambria Math" panose="02040503050406030204" pitchFamily="18" charset="0"/>
                                        <a:cs typeface="Arial" panose="020B0604020202020204" pitchFamily="34" charset="0"/>
                                      </a:rPr>
                                    </m:ctrlPr>
                                  </m:sSubPr>
                                  <m:e>
                                    <m:r>
                                      <a:rPr lang="en-US" b="0" i="1" smtClean="0">
                                        <a:solidFill>
                                          <a:srgbClr val="FF0000"/>
                                        </a:solidFill>
                                        <a:latin typeface="Cambria Math" panose="02040503050406030204" pitchFamily="18" charset="0"/>
                                        <a:cs typeface="Arial" panose="020B0604020202020204" pitchFamily="34" charset="0"/>
                                      </a:rPr>
                                      <m:t>𝐸</m:t>
                                    </m:r>
                                  </m:e>
                                  <m:sub>
                                    <m:r>
                                      <a:rPr lang="en-US" b="0" i="1" smtClean="0">
                                        <a:solidFill>
                                          <a:srgbClr val="FF0000"/>
                                        </a:solidFill>
                                        <a:latin typeface="Cambria Math" panose="02040503050406030204" pitchFamily="18" charset="0"/>
                                        <a:cs typeface="Arial" panose="020B0604020202020204" pitchFamily="34" charset="0"/>
                                      </a:rPr>
                                      <m:t>𝑐𝑟𝑖𝑡</m:t>
                                    </m:r>
                                  </m:sub>
                                </m:sSub>
                              </m:den>
                            </m:f>
                            <m: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f>
                              <m:fPr>
                                <m:ctrlP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fPr>
                              <m:num>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2</m:t>
                                </m:r>
                                <m:sSub>
                                  <m:sSubPr>
                                    <m:ctrlP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sSubPr>
                                  <m:e>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𝑝</m:t>
                                    </m:r>
                                  </m:e>
                                  <m:sub>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0</m:t>
                                    </m:r>
                                  </m:sub>
                                </m:sSub>
                              </m:num>
                              <m:den>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𝑚</m:t>
                                </m:r>
                                <m:sSup>
                                  <m:sSupPr>
                                    <m:ctrlP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sSupPr>
                                  <m:e>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𝑐</m:t>
                                    </m:r>
                                  </m:e>
                                  <m:sup>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2</m:t>
                                    </m:r>
                                  </m:sup>
                                </m:sSup>
                              </m:den>
                            </m:f>
                            <m:f>
                              <m:fPr>
                                <m:ctrlP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fPr>
                              <m:num>
                                <m:sSub>
                                  <m:sSubPr>
                                    <m:ctrlP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sSubPr>
                                  <m:e>
                                    <m: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𝜆</m:t>
                                    </m:r>
                                  </m:e>
                                  <m:sub>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𝑐</m:t>
                                    </m:r>
                                  </m:sub>
                                </m:sSub>
                              </m:num>
                              <m:den>
                                <m:sSub>
                                  <m:sSubPr>
                                    <m:ctrlP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sSubPr>
                                  <m:e>
                                    <m: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𝜆</m:t>
                                    </m:r>
                                  </m:e>
                                  <m:sub>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0</m:t>
                                    </m:r>
                                  </m:sub>
                                </m:sSub>
                              </m:den>
                            </m:f>
                            <m: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𝜂</m:t>
                            </m:r>
                          </m:oMath>
                        </a14:m>
                        <a:endParaRPr lang="en-US" dirty="0">
                          <a:solidFill>
                            <a:srgbClr val="FF0000"/>
                          </a:solidFill>
                          <a:latin typeface="Arial" panose="020B0604020202020204" pitchFamily="34" charset="0"/>
                          <a:cs typeface="Arial" panose="020B0604020202020204" pitchFamily="34" charset="0"/>
                        </a:endParaRPr>
                      </a:p>
                      <a:p>
                        <a:pPr eaLnBrk="1" hangingPunct="1"/>
                        <a:endParaRPr lang="en-US" sz="800" dirty="0">
                          <a:latin typeface="Times New Roman" panose="02020603050405020304" pitchFamily="18" charset="0"/>
                          <a:cs typeface="Times New Roman" panose="02020603050405020304" pitchFamily="18" charset="0"/>
                        </a:endParaRPr>
                      </a:p>
                      <a:p>
                        <a:pPr eaLnBrk="1" hangingPunct="1"/>
                        <a:r>
                          <a:rPr lang="en-US" sz="2000" dirty="0">
                            <a:latin typeface="Arial" panose="020B0604020202020204" pitchFamily="34" charset="0"/>
                            <a:cs typeface="Arial" panose="020B0604020202020204" pitchFamily="34" charset="0"/>
                          </a:rPr>
                          <a:t>governs the rate of “spontaneous” </a:t>
                        </a:r>
                        <a:r>
                          <a:rPr lang="en-US" sz="2000" i="1" dirty="0" err="1">
                            <a:latin typeface="Arial" panose="020B0604020202020204" pitchFamily="34" charset="0"/>
                            <a:cs typeface="Arial" panose="020B0604020202020204" pitchFamily="34" charset="0"/>
                          </a:rPr>
                          <a:t>e</a:t>
                        </a:r>
                        <a:r>
                          <a:rPr lang="en-US" sz="2000" baseline="30000" dirty="0" err="1">
                            <a:latin typeface="Arial" panose="020B0604020202020204" pitchFamily="34" charset="0"/>
                            <a:cs typeface="Arial" panose="020B0604020202020204" pitchFamily="34" charset="0"/>
                          </a:rPr>
                          <a:t>+</a:t>
                        </a:r>
                        <a:r>
                          <a:rPr lang="en-US" sz="2000" i="1" dirty="0" err="1">
                            <a:latin typeface="Arial" panose="020B0604020202020204" pitchFamily="34" charset="0"/>
                            <a:cs typeface="Arial" panose="020B0604020202020204" pitchFamily="34" charset="0"/>
                          </a:rPr>
                          <a:t>e</a:t>
                        </a:r>
                        <a:r>
                          <a:rPr lang="en-US" sz="2000" baseline="30000"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pair creation (“sparking the vacuum”) in a wave probed by an electron with 4-momentum  </a:t>
                        </a:r>
                        <a:r>
                          <a:rPr lang="en-US" sz="2000" dirty="0">
                            <a:solidFill>
                              <a:srgbClr val="FF0000"/>
                            </a:solidFill>
                            <a:latin typeface="Arial" panose="020B0604020202020204" pitchFamily="34" charset="0"/>
                            <a:cs typeface="Arial" panose="020B0604020202020204" pitchFamily="34" charset="0"/>
                          </a:rPr>
                          <a:t>  </a:t>
                        </a:r>
                      </a:p>
                      <a:p>
                        <a:pPr eaLnBrk="1" hangingPunct="1"/>
                        <a:endParaRPr lang="en-US" sz="800" dirty="0">
                          <a:solidFill>
                            <a:srgbClr val="FF0000"/>
                          </a:solidFill>
                          <a:latin typeface="Times New Roman" panose="02020603050405020304" pitchFamily="18" charset="0"/>
                          <a:cs typeface="Times New Roman" panose="02020603050405020304" pitchFamily="18" charset="0"/>
                        </a:endParaRPr>
                      </a:p>
                      <a:p>
                        <a:pPr eaLnBrk="1" hangingPunct="1"/>
                        <a:r>
                          <a:rPr lang="en-US" sz="1600" u="sng" dirty="0">
                            <a:solidFill>
                              <a:srgbClr val="FF0000"/>
                            </a:solidFill>
                          </a:rPr>
                          <a:t>NOTE:</a:t>
                        </a:r>
                        <a:r>
                          <a:rPr lang="en-US" sz="1600" dirty="0">
                            <a:solidFill>
                              <a:srgbClr val="FF0000"/>
                            </a:solidFill>
                          </a:rPr>
                          <a:t> </a:t>
                        </a:r>
                        <a:r>
                          <a:rPr lang="en-US" sz="1600" i="1" dirty="0">
                            <a:solidFill>
                              <a:srgbClr val="FF0000"/>
                            </a:solidFill>
                          </a:rPr>
                          <a:t>modern notation is  </a:t>
                        </a:r>
                        <a:r>
                          <a:rPr lang="en-US" sz="1600" i="1" dirty="0">
                            <a:solidFill>
                              <a:srgbClr val="FF0000"/>
                            </a:solidFill>
                            <a:latin typeface="Symbol" pitchFamily="2" charset="2"/>
                            <a:cs typeface="Times New Roman" panose="02020603050405020304" pitchFamily="18" charset="0"/>
                          </a:rPr>
                          <a:t>h ≡ x </a:t>
                        </a:r>
                        <a:r>
                          <a:rPr lang="en-US" sz="1600" i="1" dirty="0">
                            <a:solidFill>
                              <a:srgbClr val="FF0000"/>
                            </a:solidFill>
                            <a:cs typeface="Times New Roman" panose="02020603050405020304" pitchFamily="18" charset="0"/>
                          </a:rPr>
                          <a:t>and </a:t>
                        </a:r>
                        <a:r>
                          <a:rPr lang="en-US" sz="1600" i="1" dirty="0">
                            <a:solidFill>
                              <a:srgbClr val="FF0000"/>
                            </a:solidFill>
                            <a:latin typeface="Symbol" pitchFamily="2" charset="2"/>
                            <a:cs typeface="Times New Roman" panose="02020603050405020304" pitchFamily="18" charset="0"/>
                          </a:rPr>
                          <a:t>    ≡ c </a:t>
                        </a:r>
                        <a:endParaRPr lang="en-US" sz="1600" i="1" u="sng" dirty="0">
                          <a:latin typeface="Symbol" pitchFamily="2" charset="2"/>
                          <a:cs typeface="Times New Roman" panose="02020603050405020304" pitchFamily="18" charset="0"/>
                        </a:endParaRPr>
                      </a:p>
                    </p:txBody>
                  </p:sp>
                </mc:Choice>
                <mc:Fallback xmlns="">
                  <p:sp>
                    <p:nvSpPr>
                      <p:cNvPr id="5" name="TextBox 1">
                        <a:extLst>
                          <a:ext uri="{FF2B5EF4-FFF2-40B4-BE49-F238E27FC236}">
                            <a16:creationId xmlns:a16="http://schemas.microsoft.com/office/drawing/2014/main" id="{B1F81305-9985-264A-9436-22322764E3D7}"/>
                          </a:ext>
                        </a:extLst>
                      </p:cNvPr>
                      <p:cNvSpPr txBox="1">
                        <a:spLocks noRot="1" noChangeAspect="1" noMove="1" noResize="1" noEditPoints="1" noAdjustHandles="1" noChangeArrowheads="1" noChangeShapeType="1" noTextEdit="1"/>
                      </p:cNvSpPr>
                      <p:nvPr/>
                    </p:nvSpPr>
                    <p:spPr bwMode="auto">
                      <a:xfrm>
                        <a:off x="1451562" y="1071586"/>
                        <a:ext cx="10740437" cy="4916026"/>
                      </a:xfrm>
                      <a:prstGeom prst="rect">
                        <a:avLst/>
                      </a:prstGeom>
                      <a:blipFill>
                        <a:blip r:embed="rId6"/>
                        <a:stretch>
                          <a:fillRect l="-530" t="-51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Object 5">
                        <a:extLst>
                          <a:ext uri="{FF2B5EF4-FFF2-40B4-BE49-F238E27FC236}">
                            <a16:creationId xmlns:a16="http://schemas.microsoft.com/office/drawing/2014/main" id="{ADB9A595-33F1-EF4B-8BBC-2E92D8FECB18}"/>
                          </a:ext>
                        </a:extLst>
                      </p:cNvPr>
                      <p:cNvGraphicFramePr>
                        <a:graphicFrameLocks noChangeAspect="1"/>
                      </p:cNvGraphicFramePr>
                      <p:nvPr>
                        <p:extLst>
                          <p:ext uri="{D42A27DB-BD31-4B8C-83A1-F6EECF244321}">
                            <p14:modId xmlns:p14="http://schemas.microsoft.com/office/powerpoint/2010/main" val="4001499"/>
                          </p:ext>
                        </p:extLst>
                      </p:nvPr>
                    </p:nvGraphicFramePr>
                    <p:xfrm>
                      <a:off x="9022884" y="1414813"/>
                      <a:ext cx="1177925" cy="379412"/>
                    </p:xfrm>
                    <a:graphic>
                      <a:graphicData uri="http://schemas.openxmlformats.org/presentationml/2006/ole">
                        <mc:AlternateContent>
                          <mc:Choice xmlns:v="urn:schemas-microsoft-com:vml" Requires="v">
                            <p:oleObj spid="_x0000_s12770" name="Equation" r:id="rId7" imgW="749160" imgH="241200" progId="Equation.DSMT4">
                              <p:embed/>
                            </p:oleObj>
                          </mc:Choice>
                          <mc:Fallback>
                            <p:oleObj name="Equation" r:id="rId7" imgW="749160" imgH="241200" progId="Equation.DSMT4">
                              <p:embed/>
                              <p:pic>
                                <p:nvPicPr>
                                  <p:cNvPr id="6" name="Object 5">
                                    <a:extLst>
                                      <a:ext uri="{FF2B5EF4-FFF2-40B4-BE49-F238E27FC236}">
                                        <a16:creationId xmlns:a16="http://schemas.microsoft.com/office/drawing/2014/main" id="{ADB9A595-33F1-EF4B-8BBC-2E92D8FECB18}"/>
                                      </a:ext>
                                    </a:extLst>
                                  </p:cNvPr>
                                  <p:cNvPicPr/>
                                  <p:nvPr/>
                                </p:nvPicPr>
                                <p:blipFill>
                                  <a:blip r:embed="rId8"/>
                                  <a:stretch>
                                    <a:fillRect/>
                                  </a:stretch>
                                </p:blipFill>
                                <p:spPr>
                                  <a:xfrm>
                                    <a:off x="9022884" y="1414813"/>
                                    <a:ext cx="1177925" cy="379412"/>
                                  </a:xfrm>
                                  <a:prstGeom prst="rect">
                                    <a:avLst/>
                                  </a:prstGeom>
                                </p:spPr>
                              </p:pic>
                            </p:oleObj>
                          </mc:Fallback>
                        </mc:AlternateContent>
                      </a:graphicData>
                    </a:graphic>
                  </p:graphicFrame>
                </mc:Choice>
                <mc:Fallback xmlns="">
                  <p:graphicFrame>
                    <p:nvGraphicFramePr>
                      <p:cNvPr id="6" name="Object 5">
                        <a:extLst>
                          <a:ext uri="{FF2B5EF4-FFF2-40B4-BE49-F238E27FC236}">
                            <a16:creationId xmlns:a16="http://schemas.microsoft.com/office/drawing/2014/main" id="{ADB9A595-33F1-EF4B-8BBC-2E92D8FECB18}"/>
                          </a:ext>
                        </a:extLst>
                      </p:cNvPr>
                      <p:cNvGraphicFramePr>
                        <a:graphicFrameLocks noChangeAspect="1"/>
                      </p:cNvGraphicFramePr>
                      <p:nvPr>
                        <p:extLst>
                          <p:ext uri="{D42A27DB-BD31-4B8C-83A1-F6EECF244321}">
                            <p14:modId xmlns:p14="http://schemas.microsoft.com/office/powerpoint/2010/main" val="4001499"/>
                          </p:ext>
                        </p:extLst>
                      </p:nvPr>
                    </p:nvGraphicFramePr>
                    <p:xfrm>
                      <a:off x="9022884" y="1414813"/>
                      <a:ext cx="1177925" cy="379412"/>
                    </p:xfrm>
                    <a:graphic>
                      <a:graphicData uri="http://schemas.openxmlformats.org/presentationml/2006/ole">
                        <mc:AlternateContent>
                          <mc:Choice xmlns:v="urn:schemas-microsoft-com:vml" Requires="v">
                            <p:oleObj spid="_x0000_s12693" name="Equation" r:id="rId9" imgW="749160" imgH="241200" progId="Equation.DSMT4">
                              <p:embed/>
                            </p:oleObj>
                          </mc:Choice>
                          <mc:Fallback>
                            <p:oleObj name="Equation" r:id="rId9" imgW="749160" imgH="241200" progId="Equation.DSMT4">
                              <p:embed/>
                              <p:pic>
                                <p:nvPicPr>
                                  <p:cNvPr id="6" name="Object 5">
                                    <a:extLst>
                                      <a:ext uri="{FF2B5EF4-FFF2-40B4-BE49-F238E27FC236}">
                                        <a16:creationId xmlns:a16="http://schemas.microsoft.com/office/drawing/2014/main" id="{ADB9A595-33F1-EF4B-8BBC-2E92D8FECB18}"/>
                                      </a:ext>
                                    </a:extLst>
                                  </p:cNvPr>
                                  <p:cNvPicPr/>
                                  <p:nvPr/>
                                </p:nvPicPr>
                                <p:blipFill>
                                  <a:blip r:embed="rId10"/>
                                  <a:stretch>
                                    <a:fillRect/>
                                  </a:stretch>
                                </p:blipFill>
                                <p:spPr>
                                  <a:xfrm>
                                    <a:off x="9022884" y="1414813"/>
                                    <a:ext cx="1177925" cy="379412"/>
                                  </a:xfrm>
                                  <a:prstGeom prst="rect">
                                    <a:avLst/>
                                  </a:prstGeom>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7" name="Object 6">
                        <a:extLst>
                          <a:ext uri="{FF2B5EF4-FFF2-40B4-BE49-F238E27FC236}">
                            <a16:creationId xmlns:a16="http://schemas.microsoft.com/office/drawing/2014/main" id="{46472CDA-F21E-EF4C-90E8-6F80FC0CF4A8}"/>
                          </a:ext>
                        </a:extLst>
                      </p:cNvPr>
                      <p:cNvGraphicFramePr>
                        <a:graphicFrameLocks noChangeAspect="1"/>
                      </p:cNvGraphicFramePr>
                      <p:nvPr>
                        <p:extLst>
                          <p:ext uri="{D42A27DB-BD31-4B8C-83A1-F6EECF244321}">
                            <p14:modId xmlns:p14="http://schemas.microsoft.com/office/powerpoint/2010/main" val="1261654467"/>
                          </p:ext>
                        </p:extLst>
                      </p:nvPr>
                    </p:nvGraphicFramePr>
                    <p:xfrm>
                      <a:off x="7053345" y="1409012"/>
                      <a:ext cx="379412" cy="360363"/>
                    </p:xfrm>
                    <a:graphic>
                      <a:graphicData uri="http://schemas.openxmlformats.org/presentationml/2006/ole">
                        <mc:AlternateContent>
                          <mc:Choice xmlns:v="urn:schemas-microsoft-com:vml" Requires="v">
                            <p:oleObj spid="_x0000_s12771" name="Equation" r:id="rId11" imgW="241200" imgH="228600" progId="Equation.DSMT4">
                              <p:embed/>
                            </p:oleObj>
                          </mc:Choice>
                          <mc:Fallback>
                            <p:oleObj name="Equation" r:id="rId11" imgW="241200" imgH="228600" progId="Equation.DSMT4">
                              <p:embed/>
                              <p:pic>
                                <p:nvPicPr>
                                  <p:cNvPr id="7" name="Object 6">
                                    <a:extLst>
                                      <a:ext uri="{FF2B5EF4-FFF2-40B4-BE49-F238E27FC236}">
                                        <a16:creationId xmlns:a16="http://schemas.microsoft.com/office/drawing/2014/main" id="{46472CDA-F21E-EF4C-90E8-6F80FC0CF4A8}"/>
                                      </a:ext>
                                    </a:extLst>
                                  </p:cNvPr>
                                  <p:cNvPicPr/>
                                  <p:nvPr/>
                                </p:nvPicPr>
                                <p:blipFill>
                                  <a:blip r:embed="rId12"/>
                                  <a:stretch>
                                    <a:fillRect/>
                                  </a:stretch>
                                </p:blipFill>
                                <p:spPr>
                                  <a:xfrm>
                                    <a:off x="7053345" y="1409012"/>
                                    <a:ext cx="379412" cy="360363"/>
                                  </a:xfrm>
                                  <a:prstGeom prst="rect">
                                    <a:avLst/>
                                  </a:prstGeom>
                                </p:spPr>
                              </p:pic>
                            </p:oleObj>
                          </mc:Fallback>
                        </mc:AlternateContent>
                      </a:graphicData>
                    </a:graphic>
                  </p:graphicFrame>
                </mc:Choice>
                <mc:Fallback xmlns="">
                  <p:graphicFrame>
                    <p:nvGraphicFramePr>
                      <p:cNvPr id="7" name="Object 6">
                        <a:extLst>
                          <a:ext uri="{FF2B5EF4-FFF2-40B4-BE49-F238E27FC236}">
                            <a16:creationId xmlns:a16="http://schemas.microsoft.com/office/drawing/2014/main" id="{46472CDA-F21E-EF4C-90E8-6F80FC0CF4A8}"/>
                          </a:ext>
                        </a:extLst>
                      </p:cNvPr>
                      <p:cNvGraphicFramePr>
                        <a:graphicFrameLocks noChangeAspect="1"/>
                      </p:cNvGraphicFramePr>
                      <p:nvPr>
                        <p:extLst>
                          <p:ext uri="{D42A27DB-BD31-4B8C-83A1-F6EECF244321}">
                            <p14:modId xmlns:p14="http://schemas.microsoft.com/office/powerpoint/2010/main" val="1261654467"/>
                          </p:ext>
                        </p:extLst>
                      </p:nvPr>
                    </p:nvGraphicFramePr>
                    <p:xfrm>
                      <a:off x="7053345" y="1409012"/>
                      <a:ext cx="379412" cy="360363"/>
                    </p:xfrm>
                    <a:graphic>
                      <a:graphicData uri="http://schemas.openxmlformats.org/presentationml/2006/ole">
                        <mc:AlternateContent>
                          <mc:Choice xmlns:v="urn:schemas-microsoft-com:vml" Requires="v">
                            <p:oleObj spid="_x0000_s12694" name="Equation" r:id="rId13" imgW="241200" imgH="228600" progId="Equation.DSMT4">
                              <p:embed/>
                            </p:oleObj>
                          </mc:Choice>
                          <mc:Fallback>
                            <p:oleObj name="Equation" r:id="rId13" imgW="241200" imgH="228600" progId="Equation.DSMT4">
                              <p:embed/>
                              <p:pic>
                                <p:nvPicPr>
                                  <p:cNvPr id="7" name="Object 6">
                                    <a:extLst>
                                      <a:ext uri="{FF2B5EF4-FFF2-40B4-BE49-F238E27FC236}">
                                        <a16:creationId xmlns:a16="http://schemas.microsoft.com/office/drawing/2014/main" id="{46472CDA-F21E-EF4C-90E8-6F80FC0CF4A8}"/>
                                      </a:ext>
                                    </a:extLst>
                                  </p:cNvPr>
                                  <p:cNvPicPr/>
                                  <p:nvPr/>
                                </p:nvPicPr>
                                <p:blipFill>
                                  <a:blip r:embed="rId14"/>
                                  <a:stretch>
                                    <a:fillRect/>
                                  </a:stretch>
                                </p:blipFill>
                                <p:spPr>
                                  <a:xfrm>
                                    <a:off x="7053345" y="1409012"/>
                                    <a:ext cx="379412" cy="360363"/>
                                  </a:xfrm>
                                  <a:prstGeom prst="rect">
                                    <a:avLst/>
                                  </a:prstGeom>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8" name="Object 7">
                        <a:extLst>
                          <a:ext uri="{FF2B5EF4-FFF2-40B4-BE49-F238E27FC236}">
                            <a16:creationId xmlns:a16="http://schemas.microsoft.com/office/drawing/2014/main" id="{4F3F5F2F-A10A-9242-95DA-01E03E8BCA19}"/>
                          </a:ext>
                        </a:extLst>
                      </p:cNvPr>
                      <p:cNvGraphicFramePr>
                        <a:graphicFrameLocks noChangeAspect="1"/>
                      </p:cNvGraphicFramePr>
                      <p:nvPr>
                        <p:extLst>
                          <p:ext uri="{D42A27DB-BD31-4B8C-83A1-F6EECF244321}">
                            <p14:modId xmlns:p14="http://schemas.microsoft.com/office/powerpoint/2010/main" val="1130926719"/>
                          </p:ext>
                        </p:extLst>
                      </p:nvPr>
                    </p:nvGraphicFramePr>
                    <p:xfrm>
                      <a:off x="9715881" y="1165043"/>
                      <a:ext cx="200025" cy="261938"/>
                    </p:xfrm>
                    <a:graphic>
                      <a:graphicData uri="http://schemas.openxmlformats.org/presentationml/2006/ole">
                        <mc:AlternateContent>
                          <mc:Choice xmlns:v="urn:schemas-microsoft-com:vml" Requires="v">
                            <p:oleObj spid="_x0000_s12772" name="Equation" r:id="rId15" imgW="126720" imgH="164880" progId="Equation.DSMT4">
                              <p:embed/>
                            </p:oleObj>
                          </mc:Choice>
                          <mc:Fallback>
                            <p:oleObj name="Equation" r:id="rId15" imgW="126720" imgH="164880" progId="Equation.DSMT4">
                              <p:embed/>
                              <p:pic>
                                <p:nvPicPr>
                                  <p:cNvPr id="8" name="Object 7">
                                    <a:extLst>
                                      <a:ext uri="{FF2B5EF4-FFF2-40B4-BE49-F238E27FC236}">
                                        <a16:creationId xmlns:a16="http://schemas.microsoft.com/office/drawing/2014/main" id="{4F3F5F2F-A10A-9242-95DA-01E03E8BCA19}"/>
                                      </a:ext>
                                    </a:extLst>
                                  </p:cNvPr>
                                  <p:cNvPicPr/>
                                  <p:nvPr/>
                                </p:nvPicPr>
                                <p:blipFill>
                                  <a:blip r:embed="rId16"/>
                                  <a:stretch>
                                    <a:fillRect/>
                                  </a:stretch>
                                </p:blipFill>
                                <p:spPr>
                                  <a:xfrm>
                                    <a:off x="9715881" y="1165043"/>
                                    <a:ext cx="200025" cy="261938"/>
                                  </a:xfrm>
                                  <a:prstGeom prst="rect">
                                    <a:avLst/>
                                  </a:prstGeom>
                                </p:spPr>
                              </p:pic>
                            </p:oleObj>
                          </mc:Fallback>
                        </mc:AlternateContent>
                      </a:graphicData>
                    </a:graphic>
                  </p:graphicFrame>
                </mc:Choice>
                <mc:Fallback xmlns="">
                  <p:graphicFrame>
                    <p:nvGraphicFramePr>
                      <p:cNvPr id="8" name="Object 7">
                        <a:extLst>
                          <a:ext uri="{FF2B5EF4-FFF2-40B4-BE49-F238E27FC236}">
                            <a16:creationId xmlns:a16="http://schemas.microsoft.com/office/drawing/2014/main" id="{4F3F5F2F-A10A-9242-95DA-01E03E8BCA19}"/>
                          </a:ext>
                        </a:extLst>
                      </p:cNvPr>
                      <p:cNvGraphicFramePr>
                        <a:graphicFrameLocks noChangeAspect="1"/>
                      </p:cNvGraphicFramePr>
                      <p:nvPr>
                        <p:extLst>
                          <p:ext uri="{D42A27DB-BD31-4B8C-83A1-F6EECF244321}">
                            <p14:modId xmlns:p14="http://schemas.microsoft.com/office/powerpoint/2010/main" val="1130926719"/>
                          </p:ext>
                        </p:extLst>
                      </p:nvPr>
                    </p:nvGraphicFramePr>
                    <p:xfrm>
                      <a:off x="9715881" y="1165043"/>
                      <a:ext cx="200025" cy="261938"/>
                    </p:xfrm>
                    <a:graphic>
                      <a:graphicData uri="http://schemas.openxmlformats.org/presentationml/2006/ole">
                        <mc:AlternateContent>
                          <mc:Choice xmlns:v="urn:schemas-microsoft-com:vml" Requires="v">
                            <p:oleObj spid="_x0000_s12695" name="Equation" r:id="rId17" imgW="126720" imgH="164880" progId="Equation.DSMT4">
                              <p:embed/>
                            </p:oleObj>
                          </mc:Choice>
                          <mc:Fallback>
                            <p:oleObj name="Equation" r:id="rId17" imgW="126720" imgH="164880" progId="Equation.DSMT4">
                              <p:embed/>
                              <p:pic>
                                <p:nvPicPr>
                                  <p:cNvPr id="8" name="Object 7">
                                    <a:extLst>
                                      <a:ext uri="{FF2B5EF4-FFF2-40B4-BE49-F238E27FC236}">
                                        <a16:creationId xmlns:a16="http://schemas.microsoft.com/office/drawing/2014/main" id="{4F3F5F2F-A10A-9242-95DA-01E03E8BCA19}"/>
                                      </a:ext>
                                    </a:extLst>
                                  </p:cNvPr>
                                  <p:cNvPicPr/>
                                  <p:nvPr/>
                                </p:nvPicPr>
                                <p:blipFill>
                                  <a:blip r:embed="rId18"/>
                                  <a:stretch>
                                    <a:fillRect/>
                                  </a:stretch>
                                </p:blipFill>
                                <p:spPr>
                                  <a:xfrm>
                                    <a:off x="9715881" y="1165043"/>
                                    <a:ext cx="200025" cy="261938"/>
                                  </a:xfrm>
                                  <a:prstGeom prst="rect">
                                    <a:avLst/>
                                  </a:prstGeom>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9" name="Object 8">
                        <a:extLst>
                          <a:ext uri="{FF2B5EF4-FFF2-40B4-BE49-F238E27FC236}">
                            <a16:creationId xmlns:a16="http://schemas.microsoft.com/office/drawing/2014/main" id="{977480D1-E4C5-7843-B2C2-8DAE25B27497}"/>
                          </a:ext>
                        </a:extLst>
                      </p:cNvPr>
                      <p:cNvGraphicFramePr>
                        <a:graphicFrameLocks noChangeAspect="1"/>
                      </p:cNvGraphicFramePr>
                      <p:nvPr>
                        <p:extLst>
                          <p:ext uri="{D42A27DB-BD31-4B8C-83A1-F6EECF244321}">
                            <p14:modId xmlns:p14="http://schemas.microsoft.com/office/powerpoint/2010/main" val="855123081"/>
                          </p:ext>
                        </p:extLst>
                      </p:nvPr>
                    </p:nvGraphicFramePr>
                    <p:xfrm>
                      <a:off x="10408832" y="1124978"/>
                      <a:ext cx="239713" cy="260350"/>
                    </p:xfrm>
                    <a:graphic>
                      <a:graphicData uri="http://schemas.openxmlformats.org/presentationml/2006/ole">
                        <mc:AlternateContent>
                          <mc:Choice xmlns:v="urn:schemas-microsoft-com:vml" Requires="v">
                            <p:oleObj spid="_x0000_s12773" name="Equation" r:id="rId19" imgW="152280" imgH="164880" progId="Equation.DSMT4">
                              <p:embed/>
                            </p:oleObj>
                          </mc:Choice>
                          <mc:Fallback>
                            <p:oleObj name="Equation" r:id="rId19" imgW="152280" imgH="164880" progId="Equation.DSMT4">
                              <p:embed/>
                              <p:pic>
                                <p:nvPicPr>
                                  <p:cNvPr id="9" name="Object 8">
                                    <a:extLst>
                                      <a:ext uri="{FF2B5EF4-FFF2-40B4-BE49-F238E27FC236}">
                                        <a16:creationId xmlns:a16="http://schemas.microsoft.com/office/drawing/2014/main" id="{977480D1-E4C5-7843-B2C2-8DAE25B27497}"/>
                                      </a:ext>
                                    </a:extLst>
                                  </p:cNvPr>
                                  <p:cNvPicPr/>
                                  <p:nvPr/>
                                </p:nvPicPr>
                                <p:blipFill>
                                  <a:blip r:embed="rId20"/>
                                  <a:stretch>
                                    <a:fillRect/>
                                  </a:stretch>
                                </p:blipFill>
                                <p:spPr>
                                  <a:xfrm>
                                    <a:off x="10408832" y="1124978"/>
                                    <a:ext cx="239713" cy="260350"/>
                                  </a:xfrm>
                                  <a:prstGeom prst="rect">
                                    <a:avLst/>
                                  </a:prstGeom>
                                </p:spPr>
                              </p:pic>
                            </p:oleObj>
                          </mc:Fallback>
                        </mc:AlternateContent>
                      </a:graphicData>
                    </a:graphic>
                  </p:graphicFrame>
                </mc:Choice>
                <mc:Fallback xmlns="">
                  <p:graphicFrame>
                    <p:nvGraphicFramePr>
                      <p:cNvPr id="9" name="Object 8">
                        <a:extLst>
                          <a:ext uri="{FF2B5EF4-FFF2-40B4-BE49-F238E27FC236}">
                            <a16:creationId xmlns:a16="http://schemas.microsoft.com/office/drawing/2014/main" id="{977480D1-E4C5-7843-B2C2-8DAE25B27497}"/>
                          </a:ext>
                        </a:extLst>
                      </p:cNvPr>
                      <p:cNvGraphicFramePr>
                        <a:graphicFrameLocks noChangeAspect="1"/>
                      </p:cNvGraphicFramePr>
                      <p:nvPr>
                        <p:extLst>
                          <p:ext uri="{D42A27DB-BD31-4B8C-83A1-F6EECF244321}">
                            <p14:modId xmlns:p14="http://schemas.microsoft.com/office/powerpoint/2010/main" val="855123081"/>
                          </p:ext>
                        </p:extLst>
                      </p:nvPr>
                    </p:nvGraphicFramePr>
                    <p:xfrm>
                      <a:off x="10408832" y="1124978"/>
                      <a:ext cx="239713" cy="260350"/>
                    </p:xfrm>
                    <a:graphic>
                      <a:graphicData uri="http://schemas.openxmlformats.org/presentationml/2006/ole">
                        <mc:AlternateContent>
                          <mc:Choice xmlns:v="urn:schemas-microsoft-com:vml" Requires="v">
                            <p:oleObj spid="_x0000_s12696" name="Equation" r:id="rId21" imgW="152280" imgH="164880" progId="Equation.DSMT4">
                              <p:embed/>
                            </p:oleObj>
                          </mc:Choice>
                          <mc:Fallback>
                            <p:oleObj name="Equation" r:id="rId21" imgW="152280" imgH="164880" progId="Equation.DSMT4">
                              <p:embed/>
                              <p:pic>
                                <p:nvPicPr>
                                  <p:cNvPr id="9" name="Object 8">
                                    <a:extLst>
                                      <a:ext uri="{FF2B5EF4-FFF2-40B4-BE49-F238E27FC236}">
                                        <a16:creationId xmlns:a16="http://schemas.microsoft.com/office/drawing/2014/main" id="{977480D1-E4C5-7843-B2C2-8DAE25B27497}"/>
                                      </a:ext>
                                    </a:extLst>
                                  </p:cNvPr>
                                  <p:cNvPicPr/>
                                  <p:nvPr/>
                                </p:nvPicPr>
                                <p:blipFill>
                                  <a:blip r:embed="rId22"/>
                                  <a:stretch>
                                    <a:fillRect/>
                                  </a:stretch>
                                </p:blipFill>
                                <p:spPr>
                                  <a:xfrm>
                                    <a:off x="10408832" y="1124978"/>
                                    <a:ext cx="239713" cy="260350"/>
                                  </a:xfrm>
                                  <a:prstGeom prst="rect">
                                    <a:avLst/>
                                  </a:prstGeom>
                                </p:spPr>
                              </p:pic>
                            </p:oleObj>
                          </mc:Fallback>
                        </mc:AlternateContent>
                      </a:graphicData>
                    </a:graphic>
                  </p:graphicFrame>
                </mc:Fallback>
              </mc:AlternateContent>
            </p:grpSp>
            <mc:AlternateContent xmlns:mc="http://schemas.openxmlformats.org/markup-compatibility/2006" xmlns:a14="http://schemas.microsoft.com/office/drawing/2010/main">
              <mc:Choice Requires="a14">
                <p:graphicFrame>
                  <p:nvGraphicFramePr>
                    <p:cNvPr id="14" name="Object 13">
                      <a:extLst>
                        <a:ext uri="{FF2B5EF4-FFF2-40B4-BE49-F238E27FC236}">
                          <a16:creationId xmlns:a16="http://schemas.microsoft.com/office/drawing/2014/main" id="{4835E6CD-F6CC-3842-86F1-83B473486717}"/>
                        </a:ext>
                      </a:extLst>
                    </p:cNvPr>
                    <p:cNvGraphicFramePr>
                      <a:graphicFrameLocks noChangeAspect="1"/>
                    </p:cNvGraphicFramePr>
                    <p:nvPr>
                      <p:extLst>
                        <p:ext uri="{D42A27DB-BD31-4B8C-83A1-F6EECF244321}">
                          <p14:modId xmlns:p14="http://schemas.microsoft.com/office/powerpoint/2010/main" val="459847009"/>
                        </p:ext>
                      </p:extLst>
                    </p:nvPr>
                  </p:nvGraphicFramePr>
                  <p:xfrm>
                    <a:off x="4256880" y="5038213"/>
                    <a:ext cx="1298575" cy="401638"/>
                  </p:xfrm>
                  <a:graphic>
                    <a:graphicData uri="http://schemas.openxmlformats.org/presentationml/2006/ole">
                      <mc:AlternateContent>
                        <mc:Choice xmlns:v="urn:schemas-microsoft-com:vml" Requires="v">
                          <p:oleObj spid="_x0000_s12774" name="Equation" r:id="rId23" imgW="825480" imgH="253800" progId="Equation.DSMT4">
                            <p:embed/>
                          </p:oleObj>
                        </mc:Choice>
                        <mc:Fallback>
                          <p:oleObj name="Equation" r:id="rId23" imgW="825480" imgH="253800" progId="Equation.DSMT4">
                            <p:embed/>
                            <p:pic>
                              <p:nvPicPr>
                                <p:cNvPr id="14" name="Object 13">
                                  <a:extLst>
                                    <a:ext uri="{FF2B5EF4-FFF2-40B4-BE49-F238E27FC236}">
                                      <a16:creationId xmlns:a16="http://schemas.microsoft.com/office/drawing/2014/main" id="{4835E6CD-F6CC-3842-86F1-83B473486717}"/>
                                    </a:ext>
                                  </a:extLst>
                                </p:cNvPr>
                                <p:cNvPicPr/>
                                <p:nvPr/>
                              </p:nvPicPr>
                              <p:blipFill>
                                <a:blip r:embed="rId24"/>
                                <a:stretch>
                                  <a:fillRect/>
                                </a:stretch>
                              </p:blipFill>
                              <p:spPr>
                                <a:xfrm>
                                  <a:off x="4256880" y="5038213"/>
                                  <a:ext cx="1298575" cy="401638"/>
                                </a:xfrm>
                                <a:prstGeom prst="rect">
                                  <a:avLst/>
                                </a:prstGeom>
                              </p:spPr>
                            </p:pic>
                          </p:oleObj>
                        </mc:Fallback>
                      </mc:AlternateContent>
                    </a:graphicData>
                  </a:graphic>
                </p:graphicFrame>
              </mc:Choice>
              <mc:Fallback xmlns="">
                <p:graphicFrame>
                  <p:nvGraphicFramePr>
                    <p:cNvPr id="14" name="Object 13">
                      <a:extLst>
                        <a:ext uri="{FF2B5EF4-FFF2-40B4-BE49-F238E27FC236}">
                          <a16:creationId xmlns:a16="http://schemas.microsoft.com/office/drawing/2014/main" id="{4835E6CD-F6CC-3842-86F1-83B473486717}"/>
                        </a:ext>
                      </a:extLst>
                    </p:cNvPr>
                    <p:cNvGraphicFramePr>
                      <a:graphicFrameLocks noChangeAspect="1"/>
                    </p:cNvGraphicFramePr>
                    <p:nvPr>
                      <p:extLst>
                        <p:ext uri="{D42A27DB-BD31-4B8C-83A1-F6EECF244321}">
                          <p14:modId xmlns:p14="http://schemas.microsoft.com/office/powerpoint/2010/main" val="459847009"/>
                        </p:ext>
                      </p:extLst>
                    </p:nvPr>
                  </p:nvGraphicFramePr>
                  <p:xfrm>
                    <a:off x="4256880" y="5038213"/>
                    <a:ext cx="1298575" cy="401638"/>
                  </p:xfrm>
                  <a:graphic>
                    <a:graphicData uri="http://schemas.openxmlformats.org/presentationml/2006/ole">
                      <mc:AlternateContent>
                        <mc:Choice xmlns:v="urn:schemas-microsoft-com:vml" Requires="v">
                          <p:oleObj spid="_x0000_s12697" name="Equation" r:id="rId25" imgW="825480" imgH="253800" progId="Equation.DSMT4">
                            <p:embed/>
                          </p:oleObj>
                        </mc:Choice>
                        <mc:Fallback>
                          <p:oleObj name="Equation" r:id="rId25" imgW="825480" imgH="253800" progId="Equation.DSMT4">
                            <p:embed/>
                            <p:pic>
                              <p:nvPicPr>
                                <p:cNvPr id="14" name="Object 13">
                                  <a:extLst>
                                    <a:ext uri="{FF2B5EF4-FFF2-40B4-BE49-F238E27FC236}">
                                      <a16:creationId xmlns:a16="http://schemas.microsoft.com/office/drawing/2014/main" id="{4835E6CD-F6CC-3842-86F1-83B473486717}"/>
                                    </a:ext>
                                  </a:extLst>
                                </p:cNvPr>
                                <p:cNvPicPr/>
                                <p:nvPr/>
                              </p:nvPicPr>
                              <p:blipFill>
                                <a:blip r:embed="rId26"/>
                                <a:stretch>
                                  <a:fillRect/>
                                </a:stretch>
                              </p:blipFill>
                              <p:spPr>
                                <a:xfrm>
                                  <a:off x="4256880" y="5038213"/>
                                  <a:ext cx="1298575" cy="401638"/>
                                </a:xfrm>
                                <a:prstGeom prst="rect">
                                  <a:avLst/>
                                </a:prstGeom>
                              </p:spPr>
                            </p:pic>
                          </p:oleObj>
                        </mc:Fallback>
                      </mc:AlternateContent>
                    </a:graphicData>
                  </a:graphic>
                </p:graphicFrame>
              </mc:Fallback>
            </mc:AlternateContent>
          </p:grpSp>
          <mc:AlternateContent xmlns:mc="http://schemas.openxmlformats.org/markup-compatibility/2006" xmlns:a14="http://schemas.microsoft.com/office/drawing/2010/main">
            <mc:Choice Requires="a14">
              <p:graphicFrame>
                <p:nvGraphicFramePr>
                  <p:cNvPr id="12" name="Object 11">
                    <a:extLst>
                      <a:ext uri="{FF2B5EF4-FFF2-40B4-BE49-F238E27FC236}">
                        <a16:creationId xmlns:a16="http://schemas.microsoft.com/office/drawing/2014/main" id="{A2468E01-F059-9448-8AEA-BCBFAAF8815B}"/>
                      </a:ext>
                    </a:extLst>
                  </p:cNvPr>
                  <p:cNvGraphicFramePr>
                    <a:graphicFrameLocks noChangeAspect="1"/>
                  </p:cNvGraphicFramePr>
                  <p:nvPr>
                    <p:extLst>
                      <p:ext uri="{D42A27DB-BD31-4B8C-83A1-F6EECF244321}">
                        <p14:modId xmlns:p14="http://schemas.microsoft.com/office/powerpoint/2010/main" val="1325267524"/>
                      </p:ext>
                    </p:extLst>
                  </p:nvPr>
                </p:nvGraphicFramePr>
                <p:xfrm>
                  <a:off x="5442243" y="2612489"/>
                  <a:ext cx="1379537" cy="441325"/>
                </p:xfrm>
                <a:graphic>
                  <a:graphicData uri="http://schemas.openxmlformats.org/presentationml/2006/ole">
                    <mc:AlternateContent>
                      <mc:Choice xmlns:v="urn:schemas-microsoft-com:vml" Requires="v">
                        <p:oleObj spid="_x0000_s12775" name="Equation" r:id="rId27" imgW="876240" imgH="279360" progId="Equation.DSMT4">
                          <p:embed/>
                        </p:oleObj>
                      </mc:Choice>
                      <mc:Fallback>
                        <p:oleObj name="Equation" r:id="rId27" imgW="876240" imgH="279360" progId="Equation.DSMT4">
                          <p:embed/>
                          <p:pic>
                            <p:nvPicPr>
                              <p:cNvPr id="12" name="Object 11">
                                <a:extLst>
                                  <a:ext uri="{FF2B5EF4-FFF2-40B4-BE49-F238E27FC236}">
                                    <a16:creationId xmlns:a16="http://schemas.microsoft.com/office/drawing/2014/main" id="{A2468E01-F059-9448-8AEA-BCBFAAF8815B}"/>
                                  </a:ext>
                                </a:extLst>
                              </p:cNvPr>
                              <p:cNvPicPr/>
                              <p:nvPr/>
                            </p:nvPicPr>
                            <p:blipFill>
                              <a:blip r:embed="rId28"/>
                              <a:stretch>
                                <a:fillRect/>
                              </a:stretch>
                            </p:blipFill>
                            <p:spPr>
                              <a:xfrm>
                                <a:off x="5442243" y="2612489"/>
                                <a:ext cx="1379537" cy="441325"/>
                              </a:xfrm>
                              <a:prstGeom prst="rect">
                                <a:avLst/>
                              </a:prstGeom>
                            </p:spPr>
                          </p:pic>
                        </p:oleObj>
                      </mc:Fallback>
                    </mc:AlternateContent>
                  </a:graphicData>
                </a:graphic>
              </p:graphicFrame>
            </mc:Choice>
            <mc:Fallback xmlns="">
              <p:graphicFrame>
                <p:nvGraphicFramePr>
                  <p:cNvPr id="12" name="Object 11">
                    <a:extLst>
                      <a:ext uri="{FF2B5EF4-FFF2-40B4-BE49-F238E27FC236}">
                        <a16:creationId xmlns:a16="http://schemas.microsoft.com/office/drawing/2014/main" id="{A2468E01-F059-9448-8AEA-BCBFAAF8815B}"/>
                      </a:ext>
                    </a:extLst>
                  </p:cNvPr>
                  <p:cNvGraphicFramePr>
                    <a:graphicFrameLocks noChangeAspect="1"/>
                  </p:cNvGraphicFramePr>
                  <p:nvPr>
                    <p:extLst>
                      <p:ext uri="{D42A27DB-BD31-4B8C-83A1-F6EECF244321}">
                        <p14:modId xmlns:p14="http://schemas.microsoft.com/office/powerpoint/2010/main" val="1325267524"/>
                      </p:ext>
                    </p:extLst>
                  </p:nvPr>
                </p:nvGraphicFramePr>
                <p:xfrm>
                  <a:off x="5442243" y="2612489"/>
                  <a:ext cx="1379537" cy="441325"/>
                </p:xfrm>
                <a:graphic>
                  <a:graphicData uri="http://schemas.openxmlformats.org/presentationml/2006/ole">
                    <mc:AlternateContent>
                      <mc:Choice xmlns:v="urn:schemas-microsoft-com:vml" Requires="v">
                        <p:oleObj spid="_x0000_s12698" name="Equation" r:id="rId29" imgW="876240" imgH="279360" progId="Equation.DSMT4">
                          <p:embed/>
                        </p:oleObj>
                      </mc:Choice>
                      <mc:Fallback>
                        <p:oleObj name="Equation" r:id="rId29" imgW="876240" imgH="279360" progId="Equation.DSMT4">
                          <p:embed/>
                          <p:pic>
                            <p:nvPicPr>
                              <p:cNvPr id="12" name="Object 11">
                                <a:extLst>
                                  <a:ext uri="{FF2B5EF4-FFF2-40B4-BE49-F238E27FC236}">
                                    <a16:creationId xmlns:a16="http://schemas.microsoft.com/office/drawing/2014/main" id="{A2468E01-F059-9448-8AEA-BCBFAAF8815B}"/>
                                  </a:ext>
                                </a:extLst>
                              </p:cNvPr>
                              <p:cNvPicPr/>
                              <p:nvPr/>
                            </p:nvPicPr>
                            <p:blipFill>
                              <a:blip r:embed="rId30"/>
                              <a:stretch>
                                <a:fillRect/>
                              </a:stretch>
                            </p:blipFill>
                            <p:spPr>
                              <a:xfrm>
                                <a:off x="5442243" y="2612489"/>
                                <a:ext cx="1379537" cy="441325"/>
                              </a:xfrm>
                              <a:prstGeom prst="rect">
                                <a:avLst/>
                              </a:prstGeom>
                            </p:spPr>
                          </p:pic>
                        </p:oleObj>
                      </mc:Fallback>
                    </mc:AlternateContent>
                  </a:graphicData>
                </a:graphic>
              </p:graphicFrame>
            </mc:Fallback>
          </mc:AlternateContent>
        </p:grpSp>
        <mc:AlternateContent xmlns:mc="http://schemas.openxmlformats.org/markup-compatibility/2006" xmlns:a14="http://schemas.microsoft.com/office/drawing/2010/main">
          <mc:Choice Requires="a14">
            <p:graphicFrame>
              <p:nvGraphicFramePr>
                <p:cNvPr id="18" name="Object 17">
                  <a:extLst>
                    <a:ext uri="{FF2B5EF4-FFF2-40B4-BE49-F238E27FC236}">
                      <a16:creationId xmlns:a16="http://schemas.microsoft.com/office/drawing/2014/main" id="{6D907453-2E50-AB41-94A1-CE400FB10570}"/>
                    </a:ext>
                  </a:extLst>
                </p:cNvPr>
                <p:cNvGraphicFramePr>
                  <a:graphicFrameLocks noChangeAspect="1"/>
                </p:cNvGraphicFramePr>
                <p:nvPr>
                  <p:extLst>
                    <p:ext uri="{D42A27DB-BD31-4B8C-83A1-F6EECF244321}">
                      <p14:modId xmlns:p14="http://schemas.microsoft.com/office/powerpoint/2010/main" val="601886017"/>
                    </p:ext>
                  </p:extLst>
                </p:nvPr>
              </p:nvGraphicFramePr>
              <p:xfrm>
                <a:off x="3838721" y="5137748"/>
                <a:ext cx="239713" cy="260350"/>
              </p:xfrm>
              <a:graphic>
                <a:graphicData uri="http://schemas.openxmlformats.org/presentationml/2006/ole">
                  <mc:AlternateContent>
                    <mc:Choice xmlns:v="urn:schemas-microsoft-com:vml" Requires="v">
                      <p:oleObj spid="_x0000_s12776" name="Equation" r:id="rId21" imgW="152280" imgH="164880" progId="Equation.DSMT4">
                        <p:embed/>
                      </p:oleObj>
                    </mc:Choice>
                    <mc:Fallback>
                      <p:oleObj name="Equation" r:id="rId21" imgW="152280" imgH="164880" progId="Equation.DSMT4">
                        <p:embed/>
                        <p:pic>
                          <p:nvPicPr>
                            <p:cNvPr id="18" name="Object 17">
                              <a:extLst>
                                <a:ext uri="{FF2B5EF4-FFF2-40B4-BE49-F238E27FC236}">
                                  <a16:creationId xmlns:a16="http://schemas.microsoft.com/office/drawing/2014/main" id="{6D907453-2E50-AB41-94A1-CE400FB10570}"/>
                                </a:ext>
                              </a:extLst>
                            </p:cNvPr>
                            <p:cNvPicPr/>
                            <p:nvPr/>
                          </p:nvPicPr>
                          <p:blipFill>
                            <a:blip r:embed="rId20"/>
                            <a:stretch>
                              <a:fillRect/>
                            </a:stretch>
                          </p:blipFill>
                          <p:spPr>
                            <a:xfrm>
                              <a:off x="3838721" y="5137748"/>
                              <a:ext cx="239713" cy="260350"/>
                            </a:xfrm>
                            <a:prstGeom prst="rect">
                              <a:avLst/>
                            </a:prstGeom>
                          </p:spPr>
                        </p:pic>
                      </p:oleObj>
                    </mc:Fallback>
                  </mc:AlternateContent>
                </a:graphicData>
              </a:graphic>
            </p:graphicFrame>
          </mc:Choice>
          <mc:Fallback xmlns="">
            <p:graphicFrame>
              <p:nvGraphicFramePr>
                <p:cNvPr id="18" name="Object 17">
                  <a:extLst>
                    <a:ext uri="{FF2B5EF4-FFF2-40B4-BE49-F238E27FC236}">
                      <a16:creationId xmlns:a16="http://schemas.microsoft.com/office/drawing/2014/main" id="{6D907453-2E50-AB41-94A1-CE400FB10570}"/>
                    </a:ext>
                  </a:extLst>
                </p:cNvPr>
                <p:cNvGraphicFramePr>
                  <a:graphicFrameLocks noChangeAspect="1"/>
                </p:cNvGraphicFramePr>
                <p:nvPr>
                  <p:extLst>
                    <p:ext uri="{D42A27DB-BD31-4B8C-83A1-F6EECF244321}">
                      <p14:modId xmlns:p14="http://schemas.microsoft.com/office/powerpoint/2010/main" val="601886017"/>
                    </p:ext>
                  </p:extLst>
                </p:nvPr>
              </p:nvGraphicFramePr>
              <p:xfrm>
                <a:off x="3838721" y="5137748"/>
                <a:ext cx="239713" cy="260350"/>
              </p:xfrm>
              <a:graphic>
                <a:graphicData uri="http://schemas.openxmlformats.org/presentationml/2006/ole">
                  <mc:AlternateContent>
                    <mc:Choice xmlns:v="urn:schemas-microsoft-com:vml" Requires="v">
                      <p:oleObj spid="_x0000_s12699" name="Equation" r:id="rId21" imgW="152280" imgH="164880" progId="Equation.DSMT4">
                        <p:embed/>
                      </p:oleObj>
                    </mc:Choice>
                    <mc:Fallback>
                      <p:oleObj name="Equation" r:id="rId21" imgW="152280" imgH="164880" progId="Equation.DSMT4">
                        <p:embed/>
                        <p:pic>
                          <p:nvPicPr>
                            <p:cNvPr id="18" name="Object 17">
                              <a:extLst>
                                <a:ext uri="{FF2B5EF4-FFF2-40B4-BE49-F238E27FC236}">
                                  <a16:creationId xmlns:a16="http://schemas.microsoft.com/office/drawing/2014/main" id="{6D907453-2E50-AB41-94A1-CE400FB10570}"/>
                                </a:ext>
                              </a:extLst>
                            </p:cNvPr>
                            <p:cNvPicPr/>
                            <p:nvPr/>
                          </p:nvPicPr>
                          <p:blipFill>
                            <a:blip r:embed="rId22"/>
                            <a:stretch>
                              <a:fillRect/>
                            </a:stretch>
                          </p:blipFill>
                          <p:spPr>
                            <a:xfrm>
                              <a:off x="3838721" y="5137748"/>
                              <a:ext cx="239713" cy="260350"/>
                            </a:xfrm>
                            <a:prstGeom prst="rect">
                              <a:avLst/>
                            </a:prstGeom>
                          </p:spPr>
                        </p:pic>
                      </p:oleObj>
                    </mc:Fallback>
                  </mc:AlternateContent>
                </a:graphicData>
              </a:graphic>
            </p:graphicFrame>
          </mc:Fallback>
        </mc:AlternateContent>
      </p:grpSp>
      <p:pic>
        <p:nvPicPr>
          <p:cNvPr id="19" name="Picture 278" descr="Image result for rudolf peierls">
            <a:extLst>
              <a:ext uri="{FF2B5EF4-FFF2-40B4-BE49-F238E27FC236}">
                <a16:creationId xmlns:a16="http://schemas.microsoft.com/office/drawing/2014/main" id="{DFBDBE0E-3BCD-5A47-BE5C-89B48E14C558}"/>
              </a:ext>
            </a:extLst>
          </p:cNvPr>
          <p:cNvPicPr>
            <a:picLocks noChangeAspect="1" noChangeArrowheads="1"/>
          </p:cNvPicPr>
          <p:nvPr/>
        </p:nvPicPr>
        <p:blipFill rotWithShape="1">
          <a:blip r:embed="rId31" cstate="print">
            <a:extLst>
              <a:ext uri="{28A0092B-C50C-407E-A947-70E740481C1C}">
                <a14:useLocalDpi xmlns:a14="http://schemas.microsoft.com/office/drawing/2010/main" val="0"/>
              </a:ext>
            </a:extLst>
          </a:blip>
          <a:srcRect l="7294" t="1410" r="7784" b="22024"/>
          <a:stretch/>
        </p:blipFill>
        <p:spPr bwMode="auto">
          <a:xfrm>
            <a:off x="10334638" y="3025483"/>
            <a:ext cx="922157" cy="104243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44" descr="Bildergebnis fÃ¼r t.w.b. kibble">
            <a:extLst>
              <a:ext uri="{FF2B5EF4-FFF2-40B4-BE49-F238E27FC236}">
                <a16:creationId xmlns:a16="http://schemas.microsoft.com/office/drawing/2014/main" id="{1626FA5F-5E88-EC4B-8980-3975027109D2}"/>
              </a:ext>
            </a:extLst>
          </p:cNvPr>
          <p:cNvPicPr>
            <a:picLocks noChangeAspect="1" noChangeArrowheads="1"/>
          </p:cNvPicPr>
          <p:nvPr/>
        </p:nvPicPr>
        <p:blipFill rotWithShape="1">
          <a:blip r:embed="rId32">
            <a:extLst>
              <a:ext uri="{28A0092B-C50C-407E-A947-70E740481C1C}">
                <a14:useLocalDpi xmlns:a14="http://schemas.microsoft.com/office/drawing/2010/main" val="0"/>
              </a:ext>
            </a:extLst>
          </a:blip>
          <a:srcRect l="24355" t="5664" r="18046" b="28509"/>
          <a:stretch/>
        </p:blipFill>
        <p:spPr bwMode="auto">
          <a:xfrm>
            <a:off x="9517312" y="3025483"/>
            <a:ext cx="781829" cy="104243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140F015-606A-AD43-B320-C40B75748170}"/>
              </a:ext>
            </a:extLst>
          </p:cNvPr>
          <p:cNvSpPr txBox="1"/>
          <p:nvPr/>
        </p:nvSpPr>
        <p:spPr>
          <a:xfrm>
            <a:off x="768109" y="5771689"/>
            <a:ext cx="10612009" cy="954107"/>
          </a:xfrm>
          <a:prstGeom prst="rect">
            <a:avLst/>
          </a:prstGeom>
          <a:solidFill>
            <a:srgbClr val="0070C0"/>
          </a:solidFill>
        </p:spPr>
        <p:txBody>
          <a:bodyPr wrap="none" rtlCol="0">
            <a:sp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The electric field of a focused </a:t>
            </a:r>
            <a:r>
              <a:rPr lang="en-US" sz="2800" b="1" dirty="0" err="1">
                <a:solidFill>
                  <a:schemeClr val="bg1"/>
                </a:solidFill>
                <a:latin typeface="Times New Roman" panose="02020603050405020304" pitchFamily="18" charset="0"/>
                <a:cs typeface="Times New Roman" panose="02020603050405020304" pitchFamily="18" charset="0"/>
              </a:rPr>
              <a:t>TeraWatt</a:t>
            </a:r>
            <a:r>
              <a:rPr lang="en-US" sz="2800" b="1" dirty="0">
                <a:solidFill>
                  <a:schemeClr val="bg1"/>
                </a:solidFill>
                <a:latin typeface="Times New Roman" panose="02020603050405020304" pitchFamily="18" charset="0"/>
                <a:cs typeface="Times New Roman" panose="02020603050405020304" pitchFamily="18" charset="0"/>
              </a:rPr>
              <a:t> laser appears critical to a </a:t>
            </a:r>
          </a:p>
          <a:p>
            <a:pPr algn="ctr"/>
            <a:r>
              <a:rPr lang="en-US" sz="2800" b="1" dirty="0">
                <a:solidFill>
                  <a:schemeClr val="bg1"/>
                </a:solidFill>
                <a:latin typeface="Times New Roman" panose="02020603050405020304" pitchFamily="18" charset="0"/>
                <a:cs typeface="Times New Roman" panose="02020603050405020304" pitchFamily="18" charset="0"/>
              </a:rPr>
              <a:t>counterpropagating 50 GeV electron   </a:t>
            </a:r>
            <a:r>
              <a:rPr lang="en-US" sz="2800" b="1" dirty="0">
                <a:solidFill>
                  <a:schemeClr val="bg1"/>
                </a:solidFill>
                <a:latin typeface="Times New Roman" panose="02020603050405020304" pitchFamily="18" charset="0"/>
                <a:cs typeface="Times New Roman" panose="02020603050405020304" pitchFamily="18" charset="0"/>
                <a:sym typeface="Symbol" panose="05050102010706020507" pitchFamily="18" charset="2"/>
              </a:rPr>
              <a:t>    </a:t>
            </a:r>
            <a:r>
              <a:rPr lang="en-US" sz="2800" b="1" dirty="0">
                <a:solidFill>
                  <a:schemeClr val="accent4"/>
                </a:solidFill>
                <a:latin typeface="Times New Roman" panose="02020603050405020304" pitchFamily="18" charset="0"/>
                <a:cs typeface="Times New Roman" panose="02020603050405020304" pitchFamily="18" charset="0"/>
                <a:sym typeface="Symbol" panose="05050102010706020507" pitchFamily="18" charset="2"/>
              </a:rPr>
              <a:t>SLAC Experiment E-144</a:t>
            </a:r>
            <a:endParaRPr lang="en-US" sz="2800" b="1" i="1" dirty="0">
              <a:solidFill>
                <a:schemeClr val="accent4"/>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4988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http://i.stack.imgur.com/8wung.pn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txBox="1">
            <a:spLocks noChangeArrowheads="1"/>
          </p:cNvSpPr>
          <p:nvPr/>
        </p:nvSpPr>
        <p:spPr bwMode="auto">
          <a:xfrm>
            <a:off x="1524000" y="7938"/>
            <a:ext cx="9144000"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algn="ctr">
              <a:spcBef>
                <a:spcPct val="0"/>
              </a:spcBef>
            </a:pPr>
            <a:r>
              <a:rPr lang="en-US" sz="3200" b="1" dirty="0">
                <a:solidFill>
                  <a:srgbClr val="FF0000"/>
                </a:solidFill>
                <a:latin typeface="Arial" panose="020B0604020202020204" pitchFamily="34" charset="0"/>
                <a:cs typeface="Arial" panose="020B0604020202020204" pitchFamily="34" charset="0"/>
              </a:rPr>
              <a:t>SLAC Experiment E-144</a:t>
            </a:r>
            <a:endParaRPr lang="en-US" sz="3200" b="1" dirty="0">
              <a:solidFill>
                <a:srgbClr val="FF0000"/>
              </a:solidFill>
              <a:latin typeface="Arial" panose="020B0604020202020204" pitchFamily="34" charset="0"/>
              <a:ea typeface="宋体" pitchFamily="2" charset="-122"/>
              <a:cs typeface="Arial" panose="020B0604020202020204" pitchFamily="34" charset="0"/>
            </a:endParaRPr>
          </a:p>
        </p:txBody>
      </p:sp>
      <p:sp>
        <p:nvSpPr>
          <p:cNvPr id="4" name="TextBox 1"/>
          <p:cNvSpPr txBox="1">
            <a:spLocks noChangeArrowheads="1"/>
          </p:cNvSpPr>
          <p:nvPr/>
        </p:nvSpPr>
        <p:spPr bwMode="auto">
          <a:xfrm>
            <a:off x="77118" y="476672"/>
            <a:ext cx="1051887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eaLnBrk="1" hangingPunct="1"/>
            <a:r>
              <a:rPr lang="en-US" dirty="0">
                <a:solidFill>
                  <a:srgbClr val="FF0000"/>
                </a:solidFill>
                <a:latin typeface="Arial" panose="020B0604020202020204" pitchFamily="34" charset="0"/>
                <a:cs typeface="Arial" panose="020B0604020202020204" pitchFamily="34" charset="0"/>
              </a:rPr>
              <a:t>Performed in the Final Focus Test Beam, SLAC (1996-1997) </a:t>
            </a:r>
          </a:p>
          <a:p>
            <a:pPr eaLnBrk="1" hangingPunct="1"/>
            <a:r>
              <a:rPr lang="nb-NO" sz="1400" i="1" dirty="0">
                <a:solidFill>
                  <a:srgbClr val="FF0000"/>
                </a:solidFill>
              </a:rPr>
              <a:t>FFTB: V. Balakin et al., </a:t>
            </a:r>
            <a:r>
              <a:rPr lang="nb-NO" sz="1400" i="1" dirty="0">
                <a:hlinkClick r:id="rId2"/>
              </a:rPr>
              <a:t>Phys. Rev. Lett. </a:t>
            </a:r>
            <a:r>
              <a:rPr lang="nb-NO" sz="1400" b="1" i="1" dirty="0">
                <a:hlinkClick r:id="rId2"/>
              </a:rPr>
              <a:t>74</a:t>
            </a:r>
            <a:r>
              <a:rPr lang="nb-NO" sz="1400" i="1" dirty="0">
                <a:hlinkClick r:id="rId2"/>
              </a:rPr>
              <a:t>, 2479 (1995)</a:t>
            </a:r>
            <a:endParaRPr lang="en-US" sz="1400" i="1" dirty="0">
              <a:solidFill>
                <a:srgbClr val="FF0000"/>
              </a:solidFill>
            </a:endParaRPr>
          </a:p>
          <a:p>
            <a:pPr eaLnBrk="1" hangingPunct="1"/>
            <a:endParaRPr lang="en-US" sz="1600" dirty="0">
              <a:solidFill>
                <a:srgbClr val="FF0000"/>
              </a:solidFill>
            </a:endParaRPr>
          </a:p>
          <a:p>
            <a:pPr eaLnBrk="1" hangingPunct="1"/>
            <a:endParaRPr lang="en-US" sz="1600" dirty="0"/>
          </a:p>
          <a:p>
            <a:pPr eaLnBrk="1" hangingPunct="1"/>
            <a:endParaRPr lang="en-US" sz="1600" dirty="0">
              <a:solidFill>
                <a:srgbClr val="FF0000"/>
              </a:solidFill>
            </a:endParaRPr>
          </a:p>
          <a:p>
            <a:pPr eaLnBrk="1" hangingPunct="1"/>
            <a:endParaRPr lang="en-US" sz="1600" dirty="0">
              <a:solidFill>
                <a:srgbClr val="FF0000"/>
              </a:solidFill>
            </a:endParaRPr>
          </a:p>
          <a:p>
            <a:pPr eaLnBrk="1" hangingPunct="1"/>
            <a:endParaRPr lang="en-US" sz="1600" dirty="0">
              <a:solidFill>
                <a:srgbClr val="FF0000"/>
              </a:solidFill>
            </a:endParaRPr>
          </a:p>
          <a:p>
            <a:pPr eaLnBrk="1" hangingPunct="1"/>
            <a:endParaRPr lang="en-US" sz="1600" dirty="0">
              <a:solidFill>
                <a:srgbClr val="FF0000"/>
              </a:solidFill>
            </a:endParaRPr>
          </a:p>
          <a:p>
            <a:pPr eaLnBrk="1" hangingPunct="1"/>
            <a:endParaRPr lang="en-US" sz="1600" dirty="0"/>
          </a:p>
          <a:p>
            <a:pPr eaLnBrk="1" hangingPunct="1"/>
            <a:endParaRPr lang="en-US" sz="1600" dirty="0">
              <a:solidFill>
                <a:srgbClr val="FF0000"/>
              </a:solidFill>
            </a:endParaRPr>
          </a:p>
          <a:p>
            <a:pPr eaLnBrk="1" hangingPunct="1"/>
            <a:endParaRPr lang="en-US" sz="1600" dirty="0">
              <a:solidFill>
                <a:srgbClr val="FF0000"/>
              </a:solidFill>
            </a:endParaRPr>
          </a:p>
          <a:p>
            <a:pPr eaLnBrk="1" hangingPunct="1"/>
            <a:r>
              <a:rPr lang="en-US" sz="1600" dirty="0">
                <a:solidFill>
                  <a:srgbClr val="FF0000"/>
                </a:solidFill>
              </a:rPr>
              <a:t>  </a:t>
            </a:r>
            <a:endParaRPr lang="en-US" sz="1600" dirty="0"/>
          </a:p>
        </p:txBody>
      </p:sp>
      <p:pic>
        <p:nvPicPr>
          <p:cNvPr id="6" name="Picture 2" descr="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1563" y="892598"/>
            <a:ext cx="3480157" cy="283981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chirped pulse amplificati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3683" y="2660834"/>
            <a:ext cx="5109781" cy="334974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768436" y="5571750"/>
            <a:ext cx="7271114" cy="954107"/>
          </a:xfrm>
          <a:prstGeom prst="rect">
            <a:avLst/>
          </a:prstGeom>
          <a:noFill/>
        </p:spPr>
        <p:txBody>
          <a:bodyPr wrap="square" rtlCol="0">
            <a:spAutoFit/>
          </a:bodyPr>
          <a:lstStyle/>
          <a:p>
            <a:r>
              <a:rPr lang="en-US" sz="2000" dirty="0">
                <a:solidFill>
                  <a:srgbClr val="131AFC"/>
                </a:solidFill>
                <a:latin typeface="Arial" panose="020B0604020202020204" pitchFamily="34" charset="0"/>
                <a:cs typeface="Arial" panose="020B0604020202020204" pitchFamily="34" charset="0"/>
              </a:rPr>
              <a:t>Terawatt laser system: Chirped-Pulse Amplification (CPA)</a:t>
            </a:r>
          </a:p>
          <a:p>
            <a:r>
              <a:rPr lang="en-US" sz="2000" dirty="0">
                <a:solidFill>
                  <a:srgbClr val="131AFC"/>
                </a:solidFill>
                <a:latin typeface="Arial" panose="020B0604020202020204" pitchFamily="34" charset="0"/>
                <a:cs typeface="Arial" panose="020B0604020202020204" pitchFamily="34" charset="0"/>
              </a:rPr>
              <a:t>in a “slab” amplifier.  (Special thanks to D. </a:t>
            </a:r>
            <a:r>
              <a:rPr lang="en-US" sz="2000" dirty="0" err="1">
                <a:solidFill>
                  <a:srgbClr val="131AFC"/>
                </a:solidFill>
                <a:latin typeface="Arial" panose="020B0604020202020204" pitchFamily="34" charset="0"/>
                <a:cs typeface="Arial" panose="020B0604020202020204" pitchFamily="34" charset="0"/>
              </a:rPr>
              <a:t>Meyerhofer</a:t>
            </a:r>
            <a:r>
              <a:rPr lang="en-US" sz="2000" dirty="0">
                <a:solidFill>
                  <a:srgbClr val="131AFC"/>
                </a:solidFill>
                <a:latin typeface="Arial" panose="020B0604020202020204" pitchFamily="34" charset="0"/>
                <a:cs typeface="Arial" panose="020B0604020202020204" pitchFamily="34" charset="0"/>
              </a:rPr>
              <a:t>.)</a:t>
            </a:r>
          </a:p>
          <a:p>
            <a:r>
              <a:rPr lang="en-US" sz="1600" i="1" dirty="0">
                <a:solidFill>
                  <a:srgbClr val="FF0000"/>
                </a:solidFill>
                <a:latin typeface="Comic Sans MS" panose="030F0902030302020204" pitchFamily="66" charset="0"/>
              </a:rPr>
              <a:t>E144 laser system: C. </a:t>
            </a:r>
            <a:r>
              <a:rPr lang="en-US" sz="1600" i="1" dirty="0" err="1">
                <a:solidFill>
                  <a:srgbClr val="FF0000"/>
                </a:solidFill>
                <a:latin typeface="Comic Sans MS" panose="030F0902030302020204" pitchFamily="66" charset="0"/>
              </a:rPr>
              <a:t>Bamber</a:t>
            </a:r>
            <a:r>
              <a:rPr lang="en-US" sz="1600" i="1" dirty="0">
                <a:solidFill>
                  <a:srgbClr val="FF0000"/>
                </a:solidFill>
                <a:latin typeface="Comic Sans MS" panose="030F0902030302020204" pitchFamily="66" charset="0"/>
              </a:rPr>
              <a:t> et al., </a:t>
            </a:r>
            <a:r>
              <a:rPr lang="en-US" sz="1600" i="1" dirty="0">
                <a:latin typeface="Comic Sans MS" panose="030F0902030302020204" pitchFamily="66" charset="0"/>
                <a:hlinkClick r:id="rId5"/>
              </a:rPr>
              <a:t>Laser Phys. </a:t>
            </a:r>
            <a:r>
              <a:rPr lang="en-US" sz="1600" b="1" i="1" dirty="0">
                <a:latin typeface="Comic Sans MS" panose="030F0902030302020204" pitchFamily="66" charset="0"/>
                <a:hlinkClick r:id="rId5"/>
              </a:rPr>
              <a:t>7</a:t>
            </a:r>
            <a:r>
              <a:rPr lang="en-US" sz="1600" i="1" dirty="0">
                <a:latin typeface="Comic Sans MS" panose="030F0902030302020204" pitchFamily="66" charset="0"/>
                <a:hlinkClick r:id="rId5"/>
              </a:rPr>
              <a:t>, 135 (1997)</a:t>
            </a:r>
            <a:endParaRPr lang="en-US" sz="1600" i="1" dirty="0">
              <a:latin typeface="Comic Sans MS" panose="030F0902030302020204" pitchFamily="66" charset="0"/>
            </a:endParaRPr>
          </a:p>
        </p:txBody>
      </p:sp>
      <p:pic>
        <p:nvPicPr>
          <p:cNvPr id="8" name="Picture 7"/>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3124" y="1016199"/>
            <a:ext cx="5905163" cy="1946741"/>
          </a:xfrm>
          <a:prstGeom prst="rect">
            <a:avLst/>
          </a:prstGeom>
        </p:spPr>
      </p:pic>
      <p:pic>
        <p:nvPicPr>
          <p:cNvPr id="9" name="Picture 2" descr="E144_fftb"/>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a:xfrm>
            <a:off x="8977302" y="3200400"/>
            <a:ext cx="1935237" cy="22678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4" descr="E144_exp"/>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a:xfrm flipH="1">
            <a:off x="6204979" y="3420736"/>
            <a:ext cx="2736304" cy="20475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Box 4">
            <a:extLst>
              <a:ext uri="{FF2B5EF4-FFF2-40B4-BE49-F238E27FC236}">
                <a16:creationId xmlns:a16="http://schemas.microsoft.com/office/drawing/2014/main" id="{B34D31E2-8B07-C946-ADF2-A6B86C1E61C1}"/>
              </a:ext>
            </a:extLst>
          </p:cNvPr>
          <p:cNvSpPr txBox="1"/>
          <p:nvPr/>
        </p:nvSpPr>
        <p:spPr>
          <a:xfrm>
            <a:off x="220337" y="5933461"/>
            <a:ext cx="3223959" cy="923330"/>
          </a:xfrm>
          <a:prstGeom prst="rect">
            <a:avLst/>
          </a:prstGeom>
          <a:solidFill>
            <a:schemeClr val="accent2">
              <a:lumMod val="60000"/>
              <a:lumOff val="40000"/>
            </a:schemeClr>
          </a:solidFill>
        </p:spPr>
        <p:txBody>
          <a:bodyPr wrap="none" rtlCol="0">
            <a:spAutoFit/>
          </a:bodyPr>
          <a:lstStyle/>
          <a:p>
            <a:pPr algn="ctr"/>
            <a:r>
              <a:rPr lang="en-US" dirty="0">
                <a:solidFill>
                  <a:srgbClr val="C00000"/>
                </a:solidFill>
                <a:latin typeface="Arial" panose="020B0604020202020204" pitchFamily="34" charset="0"/>
                <a:cs typeface="Arial" panose="020B0604020202020204" pitchFamily="34" charset="0"/>
              </a:rPr>
              <a:t>This is the same laser system</a:t>
            </a:r>
          </a:p>
          <a:p>
            <a:pPr algn="ctr"/>
            <a:r>
              <a:rPr lang="en-US" dirty="0">
                <a:solidFill>
                  <a:srgbClr val="C00000"/>
                </a:solidFill>
                <a:latin typeface="Arial" panose="020B0604020202020204" pitchFamily="34" charset="0"/>
                <a:cs typeface="Arial" panose="020B0604020202020204" pitchFamily="34" charset="0"/>
              </a:rPr>
              <a:t>(T</a:t>
            </a:r>
            <a:r>
              <a:rPr lang="en-US" baseline="30000" dirty="0">
                <a:solidFill>
                  <a:srgbClr val="C00000"/>
                </a:solidFill>
                <a:latin typeface="Arial" panose="020B0604020202020204" pitchFamily="34" charset="0"/>
                <a:cs typeface="Arial" panose="020B0604020202020204" pitchFamily="34" charset="0"/>
              </a:rPr>
              <a:t>3</a:t>
            </a:r>
            <a:r>
              <a:rPr lang="en-US" dirty="0">
                <a:solidFill>
                  <a:srgbClr val="C00000"/>
                </a:solidFill>
                <a:latin typeface="Arial" panose="020B0604020202020204" pitchFamily="34" charset="0"/>
                <a:cs typeface="Arial" panose="020B0604020202020204" pitchFamily="34" charset="0"/>
              </a:rPr>
              <a:t>) for which the Nobel Prize</a:t>
            </a:r>
          </a:p>
          <a:p>
            <a:pPr algn="ctr"/>
            <a:r>
              <a:rPr lang="en-US" dirty="0">
                <a:solidFill>
                  <a:srgbClr val="C00000"/>
                </a:solidFill>
                <a:latin typeface="Arial" panose="020B0604020202020204" pitchFamily="34" charset="0"/>
                <a:cs typeface="Arial" panose="020B0604020202020204" pitchFamily="34" charset="0"/>
              </a:rPr>
              <a:t>was awarded this year</a:t>
            </a:r>
          </a:p>
        </p:txBody>
      </p:sp>
    </p:spTree>
    <p:extLst>
      <p:ext uri="{BB962C8B-B14F-4D97-AF65-F5344CB8AC3E}">
        <p14:creationId xmlns:p14="http://schemas.microsoft.com/office/powerpoint/2010/main" val="6508327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http://i.stack.imgur.com/8wung.pn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txBox="1">
            <a:spLocks noChangeArrowheads="1"/>
          </p:cNvSpPr>
          <p:nvPr/>
        </p:nvSpPr>
        <p:spPr bwMode="auto">
          <a:xfrm>
            <a:off x="1524000" y="7938"/>
            <a:ext cx="9144000"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algn="ctr">
              <a:spcBef>
                <a:spcPct val="0"/>
              </a:spcBef>
            </a:pPr>
            <a:r>
              <a:rPr lang="en-US" sz="3200" b="1" dirty="0">
                <a:solidFill>
                  <a:srgbClr val="FF0000"/>
                </a:solidFill>
                <a:latin typeface="Arial" panose="020B0604020202020204" pitchFamily="34" charset="0"/>
                <a:cs typeface="Arial" panose="020B0604020202020204" pitchFamily="34" charset="0"/>
              </a:rPr>
              <a:t>Nonlinear Compton Scattering</a:t>
            </a:r>
            <a:endParaRPr lang="en-US" sz="3200" b="1" dirty="0">
              <a:solidFill>
                <a:srgbClr val="FF0000"/>
              </a:solidFill>
              <a:latin typeface="Arial" panose="020B0604020202020204" pitchFamily="34" charset="0"/>
              <a:ea typeface="宋体" pitchFamily="2" charset="-122"/>
              <a:cs typeface="Arial" panose="020B0604020202020204" pitchFamily="34" charset="0"/>
            </a:endParaRPr>
          </a:p>
        </p:txBody>
      </p:sp>
      <p:sp>
        <p:nvSpPr>
          <p:cNvPr id="4" name="TextBox 1"/>
          <p:cNvSpPr txBox="1">
            <a:spLocks noChangeArrowheads="1"/>
          </p:cNvSpPr>
          <p:nvPr/>
        </p:nvSpPr>
        <p:spPr bwMode="auto">
          <a:xfrm>
            <a:off x="1631504" y="619553"/>
            <a:ext cx="90364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eaLnBrk="1" hangingPunct="1"/>
            <a:r>
              <a:rPr lang="en-US" sz="1600" dirty="0">
                <a:solidFill>
                  <a:srgbClr val="FF0000"/>
                </a:solidFill>
              </a:rPr>
              <a:t>                                                                                    </a:t>
            </a:r>
            <a:r>
              <a:rPr lang="en-US" sz="1400" dirty="0">
                <a:solidFill>
                  <a:srgbClr val="FF0000"/>
                </a:solidFill>
              </a:rPr>
              <a:t>C. Bula </a:t>
            </a:r>
            <a:r>
              <a:rPr lang="en-US" sz="1400" i="1" dirty="0">
                <a:solidFill>
                  <a:srgbClr val="FF0000"/>
                </a:solidFill>
              </a:rPr>
              <a:t>et al</a:t>
            </a:r>
            <a:r>
              <a:rPr lang="en-US" sz="1400" dirty="0">
                <a:solidFill>
                  <a:srgbClr val="FF0000"/>
                </a:solidFill>
              </a:rPr>
              <a:t>. </a:t>
            </a:r>
            <a:r>
              <a:rPr lang="en-US" sz="1400" i="1" dirty="0">
                <a:solidFill>
                  <a:srgbClr val="FF0000"/>
                </a:solidFill>
                <a:hlinkClick r:id="rId3"/>
              </a:rPr>
              <a:t>Phys. Rev. Lett. </a:t>
            </a:r>
            <a:r>
              <a:rPr lang="en-US" sz="1400" b="1" i="1" dirty="0">
                <a:hlinkClick r:id="rId3"/>
              </a:rPr>
              <a:t>76</a:t>
            </a:r>
            <a:r>
              <a:rPr lang="en-US" sz="1400" i="1" dirty="0">
                <a:hlinkClick r:id="rId3"/>
              </a:rPr>
              <a:t>, 3116 (1996)</a:t>
            </a:r>
            <a:r>
              <a:rPr lang="en-US" sz="1400" i="1" dirty="0">
                <a:solidFill>
                  <a:srgbClr val="FF0000"/>
                </a:solidFill>
                <a:hlinkClick r:id="rId3"/>
              </a:rPr>
              <a:t> </a:t>
            </a:r>
            <a:endParaRPr lang="en-US" sz="1400" dirty="0">
              <a:solidFill>
                <a:srgbClr val="FF0000"/>
              </a:solidFill>
            </a:endParaRPr>
          </a:p>
          <a:p>
            <a:endParaRPr lang="en-US" sz="1600" dirty="0"/>
          </a:p>
          <a:p>
            <a:pPr eaLnBrk="1" hangingPunct="1"/>
            <a:r>
              <a:rPr lang="en-US" sz="1600" dirty="0">
                <a:solidFill>
                  <a:srgbClr val="FF0000"/>
                </a:solidFill>
              </a:rPr>
              <a:t> </a:t>
            </a:r>
            <a:endParaRPr lang="en-US" sz="16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1680" y="1004434"/>
            <a:ext cx="5924501" cy="4714596"/>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1814953228"/>
              </p:ext>
            </p:extLst>
          </p:nvPr>
        </p:nvGraphicFramePr>
        <p:xfrm>
          <a:off x="1345692" y="476673"/>
          <a:ext cx="2205840" cy="503241"/>
        </p:xfrm>
        <a:graphic>
          <a:graphicData uri="http://schemas.openxmlformats.org/presentationml/2006/ole">
            <mc:AlternateContent xmlns:mc="http://schemas.openxmlformats.org/markup-compatibility/2006">
              <mc:Choice xmlns:v="urn:schemas-microsoft-com:vml" Requires="v">
                <p:oleObj spid="_x0000_s4264" name="Equation" r:id="rId5" imgW="1002960" imgH="228600" progId="Equation.DSMT4">
                  <p:embed/>
                </p:oleObj>
              </mc:Choice>
              <mc:Fallback>
                <p:oleObj name="Equation" r:id="rId5" imgW="1002960" imgH="228600" progId="Equation.DSMT4">
                  <p:embed/>
                  <p:pic>
                    <p:nvPicPr>
                      <p:cNvPr id="6" name="Object 5"/>
                      <p:cNvPicPr/>
                      <p:nvPr/>
                    </p:nvPicPr>
                    <p:blipFill>
                      <a:blip r:embed="rId6"/>
                      <a:stretch>
                        <a:fillRect/>
                      </a:stretch>
                    </p:blipFill>
                    <p:spPr>
                      <a:xfrm>
                        <a:off x="1345692" y="476673"/>
                        <a:ext cx="2205840" cy="503241"/>
                      </a:xfrm>
                      <a:prstGeom prst="rect">
                        <a:avLst/>
                      </a:prstGeom>
                    </p:spPr>
                  </p:pic>
                </p:oleObj>
              </mc:Fallback>
            </mc:AlternateContent>
          </a:graphicData>
        </a:graphic>
      </p:graphicFrame>
      <p:sp>
        <p:nvSpPr>
          <p:cNvPr id="7" name="TextBox 6"/>
          <p:cNvSpPr txBox="1"/>
          <p:nvPr/>
        </p:nvSpPr>
        <p:spPr>
          <a:xfrm>
            <a:off x="1615959" y="5768125"/>
            <a:ext cx="8885354" cy="861774"/>
          </a:xfrm>
          <a:prstGeom prst="rect">
            <a:avLst/>
          </a:prstGeom>
          <a:noFill/>
        </p:spPr>
        <p:txBody>
          <a:bodyPr wrap="square" rtlCol="0">
            <a:spAutoFit/>
          </a:bodyPr>
          <a:lstStyle/>
          <a:p>
            <a:r>
              <a:rPr lang="en-US" sz="2000" dirty="0">
                <a:solidFill>
                  <a:srgbClr val="131AFC"/>
                </a:solidFill>
                <a:latin typeface="Arial" panose="020B0604020202020204" pitchFamily="34" charset="0"/>
                <a:cs typeface="Arial" panose="020B0604020202020204" pitchFamily="34" charset="0"/>
              </a:rPr>
              <a:t>Theory based on </a:t>
            </a:r>
            <a:r>
              <a:rPr lang="en-US" sz="2000" dirty="0" err="1">
                <a:solidFill>
                  <a:srgbClr val="131AFC"/>
                </a:solidFill>
                <a:latin typeface="Arial" panose="020B0604020202020204" pitchFamily="34" charset="0"/>
                <a:cs typeface="Arial" panose="020B0604020202020204" pitchFamily="34" charset="0"/>
              </a:rPr>
              <a:t>Volkov</a:t>
            </a:r>
            <a:r>
              <a:rPr lang="en-US" sz="2000" dirty="0">
                <a:solidFill>
                  <a:srgbClr val="131AFC"/>
                </a:solidFill>
                <a:latin typeface="Arial" panose="020B0604020202020204" pitchFamily="34" charset="0"/>
                <a:cs typeface="Arial" panose="020B0604020202020204" pitchFamily="34" charset="0"/>
              </a:rPr>
              <a:t> states of a (dressed) Dirac electron in a plane wave.</a:t>
            </a:r>
          </a:p>
          <a:p>
            <a:r>
              <a:rPr lang="en-US" sz="1600" dirty="0"/>
              <a:t>                                                     </a:t>
            </a:r>
            <a:r>
              <a:rPr lang="fi-FI" sz="1400" i="1" dirty="0">
                <a:solidFill>
                  <a:srgbClr val="FF0000"/>
                </a:solidFill>
                <a:latin typeface="Comic Sans MS" panose="030F0902030302020204" pitchFamily="66" charset="0"/>
              </a:rPr>
              <a:t>A.I. Nikishov &amp; V.I. Ritus, </a:t>
            </a:r>
            <a:r>
              <a:rPr lang="fi-FI" sz="1400" i="1" u="sng" dirty="0">
                <a:solidFill>
                  <a:srgbClr val="0070C0"/>
                </a:solidFill>
                <a:latin typeface="Comic Sans MS" panose="030F0902030302020204" pitchFamily="66" charset="0"/>
              </a:rPr>
              <a:t>Sov. Phys. JETP </a:t>
            </a:r>
            <a:r>
              <a:rPr lang="fi-FI" sz="1400" b="1" i="1" u="sng" dirty="0">
                <a:solidFill>
                  <a:srgbClr val="0070C0"/>
                </a:solidFill>
                <a:latin typeface="Comic Sans MS" panose="030F0902030302020204" pitchFamily="66" charset="0"/>
              </a:rPr>
              <a:t>19</a:t>
            </a:r>
            <a:r>
              <a:rPr lang="fi-FI" sz="1400" i="1" u="sng" dirty="0">
                <a:solidFill>
                  <a:srgbClr val="0070C0"/>
                </a:solidFill>
                <a:latin typeface="Comic Sans MS" panose="030F0902030302020204" pitchFamily="66" charset="0"/>
              </a:rPr>
              <a:t>, 529 (1964)</a:t>
            </a:r>
          </a:p>
          <a:p>
            <a:r>
              <a:rPr lang="fi-FI" sz="1400" dirty="0">
                <a:latin typeface="Comic Sans MS" panose="030F0902030302020204" pitchFamily="66" charset="0"/>
              </a:rPr>
              <a:t>                                      </a:t>
            </a:r>
            <a:r>
              <a:rPr lang="fi-FI" sz="1400" i="1" dirty="0">
                <a:solidFill>
                  <a:srgbClr val="FF0000"/>
                </a:solidFill>
                <a:latin typeface="Comic Sans MS" panose="030F0902030302020204" pitchFamily="66" charset="0"/>
              </a:rPr>
              <a:t>N.B. Narozhny, A.I. Nikishov &amp; V.I. Ritus, </a:t>
            </a:r>
            <a:r>
              <a:rPr lang="fi-FI" sz="1400" i="1" dirty="0">
                <a:latin typeface="Comic Sans MS" panose="030F0902030302020204" pitchFamily="66" charset="0"/>
                <a:hlinkClick r:id="rId7"/>
              </a:rPr>
              <a:t>Sov. Phys. JETP </a:t>
            </a:r>
            <a:r>
              <a:rPr lang="fi-FI" sz="1400" b="1" i="1" dirty="0">
                <a:latin typeface="Comic Sans MS" panose="030F0902030302020204" pitchFamily="66" charset="0"/>
                <a:hlinkClick r:id="rId7"/>
              </a:rPr>
              <a:t>20</a:t>
            </a:r>
            <a:r>
              <a:rPr lang="fi-FI" sz="1400" i="1" dirty="0">
                <a:latin typeface="Comic Sans MS" panose="030F0902030302020204" pitchFamily="66" charset="0"/>
                <a:hlinkClick r:id="rId7"/>
              </a:rPr>
              <a:t>, 22 (1965)</a:t>
            </a:r>
            <a:endParaRPr lang="fi-FI" sz="1400" i="1" dirty="0">
              <a:latin typeface="Comic Sans MS" panose="030F0902030302020204" pitchFamily="66" charset="0"/>
            </a:endParaRPr>
          </a:p>
        </p:txBody>
      </p:sp>
      <p:sp>
        <p:nvSpPr>
          <p:cNvPr id="8" name="TextBox 7"/>
          <p:cNvSpPr txBox="1"/>
          <p:nvPr/>
        </p:nvSpPr>
        <p:spPr>
          <a:xfrm>
            <a:off x="7716180" y="1045906"/>
            <a:ext cx="3228769" cy="1015663"/>
          </a:xfrm>
          <a:prstGeom prst="rect">
            <a:avLst/>
          </a:prstGeom>
          <a:noFill/>
        </p:spPr>
        <p:txBody>
          <a:bodyPr wrap="none" rtlCol="0">
            <a:spAutoFit/>
          </a:bodyPr>
          <a:lstStyle/>
          <a:p>
            <a:r>
              <a:rPr lang="en-US" sz="2000" dirty="0">
                <a:solidFill>
                  <a:srgbClr val="131AFC"/>
                </a:solidFill>
                <a:latin typeface="Arial" panose="020B0604020202020204" pitchFamily="34" charset="0"/>
                <a:cs typeface="Arial" panose="020B0604020202020204" pitchFamily="34" charset="0"/>
              </a:rPr>
              <a:t>Rate (</a:t>
            </a:r>
            <a:r>
              <a:rPr lang="en-US" sz="2000" dirty="0">
                <a:solidFill>
                  <a:srgbClr val="131AFC"/>
                </a:solidFill>
              </a:rPr>
              <a:t>@ </a:t>
            </a:r>
            <a:r>
              <a:rPr lang="en-US" sz="2000" dirty="0">
                <a:solidFill>
                  <a:srgbClr val="131AFC"/>
                </a:solidFill>
                <a:latin typeface="Arial" panose="020B0604020202020204" pitchFamily="34" charset="0"/>
                <a:cs typeface="Arial" panose="020B0604020202020204" pitchFamily="34" charset="0"/>
              </a:rPr>
              <a:t>order</a:t>
            </a:r>
            <a:r>
              <a:rPr lang="en-US" sz="2000" dirty="0">
                <a:solidFill>
                  <a:srgbClr val="131AFC"/>
                </a:solidFill>
              </a:rPr>
              <a:t> </a:t>
            </a:r>
            <a:r>
              <a:rPr lang="en-US" sz="2000" i="1" dirty="0">
                <a:solidFill>
                  <a:srgbClr val="131AFC"/>
                </a:solidFill>
                <a:latin typeface="Times New Roman" panose="02020603050405020304" pitchFamily="18" charset="0"/>
                <a:cs typeface="Times New Roman" panose="02020603050405020304" pitchFamily="18" charset="0"/>
              </a:rPr>
              <a:t>n</a:t>
            </a:r>
            <a:r>
              <a:rPr lang="en-US" sz="2000" dirty="0">
                <a:solidFill>
                  <a:srgbClr val="131AFC"/>
                </a:solidFill>
                <a:latin typeface="Arial" panose="020B0604020202020204" pitchFamily="34" charset="0"/>
                <a:cs typeface="Arial" panose="020B0604020202020204" pitchFamily="34" charset="0"/>
              </a:rPr>
              <a:t>) </a:t>
            </a:r>
            <a:r>
              <a:rPr lang="en-US" sz="2000" i="1" dirty="0">
                <a:solidFill>
                  <a:srgbClr val="131AFC"/>
                </a:solidFill>
                <a:sym typeface="Symbol" panose="05050102010706020507" pitchFamily="18" charset="2"/>
              </a:rPr>
              <a:t> </a:t>
            </a:r>
            <a:r>
              <a:rPr lang="en-US" sz="2000" i="1" dirty="0">
                <a:solidFill>
                  <a:srgbClr val="131AFC"/>
                </a:solidFill>
              </a:rPr>
              <a:t>I </a:t>
            </a:r>
            <a:r>
              <a:rPr lang="en-US" sz="2000" i="1" baseline="30000" dirty="0">
                <a:solidFill>
                  <a:srgbClr val="131AFC"/>
                </a:solidFill>
                <a:latin typeface="Times New Roman" panose="02020603050405020304" pitchFamily="18" charset="0"/>
                <a:cs typeface="Times New Roman" panose="02020603050405020304" pitchFamily="18" charset="0"/>
              </a:rPr>
              <a:t>n-1</a:t>
            </a:r>
            <a:r>
              <a:rPr lang="en-US" sz="2000" i="1" dirty="0">
                <a:solidFill>
                  <a:srgbClr val="131AFC"/>
                </a:solidFill>
                <a:latin typeface="Times New Roman" panose="02020603050405020304" pitchFamily="18" charset="0"/>
                <a:cs typeface="Times New Roman" panose="02020603050405020304" pitchFamily="18" charset="0"/>
              </a:rPr>
              <a:t>,  </a:t>
            </a:r>
          </a:p>
          <a:p>
            <a:r>
              <a:rPr lang="en-US" sz="2000" dirty="0">
                <a:solidFill>
                  <a:srgbClr val="131AFC"/>
                </a:solidFill>
                <a:latin typeface="Arial" panose="020B0604020202020204" pitchFamily="34" charset="0"/>
                <a:cs typeface="Arial" panose="020B0604020202020204" pitchFamily="34" charset="0"/>
              </a:rPr>
              <a:t>when normalized to </a:t>
            </a:r>
          </a:p>
          <a:p>
            <a:r>
              <a:rPr lang="en-US" sz="2000" dirty="0">
                <a:solidFill>
                  <a:srgbClr val="131AFC"/>
                </a:solidFill>
                <a:latin typeface="Arial" panose="020B0604020202020204" pitchFamily="34" charset="0"/>
                <a:cs typeface="Arial" panose="020B0604020202020204" pitchFamily="34" charset="0"/>
              </a:rPr>
              <a:t>total scattered photon rate.</a:t>
            </a:r>
          </a:p>
        </p:txBody>
      </p:sp>
      <p:sp>
        <p:nvSpPr>
          <p:cNvPr id="9" name="TextBox 8"/>
          <p:cNvSpPr txBox="1"/>
          <p:nvPr/>
        </p:nvSpPr>
        <p:spPr>
          <a:xfrm>
            <a:off x="6001314" y="5237596"/>
            <a:ext cx="235962" cy="338554"/>
          </a:xfrm>
          <a:prstGeom prst="rect">
            <a:avLst/>
          </a:prstGeom>
          <a:noFill/>
        </p:spPr>
        <p:txBody>
          <a:bodyPr wrap="none" rtlCol="0">
            <a:spAutoFit/>
          </a:bodyPr>
          <a:lstStyle/>
          <a:p>
            <a:r>
              <a:rPr lang="en-US" sz="1600" i="1" dirty="0"/>
              <a:t>I</a:t>
            </a:r>
          </a:p>
        </p:txBody>
      </p:sp>
      <p:sp>
        <p:nvSpPr>
          <p:cNvPr id="10" name="TextBox 9"/>
          <p:cNvSpPr txBox="1"/>
          <p:nvPr/>
        </p:nvSpPr>
        <p:spPr>
          <a:xfrm>
            <a:off x="3177092" y="5237596"/>
            <a:ext cx="235962" cy="338554"/>
          </a:xfrm>
          <a:prstGeom prst="rect">
            <a:avLst/>
          </a:prstGeom>
          <a:noFill/>
        </p:spPr>
        <p:txBody>
          <a:bodyPr wrap="none" rtlCol="0">
            <a:spAutoFit/>
          </a:bodyPr>
          <a:lstStyle/>
          <a:p>
            <a:r>
              <a:rPr lang="en-US" sz="1600" i="1" dirty="0"/>
              <a:t>I</a:t>
            </a:r>
          </a:p>
        </p:txBody>
      </p:sp>
      <p:sp>
        <p:nvSpPr>
          <p:cNvPr id="11" name="TextBox 10"/>
          <p:cNvSpPr txBox="1"/>
          <p:nvPr/>
        </p:nvSpPr>
        <p:spPr>
          <a:xfrm>
            <a:off x="1518428" y="3049575"/>
            <a:ext cx="567207" cy="338554"/>
          </a:xfrm>
          <a:prstGeom prst="rect">
            <a:avLst/>
          </a:prstGeom>
          <a:noFill/>
        </p:spPr>
        <p:txBody>
          <a:bodyPr wrap="none" rtlCol="0">
            <a:spAutoFit/>
          </a:bodyPr>
          <a:lstStyle/>
          <a:p>
            <a:r>
              <a:rPr lang="en-US" sz="1600" i="1" dirty="0"/>
              <a:t>Rate</a:t>
            </a:r>
          </a:p>
        </p:txBody>
      </p:sp>
    </p:spTree>
    <p:extLst>
      <p:ext uri="{BB962C8B-B14F-4D97-AF65-F5344CB8AC3E}">
        <p14:creationId xmlns:p14="http://schemas.microsoft.com/office/powerpoint/2010/main" val="4250693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207999" y="1707734"/>
            <a:ext cx="4883068" cy="3631763"/>
          </a:xfrm>
          <a:prstGeom prst="rect">
            <a:avLst/>
          </a:prstGeom>
          <a:noFill/>
        </p:spPr>
        <p:txBody>
          <a:bodyPr wrap="none" rtlCol="0">
            <a:spAutoFit/>
          </a:bodyPr>
          <a:lstStyle/>
          <a:p>
            <a:r>
              <a:rPr lang="en-US" sz="2000" dirty="0">
                <a:solidFill>
                  <a:srgbClr val="131AFC"/>
                </a:solidFill>
                <a:latin typeface="Arial" panose="020B0604020202020204" pitchFamily="34" charset="0"/>
                <a:cs typeface="Arial" panose="020B0604020202020204" pitchFamily="34" charset="0"/>
              </a:rPr>
              <a:t>Rate</a:t>
            </a:r>
            <a:r>
              <a:rPr lang="en-US" sz="2000" dirty="0">
                <a:solidFill>
                  <a:srgbClr val="131AFC"/>
                </a:solidFill>
              </a:rPr>
              <a:t> </a:t>
            </a:r>
            <a:r>
              <a:rPr lang="en-US" sz="2000" dirty="0">
                <a:solidFill>
                  <a:srgbClr val="131AFC"/>
                </a:solidFill>
                <a:sym typeface="Symbol" panose="05050102010706020507" pitchFamily="18" charset="2"/>
              </a:rPr>
              <a:t> </a:t>
            </a:r>
            <a:r>
              <a:rPr lang="en-US" sz="2000" baseline="30000" dirty="0">
                <a:solidFill>
                  <a:srgbClr val="131AFC"/>
                </a:solidFill>
                <a:latin typeface="Times New Roman" panose="02020603050405020304" pitchFamily="18" charset="0"/>
                <a:cs typeface="Times New Roman" panose="02020603050405020304" pitchFamily="18" charset="0"/>
              </a:rPr>
              <a:t>2n</a:t>
            </a:r>
            <a:r>
              <a:rPr lang="en-US" sz="2000" i="1" dirty="0">
                <a:solidFill>
                  <a:srgbClr val="131AFC"/>
                </a:solidFill>
              </a:rPr>
              <a:t>, </a:t>
            </a:r>
            <a:r>
              <a:rPr lang="en-US" sz="2000" dirty="0">
                <a:solidFill>
                  <a:srgbClr val="131AFC"/>
                </a:solidFill>
                <a:latin typeface="Arial" panose="020B0604020202020204" pitchFamily="34" charset="0"/>
                <a:cs typeface="Arial" panose="020B0604020202020204" pitchFamily="34" charset="0"/>
              </a:rPr>
              <a:t>where </a:t>
            </a:r>
          </a:p>
          <a:p>
            <a:r>
              <a:rPr lang="en-US" sz="2000" i="1" dirty="0">
                <a:solidFill>
                  <a:srgbClr val="131AFC"/>
                </a:solidFill>
                <a:latin typeface="Arial" panose="020B0604020202020204" pitchFamily="34" charset="0"/>
                <a:cs typeface="Arial" panose="020B0604020202020204" pitchFamily="34" charset="0"/>
              </a:rPr>
              <a:t>n </a:t>
            </a:r>
            <a:r>
              <a:rPr lang="en-US" sz="2000" dirty="0">
                <a:solidFill>
                  <a:srgbClr val="131AFC"/>
                </a:solidFill>
                <a:latin typeface="Arial" panose="020B0604020202020204" pitchFamily="34" charset="0"/>
                <a:cs typeface="Arial" panose="020B0604020202020204" pitchFamily="34" charset="0"/>
              </a:rPr>
              <a:t>= 5</a:t>
            </a:r>
            <a:r>
              <a:rPr lang="en-US" sz="2000" i="1" dirty="0">
                <a:solidFill>
                  <a:srgbClr val="131AFC"/>
                </a:solidFill>
                <a:latin typeface="Arial" panose="020B0604020202020204" pitchFamily="34" charset="0"/>
                <a:cs typeface="Arial" panose="020B0604020202020204" pitchFamily="34" charset="0"/>
              </a:rPr>
              <a:t>:</a:t>
            </a:r>
            <a:r>
              <a:rPr lang="en-US" sz="2000" dirty="0">
                <a:solidFill>
                  <a:srgbClr val="131AFC"/>
                </a:solidFill>
                <a:latin typeface="Arial" panose="020B0604020202020204" pitchFamily="34" charset="0"/>
                <a:cs typeface="Arial" panose="020B0604020202020204" pitchFamily="34" charset="0"/>
              </a:rPr>
              <a:t>1 </a:t>
            </a:r>
            <a:r>
              <a:rPr lang="en-US" sz="2000" dirty="0">
                <a:solidFill>
                  <a:srgbClr val="131AFC"/>
                </a:solidFill>
                <a:latin typeface="Arial" panose="020B0604020202020204" pitchFamily="34" charset="0"/>
                <a:cs typeface="Arial" panose="020B0604020202020204" pitchFamily="34" charset="0"/>
                <a:sym typeface="Symbol" panose="05050102010706020507" pitchFamily="18" charset="2"/>
              </a:rPr>
              <a:t></a:t>
            </a:r>
            <a:r>
              <a:rPr lang="en-US" sz="2000" i="1" dirty="0">
                <a:solidFill>
                  <a:srgbClr val="131AFC"/>
                </a:solidFill>
                <a:latin typeface="Arial" panose="020B0604020202020204" pitchFamily="34" charset="0"/>
                <a:cs typeface="Arial" panose="020B0604020202020204" pitchFamily="34" charset="0"/>
              </a:rPr>
              <a:t> </a:t>
            </a:r>
            <a:r>
              <a:rPr lang="en-US" sz="2000" dirty="0">
                <a:solidFill>
                  <a:srgbClr val="131AFC"/>
                </a:solidFill>
                <a:latin typeface="Arial" panose="020B0604020202020204" pitchFamily="34" charset="0"/>
                <a:cs typeface="Arial" panose="020B0604020202020204" pitchFamily="34" charset="0"/>
              </a:rPr>
              <a:t>0</a:t>
            </a:r>
            <a:r>
              <a:rPr lang="en-US" sz="2000" i="1" dirty="0">
                <a:solidFill>
                  <a:srgbClr val="131AFC"/>
                </a:solidFill>
                <a:latin typeface="Arial" panose="020B0604020202020204" pitchFamily="34" charset="0"/>
                <a:cs typeface="Arial" panose="020B0604020202020204" pitchFamily="34" charset="0"/>
              </a:rPr>
              <a:t>.</a:t>
            </a:r>
            <a:r>
              <a:rPr lang="en-US" sz="2000" dirty="0">
                <a:solidFill>
                  <a:srgbClr val="131AFC"/>
                </a:solidFill>
                <a:latin typeface="Arial" panose="020B0604020202020204" pitchFamily="34" charset="0"/>
                <a:cs typeface="Arial" panose="020B0604020202020204" pitchFamily="34" charset="0"/>
              </a:rPr>
              <a:t>2 (stat.) </a:t>
            </a:r>
            <a:r>
              <a:rPr lang="en-US" sz="2000" dirty="0">
                <a:solidFill>
                  <a:srgbClr val="131AFC"/>
                </a:solidFill>
                <a:latin typeface="Arial" panose="020B0604020202020204" pitchFamily="34" charset="0"/>
                <a:cs typeface="Arial" panose="020B0604020202020204" pitchFamily="34" charset="0"/>
                <a:sym typeface="Symbol" panose="05050102010706020507" pitchFamily="18" charset="2"/>
              </a:rPr>
              <a:t> </a:t>
            </a:r>
            <a:r>
              <a:rPr lang="en-US" sz="2000" dirty="0">
                <a:solidFill>
                  <a:srgbClr val="131AFC"/>
                </a:solidFill>
                <a:latin typeface="Arial" panose="020B0604020202020204" pitchFamily="34" charset="0"/>
                <a:cs typeface="Arial" panose="020B0604020202020204" pitchFamily="34" charset="0"/>
              </a:rPr>
              <a:t>0.7 (syst.)</a:t>
            </a:r>
          </a:p>
          <a:p>
            <a:pPr marL="285750" indent="-285750">
              <a:buFont typeface="Symbol" panose="05050102010706020507" pitchFamily="18" charset="2"/>
              <a:buChar char="Þ"/>
            </a:pPr>
            <a:r>
              <a:rPr lang="en-US" sz="2000" dirty="0">
                <a:solidFill>
                  <a:srgbClr val="FF0000"/>
                </a:solidFill>
                <a:latin typeface="Arial" panose="020B0604020202020204" pitchFamily="34" charset="0"/>
                <a:cs typeface="Arial" panose="020B0604020202020204" pitchFamily="34" charset="0"/>
              </a:rPr>
              <a:t>5 laser photons </a:t>
            </a:r>
          </a:p>
          <a:p>
            <a:r>
              <a:rPr lang="en-US" sz="2000" dirty="0">
                <a:solidFill>
                  <a:srgbClr val="131AFC"/>
                </a:solidFill>
                <a:latin typeface="Arial" panose="020B0604020202020204" pitchFamily="34" charset="0"/>
                <a:cs typeface="Arial" panose="020B0604020202020204" pitchFamily="34" charset="0"/>
              </a:rPr>
              <a:t>(process is below threshold for 1 photon).</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2000" dirty="0">
                <a:solidFill>
                  <a:srgbClr val="FF0000"/>
                </a:solidFill>
                <a:latin typeface="Arial" panose="020B0604020202020204" pitchFamily="34" charset="0"/>
                <a:cs typeface="Arial" panose="020B0604020202020204" pitchFamily="34" charset="0"/>
              </a:rPr>
              <a:t>trident = </a:t>
            </a:r>
          </a:p>
          <a:p>
            <a:r>
              <a:rPr lang="en-US" sz="1600" i="1" dirty="0">
                <a:solidFill>
                  <a:srgbClr val="FF0000"/>
                </a:solidFill>
                <a:latin typeface="Comic Sans MS" panose="030F0902030302020204" pitchFamily="66" charset="0"/>
              </a:rPr>
              <a:t>C. Bula &amp; </a:t>
            </a:r>
            <a:r>
              <a:rPr lang="en-US" sz="1600" i="1" dirty="0" err="1">
                <a:solidFill>
                  <a:srgbClr val="FF0000"/>
                </a:solidFill>
                <a:latin typeface="Comic Sans MS" panose="030F0902030302020204" pitchFamily="66" charset="0"/>
              </a:rPr>
              <a:t>KMcDonald</a:t>
            </a:r>
            <a:r>
              <a:rPr lang="en-US" sz="1600" i="1" dirty="0">
                <a:solidFill>
                  <a:srgbClr val="FF0000"/>
                </a:solidFill>
                <a:latin typeface="Comic Sans MS" panose="030F0902030302020204" pitchFamily="66" charset="0"/>
              </a:rPr>
              <a:t>, </a:t>
            </a:r>
            <a:r>
              <a:rPr lang="en-US" sz="1600" i="1" dirty="0">
                <a:solidFill>
                  <a:srgbClr val="FF0000"/>
                </a:solidFill>
                <a:latin typeface="Comic Sans MS" panose="030F0902030302020204" pitchFamily="66" charset="0"/>
                <a:hlinkClick r:id="rId3"/>
              </a:rPr>
              <a:t>trident.pdf (1998)</a:t>
            </a:r>
            <a:endParaRPr lang="en-US" sz="1600" i="1" dirty="0">
              <a:solidFill>
                <a:srgbClr val="FF0000"/>
              </a:solidFill>
              <a:latin typeface="Comic Sans MS" panose="030F0902030302020204" pitchFamily="66" charset="0"/>
            </a:endParaRPr>
          </a:p>
        </p:txBody>
      </p:sp>
      <p:sp>
        <p:nvSpPr>
          <p:cNvPr id="2" name="AutoShape 4" descr="http://i.stack.imgur.com/8wung.pn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txBox="1">
            <a:spLocks noChangeArrowheads="1"/>
          </p:cNvSpPr>
          <p:nvPr/>
        </p:nvSpPr>
        <p:spPr bwMode="auto">
          <a:xfrm>
            <a:off x="1524000" y="7938"/>
            <a:ext cx="9144000"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algn="ctr">
              <a:spcBef>
                <a:spcPct val="0"/>
              </a:spcBef>
            </a:pPr>
            <a:r>
              <a:rPr lang="en-US" sz="3200" b="1" dirty="0">
                <a:solidFill>
                  <a:srgbClr val="FF0000"/>
                </a:solidFill>
                <a:latin typeface="Arial" panose="020B0604020202020204" pitchFamily="34" charset="0"/>
                <a:cs typeface="Arial" panose="020B0604020202020204" pitchFamily="34" charset="0"/>
              </a:rPr>
              <a:t>Physics at High U: Pair Creation by Light</a:t>
            </a:r>
            <a:endParaRPr lang="en-US" sz="3200" b="1" dirty="0">
              <a:solidFill>
                <a:srgbClr val="FF0000"/>
              </a:solidFill>
              <a:latin typeface="Arial" panose="020B0604020202020204" pitchFamily="34" charset="0"/>
              <a:ea typeface="宋体" pitchFamily="2" charset="-122"/>
              <a:cs typeface="Arial" panose="020B0604020202020204" pitchFamily="34" charset="0"/>
            </a:endParaRPr>
          </a:p>
        </p:txBody>
      </p:sp>
      <p:sp>
        <p:nvSpPr>
          <p:cNvPr id="4" name="TextBox 1"/>
          <p:cNvSpPr txBox="1">
            <a:spLocks noChangeArrowheads="1"/>
          </p:cNvSpPr>
          <p:nvPr/>
        </p:nvSpPr>
        <p:spPr bwMode="auto">
          <a:xfrm>
            <a:off x="357189" y="705281"/>
            <a:ext cx="116157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r>
              <a:rPr lang="en-US" sz="2000" dirty="0">
                <a:solidFill>
                  <a:srgbClr val="FF0000"/>
                </a:solidFill>
                <a:latin typeface="Arial" panose="020B0604020202020204" pitchFamily="34" charset="0"/>
                <a:cs typeface="Arial" panose="020B0604020202020204" pitchFamily="34" charset="0"/>
              </a:rPr>
              <a:t>Two-step process: </a:t>
            </a:r>
            <a:r>
              <a:rPr lang="en-US" sz="2000" i="1" dirty="0">
                <a:solidFill>
                  <a:srgbClr val="FF0000"/>
                </a:solidFill>
                <a:latin typeface="Arial" panose="020B0604020202020204" pitchFamily="34" charset="0"/>
                <a:cs typeface="Arial" panose="020B0604020202020204" pitchFamily="34" charset="0"/>
              </a:rPr>
              <a:t>                      </a:t>
            </a:r>
            <a:r>
              <a:rPr lang="en-US" sz="2000" dirty="0">
                <a:solidFill>
                  <a:srgbClr val="FF0000"/>
                </a:solidFill>
                <a:latin typeface="Arial" panose="020B0604020202020204" pitchFamily="34" charset="0"/>
                <a:cs typeface="Arial" panose="020B0604020202020204" pitchFamily="34" charset="0"/>
              </a:rPr>
              <a:t> then                          → </a:t>
            </a:r>
            <a:r>
              <a:rPr lang="da-DK" sz="2000" b="1" dirty="0">
                <a:solidFill>
                  <a:srgbClr val="FF0000"/>
                </a:solidFill>
                <a:latin typeface="Arial" panose="020B0604020202020204" pitchFamily="34" charset="0"/>
                <a:cs typeface="Arial" panose="020B0604020202020204" pitchFamily="34" charset="0"/>
              </a:rPr>
              <a:t>106 </a:t>
            </a:r>
            <a:r>
              <a:rPr lang="da-DK" sz="2000" b="1" dirty="0">
                <a:solidFill>
                  <a:srgbClr val="FF0000"/>
                </a:solidFill>
                <a:latin typeface="Arial" panose="020B0604020202020204" pitchFamily="34" charset="0"/>
                <a:cs typeface="Arial" panose="020B0604020202020204" pitchFamily="34" charset="0"/>
                <a:sym typeface="Symbol" panose="05050102010706020507" pitchFamily="18" charset="2"/>
              </a:rPr>
              <a:t></a:t>
            </a:r>
            <a:r>
              <a:rPr lang="da-DK" sz="2000" b="1" i="1" dirty="0">
                <a:solidFill>
                  <a:srgbClr val="FF0000"/>
                </a:solidFill>
                <a:latin typeface="Arial" panose="020B0604020202020204" pitchFamily="34" charset="0"/>
                <a:cs typeface="Arial" panose="020B0604020202020204" pitchFamily="34" charset="0"/>
              </a:rPr>
              <a:t> </a:t>
            </a:r>
            <a:r>
              <a:rPr lang="da-DK" sz="2000" b="1" dirty="0">
                <a:solidFill>
                  <a:srgbClr val="FF0000"/>
                </a:solidFill>
                <a:latin typeface="Arial" panose="020B0604020202020204" pitchFamily="34" charset="0"/>
                <a:cs typeface="Arial" panose="020B0604020202020204" pitchFamily="34" charset="0"/>
              </a:rPr>
              <a:t>14 signal positrons. </a:t>
            </a:r>
          </a:p>
          <a:p>
            <a:r>
              <a:rPr lang="da-DK" sz="1600" i="1" dirty="0">
                <a:solidFill>
                  <a:srgbClr val="FF0000"/>
                </a:solidFill>
              </a:rPr>
              <a:t>D. Burke et al., </a:t>
            </a:r>
            <a:r>
              <a:rPr lang="da-DK" sz="1600" i="1" dirty="0">
                <a:solidFill>
                  <a:srgbClr val="FF0000"/>
                </a:solidFill>
                <a:hlinkClick r:id="rId4"/>
              </a:rPr>
              <a:t>Phys. Rev. Lett. </a:t>
            </a:r>
            <a:r>
              <a:rPr lang="da-DK" sz="1600" b="1" i="1" dirty="0">
                <a:solidFill>
                  <a:srgbClr val="FF0000"/>
                </a:solidFill>
                <a:hlinkClick r:id="rId4"/>
              </a:rPr>
              <a:t>79</a:t>
            </a:r>
            <a:r>
              <a:rPr lang="da-DK" sz="1600" i="1" dirty="0">
                <a:solidFill>
                  <a:srgbClr val="FF0000"/>
                </a:solidFill>
                <a:hlinkClick r:id="rId4"/>
              </a:rPr>
              <a:t>, 1626 (1997), </a:t>
            </a:r>
            <a:r>
              <a:rPr lang="da-DK" sz="1600" i="1" dirty="0">
                <a:solidFill>
                  <a:srgbClr val="FF0000"/>
                </a:solidFill>
              </a:rPr>
              <a:t>  C. Bamber et al., </a:t>
            </a:r>
            <a:r>
              <a:rPr lang="da-DK" sz="1600" i="1" dirty="0">
                <a:solidFill>
                  <a:srgbClr val="FF0000"/>
                </a:solidFill>
                <a:hlinkClick r:id="rId5"/>
              </a:rPr>
              <a:t>Phys. Rev. D </a:t>
            </a:r>
            <a:r>
              <a:rPr lang="da-DK" sz="1600" b="1" i="1" dirty="0">
                <a:solidFill>
                  <a:srgbClr val="FF0000"/>
                </a:solidFill>
                <a:hlinkClick r:id="rId5"/>
              </a:rPr>
              <a:t>60</a:t>
            </a:r>
            <a:r>
              <a:rPr lang="da-DK" sz="1600" i="1" dirty="0">
                <a:solidFill>
                  <a:srgbClr val="FF0000"/>
                </a:solidFill>
                <a:hlinkClick r:id="rId5"/>
              </a:rPr>
              <a:t>, 092004 (1999)</a:t>
            </a:r>
            <a:r>
              <a:rPr lang="en-US" sz="1600" dirty="0">
                <a:solidFill>
                  <a:srgbClr val="FF0000"/>
                </a:solidFill>
              </a:rPr>
              <a:t> </a:t>
            </a:r>
            <a:endParaRPr lang="en-US" sz="1600" dirty="0"/>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4537" y="1408468"/>
            <a:ext cx="5446049" cy="4644983"/>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2379994186"/>
              </p:ext>
            </p:extLst>
          </p:nvPr>
        </p:nvGraphicFramePr>
        <p:xfrm>
          <a:off x="2555305" y="731360"/>
          <a:ext cx="1539875" cy="360362"/>
        </p:xfrm>
        <a:graphic>
          <a:graphicData uri="http://schemas.openxmlformats.org/presentationml/2006/ole">
            <mc:AlternateContent xmlns:mc="http://schemas.openxmlformats.org/markup-compatibility/2006">
              <mc:Choice xmlns:v="urn:schemas-microsoft-com:vml" Requires="v">
                <p:oleObj spid="_x0000_s5622" name="Equation" r:id="rId7" imgW="977760" imgH="228600" progId="Equation.DSMT4">
                  <p:embed/>
                </p:oleObj>
              </mc:Choice>
              <mc:Fallback>
                <p:oleObj name="Equation" r:id="rId7" imgW="977760" imgH="228600" progId="Equation.DSMT4">
                  <p:embed/>
                  <p:pic>
                    <p:nvPicPr>
                      <p:cNvPr id="7" name="Object 6"/>
                      <p:cNvPicPr/>
                      <p:nvPr/>
                    </p:nvPicPr>
                    <p:blipFill>
                      <a:blip r:embed="rId8"/>
                      <a:stretch>
                        <a:fillRect/>
                      </a:stretch>
                    </p:blipFill>
                    <p:spPr>
                      <a:xfrm>
                        <a:off x="2555305" y="731360"/>
                        <a:ext cx="1539875" cy="360362"/>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11767460"/>
              </p:ext>
            </p:extLst>
          </p:nvPr>
        </p:nvGraphicFramePr>
        <p:xfrm>
          <a:off x="7286501" y="4638399"/>
          <a:ext cx="1900237" cy="381000"/>
        </p:xfrm>
        <a:graphic>
          <a:graphicData uri="http://schemas.openxmlformats.org/presentationml/2006/ole">
            <mc:AlternateContent xmlns:mc="http://schemas.openxmlformats.org/markup-compatibility/2006">
              <mc:Choice xmlns:v="urn:schemas-microsoft-com:vml" Requires="v">
                <p:oleObj spid="_x0000_s5623" name="Equation" r:id="rId9" imgW="1206360" imgH="241200" progId="Equation.DSMT4">
                  <p:embed/>
                </p:oleObj>
              </mc:Choice>
              <mc:Fallback>
                <p:oleObj name="Equation" r:id="rId9" imgW="1206360" imgH="241200" progId="Equation.DSMT4">
                  <p:embed/>
                  <p:pic>
                    <p:nvPicPr>
                      <p:cNvPr id="8" name="Object 7"/>
                      <p:cNvPicPr/>
                      <p:nvPr/>
                    </p:nvPicPr>
                    <p:blipFill>
                      <a:blip r:embed="rId10"/>
                      <a:stretch>
                        <a:fillRect/>
                      </a:stretch>
                    </p:blipFill>
                    <p:spPr>
                      <a:xfrm>
                        <a:off x="7286501" y="4638399"/>
                        <a:ext cx="1900237" cy="381000"/>
                      </a:xfrm>
                      <a:prstGeom prst="rect">
                        <a:avLst/>
                      </a:prstGeom>
                    </p:spPr>
                  </p:pic>
                </p:oleObj>
              </mc:Fallback>
            </mc:AlternateContent>
          </a:graphicData>
        </a:graphic>
      </p:graphicFrame>
      <p:sp>
        <p:nvSpPr>
          <p:cNvPr id="10" name="TextBox 9"/>
          <p:cNvSpPr txBox="1"/>
          <p:nvPr/>
        </p:nvSpPr>
        <p:spPr>
          <a:xfrm>
            <a:off x="1582343" y="6033438"/>
            <a:ext cx="5530681" cy="646331"/>
          </a:xfrm>
          <a:prstGeom prst="rect">
            <a:avLst/>
          </a:prstGeom>
          <a:noFill/>
        </p:spPr>
        <p:txBody>
          <a:bodyPr wrap="none" rtlCol="0">
            <a:spAutoFit/>
          </a:bodyPr>
          <a:lstStyle/>
          <a:p>
            <a:r>
              <a:rPr lang="en-US" sz="2000" dirty="0">
                <a:solidFill>
                  <a:srgbClr val="FF0000"/>
                </a:solidFill>
                <a:latin typeface="Arial" panose="020B0604020202020204" pitchFamily="34" charset="0"/>
                <a:cs typeface="Arial" panose="020B0604020202020204" pitchFamily="34" charset="0"/>
              </a:rPr>
              <a:t>Nonlinear </a:t>
            </a:r>
            <a:r>
              <a:rPr lang="en-US" sz="2000" dirty="0" err="1">
                <a:solidFill>
                  <a:srgbClr val="FF0000"/>
                </a:solidFill>
                <a:latin typeface="Arial" panose="020B0604020202020204" pitchFamily="34" charset="0"/>
                <a:cs typeface="Arial" panose="020B0604020202020204" pitchFamily="34" charset="0"/>
              </a:rPr>
              <a:t>Breit</a:t>
            </a:r>
            <a:r>
              <a:rPr lang="en-US" sz="2000" dirty="0">
                <a:solidFill>
                  <a:srgbClr val="FF0000"/>
                </a:solidFill>
                <a:latin typeface="Arial" panose="020B0604020202020204" pitchFamily="34" charset="0"/>
                <a:cs typeface="Arial" panose="020B0604020202020204" pitchFamily="34" charset="0"/>
              </a:rPr>
              <a:t>-Wheeler scattering,</a:t>
            </a:r>
          </a:p>
          <a:p>
            <a:r>
              <a:rPr lang="en-US" sz="1400" dirty="0">
                <a:solidFill>
                  <a:srgbClr val="FF0000"/>
                </a:solidFill>
              </a:rPr>
              <a:t> </a:t>
            </a:r>
            <a:r>
              <a:rPr lang="en-US" sz="1600" i="1" dirty="0">
                <a:solidFill>
                  <a:srgbClr val="FF0000"/>
                </a:solidFill>
                <a:latin typeface="Comic Sans MS" panose="030F0902030302020204" pitchFamily="66" charset="0"/>
              </a:rPr>
              <a:t>G. </a:t>
            </a:r>
            <a:r>
              <a:rPr lang="en-US" sz="1600" i="1" dirty="0" err="1">
                <a:solidFill>
                  <a:srgbClr val="FF0000"/>
                </a:solidFill>
                <a:latin typeface="Comic Sans MS" panose="030F0902030302020204" pitchFamily="66" charset="0"/>
              </a:rPr>
              <a:t>Breit</a:t>
            </a:r>
            <a:r>
              <a:rPr lang="en-US" sz="1600" i="1" dirty="0">
                <a:solidFill>
                  <a:srgbClr val="FF0000"/>
                </a:solidFill>
                <a:latin typeface="Comic Sans MS" panose="030F0902030302020204" pitchFamily="66" charset="0"/>
              </a:rPr>
              <a:t> and J.A. Wheeler, </a:t>
            </a:r>
            <a:r>
              <a:rPr lang="en-US" sz="1600" i="1" dirty="0">
                <a:solidFill>
                  <a:srgbClr val="FF0000"/>
                </a:solidFill>
                <a:latin typeface="Comic Sans MS" panose="030F0902030302020204" pitchFamily="66" charset="0"/>
                <a:hlinkClick r:id="rId11"/>
              </a:rPr>
              <a:t>Phys</a:t>
            </a:r>
            <a:r>
              <a:rPr lang="en-US" sz="1600" i="1" dirty="0">
                <a:latin typeface="Comic Sans MS" panose="030F0902030302020204" pitchFamily="66" charset="0"/>
                <a:hlinkClick r:id="rId11"/>
              </a:rPr>
              <a:t>. Rev. </a:t>
            </a:r>
            <a:r>
              <a:rPr lang="en-US" sz="1600" b="1" i="1" dirty="0">
                <a:latin typeface="Comic Sans MS" panose="030F0902030302020204" pitchFamily="66" charset="0"/>
                <a:hlinkClick r:id="rId11"/>
              </a:rPr>
              <a:t>47</a:t>
            </a:r>
            <a:r>
              <a:rPr lang="en-US" sz="1600" i="1" dirty="0">
                <a:latin typeface="Comic Sans MS" panose="030F0902030302020204" pitchFamily="66" charset="0"/>
                <a:hlinkClick r:id="rId11"/>
              </a:rPr>
              <a:t>, 1087 (1934)</a:t>
            </a:r>
            <a:endParaRPr lang="en-US" sz="1600" i="1" dirty="0">
              <a:latin typeface="Comic Sans MS" panose="030F0902030302020204" pitchFamily="66" charset="0"/>
            </a:endParaRPr>
          </a:p>
        </p:txBody>
      </p:sp>
      <p:pic>
        <p:nvPicPr>
          <p:cNvPr id="11277" name="Picture 13" descr="Image result for gregory breit"/>
          <p:cNvPicPr>
            <a:picLocks noChangeAspect="1" noChangeArrowheads="1"/>
          </p:cNvPicPr>
          <p:nvPr/>
        </p:nvPicPr>
        <p:blipFill rotWithShape="1">
          <a:blip r:embed="rId12">
            <a:extLst>
              <a:ext uri="{28A0092B-C50C-407E-A947-70E740481C1C}">
                <a14:useLocalDpi xmlns:a14="http://schemas.microsoft.com/office/drawing/2010/main" val="0"/>
              </a:ext>
            </a:extLst>
          </a:blip>
          <a:srcRect l="15459" t="-1" r="11128" b="23878"/>
          <a:stretch/>
        </p:blipFill>
        <p:spPr bwMode="auto">
          <a:xfrm>
            <a:off x="7939065" y="5580676"/>
            <a:ext cx="798677" cy="11058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Object 11"/>
          <p:cNvGraphicFramePr>
            <a:graphicFrameLocks noChangeAspect="1"/>
          </p:cNvGraphicFramePr>
          <p:nvPr>
            <p:extLst>
              <p:ext uri="{D42A27DB-BD31-4B8C-83A1-F6EECF244321}">
                <p14:modId xmlns:p14="http://schemas.microsoft.com/office/powerpoint/2010/main" val="65209091"/>
              </p:ext>
            </p:extLst>
          </p:nvPr>
        </p:nvGraphicFramePr>
        <p:xfrm>
          <a:off x="4828376" y="712237"/>
          <a:ext cx="1619250" cy="381000"/>
        </p:xfrm>
        <a:graphic>
          <a:graphicData uri="http://schemas.openxmlformats.org/presentationml/2006/ole">
            <mc:AlternateContent xmlns:mc="http://schemas.openxmlformats.org/markup-compatibility/2006">
              <mc:Choice xmlns:v="urn:schemas-microsoft-com:vml" Requires="v">
                <p:oleObj spid="_x0000_s5624" name="Equation" r:id="rId13" imgW="1028520" imgH="241200" progId="Equation.DSMT4">
                  <p:embed/>
                </p:oleObj>
              </mc:Choice>
              <mc:Fallback>
                <p:oleObj name="Equation" r:id="rId13" imgW="1028520" imgH="241200" progId="Equation.DSMT4">
                  <p:embed/>
                  <p:pic>
                    <p:nvPicPr>
                      <p:cNvPr id="12" name="Object 11"/>
                      <p:cNvPicPr/>
                      <p:nvPr/>
                    </p:nvPicPr>
                    <p:blipFill>
                      <a:blip r:embed="rId14"/>
                      <a:stretch>
                        <a:fillRect/>
                      </a:stretch>
                    </p:blipFill>
                    <p:spPr>
                      <a:xfrm>
                        <a:off x="4828376" y="712237"/>
                        <a:ext cx="1619250" cy="381000"/>
                      </a:xfrm>
                      <a:prstGeom prst="rect">
                        <a:avLst/>
                      </a:prstGeom>
                    </p:spPr>
                  </p:pic>
                </p:oleObj>
              </mc:Fallback>
            </mc:AlternateContent>
          </a:graphicData>
        </a:graphic>
      </p:graphicFrame>
      <p:cxnSp>
        <p:nvCxnSpPr>
          <p:cNvPr id="11" name="Straight Arrow Connector 10"/>
          <p:cNvCxnSpPr>
            <a:cxnSpLocks/>
          </p:cNvCxnSpPr>
          <p:nvPr/>
        </p:nvCxnSpPr>
        <p:spPr>
          <a:xfrm flipH="1">
            <a:off x="5820671" y="4895001"/>
            <a:ext cx="460786" cy="15733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5" descr="http://physics.princeton.edu/~mcdonald/jun0199/Image06.jpg"/>
          <p:cNvPicPr>
            <a:picLocks noChangeAspect="1" noChangeArrowheads="1"/>
          </p:cNvPicPr>
          <p:nvPr/>
        </p:nvPicPr>
        <p:blipFill rotWithShape="1">
          <a:blip r:embed="rId15">
            <a:extLst>
              <a:ext uri="{28A0092B-C50C-407E-A947-70E740481C1C}">
                <a14:useLocalDpi xmlns:a14="http://schemas.microsoft.com/office/drawing/2010/main" val="0"/>
              </a:ext>
            </a:extLst>
          </a:blip>
          <a:srcRect l="73570" t="18122" r="930" b="41881"/>
          <a:stretch/>
        </p:blipFill>
        <p:spPr bwMode="auto">
          <a:xfrm>
            <a:off x="8812161" y="5580676"/>
            <a:ext cx="933411" cy="1098130"/>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21.png" descr="AM 3a">
            <a:extLst>
              <a:ext uri="{FF2B5EF4-FFF2-40B4-BE49-F238E27FC236}">
                <a16:creationId xmlns:a16="http://schemas.microsoft.com/office/drawing/2014/main" id="{299C3B50-E410-394C-B3A7-A313113AB3E7}"/>
              </a:ext>
            </a:extLst>
          </p:cNvPr>
          <p:cNvPicPr/>
          <p:nvPr/>
        </p:nvPicPr>
        <p:blipFill>
          <a:blip r:embed="rId16">
            <a:clrChange>
              <a:clrFrom>
                <a:srgbClr val="FFFFFF"/>
              </a:clrFrom>
              <a:clrTo>
                <a:srgbClr val="FFFFFF">
                  <a:alpha val="0"/>
                </a:srgbClr>
              </a:clrTo>
            </a:clrChange>
            <a:extLst/>
          </a:blip>
          <a:srcRect l="39713" t="58549"/>
          <a:stretch>
            <a:fillRect/>
          </a:stretch>
        </p:blipFill>
        <p:spPr>
          <a:xfrm>
            <a:off x="6775007" y="2979276"/>
            <a:ext cx="3867284" cy="1701215"/>
          </a:xfrm>
          <a:prstGeom prst="rect">
            <a:avLst/>
          </a:prstGeom>
          <a:ln w="12700">
            <a:miter lim="400000"/>
          </a:ln>
        </p:spPr>
      </p:pic>
    </p:spTree>
    <p:extLst>
      <p:ext uri="{BB962C8B-B14F-4D97-AF65-F5344CB8AC3E}">
        <p14:creationId xmlns:p14="http://schemas.microsoft.com/office/powerpoint/2010/main" val="42108880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http://i.stack.imgur.com/8wung.pn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txBox="1">
            <a:spLocks noChangeArrowheads="1"/>
          </p:cNvSpPr>
          <p:nvPr/>
        </p:nvSpPr>
        <p:spPr bwMode="auto">
          <a:xfrm>
            <a:off x="1523491" y="-12786"/>
            <a:ext cx="10335133"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algn="ctr">
              <a:spcBef>
                <a:spcPct val="0"/>
              </a:spcBef>
            </a:pPr>
            <a:r>
              <a:rPr lang="en-US" sz="3200" b="1" dirty="0">
                <a:solidFill>
                  <a:srgbClr val="FF0000"/>
                </a:solidFill>
                <a:latin typeface="Arial" panose="020B0604020202020204" pitchFamily="34" charset="0"/>
                <a:cs typeface="Arial" panose="020B0604020202020204" pitchFamily="34" charset="0"/>
              </a:rPr>
              <a:t>Strong-Field Pair Creation as Barrier Penetration</a:t>
            </a:r>
            <a:endParaRPr lang="en-US" sz="3200" b="1" dirty="0">
              <a:solidFill>
                <a:srgbClr val="FF0000"/>
              </a:solidFill>
              <a:latin typeface="Arial" panose="020B0604020202020204" pitchFamily="34" charset="0"/>
              <a:ea typeface="宋体" pitchFamily="2" charset="-122"/>
              <a:cs typeface="Arial" panose="020B0604020202020204" pitchFamily="34" charset="0"/>
            </a:endParaRPr>
          </a:p>
        </p:txBody>
      </p:sp>
      <mc:AlternateContent xmlns:mc="http://schemas.openxmlformats.org/markup-compatibility/2006" xmlns:a14="http://schemas.microsoft.com/office/drawing/2010/main">
        <mc:Choice Requires="a14">
          <p:sp>
            <p:nvSpPr>
              <p:cNvPr id="4" name="TextBox 1"/>
              <p:cNvSpPr txBox="1">
                <a:spLocks noChangeArrowheads="1"/>
              </p:cNvSpPr>
              <p:nvPr/>
            </p:nvSpPr>
            <p:spPr bwMode="auto">
              <a:xfrm>
                <a:off x="77632" y="562400"/>
                <a:ext cx="11801475" cy="228203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r>
                  <a:rPr lang="en-US" sz="2000" dirty="0">
                    <a:solidFill>
                      <a:srgbClr val="131AFC"/>
                    </a:solidFill>
                    <a:latin typeface="Arial" panose="020B0604020202020204" pitchFamily="34" charset="0"/>
                    <a:cs typeface="Arial" panose="020B0604020202020204" pitchFamily="34" charset="0"/>
                  </a:rPr>
                  <a:t>For a virtual </a:t>
                </a:r>
                <a:r>
                  <a:rPr lang="en-US" sz="2000" i="1" dirty="0" err="1">
                    <a:solidFill>
                      <a:srgbClr val="131AFC"/>
                    </a:solidFill>
                    <a:latin typeface="Arial" panose="020B0604020202020204" pitchFamily="34" charset="0"/>
                    <a:cs typeface="Arial" panose="020B0604020202020204" pitchFamily="34" charset="0"/>
                  </a:rPr>
                  <a:t>e</a:t>
                </a:r>
                <a:r>
                  <a:rPr lang="en-US" sz="2000" i="1" baseline="30000" dirty="0" err="1">
                    <a:solidFill>
                      <a:srgbClr val="131AFC"/>
                    </a:solidFill>
                    <a:latin typeface="Arial" panose="020B0604020202020204" pitchFamily="34" charset="0"/>
                    <a:cs typeface="Arial" panose="020B0604020202020204" pitchFamily="34" charset="0"/>
                  </a:rPr>
                  <a:t>+</a:t>
                </a:r>
                <a:r>
                  <a:rPr lang="en-US" sz="2000" i="1" dirty="0" err="1">
                    <a:solidFill>
                      <a:srgbClr val="131AFC"/>
                    </a:solidFill>
                    <a:latin typeface="Arial" panose="020B0604020202020204" pitchFamily="34" charset="0"/>
                    <a:cs typeface="Arial" panose="020B0604020202020204" pitchFamily="34" charset="0"/>
                  </a:rPr>
                  <a:t>e</a:t>
                </a:r>
                <a:r>
                  <a:rPr lang="en-US" sz="2000" i="1" baseline="30000" dirty="0">
                    <a:solidFill>
                      <a:srgbClr val="131AFC"/>
                    </a:solidFill>
                    <a:latin typeface="Arial" panose="020B0604020202020204" pitchFamily="34" charset="0"/>
                    <a:cs typeface="Arial" panose="020B0604020202020204" pitchFamily="34" charset="0"/>
                  </a:rPr>
                  <a:t>-</a:t>
                </a:r>
                <a:r>
                  <a:rPr lang="en-US" sz="2000" i="1" dirty="0">
                    <a:solidFill>
                      <a:srgbClr val="131AFC"/>
                    </a:solidFill>
                    <a:latin typeface="Arial" panose="020B0604020202020204" pitchFamily="34" charset="0"/>
                    <a:cs typeface="Arial" panose="020B0604020202020204" pitchFamily="34" charset="0"/>
                  </a:rPr>
                  <a:t> </a:t>
                </a:r>
                <a:r>
                  <a:rPr lang="en-US" sz="2000" dirty="0">
                    <a:solidFill>
                      <a:srgbClr val="131AFC"/>
                    </a:solidFill>
                    <a:latin typeface="Arial" panose="020B0604020202020204" pitchFamily="34" charset="0"/>
                    <a:cs typeface="Arial" panose="020B0604020202020204" pitchFamily="34" charset="0"/>
                  </a:rPr>
                  <a:t>pair to materialize in a field </a:t>
                </a:r>
                <a:r>
                  <a:rPr lang="en-US" sz="2000" i="1" dirty="0">
                    <a:solidFill>
                      <a:srgbClr val="131AFC"/>
                    </a:solidFill>
                    <a:latin typeface="Arial" panose="020B0604020202020204" pitchFamily="34" charset="0"/>
                    <a:cs typeface="Arial" panose="020B0604020202020204" pitchFamily="34" charset="0"/>
                  </a:rPr>
                  <a:t>E, </a:t>
                </a:r>
                <a:r>
                  <a:rPr lang="en-US" sz="2000" dirty="0">
                    <a:solidFill>
                      <a:srgbClr val="131AFC"/>
                    </a:solidFill>
                    <a:latin typeface="Arial" panose="020B0604020202020204" pitchFamily="34" charset="0"/>
                    <a:cs typeface="Arial" panose="020B0604020202020204" pitchFamily="34" charset="0"/>
                  </a:rPr>
                  <a:t>the electron and positron </a:t>
                </a:r>
              </a:p>
              <a:p>
                <a:r>
                  <a:rPr lang="en-US" sz="2000" dirty="0">
                    <a:solidFill>
                      <a:srgbClr val="131AFC"/>
                    </a:solidFill>
                    <a:latin typeface="Arial" panose="020B0604020202020204" pitchFamily="34" charset="0"/>
                    <a:cs typeface="Arial" panose="020B0604020202020204" pitchFamily="34" charset="0"/>
                  </a:rPr>
                  <a:t>must separate by distance </a:t>
                </a:r>
                <a:r>
                  <a:rPr lang="en-US" sz="2000" i="1" dirty="0">
                    <a:solidFill>
                      <a:srgbClr val="131AFC"/>
                    </a:solidFill>
                    <a:latin typeface="Arial" panose="020B0604020202020204" pitchFamily="34" charset="0"/>
                    <a:cs typeface="Arial" panose="020B0604020202020204" pitchFamily="34" charset="0"/>
                  </a:rPr>
                  <a:t>d </a:t>
                </a:r>
                <a:r>
                  <a:rPr lang="en-US" sz="2000" dirty="0">
                    <a:solidFill>
                      <a:srgbClr val="131AFC"/>
                    </a:solidFill>
                    <a:latin typeface="Arial" panose="020B0604020202020204" pitchFamily="34" charset="0"/>
                    <a:cs typeface="Arial" panose="020B0604020202020204" pitchFamily="34" charset="0"/>
                  </a:rPr>
                  <a:t>sufficient to extract energy </a:t>
                </a:r>
                <a:r>
                  <a:rPr lang="en-US" sz="2000" i="1" dirty="0">
                    <a:solidFill>
                      <a:srgbClr val="131AFC"/>
                    </a:solidFill>
                    <a:latin typeface="Arial" panose="020B0604020202020204" pitchFamily="34" charset="0"/>
                    <a:cs typeface="Arial" panose="020B0604020202020204" pitchFamily="34" charset="0"/>
                  </a:rPr>
                  <a:t>2mc</a:t>
                </a:r>
                <a:r>
                  <a:rPr lang="en-US" sz="2000" i="1" baseline="30000" dirty="0">
                    <a:solidFill>
                      <a:srgbClr val="131AFC"/>
                    </a:solidFill>
                    <a:latin typeface="Arial" panose="020B0604020202020204" pitchFamily="34" charset="0"/>
                    <a:cs typeface="Arial" panose="020B0604020202020204" pitchFamily="34" charset="0"/>
                  </a:rPr>
                  <a:t>2</a:t>
                </a:r>
                <a:r>
                  <a:rPr lang="en-US" sz="2000" dirty="0">
                    <a:solidFill>
                      <a:srgbClr val="131AFC"/>
                    </a:solidFill>
                    <a:latin typeface="Arial" panose="020B0604020202020204" pitchFamily="34" charset="0"/>
                    <a:cs typeface="Arial" panose="020B0604020202020204" pitchFamily="34" charset="0"/>
                  </a:rPr>
                  <a:t> from the field:</a:t>
                </a:r>
              </a:p>
              <a:p>
                <a:r>
                  <a:rPr lang="en-US" b="0" dirty="0">
                    <a:solidFill>
                      <a:srgbClr val="FF0000"/>
                    </a:solidFill>
                  </a:rPr>
                  <a:t>                                    </a:t>
                </a:r>
                <a14:m>
                  <m:oMath xmlns:m="http://schemas.openxmlformats.org/officeDocument/2006/math">
                    <m:r>
                      <a:rPr lang="en-US" b="0" i="1" smtClean="0">
                        <a:solidFill>
                          <a:srgbClr val="FF0000"/>
                        </a:solidFill>
                        <a:latin typeface="Cambria Math" panose="02040503050406030204" pitchFamily="18" charset="0"/>
                      </a:rPr>
                      <m:t>𝑒𝐸𝑑</m:t>
                    </m:r>
                    <m:r>
                      <a:rPr lang="en-US" b="0" i="1" smtClean="0">
                        <a:solidFill>
                          <a:srgbClr val="FF0000"/>
                        </a:solidFill>
                        <a:latin typeface="Cambria Math" panose="02040503050406030204" pitchFamily="18" charset="0"/>
                        <a:ea typeface="Cambria Math" panose="02040503050406030204" pitchFamily="18" charset="0"/>
                      </a:rPr>
                      <m:t>≥2</m:t>
                    </m:r>
                    <m:r>
                      <a:rPr lang="en-US" b="0" i="1" smtClean="0">
                        <a:solidFill>
                          <a:srgbClr val="FF0000"/>
                        </a:solidFill>
                        <a:latin typeface="Cambria Math" panose="02040503050406030204" pitchFamily="18" charset="0"/>
                        <a:ea typeface="Cambria Math" panose="02040503050406030204" pitchFamily="18" charset="0"/>
                      </a:rPr>
                      <m:t>𝑚</m:t>
                    </m:r>
                    <m:sSup>
                      <m:sSupPr>
                        <m:ctrlPr>
                          <a:rPr lang="en-US" b="0" i="1" smtClean="0">
                            <a:solidFill>
                              <a:srgbClr val="FF0000"/>
                            </a:solidFill>
                            <a:latin typeface="Cambria Math" panose="02040503050406030204" pitchFamily="18" charset="0"/>
                            <a:ea typeface="Cambria Math" panose="02040503050406030204" pitchFamily="18" charset="0"/>
                          </a:rPr>
                        </m:ctrlPr>
                      </m:sSupPr>
                      <m:e>
                        <m:r>
                          <a:rPr lang="en-US" b="0" i="1" smtClean="0">
                            <a:solidFill>
                              <a:srgbClr val="FF0000"/>
                            </a:solidFill>
                            <a:latin typeface="Cambria Math" panose="02040503050406030204" pitchFamily="18" charset="0"/>
                            <a:ea typeface="Cambria Math" panose="02040503050406030204" pitchFamily="18" charset="0"/>
                          </a:rPr>
                          <m:t>𝑐</m:t>
                        </m:r>
                      </m:e>
                      <m:sup>
                        <m:r>
                          <a:rPr lang="en-US" b="0" i="1" smtClean="0">
                            <a:solidFill>
                              <a:srgbClr val="FF0000"/>
                            </a:solidFill>
                            <a:latin typeface="Cambria Math" panose="02040503050406030204" pitchFamily="18" charset="0"/>
                            <a:ea typeface="Cambria Math" panose="02040503050406030204" pitchFamily="18" charset="0"/>
                          </a:rPr>
                          <m:t>2</m:t>
                        </m:r>
                      </m:sup>
                    </m:sSup>
                  </m:oMath>
                </a14:m>
                <a:endParaRPr lang="en-US" sz="800" dirty="0">
                  <a:solidFill>
                    <a:srgbClr val="FF0000"/>
                  </a:solidFill>
                </a:endParaRPr>
              </a:p>
              <a:p>
                <a:r>
                  <a:rPr lang="en-US" sz="2000" dirty="0">
                    <a:latin typeface="Arial" panose="020B0604020202020204" pitchFamily="34" charset="0"/>
                    <a:cs typeface="Arial" panose="020B0604020202020204" pitchFamily="34" charset="0"/>
                  </a:rPr>
                  <a:t>The probability </a:t>
                </a:r>
                <a:r>
                  <a:rPr lang="en-US" sz="2000" i="1" dirty="0">
                    <a:latin typeface="Arial" panose="020B0604020202020204" pitchFamily="34" charset="0"/>
                    <a:cs typeface="Arial" panose="020B0604020202020204" pitchFamily="34" charset="0"/>
                  </a:rPr>
                  <a:t>P</a:t>
                </a:r>
                <a:r>
                  <a:rPr lang="en-US" sz="2000" dirty="0">
                    <a:latin typeface="Arial" panose="020B0604020202020204" pitchFamily="34" charset="0"/>
                    <a:cs typeface="Arial" panose="020B0604020202020204" pitchFamily="34" charset="0"/>
                  </a:rPr>
                  <a:t> of a separation </a:t>
                </a:r>
                <a:r>
                  <a:rPr lang="en-US" sz="2000" i="1" dirty="0">
                    <a:latin typeface="Arial" panose="020B0604020202020204" pitchFamily="34" charset="0"/>
                    <a:cs typeface="Arial" panose="020B0604020202020204" pitchFamily="34" charset="0"/>
                  </a:rPr>
                  <a:t>d </a:t>
                </a:r>
                <a:r>
                  <a:rPr lang="en-US" sz="2000" dirty="0">
                    <a:latin typeface="Arial" panose="020B0604020202020204" pitchFamily="34" charset="0"/>
                    <a:cs typeface="Arial" panose="020B0604020202020204" pitchFamily="34" charset="0"/>
                  </a:rPr>
                  <a:t>arising as a quantum fluctuation </a:t>
                </a:r>
              </a:p>
              <a:p>
                <a:r>
                  <a:rPr lang="en-US" sz="2000" dirty="0">
                    <a:latin typeface="Arial" panose="020B0604020202020204" pitchFamily="34" charset="0"/>
                    <a:cs typeface="Arial" panose="020B0604020202020204" pitchFamily="34" charset="0"/>
                  </a:rPr>
                  <a:t>is related to penetration through a barrier of thickness </a:t>
                </a:r>
                <a:r>
                  <a:rPr lang="en-US" sz="2000" i="1" dirty="0">
                    <a:latin typeface="Arial" panose="020B0604020202020204" pitchFamily="34" charset="0"/>
                    <a:cs typeface="Arial" panose="020B0604020202020204" pitchFamily="34" charset="0"/>
                  </a:rPr>
                  <a:t>d</a:t>
                </a:r>
                <a:r>
                  <a:rPr lang="en-US" sz="2000" dirty="0">
                    <a:latin typeface="Arial" panose="020B0604020202020204" pitchFamily="34" charset="0"/>
                    <a:cs typeface="Arial" panose="020B0604020202020204" pitchFamily="34" charset="0"/>
                  </a:rPr>
                  <a:t>:</a:t>
                </a:r>
              </a:p>
              <a:p>
                <a:r>
                  <a:rPr lang="en-US" sz="2000" b="0" dirty="0">
                    <a:solidFill>
                      <a:srgbClr val="FF0000"/>
                    </a:solidFill>
                    <a:latin typeface="Arial" panose="020B0604020202020204" pitchFamily="34" charset="0"/>
                    <a:cs typeface="Arial" panose="020B0604020202020204" pitchFamily="34" charset="0"/>
                  </a:rPr>
                  <a:t>                                  </a:t>
                </a:r>
                <a14:m>
                  <m:oMath xmlns:m="http://schemas.openxmlformats.org/officeDocument/2006/math">
                    <m:r>
                      <a:rPr lang="en-US" b="0" i="1" smtClean="0">
                        <a:solidFill>
                          <a:srgbClr val="FF0000"/>
                        </a:solidFill>
                        <a:latin typeface="Cambria Math" panose="02040503050406030204" pitchFamily="18" charset="0"/>
                        <a:cs typeface="Arial" panose="020B0604020202020204" pitchFamily="34" charset="0"/>
                      </a:rPr>
                      <m:t>𝑃</m:t>
                    </m:r>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func>
                      <m:funcPr>
                        <m:ctrlP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funcPr>
                      <m:fName>
                        <m:r>
                          <m:rPr>
                            <m:sty m:val="p"/>
                          </m:rPr>
                          <a:rPr lang="en-US" b="0" i="0"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exp</m:t>
                        </m:r>
                      </m:fName>
                      <m:e>
                        <m:d>
                          <m:dPr>
                            <m:ctrlP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dPr>
                          <m:e>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f>
                              <m:fPr>
                                <m:ctrlPr>
                                  <a:rPr lang="el-GR" i="1" smtClean="0">
                                    <a:solidFill>
                                      <a:srgbClr val="FF0000"/>
                                    </a:solidFill>
                                    <a:latin typeface="Cambria Math" panose="02040503050406030204" pitchFamily="18" charset="0"/>
                                    <a:cs typeface="Arial" panose="020B0604020202020204" pitchFamily="34" charset="0"/>
                                  </a:rPr>
                                </m:ctrlPr>
                              </m:fPr>
                              <m:num>
                                <m:r>
                                  <a:rPr lang="en-US" b="0" i="1" smtClean="0">
                                    <a:solidFill>
                                      <a:srgbClr val="FF0000"/>
                                    </a:solidFill>
                                    <a:latin typeface="Cambria Math" panose="02040503050406030204" pitchFamily="18" charset="0"/>
                                    <a:cs typeface="Arial" panose="020B0604020202020204" pitchFamily="34" charset="0"/>
                                  </a:rPr>
                                  <m:t>𝑑</m:t>
                                </m:r>
                              </m:num>
                              <m:den>
                                <m:sSub>
                                  <m:sSubPr>
                                    <m:ctrlPr>
                                      <a:rPr lang="el-GR" i="1" smtClean="0">
                                        <a:solidFill>
                                          <a:srgbClr val="FF0000"/>
                                        </a:solidFill>
                                        <a:latin typeface="Cambria Math" panose="02040503050406030204" pitchFamily="18" charset="0"/>
                                        <a:cs typeface="Arial" panose="020B0604020202020204" pitchFamily="34" charset="0"/>
                                      </a:rPr>
                                    </m:ctrlPr>
                                  </m:sSubPr>
                                  <m:e>
                                    <m:r>
                                      <a:rPr lang="el-GR"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𝜆</m:t>
                                    </m:r>
                                  </m:e>
                                  <m:sub>
                                    <m:r>
                                      <a:rPr lang="en-US" b="0" i="1" smtClean="0">
                                        <a:solidFill>
                                          <a:srgbClr val="FF0000"/>
                                        </a:solidFill>
                                        <a:latin typeface="Cambria Math" panose="02040503050406030204" pitchFamily="18" charset="0"/>
                                        <a:cs typeface="Arial" panose="020B0604020202020204" pitchFamily="34" charset="0"/>
                                      </a:rPr>
                                      <m:t>𝑐</m:t>
                                    </m:r>
                                  </m:sub>
                                </m:sSub>
                              </m:den>
                            </m:f>
                          </m:e>
                        </m:d>
                      </m:e>
                    </m:func>
                    <m:r>
                      <a:rPr lang="en-US" b="0" i="1" smtClean="0">
                        <a:solidFill>
                          <a:srgbClr val="FF0000"/>
                        </a:solidFill>
                        <a:latin typeface="Cambria Math" panose="02040503050406030204" pitchFamily="18" charset="0"/>
                        <a:cs typeface="Arial" panose="020B0604020202020204" pitchFamily="34" charset="0"/>
                      </a:rPr>
                      <m:t>=</m:t>
                    </m:r>
                    <m:r>
                      <m:rPr>
                        <m:sty m:val="p"/>
                      </m:rPr>
                      <a:rPr lang="en-US" b="0" i="0" smtClean="0">
                        <a:solidFill>
                          <a:srgbClr val="FF0000"/>
                        </a:solidFill>
                        <a:latin typeface="Cambria Math" panose="02040503050406030204" pitchFamily="18" charset="0"/>
                        <a:cs typeface="Arial" panose="020B0604020202020204" pitchFamily="34" charset="0"/>
                      </a:rPr>
                      <m:t>exp</m:t>
                    </m:r>
                    <m:r>
                      <a:rPr lang="en-US" b="0" i="1" smtClean="0">
                        <a:solidFill>
                          <a:srgbClr val="FF0000"/>
                        </a:solidFill>
                        <a:latin typeface="Cambria Math" panose="02040503050406030204" pitchFamily="18" charset="0"/>
                        <a:cs typeface="Arial" panose="020B0604020202020204" pitchFamily="34" charset="0"/>
                      </a:rPr>
                      <m:t>⁡(</m:t>
                    </m:r>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m:t>
                    </m:r>
                    <m:f>
                      <m:fPr>
                        <m:ctrlPr>
                          <a:rPr lang="el-GR"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ctrlPr>
                      </m:fPr>
                      <m:num>
                        <m:r>
                          <a:rPr lang="en-US"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2</m:t>
                        </m:r>
                      </m:num>
                      <m:den>
                        <m:r>
                          <m:rPr>
                            <m:sty m:val="p"/>
                          </m:rPr>
                          <a:rPr lang="el-GR" b="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Υ</m:t>
                        </m:r>
                      </m:den>
                    </m:f>
                    <m:r>
                      <a:rPr lang="en-US" b="0" i="1" smtClean="0">
                        <a:solidFill>
                          <a:srgbClr val="FF0000"/>
                        </a:solidFill>
                        <a:latin typeface="Cambria Math" panose="02040503050406030204" pitchFamily="18" charset="0"/>
                        <a:cs typeface="Arial" panose="020B0604020202020204" pitchFamily="34" charset="0"/>
                      </a:rPr>
                      <m:t>)</m:t>
                    </m:r>
                  </m:oMath>
                </a14:m>
                <a:endParaRPr lang="en-US" dirty="0">
                  <a:solidFill>
                    <a:srgbClr val="FF0000"/>
                  </a:solidFill>
                  <a:latin typeface="Arial" panose="020B0604020202020204" pitchFamily="34" charset="0"/>
                  <a:cs typeface="Arial" panose="020B0604020202020204" pitchFamily="34" charset="0"/>
                </a:endParaRPr>
              </a:p>
            </p:txBody>
          </p:sp>
        </mc:Choice>
        <mc:Fallback xmlns="">
          <p:sp>
            <p:nvSpPr>
              <p:cNvPr id="4" name="TextBox 1"/>
              <p:cNvSpPr txBox="1">
                <a:spLocks noRot="1" noChangeAspect="1" noMove="1" noResize="1" noEditPoints="1" noAdjustHandles="1" noChangeArrowheads="1" noChangeShapeType="1" noTextEdit="1"/>
              </p:cNvSpPr>
              <p:nvPr/>
            </p:nvSpPr>
            <p:spPr bwMode="auto">
              <a:xfrm>
                <a:off x="77632" y="562400"/>
                <a:ext cx="11801475" cy="2282035"/>
              </a:xfrm>
              <a:prstGeom prst="rect">
                <a:avLst/>
              </a:prstGeom>
              <a:blipFill>
                <a:blip r:embed="rId2"/>
                <a:stretch>
                  <a:fillRect l="-538" t="-110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5" name="Picture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31588" y="2852431"/>
            <a:ext cx="4705407" cy="3564396"/>
          </a:xfrm>
          <a:prstGeom prst="rect">
            <a:avLst/>
          </a:prstGeom>
        </p:spPr>
      </p:pic>
      <mc:AlternateContent xmlns:mc="http://schemas.openxmlformats.org/markup-compatibility/2006" xmlns:a14="http://schemas.microsoft.com/office/drawing/2010/main">
        <mc:Choice Requires="a14">
          <p:sp>
            <p:nvSpPr>
              <p:cNvPr id="8" name="TextBox 7"/>
              <p:cNvSpPr txBox="1"/>
              <p:nvPr/>
            </p:nvSpPr>
            <p:spPr>
              <a:xfrm>
                <a:off x="1493841" y="6329327"/>
                <a:ext cx="5519460" cy="400110"/>
              </a:xfrm>
              <a:prstGeom prst="rect">
                <a:avLst/>
              </a:prstGeom>
              <a:noFill/>
            </p:spPr>
            <p:txBody>
              <a:bodyPr wrap="none" rtlCol="0">
                <a:spAutoFit/>
              </a:bodyPr>
              <a:lstStyle/>
              <a:p>
                <a:r>
                  <a:rPr lang="sv-SE" sz="2000" i="1" dirty="0">
                    <a:solidFill>
                      <a:srgbClr val="FF0000"/>
                    </a:solidFill>
                    <a:latin typeface="Arial" panose="020B0604020202020204" pitchFamily="34" charset="0"/>
                    <a:cs typeface="Arial" panose="020B0604020202020204" pitchFamily="34" charset="0"/>
                  </a:rPr>
                  <a:t>Rate e</a:t>
                </a:r>
                <a:r>
                  <a:rPr lang="sv-SE" sz="2000" i="1" baseline="30000" dirty="0">
                    <a:solidFill>
                      <a:srgbClr val="FF0000"/>
                    </a:solidFill>
                    <a:latin typeface="Arial" panose="020B0604020202020204" pitchFamily="34" charset="0"/>
                    <a:cs typeface="Arial" panose="020B0604020202020204" pitchFamily="34" charset="0"/>
                  </a:rPr>
                  <a:t>+</a:t>
                </a:r>
                <a:r>
                  <a:rPr lang="sv-SE" sz="2000" i="1" dirty="0">
                    <a:solidFill>
                      <a:srgbClr val="FF0000"/>
                    </a:solidFill>
                    <a:latin typeface="Arial" panose="020B0604020202020204" pitchFamily="34" charset="0"/>
                    <a:cs typeface="Arial" panose="020B0604020202020204" pitchFamily="34" charset="0"/>
                    <a:sym typeface="Symbol" panose="05050102010706020507" pitchFamily="18" charset="2"/>
                  </a:rPr>
                  <a:t> </a:t>
                </a:r>
                <a:r>
                  <a:rPr lang="sv-SE" sz="2000" dirty="0">
                    <a:solidFill>
                      <a:srgbClr val="FF0000"/>
                    </a:solidFill>
                    <a:latin typeface="Arial" panose="020B0604020202020204" pitchFamily="34" charset="0"/>
                    <a:cs typeface="Arial" panose="020B0604020202020204" pitchFamily="34" charset="0"/>
                  </a:rPr>
                  <a:t>exp{[</a:t>
                </a:r>
                <a:r>
                  <a:rPr lang="sv-SE" sz="2000" i="1" dirty="0">
                    <a:solidFill>
                      <a:srgbClr val="FF0000"/>
                    </a:solidFill>
                    <a:latin typeface="Arial" panose="020B0604020202020204" pitchFamily="34" charset="0"/>
                    <a:cs typeface="Arial" panose="020B0604020202020204" pitchFamily="34" charset="0"/>
                  </a:rPr>
                  <a:t>-</a:t>
                </a:r>
                <a:r>
                  <a:rPr lang="sv-SE" sz="2000" dirty="0">
                    <a:solidFill>
                      <a:srgbClr val="FF0000"/>
                    </a:solidFill>
                    <a:latin typeface="Arial" panose="020B0604020202020204" pitchFamily="34" charset="0"/>
                    <a:cs typeface="Arial" panose="020B0604020202020204" pitchFamily="34" charset="0"/>
                  </a:rPr>
                  <a:t>1.8 </a:t>
                </a:r>
                <a:r>
                  <a:rPr lang="sv-SE" sz="2000" dirty="0">
                    <a:solidFill>
                      <a:srgbClr val="FF0000"/>
                    </a:solidFill>
                    <a:latin typeface="Arial" panose="020B0604020202020204" pitchFamily="34" charset="0"/>
                    <a:cs typeface="Arial" panose="020B0604020202020204" pitchFamily="34" charset="0"/>
                    <a:sym typeface="Symbol" panose="05050102010706020507" pitchFamily="18" charset="2"/>
                  </a:rPr>
                  <a:t></a:t>
                </a:r>
                <a:r>
                  <a:rPr lang="sv-SE" sz="2000" i="1" dirty="0">
                    <a:solidFill>
                      <a:srgbClr val="FF0000"/>
                    </a:solidFill>
                    <a:latin typeface="Arial" panose="020B0604020202020204" pitchFamily="34" charset="0"/>
                    <a:cs typeface="Arial" panose="020B0604020202020204" pitchFamily="34" charset="0"/>
                  </a:rPr>
                  <a:t> </a:t>
                </a:r>
                <a:r>
                  <a:rPr lang="sv-SE" sz="2000" dirty="0">
                    <a:solidFill>
                      <a:srgbClr val="FF0000"/>
                    </a:solidFill>
                    <a:latin typeface="Arial" panose="020B0604020202020204" pitchFamily="34" charset="0"/>
                    <a:cs typeface="Arial" panose="020B0604020202020204" pitchFamily="34" charset="0"/>
                  </a:rPr>
                  <a:t>0</a:t>
                </a:r>
                <a:r>
                  <a:rPr lang="sv-SE" sz="2000" i="1" dirty="0">
                    <a:solidFill>
                      <a:srgbClr val="FF0000"/>
                    </a:solidFill>
                    <a:latin typeface="Arial" panose="020B0604020202020204" pitchFamily="34" charset="0"/>
                    <a:cs typeface="Arial" panose="020B0604020202020204" pitchFamily="34" charset="0"/>
                  </a:rPr>
                  <a:t>.</a:t>
                </a:r>
                <a:r>
                  <a:rPr lang="sv-SE" sz="2000" dirty="0">
                    <a:solidFill>
                      <a:srgbClr val="FF0000"/>
                    </a:solidFill>
                    <a:latin typeface="Arial" panose="020B0604020202020204" pitchFamily="34" charset="0"/>
                    <a:cs typeface="Arial" panose="020B0604020202020204" pitchFamily="34" charset="0"/>
                  </a:rPr>
                  <a:t>2 (stat.) </a:t>
                </a:r>
                <a:r>
                  <a:rPr lang="sv-SE" sz="2000" dirty="0">
                    <a:solidFill>
                      <a:srgbClr val="FF0000"/>
                    </a:solidFill>
                    <a:latin typeface="Arial" panose="020B0604020202020204" pitchFamily="34" charset="0"/>
                    <a:cs typeface="Arial" panose="020B0604020202020204" pitchFamily="34" charset="0"/>
                    <a:sym typeface="Symbol" panose="05050102010706020507" pitchFamily="18" charset="2"/>
                  </a:rPr>
                  <a:t> </a:t>
                </a:r>
                <a:r>
                  <a:rPr lang="sv-SE" sz="2000" dirty="0">
                    <a:solidFill>
                      <a:srgbClr val="FF0000"/>
                    </a:solidFill>
                    <a:latin typeface="Arial" panose="020B0604020202020204" pitchFamily="34" charset="0"/>
                    <a:cs typeface="Arial" panose="020B0604020202020204" pitchFamily="34" charset="0"/>
                  </a:rPr>
                  <a:t>0</a:t>
                </a:r>
                <a:r>
                  <a:rPr lang="sv-SE" sz="2000" i="1" dirty="0">
                    <a:solidFill>
                      <a:srgbClr val="FF0000"/>
                    </a:solidFill>
                    <a:latin typeface="Arial" panose="020B0604020202020204" pitchFamily="34" charset="0"/>
                    <a:cs typeface="Arial" panose="020B0604020202020204" pitchFamily="34" charset="0"/>
                  </a:rPr>
                  <a:t>.</a:t>
                </a:r>
                <a:r>
                  <a:rPr lang="sv-SE" sz="2000" dirty="0">
                    <a:solidFill>
                      <a:srgbClr val="FF0000"/>
                    </a:solidFill>
                    <a:latin typeface="Arial" panose="020B0604020202020204" pitchFamily="34" charset="0"/>
                    <a:cs typeface="Arial" panose="020B0604020202020204" pitchFamily="34" charset="0"/>
                  </a:rPr>
                  <a:t>2 (</a:t>
                </a:r>
                <a:r>
                  <a:rPr lang="sv-SE" sz="2000" dirty="0" err="1">
                    <a:solidFill>
                      <a:srgbClr val="FF0000"/>
                    </a:solidFill>
                    <a:latin typeface="Arial" panose="020B0604020202020204" pitchFamily="34" charset="0"/>
                    <a:cs typeface="Arial" panose="020B0604020202020204" pitchFamily="34" charset="0"/>
                  </a:rPr>
                  <a:t>syst</a:t>
                </a:r>
                <a:r>
                  <a:rPr lang="sv-SE" sz="2000" dirty="0">
                    <a:solidFill>
                      <a:srgbClr val="FF0000"/>
                    </a:solidFill>
                    <a:latin typeface="Arial" panose="020B0604020202020204" pitchFamily="34" charset="0"/>
                    <a:cs typeface="Arial" panose="020B0604020202020204" pitchFamily="34" charset="0"/>
                  </a:rPr>
                  <a:t>.)]/</a:t>
                </a:r>
                <a14:m>
                  <m:oMath xmlns:m="http://schemas.openxmlformats.org/officeDocument/2006/math">
                    <m:r>
                      <m:rPr>
                        <m:sty m:val="p"/>
                      </m:rPr>
                      <a:rPr lang="el-GR" sz="2000" i="1" smtClean="0">
                        <a:solidFill>
                          <a:srgbClr val="FF0000"/>
                        </a:solidFill>
                        <a:latin typeface="Cambria Math" panose="02040503050406030204" pitchFamily="18" charset="0"/>
                        <a:ea typeface="Cambria Math" panose="02040503050406030204" pitchFamily="18" charset="0"/>
                        <a:cs typeface="Arial" panose="020B0604020202020204" pitchFamily="34" charset="0"/>
                      </a:rPr>
                      <m:t>Υ</m:t>
                    </m:r>
                  </m:oMath>
                </a14:m>
                <a:r>
                  <a:rPr lang="sv-SE" sz="2000" dirty="0">
                    <a:solidFill>
                      <a:srgbClr val="FF0000"/>
                    </a:solidFill>
                    <a:latin typeface="Arial" panose="020B0604020202020204" pitchFamily="34" charset="0"/>
                    <a:cs typeface="Arial" panose="020B0604020202020204" pitchFamily="34" charset="0"/>
                  </a:rPr>
                  <a:t>}.</a:t>
                </a:r>
                <a:endParaRPr lang="en-US" sz="2000" dirty="0">
                  <a:solidFill>
                    <a:srgbClr val="FF0000"/>
                  </a:solidFill>
                  <a:latin typeface="Arial" panose="020B0604020202020204" pitchFamily="34" charset="0"/>
                  <a:cs typeface="Arial" panose="020B0604020202020204" pitchFamily="34"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1493841" y="6329327"/>
                <a:ext cx="5519460" cy="400110"/>
              </a:xfrm>
              <a:prstGeom prst="rect">
                <a:avLst/>
              </a:prstGeom>
              <a:blipFill>
                <a:blip r:embed="rId4"/>
                <a:stretch>
                  <a:fillRect l="-1149" t="-9091" b="-24242"/>
                </a:stretch>
              </a:blipFill>
            </p:spPr>
            <p:txBody>
              <a:bodyPr/>
              <a:lstStyle/>
              <a:p>
                <a:r>
                  <a:rPr lang="en-US">
                    <a:noFill/>
                  </a:rPr>
                  <a:t> </a:t>
                </a:r>
              </a:p>
            </p:txBody>
          </p:sp>
        </mc:Fallback>
      </mc:AlternateContent>
      <p:sp>
        <p:nvSpPr>
          <p:cNvPr id="9" name="TextBox 8"/>
          <p:cNvSpPr txBox="1"/>
          <p:nvPr/>
        </p:nvSpPr>
        <p:spPr>
          <a:xfrm>
            <a:off x="6154039" y="3329659"/>
            <a:ext cx="5756704" cy="2708434"/>
          </a:xfrm>
          <a:prstGeom prst="rect">
            <a:avLst/>
          </a:prstGeom>
          <a:noFill/>
        </p:spPr>
        <p:txBody>
          <a:bodyPr wrap="none" rtlCol="0">
            <a:spAutoFit/>
          </a:bodyPr>
          <a:lstStyle/>
          <a:p>
            <a:r>
              <a:rPr lang="en-US" sz="1600" i="1" dirty="0">
                <a:solidFill>
                  <a:srgbClr val="FF0000"/>
                </a:solidFill>
                <a:latin typeface="Comic Sans MS" panose="030F0902030302020204" pitchFamily="66" charset="0"/>
              </a:rPr>
              <a:t>       </a:t>
            </a:r>
            <a:r>
              <a:rPr lang="en-US" i="1" dirty="0">
                <a:solidFill>
                  <a:srgbClr val="FF0000"/>
                </a:solidFill>
                <a:latin typeface="Comic Sans MS" panose="030F0902030302020204" pitchFamily="66" charset="0"/>
              </a:rPr>
              <a:t>F. </a:t>
            </a:r>
            <a:r>
              <a:rPr lang="en-US" i="1" dirty="0" err="1">
                <a:solidFill>
                  <a:srgbClr val="FF0000"/>
                </a:solidFill>
                <a:latin typeface="Comic Sans MS" panose="030F0902030302020204" pitchFamily="66" charset="0"/>
              </a:rPr>
              <a:t>Sauter</a:t>
            </a:r>
            <a:r>
              <a:rPr lang="en-US" i="1" dirty="0">
                <a:solidFill>
                  <a:srgbClr val="FF0000"/>
                </a:solidFill>
                <a:latin typeface="Comic Sans MS" panose="030F0902030302020204" pitchFamily="66" charset="0"/>
              </a:rPr>
              <a:t>, </a:t>
            </a:r>
            <a:r>
              <a:rPr lang="en-US" i="1" dirty="0">
                <a:solidFill>
                  <a:srgbClr val="FF0000"/>
                </a:solidFill>
                <a:latin typeface="Comic Sans MS" panose="030F0902030302020204" pitchFamily="66" charset="0"/>
                <a:hlinkClick r:id="rId5"/>
              </a:rPr>
              <a:t>Z. Phys. </a:t>
            </a:r>
            <a:r>
              <a:rPr lang="en-US" b="1" i="1" dirty="0">
                <a:solidFill>
                  <a:srgbClr val="FF0000"/>
                </a:solidFill>
                <a:latin typeface="Comic Sans MS" panose="030F0902030302020204" pitchFamily="66" charset="0"/>
                <a:hlinkClick r:id="rId5"/>
              </a:rPr>
              <a:t>69</a:t>
            </a:r>
            <a:r>
              <a:rPr lang="en-US" i="1" dirty="0">
                <a:solidFill>
                  <a:srgbClr val="FF0000"/>
                </a:solidFill>
                <a:latin typeface="Comic Sans MS" panose="030F0902030302020204" pitchFamily="66" charset="0"/>
                <a:hlinkClick r:id="rId5"/>
              </a:rPr>
              <a:t>, 742 (1931)</a:t>
            </a:r>
            <a:endParaRPr lang="en-US" i="1" dirty="0">
              <a:solidFill>
                <a:srgbClr val="FF0000"/>
              </a:solidFill>
              <a:latin typeface="Comic Sans MS" panose="030F0902030302020204" pitchFamily="66" charset="0"/>
            </a:endParaRPr>
          </a:p>
          <a:p>
            <a:endParaRPr lang="en-US" i="1" dirty="0">
              <a:solidFill>
                <a:srgbClr val="FF0000"/>
              </a:solidFill>
              <a:latin typeface="Comic Sans MS" panose="030F0902030302020204" pitchFamily="66" charset="0"/>
            </a:endParaRPr>
          </a:p>
          <a:p>
            <a:r>
              <a:rPr lang="en-US" i="1" dirty="0">
                <a:solidFill>
                  <a:srgbClr val="FF0000"/>
                </a:solidFill>
                <a:latin typeface="Comic Sans MS" panose="030F0902030302020204" pitchFamily="66" charset="0"/>
              </a:rPr>
              <a:t>W. Heisenberg and H. Euler, </a:t>
            </a:r>
            <a:r>
              <a:rPr lang="en-US" i="1" dirty="0">
                <a:solidFill>
                  <a:srgbClr val="FF0000"/>
                </a:solidFill>
                <a:latin typeface="Comic Sans MS" panose="030F0902030302020204" pitchFamily="66" charset="0"/>
                <a:hlinkClick r:id="rId6"/>
              </a:rPr>
              <a:t>Z. Phys. </a:t>
            </a:r>
            <a:r>
              <a:rPr lang="en-US" b="1" i="1" dirty="0">
                <a:solidFill>
                  <a:srgbClr val="FF0000"/>
                </a:solidFill>
                <a:latin typeface="Comic Sans MS" panose="030F0902030302020204" pitchFamily="66" charset="0"/>
                <a:hlinkClick r:id="rId6"/>
              </a:rPr>
              <a:t>98</a:t>
            </a:r>
            <a:r>
              <a:rPr lang="en-US" i="1" dirty="0">
                <a:solidFill>
                  <a:srgbClr val="FF0000"/>
                </a:solidFill>
                <a:latin typeface="Comic Sans MS" panose="030F0902030302020204" pitchFamily="66" charset="0"/>
                <a:hlinkClick r:id="rId6"/>
              </a:rPr>
              <a:t>, 714 (1936)</a:t>
            </a:r>
            <a:endParaRPr lang="en-US" i="1" dirty="0">
              <a:solidFill>
                <a:srgbClr val="FF0000"/>
              </a:solidFill>
              <a:latin typeface="Comic Sans MS" panose="030F0902030302020204" pitchFamily="66" charset="0"/>
            </a:endParaRPr>
          </a:p>
          <a:p>
            <a:endParaRPr lang="en-US" sz="1400" i="1" dirty="0">
              <a:solidFill>
                <a:srgbClr val="FF0000"/>
              </a:solidFill>
            </a:endParaRPr>
          </a:p>
          <a:p>
            <a:endParaRPr lang="en-US" sz="1400" i="1" dirty="0">
              <a:solidFill>
                <a:srgbClr val="FF0000"/>
              </a:solidFill>
            </a:endParaRPr>
          </a:p>
          <a:p>
            <a:endParaRPr lang="en-US" sz="1400" i="1" dirty="0">
              <a:solidFill>
                <a:srgbClr val="FF0000"/>
              </a:solidFill>
            </a:endParaRPr>
          </a:p>
          <a:p>
            <a:endParaRPr lang="en-US" sz="1400" i="1" dirty="0">
              <a:solidFill>
                <a:srgbClr val="FF0000"/>
              </a:solidFill>
            </a:endParaRPr>
          </a:p>
          <a:p>
            <a:endParaRPr lang="en-US" sz="1400" i="1" dirty="0">
              <a:solidFill>
                <a:srgbClr val="FF0000"/>
              </a:solidFill>
            </a:endParaRPr>
          </a:p>
          <a:p>
            <a:endParaRPr lang="en-US" sz="1400" i="1" dirty="0">
              <a:solidFill>
                <a:srgbClr val="FF0000"/>
              </a:solidFill>
            </a:endParaRPr>
          </a:p>
          <a:p>
            <a:endParaRPr lang="en-US" sz="1400" i="1" dirty="0">
              <a:solidFill>
                <a:srgbClr val="FF0000"/>
              </a:solidFill>
            </a:endParaRPr>
          </a:p>
          <a:p>
            <a:r>
              <a:rPr lang="en-US" i="1" dirty="0">
                <a:solidFill>
                  <a:srgbClr val="FF0000"/>
                </a:solidFill>
                <a:latin typeface="Comic Sans MS" panose="030F0902030302020204" pitchFamily="66" charset="0"/>
              </a:rPr>
              <a:t>J. Schwinger, </a:t>
            </a:r>
            <a:r>
              <a:rPr lang="en-US" i="1" dirty="0">
                <a:solidFill>
                  <a:srgbClr val="FF0000"/>
                </a:solidFill>
                <a:latin typeface="Comic Sans MS" panose="030F0902030302020204" pitchFamily="66" charset="0"/>
                <a:hlinkClick r:id="rId7"/>
              </a:rPr>
              <a:t>P</a:t>
            </a:r>
            <a:r>
              <a:rPr lang="en-US" i="1" dirty="0">
                <a:solidFill>
                  <a:srgbClr val="FF0000"/>
                </a:solidFill>
                <a:hlinkClick r:id="rId7"/>
              </a:rPr>
              <a:t>hys. Rev. </a:t>
            </a:r>
            <a:r>
              <a:rPr lang="en-US" b="1" i="1" dirty="0">
                <a:solidFill>
                  <a:srgbClr val="FF0000"/>
                </a:solidFill>
                <a:hlinkClick r:id="rId7"/>
              </a:rPr>
              <a:t>82</a:t>
            </a:r>
            <a:r>
              <a:rPr lang="en-US" i="1" dirty="0">
                <a:solidFill>
                  <a:srgbClr val="FF0000"/>
                </a:solidFill>
                <a:hlinkClick r:id="rId7"/>
              </a:rPr>
              <a:t>, 664 (1951)</a:t>
            </a:r>
            <a:endParaRPr lang="en-US" i="1" dirty="0">
              <a:solidFill>
                <a:srgbClr val="FF0000"/>
              </a:solidFill>
            </a:endParaRPr>
          </a:p>
        </p:txBody>
      </p:sp>
      <p:pic>
        <p:nvPicPr>
          <p:cNvPr id="10" name="Picture 22" descr="Image result for fritz saute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362" r="5146" b="25731"/>
          <a:stretch/>
        </p:blipFill>
        <p:spPr bwMode="auto">
          <a:xfrm>
            <a:off x="10381384" y="2735906"/>
            <a:ext cx="936104" cy="1148854"/>
          </a:xfrm>
          <a:prstGeom prst="rect">
            <a:avLst/>
          </a:prstGeom>
          <a:noFill/>
          <a:extLst>
            <a:ext uri="{909E8E84-426E-40DD-AFC4-6F175D3DCCD1}">
              <a14:hiddenFill xmlns:a14="http://schemas.microsoft.com/office/drawing/2010/main">
                <a:solidFill>
                  <a:srgbClr val="FFFFFF"/>
                </a:solidFill>
              </a14:hiddenFill>
            </a:ext>
          </a:extLst>
        </p:spPr>
      </p:pic>
      <p:pic>
        <p:nvPicPr>
          <p:cNvPr id="12299" name="Picture 11" descr="Image result for werner heisenberg"/>
          <p:cNvPicPr>
            <a:picLocks noChangeAspect="1" noChangeArrowheads="1"/>
          </p:cNvPicPr>
          <p:nvPr/>
        </p:nvPicPr>
        <p:blipFill rotWithShape="1">
          <a:blip r:embed="rId9">
            <a:extLst>
              <a:ext uri="{28A0092B-C50C-407E-A947-70E740481C1C}">
                <a14:useLocalDpi xmlns:a14="http://schemas.microsoft.com/office/drawing/2010/main" val="0"/>
              </a:ext>
            </a:extLst>
          </a:blip>
          <a:srcRect l="28312" t="1861" r="10596" b="45877"/>
          <a:stretch/>
        </p:blipFill>
        <p:spPr bwMode="auto">
          <a:xfrm>
            <a:off x="6550082" y="4350922"/>
            <a:ext cx="863028" cy="1171252"/>
          </a:xfrm>
          <a:prstGeom prst="rect">
            <a:avLst/>
          </a:prstGeom>
          <a:noFill/>
          <a:extLst>
            <a:ext uri="{909E8E84-426E-40DD-AFC4-6F175D3DCCD1}">
              <a14:hiddenFill xmlns:a14="http://schemas.microsoft.com/office/drawing/2010/main">
                <a:solidFill>
                  <a:srgbClr val="FFFFFF"/>
                </a:solidFill>
              </a14:hiddenFill>
            </a:ext>
          </a:extLst>
        </p:spPr>
      </p:pic>
      <p:pic>
        <p:nvPicPr>
          <p:cNvPr id="12301" name="Picture 13" descr="Image result for Hans Heinrich Euler"/>
          <p:cNvPicPr>
            <a:picLocks noChangeAspect="1" noChangeArrowheads="1"/>
          </p:cNvPicPr>
          <p:nvPr/>
        </p:nvPicPr>
        <p:blipFill rotWithShape="1">
          <a:blip r:embed="rId10">
            <a:extLst>
              <a:ext uri="{28A0092B-C50C-407E-A947-70E740481C1C}">
                <a14:useLocalDpi xmlns:a14="http://schemas.microsoft.com/office/drawing/2010/main" val="0"/>
              </a:ext>
            </a:extLst>
          </a:blip>
          <a:srcRect l="8792" r="9608" b="23199"/>
          <a:stretch/>
        </p:blipFill>
        <p:spPr bwMode="auto">
          <a:xfrm>
            <a:off x="7902032" y="4350922"/>
            <a:ext cx="979309"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2303" name="Picture 15" descr="Image result for julian schwinge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1" b="7396"/>
          <a:stretch/>
        </p:blipFill>
        <p:spPr bwMode="auto">
          <a:xfrm>
            <a:off x="10135274" y="5417891"/>
            <a:ext cx="900100" cy="1178313"/>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21.png" descr="AM 3a">
            <a:extLst>
              <a:ext uri="{FF2B5EF4-FFF2-40B4-BE49-F238E27FC236}">
                <a16:creationId xmlns:a16="http://schemas.microsoft.com/office/drawing/2014/main" id="{BE65EEB5-D9AB-0A4E-8FB2-082B19102306}"/>
              </a:ext>
            </a:extLst>
          </p:cNvPr>
          <p:cNvPicPr/>
          <p:nvPr/>
        </p:nvPicPr>
        <p:blipFill>
          <a:blip r:embed="rId12">
            <a:extLst/>
          </a:blip>
          <a:srcRect r="40347" b="41839"/>
          <a:stretch>
            <a:fillRect/>
          </a:stretch>
        </p:blipFill>
        <p:spPr>
          <a:xfrm>
            <a:off x="8840576" y="798175"/>
            <a:ext cx="2982716" cy="1855181"/>
          </a:xfrm>
          <a:prstGeom prst="rect">
            <a:avLst/>
          </a:prstGeom>
          <a:ln w="12700">
            <a:miter lim="400000"/>
          </a:ln>
        </p:spPr>
      </p:pic>
    </p:spTree>
    <p:extLst>
      <p:ext uri="{BB962C8B-B14F-4D97-AF65-F5344CB8AC3E}">
        <p14:creationId xmlns:p14="http://schemas.microsoft.com/office/powerpoint/2010/main" val="1671862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6"/>
          <p:cNvPicPr>
            <a:picLocks/>
          </p:cNvPicPr>
          <p:nvPr/>
        </p:nvPicPr>
        <p:blipFill>
          <a:blip r:embed="rId3"/>
          <a:stretch>
            <a:fillRect/>
          </a:stretch>
        </p:blipFill>
        <p:spPr>
          <a:xfrm>
            <a:off x="5772149" y="1817786"/>
            <a:ext cx="5641325" cy="4174279"/>
          </a:xfrm>
          <a:prstGeom prst="rect">
            <a:avLst/>
          </a:prstGeom>
        </p:spPr>
      </p:pic>
      <p:sp>
        <p:nvSpPr>
          <p:cNvPr id="2" name="Title 1"/>
          <p:cNvSpPr>
            <a:spLocks noGrp="1"/>
          </p:cNvSpPr>
          <p:nvPr>
            <p:ph type="title"/>
          </p:nvPr>
        </p:nvSpPr>
        <p:spPr>
          <a:xfrm>
            <a:off x="0" y="38654"/>
            <a:ext cx="12192000" cy="804402"/>
          </a:xfrm>
        </p:spPr>
        <p:txBody>
          <a:bodyPr>
            <a:normAutofit/>
          </a:bodyPr>
          <a:lstStyle/>
          <a:p>
            <a:r>
              <a:rPr lang="en-US" sz="3200" b="1" dirty="0">
                <a:solidFill>
                  <a:srgbClr val="FF0000"/>
                </a:solidFill>
                <a:latin typeface="Arial" panose="020B0604020202020204" pitchFamily="34" charset="0"/>
                <a:cs typeface="Arial" panose="020B0604020202020204" pitchFamily="34" charset="0"/>
              </a:rPr>
              <a:t>New Science Opportunities beyond the Schwinger Threshold</a:t>
            </a:r>
          </a:p>
        </p:txBody>
      </p:sp>
      <p:sp>
        <p:nvSpPr>
          <p:cNvPr id="3" name="Content Placeholder 2"/>
          <p:cNvSpPr>
            <a:spLocks noGrp="1"/>
          </p:cNvSpPr>
          <p:nvPr>
            <p:ph idx="1"/>
          </p:nvPr>
        </p:nvSpPr>
        <p:spPr>
          <a:xfrm>
            <a:off x="154236" y="1544117"/>
            <a:ext cx="5527384" cy="5154142"/>
          </a:xfrm>
        </p:spPr>
        <p:txBody>
          <a:bodyPr>
            <a:noAutofit/>
          </a:bodyPr>
          <a:lstStyle/>
          <a:p>
            <a:r>
              <a:rPr lang="en-US" sz="2400" dirty="0" err="1">
                <a:solidFill>
                  <a:srgbClr val="131AFC"/>
                </a:solidFill>
                <a:latin typeface="Arial" panose="020B0604020202020204" pitchFamily="34" charset="0"/>
                <a:cs typeface="Arial" panose="020B0604020202020204" pitchFamily="34" charset="0"/>
              </a:rPr>
              <a:t>Leptonic</a:t>
            </a:r>
            <a:r>
              <a:rPr lang="en-US" sz="2400" dirty="0">
                <a:solidFill>
                  <a:srgbClr val="131AFC"/>
                </a:solidFill>
                <a:latin typeface="Arial" panose="020B0604020202020204" pitchFamily="34" charset="0"/>
                <a:cs typeface="Arial" panose="020B0604020202020204" pitchFamily="34" charset="0"/>
              </a:rPr>
              <a:t> plasmas from the quantum vacuum</a:t>
            </a:r>
          </a:p>
          <a:p>
            <a:pPr lvl="1"/>
            <a:r>
              <a:rPr lang="en-US" sz="2000" dirty="0">
                <a:solidFill>
                  <a:srgbClr val="00B050"/>
                </a:solidFill>
                <a:latin typeface="Arial" panose="020B0604020202020204" pitchFamily="34" charset="0"/>
                <a:cs typeface="Arial" panose="020B0604020202020204" pitchFamily="34" charset="0"/>
              </a:rPr>
              <a:t>QED cascades</a:t>
            </a:r>
          </a:p>
          <a:p>
            <a:pPr lvl="1"/>
            <a:r>
              <a:rPr lang="en-US" sz="2000" dirty="0">
                <a:solidFill>
                  <a:srgbClr val="00B050"/>
                </a:solidFill>
                <a:latin typeface="Arial" panose="020B0604020202020204" pitchFamily="34" charset="0"/>
                <a:cs typeface="Arial" panose="020B0604020202020204" pitchFamily="34" charset="0"/>
              </a:rPr>
              <a:t>Standing wave enhancement of pair creation (Bell and Kirk)</a:t>
            </a:r>
          </a:p>
          <a:p>
            <a:pPr lvl="1"/>
            <a:r>
              <a:rPr lang="en-US" sz="2000" dirty="0">
                <a:solidFill>
                  <a:srgbClr val="00B050"/>
                </a:solidFill>
                <a:latin typeface="Arial" panose="020B0604020202020204" pitchFamily="34" charset="0"/>
                <a:cs typeface="Arial" panose="020B0604020202020204" pitchFamily="34" charset="0"/>
              </a:rPr>
              <a:t>Quantum Radiation reaction (shorting out the vacuum)</a:t>
            </a:r>
          </a:p>
          <a:p>
            <a:pPr lvl="1"/>
            <a:endParaRPr lang="en-US" dirty="0">
              <a:solidFill>
                <a:srgbClr val="131AFC"/>
              </a:solidFill>
              <a:latin typeface="Arial" panose="020B0604020202020204" pitchFamily="34" charset="0"/>
              <a:cs typeface="Arial" panose="020B0604020202020204" pitchFamily="34" charset="0"/>
            </a:endParaRPr>
          </a:p>
          <a:p>
            <a:r>
              <a:rPr lang="en-US" sz="2400" dirty="0">
                <a:solidFill>
                  <a:srgbClr val="131AFC"/>
                </a:solidFill>
                <a:latin typeface="Arial" panose="020B0604020202020204" pitchFamily="34" charset="0"/>
                <a:cs typeface="Arial" panose="020B0604020202020204" pitchFamily="34" charset="0"/>
              </a:rPr>
              <a:t>Bosonic plasmas from the vacuum</a:t>
            </a:r>
          </a:p>
          <a:p>
            <a:pPr lvl="1"/>
            <a:r>
              <a:rPr lang="en-US" sz="2000" dirty="0">
                <a:solidFill>
                  <a:srgbClr val="00B050"/>
                </a:solidFill>
                <a:latin typeface="Arial" panose="020B0604020202020204" pitchFamily="34" charset="0"/>
                <a:cs typeface="Arial" panose="020B0604020202020204" pitchFamily="34" charset="0"/>
              </a:rPr>
              <a:t>Bosonic enhancement of pair production </a:t>
            </a:r>
          </a:p>
          <a:p>
            <a:pPr lvl="1"/>
            <a:r>
              <a:rPr lang="en-US" sz="2000" dirty="0">
                <a:solidFill>
                  <a:srgbClr val="00B050"/>
                </a:solidFill>
                <a:latin typeface="Arial" panose="020B0604020202020204" pitchFamily="34" charset="0"/>
                <a:cs typeface="Arial" panose="020B0604020202020204" pitchFamily="34" charset="0"/>
              </a:rPr>
              <a:t>Boson avalanche</a:t>
            </a:r>
          </a:p>
          <a:p>
            <a:pPr lvl="1"/>
            <a:endParaRPr lang="en-US" dirty="0">
              <a:solidFill>
                <a:srgbClr val="131AFC"/>
              </a:solidFill>
              <a:latin typeface="Arial" panose="020B0604020202020204" pitchFamily="34" charset="0"/>
              <a:cs typeface="Arial" panose="020B0604020202020204" pitchFamily="34" charset="0"/>
            </a:endParaRPr>
          </a:p>
          <a:p>
            <a:r>
              <a:rPr lang="en-US" sz="2400" dirty="0">
                <a:solidFill>
                  <a:srgbClr val="131AFC"/>
                </a:solidFill>
                <a:latin typeface="Arial" panose="020B0604020202020204" pitchFamily="34" charset="0"/>
                <a:cs typeface="Arial" panose="020B0604020202020204" pitchFamily="34" charset="0"/>
              </a:rPr>
              <a:t>Multi-particle correlations:  Charge, angle, energy.</a:t>
            </a:r>
          </a:p>
        </p:txBody>
      </p:sp>
      <p:sp>
        <p:nvSpPr>
          <p:cNvPr id="11" name="TextBox 10"/>
          <p:cNvSpPr txBox="1"/>
          <p:nvPr/>
        </p:nvSpPr>
        <p:spPr>
          <a:xfrm>
            <a:off x="9487151" y="1459471"/>
            <a:ext cx="1467068" cy="369332"/>
          </a:xfrm>
          <a:prstGeom prst="rect">
            <a:avLst/>
          </a:prstGeom>
          <a:noFill/>
        </p:spPr>
        <p:txBody>
          <a:bodyPr wrap="none" rtlCol="0">
            <a:spAutoFit/>
          </a:bodyPr>
          <a:lstStyle/>
          <a:p>
            <a:r>
              <a:rPr lang="en-US" b="1" dirty="0">
                <a:solidFill>
                  <a:srgbClr val="FF0000"/>
                </a:solidFill>
                <a:latin typeface="Arial" panose="020B0604020202020204" pitchFamily="34" charset="0"/>
                <a:cs typeface="Arial" panose="020B0604020202020204" pitchFamily="34" charset="0"/>
              </a:rPr>
              <a:t>1PW/15GeV</a:t>
            </a:r>
          </a:p>
        </p:txBody>
      </p:sp>
      <p:sp>
        <p:nvSpPr>
          <p:cNvPr id="13" name="TextBox 12"/>
          <p:cNvSpPr txBox="1"/>
          <p:nvPr/>
        </p:nvSpPr>
        <p:spPr>
          <a:xfrm>
            <a:off x="9477291" y="3422364"/>
            <a:ext cx="832279" cy="261610"/>
          </a:xfrm>
          <a:prstGeom prst="rect">
            <a:avLst/>
          </a:prstGeom>
          <a:noFill/>
        </p:spPr>
        <p:txBody>
          <a:bodyPr wrap="none" rtlCol="0">
            <a:spAutoFit/>
          </a:bodyPr>
          <a:lstStyle/>
          <a:p>
            <a:r>
              <a:rPr lang="en-US" sz="1100" b="1" dirty="0"/>
              <a:t>(lab frame)</a:t>
            </a:r>
            <a:endParaRPr lang="en-US" sz="2400" b="1" dirty="0"/>
          </a:p>
        </p:txBody>
      </p:sp>
      <p:sp>
        <p:nvSpPr>
          <p:cNvPr id="15" name="Up Arrow 14"/>
          <p:cNvSpPr/>
          <p:nvPr/>
        </p:nvSpPr>
        <p:spPr bwMode="auto">
          <a:xfrm>
            <a:off x="10132087" y="5866522"/>
            <a:ext cx="178694" cy="741959"/>
          </a:xfrm>
          <a:prstGeom prs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a:solidFill>
                <a:schemeClr val="tx2"/>
              </a:solidFill>
              <a:latin typeface="News Gothic MT" charset="0"/>
            </a:endParaRPr>
          </a:p>
        </p:txBody>
      </p:sp>
      <p:sp>
        <p:nvSpPr>
          <p:cNvPr id="8" name="TextBox 7">
            <a:extLst>
              <a:ext uri="{FF2B5EF4-FFF2-40B4-BE49-F238E27FC236}">
                <a16:creationId xmlns:a16="http://schemas.microsoft.com/office/drawing/2014/main" id="{A130584A-22E1-C94A-BD11-89DFD668F996}"/>
              </a:ext>
            </a:extLst>
          </p:cNvPr>
          <p:cNvSpPr txBox="1"/>
          <p:nvPr/>
        </p:nvSpPr>
        <p:spPr>
          <a:xfrm>
            <a:off x="6371312" y="5866522"/>
            <a:ext cx="3522118" cy="523220"/>
          </a:xfrm>
          <a:prstGeom prst="rect">
            <a:avLst/>
          </a:prstGeom>
          <a:noFill/>
        </p:spPr>
        <p:txBody>
          <a:bodyPr wrap="none" rtlCol="0">
            <a:spAutoFit/>
          </a:bodyPr>
          <a:lstStyle/>
          <a:p>
            <a:r>
              <a:rPr lang="en-US" sz="1400" i="1" dirty="0">
                <a:latin typeface="Comic Sans MS" panose="030F0902030302020204" pitchFamily="66" charset="0"/>
                <a:hlinkClick r:id="rId4"/>
              </a:rPr>
              <a:t>Reaching for the Brightest Light</a:t>
            </a:r>
            <a:r>
              <a:rPr lang="en-US" sz="1400" i="1" dirty="0">
                <a:latin typeface="Comic Sans MS" panose="030F0902030302020204" pitchFamily="66" charset="0"/>
              </a:rPr>
              <a:t> </a:t>
            </a:r>
            <a:r>
              <a:rPr lang="en-US" sz="1400" i="1" dirty="0">
                <a:solidFill>
                  <a:srgbClr val="FF0000"/>
                </a:solidFill>
                <a:latin typeface="Comic Sans MS" panose="030F0902030302020204" pitchFamily="66" charset="0"/>
              </a:rPr>
              <a:t>(2018)</a:t>
            </a:r>
          </a:p>
          <a:p>
            <a:r>
              <a:rPr lang="en-US" sz="1400" i="1" dirty="0">
                <a:solidFill>
                  <a:srgbClr val="FF0000"/>
                </a:solidFill>
                <a:latin typeface="Comic Sans MS" panose="030F0902030302020204" pitchFamily="66" charset="0"/>
              </a:rPr>
              <a:t>US Natl. Acad. Sci., p. 15</a:t>
            </a:r>
          </a:p>
        </p:txBody>
      </p:sp>
      <p:sp>
        <p:nvSpPr>
          <p:cNvPr id="4" name="TextBox 3">
            <a:extLst>
              <a:ext uri="{FF2B5EF4-FFF2-40B4-BE49-F238E27FC236}">
                <a16:creationId xmlns:a16="http://schemas.microsoft.com/office/drawing/2014/main" id="{5A901B38-B7BA-7F4E-BC39-550A3F0A40A4}"/>
              </a:ext>
            </a:extLst>
          </p:cNvPr>
          <p:cNvSpPr txBox="1"/>
          <p:nvPr/>
        </p:nvSpPr>
        <p:spPr>
          <a:xfrm>
            <a:off x="2795912" y="843056"/>
            <a:ext cx="5785558" cy="584775"/>
          </a:xfrm>
          <a:prstGeom prst="rect">
            <a:avLst/>
          </a:prstGeom>
          <a:solidFill>
            <a:srgbClr val="002060"/>
          </a:solidFill>
        </p:spPr>
        <p:txBody>
          <a:bodyPr wrap="none" rtlCol="0">
            <a:spAutoFit/>
          </a:bodyPr>
          <a:lstStyle/>
          <a:p>
            <a:r>
              <a:rPr lang="en-US" sz="3200" b="1" dirty="0">
                <a:solidFill>
                  <a:schemeClr val="bg1"/>
                </a:solidFill>
                <a:latin typeface="Arial" panose="020B0604020202020204" pitchFamily="34" charset="0"/>
                <a:cs typeface="Arial" panose="020B0604020202020204" pitchFamily="34" charset="0"/>
              </a:rPr>
              <a:t>E144 was ahead of its time…</a:t>
            </a:r>
          </a:p>
        </p:txBody>
      </p:sp>
    </p:spTree>
    <p:extLst>
      <p:ext uri="{BB962C8B-B14F-4D97-AF65-F5344CB8AC3E}">
        <p14:creationId xmlns:p14="http://schemas.microsoft.com/office/powerpoint/2010/main" val="20906936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9030478-53E5-DE4B-9CB2-D2937667B2AB}"/>
              </a:ext>
            </a:extLst>
          </p:cNvPr>
          <p:cNvSpPr>
            <a:spLocks noGrp="1"/>
          </p:cNvSpPr>
          <p:nvPr>
            <p:ph type="title"/>
          </p:nvPr>
        </p:nvSpPr>
        <p:spPr>
          <a:xfrm>
            <a:off x="3187319" y="6350"/>
            <a:ext cx="6320240" cy="857751"/>
          </a:xfrm>
        </p:spPr>
        <p:txBody>
          <a:bodyPr>
            <a:noAutofit/>
          </a:bodyPr>
          <a:lstStyle/>
          <a:p>
            <a:r>
              <a:rPr lang="en-US" sz="3200" b="1" dirty="0">
                <a:solidFill>
                  <a:srgbClr val="FF0000"/>
                </a:solidFill>
                <a:latin typeface="Arial" panose="020B0604020202020204" pitchFamily="34" charset="0"/>
                <a:cs typeface="Arial" panose="020B0604020202020204" pitchFamily="34" charset="0"/>
              </a:rPr>
              <a:t>Photon-Photon Scattering</a:t>
            </a:r>
            <a:endParaRPr lang="en-US" sz="32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02E3A43-2B62-E546-BE33-7F214459B6EC}"/>
              </a:ext>
            </a:extLst>
          </p:cNvPr>
          <p:cNvPicPr>
            <a:picLocks noChangeAspect="1"/>
          </p:cNvPicPr>
          <p:nvPr/>
        </p:nvPicPr>
        <p:blipFill>
          <a:blip r:embed="rId2"/>
          <a:stretch>
            <a:fillRect/>
          </a:stretch>
        </p:blipFill>
        <p:spPr>
          <a:xfrm>
            <a:off x="7381304" y="764948"/>
            <a:ext cx="3545595" cy="2724855"/>
          </a:xfrm>
          <a:prstGeom prst="rect">
            <a:avLst/>
          </a:prstGeom>
        </p:spPr>
      </p:pic>
      <p:sp>
        <p:nvSpPr>
          <p:cNvPr id="6" name="TextBox 5">
            <a:extLst>
              <a:ext uri="{FF2B5EF4-FFF2-40B4-BE49-F238E27FC236}">
                <a16:creationId xmlns:a16="http://schemas.microsoft.com/office/drawing/2014/main" id="{3333C6A5-9427-274E-B9DE-385CB5863B42}"/>
              </a:ext>
            </a:extLst>
          </p:cNvPr>
          <p:cNvSpPr txBox="1"/>
          <p:nvPr/>
        </p:nvSpPr>
        <p:spPr>
          <a:xfrm>
            <a:off x="1" y="903438"/>
            <a:ext cx="7370283" cy="2154436"/>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Electron-positron fluctuations can mediate a pure quantum</a:t>
            </a:r>
          </a:p>
          <a:p>
            <a:r>
              <a:rPr lang="en-US" sz="2000" dirty="0">
                <a:solidFill>
                  <a:srgbClr val="131AFC"/>
                </a:solidFill>
                <a:latin typeface="Arial" panose="020B0604020202020204" pitchFamily="34" charset="0"/>
                <a:cs typeface="Arial" panose="020B0604020202020204" pitchFamily="34" charset="0"/>
              </a:rPr>
              <a:t>    interaction among laser beams in the vacuum in many ways</a:t>
            </a:r>
          </a:p>
          <a:p>
            <a:pPr marL="285750" indent="-28575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Multi-PW laser systems may open the possibility of observing</a:t>
            </a:r>
          </a:p>
          <a:p>
            <a:r>
              <a:rPr lang="en-US" sz="2000" dirty="0">
                <a:solidFill>
                  <a:srgbClr val="131AFC"/>
                </a:solidFill>
                <a:latin typeface="Arial" panose="020B0604020202020204" pitchFamily="34" charset="0"/>
                <a:cs typeface="Arial" panose="020B0604020202020204" pitchFamily="34" charset="0"/>
              </a:rPr>
              <a:t>     for the first time </a:t>
            </a:r>
            <a:r>
              <a:rPr lang="en-US" sz="2000" dirty="0">
                <a:solidFill>
                  <a:srgbClr val="C00000"/>
                </a:solidFill>
                <a:latin typeface="Arial" panose="020B0604020202020204" pitchFamily="34" charset="0"/>
                <a:cs typeface="Arial" panose="020B0604020202020204" pitchFamily="34" charset="0"/>
              </a:rPr>
              <a:t>direct photon-photon scattering in vacuum</a:t>
            </a:r>
          </a:p>
          <a:p>
            <a:pPr marL="800100" lvl="1" indent="-34290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Three colliding laser pulses stimulate emission in a fourth direction with a new frequency</a:t>
            </a:r>
          </a:p>
          <a:p>
            <a:r>
              <a:rPr lang="en-US" dirty="0">
                <a:latin typeface="Times New Roman" panose="02020603050405020304" pitchFamily="18" charset="0"/>
                <a:cs typeface="Times New Roman" panose="02020603050405020304" pitchFamily="18" charset="0"/>
              </a:rPr>
              <a:t>              </a:t>
            </a:r>
            <a:r>
              <a:rPr lang="en-US" sz="1600" i="1" dirty="0" err="1">
                <a:solidFill>
                  <a:srgbClr val="FF0000"/>
                </a:solidFill>
                <a:latin typeface="Comic Sans MS" panose="030F0902030302020204" pitchFamily="66" charset="0"/>
                <a:cs typeface="Times New Roman" panose="02020603050405020304" pitchFamily="18" charset="0"/>
              </a:rPr>
              <a:t>Lundstroem</a:t>
            </a:r>
            <a:r>
              <a:rPr lang="en-US" sz="1600" i="1" dirty="0">
                <a:solidFill>
                  <a:srgbClr val="FF0000"/>
                </a:solidFill>
                <a:latin typeface="Comic Sans MS" panose="030F0902030302020204" pitchFamily="66" charset="0"/>
                <a:cs typeface="Times New Roman" panose="02020603050405020304" pitchFamily="18" charset="0"/>
              </a:rPr>
              <a:t> et al., </a:t>
            </a:r>
            <a:r>
              <a:rPr lang="en-US" sz="1600" i="1" u="sng" dirty="0">
                <a:solidFill>
                  <a:schemeClr val="accent1"/>
                </a:solidFill>
                <a:latin typeface="Comic Sans MS" panose="030F0902030302020204" pitchFamily="66" charset="0"/>
              </a:rPr>
              <a:t>Phys. Rev. Lett. 2006</a:t>
            </a:r>
          </a:p>
        </p:txBody>
      </p:sp>
      <p:pic>
        <p:nvPicPr>
          <p:cNvPr id="8" name="Picture 7">
            <a:extLst>
              <a:ext uri="{FF2B5EF4-FFF2-40B4-BE49-F238E27FC236}">
                <a16:creationId xmlns:a16="http://schemas.microsoft.com/office/drawing/2014/main" id="{86B35F34-A08D-C343-875A-B0D8DCB57CBD}"/>
              </a:ext>
            </a:extLst>
          </p:cNvPr>
          <p:cNvPicPr>
            <a:picLocks noChangeAspect="1"/>
          </p:cNvPicPr>
          <p:nvPr/>
        </p:nvPicPr>
        <p:blipFill>
          <a:blip r:embed="rId3"/>
          <a:stretch>
            <a:fillRect/>
          </a:stretch>
        </p:blipFill>
        <p:spPr>
          <a:xfrm>
            <a:off x="978971" y="3233792"/>
            <a:ext cx="3403600" cy="3378200"/>
          </a:xfrm>
          <a:prstGeom prst="rect">
            <a:avLst/>
          </a:prstGeom>
        </p:spPr>
      </p:pic>
      <p:sp>
        <p:nvSpPr>
          <p:cNvPr id="9" name="TextBox 8">
            <a:extLst>
              <a:ext uri="{FF2B5EF4-FFF2-40B4-BE49-F238E27FC236}">
                <a16:creationId xmlns:a16="http://schemas.microsoft.com/office/drawing/2014/main" id="{BA514B9F-6E07-FB49-91AE-CDF3D0A5D6EE}"/>
              </a:ext>
            </a:extLst>
          </p:cNvPr>
          <p:cNvSpPr txBox="1"/>
          <p:nvPr/>
        </p:nvSpPr>
        <p:spPr>
          <a:xfrm>
            <a:off x="5266061" y="4131326"/>
            <a:ext cx="6008633" cy="2246769"/>
          </a:xfrm>
          <a:prstGeom prst="rect">
            <a:avLst/>
          </a:prstGeom>
          <a:noFill/>
        </p:spPr>
        <p:txBody>
          <a:bodyPr wrap="none" rtlCol="0">
            <a:spAutoFit/>
          </a:bodyPr>
          <a:lstStyle/>
          <a:p>
            <a:r>
              <a:rPr lang="en-US" sz="2000" dirty="0">
                <a:solidFill>
                  <a:srgbClr val="C00000"/>
                </a:solidFill>
                <a:latin typeface="Arial" panose="020B0604020202020204" pitchFamily="34" charset="0"/>
                <a:cs typeface="Arial" panose="020B0604020202020204" pitchFamily="34" charset="0"/>
              </a:rPr>
              <a:t>A </a:t>
            </a:r>
            <a:r>
              <a:rPr lang="en-US" sz="2000" dirty="0" err="1">
                <a:solidFill>
                  <a:srgbClr val="C00000"/>
                </a:solidFill>
                <a:latin typeface="Arial" panose="020B0604020202020204" pitchFamily="34" charset="0"/>
                <a:cs typeface="Arial" panose="020B0604020202020204" pitchFamily="34" charset="0"/>
              </a:rPr>
              <a:t>matterless</a:t>
            </a:r>
            <a:r>
              <a:rPr lang="en-US" sz="2000" dirty="0">
                <a:solidFill>
                  <a:srgbClr val="C00000"/>
                </a:solidFill>
                <a:latin typeface="Arial" panose="020B0604020202020204" pitchFamily="34" charset="0"/>
                <a:cs typeface="Arial" panose="020B0604020202020204" pitchFamily="34" charset="0"/>
              </a:rPr>
              <a:t> double-slit setup has been put forward</a:t>
            </a:r>
          </a:p>
          <a:p>
            <a:pPr marL="342900" indent="-342900">
              <a:buFont typeface="Arial" panose="020B0604020202020204" pitchFamily="34" charset="0"/>
              <a:buChar char="•"/>
            </a:pPr>
            <a:r>
              <a:rPr lang="en-US" dirty="0">
                <a:solidFill>
                  <a:srgbClr val="131AFC"/>
                </a:solidFill>
                <a:latin typeface="Arial" panose="020B0604020202020204" pitchFamily="34" charset="0"/>
                <a:cs typeface="Arial" panose="020B0604020202020204" pitchFamily="34" charset="0"/>
              </a:rPr>
              <a:t>Photons are created by virtual pair annihilation</a:t>
            </a:r>
          </a:p>
          <a:p>
            <a:pPr marL="800100" lvl="1" indent="-342900">
              <a:buFont typeface="Arial" panose="020B0604020202020204" pitchFamily="34" charset="0"/>
              <a:buChar char="•"/>
            </a:pPr>
            <a:r>
              <a:rPr lang="en-US" sz="1600" dirty="0">
                <a:solidFill>
                  <a:srgbClr val="00B050"/>
                </a:solidFill>
                <a:latin typeface="Arial" panose="020B0604020202020204" pitchFamily="34" charset="0"/>
                <a:cs typeface="Arial" panose="020B0604020202020204" pitchFamily="34" charset="0"/>
              </a:rPr>
              <a:t>After head-on collision of a probe laser field and two</a:t>
            </a:r>
          </a:p>
          <a:p>
            <a:pPr lvl="1"/>
            <a:r>
              <a:rPr lang="en-US" sz="1600" dirty="0">
                <a:solidFill>
                  <a:srgbClr val="00B050"/>
                </a:solidFill>
                <a:latin typeface="Arial" panose="020B0604020202020204" pitchFamily="34" charset="0"/>
                <a:cs typeface="Arial" panose="020B0604020202020204" pitchFamily="34" charset="0"/>
              </a:rPr>
              <a:t>      ultra-intense laser beams</a:t>
            </a:r>
          </a:p>
          <a:p>
            <a:pPr marL="285750" indent="-285750">
              <a:buFont typeface="Arial" panose="020B0604020202020204" pitchFamily="34" charset="0"/>
              <a:buChar char="•"/>
            </a:pPr>
            <a:r>
              <a:rPr lang="en-US" dirty="0">
                <a:solidFill>
                  <a:srgbClr val="131AFC"/>
                </a:solidFill>
                <a:latin typeface="Arial" panose="020B0604020202020204" pitchFamily="34" charset="0"/>
                <a:cs typeface="Arial" panose="020B0604020202020204" pitchFamily="34" charset="0"/>
              </a:rPr>
              <a:t>Form double-slit interference pattern</a:t>
            </a:r>
          </a:p>
          <a:p>
            <a:pPr marL="285750" indent="-285750">
              <a:buFont typeface="Arial" panose="020B0604020202020204" pitchFamily="34" charset="0"/>
              <a:buChar char="•"/>
            </a:pPr>
            <a:r>
              <a:rPr lang="en-US" dirty="0">
                <a:solidFill>
                  <a:srgbClr val="131AFC"/>
                </a:solidFill>
                <a:latin typeface="Arial" panose="020B0604020202020204" pitchFamily="34" charset="0"/>
                <a:cs typeface="Arial" panose="020B0604020202020204" pitchFamily="34" charset="0"/>
              </a:rPr>
              <a:t>Predicted to induce material-like behavior in vacuum</a:t>
            </a:r>
          </a:p>
          <a:p>
            <a:pPr marL="742950" lvl="1" indent="-285750">
              <a:buFont typeface="Arial" panose="020B0604020202020204" pitchFamily="34" charset="0"/>
              <a:buChar char="•"/>
            </a:pPr>
            <a:r>
              <a:rPr lang="en-US" sz="1600" dirty="0">
                <a:solidFill>
                  <a:srgbClr val="00B050"/>
                </a:solidFill>
                <a:latin typeface="Arial" panose="020B0604020202020204" pitchFamily="34" charset="0"/>
                <a:cs typeface="Arial" panose="020B0604020202020204" pitchFamily="34" charset="0"/>
              </a:rPr>
              <a:t>Support elastic scattering between photons</a:t>
            </a:r>
          </a:p>
          <a:p>
            <a:r>
              <a:rPr lang="en-US" sz="1600" i="1" dirty="0">
                <a:solidFill>
                  <a:srgbClr val="FF0000"/>
                </a:solidFill>
                <a:latin typeface="Comic Sans MS" panose="030F0902030302020204" pitchFamily="66" charset="0"/>
                <a:cs typeface="Times New Roman" panose="02020603050405020304" pitchFamily="18" charset="0"/>
              </a:rPr>
              <a:t>Ben King et al., </a:t>
            </a:r>
            <a:r>
              <a:rPr lang="en-US" sz="1600" i="1" u="sng" dirty="0">
                <a:solidFill>
                  <a:schemeClr val="accent1"/>
                </a:solidFill>
                <a:latin typeface="Comic Sans MS" panose="030F0902030302020204" pitchFamily="66" charset="0"/>
              </a:rPr>
              <a:t>Nature Photonics 2010</a:t>
            </a:r>
          </a:p>
        </p:txBody>
      </p:sp>
    </p:spTree>
    <p:extLst>
      <p:ext uri="{BB962C8B-B14F-4D97-AF65-F5344CB8AC3E}">
        <p14:creationId xmlns:p14="http://schemas.microsoft.com/office/powerpoint/2010/main" val="2652646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DAD8A47-0B32-7A46-8A85-3D1AD5ABFBD2}"/>
              </a:ext>
            </a:extLst>
          </p:cNvPr>
          <p:cNvSpPr>
            <a:spLocks noGrp="1"/>
          </p:cNvSpPr>
          <p:nvPr>
            <p:ph type="title"/>
          </p:nvPr>
        </p:nvSpPr>
        <p:spPr>
          <a:xfrm>
            <a:off x="2449189" y="6350"/>
            <a:ext cx="7752431" cy="857751"/>
          </a:xfrm>
        </p:spPr>
        <p:txBody>
          <a:bodyPr>
            <a:noAutofit/>
          </a:bodyPr>
          <a:lstStyle/>
          <a:p>
            <a:r>
              <a:rPr lang="en-US" sz="3200" b="1" dirty="0">
                <a:solidFill>
                  <a:srgbClr val="FF0000"/>
                </a:solidFill>
                <a:latin typeface="Arial" panose="020B0604020202020204" pitchFamily="34" charset="0"/>
                <a:cs typeface="Arial" panose="020B0604020202020204" pitchFamily="34" charset="0"/>
              </a:rPr>
              <a:t>Induced Light-by-Light Scattering</a:t>
            </a:r>
            <a:endParaRPr lang="en-US" sz="32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25FD479-CCE4-5540-A269-A1BE158E1A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3275" y="843184"/>
            <a:ext cx="5991284" cy="1108612"/>
          </a:xfrm>
          <a:prstGeom prst="rect">
            <a:avLst/>
          </a:prstGeom>
        </p:spPr>
      </p:pic>
      <p:pic>
        <p:nvPicPr>
          <p:cNvPr id="6" name="Picture 5">
            <a:extLst>
              <a:ext uri="{FF2B5EF4-FFF2-40B4-BE49-F238E27FC236}">
                <a16:creationId xmlns:a16="http://schemas.microsoft.com/office/drawing/2014/main" id="{E59DDB0A-C6BA-AB4A-A916-E29C894021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9956" y="1964568"/>
            <a:ext cx="3765867" cy="4855279"/>
          </a:xfrm>
          <a:prstGeom prst="rect">
            <a:avLst/>
          </a:prstGeom>
        </p:spPr>
      </p:pic>
      <p:sp>
        <p:nvSpPr>
          <p:cNvPr id="7" name="Rectangle 6">
            <a:extLst>
              <a:ext uri="{FF2B5EF4-FFF2-40B4-BE49-F238E27FC236}">
                <a16:creationId xmlns:a16="http://schemas.microsoft.com/office/drawing/2014/main" id="{E1C87800-7F53-FC44-9A2A-4366CEAAD1D4}"/>
              </a:ext>
            </a:extLst>
          </p:cNvPr>
          <p:cNvSpPr/>
          <p:nvPr/>
        </p:nvSpPr>
        <p:spPr>
          <a:xfrm>
            <a:off x="5174507" y="5019648"/>
            <a:ext cx="2916324" cy="360040"/>
          </a:xfrm>
          <a:prstGeom prst="rect">
            <a:avLst/>
          </a:prstGeom>
          <a:solidFill>
            <a:srgbClr val="FFFF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FEEF89C-0146-8C4E-9C0A-3175E2E92445}"/>
              </a:ext>
            </a:extLst>
          </p:cNvPr>
          <p:cNvSpPr/>
          <p:nvPr/>
        </p:nvSpPr>
        <p:spPr>
          <a:xfrm>
            <a:off x="4382419" y="5163664"/>
            <a:ext cx="864096" cy="252028"/>
          </a:xfrm>
          <a:prstGeom prst="rect">
            <a:avLst/>
          </a:prstGeom>
          <a:solidFill>
            <a:srgbClr val="FFFF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8C4A1A9-DAF5-A742-A916-FA83546C99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34089" y="1369098"/>
            <a:ext cx="877351" cy="1061564"/>
          </a:xfrm>
          <a:prstGeom prst="rect">
            <a:avLst/>
          </a:prstGeom>
        </p:spPr>
      </p:pic>
      <p:sp>
        <p:nvSpPr>
          <p:cNvPr id="10" name="TextBox 9">
            <a:extLst>
              <a:ext uri="{FF2B5EF4-FFF2-40B4-BE49-F238E27FC236}">
                <a16:creationId xmlns:a16="http://schemas.microsoft.com/office/drawing/2014/main" id="{1243EF4B-BE90-8847-A544-03D475705E9D}"/>
              </a:ext>
            </a:extLst>
          </p:cNvPr>
          <p:cNvSpPr txBox="1"/>
          <p:nvPr/>
        </p:nvSpPr>
        <p:spPr>
          <a:xfrm>
            <a:off x="-30080" y="5530178"/>
            <a:ext cx="4535979" cy="523220"/>
          </a:xfrm>
          <a:prstGeom prst="rect">
            <a:avLst/>
          </a:prstGeom>
          <a:noFill/>
        </p:spPr>
        <p:txBody>
          <a:bodyPr wrap="square" rtlCol="0">
            <a:spAutoFit/>
          </a:bodyPr>
          <a:lstStyle/>
          <a:p>
            <a:r>
              <a:rPr lang="en-US" sz="1400" i="1" dirty="0">
                <a:solidFill>
                  <a:srgbClr val="FF0000"/>
                </a:solidFill>
                <a:latin typeface="Comic Sans MS" panose="030F0902030302020204" pitchFamily="66" charset="0"/>
                <a:cs typeface="Times New Roman" panose="02020603050405020304" pitchFamily="18" charset="0"/>
              </a:rPr>
              <a:t>[1] A. </a:t>
            </a:r>
            <a:r>
              <a:rPr lang="en-US" sz="1400" i="1" dirty="0" err="1">
                <a:solidFill>
                  <a:srgbClr val="FF0000"/>
                </a:solidFill>
                <a:latin typeface="Comic Sans MS" panose="030F0902030302020204" pitchFamily="66" charset="0"/>
                <a:cs typeface="Times New Roman" panose="02020603050405020304" pitchFamily="18" charset="0"/>
              </a:rPr>
              <a:t>Varfolomeev</a:t>
            </a:r>
            <a:r>
              <a:rPr lang="en-US" sz="1400" i="1" dirty="0">
                <a:solidFill>
                  <a:srgbClr val="FF0000"/>
                </a:solidFill>
                <a:latin typeface="Comic Sans MS" panose="030F0902030302020204" pitchFamily="66" charset="0"/>
                <a:cs typeface="Times New Roman" panose="02020603050405020304" pitchFamily="18" charset="0"/>
              </a:rPr>
              <a:t>, </a:t>
            </a:r>
            <a:r>
              <a:rPr lang="en-US" sz="1400" i="1" dirty="0" err="1">
                <a:latin typeface="Comic Sans MS" panose="030F0902030302020204" pitchFamily="66" charset="0"/>
                <a:hlinkClick r:id="rId6"/>
              </a:rPr>
              <a:t>Sov</a:t>
            </a:r>
            <a:r>
              <a:rPr lang="en-US" sz="1400" i="1" dirty="0">
                <a:latin typeface="Comic Sans MS" panose="030F0902030302020204" pitchFamily="66" charset="0"/>
                <a:hlinkClick r:id="rId6"/>
              </a:rPr>
              <a:t>. Phys. JETP  </a:t>
            </a:r>
            <a:r>
              <a:rPr lang="en-US" sz="1400" b="1" i="1" dirty="0">
                <a:latin typeface="Comic Sans MS" panose="030F0902030302020204" pitchFamily="66" charset="0"/>
                <a:hlinkClick r:id="rId6"/>
              </a:rPr>
              <a:t>23</a:t>
            </a:r>
            <a:r>
              <a:rPr lang="en-US" sz="1400" i="1" dirty="0">
                <a:latin typeface="Comic Sans MS" panose="030F0902030302020204" pitchFamily="66" charset="0"/>
                <a:hlinkClick r:id="rId6"/>
              </a:rPr>
              <a:t>, 681 (1966)</a:t>
            </a:r>
            <a:endParaRPr lang="en-US" sz="1400" i="1" dirty="0">
              <a:latin typeface="Comic Sans MS" panose="030F0902030302020204" pitchFamily="66" charset="0"/>
            </a:endParaRPr>
          </a:p>
          <a:p>
            <a:r>
              <a:rPr lang="en-US" sz="1400" i="1" dirty="0">
                <a:solidFill>
                  <a:srgbClr val="FF0000"/>
                </a:solidFill>
                <a:latin typeface="Comic Sans MS" panose="030F0902030302020204" pitchFamily="66" charset="0"/>
                <a:cs typeface="Times New Roman" panose="02020603050405020304" pitchFamily="18" charset="0"/>
              </a:rPr>
              <a:t>[2] N. Kroll, </a:t>
            </a:r>
            <a:r>
              <a:rPr lang="en-US" sz="1400" i="1" dirty="0">
                <a:latin typeface="Comic Sans MS" panose="030F0902030302020204" pitchFamily="66" charset="0"/>
                <a:hlinkClick r:id="rId7"/>
              </a:rPr>
              <a:t>Phys. Rev. </a:t>
            </a:r>
            <a:r>
              <a:rPr lang="en-US" sz="1400" b="1" i="1" dirty="0">
                <a:latin typeface="Comic Sans MS" panose="030F0902030302020204" pitchFamily="66" charset="0"/>
                <a:hlinkClick r:id="rId7"/>
              </a:rPr>
              <a:t>127</a:t>
            </a:r>
            <a:r>
              <a:rPr lang="en-US" sz="1400" i="1" dirty="0">
                <a:latin typeface="Comic Sans MS" panose="030F0902030302020204" pitchFamily="66" charset="0"/>
                <a:hlinkClick r:id="rId7"/>
              </a:rPr>
              <a:t>, 1207 (1962), </a:t>
            </a:r>
            <a:r>
              <a:rPr lang="en-US" sz="1400" i="1" dirty="0">
                <a:solidFill>
                  <a:srgbClr val="FF0000"/>
                </a:solidFill>
                <a:latin typeface="Comic Sans MS" panose="030F0902030302020204" pitchFamily="66" charset="0"/>
                <a:cs typeface="Times New Roman" panose="02020603050405020304" pitchFamily="18" charset="0"/>
              </a:rPr>
              <a:t>footnote 9</a:t>
            </a:r>
          </a:p>
        </p:txBody>
      </p:sp>
      <p:sp>
        <p:nvSpPr>
          <p:cNvPr id="12" name="TextBox 11">
            <a:extLst>
              <a:ext uri="{FF2B5EF4-FFF2-40B4-BE49-F238E27FC236}">
                <a16:creationId xmlns:a16="http://schemas.microsoft.com/office/drawing/2014/main" id="{7931B55C-F08C-A54E-905C-FA0339DF09B0}"/>
              </a:ext>
            </a:extLst>
          </p:cNvPr>
          <p:cNvSpPr txBox="1"/>
          <p:nvPr/>
        </p:nvSpPr>
        <p:spPr>
          <a:xfrm>
            <a:off x="8194530" y="3671442"/>
            <a:ext cx="3957076" cy="1323439"/>
          </a:xfrm>
          <a:prstGeom prst="rect">
            <a:avLst/>
          </a:prstGeom>
          <a:noFill/>
        </p:spPr>
        <p:txBody>
          <a:bodyPr wrap="square" rtlCol="0">
            <a:spAutoFit/>
          </a:bodyPr>
          <a:lstStyle/>
          <a:p>
            <a:r>
              <a:rPr lang="en-US" sz="2000" dirty="0">
                <a:solidFill>
                  <a:srgbClr val="131AFC"/>
                </a:solidFill>
                <a:latin typeface="Arial" panose="020B0604020202020204" pitchFamily="34" charset="0"/>
                <a:cs typeface="Arial" panose="020B0604020202020204" pitchFamily="34" charset="0"/>
              </a:rPr>
              <a:t>Vacuum should have less than  </a:t>
            </a:r>
          </a:p>
          <a:p>
            <a:r>
              <a:rPr lang="en-US" sz="2000" dirty="0">
                <a:solidFill>
                  <a:srgbClr val="131AFC"/>
                </a:solidFill>
                <a:latin typeface="Arial" panose="020B0604020202020204" pitchFamily="34" charset="0"/>
                <a:cs typeface="Arial" panose="020B0604020202020204" pitchFamily="34" charset="0"/>
              </a:rPr>
              <a:t>1 atom in the laser focal volume,</a:t>
            </a:r>
          </a:p>
          <a:p>
            <a:pPr marL="285750" indent="-285750">
              <a:buFont typeface="Symbol" panose="05050102010706020507" pitchFamily="18" charset="2"/>
              <a:buChar char="Þ"/>
            </a:pPr>
            <a:r>
              <a:rPr lang="en-US" sz="2000" dirty="0">
                <a:solidFill>
                  <a:srgbClr val="FF0000"/>
                </a:solidFill>
                <a:latin typeface="Arial" panose="020B0604020202020204" pitchFamily="34" charset="0"/>
                <a:cs typeface="Arial" panose="020B0604020202020204" pitchFamily="34" charset="0"/>
                <a:sym typeface="Symbol" panose="05050102010706020507" pitchFamily="18" charset="2"/>
              </a:rPr>
              <a:t>Separation of atoms</a:t>
            </a:r>
          </a:p>
          <a:p>
            <a:r>
              <a:rPr lang="en-US" sz="2000" dirty="0">
                <a:solidFill>
                  <a:srgbClr val="FF0000"/>
                </a:solidFill>
                <a:latin typeface="Arial" panose="020B0604020202020204" pitchFamily="34" charset="0"/>
                <a:cs typeface="Arial" panose="020B0604020202020204" pitchFamily="34" charset="0"/>
                <a:sym typeface="Symbol" panose="05050102010706020507" pitchFamily="18" charset="2"/>
              </a:rPr>
              <a:t>&gt; 10 </a:t>
            </a:r>
            <a:r>
              <a:rPr lang="el-GR" sz="2000" dirty="0">
                <a:solidFill>
                  <a:srgbClr val="FF0000"/>
                </a:solidFill>
                <a:latin typeface="Arial" panose="020B0604020202020204" pitchFamily="34" charset="0"/>
                <a:cs typeface="Arial" panose="020B0604020202020204" pitchFamily="34" charset="0"/>
                <a:sym typeface="Symbol" panose="05050102010706020507" pitchFamily="18" charset="2"/>
              </a:rPr>
              <a:t>μ</a:t>
            </a:r>
            <a:r>
              <a:rPr lang="en-US" sz="2000" dirty="0">
                <a:solidFill>
                  <a:srgbClr val="FF0000"/>
                </a:solidFill>
                <a:latin typeface="Arial" panose="020B0604020202020204" pitchFamily="34" charset="0"/>
                <a:cs typeface="Arial" panose="020B0604020202020204" pitchFamily="34" charset="0"/>
                <a:sym typeface="Symbol" panose="05050102010706020507" pitchFamily="18" charset="2"/>
              </a:rPr>
              <a:t>m</a:t>
            </a:r>
            <a:r>
              <a:rPr lang="el-GR" sz="2000" dirty="0">
                <a:solidFill>
                  <a:srgbClr val="FF0000"/>
                </a:solidFill>
                <a:latin typeface="Arial" panose="020B0604020202020204" pitchFamily="34" charset="0"/>
                <a:cs typeface="Arial" panose="020B0604020202020204" pitchFamily="34" charset="0"/>
                <a:sym typeface="Symbol" panose="05050102010706020507" pitchFamily="18" charset="2"/>
              </a:rPr>
              <a:t></a:t>
            </a:r>
            <a:r>
              <a:rPr lang="en-US" sz="2000" dirty="0">
                <a:solidFill>
                  <a:srgbClr val="FF0000"/>
                </a:solidFill>
                <a:latin typeface="Arial" panose="020B0604020202020204" pitchFamily="34" charset="0"/>
                <a:cs typeface="Arial" panose="020B0604020202020204" pitchFamily="34" charset="0"/>
              </a:rPr>
              <a:t> </a:t>
            </a:r>
            <a:r>
              <a:rPr lang="en-US" sz="2000" dirty="0">
                <a:solidFill>
                  <a:srgbClr val="FF0000"/>
                </a:solidFill>
                <a:latin typeface="Arial" panose="020B0604020202020204" pitchFamily="34" charset="0"/>
                <a:cs typeface="Arial" panose="020B0604020202020204" pitchFamily="34" charset="0"/>
                <a:sym typeface="Symbol" panose="05050102010706020507" pitchFamily="18" charset="2"/>
              </a:rPr>
              <a:t> &lt; 10</a:t>
            </a:r>
            <a:r>
              <a:rPr lang="en-US" sz="2000" baseline="30000" dirty="0">
                <a:solidFill>
                  <a:srgbClr val="FF0000"/>
                </a:solidFill>
                <a:latin typeface="Arial" panose="020B0604020202020204" pitchFamily="34" charset="0"/>
                <a:cs typeface="Arial" panose="020B0604020202020204" pitchFamily="34" charset="0"/>
                <a:sym typeface="Symbol" panose="05050102010706020507" pitchFamily="18" charset="2"/>
              </a:rPr>
              <a:t>-9</a:t>
            </a:r>
            <a:r>
              <a:rPr lang="en-US" sz="2000" dirty="0">
                <a:solidFill>
                  <a:srgbClr val="FF0000"/>
                </a:solidFill>
                <a:latin typeface="Arial" panose="020B0604020202020204" pitchFamily="34" charset="0"/>
                <a:cs typeface="Arial" panose="020B0604020202020204" pitchFamily="34" charset="0"/>
                <a:sym typeface="Symbol" panose="05050102010706020507" pitchFamily="18" charset="2"/>
              </a:rPr>
              <a:t> mm.</a:t>
            </a:r>
            <a:endParaRPr lang="en-US" sz="2000" dirty="0">
              <a:solidFill>
                <a:srgbClr val="FF0000"/>
              </a:solidFill>
              <a:latin typeface="Arial" panose="020B0604020202020204" pitchFamily="34" charset="0"/>
              <a:cs typeface="Arial" panose="020B0604020202020204" pitchFamily="34" charset="0"/>
            </a:endParaRPr>
          </a:p>
        </p:txBody>
      </p:sp>
      <p:cxnSp>
        <p:nvCxnSpPr>
          <p:cNvPr id="13" name="Straight Arrow Connector 12">
            <a:extLst>
              <a:ext uri="{FF2B5EF4-FFF2-40B4-BE49-F238E27FC236}">
                <a16:creationId xmlns:a16="http://schemas.microsoft.com/office/drawing/2014/main" id="{7A0CA9E5-F549-AB41-BD86-80FC39CA18E3}"/>
              </a:ext>
            </a:extLst>
          </p:cNvPr>
          <p:cNvCxnSpPr/>
          <p:nvPr/>
        </p:nvCxnSpPr>
        <p:spPr>
          <a:xfrm flipH="1">
            <a:off x="7078406" y="3850599"/>
            <a:ext cx="1116124" cy="1080120"/>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82C2A8AE-ED5C-7744-956C-CB56B3B64E6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390"/>
          <a:stretch/>
        </p:blipFill>
        <p:spPr>
          <a:xfrm>
            <a:off x="157476" y="1067827"/>
            <a:ext cx="2520280" cy="2011680"/>
          </a:xfrm>
          <a:prstGeom prst="rect">
            <a:avLst/>
          </a:prstGeom>
        </p:spPr>
      </p:pic>
      <p:sp>
        <p:nvSpPr>
          <p:cNvPr id="15" name="TextBox 14">
            <a:extLst>
              <a:ext uri="{FF2B5EF4-FFF2-40B4-BE49-F238E27FC236}">
                <a16:creationId xmlns:a16="http://schemas.microsoft.com/office/drawing/2014/main" id="{5483AAA7-4C25-394C-AC21-C0B6025B9D5D}"/>
              </a:ext>
            </a:extLst>
          </p:cNvPr>
          <p:cNvSpPr txBox="1"/>
          <p:nvPr/>
        </p:nvSpPr>
        <p:spPr>
          <a:xfrm>
            <a:off x="1633640" y="2359427"/>
            <a:ext cx="506870" cy="369332"/>
          </a:xfrm>
          <a:prstGeom prst="rect">
            <a:avLst/>
          </a:prstGeom>
          <a:noFill/>
        </p:spPr>
        <p:txBody>
          <a:bodyPr wrap="none" rtlCol="0">
            <a:spAutoFit/>
          </a:bodyPr>
          <a:lstStyle/>
          <a:p>
            <a:r>
              <a:rPr lang="en-US" sz="1600" dirty="0"/>
              <a:t> </a:t>
            </a:r>
            <a:r>
              <a:rPr lang="en-US" sz="1800" i="1" dirty="0">
                <a:solidFill>
                  <a:srgbClr val="131AFC"/>
                </a:solidFill>
                <a:sym typeface="Symbol" panose="05050102010706020507" pitchFamily="18" charset="2"/>
              </a:rPr>
              <a:t></a:t>
            </a:r>
            <a:r>
              <a:rPr lang="en-US" sz="1600" baseline="-25000" dirty="0">
                <a:solidFill>
                  <a:srgbClr val="131AFC"/>
                </a:solidFill>
                <a:latin typeface="Times New Roman" panose="02020603050405020304" pitchFamily="18" charset="0"/>
                <a:cs typeface="Times New Roman" panose="02020603050405020304" pitchFamily="18" charset="0"/>
                <a:sym typeface="Symbol" panose="05050102010706020507" pitchFamily="18" charset="2"/>
              </a:rPr>
              <a:t>4 </a:t>
            </a:r>
            <a:endParaRPr lang="en-US" sz="1600" dirty="0">
              <a:solidFill>
                <a:srgbClr val="131AFC"/>
              </a:solidFill>
              <a:cs typeface="Times New Roman" panose="02020603050405020304" pitchFamily="18" charset="0"/>
            </a:endParaRPr>
          </a:p>
        </p:txBody>
      </p:sp>
      <p:sp>
        <p:nvSpPr>
          <p:cNvPr id="16" name="TextBox 15">
            <a:extLst>
              <a:ext uri="{FF2B5EF4-FFF2-40B4-BE49-F238E27FC236}">
                <a16:creationId xmlns:a16="http://schemas.microsoft.com/office/drawing/2014/main" id="{8CF76C5F-8E54-BD45-8D70-38BFBCCD0167}"/>
              </a:ext>
            </a:extLst>
          </p:cNvPr>
          <p:cNvSpPr txBox="1"/>
          <p:nvPr/>
        </p:nvSpPr>
        <p:spPr>
          <a:xfrm>
            <a:off x="121472" y="2206119"/>
            <a:ext cx="506870" cy="369332"/>
          </a:xfrm>
          <a:prstGeom prst="rect">
            <a:avLst/>
          </a:prstGeom>
          <a:noFill/>
        </p:spPr>
        <p:txBody>
          <a:bodyPr wrap="none" rtlCol="0">
            <a:spAutoFit/>
          </a:bodyPr>
          <a:lstStyle/>
          <a:p>
            <a:r>
              <a:rPr lang="en-US" sz="1600" dirty="0"/>
              <a:t> </a:t>
            </a:r>
            <a:r>
              <a:rPr lang="en-US" sz="1800" i="1" dirty="0">
                <a:solidFill>
                  <a:srgbClr val="131AFC"/>
                </a:solidFill>
                <a:sym typeface="Symbol" panose="05050102010706020507" pitchFamily="18" charset="2"/>
              </a:rPr>
              <a:t></a:t>
            </a:r>
            <a:r>
              <a:rPr lang="en-US" sz="1600" baseline="-25000" dirty="0">
                <a:solidFill>
                  <a:srgbClr val="131AFC"/>
                </a:solidFill>
                <a:latin typeface="Times New Roman" panose="02020603050405020304" pitchFamily="18" charset="0"/>
                <a:cs typeface="Times New Roman" panose="02020603050405020304" pitchFamily="18" charset="0"/>
                <a:sym typeface="Symbol" panose="05050102010706020507" pitchFamily="18" charset="2"/>
              </a:rPr>
              <a:t>3</a:t>
            </a:r>
            <a:r>
              <a:rPr lang="en-US" sz="1600" baseline="-25000" dirty="0">
                <a:latin typeface="Times New Roman" panose="02020603050405020304" pitchFamily="18" charset="0"/>
                <a:cs typeface="Times New Roman" panose="02020603050405020304" pitchFamily="18" charset="0"/>
                <a:sym typeface="Symbol" panose="05050102010706020507" pitchFamily="18" charset="2"/>
              </a:rPr>
              <a:t> </a:t>
            </a:r>
            <a:endParaRPr lang="en-US" sz="1600" dirty="0">
              <a:cs typeface="Times New Roman" panose="02020603050405020304" pitchFamily="18" charset="0"/>
            </a:endParaRPr>
          </a:p>
        </p:txBody>
      </p:sp>
      <p:sp>
        <p:nvSpPr>
          <p:cNvPr id="17" name="TextBox 16">
            <a:extLst>
              <a:ext uri="{FF2B5EF4-FFF2-40B4-BE49-F238E27FC236}">
                <a16:creationId xmlns:a16="http://schemas.microsoft.com/office/drawing/2014/main" id="{3020C448-8DF4-5342-B736-AFA73CE6D5D8}"/>
              </a:ext>
            </a:extLst>
          </p:cNvPr>
          <p:cNvSpPr txBox="1"/>
          <p:nvPr/>
        </p:nvSpPr>
        <p:spPr>
          <a:xfrm>
            <a:off x="697536" y="1459327"/>
            <a:ext cx="914033" cy="400110"/>
          </a:xfrm>
          <a:prstGeom prst="rect">
            <a:avLst/>
          </a:prstGeom>
          <a:noFill/>
        </p:spPr>
        <p:txBody>
          <a:bodyPr wrap="none" rtlCol="0">
            <a:spAutoFit/>
          </a:bodyPr>
          <a:lstStyle/>
          <a:p>
            <a:r>
              <a:rPr lang="en-US" sz="1600" dirty="0"/>
              <a:t> </a:t>
            </a:r>
            <a:r>
              <a:rPr lang="en-US" sz="2000" i="1" dirty="0">
                <a:solidFill>
                  <a:srgbClr val="131AFC"/>
                </a:solidFill>
                <a:sym typeface="Symbol" panose="05050102010706020507" pitchFamily="18" charset="2"/>
              </a:rPr>
              <a:t></a:t>
            </a:r>
            <a:r>
              <a:rPr lang="en-US" sz="1800" baseline="-25000" dirty="0">
                <a:solidFill>
                  <a:srgbClr val="131AFC"/>
                </a:solidFill>
                <a:latin typeface="Times New Roman" panose="02020603050405020304" pitchFamily="18" charset="0"/>
                <a:cs typeface="Times New Roman" panose="02020603050405020304" pitchFamily="18" charset="0"/>
                <a:sym typeface="Symbol" panose="05050102010706020507" pitchFamily="18" charset="2"/>
              </a:rPr>
              <a:t>1 </a:t>
            </a:r>
            <a:r>
              <a:rPr lang="en-US" sz="1800" dirty="0">
                <a:solidFill>
                  <a:srgbClr val="131AFC"/>
                </a:solidFill>
                <a:latin typeface="Times New Roman" panose="02020603050405020304" pitchFamily="18" charset="0"/>
                <a:cs typeface="Times New Roman" panose="02020603050405020304" pitchFamily="18" charset="0"/>
                <a:sym typeface="Symbol" panose="05050102010706020507" pitchFamily="18" charset="2"/>
              </a:rPr>
              <a:t>, </a:t>
            </a:r>
            <a:r>
              <a:rPr lang="en-US" sz="1800" i="1" dirty="0">
                <a:solidFill>
                  <a:srgbClr val="131AFC"/>
                </a:solidFill>
                <a:sym typeface="Symbol" panose="05050102010706020507" pitchFamily="18" charset="2"/>
              </a:rPr>
              <a:t></a:t>
            </a:r>
            <a:r>
              <a:rPr lang="en-US" sz="1600" baseline="-25000" dirty="0">
                <a:solidFill>
                  <a:srgbClr val="131AFC"/>
                </a:solidFill>
                <a:latin typeface="Times New Roman" panose="02020603050405020304" pitchFamily="18" charset="0"/>
                <a:cs typeface="Times New Roman" panose="02020603050405020304" pitchFamily="18" charset="0"/>
                <a:sym typeface="Symbol" panose="05050102010706020507" pitchFamily="18" charset="2"/>
              </a:rPr>
              <a:t>2 </a:t>
            </a:r>
            <a:endParaRPr lang="en-US" sz="1600" dirty="0">
              <a:solidFill>
                <a:srgbClr val="131AFC"/>
              </a:solidFill>
              <a:cs typeface="Times New Roman" panose="02020603050405020304" pitchFamily="18" charset="0"/>
            </a:endParaRPr>
          </a:p>
        </p:txBody>
      </p:sp>
      <p:graphicFrame>
        <p:nvGraphicFramePr>
          <p:cNvPr id="18" name="Object 17">
            <a:extLst>
              <a:ext uri="{FF2B5EF4-FFF2-40B4-BE49-F238E27FC236}">
                <a16:creationId xmlns:a16="http://schemas.microsoft.com/office/drawing/2014/main" id="{24F2392E-2C00-CC42-BBAD-54B0ABAE29C8}"/>
              </a:ext>
            </a:extLst>
          </p:cNvPr>
          <p:cNvGraphicFramePr>
            <a:graphicFrameLocks noChangeAspect="1"/>
          </p:cNvGraphicFramePr>
          <p:nvPr>
            <p:extLst/>
          </p:nvPr>
        </p:nvGraphicFramePr>
        <p:xfrm>
          <a:off x="191733" y="3187612"/>
          <a:ext cx="1925638" cy="373062"/>
        </p:xfrm>
        <a:graphic>
          <a:graphicData uri="http://schemas.openxmlformats.org/presentationml/2006/ole">
            <mc:AlternateContent xmlns:mc="http://schemas.openxmlformats.org/markup-compatibility/2006">
              <mc:Choice xmlns:v="urn:schemas-microsoft-com:vml" Requires="v">
                <p:oleObj spid="_x0000_s11411" name="Equation" r:id="rId9" imgW="1180800" imgH="228600" progId="Equation.DSMT4">
                  <p:embed/>
                </p:oleObj>
              </mc:Choice>
              <mc:Fallback>
                <p:oleObj name="Equation" r:id="rId9" imgW="1180800" imgH="228600" progId="Equation.DSMT4">
                  <p:embed/>
                  <p:pic>
                    <p:nvPicPr>
                      <p:cNvPr id="18" name="Object 17">
                        <a:extLst>
                          <a:ext uri="{FF2B5EF4-FFF2-40B4-BE49-F238E27FC236}">
                            <a16:creationId xmlns:a16="http://schemas.microsoft.com/office/drawing/2014/main" id="{24F2392E-2C00-CC42-BBAD-54B0ABAE29C8}"/>
                          </a:ext>
                        </a:extLst>
                      </p:cNvPr>
                      <p:cNvPicPr/>
                      <p:nvPr/>
                    </p:nvPicPr>
                    <p:blipFill>
                      <a:blip r:embed="rId10"/>
                      <a:stretch>
                        <a:fillRect/>
                      </a:stretch>
                    </p:blipFill>
                    <p:spPr>
                      <a:xfrm>
                        <a:off x="191733" y="3187612"/>
                        <a:ext cx="1925638" cy="373062"/>
                      </a:xfrm>
                      <a:prstGeom prst="rect">
                        <a:avLst/>
                      </a:prstGeom>
                    </p:spPr>
                  </p:pic>
                </p:oleObj>
              </mc:Fallback>
            </mc:AlternateContent>
          </a:graphicData>
        </a:graphic>
      </p:graphicFrame>
      <p:sp>
        <p:nvSpPr>
          <p:cNvPr id="19" name="TextBox 18">
            <a:extLst>
              <a:ext uri="{FF2B5EF4-FFF2-40B4-BE49-F238E27FC236}">
                <a16:creationId xmlns:a16="http://schemas.microsoft.com/office/drawing/2014/main" id="{1F3125EA-8A25-C34D-8E06-00BB86AF3873}"/>
              </a:ext>
            </a:extLst>
          </p:cNvPr>
          <p:cNvSpPr txBox="1"/>
          <p:nvPr/>
        </p:nvSpPr>
        <p:spPr>
          <a:xfrm>
            <a:off x="121473" y="3228165"/>
            <a:ext cx="3842306"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                              </a:t>
            </a:r>
            <a:r>
              <a:rPr lang="en-US" dirty="0">
                <a:solidFill>
                  <a:srgbClr val="131AFC"/>
                </a:solidFill>
                <a:latin typeface="Arial" panose="020B0604020202020204" pitchFamily="34" charset="0"/>
                <a:cs typeface="Arial" panose="020B0604020202020204" pitchFamily="34" charset="0"/>
              </a:rPr>
              <a:t>where final-state </a:t>
            </a:r>
          </a:p>
          <a:p>
            <a:r>
              <a:rPr lang="en-US" dirty="0">
                <a:solidFill>
                  <a:srgbClr val="131AFC"/>
                </a:solidFill>
                <a:latin typeface="Arial" panose="020B0604020202020204" pitchFamily="34" charset="0"/>
                <a:cs typeface="Arial" panose="020B0604020202020204" pitchFamily="34" charset="0"/>
              </a:rPr>
              <a:t>photon </a:t>
            </a:r>
            <a:r>
              <a:rPr lang="en-US" i="1" dirty="0">
                <a:solidFill>
                  <a:srgbClr val="131AFC"/>
                </a:solidFill>
                <a:latin typeface="Arial" panose="020B0604020202020204" pitchFamily="34" charset="0"/>
                <a:cs typeface="Arial" panose="020B0604020202020204" pitchFamily="34" charset="0"/>
                <a:sym typeface="Symbol" panose="05050102010706020507" pitchFamily="18" charset="2"/>
              </a:rPr>
              <a:t></a:t>
            </a:r>
            <a:r>
              <a:rPr lang="en-US" baseline="-25000" dirty="0">
                <a:solidFill>
                  <a:srgbClr val="131AFC"/>
                </a:solidFill>
                <a:latin typeface="Arial" panose="020B0604020202020204" pitchFamily="34" charset="0"/>
                <a:cs typeface="Arial" panose="020B0604020202020204" pitchFamily="34" charset="0"/>
                <a:sym typeface="Symbol" panose="05050102010706020507" pitchFamily="18" charset="2"/>
              </a:rPr>
              <a:t>3  </a:t>
            </a:r>
            <a:r>
              <a:rPr lang="en-US" dirty="0">
                <a:solidFill>
                  <a:srgbClr val="131AFC"/>
                </a:solidFill>
                <a:latin typeface="Arial" panose="020B0604020202020204" pitchFamily="34" charset="0"/>
                <a:cs typeface="Arial" panose="020B0604020202020204" pitchFamily="34" charset="0"/>
                <a:sym typeface="Symbol" panose="05050102010706020507" pitchFamily="18" charset="2"/>
              </a:rPr>
              <a:t>goes into an intense laser beam  amplitude gets boson enhancement.</a:t>
            </a:r>
            <a:endParaRPr lang="en-US" dirty="0">
              <a:solidFill>
                <a:srgbClr val="131AFC"/>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79B1344-96C3-724C-8280-DEF088AE4C9D}"/>
                  </a:ext>
                </a:extLst>
              </p:cNvPr>
              <p:cNvSpPr txBox="1"/>
              <p:nvPr/>
            </p:nvSpPr>
            <p:spPr>
              <a:xfrm>
                <a:off x="8116935" y="5461278"/>
                <a:ext cx="2560509" cy="519822"/>
              </a:xfrm>
              <a:prstGeom prst="rect">
                <a:avLst/>
              </a:prstGeom>
              <a:noFill/>
            </p:spPr>
            <p:txBody>
              <a:bodyPr wrap="none" lIns="0" tIns="0" rIns="0" bIns="0" rtlCol="0">
                <a:spAutoFit/>
              </a:bodyPr>
              <a:lstStyle/>
              <a:p>
                <a:r>
                  <a:rPr lang="en-US" sz="2000" dirty="0">
                    <a:solidFill>
                      <a:srgbClr val="131AFC"/>
                    </a:solidFill>
                    <a:latin typeface="Arial" panose="020B0604020202020204" pitchFamily="34" charset="0"/>
                    <a:cs typeface="Arial" panose="020B0604020202020204" pitchFamily="34" charset="0"/>
                  </a:rPr>
                  <a:t>Rate</a:t>
                </a:r>
                <a:r>
                  <a:rPr lang="en-US" dirty="0">
                    <a:solidFill>
                      <a:srgbClr val="131AFC"/>
                    </a:solidFill>
                  </a:rPr>
                  <a:t> </a:t>
                </a:r>
                <a14:m>
                  <m:oMath xmlns:m="http://schemas.openxmlformats.org/officeDocument/2006/math">
                    <m:r>
                      <a:rPr lang="el-GR" sz="2000" i="1" smtClean="0">
                        <a:solidFill>
                          <a:srgbClr val="131AFC"/>
                        </a:solidFill>
                        <a:latin typeface="Cambria Math" panose="02040503050406030204" pitchFamily="18" charset="0"/>
                        <a:ea typeface="Cambria Math" panose="02040503050406030204" pitchFamily="18" charset="0"/>
                      </a:rPr>
                      <m:t>≈</m:t>
                    </m:r>
                    <m:sSup>
                      <m:sSupPr>
                        <m:ctrlPr>
                          <a:rPr lang="el-GR" sz="2000" i="1" smtClean="0">
                            <a:solidFill>
                              <a:srgbClr val="131AFC"/>
                            </a:solidFill>
                            <a:latin typeface="Cambria Math" panose="02040503050406030204" pitchFamily="18" charset="0"/>
                            <a:ea typeface="Cambria Math" panose="02040503050406030204" pitchFamily="18" charset="0"/>
                          </a:rPr>
                        </m:ctrlPr>
                      </m:sSupPr>
                      <m:e>
                        <m:r>
                          <a:rPr lang="en-US" sz="2000" b="0" i="1" smtClean="0">
                            <a:solidFill>
                              <a:srgbClr val="131AFC"/>
                            </a:solidFill>
                            <a:latin typeface="Cambria Math" panose="02040503050406030204" pitchFamily="18" charset="0"/>
                            <a:ea typeface="Cambria Math" panose="02040503050406030204" pitchFamily="18" charset="0"/>
                          </a:rPr>
                          <m:t>10</m:t>
                        </m:r>
                      </m:e>
                      <m:sup>
                        <m:r>
                          <a:rPr lang="en-US" sz="2000" b="0" i="1" smtClean="0">
                            <a:solidFill>
                              <a:srgbClr val="131AFC"/>
                            </a:solidFill>
                            <a:latin typeface="Cambria Math" panose="02040503050406030204" pitchFamily="18" charset="0"/>
                            <a:ea typeface="Cambria Math" panose="02040503050406030204" pitchFamily="18" charset="0"/>
                          </a:rPr>
                          <m:t>−6</m:t>
                        </m:r>
                      </m:sup>
                    </m:sSup>
                    <m:f>
                      <m:fPr>
                        <m:ctrlPr>
                          <a:rPr lang="el-GR" sz="2000" i="1" smtClean="0">
                            <a:solidFill>
                              <a:srgbClr val="131AFC"/>
                            </a:solidFill>
                            <a:latin typeface="Cambria Math" panose="02040503050406030204" pitchFamily="18" charset="0"/>
                            <a:ea typeface="Cambria Math" panose="02040503050406030204" pitchFamily="18" charset="0"/>
                          </a:rPr>
                        </m:ctrlPr>
                      </m:fPr>
                      <m:num>
                        <m:r>
                          <a:rPr lang="en-US" sz="2000" b="0" i="1" smtClean="0">
                            <a:solidFill>
                              <a:srgbClr val="131AFC"/>
                            </a:solidFill>
                            <a:latin typeface="Cambria Math" panose="02040503050406030204" pitchFamily="18" charset="0"/>
                            <a:ea typeface="Cambria Math" panose="02040503050406030204" pitchFamily="18" charset="0"/>
                          </a:rPr>
                          <m:t> </m:t>
                        </m:r>
                        <m:sSup>
                          <m:sSupPr>
                            <m:ctrlPr>
                              <a:rPr lang="en-US" sz="2000" b="0" i="1" smtClean="0">
                                <a:solidFill>
                                  <a:srgbClr val="131AFC"/>
                                </a:solidFill>
                                <a:latin typeface="Cambria Math" panose="02040503050406030204" pitchFamily="18" charset="0"/>
                                <a:ea typeface="Cambria Math" panose="02040503050406030204" pitchFamily="18" charset="0"/>
                              </a:rPr>
                            </m:ctrlPr>
                          </m:sSupPr>
                          <m:e>
                            <m:r>
                              <a:rPr lang="en-US" sz="2000" i="1">
                                <a:solidFill>
                                  <a:srgbClr val="131AFC"/>
                                </a:solidFill>
                                <a:latin typeface="Cambria Math" panose="02040503050406030204" pitchFamily="18" charset="0"/>
                                <a:ea typeface="Cambria Math" panose="02040503050406030204" pitchFamily="18" charset="0"/>
                              </a:rPr>
                              <m:t>(</m:t>
                            </m:r>
                            <m:r>
                              <a:rPr lang="en-US" sz="2000" i="1">
                                <a:solidFill>
                                  <a:srgbClr val="131AFC"/>
                                </a:solidFill>
                                <a:latin typeface="Cambria Math" panose="02040503050406030204" pitchFamily="18" charset="0"/>
                                <a:ea typeface="Cambria Math" panose="02040503050406030204" pitchFamily="18" charset="0"/>
                              </a:rPr>
                              <m:t>ℰ</m:t>
                            </m:r>
                            <m:d>
                              <m:dPr>
                                <m:begChr m:val="["/>
                                <m:endChr m:val="]"/>
                                <m:ctrlPr>
                                  <a:rPr lang="en-US" sz="2000" i="1">
                                    <a:solidFill>
                                      <a:srgbClr val="131AFC"/>
                                    </a:solidFill>
                                    <a:latin typeface="Cambria Math" panose="02040503050406030204" pitchFamily="18" charset="0"/>
                                    <a:ea typeface="Cambria Math" panose="02040503050406030204" pitchFamily="18" charset="0"/>
                                  </a:rPr>
                                </m:ctrlPr>
                              </m:dPr>
                              <m:e>
                                <m:r>
                                  <a:rPr lang="en-US" sz="2000" i="1">
                                    <a:solidFill>
                                      <a:srgbClr val="131AFC"/>
                                    </a:solidFill>
                                    <a:latin typeface="Cambria Math" panose="02040503050406030204" pitchFamily="18" charset="0"/>
                                    <a:ea typeface="Cambria Math" panose="02040503050406030204" pitchFamily="18" charset="0"/>
                                  </a:rPr>
                                  <m:t>𝐽𝑜𝑢𝑙𝑒𝑠</m:t>
                                </m:r>
                              </m:e>
                            </m:d>
                            <m:r>
                              <a:rPr lang="en-US" sz="2000" i="1">
                                <a:solidFill>
                                  <a:srgbClr val="131AFC"/>
                                </a:solidFill>
                                <a:latin typeface="Cambria Math" panose="02040503050406030204" pitchFamily="18" charset="0"/>
                                <a:ea typeface="Cambria Math" panose="02040503050406030204" pitchFamily="18" charset="0"/>
                              </a:rPr>
                              <m:t>)</m:t>
                            </m:r>
                          </m:e>
                          <m:sup>
                            <m:r>
                              <a:rPr lang="en-US" sz="2000" b="0" i="1" smtClean="0">
                                <a:solidFill>
                                  <a:srgbClr val="131AFC"/>
                                </a:solidFill>
                                <a:latin typeface="Cambria Math" panose="02040503050406030204" pitchFamily="18" charset="0"/>
                                <a:ea typeface="Cambria Math" panose="02040503050406030204" pitchFamily="18" charset="0"/>
                              </a:rPr>
                              <m:t>3</m:t>
                            </m:r>
                          </m:sup>
                        </m:sSup>
                      </m:num>
                      <m:den>
                        <m:sSup>
                          <m:sSupPr>
                            <m:ctrlPr>
                              <a:rPr lang="el-GR" sz="2000" i="1" smtClean="0">
                                <a:solidFill>
                                  <a:srgbClr val="131AFC"/>
                                </a:solidFill>
                                <a:latin typeface="Cambria Math" panose="02040503050406030204" pitchFamily="18" charset="0"/>
                                <a:ea typeface="Cambria Math" panose="02040503050406030204" pitchFamily="18" charset="0"/>
                              </a:rPr>
                            </m:ctrlPr>
                          </m:sSupPr>
                          <m:e>
                            <m:r>
                              <a:rPr lang="en-US" sz="2000" b="0" i="1" smtClean="0">
                                <a:solidFill>
                                  <a:srgbClr val="131AFC"/>
                                </a:solidFill>
                                <a:latin typeface="Cambria Math" panose="02040503050406030204" pitchFamily="18" charset="0"/>
                                <a:ea typeface="Cambria Math" panose="02040503050406030204" pitchFamily="18" charset="0"/>
                              </a:rPr>
                              <m:t>(</m:t>
                            </m:r>
                            <m:r>
                              <a:rPr lang="en-US" sz="2000" b="0" i="1" smtClean="0">
                                <a:solidFill>
                                  <a:srgbClr val="131AFC"/>
                                </a:solidFill>
                                <a:latin typeface="Cambria Math" panose="02040503050406030204" pitchFamily="18" charset="0"/>
                                <a:ea typeface="Cambria Math" panose="02040503050406030204" pitchFamily="18" charset="0"/>
                              </a:rPr>
                              <m:t>𝜏</m:t>
                            </m:r>
                            <m:d>
                              <m:dPr>
                                <m:begChr m:val="["/>
                                <m:endChr m:val="]"/>
                                <m:ctrlPr>
                                  <a:rPr lang="en-US" sz="2000" b="0" i="1" smtClean="0">
                                    <a:solidFill>
                                      <a:srgbClr val="131AFC"/>
                                    </a:solidFill>
                                    <a:latin typeface="Cambria Math" panose="02040503050406030204" pitchFamily="18" charset="0"/>
                                    <a:ea typeface="Cambria Math" panose="02040503050406030204" pitchFamily="18" charset="0"/>
                                  </a:rPr>
                                </m:ctrlPr>
                              </m:dPr>
                              <m:e>
                                <m:r>
                                  <a:rPr lang="en-US" sz="2000" b="0" i="1" smtClean="0">
                                    <a:solidFill>
                                      <a:srgbClr val="131AFC"/>
                                    </a:solidFill>
                                    <a:latin typeface="Cambria Math" panose="02040503050406030204" pitchFamily="18" charset="0"/>
                                    <a:ea typeface="Cambria Math" panose="02040503050406030204" pitchFamily="18" charset="0"/>
                                  </a:rPr>
                                  <m:t>𝑝𝑠𝑒𝑐</m:t>
                                </m:r>
                              </m:e>
                            </m:d>
                            <m:r>
                              <a:rPr lang="en-US" sz="2000" b="0" i="1" smtClean="0">
                                <a:solidFill>
                                  <a:srgbClr val="131AFC"/>
                                </a:solidFill>
                                <a:latin typeface="Cambria Math" panose="02040503050406030204" pitchFamily="18" charset="0"/>
                                <a:ea typeface="Cambria Math" panose="02040503050406030204" pitchFamily="18" charset="0"/>
                              </a:rPr>
                              <m:t>)</m:t>
                            </m:r>
                          </m:e>
                          <m:sup>
                            <m:r>
                              <a:rPr lang="en-US" sz="2000" b="0" i="1" smtClean="0">
                                <a:solidFill>
                                  <a:srgbClr val="131AFC"/>
                                </a:solidFill>
                                <a:latin typeface="Cambria Math" panose="02040503050406030204" pitchFamily="18" charset="0"/>
                                <a:ea typeface="Cambria Math" panose="02040503050406030204" pitchFamily="18" charset="0"/>
                              </a:rPr>
                              <m:t>2</m:t>
                            </m:r>
                          </m:sup>
                        </m:sSup>
                      </m:den>
                    </m:f>
                  </m:oMath>
                </a14:m>
                <a:endParaRPr lang="en-US" sz="2000" dirty="0"/>
              </a:p>
            </p:txBody>
          </p:sp>
        </mc:Choice>
        <mc:Fallback xmlns="">
          <p:sp>
            <p:nvSpPr>
              <p:cNvPr id="2" name="TextBox 1">
                <a:extLst>
                  <a:ext uri="{FF2B5EF4-FFF2-40B4-BE49-F238E27FC236}">
                    <a16:creationId xmlns:a16="http://schemas.microsoft.com/office/drawing/2014/main" id="{579B1344-96C3-724C-8280-DEF088AE4C9D}"/>
                  </a:ext>
                </a:extLst>
              </p:cNvPr>
              <p:cNvSpPr txBox="1">
                <a:spLocks noRot="1" noChangeAspect="1" noMove="1" noResize="1" noEditPoints="1" noAdjustHandles="1" noChangeArrowheads="1" noChangeShapeType="1" noTextEdit="1"/>
              </p:cNvSpPr>
              <p:nvPr/>
            </p:nvSpPr>
            <p:spPr>
              <a:xfrm>
                <a:off x="8116935" y="5461278"/>
                <a:ext cx="2560509" cy="519822"/>
              </a:xfrm>
              <a:prstGeom prst="rect">
                <a:avLst/>
              </a:prstGeom>
              <a:blipFill>
                <a:blip r:embed="rId11"/>
                <a:stretch>
                  <a:fillRect l="-591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C39E879-896D-984E-AC21-B2EB27451906}"/>
                  </a:ext>
                </a:extLst>
              </p:cNvPr>
              <p:cNvSpPr txBox="1"/>
              <p:nvPr/>
            </p:nvSpPr>
            <p:spPr>
              <a:xfrm>
                <a:off x="8000788" y="5928842"/>
                <a:ext cx="4155689" cy="707886"/>
              </a:xfrm>
              <a:prstGeom prst="rect">
                <a:avLst/>
              </a:prstGeom>
              <a:noFill/>
            </p:spPr>
            <p:txBody>
              <a:bodyPr wrap="none" rtlCol="0">
                <a:spAutoFit/>
              </a:bodyPr>
              <a:lstStyle/>
              <a:p>
                <a:r>
                  <a:rPr lang="en-US" sz="2000" dirty="0">
                    <a:solidFill>
                      <a:srgbClr val="131AFC"/>
                    </a:solidFill>
                    <a:latin typeface="Arial" panose="020B0604020202020204" pitchFamily="34" charset="0"/>
                    <a:cs typeface="Arial" panose="020B0604020202020204" pitchFamily="34" charset="0"/>
                  </a:rPr>
                  <a:t>Extremely small, can reach </a:t>
                </a:r>
              </a:p>
              <a:p>
                <a:r>
                  <a:rPr lang="en-US" sz="2000" dirty="0">
                    <a:solidFill>
                      <a:srgbClr val="FF0000"/>
                    </a:solidFill>
                    <a:latin typeface="Arial" panose="020B0604020202020204" pitchFamily="34" charset="0"/>
                    <a:cs typeface="Arial" panose="020B0604020202020204" pitchFamily="34" charset="0"/>
                  </a:rPr>
                  <a:t>1 scatter per pulse if </a:t>
                </a:r>
                <a14:m>
                  <m:oMath xmlns:m="http://schemas.openxmlformats.org/officeDocument/2006/math">
                    <m:r>
                      <a:rPr lang="en-US" sz="2000" i="1">
                        <a:solidFill>
                          <a:srgbClr val="FF0000"/>
                        </a:solidFill>
                        <a:latin typeface="Cambria Math" panose="02040503050406030204" pitchFamily="18" charset="0"/>
                        <a:ea typeface="Cambria Math" panose="02040503050406030204" pitchFamily="18" charset="0"/>
                      </a:rPr>
                      <m:t>ℰ</m:t>
                    </m:r>
                  </m:oMath>
                </a14:m>
                <a:r>
                  <a:rPr lang="en-US" sz="2000" dirty="0">
                    <a:solidFill>
                      <a:srgbClr val="FF0000"/>
                    </a:solidFill>
                    <a:latin typeface="Times New Roman" panose="02020603050405020304" pitchFamily="18" charset="0"/>
                    <a:cs typeface="Times New Roman" panose="02020603050405020304" pitchFamily="18" charset="0"/>
                  </a:rPr>
                  <a:t>=</a:t>
                </a:r>
                <a:r>
                  <a:rPr lang="en-US" sz="2000" dirty="0">
                    <a:solidFill>
                      <a:srgbClr val="FF0000"/>
                    </a:solidFill>
                    <a:latin typeface="Arial" panose="020B0604020202020204" pitchFamily="34" charset="0"/>
                    <a:cs typeface="Arial" panose="020B0604020202020204" pitchFamily="34" charset="0"/>
                  </a:rPr>
                  <a:t>10J, </a:t>
                </a:r>
                <a:r>
                  <a:rPr lang="en-US" sz="2000" dirty="0">
                    <a:solidFill>
                      <a:srgbClr val="FF0000"/>
                    </a:solidFill>
                    <a:latin typeface="Symbol" pitchFamily="2" charset="2"/>
                  </a:rPr>
                  <a:t>t</a:t>
                </a:r>
                <a:r>
                  <a:rPr lang="en-US" sz="2000" dirty="0">
                    <a:solidFill>
                      <a:srgbClr val="FF0000"/>
                    </a:solidFill>
                    <a:latin typeface="Times New Roman" panose="02020603050405020304" pitchFamily="18" charset="0"/>
                    <a:cs typeface="Times New Roman" panose="02020603050405020304" pitchFamily="18" charset="0"/>
                  </a:rPr>
                  <a:t>=</a:t>
                </a:r>
                <a:r>
                  <a:rPr lang="en-US" sz="2000" dirty="0">
                    <a:solidFill>
                      <a:srgbClr val="FF0000"/>
                    </a:solidFill>
                    <a:latin typeface="Arial" panose="020B0604020202020204" pitchFamily="34" charset="0"/>
                    <a:cs typeface="Arial" panose="020B0604020202020204" pitchFamily="34" charset="0"/>
                  </a:rPr>
                  <a:t>30fs</a:t>
                </a:r>
              </a:p>
            </p:txBody>
          </p:sp>
        </mc:Choice>
        <mc:Fallback xmlns="">
          <p:sp>
            <p:nvSpPr>
              <p:cNvPr id="3" name="TextBox 2">
                <a:extLst>
                  <a:ext uri="{FF2B5EF4-FFF2-40B4-BE49-F238E27FC236}">
                    <a16:creationId xmlns:a16="http://schemas.microsoft.com/office/drawing/2014/main" id="{BC39E879-896D-984E-AC21-B2EB27451906}"/>
                  </a:ext>
                </a:extLst>
              </p:cNvPr>
              <p:cNvSpPr txBox="1">
                <a:spLocks noRot="1" noChangeAspect="1" noMove="1" noResize="1" noEditPoints="1" noAdjustHandles="1" noChangeArrowheads="1" noChangeShapeType="1" noTextEdit="1"/>
              </p:cNvSpPr>
              <p:nvPr/>
            </p:nvSpPr>
            <p:spPr>
              <a:xfrm>
                <a:off x="8000788" y="5928842"/>
                <a:ext cx="4155689" cy="707886"/>
              </a:xfrm>
              <a:prstGeom prst="rect">
                <a:avLst/>
              </a:prstGeom>
              <a:blipFill>
                <a:blip r:embed="rId12"/>
                <a:stretch>
                  <a:fillRect l="-1524" t="-3509" r="-610" b="-12281"/>
                </a:stretch>
              </a:blipFill>
            </p:spPr>
            <p:txBody>
              <a:bodyPr/>
              <a:lstStyle/>
              <a:p>
                <a:r>
                  <a:rPr lang="en-US">
                    <a:noFill/>
                  </a:rPr>
                  <a:t> </a:t>
                </a:r>
              </a:p>
            </p:txBody>
          </p:sp>
        </mc:Fallback>
      </mc:AlternateContent>
    </p:spTree>
    <p:extLst>
      <p:ext uri="{BB962C8B-B14F-4D97-AF65-F5344CB8AC3E}">
        <p14:creationId xmlns:p14="http://schemas.microsoft.com/office/powerpoint/2010/main" val="10680166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1C94DA7-4442-0F4B-85DF-19546B5E91E6}"/>
              </a:ext>
            </a:extLst>
          </p:cNvPr>
          <p:cNvSpPr>
            <a:spLocks noGrp="1"/>
          </p:cNvSpPr>
          <p:nvPr>
            <p:ph type="title"/>
          </p:nvPr>
        </p:nvSpPr>
        <p:spPr>
          <a:xfrm>
            <a:off x="2228851" y="6350"/>
            <a:ext cx="8110787" cy="857751"/>
          </a:xfrm>
        </p:spPr>
        <p:txBody>
          <a:bodyPr>
            <a:noAutofit/>
          </a:bodyPr>
          <a:lstStyle/>
          <a:p>
            <a:r>
              <a:rPr lang="en-US" sz="3200" b="1" dirty="0">
                <a:solidFill>
                  <a:srgbClr val="FF0000"/>
                </a:solidFill>
                <a:latin typeface="Arial" panose="020B0604020202020204" pitchFamily="34" charset="0"/>
                <a:cs typeface="Arial" panose="020B0604020202020204" pitchFamily="34" charset="0"/>
              </a:rPr>
              <a:t>Laser-Driven Seeded QED Cascades</a:t>
            </a:r>
            <a:endParaRPr lang="en-US" sz="32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302FC71-16FE-2C48-85D7-3ACA22D5EE27}"/>
              </a:ext>
            </a:extLst>
          </p:cNvPr>
          <p:cNvPicPr>
            <a:picLocks noChangeAspect="1"/>
          </p:cNvPicPr>
          <p:nvPr/>
        </p:nvPicPr>
        <p:blipFill>
          <a:blip r:embed="rId2"/>
          <a:stretch>
            <a:fillRect/>
          </a:stretch>
        </p:blipFill>
        <p:spPr>
          <a:xfrm>
            <a:off x="190500" y="704850"/>
            <a:ext cx="5232400" cy="5092700"/>
          </a:xfrm>
          <a:prstGeom prst="rect">
            <a:avLst/>
          </a:prstGeom>
        </p:spPr>
      </p:pic>
      <p:sp>
        <p:nvSpPr>
          <p:cNvPr id="6" name="TextBox 5">
            <a:extLst>
              <a:ext uri="{FF2B5EF4-FFF2-40B4-BE49-F238E27FC236}">
                <a16:creationId xmlns:a16="http://schemas.microsoft.com/office/drawing/2014/main" id="{37A5168D-9116-D743-9FAC-E2B62C44FEB3}"/>
              </a:ext>
            </a:extLst>
          </p:cNvPr>
          <p:cNvSpPr txBox="1"/>
          <p:nvPr/>
        </p:nvSpPr>
        <p:spPr>
          <a:xfrm>
            <a:off x="5128043" y="689011"/>
            <a:ext cx="7201010" cy="4124206"/>
          </a:xfrm>
          <a:prstGeom prst="rect">
            <a:avLst/>
          </a:prstGeom>
          <a:noFill/>
        </p:spPr>
        <p:txBody>
          <a:bodyPr wrap="none" rtlCol="0">
            <a:spAutoFit/>
          </a:bodyPr>
          <a:lstStyle/>
          <a:p>
            <a:pPr marL="285750" indent="-285750">
              <a:buFont typeface="Arial" panose="020B0604020202020204" pitchFamily="34" charset="0"/>
              <a:buChar char="•"/>
            </a:pPr>
            <a:r>
              <a:rPr lang="en-US" sz="2200" dirty="0">
                <a:solidFill>
                  <a:srgbClr val="131AFC"/>
                </a:solidFill>
                <a:latin typeface="Arial" panose="020B0604020202020204" pitchFamily="34" charset="0"/>
                <a:cs typeface="Arial" panose="020B0604020202020204" pitchFamily="34" charset="0"/>
              </a:rPr>
              <a:t>Seed electrons are violently accelerated by the laser</a:t>
            </a:r>
          </a:p>
          <a:p>
            <a:r>
              <a:rPr lang="en-US" sz="2200" dirty="0">
                <a:solidFill>
                  <a:srgbClr val="131AFC"/>
                </a:solidFill>
                <a:latin typeface="Arial" panose="020B0604020202020204" pitchFamily="34" charset="0"/>
                <a:cs typeface="Arial" panose="020B0604020202020204" pitchFamily="34" charset="0"/>
              </a:rPr>
              <a:t>    fields, emit large numbers of hard (high-energy) </a:t>
            </a:r>
          </a:p>
          <a:p>
            <a:r>
              <a:rPr lang="en-US" sz="2200" dirty="0">
                <a:solidFill>
                  <a:srgbClr val="131AFC"/>
                </a:solidFill>
                <a:latin typeface="Arial" panose="020B0604020202020204" pitchFamily="34" charset="0"/>
                <a:cs typeface="Arial" panose="020B0604020202020204" pitchFamily="34" charset="0"/>
              </a:rPr>
              <a:t>    photons, which in turn convert in </a:t>
            </a:r>
            <a:r>
              <a:rPr lang="en-US" sz="2200" dirty="0" err="1">
                <a:solidFill>
                  <a:srgbClr val="131AFC"/>
                </a:solidFill>
                <a:latin typeface="Arial" panose="020B0604020202020204" pitchFamily="34" charset="0"/>
                <a:cs typeface="Arial" panose="020B0604020202020204" pitchFamily="34" charset="0"/>
              </a:rPr>
              <a:t>e</a:t>
            </a:r>
            <a:r>
              <a:rPr lang="en-US" sz="2200" baseline="30000" dirty="0" err="1">
                <a:solidFill>
                  <a:srgbClr val="131AFC"/>
                </a:solidFill>
                <a:latin typeface="Arial" panose="020B0604020202020204" pitchFamily="34" charset="0"/>
                <a:cs typeface="Arial" panose="020B0604020202020204" pitchFamily="34" charset="0"/>
              </a:rPr>
              <a:t>+</a:t>
            </a:r>
            <a:r>
              <a:rPr lang="en-US" sz="2200" dirty="0" err="1">
                <a:solidFill>
                  <a:srgbClr val="131AFC"/>
                </a:solidFill>
                <a:latin typeface="Arial" panose="020B0604020202020204" pitchFamily="34" charset="0"/>
                <a:cs typeface="Arial" panose="020B0604020202020204" pitchFamily="34" charset="0"/>
              </a:rPr>
              <a:t>e</a:t>
            </a:r>
            <a:r>
              <a:rPr lang="en-US" sz="2200" baseline="30000" dirty="0">
                <a:solidFill>
                  <a:srgbClr val="131AFC"/>
                </a:solidFill>
                <a:latin typeface="Arial" panose="020B0604020202020204" pitchFamily="34" charset="0"/>
                <a:cs typeface="Arial" panose="020B0604020202020204" pitchFamily="34" charset="0"/>
              </a:rPr>
              <a:t>-</a:t>
            </a:r>
            <a:r>
              <a:rPr lang="en-US" sz="2200" dirty="0">
                <a:solidFill>
                  <a:srgbClr val="131AFC"/>
                </a:solidFill>
                <a:latin typeface="Arial" panose="020B0604020202020204" pitchFamily="34" charset="0"/>
                <a:cs typeface="Arial" panose="020B0604020202020204" pitchFamily="34" charset="0"/>
              </a:rPr>
              <a:t> pairs</a:t>
            </a:r>
          </a:p>
          <a:p>
            <a:pPr marL="285750" indent="-285750">
              <a:buFont typeface="Arial" panose="020B0604020202020204" pitchFamily="34" charset="0"/>
              <a:buChar char="•"/>
            </a:pPr>
            <a:r>
              <a:rPr lang="en-US" sz="2200" dirty="0">
                <a:solidFill>
                  <a:srgbClr val="131AFC"/>
                </a:solidFill>
                <a:latin typeface="Arial" panose="020B0604020202020204" pitchFamily="34" charset="0"/>
                <a:cs typeface="Arial" panose="020B0604020202020204" pitchFamily="34" charset="0"/>
              </a:rPr>
              <a:t>The generated </a:t>
            </a:r>
            <a:r>
              <a:rPr lang="en-US" sz="2200" dirty="0" err="1">
                <a:solidFill>
                  <a:srgbClr val="131AFC"/>
                </a:solidFill>
                <a:latin typeface="Arial" panose="020B0604020202020204" pitchFamily="34" charset="0"/>
                <a:cs typeface="Arial" panose="020B0604020202020204" pitchFamily="34" charset="0"/>
              </a:rPr>
              <a:t>e</a:t>
            </a:r>
            <a:r>
              <a:rPr lang="en-US" sz="2200" baseline="30000" dirty="0" err="1">
                <a:solidFill>
                  <a:srgbClr val="131AFC"/>
                </a:solidFill>
                <a:latin typeface="Arial" panose="020B0604020202020204" pitchFamily="34" charset="0"/>
                <a:cs typeface="Arial" panose="020B0604020202020204" pitchFamily="34" charset="0"/>
              </a:rPr>
              <a:t>+</a:t>
            </a:r>
            <a:r>
              <a:rPr lang="en-US" sz="2200" dirty="0" err="1">
                <a:solidFill>
                  <a:srgbClr val="131AFC"/>
                </a:solidFill>
                <a:latin typeface="Arial" panose="020B0604020202020204" pitchFamily="34" charset="0"/>
                <a:cs typeface="Arial" panose="020B0604020202020204" pitchFamily="34" charset="0"/>
              </a:rPr>
              <a:t>e</a:t>
            </a:r>
            <a:r>
              <a:rPr lang="en-US" sz="2200" baseline="30000" dirty="0">
                <a:solidFill>
                  <a:srgbClr val="131AFC"/>
                </a:solidFill>
                <a:latin typeface="Arial" panose="020B0604020202020204" pitchFamily="34" charset="0"/>
                <a:cs typeface="Arial" panose="020B0604020202020204" pitchFamily="34" charset="0"/>
              </a:rPr>
              <a:t>-</a:t>
            </a:r>
            <a:r>
              <a:rPr lang="en-US" sz="2200" dirty="0">
                <a:solidFill>
                  <a:srgbClr val="131AFC"/>
                </a:solidFill>
                <a:latin typeface="Arial" panose="020B0604020202020204" pitchFamily="34" charset="0"/>
                <a:cs typeface="Arial" panose="020B0604020202020204" pitchFamily="34" charset="0"/>
              </a:rPr>
              <a:t> pairs are then accelerated by </a:t>
            </a:r>
          </a:p>
          <a:p>
            <a:r>
              <a:rPr lang="en-US" sz="2200" dirty="0">
                <a:solidFill>
                  <a:srgbClr val="131AFC"/>
                </a:solidFill>
                <a:latin typeface="Arial" panose="020B0604020202020204" pitchFamily="34" charset="0"/>
                <a:cs typeface="Arial" panose="020B0604020202020204" pitchFamily="34" charset="0"/>
              </a:rPr>
              <a:t>    the laser fields and initiate a new generation of </a:t>
            </a:r>
          </a:p>
          <a:p>
            <a:r>
              <a:rPr lang="en-US" sz="2200" dirty="0">
                <a:solidFill>
                  <a:srgbClr val="131AFC"/>
                </a:solidFill>
                <a:latin typeface="Arial" panose="020B0604020202020204" pitchFamily="34" charset="0"/>
                <a:cs typeface="Arial" panose="020B0604020202020204" pitchFamily="34" charset="0"/>
              </a:rPr>
              <a:t>    particles</a:t>
            </a:r>
          </a:p>
          <a:p>
            <a:pPr marL="285750" indent="-285750">
              <a:buFont typeface="Arial" panose="020B0604020202020204" pitchFamily="34" charset="0"/>
              <a:buChar char="•"/>
            </a:pPr>
            <a:r>
              <a:rPr lang="en-US" sz="2200" dirty="0">
                <a:solidFill>
                  <a:srgbClr val="131AFC"/>
                </a:solidFill>
                <a:latin typeface="Arial" panose="020B0604020202020204" pitchFamily="34" charset="0"/>
                <a:cs typeface="Arial" panose="020B0604020202020204" pitchFamily="34" charset="0"/>
              </a:rPr>
              <a:t>QED cascades are predicted to be developed in </a:t>
            </a:r>
          </a:p>
          <a:p>
            <a:r>
              <a:rPr lang="en-US" sz="2200" dirty="0">
                <a:solidFill>
                  <a:srgbClr val="131AFC"/>
                </a:solidFill>
                <a:latin typeface="Arial" panose="020B0604020202020204" pitchFamily="34" charset="0"/>
                <a:cs typeface="Arial" panose="020B0604020202020204" pitchFamily="34" charset="0"/>
              </a:rPr>
              <a:t>    collisions of two laser pulses each with an intensity</a:t>
            </a:r>
          </a:p>
          <a:p>
            <a:r>
              <a:rPr lang="en-US" sz="2200" dirty="0">
                <a:solidFill>
                  <a:srgbClr val="131AFC"/>
                </a:solidFill>
                <a:latin typeface="Arial" panose="020B0604020202020204" pitchFamily="34" charset="0"/>
                <a:cs typeface="Arial" panose="020B0604020202020204" pitchFamily="34" charset="0"/>
              </a:rPr>
              <a:t>    10</a:t>
            </a:r>
            <a:r>
              <a:rPr lang="en-US" sz="2200" baseline="30000" dirty="0">
                <a:solidFill>
                  <a:srgbClr val="131AFC"/>
                </a:solidFill>
                <a:latin typeface="Arial" panose="020B0604020202020204" pitchFamily="34" charset="0"/>
                <a:cs typeface="Arial" panose="020B0604020202020204" pitchFamily="34" charset="0"/>
              </a:rPr>
              <a:t>24</a:t>
            </a:r>
            <a:r>
              <a:rPr lang="en-US" sz="2200" dirty="0">
                <a:solidFill>
                  <a:srgbClr val="131AFC"/>
                </a:solidFill>
                <a:latin typeface="Arial" panose="020B0604020202020204" pitchFamily="34" charset="0"/>
                <a:cs typeface="Arial" panose="020B0604020202020204" pitchFamily="34" charset="0"/>
              </a:rPr>
              <a:t> W/cm</a:t>
            </a:r>
            <a:r>
              <a:rPr lang="en-US" sz="2200" baseline="30000" dirty="0">
                <a:solidFill>
                  <a:srgbClr val="131AFC"/>
                </a:solidFill>
                <a:latin typeface="Arial" panose="020B0604020202020204" pitchFamily="34" charset="0"/>
                <a:cs typeface="Arial" panose="020B0604020202020204" pitchFamily="34" charset="0"/>
              </a:rPr>
              <a:t>2 </a:t>
            </a:r>
            <a:r>
              <a:rPr lang="en-US" sz="2200" dirty="0">
                <a:solidFill>
                  <a:srgbClr val="131AFC"/>
                </a:solidFill>
                <a:latin typeface="Arial" panose="020B0604020202020204" pitchFamily="34" charset="0"/>
                <a:cs typeface="Arial" panose="020B0604020202020204" pitchFamily="34" charset="0"/>
              </a:rPr>
              <a:t>(</a:t>
            </a:r>
            <a:r>
              <a:rPr lang="en-US" sz="2200" i="1" dirty="0">
                <a:solidFill>
                  <a:srgbClr val="FF0000"/>
                </a:solidFill>
                <a:latin typeface="Comic Sans MS" panose="030F0902030302020204" pitchFamily="66" charset="0"/>
                <a:cs typeface="Times New Roman" panose="02020603050405020304" pitchFamily="18" charset="0"/>
              </a:rPr>
              <a:t>Bell PRL 2008, Kirk PPCF 2009, </a:t>
            </a:r>
          </a:p>
          <a:p>
            <a:r>
              <a:rPr lang="en-US" sz="2200" i="1" dirty="0">
                <a:solidFill>
                  <a:srgbClr val="FF0000"/>
                </a:solidFill>
                <a:latin typeface="Comic Sans MS" panose="030F0902030302020204" pitchFamily="66" charset="0"/>
                <a:cs typeface="Times New Roman" panose="02020603050405020304" pitchFamily="18" charset="0"/>
              </a:rPr>
              <a:t>    Bulanov PRL 2010, </a:t>
            </a:r>
            <a:r>
              <a:rPr lang="en-US" sz="2200" i="1" dirty="0" err="1">
                <a:solidFill>
                  <a:srgbClr val="FF0000"/>
                </a:solidFill>
                <a:latin typeface="Comic Sans MS" panose="030F0902030302020204" pitchFamily="66" charset="0"/>
                <a:cs typeface="Times New Roman" panose="02020603050405020304" pitchFamily="18" charset="0"/>
              </a:rPr>
              <a:t>Nerush</a:t>
            </a:r>
            <a:r>
              <a:rPr lang="en-US" sz="2200" i="1" dirty="0">
                <a:solidFill>
                  <a:srgbClr val="FF0000"/>
                </a:solidFill>
                <a:latin typeface="Comic Sans MS" panose="030F0902030302020204" pitchFamily="66" charset="0"/>
                <a:cs typeface="Times New Roman" panose="02020603050405020304" pitchFamily="18" charset="0"/>
              </a:rPr>
              <a:t> PRL 2011</a:t>
            </a:r>
            <a:r>
              <a:rPr lang="en-US" sz="2200" dirty="0">
                <a:solidFill>
                  <a:srgbClr val="131AFC"/>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2200" dirty="0">
                <a:solidFill>
                  <a:srgbClr val="131AFC"/>
                </a:solidFill>
                <a:latin typeface="Arial" panose="020B0604020202020204" pitchFamily="34" charset="0"/>
                <a:cs typeface="Arial" panose="020B0604020202020204" pitchFamily="34" charset="0"/>
              </a:rPr>
              <a:t>Exponential increase of particles</a:t>
            </a:r>
          </a:p>
          <a:p>
            <a:pPr marL="742950" lvl="1" indent="-285750">
              <a:buFont typeface="Arial" panose="020B0604020202020204" pitchFamily="34" charset="0"/>
              <a:buChar char="•"/>
            </a:pPr>
            <a:r>
              <a:rPr lang="en-US" sz="2000" dirty="0">
                <a:solidFill>
                  <a:srgbClr val="C00000"/>
                </a:solidFill>
                <a:latin typeface="Arial" panose="020B0604020202020204" pitchFamily="34" charset="0"/>
                <a:cs typeface="Arial" panose="020B0604020202020204" pitchFamily="34" charset="0"/>
              </a:rPr>
              <a:t>At a certain point, electron-positron plasma is produced</a:t>
            </a:r>
          </a:p>
        </p:txBody>
      </p:sp>
      <p:sp>
        <p:nvSpPr>
          <p:cNvPr id="7" name="TextBox 6">
            <a:extLst>
              <a:ext uri="{FF2B5EF4-FFF2-40B4-BE49-F238E27FC236}">
                <a16:creationId xmlns:a16="http://schemas.microsoft.com/office/drawing/2014/main" id="{0B1D95A7-99E4-554E-91B9-C66270A85FF4}"/>
              </a:ext>
            </a:extLst>
          </p:cNvPr>
          <p:cNvSpPr txBox="1"/>
          <p:nvPr/>
        </p:nvSpPr>
        <p:spPr>
          <a:xfrm>
            <a:off x="5283583" y="5219318"/>
            <a:ext cx="6912470" cy="1323439"/>
          </a:xfrm>
          <a:prstGeom prst="rect">
            <a:avLst/>
          </a:prstGeom>
          <a:noFill/>
        </p:spPr>
        <p:txBody>
          <a:bodyPr wrap="none" rtlCol="0">
            <a:spAutoFit/>
          </a:bodyPr>
          <a:lstStyle/>
          <a:p>
            <a:r>
              <a:rPr lang="en-US" sz="2400" u="sng" dirty="0">
                <a:solidFill>
                  <a:srgbClr val="00B050"/>
                </a:solidFill>
                <a:latin typeface="Arial" panose="020B0604020202020204" pitchFamily="34" charset="0"/>
                <a:cs typeface="Arial" panose="020B0604020202020204" pitchFamily="34" charset="0"/>
              </a:rPr>
              <a:t>Current theoretical understanding is rather flimsy:</a:t>
            </a:r>
          </a:p>
          <a:p>
            <a:pPr marL="742950" lvl="1" indent="-28575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Its validity has not been verified</a:t>
            </a:r>
          </a:p>
          <a:p>
            <a:pPr marL="1200150" lvl="2" indent="-285750">
              <a:buFont typeface="Arial" panose="020B0604020202020204" pitchFamily="34" charset="0"/>
              <a:buChar char="•"/>
            </a:pPr>
            <a:r>
              <a:rPr lang="en-US" dirty="0">
                <a:solidFill>
                  <a:srgbClr val="FF0000"/>
                </a:solidFill>
                <a:latin typeface="Arial" panose="020B0604020202020204" pitchFamily="34" charset="0"/>
                <a:cs typeface="Arial" panose="020B0604020202020204" pitchFamily="34" charset="0"/>
              </a:rPr>
              <a:t>Exponential increase of particles?</a:t>
            </a:r>
          </a:p>
          <a:p>
            <a:pPr marL="1200150" lvl="2" indent="-285750">
              <a:buFont typeface="Arial" panose="020B0604020202020204" pitchFamily="34" charset="0"/>
              <a:buChar char="•"/>
            </a:pPr>
            <a:r>
              <a:rPr lang="en-US" dirty="0">
                <a:solidFill>
                  <a:srgbClr val="FF0000"/>
                </a:solidFill>
                <a:latin typeface="Arial" panose="020B0604020202020204" pitchFamily="34" charset="0"/>
                <a:cs typeface="Arial" panose="020B0604020202020204" pitchFamily="34" charset="0"/>
              </a:rPr>
              <a:t>How is the laser field depleted?</a:t>
            </a:r>
          </a:p>
        </p:txBody>
      </p:sp>
      <p:sp>
        <p:nvSpPr>
          <p:cNvPr id="8" name="TextBox 7">
            <a:extLst>
              <a:ext uri="{FF2B5EF4-FFF2-40B4-BE49-F238E27FC236}">
                <a16:creationId xmlns:a16="http://schemas.microsoft.com/office/drawing/2014/main" id="{D92BE536-A125-4249-987B-4C4859DEB473}"/>
              </a:ext>
            </a:extLst>
          </p:cNvPr>
          <p:cNvSpPr txBox="1"/>
          <p:nvPr/>
        </p:nvSpPr>
        <p:spPr>
          <a:xfrm>
            <a:off x="387350" y="5988050"/>
            <a:ext cx="3868175" cy="461665"/>
          </a:xfrm>
          <a:prstGeom prst="rect">
            <a:avLst/>
          </a:prstGeom>
          <a:solidFill>
            <a:srgbClr val="FFC000"/>
          </a:solidFill>
        </p:spPr>
        <p:txBody>
          <a:bodyPr wrap="none" rtlCol="0">
            <a:spAutoFit/>
          </a:bodyPr>
          <a:lstStyle/>
          <a:p>
            <a:r>
              <a:rPr lang="en-US" sz="2400" b="1" dirty="0">
                <a:latin typeface="Arial" panose="020B0604020202020204" pitchFamily="34" charset="0"/>
                <a:cs typeface="Arial" panose="020B0604020202020204" pitchFamily="34" charset="0"/>
              </a:rPr>
              <a:t>Semi-Classical Approach</a:t>
            </a:r>
          </a:p>
        </p:txBody>
      </p:sp>
    </p:spTree>
    <p:extLst>
      <p:ext uri="{BB962C8B-B14F-4D97-AF65-F5344CB8AC3E}">
        <p14:creationId xmlns:p14="http://schemas.microsoft.com/office/powerpoint/2010/main" val="30861676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80D77AB-08F5-0A44-BC36-75207B4DE4F0}"/>
              </a:ext>
            </a:extLst>
          </p:cNvPr>
          <p:cNvSpPr>
            <a:spLocks noGrp="1"/>
          </p:cNvSpPr>
          <p:nvPr>
            <p:ph type="title"/>
          </p:nvPr>
        </p:nvSpPr>
        <p:spPr>
          <a:xfrm>
            <a:off x="1921302" y="6350"/>
            <a:ext cx="9569449" cy="857751"/>
          </a:xfrm>
        </p:spPr>
        <p:txBody>
          <a:bodyPr>
            <a:noAutofit/>
          </a:bodyPr>
          <a:lstStyle/>
          <a:p>
            <a:r>
              <a:rPr lang="en-US" sz="3200" b="1" dirty="0" err="1">
                <a:solidFill>
                  <a:srgbClr val="FF0000"/>
                </a:solidFill>
                <a:latin typeface="Arial" panose="020B0604020202020204" pitchFamily="34" charset="0"/>
                <a:cs typeface="Arial" panose="020B0604020202020204" pitchFamily="34" charset="0"/>
              </a:rPr>
              <a:t>Recollisions</a:t>
            </a:r>
            <a:r>
              <a:rPr lang="en-US" sz="3200" b="1" dirty="0">
                <a:solidFill>
                  <a:srgbClr val="FF0000"/>
                </a:solidFill>
                <a:latin typeface="Arial" panose="020B0604020202020204" pitchFamily="34" charset="0"/>
                <a:cs typeface="Arial" panose="020B0604020202020204" pitchFamily="34" charset="0"/>
              </a:rPr>
              <a:t> of Laser-Generated </a:t>
            </a:r>
            <a:r>
              <a:rPr lang="en-US" sz="3200" b="1" dirty="0" err="1">
                <a:solidFill>
                  <a:srgbClr val="FF0000"/>
                </a:solidFill>
                <a:latin typeface="Arial" panose="020B0604020202020204" pitchFamily="34" charset="0"/>
                <a:cs typeface="Arial" panose="020B0604020202020204" pitchFamily="34" charset="0"/>
              </a:rPr>
              <a:t>e</a:t>
            </a:r>
            <a:r>
              <a:rPr lang="en-US" sz="3200" b="1" baseline="30000" dirty="0" err="1">
                <a:solidFill>
                  <a:srgbClr val="FF0000"/>
                </a:solidFill>
                <a:latin typeface="Arial" panose="020B0604020202020204" pitchFamily="34" charset="0"/>
                <a:cs typeface="Arial" panose="020B0604020202020204" pitchFamily="34" charset="0"/>
              </a:rPr>
              <a:t>+</a:t>
            </a:r>
            <a:r>
              <a:rPr lang="en-US" sz="3200" b="1" dirty="0" err="1">
                <a:solidFill>
                  <a:srgbClr val="FF0000"/>
                </a:solidFill>
                <a:latin typeface="Arial" panose="020B0604020202020204" pitchFamily="34" charset="0"/>
                <a:cs typeface="Arial" panose="020B0604020202020204" pitchFamily="34" charset="0"/>
              </a:rPr>
              <a:t>e</a:t>
            </a:r>
            <a:r>
              <a:rPr lang="en-US" sz="3200" b="1" baseline="30000" dirty="0">
                <a:solidFill>
                  <a:srgbClr val="FF0000"/>
                </a:solidFill>
                <a:latin typeface="Arial" panose="020B0604020202020204" pitchFamily="34" charset="0"/>
                <a:cs typeface="Arial" panose="020B0604020202020204" pitchFamily="34" charset="0"/>
              </a:rPr>
              <a:t>-</a:t>
            </a:r>
            <a:r>
              <a:rPr lang="en-US" sz="3200" b="1" dirty="0">
                <a:solidFill>
                  <a:srgbClr val="FF0000"/>
                </a:solidFill>
                <a:latin typeface="Arial" panose="020B0604020202020204" pitchFamily="34" charset="0"/>
                <a:cs typeface="Arial" panose="020B0604020202020204" pitchFamily="34" charset="0"/>
              </a:rPr>
              <a:t> Pairs</a:t>
            </a:r>
            <a:endParaRPr lang="en-US" sz="3200" b="1" dirty="0">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2771DC71-2E96-844E-954F-AAC176366BBA}"/>
              </a:ext>
            </a:extLst>
          </p:cNvPr>
          <p:cNvGrpSpPr/>
          <p:nvPr/>
        </p:nvGrpSpPr>
        <p:grpSpPr>
          <a:xfrm>
            <a:off x="4547324" y="3162300"/>
            <a:ext cx="7530376" cy="3460750"/>
            <a:chOff x="1946470" y="978230"/>
            <a:chExt cx="7351557" cy="4375875"/>
          </a:xfrm>
        </p:grpSpPr>
        <p:pic>
          <p:nvPicPr>
            <p:cNvPr id="5" name="Picture 4">
              <a:extLst>
                <a:ext uri="{FF2B5EF4-FFF2-40B4-BE49-F238E27FC236}">
                  <a16:creationId xmlns:a16="http://schemas.microsoft.com/office/drawing/2014/main" id="{68749370-0438-3C41-B54A-3AD2A49D458F}"/>
                </a:ext>
              </a:extLst>
            </p:cNvPr>
            <p:cNvPicPr>
              <a:picLocks noChangeAspect="1"/>
            </p:cNvPicPr>
            <p:nvPr/>
          </p:nvPicPr>
          <p:blipFill>
            <a:blip r:embed="rId2"/>
            <a:stretch>
              <a:fillRect/>
            </a:stretch>
          </p:blipFill>
          <p:spPr>
            <a:xfrm>
              <a:off x="4238392" y="978230"/>
              <a:ext cx="3587750" cy="2152650"/>
            </a:xfrm>
            <a:prstGeom prst="rect">
              <a:avLst/>
            </a:prstGeom>
          </p:spPr>
        </p:pic>
        <p:pic>
          <p:nvPicPr>
            <p:cNvPr id="6" name="Picture 5">
              <a:extLst>
                <a:ext uri="{FF2B5EF4-FFF2-40B4-BE49-F238E27FC236}">
                  <a16:creationId xmlns:a16="http://schemas.microsoft.com/office/drawing/2014/main" id="{D7B16C0E-B17F-0041-BD2B-C178306EF921}"/>
                </a:ext>
              </a:extLst>
            </p:cNvPr>
            <p:cNvPicPr>
              <a:picLocks noChangeAspect="1"/>
            </p:cNvPicPr>
            <p:nvPr/>
          </p:nvPicPr>
          <p:blipFill>
            <a:blip r:embed="rId3"/>
            <a:stretch>
              <a:fillRect/>
            </a:stretch>
          </p:blipFill>
          <p:spPr>
            <a:xfrm>
              <a:off x="1946470" y="3201455"/>
              <a:ext cx="3572955" cy="2152650"/>
            </a:xfrm>
            <a:prstGeom prst="rect">
              <a:avLst/>
            </a:prstGeom>
          </p:spPr>
        </p:pic>
        <p:pic>
          <p:nvPicPr>
            <p:cNvPr id="7" name="Picture 6">
              <a:extLst>
                <a:ext uri="{FF2B5EF4-FFF2-40B4-BE49-F238E27FC236}">
                  <a16:creationId xmlns:a16="http://schemas.microsoft.com/office/drawing/2014/main" id="{69085A68-8B01-4F43-B699-A88DA7E16863}"/>
                </a:ext>
              </a:extLst>
            </p:cNvPr>
            <p:cNvPicPr>
              <a:picLocks noChangeAspect="1"/>
            </p:cNvPicPr>
            <p:nvPr/>
          </p:nvPicPr>
          <p:blipFill>
            <a:blip r:embed="rId4"/>
            <a:stretch>
              <a:fillRect/>
            </a:stretch>
          </p:blipFill>
          <p:spPr>
            <a:xfrm>
              <a:off x="5515357" y="3201455"/>
              <a:ext cx="3782670" cy="2139651"/>
            </a:xfrm>
            <a:prstGeom prst="rect">
              <a:avLst/>
            </a:prstGeom>
          </p:spPr>
        </p:pic>
      </p:grpSp>
      <p:sp>
        <p:nvSpPr>
          <p:cNvPr id="10" name="TextBox 9">
            <a:extLst>
              <a:ext uri="{FF2B5EF4-FFF2-40B4-BE49-F238E27FC236}">
                <a16:creationId xmlns:a16="http://schemas.microsoft.com/office/drawing/2014/main" id="{3A663DE3-B61E-B54D-A881-38A9B716B724}"/>
              </a:ext>
            </a:extLst>
          </p:cNvPr>
          <p:cNvSpPr txBox="1"/>
          <p:nvPr/>
        </p:nvSpPr>
        <p:spPr>
          <a:xfrm>
            <a:off x="5602" y="3555835"/>
            <a:ext cx="6952802" cy="1015663"/>
          </a:xfrm>
          <a:prstGeom prst="rect">
            <a:avLst/>
          </a:prstGeom>
          <a:noFill/>
        </p:spPr>
        <p:txBody>
          <a:bodyPr wrap="none" rtlCol="0">
            <a:spAutoFit/>
          </a:bodyPr>
          <a:lstStyle/>
          <a:p>
            <a:pPr algn="ctr"/>
            <a:r>
              <a:rPr lang="en-US" sz="2400" b="1" dirty="0">
                <a:solidFill>
                  <a:srgbClr val="FF0000"/>
                </a:solidFill>
                <a:latin typeface="Arial" panose="020B0604020202020204" pitchFamily="34" charset="0"/>
                <a:cs typeface="Arial" panose="020B0604020202020204" pitchFamily="34" charset="0"/>
              </a:rPr>
              <a:t>Semi-classical three-step process</a:t>
            </a:r>
          </a:p>
          <a:p>
            <a:pPr algn="ctr"/>
            <a:r>
              <a:rPr lang="en-US" sz="2000" dirty="0">
                <a:solidFill>
                  <a:srgbClr val="131AFC"/>
                </a:solidFill>
                <a:latin typeface="Arial" panose="020B0604020202020204" pitchFamily="34" charset="0"/>
                <a:cs typeface="Arial" panose="020B0604020202020204" pitchFamily="34" charset="0"/>
              </a:rPr>
              <a:t>1) Pair creation, 2) Acceleration by laser field, 3) </a:t>
            </a:r>
            <a:r>
              <a:rPr lang="en-US" sz="2000" dirty="0" err="1">
                <a:solidFill>
                  <a:srgbClr val="131AFC"/>
                </a:solidFill>
                <a:latin typeface="Arial" panose="020B0604020202020204" pitchFamily="34" charset="0"/>
                <a:cs typeface="Arial" panose="020B0604020202020204" pitchFamily="34" charset="0"/>
              </a:rPr>
              <a:t>Recollision</a:t>
            </a:r>
            <a:endParaRPr lang="en-US" sz="2000" dirty="0">
              <a:solidFill>
                <a:srgbClr val="131AFC"/>
              </a:solidFill>
              <a:latin typeface="Arial" panose="020B0604020202020204" pitchFamily="34" charset="0"/>
              <a:cs typeface="Arial" panose="020B0604020202020204" pitchFamily="34" charset="0"/>
            </a:endParaRPr>
          </a:p>
          <a:p>
            <a:pPr algn="ctr"/>
            <a:r>
              <a:rPr lang="en-US" sz="1600" i="1" dirty="0">
                <a:solidFill>
                  <a:srgbClr val="FF0000"/>
                </a:solidFill>
                <a:latin typeface="Comic Sans MS" panose="030F0902030302020204" pitchFamily="66" charset="0"/>
                <a:cs typeface="Times New Roman" panose="02020603050405020304" pitchFamily="18" charset="0"/>
              </a:rPr>
              <a:t>(S. </a:t>
            </a:r>
            <a:r>
              <a:rPr lang="en-US" sz="1600" i="1" dirty="0" err="1">
                <a:solidFill>
                  <a:srgbClr val="FF0000"/>
                </a:solidFill>
                <a:latin typeface="Comic Sans MS" panose="030F0902030302020204" pitchFamily="66" charset="0"/>
                <a:cs typeface="Times New Roman" panose="02020603050405020304" pitchFamily="18" charset="0"/>
              </a:rPr>
              <a:t>Meuren</a:t>
            </a:r>
            <a:r>
              <a:rPr lang="en-US" sz="1600" i="1" dirty="0">
                <a:solidFill>
                  <a:srgbClr val="FF0000"/>
                </a:solidFill>
                <a:latin typeface="Comic Sans MS" panose="030F0902030302020204" pitchFamily="66" charset="0"/>
                <a:cs typeface="Times New Roman" panose="02020603050405020304" pitchFamily="18" charset="0"/>
              </a:rPr>
              <a:t> et al., </a:t>
            </a:r>
            <a:r>
              <a:rPr lang="en-US" sz="1600" i="1" u="sng" dirty="0">
                <a:solidFill>
                  <a:srgbClr val="131AFC"/>
                </a:solidFill>
                <a:latin typeface="Comic Sans MS" panose="030F0902030302020204" pitchFamily="66" charset="0"/>
                <a:cs typeface="Times New Roman" panose="02020603050405020304" pitchFamily="18" charset="0"/>
              </a:rPr>
              <a:t>PRL 114, 143201 (2015</a:t>
            </a:r>
            <a:r>
              <a:rPr lang="en-US" sz="1600" i="1" dirty="0">
                <a:solidFill>
                  <a:srgbClr val="FF0000"/>
                </a:solidFill>
                <a:latin typeface="Comic Sans MS" panose="030F0902030302020204" pitchFamily="66" charset="0"/>
                <a:cs typeface="Times New Roman" panose="02020603050405020304" pitchFamily="18" charset="0"/>
              </a:rPr>
              <a:t>)</a:t>
            </a:r>
          </a:p>
        </p:txBody>
      </p:sp>
      <p:pic>
        <p:nvPicPr>
          <p:cNvPr id="11" name="Picture 10">
            <a:extLst>
              <a:ext uri="{FF2B5EF4-FFF2-40B4-BE49-F238E27FC236}">
                <a16:creationId xmlns:a16="http://schemas.microsoft.com/office/drawing/2014/main" id="{DE66ECBB-E9A9-CD4D-AE45-197561B201E3}"/>
              </a:ext>
            </a:extLst>
          </p:cNvPr>
          <p:cNvPicPr>
            <a:picLocks noChangeAspect="1"/>
          </p:cNvPicPr>
          <p:nvPr/>
        </p:nvPicPr>
        <p:blipFill>
          <a:blip r:embed="rId5"/>
          <a:stretch>
            <a:fillRect/>
          </a:stretch>
        </p:blipFill>
        <p:spPr>
          <a:xfrm>
            <a:off x="44449" y="717362"/>
            <a:ext cx="6225407" cy="2590988"/>
          </a:xfrm>
          <a:prstGeom prst="rect">
            <a:avLst/>
          </a:prstGeom>
        </p:spPr>
      </p:pic>
      <p:sp>
        <p:nvSpPr>
          <p:cNvPr id="2" name="TextBox 1">
            <a:extLst>
              <a:ext uri="{FF2B5EF4-FFF2-40B4-BE49-F238E27FC236}">
                <a16:creationId xmlns:a16="http://schemas.microsoft.com/office/drawing/2014/main" id="{1A5B526D-33D9-DF46-AD2F-B38E8ED0B7FB}"/>
              </a:ext>
            </a:extLst>
          </p:cNvPr>
          <p:cNvSpPr txBox="1"/>
          <p:nvPr/>
        </p:nvSpPr>
        <p:spPr>
          <a:xfrm>
            <a:off x="6149968" y="1370880"/>
            <a:ext cx="5955476" cy="830997"/>
          </a:xfrm>
          <a:prstGeom prst="rect">
            <a:avLst/>
          </a:prstGeom>
          <a:noFill/>
        </p:spPr>
        <p:txBody>
          <a:bodyPr wrap="none" rtlCol="0">
            <a:spAutoFit/>
          </a:bodyPr>
          <a:lstStyle/>
          <a:p>
            <a:pPr algn="ctr"/>
            <a:r>
              <a:rPr lang="en-US" sz="2400" dirty="0">
                <a:solidFill>
                  <a:srgbClr val="131AFC"/>
                </a:solidFill>
                <a:latin typeface="Arial" panose="020B0604020202020204" pitchFamily="34" charset="0"/>
                <a:cs typeface="Arial" panose="020B0604020202020204" pitchFamily="34" charset="0"/>
              </a:rPr>
              <a:t>The laser-induced field becomes so heavy</a:t>
            </a:r>
          </a:p>
          <a:p>
            <a:pPr algn="ctr"/>
            <a:r>
              <a:rPr lang="en-US" sz="2400" dirty="0">
                <a:solidFill>
                  <a:srgbClr val="131AFC"/>
                </a:solidFill>
                <a:latin typeface="Arial" panose="020B0604020202020204" pitchFamily="34" charset="0"/>
                <a:cs typeface="Arial" panose="020B0604020202020204" pitchFamily="34" charset="0"/>
              </a:rPr>
              <a:t>that behaves like an atom…</a:t>
            </a:r>
          </a:p>
        </p:txBody>
      </p:sp>
    </p:spTree>
    <p:extLst>
      <p:ext uri="{BB962C8B-B14F-4D97-AF65-F5344CB8AC3E}">
        <p14:creationId xmlns:p14="http://schemas.microsoft.com/office/powerpoint/2010/main" val="12138614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C912C65-2531-684C-B3AD-EB28A933AF1C}"/>
              </a:ext>
            </a:extLst>
          </p:cNvPr>
          <p:cNvPicPr>
            <a:picLocks noChangeAspect="1"/>
          </p:cNvPicPr>
          <p:nvPr/>
        </p:nvPicPr>
        <p:blipFill>
          <a:blip r:embed="rId2"/>
          <a:stretch>
            <a:fillRect/>
          </a:stretch>
        </p:blipFill>
        <p:spPr>
          <a:xfrm>
            <a:off x="7414419" y="1675721"/>
            <a:ext cx="4777581" cy="2434729"/>
          </a:xfrm>
          <a:prstGeom prst="rect">
            <a:avLst/>
          </a:prstGeom>
        </p:spPr>
      </p:pic>
      <p:sp>
        <p:nvSpPr>
          <p:cNvPr id="4" name="Title 1">
            <a:extLst>
              <a:ext uri="{FF2B5EF4-FFF2-40B4-BE49-F238E27FC236}">
                <a16:creationId xmlns:a16="http://schemas.microsoft.com/office/drawing/2014/main" id="{0BB4B6BF-8E7E-C045-A5AE-3BD2660D49E9}"/>
              </a:ext>
            </a:extLst>
          </p:cNvPr>
          <p:cNvSpPr>
            <a:spLocks noGrp="1"/>
          </p:cNvSpPr>
          <p:nvPr>
            <p:ph type="title"/>
          </p:nvPr>
        </p:nvSpPr>
        <p:spPr>
          <a:xfrm>
            <a:off x="3672980" y="17365"/>
            <a:ext cx="5030347" cy="857751"/>
          </a:xfrm>
        </p:spPr>
        <p:txBody>
          <a:bodyPr>
            <a:noAutofit/>
          </a:bodyPr>
          <a:lstStyle/>
          <a:p>
            <a:r>
              <a:rPr lang="en-US" sz="3200" b="1" dirty="0">
                <a:solidFill>
                  <a:srgbClr val="FF0000"/>
                </a:solidFill>
                <a:latin typeface="Arial" panose="020B0604020202020204" pitchFamily="34" charset="0"/>
                <a:cs typeface="Arial" panose="020B0604020202020204" pitchFamily="34" charset="0"/>
              </a:rPr>
              <a:t>Vacuum </a:t>
            </a:r>
            <a:r>
              <a:rPr lang="en-US" sz="3200" b="1" dirty="0" err="1">
                <a:solidFill>
                  <a:srgbClr val="FF0000"/>
                </a:solidFill>
                <a:latin typeface="Arial" panose="020B0604020202020204" pitchFamily="34" charset="0"/>
                <a:cs typeface="Arial" panose="020B0604020202020204" pitchFamily="34" charset="0"/>
              </a:rPr>
              <a:t>Birefrigence</a:t>
            </a:r>
            <a:endParaRPr lang="en-US" sz="32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51E0C77-E4EF-664F-B8E5-10F754A09CDD}"/>
              </a:ext>
            </a:extLst>
          </p:cNvPr>
          <p:cNvSpPr txBox="1"/>
          <p:nvPr/>
        </p:nvSpPr>
        <p:spPr>
          <a:xfrm>
            <a:off x="187285" y="705080"/>
            <a:ext cx="7167347" cy="954107"/>
          </a:xfrm>
          <a:prstGeom prst="rect">
            <a:avLst/>
          </a:prstGeom>
          <a:noFill/>
        </p:spPr>
        <p:txBody>
          <a:bodyPr wrap="none" rtlCol="0">
            <a:spAutoFit/>
          </a:bodyPr>
          <a:lstStyle/>
          <a:p>
            <a:r>
              <a:rPr lang="en-US" sz="2000" dirty="0">
                <a:solidFill>
                  <a:srgbClr val="131AFC"/>
                </a:solidFill>
                <a:latin typeface="Arial" panose="020B0604020202020204" pitchFamily="34" charset="0"/>
                <a:cs typeface="Arial" panose="020B0604020202020204" pitchFamily="34" charset="0"/>
              </a:rPr>
              <a:t>A strong laser field behaves like a birefringent medium:</a:t>
            </a:r>
          </a:p>
          <a:p>
            <a:pPr marL="285750" indent="-2857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The polarization of a probe photon changes inside the strong field</a:t>
            </a:r>
          </a:p>
          <a:p>
            <a:pPr marL="285750" indent="-2857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Probe photon can be from an x-ray photon beam</a:t>
            </a:r>
          </a:p>
        </p:txBody>
      </p:sp>
      <p:pic>
        <p:nvPicPr>
          <p:cNvPr id="6" name="Picture 5">
            <a:extLst>
              <a:ext uri="{FF2B5EF4-FFF2-40B4-BE49-F238E27FC236}">
                <a16:creationId xmlns:a16="http://schemas.microsoft.com/office/drawing/2014/main" id="{A3C8EAB4-ACDA-FC49-957A-A17F5E4064A9}"/>
              </a:ext>
            </a:extLst>
          </p:cNvPr>
          <p:cNvPicPr>
            <a:picLocks noChangeAspect="1"/>
          </p:cNvPicPr>
          <p:nvPr/>
        </p:nvPicPr>
        <p:blipFill>
          <a:blip r:embed="rId3"/>
          <a:stretch>
            <a:fillRect/>
          </a:stretch>
        </p:blipFill>
        <p:spPr>
          <a:xfrm>
            <a:off x="-20188" y="1899238"/>
            <a:ext cx="7473492" cy="1914916"/>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AC6F3CB-7DD6-5B4E-ADAF-0CC17A45BCC0}"/>
                  </a:ext>
                </a:extLst>
              </p:cNvPr>
              <p:cNvSpPr txBox="1"/>
              <p:nvPr/>
            </p:nvSpPr>
            <p:spPr>
              <a:xfrm>
                <a:off x="-22038" y="3922001"/>
                <a:ext cx="8425705" cy="1785104"/>
              </a:xfrm>
              <a:prstGeom prst="rect">
                <a:avLst/>
              </a:prstGeom>
              <a:noFill/>
            </p:spPr>
            <p:txBody>
              <a:bodyPr wrap="none" rtlCol="0">
                <a:spAutoFit/>
              </a:bodyPr>
              <a:lstStyle/>
              <a:p>
                <a:pPr marL="285750" indent="-28575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The laser pulse induces the phase shift </a:t>
                </a:r>
                <a14:m>
                  <m:oMath xmlns:m="http://schemas.openxmlformats.org/officeDocument/2006/math">
                    <m:r>
                      <m:rPr>
                        <m:sty m:val="p"/>
                      </m:rPr>
                      <a:rPr lang="el-GR" sz="20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δΦ</m:t>
                    </m:r>
                    <m:r>
                      <a:rPr lang="en-US" sz="2000" i="1">
                        <a:solidFill>
                          <a:srgbClr val="FF0000"/>
                        </a:solidFill>
                        <a:latin typeface="Cambria Math" panose="02040503050406030204" pitchFamily="18" charset="0"/>
                        <a:cs typeface="Times New Roman" panose="02020603050405020304" pitchFamily="18" charset="0"/>
                      </a:rPr>
                      <m:t>~</m:t>
                    </m:r>
                    <m:r>
                      <a:rPr lang="en-US" sz="20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𝛼</m:t>
                    </m:r>
                    <m:r>
                      <m:rPr>
                        <m:sty m:val="p"/>
                      </m:rPr>
                      <a:rPr lang="el-GR" sz="20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Υ</m:t>
                    </m:r>
                    <m:r>
                      <a:rPr lang="el-GR" sz="20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𝜂</m:t>
                    </m:r>
                    <m:r>
                      <a:rPr lang="en-US" sz="20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𝑁</m:t>
                    </m:r>
                  </m:oMath>
                </a14:m>
                <a:r>
                  <a:rPr lang="en-US" sz="2000" dirty="0">
                    <a:solidFill>
                      <a:srgbClr val="FF0000"/>
                    </a:solidFill>
                    <a:latin typeface="Times New Roman" panose="02020603050405020304" pitchFamily="18" charset="0"/>
                    <a:cs typeface="Times New Roman" panose="02020603050405020304" pitchFamily="18" charset="0"/>
                  </a:rPr>
                  <a:t> </a:t>
                </a:r>
                <a:r>
                  <a:rPr lang="en-US" sz="2000" dirty="0">
                    <a:solidFill>
                      <a:srgbClr val="131AFC"/>
                    </a:solidFill>
                    <a:latin typeface="Arial" panose="020B0604020202020204" pitchFamily="34" charset="0"/>
                    <a:cs typeface="Arial" panose="020B0604020202020204" pitchFamily="34" charset="0"/>
                  </a:rPr>
                  <a:t>if</a:t>
                </a:r>
                <a:r>
                  <a:rPr lang="en-US" sz="2000" dirty="0">
                    <a:solidFill>
                      <a:srgbClr val="131AFC"/>
                    </a:solidFill>
                    <a:latin typeface="Times New Roman" panose="02020603050405020304" pitchFamily="18" charset="0"/>
                    <a:cs typeface="Times New Roman" panose="02020603050405020304" pitchFamily="18" charset="0"/>
                  </a:rPr>
                  <a:t> </a:t>
                </a:r>
                <a14:m>
                  <m:oMath xmlns:m="http://schemas.openxmlformats.org/officeDocument/2006/math">
                    <m:r>
                      <m:rPr>
                        <m:sty m:val="p"/>
                      </m:rPr>
                      <a:rPr lang="el-GR" sz="20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Υ</m:t>
                    </m:r>
                    <m:r>
                      <a:rPr lang="el-GR" sz="20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US" sz="20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m:t>
                    </m:r>
                  </m:oMath>
                </a14:m>
                <a:endParaRPr lang="en-US" sz="2000" dirty="0">
                  <a:solidFill>
                    <a:srgbClr val="131AFC"/>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Limit in the range of </a:t>
                </a:r>
                <a14:m>
                  <m:oMath xmlns:m="http://schemas.openxmlformats.org/officeDocument/2006/math">
                    <m:r>
                      <m:rPr>
                        <m:sty m:val="p"/>
                      </m:rPr>
                      <a:rPr lang="el-GR" sz="20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Υ</m:t>
                    </m:r>
                    <m:r>
                      <a:rPr lang="el-GR" sz="20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US" sz="20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0.1</m:t>
                    </m:r>
                  </m:oMath>
                </a14:m>
                <a:r>
                  <a:rPr lang="en-US" sz="2000" dirty="0">
                    <a:solidFill>
                      <a:srgbClr val="FF0000"/>
                    </a:solidFill>
                    <a:latin typeface="Times New Roman" panose="02020603050405020304" pitchFamily="18" charset="0"/>
                    <a:cs typeface="Times New Roman" panose="02020603050405020304" pitchFamily="18" charset="0"/>
                  </a:rPr>
                  <a:t> </a:t>
                </a:r>
                <a:r>
                  <a:rPr lang="en-US" sz="2000" dirty="0">
                    <a:solidFill>
                      <a:srgbClr val="131AFC"/>
                    </a:solidFill>
                    <a:latin typeface="Arial" panose="020B0604020202020204" pitchFamily="34" charset="0"/>
                    <a:cs typeface="Arial" panose="020B0604020202020204" pitchFamily="34" charset="0"/>
                  </a:rPr>
                  <a:t>to avoid real pair production</a:t>
                </a:r>
              </a:p>
              <a:p>
                <a:pPr marL="285750" indent="-28575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Using very long laser pulses a significant phase shift could be induced</a:t>
                </a:r>
              </a:p>
              <a:p>
                <a:pPr marL="742950" lvl="1" indent="-2857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Diffraction may decrease the overall effect</a:t>
                </a:r>
              </a:p>
              <a:p>
                <a:pPr lvl="1"/>
                <a:r>
                  <a:rPr lang="en-US" sz="1600" i="1" dirty="0" err="1">
                    <a:solidFill>
                      <a:srgbClr val="FF0000"/>
                    </a:solidFill>
                    <a:latin typeface="Comic Sans MS" panose="030F0902030302020204" pitchFamily="66" charset="0"/>
                    <a:cs typeface="Times New Roman" panose="02020603050405020304" pitchFamily="18" charset="0"/>
                  </a:rPr>
                  <a:t>Heinzl</a:t>
                </a:r>
                <a:r>
                  <a:rPr lang="en-US" sz="1600" i="1" dirty="0">
                    <a:solidFill>
                      <a:srgbClr val="FF0000"/>
                    </a:solidFill>
                    <a:latin typeface="Comic Sans MS" panose="030F0902030302020204" pitchFamily="66" charset="0"/>
                    <a:cs typeface="Times New Roman" panose="02020603050405020304" pitchFamily="18" charset="0"/>
                  </a:rPr>
                  <a:t> et al., </a:t>
                </a:r>
                <a:r>
                  <a:rPr lang="en-US" sz="1600" i="1" u="sng" dirty="0">
                    <a:solidFill>
                      <a:srgbClr val="131AFC"/>
                    </a:solidFill>
                    <a:latin typeface="Comic Sans MS" panose="030F0902030302020204" pitchFamily="66" charset="0"/>
                    <a:cs typeface="Times New Roman" panose="02020603050405020304" pitchFamily="18" charset="0"/>
                  </a:rPr>
                  <a:t>Opt. </a:t>
                </a:r>
                <a:r>
                  <a:rPr lang="en-US" sz="1600" i="1" u="sng" dirty="0" err="1">
                    <a:solidFill>
                      <a:srgbClr val="131AFC"/>
                    </a:solidFill>
                    <a:latin typeface="Comic Sans MS" panose="030F0902030302020204" pitchFamily="66" charset="0"/>
                    <a:cs typeface="Times New Roman" panose="02020603050405020304" pitchFamily="18" charset="0"/>
                  </a:rPr>
                  <a:t>Commun</a:t>
                </a:r>
                <a:r>
                  <a:rPr lang="en-US" sz="1600" i="1" u="sng" dirty="0">
                    <a:solidFill>
                      <a:srgbClr val="131AFC"/>
                    </a:solidFill>
                    <a:latin typeface="Comic Sans MS" panose="030F0902030302020204" pitchFamily="66" charset="0"/>
                    <a:cs typeface="Times New Roman" panose="02020603050405020304" pitchFamily="18" charset="0"/>
                  </a:rPr>
                  <a:t>. (2006)</a:t>
                </a:r>
              </a:p>
              <a:p>
                <a:pPr lvl="1"/>
                <a:r>
                  <a:rPr lang="en-US" sz="1600" i="1" dirty="0">
                    <a:solidFill>
                      <a:srgbClr val="FF0000"/>
                    </a:solidFill>
                    <a:latin typeface="Comic Sans MS" panose="030F0902030302020204" pitchFamily="66" charset="0"/>
                    <a:cs typeface="Times New Roman" panose="02020603050405020304" pitchFamily="18" charset="0"/>
                  </a:rPr>
                  <a:t>S. </a:t>
                </a:r>
                <a:r>
                  <a:rPr lang="en-US" sz="1600" i="1" dirty="0" err="1">
                    <a:solidFill>
                      <a:srgbClr val="FF0000"/>
                    </a:solidFill>
                    <a:latin typeface="Comic Sans MS" panose="030F0902030302020204" pitchFamily="66" charset="0"/>
                    <a:cs typeface="Times New Roman" panose="02020603050405020304" pitchFamily="18" charset="0"/>
                  </a:rPr>
                  <a:t>Meuren</a:t>
                </a:r>
                <a:r>
                  <a:rPr lang="en-US" sz="1600" i="1" dirty="0">
                    <a:solidFill>
                      <a:srgbClr val="FF0000"/>
                    </a:solidFill>
                    <a:latin typeface="Comic Sans MS" panose="030F0902030302020204" pitchFamily="66" charset="0"/>
                    <a:cs typeface="Times New Roman" panose="02020603050405020304" pitchFamily="18" charset="0"/>
                  </a:rPr>
                  <a:t> et al., </a:t>
                </a:r>
                <a:r>
                  <a:rPr lang="en-US" sz="1600" i="1" u="sng" dirty="0">
                    <a:solidFill>
                      <a:srgbClr val="131AFC"/>
                    </a:solidFill>
                    <a:latin typeface="Comic Sans MS" panose="030F0902030302020204" pitchFamily="66" charset="0"/>
                    <a:cs typeface="Times New Roman" panose="02020603050405020304" pitchFamily="18" charset="0"/>
                  </a:rPr>
                  <a:t>PRD 91, 013009 (2015</a:t>
                </a:r>
                <a:r>
                  <a:rPr lang="en-US" sz="1600" i="1" dirty="0">
                    <a:solidFill>
                      <a:srgbClr val="131AFC"/>
                    </a:solidFill>
                    <a:latin typeface="Comic Sans MS" panose="030F0902030302020204" pitchFamily="66" charset="0"/>
                    <a:cs typeface="Times New Roman" panose="02020603050405020304" pitchFamily="18" charset="0"/>
                  </a:rPr>
                  <a:t>)</a:t>
                </a:r>
              </a:p>
            </p:txBody>
          </p:sp>
        </mc:Choice>
        <mc:Fallback xmlns="">
          <p:sp>
            <p:nvSpPr>
              <p:cNvPr id="7" name="TextBox 6">
                <a:extLst>
                  <a:ext uri="{FF2B5EF4-FFF2-40B4-BE49-F238E27FC236}">
                    <a16:creationId xmlns:a16="http://schemas.microsoft.com/office/drawing/2014/main" id="{9AC6F3CB-7DD6-5B4E-ADAF-0CC17A45BCC0}"/>
                  </a:ext>
                </a:extLst>
              </p:cNvPr>
              <p:cNvSpPr txBox="1">
                <a:spLocks noRot="1" noChangeAspect="1" noMove="1" noResize="1" noEditPoints="1" noAdjustHandles="1" noChangeArrowheads="1" noChangeShapeType="1" noTextEdit="1"/>
              </p:cNvSpPr>
              <p:nvPr/>
            </p:nvSpPr>
            <p:spPr>
              <a:xfrm>
                <a:off x="-22038" y="3922001"/>
                <a:ext cx="8425705" cy="1785104"/>
              </a:xfrm>
              <a:prstGeom prst="rect">
                <a:avLst/>
              </a:prstGeom>
              <a:blipFill>
                <a:blip r:embed="rId4"/>
                <a:stretch>
                  <a:fillRect l="-452" t="-1418" b="-3546"/>
                </a:stretch>
              </a:blipFill>
            </p:spPr>
            <p:txBody>
              <a:bodyPr/>
              <a:lstStyle/>
              <a:p>
                <a:r>
                  <a:rPr lang="en-US">
                    <a:noFill/>
                  </a:rPr>
                  <a:t> </a:t>
                </a:r>
              </a:p>
            </p:txBody>
          </p:sp>
        </mc:Fallback>
      </mc:AlternateContent>
      <p:sp>
        <p:nvSpPr>
          <p:cNvPr id="9" name="TextBox 1">
            <a:extLst>
              <a:ext uri="{FF2B5EF4-FFF2-40B4-BE49-F238E27FC236}">
                <a16:creationId xmlns:a16="http://schemas.microsoft.com/office/drawing/2014/main" id="{C29900B5-0D6B-2A42-BDA4-E042D8BEF5A0}"/>
              </a:ext>
            </a:extLst>
          </p:cNvPr>
          <p:cNvSpPr txBox="1">
            <a:spLocks noChangeArrowheads="1"/>
          </p:cNvSpPr>
          <p:nvPr/>
        </p:nvSpPr>
        <p:spPr bwMode="auto">
          <a:xfrm>
            <a:off x="6547895" y="5702722"/>
            <a:ext cx="5570661"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algn="ctr"/>
            <a:endParaRPr lang="en-US" sz="1400" i="1" dirty="0">
              <a:solidFill>
                <a:srgbClr val="FF0000"/>
              </a:solidFill>
              <a:latin typeface="Times New Roman" panose="02020603050405020304" pitchFamily="18" charset="0"/>
              <a:cs typeface="Times New Roman" panose="02020603050405020304" pitchFamily="18" charset="0"/>
              <a:hlinkClick r:id="rId5"/>
            </a:endParaRPr>
          </a:p>
          <a:p>
            <a:r>
              <a:rPr lang="en-US" sz="1800" i="1" dirty="0">
                <a:solidFill>
                  <a:srgbClr val="FF0000"/>
                </a:solidFill>
                <a:latin typeface="Arial" panose="020B0604020202020204" pitchFamily="34" charset="0"/>
                <a:cs typeface="Arial" panose="020B0604020202020204" pitchFamily="34" charset="0"/>
              </a:rPr>
              <a:t>These have been very old speculations, for example: </a:t>
            </a:r>
          </a:p>
          <a:p>
            <a:r>
              <a:rPr lang="en-US" sz="1800" i="1" dirty="0">
                <a:solidFill>
                  <a:srgbClr val="FF0000"/>
                </a:solidFill>
                <a:latin typeface="Times New Roman" panose="02020603050405020304" pitchFamily="18" charset="0"/>
                <a:cs typeface="Times New Roman" panose="02020603050405020304" pitchFamily="18" charset="0"/>
              </a:rPr>
              <a:t>J.S. Toll, </a:t>
            </a:r>
            <a:r>
              <a:rPr lang="en-US" sz="1800" i="1" dirty="0">
                <a:solidFill>
                  <a:srgbClr val="FF0000"/>
                </a:solidFill>
                <a:latin typeface="Times New Roman" panose="02020603050405020304" pitchFamily="18" charset="0"/>
                <a:cs typeface="Times New Roman" panose="02020603050405020304" pitchFamily="18" charset="0"/>
                <a:hlinkClick r:id="rId6"/>
              </a:rPr>
              <a:t>Princeton PhD thesis (1952)</a:t>
            </a:r>
            <a:endParaRPr lang="en-US" sz="1800" i="1" dirty="0">
              <a:solidFill>
                <a:srgbClr val="FF0000"/>
              </a:solidFill>
              <a:latin typeface="Times New Roman" panose="02020603050405020304" pitchFamily="18" charset="0"/>
              <a:cs typeface="Times New Roman" panose="02020603050405020304" pitchFamily="18" charset="0"/>
            </a:endParaRPr>
          </a:p>
          <a:p>
            <a:r>
              <a:rPr lang="en-US" sz="1800" i="1" dirty="0">
                <a:solidFill>
                  <a:srgbClr val="FF0000"/>
                </a:solidFill>
                <a:latin typeface="Arial" panose="020B0604020202020204" pitchFamily="34" charset="0"/>
                <a:cs typeface="Arial" panose="020B0604020202020204" pitchFamily="34" charset="0"/>
              </a:rPr>
              <a:t>Birefringence of the vacuum.   Adviser: J.A. Wheeler</a:t>
            </a:r>
            <a:r>
              <a:rPr lang="en-US" sz="1800" dirty="0">
                <a:solidFill>
                  <a:srgbClr val="FF0000"/>
                </a:solidFill>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p:txBody>
      </p:sp>
      <p:pic>
        <p:nvPicPr>
          <p:cNvPr id="10" name="Picture 9" descr="Image result for john s toll">
            <a:extLst>
              <a:ext uri="{FF2B5EF4-FFF2-40B4-BE49-F238E27FC236}">
                <a16:creationId xmlns:a16="http://schemas.microsoft.com/office/drawing/2014/main" id="{CA2D319E-7A29-2545-A1D6-5041F9032F0D}"/>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7898" t="5699" r="4838" b="8551"/>
          <a:stretch/>
        </p:blipFill>
        <p:spPr bwMode="auto">
          <a:xfrm>
            <a:off x="8785933" y="4858374"/>
            <a:ext cx="871121" cy="11161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5" descr="http://physics.princeton.edu/~mcdonald/jun0199/Image06.jpg">
            <a:extLst>
              <a:ext uri="{FF2B5EF4-FFF2-40B4-BE49-F238E27FC236}">
                <a16:creationId xmlns:a16="http://schemas.microsoft.com/office/drawing/2014/main" id="{86A67ACF-9F60-DD4A-AC6E-CF4A95FD982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73570" t="18122" r="930" b="41881"/>
          <a:stretch/>
        </p:blipFill>
        <p:spPr bwMode="auto">
          <a:xfrm>
            <a:off x="9703859" y="4858374"/>
            <a:ext cx="948706" cy="1116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900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981672F-93F8-4548-8BAC-BE8784A013E5}"/>
              </a:ext>
            </a:extLst>
          </p:cNvPr>
          <p:cNvSpPr>
            <a:spLocks noGrp="1"/>
          </p:cNvSpPr>
          <p:nvPr>
            <p:ph type="title"/>
          </p:nvPr>
        </p:nvSpPr>
        <p:spPr>
          <a:xfrm>
            <a:off x="3078067" y="17365"/>
            <a:ext cx="6132034" cy="857751"/>
          </a:xfrm>
        </p:spPr>
        <p:txBody>
          <a:bodyPr>
            <a:noAutofit/>
          </a:bodyPr>
          <a:lstStyle/>
          <a:p>
            <a:r>
              <a:rPr lang="en-US" sz="3200" b="1" dirty="0">
                <a:solidFill>
                  <a:srgbClr val="FF0000"/>
                </a:solidFill>
                <a:latin typeface="Arial" panose="020B0604020202020204" pitchFamily="34" charset="0"/>
                <a:cs typeface="Arial" panose="020B0604020202020204" pitchFamily="34" charset="0"/>
              </a:rPr>
              <a:t>Cosmology &amp; Astrophysics</a:t>
            </a:r>
            <a:endParaRPr lang="en-US" sz="3200" b="1"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D5896E6-1232-8C4F-A0C9-AB4DC8DBDAB1}"/>
              </a:ext>
            </a:extLst>
          </p:cNvPr>
          <p:cNvPicPr>
            <a:picLocks noChangeAspect="1"/>
          </p:cNvPicPr>
          <p:nvPr/>
        </p:nvPicPr>
        <p:blipFill rotWithShape="1">
          <a:blip r:embed="rId2">
            <a:extLst>
              <a:ext uri="{28A0092B-C50C-407E-A947-70E740481C1C}">
                <a14:useLocalDpi xmlns:a14="http://schemas.microsoft.com/office/drawing/2010/main" val="0"/>
              </a:ext>
            </a:extLst>
          </a:blip>
          <a:srcRect l="5751" t="-4450" r="13313" b="30810"/>
          <a:stretch/>
        </p:blipFill>
        <p:spPr>
          <a:xfrm>
            <a:off x="7670474" y="513881"/>
            <a:ext cx="3881003" cy="3295756"/>
          </a:xfrm>
          <a:prstGeom prst="rect">
            <a:avLst/>
          </a:prstGeom>
        </p:spPr>
      </p:pic>
      <p:sp>
        <p:nvSpPr>
          <p:cNvPr id="5" name="Rectangle 4">
            <a:extLst>
              <a:ext uri="{FF2B5EF4-FFF2-40B4-BE49-F238E27FC236}">
                <a16:creationId xmlns:a16="http://schemas.microsoft.com/office/drawing/2014/main" id="{89FAC327-68C8-124F-8334-594B143CA8DB}"/>
              </a:ext>
            </a:extLst>
          </p:cNvPr>
          <p:cNvSpPr/>
          <p:nvPr/>
        </p:nvSpPr>
        <p:spPr>
          <a:xfrm>
            <a:off x="2713779" y="2029477"/>
            <a:ext cx="4118868" cy="338554"/>
          </a:xfrm>
          <a:prstGeom prst="rect">
            <a:avLst/>
          </a:prstGeom>
        </p:spPr>
        <p:txBody>
          <a:bodyPr wrap="square">
            <a:spAutoFit/>
          </a:bodyPr>
          <a:lstStyle/>
          <a:p>
            <a:r>
              <a:rPr lang="en-US" sz="1600" i="1" u="sng" dirty="0">
                <a:solidFill>
                  <a:srgbClr val="FF0000"/>
                </a:solidFill>
                <a:latin typeface="Comic Sans MS" panose="030F0902030302020204" pitchFamily="66" charset="0"/>
                <a:ea typeface="Helvetica" charset="0"/>
                <a:cs typeface="Helvetica" charset="0"/>
              </a:rPr>
              <a:t>R. P. </a:t>
            </a:r>
            <a:r>
              <a:rPr lang="en-US" sz="1600" i="1" u="sng" dirty="0" err="1">
                <a:solidFill>
                  <a:srgbClr val="FF0000"/>
                </a:solidFill>
                <a:latin typeface="Comic Sans MS" panose="030F0902030302020204" pitchFamily="66" charset="0"/>
                <a:ea typeface="Helvetica" charset="0"/>
                <a:cs typeface="Helvetica" charset="0"/>
              </a:rPr>
              <a:t>Mignani</a:t>
            </a:r>
            <a:r>
              <a:rPr lang="en-US" sz="1600" i="1" u="sng" dirty="0">
                <a:solidFill>
                  <a:srgbClr val="FF0000"/>
                </a:solidFill>
                <a:latin typeface="Comic Sans MS" panose="030F0902030302020204" pitchFamily="66" charset="0"/>
                <a:ea typeface="Helvetica" charset="0"/>
                <a:cs typeface="Helvetica" charset="0"/>
              </a:rPr>
              <a:t>  et al. </a:t>
            </a:r>
            <a:r>
              <a:rPr lang="en-US" sz="1600" i="1" u="sng" dirty="0">
                <a:solidFill>
                  <a:srgbClr val="131AFC"/>
                </a:solidFill>
                <a:latin typeface="Comic Sans MS" panose="030F0902030302020204" pitchFamily="66" charset="0"/>
                <a:ea typeface="Helvetica" charset="0"/>
                <a:cs typeface="Helvetica" charset="0"/>
              </a:rPr>
              <a:t>MNRAS, 465, 2017.</a:t>
            </a:r>
            <a:r>
              <a:rPr lang="en-US" sz="1600" dirty="0">
                <a:latin typeface="Helvetica" charset="0"/>
                <a:ea typeface="Helvetica" charset="0"/>
                <a:cs typeface="Helvetica" charset="0"/>
              </a:rPr>
              <a:t> </a:t>
            </a:r>
            <a:endParaRPr lang="en-US" sz="2000" dirty="0">
              <a:latin typeface="Helvetica" charset="0"/>
              <a:ea typeface="Helvetica" charset="0"/>
              <a:cs typeface="Helvetica" charset="0"/>
            </a:endParaRPr>
          </a:p>
        </p:txBody>
      </p:sp>
      <p:sp>
        <p:nvSpPr>
          <p:cNvPr id="6" name="TextBox 5">
            <a:extLst>
              <a:ext uri="{FF2B5EF4-FFF2-40B4-BE49-F238E27FC236}">
                <a16:creationId xmlns:a16="http://schemas.microsoft.com/office/drawing/2014/main" id="{CF2B6291-6AD3-954C-BCBE-6666AE2F0DEF}"/>
              </a:ext>
            </a:extLst>
          </p:cNvPr>
          <p:cNvSpPr txBox="1"/>
          <p:nvPr/>
        </p:nvSpPr>
        <p:spPr>
          <a:xfrm>
            <a:off x="1685584" y="1198480"/>
            <a:ext cx="6257581" cy="830997"/>
          </a:xfrm>
          <a:prstGeom prst="rect">
            <a:avLst/>
          </a:prstGeom>
          <a:noFill/>
        </p:spPr>
        <p:txBody>
          <a:bodyPr wrap="square" rtlCol="0">
            <a:spAutoFit/>
          </a:bodyPr>
          <a:lstStyle/>
          <a:p>
            <a:pPr algn="ctr">
              <a:buClr>
                <a:srgbClr val="00997C"/>
              </a:buClr>
            </a:pPr>
            <a:r>
              <a:rPr lang="en-US" sz="2400" dirty="0">
                <a:solidFill>
                  <a:srgbClr val="131AFC"/>
                </a:solidFill>
                <a:latin typeface="Arial" panose="020B0604020202020204" pitchFamily="34" charset="0"/>
                <a:cs typeface="Arial" panose="020B0604020202020204" pitchFamily="34" charset="0"/>
              </a:rPr>
              <a:t>Hints of vacuum birefringence in optical polarimetry of neutron stars</a:t>
            </a:r>
          </a:p>
        </p:txBody>
      </p:sp>
      <p:pic>
        <p:nvPicPr>
          <p:cNvPr id="8" name="Picture 7">
            <a:extLst>
              <a:ext uri="{FF2B5EF4-FFF2-40B4-BE49-F238E27FC236}">
                <a16:creationId xmlns:a16="http://schemas.microsoft.com/office/drawing/2014/main" id="{A16FA10A-024A-B54A-9AD5-760934E43509}"/>
              </a:ext>
            </a:extLst>
          </p:cNvPr>
          <p:cNvPicPr>
            <a:picLocks noChangeAspect="1"/>
          </p:cNvPicPr>
          <p:nvPr/>
        </p:nvPicPr>
        <p:blipFill>
          <a:blip r:embed="rId3"/>
          <a:stretch>
            <a:fillRect/>
          </a:stretch>
        </p:blipFill>
        <p:spPr>
          <a:xfrm>
            <a:off x="20925" y="3998616"/>
            <a:ext cx="4154466" cy="2698780"/>
          </a:xfrm>
          <a:prstGeom prst="rect">
            <a:avLst/>
          </a:prstGeom>
        </p:spPr>
      </p:pic>
      <p:sp>
        <p:nvSpPr>
          <p:cNvPr id="9" name="TextBox 8">
            <a:extLst>
              <a:ext uri="{FF2B5EF4-FFF2-40B4-BE49-F238E27FC236}">
                <a16:creationId xmlns:a16="http://schemas.microsoft.com/office/drawing/2014/main" id="{9400AECB-EC85-984E-BF98-C2164D92F0BE}"/>
              </a:ext>
            </a:extLst>
          </p:cNvPr>
          <p:cNvSpPr txBox="1"/>
          <p:nvPr/>
        </p:nvSpPr>
        <p:spPr>
          <a:xfrm>
            <a:off x="4236189" y="3739794"/>
            <a:ext cx="6780676" cy="3046988"/>
          </a:xfrm>
          <a:prstGeom prst="rect">
            <a:avLst/>
          </a:prstGeom>
          <a:solidFill>
            <a:schemeClr val="bg1"/>
          </a:solidFill>
        </p:spPr>
        <p:txBody>
          <a:bodyPr wrap="square" rtlCol="0">
            <a:spAutoFit/>
          </a:bodyPr>
          <a:lstStyle/>
          <a:p>
            <a:r>
              <a:rPr lang="en-US" sz="2400" dirty="0">
                <a:solidFill>
                  <a:srgbClr val="00B050"/>
                </a:solidFill>
                <a:latin typeface="Arial" panose="020B0604020202020204" pitchFamily="34" charset="0"/>
                <a:cs typeface="Arial" panose="020B0604020202020204" pitchFamily="34" charset="0"/>
              </a:rPr>
              <a:t>Emission of coherent radio waves in pulsars/ x rays in magnetars, gamma ray bursts…</a:t>
            </a:r>
          </a:p>
          <a:p>
            <a:endParaRPr lang="en-US" sz="2400" dirty="0">
              <a:solidFill>
                <a:srgbClr val="00B050"/>
              </a:solidFill>
              <a:latin typeface="Arial" panose="020B0604020202020204" pitchFamily="34" charset="0"/>
              <a:cs typeface="Arial" panose="020B0604020202020204" pitchFamily="34" charset="0"/>
            </a:endParaRPr>
          </a:p>
          <a:p>
            <a:r>
              <a:rPr lang="en-US" sz="2400" dirty="0">
                <a:solidFill>
                  <a:srgbClr val="00B050"/>
                </a:solidFill>
                <a:latin typeface="Arial" panose="020B0604020202020204" pitchFamily="34" charset="0"/>
                <a:cs typeface="Arial" panose="020B0604020202020204" pitchFamily="34" charset="0"/>
              </a:rPr>
              <a:t>Electron-photon decoupling primordial nucleosynthesis</a:t>
            </a:r>
          </a:p>
          <a:p>
            <a:endParaRPr lang="en-US" sz="2400" dirty="0">
              <a:solidFill>
                <a:srgbClr val="00B050"/>
              </a:solidFill>
              <a:latin typeface="Arial" panose="020B0604020202020204" pitchFamily="34" charset="0"/>
              <a:cs typeface="Arial" panose="020B0604020202020204" pitchFamily="34" charset="0"/>
            </a:endParaRPr>
          </a:p>
          <a:p>
            <a:r>
              <a:rPr lang="en-US" sz="2400" dirty="0">
                <a:solidFill>
                  <a:srgbClr val="FF0000"/>
                </a:solidFill>
                <a:latin typeface="Arial" panose="020B0604020202020204" pitchFamily="34" charset="0"/>
                <a:cs typeface="Arial" panose="020B0604020202020204" pitchFamily="34" charset="0"/>
              </a:rPr>
              <a:t>Schwinger fields </a:t>
            </a:r>
            <a:r>
              <a:rPr lang="en-US" sz="2400" dirty="0">
                <a:solidFill>
                  <a:srgbClr val="00B050"/>
                </a:solidFill>
                <a:latin typeface="Arial" panose="020B0604020202020204" pitchFamily="34" charset="0"/>
                <a:cs typeface="Arial" panose="020B0604020202020204" pitchFamily="34" charset="0"/>
              </a:rPr>
              <a:t>existed 100s after the Big Bang, when T~10</a:t>
            </a:r>
            <a:r>
              <a:rPr lang="en-US" sz="2400" baseline="30000" dirty="0">
                <a:solidFill>
                  <a:srgbClr val="00B050"/>
                </a:solidFill>
                <a:latin typeface="Arial" panose="020B0604020202020204" pitchFamily="34" charset="0"/>
                <a:cs typeface="Arial" panose="020B0604020202020204" pitchFamily="34" charset="0"/>
              </a:rPr>
              <a:t>10</a:t>
            </a:r>
            <a:r>
              <a:rPr lang="en-US" sz="2400" dirty="0">
                <a:solidFill>
                  <a:srgbClr val="00B050"/>
                </a:solidFill>
                <a:latin typeface="Arial" panose="020B0604020202020204" pitchFamily="34" charset="0"/>
                <a:cs typeface="Arial" panose="020B0604020202020204" pitchFamily="34" charset="0"/>
              </a:rPr>
              <a:t>K</a:t>
            </a:r>
          </a:p>
        </p:txBody>
      </p:sp>
      <p:pic>
        <p:nvPicPr>
          <p:cNvPr id="7" name="Picture 6">
            <a:extLst>
              <a:ext uri="{FF2B5EF4-FFF2-40B4-BE49-F238E27FC236}">
                <a16:creationId xmlns:a16="http://schemas.microsoft.com/office/drawing/2014/main" id="{89E01F09-7BC2-874B-B325-440E21DE0289}"/>
              </a:ext>
            </a:extLst>
          </p:cNvPr>
          <p:cNvPicPr>
            <a:picLocks noChangeAspect="1"/>
          </p:cNvPicPr>
          <p:nvPr/>
        </p:nvPicPr>
        <p:blipFill rotWithShape="1">
          <a:blip r:embed="rId4"/>
          <a:srcRect l="31226"/>
          <a:stretch/>
        </p:blipFill>
        <p:spPr>
          <a:xfrm>
            <a:off x="10135339" y="4364374"/>
            <a:ext cx="2016852" cy="1647128"/>
          </a:xfrm>
          <a:prstGeom prst="rect">
            <a:avLst/>
          </a:prstGeom>
        </p:spPr>
      </p:pic>
    </p:spTree>
    <p:extLst>
      <p:ext uri="{BB962C8B-B14F-4D97-AF65-F5344CB8AC3E}">
        <p14:creationId xmlns:p14="http://schemas.microsoft.com/office/powerpoint/2010/main" val="34304405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DFC7C06-7701-2349-B33F-F84E031F43DE}"/>
              </a:ext>
            </a:extLst>
          </p:cNvPr>
          <p:cNvSpPr>
            <a:spLocks noGrp="1"/>
          </p:cNvSpPr>
          <p:nvPr>
            <p:ph type="title"/>
          </p:nvPr>
        </p:nvSpPr>
        <p:spPr>
          <a:xfrm>
            <a:off x="925417" y="149569"/>
            <a:ext cx="10488058" cy="857751"/>
          </a:xfrm>
        </p:spPr>
        <p:txBody>
          <a:bodyPr>
            <a:noAutofit/>
          </a:bodyPr>
          <a:lstStyle/>
          <a:p>
            <a:pPr algn="ctr"/>
            <a:r>
              <a:rPr lang="en-US" sz="3200" b="1" dirty="0">
                <a:solidFill>
                  <a:srgbClr val="FF0000"/>
                </a:solidFill>
                <a:latin typeface="Arial" panose="020B0604020202020204" pitchFamily="34" charset="0"/>
                <a:cs typeface="Arial" panose="020B0604020202020204" pitchFamily="34" charset="0"/>
              </a:rPr>
              <a:t>Laboratory Astrophysics:</a:t>
            </a:r>
            <a:br>
              <a:rPr lang="en-US" sz="3200" b="1" dirty="0">
                <a:solidFill>
                  <a:srgbClr val="FF0000"/>
                </a:solidFill>
                <a:latin typeface="Arial" panose="020B0604020202020204" pitchFamily="34" charset="0"/>
                <a:cs typeface="Arial" panose="020B0604020202020204" pitchFamily="34" charset="0"/>
              </a:rPr>
            </a:br>
            <a:r>
              <a:rPr lang="en-US" sz="3200" b="1" dirty="0">
                <a:solidFill>
                  <a:srgbClr val="FF0000"/>
                </a:solidFill>
                <a:latin typeface="Arial" panose="020B0604020202020204" pitchFamily="34" charset="0"/>
                <a:cs typeface="Arial" panose="020B0604020202020204" pitchFamily="34" charset="0"/>
              </a:rPr>
              <a:t>Generation of Electron-Positron Pair Plasmas</a:t>
            </a:r>
            <a:endParaRPr lang="en-US" sz="32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C3AA4D5-58DA-0043-A97D-86A6CDB4E726}"/>
              </a:ext>
            </a:extLst>
          </p:cNvPr>
          <p:cNvPicPr>
            <a:picLocks noChangeAspect="1"/>
          </p:cNvPicPr>
          <p:nvPr/>
        </p:nvPicPr>
        <p:blipFill>
          <a:blip r:embed="rId2"/>
          <a:stretch>
            <a:fillRect/>
          </a:stretch>
        </p:blipFill>
        <p:spPr>
          <a:xfrm>
            <a:off x="22179" y="1157152"/>
            <a:ext cx="7035800" cy="3111500"/>
          </a:xfrm>
          <a:prstGeom prst="rect">
            <a:avLst/>
          </a:prstGeom>
        </p:spPr>
      </p:pic>
      <p:sp>
        <p:nvSpPr>
          <p:cNvPr id="6" name="TextBox 5">
            <a:extLst>
              <a:ext uri="{FF2B5EF4-FFF2-40B4-BE49-F238E27FC236}">
                <a16:creationId xmlns:a16="http://schemas.microsoft.com/office/drawing/2014/main" id="{19CC4454-107F-2B4D-A196-BD74C056A54C}"/>
              </a:ext>
            </a:extLst>
          </p:cNvPr>
          <p:cNvSpPr txBox="1"/>
          <p:nvPr/>
        </p:nvSpPr>
        <p:spPr>
          <a:xfrm>
            <a:off x="220337" y="4373696"/>
            <a:ext cx="11343170" cy="2154436"/>
          </a:xfrm>
          <a:prstGeom prst="rect">
            <a:avLst/>
          </a:prstGeom>
          <a:noFill/>
        </p:spPr>
        <p:txBody>
          <a:bodyPr wrap="none" rtlCol="0">
            <a:spAutoFit/>
          </a:bodyPr>
          <a:lstStyle/>
          <a:p>
            <a:pPr marL="342900" indent="-34290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Emitted as collimated jets by energetic objects in the Universe</a:t>
            </a:r>
          </a:p>
          <a:p>
            <a:pPr marL="800100" lvl="1" indent="-34290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Black holes, pulsars, quasars</a:t>
            </a:r>
          </a:p>
          <a:p>
            <a:pPr marL="342900" indent="-34290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These plasmas play a fundamental role in the dynamics of ultra-massive astrophysical objects</a:t>
            </a:r>
          </a:p>
          <a:p>
            <a:pPr marL="800100" lvl="1" indent="-34290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Strongly believed to be associated with the emission of ultra-bright gamma-ray bursts</a:t>
            </a:r>
          </a:p>
          <a:p>
            <a:pPr marL="342900" indent="-34290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Poorly understood despite extensive theoretical modelling</a:t>
            </a:r>
          </a:p>
          <a:p>
            <a:pPr marL="800100" lvl="1" indent="-34290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Primarily due to difficulty in creating matter-antimatter plasmas in the laboratory</a:t>
            </a:r>
          </a:p>
          <a:p>
            <a:pPr marL="342900" indent="-342900">
              <a:buFont typeface="Arial" panose="020B0604020202020204" pitchFamily="34" charset="0"/>
              <a:buChar char="•"/>
            </a:pPr>
            <a:r>
              <a:rPr lang="en-US" sz="2000" dirty="0">
                <a:solidFill>
                  <a:srgbClr val="131AFC"/>
                </a:solidFill>
                <a:latin typeface="Arial" panose="020B0604020202020204" pitchFamily="34" charset="0"/>
                <a:cs typeface="Arial" panose="020B0604020202020204" pitchFamily="34" charset="0"/>
              </a:rPr>
              <a:t>Non-linear processes present in strong-field environments could allow for table-top experiments</a:t>
            </a:r>
          </a:p>
        </p:txBody>
      </p:sp>
      <p:sp>
        <p:nvSpPr>
          <p:cNvPr id="7" name="TextBox 6">
            <a:extLst>
              <a:ext uri="{FF2B5EF4-FFF2-40B4-BE49-F238E27FC236}">
                <a16:creationId xmlns:a16="http://schemas.microsoft.com/office/drawing/2014/main" id="{3531AFEC-A6A8-634C-A6C0-D4920A35B1EA}"/>
              </a:ext>
            </a:extLst>
          </p:cNvPr>
          <p:cNvSpPr txBox="1"/>
          <p:nvPr/>
        </p:nvSpPr>
        <p:spPr>
          <a:xfrm>
            <a:off x="7127909" y="2103012"/>
            <a:ext cx="5032147" cy="1508105"/>
          </a:xfrm>
          <a:prstGeom prst="rect">
            <a:avLst/>
          </a:prstGeom>
          <a:solidFill>
            <a:schemeClr val="accent4">
              <a:lumMod val="40000"/>
              <a:lumOff val="60000"/>
            </a:schemeClr>
          </a:solidFill>
        </p:spPr>
        <p:txBody>
          <a:bodyPr wrap="none" rtlCol="0">
            <a:spAutoFit/>
          </a:bodyPr>
          <a:lstStyle/>
          <a:p>
            <a:pPr marL="342900" indent="-342900">
              <a:buFont typeface="Arial" panose="020B0604020202020204" pitchFamily="34" charset="0"/>
              <a:buChar char="•"/>
            </a:pPr>
            <a:r>
              <a:rPr lang="en-US" sz="2400" dirty="0">
                <a:solidFill>
                  <a:srgbClr val="FF0000"/>
                </a:solidFill>
                <a:latin typeface="Arial" panose="020B0604020202020204" pitchFamily="34" charset="0"/>
                <a:cs typeface="Arial" panose="020B0604020202020204" pitchFamily="34" charset="0"/>
              </a:rPr>
              <a:t>30fs positron jets recorded</a:t>
            </a:r>
          </a:p>
          <a:p>
            <a:pPr marL="342900" indent="-342900">
              <a:buFont typeface="Arial" panose="020B0604020202020204" pitchFamily="34" charset="0"/>
              <a:buChar char="•"/>
            </a:pPr>
            <a:r>
              <a:rPr lang="en-US" sz="2400" dirty="0">
                <a:solidFill>
                  <a:srgbClr val="FF0000"/>
                </a:solidFill>
                <a:latin typeface="Arial" panose="020B0604020202020204" pitchFamily="34" charset="0"/>
                <a:cs typeface="Arial" panose="020B0604020202020204" pitchFamily="34" charset="0"/>
              </a:rPr>
              <a:t>Scaling with charge number Z</a:t>
            </a:r>
          </a:p>
          <a:p>
            <a:pPr marL="342900" indent="-342900">
              <a:buFont typeface="Arial" panose="020B0604020202020204" pitchFamily="34" charset="0"/>
              <a:buChar char="•"/>
            </a:pPr>
            <a:r>
              <a:rPr lang="en-US" sz="2400" dirty="0">
                <a:solidFill>
                  <a:srgbClr val="FF0000"/>
                </a:solidFill>
                <a:latin typeface="Arial" panose="020B0604020202020204" pitchFamily="34" charset="0"/>
                <a:cs typeface="Arial" panose="020B0604020202020204" pitchFamily="34" charset="0"/>
              </a:rPr>
              <a:t>Consistent with two-step process</a:t>
            </a:r>
          </a:p>
          <a:p>
            <a:pPr marL="800100" lvl="1" indent="-342900">
              <a:buFont typeface="Arial" panose="020B0604020202020204" pitchFamily="34" charset="0"/>
              <a:buChar char="•"/>
            </a:pPr>
            <a:r>
              <a:rPr lang="en-US" sz="2000" dirty="0" err="1">
                <a:latin typeface="Arial" panose="020B0604020202020204" pitchFamily="34" charset="0"/>
                <a:cs typeface="Arial" panose="020B0604020202020204" pitchFamily="34" charset="0"/>
              </a:rPr>
              <a:t>Brem</a:t>
            </a:r>
            <a:r>
              <a:rPr lang="en-US" sz="2000" dirty="0">
                <a:latin typeface="Arial" panose="020B0604020202020204" pitchFamily="34" charset="0"/>
                <a:cs typeface="Arial" panose="020B0604020202020204" pitchFamily="34" charset="0"/>
              </a:rPr>
              <a:t> + Bethe-</a:t>
            </a:r>
            <a:r>
              <a:rPr lang="en-US" sz="2000" dirty="0" err="1">
                <a:latin typeface="Arial" panose="020B0604020202020204" pitchFamily="34" charset="0"/>
                <a:cs typeface="Arial" panose="020B0604020202020204" pitchFamily="34" charset="0"/>
              </a:rPr>
              <a:t>Heitler</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26749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687C096-7FCC-C14C-A958-EF195B045875}"/>
              </a:ext>
            </a:extLst>
          </p:cNvPr>
          <p:cNvSpPr>
            <a:spLocks noGrp="1"/>
          </p:cNvSpPr>
          <p:nvPr>
            <p:ph type="title"/>
          </p:nvPr>
        </p:nvSpPr>
        <p:spPr>
          <a:xfrm>
            <a:off x="925417" y="39399"/>
            <a:ext cx="10488058" cy="857751"/>
          </a:xfrm>
        </p:spPr>
        <p:txBody>
          <a:bodyPr>
            <a:noAutofit/>
          </a:bodyPr>
          <a:lstStyle/>
          <a:p>
            <a:pPr algn="ctr"/>
            <a:r>
              <a:rPr lang="en-US" sz="3200" b="1" dirty="0">
                <a:solidFill>
                  <a:srgbClr val="FF0000"/>
                </a:solidFill>
                <a:latin typeface="Arial" panose="020B0604020202020204" pitchFamily="34" charset="0"/>
                <a:cs typeface="Arial" panose="020B0604020202020204" pitchFamily="34" charset="0"/>
              </a:rPr>
              <a:t>Laboratory Astrophysics</a:t>
            </a:r>
            <a:endParaRPr lang="en-US" sz="32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0F902AD-45B0-1C41-8DF7-8337A14EA651}"/>
              </a:ext>
            </a:extLst>
          </p:cNvPr>
          <p:cNvPicPr>
            <a:picLocks noChangeAspect="1"/>
          </p:cNvPicPr>
          <p:nvPr/>
        </p:nvPicPr>
        <p:blipFill>
          <a:blip r:embed="rId2"/>
          <a:stretch>
            <a:fillRect/>
          </a:stretch>
        </p:blipFill>
        <p:spPr>
          <a:xfrm>
            <a:off x="35346" y="951508"/>
            <a:ext cx="6134100" cy="2057400"/>
          </a:xfrm>
          <a:prstGeom prst="rect">
            <a:avLst/>
          </a:prstGeom>
        </p:spPr>
      </p:pic>
      <p:sp>
        <p:nvSpPr>
          <p:cNvPr id="6" name="TextBox 5">
            <a:extLst>
              <a:ext uri="{FF2B5EF4-FFF2-40B4-BE49-F238E27FC236}">
                <a16:creationId xmlns:a16="http://schemas.microsoft.com/office/drawing/2014/main" id="{31488CAE-6F56-4C4E-BCDE-49F6B6D7D627}"/>
              </a:ext>
            </a:extLst>
          </p:cNvPr>
          <p:cNvSpPr txBox="1"/>
          <p:nvPr/>
        </p:nvSpPr>
        <p:spPr>
          <a:xfrm>
            <a:off x="6776581" y="951508"/>
            <a:ext cx="5011308" cy="707886"/>
          </a:xfrm>
          <a:prstGeom prst="rect">
            <a:avLst/>
          </a:prstGeom>
          <a:solidFill>
            <a:schemeClr val="accent4">
              <a:lumMod val="40000"/>
              <a:lumOff val="60000"/>
            </a:schemeClr>
          </a:solidFill>
        </p:spPr>
        <p:txBody>
          <a:bodyPr wrap="none" rtlCol="0">
            <a:spAutoFit/>
          </a:bodyPr>
          <a:lstStyle/>
          <a:p>
            <a:r>
              <a:rPr lang="en-US" sz="2000" dirty="0">
                <a:latin typeface="Arial" panose="020B0604020202020204" pitchFamily="34" charset="0"/>
                <a:cs typeface="Arial" panose="020B0604020202020204" pitchFamily="34" charset="0"/>
              </a:rPr>
              <a:t>Parameters not as in astrophysical jets but</a:t>
            </a:r>
          </a:p>
          <a:p>
            <a:r>
              <a:rPr lang="en-US" sz="2000" dirty="0">
                <a:latin typeface="Arial" panose="020B0604020202020204" pitchFamily="34" charset="0"/>
                <a:cs typeface="Arial" panose="020B0604020202020204" pitchFamily="34" charset="0"/>
              </a:rPr>
              <a:t>with scaling results may become relevant</a:t>
            </a:r>
          </a:p>
        </p:txBody>
      </p:sp>
      <p:pic>
        <p:nvPicPr>
          <p:cNvPr id="7" name="Picture 6">
            <a:extLst>
              <a:ext uri="{FF2B5EF4-FFF2-40B4-BE49-F238E27FC236}">
                <a16:creationId xmlns:a16="http://schemas.microsoft.com/office/drawing/2014/main" id="{2521D516-27E7-EB45-BEDA-CDF857ACDB2C}"/>
              </a:ext>
            </a:extLst>
          </p:cNvPr>
          <p:cNvPicPr>
            <a:picLocks noChangeAspect="1"/>
          </p:cNvPicPr>
          <p:nvPr/>
        </p:nvPicPr>
        <p:blipFill>
          <a:blip r:embed="rId3"/>
          <a:stretch>
            <a:fillRect/>
          </a:stretch>
        </p:blipFill>
        <p:spPr>
          <a:xfrm>
            <a:off x="7077206" y="1967682"/>
            <a:ext cx="3506592" cy="2286908"/>
          </a:xfrm>
          <a:prstGeom prst="rect">
            <a:avLst/>
          </a:prstGeom>
        </p:spPr>
      </p:pic>
      <p:sp>
        <p:nvSpPr>
          <p:cNvPr id="8" name="Down Arrow 7">
            <a:extLst>
              <a:ext uri="{FF2B5EF4-FFF2-40B4-BE49-F238E27FC236}">
                <a16:creationId xmlns:a16="http://schemas.microsoft.com/office/drawing/2014/main" id="{975DC0FF-F57A-6645-A85D-001B65964AD0}"/>
              </a:ext>
            </a:extLst>
          </p:cNvPr>
          <p:cNvSpPr/>
          <p:nvPr/>
        </p:nvSpPr>
        <p:spPr>
          <a:xfrm>
            <a:off x="8668011" y="1596764"/>
            <a:ext cx="300277" cy="45750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7B03B5C-C2E6-9947-86E8-8ED99D7F3423}"/>
              </a:ext>
            </a:extLst>
          </p:cNvPr>
          <p:cNvSpPr txBox="1"/>
          <p:nvPr/>
        </p:nvSpPr>
        <p:spPr>
          <a:xfrm>
            <a:off x="75156" y="3131507"/>
            <a:ext cx="6522940" cy="707886"/>
          </a:xfrm>
          <a:prstGeom prst="rect">
            <a:avLst/>
          </a:prstGeom>
          <a:noFill/>
        </p:spPr>
        <p:txBody>
          <a:bodyPr wrap="none" rtlCol="0">
            <a:spAutoFit/>
          </a:bodyPr>
          <a:lstStyle/>
          <a:p>
            <a:r>
              <a:rPr lang="en-US" sz="2000" dirty="0">
                <a:solidFill>
                  <a:srgbClr val="131AFC"/>
                </a:solidFill>
                <a:latin typeface="Arial" panose="020B0604020202020204" pitchFamily="34" charset="0"/>
                <a:cs typeface="Arial" panose="020B0604020202020204" pitchFamily="34" charset="0"/>
              </a:rPr>
              <a:t>Follow-up experiment in Astra-Gemini produced neutral</a:t>
            </a:r>
          </a:p>
          <a:p>
            <a:r>
              <a:rPr lang="en-US" sz="2000" dirty="0">
                <a:solidFill>
                  <a:srgbClr val="131AFC"/>
                </a:solidFill>
                <a:latin typeface="Arial" panose="020B0604020202020204" pitchFamily="34" charset="0"/>
                <a:cs typeface="Arial" panose="020B0604020202020204" pitchFamily="34" charset="0"/>
              </a:rPr>
              <a:t>electron-positron beam, </a:t>
            </a:r>
            <a:r>
              <a:rPr lang="en-US" i="1" u="sng" dirty="0">
                <a:solidFill>
                  <a:srgbClr val="FF0000"/>
                </a:solidFill>
                <a:latin typeface="Comic Sans MS" panose="030F0902030302020204" pitchFamily="66" charset="0"/>
                <a:cs typeface="Times New Roman" panose="02020603050405020304" pitchFamily="18" charset="0"/>
              </a:rPr>
              <a:t>G. </a:t>
            </a:r>
            <a:r>
              <a:rPr lang="en-US" i="1" u="sng" dirty="0" err="1">
                <a:solidFill>
                  <a:srgbClr val="FF0000"/>
                </a:solidFill>
                <a:latin typeface="Comic Sans MS" panose="030F0902030302020204" pitchFamily="66" charset="0"/>
                <a:cs typeface="Times New Roman" panose="02020603050405020304" pitchFamily="18" charset="0"/>
              </a:rPr>
              <a:t>Sarri</a:t>
            </a:r>
            <a:r>
              <a:rPr lang="en-US" i="1" u="sng" dirty="0">
                <a:solidFill>
                  <a:srgbClr val="FF0000"/>
                </a:solidFill>
                <a:latin typeface="Comic Sans MS" panose="030F0902030302020204" pitchFamily="66" charset="0"/>
                <a:cs typeface="Times New Roman" panose="02020603050405020304" pitchFamily="18" charset="0"/>
              </a:rPr>
              <a:t> et al., </a:t>
            </a:r>
            <a:r>
              <a:rPr lang="en-US" i="1" u="sng" dirty="0">
                <a:solidFill>
                  <a:srgbClr val="0070C0"/>
                </a:solidFill>
                <a:latin typeface="Comic Sans MS" panose="030F0902030302020204" pitchFamily="66" charset="0"/>
                <a:cs typeface="Times New Roman" panose="02020603050405020304" pitchFamily="18" charset="0"/>
              </a:rPr>
              <a:t>Nat. Comm. (2015)</a:t>
            </a:r>
          </a:p>
        </p:txBody>
      </p:sp>
      <p:pic>
        <p:nvPicPr>
          <p:cNvPr id="10" name="Picture 9">
            <a:extLst>
              <a:ext uri="{FF2B5EF4-FFF2-40B4-BE49-F238E27FC236}">
                <a16:creationId xmlns:a16="http://schemas.microsoft.com/office/drawing/2014/main" id="{A7FD2E94-049E-6F4E-A0AC-130955B75060}"/>
              </a:ext>
            </a:extLst>
          </p:cNvPr>
          <p:cNvPicPr>
            <a:picLocks noChangeAspect="1"/>
          </p:cNvPicPr>
          <p:nvPr/>
        </p:nvPicPr>
        <p:blipFill>
          <a:blip r:embed="rId4"/>
          <a:stretch>
            <a:fillRect/>
          </a:stretch>
        </p:blipFill>
        <p:spPr>
          <a:xfrm>
            <a:off x="137785" y="3846796"/>
            <a:ext cx="5135673" cy="3011204"/>
          </a:xfrm>
          <a:prstGeom prst="rect">
            <a:avLst/>
          </a:prstGeom>
        </p:spPr>
      </p:pic>
      <p:sp>
        <p:nvSpPr>
          <p:cNvPr id="11" name="TextBox 10">
            <a:extLst>
              <a:ext uri="{FF2B5EF4-FFF2-40B4-BE49-F238E27FC236}">
                <a16:creationId xmlns:a16="http://schemas.microsoft.com/office/drawing/2014/main" id="{00341CA7-BE76-3D45-8161-6F1F2ADE1A9A}"/>
              </a:ext>
            </a:extLst>
          </p:cNvPr>
          <p:cNvSpPr txBox="1"/>
          <p:nvPr/>
        </p:nvSpPr>
        <p:spPr>
          <a:xfrm>
            <a:off x="6044184" y="4471792"/>
            <a:ext cx="5942167" cy="1862048"/>
          </a:xfrm>
          <a:prstGeom prst="rect">
            <a:avLst/>
          </a:prstGeom>
          <a:noFill/>
        </p:spPr>
        <p:txBody>
          <a:bodyPr wrap="square" rtlCol="0">
            <a:spAutoFit/>
          </a:bodyPr>
          <a:lstStyle/>
          <a:p>
            <a:pPr algn="ctr"/>
            <a:r>
              <a:rPr lang="en-US" sz="2000" dirty="0">
                <a:solidFill>
                  <a:srgbClr val="131AFC"/>
                </a:solidFill>
                <a:latin typeface="Arial" panose="020B0604020202020204" pitchFamily="34" charset="0"/>
                <a:cs typeface="Arial" panose="020B0604020202020204" pitchFamily="34" charset="0"/>
              </a:rPr>
              <a:t>Generation of electron-positron jets with variable %</a:t>
            </a:r>
          </a:p>
          <a:p>
            <a:pPr algn="ctr"/>
            <a:r>
              <a:rPr lang="en-US" sz="2000" dirty="0">
                <a:solidFill>
                  <a:srgbClr val="131AFC"/>
                </a:solidFill>
                <a:latin typeface="Arial" panose="020B0604020202020204" pitchFamily="34" charset="0"/>
                <a:cs typeface="Arial" panose="020B0604020202020204" pitchFamily="34" charset="0"/>
              </a:rPr>
              <a:t>of positrons from 0-50%</a:t>
            </a:r>
          </a:p>
          <a:p>
            <a:pPr algn="ctr">
              <a:lnSpc>
                <a:spcPct val="150000"/>
              </a:lnSpc>
            </a:pPr>
            <a:endParaRPr lang="en-US" sz="1000" dirty="0">
              <a:solidFill>
                <a:srgbClr val="131AFC"/>
              </a:solidFill>
              <a:latin typeface="Arial" panose="020B0604020202020204" pitchFamily="34" charset="0"/>
              <a:cs typeface="Arial" panose="020B0604020202020204" pitchFamily="34" charset="0"/>
            </a:endParaRPr>
          </a:p>
          <a:p>
            <a:pPr algn="ctr"/>
            <a:r>
              <a:rPr lang="en-US" sz="2000" dirty="0">
                <a:solidFill>
                  <a:srgbClr val="131AFC"/>
                </a:solidFill>
                <a:latin typeface="Arial" panose="020B0604020202020204" pitchFamily="34" charset="0"/>
                <a:cs typeface="Arial" panose="020B0604020202020204" pitchFamily="34" charset="0"/>
              </a:rPr>
              <a:t>Plasma dynamics much more</a:t>
            </a:r>
          </a:p>
          <a:p>
            <a:pPr algn="ctr"/>
            <a:r>
              <a:rPr lang="en-US" sz="2000" dirty="0">
                <a:solidFill>
                  <a:srgbClr val="131AFC"/>
                </a:solidFill>
                <a:latin typeface="Arial" panose="020B0604020202020204" pitchFamily="34" charset="0"/>
                <a:cs typeface="Arial" panose="020B0604020202020204" pitchFamily="34" charset="0"/>
              </a:rPr>
              <a:t>appropriate and comparable to that observed</a:t>
            </a:r>
          </a:p>
          <a:p>
            <a:pPr algn="ctr"/>
            <a:r>
              <a:rPr lang="en-US" sz="2000" dirty="0">
                <a:solidFill>
                  <a:srgbClr val="131AFC"/>
                </a:solidFill>
                <a:latin typeface="Arial" panose="020B0604020202020204" pitchFamily="34" charset="0"/>
                <a:cs typeface="Arial" panose="020B0604020202020204" pitchFamily="34" charset="0"/>
              </a:rPr>
              <a:t>in astrophysical jets</a:t>
            </a:r>
          </a:p>
        </p:txBody>
      </p:sp>
    </p:spTree>
    <p:extLst>
      <p:ext uri="{BB962C8B-B14F-4D97-AF65-F5344CB8AC3E}">
        <p14:creationId xmlns:p14="http://schemas.microsoft.com/office/powerpoint/2010/main" val="5436327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8266" y="11337"/>
            <a:ext cx="7435467" cy="1325563"/>
          </a:xfrm>
        </p:spPr>
        <p:txBody>
          <a:bodyPr>
            <a:normAutofit/>
          </a:bodyPr>
          <a:lstStyle/>
          <a:p>
            <a:r>
              <a:rPr lang="en-US" sz="3200" b="1" dirty="0" err="1">
                <a:solidFill>
                  <a:srgbClr val="FF0000"/>
                </a:solidFill>
                <a:latin typeface="Arial" panose="020B0604020202020204" pitchFamily="34" charset="0"/>
                <a:cs typeface="Arial" panose="020B0604020202020204" pitchFamily="34" charset="0"/>
              </a:rPr>
              <a:t>PetaWatt</a:t>
            </a:r>
            <a:r>
              <a:rPr lang="en-US" sz="3200" b="1" dirty="0">
                <a:solidFill>
                  <a:srgbClr val="FF0000"/>
                </a:solidFill>
                <a:latin typeface="Arial" panose="020B0604020202020204" pitchFamily="34" charset="0"/>
                <a:cs typeface="Arial" panose="020B0604020202020204" pitchFamily="34" charset="0"/>
              </a:rPr>
              <a:t> Laser-driven </a:t>
            </a:r>
            <a:r>
              <a:rPr lang="en-US" sz="3200" b="1" dirty="0" err="1">
                <a:solidFill>
                  <a:srgbClr val="FF0000"/>
                </a:solidFill>
                <a:latin typeface="Arial" panose="020B0604020202020204" pitchFamily="34" charset="0"/>
                <a:cs typeface="Arial" panose="020B0604020202020204" pitchFamily="34" charset="0"/>
              </a:rPr>
              <a:t>Acccelerators</a:t>
            </a:r>
            <a:endParaRPr lang="en-US" sz="3200" b="1" dirty="0">
              <a:solidFill>
                <a:srgbClr val="FF0000"/>
              </a:solidFill>
              <a:latin typeface="Arial" panose="020B0604020202020204" pitchFamily="34" charset="0"/>
              <a:cs typeface="Arial" panose="020B0604020202020204" pitchFamily="34" charset="0"/>
            </a:endParaRPr>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7076927" y="1167322"/>
            <a:ext cx="5057587" cy="3220155"/>
          </a:xfrm>
          <a:prstGeom prst="rect">
            <a:avLst/>
          </a:prstGeom>
        </p:spPr>
      </p:pic>
      <p:sp>
        <p:nvSpPr>
          <p:cNvPr id="7" name="TextBox 6"/>
          <p:cNvSpPr txBox="1"/>
          <p:nvPr/>
        </p:nvSpPr>
        <p:spPr>
          <a:xfrm>
            <a:off x="8094822" y="3737805"/>
            <a:ext cx="1693092" cy="338554"/>
          </a:xfrm>
          <a:prstGeom prst="rect">
            <a:avLst/>
          </a:prstGeom>
          <a:noFill/>
        </p:spPr>
        <p:txBody>
          <a:bodyPr wrap="none" rtlCol="0">
            <a:spAutoFit/>
          </a:bodyPr>
          <a:lstStyle/>
          <a:p>
            <a:r>
              <a:rPr lang="en-US" sz="1600" i="1" dirty="0" err="1">
                <a:solidFill>
                  <a:srgbClr val="FF0000"/>
                </a:solidFill>
                <a:latin typeface="Comic Sans MS" panose="030F0902030302020204" pitchFamily="66" charset="0"/>
              </a:rPr>
              <a:t>Leemans</a:t>
            </a:r>
            <a:r>
              <a:rPr lang="en-US" sz="1600" i="1" dirty="0">
                <a:solidFill>
                  <a:srgbClr val="FF0000"/>
                </a:solidFill>
                <a:latin typeface="Comic Sans MS" panose="030F0902030302020204" pitchFamily="66" charset="0"/>
              </a:rPr>
              <a:t>,  LBNL</a:t>
            </a:r>
          </a:p>
        </p:txBody>
      </p:sp>
      <p:sp>
        <p:nvSpPr>
          <p:cNvPr id="10" name="TextBox 9">
            <a:extLst>
              <a:ext uri="{FF2B5EF4-FFF2-40B4-BE49-F238E27FC236}">
                <a16:creationId xmlns:a16="http://schemas.microsoft.com/office/drawing/2014/main" id="{B01A2300-330A-4716-A55C-D77A67634687}"/>
              </a:ext>
            </a:extLst>
          </p:cNvPr>
          <p:cNvSpPr txBox="1"/>
          <p:nvPr/>
        </p:nvSpPr>
        <p:spPr>
          <a:xfrm>
            <a:off x="7715202" y="1051061"/>
            <a:ext cx="1890518" cy="461665"/>
          </a:xfrm>
          <a:prstGeom prst="rect">
            <a:avLst/>
          </a:prstGeom>
          <a:noFill/>
        </p:spPr>
        <p:txBody>
          <a:bodyPr wrap="none" rtlCol="0">
            <a:spAutoFit/>
          </a:bodyPr>
          <a:lstStyle/>
          <a:p>
            <a:r>
              <a:rPr lang="en-US" sz="2400" dirty="0">
                <a:solidFill>
                  <a:srgbClr val="FF0000"/>
                </a:solidFill>
                <a:latin typeface="Arial" panose="020B0604020202020204" pitchFamily="34" charset="0"/>
                <a:cs typeface="Arial" panose="020B0604020202020204" pitchFamily="34" charset="0"/>
              </a:rPr>
              <a:t>LPA concept</a:t>
            </a:r>
          </a:p>
        </p:txBody>
      </p:sp>
      <p:grpSp>
        <p:nvGrpSpPr>
          <p:cNvPr id="12" name="Group 11">
            <a:extLst>
              <a:ext uri="{FF2B5EF4-FFF2-40B4-BE49-F238E27FC236}">
                <a16:creationId xmlns:a16="http://schemas.microsoft.com/office/drawing/2014/main" id="{5E3ED94C-EA3C-4C44-9329-65BE4BC62613}"/>
              </a:ext>
            </a:extLst>
          </p:cNvPr>
          <p:cNvGrpSpPr/>
          <p:nvPr/>
        </p:nvGrpSpPr>
        <p:grpSpPr>
          <a:xfrm>
            <a:off x="219199" y="811992"/>
            <a:ext cx="3082482" cy="3604959"/>
            <a:chOff x="449586" y="941512"/>
            <a:chExt cx="3082482" cy="3604959"/>
          </a:xfrm>
        </p:grpSpPr>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449586" y="941512"/>
              <a:ext cx="3082482" cy="3604959"/>
            </a:xfrm>
            <a:prstGeom prst="rect">
              <a:avLst/>
            </a:prstGeom>
          </p:spPr>
        </p:pic>
        <p:sp>
          <p:nvSpPr>
            <p:cNvPr id="11" name="TextBox 10">
              <a:extLst>
                <a:ext uri="{FF2B5EF4-FFF2-40B4-BE49-F238E27FC236}">
                  <a16:creationId xmlns:a16="http://schemas.microsoft.com/office/drawing/2014/main" id="{B9D49392-1A45-4904-B1C6-5023AB72BECB}"/>
                </a:ext>
              </a:extLst>
            </p:cNvPr>
            <p:cNvSpPr txBox="1"/>
            <p:nvPr/>
          </p:nvSpPr>
          <p:spPr>
            <a:xfrm>
              <a:off x="926845" y="3771010"/>
              <a:ext cx="2482071" cy="430887"/>
            </a:xfrm>
            <a:prstGeom prst="rect">
              <a:avLst/>
            </a:prstGeom>
            <a:noFill/>
          </p:spPr>
          <p:txBody>
            <a:bodyPr wrap="square" rtlCol="0">
              <a:spAutoFit/>
            </a:bodyPr>
            <a:lstStyle/>
            <a:p>
              <a:r>
                <a:rPr lang="en-US" sz="1100" dirty="0"/>
                <a:t>Livingston plot (Moore's Law for accelerators)</a:t>
              </a:r>
            </a:p>
          </p:txBody>
        </p:sp>
      </p:grpSp>
      <p:pic>
        <p:nvPicPr>
          <p:cNvPr id="14" name="Picture 13">
            <a:extLst>
              <a:ext uri="{FF2B5EF4-FFF2-40B4-BE49-F238E27FC236}">
                <a16:creationId xmlns:a16="http://schemas.microsoft.com/office/drawing/2014/main" id="{3C4388AE-8FE6-4938-A848-3A456622D0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2565" y="4553996"/>
            <a:ext cx="3810000" cy="1028700"/>
          </a:xfrm>
          <a:prstGeom prst="rect">
            <a:avLst/>
          </a:prstGeom>
        </p:spPr>
      </p:pic>
      <p:sp>
        <p:nvSpPr>
          <p:cNvPr id="15" name="TextBox 14">
            <a:extLst>
              <a:ext uri="{FF2B5EF4-FFF2-40B4-BE49-F238E27FC236}">
                <a16:creationId xmlns:a16="http://schemas.microsoft.com/office/drawing/2014/main" id="{FC2CD26E-5955-47F5-B5EC-06E4543ED6D4}"/>
              </a:ext>
            </a:extLst>
          </p:cNvPr>
          <p:cNvSpPr txBox="1"/>
          <p:nvPr/>
        </p:nvSpPr>
        <p:spPr>
          <a:xfrm>
            <a:off x="7443351" y="5509271"/>
            <a:ext cx="4322663" cy="461665"/>
          </a:xfrm>
          <a:prstGeom prst="rect">
            <a:avLst/>
          </a:prstGeom>
          <a:noFill/>
        </p:spPr>
        <p:txBody>
          <a:bodyPr wrap="square" rtlCol="0">
            <a:spAutoFit/>
          </a:bodyPr>
          <a:lstStyle/>
          <a:p>
            <a:r>
              <a:rPr lang="en-US" sz="1200" dirty="0">
                <a:solidFill>
                  <a:srgbClr val="00B050"/>
                </a:solidFill>
                <a:latin typeface="Arial" panose="020B0604020202020204" pitchFamily="34" charset="0"/>
                <a:cs typeface="Arial" panose="020B0604020202020204" pitchFamily="34" charset="0"/>
              </a:rPr>
              <a:t>Magnetic spectrometer data showing the production of high quality electron beam at 1 GeV from a 3 cm plasma structure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DF137BF-66AE-EB44-B526-9978C11E561B}"/>
                  </a:ext>
                </a:extLst>
              </p:cNvPr>
              <p:cNvSpPr txBox="1"/>
              <p:nvPr/>
            </p:nvSpPr>
            <p:spPr>
              <a:xfrm>
                <a:off x="12076" y="4738915"/>
                <a:ext cx="7135287" cy="1785104"/>
              </a:xfrm>
              <a:prstGeom prst="rect">
                <a:avLst/>
              </a:prstGeom>
              <a:noFill/>
            </p:spPr>
            <p:txBody>
              <a:bodyPr wrap="none" rtlCol="0">
                <a:spAutoFit/>
              </a:bodyPr>
              <a:lstStyle/>
              <a:p>
                <a:pPr marL="285750" indent="-285750">
                  <a:buFont typeface="Arial" panose="020B0604020202020204" pitchFamily="34" charset="0"/>
                  <a:buChar char="•"/>
                </a:pPr>
                <a:r>
                  <a:rPr lang="en-CA" dirty="0">
                    <a:solidFill>
                      <a:srgbClr val="131AFC"/>
                    </a:solidFill>
                    <a:latin typeface="Arial" panose="020B0604020202020204" pitchFamily="34" charset="0"/>
                    <a:cs typeface="Arial" panose="020B0604020202020204" pitchFamily="34" charset="0"/>
                  </a:rPr>
                  <a:t>At </a:t>
                </a:r>
                <a14:m>
                  <m:oMath xmlns:m="http://schemas.openxmlformats.org/officeDocument/2006/math">
                    <m:r>
                      <a:rPr lang="en-US" b="0" i="1" smtClean="0">
                        <a:solidFill>
                          <a:srgbClr val="131AFC"/>
                        </a:solidFill>
                        <a:latin typeface="Cambria Math" panose="02040503050406030204" pitchFamily="18" charset="0"/>
                      </a:rPr>
                      <m:t>𝐼</m:t>
                    </m:r>
                    <m:r>
                      <a:rPr lang="en-CA" i="1" smtClean="0">
                        <a:solidFill>
                          <a:srgbClr val="131AFC"/>
                        </a:solidFill>
                        <a:latin typeface="Cambria Math" panose="02040503050406030204" pitchFamily="18" charset="0"/>
                        <a:ea typeface="Cambria Math" panose="02040503050406030204" pitchFamily="18" charset="0"/>
                      </a:rPr>
                      <m:t>≈</m:t>
                    </m:r>
                    <m:sSup>
                      <m:sSupPr>
                        <m:ctrlPr>
                          <a:rPr lang="en-CA" i="1" smtClean="0">
                            <a:solidFill>
                              <a:srgbClr val="131AFC"/>
                            </a:solidFill>
                            <a:latin typeface="Cambria Math" panose="02040503050406030204" pitchFamily="18" charset="0"/>
                            <a:ea typeface="Cambria Math" panose="02040503050406030204" pitchFamily="18" charset="0"/>
                          </a:rPr>
                        </m:ctrlPr>
                      </m:sSupPr>
                      <m:e>
                        <m:r>
                          <a:rPr lang="en-US" b="0" i="1" smtClean="0">
                            <a:solidFill>
                              <a:srgbClr val="131AFC"/>
                            </a:solidFill>
                            <a:latin typeface="Cambria Math" panose="02040503050406030204" pitchFamily="18" charset="0"/>
                            <a:ea typeface="Cambria Math" panose="02040503050406030204" pitchFamily="18" charset="0"/>
                          </a:rPr>
                          <m:t>10</m:t>
                        </m:r>
                      </m:e>
                      <m:sup>
                        <m:r>
                          <a:rPr lang="en-US" b="0" i="1" smtClean="0">
                            <a:solidFill>
                              <a:srgbClr val="131AFC"/>
                            </a:solidFill>
                            <a:latin typeface="Cambria Math" panose="02040503050406030204" pitchFamily="18" charset="0"/>
                            <a:ea typeface="Cambria Math" panose="02040503050406030204" pitchFamily="18" charset="0"/>
                          </a:rPr>
                          <m:t>22</m:t>
                        </m:r>
                      </m:sup>
                    </m:sSup>
                    <m:r>
                      <a:rPr lang="en-US" b="0" i="1" smtClean="0">
                        <a:solidFill>
                          <a:srgbClr val="131AFC"/>
                        </a:solidFill>
                        <a:latin typeface="Cambria Math" panose="02040503050406030204" pitchFamily="18" charset="0"/>
                        <a:ea typeface="Cambria Math" panose="02040503050406030204" pitchFamily="18" charset="0"/>
                      </a:rPr>
                      <m:t>𝑊</m:t>
                    </m:r>
                    <m:r>
                      <a:rPr lang="en-US" b="0" i="1" smtClean="0">
                        <a:solidFill>
                          <a:srgbClr val="131AFC"/>
                        </a:solidFill>
                        <a:latin typeface="Cambria Math" panose="02040503050406030204" pitchFamily="18" charset="0"/>
                        <a:ea typeface="Cambria Math" panose="02040503050406030204" pitchFamily="18" charset="0"/>
                      </a:rPr>
                      <m:t>/</m:t>
                    </m:r>
                    <m:sSup>
                      <m:sSupPr>
                        <m:ctrlPr>
                          <a:rPr lang="en-US" b="0" i="1" smtClean="0">
                            <a:solidFill>
                              <a:srgbClr val="131AFC"/>
                            </a:solidFill>
                            <a:latin typeface="Cambria Math" panose="02040503050406030204" pitchFamily="18" charset="0"/>
                            <a:ea typeface="Cambria Math" panose="02040503050406030204" pitchFamily="18" charset="0"/>
                          </a:rPr>
                        </m:ctrlPr>
                      </m:sSupPr>
                      <m:e>
                        <m:r>
                          <a:rPr lang="en-US" b="0" i="1" smtClean="0">
                            <a:solidFill>
                              <a:srgbClr val="131AFC"/>
                            </a:solidFill>
                            <a:latin typeface="Cambria Math" panose="02040503050406030204" pitchFamily="18" charset="0"/>
                            <a:ea typeface="Cambria Math" panose="02040503050406030204" pitchFamily="18" charset="0"/>
                          </a:rPr>
                          <m:t>𝑚</m:t>
                        </m:r>
                      </m:e>
                      <m:sup>
                        <m:r>
                          <a:rPr lang="en-US" b="0" i="1" smtClean="0">
                            <a:solidFill>
                              <a:srgbClr val="131AFC"/>
                            </a:solidFill>
                            <a:latin typeface="Cambria Math" panose="02040503050406030204" pitchFamily="18" charset="0"/>
                            <a:ea typeface="Cambria Math" panose="02040503050406030204" pitchFamily="18" charset="0"/>
                          </a:rPr>
                          <m:t>2</m:t>
                        </m:r>
                      </m:sup>
                    </m:sSup>
                  </m:oMath>
                </a14:m>
                <a:r>
                  <a:rPr lang="en-CA" dirty="0">
                    <a:solidFill>
                      <a:srgbClr val="131AFC"/>
                    </a:solidFill>
                    <a:latin typeface="Arial" panose="020B0604020202020204" pitchFamily="34" charset="0"/>
                    <a:cs typeface="Arial" panose="020B0604020202020204" pitchFamily="34" charset="0"/>
                  </a:rPr>
                  <a:t> laser pulses propagate through a plasma </a:t>
                </a:r>
              </a:p>
              <a:p>
                <a:pPr marL="285750" indent="-285750">
                  <a:buFont typeface="Arial" panose="020B0604020202020204" pitchFamily="34" charset="0"/>
                  <a:buChar char="•"/>
                </a:pPr>
                <a:r>
                  <a:rPr lang="en-CA" dirty="0">
                    <a:solidFill>
                      <a:srgbClr val="131AFC"/>
                    </a:solidFill>
                    <a:latin typeface="Arial" panose="020B0604020202020204" pitchFamily="34" charset="0"/>
                    <a:cs typeface="Arial" panose="020B0604020202020204" pitchFamily="34" charset="0"/>
                  </a:rPr>
                  <a:t>Generate longitudinal plasma wave which trails the laser pulse </a:t>
                </a:r>
              </a:p>
              <a:p>
                <a:pPr marL="742950" lvl="1" indent="-285750">
                  <a:buFont typeface="Arial" panose="020B0604020202020204" pitchFamily="34" charset="0"/>
                  <a:buChar char="•"/>
                </a:pPr>
                <a:r>
                  <a:rPr lang="en-CA" sz="1600" dirty="0">
                    <a:solidFill>
                      <a:srgbClr val="C00000"/>
                    </a:solidFill>
                    <a:latin typeface="Arial" panose="020B0604020202020204" pitchFamily="34" charset="0"/>
                    <a:cs typeface="Arial" panose="020B0604020202020204" pitchFamily="34" charset="0"/>
                  </a:rPr>
                  <a:t>Similar to a wake that follows a boat travelling across water. </a:t>
                </a:r>
              </a:p>
              <a:p>
                <a:pPr marL="285750" indent="-285750">
                  <a:buFont typeface="Arial" panose="020B0604020202020204" pitchFamily="34" charset="0"/>
                  <a:buChar char="•"/>
                </a:pPr>
                <a:r>
                  <a:rPr lang="en-CA" dirty="0">
                    <a:solidFill>
                      <a:srgbClr val="131AFC"/>
                    </a:solidFill>
                    <a:latin typeface="Arial" panose="020B0604020202020204" pitchFamily="34" charset="0"/>
                    <a:cs typeface="Arial" panose="020B0604020202020204" pitchFamily="34" charset="0"/>
                  </a:rPr>
                  <a:t>In a plasma wave </a:t>
                </a:r>
                <a14:m>
                  <m:oMath xmlns:m="http://schemas.openxmlformats.org/officeDocument/2006/math">
                    <m:r>
                      <a:rPr lang="el-GR" i="1" smtClean="0">
                        <a:solidFill>
                          <a:srgbClr val="131AFC"/>
                        </a:solidFill>
                        <a:latin typeface="Cambria Math" panose="02040503050406030204" pitchFamily="18" charset="0"/>
                        <a:ea typeface="Cambria Math" panose="02040503050406030204" pitchFamily="18" charset="0"/>
                      </a:rPr>
                      <m:t>ℇ≈</m:t>
                    </m:r>
                    <m:r>
                      <a:rPr lang="en-US" b="0" i="1" smtClean="0">
                        <a:solidFill>
                          <a:srgbClr val="131AFC"/>
                        </a:solidFill>
                        <a:latin typeface="Cambria Math" panose="02040503050406030204" pitchFamily="18" charset="0"/>
                        <a:ea typeface="Cambria Math" panose="02040503050406030204" pitchFamily="18" charset="0"/>
                      </a:rPr>
                      <m:t>100 </m:t>
                    </m:r>
                    <m:r>
                      <a:rPr lang="en-US" b="0" i="1" smtClean="0">
                        <a:solidFill>
                          <a:srgbClr val="131AFC"/>
                        </a:solidFill>
                        <a:latin typeface="Cambria Math" panose="02040503050406030204" pitchFamily="18" charset="0"/>
                        <a:ea typeface="Cambria Math" panose="02040503050406030204" pitchFamily="18" charset="0"/>
                      </a:rPr>
                      <m:t>𝑘𝑉</m:t>
                    </m:r>
                    <m:r>
                      <a:rPr lang="en-US" b="0" i="1" smtClean="0">
                        <a:solidFill>
                          <a:srgbClr val="131AFC"/>
                        </a:solidFill>
                        <a:latin typeface="Cambria Math" panose="02040503050406030204" pitchFamily="18" charset="0"/>
                        <a:ea typeface="Cambria Math" panose="02040503050406030204" pitchFamily="18" charset="0"/>
                      </a:rPr>
                      <m:t>/</m:t>
                    </m:r>
                    <m:r>
                      <a:rPr lang="en-US" b="0" i="1" smtClean="0">
                        <a:solidFill>
                          <a:srgbClr val="131AFC"/>
                        </a:solidFill>
                        <a:latin typeface="Cambria Math" panose="02040503050406030204" pitchFamily="18" charset="0"/>
                        <a:ea typeface="Cambria Math" panose="02040503050406030204" pitchFamily="18" charset="0"/>
                      </a:rPr>
                      <m:t>𝜇</m:t>
                    </m:r>
                    <m:r>
                      <a:rPr lang="en-US" b="0" i="1" smtClean="0">
                        <a:solidFill>
                          <a:srgbClr val="131AFC"/>
                        </a:solidFill>
                        <a:latin typeface="Cambria Math" panose="02040503050406030204" pitchFamily="18" charset="0"/>
                        <a:ea typeface="Cambria Math" panose="02040503050406030204" pitchFamily="18" charset="0"/>
                      </a:rPr>
                      <m:t>𝑚</m:t>
                    </m:r>
                  </m:oMath>
                </a14:m>
                <a:r>
                  <a:rPr lang="en-CA" dirty="0">
                    <a:solidFill>
                      <a:srgbClr val="131AFC"/>
                    </a:solidFill>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CA" sz="1600" dirty="0">
                    <a:solidFill>
                      <a:srgbClr val="C00000"/>
                    </a:solidFill>
                    <a:latin typeface="Arial" panose="020B0604020202020204" pitchFamily="34" charset="0"/>
                    <a:cs typeface="Arial" panose="020B0604020202020204" pitchFamily="34" charset="0"/>
                  </a:rPr>
                  <a:t>×1000 the accelerating fields used in the LHC at CERN.</a:t>
                </a:r>
              </a:p>
              <a:p>
                <a:pPr marL="285750" indent="-285750">
                  <a:buFont typeface="Arial" panose="020B0604020202020204" pitchFamily="34" charset="0"/>
                  <a:buChar char="•"/>
                </a:pPr>
                <a:r>
                  <a:rPr lang="en-CA" sz="2400" b="1" dirty="0">
                    <a:solidFill>
                      <a:srgbClr val="00B050"/>
                    </a:solidFill>
                    <a:latin typeface="Arial" panose="020B0604020202020204" pitchFamily="34" charset="0"/>
                    <a:cs typeface="Arial" panose="020B0604020202020204" pitchFamily="34" charset="0"/>
                  </a:rPr>
                  <a:t>Could result in first table-top particle collider!</a:t>
                </a:r>
                <a:endParaRPr lang="en-US" sz="2400" b="1" dirty="0">
                  <a:solidFill>
                    <a:srgbClr val="00B050"/>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CDF137BF-66AE-EB44-B526-9978C11E561B}"/>
                  </a:ext>
                </a:extLst>
              </p:cNvPr>
              <p:cNvSpPr txBox="1">
                <a:spLocks noRot="1" noChangeAspect="1" noMove="1" noResize="1" noEditPoints="1" noAdjustHandles="1" noChangeArrowheads="1" noChangeShapeType="1" noTextEdit="1"/>
              </p:cNvSpPr>
              <p:nvPr/>
            </p:nvSpPr>
            <p:spPr>
              <a:xfrm>
                <a:off x="12076" y="4738915"/>
                <a:ext cx="7135287" cy="1785104"/>
              </a:xfrm>
              <a:prstGeom prst="rect">
                <a:avLst/>
              </a:prstGeom>
              <a:blipFill>
                <a:blip r:embed="rId6"/>
                <a:stretch>
                  <a:fillRect l="-888" t="-704" r="-178" b="-6338"/>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83887BD4-F2CF-B049-9328-DE9B324F9C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4690" y="2288539"/>
            <a:ext cx="3177089" cy="1857376"/>
          </a:xfrm>
          <a:prstGeom prst="rect">
            <a:avLst/>
          </a:prstGeom>
        </p:spPr>
      </p:pic>
      <p:sp>
        <p:nvSpPr>
          <p:cNvPr id="17" name="TextBox 16">
            <a:extLst>
              <a:ext uri="{FF2B5EF4-FFF2-40B4-BE49-F238E27FC236}">
                <a16:creationId xmlns:a16="http://schemas.microsoft.com/office/drawing/2014/main" id="{30B84091-4068-9B45-82C1-EAD3D427E6CA}"/>
              </a:ext>
            </a:extLst>
          </p:cNvPr>
          <p:cNvSpPr txBox="1"/>
          <p:nvPr/>
        </p:nvSpPr>
        <p:spPr>
          <a:xfrm>
            <a:off x="3712838" y="4145915"/>
            <a:ext cx="3820148" cy="338554"/>
          </a:xfrm>
          <a:prstGeom prst="rect">
            <a:avLst/>
          </a:prstGeom>
          <a:noFill/>
        </p:spPr>
        <p:txBody>
          <a:bodyPr wrap="none" rtlCol="0">
            <a:spAutoFit/>
          </a:bodyPr>
          <a:lstStyle/>
          <a:p>
            <a:r>
              <a:rPr lang="en-US" sz="1600" dirty="0">
                <a:solidFill>
                  <a:srgbClr val="FF0000"/>
                </a:solidFill>
                <a:latin typeface="Arial" panose="020B0604020202020204" pitchFamily="34" charset="0"/>
                <a:cs typeface="Arial" panose="020B0604020202020204" pitchFamily="34" charset="0"/>
              </a:rPr>
              <a:t>BELLA 9cm plasma accelerator channel</a:t>
            </a:r>
          </a:p>
        </p:txBody>
      </p:sp>
    </p:spTree>
    <p:extLst>
      <p:ext uri="{BB962C8B-B14F-4D97-AF65-F5344CB8AC3E}">
        <p14:creationId xmlns:p14="http://schemas.microsoft.com/office/powerpoint/2010/main" val="4250799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D1749-4D95-4EB8-876B-133ADE4118F9}"/>
              </a:ext>
            </a:extLst>
          </p:cNvPr>
          <p:cNvSpPr>
            <a:spLocks noGrp="1"/>
          </p:cNvSpPr>
          <p:nvPr>
            <p:ph type="title"/>
          </p:nvPr>
        </p:nvSpPr>
        <p:spPr>
          <a:xfrm>
            <a:off x="1796667" y="0"/>
            <a:ext cx="8393935" cy="1325563"/>
          </a:xfrm>
        </p:spPr>
        <p:txBody>
          <a:bodyPr>
            <a:normAutofit/>
          </a:bodyPr>
          <a:lstStyle/>
          <a:p>
            <a:r>
              <a:rPr lang="en-US" sz="3200" b="1" dirty="0">
                <a:solidFill>
                  <a:srgbClr val="FF0000"/>
                </a:solidFill>
                <a:latin typeface="Arial" panose="020B0604020202020204" pitchFamily="34" charset="0"/>
                <a:cs typeface="Arial" panose="020B0604020202020204" pitchFamily="34" charset="0"/>
              </a:rPr>
              <a:t>A </a:t>
            </a:r>
            <a:r>
              <a:rPr lang="en-US" sz="3200" b="1" dirty="0" err="1">
                <a:solidFill>
                  <a:srgbClr val="FF0000"/>
                </a:solidFill>
                <a:latin typeface="Arial" panose="020B0604020202020204" pitchFamily="34" charset="0"/>
                <a:cs typeface="Arial" panose="020B0604020202020204" pitchFamily="34" charset="0"/>
              </a:rPr>
              <a:t>TeV</a:t>
            </a:r>
            <a:r>
              <a:rPr lang="en-US" sz="3200" b="1" dirty="0">
                <a:solidFill>
                  <a:srgbClr val="FF0000"/>
                </a:solidFill>
                <a:latin typeface="Arial" panose="020B0604020202020204" pitchFamily="34" charset="0"/>
                <a:cs typeface="Arial" panose="020B0604020202020204" pitchFamily="34" charset="0"/>
              </a:rPr>
              <a:t> collider would use a lot of lasers…</a:t>
            </a:r>
          </a:p>
        </p:txBody>
      </p:sp>
      <p:pic>
        <p:nvPicPr>
          <p:cNvPr id="7" name="Picture 6">
            <a:extLst>
              <a:ext uri="{FF2B5EF4-FFF2-40B4-BE49-F238E27FC236}">
                <a16:creationId xmlns:a16="http://schemas.microsoft.com/office/drawing/2014/main" id="{A538E5E7-C2C0-4710-BBFF-2256A167BA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4125" y="1101012"/>
            <a:ext cx="7143750" cy="5029200"/>
          </a:xfrm>
          <a:prstGeom prst="rect">
            <a:avLst/>
          </a:prstGeom>
        </p:spPr>
      </p:pic>
      <p:sp>
        <p:nvSpPr>
          <p:cNvPr id="8" name="TextBox 7">
            <a:extLst>
              <a:ext uri="{FF2B5EF4-FFF2-40B4-BE49-F238E27FC236}">
                <a16:creationId xmlns:a16="http://schemas.microsoft.com/office/drawing/2014/main" id="{3D8EA7D0-DC4D-D74C-B2BC-42BC2D75D16D}"/>
              </a:ext>
            </a:extLst>
          </p:cNvPr>
          <p:cNvSpPr txBox="1"/>
          <p:nvPr/>
        </p:nvSpPr>
        <p:spPr>
          <a:xfrm>
            <a:off x="7389601" y="5599656"/>
            <a:ext cx="1693092" cy="338554"/>
          </a:xfrm>
          <a:prstGeom prst="rect">
            <a:avLst/>
          </a:prstGeom>
          <a:noFill/>
        </p:spPr>
        <p:txBody>
          <a:bodyPr wrap="none" rtlCol="0">
            <a:spAutoFit/>
          </a:bodyPr>
          <a:lstStyle/>
          <a:p>
            <a:r>
              <a:rPr lang="en-US" sz="1600" i="1" dirty="0" err="1">
                <a:solidFill>
                  <a:srgbClr val="FF0000"/>
                </a:solidFill>
                <a:latin typeface="Comic Sans MS" panose="030F0902030302020204" pitchFamily="66" charset="0"/>
              </a:rPr>
              <a:t>Leemans</a:t>
            </a:r>
            <a:r>
              <a:rPr lang="en-US" sz="1600" i="1" dirty="0">
                <a:solidFill>
                  <a:srgbClr val="FF0000"/>
                </a:solidFill>
                <a:latin typeface="Comic Sans MS" panose="030F0902030302020204" pitchFamily="66" charset="0"/>
              </a:rPr>
              <a:t>,  LBNL</a:t>
            </a:r>
          </a:p>
        </p:txBody>
      </p:sp>
    </p:spTree>
    <p:extLst>
      <p:ext uri="{BB962C8B-B14F-4D97-AF65-F5344CB8AC3E}">
        <p14:creationId xmlns:p14="http://schemas.microsoft.com/office/powerpoint/2010/main" val="25995609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6581" y="0"/>
            <a:ext cx="5085897" cy="1325563"/>
          </a:xfrm>
        </p:spPr>
        <p:txBody>
          <a:bodyPr>
            <a:normAutofit/>
          </a:bodyPr>
          <a:lstStyle/>
          <a:p>
            <a:r>
              <a:rPr lang="en-US" sz="3200" b="1" dirty="0">
                <a:solidFill>
                  <a:srgbClr val="FF0000"/>
                </a:solidFill>
                <a:latin typeface="Arial" panose="020B0604020202020204" pitchFamily="34" charset="0"/>
                <a:cs typeface="Arial" panose="020B0604020202020204" pitchFamily="34" charset="0"/>
              </a:rPr>
              <a:t>Intense Beam Therapies</a:t>
            </a:r>
          </a:p>
        </p:txBody>
      </p:sp>
      <p:sp>
        <p:nvSpPr>
          <p:cNvPr id="3" name="Content Placeholder 2"/>
          <p:cNvSpPr>
            <a:spLocks noGrp="1"/>
          </p:cNvSpPr>
          <p:nvPr>
            <p:ph sz="half" idx="1"/>
          </p:nvPr>
        </p:nvSpPr>
        <p:spPr>
          <a:xfrm>
            <a:off x="485780" y="1529754"/>
            <a:ext cx="5276041" cy="2662754"/>
          </a:xfrm>
        </p:spPr>
        <p:txBody>
          <a:bodyPr/>
          <a:lstStyle/>
          <a:p>
            <a:pPr marL="0" indent="0">
              <a:buNone/>
            </a:pPr>
            <a:r>
              <a:rPr lang="en-US" sz="2400" dirty="0" err="1">
                <a:solidFill>
                  <a:srgbClr val="131AFC"/>
                </a:solidFill>
                <a:latin typeface="Arial" panose="020B0604020202020204" pitchFamily="34" charset="0"/>
                <a:cs typeface="Arial" panose="020B0604020202020204" pitchFamily="34" charset="0"/>
              </a:rPr>
              <a:t>Petawatt</a:t>
            </a:r>
            <a:r>
              <a:rPr lang="en-US" sz="2400" dirty="0">
                <a:solidFill>
                  <a:srgbClr val="131AFC"/>
                </a:solidFill>
                <a:latin typeface="Arial" panose="020B0604020202020204" pitchFamily="34" charset="0"/>
                <a:cs typeface="Arial" panose="020B0604020202020204" pitchFamily="34" charset="0"/>
              </a:rPr>
              <a:t> lasers can produce intense 10-100 MeV proton beams for tumor therapy</a:t>
            </a:r>
          </a:p>
          <a:p>
            <a:pPr marL="0" indent="0">
              <a:buNone/>
            </a:pPr>
            <a:endParaRPr lang="en-US" sz="2400" dirty="0">
              <a:solidFill>
                <a:srgbClr val="131AFC"/>
              </a:solidFill>
              <a:latin typeface="Arial" panose="020B0604020202020204" pitchFamily="34" charset="0"/>
              <a:cs typeface="Arial" panose="020B0604020202020204" pitchFamily="34" charset="0"/>
            </a:endParaRPr>
          </a:p>
          <a:p>
            <a:pPr marL="0" indent="0">
              <a:buNone/>
            </a:pPr>
            <a:r>
              <a:rPr lang="en-US" sz="2400" dirty="0">
                <a:solidFill>
                  <a:srgbClr val="131AFC"/>
                </a:solidFill>
                <a:latin typeface="Arial" panose="020B0604020202020204" pitchFamily="34" charset="0"/>
                <a:cs typeface="Arial" panose="020B0604020202020204" pitchFamily="34" charset="0"/>
              </a:rPr>
              <a:t>Target Normal Sheath Acceleration is a mechanism for high intensity pulsed beams.</a:t>
            </a:r>
          </a:p>
        </p:txBody>
      </p:sp>
      <p:pic>
        <p:nvPicPr>
          <p:cNvPr id="6" name="Content Placeholder 5"/>
          <p:cNvPicPr>
            <a:picLocks noGrp="1" noChangeAspect="1"/>
          </p:cNvPicPr>
          <p:nvPr>
            <p:ph sz="half" idx="2"/>
          </p:nvPr>
        </p:nvPicPr>
        <p:blipFill>
          <a:blip r:embed="rId2"/>
          <a:stretch>
            <a:fillRect/>
          </a:stretch>
        </p:blipFill>
        <p:spPr>
          <a:xfrm>
            <a:off x="7174849" y="1886961"/>
            <a:ext cx="3148760" cy="1562362"/>
          </a:xfrm>
          <a:prstGeom prst="rect">
            <a:avLst/>
          </a:prstGeom>
        </p:spPr>
      </p:pic>
      <p:sp>
        <p:nvSpPr>
          <p:cNvPr id="7" name="TextBox 6"/>
          <p:cNvSpPr txBox="1"/>
          <p:nvPr/>
        </p:nvSpPr>
        <p:spPr>
          <a:xfrm>
            <a:off x="5761821" y="1246114"/>
            <a:ext cx="6138283" cy="523220"/>
          </a:xfrm>
          <a:prstGeom prst="rect">
            <a:avLst/>
          </a:prstGeom>
          <a:noFill/>
        </p:spPr>
        <p:txBody>
          <a:bodyPr wrap="none" rtlCol="0">
            <a:spAutoFit/>
          </a:bodyPr>
          <a:lstStyle/>
          <a:p>
            <a:r>
              <a:rPr lang="en-US" sz="2800" b="1" dirty="0">
                <a:solidFill>
                  <a:srgbClr val="00B050"/>
                </a:solidFill>
                <a:latin typeface="Arial" panose="020B0604020202020204" pitchFamily="34" charset="0"/>
                <a:cs typeface="Arial" panose="020B0604020202020204" pitchFamily="34" charset="0"/>
              </a:rPr>
              <a:t>Target Normal Sheath Acceleration</a:t>
            </a:r>
          </a:p>
        </p:txBody>
      </p:sp>
      <p:pic>
        <p:nvPicPr>
          <p:cNvPr id="8" name="Picture 7"/>
          <p:cNvPicPr>
            <a:picLocks noChangeAspect="1"/>
          </p:cNvPicPr>
          <p:nvPr/>
        </p:nvPicPr>
        <p:blipFill>
          <a:blip r:embed="rId3"/>
          <a:stretch>
            <a:fillRect/>
          </a:stretch>
        </p:blipFill>
        <p:spPr>
          <a:xfrm>
            <a:off x="6596126" y="3511435"/>
            <a:ext cx="4306206" cy="3015267"/>
          </a:xfrm>
          <a:prstGeom prst="rect">
            <a:avLst/>
          </a:prstGeom>
        </p:spPr>
      </p:pic>
    </p:spTree>
    <p:extLst>
      <p:ext uri="{BB962C8B-B14F-4D97-AF65-F5344CB8AC3E}">
        <p14:creationId xmlns:p14="http://schemas.microsoft.com/office/powerpoint/2010/main" val="18992638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553379" y="1579338"/>
            <a:ext cx="3894906" cy="3587574"/>
          </a:xfrm>
        </p:spPr>
        <p:txBody>
          <a:bodyPr/>
          <a:lstStyle/>
          <a:p>
            <a:r>
              <a:rPr lang="en-US" sz="2400" dirty="0">
                <a:solidFill>
                  <a:srgbClr val="131AFC"/>
                </a:solidFill>
                <a:latin typeface="Arial" panose="020B0604020202020204" pitchFamily="34" charset="0"/>
                <a:cs typeface="Arial" panose="020B0604020202020204" pitchFamily="34" charset="0"/>
              </a:rPr>
              <a:t>Developed largely in the US in the 20th century</a:t>
            </a:r>
          </a:p>
          <a:p>
            <a:r>
              <a:rPr lang="en-US" sz="2400" dirty="0">
                <a:solidFill>
                  <a:srgbClr val="131AFC"/>
                </a:solidFill>
                <a:latin typeface="Arial" panose="020B0604020202020204" pitchFamily="34" charset="0"/>
                <a:cs typeface="Arial" panose="020B0604020202020204" pitchFamily="34" charset="0"/>
              </a:rPr>
              <a:t>Emerging European and Asian  dominance in the</a:t>
            </a:r>
            <a:br>
              <a:rPr lang="en-US" sz="2400" dirty="0">
                <a:solidFill>
                  <a:srgbClr val="131AFC"/>
                </a:solidFill>
                <a:latin typeface="Arial" panose="020B0604020202020204" pitchFamily="34" charset="0"/>
                <a:cs typeface="Arial" panose="020B0604020202020204" pitchFamily="34" charset="0"/>
              </a:rPr>
            </a:br>
            <a:r>
              <a:rPr lang="en-US" sz="2400" dirty="0">
                <a:solidFill>
                  <a:srgbClr val="131AFC"/>
                </a:solidFill>
                <a:latin typeface="Arial" panose="020B0604020202020204" pitchFamily="34" charset="0"/>
                <a:cs typeface="Arial" panose="020B0604020202020204" pitchFamily="34" charset="0"/>
              </a:rPr>
              <a:t>21st century</a:t>
            </a:r>
          </a:p>
          <a:p>
            <a:r>
              <a:rPr lang="en-US" sz="2400" dirty="0">
                <a:solidFill>
                  <a:srgbClr val="131AFC"/>
                </a:solidFill>
                <a:latin typeface="Arial" panose="020B0604020202020204" pitchFamily="34" charset="0"/>
                <a:cs typeface="Arial" panose="020B0604020202020204" pitchFamily="34" charset="0"/>
              </a:rPr>
              <a:t>Continuing need for laser technology</a:t>
            </a:r>
          </a:p>
          <a:p>
            <a:r>
              <a:rPr lang="en-US" sz="2400" dirty="0">
                <a:solidFill>
                  <a:srgbClr val="131AFC"/>
                </a:solidFill>
                <a:latin typeface="Arial" panose="020B0604020202020204" pitchFamily="34" charset="0"/>
                <a:cs typeface="Arial" panose="020B0604020202020204" pitchFamily="34" charset="0"/>
              </a:rPr>
              <a:t>Commercial involvement</a:t>
            </a:r>
          </a:p>
          <a:p>
            <a:r>
              <a:rPr lang="en-US" sz="2400" dirty="0">
                <a:solidFill>
                  <a:srgbClr val="131AFC"/>
                </a:solidFill>
                <a:latin typeface="Arial" panose="020B0604020202020204" pitchFamily="34" charset="0"/>
                <a:cs typeface="Arial" panose="020B0604020202020204" pitchFamily="34" charset="0"/>
              </a:rPr>
              <a:t>Workforce development</a:t>
            </a:r>
          </a:p>
        </p:txBody>
      </p:sp>
      <p:sp>
        <p:nvSpPr>
          <p:cNvPr id="12" name="TextBox 11"/>
          <p:cNvSpPr txBox="1"/>
          <p:nvPr/>
        </p:nvSpPr>
        <p:spPr>
          <a:xfrm>
            <a:off x="9068594" y="2679540"/>
            <a:ext cx="771878" cy="307777"/>
          </a:xfrm>
          <a:prstGeom prst="rect">
            <a:avLst/>
          </a:prstGeom>
          <a:noFill/>
        </p:spPr>
        <p:txBody>
          <a:bodyPr wrap="none" rtlCol="0">
            <a:spAutoFit/>
          </a:bodyPr>
          <a:lstStyle/>
          <a:p>
            <a:r>
              <a:rPr lang="en-US" sz="1400" dirty="0">
                <a:solidFill>
                  <a:schemeClr val="bg1"/>
                </a:solidFill>
              </a:rPr>
              <a:t>ENERGY</a:t>
            </a:r>
          </a:p>
        </p:txBody>
      </p:sp>
      <p:pic>
        <p:nvPicPr>
          <p:cNvPr id="15" name="Content Placeholder 14"/>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678529" y="1598749"/>
            <a:ext cx="2334554" cy="1947306"/>
          </a:xfrm>
          <a:prstGeom prst="rect">
            <a:avLst/>
          </a:prstGeom>
        </p:spPr>
      </p:pic>
      <p:pic>
        <p:nvPicPr>
          <p:cNvPr id="17" name="Picture 2" descr="https://www.nap.edu/cover/10079/45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4555" y="1740993"/>
            <a:ext cx="1356626" cy="1930234"/>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8" name="Picture 6" descr="Image result for The X-Games of Contemporary Scienc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2869" y="2624787"/>
            <a:ext cx="1381923" cy="209288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6"/>
          <a:stretch>
            <a:fillRect/>
          </a:stretch>
        </p:blipFill>
        <p:spPr>
          <a:xfrm>
            <a:off x="6821306" y="3885179"/>
            <a:ext cx="1550624" cy="1975199"/>
          </a:xfrm>
          <a:prstGeom prst="rect">
            <a:avLst/>
          </a:prstGeom>
          <a:ln>
            <a:solidFill>
              <a:schemeClr val="bg1"/>
            </a:solidFill>
          </a:ln>
        </p:spPr>
      </p:pic>
      <p:pic>
        <p:nvPicPr>
          <p:cNvPr id="20" name="Picture 4" descr="Image result for Report of The Interagency Task Force on High Energy Density Physics"/>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195" t="21187" r="54620" b="12656"/>
          <a:stretch/>
        </p:blipFill>
        <p:spPr bwMode="auto">
          <a:xfrm>
            <a:off x="7841769" y="4704988"/>
            <a:ext cx="1350643" cy="1755074"/>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6" name="Title 1">
            <a:extLst>
              <a:ext uri="{FF2B5EF4-FFF2-40B4-BE49-F238E27FC236}">
                <a16:creationId xmlns:a16="http://schemas.microsoft.com/office/drawing/2014/main" id="{BBC00E93-843E-954E-9BB2-B5CE662A7F86}"/>
              </a:ext>
            </a:extLst>
          </p:cNvPr>
          <p:cNvSpPr>
            <a:spLocks noGrp="1"/>
          </p:cNvSpPr>
          <p:nvPr>
            <p:ph type="title"/>
          </p:nvPr>
        </p:nvSpPr>
        <p:spPr>
          <a:xfrm>
            <a:off x="0" y="323850"/>
            <a:ext cx="12192000" cy="754063"/>
          </a:xfrm>
        </p:spPr>
        <p:txBody>
          <a:bodyPr>
            <a:noAutofit/>
          </a:bodyPr>
          <a:lstStyle/>
          <a:p>
            <a:pPr algn="ctr"/>
            <a:r>
              <a:rPr lang="en-US" sz="3200" b="1" dirty="0">
                <a:solidFill>
                  <a:srgbClr val="FF0000"/>
                </a:solidFill>
                <a:latin typeface="Arial" panose="020B0604020202020204" pitchFamily="34" charset="0"/>
                <a:cs typeface="Arial" panose="020B0604020202020204" pitchFamily="34" charset="0"/>
              </a:rPr>
              <a:t>High-Intensity/Strong-Field Science opportunities have been recognized in previous reports</a:t>
            </a:r>
          </a:p>
        </p:txBody>
      </p:sp>
    </p:spTree>
    <p:extLst>
      <p:ext uri="{BB962C8B-B14F-4D97-AF65-F5344CB8AC3E}">
        <p14:creationId xmlns:p14="http://schemas.microsoft.com/office/powerpoint/2010/main" val="37703366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184E8025-545E-6443-AA16-DACEEB3105AF}"/>
              </a:ext>
            </a:extLst>
          </p:cNvPr>
          <p:cNvSpPr txBox="1">
            <a:spLocks noChangeArrowheads="1"/>
          </p:cNvSpPr>
          <p:nvPr/>
        </p:nvSpPr>
        <p:spPr>
          <a:xfrm>
            <a:off x="915129" y="5556510"/>
            <a:ext cx="10564443" cy="74647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i="1" u="sng" dirty="0">
                <a:solidFill>
                  <a:srgbClr val="0070C0"/>
                </a:solidFill>
                <a:latin typeface="Comic Sans MS" panose="030F0902030302020204" pitchFamily="66" charset="0"/>
              </a:rPr>
              <a:t>http://</a:t>
            </a:r>
            <a:r>
              <a:rPr lang="en-US" sz="2400" i="1" u="sng" dirty="0" err="1">
                <a:solidFill>
                  <a:srgbClr val="0070C0"/>
                </a:solidFill>
                <a:latin typeface="Comic Sans MS" panose="030F0902030302020204" pitchFamily="66" charset="0"/>
              </a:rPr>
              <a:t>nap.edu</a:t>
            </a:r>
            <a:r>
              <a:rPr lang="en-US" sz="2400" i="1" u="sng" dirty="0">
                <a:solidFill>
                  <a:srgbClr val="0070C0"/>
                </a:solidFill>
                <a:latin typeface="Comic Sans MS" panose="030F0902030302020204" pitchFamily="66" charset="0"/>
              </a:rPr>
              <a:t>/24939</a:t>
            </a:r>
            <a:endParaRPr lang="en-US" altLang="en-US" sz="2400" i="1" u="sng" dirty="0">
              <a:solidFill>
                <a:srgbClr val="0070C0"/>
              </a:solidFill>
              <a:latin typeface="Comic Sans MS" panose="030F0902030302020204" pitchFamily="66" charset="0"/>
            </a:endParaRPr>
          </a:p>
          <a:p>
            <a:pPr marL="0" indent="0" algn="ctr">
              <a:buNone/>
            </a:pPr>
            <a:r>
              <a:rPr lang="en-US" sz="2400" i="1" dirty="0">
                <a:solidFill>
                  <a:srgbClr val="C00000"/>
                </a:solidFill>
                <a:latin typeface="Arial" panose="020B0604020202020204" pitchFamily="34" charset="0"/>
                <a:cs typeface="Arial" panose="020B0604020202020204" pitchFamily="34" charset="0"/>
              </a:rPr>
              <a:t>The study was supported by funding from the DOE Office of Science, NNSA, ONR, and AFOSR</a:t>
            </a:r>
            <a:r>
              <a:rPr lang="en-US" sz="2400" i="1" dirty="0">
                <a:solidFill>
                  <a:srgbClr val="C00000"/>
                </a:solidFill>
                <a:latin typeface="Times New Roman" panose="02020603050405020304" pitchFamily="18" charset="0"/>
                <a:cs typeface="Times New Roman" panose="02020603050405020304" pitchFamily="18" charset="0"/>
              </a:rPr>
              <a:t>.</a:t>
            </a:r>
          </a:p>
          <a:p>
            <a:endParaRPr lang="en-US" altLang="en-US" sz="2000" i="1" dirty="0"/>
          </a:p>
        </p:txBody>
      </p:sp>
      <p:sp>
        <p:nvSpPr>
          <p:cNvPr id="5" name="Title 1">
            <a:extLst>
              <a:ext uri="{FF2B5EF4-FFF2-40B4-BE49-F238E27FC236}">
                <a16:creationId xmlns:a16="http://schemas.microsoft.com/office/drawing/2014/main" id="{63FF7E57-E21F-1F44-B49A-F3AF5B697B23}"/>
              </a:ext>
            </a:extLst>
          </p:cNvPr>
          <p:cNvSpPr txBox="1">
            <a:spLocks/>
          </p:cNvSpPr>
          <p:nvPr/>
        </p:nvSpPr>
        <p:spPr>
          <a:xfrm>
            <a:off x="1806342" y="3752137"/>
            <a:ext cx="8480612" cy="17032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rgbClr val="131AFC"/>
                </a:solidFill>
                <a:latin typeface="Arial" panose="020B0604020202020204" pitchFamily="34" charset="0"/>
                <a:cs typeface="Arial" panose="020B0604020202020204" pitchFamily="34" charset="0"/>
              </a:rPr>
              <a:t>Opportunities in Intense Ultrafast Lasers;</a:t>
            </a:r>
            <a:br>
              <a:rPr lang="en-US" sz="2800" b="1" dirty="0">
                <a:solidFill>
                  <a:srgbClr val="131AFC"/>
                </a:solidFill>
                <a:latin typeface="Arial" panose="020B0604020202020204" pitchFamily="34" charset="0"/>
                <a:cs typeface="Arial" panose="020B0604020202020204" pitchFamily="34" charset="0"/>
              </a:rPr>
            </a:br>
            <a:r>
              <a:rPr lang="en-US" sz="2800" b="1" dirty="0">
                <a:solidFill>
                  <a:srgbClr val="131AFC"/>
                </a:solidFill>
                <a:latin typeface="Arial" panose="020B0604020202020204" pitchFamily="34" charset="0"/>
                <a:cs typeface="Arial" panose="020B0604020202020204" pitchFamily="34" charset="0"/>
              </a:rPr>
              <a:t>Reaching for the Brightest Light</a:t>
            </a:r>
          </a:p>
        </p:txBody>
      </p:sp>
      <p:sp>
        <p:nvSpPr>
          <p:cNvPr id="6" name="Rectangle 5">
            <a:extLst>
              <a:ext uri="{FF2B5EF4-FFF2-40B4-BE49-F238E27FC236}">
                <a16:creationId xmlns:a16="http://schemas.microsoft.com/office/drawing/2014/main" id="{5638FC08-B6F0-E743-94D6-B698FA9FB767}"/>
              </a:ext>
            </a:extLst>
          </p:cNvPr>
          <p:cNvSpPr txBox="1">
            <a:spLocks noChangeArrowheads="1"/>
          </p:cNvSpPr>
          <p:nvPr/>
        </p:nvSpPr>
        <p:spPr bwMode="auto">
          <a:xfrm>
            <a:off x="2468965" y="5034709"/>
            <a:ext cx="6956612" cy="35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sz="2800">
                <a:solidFill>
                  <a:srgbClr val="800000"/>
                </a:solidFill>
                <a:latin typeface="+mn-lt"/>
                <a:ea typeface="+mn-ea"/>
                <a:cs typeface="+mn-cs"/>
              </a:defRPr>
            </a:lvl1pPr>
            <a:lvl2pPr marL="742950" indent="-285750" algn="l" rtl="0" eaLnBrk="0" fontAlgn="base" hangingPunct="0">
              <a:spcBef>
                <a:spcPct val="20000"/>
              </a:spcBef>
              <a:spcAft>
                <a:spcPct val="0"/>
              </a:spcAft>
              <a:buChar char="–"/>
              <a:defRPr sz="2400">
                <a:solidFill>
                  <a:schemeClr val="hlink"/>
                </a:solidFill>
                <a:latin typeface="+mn-lt"/>
              </a:defRPr>
            </a:lvl2pPr>
            <a:lvl3pPr marL="1143000" indent="-228600" algn="l" rtl="0" eaLnBrk="0" fontAlgn="base" hangingPunct="0">
              <a:spcBef>
                <a:spcPct val="20000"/>
              </a:spcBef>
              <a:spcAft>
                <a:spcPct val="0"/>
              </a:spcAft>
              <a:buChar char="•"/>
              <a:defRPr sz="2000">
                <a:solidFill>
                  <a:srgbClr val="990033"/>
                </a:solidFill>
                <a:latin typeface="+mn-lt"/>
              </a:defRPr>
            </a:lvl3pPr>
            <a:lvl4pPr marL="1600200" indent="-228600" algn="l" rtl="0" eaLnBrk="0" fontAlgn="base" hangingPunct="0">
              <a:spcBef>
                <a:spcPct val="20000"/>
              </a:spcBef>
              <a:spcAft>
                <a:spcPct val="0"/>
              </a:spcAft>
              <a:buChar char="–"/>
              <a:defRPr>
                <a:solidFill>
                  <a:schemeClr val="hlink"/>
                </a:solidFill>
                <a:latin typeface="+mn-lt"/>
              </a:defRPr>
            </a:lvl4pPr>
            <a:lvl5pPr marL="2057400" indent="-228600" algn="l" rtl="0" eaLnBrk="0" fontAlgn="base" hangingPunct="0">
              <a:spcBef>
                <a:spcPct val="20000"/>
              </a:spcBef>
              <a:spcAft>
                <a:spcPct val="0"/>
              </a:spcAft>
              <a:buChar char="»"/>
              <a:defRPr>
                <a:solidFill>
                  <a:srgbClr val="990033"/>
                </a:solidFill>
                <a:latin typeface="+mn-lt"/>
              </a:defRPr>
            </a:lvl5pPr>
            <a:lvl6pPr marL="2514600" indent="-228600" algn="l" rtl="0" eaLnBrk="0" fontAlgn="base" hangingPunct="0">
              <a:spcBef>
                <a:spcPct val="20000"/>
              </a:spcBef>
              <a:spcAft>
                <a:spcPct val="0"/>
              </a:spcAft>
              <a:buChar char="»"/>
              <a:defRPr>
                <a:solidFill>
                  <a:srgbClr val="990033"/>
                </a:solidFill>
                <a:latin typeface="+mn-lt"/>
              </a:defRPr>
            </a:lvl6pPr>
            <a:lvl7pPr marL="2971800" indent="-228600" algn="l" rtl="0" eaLnBrk="0" fontAlgn="base" hangingPunct="0">
              <a:spcBef>
                <a:spcPct val="20000"/>
              </a:spcBef>
              <a:spcAft>
                <a:spcPct val="0"/>
              </a:spcAft>
              <a:buChar char="»"/>
              <a:defRPr>
                <a:solidFill>
                  <a:srgbClr val="990033"/>
                </a:solidFill>
                <a:latin typeface="+mn-lt"/>
              </a:defRPr>
            </a:lvl7pPr>
            <a:lvl8pPr marL="3429000" indent="-228600" algn="l" rtl="0" eaLnBrk="0" fontAlgn="base" hangingPunct="0">
              <a:spcBef>
                <a:spcPct val="20000"/>
              </a:spcBef>
              <a:spcAft>
                <a:spcPct val="0"/>
              </a:spcAft>
              <a:buChar char="»"/>
              <a:defRPr>
                <a:solidFill>
                  <a:srgbClr val="990033"/>
                </a:solidFill>
                <a:latin typeface="+mn-lt"/>
              </a:defRPr>
            </a:lvl8pPr>
            <a:lvl9pPr marL="3886200" indent="-228600" algn="l" rtl="0" eaLnBrk="0" fontAlgn="base" hangingPunct="0">
              <a:spcBef>
                <a:spcPct val="20000"/>
              </a:spcBef>
              <a:spcAft>
                <a:spcPct val="0"/>
              </a:spcAft>
              <a:buChar char="»"/>
              <a:defRPr>
                <a:solidFill>
                  <a:srgbClr val="990033"/>
                </a:solidFill>
                <a:latin typeface="+mn-lt"/>
              </a:defRPr>
            </a:lvl9pPr>
          </a:lstStyle>
          <a:p>
            <a:pPr marL="0" marR="0" lvl="0" indent="0" algn="ctr" defTabSz="914400" rtl="0" eaLnBrk="0" fontAlgn="base" latinLnBrk="0" hangingPunct="0">
              <a:lnSpc>
                <a:spcPct val="90000"/>
              </a:lnSpc>
              <a:spcBef>
                <a:spcPct val="20000"/>
              </a:spcBef>
              <a:spcAft>
                <a:spcPct val="0"/>
              </a:spcAft>
              <a:buClrTx/>
              <a:buSzTx/>
              <a:buFontTx/>
              <a:buNone/>
              <a:tabLst/>
              <a:defRPr/>
            </a:pPr>
            <a:r>
              <a:rPr kumimoji="0" lang="en-US" altLang="en-US" sz="1800" b="0" i="1" u="none" strike="noStrike" kern="0" cap="none" spc="0" normalizeH="0" baseline="0" noProof="0" dirty="0">
                <a:ln>
                  <a:noFill/>
                </a:ln>
                <a:solidFill>
                  <a:srgbClr val="800000"/>
                </a:solidFill>
                <a:effectLst/>
                <a:uLnTx/>
                <a:uFillTx/>
                <a:latin typeface="Arial"/>
                <a:ea typeface="+mn-ea"/>
                <a:cs typeface="+mn-cs"/>
              </a:rPr>
              <a:t>U.S. National Academy of Sciences, December 2017</a:t>
            </a:r>
          </a:p>
        </p:txBody>
      </p:sp>
      <p:pic>
        <p:nvPicPr>
          <p:cNvPr id="7" name="Picture 6">
            <a:extLst>
              <a:ext uri="{FF2B5EF4-FFF2-40B4-BE49-F238E27FC236}">
                <a16:creationId xmlns:a16="http://schemas.microsoft.com/office/drawing/2014/main" id="{8BB0BFB5-4604-8048-97F2-28954DE02B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9932" y="66181"/>
            <a:ext cx="7753431" cy="3003281"/>
          </a:xfrm>
          <a:prstGeom prst="rect">
            <a:avLst/>
          </a:prstGeom>
        </p:spPr>
      </p:pic>
      <p:pic>
        <p:nvPicPr>
          <p:cNvPr id="8" name="Content Placeholder 4">
            <a:extLst>
              <a:ext uri="{FF2B5EF4-FFF2-40B4-BE49-F238E27FC236}">
                <a16:creationId xmlns:a16="http://schemas.microsoft.com/office/drawing/2014/main" id="{92CAC0F5-3465-6D40-B865-ECA699EE05DC}"/>
              </a:ext>
            </a:extLst>
          </p:cNvPr>
          <p:cNvPicPr>
            <a:picLocks noChangeAspect="1"/>
          </p:cNvPicPr>
          <p:nvPr/>
        </p:nvPicPr>
        <p:blipFill rotWithShape="1">
          <a:blip r:embed="rId3">
            <a:extLst>
              <a:ext uri="{28A0092B-C50C-407E-A947-70E740481C1C}">
                <a14:useLocalDpi xmlns:a14="http://schemas.microsoft.com/office/drawing/2010/main" val="0"/>
              </a:ext>
            </a:extLst>
          </a:blip>
          <a:srcRect t="72430"/>
          <a:stretch/>
        </p:blipFill>
        <p:spPr bwMode="auto">
          <a:xfrm>
            <a:off x="2160848" y="3068148"/>
            <a:ext cx="7772400" cy="103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2723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FC0871-D7A8-8D46-9E8B-FFE121F2D147}"/>
              </a:ext>
            </a:extLst>
          </p:cNvPr>
          <p:cNvSpPr>
            <a:spLocks noGrp="1"/>
          </p:cNvSpPr>
          <p:nvPr>
            <p:ph type="title"/>
          </p:nvPr>
        </p:nvSpPr>
        <p:spPr>
          <a:xfrm>
            <a:off x="1685579" y="0"/>
            <a:ext cx="9771961" cy="1325563"/>
          </a:xfrm>
        </p:spPr>
        <p:txBody>
          <a:bodyPr>
            <a:normAutofit/>
          </a:bodyPr>
          <a:lstStyle/>
          <a:p>
            <a:r>
              <a:rPr lang="en-US" sz="3200" b="1" dirty="0">
                <a:solidFill>
                  <a:srgbClr val="FF0000"/>
                </a:solidFill>
                <a:latin typeface="Arial" panose="020B0604020202020204" pitchFamily="34" charset="0"/>
                <a:cs typeface="Arial" panose="020B0604020202020204" pitchFamily="34" charset="0"/>
              </a:rPr>
              <a:t>1</a:t>
            </a:r>
            <a:r>
              <a:rPr lang="en-US" sz="3200" b="1" baseline="30000" dirty="0">
                <a:solidFill>
                  <a:srgbClr val="FF0000"/>
                </a:solidFill>
                <a:latin typeface="Arial" panose="020B0604020202020204" pitchFamily="34" charset="0"/>
                <a:cs typeface="Arial" panose="020B0604020202020204" pitchFamily="34" charset="0"/>
              </a:rPr>
              <a:t>st</a:t>
            </a:r>
            <a:r>
              <a:rPr lang="en-US" sz="3200" b="1" dirty="0">
                <a:solidFill>
                  <a:srgbClr val="FF0000"/>
                </a:solidFill>
                <a:latin typeface="Arial" panose="020B0604020202020204" pitchFamily="34" charset="0"/>
                <a:cs typeface="Arial" panose="020B0604020202020204" pitchFamily="34" charset="0"/>
              </a:rPr>
              <a:t> International Strong-Field QED Workshop</a:t>
            </a:r>
          </a:p>
        </p:txBody>
      </p:sp>
      <p:pic>
        <p:nvPicPr>
          <p:cNvPr id="5" name="Picture 4">
            <a:extLst>
              <a:ext uri="{FF2B5EF4-FFF2-40B4-BE49-F238E27FC236}">
                <a16:creationId xmlns:a16="http://schemas.microsoft.com/office/drawing/2014/main" id="{CD885183-650B-9848-A024-E05F6C075003}"/>
              </a:ext>
            </a:extLst>
          </p:cNvPr>
          <p:cNvPicPr>
            <a:picLocks noChangeAspect="1"/>
          </p:cNvPicPr>
          <p:nvPr/>
        </p:nvPicPr>
        <p:blipFill>
          <a:blip r:embed="rId2"/>
          <a:stretch>
            <a:fillRect/>
          </a:stretch>
        </p:blipFill>
        <p:spPr>
          <a:xfrm>
            <a:off x="2494632" y="924728"/>
            <a:ext cx="7048500" cy="2628900"/>
          </a:xfrm>
          <a:prstGeom prst="rect">
            <a:avLst/>
          </a:prstGeom>
        </p:spPr>
      </p:pic>
      <p:pic>
        <p:nvPicPr>
          <p:cNvPr id="6" name="Picture 5">
            <a:extLst>
              <a:ext uri="{FF2B5EF4-FFF2-40B4-BE49-F238E27FC236}">
                <a16:creationId xmlns:a16="http://schemas.microsoft.com/office/drawing/2014/main" id="{05F3252B-3E4E-9946-892F-262A8C70789B}"/>
              </a:ext>
            </a:extLst>
          </p:cNvPr>
          <p:cNvPicPr>
            <a:picLocks noChangeAspect="1"/>
          </p:cNvPicPr>
          <p:nvPr/>
        </p:nvPicPr>
        <p:blipFill>
          <a:blip r:embed="rId3"/>
          <a:stretch>
            <a:fillRect/>
          </a:stretch>
        </p:blipFill>
        <p:spPr>
          <a:xfrm>
            <a:off x="2274973" y="3447439"/>
            <a:ext cx="3063588" cy="1787869"/>
          </a:xfrm>
          <a:prstGeom prst="rect">
            <a:avLst/>
          </a:prstGeom>
        </p:spPr>
      </p:pic>
      <p:pic>
        <p:nvPicPr>
          <p:cNvPr id="7" name="Picture 6">
            <a:extLst>
              <a:ext uri="{FF2B5EF4-FFF2-40B4-BE49-F238E27FC236}">
                <a16:creationId xmlns:a16="http://schemas.microsoft.com/office/drawing/2014/main" id="{BDDC84EF-DD9C-494E-9457-E2BFF9CDFE8E}"/>
              </a:ext>
            </a:extLst>
          </p:cNvPr>
          <p:cNvPicPr>
            <a:picLocks noChangeAspect="1"/>
          </p:cNvPicPr>
          <p:nvPr/>
        </p:nvPicPr>
        <p:blipFill>
          <a:blip r:embed="rId4"/>
          <a:stretch>
            <a:fillRect/>
          </a:stretch>
        </p:blipFill>
        <p:spPr>
          <a:xfrm>
            <a:off x="4075782" y="3915923"/>
            <a:ext cx="1943100" cy="850900"/>
          </a:xfrm>
          <a:prstGeom prst="rect">
            <a:avLst/>
          </a:prstGeom>
        </p:spPr>
      </p:pic>
      <p:pic>
        <p:nvPicPr>
          <p:cNvPr id="8" name="Picture 7">
            <a:extLst>
              <a:ext uri="{FF2B5EF4-FFF2-40B4-BE49-F238E27FC236}">
                <a16:creationId xmlns:a16="http://schemas.microsoft.com/office/drawing/2014/main" id="{5872B6F5-5345-FD42-8FD6-F237AEE1AE5C}"/>
              </a:ext>
            </a:extLst>
          </p:cNvPr>
          <p:cNvPicPr>
            <a:picLocks noChangeAspect="1"/>
          </p:cNvPicPr>
          <p:nvPr/>
        </p:nvPicPr>
        <p:blipFill>
          <a:blip r:embed="rId5"/>
          <a:stretch>
            <a:fillRect/>
          </a:stretch>
        </p:blipFill>
        <p:spPr>
          <a:xfrm>
            <a:off x="6571559" y="3640712"/>
            <a:ext cx="2908300" cy="990600"/>
          </a:xfrm>
          <a:prstGeom prst="rect">
            <a:avLst/>
          </a:prstGeom>
        </p:spPr>
      </p:pic>
      <p:sp>
        <p:nvSpPr>
          <p:cNvPr id="9" name="TextBox 8">
            <a:extLst>
              <a:ext uri="{FF2B5EF4-FFF2-40B4-BE49-F238E27FC236}">
                <a16:creationId xmlns:a16="http://schemas.microsoft.com/office/drawing/2014/main" id="{8EE827D5-C383-7341-9650-37D34D0B31EA}"/>
              </a:ext>
            </a:extLst>
          </p:cNvPr>
          <p:cNvSpPr txBox="1"/>
          <p:nvPr/>
        </p:nvSpPr>
        <p:spPr>
          <a:xfrm>
            <a:off x="1861851" y="5322392"/>
            <a:ext cx="8523487" cy="461665"/>
          </a:xfrm>
          <a:prstGeom prst="rect">
            <a:avLst/>
          </a:prstGeom>
          <a:noFill/>
        </p:spPr>
        <p:txBody>
          <a:bodyPr wrap="none" rtlCol="0">
            <a:spAutoFit/>
          </a:bodyPr>
          <a:lstStyle/>
          <a:p>
            <a:r>
              <a:rPr lang="en-US" sz="2400" dirty="0">
                <a:solidFill>
                  <a:srgbClr val="FF0000"/>
                </a:solidFill>
                <a:latin typeface="Arial" panose="020B0604020202020204" pitchFamily="34" charset="0"/>
                <a:cs typeface="Arial" panose="020B0604020202020204" pitchFamily="34" charset="0"/>
              </a:rPr>
              <a:t>Link:</a:t>
            </a:r>
            <a:r>
              <a:rPr lang="en-US" sz="2400" dirty="0">
                <a:latin typeface="Comic Sans MS" panose="030F0902030302020204" pitchFamily="66" charset="0"/>
              </a:rPr>
              <a:t> </a:t>
            </a:r>
            <a:r>
              <a:rPr lang="en-US" sz="2400" dirty="0">
                <a:latin typeface="Comic Sans MS" panose="030F0902030302020204" pitchFamily="66" charset="0"/>
                <a:hlinkClick r:id="rId6"/>
              </a:rPr>
              <a:t>https://indico.desy.de/indico/event/19493/overview</a:t>
            </a:r>
            <a:endParaRPr lang="en-US" sz="2400" dirty="0">
              <a:latin typeface="Comic Sans MS" panose="030F0902030302020204" pitchFamily="66" charset="0"/>
            </a:endParaRPr>
          </a:p>
        </p:txBody>
      </p:sp>
      <p:sp>
        <p:nvSpPr>
          <p:cNvPr id="10" name="TextBox 9">
            <a:extLst>
              <a:ext uri="{FF2B5EF4-FFF2-40B4-BE49-F238E27FC236}">
                <a16:creationId xmlns:a16="http://schemas.microsoft.com/office/drawing/2014/main" id="{93878EA6-FC20-F744-BC30-39468C31A459}"/>
              </a:ext>
            </a:extLst>
          </p:cNvPr>
          <p:cNvSpPr txBox="1"/>
          <p:nvPr/>
        </p:nvSpPr>
        <p:spPr>
          <a:xfrm>
            <a:off x="661012" y="5916058"/>
            <a:ext cx="11175495" cy="461665"/>
          </a:xfrm>
          <a:prstGeom prst="rect">
            <a:avLst/>
          </a:prstGeom>
          <a:noFill/>
        </p:spPr>
        <p:txBody>
          <a:bodyPr wrap="none" rtlCol="0">
            <a:spAutoFit/>
          </a:bodyPr>
          <a:lstStyle/>
          <a:p>
            <a:r>
              <a:rPr lang="en-US" sz="2400" dirty="0">
                <a:solidFill>
                  <a:srgbClr val="FF0000"/>
                </a:solidFill>
                <a:latin typeface="Arial" panose="020B0604020202020204" pitchFamily="34" charset="0"/>
                <a:cs typeface="Arial" panose="020B0604020202020204" pitchFamily="34" charset="0"/>
              </a:rPr>
              <a:t>A report is in preparation to provide input for the European Strategy deliberations</a:t>
            </a:r>
          </a:p>
        </p:txBody>
      </p:sp>
    </p:spTree>
    <p:extLst>
      <p:ext uri="{BB962C8B-B14F-4D97-AF65-F5344CB8AC3E}">
        <p14:creationId xmlns:p14="http://schemas.microsoft.com/office/powerpoint/2010/main" val="36673320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492" y="1068864"/>
            <a:ext cx="9144508" cy="4404260"/>
          </a:xfrm>
          <a:prstGeom prst="rect">
            <a:avLst/>
          </a:prstGeom>
        </p:spPr>
      </p:pic>
      <p:sp>
        <p:nvSpPr>
          <p:cNvPr id="3" name="Rectangle 2"/>
          <p:cNvSpPr txBox="1">
            <a:spLocks noChangeArrowheads="1"/>
          </p:cNvSpPr>
          <p:nvPr/>
        </p:nvSpPr>
        <p:spPr bwMode="auto">
          <a:xfrm>
            <a:off x="1524000" y="7938"/>
            <a:ext cx="9144000"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algn="ctr">
              <a:spcBef>
                <a:spcPct val="0"/>
              </a:spcBef>
            </a:pPr>
            <a:r>
              <a:rPr lang="en-US" sz="3200" b="1" dirty="0">
                <a:solidFill>
                  <a:srgbClr val="FF0000"/>
                </a:solidFill>
                <a:latin typeface="Arial" panose="020B0604020202020204" pitchFamily="34" charset="0"/>
                <a:cs typeface="Arial" panose="020B0604020202020204" pitchFamily="34" charset="0"/>
              </a:rPr>
              <a:t>The E-144 Collaboration</a:t>
            </a:r>
            <a:endParaRPr lang="en-US" sz="3200" b="1" dirty="0">
              <a:solidFill>
                <a:srgbClr val="FF0000"/>
              </a:solidFill>
              <a:latin typeface="Arial" panose="020B0604020202020204" pitchFamily="34" charset="0"/>
              <a:ea typeface="宋体" pitchFamily="2" charset="-122"/>
              <a:cs typeface="Arial" panose="020B0604020202020204" pitchFamily="34" charset="0"/>
            </a:endParaRPr>
          </a:p>
        </p:txBody>
      </p:sp>
      <p:sp>
        <p:nvSpPr>
          <p:cNvPr id="4" name="TextBox 1"/>
          <p:cNvSpPr txBox="1">
            <a:spLocks noChangeArrowheads="1"/>
          </p:cNvSpPr>
          <p:nvPr/>
        </p:nvSpPr>
        <p:spPr bwMode="auto">
          <a:xfrm>
            <a:off x="1631504" y="575825"/>
            <a:ext cx="9036496" cy="626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0000FF"/>
                </a:solidFill>
                <a:latin typeface="Comic Sans MS" pitchFamily="66" charset="0"/>
              </a:defRPr>
            </a:lvl1pPr>
            <a:lvl2pPr marL="742950" indent="-285750" eaLnBrk="0" hangingPunct="0">
              <a:defRPr sz="2400">
                <a:solidFill>
                  <a:srgbClr val="0000FF"/>
                </a:solidFill>
                <a:latin typeface="Comic Sans MS" pitchFamily="66" charset="0"/>
              </a:defRPr>
            </a:lvl2pPr>
            <a:lvl3pPr marL="1143000" indent="-228600" eaLnBrk="0" hangingPunct="0">
              <a:defRPr sz="2400">
                <a:solidFill>
                  <a:srgbClr val="0000FF"/>
                </a:solidFill>
                <a:latin typeface="Comic Sans MS" pitchFamily="66" charset="0"/>
              </a:defRPr>
            </a:lvl3pPr>
            <a:lvl4pPr marL="1600200" indent="-228600" eaLnBrk="0" hangingPunct="0">
              <a:defRPr sz="2400">
                <a:solidFill>
                  <a:srgbClr val="0000FF"/>
                </a:solidFill>
                <a:latin typeface="Comic Sans MS" pitchFamily="66" charset="0"/>
              </a:defRPr>
            </a:lvl4pPr>
            <a:lvl5pPr marL="2057400" indent="-228600" eaLnBrk="0" hangingPunct="0">
              <a:defRPr sz="2400">
                <a:solidFill>
                  <a:srgbClr val="0000FF"/>
                </a:solidFill>
                <a:latin typeface="Comic Sans MS" pitchFamily="66" charset="0"/>
              </a:defRPr>
            </a:lvl5pPr>
            <a:lvl6pPr marL="2514600" indent="-228600" eaLnBrk="0" fontAlgn="base" hangingPunct="0">
              <a:spcBef>
                <a:spcPct val="20000"/>
              </a:spcBef>
              <a:spcAft>
                <a:spcPct val="0"/>
              </a:spcAft>
              <a:defRPr sz="2400">
                <a:solidFill>
                  <a:srgbClr val="0000FF"/>
                </a:solidFill>
                <a:latin typeface="Comic Sans MS" pitchFamily="66" charset="0"/>
              </a:defRPr>
            </a:lvl6pPr>
            <a:lvl7pPr marL="2971800" indent="-228600" eaLnBrk="0" fontAlgn="base" hangingPunct="0">
              <a:spcBef>
                <a:spcPct val="20000"/>
              </a:spcBef>
              <a:spcAft>
                <a:spcPct val="0"/>
              </a:spcAft>
              <a:defRPr sz="2400">
                <a:solidFill>
                  <a:srgbClr val="0000FF"/>
                </a:solidFill>
                <a:latin typeface="Comic Sans MS" pitchFamily="66" charset="0"/>
              </a:defRPr>
            </a:lvl7pPr>
            <a:lvl8pPr marL="3429000" indent="-228600" eaLnBrk="0" fontAlgn="base" hangingPunct="0">
              <a:spcBef>
                <a:spcPct val="20000"/>
              </a:spcBef>
              <a:spcAft>
                <a:spcPct val="0"/>
              </a:spcAft>
              <a:defRPr sz="2400">
                <a:solidFill>
                  <a:srgbClr val="0000FF"/>
                </a:solidFill>
                <a:latin typeface="Comic Sans MS" pitchFamily="66" charset="0"/>
              </a:defRPr>
            </a:lvl8pPr>
            <a:lvl9pPr marL="3886200" indent="-228600" eaLnBrk="0" fontAlgn="base" hangingPunct="0">
              <a:spcBef>
                <a:spcPct val="20000"/>
              </a:spcBef>
              <a:spcAft>
                <a:spcPct val="0"/>
              </a:spcAft>
              <a:defRPr sz="2400">
                <a:solidFill>
                  <a:srgbClr val="0000FF"/>
                </a:solidFill>
                <a:latin typeface="Comic Sans MS" pitchFamily="66" charset="0"/>
              </a:defRPr>
            </a:lvl9pPr>
          </a:lstStyle>
          <a:p>
            <a:pPr eaLnBrk="1" hangingPunct="1"/>
            <a:r>
              <a:rPr lang="en-US" sz="1400" dirty="0">
                <a:solidFill>
                  <a:srgbClr val="FF0000"/>
                </a:solidFill>
              </a:rPr>
              <a:t>              </a:t>
            </a:r>
            <a:r>
              <a:rPr lang="en-US" sz="1400" i="1" dirty="0">
                <a:solidFill>
                  <a:srgbClr val="131AFC"/>
                </a:solidFill>
                <a:latin typeface="Arial" panose="020B0604020202020204" pitchFamily="34" charset="0"/>
                <a:cs typeface="Arial" panose="020B0604020202020204" pitchFamily="34" charset="0"/>
              </a:rPr>
              <a:t>Dave </a:t>
            </a:r>
            <a:r>
              <a:rPr lang="en-US" sz="1400" i="1" dirty="0" err="1">
                <a:solidFill>
                  <a:srgbClr val="131AFC"/>
                </a:solidFill>
                <a:latin typeface="Arial" panose="020B0604020202020204" pitchFamily="34" charset="0"/>
                <a:cs typeface="Arial" panose="020B0604020202020204" pitchFamily="34" charset="0"/>
              </a:rPr>
              <a:t>Meyerhofer</a:t>
            </a:r>
            <a:r>
              <a:rPr lang="en-US" sz="1400" i="1" dirty="0">
                <a:solidFill>
                  <a:srgbClr val="131AFC"/>
                </a:solidFill>
                <a:latin typeface="Arial" panose="020B0604020202020204" pitchFamily="34" charset="0"/>
                <a:cs typeface="Arial" panose="020B0604020202020204" pitchFamily="34" charset="0"/>
              </a:rPr>
              <a:t>    Bill Bugg  Achim </a:t>
            </a:r>
            <a:r>
              <a:rPr lang="en-US" sz="1400" i="1" dirty="0" err="1">
                <a:solidFill>
                  <a:srgbClr val="131AFC"/>
                </a:solidFill>
                <a:latin typeface="Arial" panose="020B0604020202020204" pitchFamily="34" charset="0"/>
                <a:cs typeface="Arial" panose="020B0604020202020204" pitchFamily="34" charset="0"/>
              </a:rPr>
              <a:t>Weidemann</a:t>
            </a:r>
            <a:r>
              <a:rPr lang="en-US" sz="1400" i="1" dirty="0">
                <a:solidFill>
                  <a:srgbClr val="131AFC"/>
                </a:solidFill>
                <a:latin typeface="Arial" panose="020B0604020202020204" pitchFamily="34" charset="0"/>
                <a:cs typeface="Arial" panose="020B0604020202020204" pitchFamily="34" charset="0"/>
              </a:rPr>
              <a:t>  Dave Burke     Christian Bula   Adrian Melissinos</a:t>
            </a:r>
          </a:p>
          <a:p>
            <a:pPr eaLnBrk="1" hangingPunct="1"/>
            <a:r>
              <a:rPr lang="en-US" sz="1400" i="1" dirty="0">
                <a:solidFill>
                  <a:srgbClr val="131AFC"/>
                </a:solidFill>
                <a:latin typeface="Arial" panose="020B0604020202020204" pitchFamily="34" charset="0"/>
                <a:cs typeface="Arial" panose="020B0604020202020204" pitchFamily="34" charset="0"/>
              </a:rPr>
              <a:t>Kostya </a:t>
            </a:r>
            <a:r>
              <a:rPr lang="en-US" sz="1400" i="1" dirty="0" err="1">
                <a:solidFill>
                  <a:srgbClr val="131AFC"/>
                </a:solidFill>
                <a:latin typeface="Arial" panose="020B0604020202020204" pitchFamily="34" charset="0"/>
                <a:cs typeface="Arial" panose="020B0604020202020204" pitchFamily="34" charset="0"/>
              </a:rPr>
              <a:t>Shmakov</a:t>
            </a:r>
            <a:r>
              <a:rPr lang="en-US" sz="1400" i="1" dirty="0">
                <a:solidFill>
                  <a:srgbClr val="131AFC"/>
                </a:solidFill>
                <a:latin typeface="Arial" panose="020B0604020202020204" pitchFamily="34" charset="0"/>
                <a:cs typeface="Arial" panose="020B0604020202020204" pitchFamily="34" charset="0"/>
              </a:rPr>
              <a:t>    Charles Bamber    </a:t>
            </a:r>
            <a:r>
              <a:rPr lang="en-US" sz="1400" i="1" dirty="0" err="1">
                <a:solidFill>
                  <a:srgbClr val="131AFC"/>
                </a:solidFill>
                <a:latin typeface="Arial" panose="020B0604020202020204" pitchFamily="34" charset="0"/>
                <a:cs typeface="Arial" panose="020B0604020202020204" pitchFamily="34" charset="0"/>
              </a:rPr>
              <a:t>Uli</a:t>
            </a:r>
            <a:r>
              <a:rPr lang="en-US" sz="1400" i="1" dirty="0">
                <a:solidFill>
                  <a:srgbClr val="131AFC"/>
                </a:solidFill>
                <a:latin typeface="Arial" panose="020B0604020202020204" pitchFamily="34" charset="0"/>
                <a:cs typeface="Arial" panose="020B0604020202020204" pitchFamily="34" charset="0"/>
              </a:rPr>
              <a:t> </a:t>
            </a:r>
            <a:r>
              <a:rPr lang="en-US" sz="1400" i="1" dirty="0" err="1">
                <a:solidFill>
                  <a:srgbClr val="131AFC"/>
                </a:solidFill>
                <a:latin typeface="Arial" panose="020B0604020202020204" pitchFamily="34" charset="0"/>
                <a:cs typeface="Arial" panose="020B0604020202020204" pitchFamily="34" charset="0"/>
              </a:rPr>
              <a:t>Haug</a:t>
            </a:r>
            <a:r>
              <a:rPr lang="en-US" sz="1400" i="1" dirty="0">
                <a:solidFill>
                  <a:srgbClr val="131AFC"/>
                </a:solidFill>
                <a:latin typeface="Arial" panose="020B0604020202020204" pitchFamily="34" charset="0"/>
                <a:cs typeface="Arial" panose="020B0604020202020204" pitchFamily="34" charset="0"/>
              </a:rPr>
              <a:t>         Dieter </a:t>
            </a:r>
            <a:r>
              <a:rPr lang="en-US" sz="1400" i="1" dirty="0" err="1">
                <a:solidFill>
                  <a:srgbClr val="131AFC"/>
                </a:solidFill>
                <a:latin typeface="Arial" panose="020B0604020202020204" pitchFamily="34" charset="0"/>
                <a:cs typeface="Arial" panose="020B0604020202020204" pitchFamily="34" charset="0"/>
              </a:rPr>
              <a:t>Walz</a:t>
            </a:r>
            <a:r>
              <a:rPr lang="en-US" sz="1400" i="1" dirty="0">
                <a:solidFill>
                  <a:srgbClr val="131AFC"/>
                </a:solidFill>
                <a:latin typeface="Arial" panose="020B0604020202020204" pitchFamily="34" charset="0"/>
                <a:cs typeface="Arial" panose="020B0604020202020204" pitchFamily="34" charset="0"/>
              </a:rPr>
              <a:t>   Jim Spencer           </a:t>
            </a:r>
            <a:r>
              <a:rPr lang="en-US" sz="1400" i="1" dirty="0" err="1">
                <a:solidFill>
                  <a:srgbClr val="131AFC"/>
                </a:solidFill>
                <a:latin typeface="Arial" panose="020B0604020202020204" pitchFamily="34" charset="0"/>
                <a:cs typeface="Arial" panose="020B0604020202020204" pitchFamily="34" charset="0"/>
              </a:rPr>
              <a:t>KTMcDonald</a:t>
            </a:r>
            <a:r>
              <a:rPr lang="en-US" sz="1400" i="1" dirty="0">
                <a:solidFill>
                  <a:srgbClr val="131AFC"/>
                </a:solidFill>
                <a:latin typeface="Arial" panose="020B0604020202020204" pitchFamily="34" charset="0"/>
                <a:cs typeface="Arial" panose="020B0604020202020204" pitchFamily="34" charset="0"/>
              </a:rPr>
              <a:t> </a:t>
            </a: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r>
              <a:rPr lang="en-US" sz="1400" i="1" dirty="0">
                <a:solidFill>
                  <a:srgbClr val="131AFC"/>
                </a:solidFill>
                <a:latin typeface="Arial" panose="020B0604020202020204" pitchFamily="34" charset="0"/>
                <a:cs typeface="Arial" panose="020B0604020202020204" pitchFamily="34" charset="0"/>
              </a:rPr>
              <a:t>                </a:t>
            </a: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r>
              <a:rPr lang="en-US" sz="1400" i="1" dirty="0">
                <a:solidFill>
                  <a:srgbClr val="131AFC"/>
                </a:solidFill>
                <a:latin typeface="Arial" panose="020B0604020202020204" pitchFamily="34" charset="0"/>
                <a:cs typeface="Arial" panose="020B0604020202020204" pitchFamily="34" charset="0"/>
              </a:rPr>
              <a:t>Glenn Horton-Smith                         Wolfram </a:t>
            </a:r>
            <a:r>
              <a:rPr lang="en-US" sz="1400" i="1" dirty="0" err="1">
                <a:solidFill>
                  <a:srgbClr val="131AFC"/>
                </a:solidFill>
                <a:latin typeface="Arial" panose="020B0604020202020204" pitchFamily="34" charset="0"/>
                <a:cs typeface="Arial" panose="020B0604020202020204" pitchFamily="34" charset="0"/>
              </a:rPr>
              <a:t>Ragg</a:t>
            </a:r>
            <a:r>
              <a:rPr lang="en-US" sz="1400" i="1" dirty="0">
                <a:solidFill>
                  <a:srgbClr val="131AFC"/>
                </a:solidFill>
                <a:latin typeface="Arial" panose="020B0604020202020204" pitchFamily="34" charset="0"/>
                <a:cs typeface="Arial" panose="020B0604020202020204" pitchFamily="34" charset="0"/>
              </a:rPr>
              <a:t>                           Steve </a:t>
            </a:r>
            <a:r>
              <a:rPr lang="en-US" sz="1400" i="1" dirty="0" err="1">
                <a:solidFill>
                  <a:srgbClr val="131AFC"/>
                </a:solidFill>
                <a:latin typeface="Arial" panose="020B0604020202020204" pitchFamily="34" charset="0"/>
                <a:cs typeface="Arial" panose="020B0604020202020204" pitchFamily="34" charset="0"/>
              </a:rPr>
              <a:t>Boege</a:t>
            </a:r>
            <a:endParaRPr lang="en-US" sz="1400" i="1" dirty="0">
              <a:solidFill>
                <a:srgbClr val="131AFC"/>
              </a:solidFill>
              <a:latin typeface="Arial" panose="020B0604020202020204" pitchFamily="34" charset="0"/>
              <a:cs typeface="Arial" panose="020B0604020202020204" pitchFamily="34" charset="0"/>
            </a:endParaRPr>
          </a:p>
          <a:p>
            <a:pPr eaLnBrk="1" hangingPunct="1"/>
            <a:r>
              <a:rPr lang="en-US" sz="1400" i="1" dirty="0">
                <a:solidFill>
                  <a:srgbClr val="131AFC"/>
                </a:solidFill>
                <a:latin typeface="Arial" panose="020B0604020202020204" pitchFamily="34" charset="0"/>
                <a:cs typeface="Arial" panose="020B0604020202020204" pitchFamily="34" charset="0"/>
              </a:rPr>
              <a:t>                          Theo </a:t>
            </a:r>
            <a:r>
              <a:rPr lang="en-US" sz="1400" i="1" dirty="0" err="1">
                <a:solidFill>
                  <a:srgbClr val="131AFC"/>
                </a:solidFill>
                <a:latin typeface="Arial" panose="020B0604020202020204" pitchFamily="34" charset="0"/>
                <a:cs typeface="Arial" panose="020B0604020202020204" pitchFamily="34" charset="0"/>
              </a:rPr>
              <a:t>Kotseroglou</a:t>
            </a:r>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1400" i="1" dirty="0">
              <a:solidFill>
                <a:srgbClr val="131AFC"/>
              </a:solidFill>
              <a:latin typeface="Arial" panose="020B0604020202020204" pitchFamily="34" charset="0"/>
              <a:cs typeface="Arial" panose="020B0604020202020204" pitchFamily="34" charset="0"/>
            </a:endParaRPr>
          </a:p>
          <a:p>
            <a:pPr eaLnBrk="1" hangingPunct="1"/>
            <a:endParaRPr lang="en-US" sz="900" i="1" dirty="0">
              <a:solidFill>
                <a:srgbClr val="131AFC"/>
              </a:solidFill>
              <a:latin typeface="Arial" panose="020B0604020202020204" pitchFamily="34" charset="0"/>
              <a:cs typeface="Arial" panose="020B0604020202020204" pitchFamily="34" charset="0"/>
            </a:endParaRPr>
          </a:p>
          <a:p>
            <a:pPr eaLnBrk="1" hangingPunct="1"/>
            <a:r>
              <a:rPr lang="en-US" sz="1400" i="1" dirty="0">
                <a:solidFill>
                  <a:srgbClr val="131AFC"/>
                </a:solidFill>
                <a:latin typeface="Arial" panose="020B0604020202020204" pitchFamily="34" charset="0"/>
                <a:cs typeface="Arial" panose="020B0604020202020204" pitchFamily="34" charset="0"/>
              </a:rPr>
              <a:t>               Steve                         Clive                  Thomas                      Eric                     David</a:t>
            </a:r>
          </a:p>
          <a:p>
            <a:pPr eaLnBrk="1" hangingPunct="1"/>
            <a:r>
              <a:rPr lang="en-US" sz="1400" i="1" dirty="0">
                <a:solidFill>
                  <a:srgbClr val="131AFC"/>
                </a:solidFill>
                <a:latin typeface="Arial" panose="020B0604020202020204" pitchFamily="34" charset="0"/>
                <a:cs typeface="Arial" panose="020B0604020202020204" pitchFamily="34" charset="0"/>
              </a:rPr>
              <a:t>               </a:t>
            </a:r>
            <a:r>
              <a:rPr lang="en-US" sz="1400" i="1" dirty="0" err="1">
                <a:solidFill>
                  <a:srgbClr val="131AFC"/>
                </a:solidFill>
                <a:latin typeface="Arial" panose="020B0604020202020204" pitchFamily="34" charset="0"/>
                <a:cs typeface="Arial" panose="020B0604020202020204" pitchFamily="34" charset="0"/>
              </a:rPr>
              <a:t>Berridge</a:t>
            </a:r>
            <a:r>
              <a:rPr lang="en-US" sz="1400" i="1" dirty="0">
                <a:solidFill>
                  <a:srgbClr val="131AFC"/>
                </a:solidFill>
                <a:latin typeface="Arial" panose="020B0604020202020204" pitchFamily="34" charset="0"/>
                <a:cs typeface="Arial" panose="020B0604020202020204" pitchFamily="34" charset="0"/>
              </a:rPr>
              <a:t>                    Field                   </a:t>
            </a:r>
            <a:r>
              <a:rPr lang="en-US" sz="1400" i="1" dirty="0" err="1">
                <a:solidFill>
                  <a:srgbClr val="131AFC"/>
                </a:solidFill>
                <a:latin typeface="Arial" panose="020B0604020202020204" pitchFamily="34" charset="0"/>
                <a:cs typeface="Arial" panose="020B0604020202020204" pitchFamily="34" charset="0"/>
              </a:rPr>
              <a:t>Koffas</a:t>
            </a:r>
            <a:r>
              <a:rPr lang="en-US" sz="1400" i="1" dirty="0">
                <a:solidFill>
                  <a:srgbClr val="131AFC"/>
                </a:solidFill>
                <a:latin typeface="Arial" panose="020B0604020202020204" pitchFamily="34" charset="0"/>
                <a:cs typeface="Arial" panose="020B0604020202020204" pitchFamily="34" charset="0"/>
              </a:rPr>
              <a:t>                      </a:t>
            </a:r>
            <a:r>
              <a:rPr lang="en-US" sz="1400" i="1" dirty="0" err="1">
                <a:solidFill>
                  <a:srgbClr val="131AFC"/>
                </a:solidFill>
                <a:latin typeface="Arial" panose="020B0604020202020204" pitchFamily="34" charset="0"/>
                <a:cs typeface="Arial" panose="020B0604020202020204" pitchFamily="34" charset="0"/>
              </a:rPr>
              <a:t>Prebys</a:t>
            </a:r>
            <a:r>
              <a:rPr lang="en-US" sz="1400" i="1" dirty="0">
                <a:solidFill>
                  <a:srgbClr val="131AFC"/>
                </a:solidFill>
                <a:latin typeface="Arial" panose="020B0604020202020204" pitchFamily="34" charset="0"/>
                <a:cs typeface="Arial" panose="020B0604020202020204" pitchFamily="34" charset="0"/>
              </a:rPr>
              <a:t>                   Reis</a:t>
            </a:r>
            <a:endParaRPr lang="en-US" sz="1600" dirty="0">
              <a:solidFill>
                <a:srgbClr val="FF0000"/>
              </a:solidFill>
            </a:endParaRPr>
          </a:p>
        </p:txBody>
      </p:sp>
      <p:pic>
        <p:nvPicPr>
          <p:cNvPr id="18434" name="Picture 2" descr="Image result for eric prebys"/>
          <p:cNvPicPr>
            <a:picLocks noChangeAspect="1" noChangeArrowheads="1"/>
          </p:cNvPicPr>
          <p:nvPr/>
        </p:nvPicPr>
        <p:blipFill rotWithShape="1">
          <a:blip r:embed="rId4">
            <a:extLst>
              <a:ext uri="{28A0092B-C50C-407E-A947-70E740481C1C}">
                <a14:useLocalDpi xmlns:a14="http://schemas.microsoft.com/office/drawing/2010/main" val="0"/>
              </a:ext>
            </a:extLst>
          </a:blip>
          <a:srcRect l="25829" r="26168" b="18048"/>
          <a:stretch/>
        </p:blipFill>
        <p:spPr bwMode="auto">
          <a:xfrm>
            <a:off x="7644173" y="5950499"/>
            <a:ext cx="581507" cy="740100"/>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Thomas Koffa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1756" t="1592" r="23387" b="18864"/>
          <a:stretch/>
        </p:blipFill>
        <p:spPr bwMode="auto">
          <a:xfrm>
            <a:off x="6123940" y="5911112"/>
            <a:ext cx="537788" cy="779793"/>
          </a:xfrm>
          <a:prstGeom prst="rect">
            <a:avLst/>
          </a:prstGeom>
          <a:noFill/>
          <a:extLst>
            <a:ext uri="{909E8E84-426E-40DD-AFC4-6F175D3DCCD1}">
              <a14:hiddenFill xmlns:a14="http://schemas.microsoft.com/office/drawing/2010/main">
                <a:solidFill>
                  <a:srgbClr val="FFFFFF"/>
                </a:solidFill>
              </a14:hiddenFill>
            </a:ext>
          </a:extLst>
        </p:spPr>
      </p:pic>
      <p:pic>
        <p:nvPicPr>
          <p:cNvPr id="18442" name="Picture 10" descr="http://physics.princeton.edu/~mcdonald/jun0405/Picture%20001.jpg"/>
          <p:cNvPicPr>
            <a:picLocks noChangeAspect="1" noChangeArrowheads="1"/>
          </p:cNvPicPr>
          <p:nvPr/>
        </p:nvPicPr>
        <p:blipFill rotWithShape="1">
          <a:blip r:embed="rId6">
            <a:extLst>
              <a:ext uri="{28A0092B-C50C-407E-A947-70E740481C1C}">
                <a14:useLocalDpi xmlns:a14="http://schemas.microsoft.com/office/drawing/2010/main" val="0"/>
              </a:ext>
            </a:extLst>
          </a:blip>
          <a:srcRect l="58589" t="59923" r="32780" b="26925"/>
          <a:stretch/>
        </p:blipFill>
        <p:spPr bwMode="auto">
          <a:xfrm>
            <a:off x="3198758" y="6006523"/>
            <a:ext cx="608577" cy="695516"/>
          </a:xfrm>
          <a:prstGeom prst="rect">
            <a:avLst/>
          </a:prstGeom>
          <a:noFill/>
          <a:extLst>
            <a:ext uri="{909E8E84-426E-40DD-AFC4-6F175D3DCCD1}">
              <a14:hiddenFill xmlns:a14="http://schemas.microsoft.com/office/drawing/2010/main">
                <a:solidFill>
                  <a:srgbClr val="FFFFFF"/>
                </a:solidFill>
              </a14:hiddenFill>
            </a:ext>
          </a:extLst>
        </p:spPr>
      </p:pic>
      <p:pic>
        <p:nvPicPr>
          <p:cNvPr id="18444" name="Picture 12" descr="Image result for clive field slac"/>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1682" r="2892" b="2372"/>
          <a:stretch/>
        </p:blipFill>
        <p:spPr bwMode="auto">
          <a:xfrm>
            <a:off x="4583832" y="5939658"/>
            <a:ext cx="654126" cy="747573"/>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4" descr="https://mail.google.com/mail/u/0/?ui=2&amp;ik=a92b54166a&amp;view=fimg&amp;th=1655064206107ee3&amp;attid=0.1&amp;disp=emb&amp;attbid=ANGjdJ9S2kziqk_brLRCXRsOChv2293j6pIKuW_PwzSy7cm1zD4yh7sNfHNWM-sIGH7W0_WxV8zEZ5JNWTHNU7kS5W6J2xnklSzsgoVRa5M3s7aFvGH3OUJvS9AiPdQ&amp;sz=s0-l75-ft&amp;ats=1534653439775&amp;rm=1655064206107ee3&amp;zw&amp;atsh=1"/>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29679" y="5909921"/>
            <a:ext cx="624542" cy="780678"/>
          </a:xfrm>
          <a:prstGeom prst="rect">
            <a:avLst/>
          </a:prstGeom>
        </p:spPr>
      </p:pic>
    </p:spTree>
    <p:extLst>
      <p:ext uri="{BB962C8B-B14F-4D97-AF65-F5344CB8AC3E}">
        <p14:creationId xmlns:p14="http://schemas.microsoft.com/office/powerpoint/2010/main" val="405720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1536</TotalTime>
  <Words>4348</Words>
  <Application>Microsoft Macintosh PowerPoint</Application>
  <PresentationFormat>Widescreen</PresentationFormat>
  <Paragraphs>608</Paragraphs>
  <Slides>59</Slides>
  <Notes>8</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77" baseType="lpstr">
      <vt:lpstr>宋体</vt:lpstr>
      <vt:lpstr>Arial</vt:lpstr>
      <vt:lpstr>Arial Black</vt:lpstr>
      <vt:lpstr>Arial Bold</vt:lpstr>
      <vt:lpstr>Calibri</vt:lpstr>
      <vt:lpstr>Calibri Light</vt:lpstr>
      <vt:lpstr>Cambria Math</vt:lpstr>
      <vt:lpstr>Comic Sans MS</vt:lpstr>
      <vt:lpstr>Helvetica</vt:lpstr>
      <vt:lpstr>Luxi Sans</vt:lpstr>
      <vt:lpstr>msmincho</vt:lpstr>
      <vt:lpstr>News Gothic MT</vt:lpstr>
      <vt:lpstr>Symbol</vt:lpstr>
      <vt:lpstr>Times New Roman</vt:lpstr>
      <vt:lpstr>Verdana</vt:lpstr>
      <vt:lpstr>Wingdings</vt:lpstr>
      <vt:lpstr>Office Theme</vt:lpstr>
      <vt:lpstr>Equation</vt:lpstr>
      <vt:lpstr>How hard can light punch? Reaching for the brightest light and the physics that can be done with it</vt:lpstr>
      <vt:lpstr>PowerPoint Presentation</vt:lpstr>
      <vt:lpstr>The Standard Model</vt:lpstr>
      <vt:lpstr>The Standard Model fundamental particle zoo – a summary</vt:lpstr>
      <vt:lpstr>The Crisis of Modern High-Energy Physics</vt:lpstr>
      <vt:lpstr>The Crisis of Modern High-Energy Physics</vt:lpstr>
      <vt:lpstr>The Crisis of Modern High-Energy Physics</vt:lpstr>
      <vt:lpstr>The Crisis of Modern High-Energy Physics</vt:lpstr>
      <vt:lpstr>The Crisis of Modern High-Energy Physics</vt:lpstr>
      <vt:lpstr>The Crisis of Modern High-Energy Physics</vt:lpstr>
      <vt:lpstr>The Crisis of Modern High-Energy Physics</vt:lpstr>
      <vt:lpstr>The Crisis of Modern High-Energy Physics</vt:lpstr>
      <vt:lpstr>The Crisis of Modern High-Energy Physics</vt:lpstr>
      <vt:lpstr>A new test of the Standard Model</vt:lpstr>
      <vt:lpstr>A new test of the Standard Model</vt:lpstr>
      <vt:lpstr>A new test of the Standard Model</vt:lpstr>
      <vt:lpstr>A game of scales</vt:lpstr>
      <vt:lpstr>Fundamental Physics During Violent Accelerations</vt:lpstr>
      <vt:lpstr>Strong Fields in Astrophysics</vt:lpstr>
      <vt:lpstr>Strong Fields in Astrophysics</vt:lpstr>
      <vt:lpstr>Strong Fields in Astrophysics</vt:lpstr>
      <vt:lpstr>Strong Fields and Plasma Physics</vt:lpstr>
      <vt:lpstr>Strong Fields in Future Colliders</vt:lpstr>
      <vt:lpstr>Brief History of Strong Field QED</vt:lpstr>
      <vt:lpstr>Brief History of Strong Field QED</vt:lpstr>
      <vt:lpstr>Brief History of Strong Field QED</vt:lpstr>
      <vt:lpstr>Intuitive Explanation of Spontaneous Pair Production</vt:lpstr>
      <vt:lpstr>Can this be done?</vt:lpstr>
      <vt:lpstr>What's one Petawatt, after all?</vt:lpstr>
      <vt:lpstr>Chirped-pulse amplification - key enabling technology</vt:lpstr>
      <vt:lpstr>A Nobel Prize Effort!</vt:lpstr>
      <vt:lpstr>First PW laser at LLNL used Nd:glass, large gratings</vt:lpstr>
      <vt:lpstr>New technologies have enabled shorter pulses</vt:lpstr>
      <vt:lpstr>The possible future</vt:lpstr>
      <vt:lpstr>Active international competition; greatest concentration in Europe; rapid growth in China</vt:lpstr>
      <vt:lpstr>Dates PW systems come on line: Europe &amp; Asia will dominate</vt:lpstr>
      <vt:lpstr>ELI Facilities built or under construction</vt:lpstr>
      <vt:lpstr>Present Electron and Laser Technology </vt:lpstr>
      <vt:lpstr>Strong-Field QED</vt:lpstr>
      <vt:lpstr>PowerPoint Presentation</vt:lpstr>
      <vt:lpstr>PowerPoint Presentation</vt:lpstr>
      <vt:lpstr>PowerPoint Presentation</vt:lpstr>
      <vt:lpstr>PowerPoint Presentation</vt:lpstr>
      <vt:lpstr>New Science Opportunities beyond the Schwinger Threshold</vt:lpstr>
      <vt:lpstr>Photon-Photon Scattering</vt:lpstr>
      <vt:lpstr>Induced Light-by-Light Scattering</vt:lpstr>
      <vt:lpstr>Laser-Driven Seeded QED Cascades</vt:lpstr>
      <vt:lpstr>Recollisions of Laser-Generated e+e- Pairs</vt:lpstr>
      <vt:lpstr>Vacuum Birefrigence</vt:lpstr>
      <vt:lpstr>Cosmology &amp; Astrophysics</vt:lpstr>
      <vt:lpstr>Laboratory Astrophysics: Generation of Electron-Positron Pair Plasmas</vt:lpstr>
      <vt:lpstr>Laboratory Astrophysics</vt:lpstr>
      <vt:lpstr>PetaWatt Laser-driven Acccelerators</vt:lpstr>
      <vt:lpstr>A TeV collider would use a lot of lasers…</vt:lpstr>
      <vt:lpstr>Intense Beam Therapies</vt:lpstr>
      <vt:lpstr>High-Intensity/Strong-Field Science opportunities have been recognized in previous reports</vt:lpstr>
      <vt:lpstr>PowerPoint Presentation</vt:lpstr>
      <vt:lpstr>1st International Strong-Field QED Workshop</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201</cp:revision>
  <dcterms:created xsi:type="dcterms:W3CDTF">2018-10-17T13:14:13Z</dcterms:created>
  <dcterms:modified xsi:type="dcterms:W3CDTF">2018-12-04T18:22:50Z</dcterms:modified>
</cp:coreProperties>
</file>