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6" r:id="rId2"/>
    <p:sldId id="311" r:id="rId3"/>
    <p:sldId id="316" r:id="rId4"/>
    <p:sldId id="319" r:id="rId5"/>
    <p:sldId id="315" r:id="rId6"/>
    <p:sldId id="317" r:id="rId7"/>
    <p:sldId id="328" r:id="rId8"/>
    <p:sldId id="327" r:id="rId9"/>
    <p:sldId id="326" r:id="rId10"/>
    <p:sldId id="314" r:id="rId11"/>
    <p:sldId id="257" r:id="rId12"/>
    <p:sldId id="312" r:id="rId13"/>
    <p:sldId id="323" r:id="rId14"/>
    <p:sldId id="321" r:id="rId15"/>
    <p:sldId id="325" r:id="rId16"/>
    <p:sldId id="322" r:id="rId17"/>
    <p:sldId id="318" r:id="rId18"/>
    <p:sldId id="275" r:id="rId19"/>
    <p:sldId id="324" r:id="rId20"/>
    <p:sldId id="260" r:id="rId21"/>
    <p:sldId id="305" r:id="rId22"/>
    <p:sldId id="265" r:id="rId23"/>
    <p:sldId id="287" r:id="rId24"/>
    <p:sldId id="289" r:id="rId25"/>
    <p:sldId id="267" r:id="rId26"/>
    <p:sldId id="309" r:id="rId27"/>
    <p:sldId id="281" r:id="rId28"/>
    <p:sldId id="298" r:id="rId29"/>
    <p:sldId id="293" r:id="rId30"/>
    <p:sldId id="292" r:id="rId31"/>
    <p:sldId id="291" r:id="rId32"/>
    <p:sldId id="300" r:id="rId33"/>
    <p:sldId id="299" r:id="rId34"/>
    <p:sldId id="306" r:id="rId35"/>
    <p:sldId id="307" r:id="rId36"/>
    <p:sldId id="308" r:id="rId37"/>
    <p:sldId id="313" r:id="rId38"/>
    <p:sldId id="310" r:id="rId39"/>
    <p:sldId id="304" r:id="rId40"/>
    <p:sldId id="283" r:id="rId41"/>
    <p:sldId id="302" r:id="rId42"/>
    <p:sldId id="301" r:id="rId43"/>
    <p:sldId id="274" r:id="rId44"/>
    <p:sldId id="284" r:id="rId45"/>
    <p:sldId id="288" r:id="rId46"/>
    <p:sldId id="285" r:id="rId47"/>
    <p:sldId id="290" r:id="rId48"/>
    <p:sldId id="294" r:id="rId49"/>
    <p:sldId id="295" r:id="rId50"/>
    <p:sldId id="296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630AA6"/>
    <a:srgbClr val="0080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39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8C297-800C-4B64-8179-E420618556A1}" type="datetimeFigureOut">
              <a:rPr lang="en-GB" smtClean="0"/>
              <a:t>11/04/2018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535BC-72EE-4A50-80D9-4F22A098ED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75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7C2CCA-E22C-481B-8989-416228CD2268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649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Difference between the curves</a:t>
            </a:r>
            <a:r>
              <a:rPr lang="en-GB" baseline="0" dirty="0" smtClean="0"/>
              <a:t> is the rejection against light quark jets.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535BC-72EE-4A50-80D9-4F22A098ED2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608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Difference between the curves</a:t>
            </a:r>
            <a:r>
              <a:rPr lang="en-GB" baseline="0" dirty="0" smtClean="0"/>
              <a:t> is the rejection against light quark jets.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535BC-72EE-4A50-80D9-4F22A098ED2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608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3249-39EB-47EC-9B06-34E04927490B}" type="datetime1">
              <a:rPr lang="en-GB" smtClean="0"/>
              <a:t>11/04/2018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B5E0DC-73F6-490F-9E47-D6764C1B98C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61620-547E-4F4D-9549-414F6A401108}" type="datetime1">
              <a:rPr lang="en-GB" smtClean="0"/>
              <a:t>11/04/2018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021A-A511-48FC-BC2A-22B383437BB7}" type="datetime1">
              <a:rPr lang="en-GB" smtClean="0"/>
              <a:t>11/04/2018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3700" y="2711882"/>
            <a:ext cx="8458200" cy="1663700"/>
          </a:xfrm>
        </p:spPr>
        <p:txBody>
          <a:bodyPr>
            <a:normAutofit/>
          </a:bodyPr>
          <a:lstStyle>
            <a:lvl1pPr>
              <a:defRPr sz="16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3700" y="742953"/>
            <a:ext cx="8458200" cy="1663700"/>
          </a:xfrm>
        </p:spPr>
        <p:txBody>
          <a:bodyPr>
            <a:normAutofit/>
          </a:bodyPr>
          <a:lstStyle>
            <a:lvl1pPr>
              <a:defRPr sz="16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393700" y="4634816"/>
            <a:ext cx="8458200" cy="1663700"/>
          </a:xfrm>
        </p:spPr>
        <p:txBody>
          <a:bodyPr>
            <a:normAutofit/>
          </a:bodyPr>
          <a:lstStyle>
            <a:lvl1pPr>
              <a:defRPr sz="16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15457"/>
          </a:xfrm>
          <a:solidFill>
            <a:srgbClr val="002147">
              <a:alpha val="98000"/>
            </a:srgbClr>
          </a:solidFill>
        </p:spPr>
        <p:txBody>
          <a:bodyPr>
            <a:noAutofit/>
          </a:bodyPr>
          <a:lstStyle>
            <a:lvl1pPr algn="l">
              <a:defRPr sz="2400" b="0" i="0" spc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3124200" y="6623050"/>
            <a:ext cx="2895600" cy="234950"/>
          </a:xfrm>
        </p:spPr>
        <p:txBody>
          <a:bodyPr/>
          <a:lstStyle>
            <a:lvl1pPr>
              <a:defRPr sz="1100" dirty="0" smtClean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8763000" y="3"/>
            <a:ext cx="381000" cy="415456"/>
          </a:xfrm>
          <a:prstGeom prst="rect">
            <a:avLst/>
          </a:prstGeom>
        </p:spPr>
        <p:txBody>
          <a:bodyPr/>
          <a:lstStyle>
            <a:lvl1pPr>
              <a:defRPr sz="120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>
              <a:defRPr/>
            </a:pPr>
            <a:fld id="{4CD1FDF3-EA73-D540-8F09-76908B6596F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600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5B612-2F14-484C-B176-8992714F5FFD}" type="datetime1">
              <a:rPr lang="en-GB" smtClean="0"/>
              <a:t>11/04/2018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F0EE-913E-4B27-B2E1-5B08CB5745A1}" type="datetime1">
              <a:rPr lang="en-GB" smtClean="0"/>
              <a:t>11/04/2018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44F4-620B-4B74-86FA-D9366C8C527C}" type="datetime1">
              <a:rPr lang="en-GB" smtClean="0"/>
              <a:t>11/04/2018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5012-ADD1-4BB0-B79B-17A9F7029080}" type="datetime1">
              <a:rPr lang="en-GB" smtClean="0"/>
              <a:t>11/04/2018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C0A4-57BC-4CE9-84B5-D8C08CE1D7E1}" type="datetime1">
              <a:rPr lang="en-GB" smtClean="0"/>
              <a:t>11/04/2018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86561-E087-4174-9439-8A2F4A1B85B8}" type="datetime1">
              <a:rPr lang="en-GB" smtClean="0"/>
              <a:t>11/04/2018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9622-B119-4F5B-93AB-4B329C0BF7B0}" type="datetime1">
              <a:rPr lang="en-GB" smtClean="0"/>
              <a:t>11/04/2018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BB99-D3D3-4C4A-9912-DA29960E2224}" type="datetime1">
              <a:rPr lang="en-GB" smtClean="0"/>
              <a:t>11/04/2018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B5E0DC-73F6-490F-9E47-D6764C1B98C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F4FD359-DC20-4725-948A-46B7066C33D0}" type="datetime1">
              <a:rPr lang="en-GB" smtClean="0"/>
              <a:t>11/04/2018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FB5E0DC-73F6-490F-9E47-D6764C1B98C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opscience.iop.org/article/10.1088/0954-3899/43/8/085001/pdf" TargetMode="External"/><Relationship Id="rId2" Type="http://schemas.openxmlformats.org/officeDocument/2006/relationships/hyperlink" Target="https://arxiv.org/abs/1701.06832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tlas.web.cern.ch/Atlas/GROUPS/PHYSICS/PUBNOTES/ATL-PHYS-PUB-2015-022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138504/files/BTV-15-001-pas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root.cern.ch/tmva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06131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772400" cy="3992488"/>
          </a:xfrm>
        </p:spPr>
        <p:txBody>
          <a:bodyPr/>
          <a:lstStyle/>
          <a:p>
            <a:r>
              <a:rPr lang="en-GB" sz="5400" dirty="0" smtClean="0"/>
              <a:t>The ‘</a:t>
            </a:r>
            <a:r>
              <a:rPr lang="en-GB" sz="5400" dirty="0" err="1" smtClean="0"/>
              <a:t>Multipliciy</a:t>
            </a:r>
            <a:r>
              <a:rPr lang="en-GB" sz="5400" dirty="0" smtClean="0"/>
              <a:t> Jump!’ – finding B’s </a:t>
            </a:r>
            <a:r>
              <a:rPr lang="en-GB" sz="5400" smtClean="0"/>
              <a:t>in multi-TeV</a:t>
            </a:r>
            <a:r>
              <a:rPr lang="en-GB" sz="5400" dirty="0" smtClean="0"/>
              <a:t> jets w/o tracks</a:t>
            </a:r>
            <a:br>
              <a:rPr lang="en-GB" sz="5400" dirty="0" smtClean="0"/>
            </a:b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42" y="4221088"/>
            <a:ext cx="9001000" cy="2448272"/>
          </a:xfrm>
        </p:spPr>
        <p:txBody>
          <a:bodyPr>
            <a:normAutofit/>
          </a:bodyPr>
          <a:lstStyle/>
          <a:p>
            <a:r>
              <a:rPr lang="en-GB" dirty="0" smtClean="0"/>
              <a:t>Todd Huffman, Oxford University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Thomas Russell, currently @ Bloomberg L.P.</a:t>
            </a:r>
            <a:br>
              <a:rPr lang="en-GB" dirty="0" smtClean="0"/>
            </a:br>
            <a:r>
              <a:rPr lang="en-GB" dirty="0" smtClean="0"/>
              <a:t>Jeff Tseng, Oxford University</a:t>
            </a:r>
          </a:p>
          <a:p>
            <a:r>
              <a:rPr lang="en-GB" dirty="0" smtClean="0">
                <a:hlinkClick r:id="rId2"/>
              </a:rPr>
              <a:t>Arxiv:1701.06832</a:t>
            </a:r>
            <a:endParaRPr lang="en-GB" dirty="0" smtClean="0"/>
          </a:p>
          <a:p>
            <a:r>
              <a:rPr lang="en-GB" dirty="0" smtClean="0"/>
              <a:t>Also: </a:t>
            </a:r>
            <a:r>
              <a:rPr lang="en-GB" dirty="0" smtClean="0">
                <a:hlinkClick r:id="rId3"/>
              </a:rPr>
              <a:t>2016 </a:t>
            </a:r>
            <a:r>
              <a:rPr lang="en-GB" dirty="0" err="1" smtClean="0">
                <a:hlinkClick r:id="rId3"/>
              </a:rPr>
              <a:t>J.Phys</a:t>
            </a:r>
            <a:r>
              <a:rPr lang="en-GB" dirty="0" smtClean="0">
                <a:hlinkClick r:id="rId3"/>
              </a:rPr>
              <a:t>. G: </a:t>
            </a:r>
            <a:r>
              <a:rPr lang="en-GB" dirty="0" err="1" smtClean="0">
                <a:hlinkClick r:id="rId3"/>
              </a:rPr>
              <a:t>Nucl</a:t>
            </a:r>
            <a:r>
              <a:rPr lang="en-GB" dirty="0" smtClean="0">
                <a:hlinkClick r:id="rId3"/>
              </a:rPr>
              <a:t>. Part. Phys. 43 085001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41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584172"/>
            <a:ext cx="5832649" cy="56045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507288" cy="61198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Problem: Tag high P</a:t>
            </a:r>
            <a:r>
              <a:rPr lang="en-GB" baseline="-25000" dirty="0" smtClean="0"/>
              <a:t>T</a:t>
            </a:r>
            <a:r>
              <a:rPr lang="en-GB" dirty="0" smtClean="0"/>
              <a:t> B-jet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0" y="2492896"/>
            <a:ext cx="4248472" cy="4332941"/>
            <a:chOff x="4572000" y="2492896"/>
            <a:chExt cx="4248472" cy="4107052"/>
          </a:xfrm>
        </p:grpSpPr>
        <p:sp>
          <p:nvSpPr>
            <p:cNvPr id="3" name="Freeform 2"/>
            <p:cNvSpPr/>
            <p:nvPr/>
          </p:nvSpPr>
          <p:spPr>
            <a:xfrm>
              <a:off x="4616951" y="2492896"/>
              <a:ext cx="3924886" cy="3573193"/>
            </a:xfrm>
            <a:custGeom>
              <a:avLst/>
              <a:gdLst>
                <a:gd name="connsiteX0" fmla="*/ 0 w 3924886"/>
                <a:gd name="connsiteY0" fmla="*/ 0 h 3573193"/>
                <a:gd name="connsiteX1" fmla="*/ 970671 w 3924886"/>
                <a:gd name="connsiteY1" fmla="*/ 478301 h 3573193"/>
                <a:gd name="connsiteX2" fmla="*/ 1814733 w 3924886"/>
                <a:gd name="connsiteY2" fmla="*/ 1308295 h 3573193"/>
                <a:gd name="connsiteX3" fmla="*/ 3924886 w 3924886"/>
                <a:gd name="connsiteY3" fmla="*/ 3573193 h 3573193"/>
                <a:gd name="connsiteX4" fmla="*/ 3924886 w 3924886"/>
                <a:gd name="connsiteY4" fmla="*/ 3573193 h 357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4886" h="3573193">
                  <a:moveTo>
                    <a:pt x="0" y="0"/>
                  </a:moveTo>
                  <a:cubicBezTo>
                    <a:pt x="334108" y="130126"/>
                    <a:pt x="668216" y="260252"/>
                    <a:pt x="970671" y="478301"/>
                  </a:cubicBezTo>
                  <a:cubicBezTo>
                    <a:pt x="1273127" y="696350"/>
                    <a:pt x="1322364" y="792480"/>
                    <a:pt x="1814733" y="1308295"/>
                  </a:cubicBezTo>
                  <a:cubicBezTo>
                    <a:pt x="2307102" y="1824110"/>
                    <a:pt x="3924886" y="3573193"/>
                    <a:pt x="3924886" y="3573193"/>
                  </a:cubicBezTo>
                  <a:lnTo>
                    <a:pt x="3924886" y="3573193"/>
                  </a:lnTo>
                </a:path>
              </a:pathLst>
            </a:custGeom>
            <a:noFill/>
            <a:ln w="5715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0" y="6045659"/>
              <a:ext cx="4248472" cy="554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>
                  <a:solidFill>
                    <a:srgbClr val="0070C0"/>
                  </a:solidFill>
                  <a:latin typeface="Bauhaus 93" panose="04030905020B02020C02" pitchFamily="82" charset="0"/>
                </a:rPr>
                <a:t>Next: Why it happens</a:t>
              </a:r>
              <a:endParaRPr lang="en-GB" sz="2000" dirty="0">
                <a:solidFill>
                  <a:srgbClr val="0070C0"/>
                </a:solidFill>
                <a:latin typeface="Bauhaus 93" panose="04030905020B02020C02" pitchFamily="82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012160" y="1593666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Aux. Fig. 4a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Pub. Note</a:t>
            </a:r>
            <a:br>
              <a:rPr lang="en-GB" dirty="0" smtClean="0"/>
            </a:br>
            <a:r>
              <a:rPr lang="en-GB" dirty="0" smtClean="0">
                <a:hlinkClick r:id="rId4"/>
              </a:rPr>
              <a:t>ATL-PHYS-PUB-2015-022</a:t>
            </a:r>
            <a:endParaRPr lang="en-GB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9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507288" cy="61198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Problem: Tag high P</a:t>
            </a:r>
            <a:r>
              <a:rPr lang="en-GB" baseline="-25000" dirty="0" smtClean="0"/>
              <a:t>T</a:t>
            </a:r>
            <a:r>
              <a:rPr lang="en-GB" dirty="0" smtClean="0"/>
              <a:t> B-jet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229320" y="4941168"/>
            <a:ext cx="3735167" cy="1918157"/>
            <a:chOff x="2678563" y="2492896"/>
            <a:chExt cx="6141909" cy="5017493"/>
          </a:xfrm>
        </p:grpSpPr>
        <p:sp>
          <p:nvSpPr>
            <p:cNvPr id="3" name="Freeform 2"/>
            <p:cNvSpPr/>
            <p:nvPr/>
          </p:nvSpPr>
          <p:spPr>
            <a:xfrm>
              <a:off x="4616951" y="2492896"/>
              <a:ext cx="3924886" cy="3573193"/>
            </a:xfrm>
            <a:custGeom>
              <a:avLst/>
              <a:gdLst>
                <a:gd name="connsiteX0" fmla="*/ 0 w 3924886"/>
                <a:gd name="connsiteY0" fmla="*/ 0 h 3573193"/>
                <a:gd name="connsiteX1" fmla="*/ 970671 w 3924886"/>
                <a:gd name="connsiteY1" fmla="*/ 478301 h 3573193"/>
                <a:gd name="connsiteX2" fmla="*/ 1814733 w 3924886"/>
                <a:gd name="connsiteY2" fmla="*/ 1308295 h 3573193"/>
                <a:gd name="connsiteX3" fmla="*/ 3924886 w 3924886"/>
                <a:gd name="connsiteY3" fmla="*/ 3573193 h 3573193"/>
                <a:gd name="connsiteX4" fmla="*/ 3924886 w 3924886"/>
                <a:gd name="connsiteY4" fmla="*/ 3573193 h 357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4886" h="3573193">
                  <a:moveTo>
                    <a:pt x="0" y="0"/>
                  </a:moveTo>
                  <a:cubicBezTo>
                    <a:pt x="334108" y="130126"/>
                    <a:pt x="668216" y="260252"/>
                    <a:pt x="970671" y="478301"/>
                  </a:cubicBezTo>
                  <a:cubicBezTo>
                    <a:pt x="1273127" y="696350"/>
                    <a:pt x="1322364" y="792480"/>
                    <a:pt x="1814733" y="1308295"/>
                  </a:cubicBezTo>
                  <a:cubicBezTo>
                    <a:pt x="2307102" y="1824110"/>
                    <a:pt x="3924886" y="3573193"/>
                    <a:pt x="3924886" y="3573193"/>
                  </a:cubicBezTo>
                  <a:lnTo>
                    <a:pt x="3924886" y="3573193"/>
                  </a:lnTo>
                </a:path>
              </a:pathLst>
            </a:custGeom>
            <a:noFill/>
            <a:ln w="5715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78563" y="6045659"/>
              <a:ext cx="6141909" cy="1464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>
                  <a:solidFill>
                    <a:srgbClr val="0070C0"/>
                  </a:solidFill>
                  <a:latin typeface="Bauhaus 93" panose="04030905020B02020C02" pitchFamily="82" charset="0"/>
                </a:rPr>
                <a:t>Why it happens</a:t>
              </a:r>
              <a:endParaRPr lang="en-GB" sz="2000" dirty="0">
                <a:solidFill>
                  <a:srgbClr val="0070C0"/>
                </a:solidFill>
                <a:latin typeface="Bauhaus 93" panose="04030905020B02020C02" pitchFamily="82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842709" y="1021377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CMS </a:t>
            </a:r>
            <a:r>
              <a:rPr lang="en-GB" dirty="0" err="1" smtClean="0"/>
              <a:t>btag</a:t>
            </a:r>
            <a:r>
              <a:rPr lang="en-GB" dirty="0" smtClean="0"/>
              <a:t> note</a:t>
            </a:r>
          </a:p>
          <a:p>
            <a:r>
              <a:rPr lang="en-GB" dirty="0" smtClean="0">
                <a:hlinkClick r:id="rId3"/>
              </a:rPr>
              <a:t>CMS PAS BTV-15-001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979712" y="975211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Much great work happening</a:t>
            </a:r>
            <a:endParaRPr lang="en-GB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8" y="1858074"/>
            <a:ext cx="6588732" cy="4404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82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89164"/>
            <a:ext cx="5791200" cy="1371600"/>
          </a:xfrm>
        </p:spPr>
        <p:txBody>
          <a:bodyPr/>
          <a:lstStyle/>
          <a:p>
            <a:r>
              <a:rPr lang="en-GB" dirty="0" smtClean="0"/>
              <a:t>B-taggers </a:t>
            </a:r>
            <a:br>
              <a:rPr lang="en-GB" dirty="0" smtClean="0"/>
            </a:br>
            <a:r>
              <a:rPr lang="en-GB" dirty="0" smtClean="0"/>
              <a:t>Fight </a:t>
            </a:r>
            <a:r>
              <a:rPr lang="en-GB" smtClean="0"/>
              <a:t>RElativity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44824"/>
            <a:ext cx="3744416" cy="3710832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8240">
            <a:off x="5856575" y="1124053"/>
            <a:ext cx="936389" cy="5871602"/>
          </a:xfrm>
        </p:spPr>
      </p:pic>
      <p:sp>
        <p:nvSpPr>
          <p:cNvPr id="7" name="TextBox 6"/>
          <p:cNvSpPr txBox="1"/>
          <p:nvPr/>
        </p:nvSpPr>
        <p:spPr>
          <a:xfrm>
            <a:off x="611560" y="5661248"/>
            <a:ext cx="21723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200 GeV B hadron</a:t>
            </a:r>
            <a:br>
              <a:rPr lang="en-GB" b="1" dirty="0" smtClean="0"/>
            </a:br>
            <a:r>
              <a:rPr lang="en-GB" b="1" dirty="0" smtClean="0">
                <a:latin typeface="Symbol" panose="05050102010706020507" pitchFamily="18" charset="2"/>
              </a:rPr>
              <a:t>g</a:t>
            </a:r>
            <a:r>
              <a:rPr lang="en-GB" b="1" dirty="0" smtClean="0"/>
              <a:t> = 40</a:t>
            </a:r>
            <a:br>
              <a:rPr lang="en-GB" b="1" dirty="0" smtClean="0"/>
            </a:br>
            <a:r>
              <a:rPr lang="en-GB" b="1" dirty="0" err="1" smtClean="0">
                <a:latin typeface="Symbol" panose="05050102010706020507" pitchFamily="18" charset="2"/>
              </a:rPr>
              <a:t>g</a:t>
            </a:r>
            <a:r>
              <a:rPr lang="en-GB" b="1" dirty="0" err="1" smtClean="0"/>
              <a:t>c</a:t>
            </a:r>
            <a:r>
              <a:rPr lang="en-GB" b="1" dirty="0" err="1" smtClean="0">
                <a:latin typeface="Symbol" panose="05050102010706020507" pitchFamily="18" charset="2"/>
              </a:rPr>
              <a:t>t</a:t>
            </a:r>
            <a:r>
              <a:rPr lang="en-GB" b="1" dirty="0" smtClean="0">
                <a:latin typeface="Symbol" panose="05050102010706020507" pitchFamily="18" charset="2"/>
              </a:rPr>
              <a:t> = 18 </a:t>
            </a:r>
            <a:r>
              <a:rPr lang="en-GB" b="1" dirty="0" smtClean="0"/>
              <a:t>mm</a:t>
            </a:r>
            <a:endParaRPr lang="en-GB" b="1" dirty="0">
              <a:latin typeface="Symbol" panose="05050102010706020507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5351983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</a:t>
            </a:r>
            <a:r>
              <a:rPr lang="en-GB" b="1" dirty="0" smtClean="0"/>
              <a:t> </a:t>
            </a:r>
            <a:r>
              <a:rPr lang="en-GB" b="1" dirty="0" err="1"/>
              <a:t>T</a:t>
            </a:r>
            <a:r>
              <a:rPr lang="en-GB" b="1" dirty="0" err="1" smtClean="0"/>
              <a:t>eV</a:t>
            </a:r>
            <a:r>
              <a:rPr lang="en-GB" b="1" dirty="0" smtClean="0"/>
              <a:t> B hadron</a:t>
            </a:r>
            <a:br>
              <a:rPr lang="en-GB" b="1" dirty="0" smtClean="0"/>
            </a:br>
            <a:r>
              <a:rPr lang="en-GB" b="1" dirty="0" smtClean="0">
                <a:latin typeface="Symbol" panose="05050102010706020507" pitchFamily="18" charset="2"/>
              </a:rPr>
              <a:t>g</a:t>
            </a:r>
            <a:r>
              <a:rPr lang="en-GB" b="1" dirty="0" smtClean="0"/>
              <a:t> = 200</a:t>
            </a:r>
            <a:br>
              <a:rPr lang="en-GB" b="1" dirty="0" smtClean="0"/>
            </a:br>
            <a:r>
              <a:rPr lang="en-GB" b="1" dirty="0" err="1" smtClean="0">
                <a:latin typeface="Symbol" panose="05050102010706020507" pitchFamily="18" charset="2"/>
              </a:rPr>
              <a:t>g</a:t>
            </a:r>
            <a:r>
              <a:rPr lang="en-GB" b="1" dirty="0" err="1" smtClean="0"/>
              <a:t>c</a:t>
            </a:r>
            <a:r>
              <a:rPr lang="en-GB" b="1" dirty="0" err="1" smtClean="0">
                <a:latin typeface="Symbol" panose="05050102010706020507" pitchFamily="18" charset="2"/>
              </a:rPr>
              <a:t>t</a:t>
            </a:r>
            <a:r>
              <a:rPr lang="en-GB" b="1" dirty="0" smtClean="0">
                <a:latin typeface="Symbol" panose="05050102010706020507" pitchFamily="18" charset="2"/>
              </a:rPr>
              <a:t> = 90 </a:t>
            </a:r>
            <a:r>
              <a:rPr lang="en-GB" b="1" dirty="0" smtClean="0"/>
              <a:t>mm</a:t>
            </a:r>
            <a:br>
              <a:rPr lang="en-GB" b="1" dirty="0" smtClean="0"/>
            </a:br>
            <a:r>
              <a:rPr lang="en-GB" b="1" dirty="0" smtClean="0"/>
              <a:t>Radius 1st layer = 25 mm</a:t>
            </a:r>
            <a:endParaRPr lang="en-GB" b="1" dirty="0">
              <a:latin typeface="Symbol" panose="05050102010706020507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17480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Small cone sizes are prevalent.</a:t>
            </a:r>
          </a:p>
          <a:p>
            <a:r>
              <a:rPr lang="en-GB" dirty="0" smtClean="0">
                <a:latin typeface="Symbol" panose="05050102010706020507" pitchFamily="18" charset="2"/>
              </a:rPr>
              <a:t>D</a:t>
            </a:r>
            <a:r>
              <a:rPr lang="en-GB" dirty="0" smtClean="0"/>
              <a:t>R≈0.04 for a B in a 500+ GeV Jet.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78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5791200" cy="972026"/>
          </a:xfrm>
        </p:spPr>
        <p:txBody>
          <a:bodyPr/>
          <a:lstStyle/>
          <a:p>
            <a:r>
              <a:rPr lang="en-GB" dirty="0"/>
              <a:t>&gt;</a:t>
            </a:r>
            <a:r>
              <a:rPr lang="en-GB" dirty="0" smtClean="0"/>
              <a:t>2.5 </a:t>
            </a:r>
            <a:r>
              <a:rPr lang="en-GB" dirty="0" err="1" smtClean="0"/>
              <a:t>TeV</a:t>
            </a:r>
            <a:r>
              <a:rPr lang="en-GB" dirty="0" smtClean="0"/>
              <a:t> Jets seen!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13</a:t>
            </a:fld>
            <a:endParaRPr lang="en-GB"/>
          </a:p>
        </p:txBody>
      </p:sp>
      <p:pic>
        <p:nvPicPr>
          <p:cNvPr id="5" name="Content Placeholder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8050052" cy="536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6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25144"/>
            <a:ext cx="5682680" cy="1371600"/>
          </a:xfrm>
        </p:spPr>
        <p:txBody>
          <a:bodyPr>
            <a:normAutofit/>
          </a:bodyPr>
          <a:lstStyle/>
          <a:p>
            <a:r>
              <a:rPr lang="en-GB" dirty="0" smtClean="0"/>
              <a:t>Deep in the heart of ATLAS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7" y="1"/>
            <a:ext cx="7905141" cy="450912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14</a:t>
            </a:fld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4139952" y="2132856"/>
            <a:ext cx="4680520" cy="4708961"/>
            <a:chOff x="4139952" y="2132856"/>
            <a:chExt cx="4680520" cy="470896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390" y="4437112"/>
              <a:ext cx="3371082" cy="2404705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4139952" y="2132856"/>
              <a:ext cx="2880320" cy="3888432"/>
              <a:chOff x="4139952" y="2132856"/>
              <a:chExt cx="2880320" cy="3888432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>
                <a:off x="4139952" y="2132856"/>
                <a:ext cx="2880320" cy="2592288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4139952" y="2132856"/>
                <a:ext cx="1944216" cy="3888432"/>
              </a:xfrm>
              <a:prstGeom prst="straightConnector1">
                <a:avLst/>
              </a:prstGeom>
              <a:ln w="5715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2715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eepintheheartofTex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fld id="{1FFA816A-7C99-444B-A92E-EC045CD0D2F9}" type="datetime1">
              <a:rPr lang="en-US" altLang="en-US" sz="1400" smtClean="0"/>
              <a:pPr/>
              <a:t>4/11/2018</a:t>
            </a:fld>
            <a:endParaRPr lang="en-US" altLang="en-US" sz="140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0" y="0"/>
            <a:ext cx="7772400" cy="725488"/>
          </a:xfrm>
        </p:spPr>
        <p:txBody>
          <a:bodyPr/>
          <a:lstStyle/>
          <a:p>
            <a:r>
              <a:rPr lang="en-GB" altLang="en-US" smtClean="0"/>
              <a:t>Silicon Vertex Detector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2213"/>
            <a:ext cx="4784725" cy="5046662"/>
          </a:xfrm>
        </p:spPr>
        <p:txBody>
          <a:bodyPr/>
          <a:lstStyle/>
          <a:p>
            <a:r>
              <a:rPr lang="en-GB" altLang="en-US" smtClean="0"/>
              <a:t>Silicon Detectors</a:t>
            </a:r>
          </a:p>
          <a:p>
            <a:pPr lvl="1"/>
            <a:r>
              <a:rPr lang="en-GB" altLang="en-US" smtClean="0"/>
              <a:t>Reversed biased diodes</a:t>
            </a:r>
          </a:p>
          <a:p>
            <a:pPr lvl="1"/>
            <a:r>
              <a:rPr lang="en-GB" altLang="en-US" smtClean="0"/>
              <a:t>Crank the reverse voltage up until they are fully depleted</a:t>
            </a:r>
          </a:p>
          <a:p>
            <a:r>
              <a:rPr lang="en-GB" altLang="en-US" smtClean="0">
                <a:solidFill>
                  <a:srgbClr val="FF3399"/>
                </a:solidFill>
              </a:rPr>
              <a:t>Charged Particle liberates electron-hole pairs</a:t>
            </a:r>
          </a:p>
          <a:p>
            <a:pPr lvl="1"/>
            <a:r>
              <a:rPr lang="en-GB" altLang="en-US" smtClean="0">
                <a:solidFill>
                  <a:srgbClr val="CC0066"/>
                </a:solidFill>
              </a:rPr>
              <a:t>Small pulse of current</a:t>
            </a:r>
          </a:p>
          <a:p>
            <a:pPr lvl="1"/>
            <a:r>
              <a:rPr lang="en-GB" altLang="en-US" i="1" smtClean="0">
                <a:solidFill>
                  <a:srgbClr val="CC0066"/>
                </a:solidFill>
              </a:rPr>
              <a:t>Amplify it and record the hit.</a:t>
            </a: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4991100" y="1211263"/>
            <a:ext cx="2005013" cy="3895725"/>
          </a:xfrm>
          <a:prstGeom prst="rect">
            <a:avLst/>
          </a:prstGeom>
          <a:solidFill>
            <a:schemeClr val="accent1"/>
          </a:solidFill>
          <a:ln w="38100" cap="sq">
            <a:solidFill>
              <a:schemeClr val="hlink"/>
            </a:solidFill>
            <a:miter lim="800000"/>
            <a:headEnd type="none" w="sm" len="sm"/>
            <a:tailEnd type="none" w="lg" len="lg"/>
          </a:ln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endParaRPr kumimoji="0" lang="en-GB" altLang="en-US"/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7048500" y="1204913"/>
            <a:ext cx="1744663" cy="3895725"/>
          </a:xfrm>
          <a:prstGeom prst="rect">
            <a:avLst/>
          </a:prstGeom>
          <a:solidFill>
            <a:srgbClr val="FF3399"/>
          </a:solidFill>
          <a:ln w="38100" cap="sq">
            <a:solidFill>
              <a:schemeClr val="hlink"/>
            </a:solidFill>
            <a:miter lim="800000"/>
            <a:headEnd type="none" w="sm" len="sm"/>
            <a:tailEnd type="none" w="lg" len="lg"/>
          </a:ln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3319" name="Rectangle 8" descr="Wide downward diagonal"/>
          <p:cNvSpPr>
            <a:spLocks noChangeArrowheads="1"/>
          </p:cNvSpPr>
          <p:nvPr/>
        </p:nvSpPr>
        <p:spPr bwMode="auto">
          <a:xfrm>
            <a:off x="5526088" y="1212850"/>
            <a:ext cx="2411412" cy="3895725"/>
          </a:xfrm>
          <a:prstGeom prst="rect">
            <a:avLst/>
          </a:prstGeom>
          <a:pattFill prst="wdDnDiag">
            <a:fgClr>
              <a:schemeClr val="accent1"/>
            </a:fgClr>
            <a:bgClr>
              <a:srgbClr val="FFFFFF"/>
            </a:bgClr>
          </a:pattFill>
          <a:ln w="38100" cap="sq">
            <a:solidFill>
              <a:schemeClr val="hlink"/>
            </a:solidFill>
            <a:miter lim="800000"/>
            <a:headEnd type="none" w="sm" len="sm"/>
            <a:tailEnd type="none" w="lg" len="lg"/>
          </a:ln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3320" name="Line 9"/>
          <p:cNvSpPr>
            <a:spLocks noChangeShapeType="1"/>
          </p:cNvSpPr>
          <p:nvPr/>
        </p:nvSpPr>
        <p:spPr bwMode="auto">
          <a:xfrm>
            <a:off x="4703763" y="1227138"/>
            <a:ext cx="4098925" cy="4805362"/>
          </a:xfrm>
          <a:prstGeom prst="line">
            <a:avLst/>
          </a:prstGeom>
          <a:noFill/>
          <a:ln w="38100" cap="sq">
            <a:solidFill>
              <a:srgbClr val="FF0000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>
            <a:off x="6061075" y="2684463"/>
            <a:ext cx="231775" cy="0"/>
          </a:xfrm>
          <a:prstGeom prst="line">
            <a:avLst/>
          </a:prstGeom>
          <a:noFill/>
          <a:ln w="38100" cap="sq">
            <a:solidFill>
              <a:srgbClr val="339966"/>
            </a:solidFill>
            <a:round/>
            <a:headEnd type="none" w="sm" len="sm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22" name="Line 11"/>
          <p:cNvSpPr>
            <a:spLocks noChangeShapeType="1"/>
          </p:cNvSpPr>
          <p:nvPr/>
        </p:nvSpPr>
        <p:spPr bwMode="auto">
          <a:xfrm>
            <a:off x="6213475" y="2836863"/>
            <a:ext cx="231775" cy="0"/>
          </a:xfrm>
          <a:prstGeom prst="line">
            <a:avLst/>
          </a:prstGeom>
          <a:noFill/>
          <a:ln w="38100" cap="sq">
            <a:solidFill>
              <a:srgbClr val="339966"/>
            </a:solidFill>
            <a:round/>
            <a:headEnd type="none" w="sm" len="sm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23" name="Line 12"/>
          <p:cNvSpPr>
            <a:spLocks noChangeShapeType="1"/>
          </p:cNvSpPr>
          <p:nvPr/>
        </p:nvSpPr>
        <p:spPr bwMode="auto">
          <a:xfrm>
            <a:off x="6365875" y="2989263"/>
            <a:ext cx="231775" cy="0"/>
          </a:xfrm>
          <a:prstGeom prst="line">
            <a:avLst/>
          </a:prstGeom>
          <a:noFill/>
          <a:ln w="38100" cap="sq">
            <a:solidFill>
              <a:srgbClr val="339966"/>
            </a:solidFill>
            <a:round/>
            <a:headEnd type="none" w="sm" len="sm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24" name="Line 13"/>
          <p:cNvSpPr>
            <a:spLocks noChangeShapeType="1"/>
          </p:cNvSpPr>
          <p:nvPr/>
        </p:nvSpPr>
        <p:spPr bwMode="auto">
          <a:xfrm>
            <a:off x="6518275" y="3141663"/>
            <a:ext cx="231775" cy="0"/>
          </a:xfrm>
          <a:prstGeom prst="line">
            <a:avLst/>
          </a:prstGeom>
          <a:noFill/>
          <a:ln w="38100" cap="sq">
            <a:solidFill>
              <a:srgbClr val="339966"/>
            </a:solidFill>
            <a:round/>
            <a:headEnd type="none" w="sm" len="sm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>
            <a:off x="6670675" y="3294063"/>
            <a:ext cx="231775" cy="0"/>
          </a:xfrm>
          <a:prstGeom prst="line">
            <a:avLst/>
          </a:prstGeom>
          <a:noFill/>
          <a:ln w="38100" cap="sq">
            <a:solidFill>
              <a:srgbClr val="339966"/>
            </a:solidFill>
            <a:round/>
            <a:headEnd type="none" w="sm" len="sm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26" name="Line 15"/>
          <p:cNvSpPr>
            <a:spLocks noChangeShapeType="1"/>
          </p:cNvSpPr>
          <p:nvPr/>
        </p:nvSpPr>
        <p:spPr bwMode="auto">
          <a:xfrm>
            <a:off x="6865938" y="3432175"/>
            <a:ext cx="231775" cy="0"/>
          </a:xfrm>
          <a:prstGeom prst="line">
            <a:avLst/>
          </a:prstGeom>
          <a:noFill/>
          <a:ln w="38100" cap="sq">
            <a:solidFill>
              <a:srgbClr val="339966"/>
            </a:solidFill>
            <a:round/>
            <a:headEnd type="none" w="sm" len="sm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27" name="Line 16"/>
          <p:cNvSpPr>
            <a:spLocks noChangeShapeType="1"/>
          </p:cNvSpPr>
          <p:nvPr/>
        </p:nvSpPr>
        <p:spPr bwMode="auto">
          <a:xfrm>
            <a:off x="6889750" y="3613150"/>
            <a:ext cx="231775" cy="0"/>
          </a:xfrm>
          <a:prstGeom prst="line">
            <a:avLst/>
          </a:prstGeom>
          <a:noFill/>
          <a:ln w="38100" cap="sq">
            <a:solidFill>
              <a:srgbClr val="339966"/>
            </a:solidFill>
            <a:round/>
            <a:headEnd type="none" w="sm" len="sm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28" name="Line 17"/>
          <p:cNvSpPr>
            <a:spLocks noChangeShapeType="1"/>
          </p:cNvSpPr>
          <p:nvPr/>
        </p:nvSpPr>
        <p:spPr bwMode="auto">
          <a:xfrm>
            <a:off x="7042150" y="3779838"/>
            <a:ext cx="231775" cy="0"/>
          </a:xfrm>
          <a:prstGeom prst="line">
            <a:avLst/>
          </a:prstGeom>
          <a:noFill/>
          <a:ln w="38100" cap="sq">
            <a:solidFill>
              <a:srgbClr val="339966"/>
            </a:solidFill>
            <a:round/>
            <a:headEnd type="none" w="sm" len="sm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29" name="Line 18"/>
          <p:cNvSpPr>
            <a:spLocks noChangeShapeType="1"/>
          </p:cNvSpPr>
          <p:nvPr/>
        </p:nvSpPr>
        <p:spPr bwMode="auto">
          <a:xfrm>
            <a:off x="7164388" y="3975100"/>
            <a:ext cx="231775" cy="0"/>
          </a:xfrm>
          <a:prstGeom prst="line">
            <a:avLst/>
          </a:prstGeom>
          <a:noFill/>
          <a:ln w="38100" cap="sq">
            <a:solidFill>
              <a:srgbClr val="339966"/>
            </a:solidFill>
            <a:round/>
            <a:headEnd type="none" w="sm" len="sm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3330" name="Group 21"/>
          <p:cNvGrpSpPr>
            <a:grpSpLocks/>
          </p:cNvGrpSpPr>
          <p:nvPr/>
        </p:nvGrpSpPr>
        <p:grpSpPr bwMode="auto">
          <a:xfrm>
            <a:off x="5676900" y="2754313"/>
            <a:ext cx="246063" cy="231775"/>
            <a:chOff x="3731" y="2044"/>
            <a:chExt cx="155" cy="146"/>
          </a:xfrm>
        </p:grpSpPr>
        <p:sp>
          <p:nvSpPr>
            <p:cNvPr id="13360" name="Line 19"/>
            <p:cNvSpPr>
              <a:spLocks noChangeShapeType="1"/>
            </p:cNvSpPr>
            <p:nvPr/>
          </p:nvSpPr>
          <p:spPr bwMode="auto">
            <a:xfrm flipV="1">
              <a:off x="3731" y="2120"/>
              <a:ext cx="155" cy="1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61" name="Line 20"/>
            <p:cNvSpPr>
              <a:spLocks noChangeShapeType="1"/>
            </p:cNvSpPr>
            <p:nvPr/>
          </p:nvSpPr>
          <p:spPr bwMode="auto">
            <a:xfrm rot="-5400000">
              <a:off x="3736" y="2117"/>
              <a:ext cx="146" cy="0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331" name="Group 22"/>
          <p:cNvGrpSpPr>
            <a:grpSpLocks/>
          </p:cNvGrpSpPr>
          <p:nvPr/>
        </p:nvGrpSpPr>
        <p:grpSpPr bwMode="auto">
          <a:xfrm>
            <a:off x="5757863" y="3065463"/>
            <a:ext cx="246062" cy="231775"/>
            <a:chOff x="3731" y="2044"/>
            <a:chExt cx="155" cy="146"/>
          </a:xfrm>
        </p:grpSpPr>
        <p:sp>
          <p:nvSpPr>
            <p:cNvPr id="13358" name="Line 23"/>
            <p:cNvSpPr>
              <a:spLocks noChangeShapeType="1"/>
            </p:cNvSpPr>
            <p:nvPr/>
          </p:nvSpPr>
          <p:spPr bwMode="auto">
            <a:xfrm flipV="1">
              <a:off x="3731" y="2120"/>
              <a:ext cx="155" cy="1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59" name="Line 24"/>
            <p:cNvSpPr>
              <a:spLocks noChangeShapeType="1"/>
            </p:cNvSpPr>
            <p:nvPr/>
          </p:nvSpPr>
          <p:spPr bwMode="auto">
            <a:xfrm rot="-5400000">
              <a:off x="3736" y="2117"/>
              <a:ext cx="146" cy="0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332" name="Group 25"/>
          <p:cNvGrpSpPr>
            <a:grpSpLocks/>
          </p:cNvGrpSpPr>
          <p:nvPr/>
        </p:nvGrpSpPr>
        <p:grpSpPr bwMode="auto">
          <a:xfrm>
            <a:off x="6083300" y="3146425"/>
            <a:ext cx="246063" cy="231775"/>
            <a:chOff x="3731" y="2044"/>
            <a:chExt cx="155" cy="146"/>
          </a:xfrm>
        </p:grpSpPr>
        <p:sp>
          <p:nvSpPr>
            <p:cNvPr id="13356" name="Line 26"/>
            <p:cNvSpPr>
              <a:spLocks noChangeShapeType="1"/>
            </p:cNvSpPr>
            <p:nvPr/>
          </p:nvSpPr>
          <p:spPr bwMode="auto">
            <a:xfrm flipV="1">
              <a:off x="3731" y="2120"/>
              <a:ext cx="155" cy="1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57" name="Line 27"/>
            <p:cNvSpPr>
              <a:spLocks noChangeShapeType="1"/>
            </p:cNvSpPr>
            <p:nvPr/>
          </p:nvSpPr>
          <p:spPr bwMode="auto">
            <a:xfrm rot="-5400000">
              <a:off x="3736" y="2117"/>
              <a:ext cx="146" cy="0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333" name="Group 28"/>
          <p:cNvGrpSpPr>
            <a:grpSpLocks/>
          </p:cNvGrpSpPr>
          <p:nvPr/>
        </p:nvGrpSpPr>
        <p:grpSpPr bwMode="auto">
          <a:xfrm>
            <a:off x="6018213" y="3414713"/>
            <a:ext cx="246062" cy="231775"/>
            <a:chOff x="3731" y="2044"/>
            <a:chExt cx="155" cy="146"/>
          </a:xfrm>
        </p:grpSpPr>
        <p:sp>
          <p:nvSpPr>
            <p:cNvPr id="13354" name="Line 29"/>
            <p:cNvSpPr>
              <a:spLocks noChangeShapeType="1"/>
            </p:cNvSpPr>
            <p:nvPr/>
          </p:nvSpPr>
          <p:spPr bwMode="auto">
            <a:xfrm flipV="1">
              <a:off x="3731" y="2120"/>
              <a:ext cx="155" cy="1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55" name="Line 30"/>
            <p:cNvSpPr>
              <a:spLocks noChangeShapeType="1"/>
            </p:cNvSpPr>
            <p:nvPr/>
          </p:nvSpPr>
          <p:spPr bwMode="auto">
            <a:xfrm rot="-5400000">
              <a:off x="3736" y="2117"/>
              <a:ext cx="146" cy="0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334" name="Group 31"/>
          <p:cNvGrpSpPr>
            <a:grpSpLocks/>
          </p:cNvGrpSpPr>
          <p:nvPr/>
        </p:nvGrpSpPr>
        <p:grpSpPr bwMode="auto">
          <a:xfrm>
            <a:off x="6315075" y="3536950"/>
            <a:ext cx="246063" cy="288925"/>
            <a:chOff x="3731" y="2044"/>
            <a:chExt cx="155" cy="146"/>
          </a:xfrm>
        </p:grpSpPr>
        <p:sp>
          <p:nvSpPr>
            <p:cNvPr id="13352" name="Line 32"/>
            <p:cNvSpPr>
              <a:spLocks noChangeShapeType="1"/>
            </p:cNvSpPr>
            <p:nvPr/>
          </p:nvSpPr>
          <p:spPr bwMode="auto">
            <a:xfrm flipV="1">
              <a:off x="3731" y="2120"/>
              <a:ext cx="155" cy="1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53" name="Line 33"/>
            <p:cNvSpPr>
              <a:spLocks noChangeShapeType="1"/>
            </p:cNvSpPr>
            <p:nvPr/>
          </p:nvSpPr>
          <p:spPr bwMode="auto">
            <a:xfrm rot="-5400000">
              <a:off x="3736" y="2117"/>
              <a:ext cx="146" cy="0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335" name="Group 34"/>
          <p:cNvGrpSpPr>
            <a:grpSpLocks/>
          </p:cNvGrpSpPr>
          <p:nvPr/>
        </p:nvGrpSpPr>
        <p:grpSpPr bwMode="auto">
          <a:xfrm>
            <a:off x="6554788" y="3762375"/>
            <a:ext cx="246062" cy="231775"/>
            <a:chOff x="3731" y="2044"/>
            <a:chExt cx="155" cy="146"/>
          </a:xfrm>
        </p:grpSpPr>
        <p:sp>
          <p:nvSpPr>
            <p:cNvPr id="13350" name="Line 35"/>
            <p:cNvSpPr>
              <a:spLocks noChangeShapeType="1"/>
            </p:cNvSpPr>
            <p:nvPr/>
          </p:nvSpPr>
          <p:spPr bwMode="auto">
            <a:xfrm flipV="1">
              <a:off x="3731" y="2120"/>
              <a:ext cx="155" cy="1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51" name="Line 36"/>
            <p:cNvSpPr>
              <a:spLocks noChangeShapeType="1"/>
            </p:cNvSpPr>
            <p:nvPr/>
          </p:nvSpPr>
          <p:spPr bwMode="auto">
            <a:xfrm rot="-5400000">
              <a:off x="3736" y="2117"/>
              <a:ext cx="146" cy="0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336" name="Group 37"/>
          <p:cNvGrpSpPr>
            <a:grpSpLocks/>
          </p:cNvGrpSpPr>
          <p:nvPr/>
        </p:nvGrpSpPr>
        <p:grpSpPr bwMode="auto">
          <a:xfrm>
            <a:off x="6764338" y="4029075"/>
            <a:ext cx="246062" cy="231775"/>
            <a:chOff x="3731" y="2044"/>
            <a:chExt cx="155" cy="146"/>
          </a:xfrm>
        </p:grpSpPr>
        <p:sp>
          <p:nvSpPr>
            <p:cNvPr id="13348" name="Line 38"/>
            <p:cNvSpPr>
              <a:spLocks noChangeShapeType="1"/>
            </p:cNvSpPr>
            <p:nvPr/>
          </p:nvSpPr>
          <p:spPr bwMode="auto">
            <a:xfrm flipV="1">
              <a:off x="3731" y="2120"/>
              <a:ext cx="155" cy="1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9" name="Line 39"/>
            <p:cNvSpPr>
              <a:spLocks noChangeShapeType="1"/>
            </p:cNvSpPr>
            <p:nvPr/>
          </p:nvSpPr>
          <p:spPr bwMode="auto">
            <a:xfrm rot="-5400000">
              <a:off x="3736" y="2117"/>
              <a:ext cx="146" cy="0"/>
            </a:xfrm>
            <a:prstGeom prst="line">
              <a:avLst/>
            </a:prstGeom>
            <a:noFill/>
            <a:ln w="38100" cap="sq">
              <a:solidFill>
                <a:srgbClr val="CC0066"/>
              </a:solidFill>
              <a:round/>
              <a:headEnd type="none" w="sm" len="sm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3337" name="Line 40"/>
          <p:cNvSpPr>
            <a:spLocks noChangeShapeType="1"/>
          </p:cNvSpPr>
          <p:nvPr/>
        </p:nvSpPr>
        <p:spPr bwMode="auto">
          <a:xfrm flipH="1" flipV="1">
            <a:off x="5626100" y="4200525"/>
            <a:ext cx="882650" cy="0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38" name="Line 41"/>
          <p:cNvSpPr>
            <a:spLocks noChangeShapeType="1"/>
          </p:cNvSpPr>
          <p:nvPr/>
        </p:nvSpPr>
        <p:spPr bwMode="auto">
          <a:xfrm flipH="1" flipV="1">
            <a:off x="5186363" y="3616325"/>
            <a:ext cx="882650" cy="0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39" name="Line 42"/>
          <p:cNvSpPr>
            <a:spLocks noChangeShapeType="1"/>
          </p:cNvSpPr>
          <p:nvPr/>
        </p:nvSpPr>
        <p:spPr bwMode="auto">
          <a:xfrm flipH="1" flipV="1">
            <a:off x="5454650" y="3854450"/>
            <a:ext cx="882650" cy="0"/>
          </a:xfrm>
          <a:prstGeom prst="line">
            <a:avLst/>
          </a:prstGeom>
          <a:noFill/>
          <a:ln w="28575">
            <a:solidFill>
              <a:schemeClr val="hlink"/>
            </a:solidFill>
            <a:prstDash val="dash"/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40" name="Line 43"/>
          <p:cNvSpPr>
            <a:spLocks noChangeShapeType="1"/>
          </p:cNvSpPr>
          <p:nvPr/>
        </p:nvSpPr>
        <p:spPr bwMode="auto">
          <a:xfrm flipV="1">
            <a:off x="6781800" y="2887663"/>
            <a:ext cx="882650" cy="0"/>
          </a:xfrm>
          <a:prstGeom prst="line">
            <a:avLst/>
          </a:prstGeom>
          <a:noFill/>
          <a:ln w="28575">
            <a:solidFill>
              <a:srgbClr val="800080"/>
            </a:solidFill>
            <a:prstDash val="dash"/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41" name="Line 44"/>
          <p:cNvSpPr>
            <a:spLocks noChangeShapeType="1"/>
          </p:cNvSpPr>
          <p:nvPr/>
        </p:nvSpPr>
        <p:spPr bwMode="auto">
          <a:xfrm flipV="1">
            <a:off x="6934200" y="3040063"/>
            <a:ext cx="882650" cy="0"/>
          </a:xfrm>
          <a:prstGeom prst="line">
            <a:avLst/>
          </a:prstGeom>
          <a:noFill/>
          <a:ln w="28575">
            <a:solidFill>
              <a:srgbClr val="800080"/>
            </a:solidFill>
            <a:prstDash val="dash"/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42" name="Line 45"/>
          <p:cNvSpPr>
            <a:spLocks noChangeShapeType="1"/>
          </p:cNvSpPr>
          <p:nvPr/>
        </p:nvSpPr>
        <p:spPr bwMode="auto">
          <a:xfrm flipV="1">
            <a:off x="7086600" y="3192463"/>
            <a:ext cx="882650" cy="0"/>
          </a:xfrm>
          <a:prstGeom prst="line">
            <a:avLst/>
          </a:prstGeom>
          <a:noFill/>
          <a:ln w="28575">
            <a:solidFill>
              <a:srgbClr val="800080"/>
            </a:solidFill>
            <a:prstDash val="dash"/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43" name="Line 46"/>
          <p:cNvSpPr>
            <a:spLocks noChangeShapeType="1"/>
          </p:cNvSpPr>
          <p:nvPr/>
        </p:nvSpPr>
        <p:spPr bwMode="auto">
          <a:xfrm flipV="1">
            <a:off x="7239000" y="3344863"/>
            <a:ext cx="882650" cy="0"/>
          </a:xfrm>
          <a:prstGeom prst="line">
            <a:avLst/>
          </a:prstGeom>
          <a:noFill/>
          <a:ln w="28575">
            <a:solidFill>
              <a:srgbClr val="800080"/>
            </a:solidFill>
            <a:prstDash val="dash"/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44" name="Text Box 49"/>
          <p:cNvSpPr txBox="1">
            <a:spLocks noChangeArrowheads="1"/>
          </p:cNvSpPr>
          <p:nvPr/>
        </p:nvSpPr>
        <p:spPr bwMode="auto">
          <a:xfrm>
            <a:off x="5045075" y="263525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>
                <a:solidFill>
                  <a:srgbClr val="000000"/>
                </a:solidFill>
                <a:miter lim="800000"/>
                <a:headEnd type="none" w="sm" len="sm"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kumimoji="0" lang="en-GB" altLang="en-US"/>
              <a:t>n</a:t>
            </a:r>
          </a:p>
        </p:txBody>
      </p:sp>
      <p:sp>
        <p:nvSpPr>
          <p:cNvPr id="13345" name="Text Box 50"/>
          <p:cNvSpPr txBox="1">
            <a:spLocks noChangeArrowheads="1"/>
          </p:cNvSpPr>
          <p:nvPr/>
        </p:nvSpPr>
        <p:spPr bwMode="auto">
          <a:xfrm>
            <a:off x="8113713" y="2411413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>
                <a:solidFill>
                  <a:srgbClr val="000000"/>
                </a:solidFill>
                <a:miter lim="800000"/>
                <a:headEnd type="none" w="sm" len="sm"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kumimoji="0" lang="en-GB" altLang="en-US"/>
              <a:t>p</a:t>
            </a:r>
          </a:p>
        </p:txBody>
      </p:sp>
      <p:sp>
        <p:nvSpPr>
          <p:cNvPr id="13346" name="Line 51"/>
          <p:cNvSpPr>
            <a:spLocks noChangeShapeType="1"/>
          </p:cNvSpPr>
          <p:nvPr/>
        </p:nvSpPr>
        <p:spPr bwMode="auto">
          <a:xfrm flipH="1" flipV="1">
            <a:off x="6635750" y="4921250"/>
            <a:ext cx="304800" cy="1054100"/>
          </a:xfrm>
          <a:prstGeom prst="line">
            <a:avLst/>
          </a:prstGeom>
          <a:noFill/>
          <a:ln w="38100" cap="sq">
            <a:solidFill>
              <a:srgbClr val="DE584A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47" name="Text Box 52"/>
          <p:cNvSpPr txBox="1">
            <a:spLocks noChangeArrowheads="1"/>
          </p:cNvSpPr>
          <p:nvPr/>
        </p:nvSpPr>
        <p:spPr bwMode="auto">
          <a:xfrm>
            <a:off x="6083300" y="5851525"/>
            <a:ext cx="2339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>
                <a:solidFill>
                  <a:srgbClr val="000000"/>
                </a:solidFill>
                <a:miter lim="800000"/>
                <a:headEnd type="none" w="sm" len="sm"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kumimoji="0" lang="en-GB" altLang="en-US"/>
              <a:t>Depletion Region</a:t>
            </a:r>
          </a:p>
        </p:txBody>
      </p:sp>
    </p:spTree>
    <p:extLst>
      <p:ext uri="{BB962C8B-B14F-4D97-AF65-F5344CB8AC3E}">
        <p14:creationId xmlns:p14="http://schemas.microsoft.com/office/powerpoint/2010/main" val="33116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683994"/>
          </a:xfrm>
        </p:spPr>
        <p:txBody>
          <a:bodyPr/>
          <a:lstStyle/>
          <a:p>
            <a:r>
              <a:rPr lang="en-GB" dirty="0" smtClean="0"/>
              <a:t>Pixel detector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556792"/>
            <a:ext cx="4666530" cy="492293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16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2411760" y="692696"/>
            <a:ext cx="6379183" cy="720080"/>
            <a:chOff x="2411760" y="692696"/>
            <a:chExt cx="6379183" cy="720080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2411760" y="1412776"/>
              <a:ext cx="4680520" cy="0"/>
            </a:xfrm>
            <a:prstGeom prst="straightConnector1">
              <a:avLst/>
            </a:prstGeom>
            <a:ln w="698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660232" y="692696"/>
              <a:ext cx="213071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/>
                <a:t>~ 150 </a:t>
              </a:r>
              <a:r>
                <a:rPr lang="en-GB" sz="3600" dirty="0" smtClean="0">
                  <a:latin typeface="Symbol" panose="05050102010706020507" pitchFamily="18" charset="2"/>
                </a:rPr>
                <a:t>m</a:t>
              </a:r>
              <a:r>
                <a:rPr lang="en-GB" sz="3600" dirty="0" smtClean="0"/>
                <a:t>m</a:t>
              </a:r>
              <a:endParaRPr lang="en-GB" sz="36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1772816"/>
            <a:ext cx="26148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Many thousands</a:t>
            </a:r>
            <a:br>
              <a:rPr lang="en-GB" sz="2400" dirty="0" smtClean="0"/>
            </a:br>
            <a:r>
              <a:rPr lang="en-GB" sz="2400" dirty="0" smtClean="0"/>
              <a:t>of tiny sensors</a:t>
            </a:r>
          </a:p>
          <a:p>
            <a:endParaRPr lang="en-GB" sz="2400" dirty="0"/>
          </a:p>
          <a:p>
            <a:r>
              <a:rPr lang="en-GB" sz="2400" dirty="0" smtClean="0"/>
              <a:t>50 </a:t>
            </a:r>
            <a:r>
              <a:rPr lang="en-GB" sz="2400" dirty="0" smtClean="0">
                <a:latin typeface="Symbol" panose="05050102010706020507" pitchFamily="18" charset="2"/>
              </a:rPr>
              <a:t>m</a:t>
            </a:r>
            <a:r>
              <a:rPr lang="en-GB" sz="2400" dirty="0" smtClean="0"/>
              <a:t>m x 250 </a:t>
            </a:r>
            <a:r>
              <a:rPr lang="en-GB" sz="2400" dirty="0" smtClean="0">
                <a:latin typeface="Symbol" panose="05050102010706020507" pitchFamily="18" charset="2"/>
              </a:rPr>
              <a:t>m</a:t>
            </a:r>
            <a:r>
              <a:rPr lang="en-GB" sz="2400" dirty="0" smtClean="0"/>
              <a:t>m</a:t>
            </a:r>
            <a:br>
              <a:rPr lang="en-GB" sz="2400" dirty="0" smtClean="0"/>
            </a:br>
            <a:r>
              <a:rPr lang="en-GB" sz="2400" dirty="0" smtClean="0"/>
              <a:t>and 300 </a:t>
            </a:r>
            <a:r>
              <a:rPr lang="en-GB" sz="2400" dirty="0" smtClean="0">
                <a:latin typeface="Symbol" panose="05050102010706020507" pitchFamily="18" charset="2"/>
              </a:rPr>
              <a:t>m</a:t>
            </a:r>
            <a:r>
              <a:rPr lang="en-GB" sz="2400" dirty="0" smtClean="0"/>
              <a:t>m thick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8606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17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30" b="6930"/>
          <a:stretch/>
        </p:blipFill>
        <p:spPr>
          <a:xfrm>
            <a:off x="-13594" y="163404"/>
            <a:ext cx="9144000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97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6" y="2332"/>
            <a:ext cx="8507288" cy="118805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Energy-fraction of B </a:t>
            </a:r>
            <a:r>
              <a:rPr lang="en-GB" dirty="0" smtClean="0"/>
              <a:t>hadrons?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Does it depend on Jet energy?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583856"/>
            <a:ext cx="3291840" cy="4525963"/>
          </a:xfrm>
        </p:spPr>
        <p:txBody>
          <a:bodyPr/>
          <a:lstStyle/>
          <a:p>
            <a:r>
              <a:rPr lang="en-GB" dirty="0" smtClean="0"/>
              <a:t>Energy fraction of </a:t>
            </a:r>
            <a:r>
              <a:rPr lang="en-GB" smtClean="0"/>
              <a:t>B </a:t>
            </a:r>
            <a:r>
              <a:rPr lang="en-GB" smtClean="0"/>
              <a:t>hadrons </a:t>
            </a:r>
            <a:r>
              <a:rPr lang="en-GB" dirty="0" smtClean="0"/>
              <a:t>as Jet energy increases</a:t>
            </a:r>
          </a:p>
          <a:p>
            <a:pPr lvl="1"/>
            <a:r>
              <a:rPr lang="en-GB" dirty="0" err="1" smtClean="0"/>
              <a:t>x</a:t>
            </a:r>
            <a:r>
              <a:rPr lang="en-GB" baseline="-25000" dirty="0" err="1" smtClean="0"/>
              <a:t>B</a:t>
            </a:r>
            <a:r>
              <a:rPr lang="en-GB" baseline="-25000" dirty="0" smtClean="0"/>
              <a:t>  </a:t>
            </a:r>
            <a:r>
              <a:rPr lang="en-GB" dirty="0" smtClean="0"/>
              <a:t>Logarithmic?</a:t>
            </a:r>
          </a:p>
          <a:p>
            <a:pPr lvl="1"/>
            <a:r>
              <a:rPr lang="en-GB" dirty="0" err="1"/>
              <a:t>x</a:t>
            </a:r>
            <a:r>
              <a:rPr lang="en-GB" baseline="-25000" dirty="0" err="1"/>
              <a:t>B</a:t>
            </a:r>
            <a:r>
              <a:rPr lang="en-GB" baseline="-25000" dirty="0"/>
              <a:t> </a:t>
            </a:r>
            <a:r>
              <a:rPr lang="en-GB" baseline="-25000" dirty="0" smtClean="0"/>
              <a:t> </a:t>
            </a:r>
            <a:r>
              <a:rPr lang="en-GB" dirty="0" smtClean="0"/>
              <a:t>Non-linear?</a:t>
            </a:r>
            <a:r>
              <a:rPr lang="en-GB" dirty="0"/>
              <a:t> </a:t>
            </a:r>
            <a:endParaRPr lang="en-GB" dirty="0" smtClean="0"/>
          </a:p>
          <a:p>
            <a:pPr lvl="1"/>
            <a:r>
              <a:rPr lang="en-GB" dirty="0" err="1" smtClean="0"/>
              <a:t>x</a:t>
            </a:r>
            <a:r>
              <a:rPr lang="en-GB" baseline="-25000" dirty="0" err="1" smtClean="0"/>
              <a:t>B</a:t>
            </a:r>
            <a:r>
              <a:rPr lang="en-GB" dirty="0" smtClean="0"/>
              <a:t> Constant?</a:t>
            </a:r>
          </a:p>
          <a:p>
            <a:pPr lvl="1"/>
            <a:r>
              <a:rPr lang="en-GB" dirty="0" smtClean="0"/>
              <a:t>If Jet energy </a:t>
            </a:r>
            <a:r>
              <a:rPr lang="en-GB" dirty="0" smtClean="0">
                <a:sym typeface="Wingdings" panose="05000000000000000000" pitchFamily="2" charset="2"/>
              </a:rPr>
              <a:t> more tracks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Helps taggers</a:t>
            </a:r>
            <a:endParaRPr lang="en-GB" dirty="0"/>
          </a:p>
          <a:p>
            <a:pPr lvl="1"/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572000" y="4941168"/>
            <a:ext cx="40324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572000" y="1340768"/>
            <a:ext cx="0" cy="36004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97439" y="518592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1.0</a:t>
            </a:r>
            <a:endParaRPr lang="en-GB" dirty="0"/>
          </a:p>
        </p:txBody>
      </p:sp>
      <p:sp>
        <p:nvSpPr>
          <p:cNvPr id="14" name="Freeform 13"/>
          <p:cNvSpPr/>
          <p:nvPr/>
        </p:nvSpPr>
        <p:spPr>
          <a:xfrm>
            <a:off x="4589929" y="2562313"/>
            <a:ext cx="3612777" cy="2391026"/>
          </a:xfrm>
          <a:custGeom>
            <a:avLst/>
            <a:gdLst>
              <a:gd name="connsiteX0" fmla="*/ 0 w 3612777"/>
              <a:gd name="connsiteY0" fmla="*/ 2368275 h 2391026"/>
              <a:gd name="connsiteX1" fmla="*/ 986118 w 3612777"/>
              <a:gd name="connsiteY1" fmla="*/ 2251734 h 2391026"/>
              <a:gd name="connsiteX2" fmla="*/ 1739153 w 3612777"/>
              <a:gd name="connsiteY2" fmla="*/ 1310440 h 2391026"/>
              <a:gd name="connsiteX3" fmla="*/ 2348753 w 3612777"/>
              <a:gd name="connsiteY3" fmla="*/ 10558 h 2391026"/>
              <a:gd name="connsiteX4" fmla="*/ 3155577 w 3612777"/>
              <a:gd name="connsiteY4" fmla="*/ 2072440 h 2391026"/>
              <a:gd name="connsiteX5" fmla="*/ 3612777 w 3612777"/>
              <a:gd name="connsiteY5" fmla="*/ 2350346 h 239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12777" h="2391026">
                <a:moveTo>
                  <a:pt x="0" y="2368275"/>
                </a:moveTo>
                <a:cubicBezTo>
                  <a:pt x="348129" y="2398157"/>
                  <a:pt x="696259" y="2428040"/>
                  <a:pt x="986118" y="2251734"/>
                </a:cubicBezTo>
                <a:cubicBezTo>
                  <a:pt x="1275977" y="2075428"/>
                  <a:pt x="1512047" y="1683969"/>
                  <a:pt x="1739153" y="1310440"/>
                </a:cubicBezTo>
                <a:cubicBezTo>
                  <a:pt x="1966259" y="936911"/>
                  <a:pt x="2112682" y="-116442"/>
                  <a:pt x="2348753" y="10558"/>
                </a:cubicBezTo>
                <a:cubicBezTo>
                  <a:pt x="2584824" y="137558"/>
                  <a:pt x="2944906" y="1682475"/>
                  <a:pt x="3155577" y="2072440"/>
                </a:cubicBezTo>
                <a:cubicBezTo>
                  <a:pt x="3366248" y="2462405"/>
                  <a:pt x="3489512" y="2406375"/>
                  <a:pt x="3612777" y="235034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7956376" y="4797152"/>
            <a:ext cx="0" cy="33142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403111" y="501715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x</a:t>
            </a:r>
            <a:r>
              <a:rPr lang="en-GB" baseline="-25000" dirty="0" err="1"/>
              <a:t>B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021224" y="2204864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All jet energies?</a:t>
            </a:r>
            <a:endParaRPr lang="en-GB" dirty="0"/>
          </a:p>
        </p:txBody>
      </p:sp>
      <p:sp>
        <p:nvSpPr>
          <p:cNvPr id="20" name="Freeform 19"/>
          <p:cNvSpPr/>
          <p:nvPr/>
        </p:nvSpPr>
        <p:spPr>
          <a:xfrm>
            <a:off x="4563035" y="2708921"/>
            <a:ext cx="3529776" cy="2275834"/>
          </a:xfrm>
          <a:custGeom>
            <a:avLst/>
            <a:gdLst>
              <a:gd name="connsiteX0" fmla="*/ 0 w 3529776"/>
              <a:gd name="connsiteY0" fmla="*/ 1113359 h 1167525"/>
              <a:gd name="connsiteX1" fmla="*/ 564777 w 3529776"/>
              <a:gd name="connsiteY1" fmla="*/ 1041642 h 1167525"/>
              <a:gd name="connsiteX2" fmla="*/ 1353671 w 3529776"/>
              <a:gd name="connsiteY2" fmla="*/ 10700 h 1167525"/>
              <a:gd name="connsiteX3" fmla="*/ 2393577 w 3529776"/>
              <a:gd name="connsiteY3" fmla="*/ 539618 h 1167525"/>
              <a:gd name="connsiteX4" fmla="*/ 3442447 w 3529776"/>
              <a:gd name="connsiteY4" fmla="*/ 1113359 h 1167525"/>
              <a:gd name="connsiteX5" fmla="*/ 3397624 w 3529776"/>
              <a:gd name="connsiteY5" fmla="*/ 1086465 h 11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29776" h="1167525">
                <a:moveTo>
                  <a:pt x="0" y="1113359"/>
                </a:moveTo>
                <a:cubicBezTo>
                  <a:pt x="169582" y="1169389"/>
                  <a:pt x="339165" y="1225419"/>
                  <a:pt x="564777" y="1041642"/>
                </a:cubicBezTo>
                <a:cubicBezTo>
                  <a:pt x="790389" y="857865"/>
                  <a:pt x="1048871" y="94371"/>
                  <a:pt x="1353671" y="10700"/>
                </a:cubicBezTo>
                <a:cubicBezTo>
                  <a:pt x="1658471" y="-72971"/>
                  <a:pt x="2045448" y="355842"/>
                  <a:pt x="2393577" y="539618"/>
                </a:cubicBezTo>
                <a:cubicBezTo>
                  <a:pt x="2741706" y="723394"/>
                  <a:pt x="3275106" y="1022218"/>
                  <a:pt x="3442447" y="1113359"/>
                </a:cubicBezTo>
                <a:cubicBezTo>
                  <a:pt x="3609788" y="1204500"/>
                  <a:pt x="3503706" y="1145482"/>
                  <a:pt x="3397624" y="1086465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4572000" y="3057838"/>
            <a:ext cx="3424518" cy="1890680"/>
          </a:xfrm>
          <a:custGeom>
            <a:avLst/>
            <a:gdLst>
              <a:gd name="connsiteX0" fmla="*/ 0 w 3424518"/>
              <a:gd name="connsiteY0" fmla="*/ 1854821 h 1890680"/>
              <a:gd name="connsiteX1" fmla="*/ 412376 w 3424518"/>
              <a:gd name="connsiteY1" fmla="*/ 8091 h 1890680"/>
              <a:gd name="connsiteX2" fmla="*/ 1640541 w 3424518"/>
              <a:gd name="connsiteY2" fmla="*/ 1209362 h 1890680"/>
              <a:gd name="connsiteX3" fmla="*/ 3424518 w 3424518"/>
              <a:gd name="connsiteY3" fmla="*/ 1890680 h 189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4518" h="1890680">
                <a:moveTo>
                  <a:pt x="0" y="1854821"/>
                </a:moveTo>
                <a:cubicBezTo>
                  <a:pt x="69476" y="985244"/>
                  <a:pt x="138953" y="115667"/>
                  <a:pt x="412376" y="8091"/>
                </a:cubicBezTo>
                <a:cubicBezTo>
                  <a:pt x="685800" y="-99486"/>
                  <a:pt x="1138517" y="895597"/>
                  <a:pt x="1640541" y="1209362"/>
                </a:cubicBezTo>
                <a:cubicBezTo>
                  <a:pt x="2142565" y="1523127"/>
                  <a:pt x="2783541" y="1706903"/>
                  <a:pt x="3424518" y="189068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589929" y="2080066"/>
            <a:ext cx="2193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Does </a:t>
            </a:r>
            <a:r>
              <a:rPr lang="en-GB" b="1" dirty="0" err="1">
                <a:solidFill>
                  <a:srgbClr val="008000"/>
                </a:solidFill>
              </a:rPr>
              <a:t>x</a:t>
            </a:r>
            <a:r>
              <a:rPr lang="en-GB" b="1" baseline="-25000" dirty="0" err="1">
                <a:solidFill>
                  <a:srgbClr val="008000"/>
                </a:solidFill>
              </a:rPr>
              <a:t>B</a:t>
            </a:r>
            <a:r>
              <a:rPr lang="en-GB" b="1" dirty="0" smtClean="0">
                <a:solidFill>
                  <a:srgbClr val="008000"/>
                </a:solidFill>
              </a:rPr>
              <a:t> get worse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Larger E-jet??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1600" y="5982433"/>
            <a:ext cx="6529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</a:rPr>
              <a:t>Let’s at least find out what simulations say!</a:t>
            </a:r>
            <a:endParaRPr lang="en-GB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75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037" y="3068961"/>
            <a:ext cx="4644930" cy="37890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318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B </a:t>
            </a:r>
            <a:r>
              <a:rPr lang="en-GB" sz="4000" dirty="0" smtClean="0"/>
              <a:t>hadron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Energy fraction </a:t>
            </a:r>
            <a:r>
              <a:rPr lang="en-GB" dirty="0" smtClean="0"/>
              <a:t>	</a:t>
            </a:r>
            <a:r>
              <a:rPr lang="en-GB" sz="2800" dirty="0" smtClean="0"/>
              <a:t>(</a:t>
            </a:r>
            <a:r>
              <a:rPr lang="en-GB" sz="2800" dirty="0" err="1" smtClean="0"/>
              <a:t>pythia+Fastjet</a:t>
            </a:r>
            <a:r>
              <a:rPr lang="en-GB" sz="2800" dirty="0" smtClean="0"/>
              <a:t>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43651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energy of B hadrons</a:t>
            </a:r>
            <a:br>
              <a:rPr lang="en-GB" dirty="0"/>
            </a:br>
            <a:r>
              <a:rPr lang="en-GB" dirty="0"/>
              <a:t>in our simulation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99992" y="2348880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However; Fraction of Jet energy each B </a:t>
            </a:r>
            <a:r>
              <a:rPr lang="en-GB" b="1" dirty="0" smtClean="0"/>
              <a:t>hadron </a:t>
            </a:r>
            <a:r>
              <a:rPr lang="en-GB" b="1" dirty="0" smtClean="0"/>
              <a:t>has does not strongly depend on energy of the jet.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4564" y="5103674"/>
            <a:ext cx="43854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So as Jet energy increases, </a:t>
            </a:r>
            <a:br>
              <a:rPr lang="en-GB" b="1" dirty="0" smtClean="0"/>
            </a:br>
            <a:r>
              <a:rPr lang="en-GB" b="1" dirty="0" smtClean="0"/>
              <a:t>the problems of B-taggers will get worse.</a:t>
            </a:r>
          </a:p>
          <a:p>
            <a:endParaRPr lang="en-GB" b="1" dirty="0"/>
          </a:p>
          <a:p>
            <a:r>
              <a:rPr lang="en-GB" b="1" dirty="0" smtClean="0"/>
              <a:t>And more B </a:t>
            </a:r>
            <a:r>
              <a:rPr lang="en-GB" b="1" dirty="0" smtClean="0"/>
              <a:t>hadrons </a:t>
            </a:r>
            <a:r>
              <a:rPr lang="en-GB" b="1" dirty="0" smtClean="0"/>
              <a:t>will decay inside the detector volume.</a:t>
            </a:r>
            <a:endParaRPr lang="en-GB" b="1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08" y="1478397"/>
            <a:ext cx="4012139" cy="2952328"/>
          </a:xfrm>
        </p:spPr>
      </p:pic>
    </p:spTree>
    <p:extLst>
      <p:ext uri="{BB962C8B-B14F-4D97-AF65-F5344CB8AC3E}">
        <p14:creationId xmlns:p14="http://schemas.microsoft.com/office/powerpoint/2010/main" val="288207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82801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5256584"/>
          </a:xfrm>
        </p:spPr>
        <p:txBody>
          <a:bodyPr>
            <a:normAutofit/>
          </a:bodyPr>
          <a:lstStyle/>
          <a:p>
            <a:r>
              <a:rPr lang="en-GB" dirty="0" smtClean="0"/>
              <a:t>Why do we want to tag b-jets?</a:t>
            </a:r>
          </a:p>
          <a:p>
            <a:r>
              <a:rPr lang="en-GB" dirty="0" smtClean="0"/>
              <a:t>Explain the “multiplicity jump” technique </a:t>
            </a:r>
            <a:br>
              <a:rPr lang="en-GB" dirty="0" smtClean="0"/>
            </a:br>
            <a:r>
              <a:rPr lang="en-GB" dirty="0" smtClean="0"/>
              <a:t>(aka – Todd’s crazy idea)</a:t>
            </a:r>
            <a:endParaRPr lang="en-GB" dirty="0"/>
          </a:p>
          <a:p>
            <a:r>
              <a:rPr lang="en-GB" sz="2400" dirty="0" smtClean="0">
                <a:solidFill>
                  <a:srgbClr val="0070C0"/>
                </a:solidFill>
              </a:rPr>
              <a:t>The “invented” parameter F</a:t>
            </a:r>
            <a:r>
              <a:rPr lang="en-GB" sz="2400" baseline="-25000" dirty="0" smtClean="0">
                <a:solidFill>
                  <a:srgbClr val="0070C0"/>
                </a:solidFill>
              </a:rPr>
              <a:t>i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Pile-up and luminous region</a:t>
            </a:r>
            <a:endParaRPr lang="en-GB" sz="2400" dirty="0">
              <a:solidFill>
                <a:srgbClr val="0070C0"/>
              </a:solidFill>
            </a:endParaRPr>
          </a:p>
          <a:p>
            <a:r>
              <a:rPr lang="en-GB" sz="2800" dirty="0" smtClean="0">
                <a:solidFill>
                  <a:schemeClr val="tx2">
                    <a:lumMod val="50000"/>
                  </a:schemeClr>
                </a:solidFill>
              </a:rPr>
              <a:t>Using an Artificial Neural Net (ANN)</a:t>
            </a:r>
          </a:p>
          <a:p>
            <a:pPr lvl="1"/>
            <a:r>
              <a:rPr lang="en-GB" sz="2800" dirty="0" smtClean="0">
                <a:solidFill>
                  <a:schemeClr val="tx2">
                    <a:lumMod val="50000"/>
                  </a:schemeClr>
                </a:solidFill>
              </a:rPr>
              <a:t>(It’s not “deep” enough to be a DNN)</a:t>
            </a:r>
          </a:p>
          <a:p>
            <a:pPr lvl="1"/>
            <a:r>
              <a:rPr lang="en-GB" sz="2800" dirty="0" smtClean="0">
                <a:solidFill>
                  <a:schemeClr val="tx2">
                    <a:lumMod val="50000"/>
                  </a:schemeClr>
                </a:solidFill>
              </a:rPr>
              <a:t>Learning a little from “deep learning”</a:t>
            </a:r>
          </a:p>
          <a:p>
            <a:pPr lvl="1"/>
            <a:endParaRPr lang="en-GB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GB" sz="2800" dirty="0" smtClean="0">
                <a:solidFill>
                  <a:schemeClr val="tx2">
                    <a:lumMod val="50000"/>
                  </a:schemeClr>
                </a:solidFill>
              </a:rPr>
              <a:t>Future prospects @ ATLAS</a:t>
            </a:r>
            <a:endParaRPr lang="en-GB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35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7200800" cy="648072"/>
          </a:xfrm>
        </p:spPr>
        <p:txBody>
          <a:bodyPr>
            <a:normAutofit/>
          </a:bodyPr>
          <a:lstStyle/>
          <a:p>
            <a:r>
              <a:rPr lang="en-GB" dirty="0" smtClean="0"/>
              <a:t>Simulation Details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5733256"/>
          </a:xfrm>
        </p:spPr>
        <p:txBody>
          <a:bodyPr>
            <a:normAutofit/>
          </a:bodyPr>
          <a:lstStyle/>
          <a:p>
            <a:r>
              <a:rPr lang="en-GB" dirty="0" smtClean="0"/>
              <a:t>Generator level simulation </a:t>
            </a:r>
            <a:r>
              <a:rPr lang="en-GB" dirty="0" smtClean="0">
                <a:sym typeface="Wingdings" panose="05000000000000000000" pitchFamily="2" charset="2"/>
              </a:rPr>
              <a:t> Pythia 8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pp collider with √s = 13 </a:t>
            </a:r>
            <a:r>
              <a:rPr lang="en-GB" dirty="0" err="1" smtClean="0">
                <a:sym typeface="Wingdings" panose="05000000000000000000" pitchFamily="2" charset="2"/>
              </a:rPr>
              <a:t>TeV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Generate hard QCD; P</a:t>
            </a:r>
            <a:r>
              <a:rPr lang="en-GB" baseline="-25000" dirty="0" smtClean="0">
                <a:sym typeface="Wingdings" panose="05000000000000000000" pitchFamily="2" charset="2"/>
              </a:rPr>
              <a:t>T </a:t>
            </a:r>
            <a:r>
              <a:rPr lang="en-GB" dirty="0" smtClean="0">
                <a:sym typeface="Wingdings" panose="05000000000000000000" pitchFamily="2" charset="2"/>
              </a:rPr>
              <a:t>&gt; 700 GeV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Use </a:t>
            </a:r>
            <a:r>
              <a:rPr lang="en-GB" dirty="0" err="1" smtClean="0">
                <a:sym typeface="Wingdings" panose="05000000000000000000" pitchFamily="2" charset="2"/>
              </a:rPr>
              <a:t>EvtGen</a:t>
            </a:r>
            <a:r>
              <a:rPr lang="en-GB" dirty="0" smtClean="0">
                <a:sym typeface="Wingdings" panose="05000000000000000000" pitchFamily="2" charset="2"/>
              </a:rPr>
              <a:t> to get B hadron decays correct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Jet simulation  </a:t>
            </a:r>
            <a:r>
              <a:rPr lang="en-GB" dirty="0" err="1" smtClean="0">
                <a:sym typeface="Wingdings" panose="05000000000000000000" pitchFamily="2" charset="2"/>
              </a:rPr>
              <a:t>FastJet</a:t>
            </a:r>
            <a:r>
              <a:rPr lang="en-GB" dirty="0" smtClean="0">
                <a:sym typeface="Wingdings" panose="05000000000000000000" pitchFamily="2" charset="2"/>
              </a:rPr>
              <a:t> 3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Anti-</a:t>
            </a:r>
            <a:r>
              <a:rPr lang="en-GB" dirty="0" err="1" smtClean="0">
                <a:sym typeface="Wingdings" panose="05000000000000000000" pitchFamily="2" charset="2"/>
              </a:rPr>
              <a:t>k</a:t>
            </a:r>
            <a:r>
              <a:rPr lang="en-GB" baseline="-25000" dirty="0" err="1" smtClean="0">
                <a:sym typeface="Wingdings" panose="05000000000000000000" pitchFamily="2" charset="2"/>
              </a:rPr>
              <a:t>T</a:t>
            </a:r>
            <a:r>
              <a:rPr lang="en-GB" dirty="0" smtClean="0">
                <a:sym typeface="Wingdings" panose="05000000000000000000" pitchFamily="2" charset="2"/>
              </a:rPr>
              <a:t> algorithm for forming jets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Can set jet cone size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We’ve used R = 0.2</a:t>
            </a:r>
          </a:p>
          <a:p>
            <a:r>
              <a:rPr lang="en-GB" dirty="0" smtClean="0"/>
              <a:t>Semi-Toy Detector simulation </a:t>
            </a:r>
            <a:r>
              <a:rPr lang="en-GB" dirty="0" smtClean="0">
                <a:sym typeface="Wingdings" panose="05000000000000000000" pitchFamily="2" charset="2"/>
              </a:rPr>
              <a:t> GEANT4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Volume  Cylinder 1.4 m radius filled with air, 2T mag. Field 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Silicon layers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Active at radii 25, 50, 88, and 122 mm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“Pixels” 50 x 400 x 300 </a:t>
            </a:r>
            <a:r>
              <a:rPr lang="en-GB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GB" dirty="0" smtClean="0">
                <a:sym typeface="Wingdings" panose="05000000000000000000" pitchFamily="2" charset="2"/>
              </a:rPr>
              <a:t>m (</a:t>
            </a:r>
            <a:r>
              <a:rPr lang="en-GB" dirty="0" smtClean="0">
                <a:latin typeface="Symbol" panose="05050102010706020507" pitchFamily="18" charset="2"/>
                <a:sym typeface="Wingdings" panose="05000000000000000000" pitchFamily="2" charset="2"/>
              </a:rPr>
              <a:t>f</a:t>
            </a:r>
            <a:r>
              <a:rPr lang="en-GB" dirty="0" smtClean="0">
                <a:sym typeface="Wingdings" panose="05000000000000000000" pitchFamily="2" charset="2"/>
              </a:rPr>
              <a:t> x </a:t>
            </a:r>
            <a:r>
              <a:rPr lang="en-GB" i="1" dirty="0" smtClean="0">
                <a:sym typeface="Wingdings" panose="05000000000000000000" pitchFamily="2" charset="2"/>
              </a:rPr>
              <a:t>z</a:t>
            </a:r>
            <a:r>
              <a:rPr lang="en-GB" dirty="0" smtClean="0">
                <a:sym typeface="Wingdings" panose="05000000000000000000" pitchFamily="2" charset="2"/>
              </a:rPr>
              <a:t> x </a:t>
            </a:r>
            <a:r>
              <a:rPr lang="en-GB" i="1" dirty="0" smtClean="0">
                <a:sym typeface="Wingdings" panose="05000000000000000000" pitchFamily="2" charset="2"/>
              </a:rPr>
              <a:t>r) </a:t>
            </a:r>
          </a:p>
          <a:p>
            <a:pPr lvl="3"/>
            <a:r>
              <a:rPr lang="en-GB" b="1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inner layer 50 x 250 x 300 </a:t>
            </a:r>
            <a:r>
              <a:rPr lang="en-GB" b="1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GB" b="1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  IBL-like</a:t>
            </a:r>
          </a:p>
          <a:p>
            <a:pPr lvl="2"/>
            <a:r>
              <a:rPr lang="en-GB" i="1" dirty="0" smtClean="0">
                <a:sym typeface="Wingdings" panose="05000000000000000000" pitchFamily="2" charset="2"/>
              </a:rPr>
              <a:t>Passive cylinders 2.5 mm thick  X</a:t>
            </a:r>
            <a:r>
              <a:rPr lang="en-GB" i="1" baseline="-25000" dirty="0" smtClean="0">
                <a:sym typeface="Wingdings" panose="05000000000000000000" pitchFamily="2" charset="2"/>
              </a:rPr>
              <a:t>0</a:t>
            </a:r>
            <a:r>
              <a:rPr lang="en-GB" i="1" dirty="0" smtClean="0">
                <a:sym typeface="Wingdings" panose="05000000000000000000" pitchFamily="2" charset="2"/>
              </a:rPr>
              <a:t>=2.5% per layer</a:t>
            </a:r>
            <a:endParaRPr lang="en-GB" i="1" dirty="0"/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4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900018"/>
          </a:xfrm>
        </p:spPr>
        <p:txBody>
          <a:bodyPr/>
          <a:lstStyle/>
          <a:p>
            <a:r>
              <a:rPr lang="en-GB" dirty="0" err="1" smtClean="0">
                <a:latin typeface="Symbol" panose="05050102010706020507" pitchFamily="18" charset="2"/>
              </a:rPr>
              <a:t>D</a:t>
            </a:r>
            <a:r>
              <a:rPr lang="en-GB" dirty="0" err="1" smtClean="0"/>
              <a:t>hit</a:t>
            </a:r>
            <a:r>
              <a:rPr lang="en-GB" dirty="0" smtClean="0"/>
              <a:t> fraction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latin typeface="Cooper Black" panose="0208090404030B020404" pitchFamily="18" charset="0"/>
                <a:sym typeface="Wingdings" panose="05000000000000000000" pitchFamily="2" charset="2"/>
              </a:rPr>
              <a:t>f</a:t>
            </a:r>
            <a:r>
              <a:rPr lang="en-GB" baseline="-25000" dirty="0" smtClean="0">
                <a:latin typeface="Cooper Black" panose="0208090404030B020404" pitchFamily="18" charset="0"/>
                <a:sym typeface="Wingdings" panose="05000000000000000000" pitchFamily="2" charset="2"/>
              </a:rPr>
              <a:t>i</a:t>
            </a:r>
            <a:endParaRPr lang="en-GB" baseline="-25000" dirty="0">
              <a:latin typeface="Cooper Black" panose="0208090404030B0204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1700808"/>
            <a:ext cx="8208912" cy="4752528"/>
          </a:xfrm>
        </p:spPr>
        <p:txBody>
          <a:bodyPr/>
          <a:lstStyle/>
          <a:p>
            <a:r>
              <a:rPr lang="en-GB" dirty="0" smtClean="0"/>
              <a:t>We </a:t>
            </a:r>
            <a:r>
              <a:rPr lang="en-GB" i="1" dirty="0" smtClean="0">
                <a:solidFill>
                  <a:schemeClr val="accent5">
                    <a:lumMod val="50000"/>
                  </a:schemeClr>
                </a:solidFill>
              </a:rPr>
              <a:t>define</a:t>
            </a:r>
            <a:r>
              <a:rPr lang="en-GB" dirty="0" smtClean="0"/>
              <a:t> a quantity we call “Hit-difference Ratio” or “Hit-ratio” for short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“f</a:t>
            </a:r>
            <a:r>
              <a:rPr lang="en-GB" baseline="-25000" dirty="0" smtClean="0"/>
              <a:t>i</a:t>
            </a:r>
            <a:r>
              <a:rPr lang="en-GB" dirty="0" smtClean="0"/>
              <a:t>”.</a:t>
            </a:r>
          </a:p>
          <a:p>
            <a:pPr lvl="1"/>
            <a:r>
              <a:rPr lang="en-GB" dirty="0" smtClean="0"/>
              <a:t>Use cone </a:t>
            </a:r>
            <a:r>
              <a:rPr lang="en-GB" dirty="0" smtClean="0">
                <a:latin typeface="Symbol" panose="05050102010706020507" pitchFamily="18" charset="2"/>
              </a:rPr>
              <a:t>D</a:t>
            </a:r>
            <a:r>
              <a:rPr lang="en-GB" dirty="0" smtClean="0"/>
              <a:t>R &lt; 0.04 around jet axis.</a:t>
            </a:r>
          </a:p>
          <a:p>
            <a:pPr marL="274320" lvl="1" indent="0">
              <a:buNone/>
            </a:pPr>
            <a:r>
              <a:rPr lang="en-GB" dirty="0" smtClean="0">
                <a:latin typeface="+mj-lt"/>
              </a:rPr>
              <a:t/>
            </a:r>
            <a:br>
              <a:rPr lang="en-GB" dirty="0" smtClean="0">
                <a:latin typeface="+mj-lt"/>
              </a:rPr>
            </a:br>
            <a:r>
              <a:rPr lang="en-GB" dirty="0" smtClean="0">
                <a:latin typeface="+mj-lt"/>
              </a:rPr>
              <a:t>from </a:t>
            </a:r>
            <a:r>
              <a:rPr lang="en-GB" dirty="0" err="1" smtClean="0">
                <a:latin typeface="+mj-lt"/>
              </a:rPr>
              <a:t>i</a:t>
            </a:r>
            <a:r>
              <a:rPr lang="en-GB" baseline="30000" dirty="0" err="1" smtClean="0">
                <a:latin typeface="+mj-lt"/>
              </a:rPr>
              <a:t>th</a:t>
            </a:r>
            <a:r>
              <a:rPr lang="en-GB" dirty="0" smtClean="0">
                <a:latin typeface="+mj-lt"/>
              </a:rPr>
              <a:t> layer: </a:t>
            </a:r>
            <a:r>
              <a:rPr lang="en-GB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660066"/>
                </a:solidFill>
                <a:latin typeface="+mj-lt"/>
              </a:rPr>
              <a:t>f</a:t>
            </a:r>
            <a:r>
              <a:rPr lang="en-GB" baseline="-25000" dirty="0" smtClean="0">
                <a:solidFill>
                  <a:srgbClr val="660066"/>
                </a:solidFill>
                <a:latin typeface="+mj-lt"/>
              </a:rPr>
              <a:t>i</a:t>
            </a:r>
            <a:r>
              <a:rPr lang="en-GB" dirty="0" smtClean="0">
                <a:solidFill>
                  <a:srgbClr val="660066"/>
                </a:solidFill>
              </a:rPr>
              <a:t> = (#hits</a:t>
            </a:r>
            <a:r>
              <a:rPr lang="en-GB" baseline="-25000" dirty="0" smtClean="0">
                <a:solidFill>
                  <a:srgbClr val="660066"/>
                </a:solidFill>
              </a:rPr>
              <a:t>i+1</a:t>
            </a:r>
            <a:r>
              <a:rPr lang="en-GB" dirty="0" smtClean="0">
                <a:solidFill>
                  <a:srgbClr val="660066"/>
                </a:solidFill>
              </a:rPr>
              <a:t> - </a:t>
            </a:r>
            <a:r>
              <a:rPr lang="en-GB" dirty="0">
                <a:solidFill>
                  <a:srgbClr val="660066"/>
                </a:solidFill>
              </a:rPr>
              <a:t>#</a:t>
            </a:r>
            <a:r>
              <a:rPr lang="en-GB" dirty="0" err="1" smtClean="0">
                <a:solidFill>
                  <a:srgbClr val="660066"/>
                </a:solidFill>
              </a:rPr>
              <a:t>hits</a:t>
            </a:r>
            <a:r>
              <a:rPr lang="en-GB" baseline="-25000" dirty="0" err="1" smtClean="0">
                <a:solidFill>
                  <a:srgbClr val="660066"/>
                </a:solidFill>
              </a:rPr>
              <a:t>i</a:t>
            </a:r>
            <a:r>
              <a:rPr lang="en-GB" dirty="0" smtClean="0">
                <a:solidFill>
                  <a:srgbClr val="660066"/>
                </a:solidFill>
              </a:rPr>
              <a:t>)/</a:t>
            </a:r>
            <a:r>
              <a:rPr lang="en-GB" dirty="0">
                <a:solidFill>
                  <a:srgbClr val="660066"/>
                </a:solidFill>
              </a:rPr>
              <a:t>#</a:t>
            </a:r>
            <a:r>
              <a:rPr lang="en-GB" dirty="0" err="1" smtClean="0">
                <a:solidFill>
                  <a:srgbClr val="660066"/>
                </a:solidFill>
              </a:rPr>
              <a:t>hits</a:t>
            </a:r>
            <a:r>
              <a:rPr lang="en-GB" baseline="-25000" dirty="0" err="1" smtClean="0">
                <a:solidFill>
                  <a:srgbClr val="660066"/>
                </a:solidFill>
              </a:rPr>
              <a:t>i</a:t>
            </a:r>
            <a:endParaRPr lang="en-GB" baseline="-25000" dirty="0" smtClean="0">
              <a:solidFill>
                <a:srgbClr val="660066"/>
              </a:solidFill>
            </a:endParaRPr>
          </a:p>
          <a:p>
            <a:pPr lvl="2"/>
            <a:r>
              <a:rPr lang="en-GB" b="1" dirty="0" smtClean="0"/>
              <a:t>Can only have positive or zero hits, so:</a:t>
            </a:r>
          </a:p>
          <a:p>
            <a:pPr lvl="2"/>
            <a:r>
              <a:rPr lang="en-GB" b="1" dirty="0" smtClean="0"/>
              <a:t>f</a:t>
            </a:r>
            <a:r>
              <a:rPr lang="en-GB" b="1" baseline="-25000" dirty="0" smtClean="0"/>
              <a:t>i</a:t>
            </a:r>
            <a:r>
              <a:rPr lang="en-GB" sz="2800" b="1" baseline="-25000" dirty="0" smtClean="0"/>
              <a:t> </a:t>
            </a:r>
            <a:r>
              <a:rPr lang="en-GB" dirty="0" smtClean="0"/>
              <a:t> is bounded from below by -1. &amp; unbounded from above.</a:t>
            </a:r>
          </a:p>
          <a:p>
            <a:pPr lvl="1"/>
            <a:endParaRPr lang="en-GB" dirty="0"/>
          </a:p>
          <a:p>
            <a:pPr lvl="1"/>
            <a:r>
              <a:rPr lang="en-GB" sz="3200" dirty="0" smtClean="0">
                <a:solidFill>
                  <a:srgbClr val="002060"/>
                </a:solidFill>
              </a:rPr>
              <a:t>Have a look at the </a:t>
            </a:r>
            <a:r>
              <a:rPr lang="en-GB" sz="3200" b="1" dirty="0" smtClean="0">
                <a:solidFill>
                  <a:srgbClr val="002060"/>
                </a:solidFill>
              </a:rPr>
              <a:t>f</a:t>
            </a:r>
            <a:r>
              <a:rPr lang="en-GB" sz="3200" b="1" baseline="-25000" dirty="0" smtClean="0">
                <a:solidFill>
                  <a:srgbClr val="002060"/>
                </a:solidFill>
              </a:rPr>
              <a:t>i</a:t>
            </a:r>
            <a:r>
              <a:rPr lang="en-GB" sz="3200" dirty="0" smtClean="0">
                <a:solidFill>
                  <a:srgbClr val="002060"/>
                </a:solidFill>
              </a:rPr>
              <a:t> distribution. </a:t>
            </a:r>
          </a:p>
          <a:p>
            <a:pPr lvl="2"/>
            <a:r>
              <a:rPr lang="en-GB" sz="2800" dirty="0" smtClean="0">
                <a:solidFill>
                  <a:srgbClr val="002060"/>
                </a:solidFill>
              </a:rPr>
              <a:t>Note: This sample </a:t>
            </a:r>
            <a:r>
              <a:rPr lang="en-GB" sz="2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GB" sz="2800" dirty="0" smtClean="0">
                <a:solidFill>
                  <a:srgbClr val="002060"/>
                </a:solidFill>
              </a:rPr>
              <a:t>0.5 to 2.5 </a:t>
            </a:r>
            <a:r>
              <a:rPr lang="en-GB" sz="2800" dirty="0" err="1" smtClean="0">
                <a:solidFill>
                  <a:srgbClr val="002060"/>
                </a:solidFill>
              </a:rPr>
              <a:t>TeV</a:t>
            </a:r>
            <a:r>
              <a:rPr lang="en-GB" sz="2800" dirty="0" smtClean="0">
                <a:solidFill>
                  <a:srgbClr val="002060"/>
                </a:solidFill>
              </a:rPr>
              <a:t> jets. 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8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65" y="116632"/>
            <a:ext cx="6516216" cy="836712"/>
          </a:xfrm>
        </p:spPr>
        <p:txBody>
          <a:bodyPr>
            <a:normAutofit/>
          </a:bodyPr>
          <a:lstStyle/>
          <a:p>
            <a:r>
              <a:rPr lang="en-GB" dirty="0" err="1">
                <a:latin typeface="Symbol" panose="05050102010706020507" pitchFamily="18" charset="2"/>
              </a:rPr>
              <a:t>D</a:t>
            </a:r>
            <a:r>
              <a:rPr lang="en-GB" dirty="0" err="1"/>
              <a:t>hit</a:t>
            </a:r>
            <a:r>
              <a:rPr lang="en-GB" dirty="0"/>
              <a:t> </a:t>
            </a:r>
            <a:r>
              <a:rPr lang="en-GB" dirty="0" smtClean="0"/>
              <a:t>fraction = </a:t>
            </a:r>
            <a:r>
              <a:rPr lang="en-GB" dirty="0">
                <a:latin typeface="Cooper Black" panose="0208090404030B020404" pitchFamily="18" charset="0"/>
              </a:rPr>
              <a:t>f</a:t>
            </a:r>
            <a:r>
              <a:rPr lang="en-GB" baseline="-25000" dirty="0">
                <a:latin typeface="Cooper Black" panose="0208090404030B020404" pitchFamily="18" charset="0"/>
              </a:rPr>
              <a:t>i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22</a:t>
            </a:fld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0" r="4303"/>
          <a:stretch/>
        </p:blipFill>
        <p:spPr>
          <a:xfrm>
            <a:off x="0" y="1484784"/>
            <a:ext cx="8911541" cy="3603999"/>
          </a:xfrm>
        </p:spPr>
      </p:pic>
      <p:sp>
        <p:nvSpPr>
          <p:cNvPr id="7" name="TextBox 6"/>
          <p:cNvSpPr txBox="1"/>
          <p:nvPr/>
        </p:nvSpPr>
        <p:spPr>
          <a:xfrm>
            <a:off x="683568" y="1052736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Jets with a B hadron</a:t>
            </a:r>
            <a:br>
              <a:rPr lang="en-GB" dirty="0" smtClean="0"/>
            </a:br>
            <a:r>
              <a:rPr lang="en-GB" dirty="0" smtClean="0"/>
              <a:t>All gaps containing a decay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1315217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uds</a:t>
            </a:r>
            <a:r>
              <a:rPr lang="en-GB" dirty="0" smtClean="0"/>
              <a:t> Jets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5616370"/>
            <a:ext cx="7383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</a:rPr>
              <a:t>Simulation Z’</a:t>
            </a:r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GB" sz="2400" dirty="0" err="1" smtClean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u,d,s,c</a:t>
            </a:r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, and b quarks only.</a:t>
            </a:r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GB" sz="2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</a:rPr>
              <a:t>This looked promising </a:t>
            </a:r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 next use it as a cut variable</a:t>
            </a:r>
            <a:endParaRPr lang="en-GB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36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457172" y="273684"/>
            <a:ext cx="8228437" cy="11445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GB" sz="399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Pileup - f</a:t>
            </a:r>
            <a:r>
              <a:rPr lang="en-GB" sz="3991" spc="-1" baseline="-33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457172" y="1605033"/>
            <a:ext cx="8228437" cy="39767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r>
              <a:rPr lang="en-GB" sz="290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does pileup affect our f</a:t>
            </a:r>
            <a:r>
              <a:rPr lang="en-GB" sz="2903" spc="-1" baseline="-33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lang="en-GB" sz="290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?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2" name="Picture 121"/>
          <p:cNvPicPr/>
          <p:nvPr/>
        </p:nvPicPr>
        <p:blipFill>
          <a:blip r:embed="rId2"/>
          <a:srcRect l="22570" t="17704" r="23554" b="16577"/>
          <a:stretch/>
        </p:blipFill>
        <p:spPr>
          <a:xfrm rot="5400000">
            <a:off x="2568652" y="762531"/>
            <a:ext cx="4202061" cy="7249110"/>
          </a:xfrm>
          <a:prstGeom prst="rect">
            <a:avLst/>
          </a:prstGeom>
          <a:ln>
            <a:noFill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83849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457172" y="273684"/>
            <a:ext cx="8228437" cy="11445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GB" sz="399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Pileup - Conclusion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457172" y="1605033"/>
            <a:ext cx="8228437" cy="39767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391867" indent="-293574"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lang="en-GB" sz="290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Tagger </a:t>
            </a:r>
            <a:r>
              <a:rPr lang="en-GB" sz="290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insensitive </a:t>
            </a:r>
            <a:r>
              <a:rPr lang="en-GB" sz="290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</a:t>
            </a:r>
            <a:r>
              <a:rPr lang="en-GB" sz="290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increased pileup </a:t>
            </a:r>
            <a:r>
              <a:rPr lang="en-GB" sz="290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(tested </a:t>
            </a:r>
            <a:r>
              <a:rPr lang="en-GB" sz="290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</a:t>
            </a:r>
            <a:r>
              <a:rPr lang="en-GB" sz="290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pileup with </a:t>
            </a:r>
            <a:r>
              <a:rPr lang="en-GB" sz="290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λ = 200), </a:t>
            </a:r>
            <a:endParaRPr lang="en-GB" sz="2903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849067" lvl="1" indent="-293574"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lang="en-GB" sz="290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little </a:t>
            </a:r>
            <a:r>
              <a:rPr lang="en-GB" sz="290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change in </a:t>
            </a:r>
            <a:r>
              <a:rPr lang="en-GB" sz="290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</a:t>
            </a:r>
            <a:r>
              <a:rPr lang="en-GB" sz="2903" spc="-1" baseline="-3300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</a:t>
            </a:r>
            <a:r>
              <a:rPr lang="en-GB" sz="290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GB" sz="290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&gt; 0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1867" indent="-293574"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lang="en-GB" sz="290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Makes sense - most pileup does not result in </a:t>
            </a:r>
            <a:r>
              <a:rPr lang="en-GB" sz="290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hits in R&lt;0.04 between </a:t>
            </a:r>
            <a:r>
              <a:rPr lang="en-GB" sz="290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layers.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1763688" y="4293096"/>
            <a:ext cx="5420423" cy="16245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r>
              <a:rPr lang="en-GB" sz="3628" spc="-1" dirty="0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NOTE: All </a:t>
            </a:r>
            <a:r>
              <a:rPr lang="en-GB" sz="3628" spc="-1" dirty="0" smtClean="0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plots </a:t>
            </a:r>
            <a:r>
              <a:rPr lang="en-GB" sz="3628" spc="-1" dirty="0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now have pileup with </a:t>
            </a:r>
            <a:r>
              <a:rPr lang="en-GB" sz="3628" spc="-1" dirty="0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λ = 45.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89700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895"/>
            <a:ext cx="5791200" cy="1371600"/>
          </a:xfrm>
        </p:spPr>
        <p:txBody>
          <a:bodyPr/>
          <a:lstStyle/>
          <a:p>
            <a:r>
              <a:rPr lang="en-GB" dirty="0" smtClean="0"/>
              <a:t>Applying </a:t>
            </a:r>
            <a:r>
              <a:rPr lang="en-GB" dirty="0" err="1" smtClean="0">
                <a:latin typeface="Symbol" panose="05050102010706020507" pitchFamily="18" charset="2"/>
              </a:rPr>
              <a:t>D</a:t>
            </a:r>
            <a:r>
              <a:rPr lang="en-GB" dirty="0" err="1" smtClean="0"/>
              <a:t>hit</a:t>
            </a:r>
            <a:r>
              <a:rPr lang="en-GB" baseline="-25000" dirty="0" err="1" smtClean="0"/>
              <a:t>f</a:t>
            </a:r>
            <a:r>
              <a:rPr lang="en-GB" dirty="0" smtClean="0"/>
              <a:t> cut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248472"/>
          </a:xfrm>
        </p:spPr>
        <p:txBody>
          <a:bodyPr/>
          <a:lstStyle/>
          <a:p>
            <a:r>
              <a:rPr lang="en-GB" dirty="0" smtClean="0"/>
              <a:t>Start at f</a:t>
            </a:r>
            <a:r>
              <a:rPr lang="en-GB" baseline="-25000" dirty="0" smtClean="0"/>
              <a:t>i</a:t>
            </a:r>
            <a:r>
              <a:rPr lang="en-GB" dirty="0" smtClean="0"/>
              <a:t>= -1.0 (i.e. no cut at all)</a:t>
            </a:r>
          </a:p>
          <a:p>
            <a:pPr lvl="1"/>
            <a:r>
              <a:rPr lang="en-GB" dirty="0" smtClean="0"/>
              <a:t>And Start increasing the cut.</a:t>
            </a:r>
          </a:p>
          <a:p>
            <a:r>
              <a:rPr lang="en-GB" dirty="0" smtClean="0"/>
              <a:t>At each cut value, Plot (Number of Events passing cut)/(number of starting events)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>
                <a:solidFill>
                  <a:srgbClr val="C00000"/>
                </a:solidFill>
              </a:rPr>
              <a:t>NOTE! Only count B hadron jets </a:t>
            </a:r>
            <a:r>
              <a:rPr lang="en-GB" dirty="0" smtClean="0">
                <a:solidFill>
                  <a:srgbClr val="C00000"/>
                </a:solidFill>
                <a:sym typeface="Wingdings" panose="05000000000000000000" pitchFamily="2" charset="2"/>
              </a:rPr>
              <a:t>where</a:t>
            </a:r>
            <a:r>
              <a:rPr lang="en-GB" dirty="0" smtClean="0">
                <a:solidFill>
                  <a:srgbClr val="C00000"/>
                </a:solidFill>
              </a:rPr>
              <a:t> B decayed inside the layers! 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sz="2400" dirty="0" smtClean="0"/>
              <a:t>“ALL Layers” plot is logical OR of individual layers </a:t>
            </a:r>
          </a:p>
          <a:p>
            <a:pPr lvl="1"/>
            <a:r>
              <a:rPr lang="en-GB" sz="2400" dirty="0" smtClean="0"/>
              <a:t>if any one of the </a:t>
            </a:r>
            <a:r>
              <a:rPr lang="en-GB" sz="2400" dirty="0" err="1">
                <a:latin typeface="Symbol" panose="05050102010706020507" pitchFamily="18" charset="2"/>
              </a:rPr>
              <a:t>D</a:t>
            </a:r>
            <a:r>
              <a:rPr lang="en-GB" sz="2400" dirty="0" err="1"/>
              <a:t>Hit</a:t>
            </a:r>
            <a:r>
              <a:rPr lang="en-GB" sz="2400" baseline="-25000" dirty="0" err="1"/>
              <a:t>f</a:t>
            </a:r>
            <a:r>
              <a:rPr lang="en-GB" sz="2400" dirty="0"/>
              <a:t> </a:t>
            </a:r>
            <a:r>
              <a:rPr lang="en-GB" sz="2400" dirty="0" smtClean="0"/>
              <a:t> between any pair of layers passes the cut, the event passes.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16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996" y="1124744"/>
            <a:ext cx="6425583" cy="5747575"/>
          </a:xfrm>
        </p:spPr>
      </p:pic>
      <p:sp>
        <p:nvSpPr>
          <p:cNvPr id="6" name="TextBox 5"/>
          <p:cNvSpPr txBox="1"/>
          <p:nvPr/>
        </p:nvSpPr>
        <p:spPr>
          <a:xfrm>
            <a:off x="1691597" y="2049257"/>
            <a:ext cx="1531188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f</a:t>
            </a:r>
            <a:r>
              <a:rPr lang="en-GB" sz="3200" baseline="-25000" dirty="0" smtClean="0"/>
              <a:t>i</a:t>
            </a:r>
            <a:r>
              <a:rPr lang="en-GB" sz="3200" dirty="0" smtClean="0"/>
              <a:t> ≥ F=1</a:t>
            </a:r>
          </a:p>
          <a:p>
            <a:r>
              <a:rPr lang="en-GB" sz="2000" dirty="0" smtClean="0"/>
              <a:t>Layers:</a:t>
            </a:r>
          </a:p>
          <a:p>
            <a:r>
              <a:rPr lang="en-GB" sz="2000" dirty="0" smtClean="0"/>
              <a:t>1-2 or</a:t>
            </a:r>
          </a:p>
          <a:p>
            <a:r>
              <a:rPr lang="en-GB" sz="2000" dirty="0" smtClean="0"/>
              <a:t>2-3 or</a:t>
            </a:r>
          </a:p>
          <a:p>
            <a:r>
              <a:rPr lang="en-GB" sz="2000" dirty="0" smtClean="0"/>
              <a:t>3-4</a:t>
            </a: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Layers:</a:t>
            </a:r>
          </a:p>
          <a:p>
            <a:r>
              <a:rPr lang="en-GB" sz="2000" dirty="0" smtClean="0"/>
              <a:t>2-3 or</a:t>
            </a:r>
          </a:p>
          <a:p>
            <a:r>
              <a:rPr lang="en-GB" sz="2000" dirty="0" smtClean="0"/>
              <a:t>3-4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11274" y="5918210"/>
            <a:ext cx="3565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Fiducial region </a:t>
            </a:r>
            <a:r>
              <a:rPr lang="en-GB" dirty="0" smtClean="0">
                <a:sym typeface="Wingdings" panose="05000000000000000000" pitchFamily="2" charset="2"/>
              </a:rPr>
              <a:t> Whole volume,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So can compare.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499992" y="2060847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99992" y="4941168"/>
            <a:ext cx="2460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273050" y="3459408"/>
            <a:ext cx="4010918" cy="1112878"/>
            <a:chOff x="273050" y="3459408"/>
            <a:chExt cx="4010918" cy="1112878"/>
          </a:xfrm>
        </p:grpSpPr>
        <p:sp>
          <p:nvSpPr>
            <p:cNvPr id="13" name="TextBox 12"/>
            <p:cNvSpPr txBox="1"/>
            <p:nvPr/>
          </p:nvSpPr>
          <p:spPr>
            <a:xfrm rot="20864322">
              <a:off x="273050" y="4049066"/>
              <a:ext cx="29835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accent2">
                      <a:lumMod val="75000"/>
                    </a:schemeClr>
                  </a:solidFill>
                </a:rPr>
                <a:t>Choose this one!!</a:t>
              </a:r>
              <a:endParaRPr lang="en-GB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5" name="Straight Arrow Connector 14"/>
            <p:cNvCxnSpPr>
              <a:stCxn id="13" idx="3"/>
            </p:cNvCxnSpPr>
            <p:nvPr/>
          </p:nvCxnSpPr>
          <p:spPr>
            <a:xfrm flipV="1">
              <a:off x="3222531" y="3459408"/>
              <a:ext cx="1061437" cy="534464"/>
            </a:xfrm>
            <a:prstGeom prst="straightConnector1">
              <a:avLst/>
            </a:prstGeom>
            <a:ln w="76200">
              <a:solidFill>
                <a:schemeClr val="accent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4828362" y="6564541"/>
            <a:ext cx="1997749" cy="307778"/>
            <a:chOff x="5144864" y="2843061"/>
            <a:chExt cx="1727412" cy="307779"/>
          </a:xfrm>
        </p:grpSpPr>
        <p:sp>
          <p:nvSpPr>
            <p:cNvPr id="12" name="TextBox 11"/>
            <p:cNvSpPr txBox="1"/>
            <p:nvPr/>
          </p:nvSpPr>
          <p:spPr>
            <a:xfrm>
              <a:off x="5144864" y="2843061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0</a:t>
              </a:r>
              <a:endParaRPr lang="en-GB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68144" y="2843063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1</a:t>
              </a:r>
              <a:endParaRPr lang="en-GB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88224" y="2843062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2</a:t>
              </a:r>
              <a:endParaRPr lang="en-GB" sz="14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828363" y="3763755"/>
            <a:ext cx="1997749" cy="457333"/>
            <a:chOff x="5144864" y="2843061"/>
            <a:chExt cx="1727412" cy="307779"/>
          </a:xfrm>
        </p:grpSpPr>
        <p:sp>
          <p:nvSpPr>
            <p:cNvPr id="19" name="TextBox 18"/>
            <p:cNvSpPr txBox="1"/>
            <p:nvPr/>
          </p:nvSpPr>
          <p:spPr>
            <a:xfrm>
              <a:off x="5144864" y="2843061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0</a:t>
              </a:r>
              <a:endParaRPr lang="en-GB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68144" y="2843063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1</a:t>
              </a:r>
              <a:endParaRPr lang="en-GB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588224" y="2843062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2</a:t>
              </a:r>
              <a:endParaRPr lang="en-GB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74" y="116632"/>
            <a:ext cx="6707088" cy="1836122"/>
          </a:xfrm>
        </p:spPr>
        <p:txBody>
          <a:bodyPr>
            <a:normAutofit/>
          </a:bodyPr>
          <a:lstStyle/>
          <a:p>
            <a:r>
              <a:rPr lang="en-GB" dirty="0">
                <a:latin typeface="Cooper Black" panose="0208090404030B020404" pitchFamily="18" charset="0"/>
              </a:rPr>
              <a:t>f</a:t>
            </a:r>
            <a:r>
              <a:rPr lang="en-GB" baseline="-25000" dirty="0">
                <a:latin typeface="Cooper Black" panose="0208090404030B020404" pitchFamily="18" charset="0"/>
              </a:rPr>
              <a:t>i</a:t>
            </a:r>
            <a:r>
              <a:rPr lang="en-GB" dirty="0" smtClean="0"/>
              <a:t> </a:t>
            </a:r>
            <a:r>
              <a:rPr lang="en-GB" dirty="0"/>
              <a:t>efficiency and purity - layers </a:t>
            </a:r>
            <a:r>
              <a:rPr lang="en-GB" dirty="0" smtClean="0"/>
              <a:t>1234</a:t>
            </a:r>
            <a:br>
              <a:rPr lang="en-GB" dirty="0" smtClean="0"/>
            </a:br>
            <a:r>
              <a:rPr lang="en-GB" dirty="0" err="1" smtClean="0"/>
              <a:t>M</a:t>
            </a:r>
            <a:r>
              <a:rPr lang="en-GB" baseline="-25000" dirty="0" err="1" smtClean="0"/>
              <a:t>z</a:t>
            </a:r>
            <a:r>
              <a:rPr lang="en-GB" baseline="-25000" dirty="0" smtClean="0"/>
              <a:t>’ </a:t>
            </a:r>
            <a:r>
              <a:rPr lang="en-GB" dirty="0" smtClean="0"/>
              <a:t>= 2.5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26</a:t>
            </a:fld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7092278" y="3738229"/>
            <a:ext cx="1901637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Cut  (f</a:t>
            </a:r>
            <a:r>
              <a:rPr lang="en-GB" sz="1400" b="1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GB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f</a:t>
            </a:r>
            <a:r>
              <a:rPr lang="en-GB" sz="1400" b="1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GB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or f</a:t>
            </a:r>
            <a:r>
              <a:rPr lang="en-GB" sz="1400" b="1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en-GB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 ≥ F</a:t>
            </a:r>
            <a:endParaRPr lang="en-GB" sz="1400" b="1" baseline="-25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092277" y="6584287"/>
            <a:ext cx="1901637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Cut  (f</a:t>
            </a:r>
            <a:r>
              <a:rPr lang="en-GB" sz="1200" b="1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GB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or f</a:t>
            </a:r>
            <a:r>
              <a:rPr lang="en-GB" sz="1200" b="1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en-GB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 ≥ F</a:t>
            </a:r>
            <a:endParaRPr lang="en-GB" sz="1200" b="1" baseline="-25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06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964" y="1705163"/>
            <a:ext cx="6599036" cy="503805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35280" cy="756002"/>
          </a:xfrm>
        </p:spPr>
        <p:txBody>
          <a:bodyPr>
            <a:normAutofit/>
          </a:bodyPr>
          <a:lstStyle/>
          <a:p>
            <a:r>
              <a:rPr lang="en-GB" dirty="0" smtClean="0"/>
              <a:t>Efficiency vs. Jet energy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2676" y="1025662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B0F0"/>
                </a:solidFill>
              </a:rPr>
              <a:t>Some </a:t>
            </a:r>
            <a:r>
              <a:rPr lang="en-GB" sz="3200" dirty="0" err="1" smtClean="0">
                <a:solidFill>
                  <a:srgbClr val="00B0F0"/>
                </a:solidFill>
              </a:rPr>
              <a:t>uds</a:t>
            </a:r>
            <a:r>
              <a:rPr lang="en-GB" sz="3200" dirty="0" smtClean="0">
                <a:solidFill>
                  <a:srgbClr val="00B0F0"/>
                </a:solidFill>
              </a:rPr>
              <a:t> separation – efficient for high Pt jets</a:t>
            </a:r>
            <a:endParaRPr lang="en-GB" sz="3200" dirty="0">
              <a:solidFill>
                <a:srgbClr val="00B0F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27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21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363272" cy="4321175"/>
          </a:xfrm>
        </p:spPr>
        <p:txBody>
          <a:bodyPr/>
          <a:lstStyle/>
          <a:p>
            <a:r>
              <a:rPr lang="en-GB" dirty="0" smtClean="0"/>
              <a:t>Artificial Neural Network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28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40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392188" y="0"/>
            <a:ext cx="8228437" cy="11445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GB" sz="399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Building </a:t>
            </a:r>
            <a:r>
              <a:rPr lang="en-GB" sz="399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</a:t>
            </a:r>
            <a:r>
              <a:rPr lang="en-GB" sz="399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ANN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457172" y="1268760"/>
            <a:ext cx="8228437" cy="43130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r>
              <a:rPr lang="en-GB" sz="2358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 analysis showed that 8-layer ANN was as effective as a 2-layer ANN → not really a “deep learning” problem, </a:t>
            </a:r>
            <a:endParaRPr lang="en-GB" sz="2358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GB" sz="2358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Reducible, </a:t>
            </a:r>
            <a:r>
              <a:rPr lang="en-GB" sz="2358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small feature set. </a:t>
            </a:r>
          </a:p>
          <a:p>
            <a:r>
              <a:rPr lang="en-GB" sz="2358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Fewer node layers </a:t>
            </a:r>
            <a:r>
              <a:rPr lang="en-GB" sz="2358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means less chance of overfitting.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GB" sz="2358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Used </a:t>
            </a:r>
            <a:r>
              <a:rPr lang="en-GB" sz="2358" spc="-1" dirty="0">
                <a:solidFill>
                  <a:schemeClr val="tx1">
                    <a:lumMod val="95000"/>
                    <a:lumOff val="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TMVA</a:t>
            </a:r>
            <a:r>
              <a:rPr lang="en-GB" sz="2358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for a “standard HEP” packaged ANN. </a:t>
            </a:r>
            <a:r>
              <a:rPr lang="en-GB" sz="2358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/>
            </a:r>
            <a:br>
              <a:rPr lang="en-GB" sz="2358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GB" sz="2358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Activation </a:t>
            </a:r>
            <a:r>
              <a:rPr lang="en-GB" sz="2358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function was </a:t>
            </a:r>
            <a:r>
              <a:rPr lang="en-GB" sz="2358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tanh</a:t>
            </a:r>
            <a:r>
              <a:rPr lang="en-GB" sz="2358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(x).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CustomShape 3"/>
          <p:cNvSpPr/>
          <p:nvPr/>
        </p:nvSpPr>
        <p:spPr>
          <a:xfrm>
            <a:off x="3330822" y="4024124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4"/>
          <p:cNvSpPr/>
          <p:nvPr/>
        </p:nvSpPr>
        <p:spPr>
          <a:xfrm>
            <a:off x="3331149" y="4224626"/>
            <a:ext cx="149887" cy="150214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CustomShape 5"/>
          <p:cNvSpPr/>
          <p:nvPr/>
        </p:nvSpPr>
        <p:spPr>
          <a:xfrm>
            <a:off x="3331149" y="4425129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4" name="CustomShape 6"/>
          <p:cNvSpPr/>
          <p:nvPr/>
        </p:nvSpPr>
        <p:spPr>
          <a:xfrm>
            <a:off x="3331149" y="4625631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5" name="CustomShape 7"/>
          <p:cNvSpPr/>
          <p:nvPr/>
        </p:nvSpPr>
        <p:spPr>
          <a:xfrm>
            <a:off x="3331149" y="4826134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CustomShape 8"/>
          <p:cNvSpPr/>
          <p:nvPr/>
        </p:nvSpPr>
        <p:spPr>
          <a:xfrm>
            <a:off x="3331476" y="5026636"/>
            <a:ext cx="149887" cy="150214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CustomShape 9"/>
          <p:cNvSpPr/>
          <p:nvPr/>
        </p:nvSpPr>
        <p:spPr>
          <a:xfrm>
            <a:off x="3331476" y="5227139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CustomShape 10"/>
          <p:cNvSpPr/>
          <p:nvPr/>
        </p:nvSpPr>
        <p:spPr>
          <a:xfrm>
            <a:off x="3331476" y="5427641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CustomShape 11"/>
          <p:cNvSpPr/>
          <p:nvPr/>
        </p:nvSpPr>
        <p:spPr>
          <a:xfrm>
            <a:off x="3331476" y="5628144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CustomShape 12"/>
          <p:cNvSpPr/>
          <p:nvPr/>
        </p:nvSpPr>
        <p:spPr>
          <a:xfrm>
            <a:off x="3331475" y="5828646"/>
            <a:ext cx="150214" cy="150214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CustomShape 13"/>
          <p:cNvSpPr/>
          <p:nvPr/>
        </p:nvSpPr>
        <p:spPr>
          <a:xfrm>
            <a:off x="3331475" y="6029148"/>
            <a:ext cx="150214" cy="150214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CustomShape 14"/>
          <p:cNvSpPr/>
          <p:nvPr/>
        </p:nvSpPr>
        <p:spPr>
          <a:xfrm>
            <a:off x="4233083" y="4074413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15"/>
          <p:cNvSpPr/>
          <p:nvPr/>
        </p:nvSpPr>
        <p:spPr>
          <a:xfrm>
            <a:off x="4233410" y="4274915"/>
            <a:ext cx="149887" cy="150214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16"/>
          <p:cNvSpPr/>
          <p:nvPr/>
        </p:nvSpPr>
        <p:spPr>
          <a:xfrm>
            <a:off x="4233410" y="4475418"/>
            <a:ext cx="149887" cy="150214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17"/>
          <p:cNvSpPr/>
          <p:nvPr/>
        </p:nvSpPr>
        <p:spPr>
          <a:xfrm>
            <a:off x="4233410" y="4675920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18"/>
          <p:cNvSpPr/>
          <p:nvPr/>
        </p:nvSpPr>
        <p:spPr>
          <a:xfrm>
            <a:off x="4233410" y="4876423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7" name="CustomShape 19"/>
          <p:cNvSpPr/>
          <p:nvPr/>
        </p:nvSpPr>
        <p:spPr>
          <a:xfrm>
            <a:off x="4233737" y="5077252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8" name="CustomShape 20"/>
          <p:cNvSpPr/>
          <p:nvPr/>
        </p:nvSpPr>
        <p:spPr>
          <a:xfrm>
            <a:off x="4233737" y="5277427"/>
            <a:ext cx="149887" cy="150214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CustomShape 21"/>
          <p:cNvSpPr/>
          <p:nvPr/>
        </p:nvSpPr>
        <p:spPr>
          <a:xfrm>
            <a:off x="4233737" y="5477930"/>
            <a:ext cx="149887" cy="150214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CustomShape 22"/>
          <p:cNvSpPr/>
          <p:nvPr/>
        </p:nvSpPr>
        <p:spPr>
          <a:xfrm>
            <a:off x="4233737" y="5678432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1" name="CustomShape 23"/>
          <p:cNvSpPr/>
          <p:nvPr/>
        </p:nvSpPr>
        <p:spPr>
          <a:xfrm>
            <a:off x="4233736" y="5879261"/>
            <a:ext cx="150214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24"/>
          <p:cNvSpPr/>
          <p:nvPr/>
        </p:nvSpPr>
        <p:spPr>
          <a:xfrm>
            <a:off x="4233736" y="6079437"/>
            <a:ext cx="150214" cy="150214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25"/>
          <p:cNvSpPr/>
          <p:nvPr/>
        </p:nvSpPr>
        <p:spPr>
          <a:xfrm>
            <a:off x="4233410" y="3874237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26"/>
          <p:cNvSpPr/>
          <p:nvPr/>
        </p:nvSpPr>
        <p:spPr>
          <a:xfrm>
            <a:off x="4234063" y="6280266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27"/>
          <p:cNvSpPr/>
          <p:nvPr/>
        </p:nvSpPr>
        <p:spPr>
          <a:xfrm>
            <a:off x="4233737" y="3674061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6" name="CustomShape 28"/>
          <p:cNvSpPr/>
          <p:nvPr/>
        </p:nvSpPr>
        <p:spPr>
          <a:xfrm>
            <a:off x="4234390" y="6481095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CustomShape 29"/>
          <p:cNvSpPr/>
          <p:nvPr/>
        </p:nvSpPr>
        <p:spPr>
          <a:xfrm>
            <a:off x="5160815" y="4676247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8" name="CustomShape 30"/>
          <p:cNvSpPr/>
          <p:nvPr/>
        </p:nvSpPr>
        <p:spPr>
          <a:xfrm>
            <a:off x="5160815" y="4876749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9" name="CustomShape 31"/>
          <p:cNvSpPr/>
          <p:nvPr/>
        </p:nvSpPr>
        <p:spPr>
          <a:xfrm>
            <a:off x="5160815" y="5077251"/>
            <a:ext cx="150214" cy="150214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CustomShape 32"/>
          <p:cNvSpPr/>
          <p:nvPr/>
        </p:nvSpPr>
        <p:spPr>
          <a:xfrm>
            <a:off x="5160815" y="5277754"/>
            <a:ext cx="150214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33"/>
          <p:cNvSpPr/>
          <p:nvPr/>
        </p:nvSpPr>
        <p:spPr>
          <a:xfrm>
            <a:off x="5160815" y="5478257"/>
            <a:ext cx="150214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34"/>
          <p:cNvSpPr/>
          <p:nvPr/>
        </p:nvSpPr>
        <p:spPr>
          <a:xfrm>
            <a:off x="5662398" y="5077578"/>
            <a:ext cx="149887" cy="149887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35"/>
          <p:cNvSpPr/>
          <p:nvPr/>
        </p:nvSpPr>
        <p:spPr>
          <a:xfrm flipV="1">
            <a:off x="3481036" y="3749168"/>
            <a:ext cx="752700" cy="350063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36"/>
          <p:cNvSpPr/>
          <p:nvPr/>
        </p:nvSpPr>
        <p:spPr>
          <a:xfrm flipV="1">
            <a:off x="3481036" y="3948691"/>
            <a:ext cx="752374" cy="149887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CustomShape 37"/>
          <p:cNvSpPr/>
          <p:nvPr/>
        </p:nvSpPr>
        <p:spPr>
          <a:xfrm>
            <a:off x="3481036" y="4099231"/>
            <a:ext cx="752047" cy="50289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6" name="CustomShape 38"/>
          <p:cNvSpPr/>
          <p:nvPr/>
        </p:nvSpPr>
        <p:spPr>
          <a:xfrm>
            <a:off x="3481036" y="4099231"/>
            <a:ext cx="752374" cy="251118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7" name="CustomShape 39"/>
          <p:cNvSpPr/>
          <p:nvPr/>
        </p:nvSpPr>
        <p:spPr>
          <a:xfrm>
            <a:off x="3481036" y="4099231"/>
            <a:ext cx="752374" cy="45162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8" name="CustomShape 40"/>
          <p:cNvSpPr/>
          <p:nvPr/>
        </p:nvSpPr>
        <p:spPr>
          <a:xfrm>
            <a:off x="3481036" y="4099231"/>
            <a:ext cx="752374" cy="651796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9" name="CustomShape 41"/>
          <p:cNvSpPr/>
          <p:nvPr/>
        </p:nvSpPr>
        <p:spPr>
          <a:xfrm>
            <a:off x="3481036" y="4099231"/>
            <a:ext cx="752374" cy="852299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42"/>
          <p:cNvSpPr/>
          <p:nvPr/>
        </p:nvSpPr>
        <p:spPr>
          <a:xfrm>
            <a:off x="3481036" y="4099231"/>
            <a:ext cx="752700" cy="1053128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43"/>
          <p:cNvSpPr/>
          <p:nvPr/>
        </p:nvSpPr>
        <p:spPr>
          <a:xfrm>
            <a:off x="3481036" y="4099231"/>
            <a:ext cx="752700" cy="125363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44"/>
          <p:cNvSpPr/>
          <p:nvPr/>
        </p:nvSpPr>
        <p:spPr>
          <a:xfrm>
            <a:off x="3481036" y="4099231"/>
            <a:ext cx="752700" cy="1454132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45"/>
          <p:cNvSpPr/>
          <p:nvPr/>
        </p:nvSpPr>
        <p:spPr>
          <a:xfrm>
            <a:off x="3481036" y="4099231"/>
            <a:ext cx="752700" cy="1654308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4" name="CustomShape 46"/>
          <p:cNvSpPr/>
          <p:nvPr/>
        </p:nvSpPr>
        <p:spPr>
          <a:xfrm>
            <a:off x="3481036" y="4099231"/>
            <a:ext cx="752700" cy="1855137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5" name="CustomShape 47"/>
          <p:cNvSpPr/>
          <p:nvPr/>
        </p:nvSpPr>
        <p:spPr>
          <a:xfrm>
            <a:off x="3481036" y="4099231"/>
            <a:ext cx="752700" cy="205564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6" name="CustomShape 48"/>
          <p:cNvSpPr/>
          <p:nvPr/>
        </p:nvSpPr>
        <p:spPr>
          <a:xfrm>
            <a:off x="3481036" y="4099231"/>
            <a:ext cx="753027" cy="2256142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7" name="CustomShape 49"/>
          <p:cNvSpPr/>
          <p:nvPr/>
        </p:nvSpPr>
        <p:spPr>
          <a:xfrm>
            <a:off x="3481036" y="4099231"/>
            <a:ext cx="753354" cy="2456971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8" name="CustomShape 50"/>
          <p:cNvSpPr/>
          <p:nvPr/>
        </p:nvSpPr>
        <p:spPr>
          <a:xfrm flipV="1">
            <a:off x="3481363" y="3748515"/>
            <a:ext cx="752374" cy="550892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51"/>
          <p:cNvSpPr/>
          <p:nvPr/>
        </p:nvSpPr>
        <p:spPr>
          <a:xfrm flipV="1">
            <a:off x="3481363" y="3749168"/>
            <a:ext cx="752374" cy="751068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52"/>
          <p:cNvSpPr/>
          <p:nvPr/>
        </p:nvSpPr>
        <p:spPr>
          <a:xfrm flipV="1">
            <a:off x="3481363" y="3749168"/>
            <a:ext cx="752374" cy="95157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53"/>
          <p:cNvSpPr/>
          <p:nvPr/>
        </p:nvSpPr>
        <p:spPr>
          <a:xfrm>
            <a:off x="3481363" y="4901241"/>
            <a:ext cx="752374" cy="251118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54"/>
          <p:cNvSpPr/>
          <p:nvPr/>
        </p:nvSpPr>
        <p:spPr>
          <a:xfrm>
            <a:off x="3481689" y="5102069"/>
            <a:ext cx="752047" cy="50289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3" name="CustomShape 55"/>
          <p:cNvSpPr/>
          <p:nvPr/>
        </p:nvSpPr>
        <p:spPr>
          <a:xfrm>
            <a:off x="3481689" y="5302245"/>
            <a:ext cx="752047" cy="251118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4" name="CustomShape 56"/>
          <p:cNvSpPr/>
          <p:nvPr/>
        </p:nvSpPr>
        <p:spPr>
          <a:xfrm>
            <a:off x="3481689" y="5502748"/>
            <a:ext cx="752047" cy="250791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5" name="CustomShape 57"/>
          <p:cNvSpPr/>
          <p:nvPr/>
        </p:nvSpPr>
        <p:spPr>
          <a:xfrm>
            <a:off x="3481689" y="5703250"/>
            <a:ext cx="752047" cy="251118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CustomShape 58"/>
          <p:cNvSpPr/>
          <p:nvPr/>
        </p:nvSpPr>
        <p:spPr>
          <a:xfrm>
            <a:off x="3482016" y="5904079"/>
            <a:ext cx="751721" cy="250791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7" name="CustomShape 59"/>
          <p:cNvSpPr/>
          <p:nvPr/>
        </p:nvSpPr>
        <p:spPr>
          <a:xfrm>
            <a:off x="3482016" y="6104582"/>
            <a:ext cx="752374" cy="45162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60"/>
          <p:cNvSpPr/>
          <p:nvPr/>
        </p:nvSpPr>
        <p:spPr>
          <a:xfrm>
            <a:off x="4383950" y="3749168"/>
            <a:ext cx="776865" cy="1002186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1"/>
          <p:cNvSpPr/>
          <p:nvPr/>
        </p:nvSpPr>
        <p:spPr>
          <a:xfrm>
            <a:off x="4383623" y="3949344"/>
            <a:ext cx="777192" cy="1002512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62"/>
          <p:cNvSpPr/>
          <p:nvPr/>
        </p:nvSpPr>
        <p:spPr>
          <a:xfrm>
            <a:off x="4383297" y="4149520"/>
            <a:ext cx="777518" cy="1003165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63"/>
          <p:cNvSpPr/>
          <p:nvPr/>
        </p:nvSpPr>
        <p:spPr>
          <a:xfrm>
            <a:off x="4383623" y="4350349"/>
            <a:ext cx="777192" cy="1002512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CustomShape 64"/>
          <p:cNvSpPr/>
          <p:nvPr/>
        </p:nvSpPr>
        <p:spPr>
          <a:xfrm>
            <a:off x="4383623" y="4550851"/>
            <a:ext cx="777192" cy="1002512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CustomShape 65"/>
          <p:cNvSpPr/>
          <p:nvPr/>
        </p:nvSpPr>
        <p:spPr>
          <a:xfrm>
            <a:off x="4383623" y="4751027"/>
            <a:ext cx="777192" cy="802336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CustomShape 66"/>
          <p:cNvSpPr/>
          <p:nvPr/>
        </p:nvSpPr>
        <p:spPr>
          <a:xfrm>
            <a:off x="4383623" y="4951529"/>
            <a:ext cx="777192" cy="601834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5" name="CustomShape 67"/>
          <p:cNvSpPr/>
          <p:nvPr/>
        </p:nvSpPr>
        <p:spPr>
          <a:xfrm>
            <a:off x="4383950" y="5152358"/>
            <a:ext cx="776865" cy="401005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6" name="CustomShape 68"/>
          <p:cNvSpPr/>
          <p:nvPr/>
        </p:nvSpPr>
        <p:spPr>
          <a:xfrm>
            <a:off x="4383950" y="5352861"/>
            <a:ext cx="776865" cy="200502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69"/>
          <p:cNvSpPr/>
          <p:nvPr/>
        </p:nvSpPr>
        <p:spPr>
          <a:xfrm>
            <a:off x="4383950" y="5553363"/>
            <a:ext cx="776865" cy="327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70"/>
          <p:cNvSpPr/>
          <p:nvPr/>
        </p:nvSpPr>
        <p:spPr>
          <a:xfrm flipV="1">
            <a:off x="4383950" y="5552710"/>
            <a:ext cx="776865" cy="200176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71"/>
          <p:cNvSpPr/>
          <p:nvPr/>
        </p:nvSpPr>
        <p:spPr>
          <a:xfrm flipV="1">
            <a:off x="4384276" y="4751353"/>
            <a:ext cx="776539" cy="1203015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72"/>
          <p:cNvSpPr/>
          <p:nvPr/>
        </p:nvSpPr>
        <p:spPr>
          <a:xfrm flipV="1">
            <a:off x="4384276" y="4951856"/>
            <a:ext cx="776539" cy="1203015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1" name="CustomShape 73"/>
          <p:cNvSpPr/>
          <p:nvPr/>
        </p:nvSpPr>
        <p:spPr>
          <a:xfrm flipV="1">
            <a:off x="4384276" y="5352861"/>
            <a:ext cx="776539" cy="1002512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CustomShape 74"/>
          <p:cNvSpPr/>
          <p:nvPr/>
        </p:nvSpPr>
        <p:spPr>
          <a:xfrm flipV="1">
            <a:off x="4384603" y="5152685"/>
            <a:ext cx="776212" cy="1403517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3" name="CustomShape 75"/>
          <p:cNvSpPr/>
          <p:nvPr/>
        </p:nvSpPr>
        <p:spPr>
          <a:xfrm>
            <a:off x="5311029" y="4751354"/>
            <a:ext cx="351369" cy="401331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4" name="CustomShape 76"/>
          <p:cNvSpPr/>
          <p:nvPr/>
        </p:nvSpPr>
        <p:spPr>
          <a:xfrm>
            <a:off x="5311029" y="4951856"/>
            <a:ext cx="351369" cy="200829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5" name="CustomShape 77"/>
          <p:cNvSpPr/>
          <p:nvPr/>
        </p:nvSpPr>
        <p:spPr>
          <a:xfrm>
            <a:off x="5311355" y="5152685"/>
            <a:ext cx="351043" cy="327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78"/>
          <p:cNvSpPr/>
          <p:nvPr/>
        </p:nvSpPr>
        <p:spPr>
          <a:xfrm flipV="1">
            <a:off x="5311355" y="5152032"/>
            <a:ext cx="351043" cy="200176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79"/>
          <p:cNvSpPr/>
          <p:nvPr/>
        </p:nvSpPr>
        <p:spPr>
          <a:xfrm flipV="1">
            <a:off x="5311355" y="5152032"/>
            <a:ext cx="351043" cy="400678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80"/>
          <p:cNvSpPr/>
          <p:nvPr/>
        </p:nvSpPr>
        <p:spPr>
          <a:xfrm>
            <a:off x="107504" y="4212871"/>
            <a:ext cx="2961751" cy="226822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r>
              <a:rPr lang="en-GB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Input Layer:</a:t>
            </a:r>
          </a:p>
          <a:p>
            <a:endParaRPr lang="en-GB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GB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Raw hits in each layer</a:t>
            </a:r>
          </a:p>
          <a:p>
            <a:r>
              <a:rPr lang="en-GB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</a:t>
            </a:r>
            <a:r>
              <a:rPr lang="en-GB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Multiplicites</a:t>
            </a:r>
            <a:r>
              <a:rPr lang="en-GB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</a:t>
            </a:r>
            <a:r>
              <a:rPr lang="en-GB" sz="2000" spc="-1" baseline="-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</a:t>
            </a:r>
            <a:r>
              <a:rPr lang="en-GB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f</a:t>
            </a:r>
            <a:r>
              <a:rPr lang="en-GB" sz="2000" spc="-1" baseline="-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r>
            <a:r>
              <a:rPr lang="en-GB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f</a:t>
            </a:r>
            <a:r>
              <a:rPr lang="en-GB" sz="2000" spc="-1" baseline="-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</a:t>
            </a:r>
            <a:endParaRPr lang="en-GB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GB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max(f</a:t>
            </a:r>
            <a:r>
              <a:rPr lang="en-GB" sz="2000" spc="-1" baseline="-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</a:t>
            </a:r>
            <a:r>
              <a:rPr lang="en-GB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f</a:t>
            </a:r>
            <a:r>
              <a:rPr lang="en-GB" sz="2000" spc="-1" baseline="-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r>
            <a:r>
              <a:rPr lang="en-GB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f</a:t>
            </a:r>
            <a:r>
              <a:rPr lang="en-GB" sz="2000" spc="-1" baseline="-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</a:t>
            </a:r>
            <a:r>
              <a:rPr lang="en-GB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</a:p>
          <a:p>
            <a:r>
              <a:rPr lang="en-GB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Jet Energy, </a:t>
            </a:r>
            <a:r>
              <a:rPr lang="en-GB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</a:t>
            </a:r>
            <a:r>
              <a:rPr lang="en-GB" sz="2000" spc="-1" baseline="-33000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lang="en-GB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mass</a:t>
            </a:r>
          </a:p>
        </p:txBody>
      </p:sp>
      <p:sp>
        <p:nvSpPr>
          <p:cNvPr id="219" name="CustomShape 81"/>
          <p:cNvSpPr/>
          <p:nvPr/>
        </p:nvSpPr>
        <p:spPr>
          <a:xfrm>
            <a:off x="5829351" y="3821009"/>
            <a:ext cx="3005165" cy="266008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r>
              <a:rPr lang="en-GB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 Hidden layers: </a:t>
            </a:r>
          </a:p>
          <a:p>
            <a:r>
              <a:rPr lang="en-GB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16 and 5 neurons wide.</a:t>
            </a:r>
          </a:p>
          <a:p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GB" sz="1633" spc="-1" dirty="0">
                <a:solidFill>
                  <a:srgbClr val="00CC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(Smaller second hidden layer helps prevent overfitting).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GB" sz="1633" spc="-1" dirty="0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Architecture </a:t>
            </a:r>
            <a:r>
              <a:rPr lang="en-GB" sz="1633" spc="-1" dirty="0" smtClean="0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</a:t>
            </a:r>
            <a:r>
              <a:rPr lang="en-GB" sz="1633" spc="-1" dirty="0" smtClean="0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633" spc="-1" dirty="0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educated guessing. </a:t>
            </a:r>
            <a:r>
              <a:rPr lang="en-GB" sz="1633" spc="-1" dirty="0" smtClean="0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/>
            </a:r>
            <a:br>
              <a:rPr lang="en-GB" sz="1633" spc="-1" dirty="0" smtClean="0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GB" sz="1633" spc="-1" dirty="0" smtClean="0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Too </a:t>
            </a:r>
            <a:r>
              <a:rPr lang="en-GB" sz="1633" spc="-1" dirty="0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many combinations to evaluate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72043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 hadron’s in jets?</a:t>
            </a:r>
            <a:br>
              <a:rPr lang="en-GB" dirty="0" smtClean="0"/>
            </a:br>
            <a:r>
              <a:rPr lang="en-GB" dirty="0" smtClean="0"/>
              <a:t>Why bother -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7776864" cy="485899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3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729354" y="3189984"/>
            <a:ext cx="43204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24128" y="4907069"/>
            <a:ext cx="43204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51295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457172" y="273684"/>
            <a:ext cx="8228437" cy="11445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GB" sz="399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Training Sample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172" y="1605033"/>
            <a:ext cx="8228437" cy="39767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391867" indent="-29357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90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Training sample had min p</a:t>
            </a:r>
            <a:r>
              <a:rPr lang="en-GB" sz="2903" spc="-1" baseline="-33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lang="en-GB" sz="290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of interaction at 700GeV. 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1867" indent="-293574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90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 million general hard QCD events (anything goes), 300,000 hard QCD events resulting in B-hadron production.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7" name="Picture 136"/>
          <p:cNvPicPr/>
          <p:nvPr/>
        </p:nvPicPr>
        <p:blipFill>
          <a:blip r:embed="rId2"/>
          <a:srcRect l="17856" t="17139" r="18855" b="16191"/>
          <a:stretch/>
        </p:blipFill>
        <p:spPr>
          <a:xfrm rot="5400000">
            <a:off x="4996887" y="2841029"/>
            <a:ext cx="3068928" cy="4571063"/>
          </a:xfrm>
          <a:prstGeom prst="rect">
            <a:avLst/>
          </a:prstGeom>
          <a:ln>
            <a:noFill/>
          </a:ln>
        </p:spPr>
      </p:pic>
      <p:sp>
        <p:nvSpPr>
          <p:cNvPr id="138" name="CustomShape 3"/>
          <p:cNvSpPr/>
          <p:nvPr/>
        </p:nvSpPr>
        <p:spPr>
          <a:xfrm>
            <a:off x="107505" y="4441455"/>
            <a:ext cx="3876094" cy="22195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r>
              <a:rPr lang="en-GB" sz="2800" b="1" spc="-1" dirty="0">
                <a:solidFill>
                  <a:srgbClr val="00CC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Testing is then done on an independent hard QCD sample.</a:t>
            </a:r>
            <a:endParaRPr lang="en-GB" sz="28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75082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31"/>
          <p:cNvPicPr/>
          <p:nvPr/>
        </p:nvPicPr>
        <p:blipFill>
          <a:blip r:embed="rId2"/>
          <a:srcRect l="21566" t="21872" r="17842" b="17412"/>
          <a:stretch/>
        </p:blipFill>
        <p:spPr>
          <a:xfrm rot="5400000">
            <a:off x="2312866" y="1286498"/>
            <a:ext cx="4451834" cy="6691170"/>
          </a:xfrm>
          <a:prstGeom prst="rect">
            <a:avLst/>
          </a:prstGeom>
          <a:ln>
            <a:noFill/>
          </a:ln>
        </p:spPr>
      </p:pic>
      <p:sp>
        <p:nvSpPr>
          <p:cNvPr id="130" name="CustomShape 1"/>
          <p:cNvSpPr/>
          <p:nvPr/>
        </p:nvSpPr>
        <p:spPr>
          <a:xfrm>
            <a:off x="107504" y="-32077"/>
            <a:ext cx="8228437" cy="11445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GB" sz="399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Choosing a ML technique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CustomShape 2"/>
          <p:cNvSpPr/>
          <p:nvPr/>
        </p:nvSpPr>
        <p:spPr>
          <a:xfrm>
            <a:off x="424564" y="980728"/>
            <a:ext cx="8228437" cy="19870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391867" indent="-293574"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lang="en-GB" sz="290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Each ML technique has a distinct set of advantages/disadvantages.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1867" indent="-293574"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lang="en-GB" sz="290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 curve (Signal </a:t>
            </a:r>
            <a:r>
              <a:rPr lang="en-GB" sz="290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Purity vs. Signal </a:t>
            </a:r>
            <a:r>
              <a:rPr lang="en-GB" sz="2903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Efficiency)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CustomShape 4"/>
          <p:cNvSpPr/>
          <p:nvPr/>
        </p:nvSpPr>
        <p:spPr>
          <a:xfrm>
            <a:off x="3851920" y="5949280"/>
            <a:ext cx="3123486" cy="6440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r>
              <a:rPr lang="en-GB" sz="1633" spc="-1" dirty="0" smtClean="0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(SA </a:t>
            </a:r>
            <a:r>
              <a:rPr lang="en-GB" sz="1633" spc="-1" dirty="0" smtClean="0">
                <a:solidFill>
                  <a:srgbClr val="6666FF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 panose="05000000000000000000" pitchFamily="2" charset="2"/>
              </a:rPr>
              <a:t> simulated annealing)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4883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123" y="2564904"/>
            <a:ext cx="4389954" cy="316835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ANN test MC results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32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9682" y="2868359"/>
            <a:ext cx="5078118" cy="2777921"/>
          </a:xfrm>
          <a:prstGeom prst="rect">
            <a:avLst/>
          </a:prstGeom>
        </p:spPr>
      </p:pic>
      <p:sp>
        <p:nvSpPr>
          <p:cNvPr id="11" name="CustomShape 3"/>
          <p:cNvSpPr/>
          <p:nvPr/>
        </p:nvSpPr>
        <p:spPr>
          <a:xfrm>
            <a:off x="4572000" y="2159179"/>
            <a:ext cx="4896544" cy="11183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r>
              <a:rPr lang="en-GB" sz="2800" b="1" spc="-1" dirty="0" smtClean="0">
                <a:solidFill>
                  <a:srgbClr val="00CC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Significance = </a:t>
            </a:r>
            <a:r>
              <a:rPr lang="en-GB" sz="2800" b="1" spc="-1" dirty="0" err="1" smtClean="0">
                <a:solidFill>
                  <a:srgbClr val="00CC00"/>
                </a:solidFill>
                <a:uFill>
                  <a:solidFill>
                    <a:srgbClr val="FFFFFF"/>
                  </a:solidFill>
                </a:uFill>
                <a:latin typeface="Symbol" panose="05050102010706020507" pitchFamily="18" charset="2"/>
              </a:rPr>
              <a:t>e</a:t>
            </a:r>
            <a:r>
              <a:rPr lang="en-GB" sz="2800" b="1" spc="-1" baseline="-25000" dirty="0" err="1" smtClean="0">
                <a:solidFill>
                  <a:srgbClr val="00CC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</a:t>
            </a:r>
            <a:r>
              <a:rPr lang="en-GB" sz="2800" b="1" spc="-1" dirty="0" smtClean="0">
                <a:solidFill>
                  <a:srgbClr val="00CC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/√</a:t>
            </a:r>
            <a:r>
              <a:rPr lang="en-GB" sz="2800" b="1" spc="-1" dirty="0">
                <a:solidFill>
                  <a:srgbClr val="00CC00"/>
                </a:solidFill>
                <a:uFill>
                  <a:solidFill>
                    <a:srgbClr val="FFFFFF"/>
                  </a:solidFill>
                </a:uFill>
                <a:latin typeface="Symbol" panose="05050102010706020507" pitchFamily="18" charset="2"/>
              </a:rPr>
              <a:t> </a:t>
            </a:r>
            <a:r>
              <a:rPr lang="en-GB" sz="2800" b="1" spc="-1" dirty="0" err="1" smtClean="0">
                <a:solidFill>
                  <a:srgbClr val="00CC00"/>
                </a:solidFill>
                <a:uFill>
                  <a:solidFill>
                    <a:srgbClr val="FFFFFF"/>
                  </a:solidFill>
                </a:uFill>
                <a:latin typeface="Symbol" panose="05050102010706020507" pitchFamily="18" charset="2"/>
              </a:rPr>
              <a:t>e</a:t>
            </a:r>
            <a:r>
              <a:rPr lang="en-GB" sz="2800" b="1" spc="-1" baseline="-25000" dirty="0" err="1" smtClean="0">
                <a:solidFill>
                  <a:srgbClr val="00CC00"/>
                </a:solidFill>
                <a:uFill>
                  <a:solidFill>
                    <a:srgbClr val="FFFFFF"/>
                  </a:solidFill>
                </a:uFill>
              </a:rPr>
              <a:t>uds</a:t>
            </a:r>
            <a:endParaRPr lang="en-GB" sz="28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9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851104" cy="972026"/>
          </a:xfrm>
        </p:spPr>
        <p:txBody>
          <a:bodyPr/>
          <a:lstStyle/>
          <a:p>
            <a:r>
              <a:rPr lang="en-GB" dirty="0" smtClean="0"/>
              <a:t>With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ANN output&gt;0.9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30" y="1752600"/>
            <a:ext cx="6421940" cy="43735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33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80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/>
          <a:lstStyle/>
          <a:p>
            <a:r>
              <a:rPr lang="en-GB" dirty="0"/>
              <a:t>With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ANN </a:t>
            </a:r>
            <a:r>
              <a:rPr lang="en-GB" dirty="0" smtClean="0"/>
              <a:t>output&gt;0.75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84" y="1752600"/>
            <a:ext cx="7404048" cy="504265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34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17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 Map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35</a:t>
            </a:fld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72816"/>
            <a:ext cx="7244852" cy="4329662"/>
          </a:xfrm>
        </p:spPr>
      </p:pic>
      <p:sp>
        <p:nvSpPr>
          <p:cNvPr id="7" name="Rectangle 6"/>
          <p:cNvSpPr/>
          <p:nvPr/>
        </p:nvSpPr>
        <p:spPr>
          <a:xfrm>
            <a:off x="1868396" y="1916832"/>
            <a:ext cx="5151875" cy="288032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868396" y="2924944"/>
            <a:ext cx="5151875" cy="288032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444333" y="476672"/>
            <a:ext cx="4304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Neural Net seems to find</a:t>
            </a:r>
          </a:p>
          <a:p>
            <a:r>
              <a:rPr lang="en-GB" b="1" dirty="0" smtClean="0"/>
              <a:t>Nhit4 – Nhit1 </a:t>
            </a:r>
            <a:r>
              <a:rPr lang="en-GB" b="1" dirty="0" smtClean="0">
                <a:sym typeface="Wingdings" panose="05000000000000000000" pitchFamily="2" charset="2"/>
              </a:rPr>
              <a:t> good discriminator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53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48880"/>
            <a:ext cx="6567061" cy="4437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ANN inspired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19256" cy="1028327"/>
          </a:xfrm>
        </p:spPr>
        <p:txBody>
          <a:bodyPr/>
          <a:lstStyle/>
          <a:p>
            <a:r>
              <a:rPr lang="en-GB" dirty="0" smtClean="0"/>
              <a:t>Straight hit difference between layer 4 and layer 1.</a:t>
            </a:r>
          </a:p>
          <a:p>
            <a:r>
              <a:rPr lang="en-GB" dirty="0" smtClean="0"/>
              <a:t>Definite advantage can be seen.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36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36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105" y="81569"/>
            <a:ext cx="8075240" cy="8939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ANN output dependence</a:t>
            </a:r>
            <a:br>
              <a:rPr lang="en-GB" dirty="0" smtClean="0"/>
            </a:br>
            <a:r>
              <a:rPr lang="en-GB" sz="2400" dirty="0" smtClean="0"/>
              <a:t>(examples)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584" y="1988840"/>
            <a:ext cx="3291840" cy="639762"/>
          </a:xfrm>
        </p:spPr>
        <p:txBody>
          <a:bodyPr/>
          <a:lstStyle/>
          <a:p>
            <a:r>
              <a:rPr lang="en-GB" dirty="0" smtClean="0"/>
              <a:t>Jet Energy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45" y="2852936"/>
            <a:ext cx="4215488" cy="1870509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40600" y="1439843"/>
            <a:ext cx="3291840" cy="639762"/>
          </a:xfrm>
        </p:spPr>
        <p:txBody>
          <a:bodyPr/>
          <a:lstStyle/>
          <a:p>
            <a:r>
              <a:rPr lang="en-GB" dirty="0" smtClean="0"/>
              <a:t>Max(F)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654" y="2472814"/>
            <a:ext cx="4311826" cy="2400749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37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57200" y="5116654"/>
            <a:ext cx="8507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Trained NN output is ~100 times more sensitive to Max(F) than to Jet Energy</a:t>
            </a:r>
          </a:p>
          <a:p>
            <a:r>
              <a:rPr lang="en-GB" dirty="0" smtClean="0"/>
              <a:t> </a:t>
            </a:r>
            <a:br>
              <a:rPr lang="en-GB" dirty="0" smtClean="0"/>
            </a:b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Conclude: The Machine is focused on the “right” types of quantities.</a:t>
            </a:r>
            <a:endParaRPr lang="en-GB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3397" y="1050954"/>
            <a:ext cx="7630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NN is just a complicated function h(</a:t>
            </a:r>
            <a:r>
              <a:rPr lang="en-GB" sz="2400" dirty="0" err="1" smtClean="0"/>
              <a:t>x</a:t>
            </a:r>
            <a:r>
              <a:rPr lang="en-GB" sz="2400" baseline="-25000" dirty="0" err="1" smtClean="0"/>
              <a:t>j</a:t>
            </a:r>
            <a:r>
              <a:rPr lang="en-GB" sz="2400" dirty="0" smtClean="0"/>
              <a:t>) – Look at </a:t>
            </a:r>
            <a:r>
              <a:rPr lang="en-GB" sz="2400" dirty="0" smtClean="0">
                <a:latin typeface="Symbol" panose="05050102010706020507" pitchFamily="18" charset="2"/>
              </a:rPr>
              <a:t>D</a:t>
            </a:r>
            <a:r>
              <a:rPr lang="en-GB" sz="2400" dirty="0"/>
              <a:t>h</a:t>
            </a:r>
            <a:r>
              <a:rPr lang="en-GB" sz="2400" dirty="0" smtClean="0"/>
              <a:t>/</a:t>
            </a:r>
            <a:r>
              <a:rPr lang="en-GB" sz="2400" dirty="0" err="1" smtClean="0">
                <a:latin typeface="Symbol" panose="05050102010706020507" pitchFamily="18" charset="2"/>
              </a:rPr>
              <a:t>D</a:t>
            </a:r>
            <a:r>
              <a:rPr lang="en-GB" sz="2400" dirty="0" err="1" smtClean="0"/>
              <a:t>x</a:t>
            </a:r>
            <a:r>
              <a:rPr lang="en-GB" sz="2400" baseline="-25000" dirty="0" err="1" smtClean="0"/>
              <a:t>j</a:t>
            </a:r>
            <a:endParaRPr lang="en-GB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30781775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427168" cy="90001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Last thing – </a:t>
            </a:r>
            <a:br>
              <a:rPr lang="en-GB" dirty="0" smtClean="0"/>
            </a:br>
            <a:r>
              <a:rPr lang="en-GB" dirty="0" smtClean="0"/>
              <a:t>Multiple Cone sizes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52600"/>
            <a:ext cx="7172559" cy="485765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38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63688" y="1375901"/>
            <a:ext cx="4076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D</a:t>
            </a:r>
            <a:r>
              <a:rPr lang="en-GB" dirty="0" smtClean="0"/>
              <a:t>R&lt;0.04, </a:t>
            </a:r>
            <a:r>
              <a:rPr lang="en-GB" dirty="0" smtClean="0">
                <a:latin typeface="Symbol" panose="05050102010706020507" pitchFamily="18" charset="2"/>
              </a:rPr>
              <a:t>D</a:t>
            </a:r>
            <a:r>
              <a:rPr lang="en-GB" dirty="0" smtClean="0"/>
              <a:t>R&lt;0.1  and  </a:t>
            </a:r>
            <a:r>
              <a:rPr lang="en-GB" dirty="0" smtClean="0">
                <a:latin typeface="Symbol" panose="05050102010706020507" pitchFamily="18" charset="2"/>
              </a:rPr>
              <a:t>D</a:t>
            </a:r>
            <a:r>
              <a:rPr lang="en-GB" dirty="0" smtClean="0"/>
              <a:t>R&lt;0.2 added</a:t>
            </a:r>
            <a:br>
              <a:rPr lang="en-GB" dirty="0" smtClean="0"/>
            </a:br>
            <a:r>
              <a:rPr lang="en-GB" dirty="0" smtClean="0"/>
              <a:t>Each with own set of inputs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443711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Training sample</a:t>
            </a:r>
          </a:p>
          <a:p>
            <a:r>
              <a:rPr lang="en-GB" dirty="0" smtClean="0"/>
              <a:t>Shape dependence?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82229" y="188640"/>
            <a:ext cx="3196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Include more B hadron decay products @ lower Energy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97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900018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003232" cy="5544616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Using </a:t>
            </a:r>
            <a:r>
              <a:rPr lang="en-GB" sz="2400" dirty="0" err="1" smtClean="0"/>
              <a:t>Mulitvariate</a:t>
            </a:r>
            <a:r>
              <a:rPr lang="en-GB" sz="2400" dirty="0" smtClean="0"/>
              <a:t> techniques significantly improves rejection of </a:t>
            </a:r>
            <a:r>
              <a:rPr lang="en-GB" sz="2400" dirty="0" err="1" smtClean="0"/>
              <a:t>uds</a:t>
            </a:r>
            <a:r>
              <a:rPr lang="en-GB" sz="2400" dirty="0" smtClean="0"/>
              <a:t> jets.</a:t>
            </a:r>
          </a:p>
          <a:p>
            <a:endParaRPr lang="en-GB" sz="2400" dirty="0"/>
          </a:p>
          <a:p>
            <a:r>
              <a:rPr lang="en-GB" sz="2400" dirty="0" smtClean="0"/>
              <a:t>Results robust to pile-up</a:t>
            </a:r>
          </a:p>
          <a:p>
            <a:endParaRPr lang="en-GB" sz="2400" dirty="0"/>
          </a:p>
          <a:p>
            <a:r>
              <a:rPr lang="en-GB" sz="2400" dirty="0" smtClean="0"/>
              <a:t>Multiplicity Jump technique more immune to searchlight effect and highly boosted B hadrons. </a:t>
            </a:r>
          </a:p>
          <a:p>
            <a:endParaRPr lang="en-GB" sz="2400" dirty="0"/>
          </a:p>
          <a:p>
            <a:r>
              <a:rPr lang="en-GB" sz="2400" dirty="0" smtClean="0"/>
              <a:t>If continues to show promise, could be added to existing taggers to enhance efficiency at </a:t>
            </a:r>
            <a:r>
              <a:rPr lang="en-GB" sz="2400" dirty="0" err="1" smtClean="0"/>
              <a:t>TeV</a:t>
            </a:r>
            <a:r>
              <a:rPr lang="en-GB" sz="2400" dirty="0" smtClean="0"/>
              <a:t> scale jet energies.</a:t>
            </a:r>
          </a:p>
          <a:p>
            <a:endParaRPr lang="en-GB" sz="2400" dirty="0"/>
          </a:p>
          <a:p>
            <a:r>
              <a:rPr lang="en-GB" sz="2400" dirty="0" smtClean="0"/>
              <a:t>Experiments (ATLAS, CMS) are looking into the technique with full simulations </a:t>
            </a:r>
            <a:r>
              <a:rPr lang="en-GB" sz="2400" dirty="0" smtClean="0">
                <a:sym typeface="Wingdings" panose="05000000000000000000" pitchFamily="2" charset="2"/>
              </a:rPr>
              <a:t> Clear next step. 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39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88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579816"/>
            <a:ext cx="4814400" cy="383369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 -- </a:t>
            </a:r>
            <a:r>
              <a:rPr lang="en-US" dirty="0" smtClean="0">
                <a:solidFill>
                  <a:srgbClr val="FF0000"/>
                </a:solidFill>
              </a:rPr>
              <a:t>boosted</a:t>
            </a:r>
            <a:r>
              <a:rPr lang="en-US" dirty="0" smtClean="0"/>
              <a:t> 2h → WW bb analysis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4CD1FDF3-EA73-D540-8F09-76908B6596F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692696"/>
            <a:ext cx="3657600" cy="70788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Helvetica Neue" charset="0"/>
                <a:ea typeface="Helvetica Neue" charset="0"/>
                <a:cs typeface="Helvetica Neue" charset="0"/>
              </a:rPr>
              <a:t>1-lepton final state</a:t>
            </a:r>
            <a:endParaRPr lang="en-US" sz="2000" b="1" dirty="0">
              <a:latin typeface="Helvetica Neue" charset="0"/>
              <a:ea typeface="Helvetica Neue" charset="0"/>
              <a:cs typeface="Helvetica Neue" charset="0"/>
            </a:endParaRPr>
          </a:p>
          <a:p>
            <a:pPr algn="ctr"/>
            <a:r>
              <a:rPr lang="en-US" sz="2000" dirty="0" err="1" smtClean="0">
                <a:latin typeface="Helvetica Neue" charset="0"/>
                <a:ea typeface="Helvetica Neue" charset="0"/>
                <a:cs typeface="Helvetica Neue" charset="0"/>
              </a:rPr>
              <a:t>hh</a:t>
            </a:r>
            <a:r>
              <a:rPr lang="en-US" sz="2000" b="1" dirty="0"/>
              <a:t> ➝ </a:t>
            </a:r>
            <a:r>
              <a:rPr lang="en-US" sz="2000" dirty="0" smtClean="0">
                <a:latin typeface="Helvetica Neue" charset="0"/>
                <a:ea typeface="Helvetica Neue" charset="0"/>
                <a:cs typeface="Helvetica Neue" charset="0"/>
              </a:rPr>
              <a:t>bb + WW* </a:t>
            </a:r>
            <a:r>
              <a:rPr lang="en-US" sz="2000" b="1" dirty="0" smtClean="0"/>
              <a:t>➝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Helvetica Neue" charset="0"/>
                <a:ea typeface="Helvetica Neue" charset="0"/>
                <a:cs typeface="Helvetica Neue" charset="0"/>
              </a:rPr>
              <a:t>bb + </a:t>
            </a:r>
            <a:r>
              <a:rPr lang="en-US" sz="2000" dirty="0" err="1" smtClean="0">
                <a:latin typeface="Helvetica Neue" charset="0"/>
                <a:ea typeface="Helvetica Neue" charset="0"/>
                <a:cs typeface="Helvetica Neue" charset="0"/>
              </a:rPr>
              <a:t>lvqq</a:t>
            </a:r>
            <a:r>
              <a:rPr lang="en-US" sz="2000" b="1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  <a:r>
              <a:rPr lang="en-US" sz="2000" dirty="0" smtClean="0">
                <a:latin typeface="Helvetica Neue" charset="0"/>
                <a:ea typeface="Helvetica Neue" charset="0"/>
                <a:cs typeface="Helvetica Neue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5413506"/>
            <a:ext cx="5524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Helvetica Neue" charset="0"/>
                <a:ea typeface="Helvetica Neue" charset="0"/>
                <a:cs typeface="Helvetica Neue" charset="0"/>
              </a:rPr>
              <a:t>Boosted analysis </a:t>
            </a:r>
            <a:endParaRPr lang="en-US" sz="2400" dirty="0" smtClean="0">
              <a:latin typeface="Helvetica Neue" charset="0"/>
              <a:ea typeface="Helvetica Neue" charset="0"/>
              <a:cs typeface="Helvetica Neue" charset="0"/>
            </a:endParaRPr>
          </a:p>
          <a:p>
            <a:r>
              <a:rPr lang="en-US" sz="2400" b="1" dirty="0">
                <a:solidFill>
                  <a:srgbClr val="FF0000"/>
                </a:solidFill>
              </a:rPr>
              <a:t>h ➝ </a:t>
            </a:r>
            <a:r>
              <a:rPr lang="en-US" sz="2400" b="1" dirty="0" smtClean="0">
                <a:solidFill>
                  <a:srgbClr val="FF0000"/>
                </a:solidFill>
              </a:rPr>
              <a:t>bb 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Helvetica Neue" charset="0"/>
                <a:ea typeface="Helvetica Neue" charset="0"/>
                <a:cs typeface="Helvetica Neue" charset="0"/>
              </a:rPr>
              <a:t>reconstruction with </a:t>
            </a:r>
            <a:r>
              <a:rPr lang="en-US" sz="2400" u="sng" dirty="0" smtClean="0">
                <a:solidFill>
                  <a:srgbClr val="FF0000"/>
                </a:solidFill>
                <a:latin typeface="Helvetica Neue" charset="0"/>
                <a:ea typeface="Helvetica Neue" charset="0"/>
                <a:cs typeface="Helvetica Neue" charset="0"/>
              </a:rPr>
              <a:t>large-R jet</a:t>
            </a:r>
            <a:r>
              <a:rPr lang="en-US" sz="2400" dirty="0" smtClean="0">
                <a:latin typeface="Helvetica Neue" charset="0"/>
                <a:ea typeface="Helvetica Neue" charset="0"/>
                <a:cs typeface="Helvetica Neue" charset="0"/>
              </a:rPr>
              <a:t>.</a:t>
            </a:r>
            <a:endParaRPr lang="en-US" sz="24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004048" y="3626290"/>
            <a:ext cx="2520280" cy="2035560"/>
            <a:chOff x="2028087" y="3314863"/>
            <a:chExt cx="2620910" cy="2072987"/>
          </a:xfrm>
        </p:grpSpPr>
        <p:sp>
          <p:nvSpPr>
            <p:cNvPr id="2" name="Isosceles Triangle 1"/>
            <p:cNvSpPr/>
            <p:nvPr/>
          </p:nvSpPr>
          <p:spPr>
            <a:xfrm rot="18701095">
              <a:off x="2888053" y="3180572"/>
              <a:ext cx="1487345" cy="1755927"/>
            </a:xfrm>
            <a:prstGeom prst="triangl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Oval 2"/>
            <p:cNvSpPr/>
            <p:nvPr/>
          </p:nvSpPr>
          <p:spPr>
            <a:xfrm rot="2589942">
              <a:off x="4008784" y="3893490"/>
              <a:ext cx="640213" cy="14943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28087" y="4443976"/>
              <a:ext cx="14510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rgbClr val="FF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l</a:t>
              </a:r>
              <a:r>
                <a:rPr lang="en-GB" sz="2000" b="1" dirty="0" smtClean="0">
                  <a:solidFill>
                    <a:srgbClr val="FF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arge-R-jet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558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6712"/>
            <a:ext cx="9036496" cy="4321175"/>
          </a:xfrm>
        </p:spPr>
        <p:txBody>
          <a:bodyPr/>
          <a:lstStyle/>
          <a:p>
            <a:r>
              <a:rPr lang="en-GB" sz="8000" dirty="0" smtClean="0"/>
              <a:t>Hand off to ATLAS &amp; CMS!!</a:t>
            </a:r>
            <a:endParaRPr lang="en-GB" sz="8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5661248"/>
            <a:ext cx="7772400" cy="1066800"/>
          </a:xfrm>
        </p:spPr>
        <p:txBody>
          <a:bodyPr/>
          <a:lstStyle/>
          <a:p>
            <a:r>
              <a:rPr lang="en-GB" dirty="0" smtClean="0"/>
              <a:t>Thank you! </a:t>
            </a:r>
            <a:r>
              <a:rPr lang="en-GB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(Backup slides)</a:t>
            </a:r>
            <a:endParaRPr lang="en-GB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40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68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Dead material removed – no early showers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0" y="2691546"/>
            <a:ext cx="4466308" cy="3041710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320" y="2691546"/>
            <a:ext cx="4677775" cy="318572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41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7172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ANN - Straight cut comparison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52600"/>
            <a:ext cx="7416824" cy="505111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42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668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Max(f</a:t>
            </a:r>
            <a:r>
              <a:rPr lang="en-GB" baseline="-25000" dirty="0" smtClean="0"/>
              <a:t>1,</a:t>
            </a:r>
            <a:r>
              <a:rPr lang="en-GB" dirty="0" smtClean="0"/>
              <a:t>f</a:t>
            </a:r>
            <a:r>
              <a:rPr lang="en-GB" baseline="-25000" dirty="0" smtClean="0"/>
              <a:t>2</a:t>
            </a:r>
            <a:r>
              <a:rPr lang="en-GB" dirty="0" smtClean="0"/>
              <a:t>,f</a:t>
            </a:r>
            <a:r>
              <a:rPr lang="en-GB" baseline="-25000" dirty="0" smtClean="0"/>
              <a:t>3</a:t>
            </a:r>
            <a:r>
              <a:rPr lang="en-GB" dirty="0" smtClean="0"/>
              <a:t>) &gt; </a:t>
            </a:r>
            <a:r>
              <a:rPr lang="en-GB" dirty="0" err="1" smtClean="0">
                <a:latin typeface="Symbol" panose="05050102010706020507" pitchFamily="18" charset="2"/>
              </a:rPr>
              <a:t>D</a:t>
            </a:r>
            <a:r>
              <a:rPr lang="en-GB" dirty="0" err="1" smtClean="0"/>
              <a:t>hit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601" y="1844824"/>
            <a:ext cx="6795603" cy="4608512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51520" y="1556792"/>
            <a:ext cx="3008313" cy="4480560"/>
          </a:xfrm>
        </p:spPr>
        <p:txBody>
          <a:bodyPr/>
          <a:lstStyle/>
          <a:p>
            <a:r>
              <a:rPr lang="en-GB" sz="3200" dirty="0" smtClean="0"/>
              <a:t>Completeness</a:t>
            </a:r>
            <a:br>
              <a:rPr lang="en-GB" sz="3200" dirty="0" smtClean="0"/>
            </a:br>
            <a:r>
              <a:rPr lang="en-GB" sz="3200" dirty="0" smtClean="0"/>
              <a:t>Charm jets</a:t>
            </a:r>
          </a:p>
          <a:p>
            <a:endParaRPr lang="en-GB" dirty="0" smtClean="0"/>
          </a:p>
          <a:p>
            <a:r>
              <a:rPr lang="en-GB" dirty="0" smtClean="0"/>
              <a:t>2.5 </a:t>
            </a:r>
            <a:r>
              <a:rPr lang="en-GB" dirty="0" err="1" smtClean="0"/>
              <a:t>TeV</a:t>
            </a:r>
            <a:endParaRPr lang="en-GB" dirty="0" smtClean="0"/>
          </a:p>
          <a:p>
            <a:r>
              <a:rPr lang="en-GB" dirty="0" smtClean="0"/>
              <a:t>Same set of conditions</a:t>
            </a:r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43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40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587792" y="1991996"/>
            <a:ext cx="8032833" cy="146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 algn="ctr">
              <a:lnSpc>
                <a:spcPct val="100000"/>
              </a:lnSpc>
            </a:pPr>
            <a:r>
              <a:rPr lang="en-GB" sz="4898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Upgrading the simulation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2220549" y="3242034"/>
            <a:ext cx="4702010" cy="54599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r>
              <a:rPr lang="en-GB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Making sure it works in a more realistic scenario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70419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57172" y="273684"/>
            <a:ext cx="8228437" cy="11445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GB" sz="399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Pileup – max(f</a:t>
            </a:r>
            <a:r>
              <a:rPr lang="en-GB" sz="3991" spc="-1" baseline="-33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</a:t>
            </a:r>
            <a:r>
              <a:rPr lang="en-GB" sz="399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,f</a:t>
            </a:r>
            <a:r>
              <a:rPr lang="en-GB" sz="3991" spc="-1" baseline="-33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r>
            <a:r>
              <a:rPr lang="en-GB" sz="399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,f</a:t>
            </a:r>
            <a:r>
              <a:rPr lang="en-GB" sz="3991" spc="-1" baseline="-33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</a:t>
            </a:r>
            <a:r>
              <a:rPr lang="en-GB" sz="399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4" name="Picture 123"/>
          <p:cNvPicPr/>
          <p:nvPr/>
        </p:nvPicPr>
        <p:blipFill>
          <a:blip r:embed="rId2"/>
          <a:srcRect l="23198" t="22343" r="23749" b="21377"/>
          <a:stretch/>
        </p:blipFill>
        <p:spPr>
          <a:xfrm rot="5400000">
            <a:off x="2198996" y="413774"/>
            <a:ext cx="4614821" cy="6922558"/>
          </a:xfrm>
          <a:prstGeom prst="rect">
            <a:avLst/>
          </a:prstGeom>
          <a:ln>
            <a:noFill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43998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457172" y="273684"/>
            <a:ext cx="8228437" cy="11445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GB" sz="399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Luminous Region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457172" y="1605033"/>
            <a:ext cx="8228437" cy="39767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r>
              <a:rPr lang="en-GB" sz="290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Events do not always occur at (0,0,0) – modify GEANT4 sim to account for this. 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GB" sz="290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ATLAS has </a:t>
            </a:r>
            <a:r>
              <a:rPr lang="en-GB" sz="290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σ</a:t>
            </a:r>
            <a:r>
              <a:rPr lang="en-GB" sz="2903" spc="-1" baseline="-33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z</a:t>
            </a:r>
            <a:r>
              <a:rPr lang="en-GB" sz="290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= 45mm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95934" indent="-195607">
              <a:buClr>
                <a:srgbClr val="000000"/>
              </a:buClr>
              <a:buSzPct val="45000"/>
              <a:buFont typeface="Wingdings" charset="2"/>
              <a:buChar char=""/>
            </a:pPr>
            <a:r>
              <a:rPr lang="en-GB" sz="290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2" name="Picture 111"/>
          <p:cNvPicPr/>
          <p:nvPr/>
        </p:nvPicPr>
        <p:blipFill>
          <a:blip r:embed="rId2"/>
          <a:srcRect l="18008" t="16187" r="20905" b="17146"/>
          <a:stretch/>
        </p:blipFill>
        <p:spPr>
          <a:xfrm rot="5400000">
            <a:off x="5050114" y="2306792"/>
            <a:ext cx="2962146" cy="4571063"/>
          </a:xfrm>
          <a:prstGeom prst="rect">
            <a:avLst/>
          </a:prstGeom>
          <a:ln>
            <a:noFill/>
          </a:ln>
        </p:spPr>
      </p:pic>
      <p:sp>
        <p:nvSpPr>
          <p:cNvPr id="113" name="CustomShape 3"/>
          <p:cNvSpPr/>
          <p:nvPr/>
        </p:nvSpPr>
        <p:spPr>
          <a:xfrm>
            <a:off x="457172" y="3723044"/>
            <a:ext cx="3265185" cy="77817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r>
              <a:rPr lang="en-GB" sz="1633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New Problem – Jet vectors no longer from (0,0,0), have to be careful when selecting pixels.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CustomShape 4"/>
          <p:cNvSpPr/>
          <p:nvPr/>
        </p:nvSpPr>
        <p:spPr>
          <a:xfrm>
            <a:off x="5388095" y="3111413"/>
            <a:ext cx="2350842" cy="54599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r>
              <a:rPr lang="en-GB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Vertex Z Displacement</a:t>
            </a:r>
          </a:p>
        </p:txBody>
      </p:sp>
      <p:sp>
        <p:nvSpPr>
          <p:cNvPr id="115" name="CustomShape 5"/>
          <p:cNvSpPr/>
          <p:nvPr/>
        </p:nvSpPr>
        <p:spPr>
          <a:xfrm>
            <a:off x="457172" y="4833318"/>
            <a:ext cx="3265185" cy="12425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r>
              <a:rPr lang="en-GB" sz="1633" spc="-1">
                <a:solidFill>
                  <a:srgbClr val="00CC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Easily resolved by finding the event primary vertex. Once this is done, luminous region vs origin makes no difference to the quality of the tagger.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65703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587792" y="1991996"/>
            <a:ext cx="8032833" cy="146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 algn="ctr">
              <a:lnSpc>
                <a:spcPct val="100000"/>
              </a:lnSpc>
            </a:pPr>
            <a:r>
              <a:rPr lang="en-GB" sz="4898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Upgrading the Tagger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2220549" y="3242034"/>
            <a:ext cx="4702010" cy="54599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 algn="ctr">
              <a:lnSpc>
                <a:spcPct val="100000"/>
              </a:lnSpc>
            </a:pPr>
            <a:r>
              <a:rPr lang="en-GB" sz="163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know it works… Let’s make it work better!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5828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457172" y="273684"/>
            <a:ext cx="8228437" cy="11445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GB" sz="399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does it do?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1" name="Picture 220"/>
          <p:cNvPicPr/>
          <p:nvPr/>
        </p:nvPicPr>
        <p:blipFill>
          <a:blip r:embed="rId2"/>
          <a:srcRect l="22498" t="20947" r="15168" b="15242"/>
          <a:stretch/>
        </p:blipFill>
        <p:spPr>
          <a:xfrm rot="5400000">
            <a:off x="872872" y="1525681"/>
            <a:ext cx="3022231" cy="4375133"/>
          </a:xfrm>
          <a:prstGeom prst="rect">
            <a:avLst/>
          </a:prstGeom>
          <a:ln>
            <a:noFill/>
          </a:ln>
        </p:spPr>
      </p:pic>
      <p:pic>
        <p:nvPicPr>
          <p:cNvPr id="222" name="Picture 221"/>
          <p:cNvPicPr/>
          <p:nvPr/>
        </p:nvPicPr>
        <p:blipFill>
          <a:blip r:embed="rId3"/>
          <a:srcRect l="15511" t="20560" r="18503" b="17533"/>
          <a:stretch/>
        </p:blipFill>
        <p:spPr>
          <a:xfrm rot="5400000">
            <a:off x="5062197" y="1338567"/>
            <a:ext cx="3199548" cy="4244512"/>
          </a:xfrm>
          <a:prstGeom prst="rect">
            <a:avLst/>
          </a:prstGeom>
          <a:ln>
            <a:noFill/>
          </a:ln>
        </p:spPr>
      </p:pic>
      <p:sp>
        <p:nvSpPr>
          <p:cNvPr id="223" name="CustomShape 2"/>
          <p:cNvSpPr/>
          <p:nvPr/>
        </p:nvSpPr>
        <p:spPr>
          <a:xfrm>
            <a:off x="3265512" y="5682351"/>
            <a:ext cx="2515097" cy="4163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r>
              <a:rPr lang="en-GB" sz="2358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Neural Net Wins!!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9794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457172" y="273684"/>
            <a:ext cx="8228437" cy="53077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GB" sz="2903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Extra Slides</a:t>
            </a:r>
            <a:endParaRPr lang="en-GB" sz="1633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79231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095672"/>
            <a:ext cx="3493311" cy="4285859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6912768" cy="90363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Basic point of searches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5</a:t>
            </a:fld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56792"/>
            <a:ext cx="5688632" cy="391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68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Picture 224"/>
          <p:cNvPicPr/>
          <p:nvPr/>
        </p:nvPicPr>
        <p:blipFill>
          <a:blip r:embed="rId2"/>
          <a:srcRect l="21043" t="20342" r="22398" b="16800"/>
          <a:stretch/>
        </p:blipFill>
        <p:spPr>
          <a:xfrm rot="5400000">
            <a:off x="1942000" y="-438524"/>
            <a:ext cx="4737278" cy="7444714"/>
          </a:xfrm>
          <a:prstGeom prst="rect">
            <a:avLst/>
          </a:prstGeom>
          <a:ln>
            <a:noFill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8724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8874"/>
            <a:ext cx="5791200" cy="1044034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Dijets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ATLAS Search - 2016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6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0"/>
            <a:ext cx="7205444" cy="4880911"/>
          </a:xfrm>
        </p:spPr>
      </p:pic>
      <p:sp>
        <p:nvSpPr>
          <p:cNvPr id="3" name="TextBox 2"/>
          <p:cNvSpPr txBox="1"/>
          <p:nvPr/>
        </p:nvSpPr>
        <p:spPr>
          <a:xfrm>
            <a:off x="2627784" y="122333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want to b-tag these jets</a:t>
            </a:r>
          </a:p>
        </p:txBody>
      </p:sp>
    </p:spTree>
    <p:extLst>
      <p:ext uri="{BB962C8B-B14F-4D97-AF65-F5344CB8AC3E}">
        <p14:creationId xmlns:p14="http://schemas.microsoft.com/office/powerpoint/2010/main" val="92319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498"/>
            <a:ext cx="9144000" cy="5644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4440" y="6390092"/>
            <a:ext cx="5355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Taken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i="1" dirty="0" smtClean="0"/>
              <a:t>Nature </a:t>
            </a:r>
            <a:r>
              <a:rPr lang="fr-FR" i="1" dirty="0" err="1"/>
              <a:t>Physics</a:t>
            </a:r>
            <a:r>
              <a:rPr lang="fr-FR" i="1" dirty="0"/>
              <a:t> </a:t>
            </a:r>
            <a:r>
              <a:rPr lang="fr-FR" b="1" dirty="0"/>
              <a:t>7</a:t>
            </a:r>
            <a:r>
              <a:rPr lang="fr-FR" dirty="0"/>
              <a:t>, 2–3 (2011</a:t>
            </a:r>
            <a:r>
              <a:rPr lang="fr-FR" dirty="0" smtClean="0"/>
              <a:t>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34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7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sz="4800" dirty="0" err="1" smtClean="0"/>
              <a:t>H</a:t>
            </a:r>
            <a:r>
              <a:rPr lang="en-GB" sz="4800" dirty="0" err="1" smtClean="0">
                <a:sym typeface="Wingdings" panose="05000000000000000000" pitchFamily="2" charset="2"/>
              </a:rPr>
              <a:t>bb</a:t>
            </a:r>
            <a:r>
              <a:rPr lang="en-GB" sz="4800" dirty="0" smtClean="0">
                <a:sym typeface="Wingdings" panose="05000000000000000000" pitchFamily="2" charset="2"/>
              </a:rPr>
              <a:t> </a:t>
            </a:r>
            <a:br>
              <a:rPr lang="en-GB" sz="4800" dirty="0" smtClean="0">
                <a:sym typeface="Wingdings" panose="05000000000000000000" pitchFamily="2" charset="2"/>
              </a:rPr>
            </a:br>
            <a:r>
              <a:rPr lang="en-GB" sz="4800" dirty="0" smtClean="0">
                <a:sym typeface="Wingdings" panose="05000000000000000000" pitchFamily="2" charset="2"/>
              </a:rPr>
              <a:t>80% Branching ratio</a:t>
            </a:r>
            <a:endParaRPr lang="en-GB" sz="4800" dirty="0"/>
          </a:p>
        </p:txBody>
      </p:sp>
      <p:pic>
        <p:nvPicPr>
          <p:cNvPr id="21506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562100"/>
            <a:ext cx="7385050" cy="5295900"/>
          </a:xfrm>
        </p:spPr>
      </p:pic>
      <p:sp>
        <p:nvSpPr>
          <p:cNvPr id="9" name="Oval 8"/>
          <p:cNvSpPr/>
          <p:nvPr/>
        </p:nvSpPr>
        <p:spPr>
          <a:xfrm>
            <a:off x="2195736" y="1628800"/>
            <a:ext cx="540345" cy="575642"/>
          </a:xfrm>
          <a:prstGeom prst="ellipse">
            <a:avLst/>
          </a:prstGeom>
          <a:noFill/>
          <a:ln w="539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6516688" y="1773238"/>
            <a:ext cx="71437" cy="4464050"/>
          </a:xfrm>
          <a:prstGeom prst="line">
            <a:avLst/>
          </a:prstGeom>
          <a:ln w="412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19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139136" cy="1371600"/>
          </a:xfrm>
        </p:spPr>
        <p:txBody>
          <a:bodyPr>
            <a:normAutofit/>
          </a:bodyPr>
          <a:lstStyle/>
          <a:p>
            <a:r>
              <a:rPr lang="en-GB" dirty="0" smtClean="0"/>
              <a:t>Higgs Hunting example</a:t>
            </a:r>
            <a:br>
              <a:rPr lang="en-GB" dirty="0" smtClean="0"/>
            </a:br>
            <a:r>
              <a:rPr lang="en-GB" dirty="0" smtClean="0"/>
              <a:t>HH </a:t>
            </a:r>
            <a:r>
              <a:rPr lang="en-GB" dirty="0" smtClean="0">
                <a:sym typeface="Wingdings" panose="05000000000000000000" pitchFamily="2" charset="2"/>
              </a:rPr>
              <a:t> 4b’s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528" y="1752600"/>
            <a:ext cx="6451832" cy="485391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Todd Huffman - Oxford University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5E0DC-73F6-490F-9E47-D6764C1B98C7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580112" y="1278214"/>
            <a:ext cx="2681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3"/>
              </a:rPr>
              <a:t>ATLAS-CONF-2016-049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40327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1880</TotalTime>
  <Words>1521</Words>
  <Application>Microsoft Office PowerPoint</Application>
  <PresentationFormat>On-screen Show (4:3)</PresentationFormat>
  <Paragraphs>320</Paragraphs>
  <Slides>50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0" baseType="lpstr">
      <vt:lpstr>Arial</vt:lpstr>
      <vt:lpstr>Arial Black</vt:lpstr>
      <vt:lpstr>Bauhaus 93</vt:lpstr>
      <vt:lpstr>Calibri</vt:lpstr>
      <vt:lpstr>Cooper Black</vt:lpstr>
      <vt:lpstr>Helvetica Neue</vt:lpstr>
      <vt:lpstr>Symbol</vt:lpstr>
      <vt:lpstr>Times New Roman</vt:lpstr>
      <vt:lpstr>Wingdings</vt:lpstr>
      <vt:lpstr>Essential</vt:lpstr>
      <vt:lpstr>The ‘Multipliciy Jump!’ – finding B’s in multi-TeV jets w/o tracks </vt:lpstr>
      <vt:lpstr>Outline</vt:lpstr>
      <vt:lpstr>B hadron’s in jets? Why bother - </vt:lpstr>
      <vt:lpstr>Another example -- boosted 2h → WW bb analysis</vt:lpstr>
      <vt:lpstr>Basic point of searches</vt:lpstr>
      <vt:lpstr>Dijets ATLAS Search - 2016</vt:lpstr>
      <vt:lpstr>PowerPoint Presentation</vt:lpstr>
      <vt:lpstr>Hbb  80% Branching ratio</vt:lpstr>
      <vt:lpstr>Higgs Hunting example HH  4b’s</vt:lpstr>
      <vt:lpstr>Problem: Tag high PT B-jet</vt:lpstr>
      <vt:lpstr>Problem: Tag high PT B-jet</vt:lpstr>
      <vt:lpstr>B-taggers  Fight RElativity</vt:lpstr>
      <vt:lpstr>&gt;2.5 TeV Jets seen!</vt:lpstr>
      <vt:lpstr>Deep in the heart of ATLAS</vt:lpstr>
      <vt:lpstr>Silicon Vertex Detector</vt:lpstr>
      <vt:lpstr>Pixel detector</vt:lpstr>
      <vt:lpstr>PowerPoint Presentation</vt:lpstr>
      <vt:lpstr>Energy-fraction of B hadrons? Does it depend on Jet energy? </vt:lpstr>
      <vt:lpstr>B hadron Energy fraction  (pythia+Fastjet)</vt:lpstr>
      <vt:lpstr>Simulation Details</vt:lpstr>
      <vt:lpstr>Dhit fraction  fi</vt:lpstr>
      <vt:lpstr>Dhit fraction = fi </vt:lpstr>
      <vt:lpstr>PowerPoint Presentation</vt:lpstr>
      <vt:lpstr>PowerPoint Presentation</vt:lpstr>
      <vt:lpstr>Applying Dhitf cut</vt:lpstr>
      <vt:lpstr>fi efficiency and purity - layers 1234 Mz’ = 2.5 TeV</vt:lpstr>
      <vt:lpstr>Efficiency vs. Jet energy</vt:lpstr>
      <vt:lpstr>Artificial Neural Network</vt:lpstr>
      <vt:lpstr>PowerPoint Presentation</vt:lpstr>
      <vt:lpstr>PowerPoint Presentation</vt:lpstr>
      <vt:lpstr>PowerPoint Presentation</vt:lpstr>
      <vt:lpstr>ANN test MC results</vt:lpstr>
      <vt:lpstr>With  ANN output&gt;0.9</vt:lpstr>
      <vt:lpstr>With  ANN output&gt;0.75</vt:lpstr>
      <vt:lpstr>Heat Map</vt:lpstr>
      <vt:lpstr>ANN inspired</vt:lpstr>
      <vt:lpstr>ANN output dependence (examples)</vt:lpstr>
      <vt:lpstr>Last thing –  Multiple Cone sizes</vt:lpstr>
      <vt:lpstr>Conclusions</vt:lpstr>
      <vt:lpstr>Hand off to ATLAS &amp; CMS!!</vt:lpstr>
      <vt:lpstr>Dead material removed – no early showers</vt:lpstr>
      <vt:lpstr>ANN - Straight cut comparison </vt:lpstr>
      <vt:lpstr>Max(f1,f2,f3) &gt; Dhit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Jump Mulitplicity B-tag</dc:title>
  <dc:creator>Todd Huffman</dc:creator>
  <cp:lastModifiedBy>Todd Huffman</cp:lastModifiedBy>
  <cp:revision>186</cp:revision>
  <dcterms:created xsi:type="dcterms:W3CDTF">2016-04-08T15:42:38Z</dcterms:created>
  <dcterms:modified xsi:type="dcterms:W3CDTF">2018-04-11T13:21:47Z</dcterms:modified>
</cp:coreProperties>
</file>