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257" r:id="rId3"/>
    <p:sldId id="261" r:id="rId4"/>
    <p:sldId id="270" r:id="rId5"/>
    <p:sldId id="268" r:id="rId6"/>
    <p:sldId id="262" r:id="rId7"/>
    <p:sldId id="263" r:id="rId8"/>
    <p:sldId id="271" r:id="rId9"/>
    <p:sldId id="272" r:id="rId10"/>
    <p:sldId id="269" r:id="rId11"/>
    <p:sldId id="273" r:id="rId12"/>
    <p:sldId id="274"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8498" autoAdjust="0"/>
  </p:normalViewPr>
  <p:slideViewPr>
    <p:cSldViewPr>
      <p:cViewPr varScale="1">
        <p:scale>
          <a:sx n="88" d="100"/>
          <a:sy n="88" d="100"/>
        </p:scale>
        <p:origin x="-6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0B3D5D-E243-4814-BC1E-5AEA7F994982}" type="datetimeFigureOut">
              <a:rPr lang="en-GB" smtClean="0"/>
              <a:pPr/>
              <a:t>26/08/2010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7FB4AB-2186-4003-8984-8CA6AF80A385}"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VELO’s purpose is to detect the tracks of charged particles specifically B mesons which are of importance to the </a:t>
            </a:r>
            <a:r>
              <a:rPr lang="en-GB" dirty="0" err="1" smtClean="0"/>
              <a:t>LHCb</a:t>
            </a:r>
            <a:r>
              <a:rPr lang="en-GB" dirty="0" smtClean="0"/>
              <a:t> experiment with high precision close to the region where</a:t>
            </a:r>
            <a:r>
              <a:rPr lang="en-GB" baseline="0" dirty="0" smtClean="0"/>
              <a:t> the proton beams collide (known as luminous region). </a:t>
            </a:r>
            <a:r>
              <a:rPr lang="en-GB" sz="1200" kern="1200" dirty="0" smtClean="0">
                <a:solidFill>
                  <a:schemeClr val="tx1"/>
                </a:solidFill>
                <a:latin typeface="+mn-lt"/>
                <a:ea typeface="+mn-ea"/>
                <a:cs typeface="+mn-cs"/>
              </a:rPr>
              <a:t>As B mesons are relatively long lived and they can move a few mm from the primary</a:t>
            </a:r>
            <a:r>
              <a:rPr lang="en-GB" sz="1200" kern="1200" baseline="0" dirty="0" smtClean="0">
                <a:solidFill>
                  <a:schemeClr val="tx1"/>
                </a:solidFill>
                <a:latin typeface="+mn-lt"/>
                <a:ea typeface="+mn-ea"/>
                <a:cs typeface="+mn-cs"/>
              </a:rPr>
              <a:t> vertex so their track must be detected by the </a:t>
            </a:r>
            <a:r>
              <a:rPr lang="en-GB" dirty="0" smtClean="0"/>
              <a:t>VELO , hence it is within millimetres of the proton beams. It has a precise design</a:t>
            </a:r>
            <a:r>
              <a:rPr lang="en-GB" baseline="0" dirty="0" smtClean="0"/>
              <a:t> (</a:t>
            </a:r>
            <a:r>
              <a:rPr lang="en-GB" dirty="0" smtClean="0"/>
              <a:t>which</a:t>
            </a:r>
            <a:r>
              <a:rPr lang="en-GB" baseline="0" dirty="0" smtClean="0"/>
              <a:t> even now there proposed upgrades)</a:t>
            </a:r>
            <a:r>
              <a:rPr lang="en-GB" dirty="0" smtClean="0"/>
              <a:t> to ensure an effective job can be done.</a:t>
            </a:r>
          </a:p>
          <a:p>
            <a:endParaRPr lang="en-GB" dirty="0" smtClean="0"/>
          </a:p>
          <a:p>
            <a:r>
              <a:rPr lang="en-GB" dirty="0" smtClean="0"/>
              <a:t> The diagrams here show the layout for the VELO and a more specific view of the components. </a:t>
            </a:r>
          </a:p>
          <a:p>
            <a:endParaRPr lang="en-GB" dirty="0" smtClean="0"/>
          </a:p>
        </p:txBody>
      </p:sp>
      <p:sp>
        <p:nvSpPr>
          <p:cNvPr id="4" name="Slide Number Placeholder 3"/>
          <p:cNvSpPr>
            <a:spLocks noGrp="1"/>
          </p:cNvSpPr>
          <p:nvPr>
            <p:ph type="sldNum" sz="quarter" idx="10"/>
          </p:nvPr>
        </p:nvSpPr>
        <p:spPr/>
        <p:txBody>
          <a:bodyPr/>
          <a:lstStyle/>
          <a:p>
            <a:fld id="{2F7FB4AB-2186-4003-8984-8CA6AF80A385}" type="slidenum">
              <a:rPr lang="en-GB" smtClean="0"/>
              <a:pPr/>
              <a:t>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As well as using real data the events can be simulated by Monte Carlo algorithms which pass through a simulated “detector” which accounts for the physics we expect to see (based on things such as known probabilities of possible interactions). The product particles can be detected and a vertex can be found by reconstructing back in the same way as would be used for real data.  Alternatively since the interactions are artificially created the computer knows exactly where the vertices should be and this constitutes MC truth data. Ideally we want the simulation to be as fully representative of the real data as possible and hence I have used both types of data so there can be comparison.</a:t>
            </a:r>
            <a:endParaRPr kumimoji="0" lang="en-GB" sz="1200" b="0" i="0" u="none" strike="noStrike" kern="1200" cap="none" spc="0" normalizeH="0" baseline="0" noProof="0" dirty="0" smtClean="0">
              <a:ln>
                <a:noFill/>
              </a:ln>
              <a:solidFill>
                <a:schemeClr val="tx1"/>
              </a:solidFill>
              <a:effectLst/>
              <a:uLnTx/>
              <a:uFillTx/>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F7FB4AB-2186-4003-8984-8CA6AF80A385}"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F7FB4AB-2186-4003-8984-8CA6AF80A385}"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145815B2-C928-4777-9887-9F075F856D1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5815B2-C928-4777-9887-9F075F856D1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5815B2-C928-4777-9887-9F075F856D1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BCCAD3-EA36-4858-9CC3-65A500A70AC4}" type="datetimeFigureOut">
              <a:rPr lang="en-GB" smtClean="0"/>
              <a:pPr/>
              <a:t>26/08/2010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145815B2-C928-4777-9887-9F075F856D1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DBCCAD3-EA36-4858-9CC3-65A500A70AC4}" type="datetimeFigureOut">
              <a:rPr lang="en-GB" smtClean="0"/>
              <a:pPr/>
              <a:t>26/08/2010</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45815B2-C928-4777-9887-9F075F856D1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err="1" smtClean="0"/>
              <a:t>LHCb</a:t>
            </a:r>
            <a:endParaRPr lang="en-GB" dirty="0"/>
          </a:p>
        </p:txBody>
      </p:sp>
      <p:sp>
        <p:nvSpPr>
          <p:cNvPr id="3" name="Subtitle 2"/>
          <p:cNvSpPr>
            <a:spLocks noGrp="1"/>
          </p:cNvSpPr>
          <p:nvPr>
            <p:ph type="subTitle" idx="1"/>
          </p:nvPr>
        </p:nvSpPr>
        <p:spPr/>
        <p:txBody>
          <a:bodyPr/>
          <a:lstStyle/>
          <a:p>
            <a:pPr algn="ctr"/>
            <a:r>
              <a:rPr lang="en-GB" dirty="0" smtClean="0"/>
              <a:t>Mapping the VELO Detector</a:t>
            </a:r>
          </a:p>
          <a:p>
            <a:pPr algn="ctr"/>
            <a:r>
              <a:rPr lang="en-GB" dirty="0" smtClean="0"/>
              <a:t>By Abraham Jacob</a:t>
            </a:r>
          </a:p>
          <a:p>
            <a:pPr algn="ctr"/>
            <a:r>
              <a:rPr lang="en-GB" dirty="0" smtClean="0"/>
              <a:t>Supervisors: Tom Latham and Tim </a:t>
            </a:r>
            <a:r>
              <a:rPr lang="en-GB" dirty="0" err="1" smtClean="0"/>
              <a:t>Gershon</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Hadronic</a:t>
            </a:r>
            <a:r>
              <a:rPr lang="en-GB" dirty="0" smtClean="0"/>
              <a:t> interactions in ATLAS</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763688" y="1916832"/>
            <a:ext cx="4536504" cy="4355470"/>
          </a:xfrm>
          <a:prstGeom prst="rect">
            <a:avLst/>
          </a:prstGeom>
          <a:noFill/>
          <a:ln w="9525">
            <a:noFill/>
            <a:miter lim="800000"/>
            <a:headEnd/>
            <a:tailEnd/>
          </a:ln>
        </p:spPr>
      </p:pic>
      <p:sp>
        <p:nvSpPr>
          <p:cNvPr id="4" name="TextBox 3"/>
          <p:cNvSpPr txBox="1"/>
          <p:nvPr/>
        </p:nvSpPr>
        <p:spPr>
          <a:xfrm>
            <a:off x="571472" y="6286520"/>
            <a:ext cx="8208912" cy="369332"/>
          </a:xfrm>
          <a:prstGeom prst="rect">
            <a:avLst/>
          </a:prstGeom>
          <a:noFill/>
        </p:spPr>
        <p:txBody>
          <a:bodyPr wrap="square" rtlCol="0">
            <a:spAutoFit/>
          </a:bodyPr>
          <a:lstStyle/>
          <a:p>
            <a:r>
              <a:rPr lang="en-GB" dirty="0" smtClean="0">
                <a:latin typeface="Calibri" pitchFamily="34" charset="0"/>
              </a:rPr>
              <a:t>Images from ATLAS collaboration presented at ICHEP, Paris, July 22</a:t>
            </a:r>
            <a:r>
              <a:rPr lang="en-GB" baseline="30000" dirty="0" smtClean="0">
                <a:latin typeface="Calibri" pitchFamily="34" charset="0"/>
              </a:rPr>
              <a:t>nd</a:t>
            </a:r>
            <a:r>
              <a:rPr lang="en-GB" dirty="0" smtClean="0">
                <a:latin typeface="Calibri" pitchFamily="34" charset="0"/>
              </a:rPr>
              <a:t> 2010.</a:t>
            </a:r>
            <a:endParaRPr lang="en-GB"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938368"/>
          </a:xfrm>
        </p:spPr>
        <p:txBody>
          <a:bodyPr>
            <a:noAutofit/>
          </a:bodyPr>
          <a:lstStyle/>
          <a:p>
            <a:r>
              <a:rPr lang="en-GB" sz="4000" dirty="0" smtClean="0"/>
              <a:t>Vertices with at least 3 output tracks</a:t>
            </a:r>
            <a:endParaRPr lang="en-GB" sz="4000" dirty="0"/>
          </a:p>
        </p:txBody>
      </p:sp>
      <p:pic>
        <p:nvPicPr>
          <p:cNvPr id="1028" name="Picture 4"/>
          <p:cNvPicPr>
            <a:picLocks noGrp="1" noChangeAspect="1" noChangeArrowheads="1"/>
          </p:cNvPicPr>
          <p:nvPr>
            <p:ph idx="1"/>
          </p:nvPr>
        </p:nvPicPr>
        <p:blipFill>
          <a:blip r:embed="rId2" cstate="print"/>
          <a:srcRect/>
          <a:stretch>
            <a:fillRect/>
          </a:stretch>
        </p:blipFill>
        <p:spPr bwMode="auto">
          <a:xfrm>
            <a:off x="1199516" y="1714488"/>
            <a:ext cx="6801508" cy="498386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143000"/>
          </a:xfrm>
        </p:spPr>
        <p:txBody>
          <a:bodyPr/>
          <a:lstStyle/>
          <a:p>
            <a:r>
              <a:rPr lang="en-GB" dirty="0" smtClean="0"/>
              <a:t>Radius against Z axis</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071538" y="1428736"/>
            <a:ext cx="6973153" cy="510963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Error in z position in mm</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857225" y="1935163"/>
            <a:ext cx="6874982" cy="4774577"/>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043607" y="1340769"/>
            <a:ext cx="7491741" cy="5272136"/>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Introduction</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Vertex Locator (VELO)</a:t>
            </a:r>
            <a:endParaRPr lang="en-GB" dirty="0"/>
          </a:p>
        </p:txBody>
      </p:sp>
      <p:pic>
        <p:nvPicPr>
          <p:cNvPr id="4100" name="Picture 4"/>
          <p:cNvPicPr>
            <a:picLocks noChangeAspect="1" noChangeArrowheads="1"/>
          </p:cNvPicPr>
          <p:nvPr/>
        </p:nvPicPr>
        <p:blipFill>
          <a:blip r:embed="rId3" cstate="print"/>
          <a:srcRect/>
          <a:stretch>
            <a:fillRect/>
          </a:stretch>
        </p:blipFill>
        <p:spPr bwMode="auto">
          <a:xfrm>
            <a:off x="4644008" y="2564904"/>
            <a:ext cx="4340397" cy="3257464"/>
          </a:xfrm>
          <a:prstGeom prst="rect">
            <a:avLst/>
          </a:prstGeom>
          <a:noFill/>
          <a:ln w="9525">
            <a:noFill/>
            <a:miter lim="800000"/>
            <a:headEnd/>
            <a:tailEnd/>
          </a:ln>
        </p:spPr>
      </p:pic>
      <p:pic>
        <p:nvPicPr>
          <p:cNvPr id="3074" name="Picture 2"/>
          <p:cNvPicPr>
            <a:picLocks noGrp="1" noChangeAspect="1" noChangeArrowheads="1"/>
          </p:cNvPicPr>
          <p:nvPr>
            <p:ph idx="1"/>
          </p:nvPr>
        </p:nvPicPr>
        <p:blipFill>
          <a:blip r:embed="rId4" cstate="print"/>
          <a:srcRect/>
          <a:stretch>
            <a:fillRect/>
          </a:stretch>
        </p:blipFill>
        <p:spPr bwMode="auto">
          <a:xfrm>
            <a:off x="179512" y="2564904"/>
            <a:ext cx="4765235"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t="11111"/>
          <a:stretch>
            <a:fillRect/>
          </a:stretch>
        </p:blipFill>
        <p:spPr bwMode="auto">
          <a:xfrm>
            <a:off x="827584" y="1772816"/>
            <a:ext cx="3168352" cy="211223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GB" smtClean="0"/>
              <a:t>Monte Carlo (MC) and Real Data</a:t>
            </a:r>
            <a:endParaRPr lang="en-GB" dirty="0"/>
          </a:p>
        </p:txBody>
      </p:sp>
      <p:sp>
        <p:nvSpPr>
          <p:cNvPr id="7" name="Content Placeholder 6"/>
          <p:cNvSpPr>
            <a:spLocks noGrp="1"/>
          </p:cNvSpPr>
          <p:nvPr>
            <p:ph idx="1"/>
          </p:nvPr>
        </p:nvSpPr>
        <p:spPr>
          <a:xfrm>
            <a:off x="457200" y="3861048"/>
            <a:ext cx="8219256" cy="2463552"/>
          </a:xfrm>
        </p:spPr>
        <p:txBody>
          <a:bodyPr>
            <a:normAutofit fontScale="92500"/>
          </a:bodyPr>
          <a:lstStyle/>
          <a:p>
            <a:r>
              <a:rPr lang="en-GB" dirty="0" smtClean="0"/>
              <a:t>Monte Carlo algorithms can produce simulated data </a:t>
            </a:r>
          </a:p>
          <a:p>
            <a:r>
              <a:rPr lang="en-GB" dirty="0" smtClean="0"/>
              <a:t>Can “reconstruct” the vertex in same way as real data</a:t>
            </a:r>
          </a:p>
          <a:p>
            <a:r>
              <a:rPr lang="en-GB" dirty="0" smtClean="0"/>
              <a:t>Also MC truth data where vertex locations are known</a:t>
            </a:r>
          </a:p>
          <a:p>
            <a:r>
              <a:rPr lang="en-GB" dirty="0" smtClean="0"/>
              <a:t>Want to compare the simulated data to real data to make sure simulation algorithms are as good as possible</a:t>
            </a:r>
            <a:endParaRPr lang="en-GB" dirty="0"/>
          </a:p>
        </p:txBody>
      </p:sp>
      <p:sp>
        <p:nvSpPr>
          <p:cNvPr id="10" name="TextBox 9"/>
          <p:cNvSpPr txBox="1"/>
          <p:nvPr/>
        </p:nvSpPr>
        <p:spPr>
          <a:xfrm>
            <a:off x="4860032" y="2132856"/>
            <a:ext cx="3600400" cy="646331"/>
          </a:xfrm>
          <a:prstGeom prst="rect">
            <a:avLst/>
          </a:prstGeom>
          <a:noFill/>
        </p:spPr>
        <p:txBody>
          <a:bodyPr wrap="square" rtlCol="0">
            <a:spAutoFit/>
          </a:bodyPr>
          <a:lstStyle/>
          <a:p>
            <a:r>
              <a:rPr lang="en-GB" dirty="0" smtClean="0"/>
              <a:t>Unfortunately not this Monte Carlo.</a:t>
            </a:r>
            <a:endParaRPr lang="en-GB" dirty="0"/>
          </a:p>
        </p:txBody>
      </p:sp>
      <p:cxnSp>
        <p:nvCxnSpPr>
          <p:cNvPr id="12" name="Straight Arrow Connector 11"/>
          <p:cNvCxnSpPr>
            <a:stCxn id="10" idx="1"/>
          </p:cNvCxnSpPr>
          <p:nvPr/>
        </p:nvCxnSpPr>
        <p:spPr>
          <a:xfrm rot="10800000" flipV="1">
            <a:off x="4067944" y="2456022"/>
            <a:ext cx="792088" cy="368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Mapping ATLAS detector</a:t>
            </a:r>
            <a:endParaRPr lang="en-GB"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51520" y="1916832"/>
            <a:ext cx="4282322" cy="403244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72000" y="1916832"/>
            <a:ext cx="4248472" cy="4036048"/>
          </a:xfrm>
          <a:prstGeom prst="rect">
            <a:avLst/>
          </a:prstGeom>
          <a:noFill/>
          <a:ln w="9525">
            <a:noFill/>
            <a:miter lim="800000"/>
            <a:headEnd/>
            <a:tailEnd/>
          </a:ln>
        </p:spPr>
      </p:pic>
      <p:sp>
        <p:nvSpPr>
          <p:cNvPr id="7" name="TextBox 6"/>
          <p:cNvSpPr txBox="1"/>
          <p:nvPr/>
        </p:nvSpPr>
        <p:spPr>
          <a:xfrm>
            <a:off x="539552" y="5949280"/>
            <a:ext cx="8208912" cy="369332"/>
          </a:xfrm>
          <a:prstGeom prst="rect">
            <a:avLst/>
          </a:prstGeom>
          <a:noFill/>
        </p:spPr>
        <p:txBody>
          <a:bodyPr wrap="square" rtlCol="0">
            <a:spAutoFit/>
          </a:bodyPr>
          <a:lstStyle/>
          <a:p>
            <a:r>
              <a:rPr lang="en-GB" dirty="0" smtClean="0">
                <a:latin typeface="Calibri" pitchFamily="34" charset="0"/>
              </a:rPr>
              <a:t>Images from ATLAS collaboration presented at ICHEP, Paris, July 22</a:t>
            </a:r>
            <a:r>
              <a:rPr lang="en-GB" baseline="30000" dirty="0" smtClean="0">
                <a:latin typeface="Calibri" pitchFamily="34" charset="0"/>
              </a:rPr>
              <a:t>nd</a:t>
            </a:r>
            <a:r>
              <a:rPr lang="en-GB" dirty="0" smtClean="0">
                <a:latin typeface="Calibri" pitchFamily="34" charset="0"/>
              </a:rPr>
              <a:t> 2010.</a:t>
            </a:r>
            <a:endParaRPr lang="en-GB"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MC Truth Data</a:t>
            </a:r>
            <a:endParaRPr lang="en-GB"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357158" y="2714620"/>
            <a:ext cx="8229600" cy="2206095"/>
          </a:xfrm>
          <a:prstGeom prst="rect">
            <a:avLst/>
          </a:prstGeom>
          <a:noFill/>
          <a:ln w="9525">
            <a:noFill/>
            <a:miter lim="800000"/>
            <a:headEnd/>
            <a:tailEnd/>
          </a:ln>
          <a:effectLst/>
        </p:spPr>
      </p:pic>
      <p:sp>
        <p:nvSpPr>
          <p:cNvPr id="4" name="TextBox 3"/>
          <p:cNvSpPr txBox="1"/>
          <p:nvPr/>
        </p:nvSpPr>
        <p:spPr>
          <a:xfrm>
            <a:off x="7786710" y="5143512"/>
            <a:ext cx="1000132" cy="369332"/>
          </a:xfrm>
          <a:prstGeom prst="rect">
            <a:avLst/>
          </a:prstGeom>
          <a:noFill/>
        </p:spPr>
        <p:txBody>
          <a:bodyPr wrap="square" rtlCol="0">
            <a:spAutoFit/>
          </a:bodyPr>
          <a:lstStyle/>
          <a:p>
            <a:r>
              <a:rPr lang="en-GB" dirty="0" smtClean="0"/>
              <a:t>z (mm)</a:t>
            </a:r>
            <a:endParaRPr lang="en-GB" dirty="0"/>
          </a:p>
        </p:txBody>
      </p:sp>
      <p:sp>
        <p:nvSpPr>
          <p:cNvPr id="5" name="TextBox 4"/>
          <p:cNvSpPr txBox="1"/>
          <p:nvPr/>
        </p:nvSpPr>
        <p:spPr>
          <a:xfrm>
            <a:off x="142844" y="2285992"/>
            <a:ext cx="1000132" cy="369332"/>
          </a:xfrm>
          <a:prstGeom prst="rect">
            <a:avLst/>
          </a:prstGeom>
          <a:noFill/>
        </p:spPr>
        <p:txBody>
          <a:bodyPr wrap="square" rtlCol="0">
            <a:spAutoFit/>
          </a:bodyPr>
          <a:lstStyle/>
          <a:p>
            <a:r>
              <a:rPr lang="en-GB" dirty="0" smtClean="0"/>
              <a:t>x (mm)</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68" y="500042"/>
            <a:ext cx="5229204" cy="704104"/>
          </a:xfrm>
        </p:spPr>
        <p:txBody>
          <a:bodyPr>
            <a:normAutofit/>
          </a:bodyPr>
          <a:lstStyle/>
          <a:p>
            <a:r>
              <a:rPr lang="en-GB" sz="3600" dirty="0" smtClean="0">
                <a:sym typeface="Wingdings" pitchFamily="2" charset="2"/>
              </a:rPr>
              <a:t>MC data</a:t>
            </a:r>
            <a:endParaRPr lang="en-GB" sz="36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57158" y="1428737"/>
            <a:ext cx="8072494" cy="2240338"/>
          </a:xfrm>
          <a:prstGeom prst="rect">
            <a:avLst/>
          </a:prstGeom>
          <a:noFill/>
          <a:ln w="9525">
            <a:noFill/>
            <a:miter lim="800000"/>
            <a:headEnd/>
            <a:tailEnd/>
          </a:ln>
          <a:effectLst/>
        </p:spPr>
      </p:pic>
      <p:sp>
        <p:nvSpPr>
          <p:cNvPr id="5" name="Title 1"/>
          <p:cNvSpPr txBox="1">
            <a:spLocks/>
          </p:cNvSpPr>
          <p:nvPr/>
        </p:nvSpPr>
        <p:spPr>
          <a:xfrm>
            <a:off x="3428992" y="3714752"/>
            <a:ext cx="5300642" cy="714380"/>
          </a:xfrm>
          <a:prstGeom prst="rect">
            <a:avLst/>
          </a:prstGeom>
        </p:spPr>
        <p:txBody>
          <a:bodyPr vert="horz" lIns="0" tIns="10800" rIns="0" bIns="0" anchor="b">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Real</a:t>
            </a:r>
            <a:r>
              <a:rPr kumimoji="0" lang="en-GB" sz="5000" b="0" i="0" u="none" strike="noStrike" kern="1200" cap="none" spc="0" normalizeH="0" baseline="0" noProof="0" dirty="0" smtClean="0">
                <a:ln>
                  <a:noFill/>
                </a:ln>
                <a:solidFill>
                  <a:schemeClr val="tx2"/>
                </a:solidFill>
                <a:effectLst/>
                <a:uLnTx/>
                <a:uFillTx/>
                <a:latin typeface="+mj-lt"/>
                <a:ea typeface="+mj-ea"/>
                <a:cs typeface="+mj-cs"/>
              </a:rPr>
              <a:t> </a:t>
            </a:r>
            <a:r>
              <a:rPr kumimoji="0" lang="en-GB" sz="3600" b="0" i="0" u="none" strike="noStrike" kern="1200" cap="none" spc="0" normalizeH="0" baseline="0" noProof="0" dirty="0" smtClean="0">
                <a:ln>
                  <a:noFill/>
                </a:ln>
                <a:solidFill>
                  <a:schemeClr val="tx2"/>
                </a:solidFill>
                <a:effectLst/>
                <a:uLnTx/>
                <a:uFillTx/>
                <a:latin typeface="+mj-lt"/>
                <a:ea typeface="+mj-ea"/>
                <a:cs typeface="+mj-cs"/>
              </a:rPr>
              <a:t>Data</a:t>
            </a:r>
            <a:endParaRPr kumimoji="0" lang="en-GB"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3" cstate="print"/>
          <a:srcRect/>
          <a:stretch>
            <a:fillRect/>
          </a:stretch>
        </p:blipFill>
        <p:spPr bwMode="auto">
          <a:xfrm>
            <a:off x="357158" y="4357694"/>
            <a:ext cx="8143932" cy="2129711"/>
          </a:xfrm>
          <a:prstGeom prst="rect">
            <a:avLst/>
          </a:prstGeom>
          <a:noFill/>
          <a:ln w="9525">
            <a:noFill/>
            <a:miter lim="800000"/>
            <a:headEnd/>
            <a:tailEnd/>
          </a:ln>
          <a:effectLst/>
        </p:spPr>
      </p:pic>
      <p:sp>
        <p:nvSpPr>
          <p:cNvPr id="6" name="TextBox 5"/>
          <p:cNvSpPr txBox="1"/>
          <p:nvPr/>
        </p:nvSpPr>
        <p:spPr>
          <a:xfrm>
            <a:off x="7929586" y="3643314"/>
            <a:ext cx="1000132" cy="369332"/>
          </a:xfrm>
          <a:prstGeom prst="rect">
            <a:avLst/>
          </a:prstGeom>
          <a:noFill/>
        </p:spPr>
        <p:txBody>
          <a:bodyPr wrap="square" rtlCol="0">
            <a:spAutoFit/>
          </a:bodyPr>
          <a:lstStyle/>
          <a:p>
            <a:r>
              <a:rPr lang="en-GB" dirty="0" smtClean="0"/>
              <a:t>z (mm)</a:t>
            </a:r>
            <a:endParaRPr lang="en-GB" dirty="0"/>
          </a:p>
        </p:txBody>
      </p:sp>
      <p:sp>
        <p:nvSpPr>
          <p:cNvPr id="7" name="TextBox 6"/>
          <p:cNvSpPr txBox="1"/>
          <p:nvPr/>
        </p:nvSpPr>
        <p:spPr>
          <a:xfrm>
            <a:off x="214282" y="1071546"/>
            <a:ext cx="1000132" cy="369332"/>
          </a:xfrm>
          <a:prstGeom prst="rect">
            <a:avLst/>
          </a:prstGeom>
          <a:noFill/>
        </p:spPr>
        <p:txBody>
          <a:bodyPr wrap="square" rtlCol="0">
            <a:spAutoFit/>
          </a:bodyPr>
          <a:lstStyle/>
          <a:p>
            <a:r>
              <a:rPr lang="en-GB" dirty="0" smtClean="0"/>
              <a:t>x (mm)</a:t>
            </a:r>
            <a:endParaRPr lang="en-GB" dirty="0"/>
          </a:p>
        </p:txBody>
      </p:sp>
      <p:sp>
        <p:nvSpPr>
          <p:cNvPr id="8" name="TextBox 7"/>
          <p:cNvSpPr txBox="1"/>
          <p:nvPr/>
        </p:nvSpPr>
        <p:spPr>
          <a:xfrm>
            <a:off x="8001024" y="6488668"/>
            <a:ext cx="1000132" cy="369332"/>
          </a:xfrm>
          <a:prstGeom prst="rect">
            <a:avLst/>
          </a:prstGeom>
          <a:noFill/>
        </p:spPr>
        <p:txBody>
          <a:bodyPr wrap="square" rtlCol="0">
            <a:spAutoFit/>
          </a:bodyPr>
          <a:lstStyle/>
          <a:p>
            <a:r>
              <a:rPr lang="en-GB" dirty="0" smtClean="0"/>
              <a:t>z (mm)</a:t>
            </a:r>
            <a:endParaRPr lang="en-GB" dirty="0"/>
          </a:p>
        </p:txBody>
      </p:sp>
      <p:sp>
        <p:nvSpPr>
          <p:cNvPr id="9" name="TextBox 8"/>
          <p:cNvSpPr txBox="1"/>
          <p:nvPr/>
        </p:nvSpPr>
        <p:spPr>
          <a:xfrm>
            <a:off x="214282" y="4000504"/>
            <a:ext cx="1000132" cy="369332"/>
          </a:xfrm>
          <a:prstGeom prst="rect">
            <a:avLst/>
          </a:prstGeom>
          <a:noFill/>
        </p:spPr>
        <p:txBody>
          <a:bodyPr wrap="square" rtlCol="0">
            <a:spAutoFit/>
          </a:bodyPr>
          <a:lstStyle/>
          <a:p>
            <a:r>
              <a:rPr lang="en-GB" dirty="0" smtClean="0"/>
              <a:t>x (mm)</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9512" y="785794"/>
            <a:ext cx="864096" cy="1995134"/>
          </a:xfrm>
        </p:spPr>
        <p:txBody>
          <a:bodyPr>
            <a:normAutofit/>
          </a:bodyPr>
          <a:lstStyle/>
          <a:p>
            <a:r>
              <a:rPr lang="en-GB" sz="3600" dirty="0" smtClean="0">
                <a:sym typeface="Wingdings" pitchFamily="2" charset="2"/>
              </a:rPr>
              <a:t>MC data</a:t>
            </a:r>
            <a:endParaRPr lang="en-GB" sz="3600" dirty="0"/>
          </a:p>
        </p:txBody>
      </p:sp>
      <p:sp>
        <p:nvSpPr>
          <p:cNvPr id="5" name="Title 1"/>
          <p:cNvSpPr txBox="1">
            <a:spLocks/>
          </p:cNvSpPr>
          <p:nvPr/>
        </p:nvSpPr>
        <p:spPr>
          <a:xfrm>
            <a:off x="179512" y="3714752"/>
            <a:ext cx="1080120" cy="2018504"/>
          </a:xfrm>
          <a:prstGeom prst="rect">
            <a:avLst/>
          </a:prstGeom>
        </p:spPr>
        <p:txBody>
          <a:bodyPr vert="horz" lIns="0" tIns="1080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smtClean="0">
                <a:ln>
                  <a:noFill/>
                </a:ln>
                <a:solidFill>
                  <a:schemeClr val="tx2"/>
                </a:solidFill>
                <a:effectLst/>
                <a:uLnTx/>
                <a:uFillTx/>
                <a:latin typeface="+mj-lt"/>
                <a:ea typeface="+mj-ea"/>
                <a:cs typeface="+mj-cs"/>
              </a:rPr>
              <a:t>Real</a:t>
            </a:r>
            <a:r>
              <a:rPr kumimoji="0" lang="en-GB" sz="5000" b="0" i="0" u="none" strike="noStrike" kern="1200" cap="none" spc="0" normalizeH="0" baseline="0" noProof="0" dirty="0" smtClean="0">
                <a:ln>
                  <a:noFill/>
                </a:ln>
                <a:solidFill>
                  <a:schemeClr val="tx2"/>
                </a:solidFill>
                <a:effectLst/>
                <a:uLnTx/>
                <a:uFillTx/>
                <a:latin typeface="+mj-lt"/>
                <a:ea typeface="+mj-ea"/>
                <a:cs typeface="+mj-cs"/>
              </a:rPr>
              <a:t> </a:t>
            </a:r>
            <a:r>
              <a:rPr kumimoji="0" lang="en-GB" sz="3600" b="0" i="0" u="none" strike="noStrike" kern="1200" cap="none" spc="0" normalizeH="0" baseline="0" noProof="0" dirty="0" smtClean="0">
                <a:ln>
                  <a:noFill/>
                </a:ln>
                <a:solidFill>
                  <a:schemeClr val="tx2"/>
                </a:solidFill>
                <a:effectLst/>
                <a:uLnTx/>
                <a:uFillTx/>
                <a:latin typeface="+mj-lt"/>
                <a:ea typeface="+mj-ea"/>
                <a:cs typeface="+mj-cs"/>
              </a:rPr>
              <a:t>Data</a:t>
            </a:r>
            <a:endParaRPr kumimoji="0" lang="en-GB"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187624" y="908720"/>
            <a:ext cx="7387838" cy="284193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187624" y="3789040"/>
            <a:ext cx="7416824" cy="278278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MC Truth Data</a:t>
            </a:r>
            <a:endParaRPr lang="en-GB"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1520" y="2563603"/>
            <a:ext cx="8532736" cy="3247944"/>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647</TotalTime>
  <Words>420</Words>
  <Application>Microsoft Office PowerPoint</Application>
  <PresentationFormat>On-screen Show (4:3)</PresentationFormat>
  <Paragraphs>38</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x_x0001__x0001__x0013__x0001__x0013__x0001__x0013__x0001__x0013__x0001_(_x0014__x0001_H_x0014__x0001__x0004_</vt:lpstr>
      <vt:lpstr>(_x0014__x0001_H_x0014__x0001__x0004_</vt:lpstr>
      <vt:lpstr>Introduction</vt:lpstr>
      <vt:lpstr>The Vertex Locator (VELO)</vt:lpstr>
      <vt:lpstr>Monte Carlo (MC) and Real Data</vt:lpstr>
      <vt:lpstr>Mapping ATLAS detector</vt:lpstr>
      <vt:lpstr>MC Truth Data</vt:lpstr>
      <vt:lpstr>MC data</vt:lpstr>
      <vt:lpstr>MC data</vt:lpstr>
      <vt:lpstr>MC Truth Data</vt:lpstr>
      <vt:lpstr>Hadronic interactions in ATLAS</vt:lpstr>
      <vt:lpstr>Vertices with at least 3 output tracks</vt:lpstr>
      <vt:lpstr>Radius against Z axis</vt:lpstr>
      <vt:lpstr>Error in z position in mm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LHCb</dc:title>
  <dc:creator>Abraham</dc:creator>
  <cp:lastModifiedBy>phuhbq</cp:lastModifiedBy>
  <cp:revision>70</cp:revision>
  <dcterms:created xsi:type="dcterms:W3CDTF">2010-08-02T15:28:12Z</dcterms:created>
  <dcterms:modified xsi:type="dcterms:W3CDTF">2010-08-26T11:00:24Z</dcterms:modified>
</cp:coreProperties>
</file>