
<file path=[Content_Types].xml><?xml version="1.0" encoding="utf-8"?>
<Types xmlns="http://schemas.openxmlformats.org/package/2006/content-types">
  <Default Extension="emf" ContentType="image/x-emf"/>
  <Default Extension="jpeg" ContentType="image/jpeg"/>
  <Default Extension="xml" ContentType="application/xml"/>
  <Default Extension="mp4" ContentType="video/mp4"/>
  <Default Extension="vml" ContentType="application/vnd.openxmlformats-officedocument.vmlDrawing"/>
  <Default Extension="wdp" ContentType="image/vnd.ms-photo"/>
  <Default Extension="png" ContentType="image/png"/>
  <Default Extension="mpg" ContentType="video/mpeg"/>
  <Default Extension="bin" ContentType="application/vnd.openxmlformats-officedocument.oleObject"/>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7.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257" r:id="rId2"/>
    <p:sldId id="258" r:id="rId3"/>
    <p:sldId id="259" r:id="rId4"/>
    <p:sldId id="260" r:id="rId5"/>
    <p:sldId id="261" r:id="rId6"/>
    <p:sldId id="262" r:id="rId7"/>
    <p:sldId id="263" r:id="rId8"/>
    <p:sldId id="264" r:id="rId9"/>
    <p:sldId id="265" r:id="rId10"/>
    <p:sldId id="268" r:id="rId11"/>
    <p:sldId id="312" r:id="rId12"/>
    <p:sldId id="267" r:id="rId13"/>
    <p:sldId id="271" r:id="rId14"/>
    <p:sldId id="272" r:id="rId15"/>
    <p:sldId id="274" r:id="rId16"/>
    <p:sldId id="273" r:id="rId17"/>
    <p:sldId id="288" r:id="rId18"/>
    <p:sldId id="269" r:id="rId19"/>
    <p:sldId id="289" r:id="rId20"/>
    <p:sldId id="290" r:id="rId21"/>
    <p:sldId id="275" r:id="rId22"/>
    <p:sldId id="287" r:id="rId23"/>
    <p:sldId id="277" r:id="rId24"/>
    <p:sldId id="278" r:id="rId25"/>
    <p:sldId id="279" r:id="rId26"/>
    <p:sldId id="280" r:id="rId27"/>
    <p:sldId id="281" r:id="rId28"/>
    <p:sldId id="282" r:id="rId29"/>
    <p:sldId id="283" r:id="rId30"/>
    <p:sldId id="284" r:id="rId31"/>
    <p:sldId id="285" r:id="rId32"/>
    <p:sldId id="291" r:id="rId33"/>
    <p:sldId id="293" r:id="rId34"/>
    <p:sldId id="295" r:id="rId35"/>
    <p:sldId id="294" r:id="rId36"/>
    <p:sldId id="286" r:id="rId37"/>
    <p:sldId id="292" r:id="rId38"/>
    <p:sldId id="297" r:id="rId39"/>
    <p:sldId id="313" r:id="rId40"/>
    <p:sldId id="314" r:id="rId41"/>
    <p:sldId id="298" r:id="rId42"/>
    <p:sldId id="300" r:id="rId43"/>
    <p:sldId id="315" r:id="rId44"/>
    <p:sldId id="316" r:id="rId45"/>
    <p:sldId id="317" r:id="rId46"/>
    <p:sldId id="318" r:id="rId47"/>
    <p:sldId id="299" r:id="rId48"/>
    <p:sldId id="301" r:id="rId49"/>
    <p:sldId id="304" r:id="rId50"/>
    <p:sldId id="305" r:id="rId51"/>
    <p:sldId id="306" r:id="rId52"/>
    <p:sldId id="307" r:id="rId53"/>
    <p:sldId id="308" r:id="rId54"/>
    <p:sldId id="309" r:id="rId55"/>
    <p:sldId id="302" r:id="rId56"/>
    <p:sldId id="303" r:id="rId57"/>
    <p:sldId id="276" r:id="rId58"/>
    <p:sldId id="310"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50"/>
    <p:restoredTop sz="84035" autoAdjust="0"/>
  </p:normalViewPr>
  <p:slideViewPr>
    <p:cSldViewPr snapToGrid="0" snapToObjects="1">
      <p:cViewPr>
        <p:scale>
          <a:sx n="94" d="100"/>
          <a:sy n="94" d="100"/>
        </p:scale>
        <p:origin x="464" y="7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6.png"/><Relationship Id="rId4" Type="http://schemas.openxmlformats.org/officeDocument/2006/relationships/image" Target="../media/image167.png"/><Relationship Id="rId1" Type="http://schemas.openxmlformats.org/officeDocument/2006/relationships/image" Target="../media/image164.png"/><Relationship Id="rId2" Type="http://schemas.openxmlformats.org/officeDocument/2006/relationships/image" Target="../media/image16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E68337-1689-474F-B323-97F8178B6A92}" type="datetimeFigureOut">
              <a:rPr lang="en-US" smtClean="0"/>
              <a:t>3/12/18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88F18A-67E8-8742-AFE9-7E4712EEAE83}"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a:t>
            </a:r>
            <a:r>
              <a:rPr lang="en-GB" baseline="0" dirty="0" smtClean="0"/>
              <a:t> won’t go into detail about the experimental setup as I’ll explain later but the main difference from the CERN experiment was that </a:t>
            </a:r>
            <a:r>
              <a:rPr lang="en-GB" baseline="0" dirty="0" err="1" smtClean="0"/>
              <a:t>muons</a:t>
            </a:r>
            <a:r>
              <a:rPr lang="en-GB" baseline="0" dirty="0" smtClean="0"/>
              <a:t> were injected into the ring</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a:t>
            </a:r>
            <a:r>
              <a:rPr lang="en-GB" baseline="0" dirty="0" smtClean="0"/>
              <a:t> won’t go into detail about the experimental setup as I’ll explain later but the main difference from the CERN experiment was that </a:t>
            </a:r>
            <a:r>
              <a:rPr lang="en-GB" baseline="0" dirty="0" err="1" smtClean="0"/>
              <a:t>muons</a:t>
            </a:r>
            <a:r>
              <a:rPr lang="en-GB" baseline="0" dirty="0" smtClean="0"/>
              <a:t> were injected into the ring</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11</a:t>
            </a:fld>
            <a:endParaRPr lang="en-GB"/>
          </a:p>
        </p:txBody>
      </p:sp>
    </p:spTree>
    <p:extLst>
      <p:ext uri="{BB962C8B-B14F-4D97-AF65-F5344CB8AC3E}">
        <p14:creationId xmlns:p14="http://schemas.microsoft.com/office/powerpoint/2010/main" val="548863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Experimental uncertainty inline with the theoretical uncertainty</a:t>
            </a:r>
          </a:p>
          <a:p>
            <a:endParaRPr lang="en-GB" dirty="0" smtClean="0"/>
          </a:p>
          <a:p>
            <a:r>
              <a:rPr lang="en-GB" dirty="0" smtClean="0"/>
              <a:t>QED</a:t>
            </a:r>
            <a:r>
              <a:rPr lang="en-GB" baseline="0" dirty="0" smtClean="0"/>
              <a:t> contribution is the largest and the error is the smallest</a:t>
            </a:r>
          </a:p>
          <a:p>
            <a:r>
              <a:rPr lang="en-GB" baseline="0" dirty="0" err="1" smtClean="0"/>
              <a:t>Hadronic</a:t>
            </a:r>
            <a:r>
              <a:rPr lang="en-GB" baseline="0" dirty="0" smtClean="0"/>
              <a:t> contribution is the hardest to calculate theoretically due to the fact that it is non </a:t>
            </a:r>
            <a:r>
              <a:rPr lang="en-GB" baseline="0" dirty="0" err="1" smtClean="0"/>
              <a:t>perturbative</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Hadronic</a:t>
            </a:r>
            <a:r>
              <a:rPr lang="en-GB" dirty="0" smtClean="0"/>
              <a:t> vacuum polarisation relies on data from </a:t>
            </a:r>
            <a:r>
              <a:rPr lang="en-GB" dirty="0" err="1" smtClean="0"/>
              <a:t>e+e</a:t>
            </a:r>
            <a:r>
              <a:rPr lang="en-GB" dirty="0" smtClean="0"/>
              <a:t>- -&gt;</a:t>
            </a:r>
            <a:r>
              <a:rPr lang="en-GB" baseline="0" dirty="0" smtClean="0"/>
              <a:t> hadrons data which is the main source of uncertainty</a:t>
            </a:r>
          </a:p>
          <a:p>
            <a:r>
              <a:rPr lang="en-GB" baseline="0" dirty="0" smtClean="0"/>
              <a:t>Expect more data from BESIII and VEPP-2000 which should cover a larger energy range and give greater precision. Currently limited by the small disagreements in the experimental measurements</a:t>
            </a:r>
          </a:p>
          <a:p>
            <a:endParaRPr lang="en-GB" baseline="0" dirty="0" smtClean="0"/>
          </a:p>
          <a:p>
            <a:r>
              <a:rPr lang="en-US" dirty="0" smtClean="0">
                <a:latin typeface="Verdana"/>
              </a:rPr>
              <a:t>more precise data with more channels and ISR </a:t>
            </a:r>
            <a:r>
              <a:rPr lang="en-US" dirty="0" err="1" smtClean="0">
                <a:latin typeface="Verdana"/>
              </a:rPr>
              <a:t>vs</a:t>
            </a:r>
            <a:r>
              <a:rPr lang="en-US" dirty="0" smtClean="0">
                <a:latin typeface="Verdana"/>
              </a:rPr>
              <a:t> direct-scan  from BES-3, SND, CMD-3, KLOE-2, final </a:t>
            </a:r>
            <a:r>
              <a:rPr lang="en-US" dirty="0" err="1" smtClean="0">
                <a:latin typeface="Verdana"/>
              </a:rPr>
              <a:t>BaBar</a:t>
            </a:r>
            <a:r>
              <a:rPr lang="en-US" dirty="0" smtClean="0">
                <a:latin typeface="Verdana"/>
              </a:rPr>
              <a:t> and then Belle-2</a:t>
            </a:r>
            <a:endParaRPr lang="en-GB" baseline="0" dirty="0" smtClean="0"/>
          </a:p>
          <a:p>
            <a:endParaRPr lang="en-GB" baseline="0" dirty="0" smtClean="0"/>
          </a:p>
          <a:p>
            <a:r>
              <a:rPr lang="en-GB" baseline="0" dirty="0" err="1" smtClean="0"/>
              <a:t>Hadronic</a:t>
            </a:r>
            <a:r>
              <a:rPr lang="en-GB" baseline="0" dirty="0" smtClean="0"/>
              <a:t> light by light cannot be calculated using experiments so has to use </a:t>
            </a:r>
            <a:r>
              <a:rPr lang="en-GB" baseline="0" dirty="0" err="1" smtClean="0"/>
              <a:t>hadronic</a:t>
            </a:r>
            <a:r>
              <a:rPr lang="en-GB" baseline="0" dirty="0" smtClean="0"/>
              <a:t> models that reproduce QCD</a:t>
            </a:r>
          </a:p>
          <a:p>
            <a:endParaRPr lang="en-GB" baseline="0" dirty="0" smtClean="0"/>
          </a:p>
          <a:p>
            <a:r>
              <a:rPr lang="en-GB" baseline="0" dirty="0" smtClean="0"/>
              <a:t>Lattice calculations are now catching up – allows for a comparison to a different calculation method. The errors are still larger currently but are getting smaller. </a:t>
            </a:r>
          </a:p>
          <a:p>
            <a:r>
              <a:rPr lang="en-GB" baseline="0" dirty="0" smtClean="0"/>
              <a:t>The lattice calculation is in rough agreement with the </a:t>
            </a:r>
            <a:r>
              <a:rPr lang="en-GB" baseline="0" dirty="0" err="1" smtClean="0"/>
              <a:t>e+e</a:t>
            </a:r>
            <a:r>
              <a:rPr lang="en-GB" baseline="0" dirty="0" smtClean="0"/>
              <a:t>- calculation – same side of the data, about 3.5 sigma away</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Top right plot</a:t>
            </a:r>
            <a:r>
              <a:rPr lang="en-GB" baseline="0" dirty="0" smtClean="0"/>
              <a:t> : the value of g-2 cuts out some BSM models – provides a different probe for the same models as the LHC is measuring</a:t>
            </a:r>
          </a:p>
          <a:p>
            <a:r>
              <a:rPr lang="en-GB" baseline="0" dirty="0" smtClean="0"/>
              <a:t>Bottom left plot : g-2 is a good probe for weakly interacting physics where the LHC is less sensitive</a:t>
            </a:r>
          </a:p>
          <a:p>
            <a:r>
              <a:rPr lang="en-GB" baseline="0" dirty="0" smtClean="0"/>
              <a:t>G-2 is complementary to the LHC data – if something is observed at the LHC the value of g-2 will help to work out what it is or vice versa.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One of the most precisely measured quantities in particle physics</a:t>
            </a:r>
          </a:p>
          <a:p>
            <a:r>
              <a:rPr lang="en-GB" dirty="0" smtClean="0"/>
              <a:t>Need precision in order</a:t>
            </a:r>
            <a:r>
              <a:rPr lang="en-GB" baseline="0" dirty="0" smtClean="0"/>
              <a:t> to determine if there is some new physics or if it is just a measurement error/fluctuation</a:t>
            </a:r>
          </a:p>
          <a:p>
            <a:r>
              <a:rPr lang="en-GB" baseline="0" dirty="0" smtClean="0"/>
              <a:t>5-10 sigma depending on the advances in the theory predictions (5 with no improvements)</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Inject a beam of polarised </a:t>
            </a:r>
            <a:r>
              <a:rPr lang="en-GB" dirty="0" err="1" smtClean="0"/>
              <a:t>muon</a:t>
            </a:r>
            <a:r>
              <a:rPr lang="en-GB" dirty="0" smtClean="0"/>
              <a:t> into the ring and wait for</a:t>
            </a:r>
            <a:r>
              <a:rPr lang="en-GB" baseline="0" dirty="0" smtClean="0"/>
              <a:t> them to decay (2.2us) </a:t>
            </a:r>
          </a:p>
          <a:p>
            <a:endParaRPr lang="en-GB" baseline="0" dirty="0" smtClean="0"/>
          </a:p>
          <a:p>
            <a:r>
              <a:rPr lang="en-GB" baseline="0" dirty="0" smtClean="0"/>
              <a:t>Both spin and momentum vectors </a:t>
            </a:r>
            <a:r>
              <a:rPr lang="en-GB" baseline="0" dirty="0" err="1" smtClean="0"/>
              <a:t>precess</a:t>
            </a:r>
            <a:r>
              <a:rPr lang="en-GB" baseline="0" dirty="0" smtClean="0"/>
              <a:t> but the spin </a:t>
            </a:r>
            <a:r>
              <a:rPr lang="en-GB" baseline="0" dirty="0" err="1" smtClean="0"/>
              <a:t>precesses</a:t>
            </a:r>
            <a:r>
              <a:rPr lang="en-GB" baseline="0" dirty="0" smtClean="0"/>
              <a:t> faster -&gt; spin </a:t>
            </a:r>
            <a:r>
              <a:rPr lang="en-GB" baseline="0" dirty="0" err="1" smtClean="0"/>
              <a:t>precesses</a:t>
            </a:r>
            <a:r>
              <a:rPr lang="en-GB" baseline="0" dirty="0" smtClean="0"/>
              <a:t> around the momentum vector due to the anomalous part of the magnetic moment</a:t>
            </a:r>
          </a:p>
          <a:p>
            <a:r>
              <a:rPr lang="en-GB" baseline="0" dirty="0" smtClean="0"/>
              <a:t>If </a:t>
            </a:r>
            <a:r>
              <a:rPr lang="en-GB" baseline="0" dirty="0" err="1" smtClean="0"/>
              <a:t>g</a:t>
            </a:r>
            <a:r>
              <a:rPr lang="en-GB" baseline="0" dirty="0" smtClean="0"/>
              <a:t>=2 then they would both go at the same speed</a:t>
            </a:r>
          </a:p>
          <a:p>
            <a:endParaRPr lang="en-GB" baseline="0" dirty="0" smtClean="0"/>
          </a:p>
          <a:p>
            <a:r>
              <a:rPr lang="en-GB" baseline="0" dirty="0" smtClean="0"/>
              <a:t>Measure the difference in the spin and momentum precession and the magnetic field and extract the value of the anomalous magnetic moment</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a:t>
            </a:r>
            <a:r>
              <a:rPr lang="en-GB" baseline="0" dirty="0" smtClean="0"/>
              <a:t> CERN II experiment had problems with keeping the beam constrained vertically. Any vertical momentum means the particles spread outwards</a:t>
            </a:r>
          </a:p>
          <a:p>
            <a:endParaRPr lang="en-GB" baseline="0" dirty="0" smtClean="0"/>
          </a:p>
          <a:p>
            <a:r>
              <a:rPr lang="en-GB" baseline="0" dirty="0" smtClean="0"/>
              <a:t>They didn’t want to use an electric field because it changes the precession frequency – an electric field looks like a magnetic field to a moving particle</a:t>
            </a:r>
          </a:p>
          <a:p>
            <a:r>
              <a:rPr lang="en-GB" baseline="0" dirty="0" smtClean="0"/>
              <a:t>But at CERN-III they realised that they could cancel this term out by choosing the momentum wisely</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magnetic moment for particles is caused by spin and so also </a:t>
            </a:r>
            <a:r>
              <a:rPr lang="en-GB" dirty="0" err="1" smtClean="0"/>
              <a:t>precesses</a:t>
            </a:r>
            <a:r>
              <a:rPr lang="en-GB" dirty="0" smtClean="0"/>
              <a:t> in a magnetic field</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Pion</a:t>
            </a:r>
            <a:r>
              <a:rPr lang="en-GB" dirty="0" smtClean="0"/>
              <a:t> target : 8 </a:t>
            </a:r>
            <a:r>
              <a:rPr lang="en-GB" dirty="0" err="1" smtClean="0"/>
              <a:t>GeV</a:t>
            </a:r>
            <a:r>
              <a:rPr lang="en-GB" dirty="0" smtClean="0"/>
              <a:t> protons into heavy material (</a:t>
            </a:r>
            <a:r>
              <a:rPr lang="en-GB" dirty="0" err="1" smtClean="0"/>
              <a:t>Inconel</a:t>
            </a:r>
            <a:r>
              <a:rPr lang="en-GB" baseline="0" dirty="0" smtClean="0"/>
              <a:t> – Ni with Cr and Fe), focussed with a lithium lens, put through a 3 degree turn in a B field to select </a:t>
            </a:r>
            <a:r>
              <a:rPr lang="en-GB" baseline="0" dirty="0" err="1" smtClean="0"/>
              <a:t>pions</a:t>
            </a:r>
            <a:r>
              <a:rPr lang="en-GB" baseline="0" dirty="0" smtClean="0"/>
              <a:t> with 3.11 </a:t>
            </a:r>
            <a:r>
              <a:rPr lang="en-GB" baseline="0" dirty="0" err="1" smtClean="0"/>
              <a:t>GeV</a:t>
            </a:r>
            <a:r>
              <a:rPr lang="en-GB" baseline="0" dirty="0" smtClean="0"/>
              <a:t> (slightly higher than the magic momentum) wrong sign and other energies get dumped. </a:t>
            </a:r>
          </a:p>
          <a:p>
            <a:endParaRPr lang="en-GB" baseline="0" dirty="0" smtClean="0"/>
          </a:p>
          <a:p>
            <a:r>
              <a:rPr lang="en-GB" baseline="0" dirty="0" err="1" smtClean="0"/>
              <a:t>Pion</a:t>
            </a:r>
            <a:r>
              <a:rPr lang="en-GB" baseline="0" dirty="0" smtClean="0"/>
              <a:t> decay : pi -&gt; mu + nu, neutrino has to be LH, </a:t>
            </a:r>
            <a:r>
              <a:rPr lang="en-GB" baseline="0" dirty="0" err="1" smtClean="0"/>
              <a:t>pion</a:t>
            </a:r>
            <a:r>
              <a:rPr lang="en-GB" baseline="0" dirty="0" smtClean="0"/>
              <a:t> spin is 0 so </a:t>
            </a:r>
            <a:r>
              <a:rPr lang="en-GB" baseline="0" dirty="0" err="1" smtClean="0"/>
              <a:t>muon</a:t>
            </a:r>
            <a:r>
              <a:rPr lang="en-GB" baseline="0" dirty="0" smtClean="0"/>
              <a:t> has to have spin opposite to neutrino. Rest frame emitted in opposite direction so has to be RH – i.e. the spin is in the opposite direction to the momentum producing a polarised beam. </a:t>
            </a:r>
          </a:p>
          <a:p>
            <a:endParaRPr lang="en-GB" baseline="0" dirty="0" smtClean="0"/>
          </a:p>
          <a:p>
            <a:r>
              <a:rPr lang="en-GB" baseline="0" dirty="0" smtClean="0"/>
              <a:t>Get &gt; 90% polarisation by selecting highest energy </a:t>
            </a:r>
            <a:r>
              <a:rPr lang="en-GB" baseline="0" dirty="0" err="1" smtClean="0"/>
              <a:t>muons</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accelerator has been</a:t>
            </a:r>
            <a:r>
              <a:rPr lang="en-GB" baseline="0" dirty="0" smtClean="0"/>
              <a:t> repurposed to provide a </a:t>
            </a:r>
            <a:r>
              <a:rPr lang="en-GB" baseline="0" dirty="0" err="1" smtClean="0"/>
              <a:t>Fermilab</a:t>
            </a:r>
            <a:r>
              <a:rPr lang="en-GB" baseline="0" dirty="0" smtClean="0"/>
              <a:t> </a:t>
            </a:r>
            <a:r>
              <a:rPr lang="en-GB" baseline="0" dirty="0" err="1" smtClean="0"/>
              <a:t>muon</a:t>
            </a:r>
            <a:r>
              <a:rPr lang="en-GB" baseline="0" dirty="0" smtClean="0"/>
              <a:t> facility (g-2 and mu2e)</a:t>
            </a:r>
          </a:p>
          <a:p>
            <a:endParaRPr lang="en-GB" baseline="0" dirty="0" smtClean="0"/>
          </a:p>
          <a:p>
            <a:r>
              <a:rPr lang="en-GB" baseline="0" dirty="0" smtClean="0"/>
              <a:t>Accelerator mod allow 15Hz rate of protons</a:t>
            </a:r>
          </a:p>
          <a:p>
            <a:r>
              <a:rPr lang="en-GB" baseline="0" dirty="0" smtClean="0"/>
              <a:t>Antiproton complex becomes the delivery ring – goes around this for a few turns to allow for all the </a:t>
            </a:r>
            <a:r>
              <a:rPr lang="en-GB" baseline="0" dirty="0" err="1" smtClean="0"/>
              <a:t>pions</a:t>
            </a:r>
            <a:r>
              <a:rPr lang="en-GB" baseline="0" dirty="0" smtClean="0"/>
              <a:t> to decay before going into the g-2 ring</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How do we plan to improve</a:t>
            </a:r>
            <a:r>
              <a:rPr lang="en-GB" baseline="0" dirty="0" smtClean="0"/>
              <a:t> the sensitivity at the new experiment from 0.54 to 0.14 </a:t>
            </a:r>
            <a:r>
              <a:rPr lang="en-GB" baseline="0" dirty="0" err="1" smtClean="0"/>
              <a:t>ppm</a:t>
            </a:r>
            <a:r>
              <a:rPr lang="en-GB" baseline="0" dirty="0" smtClean="0"/>
              <a:t>?</a:t>
            </a:r>
          </a:p>
          <a:p>
            <a:endParaRPr lang="en-GB" baseline="0" dirty="0" smtClean="0"/>
          </a:p>
          <a:p>
            <a:r>
              <a:rPr lang="en-GB" baseline="0" dirty="0" smtClean="0"/>
              <a:t>Move to </a:t>
            </a:r>
            <a:r>
              <a:rPr lang="en-GB" baseline="0" dirty="0" err="1" smtClean="0"/>
              <a:t>Fermilab</a:t>
            </a:r>
            <a:r>
              <a:rPr lang="en-GB" baseline="0" dirty="0" smtClean="0"/>
              <a:t> -&gt; the accelerator system there is better equipped to provide a pure </a:t>
            </a:r>
            <a:r>
              <a:rPr lang="en-GB" baseline="0" dirty="0" err="1" smtClean="0"/>
              <a:t>muon</a:t>
            </a:r>
            <a:r>
              <a:rPr lang="en-GB" baseline="0" dirty="0" smtClean="0"/>
              <a:t> beam</a:t>
            </a:r>
          </a:p>
          <a:p>
            <a:r>
              <a:rPr lang="en-GB" baseline="0" dirty="0" smtClean="0"/>
              <a:t>	- longer decay time for the </a:t>
            </a:r>
            <a:r>
              <a:rPr lang="en-GB" baseline="0" dirty="0" err="1" smtClean="0"/>
              <a:t>pions</a:t>
            </a:r>
            <a:r>
              <a:rPr lang="en-GB" baseline="0" dirty="0" smtClean="0"/>
              <a:t> before entering the storage ring so the beam is more pure </a:t>
            </a:r>
          </a:p>
          <a:p>
            <a:r>
              <a:rPr lang="en-GB" baseline="0" dirty="0" smtClean="0"/>
              <a:t>	- lower instantaneous rate -&gt; less pile up, but more </a:t>
            </a:r>
            <a:r>
              <a:rPr lang="en-GB" baseline="0" dirty="0" err="1" smtClean="0"/>
              <a:t>muons</a:t>
            </a:r>
            <a:r>
              <a:rPr lang="en-GB" baseline="0" dirty="0" smtClean="0"/>
              <a:t> – bunched beam</a:t>
            </a:r>
          </a:p>
          <a:p>
            <a:endParaRPr lang="en-GB" baseline="0" dirty="0" smtClean="0"/>
          </a:p>
          <a:p>
            <a:r>
              <a:rPr lang="en-GB" baseline="0" dirty="0" smtClean="0"/>
              <a:t>Also use the same ring but replace pretty much everything else</a:t>
            </a:r>
          </a:p>
          <a:p>
            <a:r>
              <a:rPr lang="en-GB" baseline="0" dirty="0" smtClean="0"/>
              <a:t>	- better detectors including new trackers (UK)</a:t>
            </a:r>
          </a:p>
          <a:p>
            <a:r>
              <a:rPr lang="en-GB" baseline="0" dirty="0" smtClean="0"/>
              <a:t>	- better beam modelling with improvements to the computing abilities and increased understanding</a:t>
            </a:r>
          </a:p>
          <a:p>
            <a:r>
              <a:rPr lang="en-GB" baseline="0" dirty="0" smtClean="0"/>
              <a:t>	- more uniform field – computer simulations allow for very small adjustments</a:t>
            </a:r>
          </a:p>
          <a:p>
            <a:r>
              <a:rPr lang="en-GB" baseline="0" dirty="0" smtClean="0"/>
              <a:t>	- choose a better running point for the electrostatic </a:t>
            </a:r>
            <a:r>
              <a:rPr lang="en-GB" baseline="0" dirty="0" err="1" smtClean="0"/>
              <a:t>quadrupole</a:t>
            </a:r>
            <a:r>
              <a:rPr lang="en-GB" baseline="0" dirty="0" smtClean="0"/>
              <a:t> so the beam motion is minimised</a:t>
            </a:r>
          </a:p>
          <a:p>
            <a:endParaRPr lang="en-GB" baseline="0" dirty="0" smtClean="0"/>
          </a:p>
          <a:p>
            <a:r>
              <a:rPr lang="en-GB" baseline="0" dirty="0" smtClean="0"/>
              <a:t>Larger set of collaborators with the expertise from people on the previous experiment. Better technology.</a:t>
            </a:r>
          </a:p>
        </p:txBody>
      </p:sp>
      <p:sp>
        <p:nvSpPr>
          <p:cNvPr id="4" name="Slide Number Placeholder 3"/>
          <p:cNvSpPr>
            <a:spLocks noGrp="1"/>
          </p:cNvSpPr>
          <p:nvPr>
            <p:ph type="sldNum" sz="quarter" idx="10"/>
          </p:nvPr>
        </p:nvSpPr>
        <p:spPr/>
        <p:txBody>
          <a:bodyPr/>
          <a:lstStyle/>
          <a:p>
            <a:fld id="{AFE13D12-3FFC-3B4A-BE83-61457CB61CFB}"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Inject</a:t>
            </a:r>
            <a:r>
              <a:rPr lang="en-GB" baseline="0" dirty="0" smtClean="0"/>
              <a:t> through a field free region so the beam is not bent as it enters. On a tangential orbit but at the wrong position. </a:t>
            </a:r>
          </a:p>
          <a:p>
            <a:endParaRPr lang="en-GB" baseline="0" dirty="0" smtClean="0"/>
          </a:p>
          <a:p>
            <a:r>
              <a:rPr lang="en-GB" baseline="0" dirty="0" smtClean="0"/>
              <a:t>Kickers provide a vertical magnetic field to kick the </a:t>
            </a:r>
            <a:r>
              <a:rPr lang="en-GB" baseline="0" dirty="0" err="1" smtClean="0"/>
              <a:t>muons</a:t>
            </a:r>
            <a:r>
              <a:rPr lang="en-GB" baseline="0" dirty="0" smtClean="0"/>
              <a:t> sideways by about 11 </a:t>
            </a:r>
            <a:r>
              <a:rPr lang="en-GB" baseline="0" dirty="0" err="1" smtClean="0"/>
              <a:t>mrad</a:t>
            </a:r>
            <a:r>
              <a:rPr lang="en-GB" baseline="0" dirty="0" smtClean="0"/>
              <a:t> on the first turn.</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Ideally the kicker pulse should be the same for all </a:t>
            </a:r>
            <a:r>
              <a:rPr lang="en-GB" dirty="0" err="1" smtClean="0"/>
              <a:t>muons</a:t>
            </a:r>
            <a:r>
              <a:rPr lang="en-GB" dirty="0" smtClean="0"/>
              <a:t> whether they’re at early or late injection times.</a:t>
            </a:r>
          </a:p>
          <a:p>
            <a:endParaRPr lang="en-GB" dirty="0" smtClean="0"/>
          </a:p>
          <a:p>
            <a:r>
              <a:rPr lang="en-GB" dirty="0" smtClean="0"/>
              <a:t>Red : </a:t>
            </a:r>
            <a:r>
              <a:rPr lang="en-GB" dirty="0" err="1" smtClean="0"/>
              <a:t>muons</a:t>
            </a:r>
            <a:r>
              <a:rPr lang="en-GB" dirty="0" smtClean="0"/>
              <a:t> passing the kickers</a:t>
            </a:r>
          </a:p>
          <a:p>
            <a:r>
              <a:rPr lang="en-GB" dirty="0" smtClean="0"/>
              <a:t>Blue : idealised kicker pulse</a:t>
            </a:r>
          </a:p>
          <a:p>
            <a:endParaRPr lang="en-GB" dirty="0" smtClean="0"/>
          </a:p>
          <a:p>
            <a:r>
              <a:rPr lang="en-GB" dirty="0" smtClean="0"/>
              <a:t>Reality :</a:t>
            </a:r>
            <a:r>
              <a:rPr lang="en-GB" baseline="0" dirty="0" smtClean="0"/>
              <a:t> takes time to turn the field on and off so can’t get the sharp peak. </a:t>
            </a:r>
          </a:p>
          <a:p>
            <a:endParaRPr lang="en-GB" baseline="0" dirty="0" smtClean="0"/>
          </a:p>
          <a:p>
            <a:r>
              <a:rPr lang="en-GB" baseline="0" dirty="0" smtClean="0"/>
              <a:t>Cornell – pulse dies odd by 200ns – one </a:t>
            </a:r>
            <a:r>
              <a:rPr lang="en-GB" baseline="0" dirty="0" err="1" smtClean="0"/>
              <a:t>muon</a:t>
            </a:r>
            <a:r>
              <a:rPr lang="en-GB" baseline="0" dirty="0" smtClean="0"/>
              <a:t> turn</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Focussing quads – </a:t>
            </a:r>
            <a:r>
              <a:rPr lang="en-GB" dirty="0" err="1" smtClean="0"/>
              <a:t>veritcal</a:t>
            </a:r>
            <a:r>
              <a:rPr lang="en-GB" dirty="0" smtClean="0"/>
              <a:t> focussing</a:t>
            </a:r>
          </a:p>
          <a:p>
            <a:r>
              <a:rPr lang="en-GB" dirty="0" smtClean="0"/>
              <a:t>Kickers to get</a:t>
            </a:r>
            <a:r>
              <a:rPr lang="en-GB" baseline="0" dirty="0" smtClean="0"/>
              <a:t> the right orbit</a:t>
            </a:r>
          </a:p>
          <a:p>
            <a:r>
              <a:rPr lang="en-GB" baseline="0" dirty="0" smtClean="0"/>
              <a:t>Collimators to scrape </a:t>
            </a:r>
            <a:r>
              <a:rPr lang="en-GB" baseline="0" dirty="0" err="1" smtClean="0"/>
              <a:t>muons</a:t>
            </a:r>
            <a:r>
              <a:rPr lang="en-GB" baseline="0" dirty="0" smtClean="0"/>
              <a:t> which are not at the right momentum or position</a:t>
            </a:r>
          </a:p>
          <a:p>
            <a:r>
              <a:rPr lang="en-GB" baseline="0" dirty="0" smtClean="0"/>
              <a:t>Detectors in the centre : </a:t>
            </a:r>
          </a:p>
          <a:p>
            <a:r>
              <a:rPr lang="en-GB" baseline="0" dirty="0" smtClean="0"/>
              <a:t>	- calorimeters to detect the hit time and energy of positrons</a:t>
            </a:r>
          </a:p>
          <a:p>
            <a:r>
              <a:rPr lang="en-GB" baseline="0" dirty="0" smtClean="0"/>
              <a:t>	- trackers at 3 locations to get more precise positron trajectories to model the beam</a:t>
            </a:r>
          </a:p>
          <a:p>
            <a:r>
              <a:rPr lang="en-GB" baseline="0" dirty="0" smtClean="0"/>
              <a:t>	- fibre harps – obstructive so can’t be used for real data taking but in dedicated runs they are moved out to map the beam profile. Trackers allow this to be done to an extent while we are data taking.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ring had to be moved from BNL to </a:t>
            </a:r>
            <a:r>
              <a:rPr lang="en-GB" dirty="0" err="1" smtClean="0"/>
              <a:t>Fermilab</a:t>
            </a:r>
            <a:r>
              <a:rPr lang="en-GB" dirty="0" smtClean="0"/>
              <a:t> – needed to maintain high tolerances so minimal movement of the parts during</a:t>
            </a:r>
            <a:r>
              <a:rPr lang="en-GB" baseline="0" dirty="0" smtClean="0"/>
              <a:t> transfer – best to go by sea.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inhomogeneous</a:t>
            </a:r>
            <a:r>
              <a:rPr lang="en-GB" baseline="0" dirty="0" smtClean="0"/>
              <a:t> magnetic field means that the torque on one end of the dipole is larger than the other causing the particles to move either up or down depending on the direction of the spin.</a:t>
            </a:r>
          </a:p>
          <a:p>
            <a:endParaRPr lang="en-GB" baseline="0" dirty="0" smtClean="0"/>
          </a:p>
          <a:p>
            <a:r>
              <a:rPr lang="en-GB" baseline="0" dirty="0" smtClean="0"/>
              <a:t>The circle comes from the fact that the atoms start in a band and only the ones in the centre experience a large enough field to split the atoms</a:t>
            </a:r>
          </a:p>
          <a:p>
            <a:endParaRPr lang="en-GB" baseline="0" dirty="0" smtClean="0"/>
          </a:p>
          <a:p>
            <a:r>
              <a:rPr lang="en-GB" baseline="0" dirty="0" smtClean="0"/>
              <a:t>Stern was </a:t>
            </a:r>
            <a:r>
              <a:rPr lang="en-GB" baseline="0" dirty="0" err="1" smtClean="0"/>
              <a:t>Einsteins</a:t>
            </a:r>
            <a:r>
              <a:rPr lang="en-GB" baseline="0" dirty="0" smtClean="0"/>
              <a:t> first post doc</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Pole pieces can be adjusted</a:t>
            </a:r>
          </a:p>
          <a:p>
            <a:r>
              <a:rPr lang="en-GB" dirty="0" smtClean="0"/>
              <a:t>Top hats</a:t>
            </a:r>
            <a:r>
              <a:rPr lang="en-GB" baseline="0" dirty="0" smtClean="0"/>
              <a:t> and wedges are adjusted</a:t>
            </a:r>
          </a:p>
          <a:p>
            <a:r>
              <a:rPr lang="en-GB" baseline="0" dirty="0" smtClean="0"/>
              <a:t>Surface shims are put in (as thin as a human hair)</a:t>
            </a:r>
          </a:p>
          <a:p>
            <a:endParaRPr lang="en-GB" baseline="0" dirty="0" smtClean="0"/>
          </a:p>
          <a:p>
            <a:r>
              <a:rPr lang="en-GB" baseline="0" dirty="0" smtClean="0"/>
              <a:t>Need ±25ppm uniformity azimuthally.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Fixed probes on the edge of the storage</a:t>
            </a:r>
            <a:r>
              <a:rPr lang="en-GB" baseline="0" dirty="0" smtClean="0"/>
              <a:t> region (outside the beam). Trolley measures the magnetic field where the beam is between runs. </a:t>
            </a:r>
          </a:p>
          <a:p>
            <a:endParaRPr lang="en-GB" baseline="0" dirty="0" smtClean="0"/>
          </a:p>
          <a:p>
            <a:r>
              <a:rPr lang="en-GB" baseline="0" dirty="0" smtClean="0"/>
              <a:t>BNL : measured every 2 days, </a:t>
            </a:r>
            <a:r>
              <a:rPr lang="en-GB" baseline="0" dirty="0" err="1" smtClean="0"/>
              <a:t>Fermilab</a:t>
            </a:r>
            <a:r>
              <a:rPr lang="en-GB" baseline="0" dirty="0" smtClean="0"/>
              <a:t> measure every 2 hours. More probes. </a:t>
            </a:r>
          </a:p>
          <a:p>
            <a:endParaRPr lang="en-GB" baseline="0" dirty="0" smtClean="0"/>
          </a:p>
          <a:p>
            <a:r>
              <a:rPr lang="en-GB" baseline="0" dirty="0" smtClean="0"/>
              <a:t>Plot shows the probes on the trolley making their measurement as it goes around the ring when the field was first turned on last November. </a:t>
            </a:r>
          </a:p>
          <a:p>
            <a:r>
              <a:rPr lang="en-GB" baseline="0" dirty="0" smtClean="0"/>
              <a:t>Started with 1400 </a:t>
            </a:r>
            <a:r>
              <a:rPr lang="en-GB" baseline="0" dirty="0" err="1" smtClean="0"/>
              <a:t>ppm</a:t>
            </a:r>
            <a:r>
              <a:rPr lang="en-GB" baseline="0" dirty="0" smtClean="0"/>
              <a:t> uniformity</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Muons</a:t>
            </a:r>
            <a:r>
              <a:rPr lang="en-GB" dirty="0" smtClean="0"/>
              <a:t> are not distributed evenly in the storage region – more </a:t>
            </a:r>
            <a:r>
              <a:rPr lang="en-GB" dirty="0" err="1" smtClean="0"/>
              <a:t>muons</a:t>
            </a:r>
            <a:r>
              <a:rPr lang="en-GB" dirty="0" smtClean="0"/>
              <a:t> in the centre. </a:t>
            </a:r>
          </a:p>
          <a:p>
            <a:endParaRPr lang="en-GB" dirty="0" smtClean="0"/>
          </a:p>
          <a:p>
            <a:r>
              <a:rPr lang="en-GB" dirty="0" smtClean="0"/>
              <a:t>Magnetic field is pretty uniform across the radial direction but varies more </a:t>
            </a:r>
            <a:r>
              <a:rPr lang="en-GB" dirty="0" err="1" smtClean="0"/>
              <a:t>aimuthally</a:t>
            </a:r>
            <a:r>
              <a:rPr lang="en-GB" dirty="0" smtClean="0"/>
              <a:t> – left plot shows </a:t>
            </a:r>
            <a:r>
              <a:rPr lang="en-GB" dirty="0" err="1" smtClean="0"/>
              <a:t>azimuthal</a:t>
            </a:r>
            <a:r>
              <a:rPr lang="en-GB" dirty="0" smtClean="0"/>
              <a:t> variation,</a:t>
            </a:r>
            <a:r>
              <a:rPr lang="en-GB" baseline="0" dirty="0" smtClean="0"/>
              <a:t> right plot shows radial variation. </a:t>
            </a:r>
          </a:p>
          <a:p>
            <a:endParaRPr lang="en-GB" baseline="0" dirty="0" smtClean="0"/>
          </a:p>
          <a:p>
            <a:r>
              <a:rPr lang="en-GB" baseline="0" dirty="0" smtClean="0"/>
              <a:t>Need to know what magnetic field the </a:t>
            </a:r>
            <a:r>
              <a:rPr lang="en-GB" baseline="0" dirty="0" err="1" smtClean="0"/>
              <a:t>muon</a:t>
            </a:r>
            <a:r>
              <a:rPr lang="en-GB" baseline="0" dirty="0" smtClean="0"/>
              <a:t> has experience as it goes around the ring so need to convolve the two to get the final result</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Shows the shimming progress</a:t>
            </a:r>
            <a:r>
              <a:rPr lang="en-GB" baseline="0" dirty="0" smtClean="0"/>
              <a:t> in the past year. </a:t>
            </a:r>
          </a:p>
          <a:p>
            <a:endParaRPr lang="en-GB" baseline="0" dirty="0" smtClean="0"/>
          </a:p>
          <a:p>
            <a:r>
              <a:rPr lang="en-GB" baseline="0" dirty="0" smtClean="0"/>
              <a:t>BNL magnet is shown in blue. </a:t>
            </a:r>
          </a:p>
          <a:p>
            <a:endParaRPr lang="en-GB" baseline="0" dirty="0" smtClean="0"/>
          </a:p>
          <a:p>
            <a:r>
              <a:rPr lang="en-GB" baseline="0" dirty="0" smtClean="0"/>
              <a:t>Start adjusting the poles</a:t>
            </a:r>
          </a:p>
          <a:p>
            <a:r>
              <a:rPr lang="en-GB" baseline="0" dirty="0" smtClean="0"/>
              <a:t>Then in may/</a:t>
            </a:r>
            <a:r>
              <a:rPr lang="en-GB" baseline="0" dirty="0" err="1" smtClean="0"/>
              <a:t>june</a:t>
            </a:r>
            <a:r>
              <a:rPr lang="en-GB" baseline="0" dirty="0" smtClean="0"/>
              <a:t> top hats and wedges</a:t>
            </a:r>
          </a:p>
          <a:p>
            <a:r>
              <a:rPr lang="en-GB" baseline="0" dirty="0" smtClean="0"/>
              <a:t>August : surface foils</a:t>
            </a:r>
          </a:p>
          <a:p>
            <a:endParaRPr lang="en-GB" baseline="0" dirty="0" smtClean="0"/>
          </a:p>
          <a:p>
            <a:r>
              <a:rPr lang="en-GB" baseline="0" dirty="0" smtClean="0"/>
              <a:t>End see that we’re at ±25ppm, 4x better than BNL</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How</a:t>
            </a:r>
            <a:r>
              <a:rPr lang="en-GB" baseline="0" dirty="0" smtClean="0"/>
              <a:t> do we measure the spin precession?</a:t>
            </a:r>
          </a:p>
          <a:p>
            <a:endParaRPr lang="en-GB" baseline="0" dirty="0" smtClean="0"/>
          </a:p>
          <a:p>
            <a:r>
              <a:rPr lang="en-GB" baseline="0" dirty="0" smtClean="0"/>
              <a:t>Highest E configuration : positron emitted in the direction opposite to the neutrinos</a:t>
            </a:r>
          </a:p>
          <a:p>
            <a:r>
              <a:rPr lang="en-GB" baseline="0" dirty="0" smtClean="0"/>
              <a:t>	- neutrino must be LH, anti neutrino must be RH so their spins cancel</a:t>
            </a:r>
          </a:p>
          <a:p>
            <a:r>
              <a:rPr lang="en-GB" baseline="0" dirty="0" smtClean="0"/>
              <a:t>	- positron must carry the </a:t>
            </a:r>
            <a:r>
              <a:rPr lang="en-GB" baseline="0" dirty="0" err="1" smtClean="0"/>
              <a:t>muon</a:t>
            </a:r>
            <a:r>
              <a:rPr lang="en-GB" baseline="0" dirty="0" smtClean="0"/>
              <a:t> spin and is preferentially RH so is emitted along the </a:t>
            </a:r>
            <a:r>
              <a:rPr lang="en-GB" baseline="0" dirty="0" err="1" smtClean="0"/>
              <a:t>muon</a:t>
            </a:r>
            <a:r>
              <a:rPr lang="en-GB" baseline="0" dirty="0" smtClean="0"/>
              <a:t> spin direction</a:t>
            </a:r>
          </a:p>
          <a:p>
            <a:endParaRPr lang="en-GB" baseline="0" dirty="0" smtClean="0"/>
          </a:p>
          <a:p>
            <a:r>
              <a:rPr lang="en-GB" baseline="0" dirty="0" smtClean="0"/>
              <a:t>Conversely in the lowest E configuration : positron emitted in the same direction as one of the neutrinos</a:t>
            </a:r>
          </a:p>
          <a:p>
            <a:r>
              <a:rPr lang="en-GB" baseline="0" dirty="0" smtClean="0"/>
              <a:t>	- neutrino LH, anti neutrino RH -&gt; opposite directions so their spins add</a:t>
            </a:r>
          </a:p>
          <a:p>
            <a:r>
              <a:rPr lang="en-GB" baseline="0" dirty="0" smtClean="0"/>
              <a:t>	- positron wants to be RH so is preferentially emitted to cancel the neutrino spin in the opposite direction of the </a:t>
            </a:r>
            <a:r>
              <a:rPr lang="en-GB" baseline="0" dirty="0" err="1" smtClean="0"/>
              <a:t>muon</a:t>
            </a:r>
            <a:r>
              <a:rPr lang="en-GB" baseline="0" dirty="0" smtClean="0"/>
              <a:t> spin direction</a:t>
            </a:r>
          </a:p>
          <a:p>
            <a:endParaRPr lang="en-GB" baseline="0" dirty="0" smtClean="0"/>
          </a:p>
          <a:p>
            <a:r>
              <a:rPr lang="en-GB" baseline="0" dirty="0" smtClean="0"/>
              <a:t>Not decaying at rest : gets a boost</a:t>
            </a:r>
          </a:p>
          <a:p>
            <a:endParaRPr lang="en-GB" baseline="0" dirty="0" smtClean="0"/>
          </a:p>
          <a:p>
            <a:r>
              <a:rPr lang="en-GB" baseline="0" dirty="0" smtClean="0"/>
              <a:t>When </a:t>
            </a:r>
            <a:r>
              <a:rPr lang="en-GB" baseline="0" dirty="0" err="1" smtClean="0"/>
              <a:t>muon</a:t>
            </a:r>
            <a:r>
              <a:rPr lang="en-GB" baseline="0" dirty="0" smtClean="0"/>
              <a:t> decays the positron spins into the ring because of the magnetic field so place calorimeters in the centre of the ring to detect the decaying positron</a:t>
            </a:r>
          </a:p>
          <a:p>
            <a:r>
              <a:rPr lang="en-GB" baseline="0" dirty="0" smtClean="0"/>
              <a:t>Only select those with the highest energy so we know they’re most likely to be in the same direction as the </a:t>
            </a:r>
            <a:r>
              <a:rPr lang="en-GB" baseline="0" dirty="0" err="1" smtClean="0"/>
              <a:t>muon</a:t>
            </a:r>
            <a:r>
              <a:rPr lang="en-GB" baseline="0" dirty="0" smtClean="0"/>
              <a:t> spin</a:t>
            </a:r>
          </a:p>
          <a:p>
            <a:r>
              <a:rPr lang="en-GB" baseline="0" dirty="0" smtClean="0"/>
              <a:t>Number detected at a point should vary in time with the spin precession</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Also the ratio method which tried to cancel out the exponential component</a:t>
            </a:r>
            <a:r>
              <a:rPr lang="en-GB" baseline="0" dirty="0" smtClean="0"/>
              <a:t> to make for an easier fit.</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Segmented</a:t>
            </a:r>
            <a:r>
              <a:rPr lang="en-GB" baseline="0" dirty="0" smtClean="0"/>
              <a:t> calorimeter – have some spatial information which makes it easier to separate pileup events</a:t>
            </a:r>
          </a:p>
          <a:p>
            <a:r>
              <a:rPr lang="en-GB" baseline="0" dirty="0" smtClean="0"/>
              <a:t>Faster sampling rate – how often you read out the PMT information, gives you better timing information and pulse shape</a:t>
            </a:r>
          </a:p>
          <a:p>
            <a:r>
              <a:rPr lang="en-GB" baseline="0" dirty="0" smtClean="0"/>
              <a:t>Improved technology means a quicker response</a:t>
            </a:r>
          </a:p>
          <a:p>
            <a:r>
              <a:rPr lang="en-GB" baseline="0" dirty="0" smtClean="0"/>
              <a:t>Laser calibration system to be run between fills means a good knowledge of the gain at all times.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38</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Also the ratio method which tried to cancel out the exponential component</a:t>
            </a:r>
            <a:r>
              <a:rPr lang="en-GB" baseline="0" dirty="0" smtClean="0"/>
              <a:t> to make for an easier fit.</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39</a:t>
            </a:fld>
            <a:endParaRPr lang="en-GB"/>
          </a:p>
        </p:txBody>
      </p:sp>
    </p:spTree>
    <p:extLst>
      <p:ext uri="{BB962C8B-B14F-4D97-AF65-F5344CB8AC3E}">
        <p14:creationId xmlns:p14="http://schemas.microsoft.com/office/powerpoint/2010/main" val="307658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Also the ratio method which tried to cancel out the exponential component</a:t>
            </a:r>
            <a:r>
              <a:rPr lang="en-GB" baseline="0" dirty="0" smtClean="0"/>
              <a:t> to make for an easier fit.</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40</a:t>
            </a:fld>
            <a:endParaRPr lang="en-GB"/>
          </a:p>
        </p:txBody>
      </p:sp>
    </p:spTree>
    <p:extLst>
      <p:ext uri="{BB962C8B-B14F-4D97-AF65-F5344CB8AC3E}">
        <p14:creationId xmlns:p14="http://schemas.microsoft.com/office/powerpoint/2010/main" val="2412025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41</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Plot known DCA from the silicon</a:t>
            </a:r>
            <a:r>
              <a:rPr lang="en-GB" baseline="0" dirty="0" smtClean="0"/>
              <a:t> </a:t>
            </a:r>
            <a:r>
              <a:rPr lang="en-GB" baseline="0" dirty="0" err="1" smtClean="0"/>
              <a:t>auxilliary</a:t>
            </a:r>
            <a:r>
              <a:rPr lang="en-GB" baseline="0" dirty="0" smtClean="0"/>
              <a:t> detector against the measured DCA from the straws data to get resolution.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42</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Plot known DCA from the silicon</a:t>
            </a:r>
            <a:r>
              <a:rPr lang="en-GB" baseline="0" dirty="0" smtClean="0"/>
              <a:t> </a:t>
            </a:r>
            <a:r>
              <a:rPr lang="en-GB" baseline="0" dirty="0" err="1" smtClean="0"/>
              <a:t>auxilliary</a:t>
            </a:r>
            <a:r>
              <a:rPr lang="en-GB" baseline="0" dirty="0" smtClean="0"/>
              <a:t> detector against the measured DCA from the straws data to get resolution.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43</a:t>
            </a:fld>
            <a:endParaRPr lang="en-GB"/>
          </a:p>
        </p:txBody>
      </p:sp>
    </p:spTree>
    <p:extLst>
      <p:ext uri="{BB962C8B-B14F-4D97-AF65-F5344CB8AC3E}">
        <p14:creationId xmlns:p14="http://schemas.microsoft.com/office/powerpoint/2010/main" val="553483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Plot known DCA from the silicon</a:t>
            </a:r>
            <a:r>
              <a:rPr lang="en-GB" baseline="0" dirty="0" smtClean="0"/>
              <a:t> </a:t>
            </a:r>
            <a:r>
              <a:rPr lang="en-GB" baseline="0" dirty="0" err="1" smtClean="0"/>
              <a:t>auxilliary</a:t>
            </a:r>
            <a:r>
              <a:rPr lang="en-GB" baseline="0" dirty="0" smtClean="0"/>
              <a:t> detector against the measured DCA from the straws data to get resolution.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44</a:t>
            </a:fld>
            <a:endParaRPr lang="en-GB"/>
          </a:p>
        </p:txBody>
      </p:sp>
    </p:spTree>
    <p:extLst>
      <p:ext uri="{BB962C8B-B14F-4D97-AF65-F5344CB8AC3E}">
        <p14:creationId xmlns:p14="http://schemas.microsoft.com/office/powerpoint/2010/main" val="14985525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Plot known DCA from the silicon</a:t>
            </a:r>
            <a:r>
              <a:rPr lang="en-GB" baseline="0" dirty="0" smtClean="0"/>
              <a:t> </a:t>
            </a:r>
            <a:r>
              <a:rPr lang="en-GB" baseline="0" dirty="0" err="1" smtClean="0"/>
              <a:t>auxilliary</a:t>
            </a:r>
            <a:r>
              <a:rPr lang="en-GB" baseline="0" dirty="0" smtClean="0"/>
              <a:t> detector against the measured DCA from the straws data to get resolution.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45</a:t>
            </a:fld>
            <a:endParaRPr lang="en-GB"/>
          </a:p>
        </p:txBody>
      </p:sp>
    </p:spTree>
    <p:extLst>
      <p:ext uri="{BB962C8B-B14F-4D97-AF65-F5344CB8AC3E}">
        <p14:creationId xmlns:p14="http://schemas.microsoft.com/office/powerpoint/2010/main" val="13495846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Plot known DCA from the silicon</a:t>
            </a:r>
            <a:r>
              <a:rPr lang="en-GB" baseline="0" dirty="0" smtClean="0"/>
              <a:t> </a:t>
            </a:r>
            <a:r>
              <a:rPr lang="en-GB" baseline="0" dirty="0" err="1" smtClean="0"/>
              <a:t>auxilliary</a:t>
            </a:r>
            <a:r>
              <a:rPr lang="en-GB" baseline="0" dirty="0" smtClean="0"/>
              <a:t> detector against the measured DCA from the straws data to get resolution.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46</a:t>
            </a:fld>
            <a:endParaRPr lang="en-GB"/>
          </a:p>
        </p:txBody>
      </p:sp>
    </p:spTree>
    <p:extLst>
      <p:ext uri="{BB962C8B-B14F-4D97-AF65-F5344CB8AC3E}">
        <p14:creationId xmlns:p14="http://schemas.microsoft.com/office/powerpoint/2010/main" val="13530542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47</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48</a:t>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49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Magnetic moment of the proton is about 2000 times smaller than that of the electron due</a:t>
            </a:r>
            <a:r>
              <a:rPr lang="en-GB" baseline="0" dirty="0" smtClean="0"/>
              <a:t> to its mass mu = gqh/4mc. So it contributes to the magnetic moment of hydrogen much less but using a longer time they managed to detect it</a:t>
            </a:r>
          </a:p>
          <a:p>
            <a:endParaRPr lang="en-GB" baseline="0" dirty="0" smtClean="0"/>
          </a:p>
          <a:p>
            <a:r>
              <a:rPr lang="en-GB" baseline="0" dirty="0" smtClean="0"/>
              <a:t>Rabi used NMR techniques – atoms absorb and reemit EM radiation at a certain frequency in a magnetic field due to their magnetic properties</a:t>
            </a:r>
          </a:p>
          <a:p>
            <a:r>
              <a:rPr lang="en-GB" baseline="0" dirty="0" smtClean="0"/>
              <a:t>Using deuteron (</a:t>
            </a:r>
            <a:r>
              <a:rPr lang="en-GB" baseline="0" dirty="0" err="1" smtClean="0"/>
              <a:t>p+n</a:t>
            </a:r>
            <a:r>
              <a:rPr lang="en-GB" baseline="0" dirty="0" smtClean="0"/>
              <a:t> with spins aligned) can calculate the magnetic moment of a neutron if you know the value for the proton</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5</a:t>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50</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51</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52</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53</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54</a:t>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55</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56</a:t>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Beam is not perfectly polarised or of exactly the right momentum. Beam modelling allows us to have a good understanding of the beam distribution. </a:t>
            </a:r>
          </a:p>
          <a:p>
            <a:endParaRPr lang="en-GB" dirty="0" smtClean="0"/>
          </a:p>
          <a:p>
            <a:r>
              <a:rPr lang="en-GB" dirty="0" smtClean="0"/>
              <a:t>Also have scraping</a:t>
            </a:r>
            <a:r>
              <a:rPr lang="en-GB" baseline="0" dirty="0" smtClean="0"/>
              <a:t> in the ring to  get rid of </a:t>
            </a:r>
            <a:r>
              <a:rPr lang="en-GB" baseline="0" dirty="0" err="1" smtClean="0"/>
              <a:t>muons</a:t>
            </a:r>
            <a:r>
              <a:rPr lang="en-GB" baseline="0" dirty="0" smtClean="0"/>
              <a:t> with the wrong momentum on entering the storage ring</a:t>
            </a:r>
          </a:p>
          <a:p>
            <a:endParaRPr lang="en-GB" baseline="0" dirty="0" smtClean="0"/>
          </a:p>
          <a:p>
            <a:r>
              <a:rPr lang="en-GB" baseline="0" dirty="0" smtClean="0"/>
              <a:t>Top plot shows how the number of </a:t>
            </a:r>
            <a:r>
              <a:rPr lang="en-GB" baseline="0" dirty="0" err="1" smtClean="0"/>
              <a:t>muons</a:t>
            </a:r>
            <a:r>
              <a:rPr lang="en-GB" baseline="0" dirty="0" smtClean="0"/>
              <a:t> evolves with distance from the </a:t>
            </a:r>
            <a:r>
              <a:rPr lang="en-GB" baseline="0" dirty="0" err="1" smtClean="0"/>
              <a:t>pion</a:t>
            </a:r>
            <a:r>
              <a:rPr lang="en-GB" baseline="0" dirty="0" smtClean="0"/>
              <a:t> target – from 10^9 protons we expect to get about 500 </a:t>
            </a:r>
            <a:r>
              <a:rPr lang="en-GB" baseline="0" dirty="0" err="1" smtClean="0"/>
              <a:t>muons</a:t>
            </a:r>
            <a:endParaRPr lang="en-GB" baseline="0" dirty="0" smtClean="0"/>
          </a:p>
          <a:p>
            <a:r>
              <a:rPr lang="en-GB" baseline="0" dirty="0" smtClean="0"/>
              <a:t>Bottom right : shows that the radial position of the </a:t>
            </a:r>
            <a:r>
              <a:rPr lang="en-GB" baseline="0" dirty="0" err="1" smtClean="0"/>
              <a:t>muons</a:t>
            </a:r>
            <a:r>
              <a:rPr lang="en-GB" baseline="0" dirty="0" smtClean="0"/>
              <a:t> is highly correlated with the  difference of the momentum from the magic momentum – those in the centre are perfect. </a:t>
            </a:r>
          </a:p>
          <a:p>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57</a:t>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FE13D12-3FFC-3B4A-BE83-61457CB61CFB}" type="slidenum">
              <a:rPr lang="en-GB" smtClean="0"/>
              <a:pPr/>
              <a:t>58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Shelter Island : first conference on the foundations of quantum mechanics</a:t>
            </a:r>
          </a:p>
          <a:p>
            <a:endParaRPr lang="en-US" dirty="0" smtClean="0"/>
          </a:p>
          <a:p>
            <a:r>
              <a:rPr lang="en-US" dirty="0" smtClean="0"/>
              <a:t>Hyperfine structure of hydrogen :</a:t>
            </a:r>
            <a:r>
              <a:rPr lang="en-US" baseline="0" dirty="0" smtClean="0"/>
              <a:t> Rabi : the difference in energy between the energy levels with spin up and spin down electrons is determined by the interaction between the nuclear magnetic moment and the electron spin -&gt; shows that either alpha is wrong or </a:t>
            </a:r>
            <a:r>
              <a:rPr lang="en-US" baseline="0" dirty="0" err="1" smtClean="0"/>
              <a:t>g</a:t>
            </a:r>
            <a:r>
              <a:rPr lang="en-US" baseline="0" dirty="0" smtClean="0"/>
              <a:t> != 2</a:t>
            </a:r>
          </a:p>
          <a:p>
            <a:endParaRPr lang="en-US" baseline="0" dirty="0" smtClean="0"/>
          </a:p>
          <a:p>
            <a:r>
              <a:rPr lang="en-US" baseline="0" dirty="0" smtClean="0"/>
              <a:t>Lamb shift : Lamb : the energies of the 2S1/2 and 2P1/2 </a:t>
            </a:r>
            <a:r>
              <a:rPr lang="en-US" baseline="0" dirty="0" err="1" smtClean="0"/>
              <a:t>orbitals</a:t>
            </a:r>
            <a:r>
              <a:rPr lang="en-US" baseline="0" dirty="0" smtClean="0"/>
              <a:t> are not the same as Dirac would predict – shows the need for HO QED and that </a:t>
            </a:r>
            <a:r>
              <a:rPr lang="en-US" baseline="0" dirty="0" err="1" smtClean="0"/>
              <a:t>g</a:t>
            </a:r>
            <a:r>
              <a:rPr lang="en-US" baseline="0" dirty="0" smtClean="0"/>
              <a:t> != 2</a:t>
            </a:r>
          </a:p>
          <a:p>
            <a:endParaRPr lang="en-US" baseline="0" dirty="0" smtClean="0"/>
          </a:p>
          <a:p>
            <a:r>
              <a:rPr lang="en-US" baseline="0" dirty="0" smtClean="0"/>
              <a:t>Magnetic moment of the electron : Kusch and Foley : done comparing energies of different </a:t>
            </a:r>
            <a:r>
              <a:rPr lang="en-US" baseline="0" dirty="0" err="1" smtClean="0"/>
              <a:t>orbitals</a:t>
            </a:r>
            <a:r>
              <a:rPr lang="en-US" baseline="0" dirty="0" smtClean="0"/>
              <a:t> in Na and </a:t>
            </a:r>
            <a:r>
              <a:rPr lang="en-US" baseline="0" dirty="0" err="1" smtClean="0"/>
              <a:t>Ga</a:t>
            </a:r>
            <a:r>
              <a:rPr lang="en-US" baseline="0" dirty="0" smtClean="0"/>
              <a:t> – </a:t>
            </a:r>
            <a:r>
              <a:rPr lang="en-US" baseline="0" dirty="0" err="1" smtClean="0"/>
              <a:t>g</a:t>
            </a:r>
            <a:r>
              <a:rPr lang="en-US" baseline="0" dirty="0" smtClean="0"/>
              <a:t> != 2</a:t>
            </a:r>
          </a:p>
          <a:p>
            <a:endParaRPr lang="en-US" baseline="0" dirty="0" smtClean="0"/>
          </a:p>
          <a:p>
            <a:r>
              <a:rPr lang="en-US" baseline="0" dirty="0" smtClean="0"/>
              <a:t>Kusch and Lamb shared Nobel Prize in 1955 and Rabi already got it in 1944.</a:t>
            </a:r>
            <a:endParaRPr lang="en-US" dirty="0" smtClean="0"/>
          </a:p>
          <a:p>
            <a:endParaRPr lang="en-US" dirty="0" smtClean="0"/>
          </a:p>
          <a:p>
            <a:r>
              <a:rPr lang="en-US" dirty="0" smtClean="0"/>
              <a:t>Present at Shelter Island: </a:t>
            </a:r>
          </a:p>
          <a:p>
            <a:r>
              <a:rPr lang="en-US" dirty="0" smtClean="0"/>
              <a:t>I.I. Rabi, </a:t>
            </a:r>
            <a:r>
              <a:rPr lang="en-US" dirty="0" err="1" smtClean="0"/>
              <a:t>Linus</a:t>
            </a:r>
            <a:r>
              <a:rPr lang="en-US" dirty="0" smtClean="0"/>
              <a:t> Pauling, John Van </a:t>
            </a:r>
            <a:r>
              <a:rPr lang="en-US" dirty="0" err="1" smtClean="0"/>
              <a:t>Vleck</a:t>
            </a:r>
            <a:r>
              <a:rPr lang="en-US" dirty="0" smtClean="0"/>
              <a:t>, Willis Lamb, Gregory </a:t>
            </a:r>
            <a:r>
              <a:rPr lang="en-US" dirty="0" err="1" smtClean="0"/>
              <a:t>Breit</a:t>
            </a:r>
            <a:r>
              <a:rPr lang="en-US" dirty="0" smtClean="0"/>
              <a:t>, Duncan </a:t>
            </a:r>
            <a:r>
              <a:rPr lang="en-US" dirty="0" err="1" smtClean="0"/>
              <a:t>MacInnes</a:t>
            </a:r>
            <a:r>
              <a:rPr lang="en-US" dirty="0" smtClean="0"/>
              <a:t>, Karl Darrow, George </a:t>
            </a:r>
            <a:r>
              <a:rPr lang="en-US" dirty="0" err="1" smtClean="0"/>
              <a:t>Uhlenbeck</a:t>
            </a:r>
            <a:r>
              <a:rPr lang="en-US" dirty="0" smtClean="0"/>
              <a:t>, Julian Schwinger, Edward Teller, Bruno Rossi, Arnold </a:t>
            </a:r>
            <a:r>
              <a:rPr lang="en-US" dirty="0" err="1" smtClean="0"/>
              <a:t>Nordsieck</a:t>
            </a:r>
            <a:r>
              <a:rPr lang="en-US" dirty="0" smtClean="0"/>
              <a:t>, John von Neumann, John Wheeler, Hans Bethe, Robert </a:t>
            </a:r>
            <a:r>
              <a:rPr lang="en-US" dirty="0" err="1" smtClean="0"/>
              <a:t>Serber</a:t>
            </a:r>
            <a:r>
              <a:rPr lang="en-US" dirty="0" smtClean="0"/>
              <a:t>, Robert </a:t>
            </a:r>
            <a:r>
              <a:rPr lang="en-US" dirty="0" err="1" smtClean="0"/>
              <a:t>Marshak</a:t>
            </a:r>
            <a:r>
              <a:rPr lang="en-US" dirty="0" smtClean="0"/>
              <a:t>, Abraham </a:t>
            </a:r>
            <a:r>
              <a:rPr lang="en-US" dirty="0" err="1" smtClean="0"/>
              <a:t>Pais</a:t>
            </a:r>
            <a:r>
              <a:rPr lang="en-US" dirty="0" smtClean="0"/>
              <a:t>, J. Robert Oppenheimer, David </a:t>
            </a:r>
            <a:r>
              <a:rPr lang="en-US" dirty="0" err="1" smtClean="0"/>
              <a:t>Bohm</a:t>
            </a:r>
            <a:r>
              <a:rPr lang="en-US" dirty="0" smtClean="0"/>
              <a:t>, Richard Feynman, Victor </a:t>
            </a:r>
            <a:r>
              <a:rPr lang="en-US" dirty="0" err="1" smtClean="0"/>
              <a:t>Weisskopf</a:t>
            </a:r>
            <a:r>
              <a:rPr lang="en-US" dirty="0" smtClean="0"/>
              <a:t>, Herman </a:t>
            </a:r>
            <a:r>
              <a:rPr lang="en-US" dirty="0" err="1" smtClean="0"/>
              <a:t>Feshbach</a:t>
            </a:r>
            <a:r>
              <a:rPr lang="en-US" dirty="0" smtClean="0"/>
              <a:t>. </a:t>
            </a:r>
          </a:p>
        </p:txBody>
      </p:sp>
      <p:sp>
        <p:nvSpPr>
          <p:cNvPr id="4" name="Slide Number Placeholder 3"/>
          <p:cNvSpPr>
            <a:spLocks noGrp="1"/>
          </p:cNvSpPr>
          <p:nvPr>
            <p:ph type="sldNum" sz="quarter" idx="10"/>
          </p:nvPr>
        </p:nvSpPr>
        <p:spPr/>
        <p:txBody>
          <a:bodyPr/>
          <a:lstStyle/>
          <a:p>
            <a:fld id="{AFE13D12-3FFC-3B4A-BE83-61457CB61CFB}"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1933 : first seen in a cloud chamber – “a particle of uncertain nature”</a:t>
            </a:r>
          </a:p>
          <a:p>
            <a:endParaRPr lang="en-GB" dirty="0" smtClean="0"/>
          </a:p>
          <a:p>
            <a:r>
              <a:rPr lang="en-GB" dirty="0" smtClean="0"/>
              <a:t>1936 : Anderson and </a:t>
            </a:r>
            <a:r>
              <a:rPr lang="en-GB" dirty="0" err="1" smtClean="0"/>
              <a:t>Neddermeyer</a:t>
            </a:r>
            <a:r>
              <a:rPr lang="en-GB" baseline="0" dirty="0" smtClean="0"/>
              <a:t> observed “particles less massive than protons but more penetrating that electrons in cosmic rays”</a:t>
            </a:r>
          </a:p>
          <a:p>
            <a:r>
              <a:rPr lang="en-GB" baseline="0" dirty="0" smtClean="0"/>
              <a:t>	- confirmed by others the next year</a:t>
            </a:r>
          </a:p>
          <a:p>
            <a:r>
              <a:rPr lang="en-GB" baseline="0" dirty="0" smtClean="0"/>
              <a:t>	- interacts too weakly with matter to be a carrier of the strong force</a:t>
            </a:r>
          </a:p>
          <a:p>
            <a:endParaRPr lang="en-GB" baseline="0" dirty="0" smtClean="0"/>
          </a:p>
          <a:p>
            <a:r>
              <a:rPr lang="en-GB" baseline="0" dirty="0" smtClean="0"/>
              <a:t>Questions : </a:t>
            </a:r>
          </a:p>
          <a:p>
            <a:r>
              <a:rPr lang="en-GB" baseline="0" dirty="0" smtClean="0"/>
              <a:t>	- Does it have substructure?</a:t>
            </a:r>
          </a:p>
          <a:p>
            <a:r>
              <a:rPr lang="en-GB" baseline="0" dirty="0" smtClean="0"/>
              <a:t>	- Is it a heavy unstable electron?</a:t>
            </a:r>
          </a:p>
          <a:p>
            <a:r>
              <a:rPr lang="en-GB" baseline="0" dirty="0" smtClean="0"/>
              <a:t>	- is the electron : </a:t>
            </a:r>
            <a:r>
              <a:rPr lang="en-GB" baseline="0" dirty="0" err="1" smtClean="0"/>
              <a:t>muon</a:t>
            </a:r>
            <a:r>
              <a:rPr lang="en-GB" baseline="0" dirty="0" smtClean="0"/>
              <a:t> mass ratio special?</a:t>
            </a:r>
          </a:p>
          <a:p>
            <a:endParaRPr lang="en-GB" baseline="0" dirty="0" smtClean="0"/>
          </a:p>
          <a:p>
            <a:r>
              <a:rPr lang="en-GB" baseline="0" dirty="0" smtClean="0"/>
              <a:t>1956 : observed large anisotropy of decay electrons in pi -&gt; mu -&gt; </a:t>
            </a:r>
            <a:r>
              <a:rPr lang="en-GB" baseline="0" dirty="0" err="1" smtClean="0"/>
              <a:t>e</a:t>
            </a:r>
            <a:r>
              <a:rPr lang="en-GB" baseline="0" dirty="0" smtClean="0"/>
              <a:t> decays  - first evidence of the handedness of weak interactions (parity violation)</a:t>
            </a:r>
          </a:p>
          <a:p>
            <a:endParaRPr lang="en-GB" baseline="0" dirty="0" smtClean="0"/>
          </a:p>
          <a:p>
            <a:r>
              <a:rPr lang="en-GB" baseline="0" dirty="0" smtClean="0"/>
              <a:t>1963 : inject </a:t>
            </a:r>
            <a:r>
              <a:rPr lang="en-GB" baseline="0" dirty="0" err="1" smtClean="0"/>
              <a:t>muons</a:t>
            </a:r>
            <a:r>
              <a:rPr lang="en-GB" baseline="0" dirty="0" smtClean="0"/>
              <a:t> in one ended and detect their spins at the other after they’ve spent time in the magnetic field using a polarization analyzer</a:t>
            </a:r>
          </a:p>
        </p:txBody>
      </p:sp>
      <p:sp>
        <p:nvSpPr>
          <p:cNvPr id="4" name="Slide Number Placeholder 3"/>
          <p:cNvSpPr>
            <a:spLocks noGrp="1"/>
          </p:cNvSpPr>
          <p:nvPr>
            <p:ph type="sldNum" sz="quarter" idx="10"/>
          </p:nvPr>
        </p:nvSpPr>
        <p:spPr/>
        <p:txBody>
          <a:bodyPr/>
          <a:lstStyle/>
          <a:p>
            <a:fld id="{AFE13D12-3FFC-3B4A-BE83-61457CB61CFB}"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More similar to the technique being used at </a:t>
            </a:r>
            <a:r>
              <a:rPr lang="en-GB" dirty="0" err="1" smtClean="0"/>
              <a:t>Fermilab</a:t>
            </a:r>
            <a:r>
              <a:rPr lang="en-GB" dirty="0" smtClean="0"/>
              <a:t> today with a storage</a:t>
            </a:r>
            <a:r>
              <a:rPr lang="en-GB" baseline="0" dirty="0" smtClean="0"/>
              <a:t> ring and detectors on the inside to detect the decaying positron</a:t>
            </a:r>
          </a:p>
          <a:p>
            <a:endParaRPr lang="en-GB" baseline="0" dirty="0" smtClean="0"/>
          </a:p>
          <a:p>
            <a:r>
              <a:rPr lang="en-GB" baseline="0" dirty="0" smtClean="0"/>
              <a:t>There were problems : </a:t>
            </a:r>
          </a:p>
          <a:p>
            <a:r>
              <a:rPr lang="en-GB" baseline="0" dirty="0" smtClean="0"/>
              <a:t>	- range of </a:t>
            </a:r>
            <a:r>
              <a:rPr lang="en-GB" baseline="0" dirty="0" err="1" smtClean="0"/>
              <a:t>momenta</a:t>
            </a:r>
            <a:r>
              <a:rPr lang="en-GB" baseline="0" dirty="0" smtClean="0"/>
              <a:t> and polarisation of </a:t>
            </a:r>
            <a:r>
              <a:rPr lang="en-GB" baseline="0" dirty="0" err="1" smtClean="0"/>
              <a:t>muons</a:t>
            </a:r>
            <a:endParaRPr lang="en-GB" baseline="0" dirty="0" smtClean="0"/>
          </a:p>
          <a:p>
            <a:r>
              <a:rPr lang="en-GB" baseline="0" dirty="0" smtClean="0"/>
              <a:t>	- trouble constraining the beam and knowing the B field well enough</a:t>
            </a:r>
          </a:p>
          <a:p>
            <a:r>
              <a:rPr lang="en-GB" baseline="0" dirty="0" smtClean="0"/>
              <a:t>	- low rates</a:t>
            </a:r>
          </a:p>
          <a:p>
            <a:r>
              <a:rPr lang="en-GB" baseline="0" dirty="0" smtClean="0"/>
              <a:t>	- lots of junk in the detectors from the target which was in the ring </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Very similar to</a:t>
            </a:r>
            <a:r>
              <a:rPr lang="en-GB" baseline="0" dirty="0" smtClean="0"/>
              <a:t> the technique used today – especially the magic momentum</a:t>
            </a:r>
          </a:p>
          <a:p>
            <a:endParaRPr lang="en-GB" baseline="0" dirty="0" smtClean="0"/>
          </a:p>
          <a:p>
            <a:r>
              <a:rPr lang="en-GB" baseline="0" dirty="0" smtClean="0"/>
              <a:t>Only difference is today we go one step further and inject </a:t>
            </a:r>
            <a:r>
              <a:rPr lang="en-GB" baseline="0" dirty="0" err="1" smtClean="0"/>
              <a:t>muons</a:t>
            </a:r>
            <a:r>
              <a:rPr lang="en-GB" baseline="0" dirty="0" smtClean="0"/>
              <a:t> rather than </a:t>
            </a:r>
            <a:r>
              <a:rPr lang="en-GB" baseline="0" dirty="0" err="1" smtClean="0"/>
              <a:t>pions</a:t>
            </a:r>
            <a:r>
              <a:rPr lang="en-GB" baseline="0" dirty="0" smtClean="0"/>
              <a:t> into the ring</a:t>
            </a:r>
            <a:endParaRPr lang="en-GB" dirty="0"/>
          </a:p>
        </p:txBody>
      </p:sp>
      <p:sp>
        <p:nvSpPr>
          <p:cNvPr id="4" name="Slide Number Placeholder 3"/>
          <p:cNvSpPr>
            <a:spLocks noGrp="1"/>
          </p:cNvSpPr>
          <p:nvPr>
            <p:ph type="sldNum" sz="quarter" idx="10"/>
          </p:nvPr>
        </p:nvSpPr>
        <p:spPr/>
        <p:txBody>
          <a:bodyPr/>
          <a:lstStyle/>
          <a:p>
            <a:fld id="{AFE13D12-3FFC-3B4A-BE83-61457CB61CFB}"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0347DA47-DEF4-394C-AB37-AD716366D7FB}" type="datetimeFigureOut">
              <a:rPr lang="en-US" smtClean="0"/>
              <a:t>3/12/18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0347DA47-DEF4-394C-AB37-AD716366D7FB}" type="datetimeFigureOut">
              <a:rPr lang="en-US" smtClean="0"/>
              <a:t>3/12/18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0347DA47-DEF4-394C-AB37-AD716366D7FB}" type="datetimeFigureOut">
              <a:rPr lang="en-US" smtClean="0"/>
              <a:t>3/12/18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0347DA47-DEF4-394C-AB37-AD716366D7FB}" type="datetimeFigureOut">
              <a:rPr lang="en-US" smtClean="0"/>
              <a:t>3/12/18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347DA47-DEF4-394C-AB37-AD716366D7FB}" type="datetimeFigureOut">
              <a:rPr lang="en-US" smtClean="0"/>
              <a:t>3/12/18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0347DA47-DEF4-394C-AB37-AD716366D7FB}" type="datetimeFigureOut">
              <a:rPr lang="en-US" smtClean="0"/>
              <a:t>3/12/18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0347DA47-DEF4-394C-AB37-AD716366D7FB}" type="datetimeFigureOut">
              <a:rPr lang="en-US" smtClean="0"/>
              <a:t>3/12/18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0347DA47-DEF4-394C-AB37-AD716366D7FB}" type="datetimeFigureOut">
              <a:rPr lang="en-US" smtClean="0"/>
              <a:t>3/12/18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47DA47-DEF4-394C-AB37-AD716366D7FB}" type="datetimeFigureOut">
              <a:rPr lang="en-US" smtClean="0"/>
              <a:t>3/12/18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347DA47-DEF4-394C-AB37-AD716366D7FB}" type="datetimeFigureOut">
              <a:rPr lang="en-US" smtClean="0"/>
              <a:t>3/12/18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347DA47-DEF4-394C-AB37-AD716366D7FB}" type="datetimeFigureOut">
              <a:rPr lang="en-US" smtClean="0"/>
              <a:t>3/12/18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D4A39D-B79F-4B44-9BDE-DD8AAF7D00E6}"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7DA47-DEF4-394C-AB37-AD716366D7FB}" type="datetimeFigureOut">
              <a:rPr lang="en-US" smtClean="0"/>
              <a:t>3/12/18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D4A39D-B79F-4B44-9BDE-DD8AAF7D00E6}"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3.jpe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9" Type="http://schemas.openxmlformats.org/officeDocument/2006/relationships/image" Target="../media/image32.png"/><Relationship Id="rId20" Type="http://schemas.microsoft.com/office/2007/relationships/hdphoto" Target="../media/hdphoto2.wdp"/><Relationship Id="rId10" Type="http://schemas.openxmlformats.org/officeDocument/2006/relationships/image" Target="../media/image33.png"/><Relationship Id="rId11" Type="http://schemas.openxmlformats.org/officeDocument/2006/relationships/image" Target="../media/image34.png"/><Relationship Id="rId12" Type="http://schemas.openxmlformats.org/officeDocument/2006/relationships/image" Target="../media/image35.png"/><Relationship Id="rId13" Type="http://schemas.openxmlformats.org/officeDocument/2006/relationships/image" Target="../media/image36.png"/><Relationship Id="rId14" Type="http://schemas.openxmlformats.org/officeDocument/2006/relationships/image" Target="../media/image37.jpeg"/><Relationship Id="rId15" Type="http://schemas.openxmlformats.org/officeDocument/2006/relationships/image" Target="../media/image38.png"/><Relationship Id="rId16" Type="http://schemas.openxmlformats.org/officeDocument/2006/relationships/image" Target="../media/image39.png"/><Relationship Id="rId17" Type="http://schemas.openxmlformats.org/officeDocument/2006/relationships/image" Target="../media/image40.jpeg"/><Relationship Id="rId18" Type="http://schemas.microsoft.com/office/2007/relationships/hdphoto" Target="../media/hdphoto1.wdp"/><Relationship Id="rId19" Type="http://schemas.openxmlformats.org/officeDocument/2006/relationships/image" Target="../media/image41.jpeg"/><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slideLayout" Target="../slideLayouts/slideLayout2.xml"/><Relationship Id="rId4" Type="http://schemas.openxmlformats.org/officeDocument/2006/relationships/notesSlide" Target="../notesSlides/notesSlide11.xml"/><Relationship Id="rId5" Type="http://schemas.openxmlformats.org/officeDocument/2006/relationships/image" Target="../media/image3.jpe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2.png"/><Relationship Id="rId5" Type="http://schemas.openxmlformats.org/officeDocument/2006/relationships/image" Target="../media/image43.tiff"/><Relationship Id="rId6" Type="http://schemas.openxmlformats.org/officeDocument/2006/relationships/image" Target="../media/image44.tiff"/><Relationship Id="rId7"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7.tiff"/><Relationship Id="rId5" Type="http://schemas.openxmlformats.org/officeDocument/2006/relationships/image" Target="../media/image48.tiff"/><Relationship Id="rId6" Type="http://schemas.openxmlformats.org/officeDocument/2006/relationships/image" Target="../media/image49.gi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3.jpeg"/><Relationship Id="rId5" Type="http://schemas.openxmlformats.org/officeDocument/2006/relationships/image" Target="../media/image51.emf"/><Relationship Id="rId6" Type="http://schemas.openxmlformats.org/officeDocument/2006/relationships/image" Target="../media/image52.emf"/><Relationship Id="rId7" Type="http://schemas.openxmlformats.org/officeDocument/2006/relationships/oleObject" Target="../embeddings/oleObject1.bin"/><Relationship Id="rId8" Type="http://schemas.openxmlformats.org/officeDocument/2006/relationships/image" Target="../media/image50.png"/><Relationship Id="rId9" Type="http://schemas.openxmlformats.org/officeDocument/2006/relationships/image" Target="../media/image5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54.png"/><Relationship Id="rId5"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1" Type="http://schemas.openxmlformats.org/officeDocument/2006/relationships/image" Target="../media/image63.png"/><Relationship Id="rId12" Type="http://schemas.openxmlformats.org/officeDocument/2006/relationships/image" Target="../media/image64.png"/><Relationship Id="rId1" Type="http://schemas.openxmlformats.org/officeDocument/2006/relationships/tags" Target="../tags/tag3.xml"/><Relationship Id="rId2" Type="http://schemas.openxmlformats.org/officeDocument/2006/relationships/tags" Target="../tags/tag4.xml"/><Relationship Id="rId3" Type="http://schemas.openxmlformats.org/officeDocument/2006/relationships/tags" Target="../tags/tag5.xml"/><Relationship Id="rId4" Type="http://schemas.openxmlformats.org/officeDocument/2006/relationships/tags" Target="../tags/tag6.xml"/><Relationship Id="rId5" Type="http://schemas.openxmlformats.org/officeDocument/2006/relationships/slideLayout" Target="../slideLayouts/slideLayout2.xml"/><Relationship Id="rId6" Type="http://schemas.openxmlformats.org/officeDocument/2006/relationships/notesSlide" Target="../notesSlides/notesSlide18.xml"/><Relationship Id="rId7" Type="http://schemas.openxmlformats.org/officeDocument/2006/relationships/image" Target="../media/image3.jpeg"/><Relationship Id="rId8" Type="http://schemas.openxmlformats.org/officeDocument/2006/relationships/image" Target="../media/image60.png"/><Relationship Id="rId9" Type="http://schemas.openxmlformats.org/officeDocument/2006/relationships/image" Target="../media/image61.png"/><Relationship Id="rId10"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65.png"/><Relationship Id="rId5" Type="http://schemas.openxmlformats.org/officeDocument/2006/relationships/image" Target="../media/image66.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gif"/><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67.emf"/><Relationship Id="rId5" Type="http://schemas.openxmlformats.org/officeDocument/2006/relationships/image" Target="../media/image68.emf"/><Relationship Id="rId6" Type="http://schemas.openxmlformats.org/officeDocument/2006/relationships/image" Target="../media/image69.emf"/><Relationship Id="rId7" Type="http://schemas.openxmlformats.org/officeDocument/2006/relationships/image" Target="../media/image70.png"/><Relationship Id="rId8" Type="http://schemas.openxmlformats.org/officeDocument/2006/relationships/image" Target="../media/image71.tif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2.png"/><Relationship Id="rId5" Type="http://schemas.openxmlformats.org/officeDocument/2006/relationships/image" Target="../media/image73.tiff"/><Relationship Id="rId6"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5.png"/><Relationship Id="rId5" Type="http://schemas.openxmlformats.org/officeDocument/2006/relationships/image" Target="../media/image76.emf"/><Relationship Id="rId6" Type="http://schemas.openxmlformats.org/officeDocument/2006/relationships/image" Target="../media/image77.emf"/><Relationship Id="rId7" Type="http://schemas.openxmlformats.org/officeDocument/2006/relationships/image" Target="../media/image78.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9.tiff"/><Relationship Id="rId5" Type="http://schemas.openxmlformats.org/officeDocument/2006/relationships/image" Target="../media/image80.jpeg"/><Relationship Id="rId6" Type="http://schemas.openxmlformats.org/officeDocument/2006/relationships/image" Target="../media/image81.em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82.tiff"/><Relationship Id="rId5" Type="http://schemas.openxmlformats.org/officeDocument/2006/relationships/image" Target="../media/image83.tiff"/><Relationship Id="rId6" Type="http://schemas.openxmlformats.org/officeDocument/2006/relationships/image" Target="../media/image84.tiff"/><Relationship Id="rId7" Type="http://schemas.openxmlformats.org/officeDocument/2006/relationships/image" Target="../media/image85.tiff"/><Relationship Id="rId8" Type="http://schemas.openxmlformats.org/officeDocument/2006/relationships/image" Target="../media/image86.tif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5.png"/><Relationship Id="rId5" Type="http://schemas.openxmlformats.org/officeDocument/2006/relationships/image" Target="../media/image88.jpeg"/><Relationship Id="rId6" Type="http://schemas.openxmlformats.org/officeDocument/2006/relationships/image" Target="../media/image89.tiff"/><Relationship Id="rId7" Type="http://schemas.openxmlformats.org/officeDocument/2006/relationships/image" Target="../media/image90.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5.png"/><Relationship Id="rId5" Type="http://schemas.openxmlformats.org/officeDocument/2006/relationships/image" Target="../media/image91.jpeg"/><Relationship Id="rId6" Type="http://schemas.openxmlformats.org/officeDocument/2006/relationships/image" Target="../media/image92.jpeg"/><Relationship Id="rId7" Type="http://schemas.openxmlformats.org/officeDocument/2006/relationships/image" Target="../media/image93.jpeg"/><Relationship Id="rId8" Type="http://schemas.openxmlformats.org/officeDocument/2006/relationships/image" Target="../media/image94.jpe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5.png"/><Relationship Id="rId5" Type="http://schemas.openxmlformats.org/officeDocument/2006/relationships/image" Target="../media/image95.png"/><Relationship Id="rId6" Type="http://schemas.openxmlformats.org/officeDocument/2006/relationships/image" Target="../media/image96.jpeg"/><Relationship Id="rId7" Type="http://schemas.openxmlformats.org/officeDocument/2006/relationships/image" Target="../media/image97.jpeg"/><Relationship Id="rId8" Type="http://schemas.openxmlformats.org/officeDocument/2006/relationships/image" Target="../media/image98.jpe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0.jpe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5.png"/><Relationship Id="rId5" Type="http://schemas.openxmlformats.org/officeDocument/2006/relationships/image" Target="../media/image100.png"/><Relationship Id="rId6" Type="http://schemas.openxmlformats.org/officeDocument/2006/relationships/image" Target="../media/image101.jpeg"/><Relationship Id="rId7" Type="http://schemas.openxmlformats.org/officeDocument/2006/relationships/image" Target="../media/image102.png"/><Relationship Id="rId8" Type="http://schemas.openxmlformats.org/officeDocument/2006/relationships/image" Target="../media/image103.jpe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04.jpe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05.tiff"/><Relationship Id="rId5" Type="http://schemas.openxmlformats.org/officeDocument/2006/relationships/image" Target="../media/image106.jpeg"/><Relationship Id="rId6" Type="http://schemas.openxmlformats.org/officeDocument/2006/relationships/image" Target="../media/image107.jpeg"/><Relationship Id="rId7" Type="http://schemas.openxmlformats.org/officeDocument/2006/relationships/image" Target="../media/image108.jpe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3.xml"/><Relationship Id="rId5" Type="http://schemas.openxmlformats.org/officeDocument/2006/relationships/image" Target="../media/image3.jpeg"/><Relationship Id="rId6" Type="http://schemas.openxmlformats.org/officeDocument/2006/relationships/image" Target="../media/image109.jpeg"/><Relationship Id="rId7" Type="http://schemas.openxmlformats.org/officeDocument/2006/relationships/image" Target="../media/image110.png"/><Relationship Id="rId1" Type="http://schemas.microsoft.com/office/2007/relationships/media" Target="../media/media1.mp4"/><Relationship Id="rId2" Type="http://schemas.openxmlformats.org/officeDocument/2006/relationships/video" Target="../media/media1.mp4"/></Relationships>
</file>

<file path=ppt/slides/_rels/slide34.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3.jpeg"/><Relationship Id="rId5" Type="http://schemas.openxmlformats.org/officeDocument/2006/relationships/image" Target="../media/image112.png"/><Relationship Id="rId6" Type="http://schemas.openxmlformats.org/officeDocument/2006/relationships/image" Target="../media/image113.emf"/><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1" Type="http://schemas.openxmlformats.org/officeDocument/2006/relationships/image" Target="../media/image119.jpeg"/><Relationship Id="rId12" Type="http://schemas.openxmlformats.org/officeDocument/2006/relationships/image" Target="../media/image120.jpeg"/><Relationship Id="rId1" Type="http://schemas.microsoft.com/office/2007/relationships/media" Target="../media/media2.mpg"/><Relationship Id="rId2" Type="http://schemas.openxmlformats.org/officeDocument/2006/relationships/video" Target="../media/media2.mpg"/><Relationship Id="rId3" Type="http://schemas.openxmlformats.org/officeDocument/2006/relationships/slideLayout" Target="../slideLayouts/slideLayout2.xml"/><Relationship Id="rId4" Type="http://schemas.openxmlformats.org/officeDocument/2006/relationships/notesSlide" Target="../notesSlides/notesSlide35.xml"/><Relationship Id="rId5" Type="http://schemas.openxmlformats.org/officeDocument/2006/relationships/image" Target="../media/image3.jpeg"/><Relationship Id="rId6" Type="http://schemas.openxmlformats.org/officeDocument/2006/relationships/image" Target="../media/image114.png"/><Relationship Id="rId7" Type="http://schemas.openxmlformats.org/officeDocument/2006/relationships/image" Target="../media/image115.png"/><Relationship Id="rId8" Type="http://schemas.openxmlformats.org/officeDocument/2006/relationships/image" Target="../media/image116.jpeg"/><Relationship Id="rId9" Type="http://schemas.openxmlformats.org/officeDocument/2006/relationships/image" Target="../media/image117.jpeg"/><Relationship Id="rId10" Type="http://schemas.openxmlformats.org/officeDocument/2006/relationships/image" Target="../media/image118.jpeg"/></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21.png"/><Relationship Id="rId5" Type="http://schemas.openxmlformats.org/officeDocument/2006/relationships/image" Target="../media/image122.png"/><Relationship Id="rId6" Type="http://schemas.openxmlformats.org/officeDocument/2006/relationships/image" Target="../media/image123.png"/><Relationship Id="rId7" Type="http://schemas.openxmlformats.org/officeDocument/2006/relationships/image" Target="../media/image124.png"/><Relationship Id="rId8" Type="http://schemas.openxmlformats.org/officeDocument/2006/relationships/image" Target="../media/image125.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image" Target="../media/image3.jpeg"/><Relationship Id="rId5" Type="http://schemas.openxmlformats.org/officeDocument/2006/relationships/image" Target="../media/image126.png"/><Relationship Id="rId6" Type="http://schemas.openxmlformats.org/officeDocument/2006/relationships/image" Target="../media/image127.png"/><Relationship Id="rId7" Type="http://schemas.openxmlformats.org/officeDocument/2006/relationships/image" Target="../media/image128.gif"/><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29.png"/><Relationship Id="rId5" Type="http://schemas.openxmlformats.org/officeDocument/2006/relationships/image" Target="../media/image130.png"/><Relationship Id="rId6" Type="http://schemas.openxmlformats.org/officeDocument/2006/relationships/image" Target="../media/image131.tiff"/><Relationship Id="rId7" Type="http://schemas.openxmlformats.org/officeDocument/2006/relationships/image" Target="../media/image132.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33.png"/><Relationship Id="rId5" Type="http://schemas.openxmlformats.org/officeDocument/2006/relationships/image" Target="../media/image134.png"/><Relationship Id="rId6" Type="http://schemas.openxmlformats.org/officeDocument/2006/relationships/image" Target="../media/image135.tiff"/><Relationship Id="rId7" Type="http://schemas.openxmlformats.org/officeDocument/2006/relationships/image" Target="../media/image136.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37.png"/><Relationship Id="rId4" Type="http://schemas.openxmlformats.org/officeDocument/2006/relationships/image" Target="../media/image3.jpeg"/><Relationship Id="rId5" Type="http://schemas.openxmlformats.org/officeDocument/2006/relationships/image" Target="../media/image138.emf"/><Relationship Id="rId6" Type="http://schemas.openxmlformats.org/officeDocument/2006/relationships/image" Target="../media/image136.pn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39.png"/><Relationship Id="rId5" Type="http://schemas.openxmlformats.org/officeDocument/2006/relationships/image" Target="../media/image140.jpeg"/><Relationship Id="rId6" Type="http://schemas.openxmlformats.org/officeDocument/2006/relationships/image" Target="../media/image141.jpeg"/><Relationship Id="rId7" Type="http://schemas.openxmlformats.org/officeDocument/2006/relationships/image" Target="../media/image142.jpeg"/><Relationship Id="rId8" Type="http://schemas.openxmlformats.org/officeDocument/2006/relationships/image" Target="../media/image143.pn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44.png"/><Relationship Id="rId5" Type="http://schemas.openxmlformats.org/officeDocument/2006/relationships/image" Target="../media/image145.png"/><Relationship Id="rId6" Type="http://schemas.openxmlformats.org/officeDocument/2006/relationships/image" Target="../media/image146.pn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147.png"/><Relationship Id="rId4" Type="http://schemas.openxmlformats.org/officeDocument/2006/relationships/image" Target="../media/image3.jpeg"/><Relationship Id="rId5" Type="http://schemas.openxmlformats.org/officeDocument/2006/relationships/image" Target="../media/image148.png"/><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49.png"/><Relationship Id="rId5" Type="http://schemas.openxmlformats.org/officeDocument/2006/relationships/image" Target="../media/image150.png"/><Relationship Id="rId6" Type="http://schemas.openxmlformats.org/officeDocument/2006/relationships/image" Target="../media/image151.png"/><Relationship Id="rId7" Type="http://schemas.openxmlformats.org/officeDocument/2006/relationships/image" Target="../media/image152.png"/><Relationship Id="rId8" Type="http://schemas.openxmlformats.org/officeDocument/2006/relationships/image" Target="../media/image147.png"/><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53.png"/><Relationship Id="rId5" Type="http://schemas.openxmlformats.org/officeDocument/2006/relationships/image" Target="../media/image154.png"/><Relationship Id="rId6" Type="http://schemas.openxmlformats.org/officeDocument/2006/relationships/image" Target="../media/image155.png"/><Relationship Id="rId7" Type="http://schemas.openxmlformats.org/officeDocument/2006/relationships/image" Target="../media/image156.png"/><Relationship Id="rId8" Type="http://schemas.openxmlformats.org/officeDocument/2006/relationships/image" Target="../media/image157.png"/><Relationship Id="rId9" Type="http://schemas.openxmlformats.org/officeDocument/2006/relationships/image" Target="../media/image158.png"/><Relationship Id="rId10" Type="http://schemas.openxmlformats.org/officeDocument/2006/relationships/image" Target="../media/image159.png"/><Relationship Id="rId11" Type="http://schemas.openxmlformats.org/officeDocument/2006/relationships/image" Target="../media/image160.png"/><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61.emf"/><Relationship Id="rId5" Type="http://schemas.openxmlformats.org/officeDocument/2006/relationships/image" Target="../media/image162.png"/><Relationship Id="rId6" Type="http://schemas.openxmlformats.org/officeDocument/2006/relationships/image" Target="../media/image163.png"/><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1" Type="http://schemas.openxmlformats.org/officeDocument/2006/relationships/oleObject" Target="../embeddings/oleObject5.bin"/><Relationship Id="rId12" Type="http://schemas.openxmlformats.org/officeDocument/2006/relationships/image" Target="../media/image167.png"/><Relationship Id="rId13" Type="http://schemas.openxmlformats.org/officeDocument/2006/relationships/image" Target="../media/image168.emf"/><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47.xml"/><Relationship Id="rId4" Type="http://schemas.openxmlformats.org/officeDocument/2006/relationships/image" Target="../media/image3.jpeg"/><Relationship Id="rId5" Type="http://schemas.openxmlformats.org/officeDocument/2006/relationships/oleObject" Target="../embeddings/oleObject2.bin"/><Relationship Id="rId6" Type="http://schemas.openxmlformats.org/officeDocument/2006/relationships/image" Target="../media/image164.png"/><Relationship Id="rId7" Type="http://schemas.openxmlformats.org/officeDocument/2006/relationships/oleObject" Target="../embeddings/oleObject3.bin"/><Relationship Id="rId8" Type="http://schemas.openxmlformats.org/officeDocument/2006/relationships/image" Target="../media/image165.png"/><Relationship Id="rId9" Type="http://schemas.openxmlformats.org/officeDocument/2006/relationships/oleObject" Target="../embeddings/oleObject4.bin"/><Relationship Id="rId10" Type="http://schemas.openxmlformats.org/officeDocument/2006/relationships/image" Target="../media/image166.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image" Target="../media/image3.jpeg"/><Relationship Id="rId5" Type="http://schemas.openxmlformats.org/officeDocument/2006/relationships/oleObject" Target="../embeddings/oleObject6.bin"/><Relationship Id="rId6" Type="http://schemas.openxmlformats.org/officeDocument/2006/relationships/image" Target="../media/image169.png"/><Relationship Id="rId7" Type="http://schemas.openxmlformats.org/officeDocument/2006/relationships/image" Target="../media/image170.png"/><Relationship Id="rId8" Type="http://schemas.openxmlformats.org/officeDocument/2006/relationships/image" Target="../media/image171.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72.png"/><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3.jpe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73.png"/><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74.png"/><Relationship Id="rId5" Type="http://schemas.openxmlformats.org/officeDocument/2006/relationships/image" Target="../media/image175.png"/><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3.jpeg"/></Relationships>
</file>

<file path=ppt/slides/_rels/slide53.xml.rels><?xml version="1.0" encoding="UTF-8" standalone="yes"?>
<Relationships xmlns="http://schemas.openxmlformats.org/package/2006/relationships"><Relationship Id="rId11" Type="http://schemas.openxmlformats.org/officeDocument/2006/relationships/image" Target="../media/image182.png"/><Relationship Id="rId12" Type="http://schemas.openxmlformats.org/officeDocument/2006/relationships/image" Target="../media/image183.png"/><Relationship Id="rId13" Type="http://schemas.openxmlformats.org/officeDocument/2006/relationships/image" Target="../media/image184.png"/><Relationship Id="rId14" Type="http://schemas.openxmlformats.org/officeDocument/2006/relationships/image" Target="../media/image185.png"/><Relationship Id="rId15" Type="http://schemas.openxmlformats.org/officeDocument/2006/relationships/image" Target="../media/image186.tiff"/><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3.jpeg"/><Relationship Id="rId4" Type="http://schemas.openxmlformats.org/officeDocument/2006/relationships/image" Target="../media/image75.png"/><Relationship Id="rId5" Type="http://schemas.openxmlformats.org/officeDocument/2006/relationships/image" Target="../media/image176.jpeg"/><Relationship Id="rId6" Type="http://schemas.openxmlformats.org/officeDocument/2006/relationships/image" Target="../media/image177.png"/><Relationship Id="rId7" Type="http://schemas.openxmlformats.org/officeDocument/2006/relationships/image" Target="../media/image178.png"/><Relationship Id="rId8" Type="http://schemas.openxmlformats.org/officeDocument/2006/relationships/image" Target="../media/image179.png"/><Relationship Id="rId9" Type="http://schemas.openxmlformats.org/officeDocument/2006/relationships/image" Target="../media/image180.png"/><Relationship Id="rId10" Type="http://schemas.openxmlformats.org/officeDocument/2006/relationships/image" Target="../media/image18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87.png"/><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88.png"/><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89.tiff"/><Relationship Id="rId5" Type="http://schemas.openxmlformats.org/officeDocument/2006/relationships/image" Target="../media/image190.tiff"/><Relationship Id="rId6" Type="http://schemas.openxmlformats.org/officeDocument/2006/relationships/image" Target="../media/image191.tiff"/><Relationship Id="rId7" Type="http://schemas.openxmlformats.org/officeDocument/2006/relationships/image" Target="../media/image192.tiff"/><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93.png"/><Relationship Id="rId5" Type="http://schemas.openxmlformats.org/officeDocument/2006/relationships/image" Target="../media/image194.png"/><Relationship Id="rId6" Type="http://schemas.openxmlformats.org/officeDocument/2006/relationships/image" Target="../media/image195.png"/><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6.png"/><Relationship Id="rId5" Type="http://schemas.openxmlformats.org/officeDocument/2006/relationships/image" Target="../media/image17.jpeg"/><Relationship Id="rId6" Type="http://schemas.openxmlformats.org/officeDocument/2006/relationships/image" Target="../media/image18.png"/><Relationship Id="rId7"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3.jpeg"/><Relationship Id="rId5" Type="http://schemas.openxmlformats.org/officeDocument/2006/relationships/image" Target="../media/image21.png"/><Relationship Id="rId6" Type="http://schemas.openxmlformats.org/officeDocument/2006/relationships/image" Target="../media/image22.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3.jpe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5.png"/><Relationship Id="rId5" Type="http://schemas.openxmlformats.org/officeDocument/2006/relationships/image" Target="../media/image26.tif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521863_10151852147608969_1530307703_n.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71038"/>
            <a:ext cx="9144000" cy="5501562"/>
          </a:xfrm>
          <a:prstGeom prst="rect">
            <a:avLst/>
          </a:prstGeom>
        </p:spPr>
      </p:pic>
      <p:pic>
        <p:nvPicPr>
          <p:cNvPr id="4" name="Picture 4"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1546225"/>
          </a:xfrm>
          <a:prstGeom prst="rect">
            <a:avLst/>
          </a:prstGeom>
          <a:noFill/>
          <a:ln w="9525">
            <a:noFill/>
            <a:miter lim="800000"/>
            <a:headEnd/>
            <a:tailEnd/>
          </a:ln>
        </p:spPr>
      </p:pic>
      <p:sp>
        <p:nvSpPr>
          <p:cNvPr id="6" name="Rectangle 6"/>
          <p:cNvSpPr txBox="1">
            <a:spLocks noChangeArrowheads="1"/>
          </p:cNvSpPr>
          <p:nvPr/>
        </p:nvSpPr>
        <p:spPr bwMode="auto">
          <a:xfrm>
            <a:off x="5086072" y="5350364"/>
            <a:ext cx="2934255" cy="10059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sz="1800" b="1" i="0" u="none" strike="noStrike" kern="0" cap="none" spc="0" normalizeH="0" baseline="0" noProof="0" dirty="0" smtClean="0">
                <a:ln>
                  <a:noFill/>
                </a:ln>
                <a:solidFill>
                  <a:srgbClr val="FFFFFF"/>
                </a:solidFill>
                <a:effectLst/>
                <a:uLnTx/>
                <a:uFillTx/>
                <a:latin typeface="Helvetica" pitchFamily="1" charset="0"/>
                <a:ea typeface="+mn-ea"/>
                <a:cs typeface="+mn-cs"/>
              </a:rPr>
              <a:t>Becky </a:t>
            </a:r>
            <a:r>
              <a:rPr kumimoji="0" lang="en-GB" sz="1800" b="1" i="0" u="none" strike="noStrike" kern="0" cap="none" spc="0" normalizeH="0" baseline="0" noProof="0" dirty="0" err="1" smtClean="0">
                <a:ln>
                  <a:noFill/>
                </a:ln>
                <a:solidFill>
                  <a:srgbClr val="FFFFFF"/>
                </a:solidFill>
                <a:effectLst/>
                <a:uLnTx/>
                <a:uFillTx/>
                <a:latin typeface="Helvetica" pitchFamily="1" charset="0"/>
                <a:ea typeface="+mn-ea"/>
                <a:cs typeface="+mn-cs"/>
              </a:rPr>
              <a:t>Chislett</a:t>
            </a:r>
            <a:endParaRPr kumimoji="0" lang="en-GB" sz="1800" b="1" i="0" u="none" strike="noStrike" kern="0" cap="none" spc="0" normalizeH="0" baseline="0" noProof="0" dirty="0" smtClean="0">
              <a:ln>
                <a:noFill/>
              </a:ln>
              <a:solidFill>
                <a:srgbClr val="FFFFFF"/>
              </a:solidFill>
              <a:effectLst/>
              <a:uLnTx/>
              <a:uFillTx/>
              <a:latin typeface="Helvetica" pitchFamily="1"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lang="en-GB" b="1" kern="0" dirty="0" smtClean="0">
                <a:solidFill>
                  <a:srgbClr val="FFFFFF"/>
                </a:solidFill>
                <a:latin typeface="Helvetica" pitchFamily="1" charset="0"/>
              </a:rPr>
              <a:t>University of </a:t>
            </a:r>
            <a:r>
              <a:rPr lang="en-GB" b="1" kern="0" dirty="0" smtClean="0">
                <a:solidFill>
                  <a:srgbClr val="FFFFFF"/>
                </a:solidFill>
                <a:latin typeface="Helvetica" pitchFamily="1" charset="0"/>
              </a:rPr>
              <a:t>Warwick</a:t>
            </a:r>
            <a:endParaRPr lang="en-GB" b="1" kern="0" dirty="0" smtClean="0">
              <a:solidFill>
                <a:srgbClr val="FFFFFF"/>
              </a:solidFill>
              <a:latin typeface="Helvetica" pitchFamily="1"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lang="en-GB" b="1" kern="0" dirty="0" smtClean="0">
                <a:solidFill>
                  <a:srgbClr val="FFFFFF"/>
                </a:solidFill>
                <a:latin typeface="Helvetica" pitchFamily="1" charset="0"/>
              </a:rPr>
              <a:t>15</a:t>
            </a:r>
            <a:r>
              <a:rPr lang="en-GB" b="1" kern="0" baseline="30000" dirty="0" smtClean="0">
                <a:solidFill>
                  <a:srgbClr val="FFFFFF"/>
                </a:solidFill>
                <a:latin typeface="Helvetica" pitchFamily="1" charset="0"/>
              </a:rPr>
              <a:t>th</a:t>
            </a:r>
            <a:r>
              <a:rPr lang="en-GB" b="1" kern="0" dirty="0" smtClean="0">
                <a:solidFill>
                  <a:srgbClr val="FFFFFF"/>
                </a:solidFill>
                <a:latin typeface="Helvetica" pitchFamily="1" charset="0"/>
              </a:rPr>
              <a:t> March</a:t>
            </a:r>
            <a:r>
              <a:rPr kumimoji="0" lang="en-GB" sz="1800" b="1" i="0" u="none" strike="noStrike" kern="0" cap="none" spc="0" normalizeH="0" noProof="0" dirty="0" smtClean="0">
                <a:ln>
                  <a:noFill/>
                </a:ln>
                <a:solidFill>
                  <a:srgbClr val="FFFFFF"/>
                </a:solidFill>
                <a:effectLst/>
                <a:uLnTx/>
                <a:uFillTx/>
                <a:latin typeface="Helvetica" pitchFamily="1" charset="0"/>
                <a:ea typeface="+mn-ea"/>
                <a:cs typeface="+mn-cs"/>
              </a:rPr>
              <a:t> 2018</a:t>
            </a:r>
            <a:endParaRPr kumimoji="0" lang="en-GB" sz="1800" b="1" i="0" u="none" strike="noStrike" kern="0" cap="none" spc="0" normalizeH="0" baseline="0" noProof="0" dirty="0" smtClean="0">
              <a:ln>
                <a:noFill/>
              </a:ln>
              <a:solidFill>
                <a:srgbClr val="FFFFFF"/>
              </a:solidFill>
              <a:effectLst/>
              <a:uLnTx/>
              <a:uFillTx/>
              <a:latin typeface="Helvetica" pitchFamily="1" charset="0"/>
              <a:ea typeface="+mn-ea"/>
              <a:cs typeface="+mn-cs"/>
            </a:endParaRPr>
          </a:p>
        </p:txBody>
      </p:sp>
      <p:sp>
        <p:nvSpPr>
          <p:cNvPr id="7" name="Rectangle 7"/>
          <p:cNvSpPr txBox="1">
            <a:spLocks noChangeArrowheads="1"/>
          </p:cNvSpPr>
          <p:nvPr/>
        </p:nvSpPr>
        <p:spPr bwMode="auto">
          <a:xfrm>
            <a:off x="0" y="213438"/>
            <a:ext cx="655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4000" b="1" kern="0" dirty="0" smtClean="0">
                <a:solidFill>
                  <a:schemeClr val="bg1"/>
                </a:solidFill>
                <a:latin typeface="+mj-lt"/>
                <a:ea typeface="+mj-ea"/>
                <a:cs typeface="+mj-cs"/>
              </a:rPr>
              <a:t>The g-2 experiment at </a:t>
            </a:r>
            <a:r>
              <a:rPr lang="en-GB" sz="4000" b="1" kern="0" dirty="0" err="1" smtClean="0">
                <a:solidFill>
                  <a:schemeClr val="bg1"/>
                </a:solidFill>
                <a:latin typeface="+mj-lt"/>
                <a:ea typeface="+mj-ea"/>
                <a:cs typeface="+mj-cs"/>
              </a:rPr>
              <a:t>Fermilab</a:t>
            </a:r>
            <a:endParaRPr kumimoji="0" lang="en-GB" sz="4000" b="1" i="0" u="none" strike="noStrike" kern="0" cap="none" spc="0" normalizeH="0" baseline="0" noProof="0" dirty="0" smtClean="0">
              <a:ln>
                <a:noFill/>
              </a:ln>
              <a:solidFill>
                <a:schemeClr val="bg1"/>
              </a:solidFill>
              <a:effectLst/>
              <a:uLnTx/>
              <a:uFillTx/>
              <a:latin typeface="+mj-lt"/>
              <a:ea typeface="+mj-ea"/>
              <a:cs typeface="+mj-cs"/>
            </a:endParaRPr>
          </a:p>
        </p:txBody>
      </p:sp>
      <p:sp>
        <p:nvSpPr>
          <p:cNvPr id="8" name="Slide Number Placeholder 7"/>
          <p:cNvSpPr>
            <a:spLocks noGrp="1"/>
          </p:cNvSpPr>
          <p:nvPr>
            <p:ph type="sldNum" sz="quarter" idx="12"/>
          </p:nvPr>
        </p:nvSpPr>
        <p:spPr/>
        <p:txBody>
          <a:bodyPr/>
          <a:lstStyle/>
          <a:p>
            <a:fld id="{DB56E536-C90C-4E4F-81E5-2C2C30F7FAAD}" type="slidenum">
              <a:rPr lang="en-GB" smtClean="0"/>
              <a:pPr/>
              <a:t>1</a:t>
            </a:fld>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gm2_bnl_predictions_no_j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41616" y="2849466"/>
            <a:ext cx="3502384" cy="3367225"/>
          </a:xfrm>
          <a:prstGeom prst="rect">
            <a:avLst/>
          </a:prstGeom>
        </p:spPr>
      </p:pic>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BNL</a:t>
            </a:r>
            <a:endParaRPr lang="en-GB" dirty="0"/>
          </a:p>
        </p:txBody>
      </p:sp>
      <p:sp>
        <p:nvSpPr>
          <p:cNvPr id="13" name="TextBox 12"/>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most recent g-2 experiment was done at Brookhaven using the same experimental technique as is being used at the new experiment at </a:t>
            </a:r>
            <a:r>
              <a:rPr lang="en-GB" b="1" i="1" dirty="0" err="1" smtClean="0">
                <a:solidFill>
                  <a:srgbClr val="1F497D"/>
                </a:solidFill>
              </a:rPr>
              <a:t>Fermilab</a:t>
            </a:r>
            <a:endParaRPr lang="en-GB" b="1" i="1" dirty="0">
              <a:solidFill>
                <a:srgbClr val="1F497D"/>
              </a:solidFill>
            </a:endParaRPr>
          </a:p>
        </p:txBody>
      </p:sp>
      <p:pic>
        <p:nvPicPr>
          <p:cNvPr id="28" name="Picture 2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1498257"/>
            <a:ext cx="5622174" cy="3378554"/>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9" name="TextBox 28"/>
          <p:cNvSpPr txBox="1"/>
          <p:nvPr/>
        </p:nvSpPr>
        <p:spPr>
          <a:xfrm>
            <a:off x="5622174" y="1787996"/>
            <a:ext cx="2832580" cy="923330"/>
          </a:xfrm>
          <a:prstGeom prst="rect">
            <a:avLst/>
          </a:prstGeom>
          <a:noFill/>
        </p:spPr>
        <p:txBody>
          <a:bodyPr wrap="square" rtlCol="0">
            <a:spAutoFit/>
          </a:bodyPr>
          <a:lstStyle/>
          <a:p>
            <a:r>
              <a:rPr lang="en-GB" dirty="0" smtClean="0"/>
              <a:t>The BNL experiment measured g-2 to 0.54 </a:t>
            </a:r>
            <a:r>
              <a:rPr lang="en-GB" dirty="0" err="1" smtClean="0"/>
              <a:t>ppm</a:t>
            </a:r>
            <a:r>
              <a:rPr lang="en-GB" dirty="0" smtClean="0"/>
              <a:t> : </a:t>
            </a:r>
            <a:endParaRPr lang="en-GB" dirty="0"/>
          </a:p>
        </p:txBody>
      </p:sp>
      <p:sp>
        <p:nvSpPr>
          <p:cNvPr id="31" name="TextBox 30"/>
          <p:cNvSpPr txBox="1"/>
          <p:nvPr/>
        </p:nvSpPr>
        <p:spPr>
          <a:xfrm>
            <a:off x="15828" y="4993795"/>
            <a:ext cx="5932575" cy="1754327"/>
          </a:xfrm>
          <a:prstGeom prst="rect">
            <a:avLst/>
          </a:prstGeom>
          <a:noFill/>
        </p:spPr>
        <p:txBody>
          <a:bodyPr wrap="square" rtlCol="0">
            <a:spAutoFit/>
          </a:bodyPr>
          <a:lstStyle/>
          <a:p>
            <a:r>
              <a:rPr lang="en-GB" b="1" dirty="0" smtClean="0">
                <a:solidFill>
                  <a:srgbClr val="1F497D"/>
                </a:solidFill>
              </a:rPr>
              <a:t>The measurement differs from the theoretical prediction by ~3.5σ. </a:t>
            </a:r>
          </a:p>
          <a:p>
            <a:r>
              <a:rPr lang="en-GB" dirty="0" smtClean="0"/>
              <a:t>Is this : </a:t>
            </a:r>
          </a:p>
          <a:p>
            <a:pPr lvl="1">
              <a:buFont typeface="Arial"/>
              <a:buChar char="•"/>
            </a:pPr>
            <a:r>
              <a:rPr lang="en-GB" dirty="0" smtClean="0"/>
              <a:t> A mistake in the theory</a:t>
            </a:r>
          </a:p>
          <a:p>
            <a:pPr lvl="1">
              <a:buFont typeface="Arial"/>
              <a:buChar char="•"/>
            </a:pPr>
            <a:r>
              <a:rPr lang="en-GB" dirty="0" smtClean="0"/>
              <a:t> A sign of new physics</a:t>
            </a:r>
          </a:p>
          <a:p>
            <a:pPr lvl="1">
              <a:buFont typeface="Arial"/>
              <a:buChar char="•"/>
            </a:pPr>
            <a:r>
              <a:rPr lang="en-GB" dirty="0" smtClean="0"/>
              <a:t> A mistake / statistical fluctuation in the experiment</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The Standard Model contributions</a:t>
            </a:r>
            <a:endParaRPr lang="en-GB" dirty="0"/>
          </a:p>
        </p:txBody>
      </p:sp>
      <p:pic>
        <p:nvPicPr>
          <p:cNvPr id="9" name="Picture 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001000" y="2051705"/>
            <a:ext cx="1037271" cy="1360316"/>
          </a:xfrm>
          <a:prstGeom prst="rect">
            <a:avLst/>
          </a:prstGeom>
        </p:spPr>
      </p:pic>
      <p:pic>
        <p:nvPicPr>
          <p:cNvPr id="10" name="Picture 9"/>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513533" y="5480705"/>
            <a:ext cx="2258867" cy="1290532"/>
          </a:xfrm>
          <a:prstGeom prst="rect">
            <a:avLst/>
          </a:prstGeom>
          <a:ln>
            <a:noFill/>
          </a:ln>
        </p:spPr>
      </p:pic>
      <p:pic>
        <p:nvPicPr>
          <p:cNvPr id="11" name="Picture 10"/>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4662882" y="4470674"/>
            <a:ext cx="3556205" cy="1008281"/>
          </a:xfrm>
          <a:prstGeom prst="rect">
            <a:avLst/>
          </a:prstGeom>
          <a:ln>
            <a:noFill/>
          </a:ln>
        </p:spPr>
      </p:pic>
      <p:pic>
        <p:nvPicPr>
          <p:cNvPr id="14" name="Picture 13" descr="g_equals_two.png"/>
          <p:cNvPicPr>
            <a:picLocks noChangeAspect="1"/>
          </p:cNvPicPr>
          <p:nvPr/>
        </p:nvPicPr>
        <p:blipFill rotWithShape="1">
          <a:blip r:embed="rId9" cstate="email">
            <a:extLst>
              <a:ext uri="{28A0092B-C50C-407E-A947-70E740481C1C}">
                <a14:useLocalDpi xmlns:a14="http://schemas.microsoft.com/office/drawing/2010/main"/>
              </a:ext>
            </a:extLst>
          </a:blip>
          <a:srcRect l="8023" r="26647"/>
          <a:stretch/>
        </p:blipFill>
        <p:spPr>
          <a:xfrm>
            <a:off x="914400" y="1289705"/>
            <a:ext cx="1447800" cy="1595182"/>
          </a:xfrm>
          <a:prstGeom prst="rect">
            <a:avLst/>
          </a:prstGeom>
          <a:ln w="38100" cap="sq">
            <a:noFill/>
            <a:prstDash val="solid"/>
            <a:miter lim="800000"/>
          </a:ln>
          <a:effectLst/>
        </p:spPr>
      </p:pic>
      <p:pic>
        <p:nvPicPr>
          <p:cNvPr id="15" name="Picture 14" descr="TP_tmp.png"/>
          <p:cNvPicPr>
            <a:picLocks noChangeAspect="1"/>
          </p:cNvPicPr>
          <p:nvPr>
            <p:custDataLst>
              <p:tags r:id="rId1"/>
            </p:custDataLst>
          </p:nvPr>
        </p:nvPicPr>
        <p:blipFill>
          <a:blip r:embed="rId10" cstate="email">
            <a:extLst>
              <a:ext uri="{28A0092B-C50C-407E-A947-70E740481C1C}">
                <a14:useLocalDpi xmlns:a14="http://schemas.microsoft.com/office/drawing/2010/main"/>
              </a:ext>
            </a:extLst>
          </a:blip>
          <a:stretch>
            <a:fillRect/>
          </a:stretch>
        </p:blipFill>
        <p:spPr bwMode="auto">
          <a:xfrm>
            <a:off x="454891" y="3397905"/>
            <a:ext cx="8231909" cy="787400"/>
          </a:xfrm>
          <a:prstGeom prst="rect">
            <a:avLst/>
          </a:prstGeom>
          <a:noFill/>
          <a:ln/>
          <a:effectLst/>
          <a:extLst>
            <a:ext uri="{909E8E84-426E-40dd-AFC4-6F175D3DCCD1}">
              <a14:hiddenFill xmlns:a14="http://schemas.microsoft.com/office/drawing/2010/main" xmlns="">
                <a:pattFill prst="pct5">
                  <a:fgClr>
                    <a:srgbClr val="FFFFFF">
                      <a:alpha val="0"/>
                    </a:srgbClr>
                  </a:fgClr>
                  <a:bgClr>
                    <a:srgbClr val="FFFFFF">
                      <a:alpha val="0"/>
                    </a:srgbClr>
                  </a:bgClr>
                </a:pattFill>
              </a14:hiddenFill>
            </a:ext>
            <a:ext uri="{AF507438-7753-43e0-B8FC-AC1667EBCBE1}">
              <a14:hiddenEffects xmlns:a14="http://schemas.microsoft.com/office/drawing/2010/main" xmlns="">
                <a:effectLst>
                  <a:outerShdw blurRad="63500" dist="37357" dir="2700000" rotWithShape="0">
                    <a:scrgbClr r="0" g="0" b="0"/>
                  </a:outerShdw>
                </a:effectLst>
              </a14:hiddenEffects>
            </a:ex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pic>
        <p:nvPicPr>
          <p:cNvPr id="16" name="Picture 15"/>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1371600" y="4871105"/>
            <a:ext cx="1600630" cy="1447800"/>
          </a:xfrm>
          <a:prstGeom prst="rect">
            <a:avLst/>
          </a:prstGeom>
          <a:ln>
            <a:noFill/>
          </a:ln>
        </p:spPr>
      </p:pic>
      <p:pic>
        <p:nvPicPr>
          <p:cNvPr id="17" name="Picture 16"/>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3657600" y="1344614"/>
            <a:ext cx="1659680" cy="1469091"/>
          </a:xfrm>
          <a:prstGeom prst="rect">
            <a:avLst/>
          </a:prstGeom>
          <a:ln>
            <a:noFill/>
          </a:ln>
        </p:spPr>
      </p:pic>
      <p:sp>
        <p:nvSpPr>
          <p:cNvPr id="18" name="Rectangle 17"/>
          <p:cNvSpPr/>
          <p:nvPr/>
        </p:nvSpPr>
        <p:spPr>
          <a:xfrm>
            <a:off x="2971800" y="1365905"/>
            <a:ext cx="2680771" cy="1235836"/>
          </a:xfrm>
          <a:prstGeom prst="rect">
            <a:avLst/>
          </a:prstGeom>
          <a:no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19" name="Picture 18"/>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6458723" y="935420"/>
            <a:ext cx="2685277" cy="1192485"/>
          </a:xfrm>
          <a:prstGeom prst="rect">
            <a:avLst/>
          </a:prstGeom>
          <a:ln>
            <a:noFill/>
          </a:ln>
        </p:spPr>
      </p:pic>
      <p:sp>
        <p:nvSpPr>
          <p:cNvPr id="20" name="TextBox 19"/>
          <p:cNvSpPr txBox="1"/>
          <p:nvPr/>
        </p:nvSpPr>
        <p:spPr>
          <a:xfrm>
            <a:off x="6477000" y="4261505"/>
            <a:ext cx="107273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err="1" smtClean="0">
                <a:solidFill>
                  <a:schemeClr val="tx1"/>
                </a:solidFill>
              </a:rPr>
              <a:t>Hadronic</a:t>
            </a:r>
            <a:endParaRPr lang="en-US" sz="1600" dirty="0">
              <a:solidFill>
                <a:schemeClr val="tx1"/>
              </a:solidFill>
            </a:endParaRPr>
          </a:p>
        </p:txBody>
      </p:sp>
      <p:sp>
        <p:nvSpPr>
          <p:cNvPr id="21" name="Left Brace 20"/>
          <p:cNvSpPr/>
          <p:nvPr/>
        </p:nvSpPr>
        <p:spPr>
          <a:xfrm rot="5400000">
            <a:off x="2247900" y="3080405"/>
            <a:ext cx="228600" cy="457200"/>
          </a:xfrm>
          <a:prstGeom prst="leftBrace">
            <a:avLst/>
          </a:prstGeom>
          <a:ln w="19050" cmpd="sng">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2" name="Left Brace 21"/>
          <p:cNvSpPr/>
          <p:nvPr/>
        </p:nvSpPr>
        <p:spPr>
          <a:xfrm rot="5400000">
            <a:off x="4533900" y="3004205"/>
            <a:ext cx="228600" cy="609600"/>
          </a:xfrm>
          <a:prstGeom prst="leftBrace">
            <a:avLst/>
          </a:prstGeom>
          <a:ln w="19050" cmpd="sng">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3" name="Left Brace 22"/>
          <p:cNvSpPr/>
          <p:nvPr/>
        </p:nvSpPr>
        <p:spPr>
          <a:xfrm rot="16200000">
            <a:off x="3733800" y="3728104"/>
            <a:ext cx="228600" cy="838200"/>
          </a:xfrm>
          <a:prstGeom prst="leftBrace">
            <a:avLst/>
          </a:prstGeom>
          <a:ln w="19050" cmpd="sng">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4" name="Left Brace 23"/>
          <p:cNvSpPr/>
          <p:nvPr/>
        </p:nvSpPr>
        <p:spPr>
          <a:xfrm rot="16200000">
            <a:off x="5410200" y="3804304"/>
            <a:ext cx="228599" cy="685800"/>
          </a:xfrm>
          <a:prstGeom prst="leftBrace">
            <a:avLst/>
          </a:prstGeom>
          <a:ln w="19050" cmpd="sng">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5" name="Left Brace 24"/>
          <p:cNvSpPr/>
          <p:nvPr/>
        </p:nvSpPr>
        <p:spPr>
          <a:xfrm rot="5400000">
            <a:off x="6248400" y="2889905"/>
            <a:ext cx="228600" cy="838200"/>
          </a:xfrm>
          <a:prstGeom prst="leftBrace">
            <a:avLst/>
          </a:prstGeom>
          <a:ln w="19050" cmpd="sng">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6" name="TextBox 25"/>
          <p:cNvSpPr txBox="1"/>
          <p:nvPr/>
        </p:nvSpPr>
        <p:spPr>
          <a:xfrm>
            <a:off x="217148" y="756305"/>
            <a:ext cx="663463" cy="338554"/>
          </a:xfrm>
          <a:prstGeom prst="rect">
            <a:avLst/>
          </a:prstGeom>
          <a:noFill/>
        </p:spPr>
        <p:txBody>
          <a:bodyPr wrap="none" rtlCol="0">
            <a:spAutoFit/>
          </a:bodyPr>
          <a:lstStyle/>
          <a:p>
            <a:r>
              <a:rPr lang="en-US" sz="1600" b="0" dirty="0" smtClean="0">
                <a:solidFill>
                  <a:srgbClr val="000000"/>
                </a:solidFill>
              </a:rPr>
              <a:t>Dirac</a:t>
            </a:r>
            <a:endParaRPr lang="en-US" sz="1600" b="0" dirty="0">
              <a:solidFill>
                <a:srgbClr val="000000"/>
              </a:solidFill>
            </a:endParaRPr>
          </a:p>
        </p:txBody>
      </p:sp>
      <p:pic>
        <p:nvPicPr>
          <p:cNvPr id="27" name="Picture 26" descr="schwinger2.jpg"/>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233374" y="4796699"/>
            <a:ext cx="1138226" cy="1451837"/>
          </a:xfrm>
          <a:prstGeom prst="rect">
            <a:avLst/>
          </a:prstGeom>
        </p:spPr>
      </p:pic>
      <p:sp>
        <p:nvSpPr>
          <p:cNvPr id="32" name="TextBox 31"/>
          <p:cNvSpPr txBox="1"/>
          <p:nvPr/>
        </p:nvSpPr>
        <p:spPr>
          <a:xfrm>
            <a:off x="228600" y="4490105"/>
            <a:ext cx="1142661" cy="338554"/>
          </a:xfrm>
          <a:prstGeom prst="rect">
            <a:avLst/>
          </a:prstGeom>
          <a:noFill/>
        </p:spPr>
        <p:txBody>
          <a:bodyPr wrap="none" rtlCol="0">
            <a:spAutoFit/>
          </a:bodyPr>
          <a:lstStyle/>
          <a:p>
            <a:r>
              <a:rPr lang="en-US" sz="1600" b="0" dirty="0" smtClean="0">
                <a:solidFill>
                  <a:srgbClr val="000000"/>
                </a:solidFill>
              </a:rPr>
              <a:t>Schwinger</a:t>
            </a:r>
            <a:endParaRPr lang="en-US" sz="1600" b="0" dirty="0">
              <a:solidFill>
                <a:srgbClr val="000000"/>
              </a:solidFill>
            </a:endParaRPr>
          </a:p>
        </p:txBody>
      </p:sp>
      <p:sp>
        <p:nvSpPr>
          <p:cNvPr id="33" name="TextBox 32"/>
          <p:cNvSpPr txBox="1"/>
          <p:nvPr/>
        </p:nvSpPr>
        <p:spPr>
          <a:xfrm>
            <a:off x="2895600" y="2551351"/>
            <a:ext cx="1028747" cy="338554"/>
          </a:xfrm>
          <a:prstGeom prst="rect">
            <a:avLst/>
          </a:prstGeom>
          <a:noFill/>
        </p:spPr>
        <p:txBody>
          <a:bodyPr wrap="none" rtlCol="0">
            <a:spAutoFit/>
          </a:bodyPr>
          <a:lstStyle/>
          <a:p>
            <a:r>
              <a:rPr lang="en-US" sz="1600" b="0" dirty="0" smtClean="0">
                <a:solidFill>
                  <a:srgbClr val="000000"/>
                </a:solidFill>
              </a:rPr>
              <a:t>Kinoshita</a:t>
            </a:r>
            <a:endParaRPr lang="en-US" sz="1600" b="0" dirty="0">
              <a:solidFill>
                <a:srgbClr val="000000"/>
              </a:solidFill>
            </a:endParaRPr>
          </a:p>
        </p:txBody>
      </p:sp>
      <p:sp>
        <p:nvSpPr>
          <p:cNvPr id="34" name="TextBox 33"/>
          <p:cNvSpPr txBox="1"/>
          <p:nvPr/>
        </p:nvSpPr>
        <p:spPr>
          <a:xfrm>
            <a:off x="1371600" y="6132751"/>
            <a:ext cx="1488308" cy="338554"/>
          </a:xfrm>
          <a:prstGeom prst="rect">
            <a:avLst/>
          </a:prstGeom>
          <a:noFill/>
        </p:spPr>
        <p:txBody>
          <a:bodyPr wrap="none" rtlCol="0">
            <a:spAutoFit/>
          </a:bodyPr>
          <a:lstStyle/>
          <a:p>
            <a:r>
              <a:rPr lang="en-US" sz="1600" b="0" dirty="0" smtClean="0">
                <a:solidFill>
                  <a:srgbClr val="000000"/>
                </a:solidFill>
              </a:rPr>
              <a:t>1</a:t>
            </a:r>
            <a:r>
              <a:rPr lang="en-US" sz="1600" b="0" baseline="30000" dirty="0" smtClean="0">
                <a:solidFill>
                  <a:srgbClr val="000000"/>
                </a:solidFill>
              </a:rPr>
              <a:t>st</a:t>
            </a:r>
            <a:r>
              <a:rPr lang="en-US" sz="1600" b="0" dirty="0" smtClean="0">
                <a:solidFill>
                  <a:srgbClr val="000000"/>
                </a:solidFill>
              </a:rPr>
              <a:t> Order QED</a:t>
            </a:r>
            <a:endParaRPr lang="en-US" sz="1600" b="0" dirty="0">
              <a:solidFill>
                <a:srgbClr val="000000"/>
              </a:solidFill>
            </a:endParaRPr>
          </a:p>
        </p:txBody>
      </p:sp>
      <p:sp>
        <p:nvSpPr>
          <p:cNvPr id="35" name="TextBox 34"/>
          <p:cNvSpPr txBox="1"/>
          <p:nvPr/>
        </p:nvSpPr>
        <p:spPr>
          <a:xfrm>
            <a:off x="1676400" y="832505"/>
            <a:ext cx="1066800" cy="830997"/>
          </a:xfrm>
          <a:prstGeom prst="rect">
            <a:avLst/>
          </a:prstGeom>
          <a:noFill/>
        </p:spPr>
        <p:txBody>
          <a:bodyPr wrap="square" rtlCol="0">
            <a:spAutoFit/>
          </a:bodyPr>
          <a:lstStyle/>
          <a:p>
            <a:pPr>
              <a:spcBef>
                <a:spcPts val="0"/>
              </a:spcBef>
            </a:pPr>
            <a:r>
              <a:rPr lang="en-US" sz="1600" b="0" dirty="0" smtClean="0">
                <a:solidFill>
                  <a:srgbClr val="000000"/>
                </a:solidFill>
              </a:rPr>
              <a:t>Charged,</a:t>
            </a:r>
          </a:p>
          <a:p>
            <a:pPr>
              <a:spcBef>
                <a:spcPts val="0"/>
              </a:spcBef>
            </a:pPr>
            <a:r>
              <a:rPr lang="en-US" sz="1600" b="0" dirty="0">
                <a:solidFill>
                  <a:srgbClr val="000000"/>
                </a:solidFill>
              </a:rPr>
              <a:t>s</a:t>
            </a:r>
            <a:r>
              <a:rPr lang="en-US" sz="1600" b="0" dirty="0" smtClean="0">
                <a:solidFill>
                  <a:srgbClr val="000000"/>
                </a:solidFill>
              </a:rPr>
              <a:t>pin ½ particle</a:t>
            </a:r>
            <a:endParaRPr lang="en-US" sz="1600" b="0" dirty="0">
              <a:solidFill>
                <a:srgbClr val="000000"/>
              </a:solidFill>
            </a:endParaRPr>
          </a:p>
        </p:txBody>
      </p:sp>
      <p:pic>
        <p:nvPicPr>
          <p:cNvPr id="36" name="Picture 35" descr="TP_tmp.png"/>
          <p:cNvPicPr>
            <a:picLocks noChangeAspect="1"/>
          </p:cNvPicPr>
          <p:nvPr>
            <p:custDataLst>
              <p:tags r:id="rId2"/>
            </p:custDataLst>
          </p:nvPr>
        </p:nvPicPr>
        <p:blipFill>
          <a:blip r:embed="rId15" cstate="email">
            <a:extLst>
              <a:ext uri="{28A0092B-C50C-407E-A947-70E740481C1C}">
                <a14:useLocalDpi xmlns:a14="http://schemas.microsoft.com/office/drawing/2010/main"/>
              </a:ext>
            </a:extLst>
          </a:blip>
          <a:stretch>
            <a:fillRect/>
          </a:stretch>
        </p:blipFill>
        <p:spPr>
          <a:xfrm>
            <a:off x="2438400" y="4921905"/>
            <a:ext cx="1473200" cy="482600"/>
          </a:xfrm>
          <a:prstGeom prst="rect">
            <a:avLst/>
          </a:prstGeom>
        </p:spPr>
      </p:pic>
      <p:sp>
        <p:nvSpPr>
          <p:cNvPr id="37" name="TextBox 36"/>
          <p:cNvSpPr txBox="1"/>
          <p:nvPr/>
        </p:nvSpPr>
        <p:spPr>
          <a:xfrm>
            <a:off x="3657600" y="832505"/>
            <a:ext cx="1447800" cy="584776"/>
          </a:xfrm>
          <a:prstGeom prst="rect">
            <a:avLst/>
          </a:prstGeom>
          <a:noFill/>
        </p:spPr>
        <p:txBody>
          <a:bodyPr wrap="square" rtlCol="0">
            <a:spAutoFit/>
          </a:bodyPr>
          <a:lstStyle/>
          <a:p>
            <a:pPr algn="ctr"/>
            <a:r>
              <a:rPr lang="en-US" sz="1600" b="0" dirty="0" smtClean="0">
                <a:solidFill>
                  <a:srgbClr val="000000"/>
                </a:solidFill>
              </a:rPr>
              <a:t>12672 diagrams</a:t>
            </a:r>
          </a:p>
        </p:txBody>
      </p:sp>
      <p:sp>
        <p:nvSpPr>
          <p:cNvPr id="38" name="TextBox 37"/>
          <p:cNvSpPr txBox="1"/>
          <p:nvPr/>
        </p:nvSpPr>
        <p:spPr>
          <a:xfrm>
            <a:off x="4724400" y="1442105"/>
            <a:ext cx="1295400" cy="584776"/>
          </a:xfrm>
          <a:prstGeom prst="rect">
            <a:avLst/>
          </a:prstGeom>
          <a:noFill/>
        </p:spPr>
        <p:txBody>
          <a:bodyPr wrap="square" rtlCol="0">
            <a:spAutoFit/>
          </a:bodyPr>
          <a:lstStyle/>
          <a:p>
            <a:pPr algn="ctr"/>
            <a:r>
              <a:rPr lang="en-US" sz="1600" b="0" dirty="0" smtClean="0">
                <a:solidFill>
                  <a:srgbClr val="000000"/>
                </a:solidFill>
              </a:rPr>
              <a:t>Up to 10</a:t>
            </a:r>
            <a:r>
              <a:rPr lang="en-US" sz="1600" b="0" baseline="30000" dirty="0" smtClean="0">
                <a:solidFill>
                  <a:srgbClr val="000000"/>
                </a:solidFill>
              </a:rPr>
              <a:t>th</a:t>
            </a:r>
            <a:r>
              <a:rPr lang="en-US" sz="1600" b="0" dirty="0" smtClean="0">
                <a:solidFill>
                  <a:srgbClr val="000000"/>
                </a:solidFill>
              </a:rPr>
              <a:t> Order QED</a:t>
            </a:r>
          </a:p>
        </p:txBody>
      </p:sp>
      <p:cxnSp>
        <p:nvCxnSpPr>
          <p:cNvPr id="39" name="Curved Connector 38"/>
          <p:cNvCxnSpPr/>
          <p:nvPr/>
        </p:nvCxnSpPr>
        <p:spPr>
          <a:xfrm rot="16200000" flipV="1">
            <a:off x="1600200" y="2432705"/>
            <a:ext cx="762000" cy="762000"/>
          </a:xfrm>
          <a:prstGeom prst="curvedConnector3">
            <a:avLst>
              <a:gd name="adj1" fmla="val 50000"/>
            </a:avLst>
          </a:prstGeom>
          <a:ln w="19050" cmpd="sng">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cxnSp>
        <p:nvCxnSpPr>
          <p:cNvPr id="40" name="Curved Connector 39"/>
          <p:cNvCxnSpPr/>
          <p:nvPr/>
        </p:nvCxnSpPr>
        <p:spPr>
          <a:xfrm rot="5400000">
            <a:off x="2705208" y="3728212"/>
            <a:ext cx="609601" cy="1676185"/>
          </a:xfrm>
          <a:prstGeom prst="curvedConnector3">
            <a:avLst>
              <a:gd name="adj1" fmla="val 50000"/>
            </a:avLst>
          </a:prstGeom>
          <a:ln w="19050" cmpd="sng">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cxnSp>
        <p:nvCxnSpPr>
          <p:cNvPr id="41" name="Curved Connector 40"/>
          <p:cNvCxnSpPr/>
          <p:nvPr/>
        </p:nvCxnSpPr>
        <p:spPr>
          <a:xfrm rot="16200000" flipH="1">
            <a:off x="5467350" y="4318654"/>
            <a:ext cx="457203" cy="342902"/>
          </a:xfrm>
          <a:prstGeom prst="curvedConnector3">
            <a:avLst>
              <a:gd name="adj1" fmla="val 50000"/>
            </a:avLst>
          </a:prstGeom>
          <a:ln w="19050" cmpd="sng">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sp>
        <p:nvSpPr>
          <p:cNvPr id="42" name="TextBox 41"/>
          <p:cNvSpPr txBox="1"/>
          <p:nvPr/>
        </p:nvSpPr>
        <p:spPr>
          <a:xfrm>
            <a:off x="3886200" y="5556905"/>
            <a:ext cx="1828800" cy="83099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0" dirty="0" smtClean="0">
                <a:solidFill>
                  <a:schemeClr val="tx1"/>
                </a:solidFill>
              </a:rPr>
              <a:t>Dominant uncertainty in calculation</a:t>
            </a:r>
            <a:endParaRPr lang="en-US" sz="1600" b="0" dirty="0">
              <a:solidFill>
                <a:schemeClr val="tx1"/>
              </a:solidFill>
            </a:endParaRPr>
          </a:p>
        </p:txBody>
      </p:sp>
      <p:pic>
        <p:nvPicPr>
          <p:cNvPr id="43" name="Picture 42"/>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6579572" y="2026305"/>
            <a:ext cx="1239499" cy="1192485"/>
          </a:xfrm>
          <a:prstGeom prst="rect">
            <a:avLst/>
          </a:prstGeom>
          <a:ln>
            <a:noFill/>
          </a:ln>
        </p:spPr>
      </p:pic>
      <p:sp>
        <p:nvSpPr>
          <p:cNvPr id="44" name="TextBox 43"/>
          <p:cNvSpPr txBox="1"/>
          <p:nvPr/>
        </p:nvSpPr>
        <p:spPr>
          <a:xfrm>
            <a:off x="7086600" y="951151"/>
            <a:ext cx="1382110"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solidFill>
                  <a:schemeClr val="tx1"/>
                </a:solidFill>
              </a:rPr>
              <a:t>Electroweak</a:t>
            </a:r>
            <a:endParaRPr lang="en-US" sz="1600" dirty="0">
              <a:solidFill>
                <a:schemeClr val="tx1"/>
              </a:solidFill>
            </a:endParaRPr>
          </a:p>
        </p:txBody>
      </p:sp>
      <p:cxnSp>
        <p:nvCxnSpPr>
          <p:cNvPr id="45" name="Curved Connector 44"/>
          <p:cNvCxnSpPr/>
          <p:nvPr/>
        </p:nvCxnSpPr>
        <p:spPr>
          <a:xfrm rot="5400000" flipH="1" flipV="1">
            <a:off x="6417341" y="2830246"/>
            <a:ext cx="309818" cy="419100"/>
          </a:xfrm>
          <a:prstGeom prst="curvedConnector2">
            <a:avLst/>
          </a:prstGeom>
          <a:ln w="19050" cmpd="sng">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cxnSp>
        <p:nvCxnSpPr>
          <p:cNvPr id="46" name="Curved Connector 45"/>
          <p:cNvCxnSpPr/>
          <p:nvPr/>
        </p:nvCxnSpPr>
        <p:spPr>
          <a:xfrm rot="5400000" flipH="1" flipV="1">
            <a:off x="4533900" y="2928005"/>
            <a:ext cx="381000" cy="152400"/>
          </a:xfrm>
          <a:prstGeom prst="curvedConnector3">
            <a:avLst>
              <a:gd name="adj1" fmla="val 50000"/>
            </a:avLst>
          </a:prstGeom>
          <a:ln w="19050" cmpd="sng">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pic>
        <p:nvPicPr>
          <p:cNvPr id="47" name="Picture 46" descr="tea_dirac_color.jpg"/>
          <p:cNvPicPr>
            <a:picLocks noChangeAspect="1"/>
          </p:cNvPicPr>
          <p:nvPr/>
        </p:nvPicPr>
        <p:blipFill rotWithShape="1">
          <a:blip r:embed="rId17" cstate="email">
            <a:extLst>
              <a:ext uri="{BEBA8EAE-BF5A-486C-A8C5-ECC9F3942E4B}">
                <a14:imgProps xmlns:a14="http://schemas.microsoft.com/office/drawing/2010/main">
                  <a14:imgLayer r:embed="rId18">
                    <a14:imgEffect>
                      <a14:brightnessContrast bright="40000"/>
                    </a14:imgEffect>
                  </a14:imgLayer>
                </a14:imgProps>
              </a:ext>
              <a:ext uri="{28A0092B-C50C-407E-A947-70E740481C1C}">
                <a14:useLocalDpi xmlns:a14="http://schemas.microsoft.com/office/drawing/2010/main"/>
              </a:ext>
            </a:extLst>
          </a:blip>
          <a:srcRect/>
          <a:stretch/>
        </p:blipFill>
        <p:spPr>
          <a:xfrm>
            <a:off x="76200" y="1103866"/>
            <a:ext cx="956811" cy="1328839"/>
          </a:xfrm>
          <a:prstGeom prst="rect">
            <a:avLst/>
          </a:prstGeom>
        </p:spPr>
      </p:pic>
      <p:pic>
        <p:nvPicPr>
          <p:cNvPr id="48" name="Picture 47" descr="1488169_10152580236362673_4741441370080517851_n.jpg"/>
          <p:cNvPicPr>
            <a:picLocks noChangeAspect="1"/>
          </p:cNvPicPr>
          <p:nvPr/>
        </p:nvPicPr>
        <p:blipFill rotWithShape="1">
          <a:blip r:embed="rId19" cstate="email">
            <a:extLst>
              <a:ext uri="{BEBA8EAE-BF5A-486C-A8C5-ECC9F3942E4B}">
                <a14:imgProps xmlns:a14="http://schemas.microsoft.com/office/drawing/2010/main">
                  <a14:imgLayer r:embed="rId20">
                    <a14:imgEffect>
                      <a14:brightnessContrast bright="40000" contrast="20000"/>
                    </a14:imgEffect>
                  </a14:imgLayer>
                </a14:imgProps>
              </a:ext>
              <a:ext uri="{28A0092B-C50C-407E-A947-70E740481C1C}">
                <a14:useLocalDpi xmlns:a14="http://schemas.microsoft.com/office/drawing/2010/main"/>
              </a:ext>
            </a:extLst>
          </a:blip>
          <a:srcRect/>
          <a:stretch/>
        </p:blipFill>
        <p:spPr>
          <a:xfrm>
            <a:off x="2933748" y="1325687"/>
            <a:ext cx="990600" cy="1297622"/>
          </a:xfrm>
          <a:prstGeom prst="rect">
            <a:avLst/>
          </a:prstGeom>
        </p:spPr>
      </p:pic>
      <p:sp>
        <p:nvSpPr>
          <p:cNvPr id="49" name="Left Brace 48"/>
          <p:cNvSpPr/>
          <p:nvPr/>
        </p:nvSpPr>
        <p:spPr>
          <a:xfrm rot="16200000">
            <a:off x="7658975" y="3231926"/>
            <a:ext cx="226848" cy="1828805"/>
          </a:xfrm>
          <a:prstGeom prst="leftBrace">
            <a:avLst/>
          </a:prstGeom>
          <a:ln w="19050" cmpd="sng">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50" name="Curved Connector 49"/>
          <p:cNvCxnSpPr/>
          <p:nvPr/>
        </p:nvCxnSpPr>
        <p:spPr>
          <a:xfrm rot="16200000" flipH="1">
            <a:off x="7708157" y="4325746"/>
            <a:ext cx="1042886" cy="914399"/>
          </a:xfrm>
          <a:prstGeom prst="curvedConnector3">
            <a:avLst>
              <a:gd name="adj1" fmla="val 50000"/>
            </a:avLst>
          </a:prstGeom>
          <a:ln w="19050" cmpd="sng">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sp>
        <p:nvSpPr>
          <p:cNvPr id="51" name="TextBox 50"/>
          <p:cNvSpPr txBox="1"/>
          <p:nvPr/>
        </p:nvSpPr>
        <p:spPr>
          <a:xfrm>
            <a:off x="8458200" y="5252105"/>
            <a:ext cx="561372" cy="830997"/>
          </a:xfrm>
          <a:prstGeom prst="rect">
            <a:avLst/>
          </a:prstGeom>
          <a:noFill/>
        </p:spPr>
        <p:txBody>
          <a:bodyPr wrap="none" rtlCol="0">
            <a:spAutoFit/>
          </a:bodyPr>
          <a:lstStyle/>
          <a:p>
            <a:r>
              <a:rPr lang="en-US" sz="4800" dirty="0" smtClean="0">
                <a:solidFill>
                  <a:srgbClr val="FF0000"/>
                </a:solidFill>
              </a:rPr>
              <a:t>?</a:t>
            </a:r>
          </a:p>
        </p:txBody>
      </p:sp>
    </p:spTree>
    <p:extLst>
      <p:ext uri="{BB962C8B-B14F-4D97-AF65-F5344CB8AC3E}">
        <p14:creationId xmlns:p14="http://schemas.microsoft.com/office/powerpoint/2010/main" val="17985677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The theoretical prediction</a:t>
            </a:r>
            <a:endParaRPr lang="en-GB" dirty="0"/>
          </a:p>
        </p:txBody>
      </p:sp>
      <p:pic>
        <p:nvPicPr>
          <p:cNvPr id="13" name="Picture 12" descr="g_2_contrib.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430556"/>
            <a:ext cx="6976227" cy="4741029"/>
          </a:xfrm>
          <a:prstGeom prst="rect">
            <a:avLst/>
          </a:prstGeom>
        </p:spPr>
      </p:pic>
      <p:pic>
        <p:nvPicPr>
          <p:cNvPr id="14" name="Picture 13" descr="Untitled-1 (dragged).tiff"/>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60455" y="3056339"/>
            <a:ext cx="2083545" cy="1997751"/>
          </a:xfrm>
          <a:prstGeom prst="rect">
            <a:avLst/>
          </a:prstGeom>
          <a:ln>
            <a:noFill/>
          </a:ln>
          <a:effectLst/>
        </p:spPr>
      </p:pic>
      <p:pic>
        <p:nvPicPr>
          <p:cNvPr id="15" name="Picture 14" descr="Untitled 2-1 (dragged).tiff"/>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060455" y="1286772"/>
            <a:ext cx="2100254" cy="1778215"/>
          </a:xfrm>
          <a:prstGeom prst="rect">
            <a:avLst/>
          </a:prstGeom>
          <a:ln>
            <a:noFill/>
          </a:ln>
          <a:effectLst/>
        </p:spPr>
      </p:pic>
      <p:pic>
        <p:nvPicPr>
          <p:cNvPr id="16"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40110" y="5054090"/>
            <a:ext cx="1920599" cy="1803910"/>
          </a:xfrm>
          <a:prstGeom prst="rect">
            <a:avLst/>
          </a:prstGeom>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Lst>
        </p:spPr>
      </p:pic>
      <p:sp>
        <p:nvSpPr>
          <p:cNvPr id="18" name="TextBox 17"/>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theoretical calculation has to include QED, electroweak and </a:t>
            </a:r>
            <a:r>
              <a:rPr lang="en-GB" b="1" i="1" dirty="0" err="1" smtClean="0">
                <a:solidFill>
                  <a:srgbClr val="1F497D"/>
                </a:solidFill>
              </a:rPr>
              <a:t>hadronic</a:t>
            </a:r>
            <a:r>
              <a:rPr lang="en-GB" b="1" i="1" dirty="0" smtClean="0">
                <a:solidFill>
                  <a:srgbClr val="1F497D"/>
                </a:solidFill>
              </a:rPr>
              <a:t> contributions</a:t>
            </a:r>
            <a:endParaRPr lang="en-GB" b="1" i="1" dirty="0">
              <a:solidFill>
                <a:srgbClr val="1F497D"/>
              </a:solidFill>
            </a:endParaRPr>
          </a:p>
        </p:txBody>
      </p:sp>
      <p:cxnSp>
        <p:nvCxnSpPr>
          <p:cNvPr id="26" name="Straight Arrow Connector 25"/>
          <p:cNvCxnSpPr/>
          <p:nvPr/>
        </p:nvCxnSpPr>
        <p:spPr>
          <a:xfrm flipV="1">
            <a:off x="4544848" y="2172501"/>
            <a:ext cx="2431379" cy="8924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3859779" y="3943924"/>
            <a:ext cx="3380331" cy="2339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6232457" y="4836834"/>
            <a:ext cx="1288567" cy="9787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QED</a:t>
            </a:r>
            <a:endParaRPr lang="en-GB" dirty="0"/>
          </a:p>
        </p:txBody>
      </p:sp>
      <p:pic>
        <p:nvPicPr>
          <p:cNvPr id="12" name="Picture 11" descr="hi_5414.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4480" y="1355699"/>
            <a:ext cx="5568758" cy="4524616"/>
          </a:xfrm>
          <a:prstGeom prst="rect">
            <a:avLst/>
          </a:prstGeom>
        </p:spPr>
      </p:pic>
      <p:sp>
        <p:nvSpPr>
          <p:cNvPr id="17" name="TextBox 16"/>
          <p:cNvSpPr txBox="1"/>
          <p:nvPr/>
        </p:nvSpPr>
        <p:spPr>
          <a:xfrm>
            <a:off x="0" y="784225"/>
            <a:ext cx="9106390" cy="369332"/>
          </a:xfrm>
          <a:prstGeom prst="rect">
            <a:avLst/>
          </a:prstGeom>
          <a:noFill/>
        </p:spPr>
        <p:txBody>
          <a:bodyPr wrap="square" rtlCol="0">
            <a:spAutoFit/>
          </a:bodyPr>
          <a:lstStyle/>
          <a:p>
            <a:pPr algn="ctr"/>
            <a:r>
              <a:rPr lang="en-GB" b="1" i="1" dirty="0" smtClean="0">
                <a:solidFill>
                  <a:srgbClr val="1F497D"/>
                </a:solidFill>
              </a:rPr>
              <a:t>The QED contribution has been calculated exactly up to 5 orders</a:t>
            </a:r>
            <a:endParaRPr lang="en-GB" b="1" i="1" dirty="0">
              <a:solidFill>
                <a:srgbClr val="1F497D"/>
              </a:solidFill>
            </a:endParaRPr>
          </a:p>
        </p:txBody>
      </p:sp>
      <p:sp>
        <p:nvSpPr>
          <p:cNvPr id="19" name="Rectangle 18"/>
          <p:cNvSpPr/>
          <p:nvPr/>
        </p:nvSpPr>
        <p:spPr>
          <a:xfrm>
            <a:off x="4639792" y="6211669"/>
            <a:ext cx="4504208" cy="646331"/>
          </a:xfrm>
          <a:prstGeom prst="rect">
            <a:avLst/>
          </a:prstGeom>
        </p:spPr>
        <p:txBody>
          <a:bodyPr wrap="square">
            <a:spAutoFit/>
          </a:bodyPr>
          <a:lstStyle/>
          <a:p>
            <a:r>
              <a:rPr lang="en-US" dirty="0" smtClean="0">
                <a:solidFill>
                  <a:srgbClr val="000000"/>
                </a:solidFill>
              </a:rPr>
              <a:t>Experiment : </a:t>
            </a:r>
          </a:p>
          <a:p>
            <a:r>
              <a:rPr lang="en-US" dirty="0" smtClean="0">
                <a:solidFill>
                  <a:srgbClr val="000000"/>
                </a:solidFill>
              </a:rPr>
              <a:t>2.00231930436146 </a:t>
            </a:r>
            <a:r>
              <a:rPr lang="en-US" dirty="0">
                <a:solidFill>
                  <a:srgbClr val="000000"/>
                </a:solidFill>
              </a:rPr>
              <a:t>+- 0.00000000000056</a:t>
            </a:r>
          </a:p>
        </p:txBody>
      </p:sp>
      <p:sp>
        <p:nvSpPr>
          <p:cNvPr id="20" name="Rectangle 19"/>
          <p:cNvSpPr/>
          <p:nvPr/>
        </p:nvSpPr>
        <p:spPr>
          <a:xfrm>
            <a:off x="0" y="6211669"/>
            <a:ext cx="4611684" cy="646331"/>
          </a:xfrm>
          <a:prstGeom prst="rect">
            <a:avLst/>
          </a:prstGeom>
        </p:spPr>
        <p:txBody>
          <a:bodyPr wrap="square">
            <a:spAutoFit/>
          </a:bodyPr>
          <a:lstStyle/>
          <a:p>
            <a:r>
              <a:rPr lang="en-US" dirty="0" smtClean="0"/>
              <a:t>Theory : </a:t>
            </a:r>
          </a:p>
          <a:p>
            <a:r>
              <a:rPr lang="en-US" dirty="0" smtClean="0"/>
              <a:t>2.00231930436356 ± </a:t>
            </a:r>
            <a:r>
              <a:rPr lang="en-US" dirty="0"/>
              <a:t>0.00000000000154</a:t>
            </a:r>
          </a:p>
        </p:txBody>
      </p:sp>
      <p:sp>
        <p:nvSpPr>
          <p:cNvPr id="21" name="TextBox 20"/>
          <p:cNvSpPr txBox="1"/>
          <p:nvPr/>
        </p:nvSpPr>
        <p:spPr>
          <a:xfrm>
            <a:off x="6438811" y="2878581"/>
            <a:ext cx="2331516" cy="923330"/>
          </a:xfrm>
          <a:prstGeom prst="rect">
            <a:avLst/>
          </a:prstGeom>
          <a:noFill/>
        </p:spPr>
        <p:txBody>
          <a:bodyPr wrap="square" rtlCol="0">
            <a:spAutoFit/>
          </a:bodyPr>
          <a:lstStyle/>
          <a:p>
            <a:pPr algn="ctr"/>
            <a:r>
              <a:rPr lang="en-GB" dirty="0" smtClean="0"/>
              <a:t>The calculation includes 12,672 Feynman Diagrams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err="1" smtClean="0">
                <a:solidFill>
                  <a:schemeClr val="bg1"/>
                </a:solidFill>
              </a:rPr>
              <a:t>Hadronic</a:t>
            </a:r>
            <a:r>
              <a:rPr lang="en-GB" sz="2800" b="1" dirty="0" smtClean="0">
                <a:solidFill>
                  <a:schemeClr val="bg1"/>
                </a:solidFill>
              </a:rPr>
              <a:t> Contribution</a:t>
            </a:r>
            <a:endParaRPr lang="en-GB" dirty="0"/>
          </a:p>
        </p:txBody>
      </p:sp>
      <p:sp>
        <p:nvSpPr>
          <p:cNvPr id="9" name="TextBox 8"/>
          <p:cNvSpPr txBox="1"/>
          <p:nvPr/>
        </p:nvSpPr>
        <p:spPr>
          <a:xfrm>
            <a:off x="0" y="784225"/>
            <a:ext cx="9144000" cy="646331"/>
          </a:xfrm>
          <a:prstGeom prst="rect">
            <a:avLst/>
          </a:prstGeom>
          <a:noFill/>
        </p:spPr>
        <p:txBody>
          <a:bodyPr wrap="square" rtlCol="0">
            <a:spAutoFit/>
          </a:bodyPr>
          <a:lstStyle/>
          <a:p>
            <a:pPr algn="ctr"/>
            <a:r>
              <a:rPr lang="en-GB" b="1" i="1" dirty="0" smtClean="0">
                <a:solidFill>
                  <a:schemeClr val="tx2"/>
                </a:solidFill>
              </a:rPr>
              <a:t>The </a:t>
            </a:r>
            <a:r>
              <a:rPr lang="en-GB" b="1" i="1" dirty="0" err="1" smtClean="0">
                <a:solidFill>
                  <a:schemeClr val="tx2"/>
                </a:solidFill>
              </a:rPr>
              <a:t>hadronic</a:t>
            </a:r>
            <a:r>
              <a:rPr lang="en-GB" b="1" i="1" dirty="0" smtClean="0">
                <a:solidFill>
                  <a:schemeClr val="tx2"/>
                </a:solidFill>
              </a:rPr>
              <a:t> contribution to g-2  cannot be calculated exactly and instead uses experimental </a:t>
            </a:r>
            <a:r>
              <a:rPr lang="en-GB" b="1" i="1" dirty="0" err="1" smtClean="0">
                <a:solidFill>
                  <a:schemeClr val="tx2"/>
                </a:solidFill>
              </a:rPr>
              <a:t>e</a:t>
            </a:r>
            <a:r>
              <a:rPr lang="en-GB" b="1" i="1" baseline="30000" dirty="0" err="1" smtClean="0">
                <a:solidFill>
                  <a:schemeClr val="tx2"/>
                </a:solidFill>
              </a:rPr>
              <a:t>+</a:t>
            </a:r>
            <a:r>
              <a:rPr lang="en-GB" b="1" i="1" dirty="0" err="1" smtClean="0">
                <a:solidFill>
                  <a:schemeClr val="tx2"/>
                </a:solidFill>
              </a:rPr>
              <a:t>e</a:t>
            </a:r>
            <a:r>
              <a:rPr lang="en-GB" b="1" i="1" baseline="30000" dirty="0" smtClean="0">
                <a:solidFill>
                  <a:schemeClr val="tx2"/>
                </a:solidFill>
              </a:rPr>
              <a:t>-</a:t>
            </a:r>
            <a:r>
              <a:rPr lang="en-GB" b="1" i="1" dirty="0" smtClean="0">
                <a:solidFill>
                  <a:schemeClr val="tx2"/>
                </a:solidFill>
              </a:rPr>
              <a:t> cross section data</a:t>
            </a:r>
            <a:endParaRPr lang="en-GB" b="1" i="1" dirty="0">
              <a:solidFill>
                <a:schemeClr val="tx2"/>
              </a:solidFill>
            </a:endParaRPr>
          </a:p>
        </p:txBody>
      </p:sp>
      <p:pic>
        <p:nvPicPr>
          <p:cNvPr id="10" name="Picture 9" descr="Untitled-1 (dragged).tif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92688" y="1654090"/>
            <a:ext cx="5305211" cy="1428730"/>
          </a:xfrm>
          <a:prstGeom prst="rect">
            <a:avLst/>
          </a:prstGeom>
        </p:spPr>
      </p:pic>
      <p:sp>
        <p:nvSpPr>
          <p:cNvPr id="11" name="TextBox 10"/>
          <p:cNvSpPr txBox="1"/>
          <p:nvPr/>
        </p:nvSpPr>
        <p:spPr>
          <a:xfrm>
            <a:off x="4945864" y="3080587"/>
            <a:ext cx="646669" cy="369332"/>
          </a:xfrm>
          <a:prstGeom prst="rect">
            <a:avLst/>
          </a:prstGeom>
          <a:noFill/>
        </p:spPr>
        <p:txBody>
          <a:bodyPr wrap="none" rtlCol="0">
            <a:spAutoFit/>
          </a:bodyPr>
          <a:lstStyle/>
          <a:p>
            <a:r>
              <a:rPr lang="en-US" dirty="0" smtClean="0">
                <a:solidFill>
                  <a:srgbClr val="1F497D"/>
                </a:solidFill>
                <a:cs typeface="Verdana"/>
              </a:rPr>
              <a:t>75%</a:t>
            </a:r>
          </a:p>
        </p:txBody>
      </p:sp>
      <p:sp>
        <p:nvSpPr>
          <p:cNvPr id="13" name="TextBox 12"/>
          <p:cNvSpPr txBox="1"/>
          <p:nvPr/>
        </p:nvSpPr>
        <p:spPr>
          <a:xfrm>
            <a:off x="7814054" y="3080587"/>
            <a:ext cx="646669" cy="369332"/>
          </a:xfrm>
          <a:prstGeom prst="rect">
            <a:avLst/>
          </a:prstGeom>
          <a:noFill/>
        </p:spPr>
        <p:txBody>
          <a:bodyPr wrap="none" rtlCol="0">
            <a:spAutoFit/>
          </a:bodyPr>
          <a:lstStyle/>
          <a:p>
            <a:r>
              <a:rPr lang="en-US" dirty="0">
                <a:solidFill>
                  <a:srgbClr val="1F497D"/>
                </a:solidFill>
                <a:cs typeface="Verdana"/>
              </a:rPr>
              <a:t>2</a:t>
            </a:r>
            <a:r>
              <a:rPr lang="en-US" dirty="0" smtClean="0">
                <a:solidFill>
                  <a:srgbClr val="1F497D"/>
                </a:solidFill>
                <a:cs typeface="Verdana"/>
              </a:rPr>
              <a:t>5%</a:t>
            </a:r>
          </a:p>
        </p:txBody>
      </p:sp>
      <p:sp>
        <p:nvSpPr>
          <p:cNvPr id="14" name="TextBox 13"/>
          <p:cNvSpPr txBox="1"/>
          <p:nvPr/>
        </p:nvSpPr>
        <p:spPr>
          <a:xfrm>
            <a:off x="758615" y="3071157"/>
            <a:ext cx="3919905" cy="369332"/>
          </a:xfrm>
          <a:prstGeom prst="rect">
            <a:avLst/>
          </a:prstGeom>
          <a:noFill/>
        </p:spPr>
        <p:txBody>
          <a:bodyPr wrap="square" rtlCol="0">
            <a:spAutoFit/>
          </a:bodyPr>
          <a:lstStyle/>
          <a:p>
            <a:r>
              <a:rPr lang="en-US" dirty="0" smtClean="0">
                <a:solidFill>
                  <a:srgbClr val="1F497D"/>
                </a:solidFill>
                <a:cs typeface="Verdana"/>
              </a:rPr>
              <a:t>Contribution to </a:t>
            </a:r>
            <a:r>
              <a:rPr lang="en-US" dirty="0" err="1" smtClean="0">
                <a:solidFill>
                  <a:srgbClr val="1F497D"/>
                </a:solidFill>
                <a:cs typeface="Verdana"/>
              </a:rPr>
              <a:t>hadronic</a:t>
            </a:r>
            <a:r>
              <a:rPr lang="en-US" dirty="0" smtClean="0">
                <a:solidFill>
                  <a:srgbClr val="1F497D"/>
                </a:solidFill>
                <a:cs typeface="Verdana"/>
              </a:rPr>
              <a:t> uncertainty</a:t>
            </a:r>
          </a:p>
        </p:txBody>
      </p:sp>
      <p:sp>
        <p:nvSpPr>
          <p:cNvPr id="15" name="TextBox 14"/>
          <p:cNvSpPr txBox="1"/>
          <p:nvPr/>
        </p:nvSpPr>
        <p:spPr>
          <a:xfrm>
            <a:off x="6273642" y="3087869"/>
            <a:ext cx="717226" cy="369332"/>
          </a:xfrm>
          <a:prstGeom prst="rect">
            <a:avLst/>
          </a:prstGeom>
          <a:noFill/>
        </p:spPr>
        <p:txBody>
          <a:bodyPr wrap="none" rtlCol="0">
            <a:spAutoFit/>
          </a:bodyPr>
          <a:lstStyle/>
          <a:p>
            <a:r>
              <a:rPr lang="en-US" dirty="0" smtClean="0">
                <a:solidFill>
                  <a:srgbClr val="1F497D"/>
                </a:solidFill>
                <a:cs typeface="Verdana"/>
              </a:rPr>
              <a:t>~ 0%</a:t>
            </a:r>
          </a:p>
        </p:txBody>
      </p:sp>
      <p:sp>
        <p:nvSpPr>
          <p:cNvPr id="16" name="TextBox 15"/>
          <p:cNvSpPr txBox="1"/>
          <p:nvPr/>
        </p:nvSpPr>
        <p:spPr>
          <a:xfrm>
            <a:off x="0" y="1654090"/>
            <a:ext cx="3692688" cy="1200329"/>
          </a:xfrm>
          <a:prstGeom prst="rect">
            <a:avLst/>
          </a:prstGeom>
          <a:noFill/>
        </p:spPr>
        <p:txBody>
          <a:bodyPr wrap="square" rtlCol="0">
            <a:spAutoFit/>
          </a:bodyPr>
          <a:lstStyle/>
          <a:p>
            <a:r>
              <a:rPr lang="en-GB" dirty="0" smtClean="0"/>
              <a:t>The largest contribution to the theoretical uncertainty comes from the uncertainties in the low energy cross section data</a:t>
            </a:r>
            <a:endParaRPr lang="en-GB" dirty="0"/>
          </a:p>
        </p:txBody>
      </p:sp>
      <p:pic>
        <p:nvPicPr>
          <p:cNvPr id="18" name="Picture 17" descr="Untitled-1 (dragged).tif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76451" y="3595747"/>
            <a:ext cx="4513812" cy="2636912"/>
          </a:xfrm>
          <a:prstGeom prst="rect">
            <a:avLst/>
          </a:prstGeom>
        </p:spPr>
      </p:pic>
      <p:sp>
        <p:nvSpPr>
          <p:cNvPr id="22" name="TextBox 21"/>
          <p:cNvSpPr txBox="1"/>
          <p:nvPr/>
        </p:nvSpPr>
        <p:spPr>
          <a:xfrm>
            <a:off x="4726852" y="6211668"/>
            <a:ext cx="4465480" cy="646331"/>
          </a:xfrm>
          <a:prstGeom prst="rect">
            <a:avLst/>
          </a:prstGeom>
          <a:noFill/>
        </p:spPr>
        <p:txBody>
          <a:bodyPr wrap="square" rtlCol="0">
            <a:spAutoFit/>
          </a:bodyPr>
          <a:lstStyle/>
          <a:p>
            <a:r>
              <a:rPr lang="en-GB" dirty="0" smtClean="0"/>
              <a:t>Expect a factor 2 improvement in the theoretical value due to more precise data</a:t>
            </a:r>
          </a:p>
        </p:txBody>
      </p:sp>
      <p:pic>
        <p:nvPicPr>
          <p:cNvPr id="23" name="Picture 2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9415" y="4077460"/>
            <a:ext cx="2863273" cy="2780540"/>
          </a:xfrm>
          <a:prstGeom prst="rect">
            <a:avLst/>
          </a:prstGeom>
        </p:spPr>
      </p:pic>
      <p:sp>
        <p:nvSpPr>
          <p:cNvPr id="24" name="TextBox 23"/>
          <p:cNvSpPr txBox="1"/>
          <p:nvPr/>
        </p:nvSpPr>
        <p:spPr>
          <a:xfrm>
            <a:off x="943343" y="3641929"/>
            <a:ext cx="2863273" cy="646331"/>
          </a:xfrm>
          <a:prstGeom prst="rect">
            <a:avLst/>
          </a:prstGeom>
          <a:noFill/>
        </p:spPr>
        <p:txBody>
          <a:bodyPr wrap="square" rtlCol="0">
            <a:spAutoFit/>
          </a:bodyPr>
          <a:lstStyle/>
          <a:p>
            <a:r>
              <a:rPr lang="en-GB" dirty="0" smtClean="0"/>
              <a:t>The result is also backed up by lattice calculations</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New Physics?</a:t>
            </a:r>
            <a:endParaRPr lang="en-GB" dirty="0"/>
          </a:p>
        </p:txBody>
      </p:sp>
      <p:grpSp>
        <p:nvGrpSpPr>
          <p:cNvPr id="2" name="Group 16"/>
          <p:cNvGrpSpPr/>
          <p:nvPr/>
        </p:nvGrpSpPr>
        <p:grpSpPr>
          <a:xfrm>
            <a:off x="342489" y="1582702"/>
            <a:ext cx="3006706" cy="2539667"/>
            <a:chOff x="195179" y="1109626"/>
            <a:chExt cx="2290727" cy="1869270"/>
          </a:xfrm>
        </p:grpSpPr>
        <p:grpSp>
          <p:nvGrpSpPr>
            <p:cNvPr id="3" name="Group 3"/>
            <p:cNvGrpSpPr/>
            <p:nvPr/>
          </p:nvGrpSpPr>
          <p:grpSpPr>
            <a:xfrm>
              <a:off x="409835" y="1109626"/>
              <a:ext cx="1751946" cy="1598356"/>
              <a:chOff x="474286" y="815033"/>
              <a:chExt cx="1751946" cy="1598356"/>
            </a:xfrm>
          </p:grpSpPr>
          <p:sp>
            <p:nvSpPr>
              <p:cNvPr id="26" name="Freeform 21"/>
              <p:cNvSpPr>
                <a:spLocks/>
              </p:cNvSpPr>
              <p:nvPr/>
            </p:nvSpPr>
            <p:spPr bwMode="auto">
              <a:xfrm rot="5400000" flipH="1">
                <a:off x="930079" y="1170762"/>
                <a:ext cx="884496"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38100" cmpd="sng">
                <a:solidFill>
                  <a:srgbClr val="FF0000"/>
                </a:solidFill>
                <a:round/>
                <a:headEnd/>
                <a:tailEnd/>
              </a:ln>
              <a:effectLst>
                <a:glow rad="88900">
                  <a:schemeClr val="accent6">
                    <a:satMod val="175000"/>
                    <a:alpha val="40000"/>
                  </a:schemeClr>
                </a:glow>
                <a:outerShdw blurRad="63500" dist="38099" dir="2700000" algn="ctr" rotWithShape="0">
                  <a:schemeClr val="bg2">
                    <a:alpha val="74998"/>
                  </a:schemeClr>
                </a:outerShdw>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Lst>
            </p:spPr>
            <p:txBody>
              <a:bodyPr wrap="none" anchor="ctr"/>
              <a:lstStyle/>
              <a:p>
                <a:endParaRPr lang="en-US"/>
              </a:p>
            </p:txBody>
          </p:sp>
          <p:cxnSp>
            <p:nvCxnSpPr>
              <p:cNvPr id="27" name="Straight Connector 26"/>
              <p:cNvCxnSpPr/>
              <p:nvPr/>
            </p:nvCxnSpPr>
            <p:spPr>
              <a:xfrm flipV="1">
                <a:off x="474286" y="1699529"/>
                <a:ext cx="894872" cy="713860"/>
              </a:xfrm>
              <a:prstGeom prst="line">
                <a:avLst/>
              </a:prstGeom>
              <a:ln>
                <a:solidFill>
                  <a:srgbClr val="0000FF"/>
                </a:solidFill>
                <a:headEnd type="none"/>
                <a:tailEnd type="none"/>
              </a:ln>
              <a:effectLst>
                <a:glow rad="76200">
                  <a:schemeClr val="accent3">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flipV="1">
                <a:off x="1369158" y="1699530"/>
                <a:ext cx="857074" cy="713859"/>
              </a:xfrm>
              <a:prstGeom prst="line">
                <a:avLst/>
              </a:prstGeom>
              <a:ln>
                <a:solidFill>
                  <a:srgbClr val="0000FF"/>
                </a:solidFill>
                <a:headEnd type="none"/>
                <a:tailEnd type="none"/>
              </a:ln>
              <a:effectLst>
                <a:glow rad="76200">
                  <a:schemeClr val="accent3">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779481" y="2150311"/>
                <a:ext cx="1087188" cy="1"/>
              </a:xfrm>
              <a:prstGeom prst="line">
                <a:avLst/>
              </a:prstGeom>
              <a:ln>
                <a:solidFill>
                  <a:srgbClr val="0000FF"/>
                </a:solidFill>
                <a:prstDash val="dash"/>
                <a:headEnd type="none"/>
                <a:tailEnd type="none"/>
              </a:ln>
              <a:effectLst>
                <a:glow rad="76200">
                  <a:schemeClr val="accent3">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pic>
          <p:nvPicPr>
            <p:cNvPr id="20" name="Picture 19" descr="latex-image-1.pdf"/>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01565" y="2797603"/>
              <a:ext cx="384341" cy="181293"/>
            </a:xfrm>
            <a:prstGeom prst="rect">
              <a:avLst/>
            </a:prstGeom>
          </p:spPr>
        </p:pic>
        <p:pic>
          <p:nvPicPr>
            <p:cNvPr id="21" name="Picture 20" descr="latex-image-1.pdf"/>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5179" y="2768709"/>
              <a:ext cx="384341" cy="181293"/>
            </a:xfrm>
            <a:prstGeom prst="rect">
              <a:avLst/>
            </a:prstGeom>
          </p:spPr>
        </p:pic>
        <p:sp>
          <p:nvSpPr>
            <p:cNvPr id="25" name="TextBox 24"/>
            <p:cNvSpPr txBox="1"/>
            <p:nvPr/>
          </p:nvSpPr>
          <p:spPr>
            <a:xfrm>
              <a:off x="947466" y="2444904"/>
              <a:ext cx="744214" cy="294493"/>
            </a:xfrm>
            <a:prstGeom prst="rect">
              <a:avLst/>
            </a:prstGeom>
            <a:noFill/>
          </p:spPr>
          <p:txBody>
            <a:bodyPr wrap="square" rtlCol="0">
              <a:spAutoFit/>
            </a:bodyPr>
            <a:lstStyle/>
            <a:p>
              <a:r>
                <a:rPr lang="en-US" sz="2000" dirty="0" smtClean="0">
                  <a:latin typeface="Verdana"/>
                  <a:cs typeface="Verdana"/>
                </a:rPr>
                <a:t>????</a:t>
              </a:r>
            </a:p>
          </p:txBody>
        </p:sp>
      </p:grpSp>
      <p:sp>
        <p:nvSpPr>
          <p:cNvPr id="30" name="TextBox 29"/>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New physics can contribute in the loops and adjust the value of g-2</a:t>
            </a:r>
            <a:endParaRPr lang="en-GB" b="1" i="1" dirty="0">
              <a:solidFill>
                <a:srgbClr val="1F497D"/>
              </a:solidFill>
            </a:endParaRPr>
          </a:p>
        </p:txBody>
      </p:sp>
      <p:pic>
        <p:nvPicPr>
          <p:cNvPr id="32" name="Picture 31" descr="latex-image-1.pdf"/>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234709" y="1310838"/>
            <a:ext cx="1300979" cy="710305"/>
          </a:xfrm>
          <a:prstGeom prst="rect">
            <a:avLst/>
          </a:prstGeom>
        </p:spPr>
      </p:pic>
      <p:sp>
        <p:nvSpPr>
          <p:cNvPr id="33" name="TextBox 32"/>
          <p:cNvSpPr txBox="1"/>
          <p:nvPr/>
        </p:nvSpPr>
        <p:spPr>
          <a:xfrm>
            <a:off x="2633216" y="1471046"/>
            <a:ext cx="3576750" cy="369332"/>
          </a:xfrm>
          <a:prstGeom prst="rect">
            <a:avLst/>
          </a:prstGeom>
          <a:noFill/>
        </p:spPr>
        <p:txBody>
          <a:bodyPr wrap="square" rtlCol="0">
            <a:spAutoFit/>
          </a:bodyPr>
          <a:lstStyle/>
          <a:p>
            <a:r>
              <a:rPr lang="en-GB" dirty="0" smtClean="0"/>
              <a:t>New physics would contribute as </a:t>
            </a:r>
            <a:endParaRPr lang="en-GB" dirty="0"/>
          </a:p>
        </p:txBody>
      </p:sp>
      <p:sp>
        <p:nvSpPr>
          <p:cNvPr id="34" name="TextBox 33"/>
          <p:cNvSpPr txBox="1"/>
          <p:nvPr/>
        </p:nvSpPr>
        <p:spPr>
          <a:xfrm>
            <a:off x="2633216" y="2188059"/>
            <a:ext cx="4065174" cy="646331"/>
          </a:xfrm>
          <a:prstGeom prst="rect">
            <a:avLst/>
          </a:prstGeom>
          <a:noFill/>
        </p:spPr>
        <p:txBody>
          <a:bodyPr wrap="square" rtlCol="0">
            <a:spAutoFit/>
          </a:bodyPr>
          <a:lstStyle/>
          <a:p>
            <a:r>
              <a:rPr lang="en-GB" dirty="0" smtClean="0"/>
              <a:t>The electron g-2 is measured 2000 times better than the </a:t>
            </a:r>
            <a:r>
              <a:rPr lang="en-GB" dirty="0" err="1" smtClean="0"/>
              <a:t>muon</a:t>
            </a:r>
            <a:r>
              <a:rPr lang="en-GB" dirty="0" smtClean="0"/>
              <a:t> g-2, but </a:t>
            </a:r>
            <a:endParaRPr lang="en-GB" dirty="0"/>
          </a:p>
        </p:txBody>
      </p:sp>
      <p:graphicFrame>
        <p:nvGraphicFramePr>
          <p:cNvPr id="36" name="Object 35"/>
          <p:cNvGraphicFramePr>
            <a:graphicFrameLocks noChangeAspect="1"/>
          </p:cNvGraphicFramePr>
          <p:nvPr/>
        </p:nvGraphicFramePr>
        <p:xfrm>
          <a:off x="6406084" y="2222663"/>
          <a:ext cx="1883174" cy="881993"/>
        </p:xfrm>
        <a:graphic>
          <a:graphicData uri="http://schemas.openxmlformats.org/presentationml/2006/ole">
            <mc:AlternateContent xmlns:mc="http://schemas.openxmlformats.org/markup-compatibility/2006">
              <mc:Choice xmlns:v="urn:schemas-microsoft-com:vml" Requires="v">
                <p:oleObj spid="_x0000_s52243" name="Equation" r:id="rId7" imgW="1003300" imgH="469900" progId="Equation.3">
                  <p:embed/>
                </p:oleObj>
              </mc:Choice>
              <mc:Fallback>
                <p:oleObj name="Equation" r:id="rId7" imgW="1003300" imgH="469900" progId="Equation.3">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06084" y="2222663"/>
                        <a:ext cx="1883174" cy="8819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TextBox 36"/>
          <p:cNvSpPr txBox="1"/>
          <p:nvPr/>
        </p:nvSpPr>
        <p:spPr>
          <a:xfrm>
            <a:off x="5288937" y="3213724"/>
            <a:ext cx="3855064" cy="1277273"/>
          </a:xfrm>
          <a:prstGeom prst="rect">
            <a:avLst/>
          </a:prstGeom>
          <a:noFill/>
        </p:spPr>
        <p:txBody>
          <a:bodyPr wrap="square" rtlCol="0">
            <a:spAutoFit/>
          </a:bodyPr>
          <a:lstStyle/>
          <a:p>
            <a:pPr>
              <a:spcAft>
                <a:spcPts val="600"/>
              </a:spcAft>
            </a:pPr>
            <a:r>
              <a:rPr lang="en-GB" b="1" dirty="0" err="1" smtClean="0">
                <a:solidFill>
                  <a:schemeClr val="tx2"/>
                </a:solidFill>
              </a:rPr>
              <a:t>Muon</a:t>
            </a:r>
            <a:r>
              <a:rPr lang="en-GB" b="1" dirty="0" smtClean="0">
                <a:solidFill>
                  <a:schemeClr val="tx2"/>
                </a:solidFill>
              </a:rPr>
              <a:t> g-2 is sensitive to new physics from </a:t>
            </a:r>
            <a:r>
              <a:rPr lang="en-GB" b="1" dirty="0" err="1" smtClean="0">
                <a:solidFill>
                  <a:schemeClr val="tx2"/>
                </a:solidFill>
              </a:rPr>
              <a:t>MeV</a:t>
            </a:r>
            <a:r>
              <a:rPr lang="en-GB" b="1" dirty="0" smtClean="0">
                <a:solidFill>
                  <a:schemeClr val="tx2"/>
                </a:solidFill>
              </a:rPr>
              <a:t> to </a:t>
            </a:r>
            <a:r>
              <a:rPr lang="en-GB" b="1" dirty="0" err="1" smtClean="0">
                <a:solidFill>
                  <a:schemeClr val="tx2"/>
                </a:solidFill>
              </a:rPr>
              <a:t>Tev</a:t>
            </a:r>
            <a:r>
              <a:rPr lang="en-GB" b="1" dirty="0" smtClean="0">
                <a:solidFill>
                  <a:schemeClr val="tx2"/>
                </a:solidFill>
              </a:rPr>
              <a:t> scales</a:t>
            </a:r>
          </a:p>
          <a:p>
            <a:r>
              <a:rPr lang="en-GB" dirty="0" smtClean="0"/>
              <a:t>Electron g-2 is limited to new physics below 100 </a:t>
            </a:r>
            <a:r>
              <a:rPr lang="en-GB" dirty="0" err="1" smtClean="0"/>
              <a:t>MeV</a:t>
            </a:r>
            <a:endParaRPr lang="en-GB" dirty="0"/>
          </a:p>
        </p:txBody>
      </p:sp>
      <p:cxnSp>
        <p:nvCxnSpPr>
          <p:cNvPr id="41" name="Straight Arrow Connector 40"/>
          <p:cNvCxnSpPr/>
          <p:nvPr/>
        </p:nvCxnSpPr>
        <p:spPr>
          <a:xfrm>
            <a:off x="4270224" y="3396145"/>
            <a:ext cx="101871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4283074" y="4009126"/>
            <a:ext cx="101871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0" y="4940691"/>
            <a:ext cx="5554082" cy="1631216"/>
          </a:xfrm>
          <a:prstGeom prst="rect">
            <a:avLst/>
          </a:prstGeom>
          <a:noFill/>
        </p:spPr>
        <p:txBody>
          <a:bodyPr wrap="square" rtlCol="0">
            <a:spAutoFit/>
          </a:bodyPr>
          <a:lstStyle/>
          <a:p>
            <a:pPr>
              <a:spcAft>
                <a:spcPts val="600"/>
              </a:spcAft>
            </a:pPr>
            <a:r>
              <a:rPr lang="en-GB" dirty="0" smtClean="0"/>
              <a:t>The only measurements for which the SM has no compelling explanation are in the </a:t>
            </a:r>
            <a:r>
              <a:rPr lang="en-GB" b="1" dirty="0" smtClean="0">
                <a:solidFill>
                  <a:schemeClr val="tx2"/>
                </a:solidFill>
              </a:rPr>
              <a:t>lepton sector </a:t>
            </a:r>
            <a:r>
              <a:rPr lang="en-GB" dirty="0" smtClean="0"/>
              <a:t>: </a:t>
            </a:r>
          </a:p>
          <a:p>
            <a:pPr lvl="2">
              <a:spcAft>
                <a:spcPts val="600"/>
              </a:spcAft>
              <a:buFont typeface="Arial"/>
              <a:buChar char="•"/>
            </a:pPr>
            <a:r>
              <a:rPr lang="en-GB" dirty="0" smtClean="0"/>
              <a:t> Neutrino oscillations</a:t>
            </a:r>
          </a:p>
          <a:p>
            <a:pPr lvl="2">
              <a:buFont typeface="Arial"/>
              <a:buChar char="•"/>
            </a:pPr>
            <a:r>
              <a:rPr lang="en-GB" dirty="0" smtClean="0"/>
              <a:t> Proton radius of </a:t>
            </a:r>
            <a:r>
              <a:rPr lang="en-GB" dirty="0" err="1" smtClean="0"/>
              <a:t>muon</a:t>
            </a:r>
            <a:r>
              <a:rPr lang="en-GB" dirty="0" smtClean="0"/>
              <a:t> hydrogen : 7.9σ</a:t>
            </a:r>
          </a:p>
          <a:p>
            <a:pPr lvl="3" algn="r"/>
            <a:r>
              <a:rPr lang="de-DE" dirty="0" err="1" smtClean="0"/>
              <a:t>arxiv</a:t>
            </a:r>
            <a:r>
              <a:rPr lang="de-DE" dirty="0" smtClean="0"/>
              <a:t>: 1502.05314</a:t>
            </a:r>
            <a:endParaRPr lang="en-GB" dirty="0"/>
          </a:p>
        </p:txBody>
      </p:sp>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972731" y="4650820"/>
            <a:ext cx="3171270" cy="220717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New Physics?</a:t>
            </a:r>
            <a:endParaRPr lang="en-GB" dirty="0"/>
          </a:p>
        </p:txBody>
      </p:sp>
      <p:sp>
        <p:nvSpPr>
          <p:cNvPr id="30" name="TextBox 29"/>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muon</a:t>
            </a:r>
            <a:r>
              <a:rPr lang="en-GB" b="1" i="1" dirty="0" smtClean="0">
                <a:solidFill>
                  <a:srgbClr val="1F497D"/>
                </a:solidFill>
              </a:rPr>
              <a:t> g-2 can probe new physics at </a:t>
            </a:r>
            <a:r>
              <a:rPr lang="en-GB" b="1" i="1" dirty="0" err="1" smtClean="0">
                <a:solidFill>
                  <a:srgbClr val="1F497D"/>
                </a:solidFill>
              </a:rPr>
              <a:t>TeV</a:t>
            </a:r>
            <a:r>
              <a:rPr lang="en-GB" b="1" i="1" dirty="0" smtClean="0">
                <a:solidFill>
                  <a:srgbClr val="1F497D"/>
                </a:solidFill>
              </a:rPr>
              <a:t> scales – complementary to the LHC</a:t>
            </a:r>
            <a:endParaRPr lang="en-GB" b="1" i="1" dirty="0">
              <a:solidFill>
                <a:srgbClr val="1F497D"/>
              </a:solidFill>
            </a:endParaRPr>
          </a:p>
        </p:txBody>
      </p:sp>
      <p:pic>
        <p:nvPicPr>
          <p:cNvPr id="43" name="Picture 4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917" y="2626805"/>
            <a:ext cx="4356766" cy="4231195"/>
          </a:xfrm>
          <a:prstGeom prst="rect">
            <a:avLst/>
          </a:prstGeom>
        </p:spPr>
      </p:pic>
      <p:grpSp>
        <p:nvGrpSpPr>
          <p:cNvPr id="47" name="Group 46"/>
          <p:cNvGrpSpPr/>
          <p:nvPr/>
        </p:nvGrpSpPr>
        <p:grpSpPr>
          <a:xfrm>
            <a:off x="4821215" y="1501058"/>
            <a:ext cx="3429665" cy="2712464"/>
            <a:chOff x="254952" y="2351059"/>
            <a:chExt cx="6286530" cy="3809767"/>
          </a:xfrm>
        </p:grpSpPr>
        <p:pic>
          <p:nvPicPr>
            <p:cNvPr id="48" name="Content Placeholder 6"/>
            <p:cNvPicPr>
              <a:picLocks noChangeAspect="1"/>
            </p:cNvPicPr>
            <p:nvPr/>
          </p:nvPicPr>
          <p:blipFill rotWithShape="1">
            <a:blip r:embed="rId5" cstate="email">
              <a:extLst>
                <a:ext uri="{28A0092B-C50C-407E-A947-70E740481C1C}">
                  <a14:useLocalDpi xmlns:a14="http://schemas.microsoft.com/office/drawing/2010/main"/>
                </a:ext>
              </a:extLst>
            </a:blip>
            <a:srcRect l="-1119"/>
            <a:stretch/>
          </p:blipFill>
          <p:spPr>
            <a:xfrm>
              <a:off x="268160" y="2351059"/>
              <a:ext cx="6273322" cy="3809767"/>
            </a:xfrm>
            <a:prstGeom prst="rect">
              <a:avLst/>
            </a:prstGeom>
            <a:ln w="28575" cmpd="sng">
              <a:solidFill>
                <a:srgbClr val="202020"/>
              </a:solidFill>
            </a:ln>
          </p:spPr>
        </p:pic>
        <p:sp>
          <p:nvSpPr>
            <p:cNvPr id="49" name="Rectangle 48"/>
            <p:cNvSpPr/>
            <p:nvPr/>
          </p:nvSpPr>
          <p:spPr>
            <a:xfrm rot="16200000">
              <a:off x="-146311" y="3700073"/>
              <a:ext cx="1366677" cy="564151"/>
            </a:xfrm>
            <a:prstGeom prst="rect">
              <a:avLst/>
            </a:prstGeom>
            <a:solidFill>
              <a:schemeClr val="bg1"/>
            </a:solidFill>
          </p:spPr>
          <p:txBody>
            <a:bodyPr wrap="square">
              <a:spAutoFit/>
            </a:bodyPr>
            <a:lstStyle/>
            <a:p>
              <a:r>
                <a:rPr lang="en-US" sz="1400" dirty="0" smtClean="0">
                  <a:solidFill>
                    <a:srgbClr val="202020"/>
                  </a:solidFill>
                </a:rPr>
                <a:t>a</a:t>
              </a:r>
              <a:r>
                <a:rPr lang="en-US" sz="1400" baseline="-25000" dirty="0" smtClean="0">
                  <a:solidFill>
                    <a:srgbClr val="202020"/>
                  </a:solidFill>
                  <a:latin typeface="Symbol" charset="2"/>
                  <a:cs typeface="Symbol" charset="2"/>
                </a:rPr>
                <a:t>m</a:t>
              </a:r>
              <a:r>
                <a:rPr lang="en-US" sz="1400" dirty="0" smtClean="0">
                  <a:solidFill>
                    <a:srgbClr val="202020"/>
                  </a:solidFill>
                </a:rPr>
                <a:t> </a:t>
              </a:r>
              <a:r>
                <a:rPr lang="en-US" sz="1400" baseline="30000" dirty="0" smtClean="0">
                  <a:solidFill>
                    <a:srgbClr val="202020"/>
                  </a:solidFill>
                </a:rPr>
                <a:t> </a:t>
              </a:r>
              <a:r>
                <a:rPr lang="en-US" sz="1400" dirty="0" smtClean="0">
                  <a:solidFill>
                    <a:srgbClr val="202020"/>
                  </a:solidFill>
                </a:rPr>
                <a:t>[10</a:t>
              </a:r>
              <a:r>
                <a:rPr lang="en-US" sz="1400" baseline="30000" dirty="0" smtClean="0">
                  <a:solidFill>
                    <a:srgbClr val="202020"/>
                  </a:solidFill>
                </a:rPr>
                <a:t>-11</a:t>
              </a:r>
              <a:r>
                <a:rPr lang="en-US" sz="1400" dirty="0" smtClean="0">
                  <a:solidFill>
                    <a:srgbClr val="202020"/>
                  </a:solidFill>
                </a:rPr>
                <a:t>] </a:t>
              </a:r>
              <a:endParaRPr lang="en-US" sz="1400" dirty="0">
                <a:solidFill>
                  <a:srgbClr val="202020"/>
                </a:solidFill>
              </a:endParaRPr>
            </a:p>
          </p:txBody>
        </p:sp>
      </p:grpSp>
      <p:sp>
        <p:nvSpPr>
          <p:cNvPr id="50" name="TextBox 49"/>
          <p:cNvSpPr txBox="1"/>
          <p:nvPr/>
        </p:nvSpPr>
        <p:spPr>
          <a:xfrm rot="982242">
            <a:off x="5772648" y="2898389"/>
            <a:ext cx="1449485" cy="307777"/>
          </a:xfrm>
          <a:prstGeom prst="rect">
            <a:avLst/>
          </a:prstGeom>
          <a:noFill/>
        </p:spPr>
        <p:txBody>
          <a:bodyPr wrap="none" rtlCol="0">
            <a:spAutoFit/>
          </a:bodyPr>
          <a:lstStyle/>
          <a:p>
            <a:r>
              <a:rPr lang="en-US" sz="1400" dirty="0" smtClean="0">
                <a:latin typeface="Verdana"/>
                <a:cs typeface="Verdana"/>
              </a:rPr>
              <a:t>SUSY, RS-</a:t>
            </a:r>
            <a:r>
              <a:rPr lang="en-US" sz="1400" dirty="0" err="1" smtClean="0">
                <a:latin typeface="Verdana"/>
                <a:cs typeface="Verdana"/>
              </a:rPr>
              <a:t>EDs</a:t>
            </a:r>
            <a:endParaRPr lang="en-US" sz="1400" dirty="0" smtClean="0">
              <a:latin typeface="Verdana"/>
              <a:cs typeface="Verdana"/>
            </a:endParaRPr>
          </a:p>
        </p:txBody>
      </p:sp>
      <p:sp>
        <p:nvSpPr>
          <p:cNvPr id="51" name="TextBox 50"/>
          <p:cNvSpPr txBox="1"/>
          <p:nvPr/>
        </p:nvSpPr>
        <p:spPr>
          <a:xfrm>
            <a:off x="5660413" y="3491669"/>
            <a:ext cx="2148958" cy="307777"/>
          </a:xfrm>
          <a:prstGeom prst="rect">
            <a:avLst/>
          </a:prstGeom>
          <a:noFill/>
        </p:spPr>
        <p:txBody>
          <a:bodyPr wrap="none" rtlCol="0">
            <a:spAutoFit/>
          </a:bodyPr>
          <a:lstStyle/>
          <a:p>
            <a:r>
              <a:rPr lang="en-US" sz="1400" dirty="0" smtClean="0">
                <a:solidFill>
                  <a:srgbClr val="FF0000"/>
                </a:solidFill>
                <a:latin typeface="Verdana"/>
                <a:cs typeface="Verdana"/>
              </a:rPr>
              <a:t>Z’, UED, Littlest Higgs</a:t>
            </a:r>
          </a:p>
        </p:txBody>
      </p:sp>
      <p:sp>
        <p:nvSpPr>
          <p:cNvPr id="53" name="TextBox 52"/>
          <p:cNvSpPr txBox="1"/>
          <p:nvPr/>
        </p:nvSpPr>
        <p:spPr>
          <a:xfrm>
            <a:off x="5715640" y="1139600"/>
            <a:ext cx="3428360" cy="307777"/>
          </a:xfrm>
          <a:prstGeom prst="rect">
            <a:avLst/>
          </a:prstGeom>
          <a:noFill/>
        </p:spPr>
        <p:txBody>
          <a:bodyPr wrap="square" rtlCol="0">
            <a:spAutoFit/>
          </a:bodyPr>
          <a:lstStyle/>
          <a:p>
            <a:r>
              <a:rPr lang="en-US" sz="1400" dirty="0" smtClean="0">
                <a:solidFill>
                  <a:srgbClr val="009844"/>
                </a:solidFill>
                <a:latin typeface="Verdana"/>
                <a:cs typeface="Verdana"/>
              </a:rPr>
              <a:t>Radiative muon mass / technicolor</a:t>
            </a:r>
          </a:p>
        </p:txBody>
      </p:sp>
      <p:sp>
        <p:nvSpPr>
          <p:cNvPr id="54" name="TextBox 53"/>
          <p:cNvSpPr txBox="1"/>
          <p:nvPr/>
        </p:nvSpPr>
        <p:spPr>
          <a:xfrm>
            <a:off x="0" y="1447377"/>
            <a:ext cx="4437683" cy="1477328"/>
          </a:xfrm>
          <a:prstGeom prst="rect">
            <a:avLst/>
          </a:prstGeom>
          <a:noFill/>
        </p:spPr>
        <p:txBody>
          <a:bodyPr wrap="square" rtlCol="0">
            <a:spAutoFit/>
          </a:bodyPr>
          <a:lstStyle/>
          <a:p>
            <a:r>
              <a:rPr lang="en-GB" dirty="0" smtClean="0"/>
              <a:t>The value of the </a:t>
            </a:r>
            <a:r>
              <a:rPr lang="en-GB" dirty="0" err="1" smtClean="0"/>
              <a:t>muon</a:t>
            </a:r>
            <a:r>
              <a:rPr lang="en-GB" dirty="0" smtClean="0"/>
              <a:t> g-2 can help set limits on models of new physics</a:t>
            </a:r>
          </a:p>
          <a:p>
            <a:endParaRPr lang="en-GB" dirty="0" smtClean="0"/>
          </a:p>
          <a:p>
            <a:r>
              <a:rPr lang="en-GB" dirty="0" smtClean="0"/>
              <a:t>The g-2 interactions flip the </a:t>
            </a:r>
            <a:r>
              <a:rPr lang="en-GB" dirty="0" err="1" smtClean="0"/>
              <a:t>chirality</a:t>
            </a:r>
            <a:r>
              <a:rPr lang="en-GB" dirty="0" smtClean="0"/>
              <a:t> of the </a:t>
            </a:r>
            <a:r>
              <a:rPr lang="en-GB" dirty="0" err="1" smtClean="0"/>
              <a:t>muon</a:t>
            </a:r>
            <a:r>
              <a:rPr lang="en-GB" dirty="0" smtClean="0"/>
              <a:t> but conserve flavour and CP</a:t>
            </a:r>
            <a:endParaRPr lang="en-GB" dirty="0"/>
          </a:p>
        </p:txBody>
      </p:sp>
      <p:sp>
        <p:nvSpPr>
          <p:cNvPr id="55" name="TextBox 54"/>
          <p:cNvSpPr txBox="1"/>
          <p:nvPr/>
        </p:nvSpPr>
        <p:spPr>
          <a:xfrm>
            <a:off x="4242314" y="4411074"/>
            <a:ext cx="4901686" cy="646331"/>
          </a:xfrm>
          <a:prstGeom prst="rect">
            <a:avLst/>
          </a:prstGeom>
          <a:noFill/>
        </p:spPr>
        <p:txBody>
          <a:bodyPr wrap="square" rtlCol="0">
            <a:spAutoFit/>
          </a:bodyPr>
          <a:lstStyle/>
          <a:p>
            <a:r>
              <a:rPr lang="en-GB" dirty="0" smtClean="0">
                <a:solidFill>
                  <a:srgbClr val="0000FF"/>
                </a:solidFill>
              </a:rPr>
              <a:t>The LHC has good sensitivity to strongly interacting new physics (SUSY)</a:t>
            </a:r>
            <a:endParaRPr lang="en-GB" dirty="0">
              <a:solidFill>
                <a:srgbClr val="0000FF"/>
              </a:solidFill>
            </a:endParaRPr>
          </a:p>
        </p:txBody>
      </p:sp>
      <p:cxnSp>
        <p:nvCxnSpPr>
          <p:cNvPr id="57" name="Straight Arrow Connector 56"/>
          <p:cNvCxnSpPr/>
          <p:nvPr/>
        </p:nvCxnSpPr>
        <p:spPr>
          <a:xfrm>
            <a:off x="3335240" y="4213522"/>
            <a:ext cx="907074" cy="50386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5156903" y="5085319"/>
            <a:ext cx="3278710" cy="646331"/>
          </a:xfrm>
          <a:prstGeom prst="rect">
            <a:avLst/>
          </a:prstGeom>
          <a:noFill/>
        </p:spPr>
        <p:txBody>
          <a:bodyPr wrap="square" rtlCol="0">
            <a:spAutoFit/>
          </a:bodyPr>
          <a:lstStyle/>
          <a:p>
            <a:r>
              <a:rPr lang="en-GB" dirty="0" smtClean="0">
                <a:solidFill>
                  <a:srgbClr val="FF0000"/>
                </a:solidFill>
              </a:rPr>
              <a:t>But is less sensitive to weakly interacting new physics</a:t>
            </a:r>
            <a:endParaRPr lang="en-GB" dirty="0">
              <a:solidFill>
                <a:srgbClr val="FF0000"/>
              </a:solidFill>
            </a:endParaRPr>
          </a:p>
        </p:txBody>
      </p:sp>
      <p:cxnSp>
        <p:nvCxnSpPr>
          <p:cNvPr id="60" name="Straight Arrow Connector 59"/>
          <p:cNvCxnSpPr/>
          <p:nvPr/>
        </p:nvCxnSpPr>
        <p:spPr>
          <a:xfrm flipV="1">
            <a:off x="2456076" y="5429177"/>
            <a:ext cx="2672917" cy="27914"/>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4437683" y="6001404"/>
            <a:ext cx="4706317" cy="646331"/>
          </a:xfrm>
          <a:prstGeom prst="rect">
            <a:avLst/>
          </a:prstGeom>
          <a:noFill/>
        </p:spPr>
        <p:txBody>
          <a:bodyPr wrap="square" rtlCol="0">
            <a:spAutoFit/>
          </a:bodyPr>
          <a:lstStyle/>
          <a:p>
            <a:r>
              <a:rPr lang="en-GB" dirty="0" err="1" smtClean="0">
                <a:solidFill>
                  <a:srgbClr val="008000"/>
                </a:solidFill>
              </a:rPr>
              <a:t>Muon</a:t>
            </a:r>
            <a:r>
              <a:rPr lang="en-GB" dirty="0" smtClean="0">
                <a:solidFill>
                  <a:srgbClr val="008000"/>
                </a:solidFill>
              </a:rPr>
              <a:t> g-2 is probing similar phase space as the LHC with more sensitivity in some areas</a:t>
            </a:r>
            <a:endParaRPr lang="en-GB" dirty="0">
              <a:solidFill>
                <a:srgbClr val="008000"/>
              </a:solidFill>
            </a:endParaRPr>
          </a:p>
        </p:txBody>
      </p:sp>
      <p:cxnSp>
        <p:nvCxnSpPr>
          <p:cNvPr id="63" name="Straight Arrow Connector 62"/>
          <p:cNvCxnSpPr/>
          <p:nvPr/>
        </p:nvCxnSpPr>
        <p:spPr>
          <a:xfrm>
            <a:off x="1549003" y="5731650"/>
            <a:ext cx="2888680" cy="730327"/>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Redo the measurement…</a:t>
            </a:r>
            <a:endParaRPr lang="en-GB" dirty="0"/>
          </a:p>
        </p:txBody>
      </p:sp>
      <p:pic>
        <p:nvPicPr>
          <p:cNvPr id="19" name="Picture 18" descr="precision.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309754"/>
            <a:ext cx="4305591" cy="2926070"/>
          </a:xfrm>
          <a:prstGeom prst="rect">
            <a:avLst/>
          </a:prstGeom>
        </p:spPr>
      </p:pic>
      <p:sp>
        <p:nvSpPr>
          <p:cNvPr id="20" name="TextBox 19"/>
          <p:cNvSpPr txBox="1"/>
          <p:nvPr/>
        </p:nvSpPr>
        <p:spPr>
          <a:xfrm>
            <a:off x="3042239" y="2074767"/>
            <a:ext cx="1135247" cy="307777"/>
          </a:xfrm>
          <a:prstGeom prst="rect">
            <a:avLst/>
          </a:prstGeom>
          <a:noFill/>
        </p:spPr>
        <p:txBody>
          <a:bodyPr wrap="none" rtlCol="0">
            <a:spAutoFit/>
          </a:bodyPr>
          <a:lstStyle/>
          <a:p>
            <a:r>
              <a:rPr lang="en-US" sz="1400" b="1" dirty="0" smtClean="0">
                <a:latin typeface="Verdana"/>
                <a:cs typeface="Verdana"/>
              </a:rPr>
              <a:t>0.54 ppm</a:t>
            </a:r>
          </a:p>
        </p:txBody>
      </p:sp>
      <p:sp>
        <p:nvSpPr>
          <p:cNvPr id="21" name="TextBox 20"/>
          <p:cNvSpPr txBox="1"/>
          <p:nvPr/>
        </p:nvSpPr>
        <p:spPr>
          <a:xfrm>
            <a:off x="3042239" y="1818159"/>
            <a:ext cx="1135247" cy="307777"/>
          </a:xfrm>
          <a:prstGeom prst="rect">
            <a:avLst/>
          </a:prstGeom>
          <a:noFill/>
        </p:spPr>
        <p:txBody>
          <a:bodyPr wrap="none" rtlCol="0">
            <a:spAutoFit/>
          </a:bodyPr>
          <a:lstStyle/>
          <a:p>
            <a:r>
              <a:rPr lang="en-US" sz="1400" b="1" dirty="0" smtClean="0">
                <a:latin typeface="Verdana"/>
                <a:cs typeface="Verdana"/>
              </a:rPr>
              <a:t>0.14 ppm</a:t>
            </a:r>
          </a:p>
        </p:txBody>
      </p:sp>
      <p:sp>
        <p:nvSpPr>
          <p:cNvPr id="22" name="TextBox 21"/>
          <p:cNvSpPr txBox="1"/>
          <p:nvPr/>
        </p:nvSpPr>
        <p:spPr>
          <a:xfrm>
            <a:off x="4982797" y="2066488"/>
            <a:ext cx="3685624" cy="400110"/>
          </a:xfrm>
          <a:prstGeom prst="rect">
            <a:avLst/>
          </a:prstGeom>
          <a:noFill/>
        </p:spPr>
        <p:txBody>
          <a:bodyPr wrap="none" rtlCol="0">
            <a:spAutoFit/>
          </a:bodyPr>
          <a:lstStyle/>
          <a:p>
            <a:r>
              <a:rPr lang="en-US" sz="2000" dirty="0" smtClean="0">
                <a:latin typeface="Verdana"/>
                <a:cs typeface="Verdana"/>
              </a:rPr>
              <a:t>Enough to establish 5-10 </a:t>
            </a:r>
            <a:r>
              <a:rPr lang="en-US" sz="2000" dirty="0" err="1" smtClean="0">
                <a:latin typeface="Verdana"/>
                <a:cs typeface="Verdana"/>
              </a:rPr>
              <a:t>σ</a:t>
            </a:r>
            <a:endParaRPr lang="en-US" sz="2000" dirty="0" smtClean="0">
              <a:latin typeface="Verdana"/>
              <a:cs typeface="Verdana"/>
            </a:endParaRPr>
          </a:p>
        </p:txBody>
      </p:sp>
      <p:cxnSp>
        <p:nvCxnSpPr>
          <p:cNvPr id="23" name="Straight Arrow Connector 22"/>
          <p:cNvCxnSpPr>
            <a:stCxn id="21" idx="3"/>
            <a:endCxn id="22" idx="1"/>
          </p:cNvCxnSpPr>
          <p:nvPr/>
        </p:nvCxnSpPr>
        <p:spPr>
          <a:xfrm>
            <a:off x="4177486" y="1972048"/>
            <a:ext cx="805311" cy="29449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In order to find out if there really is a discrepancy between the theory and experiment we need a higher precision measurement</a:t>
            </a:r>
            <a:endParaRPr lang="en-GB" b="1" i="1" dirty="0">
              <a:solidFill>
                <a:srgbClr val="1F497D"/>
              </a:solidFill>
            </a:endParaRPr>
          </a:p>
        </p:txBody>
      </p:sp>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4235824"/>
            <a:ext cx="5192170" cy="2622176"/>
          </a:xfrm>
          <a:prstGeom prst="rect">
            <a:avLst/>
          </a:prstGeom>
        </p:spPr>
      </p:pic>
      <p:pic>
        <p:nvPicPr>
          <p:cNvPr id="11" name="Picture 10" descr="Screen Shot 2016-01-17 at 9.35.02 PM.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46945" y="3621848"/>
            <a:ext cx="3697055" cy="1649398"/>
          </a:xfrm>
          <a:prstGeom prst="rect">
            <a:avLst/>
          </a:prstGeom>
          <a:ln w="38100" cmpd="sng">
            <a:solidFill>
              <a:srgbClr val="202020"/>
            </a:solidFill>
          </a:ln>
        </p:spPr>
      </p:pic>
      <p:pic>
        <p:nvPicPr>
          <p:cNvPr id="12" name="Picture 11" descr="Screen Shot 2016-01-17 at 9.51.06 PM.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446945" y="5325035"/>
            <a:ext cx="3697055" cy="1498805"/>
          </a:xfrm>
          <a:prstGeom prst="rect">
            <a:avLst/>
          </a:prstGeom>
          <a:ln w="38100" cmpd="sng">
            <a:solidFill>
              <a:srgbClr val="202020"/>
            </a:solid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Experimental setup</a:t>
            </a:r>
            <a:endParaRPr lang="en-GB" dirty="0"/>
          </a:p>
        </p:txBody>
      </p:sp>
      <p:sp>
        <p:nvSpPr>
          <p:cNvPr id="13" name="TextBox 12"/>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anomalous magnetic moment causes the spin to </a:t>
            </a:r>
            <a:r>
              <a:rPr lang="en-GB" b="1" i="1" dirty="0" err="1" smtClean="0">
                <a:solidFill>
                  <a:srgbClr val="1F497D"/>
                </a:solidFill>
              </a:rPr>
              <a:t>precess</a:t>
            </a:r>
            <a:r>
              <a:rPr lang="en-GB" b="1" i="1" dirty="0" smtClean="0">
                <a:solidFill>
                  <a:srgbClr val="1F497D"/>
                </a:solidFill>
              </a:rPr>
              <a:t> faster than the momentum vector as the </a:t>
            </a:r>
            <a:r>
              <a:rPr lang="en-GB" b="1" i="1" dirty="0" err="1" smtClean="0">
                <a:solidFill>
                  <a:srgbClr val="1F497D"/>
                </a:solidFill>
              </a:rPr>
              <a:t>muon</a:t>
            </a:r>
            <a:r>
              <a:rPr lang="en-GB" b="1" i="1" dirty="0" smtClean="0">
                <a:solidFill>
                  <a:srgbClr val="1F497D"/>
                </a:solidFill>
              </a:rPr>
              <a:t> moves around the ring</a:t>
            </a:r>
            <a:endParaRPr lang="en-GB" b="1" i="1" dirty="0">
              <a:solidFill>
                <a:srgbClr val="1F497D"/>
              </a:solidFill>
            </a:endParaRPr>
          </a:p>
        </p:txBody>
      </p:sp>
      <p:grpSp>
        <p:nvGrpSpPr>
          <p:cNvPr id="2" name="Group 1"/>
          <p:cNvGrpSpPr>
            <a:grpSpLocks noChangeAspect="1"/>
          </p:cNvGrpSpPr>
          <p:nvPr/>
        </p:nvGrpSpPr>
        <p:grpSpPr bwMode="auto">
          <a:xfrm>
            <a:off x="3580548" y="1924630"/>
            <a:ext cx="5563452" cy="4487085"/>
            <a:chOff x="2410" y="1578"/>
            <a:chExt cx="3339" cy="2693"/>
          </a:xfrm>
        </p:grpSpPr>
        <p:pic>
          <p:nvPicPr>
            <p:cNvPr id="15"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410" y="1578"/>
              <a:ext cx="3339" cy="2693"/>
            </a:xfrm>
            <a:prstGeom prst="rect">
              <a:avLst/>
            </a:prstGeom>
            <a:noFill/>
            <a:ln w="9525">
              <a:noFill/>
              <a:round/>
              <a:headEnd/>
              <a:tailEnd/>
            </a:ln>
            <a:effectLst/>
          </p:spPr>
        </p:pic>
      </p:grpSp>
      <p:pic>
        <p:nvPicPr>
          <p:cNvPr id="16" name="Picture 15" descr="txp_fig"/>
          <p:cNvPicPr>
            <a:picLocks noChangeAspect="1" noChangeArrowheads="1"/>
          </p:cNvPicPr>
          <p:nvPr>
            <p:custDataLst>
              <p:tags r:id="rId1"/>
            </p:custDataLst>
          </p:nvPr>
        </p:nvPicPr>
        <p:blipFill rotWithShape="1">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62043" y="1683672"/>
            <a:ext cx="2831706" cy="641798"/>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lgn="ctr">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pic>
        <p:nvPicPr>
          <p:cNvPr id="18" name="Picture 17" descr="txp_fig"/>
          <p:cNvPicPr>
            <a:picLocks noChangeAspect="1" noChangeArrowheads="1"/>
          </p:cNvPicPr>
          <p:nvPr>
            <p:custDataLst>
              <p:tags r:id="rId2"/>
            </p:custDataLst>
          </p:nvPr>
        </p:nvPicPr>
        <p:blipFill rotWithShape="1">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3699105" y="1652703"/>
            <a:ext cx="1579565" cy="623711"/>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lgn="ctr">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pic>
        <p:nvPicPr>
          <p:cNvPr id="23" name="Picture 4" descr="txp_fig"/>
          <p:cNvPicPr>
            <a:picLocks noChangeAspect="1" noChangeArrowheads="1"/>
          </p:cNvPicPr>
          <p:nvPr>
            <p:custDataLst>
              <p:tags r:id="rId3"/>
            </p:custDataLst>
          </p:nvPr>
        </p:nvPicPr>
        <p:blipFill rotWithShape="1">
          <a:blip r:embed="rId11" cstate="email">
            <a:clrChange>
              <a:clrFrom>
                <a:srgbClr val="FFFFFF"/>
              </a:clrFrom>
              <a:clrTo>
                <a:srgbClr val="FFFFFF">
                  <a:alpha val="0"/>
                </a:srgbClr>
              </a:clrTo>
            </a:clrChange>
            <a:extLst>
              <a:ext uri="{28A0092B-C50C-407E-A947-70E740481C1C}">
                <a14:useLocalDpi xmlns:a14="http://schemas.microsoft.com/office/drawing/2010/main"/>
              </a:ext>
            </a:extLst>
          </a:blip>
          <a:srcRect l="-2"/>
          <a:stretch/>
        </p:blipFill>
        <p:spPr bwMode="auto">
          <a:xfrm>
            <a:off x="675902" y="3353942"/>
            <a:ext cx="1859114" cy="615396"/>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lgn="ctr">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pic>
        <p:nvPicPr>
          <p:cNvPr id="26" name="Picture 4" descr="txp_fig"/>
          <p:cNvPicPr>
            <a:picLocks noChangeAspect="1" noChangeArrowheads="1"/>
          </p:cNvPicPr>
          <p:nvPr>
            <p:custDataLst>
              <p:tags r:id="rId4"/>
            </p:custDataLst>
          </p:nvPr>
        </p:nvPicPr>
        <p:blipFill rotWithShape="1">
          <a:blip r:embed="rId1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092065" y="3901405"/>
            <a:ext cx="2922179" cy="649407"/>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lgn="ctr">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
        <p:nvSpPr>
          <p:cNvPr id="11" name="TextBox 10"/>
          <p:cNvSpPr txBox="1"/>
          <p:nvPr/>
        </p:nvSpPr>
        <p:spPr>
          <a:xfrm>
            <a:off x="285420" y="2593458"/>
            <a:ext cx="4434517" cy="646331"/>
          </a:xfrm>
          <a:prstGeom prst="rect">
            <a:avLst/>
          </a:prstGeom>
          <a:noFill/>
        </p:spPr>
        <p:txBody>
          <a:bodyPr wrap="square" rtlCol="0">
            <a:spAutoFit/>
          </a:bodyPr>
          <a:lstStyle/>
          <a:p>
            <a:r>
              <a:rPr lang="en-GB" dirty="0" smtClean="0"/>
              <a:t>In a 1.5 T magnetic field the spin rotates in 144ns and the momentum in 149ns</a:t>
            </a:r>
            <a:endParaRPr lang="en-GB" dirty="0"/>
          </a:p>
        </p:txBody>
      </p:sp>
      <p:sp>
        <p:nvSpPr>
          <p:cNvPr id="12" name="TextBox 11"/>
          <p:cNvSpPr txBox="1"/>
          <p:nvPr/>
        </p:nvSpPr>
        <p:spPr>
          <a:xfrm>
            <a:off x="0" y="4565055"/>
            <a:ext cx="2311866" cy="923330"/>
          </a:xfrm>
          <a:prstGeom prst="rect">
            <a:avLst/>
          </a:prstGeom>
          <a:noFill/>
        </p:spPr>
        <p:txBody>
          <a:bodyPr wrap="square" rtlCol="0">
            <a:spAutoFit/>
          </a:bodyPr>
          <a:lstStyle/>
          <a:p>
            <a:r>
              <a:rPr lang="en-GB" dirty="0" smtClean="0"/>
              <a:t>Measure the spin precession from the positron decays</a:t>
            </a:r>
            <a:endParaRPr lang="en-GB" dirty="0"/>
          </a:p>
        </p:txBody>
      </p:sp>
      <p:sp>
        <p:nvSpPr>
          <p:cNvPr id="14" name="TextBox 13"/>
          <p:cNvSpPr txBox="1"/>
          <p:nvPr/>
        </p:nvSpPr>
        <p:spPr>
          <a:xfrm>
            <a:off x="1978446" y="5659613"/>
            <a:ext cx="1893087" cy="923330"/>
          </a:xfrm>
          <a:prstGeom prst="rect">
            <a:avLst/>
          </a:prstGeom>
          <a:noFill/>
        </p:spPr>
        <p:txBody>
          <a:bodyPr wrap="square" rtlCol="0">
            <a:spAutoFit/>
          </a:bodyPr>
          <a:lstStyle/>
          <a:p>
            <a:r>
              <a:rPr lang="en-GB" dirty="0" smtClean="0"/>
              <a:t>Measure the magnetic field in the ring</a:t>
            </a:r>
            <a:endParaRPr lang="en-GB" dirty="0"/>
          </a:p>
        </p:txBody>
      </p:sp>
      <p:cxnSp>
        <p:nvCxnSpPr>
          <p:cNvPr id="19" name="Straight Arrow Connector 18"/>
          <p:cNvCxnSpPr/>
          <p:nvPr/>
        </p:nvCxnSpPr>
        <p:spPr>
          <a:xfrm rot="5400000">
            <a:off x="177378" y="4009451"/>
            <a:ext cx="663650" cy="3904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5400000">
            <a:off x="2480728" y="4368704"/>
            <a:ext cx="1507357" cy="10744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Vertical Focussing</a:t>
            </a:r>
            <a:endParaRPr lang="en-GB" dirty="0"/>
          </a:p>
        </p:txBody>
      </p:sp>
      <p:grpSp>
        <p:nvGrpSpPr>
          <p:cNvPr id="28" name="Group 27"/>
          <p:cNvGrpSpPr>
            <a:grpSpLocks noChangeAspect="1"/>
          </p:cNvGrpSpPr>
          <p:nvPr/>
        </p:nvGrpSpPr>
        <p:grpSpPr>
          <a:xfrm rot="15706386">
            <a:off x="-721014" y="2600870"/>
            <a:ext cx="4832897" cy="3478945"/>
            <a:chOff x="323528" y="1052736"/>
            <a:chExt cx="4716016" cy="3537012"/>
          </a:xfrm>
        </p:grpSpPr>
        <p:pic>
          <p:nvPicPr>
            <p:cNvPr id="49" name="Picture 4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3528" y="1052736"/>
              <a:ext cx="4716016" cy="3537012"/>
            </a:xfrm>
            <a:prstGeom prst="rect">
              <a:avLst/>
            </a:prstGeom>
          </p:spPr>
        </p:pic>
        <p:sp>
          <p:nvSpPr>
            <p:cNvPr id="50" name="Rectangle 49"/>
            <p:cNvSpPr/>
            <p:nvPr/>
          </p:nvSpPr>
          <p:spPr>
            <a:xfrm>
              <a:off x="323528" y="4437112"/>
              <a:ext cx="1888926" cy="152636"/>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1" name="TextBox 50"/>
          <p:cNvSpPr txBox="1"/>
          <p:nvPr/>
        </p:nvSpPr>
        <p:spPr>
          <a:xfrm>
            <a:off x="0" y="784225"/>
            <a:ext cx="9144000" cy="646331"/>
          </a:xfrm>
          <a:prstGeom prst="rect">
            <a:avLst/>
          </a:prstGeom>
          <a:noFill/>
        </p:spPr>
        <p:txBody>
          <a:bodyPr wrap="square" rtlCol="0">
            <a:spAutoFit/>
          </a:bodyPr>
          <a:lstStyle/>
          <a:p>
            <a:pPr algn="ctr"/>
            <a:r>
              <a:rPr lang="en-GB" b="1" i="1" dirty="0" smtClean="0">
                <a:solidFill>
                  <a:schemeClr val="tx2"/>
                </a:solidFill>
              </a:rPr>
              <a:t>The magnetic field that keeps the muon in orbit causes the beam to diverge vertically so we need a vertical constraining </a:t>
            </a:r>
            <a:r>
              <a:rPr lang="en-GB" b="1" i="1" dirty="0" smtClean="0">
                <a:solidFill>
                  <a:schemeClr val="tx2"/>
                </a:solidFill>
              </a:rPr>
              <a:t>force </a:t>
            </a:r>
            <a:r>
              <a:rPr lang="mr-IN" b="1" i="1" dirty="0" smtClean="0">
                <a:solidFill>
                  <a:schemeClr val="tx2"/>
                </a:solidFill>
              </a:rPr>
              <a:t>–</a:t>
            </a:r>
            <a:r>
              <a:rPr lang="en-GB" b="1" i="1" dirty="0" smtClean="0">
                <a:solidFill>
                  <a:schemeClr val="tx2"/>
                </a:solidFill>
              </a:rPr>
              <a:t> an electric </a:t>
            </a:r>
            <a:r>
              <a:rPr lang="en-GB" b="1" i="1" dirty="0" err="1" smtClean="0">
                <a:solidFill>
                  <a:schemeClr val="tx2"/>
                </a:solidFill>
              </a:rPr>
              <a:t>quadropole</a:t>
            </a:r>
            <a:endParaRPr lang="en-GB" b="1" i="1" dirty="0">
              <a:solidFill>
                <a:schemeClr val="tx2"/>
              </a:solidFill>
            </a:endParaRPr>
          </a:p>
        </p:txBody>
      </p:sp>
      <p:sp>
        <p:nvSpPr>
          <p:cNvPr id="52" name="TextBox 51"/>
          <p:cNvSpPr txBox="1"/>
          <p:nvPr/>
        </p:nvSpPr>
        <p:spPr>
          <a:xfrm>
            <a:off x="0" y="1467783"/>
            <a:ext cx="9144000" cy="646331"/>
          </a:xfrm>
          <a:prstGeom prst="rect">
            <a:avLst/>
          </a:prstGeom>
          <a:noFill/>
        </p:spPr>
        <p:txBody>
          <a:bodyPr wrap="square" rtlCol="0">
            <a:spAutoFit/>
          </a:bodyPr>
          <a:lstStyle/>
          <a:p>
            <a:r>
              <a:rPr lang="en-GB" smtClean="0"/>
              <a:t>The electric field </a:t>
            </a:r>
            <a:r>
              <a:rPr lang="en-GB" dirty="0" smtClean="0"/>
              <a:t>looks like an addition magnetic field to a moving particle and so adds a term to the precession frequency </a:t>
            </a:r>
            <a:r>
              <a:rPr lang="en-GB" smtClean="0"/>
              <a:t>: </a:t>
            </a:r>
            <a:endParaRPr lang="en-GB" dirty="0" smtClean="0"/>
          </a:p>
        </p:txBody>
      </p:sp>
      <p:sp>
        <p:nvSpPr>
          <p:cNvPr id="62" name="TextBox 61"/>
          <p:cNvSpPr txBox="1"/>
          <p:nvPr/>
        </p:nvSpPr>
        <p:spPr>
          <a:xfrm>
            <a:off x="4939899" y="3077118"/>
            <a:ext cx="2904159" cy="646331"/>
          </a:xfrm>
          <a:prstGeom prst="rect">
            <a:avLst/>
          </a:prstGeom>
          <a:noFill/>
        </p:spPr>
        <p:txBody>
          <a:bodyPr wrap="square" rtlCol="0">
            <a:spAutoFit/>
          </a:bodyPr>
          <a:lstStyle/>
          <a:p>
            <a:r>
              <a:rPr lang="en-GB" dirty="0" smtClean="0"/>
              <a:t>By choosing </a:t>
            </a:r>
            <a:r>
              <a:rPr lang="en-GB" dirty="0" err="1" smtClean="0"/>
              <a:t>γ</a:t>
            </a:r>
            <a:r>
              <a:rPr lang="en-GB" dirty="0" smtClean="0"/>
              <a:t> = 29.3 we can cancel out this term</a:t>
            </a:r>
            <a:endParaRPr lang="en-GB" dirty="0"/>
          </a:p>
        </p:txBody>
      </p:sp>
      <p:cxnSp>
        <p:nvCxnSpPr>
          <p:cNvPr id="64" name="Straight Arrow Connector 63"/>
          <p:cNvCxnSpPr/>
          <p:nvPr/>
        </p:nvCxnSpPr>
        <p:spPr>
          <a:xfrm>
            <a:off x="5486400" y="2497445"/>
            <a:ext cx="641445" cy="5796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3311019" y="3778891"/>
            <a:ext cx="5903764" cy="646331"/>
          </a:xfrm>
          <a:prstGeom prst="rect">
            <a:avLst/>
          </a:prstGeom>
          <a:noFill/>
        </p:spPr>
        <p:txBody>
          <a:bodyPr wrap="square" rtlCol="0">
            <a:spAutoFit/>
          </a:bodyPr>
          <a:lstStyle/>
          <a:p>
            <a:pPr algn="ctr"/>
            <a:r>
              <a:rPr lang="en-GB" b="1" i="1" dirty="0" smtClean="0">
                <a:solidFill>
                  <a:srgbClr val="1F497D"/>
                </a:solidFill>
              </a:rPr>
              <a:t>Run at the magic momentum, </a:t>
            </a:r>
            <a:r>
              <a:rPr lang="en-GB" b="1" i="1" dirty="0" err="1" smtClean="0">
                <a:solidFill>
                  <a:srgbClr val="1F497D"/>
                </a:solidFill>
              </a:rPr>
              <a:t>p</a:t>
            </a:r>
            <a:r>
              <a:rPr lang="en-GB" b="1" i="1" dirty="0" smtClean="0">
                <a:solidFill>
                  <a:srgbClr val="1F497D"/>
                </a:solidFill>
              </a:rPr>
              <a:t> = 3.094 </a:t>
            </a:r>
            <a:r>
              <a:rPr lang="en-GB" b="1" i="1" dirty="0" err="1" smtClean="0">
                <a:solidFill>
                  <a:srgbClr val="1F497D"/>
                </a:solidFill>
              </a:rPr>
              <a:t>GeV</a:t>
            </a:r>
            <a:r>
              <a:rPr lang="en-GB" b="1" i="1" dirty="0" smtClean="0">
                <a:solidFill>
                  <a:srgbClr val="1F497D"/>
                </a:solidFill>
              </a:rPr>
              <a:t> – the CERN-III miracle!</a:t>
            </a:r>
            <a:endParaRPr lang="en-GB" b="1" i="1" dirty="0">
              <a:solidFill>
                <a:srgbClr val="1F497D"/>
              </a:solidFill>
            </a:endParaRPr>
          </a:p>
        </p:txBody>
      </p:sp>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56850" y="1902326"/>
            <a:ext cx="6264322" cy="543908"/>
          </a:xfrm>
          <a:prstGeom prst="rect">
            <a:avLst/>
          </a:prstGeom>
        </p:spPr>
      </p:pic>
      <p:cxnSp>
        <p:nvCxnSpPr>
          <p:cNvPr id="7" name="Straight Connector 6"/>
          <p:cNvCxnSpPr/>
          <p:nvPr/>
        </p:nvCxnSpPr>
        <p:spPr>
          <a:xfrm flipV="1">
            <a:off x="4612943" y="1801504"/>
            <a:ext cx="1241947" cy="84616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724952" y="1860008"/>
            <a:ext cx="1129938" cy="734449"/>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337206" y="4758182"/>
            <a:ext cx="5806793" cy="2031325"/>
          </a:xfrm>
          <a:prstGeom prst="rect">
            <a:avLst/>
          </a:prstGeom>
          <a:noFill/>
        </p:spPr>
        <p:txBody>
          <a:bodyPr wrap="square" rtlCol="0">
            <a:spAutoFit/>
          </a:bodyPr>
          <a:lstStyle/>
          <a:p>
            <a:r>
              <a:rPr lang="en-US" dirty="0" smtClean="0"/>
              <a:t>Even so there are small effects : </a:t>
            </a:r>
          </a:p>
          <a:p>
            <a:pPr marL="742950" lvl="1" indent="-285750">
              <a:buFont typeface="Arial" charset="0"/>
              <a:buChar char="•"/>
            </a:pPr>
            <a:r>
              <a:rPr lang="en-US" b="1" dirty="0" smtClean="0">
                <a:solidFill>
                  <a:schemeClr val="tx2"/>
                </a:solidFill>
              </a:rPr>
              <a:t>The muons aren’t exactly at the magic momentum</a:t>
            </a:r>
          </a:p>
          <a:p>
            <a:pPr marL="742950" lvl="1" indent="-285750">
              <a:buFont typeface="Arial" charset="0"/>
              <a:buChar char="•"/>
            </a:pPr>
            <a:r>
              <a:rPr lang="en-US" b="1" dirty="0" smtClean="0">
                <a:solidFill>
                  <a:schemeClr val="tx2"/>
                </a:solidFill>
              </a:rPr>
              <a:t>There is a small degree of vertical motion of the muons</a:t>
            </a:r>
          </a:p>
          <a:p>
            <a:pPr marL="742950" lvl="1" indent="-285750">
              <a:buFont typeface="Arial" charset="0"/>
              <a:buChar char="•"/>
            </a:pPr>
            <a:endParaRPr lang="en-US" dirty="0"/>
          </a:p>
          <a:p>
            <a:r>
              <a:rPr lang="en-US" dirty="0" smtClean="0"/>
              <a:t>These small corrections can be calculated using the tracker and beam dynamics models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381000"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Magnetic moments</a:t>
            </a:r>
            <a:endParaRPr lang="en-GB" dirty="0"/>
          </a:p>
        </p:txBody>
      </p:sp>
      <p:sp>
        <p:nvSpPr>
          <p:cNvPr id="13" name="TextBox 12"/>
          <p:cNvSpPr txBox="1"/>
          <p:nvPr/>
        </p:nvSpPr>
        <p:spPr>
          <a:xfrm>
            <a:off x="0" y="784225"/>
            <a:ext cx="9144000" cy="369332"/>
          </a:xfrm>
          <a:prstGeom prst="rect">
            <a:avLst/>
          </a:prstGeom>
          <a:noFill/>
        </p:spPr>
        <p:txBody>
          <a:bodyPr wrap="square" rtlCol="0">
            <a:spAutoFit/>
          </a:bodyPr>
          <a:lstStyle/>
          <a:p>
            <a:r>
              <a:rPr lang="en-GB" b="1" i="1" dirty="0" smtClean="0">
                <a:solidFill>
                  <a:schemeClr val="tx2"/>
                </a:solidFill>
              </a:rPr>
              <a:t>The magnetic moment determines how something interacts with a magnetic field</a:t>
            </a:r>
            <a:endParaRPr lang="en-GB" b="1" i="1" dirty="0">
              <a:solidFill>
                <a:schemeClr val="tx2"/>
              </a:solidFill>
            </a:endParaRPr>
          </a:p>
        </p:txBody>
      </p:sp>
      <p:pic>
        <p:nvPicPr>
          <p:cNvPr id="14" name="Picture 13" descr="Gyroscope_precession.gif"/>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324934" y="4034892"/>
            <a:ext cx="2834640" cy="2834640"/>
          </a:xfrm>
          <a:prstGeom prst="rect">
            <a:avLst/>
          </a:prstGeom>
        </p:spPr>
      </p:pic>
      <p:pic>
        <p:nvPicPr>
          <p:cNvPr id="58" name="Picture 57" descr="spinPrecession.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42218" y="1153557"/>
            <a:ext cx="2480925" cy="2846639"/>
          </a:xfrm>
          <a:prstGeom prst="rect">
            <a:avLst/>
          </a:prstGeom>
        </p:spPr>
      </p:pic>
      <p:sp>
        <p:nvSpPr>
          <p:cNvPr id="59" name="TextBox 58"/>
          <p:cNvSpPr txBox="1"/>
          <p:nvPr/>
        </p:nvSpPr>
        <p:spPr>
          <a:xfrm>
            <a:off x="0" y="1622712"/>
            <a:ext cx="4248101" cy="646331"/>
          </a:xfrm>
          <a:prstGeom prst="rect">
            <a:avLst/>
          </a:prstGeom>
          <a:noFill/>
        </p:spPr>
        <p:txBody>
          <a:bodyPr wrap="square" rtlCol="0">
            <a:spAutoFit/>
          </a:bodyPr>
          <a:lstStyle/>
          <a:p>
            <a:r>
              <a:rPr lang="en-GB" dirty="0" smtClean="0"/>
              <a:t>A magnetic moment placed in a magnetic field will experience a force : </a:t>
            </a:r>
            <a:endParaRPr lang="en-GB" dirty="0"/>
          </a:p>
        </p:txBody>
      </p:sp>
      <p:pic>
        <p:nvPicPr>
          <p:cNvPr id="60" name="Picture 3"/>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7"/>
          <a:stretch/>
        </p:blipFill>
        <p:spPr bwMode="auto">
          <a:xfrm>
            <a:off x="4321091" y="1726460"/>
            <a:ext cx="1554914" cy="484187"/>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sp>
        <p:nvSpPr>
          <p:cNvPr id="61" name="TextBox 60"/>
          <p:cNvSpPr txBox="1"/>
          <p:nvPr/>
        </p:nvSpPr>
        <p:spPr>
          <a:xfrm>
            <a:off x="0" y="2730055"/>
            <a:ext cx="7157557" cy="369332"/>
          </a:xfrm>
          <a:prstGeom prst="rect">
            <a:avLst/>
          </a:prstGeom>
          <a:noFill/>
        </p:spPr>
        <p:txBody>
          <a:bodyPr wrap="square" rtlCol="0">
            <a:spAutoFit/>
          </a:bodyPr>
          <a:lstStyle/>
          <a:p>
            <a:r>
              <a:rPr lang="en-GB" dirty="0" smtClean="0"/>
              <a:t>Classically the magnetic moment is : </a:t>
            </a:r>
            <a:endParaRPr lang="en-GB" dirty="0"/>
          </a:p>
        </p:txBody>
      </p:sp>
      <p:pic>
        <p:nvPicPr>
          <p:cNvPr id="62" name="Picture 9"/>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029131" y="2590221"/>
            <a:ext cx="1965325" cy="777875"/>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sp>
        <p:nvSpPr>
          <p:cNvPr id="63" name="TextBox 62"/>
          <p:cNvSpPr txBox="1"/>
          <p:nvPr/>
        </p:nvSpPr>
        <p:spPr>
          <a:xfrm>
            <a:off x="0" y="5151150"/>
            <a:ext cx="6861193" cy="369332"/>
          </a:xfrm>
          <a:prstGeom prst="rect">
            <a:avLst/>
          </a:prstGeom>
          <a:noFill/>
        </p:spPr>
        <p:txBody>
          <a:bodyPr wrap="square" rtlCol="0">
            <a:spAutoFit/>
          </a:bodyPr>
          <a:lstStyle/>
          <a:p>
            <a:r>
              <a:rPr lang="en-GB" dirty="0" smtClean="0"/>
              <a:t>For particles with quantum mechanical spin (e.g. electrons) : </a:t>
            </a:r>
            <a:endParaRPr lang="en-GB" dirty="0"/>
          </a:p>
        </p:txBody>
      </p:sp>
      <p:pic>
        <p:nvPicPr>
          <p:cNvPr id="64" name="Picture 4"/>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022279" y="5632926"/>
            <a:ext cx="1737360" cy="612775"/>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pic>
        <p:nvPicPr>
          <p:cNvPr id="66" name="Picture 1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452641" y="5694666"/>
            <a:ext cx="1152979" cy="552469"/>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sp>
        <p:nvSpPr>
          <p:cNvPr id="67" name="TextBox 66"/>
          <p:cNvSpPr txBox="1"/>
          <p:nvPr/>
        </p:nvSpPr>
        <p:spPr>
          <a:xfrm>
            <a:off x="0" y="3646049"/>
            <a:ext cx="6861193" cy="1077218"/>
          </a:xfrm>
          <a:prstGeom prst="rect">
            <a:avLst/>
          </a:prstGeom>
          <a:noFill/>
        </p:spPr>
        <p:txBody>
          <a:bodyPr wrap="square" rtlCol="0">
            <a:spAutoFit/>
          </a:bodyPr>
          <a:lstStyle/>
          <a:p>
            <a:pPr>
              <a:spcAft>
                <a:spcPts val="1200"/>
              </a:spcAft>
            </a:pPr>
            <a:r>
              <a:rPr lang="en-GB" dirty="0" smtClean="0"/>
              <a:t>The torque from the magnetic field causes the angular momentum and magnetic moment to </a:t>
            </a:r>
            <a:r>
              <a:rPr lang="en-GB" b="1" dirty="0" err="1" smtClean="0">
                <a:solidFill>
                  <a:schemeClr val="tx2"/>
                </a:solidFill>
              </a:rPr>
              <a:t>precess</a:t>
            </a:r>
            <a:endParaRPr lang="en-GB" b="1" dirty="0" smtClean="0">
              <a:solidFill>
                <a:schemeClr val="tx2"/>
              </a:solidFill>
            </a:endParaRPr>
          </a:p>
          <a:p>
            <a:pPr algn="r"/>
            <a:r>
              <a:rPr lang="en-GB" dirty="0" err="1" smtClean="0"/>
              <a:t>Analagous</a:t>
            </a:r>
            <a:r>
              <a:rPr lang="en-GB" dirty="0" smtClean="0"/>
              <a:t> to a gyroscope</a:t>
            </a:r>
            <a:endParaRPr lang="en-GB" dirty="0"/>
          </a:p>
        </p:txBody>
      </p:sp>
      <p:cxnSp>
        <p:nvCxnSpPr>
          <p:cNvPr id="69" name="Straight Arrow Connector 68"/>
          <p:cNvCxnSpPr/>
          <p:nvPr/>
        </p:nvCxnSpPr>
        <p:spPr>
          <a:xfrm>
            <a:off x="2759639" y="4527958"/>
            <a:ext cx="126949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err="1" smtClean="0">
                <a:solidFill>
                  <a:schemeClr val="bg1"/>
                </a:solidFill>
              </a:rPr>
              <a:t>Muon</a:t>
            </a:r>
            <a:r>
              <a:rPr lang="en-GB" sz="2800" b="1" dirty="0" smtClean="0">
                <a:solidFill>
                  <a:schemeClr val="bg1"/>
                </a:solidFill>
              </a:rPr>
              <a:t> production</a:t>
            </a:r>
            <a:endParaRPr lang="en-GB" dirty="0"/>
          </a:p>
        </p:txBody>
      </p:sp>
      <p:sp>
        <p:nvSpPr>
          <p:cNvPr id="17" name="Rectangle 16"/>
          <p:cNvSpPr/>
          <p:nvPr/>
        </p:nvSpPr>
        <p:spPr>
          <a:xfrm>
            <a:off x="1412512" y="2633747"/>
            <a:ext cx="443585" cy="576064"/>
          </a:xfrm>
          <a:prstGeom prst="rect">
            <a:avLst/>
          </a:prstGeom>
          <a:solidFill>
            <a:srgbClr val="008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400818" y="2896554"/>
            <a:ext cx="93610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2063564" y="2578390"/>
            <a:ext cx="720000" cy="1800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2063648" y="2919589"/>
            <a:ext cx="720000" cy="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2042722" y="3055003"/>
            <a:ext cx="720000" cy="1800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9003" y="2670872"/>
            <a:ext cx="344465" cy="400110"/>
          </a:xfrm>
          <a:prstGeom prst="rect">
            <a:avLst/>
          </a:prstGeom>
          <a:noFill/>
        </p:spPr>
        <p:txBody>
          <a:bodyPr wrap="none" rtlCol="0">
            <a:spAutoFit/>
          </a:bodyPr>
          <a:lstStyle/>
          <a:p>
            <a:r>
              <a:rPr lang="en-US" sz="2000" dirty="0" smtClean="0">
                <a:latin typeface="Verdana"/>
                <a:cs typeface="Verdana"/>
              </a:rPr>
              <a:t>p</a:t>
            </a:r>
          </a:p>
        </p:txBody>
      </p:sp>
      <p:pic>
        <p:nvPicPr>
          <p:cNvPr id="28" name="Picture 27" descr="latex-image-1.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75141" y="2611900"/>
            <a:ext cx="533400" cy="406400"/>
          </a:xfrm>
          <a:prstGeom prst="rect">
            <a:avLst/>
          </a:prstGeom>
        </p:spPr>
      </p:pic>
      <p:pic>
        <p:nvPicPr>
          <p:cNvPr id="29" name="Picture 28" descr="latex-image-1.pdf"/>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96769" y="2611900"/>
            <a:ext cx="520700" cy="495300"/>
          </a:xfrm>
          <a:prstGeom prst="rect">
            <a:avLst/>
          </a:prstGeom>
        </p:spPr>
      </p:pic>
      <p:pic>
        <p:nvPicPr>
          <p:cNvPr id="30" name="Picture 29" descr="latex-image-1.pdf"/>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032846" y="2827800"/>
            <a:ext cx="419100" cy="355600"/>
          </a:xfrm>
          <a:prstGeom prst="rect">
            <a:avLst/>
          </a:prstGeom>
        </p:spPr>
      </p:pic>
      <p:cxnSp>
        <p:nvCxnSpPr>
          <p:cNvPr id="31" name="Straight Arrow Connector 30"/>
          <p:cNvCxnSpPr/>
          <p:nvPr/>
        </p:nvCxnSpPr>
        <p:spPr>
          <a:xfrm>
            <a:off x="3415269" y="2919589"/>
            <a:ext cx="1979354" cy="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3894053" y="2944948"/>
            <a:ext cx="896875" cy="400110"/>
          </a:xfrm>
          <a:prstGeom prst="rect">
            <a:avLst/>
          </a:prstGeom>
          <a:noFill/>
        </p:spPr>
        <p:txBody>
          <a:bodyPr wrap="none" rtlCol="0">
            <a:spAutoFit/>
          </a:bodyPr>
          <a:lstStyle/>
          <a:p>
            <a:r>
              <a:rPr lang="en-US" sz="2000" dirty="0" smtClean="0">
                <a:solidFill>
                  <a:srgbClr val="0000FF"/>
                </a:solidFill>
                <a:latin typeface="Verdana"/>
                <a:cs typeface="Verdana"/>
              </a:rPr>
              <a:t>26 ns</a:t>
            </a:r>
          </a:p>
        </p:txBody>
      </p:sp>
      <p:pic>
        <p:nvPicPr>
          <p:cNvPr id="33" name="Picture 32"/>
          <p:cNvPicPr>
            <a:picLocks noChangeAspect="1"/>
          </p:cNvPicPr>
          <p:nvPr/>
        </p:nvPicPr>
        <p:blipFill>
          <a:blip r:embed="rId7"/>
          <a:stretch>
            <a:fillRect/>
          </a:stretch>
        </p:blipFill>
        <p:spPr>
          <a:xfrm>
            <a:off x="3767450" y="5235479"/>
            <a:ext cx="3254346" cy="1352588"/>
          </a:xfrm>
          <a:prstGeom prst="rect">
            <a:avLst/>
          </a:prstGeom>
        </p:spPr>
      </p:pic>
      <p:sp>
        <p:nvSpPr>
          <p:cNvPr id="34" name="TextBox 33"/>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A proton beam is hit into a </a:t>
            </a:r>
            <a:r>
              <a:rPr lang="en-GB" b="1" i="1" dirty="0" err="1" smtClean="0">
                <a:solidFill>
                  <a:srgbClr val="1F497D"/>
                </a:solidFill>
              </a:rPr>
              <a:t>pion</a:t>
            </a:r>
            <a:r>
              <a:rPr lang="en-GB" b="1" i="1" dirty="0" smtClean="0">
                <a:solidFill>
                  <a:srgbClr val="1F497D"/>
                </a:solidFill>
              </a:rPr>
              <a:t> production target and the </a:t>
            </a:r>
            <a:r>
              <a:rPr lang="en-GB" b="1" i="1" dirty="0" err="1" smtClean="0">
                <a:solidFill>
                  <a:srgbClr val="1F497D"/>
                </a:solidFill>
              </a:rPr>
              <a:t>muons</a:t>
            </a:r>
            <a:r>
              <a:rPr lang="en-GB" b="1" i="1" dirty="0" smtClean="0">
                <a:solidFill>
                  <a:srgbClr val="1F497D"/>
                </a:solidFill>
              </a:rPr>
              <a:t> from the </a:t>
            </a:r>
            <a:r>
              <a:rPr lang="en-GB" b="1" i="1" dirty="0" err="1" smtClean="0">
                <a:solidFill>
                  <a:srgbClr val="1F497D"/>
                </a:solidFill>
              </a:rPr>
              <a:t>pion</a:t>
            </a:r>
            <a:r>
              <a:rPr lang="en-GB" b="1" i="1" dirty="0" smtClean="0">
                <a:solidFill>
                  <a:srgbClr val="1F497D"/>
                </a:solidFill>
              </a:rPr>
              <a:t> decays are collected</a:t>
            </a:r>
            <a:endParaRPr lang="en-GB" b="1" i="1" dirty="0">
              <a:solidFill>
                <a:srgbClr val="1F497D"/>
              </a:solidFill>
            </a:endParaRPr>
          </a:p>
        </p:txBody>
      </p:sp>
      <p:sp>
        <p:nvSpPr>
          <p:cNvPr id="35" name="TextBox 34"/>
          <p:cNvSpPr txBox="1"/>
          <p:nvPr/>
        </p:nvSpPr>
        <p:spPr>
          <a:xfrm>
            <a:off x="-31959" y="1450327"/>
            <a:ext cx="3763308" cy="646331"/>
          </a:xfrm>
          <a:prstGeom prst="rect">
            <a:avLst/>
          </a:prstGeom>
          <a:noFill/>
        </p:spPr>
        <p:txBody>
          <a:bodyPr wrap="square" rtlCol="0">
            <a:spAutoFit/>
          </a:bodyPr>
          <a:lstStyle/>
          <a:p>
            <a:r>
              <a:rPr lang="en-GB" dirty="0" smtClean="0"/>
              <a:t>Protons hit a pion target to produce </a:t>
            </a:r>
            <a:r>
              <a:rPr lang="en-GB" dirty="0" err="1" smtClean="0"/>
              <a:t>pions</a:t>
            </a:r>
            <a:r>
              <a:rPr lang="en-GB" dirty="0" smtClean="0"/>
              <a:t> which subsequently </a:t>
            </a:r>
            <a:r>
              <a:rPr lang="en-GB" dirty="0" smtClean="0"/>
              <a:t>decay :</a:t>
            </a:r>
            <a:endParaRPr lang="en-GB" dirty="0"/>
          </a:p>
        </p:txBody>
      </p:sp>
      <p:sp>
        <p:nvSpPr>
          <p:cNvPr id="36" name="TextBox 35"/>
          <p:cNvSpPr txBox="1"/>
          <p:nvPr/>
        </p:nvSpPr>
        <p:spPr>
          <a:xfrm>
            <a:off x="-12818" y="4344706"/>
            <a:ext cx="5053675" cy="1277273"/>
          </a:xfrm>
          <a:prstGeom prst="rect">
            <a:avLst/>
          </a:prstGeom>
          <a:noFill/>
        </p:spPr>
        <p:txBody>
          <a:bodyPr wrap="square" rtlCol="0">
            <a:spAutoFit/>
          </a:bodyPr>
          <a:lstStyle/>
          <a:p>
            <a:pPr>
              <a:spcAft>
                <a:spcPts val="600"/>
              </a:spcAft>
            </a:pPr>
            <a:r>
              <a:rPr lang="en-GB" dirty="0" smtClean="0"/>
              <a:t>In the </a:t>
            </a:r>
            <a:r>
              <a:rPr lang="en-GB" dirty="0" err="1" smtClean="0"/>
              <a:t>pion</a:t>
            </a:r>
            <a:r>
              <a:rPr lang="en-GB" dirty="0" smtClean="0"/>
              <a:t> decay the neutrino must have spin opposite to the momentum</a:t>
            </a:r>
          </a:p>
          <a:p>
            <a:pPr lvl="2"/>
            <a:r>
              <a:rPr lang="en-GB" dirty="0" smtClean="0"/>
              <a:t>To conserve spin the </a:t>
            </a:r>
            <a:r>
              <a:rPr lang="en-GB" dirty="0" err="1" smtClean="0"/>
              <a:t>muon</a:t>
            </a:r>
            <a:r>
              <a:rPr lang="en-GB" dirty="0" smtClean="0"/>
              <a:t> spin must also be opposite to the momentum</a:t>
            </a:r>
            <a:endParaRPr lang="en-GB" dirty="0"/>
          </a:p>
        </p:txBody>
      </p:sp>
      <p:cxnSp>
        <p:nvCxnSpPr>
          <p:cNvPr id="38" name="Straight Arrow Connector 37"/>
          <p:cNvCxnSpPr/>
          <p:nvPr/>
        </p:nvCxnSpPr>
        <p:spPr>
          <a:xfrm>
            <a:off x="193006" y="5144603"/>
            <a:ext cx="70125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0" y="6488668"/>
            <a:ext cx="9144001" cy="369332"/>
          </a:xfrm>
          <a:prstGeom prst="rect">
            <a:avLst/>
          </a:prstGeom>
          <a:noFill/>
        </p:spPr>
        <p:txBody>
          <a:bodyPr wrap="square" rtlCol="0">
            <a:spAutoFit/>
          </a:bodyPr>
          <a:lstStyle/>
          <a:p>
            <a:pPr algn="ctr"/>
            <a:r>
              <a:rPr lang="en-GB" b="1" i="1" dirty="0" smtClean="0">
                <a:solidFill>
                  <a:srgbClr val="1F497D"/>
                </a:solidFill>
              </a:rPr>
              <a:t>We get a naturally polarised </a:t>
            </a:r>
            <a:r>
              <a:rPr lang="en-GB" b="1" i="1" dirty="0" err="1" smtClean="0">
                <a:solidFill>
                  <a:srgbClr val="1F497D"/>
                </a:solidFill>
              </a:rPr>
              <a:t>muon</a:t>
            </a:r>
            <a:r>
              <a:rPr lang="en-GB" b="1" i="1" dirty="0" smtClean="0">
                <a:solidFill>
                  <a:srgbClr val="1F497D"/>
                </a:solidFill>
              </a:rPr>
              <a:t> beam from the physics of the </a:t>
            </a:r>
            <a:r>
              <a:rPr lang="en-GB" b="1" i="1" dirty="0" err="1" smtClean="0">
                <a:solidFill>
                  <a:srgbClr val="1F497D"/>
                </a:solidFill>
              </a:rPr>
              <a:t>pion</a:t>
            </a:r>
            <a:r>
              <a:rPr lang="en-GB" b="1" i="1" dirty="0" smtClean="0">
                <a:solidFill>
                  <a:srgbClr val="1F497D"/>
                </a:solidFill>
              </a:rPr>
              <a:t> decays</a:t>
            </a:r>
            <a:endParaRPr lang="en-GB" b="1" i="1" dirty="0">
              <a:solidFill>
                <a:srgbClr val="1F497D"/>
              </a:solidFill>
            </a:endParaRPr>
          </a:p>
        </p:txBody>
      </p:sp>
      <p:sp>
        <p:nvSpPr>
          <p:cNvPr id="26" name="Oval 25"/>
          <p:cNvSpPr/>
          <p:nvPr/>
        </p:nvSpPr>
        <p:spPr>
          <a:xfrm>
            <a:off x="3921811" y="1935002"/>
            <a:ext cx="835028" cy="835029"/>
          </a:xfrm>
          <a:prstGeom prst="ellipse">
            <a:avLst/>
          </a:prstGeom>
          <a:ln w="57150">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7" name="Oval 36"/>
          <p:cNvSpPr>
            <a:spLocks noChangeAspect="1"/>
          </p:cNvSpPr>
          <p:nvPr/>
        </p:nvSpPr>
        <p:spPr>
          <a:xfrm>
            <a:off x="4019286" y="2032476"/>
            <a:ext cx="640079" cy="640080"/>
          </a:xfrm>
          <a:prstGeom prst="ellipse">
            <a:avLst/>
          </a:prstGeom>
          <a:ln w="57150">
            <a:solidFill>
              <a:srgbClr val="FE66C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Oval 39"/>
          <p:cNvSpPr>
            <a:spLocks noChangeAspect="1"/>
          </p:cNvSpPr>
          <p:nvPr/>
        </p:nvSpPr>
        <p:spPr>
          <a:xfrm>
            <a:off x="3973566" y="1986756"/>
            <a:ext cx="731519" cy="731520"/>
          </a:xfrm>
          <a:prstGeom prst="ellipse">
            <a:avLst/>
          </a:prstGeom>
          <a:noFill/>
          <a:ln w="57150">
            <a:solidFill>
              <a:srgbClr val="0000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TextBox 40"/>
          <p:cNvSpPr txBox="1"/>
          <p:nvPr/>
        </p:nvSpPr>
        <p:spPr>
          <a:xfrm>
            <a:off x="4756839" y="1879587"/>
            <a:ext cx="1712328" cy="400110"/>
          </a:xfrm>
          <a:prstGeom prst="rect">
            <a:avLst/>
          </a:prstGeom>
          <a:noFill/>
        </p:spPr>
        <p:txBody>
          <a:bodyPr wrap="none" rtlCol="0">
            <a:spAutoFit/>
          </a:bodyPr>
          <a:lstStyle/>
          <a:p>
            <a:r>
              <a:rPr lang="en-US" b="0" dirty="0" smtClean="0">
                <a:solidFill>
                  <a:srgbClr val="7030A0"/>
                </a:solidFill>
              </a:rPr>
              <a:t>Delivery Ring</a:t>
            </a:r>
          </a:p>
        </p:txBody>
      </p:sp>
      <p:sp>
        <p:nvSpPr>
          <p:cNvPr id="7" name="TextBox 6"/>
          <p:cNvSpPr txBox="1"/>
          <p:nvPr/>
        </p:nvSpPr>
        <p:spPr>
          <a:xfrm>
            <a:off x="1282891" y="2217142"/>
            <a:ext cx="862561" cy="369332"/>
          </a:xfrm>
          <a:prstGeom prst="rect">
            <a:avLst/>
          </a:prstGeom>
          <a:noFill/>
        </p:spPr>
        <p:txBody>
          <a:bodyPr wrap="square" rtlCol="0">
            <a:spAutoFit/>
          </a:bodyPr>
          <a:lstStyle/>
          <a:p>
            <a:r>
              <a:rPr lang="en-US" smtClean="0"/>
              <a:t>Target</a:t>
            </a:r>
            <a:endParaRPr lang="en-US"/>
          </a:p>
        </p:txBody>
      </p:sp>
      <p:sp>
        <p:nvSpPr>
          <p:cNvPr id="8" name="TextBox 7"/>
          <p:cNvSpPr txBox="1"/>
          <p:nvPr/>
        </p:nvSpPr>
        <p:spPr>
          <a:xfrm>
            <a:off x="1856097" y="3439540"/>
            <a:ext cx="2497539" cy="646331"/>
          </a:xfrm>
          <a:prstGeom prst="rect">
            <a:avLst/>
          </a:prstGeom>
          <a:noFill/>
        </p:spPr>
        <p:txBody>
          <a:bodyPr wrap="square" rtlCol="0">
            <a:spAutoFit/>
          </a:bodyPr>
          <a:lstStyle/>
          <a:p>
            <a:pPr algn="ctr"/>
            <a:r>
              <a:rPr lang="en-US" dirty="0" smtClean="0"/>
              <a:t>3.11 GeV </a:t>
            </a:r>
            <a:r>
              <a:rPr lang="en-US" dirty="0" err="1" smtClean="0"/>
              <a:t>pions</a:t>
            </a:r>
            <a:r>
              <a:rPr lang="en-US" dirty="0" smtClean="0"/>
              <a:t> selected using a lithium lens</a:t>
            </a:r>
            <a:endParaRPr lang="en-US" dirty="0"/>
          </a:p>
        </p:txBody>
      </p:sp>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694973" y="2310418"/>
            <a:ext cx="2438487" cy="3236322"/>
          </a:xfrm>
          <a:prstGeom prst="rect">
            <a:avLst/>
          </a:prstGeom>
        </p:spPr>
      </p:pic>
      <p:sp>
        <p:nvSpPr>
          <p:cNvPr id="10" name="TextBox 9"/>
          <p:cNvSpPr txBox="1"/>
          <p:nvPr/>
        </p:nvSpPr>
        <p:spPr>
          <a:xfrm>
            <a:off x="6501301" y="1419365"/>
            <a:ext cx="2659456" cy="923330"/>
          </a:xfrm>
          <a:prstGeom prst="rect">
            <a:avLst/>
          </a:prstGeom>
          <a:noFill/>
        </p:spPr>
        <p:txBody>
          <a:bodyPr wrap="square" rtlCol="0">
            <a:spAutoFit/>
          </a:bodyPr>
          <a:lstStyle/>
          <a:p>
            <a:pPr algn="ctr"/>
            <a:r>
              <a:rPr lang="en-US" dirty="0" smtClean="0"/>
              <a:t>The muons and protons separate as they go around </a:t>
            </a:r>
            <a:r>
              <a:rPr lang="en-US" smtClean="0"/>
              <a:t>the delivery ring</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Accelerator Modifications</a:t>
            </a:r>
            <a:endParaRPr lang="en-GB" dirty="0"/>
          </a:p>
        </p:txBody>
      </p:sp>
      <p:grpSp>
        <p:nvGrpSpPr>
          <p:cNvPr id="43" name="Group 42"/>
          <p:cNvGrpSpPr/>
          <p:nvPr/>
        </p:nvGrpSpPr>
        <p:grpSpPr>
          <a:xfrm>
            <a:off x="0" y="2525599"/>
            <a:ext cx="3838839" cy="4350298"/>
            <a:chOff x="2178050" y="1003300"/>
            <a:chExt cx="4816475" cy="5473700"/>
          </a:xfrm>
        </p:grpSpPr>
        <p:pic>
          <p:nvPicPr>
            <p:cNvPr id="47" name="Picture 3" descr="Screen shot 2011-12-12 at 11.25.21 AM   Dec 12.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78050" y="1003300"/>
              <a:ext cx="4816475" cy="5473700"/>
            </a:xfrm>
            <a:prstGeom prst="rect">
              <a:avLst/>
            </a:prstGeom>
            <a:noFill/>
            <a:ln w="9525">
              <a:noFill/>
              <a:miter lim="800000"/>
              <a:headEnd/>
              <a:tailEnd/>
            </a:ln>
          </p:spPr>
        </p:pic>
        <p:sp>
          <p:nvSpPr>
            <p:cNvPr id="48" name="Freeform 27"/>
            <p:cNvSpPr>
              <a:spLocks/>
            </p:cNvSpPr>
            <p:nvPr/>
          </p:nvSpPr>
          <p:spPr bwMode="auto">
            <a:xfrm>
              <a:off x="2514600" y="2743200"/>
              <a:ext cx="2995612" cy="1114425"/>
            </a:xfrm>
            <a:custGeom>
              <a:avLst/>
              <a:gdLst>
                <a:gd name="T0" fmla="*/ 0 w 2814419"/>
                <a:gd name="T1" fmla="*/ 0 h 905819"/>
                <a:gd name="T2" fmla="*/ 803924 w 2814419"/>
                <a:gd name="T3" fmla="*/ 1003662 h 905819"/>
                <a:gd name="T4" fmla="*/ 1663938 w 2814419"/>
                <a:gd name="T5" fmla="*/ 2354741 h 905819"/>
                <a:gd name="T6" fmla="*/ 2654823 w 2814419"/>
                <a:gd name="T7" fmla="*/ 2972382 h 905819"/>
                <a:gd name="T8" fmla="*/ 3664400 w 2814419"/>
                <a:gd name="T9" fmla="*/ 2856576 h 905819"/>
                <a:gd name="T10" fmla="*/ 4599197 w 2814419"/>
                <a:gd name="T11" fmla="*/ 2393347 h 905819"/>
                <a:gd name="T12" fmla="*/ 4599197 w 2814419"/>
                <a:gd name="T13" fmla="*/ 2393347 h 905819"/>
                <a:gd name="T14" fmla="*/ 4599197 w 2814419"/>
                <a:gd name="T15" fmla="*/ 2393347 h 905819"/>
                <a:gd name="T16" fmla="*/ 4599197 w 2814419"/>
                <a:gd name="T17" fmla="*/ 2393347 h 9058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14419"/>
                <a:gd name="T28" fmla="*/ 0 h 905819"/>
                <a:gd name="T29" fmla="*/ 2814419 w 2814419"/>
                <a:gd name="T30" fmla="*/ 905819 h 9058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14419" h="905819">
                  <a:moveTo>
                    <a:pt x="0" y="0"/>
                  </a:moveTo>
                  <a:cubicBezTo>
                    <a:pt x="161123" y="90582"/>
                    <a:pt x="322247" y="181164"/>
                    <a:pt x="491951" y="297490"/>
                  </a:cubicBezTo>
                  <a:cubicBezTo>
                    <a:pt x="661655" y="413816"/>
                    <a:pt x="829453" y="600701"/>
                    <a:pt x="1018225" y="697957"/>
                  </a:cubicBezTo>
                  <a:cubicBezTo>
                    <a:pt x="1206997" y="795213"/>
                    <a:pt x="1420557" y="856237"/>
                    <a:pt x="1624583" y="881028"/>
                  </a:cubicBezTo>
                  <a:cubicBezTo>
                    <a:pt x="1828609" y="905819"/>
                    <a:pt x="2044076" y="875307"/>
                    <a:pt x="2242382" y="846702"/>
                  </a:cubicBezTo>
                  <a:cubicBezTo>
                    <a:pt x="2440688" y="818097"/>
                    <a:pt x="2814419" y="709399"/>
                    <a:pt x="2814419" y="709399"/>
                  </a:cubicBezTo>
                </a:path>
              </a:pathLst>
            </a:custGeom>
            <a:noFill/>
            <a:ln w="41275">
              <a:solidFill>
                <a:srgbClr val="FA0F0F"/>
              </a:solidFill>
              <a:round/>
              <a:headEnd/>
              <a:tailEnd/>
            </a:ln>
          </p:spPr>
          <p:txBody>
            <a:bodyPr>
              <a:prstTxWarp prst="textNoShape">
                <a:avLst/>
              </a:prstTxWarp>
            </a:bodyPr>
            <a:lstStyle/>
            <a:p>
              <a:endParaRPr lang="en-US"/>
            </a:p>
          </p:txBody>
        </p:sp>
        <p:sp>
          <p:nvSpPr>
            <p:cNvPr id="49" name="Rectangle 48"/>
            <p:cNvSpPr/>
            <p:nvPr/>
          </p:nvSpPr>
          <p:spPr bwMode="auto">
            <a:xfrm>
              <a:off x="3886200" y="1981200"/>
              <a:ext cx="1143000" cy="316670"/>
            </a:xfrm>
            <a:prstGeom prst="rect">
              <a:avLst/>
            </a:prstGeom>
            <a:solidFill>
              <a:srgbClr val="008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ts val="600"/>
                </a:spcBef>
                <a:spcAft>
                  <a:spcPct val="0"/>
                </a:spcAft>
                <a:buClr>
                  <a:srgbClr val="000000"/>
                </a:buClr>
                <a:buSzPct val="100000"/>
                <a:buFont typeface="Times New Roman" pitchFamily="1" charset="0"/>
                <a:buNone/>
                <a:tabLst/>
              </a:pPr>
              <a:r>
                <a:rPr kumimoji="0" lang="en-US" sz="1100" b="1" i="0" u="none" strike="noStrike" cap="none" normalizeH="0" baseline="0" dirty="0" smtClean="0">
                  <a:ln>
                    <a:noFill/>
                  </a:ln>
                  <a:solidFill>
                    <a:schemeClr val="bg1"/>
                  </a:solidFill>
                  <a:effectLst/>
                  <a:latin typeface="Geneva"/>
                  <a:cs typeface="Geneva"/>
                </a:rPr>
                <a:t>Recycler Ring</a:t>
              </a:r>
              <a:endParaRPr kumimoji="0" lang="en-US" sz="1100" b="1" i="0" u="none" strike="noStrike" cap="none" normalizeH="0" baseline="0" dirty="0">
                <a:ln>
                  <a:noFill/>
                </a:ln>
                <a:solidFill>
                  <a:schemeClr val="bg1"/>
                </a:solidFill>
                <a:effectLst/>
                <a:latin typeface="Geneva"/>
                <a:cs typeface="Geneva"/>
              </a:endParaRPr>
            </a:p>
          </p:txBody>
        </p:sp>
        <p:sp>
          <p:nvSpPr>
            <p:cNvPr id="50" name="Rectangle 49"/>
            <p:cNvSpPr/>
            <p:nvPr/>
          </p:nvSpPr>
          <p:spPr bwMode="auto">
            <a:xfrm>
              <a:off x="5410200" y="4526280"/>
              <a:ext cx="1295400" cy="298794"/>
            </a:xfrm>
            <a:prstGeom prst="rect">
              <a:avLst/>
            </a:prstGeom>
            <a:solidFill>
              <a:srgbClr val="008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ts val="600"/>
                </a:spcBef>
                <a:spcAft>
                  <a:spcPct val="0"/>
                </a:spcAft>
                <a:buClr>
                  <a:srgbClr val="000000"/>
                </a:buClr>
                <a:buSzPct val="100000"/>
                <a:buFont typeface="Times New Roman" pitchFamily="1" charset="0"/>
                <a:buNone/>
                <a:tabLst/>
              </a:pPr>
              <a:r>
                <a:rPr lang="en-US" sz="1100" b="1" dirty="0" smtClean="0">
                  <a:solidFill>
                    <a:srgbClr val="FFFFFF"/>
                  </a:solidFill>
                  <a:latin typeface="Geneva"/>
                  <a:cs typeface="Geneva"/>
                </a:rPr>
                <a:t>Delivery Ring</a:t>
              </a:r>
              <a:endParaRPr kumimoji="0" lang="en-US" sz="1100" b="1" i="0" u="none" strike="noStrike" cap="none" normalizeH="0" baseline="0" dirty="0">
                <a:ln>
                  <a:noFill/>
                </a:ln>
                <a:solidFill>
                  <a:srgbClr val="FFFFFF"/>
                </a:solidFill>
                <a:effectLst/>
                <a:latin typeface="Geneva"/>
                <a:cs typeface="Geneva"/>
              </a:endParaRPr>
            </a:p>
          </p:txBody>
        </p:sp>
      </p:grpSp>
      <p:sp>
        <p:nvSpPr>
          <p:cNvPr id="58" name="TextBox 57"/>
          <p:cNvSpPr txBox="1"/>
          <p:nvPr/>
        </p:nvSpPr>
        <p:spPr>
          <a:xfrm>
            <a:off x="0" y="784225"/>
            <a:ext cx="9144000" cy="923330"/>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Fermilab</a:t>
            </a:r>
            <a:r>
              <a:rPr lang="en-GB" b="1" i="1" dirty="0" smtClean="0">
                <a:solidFill>
                  <a:srgbClr val="1F497D"/>
                </a:solidFill>
              </a:rPr>
              <a:t> accelerator complex has been adjusted to provide 20 times more </a:t>
            </a:r>
            <a:r>
              <a:rPr lang="en-GB" b="1" i="1" dirty="0" err="1" smtClean="0">
                <a:solidFill>
                  <a:srgbClr val="1F497D"/>
                </a:solidFill>
              </a:rPr>
              <a:t>muons</a:t>
            </a:r>
            <a:r>
              <a:rPr lang="en-GB" b="1" i="1" dirty="0" smtClean="0">
                <a:solidFill>
                  <a:srgbClr val="1F497D"/>
                </a:solidFill>
              </a:rPr>
              <a:t> at lower instantaneous rate with reduced </a:t>
            </a:r>
            <a:r>
              <a:rPr lang="en-GB" b="1" i="1" dirty="0" err="1" smtClean="0">
                <a:solidFill>
                  <a:srgbClr val="1F497D"/>
                </a:solidFill>
              </a:rPr>
              <a:t>pion</a:t>
            </a:r>
            <a:r>
              <a:rPr lang="en-GB" b="1" i="1" dirty="0" smtClean="0">
                <a:solidFill>
                  <a:srgbClr val="1F497D"/>
                </a:solidFill>
              </a:rPr>
              <a:t> contamination compared to BNL</a:t>
            </a:r>
            <a:endParaRPr lang="en-GB" b="1" i="1" dirty="0">
              <a:solidFill>
                <a:srgbClr val="1F497D"/>
              </a:solidFill>
            </a:endParaRPr>
          </a:p>
        </p:txBody>
      </p:sp>
      <p:sp>
        <p:nvSpPr>
          <p:cNvPr id="59" name="TextBox 58"/>
          <p:cNvSpPr txBox="1"/>
          <p:nvPr/>
        </p:nvSpPr>
        <p:spPr>
          <a:xfrm>
            <a:off x="239696" y="1521716"/>
            <a:ext cx="3173719" cy="923330"/>
          </a:xfrm>
          <a:prstGeom prst="rect">
            <a:avLst/>
          </a:prstGeom>
          <a:noFill/>
        </p:spPr>
        <p:txBody>
          <a:bodyPr wrap="square" rtlCol="0">
            <a:spAutoFit/>
          </a:bodyPr>
          <a:lstStyle/>
          <a:p>
            <a:pPr algn="ctr"/>
            <a:r>
              <a:rPr lang="en-GB" dirty="0" smtClean="0">
                <a:solidFill>
                  <a:srgbClr val="FF0000"/>
                </a:solidFill>
              </a:rPr>
              <a:t>Modifications to the proton accelerator to allow for the pulsed beam</a:t>
            </a:r>
            <a:endParaRPr lang="en-GB" dirty="0">
              <a:solidFill>
                <a:srgbClr val="FF0000"/>
              </a:solidFill>
            </a:endParaRPr>
          </a:p>
        </p:txBody>
      </p:sp>
      <p:cxnSp>
        <p:nvCxnSpPr>
          <p:cNvPr id="61" name="Straight Arrow Connector 60"/>
          <p:cNvCxnSpPr/>
          <p:nvPr/>
        </p:nvCxnSpPr>
        <p:spPr>
          <a:xfrm rot="16200000" flipH="1">
            <a:off x="406756" y="2375761"/>
            <a:ext cx="599295" cy="21406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3513542" y="1868906"/>
            <a:ext cx="2686361" cy="923330"/>
          </a:xfrm>
          <a:prstGeom prst="rect">
            <a:avLst/>
          </a:prstGeom>
          <a:noFill/>
        </p:spPr>
        <p:txBody>
          <a:bodyPr wrap="square" rtlCol="0">
            <a:spAutoFit/>
          </a:bodyPr>
          <a:lstStyle/>
          <a:p>
            <a:pPr algn="ctr"/>
            <a:r>
              <a:rPr lang="en-GB" dirty="0" smtClean="0">
                <a:solidFill>
                  <a:srgbClr val="0000FF"/>
                </a:solidFill>
              </a:rPr>
              <a:t>The old antiproton complex is reconfigured to provide </a:t>
            </a:r>
            <a:r>
              <a:rPr lang="en-GB" dirty="0" err="1" smtClean="0">
                <a:solidFill>
                  <a:srgbClr val="0000FF"/>
                </a:solidFill>
              </a:rPr>
              <a:t>muons</a:t>
            </a:r>
            <a:endParaRPr lang="en-GB" dirty="0">
              <a:solidFill>
                <a:srgbClr val="0000FF"/>
              </a:solidFill>
            </a:endParaRPr>
          </a:p>
        </p:txBody>
      </p:sp>
      <p:cxnSp>
        <p:nvCxnSpPr>
          <p:cNvPr id="64" name="Straight Arrow Connector 63"/>
          <p:cNvCxnSpPr/>
          <p:nvPr/>
        </p:nvCxnSpPr>
        <p:spPr>
          <a:xfrm rot="5400000">
            <a:off x="2161396" y="3206941"/>
            <a:ext cx="2748604" cy="1919195"/>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pic>
        <p:nvPicPr>
          <p:cNvPr id="65" name="Picture 6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99903" y="1740485"/>
            <a:ext cx="2945686" cy="1409122"/>
          </a:xfrm>
          <a:prstGeom prst="rect">
            <a:avLst/>
          </a:prstGeom>
        </p:spPr>
      </p:pic>
      <p:grpSp>
        <p:nvGrpSpPr>
          <p:cNvPr id="68" name="Group 67"/>
          <p:cNvGrpSpPr/>
          <p:nvPr/>
        </p:nvGrpSpPr>
        <p:grpSpPr>
          <a:xfrm>
            <a:off x="5160361" y="3425569"/>
            <a:ext cx="3994810" cy="3421790"/>
            <a:chOff x="251520" y="1865752"/>
            <a:chExt cx="4393812" cy="3763558"/>
          </a:xfrm>
        </p:grpSpPr>
        <p:pic>
          <p:nvPicPr>
            <p:cNvPr id="69" name="Picture 6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1520" y="1865752"/>
              <a:ext cx="4393812" cy="3763558"/>
            </a:xfrm>
            <a:prstGeom prst="rect">
              <a:avLst/>
            </a:prstGeom>
          </p:spPr>
        </p:pic>
        <p:cxnSp>
          <p:nvCxnSpPr>
            <p:cNvPr id="71" name="Straight Connector 70"/>
            <p:cNvCxnSpPr/>
            <p:nvPr/>
          </p:nvCxnSpPr>
          <p:spPr>
            <a:xfrm>
              <a:off x="3525300" y="4345280"/>
              <a:ext cx="96129" cy="762216"/>
            </a:xfrm>
            <a:prstGeom prst="line">
              <a:avLst/>
            </a:prstGeom>
            <a:ln w="76200" cmpd="sng">
              <a:solidFill>
                <a:srgbClr val="FFFF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1764966" y="4180592"/>
              <a:ext cx="216024" cy="1018736"/>
            </a:xfrm>
            <a:prstGeom prst="line">
              <a:avLst/>
            </a:prstGeom>
            <a:ln w="76200" cmpd="sng">
              <a:solidFill>
                <a:srgbClr val="0000FF"/>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1548322" y="5229200"/>
              <a:ext cx="963725" cy="400110"/>
            </a:xfrm>
            <a:prstGeom prst="rect">
              <a:avLst/>
            </a:prstGeom>
            <a:noFill/>
          </p:spPr>
          <p:txBody>
            <a:bodyPr wrap="none" rtlCol="0">
              <a:spAutoFit/>
            </a:bodyPr>
            <a:lstStyle/>
            <a:p>
              <a:r>
                <a:rPr lang="en-US" sz="2000" b="1" dirty="0" smtClean="0">
                  <a:solidFill>
                    <a:srgbClr val="2E39FF"/>
                  </a:solidFill>
                  <a:latin typeface="Verdana"/>
                  <a:cs typeface="Verdana"/>
                </a:rPr>
                <a:t>Mu2e</a:t>
              </a:r>
            </a:p>
          </p:txBody>
        </p:sp>
        <p:sp>
          <p:nvSpPr>
            <p:cNvPr id="74" name="TextBox 73"/>
            <p:cNvSpPr txBox="1"/>
            <p:nvPr/>
          </p:nvSpPr>
          <p:spPr>
            <a:xfrm>
              <a:off x="3027129" y="5107496"/>
              <a:ext cx="846707" cy="400110"/>
            </a:xfrm>
            <a:prstGeom prst="rect">
              <a:avLst/>
            </a:prstGeom>
            <a:noFill/>
          </p:spPr>
          <p:txBody>
            <a:bodyPr wrap="none" rtlCol="0">
              <a:spAutoFit/>
            </a:bodyPr>
            <a:lstStyle/>
            <a:p>
              <a:r>
                <a:rPr lang="en-US" sz="2000" b="1" dirty="0" smtClean="0">
                  <a:solidFill>
                    <a:srgbClr val="FFFF00"/>
                  </a:solidFill>
                  <a:latin typeface="Verdana"/>
                  <a:cs typeface="Verdana"/>
                </a:rPr>
                <a:t>g - 2</a:t>
              </a: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Improvements since BNL</a:t>
            </a:r>
            <a:endParaRPr lang="en-GB" dirty="0"/>
          </a:p>
        </p:txBody>
      </p:sp>
      <p:sp>
        <p:nvSpPr>
          <p:cNvPr id="6" name="TextBox 5"/>
          <p:cNvSpPr txBox="1"/>
          <p:nvPr/>
        </p:nvSpPr>
        <p:spPr>
          <a:xfrm>
            <a:off x="96580" y="912682"/>
            <a:ext cx="184666" cy="430887"/>
          </a:xfrm>
          <a:prstGeom prst="rect">
            <a:avLst/>
          </a:prstGeom>
          <a:noFill/>
        </p:spPr>
        <p:txBody>
          <a:bodyPr wrap="none" rtlCol="0">
            <a:spAutoFit/>
          </a:bodyPr>
          <a:lstStyle/>
          <a:p>
            <a:endParaRPr lang="en-US" sz="2200" dirty="0">
              <a:latin typeface="Verdana"/>
            </a:endParaRPr>
          </a:p>
        </p:txBody>
      </p:sp>
      <p:sp>
        <p:nvSpPr>
          <p:cNvPr id="7" name="TextBox 6"/>
          <p:cNvSpPr txBox="1"/>
          <p:nvPr/>
        </p:nvSpPr>
        <p:spPr>
          <a:xfrm>
            <a:off x="131323" y="2372522"/>
            <a:ext cx="1147106" cy="646331"/>
          </a:xfrm>
          <a:prstGeom prst="rect">
            <a:avLst/>
          </a:prstGeom>
          <a:noFill/>
        </p:spPr>
        <p:txBody>
          <a:bodyPr wrap="none" rtlCol="0">
            <a:spAutoFit/>
          </a:bodyPr>
          <a:lstStyle/>
          <a:p>
            <a:r>
              <a:rPr lang="en-US" b="1" dirty="0" smtClean="0">
                <a:solidFill>
                  <a:schemeClr val="bg1"/>
                </a:solidFill>
              </a:rPr>
              <a:t>ENERGY </a:t>
            </a:r>
          </a:p>
          <a:p>
            <a:r>
              <a:rPr lang="en-US" b="1" dirty="0" smtClean="0">
                <a:solidFill>
                  <a:schemeClr val="bg1"/>
                </a:solidFill>
              </a:rPr>
              <a:t>FRONTIER</a:t>
            </a:r>
            <a:endParaRPr lang="en-US" b="1" dirty="0">
              <a:solidFill>
                <a:schemeClr val="bg1"/>
              </a:solidFill>
            </a:endParaRPr>
          </a:p>
        </p:txBody>
      </p:sp>
      <p:pic>
        <p:nvPicPr>
          <p:cNvPr id="8" name="Picture 7" descr="latex-image-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07189" y="2617225"/>
            <a:ext cx="1193800" cy="304800"/>
          </a:xfrm>
          <a:prstGeom prst="rect">
            <a:avLst/>
          </a:prstGeom>
        </p:spPr>
      </p:pic>
      <p:grpSp>
        <p:nvGrpSpPr>
          <p:cNvPr id="9" name="Group 8"/>
          <p:cNvGrpSpPr/>
          <p:nvPr/>
        </p:nvGrpSpPr>
        <p:grpSpPr>
          <a:xfrm>
            <a:off x="88688" y="1145355"/>
            <a:ext cx="8981108" cy="5201166"/>
            <a:chOff x="203200" y="901700"/>
            <a:chExt cx="8981108" cy="5201166"/>
          </a:xfrm>
        </p:grpSpPr>
        <p:sp>
          <p:nvSpPr>
            <p:cNvPr id="10" name="Rectangle 9"/>
            <p:cNvSpPr/>
            <p:nvPr/>
          </p:nvSpPr>
          <p:spPr>
            <a:xfrm>
              <a:off x="203200" y="2051924"/>
              <a:ext cx="3441700" cy="4050942"/>
            </a:xfrm>
            <a:prstGeom prst="rect">
              <a:avLst/>
            </a:prstGeom>
            <a:solidFill>
              <a:srgbClr val="FB9E0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03200" y="901700"/>
              <a:ext cx="6172200" cy="8509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54997" y="1167368"/>
              <a:ext cx="1942960" cy="369332"/>
            </a:xfrm>
            <a:prstGeom prst="rect">
              <a:avLst/>
            </a:prstGeom>
            <a:solidFill>
              <a:schemeClr val="bg1">
                <a:lumMod val="65000"/>
              </a:schemeClr>
            </a:solidFill>
            <a:ln>
              <a:solidFill>
                <a:srgbClr val="0000FF"/>
              </a:solidFill>
            </a:ln>
          </p:spPr>
          <p:txBody>
            <a:bodyPr wrap="none" rtlCol="0">
              <a:spAutoFit/>
            </a:bodyPr>
            <a:lstStyle/>
            <a:p>
              <a:r>
                <a:rPr lang="en-US" dirty="0" smtClean="0"/>
                <a:t>More μ per proton</a:t>
              </a:r>
              <a:endParaRPr lang="en-US" dirty="0"/>
            </a:p>
          </p:txBody>
        </p:sp>
        <p:sp>
          <p:nvSpPr>
            <p:cNvPr id="13" name="TextBox 12"/>
            <p:cNvSpPr txBox="1"/>
            <p:nvPr/>
          </p:nvSpPr>
          <p:spPr>
            <a:xfrm>
              <a:off x="353808" y="5044996"/>
              <a:ext cx="3115156" cy="646331"/>
            </a:xfrm>
            <a:prstGeom prst="rect">
              <a:avLst/>
            </a:prstGeom>
            <a:solidFill>
              <a:srgbClr val="AE6819"/>
            </a:solidFill>
            <a:ln w="28575" cmpd="sng">
              <a:solidFill>
                <a:srgbClr val="FF0000"/>
              </a:solidFill>
            </a:ln>
          </p:spPr>
          <p:txBody>
            <a:bodyPr wrap="square" rtlCol="0">
              <a:spAutoFit/>
            </a:bodyPr>
            <a:lstStyle/>
            <a:p>
              <a:r>
                <a:rPr lang="en-US" dirty="0" smtClean="0"/>
                <a:t>Improved modeling of beam </a:t>
              </a:r>
            </a:p>
            <a:p>
              <a:r>
                <a:rPr lang="en-US" dirty="0" smtClean="0"/>
                <a:t>&amp; detectors</a:t>
              </a:r>
              <a:endParaRPr lang="en-US" dirty="0"/>
            </a:p>
          </p:txBody>
        </p:sp>
        <p:sp>
          <p:nvSpPr>
            <p:cNvPr id="14" name="TextBox 13"/>
            <p:cNvSpPr txBox="1"/>
            <p:nvPr/>
          </p:nvSpPr>
          <p:spPr>
            <a:xfrm>
              <a:off x="2751646" y="1167368"/>
              <a:ext cx="1651489" cy="369332"/>
            </a:xfrm>
            <a:prstGeom prst="rect">
              <a:avLst/>
            </a:prstGeom>
            <a:solidFill>
              <a:srgbClr val="A6A6A6"/>
            </a:solidFill>
            <a:ln>
              <a:solidFill>
                <a:schemeClr val="tx1"/>
              </a:solidFill>
            </a:ln>
          </p:spPr>
          <p:txBody>
            <a:bodyPr wrap="none" rtlCol="0">
              <a:spAutoFit/>
            </a:bodyPr>
            <a:lstStyle/>
            <a:p>
              <a:r>
                <a:rPr lang="en-US" dirty="0" smtClean="0"/>
                <a:t>Lower inst. rate</a:t>
              </a:r>
              <a:endParaRPr lang="en-US" dirty="0"/>
            </a:p>
          </p:txBody>
        </p:sp>
        <p:sp>
          <p:nvSpPr>
            <p:cNvPr id="15" name="TextBox 14"/>
            <p:cNvSpPr txBox="1"/>
            <p:nvPr/>
          </p:nvSpPr>
          <p:spPr>
            <a:xfrm>
              <a:off x="4757611" y="1167368"/>
              <a:ext cx="1326004" cy="369332"/>
            </a:xfrm>
            <a:prstGeom prst="rect">
              <a:avLst/>
            </a:prstGeom>
            <a:solidFill>
              <a:srgbClr val="A6A6A6"/>
            </a:solidFill>
            <a:ln>
              <a:solidFill>
                <a:schemeClr val="tx1"/>
              </a:solidFill>
            </a:ln>
          </p:spPr>
          <p:txBody>
            <a:bodyPr wrap="none" rtlCol="0">
              <a:spAutoFit/>
            </a:bodyPr>
            <a:lstStyle/>
            <a:p>
              <a:r>
                <a:rPr lang="en-US" dirty="0" smtClean="0"/>
                <a:t>Fewer </a:t>
              </a:r>
              <a:r>
                <a:rPr lang="en-US" dirty="0" err="1" smtClean="0"/>
                <a:t>pions</a:t>
              </a:r>
              <a:endParaRPr lang="en-US" dirty="0"/>
            </a:p>
          </p:txBody>
        </p:sp>
        <p:sp>
          <p:nvSpPr>
            <p:cNvPr id="16" name="TextBox 15"/>
            <p:cNvSpPr txBox="1"/>
            <p:nvPr/>
          </p:nvSpPr>
          <p:spPr>
            <a:xfrm>
              <a:off x="6888430" y="1002268"/>
              <a:ext cx="2121093" cy="646331"/>
            </a:xfrm>
            <a:prstGeom prst="rect">
              <a:avLst/>
            </a:prstGeom>
            <a:solidFill>
              <a:srgbClr val="0000FF"/>
            </a:solidFill>
          </p:spPr>
          <p:txBody>
            <a:bodyPr wrap="none" rtlCol="0">
              <a:spAutoFit/>
            </a:bodyPr>
            <a:lstStyle/>
            <a:p>
              <a:r>
                <a:rPr lang="en-US" dirty="0" smtClean="0">
                  <a:solidFill>
                    <a:srgbClr val="FFFFFF"/>
                  </a:solidFill>
                </a:rPr>
                <a:t>Unique capabilities</a:t>
              </a:r>
            </a:p>
            <a:p>
              <a:r>
                <a:rPr lang="en-US" dirty="0" smtClean="0">
                  <a:solidFill>
                    <a:srgbClr val="FFFFFF"/>
                  </a:solidFill>
                </a:rPr>
                <a:t>of FNAL accelerators</a:t>
              </a:r>
              <a:endParaRPr lang="en-US" dirty="0">
                <a:solidFill>
                  <a:srgbClr val="FFFFFF"/>
                </a:solidFill>
              </a:endParaRPr>
            </a:p>
          </p:txBody>
        </p:sp>
        <p:sp>
          <p:nvSpPr>
            <p:cNvPr id="17" name="TextBox 16"/>
            <p:cNvSpPr txBox="1"/>
            <p:nvPr/>
          </p:nvSpPr>
          <p:spPr>
            <a:xfrm>
              <a:off x="353808" y="2236590"/>
              <a:ext cx="3115156" cy="369332"/>
            </a:xfrm>
            <a:prstGeom prst="rect">
              <a:avLst/>
            </a:prstGeom>
            <a:solidFill>
              <a:srgbClr val="AE6819"/>
            </a:solidFill>
            <a:ln w="28575" cmpd="sng">
              <a:solidFill>
                <a:srgbClr val="FF0000"/>
              </a:solidFill>
            </a:ln>
          </p:spPr>
          <p:txBody>
            <a:bodyPr wrap="square" rtlCol="0">
              <a:spAutoFit/>
            </a:bodyPr>
            <a:lstStyle/>
            <a:p>
              <a:r>
                <a:rPr lang="en-US" dirty="0" smtClean="0"/>
                <a:t>Improved detectors</a:t>
              </a:r>
              <a:endParaRPr lang="en-US" dirty="0"/>
            </a:p>
          </p:txBody>
        </p:sp>
        <p:sp>
          <p:nvSpPr>
            <p:cNvPr id="18" name="TextBox 17"/>
            <p:cNvSpPr txBox="1"/>
            <p:nvPr/>
          </p:nvSpPr>
          <p:spPr>
            <a:xfrm>
              <a:off x="353808" y="4029417"/>
              <a:ext cx="3115156" cy="646331"/>
            </a:xfrm>
            <a:prstGeom prst="rect">
              <a:avLst/>
            </a:prstGeom>
            <a:solidFill>
              <a:srgbClr val="AE6819"/>
            </a:solidFill>
            <a:ln w="28575" cmpd="sng">
              <a:solidFill>
                <a:srgbClr val="FF0000"/>
              </a:solidFill>
            </a:ln>
          </p:spPr>
          <p:txBody>
            <a:bodyPr wrap="none" rtlCol="0">
              <a:spAutoFit/>
            </a:bodyPr>
            <a:lstStyle/>
            <a:p>
              <a:r>
                <a:rPr lang="en-US" dirty="0" smtClean="0"/>
                <a:t>Improved field uniformity, field</a:t>
              </a:r>
            </a:p>
            <a:p>
              <a:r>
                <a:rPr lang="en-US" dirty="0" smtClean="0"/>
                <a:t>measurement &amp; calibration</a:t>
              </a:r>
              <a:endParaRPr lang="en-US" dirty="0"/>
            </a:p>
          </p:txBody>
        </p:sp>
        <p:sp>
          <p:nvSpPr>
            <p:cNvPr id="19" name="TextBox 18"/>
            <p:cNvSpPr txBox="1"/>
            <p:nvPr/>
          </p:nvSpPr>
          <p:spPr>
            <a:xfrm>
              <a:off x="353808" y="3020262"/>
              <a:ext cx="3115156" cy="646331"/>
            </a:xfrm>
            <a:prstGeom prst="rect">
              <a:avLst/>
            </a:prstGeom>
            <a:solidFill>
              <a:srgbClr val="AE6819"/>
            </a:solidFill>
            <a:ln w="28575" cmpd="sng">
              <a:solidFill>
                <a:srgbClr val="FF0000"/>
              </a:solidFill>
            </a:ln>
          </p:spPr>
          <p:txBody>
            <a:bodyPr wrap="square" rtlCol="0">
              <a:spAutoFit/>
            </a:bodyPr>
            <a:lstStyle/>
            <a:p>
              <a:r>
                <a:rPr lang="en-US" dirty="0" smtClean="0"/>
                <a:t>Improved stored muon </a:t>
              </a:r>
            </a:p>
            <a:p>
              <a:r>
                <a:rPr lang="en-US" dirty="0" smtClean="0"/>
                <a:t>beam dynamics</a:t>
              </a:r>
              <a:endParaRPr lang="en-US" dirty="0"/>
            </a:p>
          </p:txBody>
        </p:sp>
        <p:sp>
          <p:nvSpPr>
            <p:cNvPr id="20" name="Left Arrow 19"/>
            <p:cNvSpPr/>
            <p:nvPr/>
          </p:nvSpPr>
          <p:spPr>
            <a:xfrm>
              <a:off x="6151830" y="1181416"/>
              <a:ext cx="723900" cy="355284"/>
            </a:xfrm>
            <a:prstGeom prst="leftArrow">
              <a:avLst/>
            </a:prstGeom>
            <a:gradFill>
              <a:gsLst>
                <a:gs pos="66000">
                  <a:srgbClr val="0000FF"/>
                </a:gs>
                <a:gs pos="29000">
                  <a:srgbClr val="FFFF00"/>
                </a:gs>
              </a:gsLst>
              <a:lin ang="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Left Arrow 20"/>
            <p:cNvSpPr/>
            <p:nvPr/>
          </p:nvSpPr>
          <p:spPr>
            <a:xfrm>
              <a:off x="3554796" y="4176278"/>
              <a:ext cx="1820997" cy="868718"/>
            </a:xfrm>
            <a:prstGeom prst="leftArrow">
              <a:avLst/>
            </a:prstGeom>
            <a:gradFill flip="none" rotWithShape="1">
              <a:gsLst>
                <a:gs pos="85000">
                  <a:srgbClr val="FF0000"/>
                </a:gs>
                <a:gs pos="38000">
                  <a:srgbClr val="F28A18"/>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5465897" y="3494280"/>
              <a:ext cx="3718411" cy="1938992"/>
            </a:xfrm>
            <a:prstGeom prst="rect">
              <a:avLst/>
            </a:prstGeom>
            <a:solidFill>
              <a:srgbClr val="FF0000"/>
            </a:solidFill>
          </p:spPr>
          <p:txBody>
            <a:bodyPr wrap="none" rtlCol="0">
              <a:spAutoFit/>
            </a:bodyPr>
            <a:lstStyle/>
            <a:p>
              <a:r>
                <a:rPr lang="en-US" sz="2000" dirty="0" smtClean="0">
                  <a:solidFill>
                    <a:schemeClr val="bg1"/>
                  </a:solidFill>
                </a:rPr>
                <a:t>New / improved technologies</a:t>
              </a:r>
            </a:p>
            <a:p>
              <a:endParaRPr lang="en-US" sz="2000" dirty="0" smtClean="0">
                <a:solidFill>
                  <a:schemeClr val="bg1"/>
                </a:solidFill>
              </a:endParaRPr>
            </a:p>
            <a:p>
              <a:r>
                <a:rPr lang="en-US" sz="2000" dirty="0" smtClean="0">
                  <a:solidFill>
                    <a:schemeClr val="bg1"/>
                  </a:solidFill>
                </a:rPr>
                <a:t>Additional collaborators</a:t>
              </a:r>
            </a:p>
            <a:p>
              <a:endParaRPr lang="en-US" sz="2000" dirty="0">
                <a:solidFill>
                  <a:schemeClr val="bg1"/>
                </a:solidFill>
              </a:endParaRPr>
            </a:p>
            <a:p>
              <a:r>
                <a:rPr lang="en-US" sz="2000" dirty="0">
                  <a:solidFill>
                    <a:schemeClr val="bg1"/>
                  </a:solidFill>
                </a:rPr>
                <a:t>B</a:t>
              </a:r>
              <a:r>
                <a:rPr lang="en-US" sz="2000" dirty="0" smtClean="0">
                  <a:solidFill>
                    <a:schemeClr val="bg1"/>
                  </a:solidFill>
                </a:rPr>
                <a:t>uilding on wealth of experience</a:t>
              </a:r>
            </a:p>
            <a:p>
              <a:r>
                <a:rPr lang="en-US" sz="2000" dirty="0" smtClean="0">
                  <a:solidFill>
                    <a:schemeClr val="bg1"/>
                  </a:solidFill>
                </a:rPr>
                <a:t>from BNL E821 &amp; other </a:t>
              </a:r>
              <a:r>
                <a:rPr lang="en-US" sz="2000" dirty="0" err="1" smtClean="0">
                  <a:solidFill>
                    <a:schemeClr val="bg1"/>
                  </a:solidFill>
                </a:rPr>
                <a:t>expts</a:t>
              </a:r>
              <a:r>
                <a:rPr lang="en-US" sz="2000" dirty="0" smtClean="0">
                  <a:solidFill>
                    <a:schemeClr val="bg1"/>
                  </a:solidFill>
                </a:rPr>
                <a:t> </a:t>
              </a:r>
            </a:p>
          </p:txBody>
        </p:sp>
      </p:grpSp>
      <p:grpSp>
        <p:nvGrpSpPr>
          <p:cNvPr id="23" name="Group 22"/>
          <p:cNvGrpSpPr/>
          <p:nvPr/>
        </p:nvGrpSpPr>
        <p:grpSpPr>
          <a:xfrm>
            <a:off x="3796100" y="2480245"/>
            <a:ext cx="5255104" cy="913852"/>
            <a:chOff x="387350" y="3896053"/>
            <a:chExt cx="8468863" cy="1409660"/>
          </a:xfrm>
        </p:grpSpPr>
        <p:pic>
          <p:nvPicPr>
            <p:cNvPr id="24" name="Picture 23" descr="latex-image-1.pd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87350" y="4347851"/>
              <a:ext cx="8468863" cy="397281"/>
            </a:xfrm>
            <a:prstGeom prst="rect">
              <a:avLst/>
            </a:prstGeom>
          </p:spPr>
        </p:pic>
        <p:pic>
          <p:nvPicPr>
            <p:cNvPr id="25" name="Picture 24" descr="latex-image-1.pdf"/>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76334" y="4921567"/>
              <a:ext cx="4141571" cy="384146"/>
            </a:xfrm>
            <a:prstGeom prst="rect">
              <a:avLst/>
            </a:prstGeom>
          </p:spPr>
        </p:pic>
        <p:pic>
          <p:nvPicPr>
            <p:cNvPr id="26" name="Picture 25" descr="latex-image-1.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933934" y="3896053"/>
              <a:ext cx="2395523" cy="283680"/>
            </a:xfrm>
            <a:prstGeom prst="rect">
              <a:avLst/>
            </a:prstGeom>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Injection into the ring</a:t>
            </a:r>
            <a:endParaRPr lang="en-GB" dirty="0"/>
          </a:p>
        </p:txBody>
      </p:sp>
      <p:pic>
        <p:nvPicPr>
          <p:cNvPr id="85" name="Picture 84"/>
          <p:cNvPicPr>
            <a:picLocks noChangeAspect="1"/>
          </p:cNvPicPr>
          <p:nvPr/>
        </p:nvPicPr>
        <p:blipFill>
          <a:blip r:embed="rId4"/>
          <a:stretch>
            <a:fillRect/>
          </a:stretch>
        </p:blipFill>
        <p:spPr>
          <a:xfrm>
            <a:off x="5207541" y="4693907"/>
            <a:ext cx="3936459" cy="2164093"/>
          </a:xfrm>
          <a:prstGeom prst="rect">
            <a:avLst/>
          </a:prstGeom>
        </p:spPr>
      </p:pic>
      <p:sp>
        <p:nvSpPr>
          <p:cNvPr id="86" name="TextBox 85"/>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muon</a:t>
            </a:r>
            <a:r>
              <a:rPr lang="en-GB" b="1" i="1" dirty="0" smtClean="0">
                <a:solidFill>
                  <a:srgbClr val="1F497D"/>
                </a:solidFill>
              </a:rPr>
              <a:t> beam enters through the inflector magnet on the wrong orbit and needs a kick to get onto the correct orbit</a:t>
            </a:r>
            <a:endParaRPr lang="en-GB" b="1" i="1" dirty="0">
              <a:solidFill>
                <a:srgbClr val="1F497D"/>
              </a:solidFill>
            </a:endParaRPr>
          </a:p>
        </p:txBody>
      </p:sp>
      <p:sp>
        <p:nvSpPr>
          <p:cNvPr id="87" name="TextBox 86"/>
          <p:cNvSpPr txBox="1"/>
          <p:nvPr/>
        </p:nvSpPr>
        <p:spPr>
          <a:xfrm>
            <a:off x="4249886" y="1711124"/>
            <a:ext cx="2375791" cy="1477328"/>
          </a:xfrm>
          <a:prstGeom prst="rect">
            <a:avLst/>
          </a:prstGeom>
          <a:noFill/>
        </p:spPr>
        <p:txBody>
          <a:bodyPr wrap="square" rtlCol="0">
            <a:spAutoFit/>
          </a:bodyPr>
          <a:lstStyle/>
          <a:p>
            <a:pPr algn="ctr"/>
            <a:r>
              <a:rPr lang="en-GB" dirty="0" smtClean="0"/>
              <a:t>The inflector magnet is a field free region allowing the </a:t>
            </a:r>
            <a:r>
              <a:rPr lang="en-GB" dirty="0" err="1" smtClean="0"/>
              <a:t>muons</a:t>
            </a:r>
            <a:r>
              <a:rPr lang="en-GB" dirty="0" smtClean="0"/>
              <a:t> to enter tangentially to the orbit</a:t>
            </a:r>
            <a:endParaRPr lang="en-GB" dirty="0"/>
          </a:p>
        </p:txBody>
      </p:sp>
      <p:sp>
        <p:nvSpPr>
          <p:cNvPr id="88" name="TextBox 87"/>
          <p:cNvSpPr txBox="1"/>
          <p:nvPr/>
        </p:nvSpPr>
        <p:spPr>
          <a:xfrm>
            <a:off x="5167812" y="3713305"/>
            <a:ext cx="3789213" cy="923330"/>
          </a:xfrm>
          <a:prstGeom prst="rect">
            <a:avLst/>
          </a:prstGeom>
          <a:noFill/>
        </p:spPr>
        <p:txBody>
          <a:bodyPr wrap="square" rtlCol="0">
            <a:spAutoFit/>
          </a:bodyPr>
          <a:lstStyle/>
          <a:p>
            <a:pPr algn="ctr"/>
            <a:r>
              <a:rPr lang="en-GB" dirty="0" smtClean="0"/>
              <a:t>The kicker magnets provide a vertical magnetic field to put the </a:t>
            </a:r>
            <a:r>
              <a:rPr lang="en-GB" dirty="0" err="1" smtClean="0"/>
              <a:t>muons</a:t>
            </a:r>
            <a:r>
              <a:rPr lang="en-GB" dirty="0" smtClean="0"/>
              <a:t> on the correct orbit </a:t>
            </a:r>
            <a:endParaRPr lang="en-GB" dirty="0"/>
          </a:p>
        </p:txBody>
      </p:sp>
      <p:sp>
        <p:nvSpPr>
          <p:cNvPr id="89" name="TextBox 88"/>
          <p:cNvSpPr txBox="1"/>
          <p:nvPr/>
        </p:nvSpPr>
        <p:spPr>
          <a:xfrm>
            <a:off x="3082312" y="6197809"/>
            <a:ext cx="2152654" cy="646331"/>
          </a:xfrm>
          <a:prstGeom prst="rect">
            <a:avLst/>
          </a:prstGeom>
          <a:noFill/>
        </p:spPr>
        <p:txBody>
          <a:bodyPr wrap="square" rtlCol="0">
            <a:spAutoFit/>
          </a:bodyPr>
          <a:lstStyle/>
          <a:p>
            <a:pPr algn="ctr"/>
            <a:r>
              <a:rPr lang="en-GB" dirty="0" smtClean="0"/>
              <a:t>The </a:t>
            </a:r>
            <a:r>
              <a:rPr lang="en-GB" dirty="0" err="1" smtClean="0"/>
              <a:t>muons</a:t>
            </a:r>
            <a:r>
              <a:rPr lang="en-GB" dirty="0" smtClean="0"/>
              <a:t> need a ~11mrad kick</a:t>
            </a:r>
            <a:endParaRPr lang="en-GB" dirty="0"/>
          </a:p>
        </p:txBody>
      </p:sp>
      <p:pic>
        <p:nvPicPr>
          <p:cNvPr id="90" name="Picture 89" descr="IMG_1083.jpe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22503" y="1496497"/>
            <a:ext cx="2451741" cy="1838806"/>
          </a:xfrm>
          <a:prstGeom prst="rect">
            <a:avLst/>
          </a:prstGeom>
          <a:effectLst>
            <a:outerShdw blurRad="50800" dist="38100" dir="2700000" sx="101000" sy="101000" algn="tl" rotWithShape="0">
              <a:prstClr val="black">
                <a:alpha val="40000"/>
              </a:prstClr>
            </a:outerShdw>
          </a:effectLst>
        </p:spPr>
      </p:pic>
      <p:sp>
        <p:nvSpPr>
          <p:cNvPr id="40" name="Rectangle 5" descr="Light upward diagonal"/>
          <p:cNvSpPr>
            <a:spLocks noChangeArrowheads="1"/>
          </p:cNvSpPr>
          <p:nvPr/>
        </p:nvSpPr>
        <p:spPr bwMode="auto">
          <a:xfrm>
            <a:off x="1289199" y="2168371"/>
            <a:ext cx="1152525" cy="115888"/>
          </a:xfrm>
          <a:prstGeom prst="rect">
            <a:avLst/>
          </a:prstGeom>
          <a:pattFill prst="ltUpDiag">
            <a:fgClr>
              <a:srgbClr val="00FF00"/>
            </a:fgClr>
            <a:bgClr>
              <a:schemeClr val="tx1"/>
            </a:bgClr>
          </a:pattFill>
          <a:ln w="19050">
            <a:solidFill>
              <a:srgbClr val="0000FF"/>
            </a:solidFill>
            <a:miter lim="800000"/>
            <a:headEnd/>
            <a:tailEnd/>
          </a:ln>
        </p:spPr>
        <p:txBody>
          <a:bodyPr wrap="none" anchor="ctr"/>
          <a:lstStyle/>
          <a:p>
            <a:pPr algn="ctr">
              <a:spcBef>
                <a:spcPct val="0"/>
              </a:spcBef>
            </a:pPr>
            <a:endParaRPr lang="en-US" sz="1800" b="0">
              <a:solidFill>
                <a:srgbClr val="FF33CC"/>
              </a:solidFill>
              <a:cs typeface="SimSun" charset="0"/>
            </a:endParaRPr>
          </a:p>
        </p:txBody>
      </p:sp>
      <p:sp>
        <p:nvSpPr>
          <p:cNvPr id="41" name="AutoShape 3"/>
          <p:cNvSpPr>
            <a:spLocks noChangeArrowheads="1"/>
          </p:cNvSpPr>
          <p:nvPr/>
        </p:nvSpPr>
        <p:spPr bwMode="auto">
          <a:xfrm>
            <a:off x="219224" y="2220759"/>
            <a:ext cx="4110038" cy="41481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20" y="10800"/>
                </a:moveTo>
                <a:cubicBezTo>
                  <a:pt x="1320" y="16036"/>
                  <a:pt x="5564" y="20280"/>
                  <a:pt x="10800" y="20280"/>
                </a:cubicBezTo>
                <a:cubicBezTo>
                  <a:pt x="16036" y="20280"/>
                  <a:pt x="20280" y="16036"/>
                  <a:pt x="20280" y="10800"/>
                </a:cubicBezTo>
                <a:cubicBezTo>
                  <a:pt x="20280" y="5564"/>
                  <a:pt x="16036" y="1320"/>
                  <a:pt x="10800" y="1320"/>
                </a:cubicBezTo>
                <a:cubicBezTo>
                  <a:pt x="5564" y="1320"/>
                  <a:pt x="1320" y="5564"/>
                  <a:pt x="1320" y="10800"/>
                </a:cubicBezTo>
                <a:close/>
              </a:path>
            </a:pathLst>
          </a:custGeom>
          <a:noFill/>
          <a:ln w="19050">
            <a:solidFill>
              <a:srgbClr val="3B902F"/>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2" name="Oval 4"/>
          <p:cNvSpPr>
            <a:spLocks noChangeArrowheads="1"/>
          </p:cNvSpPr>
          <p:nvPr/>
        </p:nvSpPr>
        <p:spPr bwMode="auto">
          <a:xfrm>
            <a:off x="333524" y="2220759"/>
            <a:ext cx="3916363" cy="3878262"/>
          </a:xfrm>
          <a:prstGeom prst="ellipse">
            <a:avLst/>
          </a:prstGeom>
          <a:noFill/>
          <a:ln w="25400">
            <a:solidFill>
              <a:srgbClr val="FF66CC"/>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a:spcBef>
                <a:spcPct val="0"/>
              </a:spcBef>
            </a:pPr>
            <a:endParaRPr lang="en-US" sz="1800" b="0">
              <a:solidFill>
                <a:schemeClr val="tx1"/>
              </a:solidFill>
              <a:cs typeface="SimSun" charset="0"/>
            </a:endParaRPr>
          </a:p>
        </p:txBody>
      </p:sp>
      <p:sp>
        <p:nvSpPr>
          <p:cNvPr id="43" name="Line 6"/>
          <p:cNvSpPr>
            <a:spLocks noChangeShapeType="1"/>
          </p:cNvSpPr>
          <p:nvPr/>
        </p:nvSpPr>
        <p:spPr bwMode="auto">
          <a:xfrm>
            <a:off x="1276987" y="2220149"/>
            <a:ext cx="1112838" cy="0"/>
          </a:xfrm>
          <a:prstGeom prst="line">
            <a:avLst/>
          </a:prstGeom>
          <a:noFill/>
          <a:ln w="38100" cmpd="sng">
            <a:solidFill>
              <a:srgbClr val="FF66CC"/>
            </a:solidFill>
            <a:round/>
            <a:headEnd/>
            <a:tailEnd/>
          </a:ln>
          <a:extLst>
            <a:ext uri="{909E8E84-426E-40dd-AFC4-6F175D3DCCD1}">
              <a14:hiddenFill xmlns:a14="http://schemas.microsoft.com/office/drawing/2010/main" xmlns="">
                <a:noFill/>
              </a14:hiddenFill>
            </a:ext>
          </a:extLst>
        </p:spPr>
        <p:txBody>
          <a:bodyPr/>
          <a:lstStyle/>
          <a:p>
            <a:endParaRPr lang="en-US"/>
          </a:p>
        </p:txBody>
      </p:sp>
      <p:grpSp>
        <p:nvGrpSpPr>
          <p:cNvPr id="44" name="Group 8"/>
          <p:cNvGrpSpPr>
            <a:grpSpLocks/>
          </p:cNvGrpSpPr>
          <p:nvPr/>
        </p:nvGrpSpPr>
        <p:grpSpPr bwMode="auto">
          <a:xfrm>
            <a:off x="2292503" y="3755873"/>
            <a:ext cx="1651001" cy="1031876"/>
            <a:chOff x="4232" y="2536"/>
            <a:chExt cx="1040" cy="650"/>
          </a:xfrm>
        </p:grpSpPr>
        <p:sp>
          <p:nvSpPr>
            <p:cNvPr id="46" name="Rectangle 9"/>
            <p:cNvSpPr>
              <a:spLocks noChangeArrowheads="1"/>
            </p:cNvSpPr>
            <p:nvPr/>
          </p:nvSpPr>
          <p:spPr bwMode="auto">
            <a:xfrm>
              <a:off x="4813" y="2730"/>
              <a:ext cx="459" cy="73"/>
            </a:xfrm>
            <a:prstGeom prst="rect">
              <a:avLst/>
            </a:prstGeom>
            <a:pattFill prst="wdDnDiag">
              <a:fgClr>
                <a:srgbClr val="FFFF00"/>
              </a:fgClr>
              <a:bgClr>
                <a:srgbClr val="00FF00"/>
              </a:bgClr>
            </a:pattFill>
            <a:ln w="19050">
              <a:solidFill>
                <a:srgbClr val="000000"/>
              </a:solidFill>
              <a:miter lim="800000"/>
              <a:headEnd/>
              <a:tailEnd/>
            </a:ln>
          </p:spPr>
          <p:txBody>
            <a:bodyPr wrap="none" anchor="ctr"/>
            <a:lstStyle/>
            <a:p>
              <a:pPr algn="ctr">
                <a:spcBef>
                  <a:spcPct val="0"/>
                </a:spcBef>
              </a:pPr>
              <a:endParaRPr lang="en-US" sz="1800" b="0">
                <a:solidFill>
                  <a:srgbClr val="FF33CC"/>
                </a:solidFill>
                <a:cs typeface="SimSun" charset="0"/>
              </a:endParaRPr>
            </a:p>
          </p:txBody>
        </p:sp>
        <p:sp>
          <p:nvSpPr>
            <p:cNvPr id="48" name="Rectangle 10"/>
            <p:cNvSpPr>
              <a:spLocks noChangeArrowheads="1"/>
            </p:cNvSpPr>
            <p:nvPr/>
          </p:nvSpPr>
          <p:spPr bwMode="auto">
            <a:xfrm rot="645551">
              <a:off x="4813" y="2924"/>
              <a:ext cx="459" cy="73"/>
            </a:xfrm>
            <a:prstGeom prst="rect">
              <a:avLst/>
            </a:prstGeom>
            <a:pattFill prst="wdDnDiag">
              <a:fgClr>
                <a:srgbClr val="FFFF00"/>
              </a:fgClr>
              <a:bgClr>
                <a:srgbClr val="00FF00"/>
              </a:bgClr>
            </a:pattFill>
            <a:ln w="19050">
              <a:solidFill>
                <a:srgbClr val="000000"/>
              </a:solidFill>
              <a:miter lim="800000"/>
              <a:headEnd/>
              <a:tailEnd/>
            </a:ln>
          </p:spPr>
          <p:txBody>
            <a:bodyPr wrap="none" anchor="ctr"/>
            <a:lstStyle/>
            <a:p>
              <a:pPr algn="ctr">
                <a:spcBef>
                  <a:spcPct val="0"/>
                </a:spcBef>
              </a:pPr>
              <a:endParaRPr lang="en-US" sz="1800" b="0">
                <a:solidFill>
                  <a:srgbClr val="FF33CC"/>
                </a:solidFill>
                <a:cs typeface="SimSun" charset="0"/>
              </a:endParaRPr>
            </a:p>
          </p:txBody>
        </p:sp>
        <p:sp>
          <p:nvSpPr>
            <p:cNvPr id="50" name="Rectangle 11"/>
            <p:cNvSpPr>
              <a:spLocks noChangeArrowheads="1"/>
            </p:cNvSpPr>
            <p:nvPr/>
          </p:nvSpPr>
          <p:spPr bwMode="auto">
            <a:xfrm rot="-926560">
              <a:off x="4789" y="2536"/>
              <a:ext cx="459" cy="73"/>
            </a:xfrm>
            <a:prstGeom prst="rect">
              <a:avLst/>
            </a:prstGeom>
            <a:pattFill prst="wdDnDiag">
              <a:fgClr>
                <a:srgbClr val="FFFF00"/>
              </a:fgClr>
              <a:bgClr>
                <a:srgbClr val="00FF00"/>
              </a:bgClr>
            </a:pattFill>
            <a:ln w="19050">
              <a:solidFill>
                <a:schemeClr val="tx1"/>
              </a:solidFill>
              <a:miter lim="800000"/>
              <a:headEnd/>
              <a:tailEnd/>
            </a:ln>
          </p:spPr>
          <p:txBody>
            <a:bodyPr wrap="none" anchor="ctr"/>
            <a:lstStyle/>
            <a:p>
              <a:pPr algn="ctr">
                <a:spcBef>
                  <a:spcPct val="0"/>
                </a:spcBef>
              </a:pPr>
              <a:endParaRPr lang="en-US" sz="1800" b="0">
                <a:solidFill>
                  <a:srgbClr val="FF33CC"/>
                </a:solidFill>
                <a:cs typeface="SimSun" charset="0"/>
              </a:endParaRPr>
            </a:p>
          </p:txBody>
        </p:sp>
        <p:sp>
          <p:nvSpPr>
            <p:cNvPr id="56" name="Text Box 12"/>
            <p:cNvSpPr txBox="1">
              <a:spLocks noChangeArrowheads="1"/>
            </p:cNvSpPr>
            <p:nvPr/>
          </p:nvSpPr>
          <p:spPr bwMode="auto">
            <a:xfrm>
              <a:off x="4232" y="2779"/>
              <a:ext cx="674" cy="4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algn="ctr" eaLnBrk="1" hangingPunct="1">
                <a:spcBef>
                  <a:spcPct val="0"/>
                </a:spcBef>
              </a:pPr>
              <a:r>
                <a:rPr lang="en-US" altLang="zh-CN" sz="1800" b="0" dirty="0">
                  <a:solidFill>
                    <a:srgbClr val="3F9B31"/>
                  </a:solidFill>
                  <a:cs typeface="SimSun" charset="0"/>
                </a:rPr>
                <a:t>Kicker </a:t>
              </a:r>
            </a:p>
            <a:p>
              <a:pPr algn="ctr" eaLnBrk="1" hangingPunct="1">
                <a:spcBef>
                  <a:spcPct val="0"/>
                </a:spcBef>
              </a:pPr>
              <a:r>
                <a:rPr lang="en-US" altLang="zh-CN" sz="1800" b="0" dirty="0">
                  <a:solidFill>
                    <a:srgbClr val="3F9B31"/>
                  </a:solidFill>
                  <a:cs typeface="SimSun" charset="0"/>
                </a:rPr>
                <a:t>m</a:t>
              </a:r>
              <a:r>
                <a:rPr lang="en-US" altLang="zh-CN" sz="1800" b="0" dirty="0" smtClean="0">
                  <a:solidFill>
                    <a:srgbClr val="3F9B31"/>
                  </a:solidFill>
                  <a:cs typeface="SimSun" charset="0"/>
                </a:rPr>
                <a:t>agnets</a:t>
              </a:r>
              <a:endParaRPr lang="en-US" altLang="zh-CN" sz="1800" b="0" dirty="0">
                <a:solidFill>
                  <a:srgbClr val="3F9B31"/>
                </a:solidFill>
                <a:cs typeface="SimSun" charset="0"/>
              </a:endParaRPr>
            </a:p>
          </p:txBody>
        </p:sp>
      </p:grpSp>
      <p:sp>
        <p:nvSpPr>
          <p:cNvPr id="57" name="Arc 13"/>
          <p:cNvSpPr>
            <a:spLocks/>
          </p:cNvSpPr>
          <p:nvPr/>
        </p:nvSpPr>
        <p:spPr bwMode="auto">
          <a:xfrm>
            <a:off x="2368699" y="2224994"/>
            <a:ext cx="1884363" cy="2003425"/>
          </a:xfrm>
          <a:custGeom>
            <a:avLst/>
            <a:gdLst>
              <a:gd name="T0" fmla="*/ 0 w 22075"/>
              <a:gd name="T1" fmla="*/ 2147483647 h 21882"/>
              <a:gd name="T2" fmla="*/ 2147483647 w 22075"/>
              <a:gd name="T3" fmla="*/ 2147483647 h 21882"/>
              <a:gd name="T4" fmla="*/ 2147483647 w 22075"/>
              <a:gd name="T5" fmla="*/ 2147483647 h 21882"/>
              <a:gd name="T6" fmla="*/ 0 60000 65536"/>
              <a:gd name="T7" fmla="*/ 0 60000 65536"/>
              <a:gd name="T8" fmla="*/ 0 60000 65536"/>
              <a:gd name="T9" fmla="*/ 0 w 22075"/>
              <a:gd name="T10" fmla="*/ 0 h 21882"/>
              <a:gd name="T11" fmla="*/ 22075 w 22075"/>
              <a:gd name="T12" fmla="*/ 21882 h 21882"/>
            </a:gdLst>
            <a:ahLst/>
            <a:cxnLst>
              <a:cxn ang="T6">
                <a:pos x="T0" y="T1"/>
              </a:cxn>
              <a:cxn ang="T7">
                <a:pos x="T2" y="T3"/>
              </a:cxn>
              <a:cxn ang="T8">
                <a:pos x="T4" y="T5"/>
              </a:cxn>
            </a:cxnLst>
            <a:rect l="T9" t="T10" r="T11" b="T12"/>
            <a:pathLst>
              <a:path w="22075" h="21882" fill="none" extrusionOk="0">
                <a:moveTo>
                  <a:pt x="0" y="5"/>
                </a:moveTo>
                <a:cubicBezTo>
                  <a:pt x="158" y="1"/>
                  <a:pt x="316" y="-1"/>
                  <a:pt x="475" y="-1"/>
                </a:cubicBezTo>
                <a:cubicBezTo>
                  <a:pt x="12404" y="0"/>
                  <a:pt x="22075" y="9670"/>
                  <a:pt x="22075" y="21600"/>
                </a:cubicBezTo>
                <a:cubicBezTo>
                  <a:pt x="22075" y="21694"/>
                  <a:pt x="22074" y="21788"/>
                  <a:pt x="22073" y="21882"/>
                </a:cubicBezTo>
              </a:path>
              <a:path w="22075" h="21882" stroke="0" extrusionOk="0">
                <a:moveTo>
                  <a:pt x="0" y="5"/>
                </a:moveTo>
                <a:cubicBezTo>
                  <a:pt x="158" y="1"/>
                  <a:pt x="316" y="-1"/>
                  <a:pt x="475" y="-1"/>
                </a:cubicBezTo>
                <a:cubicBezTo>
                  <a:pt x="12404" y="0"/>
                  <a:pt x="22075" y="9670"/>
                  <a:pt x="22075" y="21600"/>
                </a:cubicBezTo>
                <a:cubicBezTo>
                  <a:pt x="22075" y="21694"/>
                  <a:pt x="22074" y="21788"/>
                  <a:pt x="22073" y="21882"/>
                </a:cubicBezTo>
                <a:lnTo>
                  <a:pt x="475" y="21600"/>
                </a:lnTo>
                <a:lnTo>
                  <a:pt x="0" y="5"/>
                </a:lnTo>
                <a:close/>
              </a:path>
            </a:pathLst>
          </a:custGeom>
          <a:noFill/>
          <a:ln w="28575">
            <a:solidFill>
              <a:srgbClr val="FF66CC"/>
            </a:solidFill>
            <a:round/>
            <a:headEnd/>
            <a:tailEnd type="triangle" w="lg" len="lg"/>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8" name="Arc 14"/>
          <p:cNvSpPr>
            <a:spLocks/>
          </p:cNvSpPr>
          <p:nvPr/>
        </p:nvSpPr>
        <p:spPr bwMode="auto">
          <a:xfrm flipV="1">
            <a:off x="333524" y="2335059"/>
            <a:ext cx="3917950" cy="3916362"/>
          </a:xfrm>
          <a:custGeom>
            <a:avLst/>
            <a:gdLst>
              <a:gd name="T0" fmla="*/ 2147483647 w 43200"/>
              <a:gd name="T1" fmla="*/ 2147483647 h 43200"/>
              <a:gd name="T2" fmla="*/ 2147483647 w 43200"/>
              <a:gd name="T3" fmla="*/ 2147483647 h 43200"/>
              <a:gd name="T4" fmla="*/ 2147483647 w 43200"/>
              <a:gd name="T5" fmla="*/ 2147483647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5498" y="42845"/>
                </a:moveTo>
                <a:cubicBezTo>
                  <a:pt x="24212" y="43081"/>
                  <a:pt x="22907" y="43199"/>
                  <a:pt x="21600" y="43199"/>
                </a:cubicBezTo>
                <a:cubicBezTo>
                  <a:pt x="9670" y="43200"/>
                  <a:pt x="0" y="33529"/>
                  <a:pt x="0" y="21600"/>
                </a:cubicBezTo>
                <a:cubicBezTo>
                  <a:pt x="0" y="9670"/>
                  <a:pt x="9670" y="0"/>
                  <a:pt x="21600" y="0"/>
                </a:cubicBezTo>
                <a:cubicBezTo>
                  <a:pt x="33529" y="0"/>
                  <a:pt x="43200" y="9670"/>
                  <a:pt x="43200" y="21600"/>
                </a:cubicBezTo>
                <a:cubicBezTo>
                  <a:pt x="43199" y="21987"/>
                  <a:pt x="43189" y="22375"/>
                  <a:pt x="43168" y="22761"/>
                </a:cubicBezTo>
              </a:path>
              <a:path w="43200" h="43200" stroke="0" extrusionOk="0">
                <a:moveTo>
                  <a:pt x="25498" y="42845"/>
                </a:moveTo>
                <a:cubicBezTo>
                  <a:pt x="24212" y="43081"/>
                  <a:pt x="22907" y="43199"/>
                  <a:pt x="21600" y="43199"/>
                </a:cubicBezTo>
                <a:cubicBezTo>
                  <a:pt x="9670" y="43200"/>
                  <a:pt x="0" y="33529"/>
                  <a:pt x="0" y="21600"/>
                </a:cubicBezTo>
                <a:cubicBezTo>
                  <a:pt x="0" y="9670"/>
                  <a:pt x="9670" y="0"/>
                  <a:pt x="21600" y="0"/>
                </a:cubicBezTo>
                <a:cubicBezTo>
                  <a:pt x="33529" y="0"/>
                  <a:pt x="43200" y="9670"/>
                  <a:pt x="43200" y="21600"/>
                </a:cubicBezTo>
                <a:cubicBezTo>
                  <a:pt x="43199" y="21987"/>
                  <a:pt x="43189" y="22375"/>
                  <a:pt x="43168" y="22761"/>
                </a:cubicBezTo>
                <a:lnTo>
                  <a:pt x="21600" y="21600"/>
                </a:lnTo>
                <a:lnTo>
                  <a:pt x="25498" y="42845"/>
                </a:lnTo>
                <a:close/>
              </a:path>
            </a:pathLst>
          </a:custGeom>
          <a:noFill/>
          <a:ln w="28575">
            <a:solidFill>
              <a:srgbClr val="FF0000"/>
            </a:solidFill>
            <a:round/>
            <a:headEnd type="triangle" w="med" len="med"/>
            <a:tailEnd/>
          </a:ln>
          <a:extLst>
            <a:ext uri="{909E8E84-426E-40dd-AFC4-6F175D3DCCD1}">
              <a14:hiddenFill xmlns:a14="http://schemas.microsoft.com/office/drawing/2010/main" xmlns="">
                <a:solidFill>
                  <a:srgbClr val="FFFFFF"/>
                </a:solidFill>
              </a14:hiddenFill>
            </a:ext>
          </a:extLst>
        </p:spPr>
        <p:txBody>
          <a:bodyPr rot="10800000" wrap="none" anchor="ctr"/>
          <a:lstStyle/>
          <a:p>
            <a:endParaRPr lang="en-US"/>
          </a:p>
        </p:txBody>
      </p:sp>
      <p:grpSp>
        <p:nvGrpSpPr>
          <p:cNvPr id="59" name="Group 16"/>
          <p:cNvGrpSpPr>
            <a:grpSpLocks/>
          </p:cNvGrpSpPr>
          <p:nvPr/>
        </p:nvGrpSpPr>
        <p:grpSpPr bwMode="auto">
          <a:xfrm>
            <a:off x="374801" y="3997174"/>
            <a:ext cx="1797050" cy="366713"/>
            <a:chOff x="3049" y="2696"/>
            <a:chExt cx="1132" cy="231"/>
          </a:xfrm>
        </p:grpSpPr>
        <p:sp>
          <p:nvSpPr>
            <p:cNvPr id="60" name="Line 17"/>
            <p:cNvSpPr>
              <a:spLocks noChangeShapeType="1"/>
            </p:cNvSpPr>
            <p:nvPr/>
          </p:nvSpPr>
          <p:spPr bwMode="auto">
            <a:xfrm>
              <a:off x="3049" y="2744"/>
              <a:ext cx="240" cy="48"/>
            </a:xfrm>
            <a:prstGeom prst="line">
              <a:avLst/>
            </a:prstGeom>
            <a:noFill/>
            <a:ln w="952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1" name="Text Box 18"/>
            <p:cNvSpPr txBox="1">
              <a:spLocks noChangeArrowheads="1"/>
            </p:cNvSpPr>
            <p:nvPr/>
          </p:nvSpPr>
          <p:spPr bwMode="auto">
            <a:xfrm>
              <a:off x="3241" y="2696"/>
              <a:ext cx="940"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eaLnBrk="1" hangingPunct="1">
                <a:spcBef>
                  <a:spcPct val="0"/>
                </a:spcBef>
              </a:pPr>
              <a:r>
                <a:rPr lang="en-US" altLang="zh-CN" sz="1800" b="0" dirty="0">
                  <a:solidFill>
                    <a:srgbClr val="FF0066"/>
                  </a:solidFill>
                  <a:cs typeface="SimSun" charset="0"/>
                </a:rPr>
                <a:t>Central  orbit</a:t>
              </a:r>
            </a:p>
          </p:txBody>
        </p:sp>
      </p:grpSp>
      <p:sp>
        <p:nvSpPr>
          <p:cNvPr id="62" name="Line 19"/>
          <p:cNvSpPr>
            <a:spLocks noChangeShapeType="1"/>
          </p:cNvSpPr>
          <p:nvPr/>
        </p:nvSpPr>
        <p:spPr bwMode="auto">
          <a:xfrm flipV="1">
            <a:off x="2775099" y="2681134"/>
            <a:ext cx="746125" cy="477837"/>
          </a:xfrm>
          <a:prstGeom prst="line">
            <a:avLst/>
          </a:prstGeom>
          <a:noFill/>
          <a:ln w="9525">
            <a:solidFill>
              <a:srgbClr val="FF66CC"/>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3" name="Text Box 20"/>
          <p:cNvSpPr txBox="1">
            <a:spLocks noChangeArrowheads="1"/>
          </p:cNvSpPr>
          <p:nvPr/>
        </p:nvSpPr>
        <p:spPr bwMode="auto">
          <a:xfrm>
            <a:off x="1263799" y="3006571"/>
            <a:ext cx="15430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eaLnBrk="1" hangingPunct="1">
              <a:spcBef>
                <a:spcPct val="0"/>
              </a:spcBef>
            </a:pPr>
            <a:r>
              <a:rPr lang="en-US" altLang="zh-CN" sz="1800" b="0" dirty="0">
                <a:solidFill>
                  <a:srgbClr val="FF66CC"/>
                </a:solidFill>
                <a:cs typeface="SimSun" charset="0"/>
              </a:rPr>
              <a:t>Injection orbit</a:t>
            </a:r>
          </a:p>
        </p:txBody>
      </p:sp>
      <p:grpSp>
        <p:nvGrpSpPr>
          <p:cNvPr id="64" name="Group 85"/>
          <p:cNvGrpSpPr>
            <a:grpSpLocks/>
          </p:cNvGrpSpPr>
          <p:nvPr/>
        </p:nvGrpSpPr>
        <p:grpSpPr bwMode="auto">
          <a:xfrm>
            <a:off x="3803799" y="4149570"/>
            <a:ext cx="838200" cy="2057400"/>
            <a:chOff x="5184" y="2784"/>
            <a:chExt cx="528" cy="1296"/>
          </a:xfrm>
        </p:grpSpPr>
        <p:grpSp>
          <p:nvGrpSpPr>
            <p:cNvPr id="65" name="Group 86"/>
            <p:cNvGrpSpPr>
              <a:grpSpLocks/>
            </p:cNvGrpSpPr>
            <p:nvPr/>
          </p:nvGrpSpPr>
          <p:grpSpPr bwMode="auto">
            <a:xfrm>
              <a:off x="5376" y="2784"/>
              <a:ext cx="336" cy="1296"/>
              <a:chOff x="5376" y="2784"/>
              <a:chExt cx="336" cy="1296"/>
            </a:xfrm>
          </p:grpSpPr>
          <p:sp>
            <p:nvSpPr>
              <p:cNvPr id="67" name="Line 87"/>
              <p:cNvSpPr>
                <a:spLocks noChangeShapeType="1"/>
              </p:cNvSpPr>
              <p:nvPr/>
            </p:nvSpPr>
            <p:spPr bwMode="auto">
              <a:xfrm flipH="1">
                <a:off x="5376" y="2784"/>
                <a:ext cx="96" cy="1296"/>
              </a:xfrm>
              <a:prstGeom prst="line">
                <a:avLst/>
              </a:prstGeom>
              <a:noFill/>
              <a:ln w="28575">
                <a:solidFill>
                  <a:srgbClr val="FF00FF"/>
                </a:solidFill>
                <a:round/>
                <a:headEnd/>
                <a:tailEnd type="triangle" w="med" len="med"/>
              </a:ln>
              <a:extLst>
                <a:ext uri="{909E8E84-426E-40dd-AFC4-6F175D3DCCD1}">
                  <a14:hiddenFill xmlns:a14="http://schemas.microsoft.com/office/drawing/2010/main" xmlns="">
                    <a:noFill/>
                  </a14:hiddenFill>
                </a:ext>
              </a:extLst>
            </p:spPr>
            <p:txBody>
              <a:bodyPr>
                <a:spAutoFit/>
              </a:bodyPr>
              <a:lstStyle/>
              <a:p>
                <a:endParaRPr lang="en-US"/>
              </a:p>
            </p:txBody>
          </p:sp>
          <p:sp>
            <p:nvSpPr>
              <p:cNvPr id="68" name="Line 88"/>
              <p:cNvSpPr>
                <a:spLocks noChangeShapeType="1"/>
              </p:cNvSpPr>
              <p:nvPr/>
            </p:nvSpPr>
            <p:spPr bwMode="auto">
              <a:xfrm>
                <a:off x="5472" y="2800"/>
                <a:ext cx="144" cy="1280"/>
              </a:xfrm>
              <a:prstGeom prst="line">
                <a:avLst/>
              </a:prstGeom>
              <a:noFill/>
              <a:ln w="28575">
                <a:solidFill>
                  <a:srgbClr val="FF0000"/>
                </a:solidFill>
                <a:round/>
                <a:headEnd/>
                <a:tailEnd type="triangle" w="med" len="med"/>
              </a:ln>
              <a:extLst>
                <a:ext uri="{909E8E84-426E-40dd-AFC4-6F175D3DCCD1}">
                  <a14:hiddenFill xmlns:a14="http://schemas.microsoft.com/office/drawing/2010/main" xmlns="">
                    <a:noFill/>
                  </a14:hiddenFill>
                </a:ext>
              </a:extLst>
            </p:spPr>
            <p:txBody>
              <a:bodyPr>
                <a:spAutoFit/>
              </a:bodyPr>
              <a:lstStyle/>
              <a:p>
                <a:endParaRPr lang="en-US"/>
              </a:p>
            </p:txBody>
          </p:sp>
          <p:sp>
            <p:nvSpPr>
              <p:cNvPr id="69" name="Text Box 91"/>
              <p:cNvSpPr txBox="1">
                <a:spLocks noChangeArrowheads="1"/>
              </p:cNvSpPr>
              <p:nvPr/>
            </p:nvSpPr>
            <p:spPr bwMode="auto">
              <a:xfrm>
                <a:off x="5568" y="3408"/>
                <a:ext cx="14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algn="ctr" eaLnBrk="1" hangingPunct="1"/>
                <a:r>
                  <a:rPr lang="en-US" sz="1600">
                    <a:solidFill>
                      <a:srgbClr val="FF0000"/>
                    </a:solidFill>
                  </a:rPr>
                  <a:t>R</a:t>
                </a:r>
              </a:p>
            </p:txBody>
          </p:sp>
        </p:grpSp>
        <p:sp>
          <p:nvSpPr>
            <p:cNvPr id="66" name="Text Box 92"/>
            <p:cNvSpPr txBox="1">
              <a:spLocks noChangeArrowheads="1"/>
            </p:cNvSpPr>
            <p:nvPr/>
          </p:nvSpPr>
          <p:spPr bwMode="auto">
            <a:xfrm>
              <a:off x="5184" y="3744"/>
              <a:ext cx="144"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algn="ctr" eaLnBrk="1" hangingPunct="1"/>
              <a:r>
                <a:rPr lang="en-US" sz="1600">
                  <a:solidFill>
                    <a:srgbClr val="FF33CC"/>
                  </a:solidFill>
                </a:rPr>
                <a:t>R</a:t>
              </a:r>
            </a:p>
          </p:txBody>
        </p:sp>
      </p:grpSp>
      <p:sp>
        <p:nvSpPr>
          <p:cNvPr id="70" name="Text Box 51"/>
          <p:cNvSpPr txBox="1">
            <a:spLocks noChangeArrowheads="1"/>
          </p:cNvSpPr>
          <p:nvPr/>
        </p:nvSpPr>
        <p:spPr bwMode="auto">
          <a:xfrm>
            <a:off x="2807828" y="1939771"/>
            <a:ext cx="114837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eaLnBrk="1" hangingPunct="1">
              <a:spcBef>
                <a:spcPct val="0"/>
              </a:spcBef>
            </a:pPr>
            <a:r>
              <a:rPr lang="en-US" altLang="zh-CN" sz="1600" dirty="0" smtClean="0">
                <a:solidFill>
                  <a:srgbClr val="FF9933"/>
                </a:solidFill>
                <a:cs typeface="SimSun" charset="0"/>
              </a:rPr>
              <a:t>B = 1.45 T</a:t>
            </a:r>
            <a:endParaRPr lang="en-US" altLang="zh-CN" sz="1600" dirty="0">
              <a:solidFill>
                <a:srgbClr val="FF9933"/>
              </a:solidFill>
              <a:cs typeface="SimSun" charset="0"/>
            </a:endParaRPr>
          </a:p>
        </p:txBody>
      </p:sp>
      <p:grpSp>
        <p:nvGrpSpPr>
          <p:cNvPr id="71" name="Group 70"/>
          <p:cNvGrpSpPr/>
          <p:nvPr/>
        </p:nvGrpSpPr>
        <p:grpSpPr>
          <a:xfrm>
            <a:off x="2736999" y="2320771"/>
            <a:ext cx="228600" cy="228600"/>
            <a:chOff x="7162800" y="1676400"/>
            <a:chExt cx="228600" cy="228600"/>
          </a:xfrm>
        </p:grpSpPr>
        <p:sp>
          <p:nvSpPr>
            <p:cNvPr id="72" name="Oval 71"/>
            <p:cNvSpPr/>
            <p:nvPr/>
          </p:nvSpPr>
          <p:spPr>
            <a:xfrm>
              <a:off x="7162800" y="1676400"/>
              <a:ext cx="228600" cy="228600"/>
            </a:xfrm>
            <a:prstGeom prst="ellipse">
              <a:avLst/>
            </a:prstGeom>
            <a:noFill/>
            <a:ln w="38100" cmpd="sng">
              <a:solidFill>
                <a:srgbClr val="FF99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3" name="Oval 72"/>
            <p:cNvSpPr/>
            <p:nvPr/>
          </p:nvSpPr>
          <p:spPr>
            <a:xfrm>
              <a:off x="7239000" y="1752600"/>
              <a:ext cx="76200" cy="76200"/>
            </a:xfrm>
            <a:prstGeom prst="ellipse">
              <a:avLst/>
            </a:prstGeom>
            <a:solidFill>
              <a:srgbClr val="FF9900"/>
            </a:solidFill>
            <a:ln w="3810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74" name="Text Box 7"/>
          <p:cNvSpPr txBox="1">
            <a:spLocks noChangeArrowheads="1"/>
          </p:cNvSpPr>
          <p:nvPr/>
        </p:nvSpPr>
        <p:spPr bwMode="auto">
          <a:xfrm>
            <a:off x="1289199" y="1732930"/>
            <a:ext cx="111442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b="1">
                <a:solidFill>
                  <a:schemeClr val="bg1"/>
                </a:solidFill>
                <a:latin typeface="Arial" charset="0"/>
                <a:ea typeface="ＭＳ Ｐゴシック" charset="0"/>
                <a:cs typeface="ＭＳ Ｐゴシック" charset="0"/>
              </a:defRPr>
            </a:lvl1pPr>
            <a:lvl2pPr marL="742950" indent="-285750" eaLnBrk="0" hangingPunct="0">
              <a:defRPr sz="2000" b="1">
                <a:solidFill>
                  <a:schemeClr val="bg1"/>
                </a:solidFill>
                <a:latin typeface="Arial" charset="0"/>
                <a:ea typeface="ＭＳ Ｐゴシック" charset="0"/>
              </a:defRPr>
            </a:lvl2pPr>
            <a:lvl3pPr marL="1143000" indent="-228600" eaLnBrk="0" hangingPunct="0">
              <a:defRPr sz="2000" b="1">
                <a:solidFill>
                  <a:schemeClr val="bg1"/>
                </a:solidFill>
                <a:latin typeface="Arial" charset="0"/>
                <a:ea typeface="ＭＳ Ｐゴシック" charset="0"/>
              </a:defRPr>
            </a:lvl3pPr>
            <a:lvl4pPr marL="1600200" indent="-228600" eaLnBrk="0" hangingPunct="0">
              <a:defRPr sz="2000" b="1">
                <a:solidFill>
                  <a:schemeClr val="bg1"/>
                </a:solidFill>
                <a:latin typeface="Arial" charset="0"/>
                <a:ea typeface="ＭＳ Ｐゴシック" charset="0"/>
              </a:defRPr>
            </a:lvl4pPr>
            <a:lvl5pPr marL="2057400" indent="-228600" eaLnBrk="0" hangingPunct="0">
              <a:defRPr sz="2000" b="1">
                <a:solidFill>
                  <a:schemeClr val="bg1"/>
                </a:solidFill>
                <a:latin typeface="Arial" charset="0"/>
                <a:ea typeface="ＭＳ Ｐゴシック" charset="0"/>
              </a:defRPr>
            </a:lvl5pPr>
            <a:lvl6pPr marL="2514600" indent="-228600" eaLnBrk="0" fontAlgn="base" hangingPunct="0">
              <a:spcBef>
                <a:spcPct val="50000"/>
              </a:spcBef>
              <a:spcAft>
                <a:spcPct val="0"/>
              </a:spcAft>
              <a:defRPr sz="2000" b="1">
                <a:solidFill>
                  <a:schemeClr val="bg1"/>
                </a:solidFill>
                <a:latin typeface="Arial" charset="0"/>
                <a:ea typeface="ＭＳ Ｐゴシック" charset="0"/>
              </a:defRPr>
            </a:lvl6pPr>
            <a:lvl7pPr marL="2971800" indent="-228600" eaLnBrk="0" fontAlgn="base" hangingPunct="0">
              <a:spcBef>
                <a:spcPct val="50000"/>
              </a:spcBef>
              <a:spcAft>
                <a:spcPct val="0"/>
              </a:spcAft>
              <a:defRPr sz="2000" b="1">
                <a:solidFill>
                  <a:schemeClr val="bg1"/>
                </a:solidFill>
                <a:latin typeface="Arial" charset="0"/>
                <a:ea typeface="ＭＳ Ｐゴシック" charset="0"/>
              </a:defRPr>
            </a:lvl7pPr>
            <a:lvl8pPr marL="3429000" indent="-228600" eaLnBrk="0" fontAlgn="base" hangingPunct="0">
              <a:spcBef>
                <a:spcPct val="50000"/>
              </a:spcBef>
              <a:spcAft>
                <a:spcPct val="0"/>
              </a:spcAft>
              <a:defRPr sz="2000" b="1">
                <a:solidFill>
                  <a:schemeClr val="bg1"/>
                </a:solidFill>
                <a:latin typeface="Arial" charset="0"/>
                <a:ea typeface="ＭＳ Ｐゴシック" charset="0"/>
              </a:defRPr>
            </a:lvl8pPr>
            <a:lvl9pPr marL="3886200" indent="-228600" eaLnBrk="0" fontAlgn="base" hangingPunct="0">
              <a:spcBef>
                <a:spcPct val="50000"/>
              </a:spcBef>
              <a:spcAft>
                <a:spcPct val="0"/>
              </a:spcAft>
              <a:defRPr sz="2000" b="1">
                <a:solidFill>
                  <a:schemeClr val="bg1"/>
                </a:solidFill>
                <a:latin typeface="Arial" charset="0"/>
                <a:ea typeface="ＭＳ Ｐゴシック" charset="0"/>
              </a:defRPr>
            </a:lvl9pPr>
          </a:lstStyle>
          <a:p>
            <a:pPr eaLnBrk="1" hangingPunct="1">
              <a:spcBef>
                <a:spcPct val="0"/>
              </a:spcBef>
            </a:pPr>
            <a:r>
              <a:rPr lang="en-US" altLang="zh-CN" sz="1800" dirty="0">
                <a:solidFill>
                  <a:srgbClr val="0000FF"/>
                </a:solidFill>
                <a:cs typeface="SimSun" charset="0"/>
              </a:rPr>
              <a:t>Inflector</a:t>
            </a:r>
          </a:p>
        </p:txBody>
      </p:sp>
      <p:sp>
        <p:nvSpPr>
          <p:cNvPr id="75" name="Line 21"/>
          <p:cNvSpPr>
            <a:spLocks noChangeShapeType="1"/>
          </p:cNvSpPr>
          <p:nvPr/>
        </p:nvSpPr>
        <p:spPr bwMode="auto">
          <a:xfrm>
            <a:off x="146200" y="2220759"/>
            <a:ext cx="1117599" cy="0"/>
          </a:xfrm>
          <a:prstGeom prst="line">
            <a:avLst/>
          </a:prstGeom>
          <a:noFill/>
          <a:ln w="57150">
            <a:solidFill>
              <a:srgbClr val="FE66CC"/>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pic>
        <p:nvPicPr>
          <p:cNvPr id="76" name="Picture 75" descr="latex-image-1.pdf"/>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28799" y="1680054"/>
            <a:ext cx="279400" cy="4318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New </a:t>
            </a:r>
            <a:r>
              <a:rPr lang="en-GB" sz="2800" b="1" dirty="0">
                <a:solidFill>
                  <a:schemeClr val="bg1"/>
                </a:solidFill>
              </a:rPr>
              <a:t>K</a:t>
            </a:r>
            <a:r>
              <a:rPr lang="en-GB" sz="2800" b="1" dirty="0" smtClean="0">
                <a:solidFill>
                  <a:schemeClr val="bg1"/>
                </a:solidFill>
              </a:rPr>
              <a:t>icker Magnet</a:t>
            </a:r>
            <a:endParaRPr lang="en-GB" dirty="0"/>
          </a:p>
        </p:txBody>
      </p:sp>
      <p:pic>
        <p:nvPicPr>
          <p:cNvPr id="6" name="Picture 5" descr="Untitled-1 (dragged).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 y="1430556"/>
            <a:ext cx="3502700" cy="2370411"/>
          </a:xfrm>
          <a:prstGeom prst="rect">
            <a:avLst/>
          </a:prstGeom>
        </p:spPr>
      </p:pic>
      <p:pic>
        <p:nvPicPr>
          <p:cNvPr id="7" name="Picture 6" descr="Untitled-1 (dragged).tif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1362" y="4149477"/>
            <a:ext cx="3295520" cy="2708523"/>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05015" y="4149477"/>
            <a:ext cx="3704123" cy="2708524"/>
          </a:xfrm>
          <a:prstGeom prst="rect">
            <a:avLst/>
          </a:prstGeom>
        </p:spPr>
      </p:pic>
      <p:sp>
        <p:nvSpPr>
          <p:cNvPr id="9" name="TextBox 8"/>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A new kicker magnet is being designed for the </a:t>
            </a:r>
            <a:r>
              <a:rPr lang="en-GB" b="1" i="1" dirty="0" err="1" smtClean="0">
                <a:solidFill>
                  <a:srgbClr val="1F497D"/>
                </a:solidFill>
              </a:rPr>
              <a:t>Fermilab</a:t>
            </a:r>
            <a:r>
              <a:rPr lang="en-GB" b="1" i="1" dirty="0" smtClean="0">
                <a:solidFill>
                  <a:srgbClr val="1F497D"/>
                </a:solidFill>
              </a:rPr>
              <a:t> experiment which should provide a shorter pulse</a:t>
            </a:r>
            <a:endParaRPr lang="en-GB" b="1" i="1" dirty="0">
              <a:solidFill>
                <a:srgbClr val="1F497D"/>
              </a:solidFill>
            </a:endParaRPr>
          </a:p>
        </p:txBody>
      </p:sp>
      <p:sp>
        <p:nvSpPr>
          <p:cNvPr id="10" name="TextBox 9"/>
          <p:cNvSpPr txBox="1"/>
          <p:nvPr/>
        </p:nvSpPr>
        <p:spPr>
          <a:xfrm>
            <a:off x="3502701" y="1632940"/>
            <a:ext cx="5641299" cy="646331"/>
          </a:xfrm>
          <a:prstGeom prst="rect">
            <a:avLst/>
          </a:prstGeom>
          <a:noFill/>
        </p:spPr>
        <p:txBody>
          <a:bodyPr wrap="square" rtlCol="0">
            <a:spAutoFit/>
          </a:bodyPr>
          <a:lstStyle/>
          <a:p>
            <a:r>
              <a:rPr lang="en-GB" dirty="0" smtClean="0"/>
              <a:t>The ideal kicker pulse is a constant field across one orbit of the beam</a:t>
            </a:r>
            <a:endParaRPr lang="en-GB" dirty="0"/>
          </a:p>
        </p:txBody>
      </p:sp>
      <p:pic>
        <p:nvPicPr>
          <p:cNvPr id="11" name="Picture 10" descr="Untitled-1 (dragged).tiff"/>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94524" y="2279271"/>
            <a:ext cx="3252999" cy="1870205"/>
          </a:xfrm>
          <a:prstGeom prst="rect">
            <a:avLst/>
          </a:prstGeom>
        </p:spPr>
      </p:pic>
      <p:cxnSp>
        <p:nvCxnSpPr>
          <p:cNvPr id="13" name="Straight Arrow Connector 12"/>
          <p:cNvCxnSpPr>
            <a:stCxn id="10" idx="1"/>
          </p:cNvCxnSpPr>
          <p:nvPr/>
        </p:nvCxnSpPr>
        <p:spPr>
          <a:xfrm rot="10800000" flipV="1">
            <a:off x="1102443" y="1956105"/>
            <a:ext cx="2400258" cy="323165"/>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536882" y="2973881"/>
            <a:ext cx="2190932" cy="923330"/>
          </a:xfrm>
          <a:prstGeom prst="rect">
            <a:avLst/>
          </a:prstGeom>
          <a:noFill/>
        </p:spPr>
        <p:txBody>
          <a:bodyPr wrap="square" rtlCol="0">
            <a:spAutoFit/>
          </a:bodyPr>
          <a:lstStyle/>
          <a:p>
            <a:pPr algn="ctr"/>
            <a:r>
              <a:rPr lang="en-GB" dirty="0" smtClean="0"/>
              <a:t>The BNL kicker pulse went across 3 beam cycles</a:t>
            </a:r>
            <a:endParaRPr lang="en-GB" dirty="0"/>
          </a:p>
        </p:txBody>
      </p:sp>
      <p:pic>
        <p:nvPicPr>
          <p:cNvPr id="15" name="Picture 1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869146" y="4433341"/>
            <a:ext cx="1430072" cy="1073310"/>
          </a:xfrm>
          <a:prstGeom prst="rect">
            <a:avLst/>
          </a:prstGeom>
        </p:spPr>
      </p:pic>
      <p:cxnSp>
        <p:nvCxnSpPr>
          <p:cNvPr id="17" name="Straight Arrow Connector 16"/>
          <p:cNvCxnSpPr/>
          <p:nvPr/>
        </p:nvCxnSpPr>
        <p:spPr>
          <a:xfrm rot="10800000" flipV="1">
            <a:off x="1297814" y="3628756"/>
            <a:ext cx="2525851" cy="11444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109138" y="4905416"/>
            <a:ext cx="2034862" cy="1200329"/>
          </a:xfrm>
          <a:prstGeom prst="rect">
            <a:avLst/>
          </a:prstGeom>
          <a:noFill/>
        </p:spPr>
        <p:txBody>
          <a:bodyPr wrap="square" rtlCol="0">
            <a:spAutoFit/>
          </a:bodyPr>
          <a:lstStyle/>
          <a:p>
            <a:pPr algn="ctr"/>
            <a:r>
              <a:rPr lang="en-GB" dirty="0" smtClean="0"/>
              <a:t>A new kicker has been designed at Cornell with 200ns width</a:t>
            </a:r>
            <a:endParaRPr lang="en-GB" dirty="0"/>
          </a:p>
        </p:txBody>
      </p:sp>
      <p:cxnSp>
        <p:nvCxnSpPr>
          <p:cNvPr id="20" name="Straight Arrow Connector 19"/>
          <p:cNvCxnSpPr>
            <a:stCxn id="8" idx="3"/>
          </p:cNvCxnSpPr>
          <p:nvPr/>
        </p:nvCxnSpPr>
        <p:spPr>
          <a:xfrm flipH="1">
            <a:off x="6516975" y="5503739"/>
            <a:ext cx="592163" cy="29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8" idx="1"/>
          </p:cNvCxnSpPr>
          <p:nvPr/>
        </p:nvCxnSpPr>
        <p:spPr>
          <a:xfrm rot="10800000">
            <a:off x="6837940" y="3757641"/>
            <a:ext cx="271198" cy="17479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Final Ring Design</a:t>
            </a:r>
            <a:endParaRPr lang="en-GB" dirty="0"/>
          </a:p>
        </p:txBody>
      </p:sp>
      <p:grpSp>
        <p:nvGrpSpPr>
          <p:cNvPr id="6" name="Group 5"/>
          <p:cNvGrpSpPr>
            <a:grpSpLocks noChangeAspect="1"/>
          </p:cNvGrpSpPr>
          <p:nvPr/>
        </p:nvGrpSpPr>
        <p:grpSpPr>
          <a:xfrm>
            <a:off x="142710" y="898377"/>
            <a:ext cx="4848858" cy="4078574"/>
            <a:chOff x="912632" y="761007"/>
            <a:chExt cx="6232511" cy="5242415"/>
          </a:xfrm>
        </p:grpSpPr>
        <p:grpSp>
          <p:nvGrpSpPr>
            <p:cNvPr id="7" name="Group 7"/>
            <p:cNvGrpSpPr/>
            <p:nvPr/>
          </p:nvGrpSpPr>
          <p:grpSpPr>
            <a:xfrm>
              <a:off x="912632" y="761007"/>
              <a:ext cx="6232511" cy="4562513"/>
              <a:chOff x="1638732" y="1513723"/>
              <a:chExt cx="6232511" cy="4562513"/>
            </a:xfrm>
          </p:grpSpPr>
          <p:cxnSp>
            <p:nvCxnSpPr>
              <p:cNvPr id="14" name="Straight Connector 13"/>
              <p:cNvCxnSpPr/>
              <p:nvPr/>
            </p:nvCxnSpPr>
            <p:spPr>
              <a:xfrm flipH="1">
                <a:off x="4411752" y="2401168"/>
                <a:ext cx="84666" cy="89017"/>
              </a:xfrm>
              <a:prstGeom prst="line">
                <a:avLst/>
              </a:prstGeom>
              <a:ln w="3175" cmpd="sng">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15" name="Group 18"/>
              <p:cNvGrpSpPr/>
              <p:nvPr/>
            </p:nvGrpSpPr>
            <p:grpSpPr>
              <a:xfrm>
                <a:off x="1638732" y="1513723"/>
                <a:ext cx="6232511" cy="4562513"/>
                <a:chOff x="38469" y="1513723"/>
                <a:chExt cx="6232511" cy="4562513"/>
              </a:xfrm>
            </p:grpSpPr>
            <p:sp>
              <p:nvSpPr>
                <p:cNvPr id="16" name="TextBox 15"/>
                <p:cNvSpPr txBox="1"/>
                <p:nvPr/>
              </p:nvSpPr>
              <p:spPr>
                <a:xfrm>
                  <a:off x="3966139" y="2419086"/>
                  <a:ext cx="645068" cy="474723"/>
                </a:xfrm>
                <a:prstGeom prst="rect">
                  <a:avLst/>
                </a:prstGeom>
                <a:noFill/>
              </p:spPr>
              <p:txBody>
                <a:bodyPr wrap="square" rtlCol="0">
                  <a:spAutoFit/>
                </a:bodyPr>
                <a:lstStyle/>
                <a:p>
                  <a:r>
                    <a:rPr lang="en-US" dirty="0" smtClean="0">
                      <a:solidFill>
                        <a:srgbClr val="660066"/>
                      </a:solidFill>
                    </a:rPr>
                    <a:t>Q1</a:t>
                  </a:r>
                  <a:endParaRPr lang="en-US" dirty="0">
                    <a:solidFill>
                      <a:srgbClr val="660066"/>
                    </a:solidFill>
                  </a:endParaRPr>
                </a:p>
              </p:txBody>
            </p:sp>
            <p:sp>
              <p:nvSpPr>
                <p:cNvPr id="17" name="TextBox 16"/>
                <p:cNvSpPr txBox="1"/>
                <p:nvPr/>
              </p:nvSpPr>
              <p:spPr>
                <a:xfrm>
                  <a:off x="3713191" y="5538933"/>
                  <a:ext cx="696576" cy="474723"/>
                </a:xfrm>
                <a:prstGeom prst="rect">
                  <a:avLst/>
                </a:prstGeom>
                <a:noFill/>
              </p:spPr>
              <p:txBody>
                <a:bodyPr wrap="square" rtlCol="0">
                  <a:spAutoFit/>
                </a:bodyPr>
                <a:lstStyle/>
                <a:p>
                  <a:r>
                    <a:rPr lang="en-US" dirty="0" smtClean="0">
                      <a:solidFill>
                        <a:srgbClr val="660066"/>
                      </a:solidFill>
                    </a:rPr>
                    <a:t>Q2</a:t>
                  </a:r>
                  <a:endParaRPr lang="en-US" dirty="0">
                    <a:solidFill>
                      <a:srgbClr val="660066"/>
                    </a:solidFill>
                  </a:endParaRPr>
                </a:p>
              </p:txBody>
            </p:sp>
            <p:sp>
              <p:nvSpPr>
                <p:cNvPr id="18" name="TextBox 17"/>
                <p:cNvSpPr txBox="1"/>
                <p:nvPr/>
              </p:nvSpPr>
              <p:spPr>
                <a:xfrm>
                  <a:off x="38469" y="2557543"/>
                  <a:ext cx="699053" cy="474723"/>
                </a:xfrm>
                <a:prstGeom prst="rect">
                  <a:avLst/>
                </a:prstGeom>
                <a:noFill/>
              </p:spPr>
              <p:txBody>
                <a:bodyPr wrap="square" rtlCol="0">
                  <a:spAutoFit/>
                </a:bodyPr>
                <a:lstStyle/>
                <a:p>
                  <a:r>
                    <a:rPr lang="en-US" dirty="0" smtClean="0">
                      <a:solidFill>
                        <a:srgbClr val="660066"/>
                      </a:solidFill>
                    </a:rPr>
                    <a:t>Q4</a:t>
                  </a:r>
                  <a:endParaRPr lang="en-US" dirty="0">
                    <a:solidFill>
                      <a:srgbClr val="660066"/>
                    </a:solidFill>
                  </a:endParaRPr>
                </a:p>
              </p:txBody>
            </p:sp>
            <p:sp>
              <p:nvSpPr>
                <p:cNvPr id="19" name="TextBox 18"/>
                <p:cNvSpPr txBox="1"/>
                <p:nvPr/>
              </p:nvSpPr>
              <p:spPr>
                <a:xfrm>
                  <a:off x="125044" y="5323519"/>
                  <a:ext cx="667777" cy="474723"/>
                </a:xfrm>
                <a:prstGeom prst="rect">
                  <a:avLst/>
                </a:prstGeom>
                <a:noFill/>
              </p:spPr>
              <p:txBody>
                <a:bodyPr wrap="square" rtlCol="0">
                  <a:spAutoFit/>
                </a:bodyPr>
                <a:lstStyle/>
                <a:p>
                  <a:r>
                    <a:rPr lang="en-US" dirty="0" smtClean="0">
                      <a:solidFill>
                        <a:srgbClr val="660066"/>
                      </a:solidFill>
                    </a:rPr>
                    <a:t>Q3</a:t>
                  </a:r>
                  <a:endParaRPr lang="en-US" dirty="0">
                    <a:solidFill>
                      <a:srgbClr val="660066"/>
                    </a:solidFill>
                  </a:endParaRPr>
                </a:p>
              </p:txBody>
            </p:sp>
            <p:grpSp>
              <p:nvGrpSpPr>
                <p:cNvPr id="20" name="Group 23"/>
                <p:cNvGrpSpPr/>
                <p:nvPr/>
              </p:nvGrpSpPr>
              <p:grpSpPr>
                <a:xfrm>
                  <a:off x="144523" y="1513723"/>
                  <a:ext cx="6126457" cy="4562513"/>
                  <a:chOff x="144523" y="1513723"/>
                  <a:chExt cx="6126457" cy="4562513"/>
                </a:xfrm>
              </p:grpSpPr>
              <p:grpSp>
                <p:nvGrpSpPr>
                  <p:cNvPr id="24" name="Group 27"/>
                  <p:cNvGrpSpPr/>
                  <p:nvPr/>
                </p:nvGrpSpPr>
                <p:grpSpPr>
                  <a:xfrm>
                    <a:off x="566222" y="2274293"/>
                    <a:ext cx="3748160" cy="3755159"/>
                    <a:chOff x="2301788" y="1185332"/>
                    <a:chExt cx="3921211" cy="3928534"/>
                  </a:xfrm>
                </p:grpSpPr>
                <p:sp>
                  <p:nvSpPr>
                    <p:cNvPr id="44" name="Oval 43"/>
                    <p:cNvSpPr/>
                    <p:nvPr/>
                  </p:nvSpPr>
                  <p:spPr>
                    <a:xfrm>
                      <a:off x="2301788" y="1219200"/>
                      <a:ext cx="3921211" cy="3894666"/>
                    </a:xfrm>
                    <a:prstGeom prst="ellipse">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3175" cmpd="sng">
                          <a:noFill/>
                        </a:ln>
                      </a:endParaRPr>
                    </a:p>
                  </p:txBody>
                </p:sp>
                <p:grpSp>
                  <p:nvGrpSpPr>
                    <p:cNvPr id="45" name="Group 44"/>
                    <p:cNvGrpSpPr/>
                    <p:nvPr/>
                  </p:nvGrpSpPr>
                  <p:grpSpPr>
                    <a:xfrm>
                      <a:off x="2386458" y="1185332"/>
                      <a:ext cx="3708000" cy="3782472"/>
                      <a:chOff x="4919334" y="1219200"/>
                      <a:chExt cx="3708000" cy="3782472"/>
                    </a:xfrm>
                  </p:grpSpPr>
                  <p:sp>
                    <p:nvSpPr>
                      <p:cNvPr id="49" name="Chord 48"/>
                      <p:cNvSpPr/>
                      <p:nvPr/>
                    </p:nvSpPr>
                    <p:spPr>
                      <a:xfrm rot="10800000">
                        <a:off x="4919334" y="1278466"/>
                        <a:ext cx="3708000" cy="3706272"/>
                      </a:xfrm>
                      <a:prstGeom prst="chord">
                        <a:avLst>
                          <a:gd name="adj1" fmla="val 5374202"/>
                          <a:gd name="adj2" fmla="val 16200000"/>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6696935" y="1219200"/>
                        <a:ext cx="93133" cy="37824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6" name="Oval 45"/>
                    <p:cNvSpPr/>
                    <p:nvPr/>
                  </p:nvSpPr>
                  <p:spPr>
                    <a:xfrm>
                      <a:off x="2547326" y="1464730"/>
                      <a:ext cx="3419991" cy="3403586"/>
                    </a:xfrm>
                    <a:prstGeom prst="ellipse">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3175" cmpd="sng">
                          <a:noFill/>
                        </a:ln>
                      </a:endParaRPr>
                    </a:p>
                  </p:txBody>
                </p:sp>
                <p:sp>
                  <p:nvSpPr>
                    <p:cNvPr id="47" name="Oval 46"/>
                    <p:cNvSpPr/>
                    <p:nvPr/>
                  </p:nvSpPr>
                  <p:spPr>
                    <a:xfrm>
                      <a:off x="2480996" y="1388533"/>
                      <a:ext cx="3555735" cy="3555986"/>
                    </a:xfrm>
                    <a:prstGeom prst="ellipse">
                      <a:avLst/>
                    </a:prstGeom>
                    <a:noFill/>
                    <a:ln w="1905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3175" cmpd="sng">
                          <a:noFill/>
                        </a:ln>
                        <a:solidFill>
                          <a:srgbClr val="FF0000"/>
                        </a:solidFill>
                      </a:endParaRPr>
                    </a:p>
                  </p:txBody>
                </p:sp>
                <p:sp>
                  <p:nvSpPr>
                    <p:cNvPr id="48" name="Oval 47"/>
                    <p:cNvSpPr/>
                    <p:nvPr/>
                  </p:nvSpPr>
                  <p:spPr>
                    <a:xfrm>
                      <a:off x="2301788" y="1219200"/>
                      <a:ext cx="3921211" cy="3894666"/>
                    </a:xfrm>
                    <a:prstGeom prst="ellipse">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 name="TextBox 24"/>
                  <p:cNvSpPr txBox="1"/>
                  <p:nvPr/>
                </p:nvSpPr>
                <p:spPr>
                  <a:xfrm>
                    <a:off x="1851720" y="1513723"/>
                    <a:ext cx="2429044" cy="474723"/>
                  </a:xfrm>
                  <a:prstGeom prst="rect">
                    <a:avLst/>
                  </a:prstGeom>
                  <a:solidFill>
                    <a:srgbClr val="008000"/>
                  </a:solidFill>
                </p:spPr>
                <p:txBody>
                  <a:bodyPr wrap="square" rtlCol="0">
                    <a:spAutoFit/>
                  </a:bodyPr>
                  <a:lstStyle/>
                  <a:p>
                    <a:r>
                      <a:rPr lang="en-US" dirty="0" smtClean="0">
                        <a:solidFill>
                          <a:schemeClr val="bg1"/>
                        </a:solidFill>
                      </a:rPr>
                      <a:t>Inflector Magnet</a:t>
                    </a:r>
                    <a:endParaRPr lang="en-US" dirty="0">
                      <a:solidFill>
                        <a:schemeClr val="bg1"/>
                      </a:solidFill>
                    </a:endParaRPr>
                  </a:p>
                </p:txBody>
              </p:sp>
              <p:grpSp>
                <p:nvGrpSpPr>
                  <p:cNvPr id="26" name="Group 29"/>
                  <p:cNvGrpSpPr/>
                  <p:nvPr/>
                </p:nvGrpSpPr>
                <p:grpSpPr>
                  <a:xfrm>
                    <a:off x="3421496" y="3532888"/>
                    <a:ext cx="565120" cy="1052219"/>
                    <a:chOff x="5288890" y="2502034"/>
                    <a:chExt cx="591211" cy="1100799"/>
                  </a:xfrm>
                </p:grpSpPr>
                <p:sp>
                  <p:nvSpPr>
                    <p:cNvPr id="41" name="Trapezoid 40"/>
                    <p:cNvSpPr/>
                    <p:nvPr/>
                  </p:nvSpPr>
                  <p:spPr>
                    <a:xfrm rot="5400000">
                      <a:off x="5466101" y="2790768"/>
                      <a:ext cx="288000" cy="540000"/>
                    </a:xfrm>
                    <a:prstGeom prst="trapezoid">
                      <a:avLst>
                        <a:gd name="adj" fmla="val 13372"/>
                      </a:avLst>
                    </a:prstGeom>
                    <a:solidFill>
                      <a:srgbClr val="FF660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rapezoid 41"/>
                    <p:cNvSpPr/>
                    <p:nvPr/>
                  </p:nvSpPr>
                  <p:spPr>
                    <a:xfrm rot="6038923">
                      <a:off x="5457634" y="3188833"/>
                      <a:ext cx="288000" cy="540000"/>
                    </a:xfrm>
                    <a:prstGeom prst="trapezoid">
                      <a:avLst>
                        <a:gd name="adj" fmla="val 13372"/>
                      </a:avLst>
                    </a:prstGeom>
                    <a:solidFill>
                      <a:srgbClr val="FF660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rapezoid 42"/>
                    <p:cNvSpPr/>
                    <p:nvPr/>
                  </p:nvSpPr>
                  <p:spPr>
                    <a:xfrm rot="4409516">
                      <a:off x="5414890" y="2376034"/>
                      <a:ext cx="288000" cy="540000"/>
                    </a:xfrm>
                    <a:prstGeom prst="trapezoid">
                      <a:avLst>
                        <a:gd name="adj" fmla="val 13372"/>
                      </a:avLst>
                    </a:prstGeom>
                    <a:solidFill>
                      <a:srgbClr val="FF660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7" name="TextBox 26"/>
                  <p:cNvSpPr txBox="1"/>
                  <p:nvPr/>
                </p:nvSpPr>
                <p:spPr>
                  <a:xfrm>
                    <a:off x="4455741" y="3463853"/>
                    <a:ext cx="1815239" cy="917657"/>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Kicker magnets</a:t>
                    </a:r>
                  </a:p>
                </p:txBody>
              </p:sp>
              <p:sp>
                <p:nvSpPr>
                  <p:cNvPr id="28" name="Arc 27"/>
                  <p:cNvSpPr/>
                  <p:nvPr/>
                </p:nvSpPr>
                <p:spPr>
                  <a:xfrm rot="1739855">
                    <a:off x="1529832" y="2309989"/>
                    <a:ext cx="2796636" cy="1897926"/>
                  </a:xfrm>
                  <a:prstGeom prst="arc">
                    <a:avLst>
                      <a:gd name="adj1" fmla="val 15644638"/>
                      <a:gd name="adj2" fmla="val 20013559"/>
                    </a:avLst>
                  </a:prstGeom>
                  <a:noFill/>
                  <a:ln w="57150" cmpd="sng">
                    <a:solidFill>
                      <a:srgbClr val="930976"/>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Arc 28"/>
                  <p:cNvSpPr/>
                  <p:nvPr/>
                </p:nvSpPr>
                <p:spPr>
                  <a:xfrm rot="7082361">
                    <a:off x="1913771" y="3728955"/>
                    <a:ext cx="2796636" cy="1897926"/>
                  </a:xfrm>
                  <a:prstGeom prst="arc">
                    <a:avLst>
                      <a:gd name="adj1" fmla="val 15644638"/>
                      <a:gd name="adj2" fmla="val 20013559"/>
                    </a:avLst>
                  </a:prstGeom>
                  <a:noFill/>
                  <a:ln w="57150" cmpd="sng">
                    <a:solidFill>
                      <a:srgbClr val="930976"/>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TextBox 29"/>
                  <p:cNvSpPr txBox="1"/>
                  <p:nvPr/>
                </p:nvSpPr>
                <p:spPr>
                  <a:xfrm>
                    <a:off x="4314383" y="5204239"/>
                    <a:ext cx="1711678" cy="830765"/>
                  </a:xfrm>
                  <a:prstGeom prst="rect">
                    <a:avLst/>
                  </a:prstGeom>
                  <a:solidFill>
                    <a:srgbClr val="660066"/>
                  </a:solidFill>
                </p:spPr>
                <p:txBody>
                  <a:bodyPr wrap="square" rtlCol="0">
                    <a:spAutoFit/>
                  </a:bodyPr>
                  <a:lstStyle/>
                  <a:p>
                    <a:r>
                      <a:rPr lang="en-US" dirty="0" err="1" smtClean="0">
                        <a:solidFill>
                          <a:srgbClr val="FFFFFF"/>
                        </a:solidFill>
                      </a:rPr>
                      <a:t>Focussing</a:t>
                    </a:r>
                    <a:r>
                      <a:rPr lang="en-US" dirty="0" smtClean="0">
                        <a:solidFill>
                          <a:srgbClr val="FFFFFF"/>
                        </a:solidFill>
                      </a:rPr>
                      <a:t> quads</a:t>
                    </a:r>
                    <a:endParaRPr lang="en-US" dirty="0">
                      <a:solidFill>
                        <a:srgbClr val="FFFFFF"/>
                      </a:solidFill>
                    </a:endParaRPr>
                  </a:p>
                </p:txBody>
              </p:sp>
              <p:sp>
                <p:nvSpPr>
                  <p:cNvPr id="31" name="Arc 30"/>
                  <p:cNvSpPr/>
                  <p:nvPr/>
                </p:nvSpPr>
                <p:spPr>
                  <a:xfrm rot="17967191">
                    <a:off x="154037" y="2682267"/>
                    <a:ext cx="2796636" cy="1897926"/>
                  </a:xfrm>
                  <a:prstGeom prst="arc">
                    <a:avLst>
                      <a:gd name="adj1" fmla="val 15644638"/>
                      <a:gd name="adj2" fmla="val 20013559"/>
                    </a:avLst>
                  </a:prstGeom>
                  <a:noFill/>
                  <a:ln w="57150" cmpd="sng">
                    <a:solidFill>
                      <a:srgbClr val="930976"/>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Arc 31"/>
                  <p:cNvSpPr/>
                  <p:nvPr/>
                </p:nvSpPr>
                <p:spPr>
                  <a:xfrm rot="12622646">
                    <a:off x="519593" y="4095716"/>
                    <a:ext cx="2796636" cy="1897926"/>
                  </a:xfrm>
                  <a:prstGeom prst="arc">
                    <a:avLst>
                      <a:gd name="adj1" fmla="val 15644638"/>
                      <a:gd name="adj2" fmla="val 20013559"/>
                    </a:avLst>
                  </a:prstGeom>
                  <a:noFill/>
                  <a:ln w="57150" cmpd="sng">
                    <a:solidFill>
                      <a:srgbClr val="930976"/>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3" name="Group 36"/>
                  <p:cNvGrpSpPr/>
                  <p:nvPr/>
                </p:nvGrpSpPr>
                <p:grpSpPr>
                  <a:xfrm>
                    <a:off x="144523" y="1611559"/>
                    <a:ext cx="2509922" cy="751644"/>
                    <a:chOff x="5597056" y="1512137"/>
                    <a:chExt cx="2509922" cy="751644"/>
                  </a:xfrm>
                </p:grpSpPr>
                <p:grpSp>
                  <p:nvGrpSpPr>
                    <p:cNvPr id="34" name="Group 37"/>
                    <p:cNvGrpSpPr/>
                    <p:nvPr/>
                  </p:nvGrpSpPr>
                  <p:grpSpPr>
                    <a:xfrm rot="211899">
                      <a:off x="7330649" y="2169932"/>
                      <a:ext cx="776329" cy="80090"/>
                      <a:chOff x="6386425" y="858763"/>
                      <a:chExt cx="1707230" cy="80090"/>
                    </a:xfrm>
                  </p:grpSpPr>
                  <p:cxnSp>
                    <p:nvCxnSpPr>
                      <p:cNvPr id="39" name="Straight Connector 38"/>
                      <p:cNvCxnSpPr/>
                      <p:nvPr/>
                    </p:nvCxnSpPr>
                    <p:spPr>
                      <a:xfrm>
                        <a:off x="6408788" y="938853"/>
                        <a:ext cx="1684867" cy="0"/>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6386425" y="858763"/>
                        <a:ext cx="1684865" cy="0"/>
                      </a:xfrm>
                      <a:prstGeom prst="line">
                        <a:avLst/>
                      </a:prstGeom>
                      <a:ln>
                        <a:solidFill>
                          <a:srgbClr val="008000"/>
                        </a:solidFill>
                      </a:ln>
                      <a:effectLst/>
                    </p:spPr>
                    <p:style>
                      <a:lnRef idx="2">
                        <a:schemeClr val="accent1"/>
                      </a:lnRef>
                      <a:fillRef idx="0">
                        <a:schemeClr val="accent1"/>
                      </a:fillRef>
                      <a:effectRef idx="1">
                        <a:schemeClr val="accent1"/>
                      </a:effectRef>
                      <a:fontRef idx="minor">
                        <a:schemeClr val="tx1"/>
                      </a:fontRef>
                    </p:style>
                  </p:cxnSp>
                </p:grpSp>
                <p:cxnSp>
                  <p:nvCxnSpPr>
                    <p:cNvPr id="35" name="Straight Connector 34"/>
                    <p:cNvCxnSpPr/>
                    <p:nvPr/>
                  </p:nvCxnSpPr>
                  <p:spPr>
                    <a:xfrm>
                      <a:off x="6324569" y="2101617"/>
                      <a:ext cx="1040001" cy="5205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324569" y="2153673"/>
                      <a:ext cx="1035944" cy="68989"/>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rot="182509">
                      <a:off x="5597056" y="1512137"/>
                      <a:ext cx="657991" cy="751644"/>
                    </a:xfrm>
                    <a:prstGeom prst="rect">
                      <a:avLst/>
                    </a:prstGeom>
                    <a:noFill/>
                  </p:spPr>
                  <p:txBody>
                    <a:bodyPr wrap="square" rtlCol="0">
                      <a:spAutoFit/>
                    </a:bodyPr>
                    <a:lstStyle/>
                    <a:p>
                      <a:r>
                        <a:rPr lang="en-US" sz="1600" dirty="0">
                          <a:solidFill>
                            <a:srgbClr val="FF0000"/>
                          </a:solidFill>
                        </a:rPr>
                        <a:t> </a:t>
                      </a:r>
                      <a:r>
                        <a:rPr lang="en-US" sz="1600" dirty="0" smtClean="0">
                          <a:solidFill>
                            <a:srgbClr val="FF0000"/>
                          </a:solidFill>
                        </a:rPr>
                        <a:t>          </a:t>
                      </a:r>
                      <a:r>
                        <a:rPr lang="en-US" sz="1600" dirty="0" err="1" smtClean="0">
                          <a:solidFill>
                            <a:srgbClr val="FF0000"/>
                          </a:solidFill>
                        </a:rPr>
                        <a:t>μ</a:t>
                      </a:r>
                      <a:r>
                        <a:rPr lang="en-US" sz="1600" baseline="30000" dirty="0" smtClean="0">
                          <a:solidFill>
                            <a:srgbClr val="FF0000"/>
                          </a:solidFill>
                        </a:rPr>
                        <a:t>+</a:t>
                      </a:r>
                      <a:endParaRPr lang="en-US" sz="1600" baseline="30000" dirty="0">
                        <a:solidFill>
                          <a:srgbClr val="FF0000"/>
                        </a:solidFill>
                      </a:endParaRPr>
                    </a:p>
                  </p:txBody>
                </p:sp>
                <p:sp>
                  <p:nvSpPr>
                    <p:cNvPr id="38" name="Right Arrow 37"/>
                    <p:cNvSpPr/>
                    <p:nvPr/>
                  </p:nvSpPr>
                  <p:spPr>
                    <a:xfrm rot="331363">
                      <a:off x="6019811" y="2031687"/>
                      <a:ext cx="279400" cy="154600"/>
                    </a:xfrm>
                    <a:prstGeom prs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grpSp>
            <p:sp>
              <p:nvSpPr>
                <p:cNvPr id="21" name="TextBox 20"/>
                <p:cNvSpPr txBox="1"/>
                <p:nvPr/>
              </p:nvSpPr>
              <p:spPr>
                <a:xfrm>
                  <a:off x="2802464" y="2373619"/>
                  <a:ext cx="801678" cy="276922"/>
                </a:xfrm>
                <a:prstGeom prst="rect">
                  <a:avLst/>
                </a:prstGeom>
                <a:noFill/>
              </p:spPr>
              <p:txBody>
                <a:bodyPr wrap="square" rtlCol="0">
                  <a:spAutoFit/>
                </a:bodyPr>
                <a:lstStyle/>
                <a:p>
                  <a:r>
                    <a:rPr lang="en-US" sz="800" dirty="0" smtClean="0">
                      <a:solidFill>
                        <a:srgbClr val="FF0000"/>
                      </a:solidFill>
                    </a:rPr>
                    <a:t>7 cm</a:t>
                  </a:r>
                  <a:endParaRPr lang="en-US" sz="800" dirty="0">
                    <a:solidFill>
                      <a:srgbClr val="FF0000"/>
                    </a:solidFill>
                  </a:endParaRPr>
                </a:p>
              </p:txBody>
            </p:sp>
            <p:sp>
              <p:nvSpPr>
                <p:cNvPr id="22" name="TextBox 21"/>
                <p:cNvSpPr txBox="1"/>
                <p:nvPr/>
              </p:nvSpPr>
              <p:spPr>
                <a:xfrm>
                  <a:off x="1110983" y="3864298"/>
                  <a:ext cx="917071" cy="356042"/>
                </a:xfrm>
                <a:prstGeom prst="rect">
                  <a:avLst/>
                </a:prstGeom>
                <a:noFill/>
              </p:spPr>
              <p:txBody>
                <a:bodyPr wrap="square" rtlCol="0">
                  <a:spAutoFit/>
                </a:bodyPr>
                <a:lstStyle/>
                <a:p>
                  <a:r>
                    <a:rPr lang="en-US" sz="1200" dirty="0" smtClean="0">
                      <a:solidFill>
                        <a:srgbClr val="FF0000"/>
                      </a:solidFill>
                    </a:rPr>
                    <a:t>7.1 m</a:t>
                  </a:r>
                  <a:endParaRPr lang="en-US" sz="1200" dirty="0">
                    <a:solidFill>
                      <a:srgbClr val="FF0000"/>
                    </a:solidFill>
                  </a:endParaRPr>
                </a:p>
              </p:txBody>
            </p:sp>
            <p:cxnSp>
              <p:nvCxnSpPr>
                <p:cNvPr id="23" name="Straight Connector 22"/>
                <p:cNvCxnSpPr>
                  <a:endCxn id="50" idx="3"/>
                </p:cNvCxnSpPr>
                <p:nvPr/>
              </p:nvCxnSpPr>
              <p:spPr>
                <a:xfrm flipV="1">
                  <a:off x="650175" y="4082065"/>
                  <a:ext cx="1785155" cy="354468"/>
                </a:xfrm>
                <a:prstGeom prst="line">
                  <a:avLst/>
                </a:prstGeom>
                <a:ln w="3175" cmpd="sng">
                  <a:solidFill>
                    <a:srgbClr val="FF0000"/>
                  </a:solidFill>
                </a:ln>
                <a:effectLst/>
              </p:spPr>
              <p:style>
                <a:lnRef idx="2">
                  <a:schemeClr val="accent1"/>
                </a:lnRef>
                <a:fillRef idx="0">
                  <a:schemeClr val="accent1"/>
                </a:fillRef>
                <a:effectRef idx="1">
                  <a:schemeClr val="accent1"/>
                </a:effectRef>
                <a:fontRef idx="minor">
                  <a:schemeClr val="tx1"/>
                </a:fontRef>
              </p:style>
            </p:cxnSp>
          </p:grpSp>
        </p:grpSp>
        <p:sp>
          <p:nvSpPr>
            <p:cNvPr id="8" name="Oval 7"/>
            <p:cNvSpPr/>
            <p:nvPr/>
          </p:nvSpPr>
          <p:spPr>
            <a:xfrm>
              <a:off x="1896935" y="2019402"/>
              <a:ext cx="235689" cy="225523"/>
            </a:xfrm>
            <a:prstGeom prst="ellipse">
              <a:avLst/>
            </a:prstGeom>
            <a:solidFill>
              <a:srgbClr val="0000FF"/>
            </a:solidFill>
            <a:ln>
              <a:solidFill>
                <a:srgbClr val="0507D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1550614" y="4064807"/>
              <a:ext cx="235689" cy="225523"/>
            </a:xfrm>
            <a:prstGeom prst="ellipse">
              <a:avLst/>
            </a:prstGeom>
            <a:solidFill>
              <a:srgbClr val="0000FF"/>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838398" y="4521689"/>
              <a:ext cx="235689" cy="225523"/>
            </a:xfrm>
            <a:prstGeom prst="ellipse">
              <a:avLst/>
            </a:prstGeom>
            <a:solidFill>
              <a:srgbClr val="0000FF"/>
            </a:solidFill>
            <a:ln>
              <a:solidFill>
                <a:srgbClr val="0507D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025173" y="4932068"/>
              <a:ext cx="235689" cy="225523"/>
            </a:xfrm>
            <a:prstGeom prst="ellipse">
              <a:avLst/>
            </a:prstGeom>
            <a:solidFill>
              <a:srgbClr val="0000FF"/>
            </a:solidFill>
            <a:ln>
              <a:solidFill>
                <a:srgbClr val="0507D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4532325" y="4521689"/>
              <a:ext cx="235689" cy="225523"/>
            </a:xfrm>
            <a:prstGeom prst="ellipse">
              <a:avLst/>
            </a:prstGeom>
            <a:solidFill>
              <a:srgbClr val="0000FF"/>
            </a:solidFill>
            <a:ln>
              <a:solidFill>
                <a:srgbClr val="0507D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613856" y="5494421"/>
              <a:ext cx="1918468" cy="509001"/>
            </a:xfrm>
            <a:prstGeom prst="rect">
              <a:avLst/>
            </a:prstGeom>
            <a:solidFill>
              <a:srgbClr val="0000FF"/>
            </a:solidFill>
            <a:ln>
              <a:solidFill>
                <a:srgbClr val="0507D3"/>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t>Collimators</a:t>
              </a:r>
              <a:endParaRPr lang="en-US" dirty="0"/>
            </a:p>
          </p:txBody>
        </p:sp>
      </p:grpSp>
      <p:grpSp>
        <p:nvGrpSpPr>
          <p:cNvPr id="63" name="Group 62"/>
          <p:cNvGrpSpPr>
            <a:grpSpLocks noChangeAspect="1"/>
          </p:cNvGrpSpPr>
          <p:nvPr/>
        </p:nvGrpSpPr>
        <p:grpSpPr>
          <a:xfrm>
            <a:off x="5194563" y="2849633"/>
            <a:ext cx="3938898" cy="4008367"/>
            <a:chOff x="179512" y="764704"/>
            <a:chExt cx="5303520" cy="5397056"/>
          </a:xfrm>
        </p:grpSpPr>
        <p:pic>
          <p:nvPicPr>
            <p:cNvPr id="64" name="Picture 6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132744" y="811472"/>
              <a:ext cx="5397056" cy="5303520"/>
            </a:xfrm>
            <a:prstGeom prst="rect">
              <a:avLst/>
            </a:prstGeom>
          </p:spPr>
        </p:pic>
        <p:sp>
          <p:nvSpPr>
            <p:cNvPr id="65" name="TextBox 64"/>
            <p:cNvSpPr txBox="1"/>
            <p:nvPr/>
          </p:nvSpPr>
          <p:spPr>
            <a:xfrm>
              <a:off x="187781" y="764704"/>
              <a:ext cx="2247672" cy="538727"/>
            </a:xfrm>
            <a:prstGeom prst="rect">
              <a:avLst/>
            </a:prstGeom>
            <a:solidFill>
              <a:srgbClr val="FF0000"/>
            </a:solidFill>
            <a:ln>
              <a:solidFill>
                <a:srgbClr val="FF0000"/>
              </a:solidFill>
            </a:ln>
          </p:spPr>
          <p:txBody>
            <a:bodyPr wrap="square" rtlCol="0">
              <a:spAutoFit/>
            </a:bodyPr>
            <a:lstStyle/>
            <a:p>
              <a:r>
                <a:rPr lang="en-US" sz="2000" dirty="0" smtClean="0">
                  <a:solidFill>
                    <a:schemeClr val="bg1"/>
                  </a:solidFill>
                  <a:latin typeface="Verdana"/>
                  <a:cs typeface="Verdana"/>
                </a:rPr>
                <a:t>In GEANT4</a:t>
              </a:r>
            </a:p>
          </p:txBody>
        </p:sp>
        <p:sp>
          <p:nvSpPr>
            <p:cNvPr id="66" name="TextBox 65"/>
            <p:cNvSpPr txBox="1"/>
            <p:nvPr/>
          </p:nvSpPr>
          <p:spPr>
            <a:xfrm rot="3487664">
              <a:off x="3989882" y="2327480"/>
              <a:ext cx="1252496" cy="414406"/>
            </a:xfrm>
            <a:prstGeom prst="rect">
              <a:avLst/>
            </a:prstGeom>
            <a:noFill/>
          </p:spPr>
          <p:txBody>
            <a:bodyPr wrap="square" rtlCol="0">
              <a:spAutoFit/>
            </a:bodyPr>
            <a:lstStyle/>
            <a:p>
              <a:r>
                <a:rPr lang="en-US" sz="1400" dirty="0" smtClean="0">
                  <a:solidFill>
                    <a:schemeClr val="bg1"/>
                  </a:solidFill>
                  <a:latin typeface="Verdana"/>
                  <a:cs typeface="Verdana"/>
                </a:rPr>
                <a:t>Tracker</a:t>
              </a:r>
            </a:p>
          </p:txBody>
        </p:sp>
        <p:sp>
          <p:nvSpPr>
            <p:cNvPr id="67" name="TextBox 66"/>
            <p:cNvSpPr txBox="1"/>
            <p:nvPr/>
          </p:nvSpPr>
          <p:spPr>
            <a:xfrm rot="3487664">
              <a:off x="862189" y="4570734"/>
              <a:ext cx="1115256" cy="414406"/>
            </a:xfrm>
            <a:prstGeom prst="rect">
              <a:avLst/>
            </a:prstGeom>
            <a:noFill/>
          </p:spPr>
          <p:txBody>
            <a:bodyPr wrap="square" rtlCol="0">
              <a:spAutoFit/>
            </a:bodyPr>
            <a:lstStyle/>
            <a:p>
              <a:r>
                <a:rPr lang="en-US" sz="1400" dirty="0" smtClean="0">
                  <a:solidFill>
                    <a:schemeClr val="bg1"/>
                  </a:solidFill>
                  <a:latin typeface="Verdana"/>
                  <a:cs typeface="Verdana"/>
                </a:rPr>
                <a:t>Tracker</a:t>
              </a:r>
            </a:p>
          </p:txBody>
        </p:sp>
        <p:sp>
          <p:nvSpPr>
            <p:cNvPr id="68" name="TextBox 67"/>
            <p:cNvSpPr txBox="1"/>
            <p:nvPr/>
          </p:nvSpPr>
          <p:spPr>
            <a:xfrm rot="19359034">
              <a:off x="1299300" y="1749672"/>
              <a:ext cx="1125878" cy="414406"/>
            </a:xfrm>
            <a:prstGeom prst="rect">
              <a:avLst/>
            </a:prstGeom>
            <a:noFill/>
          </p:spPr>
          <p:txBody>
            <a:bodyPr wrap="square" rtlCol="0">
              <a:spAutoFit/>
            </a:bodyPr>
            <a:lstStyle/>
            <a:p>
              <a:r>
                <a:rPr lang="en-US" sz="1400" dirty="0" smtClean="0">
                  <a:solidFill>
                    <a:schemeClr val="bg1"/>
                  </a:solidFill>
                  <a:latin typeface="Verdana"/>
                  <a:cs typeface="Verdana"/>
                </a:rPr>
                <a:t>Tracker</a:t>
              </a:r>
            </a:p>
          </p:txBody>
        </p:sp>
        <p:sp>
          <p:nvSpPr>
            <p:cNvPr id="69" name="Oval 68"/>
            <p:cNvSpPr/>
            <p:nvPr/>
          </p:nvSpPr>
          <p:spPr>
            <a:xfrm>
              <a:off x="4405059" y="4941168"/>
              <a:ext cx="288032" cy="288032"/>
            </a:xfrm>
            <a:prstGeom prst="ellipse">
              <a:avLst/>
            </a:prstGeom>
            <a:noFill/>
            <a:ln w="38100" cmpd="sng">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Oval 69"/>
            <p:cNvSpPr/>
            <p:nvPr/>
          </p:nvSpPr>
          <p:spPr>
            <a:xfrm>
              <a:off x="4716016" y="4458469"/>
              <a:ext cx="288032" cy="288032"/>
            </a:xfrm>
            <a:prstGeom prst="ellipse">
              <a:avLst/>
            </a:prstGeom>
            <a:noFill/>
            <a:ln w="38100" cmpd="sng">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TextBox 70"/>
            <p:cNvSpPr txBox="1"/>
            <p:nvPr/>
          </p:nvSpPr>
          <p:spPr>
            <a:xfrm>
              <a:off x="2888808" y="4159327"/>
              <a:ext cx="1843711" cy="704488"/>
            </a:xfrm>
            <a:prstGeom prst="rect">
              <a:avLst/>
            </a:prstGeom>
            <a:noFill/>
          </p:spPr>
          <p:txBody>
            <a:bodyPr wrap="square" rtlCol="0">
              <a:spAutoFit/>
            </a:bodyPr>
            <a:lstStyle/>
            <a:p>
              <a:pPr algn="ctr"/>
              <a:r>
                <a:rPr lang="en-US" sz="1400" dirty="0" smtClean="0">
                  <a:solidFill>
                    <a:srgbClr val="FFFF00"/>
                  </a:solidFill>
                  <a:latin typeface="Verdana"/>
                  <a:cs typeface="Verdana"/>
                </a:rPr>
                <a:t>24 calorimeters</a:t>
              </a:r>
            </a:p>
          </p:txBody>
        </p:sp>
        <p:sp>
          <p:nvSpPr>
            <p:cNvPr id="72" name="Rectangle 71"/>
            <p:cNvSpPr/>
            <p:nvPr/>
          </p:nvSpPr>
          <p:spPr>
            <a:xfrm rot="1920000">
              <a:off x="929308" y="2186479"/>
              <a:ext cx="228600" cy="91440"/>
            </a:xfrm>
            <a:prstGeom prst="rect">
              <a:avLst/>
            </a:prstGeom>
            <a:solidFill>
              <a:srgbClr val="1DFAFF"/>
            </a:solidFill>
            <a:ln>
              <a:solidFill>
                <a:srgbClr val="1DFA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72"/>
            <p:cNvSpPr/>
            <p:nvPr/>
          </p:nvSpPr>
          <p:spPr>
            <a:xfrm rot="7771284">
              <a:off x="1526566" y="5461877"/>
              <a:ext cx="228600" cy="91440"/>
            </a:xfrm>
            <a:prstGeom prst="rect">
              <a:avLst/>
            </a:prstGeom>
            <a:solidFill>
              <a:srgbClr val="1DFAFF"/>
            </a:solidFill>
            <a:ln>
              <a:solidFill>
                <a:srgbClr val="1DFA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TextBox 73"/>
            <p:cNvSpPr txBox="1"/>
            <p:nvPr/>
          </p:nvSpPr>
          <p:spPr>
            <a:xfrm>
              <a:off x="1011028" y="2361129"/>
              <a:ext cx="1199117" cy="704488"/>
            </a:xfrm>
            <a:prstGeom prst="rect">
              <a:avLst/>
            </a:prstGeom>
            <a:noFill/>
          </p:spPr>
          <p:txBody>
            <a:bodyPr wrap="square" rtlCol="0">
              <a:spAutoFit/>
            </a:bodyPr>
            <a:lstStyle/>
            <a:p>
              <a:r>
                <a:rPr lang="en-US" sz="1400" dirty="0" smtClean="0">
                  <a:solidFill>
                    <a:srgbClr val="1DFAFF"/>
                  </a:solidFill>
                  <a:latin typeface="Verdana"/>
                  <a:cs typeface="Verdana"/>
                </a:rPr>
                <a:t>Fiber harps</a:t>
              </a:r>
            </a:p>
          </p:txBody>
        </p:sp>
      </p:grpSp>
      <p:sp>
        <p:nvSpPr>
          <p:cNvPr id="75" name="TextBox 74"/>
          <p:cNvSpPr txBox="1"/>
          <p:nvPr/>
        </p:nvSpPr>
        <p:spPr>
          <a:xfrm>
            <a:off x="4991568" y="1321151"/>
            <a:ext cx="4064873" cy="923330"/>
          </a:xfrm>
          <a:prstGeom prst="rect">
            <a:avLst/>
          </a:prstGeom>
          <a:noFill/>
        </p:spPr>
        <p:txBody>
          <a:bodyPr wrap="square" rtlCol="0">
            <a:spAutoFit/>
          </a:bodyPr>
          <a:lstStyle/>
          <a:p>
            <a:pPr algn="ctr"/>
            <a:r>
              <a:rPr lang="en-GB" b="1" i="1" dirty="0" smtClean="0">
                <a:solidFill>
                  <a:srgbClr val="1F497D"/>
                </a:solidFill>
              </a:rPr>
              <a:t>The storage ring for the </a:t>
            </a:r>
            <a:r>
              <a:rPr lang="en-GB" b="1" i="1" dirty="0" err="1" smtClean="0">
                <a:solidFill>
                  <a:srgbClr val="1F497D"/>
                </a:solidFill>
              </a:rPr>
              <a:t>Fermilab</a:t>
            </a:r>
            <a:r>
              <a:rPr lang="en-GB" b="1" i="1" dirty="0" smtClean="0">
                <a:solidFill>
                  <a:srgbClr val="1F497D"/>
                </a:solidFill>
              </a:rPr>
              <a:t> experiment is the same as the one used at BNL</a:t>
            </a:r>
            <a:endParaRPr lang="en-GB" b="1" i="1" dirty="0">
              <a:solidFill>
                <a:srgbClr val="1F497D"/>
              </a:solidFill>
            </a:endParaRPr>
          </a:p>
        </p:txBody>
      </p:sp>
      <p:sp>
        <p:nvSpPr>
          <p:cNvPr id="76" name="TextBox 75"/>
          <p:cNvSpPr txBox="1"/>
          <p:nvPr/>
        </p:nvSpPr>
        <p:spPr>
          <a:xfrm>
            <a:off x="214065" y="5550167"/>
            <a:ext cx="4658313" cy="923330"/>
          </a:xfrm>
          <a:prstGeom prst="rect">
            <a:avLst/>
          </a:prstGeom>
          <a:noFill/>
        </p:spPr>
        <p:txBody>
          <a:bodyPr wrap="square" rtlCol="0">
            <a:spAutoFit/>
          </a:bodyPr>
          <a:lstStyle/>
          <a:p>
            <a:pPr algn="ctr"/>
            <a:r>
              <a:rPr lang="en-GB" dirty="0" smtClean="0"/>
              <a:t>The detectors lie on the inside of the ring for beam monitoring and measuring the precession frequency from positron decays</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The Big Move</a:t>
            </a:r>
            <a:endParaRPr lang="en-GB" dirty="0"/>
          </a:p>
        </p:txBody>
      </p:sp>
      <p:sp>
        <p:nvSpPr>
          <p:cNvPr id="6" name="TextBox 5"/>
          <p:cNvSpPr txBox="1"/>
          <p:nvPr/>
        </p:nvSpPr>
        <p:spPr>
          <a:xfrm>
            <a:off x="250085" y="1149951"/>
            <a:ext cx="184666" cy="430887"/>
          </a:xfrm>
          <a:prstGeom prst="rect">
            <a:avLst/>
          </a:prstGeom>
          <a:noFill/>
        </p:spPr>
        <p:txBody>
          <a:bodyPr wrap="none" rtlCol="0">
            <a:spAutoFit/>
          </a:bodyPr>
          <a:lstStyle/>
          <a:p>
            <a:endParaRPr lang="en-US" sz="2200" dirty="0">
              <a:latin typeface="Verdana"/>
            </a:endParaRPr>
          </a:p>
        </p:txBody>
      </p:sp>
      <p:sp>
        <p:nvSpPr>
          <p:cNvPr id="7" name="TextBox 6"/>
          <p:cNvSpPr txBox="1"/>
          <p:nvPr/>
        </p:nvSpPr>
        <p:spPr>
          <a:xfrm>
            <a:off x="284828" y="2609791"/>
            <a:ext cx="1147106" cy="646331"/>
          </a:xfrm>
          <a:prstGeom prst="rect">
            <a:avLst/>
          </a:prstGeom>
          <a:noFill/>
        </p:spPr>
        <p:txBody>
          <a:bodyPr wrap="none" rtlCol="0">
            <a:spAutoFit/>
          </a:bodyPr>
          <a:lstStyle/>
          <a:p>
            <a:r>
              <a:rPr lang="en-US" b="1" dirty="0" smtClean="0">
                <a:solidFill>
                  <a:schemeClr val="bg1"/>
                </a:solidFill>
              </a:rPr>
              <a:t>ENERGY </a:t>
            </a:r>
          </a:p>
          <a:p>
            <a:r>
              <a:rPr lang="en-US" b="1" dirty="0" smtClean="0">
                <a:solidFill>
                  <a:schemeClr val="bg1"/>
                </a:solidFill>
              </a:rPr>
              <a:t>FRONTIER</a:t>
            </a:r>
            <a:endParaRPr lang="en-US" b="1" dirty="0">
              <a:solidFill>
                <a:schemeClr val="bg1"/>
              </a:solidFill>
            </a:endParaRPr>
          </a:p>
        </p:txBody>
      </p:sp>
      <p:pic>
        <p:nvPicPr>
          <p:cNvPr id="8" name="Picture 7" descr="latex-image-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60694" y="2854494"/>
            <a:ext cx="1193800" cy="304800"/>
          </a:xfrm>
          <a:prstGeom prst="rect">
            <a:avLst/>
          </a:prstGeom>
        </p:spPr>
      </p:pic>
      <p:pic>
        <p:nvPicPr>
          <p:cNvPr id="9" name="Picture 8" descr="g-2_MoveMap_US-medres.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7330" y="3620406"/>
            <a:ext cx="3880884" cy="2919275"/>
          </a:xfrm>
          <a:prstGeom prst="rect">
            <a:avLst/>
          </a:prstGeom>
        </p:spPr>
      </p:pic>
      <p:pic>
        <p:nvPicPr>
          <p:cNvPr id="10" name="Picture 9" descr="Untitled-1 (dragged).tiff"/>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75173" y="3620406"/>
            <a:ext cx="4722578" cy="3071978"/>
          </a:xfrm>
          <a:prstGeom prst="rect">
            <a:avLst/>
          </a:prstGeom>
        </p:spPr>
      </p:pic>
      <p:pic>
        <p:nvPicPr>
          <p:cNvPr id="11" name="Picture 10" descr="BMvblGiCMAAptEs.jpg_large.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8504" y="988866"/>
            <a:ext cx="8929247" cy="2451273"/>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The Big Move</a:t>
            </a:r>
            <a:endParaRPr lang="en-GB" dirty="0"/>
          </a:p>
        </p:txBody>
      </p:sp>
      <p:sp>
        <p:nvSpPr>
          <p:cNvPr id="13" name="TextBox 12"/>
          <p:cNvSpPr txBox="1"/>
          <p:nvPr/>
        </p:nvSpPr>
        <p:spPr>
          <a:xfrm>
            <a:off x="138129" y="1094306"/>
            <a:ext cx="184666" cy="430887"/>
          </a:xfrm>
          <a:prstGeom prst="rect">
            <a:avLst/>
          </a:prstGeom>
          <a:noFill/>
        </p:spPr>
        <p:txBody>
          <a:bodyPr wrap="none" rtlCol="0">
            <a:spAutoFit/>
          </a:bodyPr>
          <a:lstStyle/>
          <a:p>
            <a:endParaRPr lang="en-US" sz="2200" dirty="0">
              <a:latin typeface="Verdana"/>
            </a:endParaRPr>
          </a:p>
        </p:txBody>
      </p:sp>
      <p:sp>
        <p:nvSpPr>
          <p:cNvPr id="14" name="TextBox 13"/>
          <p:cNvSpPr txBox="1"/>
          <p:nvPr/>
        </p:nvSpPr>
        <p:spPr>
          <a:xfrm>
            <a:off x="172872" y="2554146"/>
            <a:ext cx="1147106" cy="646331"/>
          </a:xfrm>
          <a:prstGeom prst="rect">
            <a:avLst/>
          </a:prstGeom>
          <a:noFill/>
        </p:spPr>
        <p:txBody>
          <a:bodyPr wrap="none" rtlCol="0">
            <a:spAutoFit/>
          </a:bodyPr>
          <a:lstStyle/>
          <a:p>
            <a:r>
              <a:rPr lang="en-US" b="1" dirty="0" smtClean="0">
                <a:solidFill>
                  <a:schemeClr val="bg1"/>
                </a:solidFill>
              </a:rPr>
              <a:t>ENERGY </a:t>
            </a:r>
          </a:p>
          <a:p>
            <a:r>
              <a:rPr lang="en-US" b="1" dirty="0" smtClean="0">
                <a:solidFill>
                  <a:schemeClr val="bg1"/>
                </a:solidFill>
              </a:rPr>
              <a:t>FRONTIER</a:t>
            </a:r>
            <a:endParaRPr lang="en-US" b="1" dirty="0">
              <a:solidFill>
                <a:schemeClr val="bg1"/>
              </a:solidFill>
            </a:endParaRPr>
          </a:p>
        </p:txBody>
      </p:sp>
      <p:pic>
        <p:nvPicPr>
          <p:cNvPr id="15" name="Picture 14" descr="latex-image-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48738" y="2798849"/>
            <a:ext cx="1193800" cy="304800"/>
          </a:xfrm>
          <a:prstGeom prst="rect">
            <a:avLst/>
          </a:prstGeom>
        </p:spPr>
      </p:pic>
      <p:pic>
        <p:nvPicPr>
          <p:cNvPr id="16" name="Picture 15" descr="g-2_Ring_Move_Wednesday-03.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71096" y="3957407"/>
            <a:ext cx="4424032" cy="2519979"/>
          </a:xfrm>
          <a:prstGeom prst="rect">
            <a:avLst/>
          </a:prstGeom>
        </p:spPr>
      </p:pic>
      <p:pic>
        <p:nvPicPr>
          <p:cNvPr id="17" name="Picture 16" descr="1017736_10151576228062424_1983108006_n.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71096" y="1089847"/>
            <a:ext cx="4424032" cy="2747242"/>
          </a:xfrm>
          <a:prstGeom prst="rect">
            <a:avLst/>
          </a:prstGeom>
        </p:spPr>
      </p:pic>
      <p:pic>
        <p:nvPicPr>
          <p:cNvPr id="18" name="Picture 17" descr="DSCF0063.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08950" y="3969254"/>
            <a:ext cx="4188358" cy="2497581"/>
          </a:xfrm>
          <a:prstGeom prst="rect">
            <a:avLst/>
          </a:prstGeom>
        </p:spPr>
      </p:pic>
      <p:pic>
        <p:nvPicPr>
          <p:cNvPr id="19" name="Picture 18" descr="photo-x.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5400000">
            <a:off x="926699" y="366483"/>
            <a:ext cx="2747243" cy="419397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Arrival at </a:t>
            </a:r>
            <a:r>
              <a:rPr lang="en-GB" sz="2800" b="1" dirty="0" err="1" smtClean="0">
                <a:solidFill>
                  <a:schemeClr val="bg1"/>
                </a:solidFill>
              </a:rPr>
              <a:t>Fermilab</a:t>
            </a:r>
            <a:endParaRPr lang="en-GB" dirty="0"/>
          </a:p>
        </p:txBody>
      </p:sp>
      <p:sp>
        <p:nvSpPr>
          <p:cNvPr id="6" name="TextBox 5"/>
          <p:cNvSpPr txBox="1"/>
          <p:nvPr/>
        </p:nvSpPr>
        <p:spPr>
          <a:xfrm>
            <a:off x="152401" y="1175243"/>
            <a:ext cx="184666" cy="430887"/>
          </a:xfrm>
          <a:prstGeom prst="rect">
            <a:avLst/>
          </a:prstGeom>
          <a:noFill/>
        </p:spPr>
        <p:txBody>
          <a:bodyPr wrap="none" rtlCol="0">
            <a:spAutoFit/>
          </a:bodyPr>
          <a:lstStyle/>
          <a:p>
            <a:endParaRPr lang="en-US" sz="2200" dirty="0">
              <a:latin typeface="Verdana"/>
            </a:endParaRPr>
          </a:p>
        </p:txBody>
      </p:sp>
      <p:sp>
        <p:nvSpPr>
          <p:cNvPr id="7" name="TextBox 6"/>
          <p:cNvSpPr txBox="1"/>
          <p:nvPr/>
        </p:nvSpPr>
        <p:spPr>
          <a:xfrm>
            <a:off x="187144" y="2635083"/>
            <a:ext cx="1147106" cy="646331"/>
          </a:xfrm>
          <a:prstGeom prst="rect">
            <a:avLst/>
          </a:prstGeom>
          <a:noFill/>
        </p:spPr>
        <p:txBody>
          <a:bodyPr wrap="none" rtlCol="0">
            <a:spAutoFit/>
          </a:bodyPr>
          <a:lstStyle/>
          <a:p>
            <a:r>
              <a:rPr lang="en-US" b="1" dirty="0" smtClean="0">
                <a:solidFill>
                  <a:schemeClr val="bg1"/>
                </a:solidFill>
              </a:rPr>
              <a:t>ENERGY </a:t>
            </a:r>
          </a:p>
          <a:p>
            <a:r>
              <a:rPr lang="en-US" b="1" dirty="0" smtClean="0">
                <a:solidFill>
                  <a:schemeClr val="bg1"/>
                </a:solidFill>
              </a:rPr>
              <a:t>FRONTIER</a:t>
            </a:r>
            <a:endParaRPr lang="en-US" b="1" dirty="0">
              <a:solidFill>
                <a:schemeClr val="bg1"/>
              </a:solidFill>
            </a:endParaRPr>
          </a:p>
        </p:txBody>
      </p:sp>
      <p:pic>
        <p:nvPicPr>
          <p:cNvPr id="8" name="Picture 7" descr="latex-image-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63010" y="2879786"/>
            <a:ext cx="1193800" cy="304800"/>
          </a:xfrm>
          <a:prstGeom prst="rect">
            <a:avLst/>
          </a:prstGeom>
        </p:spPr>
      </p:pic>
      <p:pic>
        <p:nvPicPr>
          <p:cNvPr id="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822" y="1050472"/>
            <a:ext cx="4576361" cy="2773975"/>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chemeClr val="bg2">
                      <a:alpha val="74998"/>
                    </a:schemeClr>
                  </a:outerShdw>
                </a:effectLst>
              </a14:hiddenEffects>
            </a:ext>
          </a:extLst>
        </p:spPr>
      </p:pic>
      <p:pic>
        <p:nvPicPr>
          <p:cNvPr id="10" name="Picture 9" descr="2014-02-03 08.05.17.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43369" y="3958131"/>
            <a:ext cx="4307050" cy="2620211"/>
          </a:xfrm>
          <a:prstGeom prst="rect">
            <a:avLst/>
          </a:prstGeom>
        </p:spPr>
      </p:pic>
      <p:pic>
        <p:nvPicPr>
          <p:cNvPr id="11" name="Picture 10" descr="1000505_10200430287544605_155019182_n.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743369" y="1090576"/>
            <a:ext cx="4321385" cy="2733871"/>
          </a:xfrm>
          <a:prstGeom prst="rect">
            <a:avLst/>
          </a:prstGeom>
        </p:spPr>
      </p:pic>
      <p:pic>
        <p:nvPicPr>
          <p:cNvPr id="12" name="Picture 11" descr="1072259_10201220713095275_1387693555_o.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0821" y="3958131"/>
            <a:ext cx="4576361" cy="2620211"/>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Arrival at </a:t>
            </a:r>
            <a:r>
              <a:rPr lang="en-GB" sz="2800" b="1" dirty="0" err="1" smtClean="0">
                <a:solidFill>
                  <a:schemeClr val="bg1"/>
                </a:solidFill>
              </a:rPr>
              <a:t>Fermilab</a:t>
            </a:r>
            <a:r>
              <a:rPr lang="en-GB" sz="2800" b="1" dirty="0" smtClean="0">
                <a:solidFill>
                  <a:schemeClr val="bg1"/>
                </a:solidFill>
              </a:rPr>
              <a:t>…</a:t>
            </a:r>
            <a:endParaRPr lang="en-GB" dirty="0"/>
          </a:p>
        </p:txBody>
      </p:sp>
      <p:pic>
        <p:nvPicPr>
          <p:cNvPr id="6" name="Picture 5" descr="Ring-lightning.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0736" y="1239066"/>
            <a:ext cx="8624229" cy="508671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381000"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Stern-</a:t>
            </a:r>
            <a:r>
              <a:rPr lang="en-GB" sz="2800" b="1" dirty="0" err="1" smtClean="0">
                <a:solidFill>
                  <a:schemeClr val="bg1"/>
                </a:solidFill>
              </a:rPr>
              <a:t>Gerlach</a:t>
            </a:r>
            <a:endParaRPr lang="en-GB" dirty="0"/>
          </a:p>
        </p:txBody>
      </p:sp>
      <p:pic>
        <p:nvPicPr>
          <p:cNvPr id="16" name="Picture 10" descr="stern-gerlach-dat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48185" y="3602226"/>
            <a:ext cx="3095815" cy="3255774"/>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17" name="Picture 1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0" y="978150"/>
            <a:ext cx="4142076" cy="2996982"/>
          </a:xfrm>
          <a:prstGeom prst="rect">
            <a:avLst/>
          </a:prstGeom>
        </p:spPr>
      </p:pic>
      <p:sp>
        <p:nvSpPr>
          <p:cNvPr id="18" name="TextBox 17"/>
          <p:cNvSpPr txBox="1"/>
          <p:nvPr/>
        </p:nvSpPr>
        <p:spPr>
          <a:xfrm>
            <a:off x="3459793" y="2996982"/>
            <a:ext cx="1678803" cy="646331"/>
          </a:xfrm>
          <a:prstGeom prst="rect">
            <a:avLst/>
          </a:prstGeom>
          <a:solidFill>
            <a:srgbClr val="FFFFFF"/>
          </a:solidFill>
        </p:spPr>
        <p:txBody>
          <a:bodyPr wrap="square" rtlCol="0">
            <a:spAutoFit/>
          </a:bodyPr>
          <a:lstStyle/>
          <a:p>
            <a:r>
              <a:rPr lang="en-GB" dirty="0" smtClean="0"/>
              <a:t>Non uniform magnetic field</a:t>
            </a:r>
            <a:endParaRPr lang="en-GB" dirty="0"/>
          </a:p>
        </p:txBody>
      </p:sp>
      <p:sp>
        <p:nvSpPr>
          <p:cNvPr id="19" name="TextBox 18"/>
          <p:cNvSpPr txBox="1"/>
          <p:nvPr/>
        </p:nvSpPr>
        <p:spPr>
          <a:xfrm>
            <a:off x="2569298" y="3464158"/>
            <a:ext cx="890495" cy="369332"/>
          </a:xfrm>
          <a:prstGeom prst="rect">
            <a:avLst/>
          </a:prstGeom>
          <a:solidFill>
            <a:srgbClr val="FFFFFF"/>
          </a:solidFill>
        </p:spPr>
        <p:txBody>
          <a:bodyPr wrap="square" rtlCol="0">
            <a:spAutoFit/>
          </a:bodyPr>
          <a:lstStyle/>
          <a:p>
            <a:r>
              <a:rPr lang="en-GB" dirty="0"/>
              <a:t>B</a:t>
            </a:r>
            <a:r>
              <a:rPr lang="en-GB" dirty="0" smtClean="0"/>
              <a:t>eam</a:t>
            </a:r>
            <a:endParaRPr lang="en-GB" dirty="0"/>
          </a:p>
        </p:txBody>
      </p:sp>
      <p:sp>
        <p:nvSpPr>
          <p:cNvPr id="20" name="TextBox 19"/>
          <p:cNvSpPr txBox="1"/>
          <p:nvPr/>
        </p:nvSpPr>
        <p:spPr>
          <a:xfrm>
            <a:off x="204375" y="3464158"/>
            <a:ext cx="1080273" cy="646331"/>
          </a:xfrm>
          <a:prstGeom prst="rect">
            <a:avLst/>
          </a:prstGeom>
          <a:solidFill>
            <a:srgbClr val="FFFFFF"/>
          </a:solidFill>
        </p:spPr>
        <p:txBody>
          <a:bodyPr wrap="square" rtlCol="0">
            <a:spAutoFit/>
          </a:bodyPr>
          <a:lstStyle/>
          <a:p>
            <a:r>
              <a:rPr lang="en-GB" dirty="0" smtClean="0"/>
              <a:t>Source</a:t>
            </a:r>
          </a:p>
          <a:p>
            <a:endParaRPr lang="en-GB" dirty="0"/>
          </a:p>
        </p:txBody>
      </p:sp>
      <p:sp>
        <p:nvSpPr>
          <p:cNvPr id="21" name="TextBox 20"/>
          <p:cNvSpPr txBox="1"/>
          <p:nvPr/>
        </p:nvSpPr>
        <p:spPr>
          <a:xfrm>
            <a:off x="0" y="1551654"/>
            <a:ext cx="1284648" cy="369332"/>
          </a:xfrm>
          <a:prstGeom prst="rect">
            <a:avLst/>
          </a:prstGeom>
          <a:solidFill>
            <a:srgbClr val="FFFFFF"/>
          </a:solidFill>
        </p:spPr>
        <p:txBody>
          <a:bodyPr wrap="square" rtlCol="0">
            <a:spAutoFit/>
          </a:bodyPr>
          <a:lstStyle/>
          <a:p>
            <a:r>
              <a:rPr lang="en-GB" dirty="0" smtClean="0"/>
              <a:t>Collimator</a:t>
            </a:r>
            <a:endParaRPr lang="en-GB" dirty="0"/>
          </a:p>
        </p:txBody>
      </p:sp>
      <p:sp>
        <p:nvSpPr>
          <p:cNvPr id="22" name="TextBox 21"/>
          <p:cNvSpPr txBox="1"/>
          <p:nvPr/>
        </p:nvSpPr>
        <p:spPr>
          <a:xfrm>
            <a:off x="5138596" y="978150"/>
            <a:ext cx="4005404" cy="2031325"/>
          </a:xfrm>
          <a:prstGeom prst="rect">
            <a:avLst/>
          </a:prstGeom>
          <a:noFill/>
        </p:spPr>
        <p:txBody>
          <a:bodyPr wrap="square" rtlCol="0">
            <a:spAutoFit/>
          </a:bodyPr>
          <a:lstStyle/>
          <a:p>
            <a:pPr algn="ctr"/>
            <a:r>
              <a:rPr lang="en-GB" b="1" i="1" dirty="0" smtClean="0">
                <a:solidFill>
                  <a:srgbClr val="1F497D"/>
                </a:solidFill>
              </a:rPr>
              <a:t>Stern fired silver atoms through a non-uniform magnetic field</a:t>
            </a:r>
          </a:p>
          <a:p>
            <a:endParaRPr lang="en-GB" dirty="0" smtClean="0"/>
          </a:p>
          <a:p>
            <a:endParaRPr lang="en-GB" dirty="0" smtClean="0"/>
          </a:p>
          <a:p>
            <a:r>
              <a:rPr lang="en-GB" dirty="0" smtClean="0"/>
              <a:t>Observed a quantised result (up or down) due to the magnetic moment of the silver atom</a:t>
            </a:r>
            <a:endParaRPr lang="en-GB" dirty="0"/>
          </a:p>
        </p:txBody>
      </p:sp>
      <p:cxnSp>
        <p:nvCxnSpPr>
          <p:cNvPr id="24" name="Straight Arrow Connector 23"/>
          <p:cNvCxnSpPr/>
          <p:nvPr/>
        </p:nvCxnSpPr>
        <p:spPr>
          <a:xfrm rot="16200000" flipH="1">
            <a:off x="6616229" y="3223199"/>
            <a:ext cx="1322030" cy="4525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262764" y="4496570"/>
            <a:ext cx="5664134" cy="1708160"/>
          </a:xfrm>
          <a:prstGeom prst="rect">
            <a:avLst/>
          </a:prstGeom>
          <a:noFill/>
        </p:spPr>
        <p:txBody>
          <a:bodyPr wrap="square" rtlCol="0">
            <a:spAutoFit/>
          </a:bodyPr>
          <a:lstStyle/>
          <a:p>
            <a:pPr>
              <a:spcAft>
                <a:spcPts val="600"/>
              </a:spcAft>
            </a:pPr>
            <a:r>
              <a:rPr lang="en-GB" dirty="0" smtClean="0"/>
              <a:t>The magnetic moment of a silver atom comes from the lone electron in the outer shell</a:t>
            </a:r>
          </a:p>
          <a:p>
            <a:pPr>
              <a:spcAft>
                <a:spcPts val="600"/>
              </a:spcAft>
            </a:pPr>
            <a:r>
              <a:rPr lang="en-GB" dirty="0" smtClean="0"/>
              <a:t>			Demonstrated quantisation of spin</a:t>
            </a:r>
          </a:p>
          <a:p>
            <a:pPr>
              <a:spcAft>
                <a:spcPts val="600"/>
              </a:spcAft>
            </a:pPr>
            <a:r>
              <a:rPr lang="en-GB" dirty="0" smtClean="0"/>
              <a:t>			Showed electrons have spin ½ </a:t>
            </a:r>
          </a:p>
          <a:p>
            <a:r>
              <a:rPr lang="en-GB" dirty="0" smtClean="0"/>
              <a:t>			Showed that for electrons </a:t>
            </a:r>
            <a:r>
              <a:rPr lang="en-GB" dirty="0" err="1" smtClean="0"/>
              <a:t>g</a:t>
            </a:r>
            <a:r>
              <a:rPr lang="en-GB" dirty="0" smtClean="0"/>
              <a:t> = 2</a:t>
            </a:r>
            <a:endParaRPr lang="en-GB" dirty="0"/>
          </a:p>
        </p:txBody>
      </p:sp>
      <p:cxnSp>
        <p:nvCxnSpPr>
          <p:cNvPr id="28" name="Straight Arrow Connector 27"/>
          <p:cNvCxnSpPr/>
          <p:nvPr/>
        </p:nvCxnSpPr>
        <p:spPr>
          <a:xfrm>
            <a:off x="759111" y="5284930"/>
            <a:ext cx="846700" cy="145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780129" y="5641716"/>
            <a:ext cx="846700" cy="145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786549" y="5998502"/>
            <a:ext cx="846700" cy="145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0" y="784225"/>
            <a:ext cx="786549" cy="369332"/>
          </a:xfrm>
          <a:prstGeom prst="rect">
            <a:avLst/>
          </a:prstGeom>
          <a:noFill/>
          <a:ln>
            <a:solidFill>
              <a:schemeClr val="tx2"/>
            </a:solidFill>
          </a:ln>
        </p:spPr>
        <p:txBody>
          <a:bodyPr wrap="square" rtlCol="0">
            <a:spAutoFit/>
          </a:bodyPr>
          <a:lstStyle/>
          <a:p>
            <a:pPr algn="ctr"/>
            <a:r>
              <a:rPr lang="en-GB" b="1" dirty="0" smtClean="0">
                <a:solidFill>
                  <a:srgbClr val="1F497D"/>
                </a:solidFill>
              </a:rPr>
              <a:t>1922</a:t>
            </a:r>
            <a:endParaRPr lang="en-GB" b="1" dirty="0">
              <a:solidFill>
                <a:srgbClr val="1F497D"/>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Installation</a:t>
            </a:r>
            <a:endParaRPr lang="en-GB" dirty="0"/>
          </a:p>
        </p:txBody>
      </p:sp>
      <p:sp>
        <p:nvSpPr>
          <p:cNvPr id="7" name="TextBox 6"/>
          <p:cNvSpPr txBox="1"/>
          <p:nvPr/>
        </p:nvSpPr>
        <p:spPr>
          <a:xfrm>
            <a:off x="152400" y="1122037"/>
            <a:ext cx="184666" cy="430887"/>
          </a:xfrm>
          <a:prstGeom prst="rect">
            <a:avLst/>
          </a:prstGeom>
          <a:noFill/>
        </p:spPr>
        <p:txBody>
          <a:bodyPr wrap="none" rtlCol="0">
            <a:spAutoFit/>
          </a:bodyPr>
          <a:lstStyle/>
          <a:p>
            <a:endParaRPr lang="en-US" sz="2200" dirty="0">
              <a:latin typeface="Verdana"/>
            </a:endParaRPr>
          </a:p>
        </p:txBody>
      </p:sp>
      <p:sp>
        <p:nvSpPr>
          <p:cNvPr id="8" name="TextBox 7"/>
          <p:cNvSpPr txBox="1"/>
          <p:nvPr/>
        </p:nvSpPr>
        <p:spPr>
          <a:xfrm>
            <a:off x="187143" y="2581877"/>
            <a:ext cx="1147106" cy="646331"/>
          </a:xfrm>
          <a:prstGeom prst="rect">
            <a:avLst/>
          </a:prstGeom>
          <a:noFill/>
        </p:spPr>
        <p:txBody>
          <a:bodyPr wrap="none" rtlCol="0">
            <a:spAutoFit/>
          </a:bodyPr>
          <a:lstStyle/>
          <a:p>
            <a:r>
              <a:rPr lang="en-US" b="1" dirty="0" smtClean="0">
                <a:solidFill>
                  <a:schemeClr val="bg1"/>
                </a:solidFill>
              </a:rPr>
              <a:t>ENERGY </a:t>
            </a:r>
          </a:p>
          <a:p>
            <a:r>
              <a:rPr lang="en-US" b="1" dirty="0" smtClean="0">
                <a:solidFill>
                  <a:schemeClr val="bg1"/>
                </a:solidFill>
              </a:rPr>
              <a:t>FRONTIER</a:t>
            </a:r>
            <a:endParaRPr lang="en-US" b="1" dirty="0">
              <a:solidFill>
                <a:schemeClr val="bg1"/>
              </a:solidFill>
            </a:endParaRPr>
          </a:p>
        </p:txBody>
      </p:sp>
      <p:pic>
        <p:nvPicPr>
          <p:cNvPr id="9" name="Picture 8" descr="latex-image-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63009" y="2826580"/>
            <a:ext cx="1193800" cy="304800"/>
          </a:xfrm>
          <a:prstGeom prst="rect">
            <a:avLst/>
          </a:prstGeom>
        </p:spPr>
      </p:pic>
      <p:pic>
        <p:nvPicPr>
          <p:cNvPr id="11" name="Picture 10" descr="Screen Shot 2015-04-17 at 12.50.56 P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30999" y="3892599"/>
            <a:ext cx="1762239" cy="2535916"/>
          </a:xfrm>
          <a:prstGeom prst="rect">
            <a:avLst/>
          </a:prstGeom>
        </p:spPr>
      </p:pic>
      <p:pic>
        <p:nvPicPr>
          <p:cNvPr id="12" name="Content Placeholder 4" descr="lower_yoke.jpg"/>
          <p:cNvPicPr>
            <a:picLocks noGrp="1" noChangeAspect="1"/>
          </p:cNvPicPr>
          <p:nvPr>
            <p:ph idx="1"/>
          </p:nvPr>
        </p:nvPicPr>
        <p:blipFill rotWithShape="1">
          <a:blip r:embed="rId6" cstate="email">
            <a:extLst>
              <a:ext uri="{28A0092B-C50C-407E-A947-70E740481C1C}">
                <a14:useLocalDpi xmlns:a14="http://schemas.microsoft.com/office/drawing/2010/main"/>
              </a:ext>
            </a:extLst>
          </a:blip>
          <a:srcRect/>
          <a:stretch/>
        </p:blipFill>
        <p:spPr>
          <a:xfrm>
            <a:off x="110022" y="944562"/>
            <a:ext cx="4625751" cy="2579561"/>
          </a:xfrm>
          <a:prstGeom prst="rect">
            <a:avLst/>
          </a:prstGeom>
        </p:spPr>
      </p:pic>
      <p:pic>
        <p:nvPicPr>
          <p:cNvPr id="14" name="Picture 13"/>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870149" y="949559"/>
            <a:ext cx="4083941" cy="2574564"/>
          </a:xfrm>
          <a:prstGeom prst="rect">
            <a:avLst/>
          </a:prstGeom>
        </p:spPr>
      </p:pic>
      <p:pic>
        <p:nvPicPr>
          <p:cNvPr id="15" name="Picture 14" descr="feb-8-2015-two.jpg"/>
          <p:cNvPicPr>
            <a:picLocks noChangeAspect="1"/>
          </p:cNvPicPr>
          <p:nvPr/>
        </p:nvPicPr>
        <p:blipFill rotWithShape="1">
          <a:blip r:embed="rId8" cstate="email">
            <a:extLst>
              <a:ext uri="{28A0092B-C50C-407E-A947-70E740481C1C}">
                <a14:useLocalDpi xmlns:a14="http://schemas.microsoft.com/office/drawing/2010/main"/>
              </a:ext>
            </a:extLst>
          </a:blip>
          <a:srcRect t="-1"/>
          <a:stretch/>
        </p:blipFill>
        <p:spPr>
          <a:xfrm>
            <a:off x="110022" y="3584353"/>
            <a:ext cx="4696394" cy="3152409"/>
          </a:xfrm>
          <a:prstGeom prst="rect">
            <a:avLst/>
          </a:prstGeom>
        </p:spPr>
      </p:pic>
      <p:sp>
        <p:nvSpPr>
          <p:cNvPr id="16" name="TextBox 15"/>
          <p:cNvSpPr txBox="1"/>
          <p:nvPr/>
        </p:nvSpPr>
        <p:spPr>
          <a:xfrm>
            <a:off x="2556437" y="1029369"/>
            <a:ext cx="2015563" cy="369332"/>
          </a:xfrm>
          <a:prstGeom prst="rect">
            <a:avLst/>
          </a:prstGeom>
          <a:solidFill>
            <a:schemeClr val="bg1"/>
          </a:solidFill>
          <a:ln>
            <a:solidFill>
              <a:schemeClr val="tx1"/>
            </a:solidFill>
          </a:ln>
        </p:spPr>
        <p:txBody>
          <a:bodyPr wrap="square" rtlCol="0">
            <a:spAutoFit/>
          </a:bodyPr>
          <a:lstStyle/>
          <a:p>
            <a:r>
              <a:rPr lang="en-US" b="0" dirty="0" smtClean="0">
                <a:solidFill>
                  <a:srgbClr val="000000"/>
                </a:solidFill>
              </a:rPr>
              <a:t>Bottom yoke </a:t>
            </a:r>
            <a:r>
              <a:rPr lang="en-US" b="0" dirty="0">
                <a:solidFill>
                  <a:srgbClr val="000000"/>
                </a:solidFill>
              </a:rPr>
              <a:t>p</a:t>
            </a:r>
            <a:r>
              <a:rPr lang="en-US" b="0" dirty="0" smtClean="0">
                <a:solidFill>
                  <a:srgbClr val="000000"/>
                </a:solidFill>
              </a:rPr>
              <a:t>ieces</a:t>
            </a:r>
          </a:p>
        </p:txBody>
      </p:sp>
      <p:sp>
        <p:nvSpPr>
          <p:cNvPr id="18" name="TextBox 17"/>
          <p:cNvSpPr txBox="1"/>
          <p:nvPr/>
        </p:nvSpPr>
        <p:spPr>
          <a:xfrm>
            <a:off x="6370092" y="1735576"/>
            <a:ext cx="1783308" cy="369332"/>
          </a:xfrm>
          <a:prstGeom prst="rect">
            <a:avLst/>
          </a:prstGeom>
          <a:solidFill>
            <a:schemeClr val="bg1"/>
          </a:solidFill>
          <a:ln>
            <a:solidFill>
              <a:schemeClr val="tx1"/>
            </a:solidFill>
          </a:ln>
        </p:spPr>
        <p:txBody>
          <a:bodyPr wrap="square" rtlCol="0">
            <a:spAutoFit/>
          </a:bodyPr>
          <a:lstStyle/>
          <a:p>
            <a:r>
              <a:rPr lang="en-US" b="0" dirty="0" smtClean="0">
                <a:solidFill>
                  <a:srgbClr val="000000"/>
                </a:solidFill>
              </a:rPr>
              <a:t>SC coils installed</a:t>
            </a:r>
          </a:p>
        </p:txBody>
      </p:sp>
      <p:sp>
        <p:nvSpPr>
          <p:cNvPr id="19" name="TextBox 18"/>
          <p:cNvSpPr txBox="1"/>
          <p:nvPr/>
        </p:nvSpPr>
        <p:spPr>
          <a:xfrm>
            <a:off x="1696613" y="4767336"/>
            <a:ext cx="1719648" cy="369332"/>
          </a:xfrm>
          <a:prstGeom prst="rect">
            <a:avLst/>
          </a:prstGeom>
          <a:solidFill>
            <a:schemeClr val="bg1"/>
          </a:solidFill>
          <a:ln>
            <a:solidFill>
              <a:schemeClr val="tx1"/>
            </a:solidFill>
          </a:ln>
        </p:spPr>
        <p:txBody>
          <a:bodyPr wrap="square" rtlCol="0">
            <a:spAutoFit/>
          </a:bodyPr>
          <a:lstStyle/>
          <a:p>
            <a:pPr algn="ctr"/>
            <a:r>
              <a:rPr lang="en-US" b="0" dirty="0" smtClean="0">
                <a:solidFill>
                  <a:srgbClr val="000000"/>
                </a:solidFill>
              </a:rPr>
              <a:t>Top yoke </a:t>
            </a:r>
            <a:r>
              <a:rPr lang="en-US" b="0" dirty="0">
                <a:solidFill>
                  <a:srgbClr val="000000"/>
                </a:solidFill>
              </a:rPr>
              <a:t>p</a:t>
            </a:r>
            <a:r>
              <a:rPr lang="en-US" b="0" dirty="0" smtClean="0">
                <a:solidFill>
                  <a:srgbClr val="000000"/>
                </a:solidFill>
              </a:rPr>
              <a:t>ieces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Installation</a:t>
            </a:r>
            <a:endParaRPr lang="en-GB" dirty="0"/>
          </a:p>
        </p:txBody>
      </p:sp>
      <p:pic>
        <p:nvPicPr>
          <p:cNvPr id="13" name="Picture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252001"/>
            <a:ext cx="9144000" cy="5143500"/>
          </a:xfrm>
          <a:prstGeom prst="rect">
            <a:avLst/>
          </a:prstGeom>
        </p:spPr>
      </p:pic>
      <p:sp>
        <p:nvSpPr>
          <p:cNvPr id="14" name="TextBox 13"/>
          <p:cNvSpPr txBox="1"/>
          <p:nvPr/>
        </p:nvSpPr>
        <p:spPr>
          <a:xfrm>
            <a:off x="3325560" y="4006055"/>
            <a:ext cx="670376" cy="400110"/>
          </a:xfrm>
          <a:prstGeom prst="rect">
            <a:avLst/>
          </a:prstGeom>
          <a:solidFill>
            <a:srgbClr val="FF0000"/>
          </a:solidFill>
        </p:spPr>
        <p:txBody>
          <a:bodyPr wrap="none" rtlCol="0">
            <a:spAutoFit/>
          </a:bodyPr>
          <a:lstStyle/>
          <a:p>
            <a:r>
              <a:rPr lang="en-US" sz="2000" b="1" dirty="0">
                <a:solidFill>
                  <a:schemeClr val="bg1"/>
                </a:solidFill>
                <a:latin typeface="Verdana"/>
                <a:cs typeface="Verdana"/>
              </a:rPr>
              <a:t>g</a:t>
            </a:r>
            <a:r>
              <a:rPr lang="en-US" sz="2000" b="1" dirty="0" smtClean="0">
                <a:solidFill>
                  <a:schemeClr val="bg1"/>
                </a:solidFill>
                <a:latin typeface="Verdana"/>
                <a:cs typeface="Verdana"/>
              </a:rPr>
              <a:t>-2</a:t>
            </a:r>
          </a:p>
        </p:txBody>
      </p:sp>
      <p:sp>
        <p:nvSpPr>
          <p:cNvPr id="15" name="TextBox 14"/>
          <p:cNvSpPr txBox="1"/>
          <p:nvPr/>
        </p:nvSpPr>
        <p:spPr>
          <a:xfrm>
            <a:off x="6732240" y="3880570"/>
            <a:ext cx="963725" cy="400110"/>
          </a:xfrm>
          <a:prstGeom prst="rect">
            <a:avLst/>
          </a:prstGeom>
          <a:solidFill>
            <a:srgbClr val="FF0000"/>
          </a:solidFill>
        </p:spPr>
        <p:txBody>
          <a:bodyPr wrap="none" rtlCol="0">
            <a:spAutoFit/>
          </a:bodyPr>
          <a:lstStyle/>
          <a:p>
            <a:r>
              <a:rPr lang="en-US" sz="2000" b="1" dirty="0" smtClean="0">
                <a:solidFill>
                  <a:schemeClr val="bg1"/>
                </a:solidFill>
                <a:latin typeface="Verdana"/>
                <a:cs typeface="Verdana"/>
              </a:rPr>
              <a:t>Mu2e</a:t>
            </a:r>
          </a:p>
        </p:txBody>
      </p:sp>
      <p:sp>
        <p:nvSpPr>
          <p:cNvPr id="16" name="Oval 15"/>
          <p:cNvSpPr/>
          <p:nvPr/>
        </p:nvSpPr>
        <p:spPr>
          <a:xfrm>
            <a:off x="1763688" y="3182029"/>
            <a:ext cx="2448272" cy="288032"/>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0" y="3135664"/>
            <a:ext cx="5760132" cy="432048"/>
          </a:xfrm>
          <a:prstGeom prst="ellipse">
            <a:avLst/>
          </a:prstGeom>
          <a:solidFill>
            <a:srgbClr val="FFFF00">
              <a:alpha val="50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427984" y="2055968"/>
            <a:ext cx="1220206" cy="307777"/>
          </a:xfrm>
          <a:prstGeom prst="rect">
            <a:avLst/>
          </a:prstGeom>
          <a:solidFill>
            <a:srgbClr val="0E1CFF"/>
          </a:solidFill>
        </p:spPr>
        <p:txBody>
          <a:bodyPr wrap="none" rtlCol="0">
            <a:spAutoFit/>
          </a:bodyPr>
          <a:lstStyle/>
          <a:p>
            <a:r>
              <a:rPr lang="en-US" sz="1400" b="1" dirty="0" smtClean="0">
                <a:solidFill>
                  <a:schemeClr val="bg1"/>
                </a:solidFill>
                <a:latin typeface="Verdana"/>
                <a:cs typeface="Verdana"/>
              </a:rPr>
              <a:t>RECYCLER</a:t>
            </a:r>
          </a:p>
        </p:txBody>
      </p:sp>
      <p:cxnSp>
        <p:nvCxnSpPr>
          <p:cNvPr id="19" name="Straight Arrow Connector 18"/>
          <p:cNvCxnSpPr/>
          <p:nvPr/>
        </p:nvCxnSpPr>
        <p:spPr>
          <a:xfrm flipV="1">
            <a:off x="3203848" y="2298424"/>
            <a:ext cx="1224136" cy="994079"/>
          </a:xfrm>
          <a:prstGeom prst="straightConnector1">
            <a:avLst/>
          </a:prstGeom>
          <a:ln w="44450">
            <a:solidFill>
              <a:srgbClr val="0E1CFF"/>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6391065" y="5702309"/>
            <a:ext cx="1061255" cy="490024"/>
          </a:xfrm>
          <a:prstGeom prst="straightConnector1">
            <a:avLst/>
          </a:prstGeom>
          <a:ln w="44450">
            <a:solidFill>
              <a:srgbClr val="0E1CFF"/>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7473652" y="5399887"/>
            <a:ext cx="1140056" cy="307777"/>
          </a:xfrm>
          <a:prstGeom prst="rect">
            <a:avLst/>
          </a:prstGeom>
          <a:solidFill>
            <a:srgbClr val="0E1CFF"/>
          </a:solidFill>
        </p:spPr>
        <p:txBody>
          <a:bodyPr wrap="none" rtlCol="0">
            <a:spAutoFit/>
          </a:bodyPr>
          <a:lstStyle/>
          <a:p>
            <a:r>
              <a:rPr lang="en-US" sz="1400" b="1" dirty="0" smtClean="0">
                <a:solidFill>
                  <a:schemeClr val="bg1"/>
                </a:solidFill>
                <a:latin typeface="Verdana"/>
                <a:cs typeface="Verdana"/>
              </a:rPr>
              <a:t>BOOSTER</a:t>
            </a:r>
          </a:p>
        </p:txBody>
      </p:sp>
      <p:sp>
        <p:nvSpPr>
          <p:cNvPr id="22" name="TextBox 21"/>
          <p:cNvSpPr txBox="1"/>
          <p:nvPr/>
        </p:nvSpPr>
        <p:spPr>
          <a:xfrm>
            <a:off x="723747" y="4002529"/>
            <a:ext cx="978153" cy="307777"/>
          </a:xfrm>
          <a:prstGeom prst="rect">
            <a:avLst/>
          </a:prstGeom>
          <a:solidFill>
            <a:srgbClr val="0E1CFF"/>
          </a:solidFill>
        </p:spPr>
        <p:txBody>
          <a:bodyPr wrap="none" rtlCol="0">
            <a:spAutoFit/>
          </a:bodyPr>
          <a:lstStyle/>
          <a:p>
            <a:r>
              <a:rPr lang="en-US" sz="1400" b="1" dirty="0" smtClean="0">
                <a:solidFill>
                  <a:schemeClr val="bg1"/>
                </a:solidFill>
                <a:latin typeface="Verdana"/>
                <a:cs typeface="Verdana"/>
              </a:rPr>
              <a:t>TARGET</a:t>
            </a:r>
          </a:p>
        </p:txBody>
      </p:sp>
      <p:sp>
        <p:nvSpPr>
          <p:cNvPr id="23" name="TextBox 22"/>
          <p:cNvSpPr txBox="1"/>
          <p:nvPr/>
        </p:nvSpPr>
        <p:spPr>
          <a:xfrm>
            <a:off x="1822096" y="3944500"/>
            <a:ext cx="1265090" cy="523220"/>
          </a:xfrm>
          <a:prstGeom prst="rect">
            <a:avLst/>
          </a:prstGeom>
          <a:solidFill>
            <a:srgbClr val="0E1CFF"/>
          </a:solidFill>
        </p:spPr>
        <p:txBody>
          <a:bodyPr wrap="none" rtlCol="0">
            <a:spAutoFit/>
          </a:bodyPr>
          <a:lstStyle/>
          <a:p>
            <a:pPr algn="ctr"/>
            <a:r>
              <a:rPr lang="en-US" sz="1400" b="1" dirty="0" smtClean="0">
                <a:solidFill>
                  <a:schemeClr val="bg1"/>
                </a:solidFill>
                <a:latin typeface="Verdana"/>
                <a:cs typeface="Verdana"/>
              </a:rPr>
              <a:t>DELIVERY </a:t>
            </a:r>
          </a:p>
          <a:p>
            <a:pPr algn="ctr"/>
            <a:r>
              <a:rPr lang="en-US" sz="1400" b="1" dirty="0" smtClean="0">
                <a:solidFill>
                  <a:schemeClr val="bg1"/>
                </a:solidFill>
                <a:latin typeface="Verdana"/>
                <a:cs typeface="Verdana"/>
              </a:rPr>
              <a:t>RING</a:t>
            </a:r>
          </a:p>
        </p:txBody>
      </p:sp>
      <p:cxnSp>
        <p:nvCxnSpPr>
          <p:cNvPr id="24" name="Straight Arrow Connector 23"/>
          <p:cNvCxnSpPr/>
          <p:nvPr/>
        </p:nvCxnSpPr>
        <p:spPr>
          <a:xfrm>
            <a:off x="2078106" y="4601003"/>
            <a:ext cx="1125742" cy="93194"/>
          </a:xfrm>
          <a:prstGeom prst="straightConnector1">
            <a:avLst/>
          </a:prstGeom>
          <a:ln w="444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rot="188041">
            <a:off x="2078106" y="4721178"/>
            <a:ext cx="933269" cy="307777"/>
          </a:xfrm>
          <a:prstGeom prst="rect">
            <a:avLst/>
          </a:prstGeom>
          <a:solidFill>
            <a:srgbClr val="FF0000"/>
          </a:solidFill>
        </p:spPr>
        <p:txBody>
          <a:bodyPr wrap="none" rtlCol="0">
            <a:spAutoFit/>
          </a:bodyPr>
          <a:lstStyle/>
          <a:p>
            <a:r>
              <a:rPr lang="en-US" sz="1400" b="1" dirty="0" smtClean="0">
                <a:solidFill>
                  <a:schemeClr val="bg1"/>
                </a:solidFill>
                <a:latin typeface="Verdana"/>
                <a:cs typeface="Verdana"/>
              </a:rPr>
              <a:t>MUONS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The magnetic field</a:t>
            </a:r>
            <a:endParaRPr lang="en-GB" dirty="0"/>
          </a:p>
        </p:txBody>
      </p:sp>
      <p:sp>
        <p:nvSpPr>
          <p:cNvPr id="26" name="TextBox 25"/>
          <p:cNvSpPr txBox="1"/>
          <p:nvPr/>
        </p:nvSpPr>
        <p:spPr>
          <a:xfrm>
            <a:off x="0" y="784225"/>
            <a:ext cx="9144000" cy="646331"/>
          </a:xfrm>
          <a:prstGeom prst="rect">
            <a:avLst/>
          </a:prstGeom>
          <a:noFill/>
        </p:spPr>
        <p:txBody>
          <a:bodyPr wrap="square" rtlCol="0">
            <a:spAutoFit/>
          </a:bodyPr>
          <a:lstStyle/>
          <a:p>
            <a:pPr algn="ctr"/>
            <a:r>
              <a:rPr lang="en-GB" b="1" i="1" dirty="0" smtClean="0">
                <a:solidFill>
                  <a:schemeClr val="tx2"/>
                </a:solidFill>
              </a:rPr>
              <a:t>The measurement of g-2 requires a very uniform and precisely measured magnetic field in the storage region</a:t>
            </a:r>
            <a:endParaRPr lang="en-GB" b="1" i="1" dirty="0">
              <a:solidFill>
                <a:schemeClr val="tx2"/>
              </a:solidFill>
            </a:endParaRPr>
          </a:p>
        </p:txBody>
      </p:sp>
      <p:pic>
        <p:nvPicPr>
          <p:cNvPr id="27" name="Picture 26" descr="Untitled-1 (dragged).tif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220" y="1570126"/>
            <a:ext cx="3872484" cy="2365681"/>
          </a:xfrm>
          <a:prstGeom prst="rect">
            <a:avLst/>
          </a:prstGeom>
        </p:spPr>
      </p:pic>
      <p:sp>
        <p:nvSpPr>
          <p:cNvPr id="29" name="TextBox 28"/>
          <p:cNvSpPr txBox="1"/>
          <p:nvPr/>
        </p:nvSpPr>
        <p:spPr>
          <a:xfrm>
            <a:off x="4057739" y="1875512"/>
            <a:ext cx="2104379" cy="2031325"/>
          </a:xfrm>
          <a:prstGeom prst="rect">
            <a:avLst/>
          </a:prstGeom>
          <a:noFill/>
        </p:spPr>
        <p:txBody>
          <a:bodyPr wrap="square" rtlCol="0">
            <a:spAutoFit/>
          </a:bodyPr>
          <a:lstStyle/>
          <a:p>
            <a:pPr algn="ctr"/>
            <a:r>
              <a:rPr lang="en-GB" dirty="0" smtClean="0"/>
              <a:t>The magnetic field has been on for the past year and is in the process of shimming the magnet to achieve ±25ppm uniformity</a:t>
            </a:r>
            <a:endParaRPr lang="en-GB" dirty="0"/>
          </a:p>
        </p:txBody>
      </p:sp>
      <p:pic>
        <p:nvPicPr>
          <p:cNvPr id="30" name="Picture 2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04591" y="4280676"/>
            <a:ext cx="3802980" cy="2577323"/>
          </a:xfrm>
          <a:prstGeom prst="rect">
            <a:avLst/>
          </a:prstGeom>
          <a:effectLst>
            <a:outerShdw blurRad="50800" dist="38100" dir="2700000" sx="101000" sy="101000" algn="tl" rotWithShape="0">
              <a:prstClr val="black">
                <a:alpha val="40000"/>
              </a:prstClr>
            </a:outerShdw>
          </a:effectLst>
        </p:spPr>
      </p:pic>
      <p:pic>
        <p:nvPicPr>
          <p:cNvPr id="32" name="Picture 3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07570" y="4280676"/>
            <a:ext cx="3436430" cy="2577323"/>
          </a:xfrm>
          <a:prstGeom prst="rect">
            <a:avLst/>
          </a:prstGeom>
          <a:effectLst>
            <a:outerShdw blurRad="50800" dist="38100" dir="2700000" sx="101000" sy="101000" algn="tl" rotWithShape="0">
              <a:prstClr val="black">
                <a:alpha val="40000"/>
              </a:prstClr>
            </a:outerShdw>
          </a:effectLst>
        </p:spPr>
      </p:pic>
      <p:pic>
        <p:nvPicPr>
          <p:cNvPr id="33" name="Picture 3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718988" y="1430556"/>
            <a:ext cx="2425011" cy="2505251"/>
          </a:xfrm>
          <a:prstGeom prst="rect">
            <a:avLst/>
          </a:prstGeom>
        </p:spPr>
      </p:pic>
      <p:sp>
        <p:nvSpPr>
          <p:cNvPr id="34" name="TextBox 33"/>
          <p:cNvSpPr txBox="1"/>
          <p:nvPr/>
        </p:nvSpPr>
        <p:spPr>
          <a:xfrm>
            <a:off x="0" y="4723013"/>
            <a:ext cx="1904591" cy="1477328"/>
          </a:xfrm>
          <a:prstGeom prst="rect">
            <a:avLst/>
          </a:prstGeom>
          <a:noFill/>
        </p:spPr>
        <p:txBody>
          <a:bodyPr wrap="square" rtlCol="0">
            <a:spAutoFit/>
          </a:bodyPr>
          <a:lstStyle/>
          <a:p>
            <a:pPr algn="ctr"/>
            <a:r>
              <a:rPr lang="en-GB" dirty="0" smtClean="0"/>
              <a:t>Shimming involved using shims that are thinner than a human hair!</a:t>
            </a:r>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Measuring the Magnetic Field</a:t>
            </a:r>
            <a:endParaRPr lang="en-GB" dirty="0"/>
          </a:p>
        </p:txBody>
      </p:sp>
      <p:sp>
        <p:nvSpPr>
          <p:cNvPr id="17" name="TextBox 16"/>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magnetic field is measured using 375 fixed probes and 17 probes on a trolley that is driven around the ring every 2 hours</a:t>
            </a:r>
            <a:endParaRPr lang="en-GB" b="1" i="1" dirty="0">
              <a:solidFill>
                <a:srgbClr val="1F497D"/>
              </a:solidFill>
            </a:endParaRPr>
          </a:p>
        </p:txBody>
      </p:sp>
      <p:sp>
        <p:nvSpPr>
          <p:cNvPr id="18" name="TextBox 17"/>
          <p:cNvSpPr txBox="1"/>
          <p:nvPr/>
        </p:nvSpPr>
        <p:spPr>
          <a:xfrm>
            <a:off x="205824" y="5419722"/>
            <a:ext cx="4887734" cy="1200329"/>
          </a:xfrm>
          <a:prstGeom prst="rect">
            <a:avLst/>
          </a:prstGeom>
          <a:noFill/>
        </p:spPr>
        <p:txBody>
          <a:bodyPr wrap="square" rtlCol="0">
            <a:spAutoFit/>
          </a:bodyPr>
          <a:lstStyle/>
          <a:p>
            <a:r>
              <a:rPr lang="en-GB" b="1" dirty="0" smtClean="0">
                <a:solidFill>
                  <a:srgbClr val="1F497D"/>
                </a:solidFill>
              </a:rPr>
              <a:t>Improvements since BNL : </a:t>
            </a:r>
          </a:p>
          <a:p>
            <a:pPr lvl="1">
              <a:buFont typeface="Arial"/>
              <a:buChar char="•"/>
            </a:pPr>
            <a:r>
              <a:rPr lang="en-GB" dirty="0" smtClean="0"/>
              <a:t> Better probes</a:t>
            </a:r>
          </a:p>
          <a:p>
            <a:pPr lvl="1">
              <a:buFont typeface="Arial"/>
              <a:buChar char="•"/>
            </a:pPr>
            <a:r>
              <a:rPr lang="en-GB" dirty="0" smtClean="0"/>
              <a:t> Improved temperature control</a:t>
            </a:r>
          </a:p>
          <a:p>
            <a:pPr lvl="1">
              <a:buFont typeface="Arial"/>
              <a:buChar char="•"/>
            </a:pPr>
            <a:r>
              <a:rPr lang="en-GB" dirty="0" smtClean="0"/>
              <a:t> More frequent measurements</a:t>
            </a:r>
            <a:endParaRPr lang="en-GB" dirty="0"/>
          </a:p>
        </p:txBody>
      </p:sp>
      <p:pic>
        <p:nvPicPr>
          <p:cNvPr id="16" name="Picture 3"/>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0" y="2558526"/>
            <a:ext cx="4236091" cy="27402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pic>
      <p:pic>
        <p:nvPicPr>
          <p:cNvPr id="24" name="full_scan_fids">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652682" y="1383552"/>
            <a:ext cx="4519764" cy="5474448"/>
          </a:xfrm>
          <a:prstGeom prst="rect">
            <a:avLst/>
          </a:prstGeom>
        </p:spPr>
      </p:pic>
      <p:sp>
        <p:nvSpPr>
          <p:cNvPr id="21" name="TextBox 20"/>
          <p:cNvSpPr txBox="1"/>
          <p:nvPr/>
        </p:nvSpPr>
        <p:spPr>
          <a:xfrm>
            <a:off x="1629913" y="1463422"/>
            <a:ext cx="3536885" cy="923330"/>
          </a:xfrm>
          <a:prstGeom prst="rect">
            <a:avLst/>
          </a:prstGeom>
          <a:noFill/>
        </p:spPr>
        <p:txBody>
          <a:bodyPr wrap="square" rtlCol="0">
            <a:spAutoFit/>
          </a:bodyPr>
          <a:lstStyle/>
          <a:p>
            <a:pPr algn="ctr"/>
            <a:r>
              <a:rPr lang="en-GB" dirty="0" smtClean="0"/>
              <a:t>Field measurement as the trolley moves around the </a:t>
            </a:r>
            <a:r>
              <a:rPr lang="en-GB" dirty="0" smtClean="0"/>
              <a:t>ring during the early stages of shimming</a:t>
            </a:r>
            <a:endParaRPr lang="en-GB" dirty="0"/>
          </a:p>
        </p:txBody>
      </p:sp>
      <p:cxnSp>
        <p:nvCxnSpPr>
          <p:cNvPr id="31" name="Straight Arrow Connector 30"/>
          <p:cNvCxnSpPr/>
          <p:nvPr/>
        </p:nvCxnSpPr>
        <p:spPr>
          <a:xfrm>
            <a:off x="5093558" y="1925087"/>
            <a:ext cx="597558" cy="1637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875"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4"/>
                                        </p:tgtEl>
                                      </p:cBhvr>
                                    </p:cmd>
                                  </p:childTnLst>
                                </p:cTn>
                              </p:par>
                            </p:childTnLst>
                          </p:cTn>
                        </p:par>
                      </p:childTnLst>
                    </p:cTn>
                  </p:par>
                </p:childTnLst>
              </p:cTn>
              <p:nextCondLst>
                <p:cond evt="onClick" delay="0">
                  <p:tgtEl>
                    <p:spTgt spid="24"/>
                  </p:tgtEl>
                </p:cond>
              </p:nextCondLst>
            </p:seq>
            <p:video>
              <p:cMediaNode vol="80000">
                <p:cTn id="12" fill="hold" display="0">
                  <p:stCondLst>
                    <p:cond delay="indefinite"/>
                  </p:stCondLst>
                </p:cTn>
                <p:tgtEl>
                  <p:spTgt spid="24"/>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19"/>
          <p:cNvPicPr>
            <a:picLocks noChangeAspect="1"/>
          </p:cNvPicPr>
          <p:nvPr/>
        </p:nvPicPr>
        <p:blipFill>
          <a:blip r:embed="rId3" cstate="email">
            <a:extLst>
              <a:ext uri="{28A0092B-C50C-407E-A947-70E740481C1C}">
                <a14:useLocalDpi xmlns:a14="http://schemas.microsoft.com/office/drawing/2010/main"/>
              </a:ext>
            </a:extLst>
          </a:blip>
          <a:srcRect l="-4972"/>
          <a:stretch>
            <a:fillRect/>
          </a:stretch>
        </p:blipFill>
        <p:spPr>
          <a:xfrm>
            <a:off x="-1" y="1637237"/>
            <a:ext cx="2697177" cy="2525289"/>
          </a:xfrm>
          <a:prstGeom prst="rect">
            <a:avLst/>
          </a:prstGeom>
        </p:spPr>
      </p:pic>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Measuring the magnetic field</a:t>
            </a:r>
            <a:endParaRPr lang="en-GB" dirty="0"/>
          </a:p>
        </p:txBody>
      </p:sp>
      <p:sp>
        <p:nvSpPr>
          <p:cNvPr id="16" name="TextBox 15"/>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muon</a:t>
            </a:r>
            <a:r>
              <a:rPr lang="en-GB" b="1" i="1" dirty="0" smtClean="0">
                <a:solidFill>
                  <a:srgbClr val="1F497D"/>
                </a:solidFill>
              </a:rPr>
              <a:t> distribution must be convoluted with the magnetic field in order to calculate the final result</a:t>
            </a:r>
            <a:endParaRPr lang="en-GB" b="1" i="1" dirty="0">
              <a:solidFill>
                <a:srgbClr val="1F497D"/>
              </a:solidFill>
            </a:endParaRPr>
          </a:p>
        </p:txBody>
      </p:sp>
      <p:pic>
        <p:nvPicPr>
          <p:cNvPr id="18" name="Picture 17"/>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0" y="4059888"/>
            <a:ext cx="4926520" cy="2798112"/>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
        <p:nvSpPr>
          <p:cNvPr id="21" name="TextBox 20"/>
          <p:cNvSpPr txBox="1"/>
          <p:nvPr/>
        </p:nvSpPr>
        <p:spPr>
          <a:xfrm>
            <a:off x="2226233" y="1430556"/>
            <a:ext cx="2411761" cy="646331"/>
          </a:xfrm>
          <a:prstGeom prst="rect">
            <a:avLst/>
          </a:prstGeom>
          <a:noFill/>
        </p:spPr>
        <p:txBody>
          <a:bodyPr wrap="square" rtlCol="0">
            <a:spAutoFit/>
          </a:bodyPr>
          <a:lstStyle/>
          <a:p>
            <a:pPr algn="ctr"/>
            <a:r>
              <a:rPr lang="en-GB" dirty="0" smtClean="0"/>
              <a:t>The </a:t>
            </a:r>
            <a:r>
              <a:rPr lang="en-GB" dirty="0" err="1" smtClean="0"/>
              <a:t>muon</a:t>
            </a:r>
            <a:r>
              <a:rPr lang="en-GB" dirty="0" smtClean="0"/>
              <a:t> distribution in the storage region</a:t>
            </a:r>
            <a:endParaRPr lang="en-GB" dirty="0"/>
          </a:p>
        </p:txBody>
      </p:sp>
      <p:cxnSp>
        <p:nvCxnSpPr>
          <p:cNvPr id="23" name="Straight Arrow Connector 22"/>
          <p:cNvCxnSpPr>
            <a:stCxn id="21" idx="1"/>
          </p:cNvCxnSpPr>
          <p:nvPr/>
        </p:nvCxnSpPr>
        <p:spPr>
          <a:xfrm rot="10800000" flipV="1">
            <a:off x="1869473" y="1753721"/>
            <a:ext cx="356761" cy="3231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926520" y="1753721"/>
            <a:ext cx="4006986" cy="2031325"/>
          </a:xfrm>
          <a:prstGeom prst="rect">
            <a:avLst/>
          </a:prstGeom>
          <a:noFill/>
        </p:spPr>
        <p:txBody>
          <a:bodyPr wrap="square" rtlCol="0">
            <a:spAutoFit/>
          </a:bodyPr>
          <a:lstStyle/>
          <a:p>
            <a:pPr algn="ctr"/>
            <a:r>
              <a:rPr lang="en-GB" dirty="0" smtClean="0"/>
              <a:t>We need to know the magnetic field that a </a:t>
            </a:r>
            <a:r>
              <a:rPr lang="en-GB" dirty="0" err="1" smtClean="0"/>
              <a:t>muon</a:t>
            </a:r>
            <a:r>
              <a:rPr lang="en-GB" dirty="0" smtClean="0"/>
              <a:t> has experienced at the point of decay.</a:t>
            </a:r>
          </a:p>
          <a:p>
            <a:pPr algn="ctr"/>
            <a:endParaRPr lang="en-GB" dirty="0" smtClean="0"/>
          </a:p>
          <a:p>
            <a:pPr algn="ctr"/>
            <a:r>
              <a:rPr lang="en-GB" dirty="0" smtClean="0"/>
              <a:t>As the magnetic field is not perfectly uniform over the storage region we convolve the two</a:t>
            </a:r>
            <a:endParaRPr lang="en-GB" dirty="0"/>
          </a:p>
        </p:txBody>
      </p:sp>
      <p:pic>
        <p:nvPicPr>
          <p:cNvPr id="11" name="Picture 10" descr="fieldContour2001.eps"/>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70608" y="3853286"/>
            <a:ext cx="3400072" cy="30102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Shimming progress</a:t>
            </a:r>
            <a:endParaRPr lang="en-GB" dirty="0"/>
          </a:p>
        </p:txBody>
      </p:sp>
      <p:grpSp>
        <p:nvGrpSpPr>
          <p:cNvPr id="6" name="Group 5"/>
          <p:cNvGrpSpPr/>
          <p:nvPr/>
        </p:nvGrpSpPr>
        <p:grpSpPr>
          <a:xfrm>
            <a:off x="534522" y="4735774"/>
            <a:ext cx="8595831" cy="2079413"/>
            <a:chOff x="734776" y="1605807"/>
            <a:chExt cx="9207736" cy="2492872"/>
          </a:xfrm>
        </p:grpSpPr>
        <p:sp>
          <p:nvSpPr>
            <p:cNvPr id="7" name="TextBox 6"/>
            <p:cNvSpPr txBox="1"/>
            <p:nvPr/>
          </p:nvSpPr>
          <p:spPr>
            <a:xfrm>
              <a:off x="8441827" y="2292356"/>
              <a:ext cx="1126309" cy="711019"/>
            </a:xfrm>
            <a:prstGeom prst="rect">
              <a:avLst/>
            </a:prstGeom>
            <a:noFill/>
          </p:spPr>
          <p:txBody>
            <a:bodyPr wrap="square" rtlCol="0">
              <a:spAutoFit/>
            </a:bodyPr>
            <a:lstStyle/>
            <a:p>
              <a:r>
                <a:rPr lang="en-US" sz="1800" b="0" dirty="0" smtClean="0">
                  <a:solidFill>
                    <a:srgbClr val="0000FF"/>
                  </a:solidFill>
                  <a:latin typeface="+mj-lt"/>
                </a:rPr>
                <a:t>50</a:t>
              </a:r>
              <a:r>
                <a:rPr lang="en-US" sz="1800" b="0" dirty="0">
                  <a:solidFill>
                    <a:srgbClr val="0000FF"/>
                  </a:solidFill>
                  <a:latin typeface="+mj-lt"/>
                </a:rPr>
                <a:t> </a:t>
              </a:r>
              <a:endParaRPr lang="en-US" sz="1800" b="0" dirty="0" smtClean="0">
                <a:solidFill>
                  <a:srgbClr val="0000FF"/>
                </a:solidFill>
                <a:latin typeface="+mj-lt"/>
              </a:endParaRPr>
            </a:p>
            <a:p>
              <a:r>
                <a:rPr lang="en-US" sz="1800" b="0" dirty="0" smtClean="0">
                  <a:solidFill>
                    <a:srgbClr val="0000FF"/>
                  </a:solidFill>
                  <a:latin typeface="+mj-lt"/>
                </a:rPr>
                <a:t>ppm</a:t>
              </a:r>
              <a:endParaRPr lang="en-US" sz="1800" b="0" dirty="0">
                <a:solidFill>
                  <a:srgbClr val="0000FF"/>
                </a:solidFill>
                <a:latin typeface="+mj-lt"/>
              </a:endParaRPr>
            </a:p>
          </p:txBody>
        </p:sp>
        <p:sp>
          <p:nvSpPr>
            <p:cNvPr id="8" name="TextBox 7"/>
            <p:cNvSpPr txBox="1"/>
            <p:nvPr/>
          </p:nvSpPr>
          <p:spPr>
            <a:xfrm>
              <a:off x="8441827" y="3060371"/>
              <a:ext cx="1500685" cy="406296"/>
            </a:xfrm>
            <a:prstGeom prst="rect">
              <a:avLst/>
            </a:prstGeom>
            <a:noFill/>
            <a:ln>
              <a:noFill/>
            </a:ln>
          </p:spPr>
          <p:txBody>
            <a:bodyPr wrap="square" rtlCol="0">
              <a:spAutoFit/>
            </a:bodyPr>
            <a:lstStyle/>
            <a:p>
              <a:r>
                <a:rPr lang="en-US" sz="1800" b="0" dirty="0" smtClean="0">
                  <a:solidFill>
                    <a:srgbClr val="FF0000"/>
                  </a:solidFill>
                  <a:latin typeface="+mj-lt"/>
                </a:rPr>
                <a:t>~1400 </a:t>
              </a:r>
              <a:r>
                <a:rPr lang="en-US" sz="1800" b="0" dirty="0" err="1" smtClean="0">
                  <a:solidFill>
                    <a:srgbClr val="FF0000"/>
                  </a:solidFill>
                  <a:latin typeface="+mj-lt"/>
                </a:rPr>
                <a:t>ppm</a:t>
              </a:r>
              <a:endParaRPr lang="en-US" sz="1800" b="0" dirty="0">
                <a:solidFill>
                  <a:srgbClr val="FF0000"/>
                </a:solidFill>
                <a:latin typeface="+mj-lt"/>
              </a:endParaRPr>
            </a:p>
          </p:txBody>
        </p:sp>
        <p:cxnSp>
          <p:nvCxnSpPr>
            <p:cNvPr id="9" name="Straight Arrow Connector 8"/>
            <p:cNvCxnSpPr/>
            <p:nvPr/>
          </p:nvCxnSpPr>
          <p:spPr>
            <a:xfrm rot="5400000">
              <a:off x="7549031" y="2987676"/>
              <a:ext cx="1493755" cy="1"/>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6" cstate="email">
              <a:extLst>
                <a:ext uri="{28A0092B-C50C-407E-A947-70E740481C1C}">
                  <a14:useLocalDpi xmlns:a14="http://schemas.microsoft.com/office/drawing/2010/main"/>
                </a:ext>
              </a:extLst>
            </a:blip>
            <a:srcRect r="9216"/>
            <a:stretch/>
          </p:blipFill>
          <p:spPr>
            <a:xfrm>
              <a:off x="734776" y="1605807"/>
              <a:ext cx="7444396" cy="2492872"/>
            </a:xfrm>
            <a:prstGeom prst="rect">
              <a:avLst/>
            </a:prstGeom>
          </p:spPr>
        </p:pic>
        <p:cxnSp>
          <p:nvCxnSpPr>
            <p:cNvPr id="12" name="Straight Arrow Connector 11"/>
            <p:cNvCxnSpPr/>
            <p:nvPr/>
          </p:nvCxnSpPr>
          <p:spPr>
            <a:xfrm flipV="1">
              <a:off x="8441827" y="2673968"/>
              <a:ext cx="0" cy="209668"/>
            </a:xfrm>
            <a:prstGeom prst="straightConnector1">
              <a:avLst/>
            </a:prstGeom>
            <a:ln>
              <a:solidFill>
                <a:srgbClr val="1757EB"/>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8441827" y="2401036"/>
              <a:ext cx="0" cy="203315"/>
            </a:xfrm>
            <a:prstGeom prst="straightConnector1">
              <a:avLst/>
            </a:prstGeom>
            <a:ln>
              <a:solidFill>
                <a:srgbClr val="1757EB"/>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588822" y="3330721"/>
              <a:ext cx="2362200" cy="405870"/>
            </a:xfrm>
            <a:prstGeom prst="rect">
              <a:avLst/>
            </a:prstGeom>
            <a:noFill/>
          </p:spPr>
          <p:txBody>
            <a:bodyPr wrap="square" rtlCol="0">
              <a:spAutoFit/>
            </a:bodyPr>
            <a:lstStyle/>
            <a:p>
              <a:pPr algn="ctr"/>
              <a:r>
                <a:rPr lang="en-US" sz="1600" b="0" dirty="0" smtClean="0">
                  <a:solidFill>
                    <a:srgbClr val="FF0000"/>
                  </a:solidFill>
                  <a:latin typeface="+mj-lt"/>
                  <a:cs typeface="Helvetica"/>
                </a:rPr>
                <a:t>Oct 2015 </a:t>
              </a:r>
              <a:r>
                <a:rPr lang="en-US" sz="1600" b="0" dirty="0" smtClean="0">
                  <a:solidFill>
                    <a:schemeClr val="accent6">
                      <a:lumMod val="50000"/>
                    </a:schemeClr>
                  </a:solidFill>
                  <a:latin typeface="+mj-lt"/>
                  <a:cs typeface="Helvetica"/>
                  <a:sym typeface="Wingdings"/>
                </a:rPr>
                <a:t> </a:t>
              </a:r>
              <a:r>
                <a:rPr lang="en-US" sz="1600" dirty="0" smtClean="0">
                  <a:solidFill>
                    <a:srgbClr val="0000FF"/>
                  </a:solidFill>
                  <a:latin typeface="+mj-lt"/>
                  <a:cs typeface="Helvetica"/>
                  <a:sym typeface="Wingdings"/>
                </a:rPr>
                <a:t>Sep</a:t>
              </a:r>
              <a:r>
                <a:rPr lang="en-US" sz="1600" b="0" dirty="0" smtClean="0">
                  <a:solidFill>
                    <a:srgbClr val="0000FF"/>
                  </a:solidFill>
                  <a:latin typeface="+mj-lt"/>
                  <a:cs typeface="Helvetica"/>
                  <a:sym typeface="Wingdings"/>
                </a:rPr>
                <a:t> </a:t>
              </a:r>
              <a:r>
                <a:rPr lang="en-US" sz="1600" b="0" dirty="0" smtClean="0">
                  <a:solidFill>
                    <a:srgbClr val="0000FF"/>
                  </a:solidFill>
                  <a:latin typeface="+mj-lt"/>
                  <a:cs typeface="Helvetica"/>
                  <a:sym typeface="Wingdings"/>
                </a:rPr>
                <a:t>2016</a:t>
              </a:r>
              <a:endParaRPr lang="en-US" sz="1600" b="0" dirty="0">
                <a:solidFill>
                  <a:srgbClr val="0000FF"/>
                </a:solidFill>
                <a:latin typeface="+mj-lt"/>
                <a:cs typeface="Helvetica"/>
              </a:endParaRPr>
            </a:p>
          </p:txBody>
        </p:sp>
      </p:grpSp>
      <p:sp>
        <p:nvSpPr>
          <p:cNvPr id="19" name="TextBox 18"/>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The magnet uniformity is now 4 times better than it was at BNL</a:t>
            </a:r>
            <a:endParaRPr lang="en-GB" b="1" i="1" dirty="0">
              <a:solidFill>
                <a:srgbClr val="1F497D"/>
              </a:solidFill>
            </a:endParaRPr>
          </a:p>
        </p:txBody>
      </p:sp>
      <p:pic>
        <p:nvPicPr>
          <p:cNvPr id="16" name="full_scan_all_dipol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16156" y="1177689"/>
            <a:ext cx="8562491" cy="2854164"/>
          </a:xfrm>
          <a:prstGeom prst="rect">
            <a:avLst/>
          </a:prstGeom>
        </p:spPr>
      </p:pic>
      <p:grpSp>
        <p:nvGrpSpPr>
          <p:cNvPr id="17" name="Group 16"/>
          <p:cNvGrpSpPr>
            <a:grpSpLocks noChangeAspect="1"/>
          </p:cNvGrpSpPr>
          <p:nvPr/>
        </p:nvGrpSpPr>
        <p:grpSpPr>
          <a:xfrm>
            <a:off x="1344431" y="4044858"/>
            <a:ext cx="619579" cy="640080"/>
            <a:chOff x="1255776" y="3048"/>
            <a:chExt cx="6632448" cy="6851904"/>
          </a:xfrm>
        </p:grpSpPr>
        <p:pic>
          <p:nvPicPr>
            <p:cNvPr id="18" name="Picture 1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55776" y="3048"/>
              <a:ext cx="6632448" cy="6851904"/>
            </a:xfrm>
            <a:prstGeom prst="rect">
              <a:avLst/>
            </a:prstGeom>
          </p:spPr>
        </p:pic>
        <p:sp>
          <p:nvSpPr>
            <p:cNvPr id="20" name="Rectangle 19"/>
            <p:cNvSpPr/>
            <p:nvPr/>
          </p:nvSpPr>
          <p:spPr>
            <a:xfrm>
              <a:off x="2926080" y="2686050"/>
              <a:ext cx="994410" cy="857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a:grpSpLocks noChangeAspect="1"/>
          </p:cNvGrpSpPr>
          <p:nvPr/>
        </p:nvGrpSpPr>
        <p:grpSpPr>
          <a:xfrm>
            <a:off x="4101090" y="4023449"/>
            <a:ext cx="619579" cy="640080"/>
            <a:chOff x="1255776" y="3048"/>
            <a:chExt cx="6632448" cy="6851904"/>
          </a:xfrm>
        </p:grpSpPr>
        <p:pic>
          <p:nvPicPr>
            <p:cNvPr id="22" name="Picture 2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55776" y="3048"/>
              <a:ext cx="6632448" cy="6851904"/>
            </a:xfrm>
            <a:prstGeom prst="rect">
              <a:avLst/>
            </a:prstGeom>
          </p:spPr>
        </p:pic>
        <p:sp>
          <p:nvSpPr>
            <p:cNvPr id="23" name="Rectangle 22"/>
            <p:cNvSpPr/>
            <p:nvPr/>
          </p:nvSpPr>
          <p:spPr>
            <a:xfrm>
              <a:off x="2907030" y="2689860"/>
              <a:ext cx="994410" cy="857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a:grpSpLocks noChangeAspect="1"/>
          </p:cNvGrpSpPr>
          <p:nvPr/>
        </p:nvGrpSpPr>
        <p:grpSpPr>
          <a:xfrm>
            <a:off x="4998965" y="4023449"/>
            <a:ext cx="619579" cy="640080"/>
            <a:chOff x="1255776" y="3048"/>
            <a:chExt cx="6632448" cy="6851904"/>
          </a:xfrm>
        </p:grpSpPr>
        <p:pic>
          <p:nvPicPr>
            <p:cNvPr id="25" name="Picture 24"/>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55776" y="3048"/>
              <a:ext cx="6632448" cy="6851904"/>
            </a:xfrm>
            <a:prstGeom prst="rect">
              <a:avLst/>
            </a:prstGeom>
          </p:spPr>
        </p:pic>
        <p:sp>
          <p:nvSpPr>
            <p:cNvPr id="26" name="Rectangle 25"/>
            <p:cNvSpPr/>
            <p:nvPr/>
          </p:nvSpPr>
          <p:spPr>
            <a:xfrm>
              <a:off x="2918460" y="2689860"/>
              <a:ext cx="994410" cy="857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p:cNvSpPr txBox="1"/>
          <p:nvPr/>
        </p:nvSpPr>
        <p:spPr>
          <a:xfrm>
            <a:off x="4747888" y="4085102"/>
            <a:ext cx="266700" cy="461665"/>
          </a:xfrm>
          <a:prstGeom prst="rect">
            <a:avLst/>
          </a:prstGeom>
          <a:noFill/>
        </p:spPr>
        <p:txBody>
          <a:bodyPr wrap="square" rtlCol="0">
            <a:spAutoFit/>
          </a:bodyPr>
          <a:lstStyle/>
          <a:p>
            <a:r>
              <a:rPr lang="en-US" sz="2400" kern="1200" dirty="0" smtClean="0">
                <a:solidFill>
                  <a:schemeClr val="tx1"/>
                </a:solidFill>
                <a:latin typeface="+mn-lt"/>
                <a:ea typeface="+mn-ea"/>
                <a:cs typeface="+mn-cs"/>
              </a:rPr>
              <a:t>+</a:t>
            </a:r>
            <a:endParaRPr lang="en-US" sz="2400" kern="1200" dirty="0">
              <a:solidFill>
                <a:schemeClr val="tx1"/>
              </a:solidFill>
              <a:latin typeface="+mn-lt"/>
              <a:ea typeface="+mn-ea"/>
              <a:cs typeface="+mn-cs"/>
            </a:endParaRPr>
          </a:p>
        </p:txBody>
      </p:sp>
      <p:sp>
        <p:nvSpPr>
          <p:cNvPr id="28" name="TextBox 27"/>
          <p:cNvSpPr txBox="1"/>
          <p:nvPr/>
        </p:nvSpPr>
        <p:spPr>
          <a:xfrm>
            <a:off x="1273177" y="4538286"/>
            <a:ext cx="762085" cy="369332"/>
          </a:xfrm>
          <a:prstGeom prst="rect">
            <a:avLst/>
          </a:prstGeom>
          <a:noFill/>
        </p:spPr>
        <p:txBody>
          <a:bodyPr wrap="none" rtlCol="0">
            <a:spAutoFit/>
          </a:bodyPr>
          <a:lstStyle/>
          <a:p>
            <a:r>
              <a:rPr lang="en-US" sz="1800" b="0" dirty="0" smtClean="0">
                <a:solidFill>
                  <a:srgbClr val="000000"/>
                </a:solidFill>
              </a:rPr>
              <a:t>Poles</a:t>
            </a:r>
          </a:p>
        </p:txBody>
      </p:sp>
      <p:sp>
        <p:nvSpPr>
          <p:cNvPr id="29" name="TextBox 28"/>
          <p:cNvSpPr txBox="1"/>
          <p:nvPr/>
        </p:nvSpPr>
        <p:spPr>
          <a:xfrm>
            <a:off x="3989195" y="4566262"/>
            <a:ext cx="2135132" cy="369332"/>
          </a:xfrm>
          <a:prstGeom prst="rect">
            <a:avLst/>
          </a:prstGeom>
          <a:noFill/>
        </p:spPr>
        <p:txBody>
          <a:bodyPr wrap="none" rtlCol="0">
            <a:spAutoFit/>
          </a:bodyPr>
          <a:lstStyle/>
          <a:p>
            <a:r>
              <a:rPr lang="en-US" sz="1800" b="0" dirty="0" smtClean="0">
                <a:solidFill>
                  <a:srgbClr val="000000"/>
                </a:solidFill>
              </a:rPr>
              <a:t>Top hats &amp; wedges</a:t>
            </a:r>
          </a:p>
        </p:txBody>
      </p:sp>
      <p:sp>
        <p:nvSpPr>
          <p:cNvPr id="30" name="TextBox 29"/>
          <p:cNvSpPr txBox="1"/>
          <p:nvPr/>
        </p:nvSpPr>
        <p:spPr>
          <a:xfrm>
            <a:off x="6203978" y="4569059"/>
            <a:ext cx="1454808" cy="369332"/>
          </a:xfrm>
          <a:prstGeom prst="rect">
            <a:avLst/>
          </a:prstGeom>
          <a:noFill/>
        </p:spPr>
        <p:txBody>
          <a:bodyPr wrap="none" rtlCol="0">
            <a:spAutoFit/>
          </a:bodyPr>
          <a:lstStyle/>
          <a:p>
            <a:r>
              <a:rPr lang="en-US" sz="1800" b="0" dirty="0" smtClean="0">
                <a:solidFill>
                  <a:srgbClr val="000000"/>
                </a:solidFill>
              </a:rPr>
              <a:t>Surface foils</a:t>
            </a:r>
          </a:p>
        </p:txBody>
      </p:sp>
      <p:grpSp>
        <p:nvGrpSpPr>
          <p:cNvPr id="31" name="Group 30"/>
          <p:cNvGrpSpPr/>
          <p:nvPr/>
        </p:nvGrpSpPr>
        <p:grpSpPr>
          <a:xfrm>
            <a:off x="6473504" y="4009681"/>
            <a:ext cx="661516" cy="609600"/>
            <a:chOff x="4187952" y="1426464"/>
            <a:chExt cx="4901184" cy="4516535"/>
          </a:xfrm>
        </p:grpSpPr>
        <p:pic>
          <p:nvPicPr>
            <p:cNvPr id="32" name="Picture 31"/>
            <p:cNvPicPr>
              <a:picLocks/>
            </p:cNvPicPr>
            <p:nvPr/>
          </p:nvPicPr>
          <p:blipFill rotWithShape="1">
            <a:blip r:embed="rId11" cstate="email">
              <a:extLst>
                <a:ext uri="{28A0092B-C50C-407E-A947-70E740481C1C}">
                  <a14:useLocalDpi xmlns:a14="http://schemas.microsoft.com/office/drawing/2010/main"/>
                </a:ext>
              </a:extLst>
            </a:blip>
            <a:srcRect/>
            <a:stretch/>
          </p:blipFill>
          <p:spPr>
            <a:xfrm>
              <a:off x="4187952" y="1426464"/>
              <a:ext cx="4901184" cy="4516535"/>
            </a:xfrm>
            <a:prstGeom prst="rect">
              <a:avLst/>
            </a:prstGeom>
          </p:spPr>
        </p:pic>
        <p:pic>
          <p:nvPicPr>
            <p:cNvPr id="33" name="Picture 32"/>
            <p:cNvPicPr>
              <a:picLocks/>
            </p:cNvPicPr>
            <p:nvPr/>
          </p:nvPicPr>
          <p:blipFill rotWithShape="1">
            <a:blip r:embed="rId12" cstate="email">
              <a:extLst>
                <a:ext uri="{28A0092B-C50C-407E-A947-70E740481C1C}">
                  <a14:useLocalDpi xmlns:a14="http://schemas.microsoft.com/office/drawing/2010/main"/>
                </a:ext>
              </a:extLst>
            </a:blip>
            <a:srcRect/>
            <a:stretch/>
          </p:blipFill>
          <p:spPr>
            <a:xfrm>
              <a:off x="6188364" y="1675630"/>
              <a:ext cx="1624060" cy="327897"/>
            </a:xfrm>
            <a:prstGeom prst="rect">
              <a:avLst/>
            </a:prstGeom>
          </p:spPr>
        </p:pic>
        <p:pic>
          <p:nvPicPr>
            <p:cNvPr id="34" name="Picture 33"/>
            <p:cNvPicPr>
              <a:picLocks/>
            </p:cNvPicPr>
            <p:nvPr/>
          </p:nvPicPr>
          <p:blipFill rotWithShape="1">
            <a:blip r:embed="rId12" cstate="email">
              <a:extLst>
                <a:ext uri="{28A0092B-C50C-407E-A947-70E740481C1C}">
                  <a14:useLocalDpi xmlns:a14="http://schemas.microsoft.com/office/drawing/2010/main"/>
                </a:ext>
              </a:extLst>
            </a:blip>
            <a:srcRect/>
            <a:stretch/>
          </p:blipFill>
          <p:spPr>
            <a:xfrm>
              <a:off x="6189346" y="5394285"/>
              <a:ext cx="1612440" cy="321072"/>
            </a:xfrm>
            <a:prstGeom prst="rect">
              <a:avLst/>
            </a:prstGeom>
          </p:spPr>
        </p:pic>
        <p:sp>
          <p:nvSpPr>
            <p:cNvPr id="35" name="Rectangle 34"/>
            <p:cNvSpPr/>
            <p:nvPr/>
          </p:nvSpPr>
          <p:spPr>
            <a:xfrm>
              <a:off x="5562600" y="3429000"/>
              <a:ext cx="4572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321808" y="3337560"/>
              <a:ext cx="896112" cy="740664"/>
              <a:chOff x="5321808" y="3337560"/>
              <a:chExt cx="896112" cy="740664"/>
            </a:xfrm>
            <a:solidFill>
              <a:srgbClr val="CC0000"/>
            </a:solidFill>
          </p:grpSpPr>
          <p:sp>
            <p:nvSpPr>
              <p:cNvPr id="37" name="Rectangle 36"/>
              <p:cNvSpPr/>
              <p:nvPr/>
            </p:nvSpPr>
            <p:spPr>
              <a:xfrm>
                <a:off x="5321808" y="3337560"/>
                <a:ext cx="173736" cy="54864"/>
              </a:xfrm>
              <a:prstGeom prst="rect">
                <a:avLst/>
              </a:prstGeom>
              <a:grpFill/>
              <a:ln w="31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8" name="Rectangle 37"/>
              <p:cNvSpPr/>
              <p:nvPr/>
            </p:nvSpPr>
            <p:spPr>
              <a:xfrm>
                <a:off x="6044184" y="3337560"/>
                <a:ext cx="173736" cy="54864"/>
              </a:xfrm>
              <a:prstGeom prst="rect">
                <a:avLst/>
              </a:prstGeom>
              <a:grpFill/>
              <a:ln w="31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Rectangle 38"/>
              <p:cNvSpPr/>
              <p:nvPr/>
            </p:nvSpPr>
            <p:spPr>
              <a:xfrm>
                <a:off x="5321808" y="4023360"/>
                <a:ext cx="173736" cy="54864"/>
              </a:xfrm>
              <a:prstGeom prst="rect">
                <a:avLst/>
              </a:prstGeom>
              <a:grpFill/>
              <a:ln w="31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Rectangle 39"/>
              <p:cNvSpPr/>
              <p:nvPr/>
            </p:nvSpPr>
            <p:spPr>
              <a:xfrm>
                <a:off x="6044184" y="4023360"/>
                <a:ext cx="173736" cy="54864"/>
              </a:xfrm>
              <a:prstGeom prst="rect">
                <a:avLst/>
              </a:prstGeom>
              <a:grpFill/>
              <a:ln w="31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Rectangle 40"/>
              <p:cNvSpPr/>
              <p:nvPr/>
            </p:nvSpPr>
            <p:spPr>
              <a:xfrm>
                <a:off x="5550408" y="4041648"/>
                <a:ext cx="448056" cy="36576"/>
              </a:xfrm>
              <a:prstGeom prst="rect">
                <a:avLst/>
              </a:prstGeom>
              <a:grpFill/>
              <a:ln w="31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2" name="Rectangle 41"/>
              <p:cNvSpPr/>
              <p:nvPr/>
            </p:nvSpPr>
            <p:spPr>
              <a:xfrm>
                <a:off x="5550408" y="3346704"/>
                <a:ext cx="448056" cy="36576"/>
              </a:xfrm>
              <a:prstGeom prst="rect">
                <a:avLst/>
              </a:prstGeom>
              <a:grpFill/>
              <a:ln w="31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6"/>
                                        </p:tgtEl>
                                      </p:cBhvr>
                                    </p:cmd>
                                  </p:childTnLst>
                                </p:cTn>
                              </p:par>
                            </p:childTnLst>
                          </p:cTn>
                        </p:par>
                      </p:childTnLst>
                    </p:cTn>
                  </p:par>
                </p:childTnLst>
              </p:cTn>
              <p:nextCondLst>
                <p:cond evt="onClick" delay="0">
                  <p:tgtEl>
                    <p:spTgt spid="16"/>
                  </p:tgtEl>
                </p:cond>
              </p:nextCondLst>
            </p:seq>
            <p:video>
              <p:cMediaNode vol="80000">
                <p:cTn id="7" fill="hold" display="0">
                  <p:stCondLst>
                    <p:cond delay="indefinite"/>
                  </p:stCondLst>
                </p:cTn>
                <p:tgtEl>
                  <p:spTgt spid="16"/>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Measuring the spin precession</a:t>
            </a:r>
            <a:endParaRPr lang="en-GB" dirty="0"/>
          </a:p>
        </p:txBody>
      </p:sp>
      <p:pic>
        <p:nvPicPr>
          <p:cNvPr id="25" name="Picture 24" descr="Muon.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05824" y="1601466"/>
            <a:ext cx="3141546" cy="2068078"/>
          </a:xfrm>
          <a:prstGeom prst="rect">
            <a:avLst/>
          </a:prstGeom>
        </p:spPr>
      </p:pic>
      <p:sp>
        <p:nvSpPr>
          <p:cNvPr id="27" name="TextBox 26"/>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spin precession is measured by detecting the positrons from the </a:t>
            </a:r>
            <a:r>
              <a:rPr lang="en-GB" b="1" i="1" dirty="0" err="1" smtClean="0">
                <a:solidFill>
                  <a:srgbClr val="1F497D"/>
                </a:solidFill>
              </a:rPr>
              <a:t>muon</a:t>
            </a:r>
            <a:r>
              <a:rPr lang="en-GB" b="1" i="1" dirty="0" smtClean="0">
                <a:solidFill>
                  <a:srgbClr val="1F497D"/>
                </a:solidFill>
              </a:rPr>
              <a:t> decays using detectors in the centre of the ring</a:t>
            </a:r>
            <a:endParaRPr lang="en-GB" b="1" i="1" dirty="0">
              <a:solidFill>
                <a:srgbClr val="1F497D"/>
              </a:solidFill>
            </a:endParaRPr>
          </a:p>
        </p:txBody>
      </p:sp>
      <p:grpSp>
        <p:nvGrpSpPr>
          <p:cNvPr id="28" name="Group 9"/>
          <p:cNvGrpSpPr>
            <a:grpSpLocks/>
          </p:cNvGrpSpPr>
          <p:nvPr/>
        </p:nvGrpSpPr>
        <p:grpSpPr bwMode="auto">
          <a:xfrm>
            <a:off x="6394573" y="1754993"/>
            <a:ext cx="2628900" cy="1546239"/>
            <a:chOff x="204" y="2857"/>
            <a:chExt cx="2126" cy="1173"/>
          </a:xfrm>
        </p:grpSpPr>
        <p:sp>
          <p:nvSpPr>
            <p:cNvPr id="29" name="Line 10"/>
            <p:cNvSpPr>
              <a:spLocks noChangeShapeType="1"/>
            </p:cNvSpPr>
            <p:nvPr/>
          </p:nvSpPr>
          <p:spPr bwMode="auto">
            <a:xfrm flipH="1">
              <a:off x="674" y="3378"/>
              <a:ext cx="505" cy="0"/>
            </a:xfrm>
            <a:prstGeom prst="line">
              <a:avLst/>
            </a:prstGeom>
            <a:noFill/>
            <a:ln w="9360">
              <a:solidFill>
                <a:srgbClr val="FF0000"/>
              </a:solidFill>
              <a:round/>
              <a:headEnd/>
              <a:tailEnd type="triangle" w="med" len="med"/>
            </a:ln>
            <a:effectLst/>
          </p:spPr>
          <p:txBody>
            <a:bodyPr>
              <a:prstTxWarp prst="textNoShape">
                <a:avLst/>
              </a:prstTxWarp>
            </a:bodyPr>
            <a:lstStyle/>
            <a:p>
              <a:endParaRPr lang="en-US"/>
            </a:p>
          </p:txBody>
        </p:sp>
        <p:sp>
          <p:nvSpPr>
            <p:cNvPr id="30" name="Line 11"/>
            <p:cNvSpPr>
              <a:spLocks noChangeShapeType="1"/>
            </p:cNvSpPr>
            <p:nvPr/>
          </p:nvSpPr>
          <p:spPr bwMode="auto">
            <a:xfrm flipH="1">
              <a:off x="674" y="3639"/>
              <a:ext cx="505" cy="0"/>
            </a:xfrm>
            <a:prstGeom prst="line">
              <a:avLst/>
            </a:prstGeom>
            <a:noFill/>
            <a:ln w="9360">
              <a:solidFill>
                <a:srgbClr val="FF0000"/>
              </a:solidFill>
              <a:round/>
              <a:headEnd/>
              <a:tailEnd type="triangle" w="med" len="med"/>
            </a:ln>
            <a:effectLst/>
          </p:spPr>
          <p:txBody>
            <a:bodyPr>
              <a:prstTxWarp prst="textNoShape">
                <a:avLst/>
              </a:prstTxWarp>
            </a:bodyPr>
            <a:lstStyle/>
            <a:p>
              <a:endParaRPr lang="en-US"/>
            </a:p>
          </p:txBody>
        </p:sp>
        <p:sp>
          <p:nvSpPr>
            <p:cNvPr id="31" name="Line 12"/>
            <p:cNvSpPr>
              <a:spLocks noChangeShapeType="1"/>
            </p:cNvSpPr>
            <p:nvPr/>
          </p:nvSpPr>
          <p:spPr bwMode="auto">
            <a:xfrm>
              <a:off x="1361" y="3446"/>
              <a:ext cx="493" cy="0"/>
            </a:xfrm>
            <a:prstGeom prst="line">
              <a:avLst/>
            </a:prstGeom>
            <a:noFill/>
            <a:ln w="9360">
              <a:solidFill>
                <a:srgbClr val="FF0000"/>
              </a:solidFill>
              <a:round/>
              <a:headEnd/>
              <a:tailEnd type="triangle" w="med" len="med"/>
            </a:ln>
            <a:effectLst/>
          </p:spPr>
          <p:txBody>
            <a:bodyPr>
              <a:prstTxWarp prst="textNoShape">
                <a:avLst/>
              </a:prstTxWarp>
            </a:bodyPr>
            <a:lstStyle/>
            <a:p>
              <a:endParaRPr lang="en-US"/>
            </a:p>
          </p:txBody>
        </p:sp>
        <p:sp>
          <p:nvSpPr>
            <p:cNvPr id="32" name="Line 13"/>
            <p:cNvSpPr>
              <a:spLocks noChangeShapeType="1"/>
            </p:cNvSpPr>
            <p:nvPr/>
          </p:nvSpPr>
          <p:spPr bwMode="auto">
            <a:xfrm flipH="1">
              <a:off x="856" y="3311"/>
              <a:ext cx="187" cy="0"/>
            </a:xfrm>
            <a:prstGeom prst="line">
              <a:avLst/>
            </a:prstGeom>
            <a:noFill/>
            <a:ln w="9360">
              <a:solidFill>
                <a:srgbClr val="0000FF"/>
              </a:solidFill>
              <a:round/>
              <a:headEnd/>
              <a:tailEnd type="triangle" w="med" len="med"/>
            </a:ln>
            <a:effectLst/>
          </p:spPr>
          <p:txBody>
            <a:bodyPr>
              <a:prstTxWarp prst="textNoShape">
                <a:avLst/>
              </a:prstTxWarp>
            </a:bodyPr>
            <a:lstStyle/>
            <a:p>
              <a:endParaRPr lang="en-US"/>
            </a:p>
          </p:txBody>
        </p:sp>
        <p:pic>
          <p:nvPicPr>
            <p:cNvPr id="33" name="Picture 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928" y="3358"/>
              <a:ext cx="167" cy="150"/>
            </a:xfrm>
            <a:prstGeom prst="rect">
              <a:avLst/>
            </a:prstGeom>
            <a:noFill/>
            <a:ln w="9525">
              <a:noFill/>
              <a:round/>
              <a:headEnd/>
              <a:tailEnd/>
            </a:ln>
            <a:effectLst/>
          </p:spPr>
        </p:pic>
        <p:pic>
          <p:nvPicPr>
            <p:cNvPr id="34" name="Picture 1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00" y="3559"/>
              <a:ext cx="183" cy="161"/>
            </a:xfrm>
            <a:prstGeom prst="rect">
              <a:avLst/>
            </a:prstGeom>
            <a:noFill/>
            <a:ln w="9525">
              <a:noFill/>
              <a:round/>
              <a:headEnd/>
              <a:tailEnd/>
            </a:ln>
            <a:effectLst/>
          </p:spPr>
        </p:pic>
        <p:pic>
          <p:nvPicPr>
            <p:cNvPr id="35" name="Picture 1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97" y="3288"/>
              <a:ext cx="187" cy="195"/>
            </a:xfrm>
            <a:prstGeom prst="rect">
              <a:avLst/>
            </a:prstGeom>
            <a:noFill/>
            <a:ln w="9525">
              <a:noFill/>
              <a:round/>
              <a:headEnd/>
              <a:tailEnd/>
            </a:ln>
            <a:effectLst/>
          </p:spPr>
        </p:pic>
        <p:sp>
          <p:nvSpPr>
            <p:cNvPr id="36" name="Line 17"/>
            <p:cNvSpPr>
              <a:spLocks noChangeShapeType="1"/>
            </p:cNvSpPr>
            <p:nvPr/>
          </p:nvSpPr>
          <p:spPr bwMode="auto">
            <a:xfrm>
              <a:off x="862" y="3559"/>
              <a:ext cx="175" cy="0"/>
            </a:xfrm>
            <a:prstGeom prst="line">
              <a:avLst/>
            </a:prstGeom>
            <a:noFill/>
            <a:ln w="9360">
              <a:solidFill>
                <a:srgbClr val="0000FF"/>
              </a:solidFill>
              <a:round/>
              <a:headEnd/>
              <a:tailEnd type="triangle" w="med" len="med"/>
            </a:ln>
            <a:effectLst/>
          </p:spPr>
          <p:txBody>
            <a:bodyPr>
              <a:prstTxWarp prst="textNoShape">
                <a:avLst/>
              </a:prstTxWarp>
            </a:bodyPr>
            <a:lstStyle/>
            <a:p>
              <a:endParaRPr lang="en-US"/>
            </a:p>
          </p:txBody>
        </p:sp>
        <p:sp>
          <p:nvSpPr>
            <p:cNvPr id="37" name="Line 18"/>
            <p:cNvSpPr>
              <a:spLocks noChangeShapeType="1"/>
            </p:cNvSpPr>
            <p:nvPr/>
          </p:nvSpPr>
          <p:spPr bwMode="auto">
            <a:xfrm>
              <a:off x="1474" y="3378"/>
              <a:ext cx="175" cy="0"/>
            </a:xfrm>
            <a:prstGeom prst="line">
              <a:avLst/>
            </a:prstGeom>
            <a:noFill/>
            <a:ln w="9360">
              <a:solidFill>
                <a:srgbClr val="0000FF"/>
              </a:solidFill>
              <a:round/>
              <a:headEnd/>
              <a:tailEnd type="triangle" w="med" len="med"/>
            </a:ln>
            <a:effectLst/>
          </p:spPr>
          <p:txBody>
            <a:bodyPr>
              <a:prstTxWarp prst="textNoShape">
                <a:avLst/>
              </a:prstTxWarp>
            </a:bodyPr>
            <a:lstStyle/>
            <a:p>
              <a:endParaRPr lang="en-US"/>
            </a:p>
          </p:txBody>
        </p:sp>
        <p:sp>
          <p:nvSpPr>
            <p:cNvPr id="38" name="Text Box 19"/>
            <p:cNvSpPr txBox="1">
              <a:spLocks noChangeArrowheads="1"/>
            </p:cNvSpPr>
            <p:nvPr/>
          </p:nvSpPr>
          <p:spPr bwMode="auto">
            <a:xfrm>
              <a:off x="1258" y="3398"/>
              <a:ext cx="187" cy="313"/>
            </a:xfrm>
            <a:prstGeom prst="rect">
              <a:avLst/>
            </a:prstGeom>
            <a:noFill/>
            <a:ln w="9525">
              <a:noFill/>
              <a:round/>
              <a:headEnd/>
              <a:tailEnd/>
            </a:ln>
            <a:effectLst/>
          </p:spPr>
          <p:txBody>
            <a:bodyPr wrap="none" lIns="90000" tIns="45000" rIns="90000" bIns="45000">
              <a:prstTxWarp prst="textNoShape">
                <a:avLst/>
              </a:prstTxWarp>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a:solidFill>
                    <a:srgbClr val="FF0000"/>
                  </a:solidFill>
                  <a:ea typeface="Droid Sans Fallback" charset="0"/>
                  <a:cs typeface="Droid Sans Fallback" charset="0"/>
                </a:rPr>
                <a:t>p</a:t>
              </a:r>
              <a:endParaRPr lang="en-GB" dirty="0">
                <a:solidFill>
                  <a:srgbClr val="FF0000"/>
                </a:solidFill>
                <a:ea typeface="Droid Sans Fallback" charset="0"/>
                <a:cs typeface="Droid Sans Fallback" charset="0"/>
              </a:endParaRPr>
            </a:p>
          </p:txBody>
        </p:sp>
        <p:sp>
          <p:nvSpPr>
            <p:cNvPr id="39" name="Text Box 20"/>
            <p:cNvSpPr txBox="1">
              <a:spLocks noChangeArrowheads="1"/>
            </p:cNvSpPr>
            <p:nvPr/>
          </p:nvSpPr>
          <p:spPr bwMode="auto">
            <a:xfrm>
              <a:off x="1265" y="3240"/>
              <a:ext cx="180" cy="313"/>
            </a:xfrm>
            <a:prstGeom prst="rect">
              <a:avLst/>
            </a:prstGeom>
            <a:noFill/>
            <a:ln w="9525">
              <a:noFill/>
              <a:round/>
              <a:headEnd/>
              <a:tailEnd/>
            </a:ln>
            <a:effectLst/>
          </p:spPr>
          <p:txBody>
            <a:bodyPr wrap="none" lIns="90000" tIns="45000" rIns="90000" bIns="45000">
              <a:prstTxWarp prst="textNoShape">
                <a:avLst/>
              </a:prstTxWarp>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FF"/>
                  </a:solidFill>
                  <a:ea typeface="Droid Sans Fallback" charset="0"/>
                  <a:cs typeface="Droid Sans Fallback" charset="0"/>
                </a:rPr>
                <a:t>s</a:t>
              </a:r>
            </a:p>
          </p:txBody>
        </p:sp>
        <p:sp>
          <p:nvSpPr>
            <p:cNvPr id="40" name="Text Box 21"/>
            <p:cNvSpPr txBox="1">
              <a:spLocks noChangeArrowheads="1"/>
            </p:cNvSpPr>
            <p:nvPr/>
          </p:nvSpPr>
          <p:spPr bwMode="auto">
            <a:xfrm>
              <a:off x="544" y="3058"/>
              <a:ext cx="315" cy="224"/>
            </a:xfrm>
            <a:prstGeom prst="rect">
              <a:avLst/>
            </a:prstGeom>
            <a:noFill/>
            <a:ln w="9525">
              <a:noFill/>
              <a:round/>
              <a:headEnd/>
              <a:tailEnd/>
            </a:ln>
            <a:effectLst/>
          </p:spPr>
          <p:txBody>
            <a:bodyPr wrap="none" lIns="90000" tIns="45000" rIns="90000" bIns="45000">
              <a:prstTxWarp prst="textNoShape">
                <a:avLst/>
              </a:prstTxWarp>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ea typeface="Droid Sans Fallback" charset="0"/>
                  <a:cs typeface="Droid Sans Fallback" charset="0"/>
                </a:rPr>
                <a:t>RH</a:t>
              </a:r>
            </a:p>
          </p:txBody>
        </p:sp>
        <p:sp>
          <p:nvSpPr>
            <p:cNvPr id="41" name="Text Box 22"/>
            <p:cNvSpPr txBox="1">
              <a:spLocks noChangeArrowheads="1"/>
            </p:cNvSpPr>
            <p:nvPr/>
          </p:nvSpPr>
          <p:spPr bwMode="auto">
            <a:xfrm>
              <a:off x="586" y="3741"/>
              <a:ext cx="291" cy="224"/>
            </a:xfrm>
            <a:prstGeom prst="rect">
              <a:avLst/>
            </a:prstGeom>
            <a:noFill/>
            <a:ln w="9525">
              <a:noFill/>
              <a:round/>
              <a:headEnd/>
              <a:tailEnd/>
            </a:ln>
            <a:effectLst/>
          </p:spPr>
          <p:txBody>
            <a:bodyPr wrap="none" lIns="90000" tIns="45000" rIns="90000" bIns="45000">
              <a:prstTxWarp prst="textNoShape">
                <a:avLst/>
              </a:prstTxWarp>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ea typeface="Droid Sans Fallback" charset="0"/>
                  <a:cs typeface="Droid Sans Fallback" charset="0"/>
                </a:rPr>
                <a:t>LH</a:t>
              </a:r>
            </a:p>
          </p:txBody>
        </p:sp>
        <p:sp>
          <p:nvSpPr>
            <p:cNvPr id="42" name="Text Box 23"/>
            <p:cNvSpPr txBox="1">
              <a:spLocks noChangeArrowheads="1"/>
            </p:cNvSpPr>
            <p:nvPr/>
          </p:nvSpPr>
          <p:spPr bwMode="auto">
            <a:xfrm>
              <a:off x="1837" y="3534"/>
              <a:ext cx="315" cy="224"/>
            </a:xfrm>
            <a:prstGeom prst="rect">
              <a:avLst/>
            </a:prstGeom>
            <a:noFill/>
            <a:ln w="9525">
              <a:noFill/>
              <a:round/>
              <a:headEnd/>
              <a:tailEnd/>
            </a:ln>
            <a:effectLst/>
          </p:spPr>
          <p:txBody>
            <a:bodyPr wrap="none" lIns="90000" tIns="45000" rIns="90000" bIns="45000">
              <a:prstTxWarp prst="textNoShape">
                <a:avLst/>
              </a:prstTxWarp>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ea typeface="Droid Sans Fallback" charset="0"/>
                  <a:cs typeface="Droid Sans Fallback" charset="0"/>
                </a:rPr>
                <a:t>RH</a:t>
              </a:r>
            </a:p>
          </p:txBody>
        </p:sp>
        <p:sp>
          <p:nvSpPr>
            <p:cNvPr id="43" name="Rectangle 24"/>
            <p:cNvSpPr>
              <a:spLocks noChangeArrowheads="1"/>
            </p:cNvSpPr>
            <p:nvPr/>
          </p:nvSpPr>
          <p:spPr bwMode="auto">
            <a:xfrm>
              <a:off x="204" y="2948"/>
              <a:ext cx="2126" cy="1082"/>
            </a:xfrm>
            <a:prstGeom prst="rect">
              <a:avLst/>
            </a:prstGeom>
            <a:noFill/>
            <a:ln w="9360">
              <a:solidFill>
                <a:srgbClr val="808080"/>
              </a:solidFill>
              <a:round/>
              <a:headEnd/>
              <a:tailEnd/>
            </a:ln>
            <a:effectLst/>
          </p:spPr>
          <p:txBody>
            <a:bodyPr wrap="none" anchor="ctr">
              <a:prstTxWarp prst="textNoShape">
                <a:avLst/>
              </a:prstTxWarp>
            </a:bodyPr>
            <a:lstStyle/>
            <a:p>
              <a:endParaRPr lang="en-US"/>
            </a:p>
          </p:txBody>
        </p:sp>
        <p:sp>
          <p:nvSpPr>
            <p:cNvPr id="44" name="Rectangle 25"/>
            <p:cNvSpPr>
              <a:spLocks noChangeArrowheads="1"/>
            </p:cNvSpPr>
            <p:nvPr/>
          </p:nvSpPr>
          <p:spPr bwMode="auto">
            <a:xfrm>
              <a:off x="204" y="2857"/>
              <a:ext cx="1173" cy="175"/>
            </a:xfrm>
            <a:prstGeom prst="rect">
              <a:avLst/>
            </a:prstGeom>
            <a:solidFill>
              <a:srgbClr val="FFFFFF"/>
            </a:solidFill>
            <a:ln w="9360">
              <a:solidFill>
                <a:srgbClr val="808080"/>
              </a:solidFill>
              <a:round/>
              <a:headEnd/>
              <a:tailEnd/>
            </a:ln>
            <a:effectLst/>
          </p:spPr>
          <p:txBody>
            <a:bodyPr wrap="none" lIns="90000" tIns="45000" rIns="90000" bIns="45000" anchor="ctr">
              <a:prstTxWarp prst="textNoShape">
                <a:avLst/>
              </a:prstTxWarp>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dirty="0">
                  <a:solidFill>
                    <a:srgbClr val="000000"/>
                  </a:solidFill>
                  <a:ea typeface="Droid Sans Fallback" charset="0"/>
                  <a:cs typeface="Droid Sans Fallback" charset="0"/>
                </a:rPr>
                <a:t>High E kinematics</a:t>
              </a:r>
            </a:p>
          </p:txBody>
        </p:sp>
      </p:grpSp>
      <p:sp>
        <p:nvSpPr>
          <p:cNvPr id="45" name="TextBox 44"/>
          <p:cNvSpPr txBox="1"/>
          <p:nvPr/>
        </p:nvSpPr>
        <p:spPr>
          <a:xfrm>
            <a:off x="3333415" y="1921542"/>
            <a:ext cx="2991383" cy="1477328"/>
          </a:xfrm>
          <a:prstGeom prst="rect">
            <a:avLst/>
          </a:prstGeom>
          <a:noFill/>
        </p:spPr>
        <p:txBody>
          <a:bodyPr wrap="square" rtlCol="0">
            <a:spAutoFit/>
          </a:bodyPr>
          <a:lstStyle/>
          <a:p>
            <a:pPr algn="ctr"/>
            <a:r>
              <a:rPr lang="en-GB" dirty="0" smtClean="0"/>
              <a:t>A consequence of the weak decay is that the highest energy positrons are emitted along the direction of the </a:t>
            </a:r>
            <a:r>
              <a:rPr lang="en-GB" dirty="0" err="1" smtClean="0"/>
              <a:t>muon</a:t>
            </a:r>
            <a:r>
              <a:rPr lang="en-GB" dirty="0" smtClean="0"/>
              <a:t> spin</a:t>
            </a:r>
            <a:endParaRPr lang="en-GB" dirty="0"/>
          </a:p>
        </p:txBody>
      </p:sp>
      <p:pic>
        <p:nvPicPr>
          <p:cNvPr id="46" name="Picture 2" descr="EvsCosthetavsProbability"/>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107201" y="3669544"/>
            <a:ext cx="3347370" cy="3118098"/>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47" name="TextBox 46"/>
          <p:cNvSpPr txBox="1"/>
          <p:nvPr/>
        </p:nvSpPr>
        <p:spPr>
          <a:xfrm>
            <a:off x="0" y="4422173"/>
            <a:ext cx="2107201" cy="1754327"/>
          </a:xfrm>
          <a:prstGeom prst="rect">
            <a:avLst/>
          </a:prstGeom>
          <a:noFill/>
        </p:spPr>
        <p:txBody>
          <a:bodyPr wrap="square" rtlCol="0">
            <a:spAutoFit/>
          </a:bodyPr>
          <a:lstStyle/>
          <a:p>
            <a:pPr algn="ctr"/>
            <a:r>
              <a:rPr lang="en-GB" dirty="0" smtClean="0"/>
              <a:t>Complicated by the fact that the </a:t>
            </a:r>
            <a:r>
              <a:rPr lang="en-GB" dirty="0" err="1" smtClean="0"/>
              <a:t>muon</a:t>
            </a:r>
            <a:r>
              <a:rPr lang="en-GB" dirty="0" smtClean="0"/>
              <a:t> is not decaying at rest, but this is precisely predicted</a:t>
            </a:r>
            <a:endParaRPr lang="en-GB" dirty="0"/>
          </a:p>
        </p:txBody>
      </p:sp>
      <p:sp>
        <p:nvSpPr>
          <p:cNvPr id="48" name="TextBox 47"/>
          <p:cNvSpPr txBox="1"/>
          <p:nvPr/>
        </p:nvSpPr>
        <p:spPr>
          <a:xfrm>
            <a:off x="5454571" y="4061415"/>
            <a:ext cx="3568902" cy="2308324"/>
          </a:xfrm>
          <a:prstGeom prst="rect">
            <a:avLst/>
          </a:prstGeom>
          <a:noFill/>
        </p:spPr>
        <p:txBody>
          <a:bodyPr wrap="square" rtlCol="0">
            <a:spAutoFit/>
          </a:bodyPr>
          <a:lstStyle/>
          <a:p>
            <a:pPr algn="ctr"/>
            <a:r>
              <a:rPr lang="en-GB" b="1" dirty="0" smtClean="0">
                <a:solidFill>
                  <a:srgbClr val="1F497D"/>
                </a:solidFill>
              </a:rPr>
              <a:t>Measure the number of the highest energy positrons decaying at a fixed location as a function of time</a:t>
            </a:r>
          </a:p>
          <a:p>
            <a:pPr algn="ctr"/>
            <a:endParaRPr lang="en-GB" b="1" dirty="0" smtClean="0">
              <a:solidFill>
                <a:srgbClr val="1F497D"/>
              </a:solidFill>
            </a:endParaRPr>
          </a:p>
          <a:p>
            <a:pPr algn="ctr"/>
            <a:r>
              <a:rPr lang="en-GB" dirty="0" smtClean="0"/>
              <a:t>The number varies at the frequency determined by the spin precession (g-2)</a:t>
            </a:r>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Wiggle plot</a:t>
            </a:r>
            <a:endParaRPr lang="en-GB" dirty="0"/>
          </a:p>
        </p:txBody>
      </p:sp>
      <p:sp>
        <p:nvSpPr>
          <p:cNvPr id="49" name="TextBox 48"/>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Plot the number of positrons arriving in the calorimeters with an energy larger than 1.2 </a:t>
            </a:r>
            <a:r>
              <a:rPr lang="en-GB" b="1" i="1" dirty="0" err="1" smtClean="0">
                <a:solidFill>
                  <a:srgbClr val="1F497D"/>
                </a:solidFill>
              </a:rPr>
              <a:t>GeV</a:t>
            </a:r>
            <a:r>
              <a:rPr lang="en-GB" b="1" i="1" dirty="0" smtClean="0">
                <a:solidFill>
                  <a:srgbClr val="1F497D"/>
                </a:solidFill>
              </a:rPr>
              <a:t> as a function of time</a:t>
            </a:r>
            <a:endParaRPr lang="en-GB" b="1" i="1" dirty="0">
              <a:solidFill>
                <a:srgbClr val="1F497D"/>
              </a:solidFill>
            </a:endParaRPr>
          </a:p>
        </p:txBody>
      </p:sp>
      <p:sp>
        <p:nvSpPr>
          <p:cNvPr id="51" name="TextBox 50"/>
          <p:cNvSpPr txBox="1"/>
          <p:nvPr/>
        </p:nvSpPr>
        <p:spPr>
          <a:xfrm>
            <a:off x="-1" y="1416147"/>
            <a:ext cx="9144001" cy="923330"/>
          </a:xfrm>
          <a:prstGeom prst="rect">
            <a:avLst/>
          </a:prstGeom>
          <a:noFill/>
        </p:spPr>
        <p:txBody>
          <a:bodyPr wrap="square" rtlCol="0">
            <a:spAutoFit/>
          </a:bodyPr>
          <a:lstStyle/>
          <a:p>
            <a:r>
              <a:rPr lang="en-GB" dirty="0" smtClean="0"/>
              <a:t>The data is from the BNL g-2 experiment : </a:t>
            </a:r>
          </a:p>
          <a:p>
            <a:pPr lvl="1">
              <a:buFont typeface="Arial"/>
              <a:buChar char="•"/>
            </a:pPr>
            <a:r>
              <a:rPr lang="en-GB" dirty="0" smtClean="0"/>
              <a:t> The number oscillates due to the spin oscillation</a:t>
            </a:r>
          </a:p>
          <a:p>
            <a:pPr lvl="1">
              <a:buFont typeface="Arial"/>
              <a:buChar char="•"/>
            </a:pPr>
            <a:r>
              <a:rPr lang="en-GB" dirty="0" smtClean="0"/>
              <a:t> The total number decreases exponentially as the number of stored </a:t>
            </a:r>
            <a:r>
              <a:rPr lang="en-GB" dirty="0" err="1" smtClean="0"/>
              <a:t>muons</a:t>
            </a:r>
            <a:r>
              <a:rPr lang="en-GB" dirty="0" smtClean="0"/>
              <a:t> decreases</a:t>
            </a:r>
            <a:endParaRPr lang="en-GB" dirty="0"/>
          </a:p>
        </p:txBody>
      </p:sp>
      <p:sp>
        <p:nvSpPr>
          <p:cNvPr id="52" name="TextBox 51"/>
          <p:cNvSpPr txBox="1"/>
          <p:nvPr/>
        </p:nvSpPr>
        <p:spPr>
          <a:xfrm>
            <a:off x="259308" y="6211669"/>
            <a:ext cx="3289111" cy="646331"/>
          </a:xfrm>
          <a:prstGeom prst="rect">
            <a:avLst/>
          </a:prstGeom>
          <a:noFill/>
        </p:spPr>
        <p:txBody>
          <a:bodyPr wrap="square" rtlCol="0">
            <a:spAutoFit/>
          </a:bodyPr>
          <a:lstStyle/>
          <a:p>
            <a:r>
              <a:rPr lang="en-GB" dirty="0" smtClean="0"/>
              <a:t>In order to extract the precession frequency the data is fitted : </a:t>
            </a:r>
            <a:endParaRPr lang="en-GB" dirty="0"/>
          </a:p>
        </p:txBody>
      </p:sp>
      <p:pic>
        <p:nvPicPr>
          <p:cNvPr id="9"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t="105" b="-212"/>
          <a:stretch/>
        </p:blipFill>
        <p:spPr bwMode="auto">
          <a:xfrm>
            <a:off x="4535807" y="2407653"/>
            <a:ext cx="4280645" cy="3902786"/>
          </a:xfrm>
          <a:prstGeom prst="rect">
            <a:avLst/>
          </a:prstGeom>
          <a:noFill/>
          <a:ln w="38100" cmpd="sng">
            <a:no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9" descr="TP_tmp.png"/>
          <p:cNvPicPr>
            <a:picLocks noChangeAspect="1"/>
          </p:cNvPicPr>
          <p:nvPr>
            <p:custDataLst>
              <p:tags r:id="rId1"/>
            </p:custDataLst>
          </p:nvPr>
        </p:nvPicPr>
        <p:blipFill>
          <a:blip r:embed="rId6" cstate="email">
            <a:extLst>
              <a:ext uri="{28A0092B-C50C-407E-A947-70E740481C1C}">
                <a14:useLocalDpi xmlns:a14="http://schemas.microsoft.com/office/drawing/2010/main"/>
              </a:ext>
            </a:extLst>
          </a:blip>
          <a:stretch>
            <a:fillRect/>
          </a:stretch>
        </p:blipFill>
        <p:spPr bwMode="auto">
          <a:xfrm>
            <a:off x="3673333" y="6318934"/>
            <a:ext cx="4965700" cy="431800"/>
          </a:xfrm>
          <a:prstGeom prst="rect">
            <a:avLst/>
          </a:prstGeom>
          <a:noFill/>
          <a:ln/>
          <a:effectLst/>
          <a:extLst>
            <a:ext uri="{909E8E84-426E-40dd-AFC4-6F175D3DCCD1}">
              <a14:hiddenFill xmlns:a14="http://schemas.microsoft.com/office/drawing/2010/main" xmlns="">
                <a:pattFill prst="pct5">
                  <a:fgClr>
                    <a:srgbClr val="FFFFFF">
                      <a:alpha val="0"/>
                    </a:srgbClr>
                  </a:fgClr>
                  <a:bgClr>
                    <a:srgbClr val="FFFFFF">
                      <a:alpha val="0"/>
                    </a:srgbClr>
                  </a:bgClr>
                </a:pattFill>
              </a14:hiddenFill>
            </a:ext>
            <a:ext uri="{AF507438-7753-43e0-B8FC-AC1667EBCBE1}">
              <a14:hiddenEffects xmlns:a14="http://schemas.microsoft.com/office/drawing/2010/main" xmlns="">
                <a:effectLst>
                  <a:outerShdw blurRad="63500" dist="37357" dir="2700000" rotWithShape="0">
                    <a:scrgbClr r="0" g="0" b="0"/>
                  </a:outerShdw>
                </a:effectLst>
              </a14:hiddenEffects>
            </a:ex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pic>
        <p:nvPicPr>
          <p:cNvPr id="11" name="Picture 2" descr="C:\Users\hertzog\Documents\MyUW-Documents\Talk Copies\g2 slides gifs photos\animateSpectrum.gif"/>
          <p:cNvPicPr>
            <a:picLocks noChangeAspect="1" noChangeArrowheads="1" noCrop="1"/>
          </p:cNvPicPr>
          <p:nvPr/>
        </p:nvPicPr>
        <p:blipFill>
          <a:blip r:embed="rId7" cstate="email">
            <a:extLst>
              <a:ext uri="{28A0092B-C50C-407E-A947-70E740481C1C}">
                <a14:useLocalDpi xmlns:a14="http://schemas.microsoft.com/office/drawing/2010/main"/>
              </a:ext>
            </a:extLst>
          </a:blip>
          <a:srcRect/>
          <a:stretch>
            <a:fillRect/>
          </a:stretch>
        </p:blipFill>
        <p:spPr bwMode="auto">
          <a:xfrm>
            <a:off x="-1221875" y="2236032"/>
            <a:ext cx="5739285" cy="40556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Calorimeters</a:t>
            </a:r>
            <a:endParaRPr lang="en-GB" dirty="0"/>
          </a:p>
        </p:txBody>
      </p:sp>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660853"/>
            <a:ext cx="4312520" cy="2504877"/>
          </a:xfrm>
          <a:prstGeom prst="rect">
            <a:avLst/>
          </a:prstGeom>
        </p:spPr>
      </p:pic>
      <p:sp>
        <p:nvSpPr>
          <p:cNvPr id="13" name="TextBox 12"/>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calorimeters need to accurately measure the energy and time of the positrons from the </a:t>
            </a:r>
            <a:r>
              <a:rPr lang="en-GB" b="1" i="1" dirty="0" err="1" smtClean="0">
                <a:solidFill>
                  <a:srgbClr val="1F497D"/>
                </a:solidFill>
              </a:rPr>
              <a:t>muon</a:t>
            </a:r>
            <a:r>
              <a:rPr lang="en-GB" b="1" i="1" dirty="0" smtClean="0">
                <a:solidFill>
                  <a:srgbClr val="1F497D"/>
                </a:solidFill>
              </a:rPr>
              <a:t> decays</a:t>
            </a:r>
            <a:endParaRPr lang="en-GB" b="1" i="1" dirty="0">
              <a:solidFill>
                <a:srgbClr val="1F497D"/>
              </a:solidFill>
            </a:endParaRPr>
          </a:p>
        </p:txBody>
      </p:sp>
      <p:sp>
        <p:nvSpPr>
          <p:cNvPr id="14" name="TextBox 13"/>
          <p:cNvSpPr txBox="1"/>
          <p:nvPr/>
        </p:nvSpPr>
        <p:spPr>
          <a:xfrm>
            <a:off x="4781397" y="1660853"/>
            <a:ext cx="4362603" cy="1754327"/>
          </a:xfrm>
          <a:prstGeom prst="rect">
            <a:avLst/>
          </a:prstGeom>
          <a:noFill/>
        </p:spPr>
        <p:txBody>
          <a:bodyPr wrap="square" rtlCol="0">
            <a:spAutoFit/>
          </a:bodyPr>
          <a:lstStyle/>
          <a:p>
            <a:r>
              <a:rPr lang="en-GB" b="1" dirty="0" smtClean="0">
                <a:solidFill>
                  <a:srgbClr val="1F497D"/>
                </a:solidFill>
              </a:rPr>
              <a:t>Requirements : </a:t>
            </a:r>
          </a:p>
          <a:p>
            <a:pPr lvl="1">
              <a:buFont typeface="Arial"/>
              <a:buChar char="•"/>
            </a:pPr>
            <a:r>
              <a:rPr lang="en-GB" dirty="0" smtClean="0"/>
              <a:t> Better than 5% energy resolution</a:t>
            </a:r>
          </a:p>
          <a:p>
            <a:pPr lvl="1">
              <a:buFont typeface="Arial"/>
              <a:buChar char="•"/>
            </a:pPr>
            <a:r>
              <a:rPr lang="en-GB" dirty="0" smtClean="0"/>
              <a:t> Time accurate to 100ps</a:t>
            </a:r>
          </a:p>
          <a:p>
            <a:pPr lvl="1">
              <a:buFont typeface="Arial"/>
              <a:buChar char="•"/>
            </a:pPr>
            <a:r>
              <a:rPr lang="en-GB" dirty="0" smtClean="0"/>
              <a:t> Resolve all showers separated by more than 5ns, and most below that</a:t>
            </a:r>
          </a:p>
          <a:p>
            <a:pPr lvl="1">
              <a:buFont typeface="Arial"/>
              <a:buChar char="•"/>
            </a:pPr>
            <a:r>
              <a:rPr lang="en-GB" dirty="0" smtClean="0"/>
              <a:t> Stable gain during a fill</a:t>
            </a:r>
            <a:endParaRPr lang="en-GB" dirty="0"/>
          </a:p>
        </p:txBody>
      </p:sp>
      <p:sp>
        <p:nvSpPr>
          <p:cNvPr id="15" name="TextBox 14"/>
          <p:cNvSpPr txBox="1"/>
          <p:nvPr/>
        </p:nvSpPr>
        <p:spPr>
          <a:xfrm>
            <a:off x="2443954" y="4834013"/>
            <a:ext cx="3528146" cy="2031325"/>
          </a:xfrm>
          <a:prstGeom prst="rect">
            <a:avLst/>
          </a:prstGeom>
          <a:noFill/>
        </p:spPr>
        <p:txBody>
          <a:bodyPr wrap="square" rtlCol="0">
            <a:spAutoFit/>
          </a:bodyPr>
          <a:lstStyle/>
          <a:p>
            <a:r>
              <a:rPr lang="en-GB" b="1" dirty="0" smtClean="0">
                <a:solidFill>
                  <a:srgbClr val="1F497D"/>
                </a:solidFill>
              </a:rPr>
              <a:t>Improvements : </a:t>
            </a:r>
          </a:p>
          <a:p>
            <a:pPr lvl="1">
              <a:buFont typeface="Arial"/>
              <a:buChar char="•"/>
            </a:pPr>
            <a:r>
              <a:rPr lang="en-GB" dirty="0" smtClean="0"/>
              <a:t> Segmented calorimeter</a:t>
            </a:r>
          </a:p>
          <a:p>
            <a:pPr lvl="1">
              <a:buFont typeface="Arial"/>
              <a:buChar char="•"/>
            </a:pPr>
            <a:r>
              <a:rPr lang="en-GB" dirty="0" smtClean="0"/>
              <a:t> Faster sampling rate</a:t>
            </a:r>
          </a:p>
          <a:p>
            <a:pPr lvl="1">
              <a:buFont typeface="Arial"/>
              <a:buChar char="•"/>
            </a:pPr>
            <a:r>
              <a:rPr lang="en-GB" dirty="0" smtClean="0"/>
              <a:t> Quicker response</a:t>
            </a:r>
          </a:p>
          <a:p>
            <a:pPr lvl="1">
              <a:buFont typeface="Arial"/>
              <a:buChar char="•"/>
            </a:pPr>
            <a:r>
              <a:rPr lang="en-GB" dirty="0" smtClean="0"/>
              <a:t> Improved energy resolution and gain</a:t>
            </a:r>
          </a:p>
          <a:p>
            <a:pPr lvl="1">
              <a:buFont typeface="Arial"/>
              <a:buChar char="•"/>
            </a:pPr>
            <a:r>
              <a:rPr lang="en-GB" dirty="0" smtClean="0"/>
              <a:t> Laser calibration system</a:t>
            </a:r>
            <a:endParaRPr lang="en-GB" dirty="0"/>
          </a:p>
        </p:txBody>
      </p:sp>
      <p:pic>
        <p:nvPicPr>
          <p:cNvPr id="19" name="Picture 1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4165730"/>
            <a:ext cx="2443954" cy="2692270"/>
          </a:xfrm>
          <a:prstGeom prst="rect">
            <a:avLst/>
          </a:prstGeom>
        </p:spPr>
      </p:pic>
      <p:pic>
        <p:nvPicPr>
          <p:cNvPr id="22" name="Picture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289064" y="3443094"/>
            <a:ext cx="2239886" cy="1688898"/>
          </a:xfrm>
          <a:prstGeom prst="rect">
            <a:avLst/>
          </a:prstGeom>
        </p:spPr>
      </p:pic>
      <p:pic>
        <p:nvPicPr>
          <p:cNvPr id="26" name="Picture 2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279741" y="4938315"/>
            <a:ext cx="2864258" cy="1927023"/>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Commissioning Run (Summer 2017)</a:t>
            </a:r>
            <a:endParaRPr lang="en-GB" dirty="0"/>
          </a:p>
        </p:txBody>
      </p:sp>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1423" y="4383496"/>
            <a:ext cx="4721722" cy="2311871"/>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849" y="1549687"/>
            <a:ext cx="4766889" cy="2448212"/>
          </a:xfrm>
          <a:prstGeom prst="rect">
            <a:avLst/>
          </a:prstGeom>
        </p:spPr>
      </p:pic>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26073" y="1496438"/>
            <a:ext cx="3842196" cy="2519176"/>
          </a:xfrm>
          <a:prstGeom prst="rect">
            <a:avLst/>
          </a:prstGeom>
        </p:spPr>
      </p:pic>
      <p:sp>
        <p:nvSpPr>
          <p:cNvPr id="13" name="TextBox 12"/>
          <p:cNvSpPr txBox="1"/>
          <p:nvPr/>
        </p:nvSpPr>
        <p:spPr>
          <a:xfrm>
            <a:off x="6114276" y="4462533"/>
            <a:ext cx="2880917" cy="400110"/>
          </a:xfrm>
          <a:prstGeom prst="rect">
            <a:avLst/>
          </a:prstGeom>
          <a:noFill/>
        </p:spPr>
        <p:txBody>
          <a:bodyPr wrap="none" rtlCol="0">
            <a:spAutoFit/>
          </a:bodyPr>
          <a:lstStyle/>
          <a:p>
            <a:r>
              <a:rPr lang="en-US" b="0" dirty="0" smtClean="0">
                <a:solidFill>
                  <a:schemeClr val="tx1"/>
                </a:solidFill>
                <a:latin typeface="+mj-lt"/>
                <a:cs typeface="Verdana"/>
              </a:rPr>
              <a:t>3 GeV e</a:t>
            </a:r>
            <a:r>
              <a:rPr lang="en-US" b="0" baseline="30000" dirty="0" smtClean="0">
                <a:solidFill>
                  <a:schemeClr val="tx1"/>
                </a:solidFill>
                <a:latin typeface="+mj-lt"/>
                <a:cs typeface="Verdana"/>
              </a:rPr>
              <a:t>+ </a:t>
            </a:r>
            <a:r>
              <a:rPr lang="en-US" b="0" smtClean="0">
                <a:solidFill>
                  <a:schemeClr val="tx1"/>
                </a:solidFill>
                <a:latin typeface="+mj-lt"/>
                <a:cs typeface="Verdana"/>
              </a:rPr>
              <a:t>in few crystals</a:t>
            </a:r>
            <a:endParaRPr lang="en-US" b="0" dirty="0" smtClean="0">
              <a:solidFill>
                <a:schemeClr val="tx1"/>
              </a:solidFill>
              <a:latin typeface="+mj-lt"/>
              <a:cs typeface="Verdana"/>
            </a:endParaRPr>
          </a:p>
        </p:txBody>
      </p:sp>
      <p:sp>
        <p:nvSpPr>
          <p:cNvPr id="14" name="TextBox 13"/>
          <p:cNvSpPr txBox="1"/>
          <p:nvPr/>
        </p:nvSpPr>
        <p:spPr>
          <a:xfrm>
            <a:off x="981497" y="2734439"/>
            <a:ext cx="668773" cy="400110"/>
          </a:xfrm>
          <a:prstGeom prst="rect">
            <a:avLst/>
          </a:prstGeom>
          <a:noFill/>
        </p:spPr>
        <p:txBody>
          <a:bodyPr wrap="none" rtlCol="0">
            <a:spAutoFit/>
          </a:bodyPr>
          <a:lstStyle/>
          <a:p>
            <a:r>
              <a:rPr lang="en-US" dirty="0" smtClean="0">
                <a:solidFill>
                  <a:schemeClr val="tx1"/>
                </a:solidFill>
                <a:latin typeface="+mj-lt"/>
                <a:cs typeface="Verdana"/>
              </a:rPr>
              <a:t>p/</a:t>
            </a:r>
            <a:r>
              <a:rPr lang="en-US" dirty="0" err="1" smtClean="0">
                <a:solidFill>
                  <a:schemeClr val="tx1"/>
                </a:solidFill>
                <a:latin typeface="+mj-lt"/>
                <a:cs typeface="Verdana"/>
              </a:rPr>
              <a:t>μ</a:t>
            </a:r>
            <a:r>
              <a:rPr lang="en-US" baseline="30000" dirty="0" smtClean="0">
                <a:solidFill>
                  <a:schemeClr val="tx1"/>
                </a:solidFill>
                <a:latin typeface="+mj-lt"/>
                <a:cs typeface="Verdana"/>
              </a:rPr>
              <a:t>+</a:t>
            </a:r>
            <a:endParaRPr lang="en-US" sz="2000" baseline="30000" dirty="0" smtClean="0">
              <a:solidFill>
                <a:schemeClr val="tx1"/>
              </a:solidFill>
              <a:latin typeface="+mj-lt"/>
              <a:cs typeface="Verdana"/>
            </a:endParaRPr>
          </a:p>
        </p:txBody>
      </p:sp>
      <p:sp>
        <p:nvSpPr>
          <p:cNvPr id="15" name="TextBox 14"/>
          <p:cNvSpPr txBox="1"/>
          <p:nvPr/>
        </p:nvSpPr>
        <p:spPr>
          <a:xfrm>
            <a:off x="876295" y="3094857"/>
            <a:ext cx="952505" cy="400110"/>
          </a:xfrm>
          <a:prstGeom prst="rect">
            <a:avLst/>
          </a:prstGeom>
          <a:noFill/>
        </p:spPr>
        <p:txBody>
          <a:bodyPr wrap="none" rtlCol="0">
            <a:spAutoFit/>
          </a:bodyPr>
          <a:lstStyle/>
          <a:p>
            <a:r>
              <a:rPr lang="en-US" sz="2000" dirty="0" smtClean="0">
                <a:solidFill>
                  <a:schemeClr val="tx1"/>
                </a:solidFill>
                <a:latin typeface="+mj-lt"/>
                <a:cs typeface="Verdana"/>
              </a:rPr>
              <a:t>(MIPs)</a:t>
            </a:r>
          </a:p>
        </p:txBody>
      </p:sp>
      <p:cxnSp>
        <p:nvCxnSpPr>
          <p:cNvPr id="16" name="Straight Arrow Connector 15"/>
          <p:cNvCxnSpPr/>
          <p:nvPr/>
        </p:nvCxnSpPr>
        <p:spPr>
          <a:xfrm>
            <a:off x="1041832" y="2263305"/>
            <a:ext cx="268353" cy="50053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583521" y="2088824"/>
            <a:ext cx="3060487" cy="12447"/>
          </a:xfrm>
          <a:prstGeom prst="straightConnector1">
            <a:avLst/>
          </a:prstGeom>
          <a:ln>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235099" y="1683902"/>
            <a:ext cx="1225015" cy="400110"/>
          </a:xfrm>
          <a:prstGeom prst="rect">
            <a:avLst/>
          </a:prstGeom>
          <a:noFill/>
        </p:spPr>
        <p:txBody>
          <a:bodyPr wrap="none" rtlCol="0">
            <a:spAutoFit/>
          </a:bodyPr>
          <a:lstStyle/>
          <a:p>
            <a:r>
              <a:rPr lang="en-US" sz="2000" dirty="0" smtClean="0">
                <a:solidFill>
                  <a:schemeClr val="tx1"/>
                </a:solidFill>
                <a:latin typeface="+mj-lt"/>
                <a:cs typeface="Verdana"/>
              </a:rPr>
              <a:t>decay e</a:t>
            </a:r>
            <a:r>
              <a:rPr lang="en-US" sz="2000" baseline="30000" dirty="0" smtClean="0">
                <a:solidFill>
                  <a:schemeClr val="tx1"/>
                </a:solidFill>
                <a:latin typeface="+mj-lt"/>
                <a:cs typeface="Verdana"/>
              </a:rPr>
              <a:t>+</a:t>
            </a:r>
          </a:p>
        </p:txBody>
      </p:sp>
      <p:sp>
        <p:nvSpPr>
          <p:cNvPr id="20" name="TextBox 19"/>
          <p:cNvSpPr txBox="1"/>
          <p:nvPr/>
        </p:nvSpPr>
        <p:spPr>
          <a:xfrm>
            <a:off x="5560247" y="5606481"/>
            <a:ext cx="3355153" cy="707886"/>
          </a:xfrm>
          <a:prstGeom prst="rect">
            <a:avLst/>
          </a:prstGeom>
          <a:noFill/>
        </p:spPr>
        <p:txBody>
          <a:bodyPr wrap="square" rtlCol="0">
            <a:spAutoFit/>
          </a:bodyPr>
          <a:lstStyle/>
          <a:p>
            <a:r>
              <a:rPr lang="en-US" b="0" dirty="0" smtClean="0">
                <a:solidFill>
                  <a:schemeClr val="tx1"/>
                </a:solidFill>
                <a:latin typeface="+mj-lt"/>
                <a:cs typeface="Verdana"/>
              </a:rPr>
              <a:t>Majority of particles hit crystals closest to beam</a:t>
            </a:r>
          </a:p>
        </p:txBody>
      </p:sp>
      <p:pic>
        <p:nvPicPr>
          <p:cNvPr id="21" name="Picture 2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978563" y="2952602"/>
            <a:ext cx="858292" cy="609207"/>
          </a:xfrm>
          <a:prstGeom prst="rect">
            <a:avLst/>
          </a:prstGeom>
        </p:spPr>
      </p:pic>
      <p:pic>
        <p:nvPicPr>
          <p:cNvPr id="22" name="Picture 2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054957" y="1742333"/>
            <a:ext cx="858292" cy="609207"/>
          </a:xfrm>
          <a:prstGeom prst="rect">
            <a:avLst/>
          </a:prstGeom>
        </p:spPr>
      </p:pic>
      <p:sp>
        <p:nvSpPr>
          <p:cNvPr id="23" name="TextBox 22"/>
          <p:cNvSpPr txBox="1"/>
          <p:nvPr/>
        </p:nvSpPr>
        <p:spPr>
          <a:xfrm>
            <a:off x="1800100" y="4147013"/>
            <a:ext cx="2234907" cy="338554"/>
          </a:xfrm>
          <a:prstGeom prst="rect">
            <a:avLst/>
          </a:prstGeom>
          <a:noFill/>
        </p:spPr>
        <p:txBody>
          <a:bodyPr wrap="none" rtlCol="0">
            <a:spAutoFit/>
          </a:bodyPr>
          <a:lstStyle/>
          <a:p>
            <a:pPr algn="ctr"/>
            <a:r>
              <a:rPr lang="en-US" sz="1600" b="0" smtClean="0">
                <a:solidFill>
                  <a:srgbClr val="000000"/>
                </a:solidFill>
              </a:rPr>
              <a:t>Spatial Reconstruction</a:t>
            </a:r>
            <a:endParaRPr lang="en-US" sz="1600" b="0" dirty="0" smtClean="0">
              <a:solidFill>
                <a:srgbClr val="000000"/>
              </a:solidFill>
            </a:endParaRPr>
          </a:p>
        </p:txBody>
      </p:sp>
      <p:sp>
        <p:nvSpPr>
          <p:cNvPr id="24" name="Oval 23"/>
          <p:cNvSpPr>
            <a:spLocks noChangeAspect="1"/>
          </p:cNvSpPr>
          <p:nvPr/>
        </p:nvSpPr>
        <p:spPr>
          <a:xfrm>
            <a:off x="62984" y="5081951"/>
            <a:ext cx="699016" cy="699016"/>
          </a:xfrm>
          <a:prstGeom prst="ellipse">
            <a:avLst/>
          </a:prstGeom>
          <a:ln w="28575">
            <a:solidFill>
              <a:schemeClr val="tx1"/>
            </a:solidFill>
          </a:ln>
        </p:spPr>
        <p:txBody>
          <a:bodyPr rtlCol="0" anchor="ctr">
            <a:spAutoFit/>
          </a:bodyPr>
          <a:lstStyle/>
          <a:p>
            <a:pPr marL="342900" indent="-342900" algn="ctr">
              <a:buFont typeface="Arial" charset="0"/>
              <a:buChar char="•"/>
            </a:pPr>
            <a:endParaRPr lang="en-US" sz="2400" b="0">
              <a:solidFill>
                <a:schemeClr val="tx1"/>
              </a:solidFill>
            </a:endParaRPr>
          </a:p>
        </p:txBody>
      </p:sp>
      <p:sp>
        <p:nvSpPr>
          <p:cNvPr id="25" name="TextBox 24"/>
          <p:cNvSpPr txBox="1"/>
          <p:nvPr/>
        </p:nvSpPr>
        <p:spPr>
          <a:xfrm>
            <a:off x="254272" y="5228457"/>
            <a:ext cx="431528" cy="400110"/>
          </a:xfrm>
          <a:prstGeom prst="rect">
            <a:avLst/>
          </a:prstGeom>
          <a:noFill/>
        </p:spPr>
        <p:txBody>
          <a:bodyPr wrap="none" rtlCol="0">
            <a:spAutoFit/>
          </a:bodyPr>
          <a:lstStyle/>
          <a:p>
            <a:pPr algn="ctr"/>
            <a:r>
              <a:rPr lang="el-GR" b="0" dirty="0" smtClean="0">
                <a:solidFill>
                  <a:srgbClr val="000000"/>
                </a:solidFill>
              </a:rPr>
              <a:t>μ</a:t>
            </a:r>
            <a:r>
              <a:rPr lang="en-US" b="0" baseline="30000" dirty="0" smtClean="0">
                <a:solidFill>
                  <a:srgbClr val="000000"/>
                </a:solidFill>
              </a:rPr>
              <a:t>+</a:t>
            </a:r>
          </a:p>
        </p:txBody>
      </p:sp>
      <p:sp>
        <p:nvSpPr>
          <p:cNvPr id="2" name="TextBox 1"/>
          <p:cNvSpPr txBox="1"/>
          <p:nvPr/>
        </p:nvSpPr>
        <p:spPr>
          <a:xfrm>
            <a:off x="0" y="784225"/>
            <a:ext cx="9144000" cy="646331"/>
          </a:xfrm>
          <a:prstGeom prst="rect">
            <a:avLst/>
          </a:prstGeom>
          <a:noFill/>
        </p:spPr>
        <p:txBody>
          <a:bodyPr wrap="square" rtlCol="0">
            <a:spAutoFit/>
          </a:bodyPr>
          <a:lstStyle/>
          <a:p>
            <a:pPr algn="ctr"/>
            <a:r>
              <a:rPr lang="en-US" b="1" i="1" smtClean="0">
                <a:solidFill>
                  <a:schemeClr val="tx2"/>
                </a:solidFill>
              </a:rPr>
              <a:t>The commissioning </a:t>
            </a:r>
            <a:r>
              <a:rPr lang="en-US" b="1" i="1" dirty="0" smtClean="0">
                <a:solidFill>
                  <a:schemeClr val="tx2"/>
                </a:solidFill>
              </a:rPr>
              <a:t>run last summer was the first test of the full experiment with a beam </a:t>
            </a:r>
            <a:r>
              <a:rPr lang="en-US" b="1" i="1" smtClean="0">
                <a:solidFill>
                  <a:schemeClr val="tx2"/>
                </a:solidFill>
              </a:rPr>
              <a:t>highly contaminated by protons</a:t>
            </a:r>
            <a:endParaRPr lang="en-US" b="1" i="1" dirty="0">
              <a:solidFill>
                <a:schemeClr val="tx2"/>
              </a:solidFill>
            </a:endParaRPr>
          </a:p>
        </p:txBody>
      </p:sp>
      <p:cxnSp>
        <p:nvCxnSpPr>
          <p:cNvPr id="6" name="Straight Arrow Connector 5"/>
          <p:cNvCxnSpPr/>
          <p:nvPr/>
        </p:nvCxnSpPr>
        <p:spPr>
          <a:xfrm flipH="1" flipV="1">
            <a:off x="6114276" y="3821373"/>
            <a:ext cx="300172" cy="5621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4148919" y="5500048"/>
            <a:ext cx="1411328" cy="2809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5772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381000"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The Dirac equation</a:t>
            </a:r>
            <a:endParaRPr lang="en-GB" dirty="0"/>
          </a:p>
        </p:txBody>
      </p:sp>
      <p:sp>
        <p:nvSpPr>
          <p:cNvPr id="23" name="TextBox 22"/>
          <p:cNvSpPr txBox="1"/>
          <p:nvPr/>
        </p:nvSpPr>
        <p:spPr>
          <a:xfrm>
            <a:off x="0" y="784225"/>
            <a:ext cx="786549" cy="369332"/>
          </a:xfrm>
          <a:prstGeom prst="rect">
            <a:avLst/>
          </a:prstGeom>
          <a:noFill/>
          <a:ln>
            <a:solidFill>
              <a:schemeClr val="tx2"/>
            </a:solidFill>
          </a:ln>
        </p:spPr>
        <p:txBody>
          <a:bodyPr wrap="square" rtlCol="0">
            <a:spAutoFit/>
          </a:bodyPr>
          <a:lstStyle/>
          <a:p>
            <a:pPr algn="ctr"/>
            <a:r>
              <a:rPr lang="en-GB" b="1" dirty="0" smtClean="0">
                <a:solidFill>
                  <a:srgbClr val="1F497D"/>
                </a:solidFill>
              </a:rPr>
              <a:t>1928</a:t>
            </a:r>
            <a:endParaRPr lang="en-GB" b="1" dirty="0">
              <a:solidFill>
                <a:srgbClr val="1F497D"/>
              </a:solidFill>
            </a:endParaRPr>
          </a:p>
        </p:txBody>
      </p:sp>
      <p:sp>
        <p:nvSpPr>
          <p:cNvPr id="25" name="TextBox 24"/>
          <p:cNvSpPr txBox="1"/>
          <p:nvPr/>
        </p:nvSpPr>
        <p:spPr>
          <a:xfrm>
            <a:off x="786548" y="963770"/>
            <a:ext cx="8357451" cy="646331"/>
          </a:xfrm>
          <a:prstGeom prst="rect">
            <a:avLst/>
          </a:prstGeom>
          <a:noFill/>
        </p:spPr>
        <p:txBody>
          <a:bodyPr wrap="square" rtlCol="0">
            <a:spAutoFit/>
          </a:bodyPr>
          <a:lstStyle/>
          <a:p>
            <a:pPr algn="ctr"/>
            <a:r>
              <a:rPr lang="en-GB" b="1" i="1" dirty="0" smtClean="0">
                <a:solidFill>
                  <a:srgbClr val="1F497D"/>
                </a:solidFill>
              </a:rPr>
              <a:t>The Dirac equation is a marriage of quantum mechanics and special relativity with two remarkable children – intrinsic spin and anti matter</a:t>
            </a:r>
            <a:endParaRPr lang="en-GB" b="1" i="1" dirty="0">
              <a:solidFill>
                <a:srgbClr val="1F497D"/>
              </a:solidFill>
            </a:endParaRPr>
          </a:p>
        </p:txBody>
      </p:sp>
      <p:pic>
        <p:nvPicPr>
          <p:cNvPr id="27" name="Picture 2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21027" y="2255793"/>
            <a:ext cx="3275173" cy="784806"/>
          </a:xfrm>
          <a:prstGeom prst="rect">
            <a:avLst/>
          </a:prstGeom>
        </p:spPr>
      </p:pic>
      <p:pic>
        <p:nvPicPr>
          <p:cNvPr id="31" name="Picture 30"/>
          <p:cNvPicPr>
            <a:picLocks noChangeAspect="1"/>
          </p:cNvPicPr>
          <p:nvPr/>
        </p:nvPicPr>
        <p:blipFill>
          <a:blip r:embed="rId5"/>
          <a:stretch>
            <a:fillRect/>
          </a:stretch>
        </p:blipFill>
        <p:spPr>
          <a:xfrm>
            <a:off x="-14598" y="1887482"/>
            <a:ext cx="2794000" cy="4127500"/>
          </a:xfrm>
          <a:prstGeom prst="rect">
            <a:avLst/>
          </a:prstGeom>
        </p:spPr>
      </p:pic>
      <p:sp>
        <p:nvSpPr>
          <p:cNvPr id="32" name="TextBox 31"/>
          <p:cNvSpPr txBox="1"/>
          <p:nvPr/>
        </p:nvSpPr>
        <p:spPr>
          <a:xfrm>
            <a:off x="3197024" y="3445424"/>
            <a:ext cx="5386767" cy="1754327"/>
          </a:xfrm>
          <a:prstGeom prst="rect">
            <a:avLst/>
          </a:prstGeom>
          <a:noFill/>
        </p:spPr>
        <p:txBody>
          <a:bodyPr wrap="square" rtlCol="0">
            <a:spAutoFit/>
          </a:bodyPr>
          <a:lstStyle/>
          <a:p>
            <a:pPr algn="ctr"/>
            <a:r>
              <a:rPr lang="en-GB" dirty="0" smtClean="0"/>
              <a:t>The Dirac equation describes all spin ½ massive particles</a:t>
            </a:r>
          </a:p>
          <a:p>
            <a:pPr algn="ctr"/>
            <a:endParaRPr lang="en-GB" dirty="0" smtClean="0"/>
          </a:p>
          <a:p>
            <a:pPr algn="ctr"/>
            <a:r>
              <a:rPr lang="en-GB" dirty="0" smtClean="0"/>
              <a:t>If a magnetic field is introduced the equation predicts an intrinsic magnetic moment for the Dirac particle with </a:t>
            </a:r>
            <a:r>
              <a:rPr lang="en-GB" dirty="0" err="1" smtClean="0"/>
              <a:t>g</a:t>
            </a:r>
            <a:r>
              <a:rPr lang="en-GB" dirty="0" smtClean="0"/>
              <a:t> = 2</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96892" y="3742536"/>
            <a:ext cx="4447108" cy="3016611"/>
          </a:xfrm>
          <a:prstGeom prst="rect">
            <a:avLst/>
          </a:prstGeom>
        </p:spPr>
      </p:pic>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Commissioning Run (Summer 2017)</a:t>
            </a:r>
            <a:endParaRPr lang="en-GB" dirty="0"/>
          </a:p>
        </p:txBody>
      </p:sp>
      <p:sp>
        <p:nvSpPr>
          <p:cNvPr id="2" name="TextBox 1"/>
          <p:cNvSpPr txBox="1"/>
          <p:nvPr/>
        </p:nvSpPr>
        <p:spPr>
          <a:xfrm>
            <a:off x="0" y="784225"/>
            <a:ext cx="9144000" cy="646331"/>
          </a:xfrm>
          <a:prstGeom prst="rect">
            <a:avLst/>
          </a:prstGeom>
          <a:noFill/>
        </p:spPr>
        <p:txBody>
          <a:bodyPr wrap="square" rtlCol="0">
            <a:spAutoFit/>
          </a:bodyPr>
          <a:lstStyle/>
          <a:p>
            <a:pPr algn="ctr"/>
            <a:r>
              <a:rPr lang="en-US" b="1" i="1" smtClean="0">
                <a:solidFill>
                  <a:schemeClr val="tx2"/>
                </a:solidFill>
              </a:rPr>
              <a:t>The commissioning </a:t>
            </a:r>
            <a:r>
              <a:rPr lang="en-US" b="1" i="1" dirty="0" smtClean="0">
                <a:solidFill>
                  <a:schemeClr val="tx2"/>
                </a:solidFill>
              </a:rPr>
              <a:t>run last summer was the first test of the full experiment with a beam </a:t>
            </a:r>
            <a:r>
              <a:rPr lang="en-US" b="1" i="1" smtClean="0">
                <a:solidFill>
                  <a:schemeClr val="tx2"/>
                </a:solidFill>
              </a:rPr>
              <a:t>highly contaminated by protons</a:t>
            </a:r>
            <a:endParaRPr lang="en-US" b="1" i="1" dirty="0">
              <a:solidFill>
                <a:schemeClr val="tx2"/>
              </a:solidFill>
            </a:endParaRPr>
          </a:p>
        </p:txBody>
      </p:sp>
      <p:pic>
        <p:nvPicPr>
          <p:cNvPr id="27" name="Picture 26" descr="1040 Island Mean Time (Selected).pdf"/>
          <p:cNvPicPr>
            <a:picLocks noChangeAspect="1"/>
          </p:cNvPicPr>
          <p:nvPr/>
        </p:nvPicPr>
        <p:blipFill rotWithShape="1">
          <a:blip r:embed="rId5" cstate="email">
            <a:extLst>
              <a:ext uri="{28A0092B-C50C-407E-A947-70E740481C1C}">
                <a14:useLocalDpi xmlns:a14="http://schemas.microsoft.com/office/drawing/2010/main"/>
              </a:ext>
            </a:extLst>
          </a:blip>
          <a:srcRect l="4557" t="9697"/>
          <a:stretch/>
        </p:blipFill>
        <p:spPr>
          <a:xfrm rot="5400000">
            <a:off x="926741" y="553595"/>
            <a:ext cx="2899500" cy="4727880"/>
          </a:xfrm>
          <a:prstGeom prst="rect">
            <a:avLst/>
          </a:prstGeom>
        </p:spPr>
      </p:pic>
      <p:sp>
        <p:nvSpPr>
          <p:cNvPr id="29" name="TextBox 28"/>
          <p:cNvSpPr txBox="1"/>
          <p:nvPr/>
        </p:nvSpPr>
        <p:spPr>
          <a:xfrm>
            <a:off x="593666" y="1592573"/>
            <a:ext cx="1552028" cy="400110"/>
          </a:xfrm>
          <a:prstGeom prst="rect">
            <a:avLst/>
          </a:prstGeom>
          <a:noFill/>
          <a:ln>
            <a:noFill/>
          </a:ln>
        </p:spPr>
        <p:txBody>
          <a:bodyPr wrap="square" rtlCol="0">
            <a:spAutoFit/>
          </a:bodyPr>
          <a:lstStyle/>
          <a:p>
            <a:r>
              <a:rPr lang="en-US" sz="2000" b="0" dirty="0" smtClean="0">
                <a:solidFill>
                  <a:schemeClr val="tx1"/>
                </a:solidFill>
                <a:latin typeface="+mj-lt"/>
                <a:cs typeface="Verdana"/>
              </a:rPr>
              <a:t>Proton flash</a:t>
            </a:r>
          </a:p>
        </p:txBody>
      </p:sp>
      <p:sp>
        <p:nvSpPr>
          <p:cNvPr id="30" name="TextBox 29"/>
          <p:cNvSpPr txBox="1"/>
          <p:nvPr/>
        </p:nvSpPr>
        <p:spPr>
          <a:xfrm>
            <a:off x="2602480" y="2398272"/>
            <a:ext cx="1969520" cy="707886"/>
          </a:xfrm>
          <a:prstGeom prst="rect">
            <a:avLst/>
          </a:prstGeom>
          <a:noFill/>
          <a:ln>
            <a:noFill/>
          </a:ln>
        </p:spPr>
        <p:txBody>
          <a:bodyPr wrap="square" rtlCol="0">
            <a:spAutoFit/>
          </a:bodyPr>
          <a:lstStyle/>
          <a:p>
            <a:pPr algn="ctr">
              <a:spcBef>
                <a:spcPts val="0"/>
              </a:spcBef>
            </a:pPr>
            <a:r>
              <a:rPr lang="en-US" sz="2000" b="0" dirty="0" smtClean="0">
                <a:solidFill>
                  <a:schemeClr val="tx1"/>
                </a:solidFill>
                <a:latin typeface="+mj-lt"/>
                <a:cs typeface="Verdana"/>
              </a:rPr>
              <a:t>Beam loss as</a:t>
            </a:r>
            <a:r>
              <a:rPr lang="en-US" b="0" dirty="0">
                <a:solidFill>
                  <a:schemeClr val="tx1"/>
                </a:solidFill>
                <a:latin typeface="+mj-lt"/>
                <a:cs typeface="Verdana"/>
              </a:rPr>
              <a:t> </a:t>
            </a:r>
            <a:r>
              <a:rPr lang="en-US" sz="2000" b="0" dirty="0" smtClean="0">
                <a:solidFill>
                  <a:schemeClr val="tx1"/>
                </a:solidFill>
                <a:latin typeface="+mj-lt"/>
                <a:cs typeface="Verdana"/>
              </a:rPr>
              <a:t>quads turn off</a:t>
            </a:r>
          </a:p>
        </p:txBody>
      </p:sp>
      <p:sp>
        <p:nvSpPr>
          <p:cNvPr id="31" name="TextBox 30"/>
          <p:cNvSpPr txBox="1"/>
          <p:nvPr/>
        </p:nvSpPr>
        <p:spPr>
          <a:xfrm>
            <a:off x="801147" y="2409703"/>
            <a:ext cx="1232782" cy="1015663"/>
          </a:xfrm>
          <a:prstGeom prst="rect">
            <a:avLst/>
          </a:prstGeom>
          <a:noFill/>
          <a:ln>
            <a:noFill/>
          </a:ln>
        </p:spPr>
        <p:txBody>
          <a:bodyPr wrap="square" rtlCol="0">
            <a:spAutoFit/>
          </a:bodyPr>
          <a:lstStyle/>
          <a:p>
            <a:pPr algn="ctr"/>
            <a:r>
              <a:rPr lang="en-US" b="0" dirty="0" smtClean="0">
                <a:solidFill>
                  <a:schemeClr val="tx1"/>
                </a:solidFill>
                <a:latin typeface="+mj-lt"/>
                <a:cs typeface="Verdana"/>
              </a:rPr>
              <a:t>e</a:t>
            </a:r>
            <a:r>
              <a:rPr lang="en-US" b="0" baseline="30000" dirty="0" smtClean="0">
                <a:solidFill>
                  <a:schemeClr val="tx1"/>
                </a:solidFill>
                <a:latin typeface="+mj-lt"/>
                <a:cs typeface="Verdana"/>
              </a:rPr>
              <a:t>+</a:t>
            </a:r>
            <a:r>
              <a:rPr lang="en-US" b="0" dirty="0" smtClean="0">
                <a:solidFill>
                  <a:schemeClr val="tx1"/>
                </a:solidFill>
                <a:latin typeface="+mj-lt"/>
                <a:cs typeface="Verdana"/>
              </a:rPr>
              <a:t> </a:t>
            </a:r>
            <a:r>
              <a:rPr lang="en-US" sz="2000" b="0" dirty="0" smtClean="0">
                <a:solidFill>
                  <a:schemeClr val="tx1"/>
                </a:solidFill>
                <a:latin typeface="+mj-lt"/>
                <a:cs typeface="Verdana"/>
              </a:rPr>
              <a:t>from stored muons</a:t>
            </a:r>
          </a:p>
        </p:txBody>
      </p:sp>
      <p:sp>
        <p:nvSpPr>
          <p:cNvPr id="35" name="TextBox 34"/>
          <p:cNvSpPr txBox="1"/>
          <p:nvPr/>
        </p:nvSpPr>
        <p:spPr>
          <a:xfrm>
            <a:off x="2309473" y="4191362"/>
            <a:ext cx="2442020" cy="307777"/>
          </a:xfrm>
          <a:prstGeom prst="rect">
            <a:avLst/>
          </a:prstGeom>
          <a:solidFill>
            <a:schemeClr val="bg1"/>
          </a:solidFill>
        </p:spPr>
        <p:txBody>
          <a:bodyPr wrap="square" rtlCol="0">
            <a:spAutoFit/>
          </a:bodyPr>
          <a:lstStyle/>
          <a:p>
            <a:r>
              <a:rPr lang="en-US" sz="1400" b="0" dirty="0" smtClean="0">
                <a:solidFill>
                  <a:schemeClr val="tx1"/>
                </a:solidFill>
                <a:latin typeface="+mj-lt"/>
                <a:cs typeface="Verdana"/>
              </a:rPr>
              <a:t>Time [</a:t>
            </a:r>
            <a:r>
              <a:rPr lang="en-US" sz="1400" b="0" dirty="0" err="1" smtClean="0">
                <a:solidFill>
                  <a:schemeClr val="tx1"/>
                </a:solidFill>
                <a:latin typeface="+mj-lt"/>
                <a:cs typeface="Verdana"/>
              </a:rPr>
              <a:t>μs</a:t>
            </a:r>
            <a:r>
              <a:rPr lang="en-US" sz="1400" b="0" dirty="0" smtClean="0">
                <a:solidFill>
                  <a:schemeClr val="tx1"/>
                </a:solidFill>
                <a:latin typeface="+mj-lt"/>
                <a:cs typeface="Verdana"/>
              </a:rPr>
              <a:t>] : One bin = </a:t>
            </a:r>
            <a:r>
              <a:rPr lang="en-US" sz="1400" b="0" dirty="0">
                <a:solidFill>
                  <a:schemeClr val="tx1"/>
                </a:solidFill>
                <a:latin typeface="+mj-lt"/>
                <a:cs typeface="Verdana"/>
              </a:rPr>
              <a:t>O</a:t>
            </a:r>
            <a:r>
              <a:rPr lang="en-US" sz="1400" b="0" dirty="0" smtClean="0">
                <a:solidFill>
                  <a:schemeClr val="tx1"/>
                </a:solidFill>
                <a:latin typeface="+mj-lt"/>
                <a:cs typeface="Verdana"/>
              </a:rPr>
              <a:t>ne turn</a:t>
            </a:r>
          </a:p>
        </p:txBody>
      </p:sp>
      <p:pic>
        <p:nvPicPr>
          <p:cNvPr id="36" name="Picture 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74834" y="3255907"/>
            <a:ext cx="858292" cy="609207"/>
          </a:xfrm>
          <a:prstGeom prst="rect">
            <a:avLst/>
          </a:prstGeom>
        </p:spPr>
      </p:pic>
      <p:cxnSp>
        <p:nvCxnSpPr>
          <p:cNvPr id="7" name="Straight Arrow Connector 6"/>
          <p:cNvCxnSpPr/>
          <p:nvPr/>
        </p:nvCxnSpPr>
        <p:spPr>
          <a:xfrm flipH="1">
            <a:off x="641445" y="1924334"/>
            <a:ext cx="319404" cy="4621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31" idx="2"/>
          </p:cNvCxnSpPr>
          <p:nvPr/>
        </p:nvCxnSpPr>
        <p:spPr>
          <a:xfrm flipH="1">
            <a:off x="1146412" y="3425366"/>
            <a:ext cx="271126" cy="5597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flipH="1" flipV="1">
            <a:off x="2434049" y="2620370"/>
            <a:ext cx="388476" cy="1318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4908862" y="1614616"/>
            <a:ext cx="4242382" cy="1200329"/>
          </a:xfrm>
          <a:prstGeom prst="rect">
            <a:avLst/>
          </a:prstGeom>
          <a:noFill/>
        </p:spPr>
        <p:txBody>
          <a:bodyPr wrap="square" rtlCol="0">
            <a:spAutoFit/>
          </a:bodyPr>
          <a:lstStyle/>
          <a:p>
            <a:r>
              <a:rPr lang="en-US" dirty="0" smtClean="0"/>
              <a:t>The arrival time of hits in the calorimeters shows a lot about the beam </a:t>
            </a:r>
          </a:p>
          <a:p>
            <a:pPr marL="742950" lvl="1" indent="-285750">
              <a:buFont typeface="Arial" charset="0"/>
              <a:buChar char="•"/>
            </a:pPr>
            <a:r>
              <a:rPr lang="en-US" dirty="0"/>
              <a:t>P</a:t>
            </a:r>
            <a:r>
              <a:rPr lang="en-US" dirty="0" smtClean="0"/>
              <a:t>ositron decays</a:t>
            </a:r>
          </a:p>
          <a:p>
            <a:pPr marL="742950" lvl="1" indent="-285750">
              <a:buFont typeface="Arial" charset="0"/>
              <a:buChar char="•"/>
            </a:pPr>
            <a:r>
              <a:rPr lang="en-US" dirty="0" smtClean="0"/>
              <a:t>Proton contamination</a:t>
            </a:r>
            <a:endParaRPr lang="en-US" dirty="0"/>
          </a:p>
        </p:txBody>
      </p:sp>
      <p:sp>
        <p:nvSpPr>
          <p:cNvPr id="43" name="TextBox 42"/>
          <p:cNvSpPr txBox="1"/>
          <p:nvPr/>
        </p:nvSpPr>
        <p:spPr>
          <a:xfrm>
            <a:off x="439540" y="4815922"/>
            <a:ext cx="3873902" cy="1477328"/>
          </a:xfrm>
          <a:prstGeom prst="rect">
            <a:avLst/>
          </a:prstGeom>
          <a:noFill/>
        </p:spPr>
        <p:txBody>
          <a:bodyPr wrap="square" rtlCol="0">
            <a:spAutoFit/>
          </a:bodyPr>
          <a:lstStyle/>
          <a:p>
            <a:pPr algn="ctr"/>
            <a:r>
              <a:rPr lang="en-US" dirty="0" smtClean="0"/>
              <a:t>The wiggle plot could be extracted from the data</a:t>
            </a:r>
          </a:p>
          <a:p>
            <a:pPr algn="ctr"/>
            <a:endParaRPr lang="en-US" dirty="0"/>
          </a:p>
          <a:p>
            <a:pPr algn="ctr"/>
            <a:r>
              <a:rPr lang="en-US" dirty="0" smtClean="0"/>
              <a:t>This data will be collected in ~1 minute when running at full intensity</a:t>
            </a:r>
            <a:endParaRPr lang="en-US" dirty="0"/>
          </a:p>
        </p:txBody>
      </p:sp>
    </p:spTree>
    <p:extLst>
      <p:ext uri="{BB962C8B-B14F-4D97-AF65-F5344CB8AC3E}">
        <p14:creationId xmlns:p14="http://schemas.microsoft.com/office/powerpoint/2010/main" val="15528416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Straw Trackers (UK)</a:t>
            </a:r>
            <a:endParaRPr lang="en-GB" dirty="0"/>
          </a:p>
        </p:txBody>
      </p:sp>
      <p:sp>
        <p:nvSpPr>
          <p:cNvPr id="6" name="TextBox 5"/>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The straw trackers allow for the reconstruction of the positron tracks and </a:t>
            </a:r>
            <a:r>
              <a:rPr lang="en-GB" b="1" i="1" dirty="0" err="1" smtClean="0">
                <a:solidFill>
                  <a:srgbClr val="1F497D"/>
                </a:solidFill>
              </a:rPr>
              <a:t>traceback</a:t>
            </a:r>
            <a:r>
              <a:rPr lang="en-GB" b="1" i="1" dirty="0" smtClean="0">
                <a:solidFill>
                  <a:srgbClr val="1F497D"/>
                </a:solidFill>
              </a:rPr>
              <a:t> to the storage region</a:t>
            </a:r>
            <a:endParaRPr lang="en-GB" b="1" i="1" dirty="0">
              <a:solidFill>
                <a:srgbClr val="1F497D"/>
              </a:solidFill>
            </a:endParaRPr>
          </a:p>
        </p:txBody>
      </p:sp>
      <p:pic>
        <p:nvPicPr>
          <p:cNvPr id="7" name="Picture 6" descr="Screen Shot 2015-06-24 at 1.36.59 PM.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60" y="4510162"/>
            <a:ext cx="5366051" cy="2341472"/>
          </a:xfrm>
          <a:prstGeom prst="rect">
            <a:avLst/>
          </a:prstGeom>
        </p:spPr>
      </p:pic>
      <p:sp>
        <p:nvSpPr>
          <p:cNvPr id="8" name="TextBox 7"/>
          <p:cNvSpPr txBox="1"/>
          <p:nvPr/>
        </p:nvSpPr>
        <p:spPr>
          <a:xfrm>
            <a:off x="1" y="1306920"/>
            <a:ext cx="3589360" cy="2585323"/>
          </a:xfrm>
          <a:prstGeom prst="rect">
            <a:avLst/>
          </a:prstGeom>
          <a:noFill/>
        </p:spPr>
        <p:txBody>
          <a:bodyPr wrap="square" rtlCol="0">
            <a:spAutoFit/>
          </a:bodyPr>
          <a:lstStyle/>
          <a:p>
            <a:r>
              <a:rPr lang="en-GB" b="1" dirty="0" smtClean="0">
                <a:solidFill>
                  <a:srgbClr val="1F497D"/>
                </a:solidFill>
              </a:rPr>
              <a:t>Aims : </a:t>
            </a:r>
          </a:p>
          <a:p>
            <a:pPr lvl="1">
              <a:buFont typeface="Arial"/>
              <a:buChar char="•"/>
            </a:pPr>
            <a:r>
              <a:rPr lang="en-GB" dirty="0" smtClean="0"/>
              <a:t> Measure the beam profile in multiple locations around the ring as a function of time</a:t>
            </a:r>
          </a:p>
          <a:p>
            <a:pPr lvl="1">
              <a:buFont typeface="Arial"/>
              <a:buChar char="•"/>
            </a:pPr>
            <a:r>
              <a:rPr lang="en-GB" dirty="0" smtClean="0"/>
              <a:t> Calibration and acceptance of the calorimeters</a:t>
            </a:r>
          </a:p>
          <a:p>
            <a:pPr lvl="2">
              <a:buFont typeface="Arial"/>
              <a:buChar char="•"/>
            </a:pPr>
            <a:r>
              <a:rPr lang="en-GB" dirty="0" smtClean="0"/>
              <a:t> Pile up, gain, </a:t>
            </a:r>
            <a:r>
              <a:rPr lang="en-GB" dirty="0" smtClean="0"/>
              <a:t>lost </a:t>
            </a:r>
            <a:r>
              <a:rPr lang="en-GB" dirty="0" smtClean="0"/>
              <a:t>muons</a:t>
            </a:r>
          </a:p>
          <a:p>
            <a:pPr lvl="1">
              <a:buFont typeface="Arial"/>
              <a:buChar char="•"/>
            </a:pPr>
            <a:r>
              <a:rPr lang="en-GB" dirty="0" smtClean="0"/>
              <a:t> Measure </a:t>
            </a:r>
            <a:r>
              <a:rPr lang="en-GB" dirty="0" smtClean="0"/>
              <a:t>or </a:t>
            </a:r>
            <a:r>
              <a:rPr lang="en-GB" dirty="0" smtClean="0"/>
              <a:t>set a limit </a:t>
            </a:r>
            <a:r>
              <a:rPr lang="en-GB" dirty="0" smtClean="0"/>
              <a:t>on</a:t>
            </a:r>
          </a:p>
          <a:p>
            <a:pPr lvl="1"/>
            <a:r>
              <a:rPr lang="en-GB" dirty="0" smtClean="0"/>
              <a:t> </a:t>
            </a:r>
            <a:r>
              <a:rPr lang="en-GB" dirty="0" smtClean="0"/>
              <a:t>a muon EDM</a:t>
            </a:r>
            <a:endParaRPr lang="en-GB" dirty="0"/>
          </a:p>
        </p:txBody>
      </p:sp>
      <p:pic>
        <p:nvPicPr>
          <p:cNvPr id="11" name="Picture 10"/>
          <p:cNvPicPr/>
          <p:nvPr/>
        </p:nvPicPr>
        <p:blipFill>
          <a:blip r:embed="rId5" cstate="email">
            <a:extLst>
              <a:ext uri="{28A0092B-C50C-407E-A947-70E740481C1C}">
                <a14:useLocalDpi xmlns:a14="http://schemas.microsoft.com/office/drawing/2010/main"/>
              </a:ext>
            </a:extLst>
          </a:blip>
          <a:stretch>
            <a:fillRect/>
          </a:stretch>
        </p:blipFill>
        <p:spPr>
          <a:xfrm>
            <a:off x="6813870" y="2987338"/>
            <a:ext cx="2304617" cy="1522824"/>
          </a:xfrm>
          <a:prstGeom prst="rect">
            <a:avLst/>
          </a:prstGeom>
          <a:ln>
            <a:noFill/>
          </a:ln>
        </p:spPr>
      </p:pic>
      <p:pic>
        <p:nvPicPr>
          <p:cNvPr id="13" name="Picture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418161" y="4510161"/>
            <a:ext cx="3712191" cy="2320542"/>
          </a:xfrm>
          <a:prstGeom prst="rect">
            <a:avLst/>
          </a:prstGeom>
          <a:ln w="28575">
            <a:solidFill>
              <a:schemeClr val="bg1"/>
            </a:solidFill>
          </a:ln>
        </p:spPr>
      </p:pic>
      <p:sp>
        <p:nvSpPr>
          <p:cNvPr id="14" name="TextBox 13"/>
          <p:cNvSpPr txBox="1"/>
          <p:nvPr/>
        </p:nvSpPr>
        <p:spPr>
          <a:xfrm>
            <a:off x="5980340" y="5190135"/>
            <a:ext cx="1020620" cy="523220"/>
          </a:xfrm>
          <a:prstGeom prst="rect">
            <a:avLst/>
          </a:prstGeom>
          <a:noFill/>
        </p:spPr>
        <p:txBody>
          <a:bodyPr wrap="square" rtlCol="0">
            <a:spAutoFit/>
          </a:bodyPr>
          <a:lstStyle/>
          <a:p>
            <a:pPr algn="ctr"/>
            <a:r>
              <a:rPr lang="en-US" sz="1400" b="0" dirty="0" smtClean="0">
                <a:solidFill>
                  <a:schemeClr val="bg1"/>
                </a:solidFill>
              </a:rPr>
              <a:t>Storage Region</a:t>
            </a:r>
          </a:p>
        </p:txBody>
      </p:sp>
      <p:sp>
        <p:nvSpPr>
          <p:cNvPr id="15" name="Oval 14"/>
          <p:cNvSpPr/>
          <p:nvPr/>
        </p:nvSpPr>
        <p:spPr>
          <a:xfrm>
            <a:off x="6121546" y="5113609"/>
            <a:ext cx="692325" cy="667371"/>
          </a:xfrm>
          <a:prstGeom prst="ellipse">
            <a:avLst/>
          </a:prstGeom>
          <a:noFill/>
          <a:ln w="28575">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6" name="Picture 15" descr="vacuum-detectors.pdf"/>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907028" y="1403994"/>
            <a:ext cx="5223324" cy="1354195"/>
          </a:xfrm>
          <a:prstGeom prst="rect">
            <a:avLst/>
          </a:prstGeom>
        </p:spPr>
      </p:pic>
      <p:pic>
        <p:nvPicPr>
          <p:cNvPr id="17" name="Picture 16" descr="Module.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275640" y="2906064"/>
            <a:ext cx="3469990" cy="1575977"/>
          </a:xfrm>
          <a:prstGeom prst="rect">
            <a:avLst/>
          </a:prstGeom>
          <a:scene3d>
            <a:camera prst="orthographicFront">
              <a:rot lat="0" lon="0" rev="21378000"/>
            </a:camera>
            <a:lightRig rig="threePt" dir="t"/>
          </a:scene3d>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Commissioning run </a:t>
            </a:r>
            <a:r>
              <a:rPr lang="mr-IN" sz="2800" b="1" dirty="0" smtClean="0">
                <a:solidFill>
                  <a:schemeClr val="bg1"/>
                </a:solidFill>
              </a:rPr>
              <a:t>–</a:t>
            </a:r>
            <a:r>
              <a:rPr lang="en-GB" sz="2800" b="1" dirty="0" smtClean="0">
                <a:solidFill>
                  <a:schemeClr val="bg1"/>
                </a:solidFill>
              </a:rPr>
              <a:t> first tracks!</a:t>
            </a:r>
            <a:endParaRPr lang="en-GB" dirty="0"/>
          </a:p>
        </p:txBody>
      </p:sp>
      <p:sp>
        <p:nvSpPr>
          <p:cNvPr id="14" name="TextBox 13"/>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The commissioning run was the first test of the tracker and tracking algorithms with real data</a:t>
            </a:r>
            <a:endParaRPr lang="en-GB" b="1" i="1" dirty="0">
              <a:solidFill>
                <a:srgbClr val="1F497D"/>
              </a:solidFill>
            </a:endParaRPr>
          </a:p>
        </p:txBody>
      </p:sp>
      <p:pic>
        <p:nvPicPr>
          <p:cNvPr id="18" name="Picture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080324"/>
            <a:ext cx="4453268" cy="2794855"/>
          </a:xfrm>
          <a:prstGeom prst="rect">
            <a:avLst/>
          </a:prstGeom>
        </p:spPr>
      </p:pic>
      <p:pic>
        <p:nvPicPr>
          <p:cNvPr id="20" name="Picture 19"/>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3647" y="4171278"/>
            <a:ext cx="4478297" cy="2690015"/>
          </a:xfrm>
          <a:prstGeom prst="rect">
            <a:avLst/>
          </a:prstGeom>
        </p:spPr>
      </p:pic>
      <p:sp>
        <p:nvSpPr>
          <p:cNvPr id="2" name="TextBox 1"/>
          <p:cNvSpPr txBox="1"/>
          <p:nvPr/>
        </p:nvSpPr>
        <p:spPr>
          <a:xfrm>
            <a:off x="4597404" y="4444242"/>
            <a:ext cx="4467625" cy="2308324"/>
          </a:xfrm>
          <a:prstGeom prst="rect">
            <a:avLst/>
          </a:prstGeom>
          <a:noFill/>
        </p:spPr>
        <p:txBody>
          <a:bodyPr wrap="square" rtlCol="0">
            <a:spAutoFit/>
          </a:bodyPr>
          <a:lstStyle/>
          <a:p>
            <a:r>
              <a:rPr lang="en-US" dirty="0" smtClean="0"/>
              <a:t>Nice long tracks (hitting many modules) from the protons</a:t>
            </a:r>
          </a:p>
          <a:p>
            <a:endParaRPr lang="en-US" dirty="0"/>
          </a:p>
          <a:p>
            <a:r>
              <a:rPr lang="en-US" dirty="0" smtClean="0"/>
              <a:t>Uniform illumination of the tracker with more hits closest to the storage ring</a:t>
            </a:r>
          </a:p>
          <a:p>
            <a:endParaRPr lang="en-US" dirty="0"/>
          </a:p>
          <a:p>
            <a:r>
              <a:rPr lang="en-US" dirty="0" smtClean="0"/>
              <a:t>Momentum distribution consistent with a proton dominated beam</a:t>
            </a:r>
          </a:p>
        </p:txBody>
      </p:sp>
      <p:pic>
        <p:nvPicPr>
          <p:cNvPr id="25" name="Picture 2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83305" y="1146396"/>
            <a:ext cx="4281724" cy="3284198"/>
          </a:xfrm>
          <a:prstGeom prst="rect">
            <a:avLst/>
          </a:prstGeom>
        </p:spPr>
      </p:pic>
      <p:sp>
        <p:nvSpPr>
          <p:cNvPr id="27" name="TextBox 26"/>
          <p:cNvSpPr txBox="1"/>
          <p:nvPr/>
        </p:nvSpPr>
        <p:spPr>
          <a:xfrm>
            <a:off x="6605516" y="1415923"/>
            <a:ext cx="1447799" cy="584775"/>
          </a:xfrm>
          <a:prstGeom prst="rect">
            <a:avLst/>
          </a:prstGeom>
          <a:noFill/>
        </p:spPr>
        <p:txBody>
          <a:bodyPr wrap="square" rtlCol="0">
            <a:spAutoFit/>
          </a:bodyPr>
          <a:lstStyle/>
          <a:p>
            <a:pPr algn="ctr"/>
            <a:r>
              <a:rPr lang="en-US" sz="1600" b="0" dirty="0" smtClean="0">
                <a:solidFill>
                  <a:srgbClr val="000000"/>
                </a:solidFill>
              </a:rPr>
              <a:t>Non-stored protons</a:t>
            </a:r>
          </a:p>
        </p:txBody>
      </p:sp>
      <p:sp>
        <p:nvSpPr>
          <p:cNvPr id="28" name="TextBox 27"/>
          <p:cNvSpPr txBox="1"/>
          <p:nvPr/>
        </p:nvSpPr>
        <p:spPr>
          <a:xfrm>
            <a:off x="6046444" y="3238342"/>
            <a:ext cx="744114" cy="338554"/>
          </a:xfrm>
          <a:prstGeom prst="rect">
            <a:avLst/>
          </a:prstGeom>
          <a:noFill/>
        </p:spPr>
        <p:txBody>
          <a:bodyPr wrap="none" rtlCol="0">
            <a:spAutoFit/>
          </a:bodyPr>
          <a:lstStyle/>
          <a:p>
            <a:r>
              <a:rPr lang="en-US" sz="1600" b="0" smtClean="0">
                <a:solidFill>
                  <a:srgbClr val="000000"/>
                </a:solidFill>
              </a:rPr>
              <a:t>e</a:t>
            </a:r>
            <a:r>
              <a:rPr lang="en-US" sz="1600" b="0" baseline="30000" smtClean="0">
                <a:solidFill>
                  <a:srgbClr val="000000"/>
                </a:solidFill>
              </a:rPr>
              <a:t>+</a:t>
            </a:r>
            <a:r>
              <a:rPr lang="en-US" sz="1600" b="0" smtClean="0">
                <a:solidFill>
                  <a:srgbClr val="000000"/>
                </a:solidFill>
              </a:rPr>
              <a:t> </a:t>
            </a:r>
            <a:r>
              <a:rPr lang="en-US" sz="1600" b="0" dirty="0" smtClean="0">
                <a:solidFill>
                  <a:srgbClr val="000000"/>
                </a:solidFill>
              </a:rPr>
              <a:t>&amp; p</a:t>
            </a:r>
          </a:p>
        </p:txBody>
      </p:sp>
      <p:cxnSp>
        <p:nvCxnSpPr>
          <p:cNvPr id="7" name="Straight Arrow Connector 6"/>
          <p:cNvCxnSpPr/>
          <p:nvPr/>
        </p:nvCxnSpPr>
        <p:spPr>
          <a:xfrm>
            <a:off x="6418501" y="3576896"/>
            <a:ext cx="187015" cy="29828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7792872" y="1828800"/>
            <a:ext cx="559558" cy="1718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6632" y="2209800"/>
            <a:ext cx="4341168" cy="3437972"/>
          </a:xfrm>
          <a:prstGeom prst="rect">
            <a:avLst/>
          </a:prstGeom>
        </p:spPr>
      </p:pic>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Commissioning run </a:t>
            </a:r>
            <a:r>
              <a:rPr lang="mr-IN" sz="2800" b="1" dirty="0" smtClean="0">
                <a:solidFill>
                  <a:schemeClr val="bg1"/>
                </a:solidFill>
              </a:rPr>
              <a:t>–</a:t>
            </a:r>
            <a:r>
              <a:rPr lang="en-GB" sz="2800" b="1" dirty="0" smtClean="0">
                <a:solidFill>
                  <a:schemeClr val="bg1"/>
                </a:solidFill>
              </a:rPr>
              <a:t> first tracks!</a:t>
            </a:r>
            <a:endParaRPr lang="en-GB" dirty="0"/>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8600" y="2362200"/>
            <a:ext cx="4309671" cy="3305634"/>
          </a:xfrm>
          <a:prstGeom prst="rect">
            <a:avLst/>
          </a:prstGeom>
        </p:spPr>
      </p:pic>
      <p:sp>
        <p:nvSpPr>
          <p:cNvPr id="10" name="TextBox 9"/>
          <p:cNvSpPr txBox="1"/>
          <p:nvPr/>
        </p:nvSpPr>
        <p:spPr>
          <a:xfrm>
            <a:off x="7696201" y="3430242"/>
            <a:ext cx="1447799" cy="584775"/>
          </a:xfrm>
          <a:prstGeom prst="rect">
            <a:avLst/>
          </a:prstGeom>
          <a:solidFill>
            <a:schemeClr val="bg1"/>
          </a:solidFill>
        </p:spPr>
        <p:txBody>
          <a:bodyPr wrap="square" rtlCol="0">
            <a:spAutoFit/>
          </a:bodyPr>
          <a:lstStyle/>
          <a:p>
            <a:pPr algn="ctr"/>
            <a:r>
              <a:rPr lang="en-US" sz="1600" b="0" smtClean="0">
                <a:solidFill>
                  <a:srgbClr val="000000"/>
                </a:solidFill>
              </a:rPr>
              <a:t>Non-stored muons</a:t>
            </a:r>
            <a:endParaRPr lang="en-US" sz="1600" b="0" dirty="0" smtClean="0">
              <a:solidFill>
                <a:srgbClr val="000000"/>
              </a:solidFill>
            </a:endParaRPr>
          </a:p>
        </p:txBody>
      </p:sp>
      <p:sp>
        <p:nvSpPr>
          <p:cNvPr id="11" name="TextBox 10"/>
          <p:cNvSpPr txBox="1"/>
          <p:nvPr/>
        </p:nvSpPr>
        <p:spPr>
          <a:xfrm>
            <a:off x="2514600" y="2895600"/>
            <a:ext cx="1447799" cy="584775"/>
          </a:xfrm>
          <a:prstGeom prst="rect">
            <a:avLst/>
          </a:prstGeom>
          <a:noFill/>
        </p:spPr>
        <p:txBody>
          <a:bodyPr wrap="square" rtlCol="0">
            <a:spAutoFit/>
          </a:bodyPr>
          <a:lstStyle/>
          <a:p>
            <a:pPr algn="ctr"/>
            <a:r>
              <a:rPr lang="en-US" sz="1600" b="0" dirty="0" smtClean="0">
                <a:solidFill>
                  <a:srgbClr val="000000"/>
                </a:solidFill>
              </a:rPr>
              <a:t>Non-stored protons</a:t>
            </a:r>
          </a:p>
        </p:txBody>
      </p:sp>
      <p:sp>
        <p:nvSpPr>
          <p:cNvPr id="12" name="TextBox 11"/>
          <p:cNvSpPr txBox="1"/>
          <p:nvPr/>
        </p:nvSpPr>
        <p:spPr>
          <a:xfrm>
            <a:off x="1541886" y="4572000"/>
            <a:ext cx="744114" cy="338554"/>
          </a:xfrm>
          <a:prstGeom prst="rect">
            <a:avLst/>
          </a:prstGeom>
          <a:noFill/>
        </p:spPr>
        <p:txBody>
          <a:bodyPr wrap="none" rtlCol="0">
            <a:spAutoFit/>
          </a:bodyPr>
          <a:lstStyle/>
          <a:p>
            <a:r>
              <a:rPr lang="en-US" sz="1600" b="0" smtClean="0">
                <a:solidFill>
                  <a:srgbClr val="000000"/>
                </a:solidFill>
              </a:rPr>
              <a:t>e</a:t>
            </a:r>
            <a:r>
              <a:rPr lang="en-US" sz="1600" b="0" baseline="30000" smtClean="0">
                <a:solidFill>
                  <a:srgbClr val="000000"/>
                </a:solidFill>
              </a:rPr>
              <a:t>+</a:t>
            </a:r>
            <a:r>
              <a:rPr lang="en-US" sz="1600" b="0" smtClean="0">
                <a:solidFill>
                  <a:srgbClr val="000000"/>
                </a:solidFill>
              </a:rPr>
              <a:t> </a:t>
            </a:r>
            <a:r>
              <a:rPr lang="en-US" sz="1600" b="0" dirty="0" smtClean="0">
                <a:solidFill>
                  <a:srgbClr val="000000"/>
                </a:solidFill>
              </a:rPr>
              <a:t>&amp; p</a:t>
            </a:r>
          </a:p>
        </p:txBody>
      </p:sp>
      <p:cxnSp>
        <p:nvCxnSpPr>
          <p:cNvPr id="13" name="Straight Arrow Connector 12"/>
          <p:cNvCxnSpPr/>
          <p:nvPr/>
        </p:nvCxnSpPr>
        <p:spPr>
          <a:xfrm flipH="1">
            <a:off x="7848600" y="3928786"/>
            <a:ext cx="241300" cy="186014"/>
          </a:xfrm>
          <a:prstGeom prst="straightConnector1">
            <a:avLst/>
          </a:prstGeom>
          <a:ln w="28575" cmpd="sng">
            <a:solidFill>
              <a:schemeClr val="tx1"/>
            </a:solidFill>
            <a:headEnd type="none"/>
            <a:tailEnd type="triangle"/>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990600" y="5638800"/>
            <a:ext cx="3200400" cy="338554"/>
          </a:xfrm>
          <a:prstGeom prst="rect">
            <a:avLst/>
          </a:prstGeom>
          <a:noFill/>
          <a:ln>
            <a:solidFill>
              <a:schemeClr val="tx1"/>
            </a:solidFill>
          </a:ln>
        </p:spPr>
        <p:txBody>
          <a:bodyPr wrap="square" rtlCol="0">
            <a:spAutoFit/>
          </a:bodyPr>
          <a:lstStyle/>
          <a:p>
            <a:pPr algn="ctr"/>
            <a:r>
              <a:rPr lang="en-US" sz="1600" b="0" dirty="0" smtClean="0">
                <a:solidFill>
                  <a:srgbClr val="000000"/>
                </a:solidFill>
              </a:rPr>
              <a:t>Commissioning </a:t>
            </a:r>
            <a:r>
              <a:rPr lang="en-US" sz="1600" b="0" dirty="0" smtClean="0">
                <a:solidFill>
                  <a:srgbClr val="000000"/>
                </a:solidFill>
              </a:rPr>
              <a:t>Run: Summer 2017</a:t>
            </a:r>
          </a:p>
        </p:txBody>
      </p:sp>
      <p:cxnSp>
        <p:nvCxnSpPr>
          <p:cNvPr id="16" name="Straight Arrow Connector 15"/>
          <p:cNvCxnSpPr/>
          <p:nvPr/>
        </p:nvCxnSpPr>
        <p:spPr>
          <a:xfrm>
            <a:off x="1913943" y="4893677"/>
            <a:ext cx="143457" cy="309146"/>
          </a:xfrm>
          <a:prstGeom prst="straightConnector1">
            <a:avLst/>
          </a:prstGeom>
          <a:ln w="28575" cmpd="sng">
            <a:solidFill>
              <a:schemeClr val="tx1"/>
            </a:solidFill>
            <a:headEnd type="none"/>
            <a:tailEnd type="triangle"/>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6129728" y="3181290"/>
            <a:ext cx="499672" cy="400110"/>
          </a:xfrm>
          <a:prstGeom prst="rect">
            <a:avLst/>
          </a:prstGeom>
          <a:noFill/>
        </p:spPr>
        <p:txBody>
          <a:bodyPr wrap="square" rtlCol="0">
            <a:spAutoFit/>
          </a:bodyPr>
          <a:lstStyle/>
          <a:p>
            <a:r>
              <a:rPr lang="en-US" b="0" dirty="0" smtClean="0">
                <a:solidFill>
                  <a:srgbClr val="000000"/>
                </a:solidFill>
              </a:rPr>
              <a:t>e</a:t>
            </a:r>
            <a:r>
              <a:rPr lang="en-US" b="0" baseline="30000" dirty="0" smtClean="0">
                <a:solidFill>
                  <a:srgbClr val="000000"/>
                </a:solidFill>
              </a:rPr>
              <a:t>+</a:t>
            </a:r>
          </a:p>
        </p:txBody>
      </p:sp>
      <p:sp>
        <p:nvSpPr>
          <p:cNvPr id="19" name="TextBox 18"/>
          <p:cNvSpPr txBox="1"/>
          <p:nvPr/>
        </p:nvSpPr>
        <p:spPr>
          <a:xfrm>
            <a:off x="5257800" y="5638800"/>
            <a:ext cx="3200400" cy="338554"/>
          </a:xfrm>
          <a:prstGeom prst="rect">
            <a:avLst/>
          </a:prstGeom>
          <a:noFill/>
          <a:ln>
            <a:solidFill>
              <a:schemeClr val="tx1"/>
            </a:solidFill>
          </a:ln>
        </p:spPr>
        <p:txBody>
          <a:bodyPr wrap="square" rtlCol="0">
            <a:spAutoFit/>
          </a:bodyPr>
          <a:lstStyle/>
          <a:p>
            <a:pPr algn="ctr"/>
            <a:r>
              <a:rPr lang="en-US" sz="1600" b="0" dirty="0" smtClean="0">
                <a:solidFill>
                  <a:srgbClr val="000000"/>
                </a:solidFill>
              </a:rPr>
              <a:t>Tuning Runs: December 2017</a:t>
            </a:r>
          </a:p>
        </p:txBody>
      </p:sp>
      <p:sp>
        <p:nvSpPr>
          <p:cNvPr id="6" name="TextBox 5"/>
          <p:cNvSpPr txBox="1"/>
          <p:nvPr/>
        </p:nvSpPr>
        <p:spPr>
          <a:xfrm>
            <a:off x="0" y="784225"/>
            <a:ext cx="9144000" cy="646331"/>
          </a:xfrm>
          <a:prstGeom prst="rect">
            <a:avLst/>
          </a:prstGeom>
          <a:noFill/>
        </p:spPr>
        <p:txBody>
          <a:bodyPr wrap="square" rtlCol="0">
            <a:spAutoFit/>
          </a:bodyPr>
          <a:lstStyle/>
          <a:p>
            <a:pPr algn="ctr"/>
            <a:r>
              <a:rPr lang="en-US" b="1" i="1" dirty="0" smtClean="0">
                <a:solidFill>
                  <a:schemeClr val="tx2"/>
                </a:solidFill>
              </a:rPr>
              <a:t>Due to the composition of the beam the observed momentum distributions differ between the commissioning run and the latest data</a:t>
            </a:r>
            <a:endParaRPr lang="en-US" b="1" i="1" dirty="0">
              <a:solidFill>
                <a:schemeClr val="tx2"/>
              </a:solidFill>
            </a:endParaRPr>
          </a:p>
        </p:txBody>
      </p:sp>
      <p:sp>
        <p:nvSpPr>
          <p:cNvPr id="7" name="TextBox 6"/>
          <p:cNvSpPr txBox="1"/>
          <p:nvPr/>
        </p:nvSpPr>
        <p:spPr>
          <a:xfrm>
            <a:off x="0" y="1659404"/>
            <a:ext cx="9144000" cy="646331"/>
          </a:xfrm>
          <a:prstGeom prst="rect">
            <a:avLst/>
          </a:prstGeom>
          <a:noFill/>
        </p:spPr>
        <p:txBody>
          <a:bodyPr wrap="square" rtlCol="0">
            <a:spAutoFit/>
          </a:bodyPr>
          <a:lstStyle/>
          <a:p>
            <a:r>
              <a:rPr lang="en-US" dirty="0" smtClean="0"/>
              <a:t>In the tracker we cannot distinguish protons, positions and muons so they all show up in the momentum distributions : </a:t>
            </a:r>
            <a:endParaRPr lang="en-US" dirty="0"/>
          </a:p>
        </p:txBody>
      </p:sp>
    </p:spTree>
    <p:extLst>
      <p:ext uri="{BB962C8B-B14F-4D97-AF65-F5344CB8AC3E}">
        <p14:creationId xmlns:p14="http://schemas.microsoft.com/office/powerpoint/2010/main" val="13560599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Beam tuning data</a:t>
            </a:r>
            <a:endParaRPr lang="en-GB" dirty="0"/>
          </a:p>
        </p:txBody>
      </p:sp>
      <p:grpSp>
        <p:nvGrpSpPr>
          <p:cNvPr id="27" name="Group 26">
            <a:extLst>
              <a:ext uri="{FF2B5EF4-FFF2-40B4-BE49-F238E27FC236}">
                <a16:creationId xmlns:a16="http://schemas.microsoft.com/office/drawing/2014/main" xmlns="" id="{B134D07A-7EBE-D54F-9B4B-E6B74BC9A548}"/>
              </a:ext>
            </a:extLst>
          </p:cNvPr>
          <p:cNvGrpSpPr/>
          <p:nvPr/>
        </p:nvGrpSpPr>
        <p:grpSpPr>
          <a:xfrm>
            <a:off x="5014382" y="3747320"/>
            <a:ext cx="4129618" cy="3115113"/>
            <a:chOff x="5105707" y="3414678"/>
            <a:chExt cx="4049522" cy="3207004"/>
          </a:xfrm>
        </p:grpSpPr>
        <p:pic>
          <p:nvPicPr>
            <p:cNvPr id="28" name="Picture 27">
              <a:extLst>
                <a:ext uri="{FF2B5EF4-FFF2-40B4-BE49-F238E27FC236}">
                  <a16:creationId xmlns:a16="http://schemas.microsoft.com/office/drawing/2014/main" xmlns="" id="{91414EFF-8575-3240-ABFD-5D56AAE3190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05707" y="3414678"/>
              <a:ext cx="4049522" cy="3207004"/>
            </a:xfrm>
            <a:prstGeom prst="rect">
              <a:avLst/>
            </a:prstGeom>
          </p:spPr>
        </p:pic>
        <p:pic>
          <p:nvPicPr>
            <p:cNvPr id="29" name="Picture 28">
              <a:extLst>
                <a:ext uri="{FF2B5EF4-FFF2-40B4-BE49-F238E27FC236}">
                  <a16:creationId xmlns:a16="http://schemas.microsoft.com/office/drawing/2014/main" xmlns="" id="{B618495A-EA9C-FB47-A596-EB36E11AD91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901843" y="3809950"/>
              <a:ext cx="654909" cy="694586"/>
            </a:xfrm>
            <a:prstGeom prst="rect">
              <a:avLst/>
            </a:prstGeom>
          </p:spPr>
        </p:pic>
      </p:grpSp>
      <p:grpSp>
        <p:nvGrpSpPr>
          <p:cNvPr id="30" name="Group 29">
            <a:extLst>
              <a:ext uri="{FF2B5EF4-FFF2-40B4-BE49-F238E27FC236}">
                <a16:creationId xmlns:a16="http://schemas.microsoft.com/office/drawing/2014/main" xmlns="" id="{F5CA9111-24C4-5D4D-AF68-837A2C6775D6}"/>
              </a:ext>
            </a:extLst>
          </p:cNvPr>
          <p:cNvGrpSpPr/>
          <p:nvPr/>
        </p:nvGrpSpPr>
        <p:grpSpPr>
          <a:xfrm>
            <a:off x="431727" y="3747320"/>
            <a:ext cx="3948817" cy="3069736"/>
            <a:chOff x="390525" y="3423328"/>
            <a:chExt cx="4038600" cy="3198354"/>
          </a:xfrm>
        </p:grpSpPr>
        <p:pic>
          <p:nvPicPr>
            <p:cNvPr id="31" name="Picture 30">
              <a:extLst>
                <a:ext uri="{FF2B5EF4-FFF2-40B4-BE49-F238E27FC236}">
                  <a16:creationId xmlns:a16="http://schemas.microsoft.com/office/drawing/2014/main" xmlns="" id="{9FB188F7-CF19-924A-A9DE-81F8EF31EDD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90525" y="3423328"/>
              <a:ext cx="4038600" cy="3198354"/>
            </a:xfrm>
            <a:prstGeom prst="rect">
              <a:avLst/>
            </a:prstGeom>
          </p:spPr>
        </p:pic>
        <p:pic>
          <p:nvPicPr>
            <p:cNvPr id="32" name="Picture 31">
              <a:extLst>
                <a:ext uri="{FF2B5EF4-FFF2-40B4-BE49-F238E27FC236}">
                  <a16:creationId xmlns:a16="http://schemas.microsoft.com/office/drawing/2014/main" xmlns="" id="{0F4E86A9-0C41-F34D-93B5-095756BE99E6}"/>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231967" y="3783986"/>
              <a:ext cx="654909" cy="694586"/>
            </a:xfrm>
            <a:prstGeom prst="rect">
              <a:avLst/>
            </a:prstGeom>
          </p:spPr>
        </p:pic>
      </p:grpSp>
      <p:sp>
        <p:nvSpPr>
          <p:cNvPr id="33" name="TextBox 32"/>
          <p:cNvSpPr txBox="1"/>
          <p:nvPr/>
        </p:nvSpPr>
        <p:spPr>
          <a:xfrm>
            <a:off x="6511040" y="5488012"/>
            <a:ext cx="1577355" cy="338554"/>
          </a:xfrm>
          <a:prstGeom prst="rect">
            <a:avLst/>
          </a:prstGeom>
          <a:noFill/>
        </p:spPr>
        <p:txBody>
          <a:bodyPr wrap="none" rtlCol="0">
            <a:spAutoFit/>
          </a:bodyPr>
          <a:lstStyle/>
          <a:p>
            <a:r>
              <a:rPr lang="en-US" sz="1600" dirty="0">
                <a:solidFill>
                  <a:srgbClr val="000000"/>
                </a:solidFill>
              </a:rPr>
              <a:t>Beam Oscillation</a:t>
            </a:r>
          </a:p>
        </p:txBody>
      </p:sp>
      <p:sp>
        <p:nvSpPr>
          <p:cNvPr id="34" name="TextBox 33"/>
          <p:cNvSpPr txBox="1"/>
          <p:nvPr/>
        </p:nvSpPr>
        <p:spPr>
          <a:xfrm>
            <a:off x="6088196" y="4002335"/>
            <a:ext cx="447558" cy="338554"/>
          </a:xfrm>
          <a:prstGeom prst="rect">
            <a:avLst/>
          </a:prstGeom>
          <a:noFill/>
        </p:spPr>
        <p:txBody>
          <a:bodyPr wrap="none" rtlCol="0">
            <a:spAutoFit/>
          </a:bodyPr>
          <a:lstStyle/>
          <a:p>
            <a:r>
              <a:rPr lang="en-US" sz="1600" dirty="0">
                <a:solidFill>
                  <a:srgbClr val="000000"/>
                </a:solidFill>
              </a:rPr>
              <a:t>g-2</a:t>
            </a:r>
          </a:p>
        </p:txBody>
      </p:sp>
      <p:grpSp>
        <p:nvGrpSpPr>
          <p:cNvPr id="35" name="Group 34"/>
          <p:cNvGrpSpPr/>
          <p:nvPr/>
        </p:nvGrpSpPr>
        <p:grpSpPr>
          <a:xfrm>
            <a:off x="4168251" y="4570933"/>
            <a:ext cx="762000" cy="917079"/>
            <a:chOff x="4343400" y="4529248"/>
            <a:chExt cx="762000" cy="917079"/>
          </a:xfrm>
        </p:grpSpPr>
        <p:sp>
          <p:nvSpPr>
            <p:cNvPr id="36" name="Right Arrow 35"/>
            <p:cNvSpPr/>
            <p:nvPr/>
          </p:nvSpPr>
          <p:spPr>
            <a:xfrm>
              <a:off x="4368421" y="4529248"/>
              <a:ext cx="736979" cy="917079"/>
            </a:xfrm>
            <a:prstGeom prst="rightArrow">
              <a:avLst/>
            </a:prstGeom>
            <a:solidFill>
              <a:srgbClr val="0000FF"/>
            </a:solidFill>
            <a:ln>
              <a:noFill/>
            </a:ln>
          </p:spPr>
          <p:txBody>
            <a:bodyPr rtlCol="0" anchor="ctr">
              <a:spAutoFit/>
            </a:bodyPr>
            <a:lstStyle/>
            <a:p>
              <a:pPr marL="342900" indent="-342900" algn="ctr">
                <a:buFont typeface="Arial" charset="0"/>
                <a:buChar char="•"/>
              </a:pPr>
              <a:endParaRPr lang="en-US" sz="2400"/>
            </a:p>
          </p:txBody>
        </p:sp>
        <p:sp>
          <p:nvSpPr>
            <p:cNvPr id="37" name="TextBox 36"/>
            <p:cNvSpPr txBox="1"/>
            <p:nvPr/>
          </p:nvSpPr>
          <p:spPr>
            <a:xfrm>
              <a:off x="4343400" y="4812268"/>
              <a:ext cx="508473" cy="369332"/>
            </a:xfrm>
            <a:prstGeom prst="rect">
              <a:avLst/>
            </a:prstGeom>
            <a:noFill/>
          </p:spPr>
          <p:txBody>
            <a:bodyPr wrap="none" rtlCol="0">
              <a:spAutoFit/>
            </a:bodyPr>
            <a:lstStyle/>
            <a:p>
              <a:r>
                <a:rPr lang="en-US" dirty="0">
                  <a:solidFill>
                    <a:schemeClr val="bg1"/>
                  </a:solidFill>
                </a:rPr>
                <a:t>FFT</a:t>
              </a:r>
            </a:p>
          </p:txBody>
        </p:sp>
      </p:grpSp>
      <p:sp>
        <p:nvSpPr>
          <p:cNvPr id="38" name="TextBox 37"/>
          <p:cNvSpPr txBox="1"/>
          <p:nvPr/>
        </p:nvSpPr>
        <p:spPr>
          <a:xfrm>
            <a:off x="1717710" y="4087661"/>
            <a:ext cx="1265090" cy="369332"/>
          </a:xfrm>
          <a:prstGeom prst="rect">
            <a:avLst/>
          </a:prstGeom>
          <a:noFill/>
        </p:spPr>
        <p:txBody>
          <a:bodyPr wrap="none" rtlCol="0">
            <a:spAutoFit/>
          </a:bodyPr>
          <a:lstStyle/>
          <a:p>
            <a:r>
              <a:rPr lang="en-US" dirty="0">
                <a:solidFill>
                  <a:srgbClr val="000000"/>
                </a:solidFill>
              </a:rPr>
              <a:t>p &gt; 1.8 GeV</a:t>
            </a:r>
          </a:p>
        </p:txBody>
      </p:sp>
      <p:cxnSp>
        <p:nvCxnSpPr>
          <p:cNvPr id="39" name="Straight Connector 38">
            <a:extLst>
              <a:ext uri="{FF2B5EF4-FFF2-40B4-BE49-F238E27FC236}">
                <a16:creationId xmlns:a16="http://schemas.microsoft.com/office/drawing/2014/main" xmlns="" id="{A0878C6D-B7D1-0142-A42A-448083334031}"/>
              </a:ext>
            </a:extLst>
          </p:cNvPr>
          <p:cNvCxnSpPr>
            <a:cxnSpLocks/>
          </p:cNvCxnSpPr>
          <p:nvPr/>
        </p:nvCxnSpPr>
        <p:spPr>
          <a:xfrm flipH="1">
            <a:off x="6466553" y="5826566"/>
            <a:ext cx="162847" cy="224461"/>
          </a:xfrm>
          <a:prstGeom prst="line">
            <a:avLst/>
          </a:prstGeom>
          <a:ln w="12700">
            <a:solidFill>
              <a:schemeClr val="tx1"/>
            </a:solidFill>
            <a:prstDash val="solid"/>
            <a:headEnd type="none"/>
            <a:tailEnd type="triangle"/>
          </a:ln>
        </p:spPr>
        <p:style>
          <a:lnRef idx="1">
            <a:schemeClr val="dk1"/>
          </a:lnRef>
          <a:fillRef idx="0">
            <a:schemeClr val="dk1"/>
          </a:fillRef>
          <a:effectRef idx="0">
            <a:schemeClr val="dk1"/>
          </a:effectRef>
          <a:fontRef idx="minor">
            <a:schemeClr val="tx1"/>
          </a:fontRef>
        </p:style>
      </p:cxnSp>
      <p:pic>
        <p:nvPicPr>
          <p:cNvPr id="40" name="Picture 3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014382" y="771928"/>
            <a:ext cx="4108074" cy="3253374"/>
          </a:xfrm>
          <a:prstGeom prst="rect">
            <a:avLst/>
          </a:prstGeom>
        </p:spPr>
      </p:pic>
      <p:sp>
        <p:nvSpPr>
          <p:cNvPr id="41" name="TextBox 40"/>
          <p:cNvSpPr txBox="1"/>
          <p:nvPr/>
        </p:nvSpPr>
        <p:spPr>
          <a:xfrm>
            <a:off x="7521024" y="1742067"/>
            <a:ext cx="1155286" cy="584775"/>
          </a:xfrm>
          <a:prstGeom prst="rect">
            <a:avLst/>
          </a:prstGeom>
          <a:solidFill>
            <a:schemeClr val="bg1"/>
          </a:solidFill>
        </p:spPr>
        <p:txBody>
          <a:bodyPr wrap="square" rtlCol="0">
            <a:spAutoFit/>
          </a:bodyPr>
          <a:lstStyle/>
          <a:p>
            <a:pPr algn="ctr"/>
            <a:r>
              <a:rPr lang="en-US" sz="1600" b="0" smtClean="0">
                <a:solidFill>
                  <a:srgbClr val="000000"/>
                </a:solidFill>
              </a:rPr>
              <a:t>Non-stored muons</a:t>
            </a:r>
            <a:endParaRPr lang="en-US" sz="1600" b="0" dirty="0" smtClean="0">
              <a:solidFill>
                <a:srgbClr val="000000"/>
              </a:solidFill>
            </a:endParaRPr>
          </a:p>
        </p:txBody>
      </p:sp>
      <p:sp>
        <p:nvSpPr>
          <p:cNvPr id="43" name="TextBox 42"/>
          <p:cNvSpPr txBox="1"/>
          <p:nvPr/>
        </p:nvSpPr>
        <p:spPr>
          <a:xfrm>
            <a:off x="6311975" y="1548125"/>
            <a:ext cx="503051" cy="369332"/>
          </a:xfrm>
          <a:prstGeom prst="rect">
            <a:avLst/>
          </a:prstGeom>
          <a:noFill/>
        </p:spPr>
        <p:txBody>
          <a:bodyPr wrap="square" rtlCol="0">
            <a:spAutoFit/>
          </a:bodyPr>
          <a:lstStyle/>
          <a:p>
            <a:r>
              <a:rPr lang="en-US" b="0" dirty="0" smtClean="0">
                <a:solidFill>
                  <a:srgbClr val="000000"/>
                </a:solidFill>
              </a:rPr>
              <a:t>e</a:t>
            </a:r>
            <a:r>
              <a:rPr lang="en-US" b="0" baseline="30000" dirty="0" smtClean="0">
                <a:solidFill>
                  <a:srgbClr val="000000"/>
                </a:solidFill>
              </a:rPr>
              <a:t>+</a:t>
            </a:r>
          </a:p>
        </p:txBody>
      </p:sp>
      <p:cxnSp>
        <p:nvCxnSpPr>
          <p:cNvPr id="8" name="Straight Arrow Connector 7"/>
          <p:cNvCxnSpPr>
            <a:stCxn id="41" idx="2"/>
          </p:cNvCxnSpPr>
          <p:nvPr/>
        </p:nvCxnSpPr>
        <p:spPr>
          <a:xfrm flipH="1">
            <a:off x="7970293" y="2326842"/>
            <a:ext cx="128374" cy="2116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0" y="771928"/>
            <a:ext cx="4930251" cy="369332"/>
          </a:xfrm>
          <a:prstGeom prst="rect">
            <a:avLst/>
          </a:prstGeom>
          <a:noFill/>
        </p:spPr>
        <p:txBody>
          <a:bodyPr wrap="square" rtlCol="0">
            <a:spAutoFit/>
          </a:bodyPr>
          <a:lstStyle/>
          <a:p>
            <a:r>
              <a:rPr lang="en-US" b="1" i="1" dirty="0" smtClean="0">
                <a:solidFill>
                  <a:schemeClr val="tx2"/>
                </a:solidFill>
              </a:rPr>
              <a:t>The more recent beam is </a:t>
            </a:r>
            <a:r>
              <a:rPr lang="en-US" b="1" i="1" smtClean="0">
                <a:solidFill>
                  <a:schemeClr val="tx2"/>
                </a:solidFill>
              </a:rPr>
              <a:t>not proton dominated</a:t>
            </a:r>
            <a:endParaRPr lang="en-US" b="1" i="1">
              <a:solidFill>
                <a:schemeClr val="tx2"/>
              </a:solidFill>
            </a:endParaRPr>
          </a:p>
        </p:txBody>
      </p:sp>
      <p:sp>
        <p:nvSpPr>
          <p:cNvPr id="45" name="TextBox 44"/>
          <p:cNvSpPr txBox="1"/>
          <p:nvPr/>
        </p:nvSpPr>
        <p:spPr>
          <a:xfrm>
            <a:off x="120903" y="1387257"/>
            <a:ext cx="4804012" cy="2308324"/>
          </a:xfrm>
          <a:prstGeom prst="rect">
            <a:avLst/>
          </a:prstGeom>
          <a:noFill/>
        </p:spPr>
        <p:txBody>
          <a:bodyPr wrap="square" rtlCol="0">
            <a:spAutoFit/>
          </a:bodyPr>
          <a:lstStyle/>
          <a:p>
            <a:pPr algn="ctr"/>
            <a:r>
              <a:rPr lang="en-US" dirty="0" smtClean="0"/>
              <a:t>The momentum distribution is mostly from positron decays</a:t>
            </a:r>
          </a:p>
          <a:p>
            <a:pPr algn="ctr"/>
            <a:endParaRPr lang="en-US" dirty="0"/>
          </a:p>
          <a:p>
            <a:pPr algn="ctr"/>
            <a:r>
              <a:rPr lang="en-US" dirty="0" smtClean="0"/>
              <a:t>The g-2 wiggle also appears in the trackers after a momentum cut</a:t>
            </a:r>
          </a:p>
          <a:p>
            <a:pPr algn="ctr"/>
            <a:endParaRPr lang="en-US" dirty="0"/>
          </a:p>
          <a:p>
            <a:pPr algn="ctr"/>
            <a:r>
              <a:rPr lang="en-US" dirty="0" smtClean="0"/>
              <a:t>The FFT shows up the g-2 frequency and the beam oscillation frequency</a:t>
            </a:r>
            <a:endParaRPr lang="en-US" dirty="0"/>
          </a:p>
        </p:txBody>
      </p:sp>
    </p:spTree>
    <p:extLst>
      <p:ext uri="{BB962C8B-B14F-4D97-AF65-F5344CB8AC3E}">
        <p14:creationId xmlns:p14="http://schemas.microsoft.com/office/powerpoint/2010/main" val="12287559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Beam distribution from the trackers</a:t>
            </a:r>
            <a:endParaRPr lang="en-GB" dirty="0"/>
          </a:p>
        </p:txBody>
      </p:sp>
      <p:pic>
        <p:nvPicPr>
          <p:cNvPr id="18" name="Picture 17">
            <a:extLst>
              <a:ext uri="{FF2B5EF4-FFF2-40B4-BE49-F238E27FC236}">
                <a16:creationId xmlns:a16="http://schemas.microsoft.com/office/drawing/2014/main" xmlns="" id="{AC06EF36-C337-D448-9094-0417A64DB9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90087" y="1205939"/>
            <a:ext cx="3581535" cy="2836384"/>
          </a:xfrm>
          <a:prstGeom prst="rect">
            <a:avLst/>
          </a:prstGeom>
        </p:spPr>
      </p:pic>
      <p:pic>
        <p:nvPicPr>
          <p:cNvPr id="20" name="Picture 19">
            <a:extLst>
              <a:ext uri="{FF2B5EF4-FFF2-40B4-BE49-F238E27FC236}">
                <a16:creationId xmlns:a16="http://schemas.microsoft.com/office/drawing/2014/main" xmlns="" id="{7CAA65DE-D31C-6544-B239-1D5A6363D10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0793" y="1189703"/>
            <a:ext cx="3581536" cy="2836384"/>
          </a:xfrm>
          <a:prstGeom prst="rect">
            <a:avLst/>
          </a:prstGeom>
        </p:spPr>
      </p:pic>
      <p:sp>
        <p:nvSpPr>
          <p:cNvPr id="26" name="TextBox 25"/>
          <p:cNvSpPr txBox="1"/>
          <p:nvPr/>
        </p:nvSpPr>
        <p:spPr>
          <a:xfrm>
            <a:off x="1807589" y="1108844"/>
            <a:ext cx="1436402" cy="338554"/>
          </a:xfrm>
          <a:prstGeom prst="rect">
            <a:avLst/>
          </a:prstGeom>
          <a:solidFill>
            <a:schemeClr val="bg1"/>
          </a:solidFill>
        </p:spPr>
        <p:txBody>
          <a:bodyPr wrap="square" rtlCol="0">
            <a:spAutoFit/>
          </a:bodyPr>
          <a:lstStyle/>
          <a:p>
            <a:r>
              <a:rPr lang="en-US" sz="1600">
                <a:solidFill>
                  <a:srgbClr val="000000"/>
                </a:solidFill>
              </a:rPr>
              <a:t>Decay Vertices</a:t>
            </a:r>
            <a:endParaRPr lang="en-US" sz="1600" dirty="0">
              <a:solidFill>
                <a:srgbClr val="000000"/>
              </a:solidFill>
            </a:endParaRPr>
          </a:p>
        </p:txBody>
      </p:sp>
      <p:pic>
        <p:nvPicPr>
          <p:cNvPr id="27" name="Picture 26">
            <a:extLst>
              <a:ext uri="{FF2B5EF4-FFF2-40B4-BE49-F238E27FC236}">
                <a16:creationId xmlns:a16="http://schemas.microsoft.com/office/drawing/2014/main" xmlns="" id="{94158C3B-D3E2-9F4A-8BE7-D84A358AD23E}"/>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314199" y="1491022"/>
            <a:ext cx="543657" cy="576594"/>
          </a:xfrm>
          <a:prstGeom prst="rect">
            <a:avLst/>
          </a:prstGeom>
        </p:spPr>
      </p:pic>
      <p:sp>
        <p:nvSpPr>
          <p:cNvPr id="28" name="Arc 27">
            <a:extLst>
              <a:ext uri="{FF2B5EF4-FFF2-40B4-BE49-F238E27FC236}">
                <a16:creationId xmlns:a16="http://schemas.microsoft.com/office/drawing/2014/main" xmlns="" id="{07817F95-04B7-714D-9AAE-269A7CEDE206}"/>
              </a:ext>
            </a:extLst>
          </p:cNvPr>
          <p:cNvSpPr/>
          <p:nvPr/>
        </p:nvSpPr>
        <p:spPr>
          <a:xfrm rot="10800000">
            <a:off x="1151918" y="1557575"/>
            <a:ext cx="2596754" cy="2124650"/>
          </a:xfrm>
          <a:prstGeom prst="arc">
            <a:avLst>
              <a:gd name="adj1" fmla="val 493620"/>
              <a:gd name="adj2" fmla="val 13367204"/>
            </a:avLst>
          </a:pr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9" name="Picture 28">
            <a:extLst>
              <a:ext uri="{FF2B5EF4-FFF2-40B4-BE49-F238E27FC236}">
                <a16:creationId xmlns:a16="http://schemas.microsoft.com/office/drawing/2014/main" xmlns="" id="{3F1C9A2E-2352-F44E-B1E4-CF82AC6C009F}"/>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7260611" y="1385976"/>
            <a:ext cx="487689" cy="517235"/>
          </a:xfrm>
          <a:prstGeom prst="rect">
            <a:avLst/>
          </a:prstGeom>
        </p:spPr>
      </p:pic>
      <p:sp>
        <p:nvSpPr>
          <p:cNvPr id="2" name="TextBox 1"/>
          <p:cNvSpPr txBox="1"/>
          <p:nvPr/>
        </p:nvSpPr>
        <p:spPr>
          <a:xfrm>
            <a:off x="0" y="784225"/>
            <a:ext cx="9144000" cy="369332"/>
          </a:xfrm>
          <a:prstGeom prst="rect">
            <a:avLst/>
          </a:prstGeom>
          <a:noFill/>
        </p:spPr>
        <p:txBody>
          <a:bodyPr wrap="square" rtlCol="0">
            <a:spAutoFit/>
          </a:bodyPr>
          <a:lstStyle/>
          <a:p>
            <a:pPr algn="ctr"/>
            <a:r>
              <a:rPr lang="en-US" b="1" i="1" dirty="0" smtClean="0">
                <a:solidFill>
                  <a:schemeClr val="tx2"/>
                </a:solidFill>
              </a:rPr>
              <a:t>The tracks can </a:t>
            </a:r>
            <a:r>
              <a:rPr lang="en-US" b="1" i="1" smtClean="0">
                <a:solidFill>
                  <a:schemeClr val="tx2"/>
                </a:solidFill>
              </a:rPr>
              <a:t>be extrapolated back from the point of tangency to get the beam distribution</a:t>
            </a:r>
            <a:endParaRPr lang="en-US" b="1" i="1">
              <a:solidFill>
                <a:schemeClr val="tx2"/>
              </a:solidFill>
            </a:endParaRPr>
          </a:p>
        </p:txBody>
      </p:sp>
      <p:pic>
        <p:nvPicPr>
          <p:cNvPr id="30" name="Picture 29">
            <a:extLst>
              <a:ext uri="{FF2B5EF4-FFF2-40B4-BE49-F238E27FC236}">
                <a16:creationId xmlns:a16="http://schemas.microsoft.com/office/drawing/2014/main" xmlns="" id="{34966E12-1637-2A46-829E-F0B0E06C212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88837" y="4178802"/>
            <a:ext cx="3725839" cy="2677362"/>
          </a:xfrm>
          <a:prstGeom prst="rect">
            <a:avLst/>
          </a:prstGeom>
        </p:spPr>
      </p:pic>
      <p:pic>
        <p:nvPicPr>
          <p:cNvPr id="31" name="Picture 30">
            <a:extLst>
              <a:ext uri="{FF2B5EF4-FFF2-40B4-BE49-F238E27FC236}">
                <a16:creationId xmlns:a16="http://schemas.microsoft.com/office/drawing/2014/main" xmlns="" id="{1F42E016-781B-F04B-83AD-45B12BE926E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91944" y="4084046"/>
            <a:ext cx="3500386" cy="2772118"/>
          </a:xfrm>
          <a:prstGeom prst="rect">
            <a:avLst/>
          </a:prstGeom>
        </p:spPr>
      </p:pic>
      <p:sp>
        <p:nvSpPr>
          <p:cNvPr id="32" name="TextBox 31"/>
          <p:cNvSpPr txBox="1"/>
          <p:nvPr/>
        </p:nvSpPr>
        <p:spPr>
          <a:xfrm>
            <a:off x="5067050" y="3941286"/>
            <a:ext cx="2769412" cy="338554"/>
          </a:xfrm>
          <a:prstGeom prst="rect">
            <a:avLst/>
          </a:prstGeom>
          <a:solidFill>
            <a:schemeClr val="bg1"/>
          </a:solidFill>
        </p:spPr>
        <p:txBody>
          <a:bodyPr wrap="none" rtlCol="0">
            <a:spAutoFit/>
          </a:bodyPr>
          <a:lstStyle/>
          <a:p>
            <a:r>
              <a:rPr lang="en-US" sz="1600" b="1" dirty="0"/>
              <a:t>Mean</a:t>
            </a:r>
            <a:r>
              <a:rPr lang="en-US" sz="1600" dirty="0">
                <a:solidFill>
                  <a:srgbClr val="000000"/>
                </a:solidFill>
              </a:rPr>
              <a:t> &amp; </a:t>
            </a:r>
            <a:r>
              <a:rPr lang="en-US" sz="1600" b="1" dirty="0">
                <a:solidFill>
                  <a:srgbClr val="C00000"/>
                </a:solidFill>
              </a:rPr>
              <a:t>RMS</a:t>
            </a:r>
            <a:r>
              <a:rPr lang="en-US" sz="1600" dirty="0">
                <a:solidFill>
                  <a:srgbClr val="000000"/>
                </a:solidFill>
              </a:rPr>
              <a:t> of Radial Position</a:t>
            </a:r>
          </a:p>
        </p:txBody>
      </p:sp>
      <p:pic>
        <p:nvPicPr>
          <p:cNvPr id="34" name="Picture 33">
            <a:extLst>
              <a:ext uri="{FF2B5EF4-FFF2-40B4-BE49-F238E27FC236}">
                <a16:creationId xmlns:a16="http://schemas.microsoft.com/office/drawing/2014/main" xmlns="" id="{9C88E95F-566A-FE43-8D7C-8160C5F3CA89}"/>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1151917" y="4026087"/>
            <a:ext cx="444873" cy="471825"/>
          </a:xfrm>
          <a:prstGeom prst="rect">
            <a:avLst/>
          </a:prstGeom>
        </p:spPr>
      </p:pic>
      <p:pic>
        <p:nvPicPr>
          <p:cNvPr id="35" name="Picture 34">
            <a:extLst>
              <a:ext uri="{FF2B5EF4-FFF2-40B4-BE49-F238E27FC236}">
                <a16:creationId xmlns:a16="http://schemas.microsoft.com/office/drawing/2014/main" xmlns="" id="{33DD2A55-614A-7D48-A160-9B6958B0F49A}"/>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7434494" y="4327639"/>
            <a:ext cx="432778" cy="458998"/>
          </a:xfrm>
          <a:prstGeom prst="rect">
            <a:avLst/>
          </a:prstGeom>
        </p:spPr>
      </p:pic>
      <p:sp>
        <p:nvSpPr>
          <p:cNvPr id="36" name="TextBox 35"/>
          <p:cNvSpPr txBox="1"/>
          <p:nvPr/>
        </p:nvSpPr>
        <p:spPr>
          <a:xfrm>
            <a:off x="5118265" y="1108844"/>
            <a:ext cx="2472087" cy="338554"/>
          </a:xfrm>
          <a:prstGeom prst="rect">
            <a:avLst/>
          </a:prstGeom>
          <a:solidFill>
            <a:schemeClr val="bg1"/>
          </a:solidFill>
        </p:spPr>
        <p:txBody>
          <a:bodyPr wrap="none" rtlCol="0">
            <a:spAutoFit/>
          </a:bodyPr>
          <a:lstStyle/>
          <a:p>
            <a:r>
              <a:rPr lang="en-US" sz="1600" b="0" smtClean="0">
                <a:solidFill>
                  <a:srgbClr val="000000"/>
                </a:solidFill>
              </a:rPr>
              <a:t>Radial &amp; Vertical </a:t>
            </a:r>
            <a:r>
              <a:rPr lang="en-US" sz="1600" b="0" dirty="0" smtClean="0">
                <a:solidFill>
                  <a:srgbClr val="000000"/>
                </a:solidFill>
              </a:rPr>
              <a:t>Position</a:t>
            </a:r>
          </a:p>
        </p:txBody>
      </p:sp>
      <p:sp>
        <p:nvSpPr>
          <p:cNvPr id="37" name="TextBox 36"/>
          <p:cNvSpPr txBox="1"/>
          <p:nvPr/>
        </p:nvSpPr>
        <p:spPr>
          <a:xfrm>
            <a:off x="1638536" y="3966987"/>
            <a:ext cx="184731" cy="338554"/>
          </a:xfrm>
          <a:prstGeom prst="rect">
            <a:avLst/>
          </a:prstGeom>
          <a:solidFill>
            <a:schemeClr val="bg1"/>
          </a:solidFill>
        </p:spPr>
        <p:txBody>
          <a:bodyPr wrap="none" rtlCol="0">
            <a:spAutoFit/>
          </a:bodyPr>
          <a:lstStyle/>
          <a:p>
            <a:endParaRPr lang="en-US" sz="1600" b="0" dirty="0" smtClean="0">
              <a:solidFill>
                <a:srgbClr val="000000"/>
              </a:solidFill>
            </a:endParaRPr>
          </a:p>
        </p:txBody>
      </p:sp>
      <p:sp>
        <p:nvSpPr>
          <p:cNvPr id="38" name="TextBox 37"/>
          <p:cNvSpPr txBox="1"/>
          <p:nvPr/>
        </p:nvSpPr>
        <p:spPr>
          <a:xfrm>
            <a:off x="1759676" y="3967105"/>
            <a:ext cx="2306144" cy="338554"/>
          </a:xfrm>
          <a:prstGeom prst="rect">
            <a:avLst/>
          </a:prstGeom>
          <a:solidFill>
            <a:schemeClr val="bg1"/>
          </a:solidFill>
        </p:spPr>
        <p:txBody>
          <a:bodyPr wrap="none" rtlCol="0">
            <a:spAutoFit/>
          </a:bodyPr>
          <a:lstStyle/>
          <a:p>
            <a:r>
              <a:rPr lang="en-US" sz="1600" dirty="0">
                <a:solidFill>
                  <a:srgbClr val="000000"/>
                </a:solidFill>
              </a:rPr>
              <a:t>Radial Position </a:t>
            </a:r>
            <a:r>
              <a:rPr lang="en-US" sz="1600">
                <a:solidFill>
                  <a:srgbClr val="000000"/>
                </a:solidFill>
              </a:rPr>
              <a:t>within </a:t>
            </a:r>
            <a:r>
              <a:rPr lang="en-US" sz="1600" smtClean="0">
                <a:solidFill>
                  <a:srgbClr val="000000"/>
                </a:solidFill>
              </a:rPr>
              <a:t>Fill </a:t>
            </a:r>
            <a:endParaRPr lang="en-US" sz="1600" dirty="0">
              <a:solidFill>
                <a:srgbClr val="000000"/>
              </a:solidFill>
            </a:endParaRPr>
          </a:p>
        </p:txBody>
      </p:sp>
    </p:spTree>
    <p:extLst>
      <p:ext uri="{BB962C8B-B14F-4D97-AF65-F5344CB8AC3E}">
        <p14:creationId xmlns:p14="http://schemas.microsoft.com/office/powerpoint/2010/main" val="12972335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Tracker </a:t>
            </a:r>
            <a:r>
              <a:rPr lang="mr-IN" sz="2800" b="1" dirty="0" smtClean="0">
                <a:solidFill>
                  <a:schemeClr val="bg1"/>
                </a:solidFill>
              </a:rPr>
              <a:t>–</a:t>
            </a:r>
            <a:r>
              <a:rPr lang="en-GB" sz="2800" b="1" dirty="0" smtClean="0">
                <a:solidFill>
                  <a:schemeClr val="bg1"/>
                </a:solidFill>
              </a:rPr>
              <a:t> </a:t>
            </a:r>
            <a:r>
              <a:rPr lang="en-GB" sz="2800" b="1" dirty="0" err="1" smtClean="0">
                <a:solidFill>
                  <a:schemeClr val="bg1"/>
                </a:solidFill>
              </a:rPr>
              <a:t>Calo</a:t>
            </a:r>
            <a:r>
              <a:rPr lang="en-GB" sz="2800" b="1" dirty="0" smtClean="0">
                <a:solidFill>
                  <a:schemeClr val="bg1"/>
                </a:solidFill>
              </a:rPr>
              <a:t> Cross Checks</a:t>
            </a:r>
            <a:endParaRPr lang="en-GB" dirty="0"/>
          </a:p>
        </p:txBody>
      </p:sp>
      <p:grpSp>
        <p:nvGrpSpPr>
          <p:cNvPr id="19" name="Group 18"/>
          <p:cNvGrpSpPr/>
          <p:nvPr/>
        </p:nvGrpSpPr>
        <p:grpSpPr>
          <a:xfrm>
            <a:off x="17645" y="1554778"/>
            <a:ext cx="5011555" cy="2941022"/>
            <a:chOff x="17645" y="1524000"/>
            <a:chExt cx="5011555" cy="2941022"/>
          </a:xfrm>
        </p:grpSpPr>
        <p:pic>
          <p:nvPicPr>
            <p:cNvPr id="21" name="Picture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3865" y="1524000"/>
              <a:ext cx="4775335" cy="2770873"/>
            </a:xfrm>
            <a:prstGeom prst="rect">
              <a:avLst/>
            </a:prstGeom>
          </p:spPr>
        </p:pic>
        <p:sp>
          <p:nvSpPr>
            <p:cNvPr id="22" name="TextBox 21"/>
            <p:cNvSpPr txBox="1"/>
            <p:nvPr/>
          </p:nvSpPr>
          <p:spPr>
            <a:xfrm>
              <a:off x="2362200" y="4126468"/>
              <a:ext cx="2370008" cy="338554"/>
            </a:xfrm>
            <a:prstGeom prst="rect">
              <a:avLst/>
            </a:prstGeom>
            <a:solidFill>
              <a:schemeClr val="bg1"/>
            </a:solidFill>
          </p:spPr>
          <p:txBody>
            <a:bodyPr wrap="none" rtlCol="0">
              <a:spAutoFit/>
            </a:bodyPr>
            <a:lstStyle/>
            <a:p>
              <a:r>
                <a:rPr lang="en-US" sz="1600" b="0" smtClean="0">
                  <a:solidFill>
                    <a:srgbClr val="000000"/>
                  </a:solidFill>
                </a:rPr>
                <a:t>Track Momentum </a:t>
              </a:r>
              <a:r>
                <a:rPr lang="en-US" sz="1600" b="0" dirty="0" smtClean="0">
                  <a:solidFill>
                    <a:srgbClr val="000000"/>
                  </a:solidFill>
                </a:rPr>
                <a:t>[MeV]</a:t>
              </a:r>
            </a:p>
          </p:txBody>
        </p:sp>
        <p:sp>
          <p:nvSpPr>
            <p:cNvPr id="23" name="TextBox 22"/>
            <p:cNvSpPr txBox="1"/>
            <p:nvPr/>
          </p:nvSpPr>
          <p:spPr>
            <a:xfrm rot="16200000">
              <a:off x="-766224" y="2351999"/>
              <a:ext cx="1906291" cy="338554"/>
            </a:xfrm>
            <a:prstGeom prst="rect">
              <a:avLst/>
            </a:prstGeom>
            <a:solidFill>
              <a:schemeClr val="bg1"/>
            </a:solidFill>
          </p:spPr>
          <p:txBody>
            <a:bodyPr wrap="none" rtlCol="0">
              <a:spAutoFit/>
            </a:bodyPr>
            <a:lstStyle/>
            <a:p>
              <a:r>
                <a:rPr lang="en-US" sz="1600" b="0" dirty="0" err="1" smtClean="0">
                  <a:solidFill>
                    <a:srgbClr val="000000"/>
                  </a:solidFill>
                </a:rPr>
                <a:t>Calo</a:t>
              </a:r>
              <a:r>
                <a:rPr lang="en-US" sz="1600" b="0" dirty="0" smtClean="0">
                  <a:solidFill>
                    <a:srgbClr val="000000"/>
                  </a:solidFill>
                </a:rPr>
                <a:t> Energy [MeV]</a:t>
              </a:r>
            </a:p>
          </p:txBody>
        </p:sp>
      </p:grpSp>
      <p:sp>
        <p:nvSpPr>
          <p:cNvPr id="24" name="Rectangle 23"/>
          <p:cNvSpPr/>
          <p:nvPr/>
        </p:nvSpPr>
        <p:spPr>
          <a:xfrm>
            <a:off x="685800" y="1752600"/>
            <a:ext cx="1005840" cy="1097280"/>
          </a:xfrm>
          <a:prstGeom prst="rect">
            <a:avLst/>
          </a:prstGeom>
          <a:solidFill>
            <a:schemeClr val="bg1"/>
          </a:solidFill>
        </p:spPr>
        <p:txBody>
          <a:bodyPr rtlCol="0" anchor="ctr">
            <a:spAutoFit/>
          </a:bodyPr>
          <a:lstStyle/>
          <a:p>
            <a:pPr marL="342900" indent="-342900" algn="ctr">
              <a:buFont typeface="Arial" charset="0"/>
              <a:buChar char="•"/>
            </a:pPr>
            <a:endParaRPr lang="en-US" sz="2400" b="0" dirty="0">
              <a:solidFill>
                <a:schemeClr val="tx1"/>
              </a:solidFill>
            </a:endParaRPr>
          </a:p>
        </p:txBody>
      </p:sp>
      <p:sp>
        <p:nvSpPr>
          <p:cNvPr id="25" name="TextBox 24"/>
          <p:cNvSpPr txBox="1"/>
          <p:nvPr/>
        </p:nvSpPr>
        <p:spPr>
          <a:xfrm>
            <a:off x="685800" y="1779896"/>
            <a:ext cx="1709122" cy="338554"/>
          </a:xfrm>
          <a:prstGeom prst="rect">
            <a:avLst/>
          </a:prstGeom>
          <a:noFill/>
        </p:spPr>
        <p:txBody>
          <a:bodyPr wrap="none" rtlCol="0">
            <a:spAutoFit/>
          </a:bodyPr>
          <a:lstStyle/>
          <a:p>
            <a:r>
              <a:rPr lang="en-US" sz="1600" b="0" dirty="0" smtClean="0">
                <a:solidFill>
                  <a:srgbClr val="000000"/>
                </a:solidFill>
              </a:rPr>
              <a:t>Engineering Run</a:t>
            </a:r>
          </a:p>
        </p:txBody>
      </p:sp>
      <p:sp>
        <p:nvSpPr>
          <p:cNvPr id="33" name="TextBox 32"/>
          <p:cNvSpPr txBox="1"/>
          <p:nvPr/>
        </p:nvSpPr>
        <p:spPr>
          <a:xfrm>
            <a:off x="4114800" y="3166646"/>
            <a:ext cx="302577" cy="338554"/>
          </a:xfrm>
          <a:prstGeom prst="rect">
            <a:avLst/>
          </a:prstGeom>
          <a:solidFill>
            <a:schemeClr val="bg1"/>
          </a:solidFill>
          <a:ln>
            <a:solidFill>
              <a:schemeClr val="tx1"/>
            </a:solidFill>
          </a:ln>
        </p:spPr>
        <p:txBody>
          <a:bodyPr wrap="square" rtlCol="0">
            <a:spAutoFit/>
          </a:bodyPr>
          <a:lstStyle/>
          <a:p>
            <a:r>
              <a:rPr lang="en-US" sz="1600" b="0" smtClean="0">
                <a:solidFill>
                  <a:srgbClr val="000000"/>
                </a:solidFill>
              </a:rPr>
              <a:t>p</a:t>
            </a:r>
            <a:endParaRPr lang="en-US" sz="1600" b="0" dirty="0" smtClean="0">
              <a:solidFill>
                <a:srgbClr val="000000"/>
              </a:solidFill>
            </a:endParaRPr>
          </a:p>
        </p:txBody>
      </p:sp>
      <p:sp>
        <p:nvSpPr>
          <p:cNvPr id="39" name="TextBox 38"/>
          <p:cNvSpPr txBox="1"/>
          <p:nvPr/>
        </p:nvSpPr>
        <p:spPr>
          <a:xfrm>
            <a:off x="1524001" y="2590800"/>
            <a:ext cx="378596" cy="338554"/>
          </a:xfrm>
          <a:prstGeom prst="rect">
            <a:avLst/>
          </a:prstGeom>
          <a:solidFill>
            <a:schemeClr val="bg1"/>
          </a:solidFill>
          <a:ln>
            <a:solidFill>
              <a:schemeClr val="tx1"/>
            </a:solidFill>
          </a:ln>
        </p:spPr>
        <p:txBody>
          <a:bodyPr wrap="square" rtlCol="0">
            <a:spAutoFit/>
          </a:bodyPr>
          <a:lstStyle/>
          <a:p>
            <a:r>
              <a:rPr lang="en-US" sz="1600" b="0" dirty="0" smtClean="0">
                <a:solidFill>
                  <a:srgbClr val="000000"/>
                </a:solidFill>
              </a:rPr>
              <a:t>e</a:t>
            </a:r>
            <a:r>
              <a:rPr lang="en-US" sz="1600" b="0" baseline="30000" dirty="0" smtClean="0">
                <a:solidFill>
                  <a:srgbClr val="000000"/>
                </a:solidFill>
              </a:rPr>
              <a:t>+</a:t>
            </a:r>
          </a:p>
        </p:txBody>
      </p:sp>
      <p:grpSp>
        <p:nvGrpSpPr>
          <p:cNvPr id="40" name="Group 39"/>
          <p:cNvGrpSpPr/>
          <p:nvPr/>
        </p:nvGrpSpPr>
        <p:grpSpPr>
          <a:xfrm>
            <a:off x="4005616" y="4609177"/>
            <a:ext cx="5028709" cy="2142597"/>
            <a:chOff x="-3853023" y="-367014"/>
            <a:chExt cx="4226572" cy="1800828"/>
          </a:xfrm>
        </p:grpSpPr>
        <p:pic>
          <p:nvPicPr>
            <p:cNvPr id="41" name="Picture 40"/>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853023" y="-367014"/>
              <a:ext cx="4005423" cy="1800828"/>
            </a:xfrm>
            <a:prstGeom prst="rect">
              <a:avLst/>
            </a:prstGeom>
          </p:spPr>
        </p:pic>
        <p:pic>
          <p:nvPicPr>
            <p:cNvPr id="42" name="Picture 4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79400" y="-300110"/>
              <a:ext cx="652949" cy="1138310"/>
            </a:xfrm>
            <a:prstGeom prst="rect">
              <a:avLst/>
            </a:prstGeom>
          </p:spPr>
        </p:pic>
      </p:grpSp>
      <p:sp>
        <p:nvSpPr>
          <p:cNvPr id="3" name="TextBox 2"/>
          <p:cNvSpPr txBox="1"/>
          <p:nvPr/>
        </p:nvSpPr>
        <p:spPr>
          <a:xfrm>
            <a:off x="17644" y="784225"/>
            <a:ext cx="9126356" cy="646331"/>
          </a:xfrm>
          <a:prstGeom prst="rect">
            <a:avLst/>
          </a:prstGeom>
          <a:noFill/>
        </p:spPr>
        <p:txBody>
          <a:bodyPr wrap="square" rtlCol="0">
            <a:spAutoFit/>
          </a:bodyPr>
          <a:lstStyle/>
          <a:p>
            <a:pPr algn="ctr"/>
            <a:r>
              <a:rPr lang="en-US" b="1" i="1" dirty="0" smtClean="0">
                <a:solidFill>
                  <a:schemeClr val="tx2"/>
                </a:solidFill>
              </a:rPr>
              <a:t>The trackers are located in front of 2 of the calorimeters so can be used for systematic checks in terms </a:t>
            </a:r>
            <a:r>
              <a:rPr lang="en-US" b="1" i="1" smtClean="0">
                <a:solidFill>
                  <a:schemeClr val="tx2"/>
                </a:solidFill>
              </a:rPr>
              <a:t>of gain and pile up</a:t>
            </a:r>
            <a:endParaRPr lang="en-US" b="1" i="1" dirty="0">
              <a:solidFill>
                <a:schemeClr val="tx2"/>
              </a:solidFill>
            </a:endParaRPr>
          </a:p>
        </p:txBody>
      </p:sp>
      <p:sp>
        <p:nvSpPr>
          <p:cNvPr id="6" name="TextBox 5"/>
          <p:cNvSpPr txBox="1"/>
          <p:nvPr/>
        </p:nvSpPr>
        <p:spPr>
          <a:xfrm>
            <a:off x="5029200" y="1883391"/>
            <a:ext cx="4114800" cy="1477328"/>
          </a:xfrm>
          <a:prstGeom prst="rect">
            <a:avLst/>
          </a:prstGeom>
          <a:noFill/>
        </p:spPr>
        <p:txBody>
          <a:bodyPr wrap="square" rtlCol="0">
            <a:spAutoFit/>
          </a:bodyPr>
          <a:lstStyle/>
          <a:p>
            <a:r>
              <a:rPr lang="en-US" dirty="0" smtClean="0"/>
              <a:t>Comparison between calorimeter energy and tracker momentum</a:t>
            </a:r>
          </a:p>
          <a:p>
            <a:endParaRPr lang="en-US" dirty="0"/>
          </a:p>
          <a:p>
            <a:r>
              <a:rPr lang="en-US" dirty="0" smtClean="0"/>
              <a:t>See correlation as expected for the decay positrons</a:t>
            </a:r>
            <a:endParaRPr lang="en-US" dirty="0"/>
          </a:p>
        </p:txBody>
      </p:sp>
      <p:sp>
        <p:nvSpPr>
          <p:cNvPr id="7" name="TextBox 6"/>
          <p:cNvSpPr txBox="1"/>
          <p:nvPr/>
        </p:nvSpPr>
        <p:spPr>
          <a:xfrm>
            <a:off x="69346" y="5089827"/>
            <a:ext cx="3794078" cy="1200329"/>
          </a:xfrm>
          <a:prstGeom prst="rect">
            <a:avLst/>
          </a:prstGeom>
          <a:noFill/>
        </p:spPr>
        <p:txBody>
          <a:bodyPr wrap="square" rtlCol="0">
            <a:spAutoFit/>
          </a:bodyPr>
          <a:lstStyle/>
          <a:p>
            <a:pPr algn="ctr"/>
            <a:r>
              <a:rPr lang="en-US" dirty="0" smtClean="0"/>
              <a:t>Can check the pileup in the calorimeter </a:t>
            </a:r>
            <a:r>
              <a:rPr lang="mr-IN" dirty="0" smtClean="0"/>
              <a:t>–</a:t>
            </a:r>
            <a:r>
              <a:rPr lang="en-US" dirty="0" smtClean="0"/>
              <a:t> for example here there are 2 tracks but only one calorimeter cluster</a:t>
            </a:r>
            <a:endParaRPr lang="en-US" dirty="0"/>
          </a:p>
        </p:txBody>
      </p:sp>
    </p:spTree>
    <p:extLst>
      <p:ext uri="{BB962C8B-B14F-4D97-AF65-F5344CB8AC3E}">
        <p14:creationId xmlns:p14="http://schemas.microsoft.com/office/powerpoint/2010/main" val="474843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EDM</a:t>
            </a:r>
            <a:endParaRPr lang="en-GB" dirty="0"/>
          </a:p>
        </p:txBody>
      </p:sp>
      <p:sp>
        <p:nvSpPr>
          <p:cNvPr id="8" name="TextBox 7"/>
          <p:cNvSpPr txBox="1"/>
          <p:nvPr/>
        </p:nvSpPr>
        <p:spPr>
          <a:xfrm>
            <a:off x="-1" y="784225"/>
            <a:ext cx="9144000" cy="369332"/>
          </a:xfrm>
          <a:prstGeom prst="rect">
            <a:avLst/>
          </a:prstGeom>
          <a:noFill/>
        </p:spPr>
        <p:txBody>
          <a:bodyPr wrap="square" rtlCol="0">
            <a:spAutoFit/>
          </a:bodyPr>
          <a:lstStyle/>
          <a:p>
            <a:pPr algn="ctr"/>
            <a:r>
              <a:rPr lang="en-GB" b="1" i="1" dirty="0" smtClean="0">
                <a:solidFill>
                  <a:srgbClr val="1F497D"/>
                </a:solidFill>
              </a:rPr>
              <a:t>The g-2 experiment at </a:t>
            </a:r>
            <a:r>
              <a:rPr lang="en-GB" b="1" i="1" dirty="0" err="1" smtClean="0">
                <a:solidFill>
                  <a:srgbClr val="1F497D"/>
                </a:solidFill>
              </a:rPr>
              <a:t>Fermilab</a:t>
            </a:r>
            <a:r>
              <a:rPr lang="en-GB" b="1" i="1" dirty="0" smtClean="0">
                <a:solidFill>
                  <a:srgbClr val="1F497D"/>
                </a:solidFill>
              </a:rPr>
              <a:t> can also look for a potential </a:t>
            </a:r>
            <a:r>
              <a:rPr lang="en-GB" b="1" i="1" dirty="0" err="1" smtClean="0">
                <a:solidFill>
                  <a:srgbClr val="1F497D"/>
                </a:solidFill>
              </a:rPr>
              <a:t>muon</a:t>
            </a:r>
            <a:r>
              <a:rPr lang="en-GB" b="1" i="1" dirty="0" smtClean="0">
                <a:solidFill>
                  <a:srgbClr val="1F497D"/>
                </a:solidFill>
              </a:rPr>
              <a:t> EDM</a:t>
            </a:r>
            <a:endParaRPr lang="en-GB" b="1" i="1" dirty="0">
              <a:solidFill>
                <a:srgbClr val="1F497D"/>
              </a:solidFill>
            </a:endParaRPr>
          </a:p>
        </p:txBody>
      </p:sp>
      <p:sp>
        <p:nvSpPr>
          <p:cNvPr id="9" name="TextBox 8"/>
          <p:cNvSpPr txBox="1"/>
          <p:nvPr/>
        </p:nvSpPr>
        <p:spPr>
          <a:xfrm>
            <a:off x="-1" y="1255102"/>
            <a:ext cx="6360789" cy="1477328"/>
          </a:xfrm>
          <a:prstGeom prst="rect">
            <a:avLst/>
          </a:prstGeom>
          <a:noFill/>
        </p:spPr>
        <p:txBody>
          <a:bodyPr wrap="square" rtlCol="0">
            <a:spAutoFit/>
          </a:bodyPr>
          <a:lstStyle/>
          <a:p>
            <a:r>
              <a:rPr lang="en-GB" dirty="0" smtClean="0"/>
              <a:t>Fundamental particles can also have an EDM </a:t>
            </a:r>
          </a:p>
          <a:p>
            <a:r>
              <a:rPr lang="en-GB" dirty="0" smtClean="0"/>
              <a:t>defined by an equation similar to the MDM:</a:t>
            </a:r>
          </a:p>
          <a:p>
            <a:endParaRPr lang="en-GB" dirty="0" smtClean="0"/>
          </a:p>
          <a:p>
            <a:r>
              <a:rPr lang="en-GB" dirty="0" smtClean="0"/>
              <a:t>							Defined by the Hamiltonian:</a:t>
            </a:r>
          </a:p>
          <a:p>
            <a:r>
              <a:rPr lang="en-GB" dirty="0" smtClean="0"/>
              <a:t> </a:t>
            </a:r>
            <a:endParaRPr lang="en-GB" dirty="0"/>
          </a:p>
        </p:txBody>
      </p:sp>
      <p:graphicFrame>
        <p:nvGraphicFramePr>
          <p:cNvPr id="10" name="Object 9"/>
          <p:cNvGraphicFramePr>
            <a:graphicFrameLocks noChangeAspect="1"/>
          </p:cNvGraphicFramePr>
          <p:nvPr/>
        </p:nvGraphicFramePr>
        <p:xfrm>
          <a:off x="5067300" y="1255102"/>
          <a:ext cx="1293489" cy="624443"/>
        </p:xfrm>
        <a:graphic>
          <a:graphicData uri="http://schemas.openxmlformats.org/presentationml/2006/ole">
            <mc:AlternateContent xmlns:mc="http://schemas.openxmlformats.org/markup-compatibility/2006">
              <mc:Choice xmlns:v="urn:schemas-microsoft-com:vml" Requires="v">
                <p:oleObj spid="_x0000_s103491" name="Equation" r:id="rId5" imgW="736600" imgH="355600" progId="Equation.3">
                  <p:embed/>
                </p:oleObj>
              </mc:Choice>
              <mc:Fallback>
                <p:oleObj name="Equation" r:id="rId5" imgW="736600" imgH="35560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67300" y="1255102"/>
                        <a:ext cx="1293489" cy="6244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nvGraphicFramePr>
        <p:xfrm>
          <a:off x="7162800" y="1252725"/>
          <a:ext cx="1320800" cy="626820"/>
        </p:xfrm>
        <a:graphic>
          <a:graphicData uri="http://schemas.openxmlformats.org/presentationml/2006/ole">
            <mc:AlternateContent xmlns:mc="http://schemas.openxmlformats.org/markup-compatibility/2006">
              <mc:Choice xmlns:v="urn:schemas-microsoft-com:vml" Requires="v">
                <p:oleObj spid="_x0000_s103492" name="Equation" r:id="rId7" imgW="749300" imgH="355600" progId="Equation.3">
                  <p:embed/>
                </p:oleObj>
              </mc:Choice>
              <mc:Fallback>
                <p:oleObj name="Equation" r:id="rId7" imgW="749300" imgH="355600" progId="Equation.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62800" y="1252725"/>
                        <a:ext cx="1320800" cy="6268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6348089" y="2047246"/>
          <a:ext cx="2334889" cy="434398"/>
        </p:xfrm>
        <a:graphic>
          <a:graphicData uri="http://schemas.openxmlformats.org/presentationml/2006/ole">
            <mc:AlternateContent xmlns:mc="http://schemas.openxmlformats.org/markup-compatibility/2006">
              <mc:Choice xmlns:v="urn:schemas-microsoft-com:vml" Requires="v">
                <p:oleObj spid="_x0000_s103493" name="Equation" r:id="rId9" imgW="1092200" imgH="203200" progId="Equation.3">
                  <p:embed/>
                </p:oleObj>
              </mc:Choice>
              <mc:Fallback>
                <p:oleObj name="Equation" r:id="rId9" imgW="1092200" imgH="203200" progId="Equation.3">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48089" y="2047246"/>
                        <a:ext cx="2334889" cy="43439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Table 12"/>
          <p:cNvGraphicFramePr>
            <a:graphicFrameLocks noGrp="1"/>
          </p:cNvGraphicFramePr>
          <p:nvPr/>
        </p:nvGraphicFramePr>
        <p:xfrm>
          <a:off x="5664200" y="2630758"/>
          <a:ext cx="3479800" cy="1503680"/>
        </p:xfrm>
        <a:graphic>
          <a:graphicData uri="http://schemas.openxmlformats.org/drawingml/2006/table">
            <a:tbl>
              <a:tblPr firstRow="1" bandRow="1">
                <a:tableStyleId>{5C22544A-7EE6-4342-B048-85BDC9FD1C3A}</a:tableStyleId>
              </a:tblPr>
              <a:tblGrid>
                <a:gridCol w="869950"/>
                <a:gridCol w="869950"/>
                <a:gridCol w="869950"/>
                <a:gridCol w="869950"/>
              </a:tblGrid>
              <a:tr h="370840">
                <a:tc>
                  <a:txBody>
                    <a:bodyPr/>
                    <a:lstStyle/>
                    <a:p>
                      <a:pPr algn="ctr"/>
                      <a:endParaRPr lang="en-GB" dirty="0"/>
                    </a:p>
                  </a:txBody>
                  <a:tcPr>
                    <a:lnR w="28575" cap="flat" cmpd="sng" algn="ctr">
                      <a:solidFill>
                        <a:srgbClr val="FFFFFF"/>
                      </a:solidFill>
                      <a:prstDash val="solid"/>
                      <a:round/>
                      <a:headEnd type="none" w="med" len="med"/>
                      <a:tailEnd type="none" w="med" len="med"/>
                    </a:lnR>
                    <a:solidFill>
                      <a:srgbClr val="4F81BD"/>
                    </a:solidFill>
                  </a:tcPr>
                </a:tc>
                <a:tc>
                  <a:txBody>
                    <a:bodyPr/>
                    <a:lstStyle/>
                    <a:p>
                      <a:pPr algn="ctr"/>
                      <a:r>
                        <a:rPr lang="en-GB" dirty="0" smtClean="0"/>
                        <a:t>E</a:t>
                      </a:r>
                      <a:endParaRPr lang="en-GB" dirty="0"/>
                    </a:p>
                  </a:txBody>
                  <a:tcPr>
                    <a:lnL w="28575" cap="flat" cmpd="sng" algn="ctr">
                      <a:solidFill>
                        <a:srgbClr val="FFFFFF"/>
                      </a:solidFill>
                      <a:prstDash val="solid"/>
                      <a:round/>
                      <a:headEnd type="none" w="med" len="med"/>
                      <a:tailEnd type="none" w="med" len="med"/>
                    </a:lnL>
                    <a:solidFill>
                      <a:srgbClr val="4F81BD"/>
                    </a:solidFill>
                  </a:tcPr>
                </a:tc>
                <a:tc>
                  <a:txBody>
                    <a:bodyPr/>
                    <a:lstStyle/>
                    <a:p>
                      <a:pPr algn="ctr"/>
                      <a:r>
                        <a:rPr lang="en-GB" dirty="0" smtClean="0"/>
                        <a:t>B</a:t>
                      </a:r>
                      <a:endParaRPr lang="en-GB" dirty="0"/>
                    </a:p>
                  </a:txBody>
                  <a:tcPr>
                    <a:solidFill>
                      <a:srgbClr val="4F81BD"/>
                    </a:solidFill>
                  </a:tcPr>
                </a:tc>
                <a:tc>
                  <a:txBody>
                    <a:bodyPr/>
                    <a:lstStyle/>
                    <a:p>
                      <a:pPr algn="ctr"/>
                      <a:r>
                        <a:rPr lang="en-GB" dirty="0" err="1" smtClean="0"/>
                        <a:t>μ</a:t>
                      </a:r>
                      <a:r>
                        <a:rPr lang="en-GB" dirty="0" smtClean="0"/>
                        <a:t> or </a:t>
                      </a:r>
                      <a:r>
                        <a:rPr lang="en-GB" dirty="0" err="1" smtClean="0"/>
                        <a:t>d</a:t>
                      </a:r>
                      <a:endParaRPr lang="en-GB" dirty="0"/>
                    </a:p>
                  </a:txBody>
                  <a:tcPr>
                    <a:solidFill>
                      <a:srgbClr val="4F81BD"/>
                    </a:solidFill>
                  </a:tcPr>
                </a:tc>
              </a:tr>
              <a:tr h="391160">
                <a:tc>
                  <a:txBody>
                    <a:bodyPr/>
                    <a:lstStyle/>
                    <a:p>
                      <a:pPr algn="ctr"/>
                      <a:r>
                        <a:rPr lang="en-GB" dirty="0" smtClean="0">
                          <a:solidFill>
                            <a:schemeClr val="bg1"/>
                          </a:solidFill>
                        </a:rPr>
                        <a:t>P</a:t>
                      </a:r>
                      <a:endParaRPr lang="en-GB" dirty="0">
                        <a:solidFill>
                          <a:schemeClr val="bg1"/>
                        </a:solidFill>
                      </a:endParaRPr>
                    </a:p>
                  </a:txBody>
                  <a:tcPr>
                    <a:lnR w="28575" cap="flat" cmpd="sng" algn="ctr">
                      <a:solidFill>
                        <a:srgbClr val="FFFFFF"/>
                      </a:solidFill>
                      <a:prstDash val="solid"/>
                      <a:round/>
                      <a:headEnd type="none" w="med" len="med"/>
                      <a:tailEnd type="none" w="med" len="med"/>
                    </a:lnR>
                    <a:solidFill>
                      <a:schemeClr val="accent1"/>
                    </a:solidFill>
                  </a:tcPr>
                </a:tc>
                <a:tc>
                  <a:txBody>
                    <a:bodyPr/>
                    <a:lstStyle/>
                    <a:p>
                      <a:pPr algn="ctr"/>
                      <a:r>
                        <a:rPr lang="en-GB" dirty="0" smtClean="0"/>
                        <a:t>-</a:t>
                      </a:r>
                      <a:endParaRPr lang="en-GB" dirty="0"/>
                    </a:p>
                  </a:txBody>
                  <a:tcPr>
                    <a:lnL w="28575" cap="flat" cmpd="sng" algn="ctr">
                      <a:solidFill>
                        <a:srgbClr val="FFFFFF"/>
                      </a:solidFill>
                      <a:prstDash val="solid"/>
                      <a:round/>
                      <a:headEnd type="none" w="med" len="med"/>
                      <a:tailEnd type="none" w="med" len="med"/>
                    </a:lnL>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r h="370840">
                <a:tc>
                  <a:txBody>
                    <a:bodyPr/>
                    <a:lstStyle/>
                    <a:p>
                      <a:pPr algn="ctr"/>
                      <a:r>
                        <a:rPr lang="en-GB" dirty="0" smtClean="0">
                          <a:solidFill>
                            <a:schemeClr val="bg1"/>
                          </a:solidFill>
                        </a:rPr>
                        <a:t>C</a:t>
                      </a:r>
                      <a:endParaRPr lang="en-GB" dirty="0">
                        <a:solidFill>
                          <a:schemeClr val="bg1"/>
                        </a:solidFill>
                      </a:endParaRPr>
                    </a:p>
                  </a:txBody>
                  <a:tcPr>
                    <a:lnR w="28575" cap="flat" cmpd="sng" algn="ctr">
                      <a:solidFill>
                        <a:srgbClr val="FFFFFF"/>
                      </a:solidFill>
                      <a:prstDash val="solid"/>
                      <a:round/>
                      <a:headEnd type="none" w="med" len="med"/>
                      <a:tailEnd type="none" w="med" len="med"/>
                    </a:lnR>
                    <a:solidFill>
                      <a:schemeClr val="accent1"/>
                    </a:solidFill>
                  </a:tcPr>
                </a:tc>
                <a:tc>
                  <a:txBody>
                    <a:bodyPr/>
                    <a:lstStyle/>
                    <a:p>
                      <a:pPr algn="ctr"/>
                      <a:r>
                        <a:rPr lang="en-GB" dirty="0" smtClean="0"/>
                        <a:t>-</a:t>
                      </a:r>
                      <a:endParaRPr lang="en-GB" dirty="0"/>
                    </a:p>
                  </a:txBody>
                  <a:tcPr>
                    <a:lnL w="28575" cap="flat" cmpd="sng" algn="ctr">
                      <a:solidFill>
                        <a:srgbClr val="FFFFFF"/>
                      </a:solidFill>
                      <a:prstDash val="solid"/>
                      <a:round/>
                      <a:headEnd type="none" w="med" len="med"/>
                      <a:tailEnd type="none" w="med" len="med"/>
                    </a:lnL>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r h="370840">
                <a:tc>
                  <a:txBody>
                    <a:bodyPr/>
                    <a:lstStyle/>
                    <a:p>
                      <a:pPr algn="ctr"/>
                      <a:r>
                        <a:rPr lang="en-GB" dirty="0" smtClean="0">
                          <a:solidFill>
                            <a:schemeClr val="bg1"/>
                          </a:solidFill>
                        </a:rPr>
                        <a:t>T</a:t>
                      </a:r>
                      <a:endParaRPr lang="en-GB" dirty="0">
                        <a:solidFill>
                          <a:schemeClr val="bg1"/>
                        </a:solidFill>
                      </a:endParaRPr>
                    </a:p>
                  </a:txBody>
                  <a:tcPr>
                    <a:lnR w="28575" cap="flat" cmpd="sng" algn="ctr">
                      <a:solidFill>
                        <a:srgbClr val="FFFFFF"/>
                      </a:solidFill>
                      <a:prstDash val="solid"/>
                      <a:round/>
                      <a:headEnd type="none" w="med" len="med"/>
                      <a:tailEnd type="none" w="med" len="med"/>
                    </a:lnR>
                    <a:solidFill>
                      <a:schemeClr val="accent1"/>
                    </a:solidFill>
                  </a:tcPr>
                </a:tc>
                <a:tc>
                  <a:txBody>
                    <a:bodyPr/>
                    <a:lstStyle/>
                    <a:p>
                      <a:pPr algn="ctr"/>
                      <a:r>
                        <a:rPr lang="en-GB" dirty="0" smtClean="0"/>
                        <a:t>+</a:t>
                      </a:r>
                      <a:endParaRPr lang="en-GB" dirty="0"/>
                    </a:p>
                  </a:txBody>
                  <a:tcPr>
                    <a:lnL w="28575" cap="flat" cmpd="sng" algn="ctr">
                      <a:solidFill>
                        <a:srgbClr val="FFFFFF"/>
                      </a:solidFill>
                      <a:prstDash val="solid"/>
                      <a:round/>
                      <a:headEnd type="none" w="med" len="med"/>
                      <a:tailEnd type="none" w="med" len="med"/>
                    </a:lnL>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tr>
            </a:tbl>
          </a:graphicData>
        </a:graphic>
      </p:graphicFrame>
      <p:sp>
        <p:nvSpPr>
          <p:cNvPr id="14" name="TextBox 13"/>
          <p:cNvSpPr txBox="1"/>
          <p:nvPr/>
        </p:nvSpPr>
        <p:spPr>
          <a:xfrm>
            <a:off x="2768600" y="2725619"/>
            <a:ext cx="2654300" cy="646331"/>
          </a:xfrm>
          <a:prstGeom prst="rect">
            <a:avLst/>
          </a:prstGeom>
          <a:noFill/>
        </p:spPr>
        <p:txBody>
          <a:bodyPr wrap="square" rtlCol="0">
            <a:spAutoFit/>
          </a:bodyPr>
          <a:lstStyle/>
          <a:p>
            <a:r>
              <a:rPr lang="en-GB" b="1" dirty="0" smtClean="0">
                <a:solidFill>
                  <a:srgbClr val="1F497D"/>
                </a:solidFill>
              </a:rPr>
              <a:t>Provides an additional source of CP violation</a:t>
            </a:r>
            <a:endParaRPr lang="en-GB" b="1" dirty="0">
              <a:solidFill>
                <a:srgbClr val="1F497D"/>
              </a:solidFill>
            </a:endParaRPr>
          </a:p>
        </p:txBody>
      </p:sp>
      <p:cxnSp>
        <p:nvCxnSpPr>
          <p:cNvPr id="15" name="Straight Arrow Connector 14"/>
          <p:cNvCxnSpPr/>
          <p:nvPr/>
        </p:nvCxnSpPr>
        <p:spPr>
          <a:xfrm>
            <a:off x="952500" y="3034856"/>
            <a:ext cx="1816100" cy="25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0" y="6488668"/>
            <a:ext cx="9144001" cy="369332"/>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muon</a:t>
            </a:r>
            <a:r>
              <a:rPr lang="en-GB" b="1" i="1" dirty="0" smtClean="0">
                <a:solidFill>
                  <a:srgbClr val="1F497D"/>
                </a:solidFill>
              </a:rPr>
              <a:t> is a unique opportunity to search for an EDM in the 2</a:t>
            </a:r>
            <a:r>
              <a:rPr lang="en-GB" b="1" i="1" baseline="30000" dirty="0" smtClean="0">
                <a:solidFill>
                  <a:srgbClr val="1F497D"/>
                </a:solidFill>
              </a:rPr>
              <a:t>nd</a:t>
            </a:r>
            <a:r>
              <a:rPr lang="en-GB" b="1" i="1" dirty="0" smtClean="0">
                <a:solidFill>
                  <a:srgbClr val="1F497D"/>
                </a:solidFill>
              </a:rPr>
              <a:t> generation</a:t>
            </a:r>
            <a:endParaRPr lang="en-GB" b="1" i="1" dirty="0">
              <a:solidFill>
                <a:srgbClr val="1F497D"/>
              </a:solidFill>
            </a:endParaRPr>
          </a:p>
        </p:txBody>
      </p:sp>
      <p:sp>
        <p:nvSpPr>
          <p:cNvPr id="17" name="TextBox 16"/>
          <p:cNvSpPr txBox="1"/>
          <p:nvPr/>
        </p:nvSpPr>
        <p:spPr>
          <a:xfrm>
            <a:off x="3429000" y="4673078"/>
            <a:ext cx="4508500" cy="369332"/>
          </a:xfrm>
          <a:prstGeom prst="rect">
            <a:avLst/>
          </a:prstGeom>
          <a:noFill/>
        </p:spPr>
        <p:txBody>
          <a:bodyPr wrap="square" rtlCol="0">
            <a:spAutoFit/>
          </a:bodyPr>
          <a:lstStyle/>
          <a:p>
            <a:r>
              <a:rPr lang="en-GB" dirty="0" smtClean="0"/>
              <a:t>Standard scaling : </a:t>
            </a:r>
            <a:endParaRPr lang="en-GB" dirty="0"/>
          </a:p>
        </p:txBody>
      </p:sp>
      <p:graphicFrame>
        <p:nvGraphicFramePr>
          <p:cNvPr id="18" name="Object 17"/>
          <p:cNvGraphicFramePr>
            <a:graphicFrameLocks noChangeAspect="1"/>
          </p:cNvGraphicFramePr>
          <p:nvPr/>
        </p:nvGraphicFramePr>
        <p:xfrm>
          <a:off x="5511800" y="4520677"/>
          <a:ext cx="1095063" cy="761783"/>
        </p:xfrm>
        <a:graphic>
          <a:graphicData uri="http://schemas.openxmlformats.org/presentationml/2006/ole">
            <mc:AlternateContent xmlns:mc="http://schemas.openxmlformats.org/markup-compatibility/2006">
              <mc:Choice xmlns:v="urn:schemas-microsoft-com:vml" Requires="v">
                <p:oleObj spid="_x0000_s103494" name="Equation" r:id="rId11" imgW="584200" imgH="406400" progId="Equation.3">
                  <p:embed/>
                </p:oleObj>
              </mc:Choice>
              <mc:Fallback>
                <p:oleObj name="Equation" r:id="rId11" imgW="584200" imgH="406400" progId="Equation.3">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11800" y="4520677"/>
                        <a:ext cx="1095063" cy="7617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Box 18"/>
          <p:cNvSpPr txBox="1"/>
          <p:nvPr/>
        </p:nvSpPr>
        <p:spPr>
          <a:xfrm>
            <a:off x="4279900" y="5282460"/>
            <a:ext cx="4864100" cy="369332"/>
          </a:xfrm>
          <a:prstGeom prst="rect">
            <a:avLst/>
          </a:prstGeom>
          <a:noFill/>
        </p:spPr>
        <p:txBody>
          <a:bodyPr wrap="square" rtlCol="0">
            <a:spAutoFit/>
          </a:bodyPr>
          <a:lstStyle/>
          <a:p>
            <a:pPr algn="r"/>
            <a:r>
              <a:rPr lang="en-GB" dirty="0"/>
              <a:t>d</a:t>
            </a:r>
            <a:r>
              <a:rPr lang="en-GB" baseline="-25000" dirty="0" smtClean="0"/>
              <a:t>e</a:t>
            </a:r>
            <a:r>
              <a:rPr lang="en-GB" dirty="0" smtClean="0"/>
              <a:t> limits imply </a:t>
            </a:r>
            <a:r>
              <a:rPr lang="en-GB" dirty="0" err="1" smtClean="0"/>
              <a:t>d</a:t>
            </a:r>
            <a:r>
              <a:rPr lang="en-GB" baseline="-25000" dirty="0" err="1" smtClean="0"/>
              <a:t>μ</a:t>
            </a:r>
            <a:r>
              <a:rPr lang="en-GB" baseline="-25000" dirty="0" smtClean="0"/>
              <a:t> </a:t>
            </a:r>
            <a:r>
              <a:rPr lang="en-GB" dirty="0" smtClean="0"/>
              <a:t>scale of 10</a:t>
            </a:r>
            <a:r>
              <a:rPr lang="en-GB" baseline="30000" dirty="0" smtClean="0"/>
              <a:t>-25 </a:t>
            </a:r>
            <a:r>
              <a:rPr lang="en-GB" dirty="0" err="1" smtClean="0"/>
              <a:t>e</a:t>
            </a:r>
            <a:r>
              <a:rPr lang="en-GB" sz="1200" dirty="0" err="1" smtClean="0">
                <a:latin typeface="Wingdings"/>
                <a:ea typeface="Wingdings"/>
                <a:cs typeface="Wingdings"/>
              </a:rPr>
              <a:t></a:t>
            </a:r>
            <a:r>
              <a:rPr lang="en-GB" dirty="0" err="1" smtClean="0"/>
              <a:t>cm</a:t>
            </a:r>
            <a:endParaRPr lang="en-GB" baseline="-25000" dirty="0"/>
          </a:p>
        </p:txBody>
      </p:sp>
      <p:sp>
        <p:nvSpPr>
          <p:cNvPr id="20" name="TextBox 19"/>
          <p:cNvSpPr txBox="1"/>
          <p:nvPr/>
        </p:nvSpPr>
        <p:spPr>
          <a:xfrm>
            <a:off x="3149598" y="5689577"/>
            <a:ext cx="5994402" cy="646331"/>
          </a:xfrm>
          <a:prstGeom prst="rect">
            <a:avLst/>
          </a:prstGeom>
          <a:noFill/>
        </p:spPr>
        <p:txBody>
          <a:bodyPr wrap="square" rtlCol="0">
            <a:spAutoFit/>
          </a:bodyPr>
          <a:lstStyle/>
          <a:p>
            <a:r>
              <a:rPr lang="en-GB" b="1" dirty="0" smtClean="0">
                <a:solidFill>
                  <a:srgbClr val="1F497D"/>
                </a:solidFill>
              </a:rPr>
              <a:t>But some BSM models predict non-standard </a:t>
            </a:r>
            <a:r>
              <a:rPr lang="en-GB" b="1" dirty="0" err="1" smtClean="0">
                <a:solidFill>
                  <a:srgbClr val="1F497D"/>
                </a:solidFill>
              </a:rPr>
              <a:t>scalings</a:t>
            </a:r>
            <a:endParaRPr lang="en-GB" b="1" dirty="0" smtClean="0">
              <a:solidFill>
                <a:srgbClr val="1F497D"/>
              </a:solidFill>
            </a:endParaRPr>
          </a:p>
          <a:p>
            <a:pPr algn="r"/>
            <a:r>
              <a:rPr lang="en-GB" dirty="0" smtClean="0"/>
              <a:t>(quadratic or even cubic)</a:t>
            </a:r>
            <a:endParaRPr lang="en-GB" dirty="0"/>
          </a:p>
        </p:txBody>
      </p:sp>
      <p:sp>
        <p:nvSpPr>
          <p:cNvPr id="21" name="Slide Number Placeholder 54"/>
          <p:cNvSpPr>
            <a:spLocks noGrp="1"/>
          </p:cNvSpPr>
          <p:nvPr>
            <p:ph type="sldNum" sz="quarter" idx="12"/>
          </p:nvPr>
        </p:nvSpPr>
        <p:spPr>
          <a:xfrm>
            <a:off x="6553200" y="6356350"/>
            <a:ext cx="2133600" cy="365125"/>
          </a:xfrm>
        </p:spPr>
        <p:txBody>
          <a:bodyPr/>
          <a:lstStyle/>
          <a:p>
            <a:fld id="{727E25AB-376A-FE48-BC29-7B310C72F4AE}" type="slidenum">
              <a:rPr lang="en-GB" smtClean="0"/>
              <a:pPr/>
              <a:t>47</a:t>
            </a:fld>
            <a:endParaRPr lang="en-GB"/>
          </a:p>
        </p:txBody>
      </p:sp>
      <p:pic>
        <p:nvPicPr>
          <p:cNvPr id="22" name="Picture 21" descr="EDMlimits.pdf"/>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 y="3459227"/>
            <a:ext cx="3151730" cy="3029441"/>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EDM</a:t>
            </a:r>
            <a:endParaRPr lang="en-GB" dirty="0"/>
          </a:p>
        </p:txBody>
      </p:sp>
      <p:graphicFrame>
        <p:nvGraphicFramePr>
          <p:cNvPr id="23" name="Object 22"/>
          <p:cNvGraphicFramePr>
            <a:graphicFrameLocks noChangeAspect="1"/>
          </p:cNvGraphicFramePr>
          <p:nvPr/>
        </p:nvGraphicFramePr>
        <p:xfrm>
          <a:off x="4352181" y="1505721"/>
          <a:ext cx="4729162" cy="795338"/>
        </p:xfrm>
        <a:graphic>
          <a:graphicData uri="http://schemas.openxmlformats.org/presentationml/2006/ole">
            <mc:AlternateContent xmlns:mc="http://schemas.openxmlformats.org/markup-compatibility/2006">
              <mc:Choice xmlns:v="urn:schemas-microsoft-com:vml" Requires="v">
                <p:oleObj spid="_x0000_s107543" name="Equation" r:id="rId5" imgW="2794000" imgH="469900" progId="Equation.3">
                  <p:embed/>
                </p:oleObj>
              </mc:Choice>
              <mc:Fallback>
                <p:oleObj name="Equation" r:id="rId5" imgW="2794000" imgH="4699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2181" y="1505721"/>
                        <a:ext cx="4729162" cy="795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p:cNvSpPr txBox="1"/>
          <p:nvPr/>
        </p:nvSpPr>
        <p:spPr>
          <a:xfrm>
            <a:off x="0" y="784225"/>
            <a:ext cx="9144000" cy="369332"/>
          </a:xfrm>
          <a:prstGeom prst="rect">
            <a:avLst/>
          </a:prstGeom>
          <a:noFill/>
        </p:spPr>
        <p:txBody>
          <a:bodyPr wrap="square" rtlCol="0">
            <a:spAutoFit/>
          </a:bodyPr>
          <a:lstStyle/>
          <a:p>
            <a:r>
              <a:rPr lang="en-GB" b="1" dirty="0" smtClean="0">
                <a:solidFill>
                  <a:srgbClr val="1F497D"/>
                </a:solidFill>
              </a:rPr>
              <a:t>If an EDM is present the spin equation is modified to:</a:t>
            </a:r>
            <a:endParaRPr lang="en-GB" b="1" dirty="0">
              <a:solidFill>
                <a:srgbClr val="1F497D"/>
              </a:solidFill>
            </a:endParaRPr>
          </a:p>
        </p:txBody>
      </p:sp>
      <p:sp>
        <p:nvSpPr>
          <p:cNvPr id="25" name="Left Brace 24"/>
          <p:cNvSpPr/>
          <p:nvPr/>
        </p:nvSpPr>
        <p:spPr>
          <a:xfrm rot="5400000">
            <a:off x="6534963" y="924271"/>
            <a:ext cx="313200" cy="1015836"/>
          </a:xfrm>
          <a:prstGeom prst="leftBrace">
            <a:avLst/>
          </a:prstGeom>
          <a:ln>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6" name="Left Brace 25"/>
          <p:cNvSpPr/>
          <p:nvPr/>
        </p:nvSpPr>
        <p:spPr>
          <a:xfrm rot="5400000">
            <a:off x="8026549" y="482588"/>
            <a:ext cx="332349" cy="1852133"/>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TextBox 26"/>
          <p:cNvSpPr txBox="1"/>
          <p:nvPr/>
        </p:nvSpPr>
        <p:spPr>
          <a:xfrm>
            <a:off x="6328862" y="948376"/>
            <a:ext cx="771520" cy="369332"/>
          </a:xfrm>
          <a:prstGeom prst="rect">
            <a:avLst/>
          </a:prstGeom>
          <a:noFill/>
        </p:spPr>
        <p:txBody>
          <a:bodyPr wrap="square" rtlCol="0">
            <a:spAutoFit/>
          </a:bodyPr>
          <a:lstStyle/>
          <a:p>
            <a:r>
              <a:rPr lang="en-GB" dirty="0" smtClean="0">
                <a:solidFill>
                  <a:schemeClr val="accent1"/>
                </a:solidFill>
              </a:rPr>
              <a:t>MDM</a:t>
            </a:r>
            <a:endParaRPr lang="en-GB" dirty="0">
              <a:solidFill>
                <a:schemeClr val="accent1"/>
              </a:solidFill>
            </a:endParaRPr>
          </a:p>
        </p:txBody>
      </p:sp>
      <p:sp>
        <p:nvSpPr>
          <p:cNvPr id="28" name="TextBox 27"/>
          <p:cNvSpPr txBox="1"/>
          <p:nvPr/>
        </p:nvSpPr>
        <p:spPr>
          <a:xfrm>
            <a:off x="7830040" y="909655"/>
            <a:ext cx="771520" cy="369332"/>
          </a:xfrm>
          <a:prstGeom prst="rect">
            <a:avLst/>
          </a:prstGeom>
          <a:noFill/>
          <a:ln>
            <a:noFill/>
          </a:ln>
        </p:spPr>
        <p:txBody>
          <a:bodyPr wrap="square" rtlCol="0">
            <a:spAutoFit/>
          </a:bodyPr>
          <a:lstStyle/>
          <a:p>
            <a:r>
              <a:rPr lang="en-GB" dirty="0">
                <a:ln>
                  <a:solidFill>
                    <a:srgbClr val="FF0000"/>
                  </a:solidFill>
                </a:ln>
                <a:solidFill>
                  <a:srgbClr val="FF0000"/>
                </a:solidFill>
              </a:rPr>
              <a:t>E</a:t>
            </a:r>
            <a:r>
              <a:rPr lang="en-GB" dirty="0" smtClean="0">
                <a:ln>
                  <a:solidFill>
                    <a:srgbClr val="FF0000"/>
                  </a:solidFill>
                </a:ln>
                <a:solidFill>
                  <a:srgbClr val="FF0000"/>
                </a:solidFill>
              </a:rPr>
              <a:t>DM</a:t>
            </a:r>
            <a:endParaRPr lang="en-GB" dirty="0">
              <a:ln>
                <a:solidFill>
                  <a:srgbClr val="FF0000"/>
                </a:solidFill>
              </a:ln>
              <a:solidFill>
                <a:srgbClr val="FF0000"/>
              </a:solidFill>
            </a:endParaRPr>
          </a:p>
        </p:txBody>
      </p:sp>
      <p:sp>
        <p:nvSpPr>
          <p:cNvPr id="34" name="TextBox 33"/>
          <p:cNvSpPr txBox="1"/>
          <p:nvPr/>
        </p:nvSpPr>
        <p:spPr>
          <a:xfrm>
            <a:off x="0" y="3770389"/>
            <a:ext cx="4320247" cy="1233356"/>
          </a:xfrm>
          <a:prstGeom prst="rect">
            <a:avLst/>
          </a:prstGeom>
          <a:noFill/>
        </p:spPr>
        <p:txBody>
          <a:bodyPr wrap="square" rtlCol="0">
            <a:spAutoFit/>
          </a:bodyPr>
          <a:lstStyle/>
          <a:p>
            <a:r>
              <a:rPr lang="en-GB" b="1" dirty="0" smtClean="0">
                <a:solidFill>
                  <a:schemeClr val="tx2"/>
                </a:solidFill>
              </a:rPr>
              <a:t>An EDM tilts the precession plane towards the centre of the ring</a:t>
            </a:r>
          </a:p>
          <a:p>
            <a:r>
              <a:rPr lang="en-GB" dirty="0" smtClean="0"/>
              <a:t>			Vertical oscillation</a:t>
            </a:r>
          </a:p>
          <a:p>
            <a:r>
              <a:rPr lang="en-GB" dirty="0" smtClean="0"/>
              <a:t>				(π/2 out of phase)</a:t>
            </a:r>
            <a:endParaRPr lang="en-GB" dirty="0"/>
          </a:p>
        </p:txBody>
      </p:sp>
      <p:cxnSp>
        <p:nvCxnSpPr>
          <p:cNvPr id="42" name="Straight Arrow Connector 41"/>
          <p:cNvCxnSpPr/>
          <p:nvPr/>
        </p:nvCxnSpPr>
        <p:spPr>
          <a:xfrm flipV="1">
            <a:off x="476891" y="4520940"/>
            <a:ext cx="896956" cy="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0" y="4920003"/>
            <a:ext cx="4140392" cy="379494"/>
          </a:xfrm>
          <a:prstGeom prst="rect">
            <a:avLst/>
          </a:prstGeom>
          <a:noFill/>
        </p:spPr>
        <p:txBody>
          <a:bodyPr wrap="square" rtlCol="0">
            <a:spAutoFit/>
          </a:bodyPr>
          <a:lstStyle/>
          <a:p>
            <a:pPr algn="r"/>
            <a:r>
              <a:rPr lang="en-GB" dirty="0" smtClean="0"/>
              <a:t>Expect tilt of ~</a:t>
            </a:r>
            <a:r>
              <a:rPr lang="en-GB" dirty="0" err="1" smtClean="0"/>
              <a:t>mrad</a:t>
            </a:r>
            <a:r>
              <a:rPr lang="en-GB" dirty="0" smtClean="0"/>
              <a:t> for </a:t>
            </a:r>
            <a:r>
              <a:rPr lang="en-GB" dirty="0" err="1" smtClean="0"/>
              <a:t>d</a:t>
            </a:r>
            <a:r>
              <a:rPr lang="en-GB" baseline="-25000" dirty="0" err="1" smtClean="0"/>
              <a:t>μ</a:t>
            </a:r>
            <a:r>
              <a:rPr lang="en-GB" dirty="0" smtClean="0"/>
              <a:t> ~10</a:t>
            </a:r>
            <a:r>
              <a:rPr lang="en-GB" baseline="30000" dirty="0" smtClean="0"/>
              <a:t>-19 </a:t>
            </a:r>
            <a:endParaRPr lang="en-GB" baseline="-25000" dirty="0"/>
          </a:p>
        </p:txBody>
      </p:sp>
      <p:sp>
        <p:nvSpPr>
          <p:cNvPr id="44" name="TextBox 43"/>
          <p:cNvSpPr txBox="1"/>
          <p:nvPr/>
        </p:nvSpPr>
        <p:spPr>
          <a:xfrm>
            <a:off x="0" y="5299497"/>
            <a:ext cx="4180547" cy="664115"/>
          </a:xfrm>
          <a:prstGeom prst="rect">
            <a:avLst/>
          </a:prstGeom>
          <a:noFill/>
        </p:spPr>
        <p:txBody>
          <a:bodyPr wrap="square" rtlCol="0">
            <a:spAutoFit/>
          </a:bodyPr>
          <a:lstStyle/>
          <a:p>
            <a:pPr algn="ctr"/>
            <a:r>
              <a:rPr lang="en-GB" b="1" dirty="0" smtClean="0">
                <a:solidFill>
                  <a:srgbClr val="1F497D"/>
                </a:solidFill>
              </a:rPr>
              <a:t>An EDM also increases the precession frequency</a:t>
            </a:r>
            <a:endParaRPr lang="en-GB" b="1" dirty="0">
              <a:solidFill>
                <a:srgbClr val="1F497D"/>
              </a:solidFill>
            </a:endParaRPr>
          </a:p>
        </p:txBody>
      </p:sp>
      <p:sp>
        <p:nvSpPr>
          <p:cNvPr id="45" name="TextBox 44"/>
          <p:cNvSpPr txBox="1"/>
          <p:nvPr/>
        </p:nvSpPr>
        <p:spPr>
          <a:xfrm>
            <a:off x="7379482" y="2340777"/>
            <a:ext cx="1739308" cy="369332"/>
          </a:xfrm>
          <a:prstGeom prst="rect">
            <a:avLst/>
          </a:prstGeom>
          <a:noFill/>
        </p:spPr>
        <p:txBody>
          <a:bodyPr wrap="square" rtlCol="0">
            <a:spAutoFit/>
          </a:bodyPr>
          <a:lstStyle/>
          <a:p>
            <a:r>
              <a:rPr lang="en-GB" dirty="0" smtClean="0"/>
              <a:t>Dominant term</a:t>
            </a:r>
            <a:endParaRPr lang="en-GB" dirty="0"/>
          </a:p>
        </p:txBody>
      </p:sp>
      <p:sp>
        <p:nvSpPr>
          <p:cNvPr id="46" name="Rectangle 45"/>
          <p:cNvSpPr/>
          <p:nvPr/>
        </p:nvSpPr>
        <p:spPr>
          <a:xfrm>
            <a:off x="8350863" y="1669293"/>
            <a:ext cx="648000" cy="432000"/>
          </a:xfrm>
          <a:prstGeom prst="rect">
            <a:avLst/>
          </a:prstGeom>
          <a:noFill/>
          <a:ln w="25400"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7" name="Straight Arrow Connector 46"/>
          <p:cNvCxnSpPr>
            <a:stCxn id="46" idx="2"/>
            <a:endCxn id="45" idx="0"/>
          </p:cNvCxnSpPr>
          <p:nvPr/>
        </p:nvCxnSpPr>
        <p:spPr>
          <a:xfrm rot="5400000">
            <a:off x="8342258" y="2008172"/>
            <a:ext cx="239484" cy="42572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49" name="Slide Number Placeholder 52"/>
          <p:cNvSpPr>
            <a:spLocks noGrp="1"/>
          </p:cNvSpPr>
          <p:nvPr>
            <p:ph type="sldNum" sz="quarter" idx="12"/>
          </p:nvPr>
        </p:nvSpPr>
        <p:spPr>
          <a:xfrm>
            <a:off x="1798821" y="6506736"/>
            <a:ext cx="2064226" cy="375172"/>
          </a:xfrm>
        </p:spPr>
        <p:txBody>
          <a:bodyPr/>
          <a:lstStyle/>
          <a:p>
            <a:fld id="{727E25AB-376A-FE48-BC29-7B310C72F4AE}" type="slidenum">
              <a:rPr lang="en-GB" smtClean="0"/>
              <a:pPr/>
              <a:t>48</a:t>
            </a:fld>
            <a:endParaRPr lang="en-GB" dirty="0"/>
          </a:p>
        </p:txBody>
      </p:sp>
      <p:pic>
        <p:nvPicPr>
          <p:cNvPr id="50" name="Picture 4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05824" y="1153557"/>
            <a:ext cx="3908199" cy="2734108"/>
          </a:xfrm>
          <a:prstGeom prst="rect">
            <a:avLst/>
          </a:prstGeom>
        </p:spPr>
      </p:pic>
      <p:pic>
        <p:nvPicPr>
          <p:cNvPr id="51" name="Picture 5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145162" y="2924896"/>
            <a:ext cx="5019997" cy="3301116"/>
          </a:xfrm>
          <a:prstGeom prst="rect">
            <a:avLst/>
          </a:prstGeom>
        </p:spPr>
      </p:pic>
      <p:sp>
        <p:nvSpPr>
          <p:cNvPr id="54" name="TextBox 53"/>
          <p:cNvSpPr txBox="1"/>
          <p:nvPr/>
        </p:nvSpPr>
        <p:spPr>
          <a:xfrm>
            <a:off x="0" y="6199621"/>
            <a:ext cx="9165159" cy="646331"/>
          </a:xfrm>
          <a:prstGeom prst="rect">
            <a:avLst/>
          </a:prstGeom>
          <a:noFill/>
        </p:spPr>
        <p:txBody>
          <a:bodyPr wrap="square" rtlCol="0">
            <a:spAutoFit/>
          </a:bodyPr>
          <a:lstStyle/>
          <a:p>
            <a:pPr algn="ctr"/>
            <a:r>
              <a:rPr lang="en-GB" dirty="0" smtClean="0"/>
              <a:t>Should reach BNL sensitivity in a few weeks (~1 million tracks)</a:t>
            </a:r>
          </a:p>
          <a:p>
            <a:pPr algn="ctr"/>
            <a:r>
              <a:rPr lang="en-GB" dirty="0" smtClean="0"/>
              <a:t>Expect to reach 10</a:t>
            </a:r>
            <a:r>
              <a:rPr lang="en-GB" baseline="30000" dirty="0" smtClean="0"/>
              <a:t>-21</a:t>
            </a:r>
            <a:r>
              <a:rPr lang="en-GB" dirty="0" smtClean="0"/>
              <a:t> by the end of the experiment (several billion tracks)</a:t>
            </a:r>
            <a:endParaRPr lang="en-GB"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err="1" smtClean="0">
                <a:solidFill>
                  <a:schemeClr val="bg1"/>
                </a:solidFill>
              </a:rPr>
              <a:t>Systematics</a:t>
            </a:r>
            <a:endParaRPr lang="en-GB" dirty="0"/>
          </a:p>
        </p:txBody>
      </p:sp>
      <p:sp>
        <p:nvSpPr>
          <p:cNvPr id="8" name="TextBox 7"/>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To put the precision into context consider this </a:t>
            </a:r>
            <a:r>
              <a:rPr lang="en-GB" b="1" i="1" dirty="0" smtClean="0">
                <a:solidFill>
                  <a:srgbClr val="1F497D"/>
                </a:solidFill>
              </a:rPr>
              <a:t>1000 piece jigsaw </a:t>
            </a:r>
            <a:r>
              <a:rPr lang="en-GB" b="1" i="1" dirty="0" smtClean="0">
                <a:solidFill>
                  <a:srgbClr val="1F497D"/>
                </a:solidFill>
              </a:rPr>
              <a:t>with </a:t>
            </a:r>
            <a:r>
              <a:rPr lang="en-GB" b="1" i="1" dirty="0" smtClean="0">
                <a:solidFill>
                  <a:srgbClr val="1F497D"/>
                </a:solidFill>
              </a:rPr>
              <a:t>1 </a:t>
            </a:r>
            <a:r>
              <a:rPr lang="en-GB" b="1" i="1" dirty="0" smtClean="0">
                <a:solidFill>
                  <a:srgbClr val="1F497D"/>
                </a:solidFill>
              </a:rPr>
              <a:t>missing </a:t>
            </a:r>
            <a:r>
              <a:rPr lang="en-GB" b="1" i="1" dirty="0" smtClean="0">
                <a:solidFill>
                  <a:srgbClr val="1F497D"/>
                </a:solidFill>
              </a:rPr>
              <a:t>piece…</a:t>
            </a:r>
            <a:endParaRPr lang="en-GB" b="1" i="1" dirty="0">
              <a:solidFill>
                <a:srgbClr val="1F497D"/>
              </a:solidFill>
            </a:endParaRPr>
          </a:p>
        </p:txBody>
      </p:sp>
      <p:pic>
        <p:nvPicPr>
          <p:cNvPr id="1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028700" y="1334424"/>
            <a:ext cx="7086600" cy="5142576"/>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600200" y="5410200"/>
            <a:ext cx="762000" cy="6858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
        <p:nvSpPr>
          <p:cNvPr id="18" name="TextBox 17"/>
          <p:cNvSpPr txBox="1"/>
          <p:nvPr/>
        </p:nvSpPr>
        <p:spPr>
          <a:xfrm>
            <a:off x="2971800" y="5562600"/>
            <a:ext cx="1752600" cy="369332"/>
          </a:xfrm>
          <a:prstGeom prst="rect">
            <a:avLst/>
          </a:prstGeom>
          <a:solidFill>
            <a:schemeClr val="bg1"/>
          </a:solidFill>
          <a:ln>
            <a:solidFill>
              <a:schemeClr val="tx1"/>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smtClean="0">
                <a:ln>
                  <a:noFill/>
                </a:ln>
                <a:solidFill>
                  <a:schemeClr val="tx1"/>
                </a:solidFill>
                <a:effectLst/>
                <a:uLnTx/>
                <a:uFillTx/>
                <a:latin typeface="Arial" pitchFamily="34" charset="0"/>
                <a:ea typeface="+mn-ea"/>
                <a:cs typeface="Arial"/>
              </a:rPr>
              <a:t>1,000 ppm</a:t>
            </a:r>
            <a:endParaRPr kumimoji="0" lang="en-US" sz="1800" b="1" i="0" u="none" strike="noStrike" kern="1200" cap="none" spc="0" normalizeH="0" baseline="0" noProof="0" dirty="0">
              <a:ln>
                <a:noFill/>
              </a:ln>
              <a:solidFill>
                <a:schemeClr val="tx1"/>
              </a:solidFill>
              <a:effectLst/>
              <a:uLnTx/>
              <a:uFillTx/>
              <a:latin typeface="Arial" pitchFamily="34" charset="0"/>
              <a:ea typeface="+mn-ea"/>
              <a:cs typeface="Arial"/>
            </a:endParaRPr>
          </a:p>
        </p:txBody>
      </p:sp>
      <p:sp>
        <p:nvSpPr>
          <p:cNvPr id="20" name="Left Arrow 19"/>
          <p:cNvSpPr/>
          <p:nvPr/>
        </p:nvSpPr>
        <p:spPr>
          <a:xfrm>
            <a:off x="2514600" y="5567796"/>
            <a:ext cx="381000" cy="358941"/>
          </a:xfrm>
          <a:prstGeom prst="lef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836666"/>
            <a:ext cx="1852699" cy="2619042"/>
          </a:xfrm>
          <a:prstGeom prst="rect">
            <a:avLst/>
          </a:prstGeom>
        </p:spPr>
      </p:pic>
      <p:sp>
        <p:nvSpPr>
          <p:cNvPr id="13" name="Oval Callout 12"/>
          <p:cNvSpPr/>
          <p:nvPr/>
        </p:nvSpPr>
        <p:spPr>
          <a:xfrm>
            <a:off x="119462" y="1381155"/>
            <a:ext cx="4683373" cy="1547521"/>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proton magnetic moment</a:t>
            </a:r>
            <a:endParaRPr lang="en-GB" dirty="0"/>
          </a:p>
        </p:txBody>
      </p:sp>
      <p:sp>
        <p:nvSpPr>
          <p:cNvPr id="23" name="TextBox 22"/>
          <p:cNvSpPr txBox="1"/>
          <p:nvPr/>
        </p:nvSpPr>
        <p:spPr>
          <a:xfrm>
            <a:off x="0" y="784225"/>
            <a:ext cx="786549" cy="369332"/>
          </a:xfrm>
          <a:prstGeom prst="rect">
            <a:avLst/>
          </a:prstGeom>
          <a:noFill/>
          <a:ln>
            <a:solidFill>
              <a:schemeClr val="tx2"/>
            </a:solidFill>
          </a:ln>
        </p:spPr>
        <p:txBody>
          <a:bodyPr wrap="square" rtlCol="0">
            <a:spAutoFit/>
          </a:bodyPr>
          <a:lstStyle/>
          <a:p>
            <a:pPr algn="ctr"/>
            <a:r>
              <a:rPr lang="en-GB" b="1" dirty="0" smtClean="0">
                <a:solidFill>
                  <a:srgbClr val="1F497D"/>
                </a:solidFill>
              </a:rPr>
              <a:t>1933</a:t>
            </a:r>
            <a:endParaRPr lang="en-GB" b="1" dirty="0">
              <a:solidFill>
                <a:srgbClr val="1F497D"/>
              </a:solidFill>
            </a:endParaRPr>
          </a:p>
        </p:txBody>
      </p:sp>
      <p:sp>
        <p:nvSpPr>
          <p:cNvPr id="9" name="TextBox 8"/>
          <p:cNvSpPr txBox="1"/>
          <p:nvPr/>
        </p:nvSpPr>
        <p:spPr>
          <a:xfrm>
            <a:off x="1399679" y="830391"/>
            <a:ext cx="7330097" cy="646331"/>
          </a:xfrm>
          <a:prstGeom prst="rect">
            <a:avLst/>
          </a:prstGeom>
          <a:noFill/>
        </p:spPr>
        <p:txBody>
          <a:bodyPr wrap="square" rtlCol="0">
            <a:spAutoFit/>
          </a:bodyPr>
          <a:lstStyle/>
          <a:p>
            <a:pPr algn="ctr"/>
            <a:r>
              <a:rPr lang="en-GB" b="1" i="1" dirty="0" smtClean="0">
                <a:solidFill>
                  <a:srgbClr val="1F497D"/>
                </a:solidFill>
              </a:rPr>
              <a:t>It was assumed that the magnetic moment of the proton would be 2 like the electron</a:t>
            </a:r>
            <a:endParaRPr lang="en-GB" b="1" i="1" dirty="0">
              <a:solidFill>
                <a:srgbClr val="1F497D"/>
              </a:solidFill>
            </a:endParaRPr>
          </a:p>
        </p:txBody>
      </p:sp>
      <p:sp>
        <p:nvSpPr>
          <p:cNvPr id="11" name="TextBox 10"/>
          <p:cNvSpPr txBox="1"/>
          <p:nvPr/>
        </p:nvSpPr>
        <p:spPr>
          <a:xfrm>
            <a:off x="177855" y="1547526"/>
            <a:ext cx="4478994" cy="1200329"/>
          </a:xfrm>
          <a:prstGeom prst="rect">
            <a:avLst/>
          </a:prstGeom>
          <a:noFill/>
        </p:spPr>
        <p:txBody>
          <a:bodyPr wrap="square" rtlCol="0">
            <a:spAutoFit/>
          </a:bodyPr>
          <a:lstStyle/>
          <a:p>
            <a:pPr algn="ctr"/>
            <a:r>
              <a:rPr lang="en-GB" dirty="0" smtClean="0"/>
              <a:t>Pauli : </a:t>
            </a:r>
            <a:r>
              <a:rPr lang="en-US" dirty="0" smtClean="0"/>
              <a:t>“If you enjoy doing </a:t>
            </a:r>
          </a:p>
          <a:p>
            <a:pPr algn="ctr"/>
            <a:r>
              <a:rPr lang="en-US" dirty="0"/>
              <a:t>d</a:t>
            </a:r>
            <a:r>
              <a:rPr lang="en-US" dirty="0" smtClean="0"/>
              <a:t>ifficult experiments, you can do them, but it is a waste of time and effort because the result is already known” </a:t>
            </a:r>
            <a:endParaRPr lang="en-GB" dirty="0"/>
          </a:p>
        </p:txBody>
      </p:sp>
      <p:pic>
        <p:nvPicPr>
          <p:cNvPr id="12" name="Picture 11" descr="Pauli-Stern.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27367" y="4073192"/>
            <a:ext cx="3616633" cy="2784808"/>
          </a:xfrm>
          <a:prstGeom prst="rect">
            <a:avLst/>
          </a:prstGeom>
        </p:spPr>
      </p:pic>
      <p:sp>
        <p:nvSpPr>
          <p:cNvPr id="14" name="TextBox 13"/>
          <p:cNvSpPr txBox="1"/>
          <p:nvPr/>
        </p:nvSpPr>
        <p:spPr>
          <a:xfrm>
            <a:off x="5527367" y="1824907"/>
            <a:ext cx="3547385" cy="646331"/>
          </a:xfrm>
          <a:prstGeom prst="rect">
            <a:avLst/>
          </a:prstGeom>
          <a:noFill/>
        </p:spPr>
        <p:txBody>
          <a:bodyPr wrap="square" rtlCol="0">
            <a:spAutoFit/>
          </a:bodyPr>
          <a:lstStyle/>
          <a:p>
            <a:pPr algn="ctr"/>
            <a:r>
              <a:rPr lang="en-GB" dirty="0" err="1" smtClean="0"/>
              <a:t>Gerlach</a:t>
            </a:r>
            <a:r>
              <a:rPr lang="en-GB" dirty="0" smtClean="0"/>
              <a:t> : “No experiment is so dumb, that it should not be tried”</a:t>
            </a:r>
            <a:endParaRPr lang="en-GB" dirty="0"/>
          </a:p>
        </p:txBody>
      </p:sp>
      <p:sp>
        <p:nvSpPr>
          <p:cNvPr id="15" name="TextBox 14"/>
          <p:cNvSpPr txBox="1"/>
          <p:nvPr/>
        </p:nvSpPr>
        <p:spPr>
          <a:xfrm>
            <a:off x="2116751" y="3065845"/>
            <a:ext cx="7027249" cy="646331"/>
          </a:xfrm>
          <a:prstGeom prst="rect">
            <a:avLst/>
          </a:prstGeom>
          <a:noFill/>
        </p:spPr>
        <p:txBody>
          <a:bodyPr wrap="square" rtlCol="0">
            <a:spAutoFit/>
          </a:bodyPr>
          <a:lstStyle/>
          <a:p>
            <a:pPr algn="ctr"/>
            <a:r>
              <a:rPr lang="en-GB" dirty="0" smtClean="0"/>
              <a:t>Stern measured the magnetic moment of the proton using hydrogen to be between 4 and 6 </a:t>
            </a:r>
            <a:endParaRPr lang="en-GB" dirty="0"/>
          </a:p>
        </p:txBody>
      </p:sp>
      <p:sp>
        <p:nvSpPr>
          <p:cNvPr id="16" name="TextBox 15"/>
          <p:cNvSpPr txBox="1"/>
          <p:nvPr/>
        </p:nvSpPr>
        <p:spPr>
          <a:xfrm>
            <a:off x="2160545" y="4073192"/>
            <a:ext cx="3138631" cy="1754327"/>
          </a:xfrm>
          <a:prstGeom prst="rect">
            <a:avLst/>
          </a:prstGeom>
          <a:noFill/>
        </p:spPr>
        <p:txBody>
          <a:bodyPr wrap="square" rtlCol="0">
            <a:spAutoFit/>
          </a:bodyPr>
          <a:lstStyle/>
          <a:p>
            <a:pPr algn="ctr"/>
            <a:r>
              <a:rPr lang="en-GB" dirty="0" smtClean="0"/>
              <a:t>Confirmed by Rabi using atomic hydrogen. </a:t>
            </a:r>
          </a:p>
          <a:p>
            <a:pPr algn="ctr"/>
            <a:endParaRPr lang="en-GB" dirty="0" smtClean="0"/>
          </a:p>
          <a:p>
            <a:pPr algn="ctr"/>
            <a:r>
              <a:rPr lang="en-GB" dirty="0" smtClean="0"/>
              <a:t>Also measured deuteron to find a non zero magnetic moment of the neutron</a:t>
            </a:r>
            <a:endParaRPr lang="en-GB" dirty="0"/>
          </a:p>
        </p:txBody>
      </p:sp>
      <p:sp>
        <p:nvSpPr>
          <p:cNvPr id="17" name="TextBox 16"/>
          <p:cNvSpPr txBox="1"/>
          <p:nvPr/>
        </p:nvSpPr>
        <p:spPr>
          <a:xfrm>
            <a:off x="0" y="6207093"/>
            <a:ext cx="5527367" cy="646331"/>
          </a:xfrm>
          <a:prstGeom prst="rect">
            <a:avLst/>
          </a:prstGeom>
          <a:noFill/>
        </p:spPr>
        <p:txBody>
          <a:bodyPr wrap="square" rtlCol="0">
            <a:spAutoFit/>
          </a:bodyPr>
          <a:lstStyle/>
          <a:p>
            <a:pPr algn="ctr"/>
            <a:r>
              <a:rPr lang="en-GB" b="1" i="1" dirty="0" smtClean="0">
                <a:solidFill>
                  <a:srgbClr val="1F497D"/>
                </a:solidFill>
              </a:rPr>
              <a:t>First evidence for substructure of the proton - quarks</a:t>
            </a:r>
            <a:endParaRPr lang="en-GB" b="1" i="1" dirty="0">
              <a:solidFill>
                <a:srgbClr val="1F497D"/>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err="1" smtClean="0">
                <a:solidFill>
                  <a:schemeClr val="bg1"/>
                </a:solidFill>
              </a:rPr>
              <a:t>Systematics</a:t>
            </a:r>
            <a:endParaRPr lang="en-GB" dirty="0"/>
          </a:p>
        </p:txBody>
      </p:sp>
      <p:sp>
        <p:nvSpPr>
          <p:cNvPr id="16" name="TextBox 15"/>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Consider </a:t>
            </a:r>
            <a:r>
              <a:rPr lang="en-GB" b="1" i="1" dirty="0" smtClean="0">
                <a:solidFill>
                  <a:srgbClr val="1F497D"/>
                </a:solidFill>
              </a:rPr>
              <a:t>100 jigsaw puzzles with only one missing piece</a:t>
            </a:r>
            <a:endParaRPr lang="en-GB" b="1" i="1" dirty="0">
              <a:solidFill>
                <a:srgbClr val="1F497D"/>
              </a:solidFill>
            </a:endParaRPr>
          </a:p>
        </p:txBody>
      </p:sp>
      <p:grpSp>
        <p:nvGrpSpPr>
          <p:cNvPr id="7" name="Group 6"/>
          <p:cNvGrpSpPr/>
          <p:nvPr/>
        </p:nvGrpSpPr>
        <p:grpSpPr>
          <a:xfrm>
            <a:off x="456090" y="1273792"/>
            <a:ext cx="6812449" cy="5257800"/>
            <a:chOff x="838200" y="1219200"/>
            <a:chExt cx="6812449" cy="5257800"/>
          </a:xfrm>
        </p:grpSpPr>
        <p:pic>
          <p:nvPicPr>
            <p:cNvPr id="8" name="Picture 7"/>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12192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200"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29"/>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17579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38"/>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22966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47"/>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28353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Picture 56"/>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337408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65"/>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391280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5" name="Picture 7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445152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 name="Picture 8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499024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 name="Picture 9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1"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5528960"/>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 name="Picture 101"/>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532467"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226734"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921001"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309535"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003802"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698069"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392336"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086600"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615268" y="6067683"/>
              <a:ext cx="564049" cy="409317"/>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1" name="Oval 110"/>
          <p:cNvSpPr/>
          <p:nvPr/>
        </p:nvSpPr>
        <p:spPr>
          <a:xfrm>
            <a:off x="1881114" y="4312648"/>
            <a:ext cx="9144" cy="9144"/>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
        <p:nvSpPr>
          <p:cNvPr id="112" name="TextBox 111"/>
          <p:cNvSpPr txBox="1"/>
          <p:nvPr/>
        </p:nvSpPr>
        <p:spPr>
          <a:xfrm>
            <a:off x="2414514" y="4132816"/>
            <a:ext cx="1066800" cy="369332"/>
          </a:xfrm>
          <a:prstGeom prst="rect">
            <a:avLst/>
          </a:prstGeom>
          <a:solidFill>
            <a:schemeClr val="bg1"/>
          </a:solidFill>
          <a:ln>
            <a:solidFill>
              <a:schemeClr val="tx1"/>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smtClean="0">
                <a:ln>
                  <a:noFill/>
                </a:ln>
                <a:solidFill>
                  <a:schemeClr val="tx1"/>
                </a:solidFill>
                <a:effectLst/>
                <a:uLnTx/>
                <a:uFillTx/>
                <a:latin typeface="Arial" pitchFamily="34" charset="0"/>
                <a:ea typeface="+mn-ea"/>
                <a:cs typeface="Arial"/>
              </a:rPr>
              <a:t>10 ppm</a:t>
            </a:r>
            <a:endParaRPr kumimoji="0" lang="en-US" sz="1800" b="1" i="0" u="none" strike="noStrike" kern="1200" cap="none" spc="0" normalizeH="0" baseline="0" noProof="0" dirty="0">
              <a:ln>
                <a:noFill/>
              </a:ln>
              <a:solidFill>
                <a:schemeClr val="tx1"/>
              </a:solidFill>
              <a:effectLst/>
              <a:uLnTx/>
              <a:uFillTx/>
              <a:latin typeface="Arial" pitchFamily="34" charset="0"/>
              <a:ea typeface="+mn-ea"/>
              <a:cs typeface="Arial"/>
            </a:endParaRPr>
          </a:p>
        </p:txBody>
      </p:sp>
      <p:sp>
        <p:nvSpPr>
          <p:cNvPr id="113" name="Left Arrow 112"/>
          <p:cNvSpPr/>
          <p:nvPr/>
        </p:nvSpPr>
        <p:spPr>
          <a:xfrm>
            <a:off x="1957314" y="4141960"/>
            <a:ext cx="381000" cy="358941"/>
          </a:xfrm>
          <a:prstGeom prst="lef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
        <p:nvSpPr>
          <p:cNvPr id="2" name="TextBox 1"/>
          <p:cNvSpPr txBox="1"/>
          <p:nvPr/>
        </p:nvSpPr>
        <p:spPr>
          <a:xfrm>
            <a:off x="7521024" y="3345600"/>
            <a:ext cx="1431907" cy="646331"/>
          </a:xfrm>
          <a:prstGeom prst="rect">
            <a:avLst/>
          </a:prstGeom>
          <a:noFill/>
        </p:spPr>
        <p:txBody>
          <a:bodyPr wrap="square" rtlCol="0">
            <a:spAutoFit/>
          </a:bodyPr>
          <a:lstStyle/>
          <a:p>
            <a:r>
              <a:rPr lang="en-US" dirty="0" smtClean="0"/>
              <a:t>CERN result was ~7ppm</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err="1" smtClean="0">
                <a:solidFill>
                  <a:schemeClr val="bg1"/>
                </a:solidFill>
              </a:rPr>
              <a:t>Systematics</a:t>
            </a:r>
            <a:endParaRPr lang="en-GB" dirty="0"/>
          </a:p>
        </p:txBody>
      </p:sp>
      <p:sp>
        <p:nvSpPr>
          <p:cNvPr id="16" name="TextBox 15"/>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7143 </a:t>
            </a:r>
            <a:r>
              <a:rPr lang="en-GB" b="1" i="1" dirty="0" smtClean="0">
                <a:solidFill>
                  <a:srgbClr val="1F497D"/>
                </a:solidFill>
              </a:rPr>
              <a:t>jigsaw </a:t>
            </a:r>
            <a:r>
              <a:rPr lang="en-GB" b="1" i="1" dirty="0" smtClean="0">
                <a:solidFill>
                  <a:srgbClr val="1F497D"/>
                </a:solidFill>
              </a:rPr>
              <a:t>puzzles with one missing piece</a:t>
            </a:r>
            <a:endParaRPr lang="en-GB" b="1" i="1" dirty="0">
              <a:solidFill>
                <a:srgbClr val="1F497D"/>
              </a:solidFill>
            </a:endParaRPr>
          </a:p>
        </p:txBody>
      </p:sp>
      <p:sp>
        <p:nvSpPr>
          <p:cNvPr id="65" name="TextBox 64"/>
          <p:cNvSpPr txBox="1"/>
          <p:nvPr/>
        </p:nvSpPr>
        <p:spPr>
          <a:xfrm>
            <a:off x="0" y="6220066"/>
            <a:ext cx="9144000" cy="646331"/>
          </a:xfrm>
          <a:prstGeom prst="rect">
            <a:avLst/>
          </a:prstGeom>
          <a:noFill/>
        </p:spPr>
        <p:txBody>
          <a:bodyPr wrap="square" rtlCol="0">
            <a:spAutoFit/>
          </a:bodyPr>
          <a:lstStyle/>
          <a:p>
            <a:pPr algn="ctr"/>
            <a:r>
              <a:rPr lang="en-GB" b="1" dirty="0" smtClean="0">
                <a:solidFill>
                  <a:schemeClr val="tx2"/>
                </a:solidFill>
              </a:rPr>
              <a:t>Lose one piece 		140ppb (</a:t>
            </a:r>
            <a:r>
              <a:rPr lang="en-GB" b="1" dirty="0" err="1" smtClean="0">
                <a:solidFill>
                  <a:schemeClr val="tx2"/>
                </a:solidFill>
              </a:rPr>
              <a:t>Fermilab</a:t>
            </a:r>
            <a:r>
              <a:rPr lang="en-GB" b="1" dirty="0" smtClean="0">
                <a:solidFill>
                  <a:schemeClr val="tx2"/>
                </a:solidFill>
              </a:rPr>
              <a:t> aim</a:t>
            </a:r>
            <a:r>
              <a:rPr lang="en-GB" b="1" dirty="0" smtClean="0">
                <a:solidFill>
                  <a:schemeClr val="tx2"/>
                </a:solidFill>
              </a:rPr>
              <a:t>)</a:t>
            </a:r>
          </a:p>
          <a:p>
            <a:pPr algn="ctr"/>
            <a:r>
              <a:rPr lang="en-GB" b="1" dirty="0" smtClean="0">
                <a:solidFill>
                  <a:schemeClr val="tx2"/>
                </a:solidFill>
              </a:rPr>
              <a:t>Every detail counts!</a:t>
            </a:r>
            <a:endParaRPr lang="en-GB" b="1" dirty="0">
              <a:solidFill>
                <a:schemeClr val="tx2"/>
              </a:solidFill>
            </a:endParaRPr>
          </a:p>
        </p:txBody>
      </p:sp>
      <p:cxnSp>
        <p:nvCxnSpPr>
          <p:cNvPr id="67" name="Straight Arrow Connector 66"/>
          <p:cNvCxnSpPr/>
          <p:nvPr/>
        </p:nvCxnSpPr>
        <p:spPr>
          <a:xfrm>
            <a:off x="3935452" y="6427874"/>
            <a:ext cx="54424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39" name="Group 138"/>
          <p:cNvGrpSpPr/>
          <p:nvPr/>
        </p:nvGrpSpPr>
        <p:grpSpPr>
          <a:xfrm>
            <a:off x="1107329" y="1370564"/>
            <a:ext cx="6956636" cy="4813518"/>
            <a:chOff x="434764" y="1282482"/>
            <a:chExt cx="6956636" cy="4813518"/>
          </a:xfrm>
        </p:grpSpPr>
        <p:pic>
          <p:nvPicPr>
            <p:cNvPr id="140" name="Picture 1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1282482"/>
              <a:ext cx="705896" cy="546318"/>
            </a:xfrm>
            <a:prstGeom prst="rect">
              <a:avLst/>
            </a:prstGeom>
          </p:spPr>
        </p:pic>
        <p:pic>
          <p:nvPicPr>
            <p:cNvPr id="141" name="Picture 14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1892082"/>
              <a:ext cx="705896" cy="546318"/>
            </a:xfrm>
            <a:prstGeom prst="rect">
              <a:avLst/>
            </a:prstGeom>
          </p:spPr>
        </p:pic>
        <p:pic>
          <p:nvPicPr>
            <p:cNvPr id="142" name="Picture 14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2501682"/>
              <a:ext cx="705896" cy="546318"/>
            </a:xfrm>
            <a:prstGeom prst="rect">
              <a:avLst/>
            </a:prstGeom>
          </p:spPr>
        </p:pic>
        <p:pic>
          <p:nvPicPr>
            <p:cNvPr id="143" name="Picture 14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3111282"/>
              <a:ext cx="705896" cy="546318"/>
            </a:xfrm>
            <a:prstGeom prst="rect">
              <a:avLst/>
            </a:prstGeom>
          </p:spPr>
        </p:pic>
        <p:pic>
          <p:nvPicPr>
            <p:cNvPr id="144" name="Picture 14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3720882"/>
              <a:ext cx="705896" cy="546318"/>
            </a:xfrm>
            <a:prstGeom prst="rect">
              <a:avLst/>
            </a:prstGeom>
          </p:spPr>
        </p:pic>
        <p:pic>
          <p:nvPicPr>
            <p:cNvPr id="145" name="Picture 14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4330482"/>
              <a:ext cx="705896" cy="546318"/>
            </a:xfrm>
            <a:prstGeom prst="rect">
              <a:avLst/>
            </a:prstGeom>
          </p:spPr>
        </p:pic>
        <p:pic>
          <p:nvPicPr>
            <p:cNvPr id="146" name="Picture 14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4940082"/>
              <a:ext cx="705896" cy="546318"/>
            </a:xfrm>
            <a:prstGeom prst="rect">
              <a:avLst/>
            </a:prstGeom>
          </p:spPr>
        </p:pic>
        <p:pic>
          <p:nvPicPr>
            <p:cNvPr id="147" name="Picture 1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764" y="5549682"/>
              <a:ext cx="705896" cy="546318"/>
            </a:xfrm>
            <a:prstGeom prst="rect">
              <a:avLst/>
            </a:prstGeom>
          </p:spPr>
        </p:pic>
        <p:pic>
          <p:nvPicPr>
            <p:cNvPr id="148" name="Picture 14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1282482"/>
              <a:ext cx="705896" cy="546318"/>
            </a:xfrm>
            <a:prstGeom prst="rect">
              <a:avLst/>
            </a:prstGeom>
          </p:spPr>
        </p:pic>
        <p:pic>
          <p:nvPicPr>
            <p:cNvPr id="149" name="Picture 14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1282482"/>
              <a:ext cx="705896" cy="546318"/>
            </a:xfrm>
            <a:prstGeom prst="rect">
              <a:avLst/>
            </a:prstGeom>
          </p:spPr>
        </p:pic>
        <p:pic>
          <p:nvPicPr>
            <p:cNvPr id="150" name="Picture 14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1282482"/>
              <a:ext cx="705896" cy="546318"/>
            </a:xfrm>
            <a:prstGeom prst="rect">
              <a:avLst/>
            </a:prstGeom>
          </p:spPr>
        </p:pic>
        <p:pic>
          <p:nvPicPr>
            <p:cNvPr id="151" name="Picture 15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1282482"/>
              <a:ext cx="705896" cy="546318"/>
            </a:xfrm>
            <a:prstGeom prst="rect">
              <a:avLst/>
            </a:prstGeom>
          </p:spPr>
        </p:pic>
        <p:pic>
          <p:nvPicPr>
            <p:cNvPr id="152" name="Picture 15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6" y="1282482"/>
              <a:ext cx="705896" cy="546318"/>
            </a:xfrm>
            <a:prstGeom prst="rect">
              <a:avLst/>
            </a:prstGeom>
          </p:spPr>
        </p:pic>
        <p:pic>
          <p:nvPicPr>
            <p:cNvPr id="153" name="Picture 15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9" y="1282482"/>
              <a:ext cx="705896" cy="546318"/>
            </a:xfrm>
            <a:prstGeom prst="rect">
              <a:avLst/>
            </a:prstGeom>
          </p:spPr>
        </p:pic>
        <p:pic>
          <p:nvPicPr>
            <p:cNvPr id="154" name="Picture 15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2" y="1282482"/>
              <a:ext cx="705896" cy="546318"/>
            </a:xfrm>
            <a:prstGeom prst="rect">
              <a:avLst/>
            </a:prstGeom>
          </p:spPr>
        </p:pic>
        <p:pic>
          <p:nvPicPr>
            <p:cNvPr id="155" name="Picture 15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5" y="1282482"/>
              <a:ext cx="705896" cy="546318"/>
            </a:xfrm>
            <a:prstGeom prst="rect">
              <a:avLst/>
            </a:prstGeom>
          </p:spPr>
        </p:pic>
        <p:pic>
          <p:nvPicPr>
            <p:cNvPr id="156" name="Picture 1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1892082"/>
              <a:ext cx="705896" cy="546318"/>
            </a:xfrm>
            <a:prstGeom prst="rect">
              <a:avLst/>
            </a:prstGeom>
          </p:spPr>
        </p:pic>
        <p:pic>
          <p:nvPicPr>
            <p:cNvPr id="157" name="Picture 15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2501682"/>
              <a:ext cx="705896" cy="546318"/>
            </a:xfrm>
            <a:prstGeom prst="rect">
              <a:avLst/>
            </a:prstGeom>
          </p:spPr>
        </p:pic>
        <p:pic>
          <p:nvPicPr>
            <p:cNvPr id="158" name="Picture 15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3111282"/>
              <a:ext cx="705896" cy="546318"/>
            </a:xfrm>
            <a:prstGeom prst="rect">
              <a:avLst/>
            </a:prstGeom>
          </p:spPr>
        </p:pic>
        <p:pic>
          <p:nvPicPr>
            <p:cNvPr id="159" name="Picture 15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3720882"/>
              <a:ext cx="705896" cy="546318"/>
            </a:xfrm>
            <a:prstGeom prst="rect">
              <a:avLst/>
            </a:prstGeom>
          </p:spPr>
        </p:pic>
        <p:pic>
          <p:nvPicPr>
            <p:cNvPr id="160" name="Picture 15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4330482"/>
              <a:ext cx="705896" cy="546318"/>
            </a:xfrm>
            <a:prstGeom prst="rect">
              <a:avLst/>
            </a:prstGeom>
          </p:spPr>
        </p:pic>
        <p:pic>
          <p:nvPicPr>
            <p:cNvPr id="161" name="Picture 16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4940082"/>
              <a:ext cx="705896" cy="546318"/>
            </a:xfrm>
            <a:prstGeom prst="rect">
              <a:avLst/>
            </a:prstGeom>
          </p:spPr>
        </p:pic>
        <p:pic>
          <p:nvPicPr>
            <p:cNvPr id="162" name="Picture 16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97450" y="5549682"/>
              <a:ext cx="705896" cy="546318"/>
            </a:xfrm>
            <a:prstGeom prst="rect">
              <a:avLst/>
            </a:prstGeom>
          </p:spPr>
        </p:pic>
        <p:pic>
          <p:nvPicPr>
            <p:cNvPr id="163" name="Picture 16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1892082"/>
              <a:ext cx="705896" cy="546318"/>
            </a:xfrm>
            <a:prstGeom prst="rect">
              <a:avLst/>
            </a:prstGeom>
          </p:spPr>
        </p:pic>
        <p:pic>
          <p:nvPicPr>
            <p:cNvPr id="164" name="Picture 16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2501682"/>
              <a:ext cx="705896" cy="546318"/>
            </a:xfrm>
            <a:prstGeom prst="rect">
              <a:avLst/>
            </a:prstGeom>
          </p:spPr>
        </p:pic>
        <p:pic>
          <p:nvPicPr>
            <p:cNvPr id="165" name="Picture 16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3111282"/>
              <a:ext cx="705896" cy="546318"/>
            </a:xfrm>
            <a:prstGeom prst="rect">
              <a:avLst/>
            </a:prstGeom>
          </p:spPr>
        </p:pic>
        <p:pic>
          <p:nvPicPr>
            <p:cNvPr id="166" name="Picture 16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3720882"/>
              <a:ext cx="705896" cy="546318"/>
            </a:xfrm>
            <a:prstGeom prst="rect">
              <a:avLst/>
            </a:prstGeom>
          </p:spPr>
        </p:pic>
        <p:pic>
          <p:nvPicPr>
            <p:cNvPr id="167" name="Picture 16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4330482"/>
              <a:ext cx="705896" cy="546318"/>
            </a:xfrm>
            <a:prstGeom prst="rect">
              <a:avLst/>
            </a:prstGeom>
          </p:spPr>
        </p:pic>
        <p:pic>
          <p:nvPicPr>
            <p:cNvPr id="168" name="Picture 16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4940082"/>
              <a:ext cx="705896" cy="546318"/>
            </a:xfrm>
            <a:prstGeom prst="rect">
              <a:avLst/>
            </a:prstGeom>
          </p:spPr>
        </p:pic>
        <p:pic>
          <p:nvPicPr>
            <p:cNvPr id="169" name="Picture 16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8793" y="5549682"/>
              <a:ext cx="705896" cy="546318"/>
            </a:xfrm>
            <a:prstGeom prst="rect">
              <a:avLst/>
            </a:prstGeom>
          </p:spPr>
        </p:pic>
        <p:pic>
          <p:nvPicPr>
            <p:cNvPr id="170" name="Picture 16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1892082"/>
              <a:ext cx="705896" cy="546318"/>
            </a:xfrm>
            <a:prstGeom prst="rect">
              <a:avLst/>
            </a:prstGeom>
          </p:spPr>
        </p:pic>
        <p:pic>
          <p:nvPicPr>
            <p:cNvPr id="171" name="Picture 17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2501682"/>
              <a:ext cx="705896" cy="546318"/>
            </a:xfrm>
            <a:prstGeom prst="rect">
              <a:avLst/>
            </a:prstGeom>
          </p:spPr>
        </p:pic>
        <p:pic>
          <p:nvPicPr>
            <p:cNvPr id="172" name="Picture 17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3111282"/>
              <a:ext cx="705896" cy="546318"/>
            </a:xfrm>
            <a:prstGeom prst="rect">
              <a:avLst/>
            </a:prstGeom>
          </p:spPr>
        </p:pic>
        <p:pic>
          <p:nvPicPr>
            <p:cNvPr id="173" name="Picture 17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3720882"/>
              <a:ext cx="705896" cy="546318"/>
            </a:xfrm>
            <a:prstGeom prst="rect">
              <a:avLst/>
            </a:prstGeom>
          </p:spPr>
        </p:pic>
        <p:pic>
          <p:nvPicPr>
            <p:cNvPr id="174" name="Picture 17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4330482"/>
              <a:ext cx="705896" cy="546318"/>
            </a:xfrm>
            <a:prstGeom prst="rect">
              <a:avLst/>
            </a:prstGeom>
          </p:spPr>
        </p:pic>
        <p:pic>
          <p:nvPicPr>
            <p:cNvPr id="175" name="Picture 17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4940082"/>
              <a:ext cx="705896" cy="546318"/>
            </a:xfrm>
            <a:prstGeom prst="rect">
              <a:avLst/>
            </a:prstGeom>
          </p:spPr>
        </p:pic>
        <p:pic>
          <p:nvPicPr>
            <p:cNvPr id="176" name="Picture 17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0135" y="5549682"/>
              <a:ext cx="705896" cy="546318"/>
            </a:xfrm>
            <a:prstGeom prst="rect">
              <a:avLst/>
            </a:prstGeom>
          </p:spPr>
        </p:pic>
        <p:pic>
          <p:nvPicPr>
            <p:cNvPr id="177" name="Picture 17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1892082"/>
              <a:ext cx="705896" cy="546318"/>
            </a:xfrm>
            <a:prstGeom prst="rect">
              <a:avLst/>
            </a:prstGeom>
          </p:spPr>
        </p:pic>
        <p:pic>
          <p:nvPicPr>
            <p:cNvPr id="178" name="Picture 17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2501682"/>
              <a:ext cx="705896" cy="546318"/>
            </a:xfrm>
            <a:prstGeom prst="rect">
              <a:avLst/>
            </a:prstGeom>
          </p:spPr>
        </p:pic>
        <p:pic>
          <p:nvPicPr>
            <p:cNvPr id="179" name="Picture 17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3111282"/>
              <a:ext cx="705896" cy="546318"/>
            </a:xfrm>
            <a:prstGeom prst="rect">
              <a:avLst/>
            </a:prstGeom>
          </p:spPr>
        </p:pic>
        <p:pic>
          <p:nvPicPr>
            <p:cNvPr id="180" name="Picture 17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3720882"/>
              <a:ext cx="705896" cy="546318"/>
            </a:xfrm>
            <a:prstGeom prst="rect">
              <a:avLst/>
            </a:prstGeom>
          </p:spPr>
        </p:pic>
        <p:pic>
          <p:nvPicPr>
            <p:cNvPr id="181" name="Picture 18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4330482"/>
              <a:ext cx="705896" cy="546318"/>
            </a:xfrm>
            <a:prstGeom prst="rect">
              <a:avLst/>
            </a:prstGeom>
          </p:spPr>
        </p:pic>
        <p:pic>
          <p:nvPicPr>
            <p:cNvPr id="182" name="Picture 18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4940082"/>
              <a:ext cx="705896" cy="546318"/>
            </a:xfrm>
            <a:prstGeom prst="rect">
              <a:avLst/>
            </a:prstGeom>
          </p:spPr>
        </p:pic>
        <p:pic>
          <p:nvPicPr>
            <p:cNvPr id="183" name="Picture 18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1478" y="5549682"/>
              <a:ext cx="705896" cy="546318"/>
            </a:xfrm>
            <a:prstGeom prst="rect">
              <a:avLst/>
            </a:prstGeom>
          </p:spPr>
        </p:pic>
        <p:pic>
          <p:nvPicPr>
            <p:cNvPr id="184" name="Picture 18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1892082"/>
              <a:ext cx="705896" cy="546318"/>
            </a:xfrm>
            <a:prstGeom prst="rect">
              <a:avLst/>
            </a:prstGeom>
          </p:spPr>
        </p:pic>
        <p:pic>
          <p:nvPicPr>
            <p:cNvPr id="185" name="Picture 18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2501682"/>
              <a:ext cx="705896" cy="546318"/>
            </a:xfrm>
            <a:prstGeom prst="rect">
              <a:avLst/>
            </a:prstGeom>
          </p:spPr>
        </p:pic>
        <p:pic>
          <p:nvPicPr>
            <p:cNvPr id="186" name="Picture 18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3111282"/>
              <a:ext cx="705896" cy="546318"/>
            </a:xfrm>
            <a:prstGeom prst="rect">
              <a:avLst/>
            </a:prstGeom>
          </p:spPr>
        </p:pic>
        <p:pic>
          <p:nvPicPr>
            <p:cNvPr id="187" name="Picture 18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3720882"/>
              <a:ext cx="705896" cy="546318"/>
            </a:xfrm>
            <a:prstGeom prst="rect">
              <a:avLst/>
            </a:prstGeom>
          </p:spPr>
        </p:pic>
        <p:pic>
          <p:nvPicPr>
            <p:cNvPr id="188" name="Picture 18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4330482"/>
              <a:ext cx="705896" cy="546318"/>
            </a:xfrm>
            <a:prstGeom prst="rect">
              <a:avLst/>
            </a:prstGeom>
          </p:spPr>
        </p:pic>
        <p:pic>
          <p:nvPicPr>
            <p:cNvPr id="189" name="Picture 18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4940082"/>
              <a:ext cx="705896" cy="546318"/>
            </a:xfrm>
            <a:prstGeom prst="rect">
              <a:avLst/>
            </a:prstGeom>
          </p:spPr>
        </p:pic>
        <p:pic>
          <p:nvPicPr>
            <p:cNvPr id="190" name="Picture 18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4163" y="5549682"/>
              <a:ext cx="705896" cy="546318"/>
            </a:xfrm>
            <a:prstGeom prst="rect">
              <a:avLst/>
            </a:prstGeom>
          </p:spPr>
        </p:pic>
        <p:pic>
          <p:nvPicPr>
            <p:cNvPr id="191" name="Picture 19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1892082"/>
              <a:ext cx="705896" cy="546318"/>
            </a:xfrm>
            <a:prstGeom prst="rect">
              <a:avLst/>
            </a:prstGeom>
          </p:spPr>
        </p:pic>
        <p:pic>
          <p:nvPicPr>
            <p:cNvPr id="192" name="Picture 19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2501682"/>
              <a:ext cx="705896" cy="546318"/>
            </a:xfrm>
            <a:prstGeom prst="rect">
              <a:avLst/>
            </a:prstGeom>
          </p:spPr>
        </p:pic>
        <p:pic>
          <p:nvPicPr>
            <p:cNvPr id="193" name="Picture 19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3111282"/>
              <a:ext cx="705896" cy="546318"/>
            </a:xfrm>
            <a:prstGeom prst="rect">
              <a:avLst/>
            </a:prstGeom>
          </p:spPr>
        </p:pic>
        <p:pic>
          <p:nvPicPr>
            <p:cNvPr id="194" name="Picture 19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3720882"/>
              <a:ext cx="705896" cy="546318"/>
            </a:xfrm>
            <a:prstGeom prst="rect">
              <a:avLst/>
            </a:prstGeom>
          </p:spPr>
        </p:pic>
        <p:pic>
          <p:nvPicPr>
            <p:cNvPr id="195" name="Picture 19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4330482"/>
              <a:ext cx="705896" cy="546318"/>
            </a:xfrm>
            <a:prstGeom prst="rect">
              <a:avLst/>
            </a:prstGeom>
          </p:spPr>
        </p:pic>
        <p:pic>
          <p:nvPicPr>
            <p:cNvPr id="196" name="Picture 19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4940082"/>
              <a:ext cx="705896" cy="546318"/>
            </a:xfrm>
            <a:prstGeom prst="rect">
              <a:avLst/>
            </a:prstGeom>
          </p:spPr>
        </p:pic>
        <p:pic>
          <p:nvPicPr>
            <p:cNvPr id="197" name="Picture 19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2821" y="5549682"/>
              <a:ext cx="705896" cy="546318"/>
            </a:xfrm>
            <a:prstGeom prst="rect">
              <a:avLst/>
            </a:prstGeom>
          </p:spPr>
        </p:pic>
        <p:pic>
          <p:nvPicPr>
            <p:cNvPr id="198" name="Picture 19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1892082"/>
              <a:ext cx="705896" cy="546318"/>
            </a:xfrm>
            <a:prstGeom prst="rect">
              <a:avLst/>
            </a:prstGeom>
          </p:spPr>
        </p:pic>
        <p:pic>
          <p:nvPicPr>
            <p:cNvPr id="199" name="Picture 19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2501682"/>
              <a:ext cx="705896" cy="546318"/>
            </a:xfrm>
            <a:prstGeom prst="rect">
              <a:avLst/>
            </a:prstGeom>
          </p:spPr>
        </p:pic>
        <p:pic>
          <p:nvPicPr>
            <p:cNvPr id="200" name="Picture 19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3111282"/>
              <a:ext cx="705896" cy="546318"/>
            </a:xfrm>
            <a:prstGeom prst="rect">
              <a:avLst/>
            </a:prstGeom>
          </p:spPr>
        </p:pic>
        <p:pic>
          <p:nvPicPr>
            <p:cNvPr id="201" name="Picture 20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3720882"/>
              <a:ext cx="705896" cy="546318"/>
            </a:xfrm>
            <a:prstGeom prst="rect">
              <a:avLst/>
            </a:prstGeom>
          </p:spPr>
        </p:pic>
        <p:pic>
          <p:nvPicPr>
            <p:cNvPr id="202" name="Picture 20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4330482"/>
              <a:ext cx="705896" cy="546318"/>
            </a:xfrm>
            <a:prstGeom prst="rect">
              <a:avLst/>
            </a:prstGeom>
          </p:spPr>
        </p:pic>
        <p:pic>
          <p:nvPicPr>
            <p:cNvPr id="203" name="Picture 20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5504" y="4940082"/>
              <a:ext cx="705896" cy="546318"/>
            </a:xfrm>
            <a:prstGeom prst="rect">
              <a:avLst/>
            </a:prstGeom>
          </p:spPr>
        </p:pic>
        <p:pic>
          <p:nvPicPr>
            <p:cNvPr id="204" name="Picture 20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1892082"/>
              <a:ext cx="705896" cy="546318"/>
            </a:xfrm>
            <a:prstGeom prst="rect">
              <a:avLst/>
            </a:prstGeom>
          </p:spPr>
        </p:pic>
        <p:pic>
          <p:nvPicPr>
            <p:cNvPr id="205" name="Picture 20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2501682"/>
              <a:ext cx="705896" cy="546318"/>
            </a:xfrm>
            <a:prstGeom prst="rect">
              <a:avLst/>
            </a:prstGeom>
          </p:spPr>
        </p:pic>
        <p:pic>
          <p:nvPicPr>
            <p:cNvPr id="206" name="Picture 20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3111282"/>
              <a:ext cx="705896" cy="546318"/>
            </a:xfrm>
            <a:prstGeom prst="rect">
              <a:avLst/>
            </a:prstGeom>
          </p:spPr>
        </p:pic>
        <p:pic>
          <p:nvPicPr>
            <p:cNvPr id="207" name="Picture 20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3720882"/>
              <a:ext cx="705896" cy="546318"/>
            </a:xfrm>
            <a:prstGeom prst="rect">
              <a:avLst/>
            </a:prstGeom>
          </p:spPr>
        </p:pic>
        <p:pic>
          <p:nvPicPr>
            <p:cNvPr id="208" name="Picture 20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4330482"/>
              <a:ext cx="705896" cy="546318"/>
            </a:xfrm>
            <a:prstGeom prst="rect">
              <a:avLst/>
            </a:prstGeom>
          </p:spPr>
        </p:pic>
        <p:pic>
          <p:nvPicPr>
            <p:cNvPr id="209" name="Picture 20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4940082"/>
              <a:ext cx="705896" cy="546318"/>
            </a:xfrm>
            <a:prstGeom prst="rect">
              <a:avLst/>
            </a:prstGeom>
          </p:spPr>
        </p:pic>
        <p:pic>
          <p:nvPicPr>
            <p:cNvPr id="210" name="Picture 20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6107" y="5549682"/>
              <a:ext cx="705896" cy="546318"/>
            </a:xfrm>
            <a:prstGeom prst="rect">
              <a:avLst/>
            </a:prstGeom>
          </p:spPr>
        </p:pic>
        <p:pic>
          <p:nvPicPr>
            <p:cNvPr id="211" name="Picture 210"/>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10800000" flipH="1">
              <a:off x="6685505" y="5549681"/>
              <a:ext cx="344516" cy="546317"/>
            </a:xfrm>
            <a:prstGeom prst="corner">
              <a:avLst>
                <a:gd name="adj1" fmla="val 45381"/>
                <a:gd name="adj2" fmla="val 79870"/>
              </a:avLst>
            </a:prstGeom>
          </p:spPr>
        </p:pic>
      </p:grpSp>
      <p:sp>
        <p:nvSpPr>
          <p:cNvPr id="212" name="TextBox 211"/>
          <p:cNvSpPr txBox="1"/>
          <p:nvPr/>
        </p:nvSpPr>
        <p:spPr>
          <a:xfrm>
            <a:off x="4753986" y="2214598"/>
            <a:ext cx="1066800" cy="369332"/>
          </a:xfrm>
          <a:prstGeom prst="rect">
            <a:avLst/>
          </a:prstGeom>
          <a:solidFill>
            <a:schemeClr val="bg1"/>
          </a:solidFill>
          <a:ln>
            <a:solidFill>
              <a:schemeClr val="tx1"/>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smtClean="0">
                <a:ln>
                  <a:noFill/>
                </a:ln>
                <a:solidFill>
                  <a:schemeClr val="tx1"/>
                </a:solidFill>
                <a:effectLst/>
                <a:uLnTx/>
                <a:uFillTx/>
                <a:latin typeface="Arial" pitchFamily="34" charset="0"/>
                <a:ea typeface="+mn-ea"/>
                <a:cs typeface="Arial"/>
              </a:rPr>
              <a:t>140 </a:t>
            </a:r>
            <a:r>
              <a:rPr kumimoji="0" lang="en-US" sz="1800" b="1" i="0" u="none" strike="noStrike" kern="1200" cap="none" spc="0" normalizeH="0" baseline="0" noProof="0" dirty="0" smtClean="0">
                <a:ln>
                  <a:noFill/>
                </a:ln>
                <a:solidFill>
                  <a:schemeClr val="tx1"/>
                </a:solidFill>
                <a:effectLst/>
                <a:uLnTx/>
                <a:uFillTx/>
                <a:latin typeface="Arial" pitchFamily="34" charset="0"/>
                <a:ea typeface="+mn-ea"/>
                <a:cs typeface="Arial"/>
              </a:rPr>
              <a:t>ppb</a:t>
            </a:r>
            <a:endParaRPr kumimoji="0" lang="en-US" sz="1800" b="1" i="0" u="none" strike="noStrike" kern="1200" cap="none" spc="0" normalizeH="0" baseline="0" noProof="0" dirty="0">
              <a:ln>
                <a:noFill/>
              </a:ln>
              <a:solidFill>
                <a:schemeClr val="tx1"/>
              </a:solidFill>
              <a:effectLst/>
              <a:uLnTx/>
              <a:uFillTx/>
              <a:latin typeface="Arial" pitchFamily="34" charset="0"/>
              <a:ea typeface="+mn-ea"/>
              <a:cs typeface="Arial"/>
            </a:endParaRPr>
          </a:p>
        </p:txBody>
      </p:sp>
      <p:sp>
        <p:nvSpPr>
          <p:cNvPr id="213" name="Left Arrow 212"/>
          <p:cNvSpPr/>
          <p:nvPr/>
        </p:nvSpPr>
        <p:spPr>
          <a:xfrm>
            <a:off x="4296786" y="2214598"/>
            <a:ext cx="381000" cy="358941"/>
          </a:xfrm>
          <a:prstGeom prst="lef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Summary</a:t>
            </a:r>
            <a:endParaRPr lang="en-GB" dirty="0"/>
          </a:p>
        </p:txBody>
      </p:sp>
      <p:sp>
        <p:nvSpPr>
          <p:cNvPr id="64" name="TextBox 63"/>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The new g-2 experiment at </a:t>
            </a:r>
            <a:r>
              <a:rPr lang="en-GB" b="1" i="1" dirty="0" err="1" smtClean="0">
                <a:solidFill>
                  <a:srgbClr val="1F497D"/>
                </a:solidFill>
              </a:rPr>
              <a:t>Fermilab</a:t>
            </a:r>
            <a:r>
              <a:rPr lang="en-GB" b="1" i="1" dirty="0" smtClean="0">
                <a:solidFill>
                  <a:srgbClr val="1F497D"/>
                </a:solidFill>
              </a:rPr>
              <a:t> is </a:t>
            </a:r>
            <a:r>
              <a:rPr lang="en-GB" b="1" i="1" dirty="0" smtClean="0">
                <a:solidFill>
                  <a:srgbClr val="1F497D"/>
                </a:solidFill>
              </a:rPr>
              <a:t>getting ready to start physics data taking</a:t>
            </a:r>
            <a:endParaRPr lang="en-GB" b="1" i="1" dirty="0">
              <a:solidFill>
                <a:srgbClr val="1F497D"/>
              </a:solidFill>
            </a:endParaRPr>
          </a:p>
        </p:txBody>
      </p:sp>
      <p:sp>
        <p:nvSpPr>
          <p:cNvPr id="66" name="TextBox 65"/>
          <p:cNvSpPr txBox="1"/>
          <p:nvPr/>
        </p:nvSpPr>
        <p:spPr>
          <a:xfrm>
            <a:off x="559558" y="2233702"/>
            <a:ext cx="7806519" cy="3000821"/>
          </a:xfrm>
          <a:prstGeom prst="rect">
            <a:avLst/>
          </a:prstGeom>
          <a:noFill/>
        </p:spPr>
        <p:txBody>
          <a:bodyPr wrap="square" rtlCol="0">
            <a:spAutoFit/>
          </a:bodyPr>
          <a:lstStyle/>
          <a:p>
            <a:pPr lvl="1">
              <a:spcAft>
                <a:spcPts val="1800"/>
              </a:spcAft>
              <a:buFont typeface="Arial"/>
              <a:buChar char="•"/>
            </a:pPr>
            <a:r>
              <a:rPr lang="en-GB" dirty="0"/>
              <a:t> </a:t>
            </a:r>
            <a:r>
              <a:rPr lang="en-GB" dirty="0" smtClean="0"/>
              <a:t>Expecting to start taking physics quality data within the next few weeks</a:t>
            </a:r>
          </a:p>
          <a:p>
            <a:pPr lvl="1">
              <a:spcAft>
                <a:spcPts val="1800"/>
              </a:spcAft>
              <a:buFont typeface="Arial"/>
              <a:buChar char="•"/>
            </a:pPr>
            <a:r>
              <a:rPr lang="en-GB" dirty="0"/>
              <a:t> </a:t>
            </a:r>
            <a:r>
              <a:rPr lang="en-GB" dirty="0" smtClean="0"/>
              <a:t>The new experiment aims to reduce the experimental uncertainty by a factor to investigate the current </a:t>
            </a:r>
            <a:r>
              <a:rPr lang="en-GB" dirty="0" err="1" smtClean="0"/>
              <a:t>discrepency</a:t>
            </a:r>
            <a:r>
              <a:rPr lang="en-GB" dirty="0" smtClean="0"/>
              <a:t> between experiment and theory of ~3.5</a:t>
            </a:r>
          </a:p>
          <a:p>
            <a:pPr lvl="1">
              <a:spcAft>
                <a:spcPts val="1800"/>
              </a:spcAft>
              <a:buFont typeface="Arial"/>
              <a:buChar char="•"/>
            </a:pPr>
            <a:r>
              <a:rPr lang="en-GB" dirty="0"/>
              <a:t> </a:t>
            </a:r>
            <a:r>
              <a:rPr lang="en-GB" dirty="0" smtClean="0"/>
              <a:t>Expect to publish an early result with comparable to BNL precision by early 2019 (based on the data taken between now and the summer)</a:t>
            </a:r>
          </a:p>
          <a:p>
            <a:pPr lvl="1">
              <a:spcAft>
                <a:spcPts val="1800"/>
              </a:spcAft>
              <a:buFont typeface="Arial"/>
              <a:buChar char="•"/>
            </a:pPr>
            <a:r>
              <a:rPr lang="en-GB" dirty="0" smtClean="0"/>
              <a:t> An </a:t>
            </a:r>
            <a:r>
              <a:rPr lang="en-GB" dirty="0" err="1" smtClean="0"/>
              <a:t>internediate</a:t>
            </a:r>
            <a:r>
              <a:rPr lang="en-GB" dirty="0" smtClean="0"/>
              <a:t> result will be published in 2020 and then the final full precision result in 2021</a:t>
            </a:r>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Thank you</a:t>
            </a:r>
            <a:endParaRPr lang="en-GB" dirty="0"/>
          </a:p>
        </p:txBody>
      </p:sp>
      <p:sp>
        <p:nvSpPr>
          <p:cNvPr id="6" name="TextBox 5"/>
          <p:cNvSpPr txBox="1"/>
          <p:nvPr/>
        </p:nvSpPr>
        <p:spPr>
          <a:xfrm>
            <a:off x="160243" y="1428601"/>
            <a:ext cx="179995" cy="470203"/>
          </a:xfrm>
          <a:prstGeom prst="rect">
            <a:avLst/>
          </a:prstGeom>
          <a:noFill/>
        </p:spPr>
        <p:txBody>
          <a:bodyPr wrap="square" rtlCol="0">
            <a:spAutoFit/>
          </a:bodyPr>
          <a:lstStyle/>
          <a:p>
            <a:endParaRPr lang="en-US" sz="2200" dirty="0">
              <a:latin typeface="Verdana"/>
            </a:endParaRPr>
          </a:p>
        </p:txBody>
      </p:sp>
      <p:sp>
        <p:nvSpPr>
          <p:cNvPr id="7" name="TextBox 6"/>
          <p:cNvSpPr txBox="1"/>
          <p:nvPr/>
        </p:nvSpPr>
        <p:spPr>
          <a:xfrm>
            <a:off x="194986" y="2868783"/>
            <a:ext cx="1118090" cy="1200329"/>
          </a:xfrm>
          <a:prstGeom prst="rect">
            <a:avLst/>
          </a:prstGeom>
          <a:noFill/>
        </p:spPr>
        <p:txBody>
          <a:bodyPr wrap="square" rtlCol="0">
            <a:spAutoFit/>
          </a:bodyPr>
          <a:lstStyle/>
          <a:p>
            <a:r>
              <a:rPr lang="en-US" b="1" dirty="0" smtClean="0">
                <a:solidFill>
                  <a:schemeClr val="bg1"/>
                </a:solidFill>
              </a:rPr>
              <a:t>ENERGY </a:t>
            </a:r>
          </a:p>
          <a:p>
            <a:r>
              <a:rPr lang="en-US" b="1" dirty="0" smtClean="0">
                <a:solidFill>
                  <a:schemeClr val="bg1"/>
                </a:solidFill>
              </a:rPr>
              <a:t>FRONTIER</a:t>
            </a:r>
            <a:endParaRPr lang="en-US" b="1" dirty="0">
              <a:solidFill>
                <a:schemeClr val="bg1"/>
              </a:solidFill>
            </a:endParaRPr>
          </a:p>
        </p:txBody>
      </p:sp>
      <p:pic>
        <p:nvPicPr>
          <p:cNvPr id="8" name="Picture 7" descr="latex-image-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70852" y="3144648"/>
            <a:ext cx="1163603" cy="332612"/>
          </a:xfrm>
          <a:prstGeom prst="rect">
            <a:avLst/>
          </a:prstGeom>
        </p:spPr>
      </p:pic>
      <p:pic>
        <p:nvPicPr>
          <p:cNvPr id="9" name="Picture 8" descr="10418173_10152537041147424_5150309493123632947_n.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44" y="794118"/>
            <a:ext cx="9144000" cy="6093099"/>
          </a:xfrm>
          <a:prstGeom prst="rect">
            <a:avLst/>
          </a:prstGeom>
        </p:spPr>
      </p:pic>
      <p:grpSp>
        <p:nvGrpSpPr>
          <p:cNvPr id="10" name="Group 9"/>
          <p:cNvGrpSpPr/>
          <p:nvPr/>
        </p:nvGrpSpPr>
        <p:grpSpPr>
          <a:xfrm>
            <a:off x="115347" y="888419"/>
            <a:ext cx="5026589" cy="600851"/>
            <a:chOff x="152400" y="773112"/>
            <a:chExt cx="5157036" cy="550610"/>
          </a:xfrm>
        </p:grpSpPr>
        <p:sp>
          <p:nvSpPr>
            <p:cNvPr id="11" name="TextBox 10"/>
            <p:cNvSpPr txBox="1"/>
            <p:nvPr/>
          </p:nvSpPr>
          <p:spPr>
            <a:xfrm>
              <a:off x="152400" y="773112"/>
              <a:ext cx="184666" cy="430887"/>
            </a:xfrm>
            <a:prstGeom prst="rect">
              <a:avLst/>
            </a:prstGeom>
            <a:noFill/>
          </p:spPr>
          <p:txBody>
            <a:bodyPr wrap="square" rtlCol="0">
              <a:spAutoFit/>
            </a:bodyPr>
            <a:lstStyle/>
            <a:p>
              <a:endParaRPr lang="en-US" sz="2200" dirty="0">
                <a:latin typeface="Verdana"/>
              </a:endParaRPr>
            </a:p>
          </p:txBody>
        </p:sp>
        <p:pic>
          <p:nvPicPr>
            <p:cNvPr id="12" name="Picture 10" descr="us_flag"/>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1388" y="977900"/>
              <a:ext cx="494188" cy="3048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3" name="Picture 8" descr="russia_flag"/>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858586" y="980728"/>
              <a:ext cx="450850" cy="3048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4" name="Picture 9" descr="it-lgflag"/>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868250" y="972217"/>
              <a:ext cx="449263" cy="3048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5" name="Picture 11" descr="Netherlands_flag"/>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519112" y="985585"/>
              <a:ext cx="450850" cy="3048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6" name="Picture 12" descr="japan-flag"/>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285582" y="980728"/>
              <a:ext cx="450850" cy="3048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7" name="Picture 13" descr="large_flag_of_germany"/>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167858" y="988760"/>
              <a:ext cx="450850" cy="304800"/>
            </a:xfrm>
            <a:prstGeom prst="rect">
              <a:avLst/>
            </a:prstGeom>
            <a:noFill/>
            <a:ln w="9525">
              <a:solidFill>
                <a:schemeClr val="tx1"/>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8"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443544" y="979907"/>
              <a:ext cx="388937" cy="301625"/>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Lst>
          </p:spPr>
        </p:pic>
        <p:pic>
          <p:nvPicPr>
            <p:cNvPr id="19" name="Picture 3"/>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941104" y="988760"/>
              <a:ext cx="454025" cy="301625"/>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Lst>
          </p:spPr>
        </p:pic>
        <p:pic>
          <p:nvPicPr>
            <p:cNvPr id="20" name="Picture 3"/>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691731" y="952247"/>
              <a:ext cx="534987" cy="371475"/>
            </a:xfrm>
            <a:prstGeom prst="rect">
              <a:avLst/>
            </a:prstGeom>
            <a:noFill/>
            <a:ln>
              <a:noFill/>
            </a:ln>
            <a:extLst>
              <a:ext uri="{909E8E84-426E-40dd-AFC4-6F175D3DCCD1}">
                <a14:hiddenFill xmlns="" xmlns:a14="http://schemas.microsoft.com/office/drawing/2010/main" xmlns:mv="urn:schemas-microsoft-com:mac:vml" xmlns:mc="http://schemas.openxmlformats.org/markup-compatibility/2006">
                  <a:solidFill>
                    <a:schemeClr val="accent1"/>
                  </a:solidFill>
                </a14:hiddenFill>
              </a:ext>
              <a:ext uri="{91240B29-F687-4f45-9708-019B960494DF}">
                <a14:hiddenLine xmlns="" xmlns:a14="http://schemas.microsoft.com/office/drawing/2010/main" xmlns:mv="urn:schemas-microsoft-com:mac:vml" xmlns:mc="http://schemas.openxmlformats.org/markup-compatibility/2006" w="9525">
                  <a:solidFill>
                    <a:schemeClr val="tx1"/>
                  </a:solidFill>
                  <a:miter lim="800000"/>
                  <a:headEnd/>
                  <a:tailEnd/>
                </a14:hiddenLine>
              </a:ext>
            </a:extLst>
          </p:spPr>
        </p:pic>
      </p:grpSp>
      <p:pic>
        <p:nvPicPr>
          <p:cNvPr id="21" name="Picture 20" descr="Untitled-1 (dragged).tiff"/>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6956107" y="5239391"/>
            <a:ext cx="2189309" cy="163157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Back up</a:t>
            </a:r>
            <a:endParaRPr lang="en-GB"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Magnetic Field </a:t>
            </a:r>
            <a:r>
              <a:rPr lang="en-GB" sz="2800" b="1" dirty="0" err="1" smtClean="0">
                <a:solidFill>
                  <a:schemeClr val="bg1"/>
                </a:solidFill>
              </a:rPr>
              <a:t>Systematics</a:t>
            </a:r>
            <a:endParaRPr lang="en-GB" dirty="0"/>
          </a:p>
        </p:txBody>
      </p:sp>
      <p:pic>
        <p:nvPicPr>
          <p:cNvPr id="22" name="Picture 21" descr="Screen shot 2013-06-04 at 9.07.44 AM.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7983" y="1491855"/>
            <a:ext cx="6858000" cy="4318580"/>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Spin Precession </a:t>
            </a:r>
            <a:r>
              <a:rPr lang="en-GB" sz="2800" b="1" dirty="0" err="1" smtClean="0">
                <a:solidFill>
                  <a:schemeClr val="bg1"/>
                </a:solidFill>
              </a:rPr>
              <a:t>Systematics</a:t>
            </a:r>
            <a:endParaRPr lang="en-GB" dirty="0"/>
          </a:p>
        </p:txBody>
      </p:sp>
      <p:pic>
        <p:nvPicPr>
          <p:cNvPr id="6" name="Picture 5" descr="Screen shot 2013-06-04 at 9.07.19 A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06398" y="1318928"/>
            <a:ext cx="8569839" cy="4362651"/>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Beam distribution</a:t>
            </a:r>
            <a:endParaRPr lang="en-GB" dirty="0"/>
          </a:p>
        </p:txBody>
      </p:sp>
      <p:grpSp>
        <p:nvGrpSpPr>
          <p:cNvPr id="21" name="Group 20"/>
          <p:cNvGrpSpPr/>
          <p:nvPr/>
        </p:nvGrpSpPr>
        <p:grpSpPr>
          <a:xfrm>
            <a:off x="125595" y="1692940"/>
            <a:ext cx="5071276" cy="3257677"/>
            <a:chOff x="-324544" y="692696"/>
            <a:chExt cx="7164288" cy="4713347"/>
          </a:xfrm>
        </p:grpSpPr>
        <p:pic>
          <p:nvPicPr>
            <p:cNvPr id="23" name="Picture 2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4544" y="692696"/>
              <a:ext cx="7164288" cy="4713347"/>
            </a:xfrm>
            <a:prstGeom prst="rect">
              <a:avLst/>
            </a:prstGeom>
          </p:spPr>
        </p:pic>
        <p:sp>
          <p:nvSpPr>
            <p:cNvPr id="26" name="Rectangle 25"/>
            <p:cNvSpPr/>
            <p:nvPr/>
          </p:nvSpPr>
          <p:spPr>
            <a:xfrm>
              <a:off x="-108520" y="3428999"/>
              <a:ext cx="4752528" cy="19770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7" name="TextBox 36"/>
          <p:cNvSpPr txBox="1"/>
          <p:nvPr/>
        </p:nvSpPr>
        <p:spPr>
          <a:xfrm>
            <a:off x="0" y="784225"/>
            <a:ext cx="9144000" cy="646331"/>
          </a:xfrm>
          <a:prstGeom prst="rect">
            <a:avLst/>
          </a:prstGeom>
          <a:noFill/>
        </p:spPr>
        <p:txBody>
          <a:bodyPr wrap="square" rtlCol="0">
            <a:spAutoFit/>
          </a:bodyPr>
          <a:lstStyle/>
          <a:p>
            <a:pPr algn="ctr"/>
            <a:r>
              <a:rPr lang="en-GB" b="1" i="1" dirty="0" smtClean="0">
                <a:solidFill>
                  <a:srgbClr val="1F497D"/>
                </a:solidFill>
              </a:rPr>
              <a:t>In reality we need to accurately model the beam for vertical polarisation components and momentum distribution</a:t>
            </a:r>
            <a:endParaRPr lang="en-GB" b="1" i="1" dirty="0">
              <a:solidFill>
                <a:srgbClr val="1F497D"/>
              </a:solidFill>
            </a:endParaRPr>
          </a:p>
        </p:txBody>
      </p:sp>
      <p:pic>
        <p:nvPicPr>
          <p:cNvPr id="40" name="Picture 3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24036" y="1430555"/>
            <a:ext cx="4119964" cy="2407551"/>
          </a:xfrm>
          <a:prstGeom prst="rect">
            <a:avLst/>
          </a:prstGeom>
        </p:spPr>
      </p:pic>
      <p:pic>
        <p:nvPicPr>
          <p:cNvPr id="41" name="Picture 4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86241" y="4303148"/>
            <a:ext cx="3557760" cy="2554852"/>
          </a:xfrm>
          <a:prstGeom prst="rect">
            <a:avLst/>
          </a:prstGeom>
        </p:spPr>
      </p:pic>
      <p:pic>
        <p:nvPicPr>
          <p:cNvPr id="42" name="Picture 4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0" y="5083600"/>
            <a:ext cx="5586240" cy="1774400"/>
          </a:xfrm>
          <a:prstGeom prst="rect">
            <a:avLst/>
          </a:prstGeom>
        </p:spPr>
      </p:pic>
      <p:sp>
        <p:nvSpPr>
          <p:cNvPr id="43" name="TextBox 42"/>
          <p:cNvSpPr txBox="1"/>
          <p:nvPr/>
        </p:nvSpPr>
        <p:spPr>
          <a:xfrm>
            <a:off x="181415" y="3612077"/>
            <a:ext cx="3405015" cy="1200329"/>
          </a:xfrm>
          <a:prstGeom prst="rect">
            <a:avLst/>
          </a:prstGeom>
          <a:noFill/>
        </p:spPr>
        <p:txBody>
          <a:bodyPr wrap="square" rtlCol="0">
            <a:spAutoFit/>
          </a:bodyPr>
          <a:lstStyle/>
          <a:p>
            <a:pPr algn="ctr"/>
            <a:r>
              <a:rPr lang="en-GB" dirty="0" smtClean="0"/>
              <a:t>The </a:t>
            </a:r>
            <a:r>
              <a:rPr lang="en-GB" dirty="0" err="1" smtClean="0"/>
              <a:t>pions</a:t>
            </a:r>
            <a:r>
              <a:rPr lang="en-GB" dirty="0" smtClean="0"/>
              <a:t> and daughter </a:t>
            </a:r>
            <a:r>
              <a:rPr lang="en-GB" dirty="0" err="1" smtClean="0"/>
              <a:t>muons</a:t>
            </a:r>
            <a:r>
              <a:rPr lang="en-GB" dirty="0" smtClean="0"/>
              <a:t> enter the delivery ring for several turns before injection into the </a:t>
            </a:r>
            <a:r>
              <a:rPr lang="en-GB" dirty="0" err="1" smtClean="0"/>
              <a:t>muon</a:t>
            </a:r>
            <a:r>
              <a:rPr lang="en-GB" dirty="0" smtClean="0"/>
              <a:t> storage ring</a:t>
            </a:r>
            <a:endParaRPr lang="en-GB" dirty="0"/>
          </a:p>
        </p:txBody>
      </p:sp>
      <p:sp>
        <p:nvSpPr>
          <p:cNvPr id="44" name="TextBox 43"/>
          <p:cNvSpPr txBox="1"/>
          <p:nvPr/>
        </p:nvSpPr>
        <p:spPr>
          <a:xfrm>
            <a:off x="5196871" y="3826455"/>
            <a:ext cx="1934784" cy="646331"/>
          </a:xfrm>
          <a:prstGeom prst="rect">
            <a:avLst/>
          </a:prstGeom>
          <a:noFill/>
        </p:spPr>
        <p:txBody>
          <a:bodyPr wrap="square" rtlCol="0">
            <a:spAutoFit/>
          </a:bodyPr>
          <a:lstStyle/>
          <a:p>
            <a:r>
              <a:rPr lang="en-GB" dirty="0" smtClean="0"/>
              <a:t>BMAD simulation of the </a:t>
            </a:r>
            <a:r>
              <a:rPr lang="en-GB" dirty="0" err="1" smtClean="0"/>
              <a:t>beamline</a:t>
            </a:r>
            <a:endParaRPr lang="en-GB" dirty="0"/>
          </a:p>
        </p:txBody>
      </p:sp>
      <p:cxnSp>
        <p:nvCxnSpPr>
          <p:cNvPr id="46" name="Straight Arrow Connector 45"/>
          <p:cNvCxnSpPr/>
          <p:nvPr/>
        </p:nvCxnSpPr>
        <p:spPr>
          <a:xfrm rot="5400000" flipH="1" flipV="1">
            <a:off x="5380565" y="3206379"/>
            <a:ext cx="825753" cy="414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rot="16200000" flipH="1">
            <a:off x="6285037" y="4620993"/>
            <a:ext cx="477830" cy="1814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rot="10800000" flipV="1">
            <a:off x="4772604" y="4472786"/>
            <a:ext cx="813637" cy="6108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Back up</a:t>
            </a:r>
            <a:endParaRPr lang="en-GB" dirty="0"/>
          </a:p>
        </p:txBody>
      </p:sp>
      <p:sp>
        <p:nvSpPr>
          <p:cNvPr id="6" name="Content Placeholder 11"/>
          <p:cNvSpPr txBox="1">
            <a:spLocks/>
          </p:cNvSpPr>
          <p:nvPr/>
        </p:nvSpPr>
        <p:spPr>
          <a:xfrm>
            <a:off x="0" y="803327"/>
            <a:ext cx="1808924" cy="367649"/>
          </a:xfrm>
          <a:prstGeom prst="rect">
            <a:avLst/>
          </a:prstGeom>
          <a:ln>
            <a:noFill/>
          </a:ln>
        </p:spPr>
        <p:txBody>
          <a:bodyPr lIns="0" tIns="0" rIns="0" bIns="0">
            <a:noAutofit/>
          </a:bodyPr>
          <a:lstStyle>
            <a:lvl1pPr marL="342900" indent="-342900" algn="l" defTabSz="457200" rtl="0" eaLnBrk="1" fontAlgn="base" hangingPunct="1">
              <a:spcBef>
                <a:spcPct val="20000"/>
              </a:spcBef>
              <a:spcAft>
                <a:spcPct val="0"/>
              </a:spcAft>
              <a:buFont typeface="Arial" charset="0"/>
              <a:buChar char="•"/>
              <a:defRPr sz="2400" kern="1200">
                <a:solidFill>
                  <a:srgbClr val="40404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chemeClr val="tx1"/>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40404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004C97"/>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40404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2" indent="0">
              <a:buNone/>
            </a:pPr>
            <a:r>
              <a:rPr lang="en-US" sz="2400" dirty="0" smtClean="0">
                <a:solidFill>
                  <a:srgbClr val="284D12"/>
                </a:solidFill>
                <a:sym typeface="Wingdings"/>
              </a:rPr>
              <a:t>HVP</a:t>
            </a:r>
            <a:endParaRPr lang="en-US" sz="2800" dirty="0" smtClean="0">
              <a:solidFill>
                <a:srgbClr val="284D12"/>
              </a:solidFill>
            </a:endParaRPr>
          </a:p>
          <a:p>
            <a:pPr marL="0" indent="0">
              <a:buFont typeface="Arial" charset="0"/>
              <a:buNone/>
            </a:pPr>
            <a:endParaRPr lang="en-US" sz="2800" dirty="0">
              <a:solidFill>
                <a:srgbClr val="284D12"/>
              </a:solidFill>
            </a:endParaRPr>
          </a:p>
        </p:txBody>
      </p:sp>
      <p:pic>
        <p:nvPicPr>
          <p:cNvPr id="7"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8600" y="4224689"/>
            <a:ext cx="1868774" cy="1912550"/>
          </a:xfrm>
          <a:prstGeom prst="rect">
            <a:avLst/>
          </a:prstGeom>
          <a:noFill/>
          <a:ln w="9525">
            <a:solidFill>
              <a:srgbClr val="FF0000"/>
            </a:solidFill>
            <a:round/>
            <a:headEnd/>
            <a:tailEnd/>
          </a:ln>
          <a:effectLst/>
          <a:extLst>
            <a:ext uri="{909E8E84-426E-40dd-AFC4-6F175D3DCCD1}">
              <a14:hiddenFill xmlns:a14="http://schemas.microsoft.com/office/drawing/2010/main" xmlns="" xmlns:mv="urn:schemas-microsoft-com:mac:vml" xmlns:mc="http://schemas.openxmlformats.org/markup-compatibility/2006">
                <a:blipFill dpi="0" rotWithShape="0">
                  <a:blip/>
                  <a:srcRect/>
                  <a:stretch>
                    <a:fillRect/>
                  </a:stretch>
                </a:blipFill>
              </a14:hiddenFill>
            </a:ext>
            <a:ext uri="{AF507438-7753-43e0-B8FC-AC1667EBCBE1}">
              <a14:hiddenEffects xmlns:a14="http://schemas.microsoft.com/office/drawing/2010/main" xmlns=""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pic>
        <p:nvPicPr>
          <p:cNvPr id="8" name="Content Placeholder 9" descr="g_HVP.png"/>
          <p:cNvPicPr>
            <a:picLocks noChangeAspect="1"/>
          </p:cNvPicPr>
          <p:nvPr/>
        </p:nvPicPr>
        <p:blipFill rotWithShape="1">
          <a:blip r:embed="rId5" cstate="email">
            <a:extLst>
              <a:ext uri="{28A0092B-C50C-407E-A947-70E740481C1C}">
                <a14:useLocalDpi xmlns:a14="http://schemas.microsoft.com/office/drawing/2010/main"/>
              </a:ext>
            </a:extLst>
          </a:blip>
          <a:srcRect l="10686" r="30782"/>
          <a:stretch/>
        </p:blipFill>
        <p:spPr>
          <a:xfrm>
            <a:off x="288450" y="1348400"/>
            <a:ext cx="1808924" cy="2224616"/>
          </a:xfrm>
          <a:prstGeom prst="rect">
            <a:avLst/>
          </a:prstGeom>
          <a:ln w="38100" cmpd="sng">
            <a:solidFill>
              <a:srgbClr val="202020"/>
            </a:solidFill>
          </a:ln>
        </p:spPr>
      </p:pic>
      <p:sp>
        <p:nvSpPr>
          <p:cNvPr id="9" name="Content Placeholder 11"/>
          <p:cNvSpPr txBox="1">
            <a:spLocks/>
          </p:cNvSpPr>
          <p:nvPr/>
        </p:nvSpPr>
        <p:spPr>
          <a:xfrm>
            <a:off x="-677333" y="3717032"/>
            <a:ext cx="8517467" cy="1496366"/>
          </a:xfrm>
          <a:prstGeom prst="rect">
            <a:avLst/>
          </a:prstGeom>
          <a:ln>
            <a:noFill/>
          </a:ln>
        </p:spPr>
        <p:txBody>
          <a:bodyPr lIns="0" tIns="0" rIns="0" bIns="0">
            <a:noAutofit/>
          </a:bodyPr>
          <a:lstStyle>
            <a:lvl1pPr marL="342900" indent="-342900" algn="l" defTabSz="457200" rtl="0" eaLnBrk="1" fontAlgn="base" hangingPunct="1">
              <a:spcBef>
                <a:spcPct val="20000"/>
              </a:spcBef>
              <a:spcAft>
                <a:spcPct val="0"/>
              </a:spcAft>
              <a:buFont typeface="Arial" charset="0"/>
              <a:buChar char="•"/>
              <a:defRPr sz="2400" kern="1200">
                <a:solidFill>
                  <a:srgbClr val="40404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chemeClr val="tx1"/>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40404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004C97"/>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40404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2" indent="0">
              <a:buNone/>
            </a:pPr>
            <a:r>
              <a:rPr lang="en-US" sz="2400" dirty="0" smtClean="0">
                <a:solidFill>
                  <a:srgbClr val="284D12"/>
                </a:solidFill>
              </a:rPr>
              <a:t>e</a:t>
            </a:r>
            <a:r>
              <a:rPr lang="en-US" sz="2400" baseline="30000" dirty="0">
                <a:solidFill>
                  <a:srgbClr val="284D12"/>
                </a:solidFill>
              </a:rPr>
              <a:t>+</a:t>
            </a:r>
            <a:r>
              <a:rPr lang="en-US" sz="2400" dirty="0">
                <a:solidFill>
                  <a:srgbClr val="284D12"/>
                </a:solidFill>
              </a:rPr>
              <a:t> e</a:t>
            </a:r>
            <a:r>
              <a:rPr lang="en-US" sz="2400" baseline="30000" dirty="0">
                <a:solidFill>
                  <a:srgbClr val="284D12"/>
                </a:solidFill>
              </a:rPr>
              <a:t>-</a:t>
            </a:r>
            <a:r>
              <a:rPr lang="en-US" sz="2400" dirty="0">
                <a:solidFill>
                  <a:srgbClr val="284D12"/>
                </a:solidFill>
              </a:rPr>
              <a:t> </a:t>
            </a:r>
            <a:r>
              <a:rPr lang="en-US" sz="2400" dirty="0">
                <a:solidFill>
                  <a:srgbClr val="284D12"/>
                </a:solidFill>
                <a:sym typeface="Wingdings"/>
              </a:rPr>
              <a:t> </a:t>
            </a:r>
            <a:r>
              <a:rPr lang="en-US" sz="2400" dirty="0" smtClean="0">
                <a:solidFill>
                  <a:srgbClr val="284D12"/>
                </a:solidFill>
                <a:sym typeface="Wingdings"/>
              </a:rPr>
              <a:t>hadrons</a:t>
            </a:r>
            <a:endParaRPr lang="en-US" sz="2800" dirty="0">
              <a:solidFill>
                <a:srgbClr val="284D12"/>
              </a:solidFill>
            </a:endParaRPr>
          </a:p>
        </p:txBody>
      </p:sp>
      <p:grpSp>
        <p:nvGrpSpPr>
          <p:cNvPr id="10" name="Group 9"/>
          <p:cNvGrpSpPr/>
          <p:nvPr/>
        </p:nvGrpSpPr>
        <p:grpSpPr>
          <a:xfrm>
            <a:off x="2449376" y="863412"/>
            <a:ext cx="7118451" cy="4051488"/>
            <a:chOff x="2449376" y="863412"/>
            <a:chExt cx="7118451" cy="4051488"/>
          </a:xfrm>
        </p:grpSpPr>
        <p:sp>
          <p:nvSpPr>
            <p:cNvPr id="11" name="Rectangle 10"/>
            <p:cNvSpPr/>
            <p:nvPr/>
          </p:nvSpPr>
          <p:spPr>
            <a:xfrm>
              <a:off x="5012267" y="2783594"/>
              <a:ext cx="4555560" cy="400110"/>
            </a:xfrm>
            <a:prstGeom prst="rect">
              <a:avLst/>
            </a:prstGeom>
          </p:spPr>
          <p:txBody>
            <a:bodyPr wrap="square">
              <a:spAutoFit/>
            </a:bodyPr>
            <a:lstStyle/>
            <a:p>
              <a:pPr marL="342900" indent="-342900">
                <a:buFont typeface="Arial"/>
                <a:buChar char="•"/>
              </a:pPr>
              <a:endParaRPr lang="en-US" sz="2000" dirty="0"/>
            </a:p>
          </p:txBody>
        </p:sp>
        <p:sp>
          <p:nvSpPr>
            <p:cNvPr id="12" name="Rectangle 11"/>
            <p:cNvSpPr/>
            <p:nvPr/>
          </p:nvSpPr>
          <p:spPr>
            <a:xfrm>
              <a:off x="3482665" y="863412"/>
              <a:ext cx="4572000" cy="892552"/>
            </a:xfrm>
            <a:prstGeom prst="rect">
              <a:avLst/>
            </a:prstGeom>
          </p:spPr>
          <p:txBody>
            <a:bodyPr>
              <a:spAutoFit/>
            </a:bodyPr>
            <a:lstStyle/>
            <a:p>
              <a:pPr lvl="2"/>
              <a:r>
                <a:rPr lang="en-US" dirty="0">
                  <a:solidFill>
                    <a:srgbClr val="284D12"/>
                  </a:solidFill>
                  <a:latin typeface="Symbol" charset="2"/>
                  <a:cs typeface="Symbol" charset="2"/>
                  <a:sym typeface="Wingdings"/>
                </a:rPr>
                <a:t>s</a:t>
              </a:r>
              <a:r>
                <a:rPr lang="en-US" dirty="0">
                  <a:solidFill>
                    <a:srgbClr val="284D12"/>
                  </a:solidFill>
                  <a:latin typeface="Helvetica"/>
                  <a:cs typeface="Helvetica"/>
                  <a:sym typeface="Wingdings"/>
                </a:rPr>
                <a:t> (600-900 MeV)</a:t>
              </a:r>
              <a:r>
                <a:rPr lang="en-US" dirty="0">
                  <a:solidFill>
                    <a:srgbClr val="284D12"/>
                  </a:solidFill>
                  <a:latin typeface="Helvetica"/>
                  <a:cs typeface="Helvetica"/>
                </a:rPr>
                <a:t> </a:t>
              </a:r>
            </a:p>
            <a:p>
              <a:pPr marL="0" indent="0">
                <a:buFont typeface="Arial" charset="0"/>
                <a:buNone/>
              </a:pPr>
              <a:endParaRPr lang="en-US" sz="2800" dirty="0">
                <a:solidFill>
                  <a:srgbClr val="284D12"/>
                </a:solidFill>
                <a:latin typeface="Helvetica"/>
                <a:cs typeface="Helvetica"/>
              </a:endParaRPr>
            </a:p>
          </p:txBody>
        </p:sp>
        <p:pic>
          <p:nvPicPr>
            <p:cNvPr id="13" name="Picture 12" descr="Screen Shot 2015-05-22 at 5.40.34 PM.png"/>
            <p:cNvPicPr>
              <a:picLocks noChangeAspect="1"/>
            </p:cNvPicPr>
            <p:nvPr/>
          </p:nvPicPr>
          <p:blipFill rotWithShape="1">
            <a:blip r:embed="rId6" cstate="email">
              <a:extLst>
                <a:ext uri="{28A0092B-C50C-407E-A947-70E740481C1C}">
                  <a14:useLocalDpi xmlns:a14="http://schemas.microsoft.com/office/drawing/2010/main"/>
                </a:ext>
              </a:extLst>
            </a:blip>
            <a:srcRect l="-1077" b="-9295"/>
            <a:stretch/>
          </p:blipFill>
          <p:spPr>
            <a:xfrm>
              <a:off x="2449376" y="1309688"/>
              <a:ext cx="6389823" cy="3605212"/>
            </a:xfrm>
            <a:prstGeom prst="rect">
              <a:avLst/>
            </a:prstGeom>
            <a:noFill/>
            <a:ln>
              <a:solidFill>
                <a:schemeClr val="accent6">
                  <a:lumMod val="50000"/>
                </a:schemeClr>
              </a:solidFill>
            </a:ln>
          </p:spPr>
        </p:pic>
        <p:sp>
          <p:nvSpPr>
            <p:cNvPr id="14" name="Rectangle 13"/>
            <p:cNvSpPr/>
            <p:nvPr/>
          </p:nvSpPr>
          <p:spPr>
            <a:xfrm rot="16200000">
              <a:off x="1319589" y="2526190"/>
              <a:ext cx="2721243" cy="461665"/>
            </a:xfrm>
            <a:prstGeom prst="rect">
              <a:avLst/>
            </a:prstGeom>
            <a:solidFill>
              <a:schemeClr val="bg1"/>
            </a:solidFill>
          </p:spPr>
          <p:txBody>
            <a:bodyPr wrap="square">
              <a:spAutoFit/>
            </a:bodyPr>
            <a:lstStyle/>
            <a:p>
              <a:pPr lvl="2" indent="-914400"/>
              <a:r>
                <a:rPr lang="en-US" dirty="0">
                  <a:solidFill>
                    <a:srgbClr val="284D12"/>
                  </a:solidFill>
                  <a:latin typeface="Symbol" charset="2"/>
                  <a:cs typeface="Symbol" charset="2"/>
                  <a:sym typeface="Wingdings"/>
                </a:rPr>
                <a:t>s</a:t>
              </a:r>
              <a:r>
                <a:rPr lang="en-US" dirty="0">
                  <a:solidFill>
                    <a:srgbClr val="284D12"/>
                  </a:solidFill>
                  <a:latin typeface="Helvetica"/>
                  <a:cs typeface="Helvetica"/>
                  <a:sym typeface="Wingdings"/>
                </a:rPr>
                <a:t> </a:t>
              </a:r>
              <a:r>
                <a:rPr lang="en-US" dirty="0" smtClean="0">
                  <a:solidFill>
                    <a:srgbClr val="284D12"/>
                  </a:solidFill>
                  <a:latin typeface="Helvetica"/>
                  <a:cs typeface="Helvetica"/>
                  <a:sym typeface="Wingdings"/>
                </a:rPr>
                <a:t>(</a:t>
              </a:r>
              <a:r>
                <a:rPr lang="en-US" dirty="0" err="1" smtClean="0">
                  <a:solidFill>
                    <a:srgbClr val="284D12"/>
                  </a:solidFill>
                  <a:latin typeface="Helvetica"/>
                  <a:cs typeface="Helvetica"/>
                  <a:sym typeface="Wingdings"/>
                </a:rPr>
                <a:t>e</a:t>
              </a:r>
              <a:r>
                <a:rPr lang="en-US" baseline="30000" dirty="0" err="1" smtClean="0">
                  <a:solidFill>
                    <a:srgbClr val="284D12"/>
                  </a:solidFill>
                  <a:latin typeface="Helvetica"/>
                  <a:cs typeface="Helvetica"/>
                  <a:sym typeface="Wingdings"/>
                </a:rPr>
                <a:t>+</a:t>
              </a:r>
              <a:r>
                <a:rPr lang="en-US" dirty="0" err="1" smtClean="0">
                  <a:solidFill>
                    <a:srgbClr val="284D12"/>
                  </a:solidFill>
                  <a:latin typeface="Helvetica"/>
                  <a:cs typeface="Helvetica"/>
                  <a:sym typeface="Wingdings"/>
                </a:rPr>
                <a:t>e</a:t>
              </a:r>
              <a:r>
                <a:rPr lang="en-US" baseline="30000" dirty="0" smtClean="0">
                  <a:solidFill>
                    <a:srgbClr val="284D12"/>
                  </a:solidFill>
                  <a:latin typeface="Helvetica"/>
                  <a:cs typeface="Helvetica"/>
                  <a:sym typeface="Wingdings"/>
                </a:rPr>
                <a:t>-</a:t>
              </a:r>
              <a:r>
                <a:rPr lang="en-US" dirty="0" smtClean="0">
                  <a:solidFill>
                    <a:srgbClr val="284D12"/>
                  </a:solidFill>
                  <a:latin typeface="Helvetica"/>
                  <a:cs typeface="Helvetica"/>
                  <a:sym typeface="Wingdings"/>
                </a:rPr>
                <a:t></a:t>
              </a:r>
              <a:r>
                <a:rPr lang="en-US" dirty="0" err="1" smtClean="0">
                  <a:solidFill>
                    <a:srgbClr val="284D12"/>
                  </a:solidFill>
                  <a:latin typeface="Symbol" charset="2"/>
                  <a:cs typeface="Symbol" charset="2"/>
                  <a:sym typeface="Wingdings"/>
                </a:rPr>
                <a:t>p</a:t>
              </a:r>
              <a:r>
                <a:rPr lang="en-US" baseline="30000" dirty="0" err="1">
                  <a:solidFill>
                    <a:srgbClr val="284D12"/>
                  </a:solidFill>
                  <a:latin typeface="Helvetica"/>
                  <a:cs typeface="Helvetica"/>
                  <a:sym typeface="Wingdings"/>
                </a:rPr>
                <a:t>+</a:t>
              </a:r>
              <a:r>
                <a:rPr lang="en-US" dirty="0" err="1" smtClean="0">
                  <a:solidFill>
                    <a:srgbClr val="284D12"/>
                  </a:solidFill>
                  <a:latin typeface="Symbol" charset="2"/>
                  <a:cs typeface="Symbol" charset="2"/>
                  <a:sym typeface="Wingdings"/>
                </a:rPr>
                <a:t>p</a:t>
              </a:r>
              <a:r>
                <a:rPr lang="en-US" baseline="30000" dirty="0">
                  <a:solidFill>
                    <a:srgbClr val="284D12"/>
                  </a:solidFill>
                  <a:latin typeface="Helvetica"/>
                  <a:cs typeface="Helvetica"/>
                  <a:sym typeface="Wingdings"/>
                </a:rPr>
                <a:t>-</a:t>
              </a:r>
              <a:r>
                <a:rPr lang="en-US" dirty="0" smtClean="0">
                  <a:solidFill>
                    <a:srgbClr val="284D12"/>
                  </a:solidFill>
                  <a:latin typeface="Helvetica"/>
                  <a:cs typeface="Helvetica"/>
                  <a:sym typeface="Wingdings"/>
                </a:rPr>
                <a:t>) [</a:t>
              </a:r>
              <a:r>
                <a:rPr lang="en-US" dirty="0" err="1" smtClean="0">
                  <a:solidFill>
                    <a:srgbClr val="284D12"/>
                  </a:solidFill>
                  <a:latin typeface="Helvetica"/>
                  <a:cs typeface="Helvetica"/>
                  <a:sym typeface="Wingdings"/>
                </a:rPr>
                <a:t>nb</a:t>
              </a:r>
              <a:r>
                <a:rPr lang="en-US" dirty="0" smtClean="0">
                  <a:solidFill>
                    <a:srgbClr val="284D12"/>
                  </a:solidFill>
                  <a:latin typeface="Helvetica"/>
                  <a:cs typeface="Helvetica"/>
                  <a:sym typeface="Wingdings"/>
                </a:rPr>
                <a:t>]</a:t>
              </a:r>
              <a:endParaRPr lang="en-US" dirty="0">
                <a:solidFill>
                  <a:srgbClr val="284D12"/>
                </a:solidFill>
                <a:latin typeface="Helvetica"/>
                <a:cs typeface="Helvetica"/>
              </a:endParaRPr>
            </a:p>
          </p:txBody>
        </p:sp>
        <p:sp>
          <p:nvSpPr>
            <p:cNvPr id="15" name="Rectangle 14"/>
            <p:cNvSpPr/>
            <p:nvPr/>
          </p:nvSpPr>
          <p:spPr>
            <a:xfrm>
              <a:off x="3627975" y="4428878"/>
              <a:ext cx="4572000" cy="461665"/>
            </a:xfrm>
            <a:prstGeom prst="rect">
              <a:avLst/>
            </a:prstGeom>
            <a:solidFill>
              <a:srgbClr val="FFFFFF"/>
            </a:solidFill>
          </p:spPr>
          <p:txBody>
            <a:bodyPr>
              <a:spAutoFit/>
            </a:bodyPr>
            <a:lstStyle/>
            <a:p>
              <a:pPr lvl="2"/>
              <a:r>
                <a:rPr lang="en-US" dirty="0" smtClean="0">
                  <a:solidFill>
                    <a:srgbClr val="284D12"/>
                  </a:solidFill>
                  <a:latin typeface="Helvetica"/>
                  <a:cs typeface="Helvetica"/>
                  <a:sym typeface="Wingdings"/>
                </a:rPr>
                <a:t>m(</a:t>
              </a:r>
              <a:r>
                <a:rPr lang="en-US" dirty="0" err="1" smtClean="0">
                  <a:solidFill>
                    <a:srgbClr val="284D12"/>
                  </a:solidFill>
                  <a:latin typeface="Symbol" charset="2"/>
                  <a:cs typeface="Symbol" charset="2"/>
                  <a:sym typeface="Wingdings"/>
                </a:rPr>
                <a:t>p</a:t>
              </a:r>
              <a:r>
                <a:rPr lang="en-US" baseline="30000" dirty="0" err="1">
                  <a:solidFill>
                    <a:srgbClr val="284D12"/>
                  </a:solidFill>
                  <a:latin typeface="Helvetica"/>
                  <a:cs typeface="Helvetica"/>
                  <a:sym typeface="Wingdings"/>
                </a:rPr>
                <a:t>+</a:t>
              </a:r>
              <a:r>
                <a:rPr lang="en-US" dirty="0" err="1" smtClean="0">
                  <a:solidFill>
                    <a:srgbClr val="284D12"/>
                  </a:solidFill>
                  <a:latin typeface="Symbol" charset="2"/>
                  <a:cs typeface="Symbol" charset="2"/>
                  <a:sym typeface="Wingdings"/>
                </a:rPr>
                <a:t>p</a:t>
              </a:r>
              <a:r>
                <a:rPr lang="en-US" baseline="30000" dirty="0">
                  <a:solidFill>
                    <a:srgbClr val="284D12"/>
                  </a:solidFill>
                  <a:latin typeface="Helvetica"/>
                  <a:cs typeface="Helvetica"/>
                  <a:sym typeface="Wingdings"/>
                </a:rPr>
                <a:t>-</a:t>
              </a:r>
              <a:r>
                <a:rPr lang="en-US" dirty="0" smtClean="0">
                  <a:solidFill>
                    <a:srgbClr val="284D12"/>
                  </a:solidFill>
                  <a:latin typeface="Helvetica"/>
                  <a:cs typeface="Helvetica"/>
                  <a:sym typeface="Wingdings"/>
                </a:rPr>
                <a:t>) [</a:t>
              </a:r>
              <a:r>
                <a:rPr lang="en-US" dirty="0" err="1" smtClean="0">
                  <a:solidFill>
                    <a:srgbClr val="284D12"/>
                  </a:solidFill>
                  <a:latin typeface="Helvetica"/>
                  <a:cs typeface="Helvetica"/>
                  <a:sym typeface="Wingdings"/>
                </a:rPr>
                <a:t>GeV</a:t>
              </a:r>
              <a:r>
                <a:rPr lang="en-US" dirty="0" smtClean="0">
                  <a:solidFill>
                    <a:srgbClr val="284D12"/>
                  </a:solidFill>
                  <a:latin typeface="Helvetica"/>
                  <a:cs typeface="Helvetica"/>
                  <a:sym typeface="Wingdings"/>
                </a:rPr>
                <a:t>]</a:t>
              </a:r>
              <a:endParaRPr lang="en-US" dirty="0">
                <a:solidFill>
                  <a:srgbClr val="284D12"/>
                </a:solidFill>
                <a:latin typeface="Helvetica"/>
                <a:cs typeface="Helvetica"/>
              </a:endParaRPr>
            </a:p>
          </p:txBody>
        </p:sp>
        <p:sp>
          <p:nvSpPr>
            <p:cNvPr id="16" name="TextBox 15"/>
            <p:cNvSpPr txBox="1"/>
            <p:nvPr/>
          </p:nvSpPr>
          <p:spPr>
            <a:xfrm>
              <a:off x="6837295" y="4535467"/>
              <a:ext cx="2005677" cy="338554"/>
            </a:xfrm>
            <a:prstGeom prst="rect">
              <a:avLst/>
            </a:prstGeom>
            <a:noFill/>
          </p:spPr>
          <p:txBody>
            <a:bodyPr wrap="none" rtlCol="0">
              <a:spAutoFit/>
            </a:bodyPr>
            <a:lstStyle/>
            <a:p>
              <a:pPr algn="r"/>
              <a:r>
                <a:rPr lang="en-US" sz="1600" dirty="0" smtClean="0">
                  <a:solidFill>
                    <a:schemeClr val="accent3">
                      <a:lumMod val="50000"/>
                    </a:schemeClr>
                  </a:solidFill>
                </a:rPr>
                <a:t>B. </a:t>
              </a:r>
              <a:r>
                <a:rPr lang="en-US" sz="1600" dirty="0" err="1" smtClean="0">
                  <a:solidFill>
                    <a:schemeClr val="accent3">
                      <a:lumMod val="50000"/>
                    </a:schemeClr>
                  </a:solidFill>
                </a:rPr>
                <a:t>Kloss</a:t>
              </a:r>
              <a:r>
                <a:rPr lang="en-US" sz="1600" dirty="0" smtClean="0">
                  <a:solidFill>
                    <a:schemeClr val="accent3">
                      <a:lumMod val="50000"/>
                    </a:schemeClr>
                  </a:solidFill>
                </a:rPr>
                <a:t>, CIPANP 2015</a:t>
              </a:r>
              <a:endParaRPr lang="en-US" sz="1600" dirty="0">
                <a:solidFill>
                  <a:schemeClr val="accent3">
                    <a:lumMod val="50000"/>
                  </a:schemeClr>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Shelter Island</a:t>
            </a:r>
            <a:endParaRPr lang="en-GB" dirty="0"/>
          </a:p>
        </p:txBody>
      </p:sp>
      <p:sp>
        <p:nvSpPr>
          <p:cNvPr id="23" name="TextBox 22"/>
          <p:cNvSpPr txBox="1"/>
          <p:nvPr/>
        </p:nvSpPr>
        <p:spPr>
          <a:xfrm>
            <a:off x="0" y="784225"/>
            <a:ext cx="786549" cy="369332"/>
          </a:xfrm>
          <a:prstGeom prst="rect">
            <a:avLst/>
          </a:prstGeom>
          <a:noFill/>
          <a:ln>
            <a:solidFill>
              <a:schemeClr val="tx2"/>
            </a:solidFill>
          </a:ln>
        </p:spPr>
        <p:txBody>
          <a:bodyPr wrap="square" rtlCol="0">
            <a:spAutoFit/>
          </a:bodyPr>
          <a:lstStyle/>
          <a:p>
            <a:pPr algn="ctr"/>
            <a:r>
              <a:rPr lang="en-GB" b="1" dirty="0" smtClean="0">
                <a:solidFill>
                  <a:srgbClr val="1F497D"/>
                </a:solidFill>
              </a:rPr>
              <a:t>1947</a:t>
            </a:r>
            <a:endParaRPr lang="en-GB" b="1" dirty="0">
              <a:solidFill>
                <a:srgbClr val="1F497D"/>
              </a:solidFill>
            </a:endParaRPr>
          </a:p>
        </p:txBody>
      </p:sp>
      <p:pic>
        <p:nvPicPr>
          <p:cNvPr id="18" name="Picture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76705" y="784225"/>
            <a:ext cx="3967295" cy="2714465"/>
          </a:xfrm>
          <a:prstGeom prst="rect">
            <a:avLst/>
          </a:prstGeom>
        </p:spPr>
      </p:pic>
      <p:sp>
        <p:nvSpPr>
          <p:cNvPr id="19" name="TextBox 18"/>
          <p:cNvSpPr txBox="1"/>
          <p:nvPr/>
        </p:nvSpPr>
        <p:spPr>
          <a:xfrm>
            <a:off x="189774" y="1533131"/>
            <a:ext cx="4744442" cy="1431161"/>
          </a:xfrm>
          <a:prstGeom prst="rect">
            <a:avLst/>
          </a:prstGeom>
          <a:noFill/>
        </p:spPr>
        <p:txBody>
          <a:bodyPr wrap="square" rtlCol="0">
            <a:spAutoFit/>
          </a:bodyPr>
          <a:lstStyle/>
          <a:p>
            <a:pPr>
              <a:spcAft>
                <a:spcPts val="600"/>
              </a:spcAft>
            </a:pPr>
            <a:r>
              <a:rPr lang="en-GB" b="1" dirty="0" smtClean="0">
                <a:solidFill>
                  <a:srgbClr val="1F497D"/>
                </a:solidFill>
              </a:rPr>
              <a:t>Three measurements caused problems </a:t>
            </a:r>
            <a:r>
              <a:rPr lang="en-GB" dirty="0" smtClean="0"/>
              <a:t>: </a:t>
            </a:r>
          </a:p>
          <a:p>
            <a:pPr lvl="1">
              <a:spcAft>
                <a:spcPts val="600"/>
              </a:spcAft>
              <a:buFont typeface="Arial"/>
              <a:buChar char="•"/>
            </a:pPr>
            <a:r>
              <a:rPr lang="en-GB" dirty="0" smtClean="0"/>
              <a:t> Hyperfine structure of hydrogen</a:t>
            </a:r>
          </a:p>
          <a:p>
            <a:pPr lvl="1">
              <a:spcAft>
                <a:spcPts val="600"/>
              </a:spcAft>
              <a:buFont typeface="Arial"/>
              <a:buChar char="•"/>
            </a:pPr>
            <a:r>
              <a:rPr lang="en-GB" dirty="0" smtClean="0"/>
              <a:t> The Lamb shift</a:t>
            </a:r>
          </a:p>
          <a:p>
            <a:pPr lvl="1">
              <a:spcAft>
                <a:spcPts val="600"/>
              </a:spcAft>
              <a:buFont typeface="Arial"/>
              <a:buChar char="•"/>
            </a:pPr>
            <a:r>
              <a:rPr lang="en-GB" dirty="0" smtClean="0"/>
              <a:t> The magnetic moment of the electron</a:t>
            </a:r>
            <a:endParaRPr lang="en-GB" dirty="0"/>
          </a:p>
        </p:txBody>
      </p:sp>
      <p:sp>
        <p:nvSpPr>
          <p:cNvPr id="20" name="TextBox 19"/>
          <p:cNvSpPr txBox="1"/>
          <p:nvPr/>
        </p:nvSpPr>
        <p:spPr>
          <a:xfrm>
            <a:off x="0" y="3175524"/>
            <a:ext cx="4934216" cy="923330"/>
          </a:xfrm>
          <a:prstGeom prst="rect">
            <a:avLst/>
          </a:prstGeom>
          <a:noFill/>
        </p:spPr>
        <p:txBody>
          <a:bodyPr wrap="square" rtlCol="0">
            <a:spAutoFit/>
          </a:bodyPr>
          <a:lstStyle/>
          <a:p>
            <a:pPr algn="ctr"/>
            <a:r>
              <a:rPr lang="en-GB" b="1" dirty="0" smtClean="0">
                <a:solidFill>
                  <a:srgbClr val="1F497D"/>
                </a:solidFill>
              </a:rPr>
              <a:t>These results can be explained by a value of </a:t>
            </a:r>
            <a:r>
              <a:rPr lang="en-GB" b="1" dirty="0" err="1" smtClean="0">
                <a:solidFill>
                  <a:srgbClr val="1F497D"/>
                </a:solidFill>
              </a:rPr>
              <a:t>g</a:t>
            </a:r>
            <a:r>
              <a:rPr lang="en-GB" b="1" dirty="0" smtClean="0">
                <a:solidFill>
                  <a:srgbClr val="1F497D"/>
                </a:solidFill>
              </a:rPr>
              <a:t> slightly greater than the 2 predicted by Dirac</a:t>
            </a:r>
            <a:endParaRPr lang="en-GB" b="1" dirty="0">
              <a:solidFill>
                <a:srgbClr val="1F497D"/>
              </a:solidFill>
            </a:endParaRPr>
          </a:p>
        </p:txBody>
      </p:sp>
      <p:sp>
        <p:nvSpPr>
          <p:cNvPr id="21" name="TextBox 20"/>
          <p:cNvSpPr txBox="1"/>
          <p:nvPr/>
        </p:nvSpPr>
        <p:spPr>
          <a:xfrm>
            <a:off x="0" y="3967463"/>
            <a:ext cx="9144000" cy="369332"/>
          </a:xfrm>
          <a:prstGeom prst="rect">
            <a:avLst/>
          </a:prstGeom>
          <a:noFill/>
        </p:spPr>
        <p:txBody>
          <a:bodyPr wrap="square" rtlCol="0">
            <a:spAutoFit/>
          </a:bodyPr>
          <a:lstStyle/>
          <a:p>
            <a:pPr algn="r"/>
            <a:r>
              <a:rPr lang="en-GB" dirty="0" smtClean="0"/>
              <a:t>Schwinger’s theory of </a:t>
            </a:r>
            <a:r>
              <a:rPr lang="en-GB" dirty="0" err="1" smtClean="0"/>
              <a:t>renormalisable</a:t>
            </a:r>
            <a:r>
              <a:rPr lang="en-GB" dirty="0" smtClean="0"/>
              <a:t> QED</a:t>
            </a:r>
            <a:endParaRPr lang="en-GB" dirty="0"/>
          </a:p>
        </p:txBody>
      </p:sp>
      <p:cxnSp>
        <p:nvCxnSpPr>
          <p:cNvPr id="24" name="Straight Arrow Connector 23"/>
          <p:cNvCxnSpPr/>
          <p:nvPr/>
        </p:nvCxnSpPr>
        <p:spPr>
          <a:xfrm>
            <a:off x="3255414" y="4171849"/>
            <a:ext cx="132844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5"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06805" y="4453587"/>
            <a:ext cx="1722597" cy="243102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Lst>
        </p:spPr>
      </p:pic>
      <p:grpSp>
        <p:nvGrpSpPr>
          <p:cNvPr id="26" name="Group 9"/>
          <p:cNvGrpSpPr>
            <a:grpSpLocks/>
          </p:cNvGrpSpPr>
          <p:nvPr/>
        </p:nvGrpSpPr>
        <p:grpSpPr bwMode="auto">
          <a:xfrm>
            <a:off x="189774" y="4011538"/>
            <a:ext cx="2736304" cy="2873073"/>
            <a:chOff x="4317" y="2733"/>
            <a:chExt cx="1271" cy="1261"/>
          </a:xfrm>
        </p:grpSpPr>
        <p:grpSp>
          <p:nvGrpSpPr>
            <p:cNvPr id="27" name="Group 10"/>
            <p:cNvGrpSpPr>
              <a:grpSpLocks/>
            </p:cNvGrpSpPr>
            <p:nvPr/>
          </p:nvGrpSpPr>
          <p:grpSpPr bwMode="auto">
            <a:xfrm>
              <a:off x="4322" y="2733"/>
              <a:ext cx="1266" cy="1261"/>
              <a:chOff x="4322" y="2733"/>
              <a:chExt cx="1266" cy="1261"/>
            </a:xfrm>
          </p:grpSpPr>
          <p:pic>
            <p:nvPicPr>
              <p:cNvPr id="30" name="Picture 2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322" y="2733"/>
                <a:ext cx="1266" cy="1261"/>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sp>
            <p:nvSpPr>
              <p:cNvPr id="31" name="AutoShape 12"/>
              <p:cNvSpPr>
                <a:spLocks noChangeArrowheads="1"/>
              </p:cNvSpPr>
              <p:nvPr/>
            </p:nvSpPr>
            <p:spPr bwMode="auto">
              <a:xfrm>
                <a:off x="5221" y="3487"/>
                <a:ext cx="218" cy="153"/>
              </a:xfrm>
              <a:prstGeom prst="roundRect">
                <a:avLst>
                  <a:gd name="adj" fmla="val 648"/>
                </a:avLst>
              </a:prstGeom>
              <a:solidFill>
                <a:srgbClr val="FFFFFF"/>
              </a:solidFill>
              <a:ln w="9525">
                <a:solidFill>
                  <a:srgbClr val="FFFFFF"/>
                </a:solidFill>
                <a:round/>
                <a:headEnd/>
                <a:tailEnd/>
              </a:ln>
              <a:effectLst/>
              <a:extLs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Lucida Sans Unicode" charset="0"/>
                </a:endParaRPr>
              </a:p>
            </p:txBody>
          </p:sp>
          <p:sp>
            <p:nvSpPr>
              <p:cNvPr id="32" name="AutoShape 13"/>
              <p:cNvSpPr>
                <a:spLocks noChangeArrowheads="1"/>
              </p:cNvSpPr>
              <p:nvPr/>
            </p:nvSpPr>
            <p:spPr bwMode="auto">
              <a:xfrm>
                <a:off x="4419" y="3495"/>
                <a:ext cx="218" cy="153"/>
              </a:xfrm>
              <a:prstGeom prst="roundRect">
                <a:avLst>
                  <a:gd name="adj" fmla="val 648"/>
                </a:avLst>
              </a:prstGeom>
              <a:solidFill>
                <a:srgbClr val="FFFFFF"/>
              </a:solidFill>
              <a:ln w="9525">
                <a:solidFill>
                  <a:srgbClr val="FFFFFF"/>
                </a:solidFill>
                <a:round/>
                <a:headEnd/>
                <a:tailEnd/>
              </a:ln>
              <a:effectLst/>
              <a:extLs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Lucida Sans Unicode" charset="0"/>
                </a:endParaRPr>
              </a:p>
            </p:txBody>
          </p:sp>
        </p:grpSp>
        <p:sp>
          <p:nvSpPr>
            <p:cNvPr id="28" name="Text Box 14"/>
            <p:cNvSpPr txBox="1">
              <a:spLocks noChangeArrowheads="1"/>
            </p:cNvSpPr>
            <p:nvPr/>
          </p:nvSpPr>
          <p:spPr bwMode="auto">
            <a:xfrm>
              <a:off x="4317" y="3713"/>
              <a:ext cx="80" cy="169"/>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txBody>
            <a:bodyPr wrap="none" lIns="0" tIns="4536" rIns="0" bIns="0"/>
            <a:lstStyle/>
            <a:p>
              <a:pPr>
                <a:defRPr/>
              </a:pPr>
              <a:r>
                <a:rPr lang="en-US">
                  <a:solidFill>
                    <a:srgbClr val="000000"/>
                  </a:solidFill>
                  <a:cs typeface="Lucida Sans Unicode" charset="0"/>
                </a:rPr>
                <a:t>e</a:t>
              </a:r>
            </a:p>
          </p:txBody>
        </p:sp>
        <p:sp>
          <p:nvSpPr>
            <p:cNvPr id="29" name="Text Box 15"/>
            <p:cNvSpPr txBox="1">
              <a:spLocks noChangeArrowheads="1"/>
            </p:cNvSpPr>
            <p:nvPr/>
          </p:nvSpPr>
          <p:spPr bwMode="auto">
            <a:xfrm>
              <a:off x="5474" y="3713"/>
              <a:ext cx="80" cy="169"/>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txBody>
            <a:bodyPr wrap="none" lIns="0" tIns="4536" rIns="0" bIns="0"/>
            <a:lstStyle/>
            <a:p>
              <a:pPr>
                <a:defRPr/>
              </a:pPr>
              <a:r>
                <a:rPr lang="en-US">
                  <a:solidFill>
                    <a:srgbClr val="000000"/>
                  </a:solidFill>
                  <a:cs typeface="Lucida Sans Unicode" charset="0"/>
                </a:rPr>
                <a:t>e</a:t>
              </a:r>
            </a:p>
          </p:txBody>
        </p:sp>
      </p:grpSp>
      <p:pic>
        <p:nvPicPr>
          <p:cNvPr id="33" name="Picture 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990000" y="5825463"/>
            <a:ext cx="3888432" cy="505181"/>
          </a:xfrm>
          <a:prstGeom prst="rect">
            <a:avLst/>
          </a:prstGeom>
          <a:noFill/>
          <a:ln>
            <a:noFill/>
          </a:ln>
          <a:effectLst/>
          <a:extLst>
            <a:ext uri="{909E8E84-426E-40dd-AFC4-6F175D3DCCD1}">
              <a14:hiddenFill xmlns="" xmlns:a14="http://schemas.microsoft.com/office/drawing/2010/main" xmlns:mv="urn:schemas-microsoft-com:mac:vml" xmlns:mc="http://schemas.openxmlformats.org/markup-compatibility/2006">
                <a:blipFill dpi="0" rotWithShape="0">
                  <a:blip/>
                  <a:srcRect/>
                  <a:stretch>
                    <a:fillRect/>
                  </a:stretch>
                </a:blipFill>
              </a14:hiddenFill>
            </a:ext>
            <a:ext uri="{91240B29-F687-4f45-9708-019B960494DF}">
              <a14:hiddenLine xmlns="" xmlns:a14="http://schemas.microsoft.com/office/drawing/2010/main" xmlns:mv="urn:schemas-microsoft-com:mac:vml" xmlns:mc="http://schemas.openxmlformats.org/markup-compatibility/2006" w="9525">
                <a:solidFill>
                  <a:srgbClr val="000000"/>
                </a:solidFill>
                <a:round/>
                <a:headEnd/>
                <a:tailEnd/>
              </a14:hiddenLine>
            </a:ext>
            <a:ext uri="{AF507438-7753-43e0-B8FC-AC1667EBCBE1}">
              <a14:hiddenEffects xmlns="" xmlns:a14="http://schemas.microsoft.com/office/drawing/2010/main" xmlns:mv="urn:schemas-microsoft-com:mac:vml" xmlns:mc="http://schemas.openxmlformats.org/markup-compatibility/2006">
                <a:effectLst>
                  <a:outerShdw blurRad="63500" dist="38099" dir="2700000" algn="ctr" rotWithShape="0">
                    <a:srgbClr val="000000">
                      <a:alpha val="74998"/>
                    </a:srgbClr>
                  </a:outerShdw>
                </a:effectLst>
              </a14:hiddenEffects>
            </a:ext>
          </a:extLst>
        </p:spPr>
      </p:pic>
      <p:sp>
        <p:nvSpPr>
          <p:cNvPr id="34" name="Oval 33"/>
          <p:cNvSpPr/>
          <p:nvPr/>
        </p:nvSpPr>
        <p:spPr>
          <a:xfrm>
            <a:off x="1205105" y="4128919"/>
            <a:ext cx="614781" cy="1600539"/>
          </a:xfrm>
          <a:prstGeom prst="ellipse">
            <a:avLst/>
          </a:prstGeom>
          <a:solidFill>
            <a:srgbClr val="FFFF00">
              <a:alpha val="43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Arrow Connector 34"/>
          <p:cNvCxnSpPr>
            <a:endCxn id="36" idx="1"/>
          </p:cNvCxnSpPr>
          <p:nvPr/>
        </p:nvCxnSpPr>
        <p:spPr>
          <a:xfrm>
            <a:off x="1819886" y="4721557"/>
            <a:ext cx="1332895" cy="45407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3152781" y="4975578"/>
            <a:ext cx="3562869" cy="400110"/>
          </a:xfrm>
          <a:prstGeom prst="rect">
            <a:avLst/>
          </a:prstGeom>
          <a:noFill/>
        </p:spPr>
        <p:txBody>
          <a:bodyPr wrap="none" rtlCol="0">
            <a:spAutoFit/>
          </a:bodyPr>
          <a:lstStyle/>
          <a:p>
            <a:r>
              <a:rPr lang="en-US" sz="2000" dirty="0">
                <a:latin typeface="Verdana"/>
                <a:cs typeface="Verdana"/>
              </a:rPr>
              <a:t>B</a:t>
            </a:r>
            <a:r>
              <a:rPr lang="en-US" sz="2000" dirty="0" smtClean="0">
                <a:latin typeface="Verdana"/>
                <a:cs typeface="Verdana"/>
              </a:rPr>
              <a:t>-field is simply a photon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912340" y="1313944"/>
            <a:ext cx="5231660" cy="1687240"/>
          </a:xfrm>
          <a:prstGeom prst="rect">
            <a:avLst/>
          </a:prstGeom>
        </p:spPr>
      </p:pic>
      <p:pic>
        <p:nvPicPr>
          <p:cNvPr id="4" name="Picture 8" descr="UC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a:t>
            </a:r>
            <a:r>
              <a:rPr lang="en-GB" sz="2800" b="1" dirty="0" err="1" smtClean="0">
                <a:solidFill>
                  <a:schemeClr val="bg1"/>
                </a:solidFill>
              </a:rPr>
              <a:t>Muons</a:t>
            </a:r>
            <a:endParaRPr lang="en-GB" dirty="0"/>
          </a:p>
        </p:txBody>
      </p:sp>
      <p:sp>
        <p:nvSpPr>
          <p:cNvPr id="22" name="TextBox 21"/>
          <p:cNvSpPr txBox="1"/>
          <p:nvPr/>
        </p:nvSpPr>
        <p:spPr>
          <a:xfrm>
            <a:off x="0" y="784225"/>
            <a:ext cx="9144000" cy="369332"/>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muon</a:t>
            </a:r>
            <a:r>
              <a:rPr lang="en-GB" b="1" i="1" dirty="0" smtClean="0">
                <a:solidFill>
                  <a:srgbClr val="1F497D"/>
                </a:solidFill>
              </a:rPr>
              <a:t> was first observed in a cloud chamber in 1933</a:t>
            </a:r>
            <a:endParaRPr lang="en-GB" b="1" i="1" dirty="0">
              <a:solidFill>
                <a:srgbClr val="1F497D"/>
              </a:solidFill>
            </a:endParaRPr>
          </a:p>
        </p:txBody>
      </p:sp>
      <p:sp>
        <p:nvSpPr>
          <p:cNvPr id="26" name="TextBox 25"/>
          <p:cNvSpPr txBox="1"/>
          <p:nvPr/>
        </p:nvSpPr>
        <p:spPr>
          <a:xfrm>
            <a:off x="0" y="1338223"/>
            <a:ext cx="9144000" cy="369332"/>
          </a:xfrm>
          <a:prstGeom prst="rect">
            <a:avLst/>
          </a:prstGeom>
          <a:noFill/>
        </p:spPr>
        <p:txBody>
          <a:bodyPr wrap="square" rtlCol="0">
            <a:spAutoFit/>
          </a:bodyPr>
          <a:lstStyle/>
          <a:p>
            <a:r>
              <a:rPr lang="en-GB" dirty="0" smtClean="0"/>
              <a:t>It was uncertain what the </a:t>
            </a:r>
            <a:r>
              <a:rPr lang="en-GB" dirty="0" err="1" smtClean="0"/>
              <a:t>muon</a:t>
            </a:r>
            <a:r>
              <a:rPr lang="en-GB" dirty="0" smtClean="0"/>
              <a:t> was – a heavy unstable electron?</a:t>
            </a:r>
            <a:endParaRPr lang="en-GB" dirty="0"/>
          </a:p>
        </p:txBody>
      </p:sp>
      <p:sp>
        <p:nvSpPr>
          <p:cNvPr id="37" name="TextBox 36"/>
          <p:cNvSpPr txBox="1"/>
          <p:nvPr/>
        </p:nvSpPr>
        <p:spPr>
          <a:xfrm>
            <a:off x="-1" y="1941701"/>
            <a:ext cx="4204307" cy="1200329"/>
          </a:xfrm>
          <a:prstGeom prst="rect">
            <a:avLst/>
          </a:prstGeom>
          <a:noFill/>
        </p:spPr>
        <p:txBody>
          <a:bodyPr wrap="square" rtlCol="0">
            <a:spAutoFit/>
          </a:bodyPr>
          <a:lstStyle/>
          <a:p>
            <a:r>
              <a:rPr lang="en-GB" b="1" dirty="0" smtClean="0">
                <a:solidFill>
                  <a:srgbClr val="1F497D"/>
                </a:solidFill>
              </a:rPr>
              <a:t>1956</a:t>
            </a:r>
            <a:r>
              <a:rPr lang="en-GB" dirty="0" smtClean="0"/>
              <a:t> : Observed</a:t>
            </a:r>
          </a:p>
          <a:p>
            <a:pPr lvl="1">
              <a:buFont typeface="Arial"/>
              <a:buChar char="•"/>
            </a:pPr>
            <a:r>
              <a:rPr lang="en-GB" dirty="0" smtClean="0"/>
              <a:t> Parity violation in </a:t>
            </a:r>
            <a:r>
              <a:rPr lang="en-GB" dirty="0" err="1" smtClean="0"/>
              <a:t>muon</a:t>
            </a:r>
            <a:r>
              <a:rPr lang="en-GB" dirty="0" smtClean="0"/>
              <a:t> decays</a:t>
            </a:r>
          </a:p>
          <a:p>
            <a:pPr lvl="1">
              <a:buFont typeface="Arial"/>
              <a:buChar char="•"/>
            </a:pPr>
            <a:r>
              <a:rPr lang="en-GB" dirty="0" smtClean="0"/>
              <a:t> </a:t>
            </a:r>
            <a:r>
              <a:rPr lang="en-GB" dirty="0" err="1" smtClean="0"/>
              <a:t>Muon</a:t>
            </a:r>
            <a:r>
              <a:rPr lang="en-GB" dirty="0" smtClean="0"/>
              <a:t> magnetic moment about 2</a:t>
            </a:r>
          </a:p>
          <a:p>
            <a:endParaRPr lang="en-GB" dirty="0"/>
          </a:p>
        </p:txBody>
      </p:sp>
      <p:pic>
        <p:nvPicPr>
          <p:cNvPr id="38" name="Picture 3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 y="3518432"/>
            <a:ext cx="5843090" cy="2638815"/>
          </a:xfrm>
          <a:prstGeom prst="rect">
            <a:avLst/>
          </a:prstGeom>
        </p:spPr>
      </p:pic>
      <p:sp>
        <p:nvSpPr>
          <p:cNvPr id="39" name="TextBox 38"/>
          <p:cNvSpPr txBox="1"/>
          <p:nvPr/>
        </p:nvSpPr>
        <p:spPr>
          <a:xfrm>
            <a:off x="5843089" y="3518432"/>
            <a:ext cx="3300911" cy="1477328"/>
          </a:xfrm>
          <a:prstGeom prst="rect">
            <a:avLst/>
          </a:prstGeom>
          <a:noFill/>
        </p:spPr>
        <p:txBody>
          <a:bodyPr wrap="square" rtlCol="0">
            <a:spAutoFit/>
          </a:bodyPr>
          <a:lstStyle/>
          <a:p>
            <a:r>
              <a:rPr lang="en-GB" b="1" dirty="0" smtClean="0">
                <a:solidFill>
                  <a:srgbClr val="1F497D"/>
                </a:solidFill>
              </a:rPr>
              <a:t>1963 : CERN</a:t>
            </a:r>
          </a:p>
          <a:p>
            <a:endParaRPr lang="en-GB" dirty="0" smtClean="0"/>
          </a:p>
          <a:p>
            <a:r>
              <a:rPr lang="en-GB" dirty="0" smtClean="0"/>
              <a:t>Measured g-2 of the </a:t>
            </a:r>
            <a:r>
              <a:rPr lang="en-GB" dirty="0" err="1" smtClean="0"/>
              <a:t>muon</a:t>
            </a:r>
            <a:r>
              <a:rPr lang="en-GB" dirty="0" smtClean="0"/>
              <a:t> to 4300 </a:t>
            </a:r>
            <a:r>
              <a:rPr lang="en-GB" dirty="0" err="1" smtClean="0"/>
              <a:t>ppm</a:t>
            </a:r>
            <a:r>
              <a:rPr lang="en-GB" dirty="0" smtClean="0"/>
              <a:t> - showed that QED was correct</a:t>
            </a:r>
            <a:endParaRPr lang="en-GB" dirty="0"/>
          </a:p>
        </p:txBody>
      </p:sp>
      <p:pic>
        <p:nvPicPr>
          <p:cNvPr id="40" name="Picture 39" descr="latex-image-1.pdf"/>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763396" y="4821329"/>
            <a:ext cx="1515255" cy="645205"/>
          </a:xfrm>
          <a:prstGeom prst="rect">
            <a:avLst/>
          </a:prstGeom>
        </p:spPr>
      </p:pic>
      <p:sp>
        <p:nvSpPr>
          <p:cNvPr id="41" name="TextBox 40"/>
          <p:cNvSpPr txBox="1"/>
          <p:nvPr/>
        </p:nvSpPr>
        <p:spPr>
          <a:xfrm>
            <a:off x="5795861" y="5481133"/>
            <a:ext cx="3273432" cy="923330"/>
          </a:xfrm>
          <a:prstGeom prst="rect">
            <a:avLst/>
          </a:prstGeom>
          <a:noFill/>
        </p:spPr>
        <p:txBody>
          <a:bodyPr wrap="square" rtlCol="0">
            <a:spAutoFit/>
          </a:bodyPr>
          <a:lstStyle/>
          <a:p>
            <a:pPr algn="ctr"/>
            <a:r>
              <a:rPr lang="en-GB" b="1" i="1" dirty="0" smtClean="0">
                <a:solidFill>
                  <a:srgbClr val="1F497D"/>
                </a:solidFill>
              </a:rPr>
              <a:t>There is no </a:t>
            </a:r>
            <a:r>
              <a:rPr lang="en-GB" b="1" i="1" dirty="0" err="1" smtClean="0">
                <a:solidFill>
                  <a:srgbClr val="1F497D"/>
                </a:solidFill>
              </a:rPr>
              <a:t>muon</a:t>
            </a:r>
            <a:r>
              <a:rPr lang="en-GB" b="1" i="1" dirty="0" smtClean="0">
                <a:solidFill>
                  <a:srgbClr val="1F497D"/>
                </a:solidFill>
              </a:rPr>
              <a:t> substructure </a:t>
            </a:r>
          </a:p>
          <a:p>
            <a:pPr algn="ctr"/>
            <a:r>
              <a:rPr lang="en-GB" dirty="0" smtClean="0"/>
              <a:t>(above 0.2 fm)</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CERN II</a:t>
            </a:r>
            <a:endParaRPr lang="en-GB" dirty="0"/>
          </a:p>
        </p:txBody>
      </p:sp>
      <p:sp>
        <p:nvSpPr>
          <p:cNvPr id="12" name="TextBox 11"/>
          <p:cNvSpPr txBox="1"/>
          <p:nvPr/>
        </p:nvSpPr>
        <p:spPr>
          <a:xfrm>
            <a:off x="786548" y="784225"/>
            <a:ext cx="8357451" cy="369332"/>
          </a:xfrm>
          <a:prstGeom prst="rect">
            <a:avLst/>
          </a:prstGeom>
          <a:noFill/>
        </p:spPr>
        <p:txBody>
          <a:bodyPr wrap="square" rtlCol="0">
            <a:spAutoFit/>
          </a:bodyPr>
          <a:lstStyle/>
          <a:p>
            <a:pPr algn="ctr"/>
            <a:r>
              <a:rPr lang="en-GB" b="1" i="1" dirty="0" smtClean="0">
                <a:solidFill>
                  <a:srgbClr val="1F497D"/>
                </a:solidFill>
              </a:rPr>
              <a:t>The CERN II g-2 experiment was the first storage ring experiment</a:t>
            </a:r>
            <a:endParaRPr lang="en-GB" b="1" i="1" dirty="0">
              <a:solidFill>
                <a:srgbClr val="1F497D"/>
              </a:solidFill>
            </a:endParaRPr>
          </a:p>
        </p:txBody>
      </p:sp>
      <p:pic>
        <p:nvPicPr>
          <p:cNvPr id="13" name="Picture 12" descr="1966-ring.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14835" y="1270349"/>
            <a:ext cx="4129165" cy="3141629"/>
          </a:xfrm>
          <a:prstGeom prst="rect">
            <a:avLst/>
          </a:prstGeom>
        </p:spPr>
      </p:pic>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3664412"/>
            <a:ext cx="4039570" cy="3193587"/>
          </a:xfrm>
          <a:prstGeom prst="rect">
            <a:avLst/>
          </a:prstGeom>
        </p:spPr>
      </p:pic>
      <p:sp>
        <p:nvSpPr>
          <p:cNvPr id="15" name="TextBox 14"/>
          <p:cNvSpPr txBox="1"/>
          <p:nvPr/>
        </p:nvSpPr>
        <p:spPr>
          <a:xfrm>
            <a:off x="0" y="1270349"/>
            <a:ext cx="4671451" cy="2308324"/>
          </a:xfrm>
          <a:prstGeom prst="rect">
            <a:avLst/>
          </a:prstGeom>
          <a:noFill/>
        </p:spPr>
        <p:txBody>
          <a:bodyPr wrap="square" rtlCol="0">
            <a:spAutoFit/>
          </a:bodyPr>
          <a:lstStyle/>
          <a:p>
            <a:r>
              <a:rPr lang="en-US" b="1" dirty="0" smtClean="0">
                <a:solidFill>
                  <a:srgbClr val="1F497D"/>
                </a:solidFill>
              </a:rPr>
              <a:t>Head of CERN Theory </a:t>
            </a:r>
            <a:r>
              <a:rPr lang="en-US" dirty="0" smtClean="0"/>
              <a:t>: “The </a:t>
            </a:r>
            <a:r>
              <a:rPr lang="en-US" dirty="0" err="1" smtClean="0"/>
              <a:t>Muon</a:t>
            </a:r>
            <a:r>
              <a:rPr lang="en-US" dirty="0" smtClean="0"/>
              <a:t> obeys QED. g-2 is correct to 0.5%. In my opinion, it will be right to any accuracy. So it’s not worth doing the experiment” </a:t>
            </a:r>
          </a:p>
          <a:p>
            <a:endParaRPr lang="en-US" dirty="0" smtClean="0"/>
          </a:p>
          <a:p>
            <a:r>
              <a:rPr lang="en-US" b="1" dirty="0" smtClean="0">
                <a:solidFill>
                  <a:srgbClr val="1F497D"/>
                </a:solidFill>
              </a:rPr>
              <a:t>F. Farley : </a:t>
            </a:r>
            <a:r>
              <a:rPr lang="en-US" dirty="0" smtClean="0"/>
              <a:t>“Would you like to predict the result?”</a:t>
            </a:r>
          </a:p>
          <a:p>
            <a:endParaRPr lang="en-GB" dirty="0"/>
          </a:p>
        </p:txBody>
      </p:sp>
      <p:sp>
        <p:nvSpPr>
          <p:cNvPr id="16" name="TextBox 15"/>
          <p:cNvSpPr txBox="1"/>
          <p:nvPr/>
        </p:nvSpPr>
        <p:spPr>
          <a:xfrm>
            <a:off x="4039570" y="4861552"/>
            <a:ext cx="4865383" cy="1277273"/>
          </a:xfrm>
          <a:prstGeom prst="rect">
            <a:avLst/>
          </a:prstGeom>
          <a:noFill/>
        </p:spPr>
        <p:txBody>
          <a:bodyPr wrap="square" rtlCol="0">
            <a:spAutoFit/>
          </a:bodyPr>
          <a:lstStyle/>
          <a:p>
            <a:pPr>
              <a:spcAft>
                <a:spcPts val="600"/>
              </a:spcAft>
            </a:pPr>
            <a:r>
              <a:rPr lang="en-GB" dirty="0" smtClean="0"/>
              <a:t>Measured g-2 of the </a:t>
            </a:r>
            <a:r>
              <a:rPr lang="en-GB" dirty="0" err="1" smtClean="0"/>
              <a:t>muon</a:t>
            </a:r>
            <a:r>
              <a:rPr lang="en-GB" dirty="0" smtClean="0"/>
              <a:t> to 265ppm</a:t>
            </a:r>
          </a:p>
          <a:p>
            <a:pPr lvl="4"/>
            <a:r>
              <a:rPr lang="en-GB" b="1" dirty="0" smtClean="0">
                <a:solidFill>
                  <a:srgbClr val="1F497D"/>
                </a:solidFill>
              </a:rPr>
              <a:t>Showed that QED alone wasn’t enough to predict the value theoretically</a:t>
            </a:r>
            <a:endParaRPr lang="en-GB" b="1" dirty="0">
              <a:solidFill>
                <a:srgbClr val="1F497D"/>
              </a:solidFill>
            </a:endParaRPr>
          </a:p>
        </p:txBody>
      </p:sp>
      <p:cxnSp>
        <p:nvCxnSpPr>
          <p:cNvPr id="18" name="Straight Arrow Connector 17"/>
          <p:cNvCxnSpPr/>
          <p:nvPr/>
        </p:nvCxnSpPr>
        <p:spPr>
          <a:xfrm>
            <a:off x="4671451" y="5416322"/>
            <a:ext cx="116786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0" y="784225"/>
            <a:ext cx="786549" cy="369332"/>
          </a:xfrm>
          <a:prstGeom prst="rect">
            <a:avLst/>
          </a:prstGeom>
          <a:noFill/>
          <a:ln>
            <a:solidFill>
              <a:schemeClr val="tx2"/>
            </a:solidFill>
          </a:ln>
        </p:spPr>
        <p:txBody>
          <a:bodyPr wrap="square" rtlCol="0">
            <a:spAutoFit/>
          </a:bodyPr>
          <a:lstStyle/>
          <a:p>
            <a:pPr algn="ctr"/>
            <a:r>
              <a:rPr lang="en-GB" b="1" dirty="0" smtClean="0">
                <a:solidFill>
                  <a:srgbClr val="1F497D"/>
                </a:solidFill>
              </a:rPr>
              <a:t>1968</a:t>
            </a:r>
            <a:endParaRPr lang="en-GB" b="1" dirty="0">
              <a:solidFill>
                <a:srgbClr val="1F497D"/>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UC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784225"/>
          </a:xfrm>
          <a:prstGeom prst="rect">
            <a:avLst/>
          </a:prstGeom>
          <a:noFill/>
          <a:ln w="9525">
            <a:noFill/>
            <a:miter lim="800000"/>
            <a:headEnd/>
            <a:tailEnd/>
          </a:ln>
        </p:spPr>
      </p:pic>
      <p:sp>
        <p:nvSpPr>
          <p:cNvPr id="5" name="Text Box 9"/>
          <p:cNvSpPr txBox="1">
            <a:spLocks noChangeArrowheads="1"/>
          </p:cNvSpPr>
          <p:nvPr/>
        </p:nvSpPr>
        <p:spPr bwMode="auto">
          <a:xfrm>
            <a:off x="205824" y="160338"/>
            <a:ext cx="7315200" cy="523220"/>
          </a:xfrm>
          <a:prstGeom prst="rect">
            <a:avLst/>
          </a:prstGeom>
          <a:noFill/>
          <a:ln w="9525">
            <a:noFill/>
            <a:miter lim="800000"/>
            <a:headEnd/>
            <a:tailEnd/>
          </a:ln>
        </p:spPr>
        <p:txBody>
          <a:bodyPr>
            <a:prstTxWarp prst="textNoShape">
              <a:avLst/>
            </a:prstTxWarp>
            <a:spAutoFit/>
          </a:bodyPr>
          <a:lstStyle/>
          <a:p>
            <a:pPr>
              <a:spcBef>
                <a:spcPct val="50000"/>
              </a:spcBef>
            </a:pPr>
            <a:r>
              <a:rPr lang="en-GB" sz="2800" b="1" dirty="0" smtClean="0">
                <a:solidFill>
                  <a:schemeClr val="bg1"/>
                </a:solidFill>
              </a:rPr>
              <a:t>A brief history – CERN III</a:t>
            </a:r>
            <a:endParaRPr lang="en-GB"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42746" y="784225"/>
            <a:ext cx="5001254" cy="2976462"/>
          </a:xfrm>
          <a:prstGeom prst="rect">
            <a:avLst/>
          </a:prstGeom>
        </p:spPr>
      </p:pic>
      <p:pic>
        <p:nvPicPr>
          <p:cNvPr id="11" name="Picture 10" descr="Untitled-1 (dragged).tif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3875766"/>
            <a:ext cx="4248472" cy="2982234"/>
          </a:xfrm>
          <a:prstGeom prst="rect">
            <a:avLst/>
          </a:prstGeom>
        </p:spPr>
      </p:pic>
      <p:sp>
        <p:nvSpPr>
          <p:cNvPr id="17" name="TextBox 16"/>
          <p:cNvSpPr txBox="1"/>
          <p:nvPr/>
        </p:nvSpPr>
        <p:spPr>
          <a:xfrm>
            <a:off x="0" y="1153557"/>
            <a:ext cx="4142746" cy="646331"/>
          </a:xfrm>
          <a:prstGeom prst="rect">
            <a:avLst/>
          </a:prstGeom>
          <a:noFill/>
        </p:spPr>
        <p:txBody>
          <a:bodyPr wrap="square" rtlCol="0">
            <a:spAutoFit/>
          </a:bodyPr>
          <a:lstStyle/>
          <a:p>
            <a:pPr algn="ctr"/>
            <a:r>
              <a:rPr lang="en-GB" b="1" i="1" dirty="0" smtClean="0">
                <a:solidFill>
                  <a:srgbClr val="1F497D"/>
                </a:solidFill>
              </a:rPr>
              <a:t>The third experiment learnt from the lessons of the previous two</a:t>
            </a:r>
            <a:endParaRPr lang="en-GB" b="1" i="1" dirty="0">
              <a:solidFill>
                <a:srgbClr val="1F497D"/>
              </a:solidFill>
            </a:endParaRPr>
          </a:p>
        </p:txBody>
      </p:sp>
      <p:sp>
        <p:nvSpPr>
          <p:cNvPr id="19" name="TextBox 18"/>
          <p:cNvSpPr txBox="1"/>
          <p:nvPr/>
        </p:nvSpPr>
        <p:spPr>
          <a:xfrm>
            <a:off x="0" y="1854101"/>
            <a:ext cx="4142746" cy="1754327"/>
          </a:xfrm>
          <a:prstGeom prst="rect">
            <a:avLst/>
          </a:prstGeom>
          <a:noFill/>
        </p:spPr>
        <p:txBody>
          <a:bodyPr wrap="square" rtlCol="0">
            <a:spAutoFit/>
          </a:bodyPr>
          <a:lstStyle/>
          <a:p>
            <a:pPr lvl="1">
              <a:buFont typeface="Arial"/>
              <a:buChar char="•"/>
            </a:pPr>
            <a:r>
              <a:rPr lang="en-GB" dirty="0" smtClean="0"/>
              <a:t> Inject </a:t>
            </a:r>
            <a:r>
              <a:rPr lang="en-GB" dirty="0" err="1" smtClean="0"/>
              <a:t>pions</a:t>
            </a:r>
            <a:r>
              <a:rPr lang="en-GB" dirty="0" smtClean="0"/>
              <a:t> into the ring with fixed momentum and polarisation</a:t>
            </a:r>
          </a:p>
          <a:p>
            <a:pPr lvl="1">
              <a:buFont typeface="Arial"/>
              <a:buChar char="•"/>
            </a:pPr>
            <a:r>
              <a:rPr lang="en-GB" dirty="0" smtClean="0"/>
              <a:t> Use a constant magnetic field</a:t>
            </a:r>
          </a:p>
          <a:p>
            <a:pPr lvl="1">
              <a:buFont typeface="Arial"/>
              <a:buChar char="•"/>
            </a:pPr>
            <a:r>
              <a:rPr lang="en-GB" dirty="0" smtClean="0"/>
              <a:t> Use electric focussing</a:t>
            </a:r>
          </a:p>
          <a:p>
            <a:pPr lvl="1">
              <a:buFont typeface="Arial"/>
              <a:buChar char="•"/>
            </a:pPr>
            <a:r>
              <a:rPr lang="en-GB" dirty="0" smtClean="0"/>
              <a:t> Run at the magic momentum (3.094 </a:t>
            </a:r>
            <a:r>
              <a:rPr lang="en-GB" dirty="0" err="1" smtClean="0"/>
              <a:t>GeV</a:t>
            </a:r>
            <a:r>
              <a:rPr lang="en-GB" dirty="0" smtClean="0"/>
              <a:t>)</a:t>
            </a:r>
            <a:endParaRPr lang="en-GB" dirty="0"/>
          </a:p>
        </p:txBody>
      </p:sp>
      <p:sp>
        <p:nvSpPr>
          <p:cNvPr id="20" name="TextBox 19"/>
          <p:cNvSpPr txBox="1"/>
          <p:nvPr/>
        </p:nvSpPr>
        <p:spPr>
          <a:xfrm>
            <a:off x="0" y="784225"/>
            <a:ext cx="786549" cy="369332"/>
          </a:xfrm>
          <a:prstGeom prst="rect">
            <a:avLst/>
          </a:prstGeom>
          <a:noFill/>
          <a:ln>
            <a:solidFill>
              <a:schemeClr val="tx2"/>
            </a:solidFill>
          </a:ln>
        </p:spPr>
        <p:txBody>
          <a:bodyPr wrap="square" rtlCol="0">
            <a:spAutoFit/>
          </a:bodyPr>
          <a:lstStyle/>
          <a:p>
            <a:pPr algn="ctr"/>
            <a:r>
              <a:rPr lang="en-GB" b="1" dirty="0" smtClean="0">
                <a:solidFill>
                  <a:srgbClr val="1F497D"/>
                </a:solidFill>
              </a:rPr>
              <a:t>1976</a:t>
            </a:r>
            <a:endParaRPr lang="en-GB" b="1" dirty="0">
              <a:solidFill>
                <a:srgbClr val="1F497D"/>
              </a:solidFill>
            </a:endParaRPr>
          </a:p>
        </p:txBody>
      </p:sp>
      <p:sp>
        <p:nvSpPr>
          <p:cNvPr id="21" name="TextBox 20"/>
          <p:cNvSpPr txBox="1"/>
          <p:nvPr/>
        </p:nvSpPr>
        <p:spPr>
          <a:xfrm>
            <a:off x="4248472" y="4160788"/>
            <a:ext cx="4525097" cy="369332"/>
          </a:xfrm>
          <a:prstGeom prst="rect">
            <a:avLst/>
          </a:prstGeom>
          <a:noFill/>
        </p:spPr>
        <p:txBody>
          <a:bodyPr wrap="square" rtlCol="0">
            <a:spAutoFit/>
          </a:bodyPr>
          <a:lstStyle/>
          <a:p>
            <a:pPr algn="ctr"/>
            <a:r>
              <a:rPr lang="en-GB" b="1" i="1" dirty="0" smtClean="0">
                <a:solidFill>
                  <a:srgbClr val="1F497D"/>
                </a:solidFill>
              </a:rPr>
              <a:t>The </a:t>
            </a:r>
            <a:r>
              <a:rPr lang="en-GB" b="1" i="1" dirty="0" err="1" smtClean="0">
                <a:solidFill>
                  <a:srgbClr val="1F497D"/>
                </a:solidFill>
              </a:rPr>
              <a:t>muon</a:t>
            </a:r>
            <a:r>
              <a:rPr lang="en-GB" b="1" i="1" dirty="0" smtClean="0">
                <a:solidFill>
                  <a:srgbClr val="1F497D"/>
                </a:solidFill>
              </a:rPr>
              <a:t> g-2 was measured to 7ppm</a:t>
            </a:r>
            <a:endParaRPr lang="en-GB" b="1" i="1" dirty="0">
              <a:solidFill>
                <a:srgbClr val="1F497D"/>
              </a:solidFill>
            </a:endParaRPr>
          </a:p>
        </p:txBody>
      </p:sp>
      <p:sp>
        <p:nvSpPr>
          <p:cNvPr id="22" name="TextBox 21"/>
          <p:cNvSpPr txBox="1"/>
          <p:nvPr/>
        </p:nvSpPr>
        <p:spPr>
          <a:xfrm>
            <a:off x="5664134" y="4715559"/>
            <a:ext cx="3479866" cy="1554272"/>
          </a:xfrm>
          <a:prstGeom prst="rect">
            <a:avLst/>
          </a:prstGeom>
          <a:noFill/>
        </p:spPr>
        <p:txBody>
          <a:bodyPr wrap="square" rtlCol="0">
            <a:spAutoFit/>
          </a:bodyPr>
          <a:lstStyle/>
          <a:p>
            <a:pPr>
              <a:spcAft>
                <a:spcPts val="600"/>
              </a:spcAft>
            </a:pPr>
            <a:r>
              <a:rPr lang="en-GB" dirty="0"/>
              <a:t>R</a:t>
            </a:r>
            <a:r>
              <a:rPr lang="en-GB" dirty="0" smtClean="0"/>
              <a:t>ules out </a:t>
            </a:r>
            <a:r>
              <a:rPr lang="en-GB" dirty="0" err="1" smtClean="0"/>
              <a:t>muon</a:t>
            </a:r>
            <a:r>
              <a:rPr lang="en-GB" dirty="0" smtClean="0"/>
              <a:t> substructure down to 0.005 fm</a:t>
            </a:r>
          </a:p>
          <a:p>
            <a:r>
              <a:rPr lang="en-GB" dirty="0" smtClean="0"/>
              <a:t>Confirms QED to third order</a:t>
            </a:r>
          </a:p>
          <a:p>
            <a:endParaRPr lang="en-GB" dirty="0"/>
          </a:p>
          <a:p>
            <a:endParaRPr lang="en-GB" dirty="0"/>
          </a:p>
        </p:txBody>
      </p:sp>
      <p:cxnSp>
        <p:nvCxnSpPr>
          <p:cNvPr id="24" name="Straight Arrow Connector 23"/>
          <p:cNvCxnSpPr/>
          <p:nvPr/>
        </p:nvCxnSpPr>
        <p:spPr>
          <a:xfrm>
            <a:off x="4686049" y="4890750"/>
            <a:ext cx="978085"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692469" y="5524917"/>
            <a:ext cx="978085"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 val="template"/>
  <p:tag name="SOURCE" val="TPT1  equation g_{\mu} = 2.002\:331\:841\:78(126)  template TPT1  env TPENV1  fore 16711680  back 16777215  eqnno 2"/>
  <p:tag name="FILENAME" val="TP_tmp"/>
  <p:tag name="ORIGWIDTH" val="115"/>
  <p:tag name="PICTUREFILESIZE" val="8081"/>
</p:tagLst>
</file>

<file path=ppt/tags/tag2.xml><?xml version="1.0" encoding="utf-8"?>
<p:tagLst xmlns:a="http://schemas.openxmlformats.org/drawingml/2006/main" xmlns:r="http://schemas.openxmlformats.org/officeDocument/2006/relationships" xmlns:p="http://schemas.openxmlformats.org/presentationml/2006/main">
  <p:tag name="TEXPOINT" val="template"/>
  <p:tag name="SOURCE" val="TPT1  equation \frac{\alpha}{2\pi}=0.00232  template TPT1  env TPENV2  fore 0  back 16777215  eqnno 1"/>
  <p:tag name="FILENAME" val="TP_tmp"/>
  <p:tag name="ORIGWIDTH" val="58"/>
  <p:tag name="PICTUREFILESIZE" val="5287"/>
</p:tagLst>
</file>

<file path=ppt/tags/tag3.xml><?xml version="1.0" encoding="utf-8"?>
<p:tagLst xmlns:a="http://schemas.openxmlformats.org/drawingml/2006/main" xmlns:r="http://schemas.openxmlformats.org/officeDocument/2006/relationships" xmlns:p="http://schemas.openxmlformats.org/presentationml/2006/main">
  <p:tag name="SOURCE" val="\documentclass{slides}\pagestyle{empty}&#10;\usepackage{wasysym}&#10;\usepackage{color}&#10;\begin{document}&#10;\textcolor{black}{&#10;$$&#10; \omega_C = {e B \over mc \gamma}\qquad \omega_S = {geB \over 2 m c}&#10;+ (1-\gamma) {e B \over \gamma mc}&#10;$$}&#10;&#10;\end{document}&#10;"/>
  <p:tag name="EXTERNALNAME" val="txp_fig"/>
  <p:tag name="BLEND" val="0"/>
  <p:tag name="TRANSPARENT" val="1"/>
  <p:tag name="KEEPFILES" val="0"/>
  <p:tag name="DEBUGPAUSE" val="0"/>
  <p:tag name="RESOLUTION" val="1200"/>
  <p:tag name="WORKAROUNDTRANSPARENCYBUG" val="0"/>
  <p:tag name="ALLOWFONTSUBSTITUTION" val="0"/>
  <p:tag name="BITMAPFORMAT" val="png256"/>
  <p:tag name="ORIGWIDTH" val="389"/>
  <p:tag name="PICTUREFILESIZE" val="34025"/>
</p:tagLst>
</file>

<file path=ppt/tags/tag4.xml><?xml version="1.0" encoding="utf-8"?>
<p:tagLst xmlns:a="http://schemas.openxmlformats.org/drawingml/2006/main" xmlns:r="http://schemas.openxmlformats.org/officeDocument/2006/relationships" xmlns:p="http://schemas.openxmlformats.org/presentationml/2006/main">
  <p:tag name="SOURCE" val="\documentclass{slides}\pagestyle{empty}&#10;\usepackage{wasysym}&#10;\usepackage{color}&#10;\begin{document}&#10;\textcolor{black}{&#10;$$&#10; \omega_C = {e B \over mc \gamma}\qquad \omega_S = {geB \over 2 m c}&#10;+ (1-\gamma) {e B \over \gamma mc}&#10;$$}&#10;&#10;\end{document}&#10;"/>
  <p:tag name="EXTERNALNAME" val="txp_fig"/>
  <p:tag name="BLEND" val="0"/>
  <p:tag name="TRANSPARENT" val="1"/>
  <p:tag name="KEEPFILES" val="0"/>
  <p:tag name="DEBUGPAUSE" val="0"/>
  <p:tag name="RESOLUTION" val="1200"/>
  <p:tag name="WORKAROUNDTRANSPARENCYBUG" val="0"/>
  <p:tag name="ALLOWFONTSUBSTITUTION" val="0"/>
  <p:tag name="BITMAPFORMAT" val="png256"/>
  <p:tag name="ORIGWIDTH" val="389"/>
  <p:tag name="PICTUREFILESIZE" val="34025"/>
</p:tagLst>
</file>

<file path=ppt/tags/tag5.xml><?xml version="1.0" encoding="utf-8"?>
<p:tagLst xmlns:a="http://schemas.openxmlformats.org/drawingml/2006/main" xmlns:r="http://schemas.openxmlformats.org/officeDocument/2006/relationships" xmlns:p="http://schemas.openxmlformats.org/presentationml/2006/main">
  <p:tag name="SOURCE" val="\documentclass{slides}\pagestyle{empty}&#10;\usepackage{wasysym}&#10;\usepackage{color}&#10;\begin{document}&#10;\textcolor{red}{&#10;$$&#10;\omega_a = \omega_S - \omega_C = \left( {g-2 \over 2} \right) {eB \over mc} = a {eB \over mc}&#10;$$ &#10;}&#10;\end{document}&#10;"/>
  <p:tag name="EXTERNALNAME" val="txp_fig"/>
  <p:tag name="BLEND" val="0"/>
  <p:tag name="TRANSPARENT" val="1"/>
  <p:tag name="KEEPFILES" val="0"/>
  <p:tag name="DEBUGPAUSE" val="0"/>
  <p:tag name="RESOLUTION" val="1200"/>
  <p:tag name="WORKAROUNDTRANSPARENCYBUG" val="0"/>
  <p:tag name="ALLOWFONTSUBSTITUTION" val="0"/>
  <p:tag name="BITMAPFORMAT" val="png256"/>
  <p:tag name="ORIGWIDTH" val="345"/>
  <p:tag name="PICTUREFILESIZE" val="30635"/>
</p:tagLst>
</file>

<file path=ppt/tags/tag6.xml><?xml version="1.0" encoding="utf-8"?>
<p:tagLst xmlns:a="http://schemas.openxmlformats.org/drawingml/2006/main" xmlns:r="http://schemas.openxmlformats.org/officeDocument/2006/relationships" xmlns:p="http://schemas.openxmlformats.org/presentationml/2006/main">
  <p:tag name="SOURCE" val="\documentclass{slides}\pagestyle{empty}&#10;\usepackage{wasysym}&#10;\usepackage{color}&#10;\begin{document}&#10;\textcolor{red}{&#10;$$&#10;\omega_a = \omega_S - \omega_C = \left( {g-2 \over 2} \right) {eB \over mc} = a {eB \over mc}&#10;$$ &#10;}&#10;\end{document}&#10;"/>
  <p:tag name="EXTERNALNAME" val="txp_fig"/>
  <p:tag name="BLEND" val="0"/>
  <p:tag name="TRANSPARENT" val="1"/>
  <p:tag name="KEEPFILES" val="0"/>
  <p:tag name="DEBUGPAUSE" val="0"/>
  <p:tag name="RESOLUTION" val="1200"/>
  <p:tag name="WORKAROUNDTRANSPARENCYBUG" val="0"/>
  <p:tag name="ALLOWFONTSUBSTITUTION" val="0"/>
  <p:tag name="BITMAPFORMAT" val="png256"/>
  <p:tag name="ORIGWIDTH" val="345"/>
  <p:tag name="PICTUREFILESIZE" val="30635"/>
</p:tagLst>
</file>

<file path=ppt/tags/tag7.xml><?xml version="1.0" encoding="utf-8"?>
<p:tagLst xmlns:a="http://schemas.openxmlformats.org/drawingml/2006/main" xmlns:r="http://schemas.openxmlformats.org/officeDocument/2006/relationships" xmlns:p="http://schemas.openxmlformats.org/presentationml/2006/main">
  <p:tag name="TEXPOINT" val="template"/>
  <p:tag name="SOURCE" val="TPT1  equation N_{e}(t) \simeq N_0 e^{-\frac{t}{\gamma \tau}}[1-A\cos({\omega_a t + \phi_a})]  template TPT1  env TPENV1  fore 0  back 16777215  eqnno 1"/>
  <p:tag name="FILENAME" val="TP_tmp"/>
  <p:tag name="ORIGWIDTH" val="161"/>
  <p:tag name="PICTUREFILESIZE" val="1049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8492</TotalTime>
  <Words>4998</Words>
  <Application>Microsoft Macintosh PowerPoint</Application>
  <PresentationFormat>On-screen Show (4:3)</PresentationFormat>
  <Paragraphs>717</Paragraphs>
  <Slides>58</Slides>
  <Notes>58</Notes>
  <HiddenSlides>0</HiddenSlides>
  <MMClips>2</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73" baseType="lpstr">
      <vt:lpstr>Calibri</vt:lpstr>
      <vt:lpstr>Droid Sans Fallback</vt:lpstr>
      <vt:lpstr>Geneva</vt:lpstr>
      <vt:lpstr>Helvetica</vt:lpstr>
      <vt:lpstr>Lucida Sans Unicode</vt:lpstr>
      <vt:lpstr>Mangal</vt:lpstr>
      <vt:lpstr>ＭＳ Ｐゴシック</vt:lpstr>
      <vt:lpstr>SimSun</vt:lpstr>
      <vt:lpstr>Symbol</vt:lpstr>
      <vt:lpstr>Times New Roman</vt:lpstr>
      <vt:lpstr>Verdana</vt:lpstr>
      <vt:lpstr>Wingdings</vt:lpstr>
      <vt:lpstr>Arial</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 Chislett</dc:creator>
  <cp:lastModifiedBy>Microsoft Office User</cp:lastModifiedBy>
  <cp:revision>54</cp:revision>
  <dcterms:created xsi:type="dcterms:W3CDTF">2016-10-31T14:46:12Z</dcterms:created>
  <dcterms:modified xsi:type="dcterms:W3CDTF">2018-03-15T14:33:43Z</dcterms:modified>
</cp:coreProperties>
</file>