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Default Extension="wmf" ContentType="image/x-wmf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embeddings/oleObject2.bin" ContentType="application/vnd.openxmlformats-officedocument.oleObject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vml" ContentType="application/vnd.openxmlformats-officedocument.vmlDrawing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9"/>
  </p:notesMasterIdLst>
  <p:handoutMasterIdLst>
    <p:handoutMasterId r:id="rId20"/>
  </p:handoutMasterIdLst>
  <p:sldIdLst>
    <p:sldId id="256" r:id="rId2"/>
    <p:sldId id="273" r:id="rId3"/>
    <p:sldId id="264" r:id="rId4"/>
    <p:sldId id="265" r:id="rId5"/>
    <p:sldId id="266" r:id="rId6"/>
    <p:sldId id="267" r:id="rId7"/>
    <p:sldId id="262" r:id="rId8"/>
    <p:sldId id="268" r:id="rId9"/>
    <p:sldId id="271" r:id="rId10"/>
    <p:sldId id="257" r:id="rId11"/>
    <p:sldId id="261" r:id="rId12"/>
    <p:sldId id="260" r:id="rId13"/>
    <p:sldId id="263" r:id="rId14"/>
    <p:sldId id="258" r:id="rId15"/>
    <p:sldId id="274" r:id="rId16"/>
    <p:sldId id="272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4C4C4C"/>
    <a:srgbClr val="27EAFF"/>
    <a:srgbClr val="1DED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 vertBarState="minimized">
    <p:restoredLeft sz="7435" autoAdjust="0"/>
    <p:restoredTop sz="94660"/>
  </p:normalViewPr>
  <p:slideViewPr>
    <p:cSldViewPr snapToObjects="1">
      <p:cViewPr varScale="1">
        <p:scale>
          <a:sx n="98" d="100"/>
          <a:sy n="98" d="100"/>
        </p:scale>
        <p:origin x="-824" y="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Relationship Id="rId2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E77226-EDA0-B749-AC6D-664D83176129}" type="datetimeFigureOut">
              <a:rPr lang="en-US" smtClean="0"/>
              <a:pPr/>
              <a:t>8/26/10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A5D55-B006-6840-B767-AD29BFAAA34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CF7FEF-AEB9-4748-84AD-1C2845DFE00F}" type="datetimeFigureOut">
              <a:rPr lang="en-US" smtClean="0"/>
              <a:pPr/>
              <a:t>8/26/10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9CD3B-2AE6-5F4B-B14A-41068E76A4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89CD3B-2AE6-5F4B-B14A-41068E76A484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7962-1853-2E4F-9466-37A056E531B0}" type="datetime1">
              <a:rPr lang="en-US" smtClean="0"/>
              <a:pPr/>
              <a:t>8/26/10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Luke Selzer - Ultra-Sensitive Charge Spectroscopy</a:t>
            </a:r>
            <a:endParaRPr lang="en-GB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CC652-A623-41D2-B0ED-8F1D217186B4}" type="slidenum">
              <a:rPr smtClean="0"/>
              <a:pPr/>
              <a:t>‹#›</a:t>
            </a:fld>
            <a:endParaRPr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41D6F-1E3F-AA45-8CC1-84AC72CCFAAC}" type="datetime1">
              <a:rPr lang="en-US" smtClean="0"/>
              <a:pPr/>
              <a:t>8/26/10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Luke Selzer - Ultra-Sensitive Charge Spectroscopy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F122F-E506-4844-BC42-E47CDCB09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E9A34-7D3E-8D4D-A123-D8D23C0C8548}" type="datetime1">
              <a:rPr lang="en-US" smtClean="0"/>
              <a:pPr/>
              <a:t>8/26/10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Luke Selzer - Ultra-Sensitive Charge Spectroscopy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F122F-E506-4844-BC42-E47CDCB09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4582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kumimoji="0" lang="en-GB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B1E27-6D64-CD40-A4B4-A7A21EDC2DCE}" type="datetime1">
              <a:rPr lang="en-US" smtClean="0"/>
              <a:pPr/>
              <a:t>8/26/10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Luke Selzer - Ultra-Sensitive Charge Spectroscopy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F122F-E506-4844-BC42-E47CDCB09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7263-C0A8-F64F-9A77-C7106B4C5E76}" type="datetime1">
              <a:rPr lang="en-US" smtClean="0"/>
              <a:pPr/>
              <a:t>8/26/10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Luke Selzer - Ultra-Sensitive Charge Spectroscopy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04567-5F50-2348-8E3D-3453684ED888}" type="datetime1">
              <a:rPr lang="en-US" smtClean="0"/>
              <a:pPr/>
              <a:t>8/26/10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Luke Selzer - Ultra-Sensitive Charge Spectroscopy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F122F-E506-4844-BC42-E47CDCB09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5B615-5C8C-9649-9343-61B113A751E3}" type="datetime1">
              <a:rPr lang="en-US" smtClean="0"/>
              <a:pPr/>
              <a:t>8/26/10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Luke Selzer - Ultra-Sensitive Charge Spectroscopy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F122F-E506-4844-BC42-E47CDCB09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A992-C37C-5A42-B90E-62572F04F892}" type="datetime1">
              <a:rPr lang="en-US" smtClean="0"/>
              <a:pPr/>
              <a:t>8/26/10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2F122F-E506-4844-BC42-E47CDCB09E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Luke Selzer - Ultra-Sensitive Charge Spectroscopy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1EA4B-0ED3-4448-8892-71C6C0C46BAC}" type="datetime1">
              <a:rPr lang="en-US" smtClean="0"/>
              <a:pPr/>
              <a:t>8/26/10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Luke Selzer - Ultra-Sensitive Charge Spectroscopy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F122F-E506-4844-BC42-E47CDCB09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E7B8E-8F5A-7644-8247-EB96ED31C196}" type="datetime1">
              <a:rPr lang="en-US" smtClean="0"/>
              <a:pPr/>
              <a:t>8/26/10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Luke Selzer - Ultra-Sensitive Charge Spectroscopy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92F122F-E506-4844-BC42-E47CDCB09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GB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E8B7507-6103-4341-A1D1-BB9CF5E7D014}" type="datetime1">
              <a:rPr lang="en-US" smtClean="0"/>
              <a:pPr/>
              <a:t>8/26/10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Luke Selzer - Ultra-Sensitive Charge Spectroscopy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F122F-E506-4844-BC42-E47CDCB09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smtClean="0"/>
              <a:t>Click to edit Master text styles</a:t>
            </a:r>
          </a:p>
          <a:p>
            <a:pPr lvl="1" eaLnBrk="1" latinLnBrk="0" hangingPunct="1"/>
            <a:r>
              <a:rPr kumimoji="0" lang="en-GB" smtClean="0"/>
              <a:t>Second level</a:t>
            </a:r>
          </a:p>
          <a:p>
            <a:pPr lvl="2" eaLnBrk="1" latinLnBrk="0" hangingPunct="1"/>
            <a:r>
              <a:rPr kumimoji="0" lang="en-GB" smtClean="0"/>
              <a:t>Third level</a:t>
            </a:r>
          </a:p>
          <a:p>
            <a:pPr lvl="3" eaLnBrk="1" latinLnBrk="0" hangingPunct="1"/>
            <a:r>
              <a:rPr kumimoji="0" lang="en-GB" smtClean="0"/>
              <a:t>Fourth level</a:t>
            </a:r>
          </a:p>
          <a:p>
            <a:pPr lvl="4" eaLnBrk="1" latinLnBrk="0" hangingPunct="1"/>
            <a:r>
              <a:rPr kumimoji="0" lang="en-GB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C759037-4547-E94D-BE33-444BAB9F39D3}" type="datetime1">
              <a:rPr lang="en-US" smtClean="0"/>
              <a:pPr/>
              <a:t>8/26/10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rgbClr val="FFFFFF"/>
                </a:solidFill>
              </a:defRPr>
            </a:lvl1pPr>
          </a:lstStyle>
          <a:p>
            <a:r>
              <a:rPr dirty="0" smtClean="0"/>
              <a:t>Luke Selzer - Ultra-Sensitive Charge Spectroscopy</a:t>
            </a:r>
            <a:endParaRPr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92F122F-E506-4844-BC42-E47CDCB09E2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38000" contrast="55000"/>
          </a:blip>
          <a:stretch>
            <a:fillRect/>
          </a:stretch>
        </p:blipFill>
        <p:spPr>
          <a:xfrm>
            <a:off x="0" y="30163"/>
            <a:ext cx="1536700" cy="488950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oleObject" Target="../embeddings/oleObject1.bin"/><Relationship Id="rId5" Type="http://schemas.openxmlformats.org/officeDocument/2006/relationships/oleObject" Target="../embeddings/oleObject2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00200"/>
            <a:ext cx="9144000" cy="1470025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Ultra-sensitive Charge Spectroscopy from Electrostatic Force Measurements.</a:t>
            </a:r>
            <a:endParaRPr lang="en-US" sz="3600" b="1" u="sng" dirty="0">
              <a:effectLst>
                <a:glow rad="101600">
                  <a:schemeClr val="tx1">
                    <a:alpha val="75000"/>
                  </a:schemeClr>
                </a:glow>
              </a:effectLst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35225"/>
            <a:ext cx="6400800" cy="1450975"/>
          </a:xfrm>
        </p:spPr>
        <p:txBody>
          <a:bodyPr/>
          <a:lstStyle/>
          <a:p>
            <a:pPr algn="ctr"/>
            <a:r>
              <a:rPr lang="en-US" i="1" dirty="0" smtClean="0"/>
              <a:t>A possible new method for Neutrino mass measurement. </a:t>
            </a:r>
            <a:endParaRPr lang="en-US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57400" y="6356350"/>
            <a:ext cx="5029200" cy="365125"/>
          </a:xfrm>
        </p:spPr>
        <p:txBody>
          <a:bodyPr/>
          <a:lstStyle/>
          <a:p>
            <a:r>
              <a:rPr lang="en-US" sz="1700" dirty="0" smtClean="0"/>
              <a:t>Luke Selzer - Ultra-Sensitive Charge Spectroscopy</a:t>
            </a:r>
            <a:endParaRPr lang="en-US" sz="17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38000" contrast="55000"/>
          </a:blip>
          <a:stretch>
            <a:fillRect/>
          </a:stretch>
        </p:blipFill>
        <p:spPr>
          <a:xfrm>
            <a:off x="0" y="44450"/>
            <a:ext cx="1536700" cy="4889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4391024"/>
            <a:ext cx="2361104" cy="11574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8794" y="4391025"/>
            <a:ext cx="2287806" cy="11574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 Current Experimental Set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1295400"/>
            <a:ext cx="8686800" cy="1371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Neodymium magnetic suspension system .</a:t>
            </a:r>
          </a:p>
          <a:p>
            <a:r>
              <a:rPr lang="en-US" dirty="0" smtClean="0"/>
              <a:t>Infrared Laser control system.</a:t>
            </a:r>
          </a:p>
          <a:p>
            <a:pPr lvl="1"/>
            <a:r>
              <a:rPr lang="en-US" dirty="0" smtClean="0"/>
              <a:t>Height and Rotation.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Luke Selzer - Ultra-Sensitive Charge Spectroscopy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rcRect l="19978" r="30076"/>
          <a:stretch>
            <a:fillRect/>
          </a:stretch>
        </p:blipFill>
        <p:spPr>
          <a:xfrm>
            <a:off x="5334000" y="2103935"/>
            <a:ext cx="3200400" cy="37634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1447800" y="2935069"/>
            <a:ext cx="2054084" cy="646331"/>
          </a:xfrm>
          <a:prstGeom prst="rect">
            <a:avLst/>
          </a:prstGeom>
          <a:solidFill>
            <a:srgbClr val="FFFFFF">
              <a:alpha val="70000"/>
            </a:srgbClr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Levitation Control System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47800" y="3733800"/>
            <a:ext cx="2054084" cy="369332"/>
          </a:xfrm>
          <a:prstGeom prst="rect">
            <a:avLst/>
          </a:prstGeom>
          <a:solidFill>
            <a:srgbClr val="FFFFFF">
              <a:alpha val="70000"/>
            </a:srgbClr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Levitation Zone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7800" y="4343400"/>
            <a:ext cx="2054084" cy="646331"/>
          </a:xfrm>
          <a:prstGeom prst="rect">
            <a:avLst/>
          </a:prstGeom>
          <a:solidFill>
            <a:srgbClr val="FFFFFF">
              <a:alpha val="70000"/>
            </a:srgbClr>
          </a:solidFill>
          <a:ln w="2857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Rotation Control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Diodes and Laser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47800" y="5221069"/>
            <a:ext cx="2054084" cy="646331"/>
          </a:xfrm>
          <a:prstGeom prst="rect">
            <a:avLst/>
          </a:prstGeom>
          <a:solidFill>
            <a:srgbClr val="FFFFFF">
              <a:alpha val="70000"/>
            </a:srgbClr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Rotation control electrode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4" name="Straight Connector 13"/>
          <p:cNvCxnSpPr>
            <a:stCxn id="9" idx="3"/>
          </p:cNvCxnSpPr>
          <p:nvPr/>
        </p:nvCxnSpPr>
        <p:spPr>
          <a:xfrm>
            <a:off x="3501884" y="3258235"/>
            <a:ext cx="3660916" cy="170765"/>
          </a:xfrm>
          <a:prstGeom prst="line">
            <a:avLst/>
          </a:prstGeom>
          <a:ln w="31750" cap="flat" cmpd="sng" algn="ctr">
            <a:solidFill>
              <a:schemeClr val="accent1">
                <a:shade val="60000"/>
                <a:satMod val="30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3500000" algn="tl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0" idx="3"/>
          </p:cNvCxnSpPr>
          <p:nvPr/>
        </p:nvCxnSpPr>
        <p:spPr>
          <a:xfrm flipV="1">
            <a:off x="3501884" y="3733800"/>
            <a:ext cx="3508516" cy="184666"/>
          </a:xfrm>
          <a:prstGeom prst="line">
            <a:avLst/>
          </a:prstGeom>
          <a:ln w="31750" cap="flat" cmpd="sng" algn="ctr">
            <a:solidFill>
              <a:schemeClr val="accent1">
                <a:shade val="60000"/>
                <a:satMod val="30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3500000" algn="tl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1" idx="3"/>
          </p:cNvCxnSpPr>
          <p:nvPr/>
        </p:nvCxnSpPr>
        <p:spPr>
          <a:xfrm flipV="1">
            <a:off x="3501884" y="4103132"/>
            <a:ext cx="2365516" cy="563434"/>
          </a:xfrm>
          <a:prstGeom prst="line">
            <a:avLst/>
          </a:prstGeom>
          <a:ln w="31750" cap="flat" cmpd="sng" algn="ctr">
            <a:solidFill>
              <a:schemeClr val="accent1">
                <a:shade val="60000"/>
                <a:satMod val="30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3500000" algn="tl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2" idx="3"/>
          </p:cNvCxnSpPr>
          <p:nvPr/>
        </p:nvCxnSpPr>
        <p:spPr>
          <a:xfrm flipV="1">
            <a:off x="3501884" y="4343400"/>
            <a:ext cx="3279916" cy="1200835"/>
          </a:xfrm>
          <a:prstGeom prst="line">
            <a:avLst/>
          </a:prstGeom>
          <a:ln w="31750" cap="flat" cmpd="sng" algn="ctr">
            <a:solidFill>
              <a:schemeClr val="accent1">
                <a:shade val="60000"/>
                <a:satMod val="30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3500000" algn="tl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334000" y="58674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Fig 7. Photographs taken of the current set up.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458200" cy="1143000"/>
          </a:xfrm>
        </p:spPr>
        <p:txBody>
          <a:bodyPr/>
          <a:lstStyle/>
          <a:p>
            <a:r>
              <a:rPr lang="en-US" dirty="0" smtClean="0"/>
              <a:t>Levitation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357298"/>
            <a:ext cx="5357850" cy="476886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Infrared laser strikes top edge of the plate.</a:t>
            </a:r>
          </a:p>
          <a:p>
            <a:r>
              <a:rPr lang="en-US" dirty="0" smtClean="0"/>
              <a:t>A feedback system is set up with the control coil.</a:t>
            </a:r>
          </a:p>
          <a:p>
            <a:r>
              <a:rPr lang="en-US" dirty="0" smtClean="0"/>
              <a:t>Magnetic field strength is continuously adjusted.</a:t>
            </a:r>
          </a:p>
          <a:p>
            <a:r>
              <a:rPr lang="en-US" dirty="0" smtClean="0"/>
              <a:t>Vane levitated due to ferromagnetic properties.</a:t>
            </a:r>
          </a:p>
          <a:p>
            <a:r>
              <a:rPr lang="en-US" dirty="0" smtClean="0"/>
              <a:t>Vane is balanced in an unstable fixed point.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Luke Selzer - Ultra-Sensitive Charge Spectroscopy</a:t>
            </a:r>
            <a:endParaRPr lang="en-US" dirty="0"/>
          </a:p>
        </p:txBody>
      </p:sp>
      <p:sp>
        <p:nvSpPr>
          <p:cNvPr id="49154" name="AutoShape 2" descr="https://smail.warwick.ac.uk/src/download.php?passed_id=3760&amp;mailbox=INBOX&amp;ent_id=2&amp;absolute_dl=true"/>
          <p:cNvSpPr>
            <a:spLocks noChangeAspect="1" noChangeArrowheads="1"/>
          </p:cNvSpPr>
          <p:nvPr/>
        </p:nvSpPr>
        <p:spPr bwMode="auto">
          <a:xfrm>
            <a:off x="450691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49156" name="AutoShape 4" descr="https://smail.warwick.ac.uk/src/download.php?passed_id=3760&amp;mailbox=INBOX&amp;ent_id=2&amp;absolute_dl=true"/>
          <p:cNvSpPr>
            <a:spLocks noChangeAspect="1" noChangeArrowheads="1"/>
          </p:cNvSpPr>
          <p:nvPr/>
        </p:nvSpPr>
        <p:spPr bwMode="auto">
          <a:xfrm>
            <a:off x="450691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524000"/>
            <a:ext cx="3200392" cy="3929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39700">
              <a:schemeClr val="accent1">
                <a:alpha val="75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643570" y="5500702"/>
            <a:ext cx="32718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Fig 8.</a:t>
            </a:r>
            <a:r>
              <a:rPr lang="en-GB" sz="1400" dirty="0" smtClean="0"/>
              <a:t> </a:t>
            </a:r>
            <a:r>
              <a:rPr lang="en-GB" sz="1400" dirty="0" smtClean="0"/>
              <a:t>S</a:t>
            </a:r>
            <a:r>
              <a:rPr lang="en-GB" sz="1400" dirty="0" smtClean="0"/>
              <a:t>imulation </a:t>
            </a:r>
            <a:r>
              <a:rPr lang="en-GB" sz="1400" dirty="0" smtClean="0"/>
              <a:t>of magnetic field lines supporting the ferromagnetic Vane.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/>
          <a:lstStyle/>
          <a:p>
            <a:r>
              <a:rPr lang="en-US" dirty="0" smtClean="0"/>
              <a:t>Current Rotation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0775" y="1052736"/>
            <a:ext cx="4694625" cy="295232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Electrostatic rotation control.</a:t>
            </a:r>
          </a:p>
          <a:p>
            <a:r>
              <a:rPr lang="en-US" sz="2800" dirty="0" smtClean="0"/>
              <a:t>HT D.C. voltage applied to electrode.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Luke Selzer - Ultra-Sensitive Charge Spectroscopy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23267" t="20489" r="47007" b="19297"/>
          <a:stretch>
            <a:fillRect/>
          </a:stretch>
        </p:blipFill>
        <p:spPr bwMode="auto">
          <a:xfrm rot="16200000">
            <a:off x="5437701" y="2836414"/>
            <a:ext cx="2717696" cy="44490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09906" y="4005062"/>
            <a:ext cx="3830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FFFF"/>
                </a:solidFill>
              </a:rPr>
              <a:t>Fig 8. Front view of the electrostatic field.</a:t>
            </a: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32038" y="3352800"/>
            <a:ext cx="40023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Fig 9. Top view of the electrostatic field .</a:t>
            </a:r>
            <a:endParaRPr lang="en-GB" sz="14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9823" y="4500570"/>
            <a:ext cx="4337863" cy="19192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420624" marR="0" lvl="0" indent="-384048" defTabSz="4572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lang="en-US" sz="2400" dirty="0" smtClean="0"/>
              <a:t>The Nickel vane aligns with electrode.</a:t>
            </a:r>
          </a:p>
          <a:p>
            <a:pPr marL="420624" marR="0" lvl="0" indent="-384048" defTabSz="4572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lang="en-US" sz="2400" dirty="0" smtClean="0"/>
              <a:t>Nickel is still levitated by magnetic field only.</a:t>
            </a:r>
            <a:endParaRPr lang="en-US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907" y="1052736"/>
            <a:ext cx="3910868" cy="29029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en-US" dirty="0" smtClean="0"/>
              <a:t>Calibration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07917"/>
            <a:ext cx="8548718" cy="266908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External Laser applied to vane using a square wave form.</a:t>
            </a:r>
          </a:p>
          <a:p>
            <a:r>
              <a:rPr lang="en-US" dirty="0" smtClean="0"/>
              <a:t>A voltage change is displayed, the amplitude linearly corresponds to the Laser’s photon force.</a:t>
            </a:r>
          </a:p>
          <a:p>
            <a:r>
              <a:rPr lang="en-US" dirty="0" smtClean="0"/>
              <a:t>Order of magnitude of  5 x 10 </a:t>
            </a:r>
            <a:r>
              <a:rPr lang="en-US" baseline="30000" dirty="0" smtClean="0"/>
              <a:t>-12 </a:t>
            </a:r>
            <a:r>
              <a:rPr lang="en-US" dirty="0" smtClean="0"/>
              <a:t>N.</a:t>
            </a:r>
          </a:p>
          <a:p>
            <a:r>
              <a:rPr lang="en-US" dirty="0" smtClean="0"/>
              <a:t>Pico Newton force measurement.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Luke Selzer - Ultra-Sensitive Charge Spectroscopy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08720"/>
            <a:ext cx="8229600" cy="25483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81000" y="3457080"/>
            <a:ext cx="563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Fig</a:t>
            </a:r>
            <a:r>
              <a:rPr lang="en-US" sz="1400" dirty="0" smtClean="0"/>
              <a:t> </a:t>
            </a:r>
            <a:r>
              <a:rPr lang="en-US" sz="1400" dirty="0" smtClean="0"/>
              <a:t>10</a:t>
            </a:r>
            <a:r>
              <a:rPr lang="en-US" sz="1400" dirty="0" smtClean="0"/>
              <a:t>. </a:t>
            </a:r>
            <a:r>
              <a:rPr lang="en-US" sz="1400" dirty="0" smtClean="0"/>
              <a:t>output data from a laser calibration run.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1143000"/>
          </a:xfrm>
        </p:spPr>
        <p:txBody>
          <a:bodyPr/>
          <a:lstStyle/>
          <a:p>
            <a:r>
              <a:rPr lang="en-US" dirty="0" smtClean="0"/>
              <a:t>The New Set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70037"/>
            <a:ext cx="4191000" cy="4525963"/>
          </a:xfrm>
        </p:spPr>
        <p:txBody>
          <a:bodyPr/>
          <a:lstStyle/>
          <a:p>
            <a:r>
              <a:rPr lang="en-US" dirty="0" smtClean="0"/>
              <a:t>Two height control lasers</a:t>
            </a:r>
          </a:p>
          <a:p>
            <a:r>
              <a:rPr lang="en-US" dirty="0" smtClean="0"/>
              <a:t>Allows free rotation through 360 degrees</a:t>
            </a:r>
          </a:p>
          <a:p>
            <a:r>
              <a:rPr lang="en-US" dirty="0" smtClean="0"/>
              <a:t>Allows us to see preferred positions</a:t>
            </a:r>
          </a:p>
          <a:p>
            <a:r>
              <a:rPr lang="en-US" dirty="0" smtClean="0"/>
              <a:t>Vacuum system.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Luke Selzer - Ultra-Sensitive Charge Spectroscopy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l="4412"/>
          <a:stretch>
            <a:fillRect/>
          </a:stretch>
        </p:blipFill>
        <p:spPr>
          <a:xfrm>
            <a:off x="4191000" y="1527174"/>
            <a:ext cx="4724400" cy="40354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1">
                <a:alpha val="75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6" name="TextBox 15"/>
          <p:cNvSpPr txBox="1"/>
          <p:nvPr/>
        </p:nvSpPr>
        <p:spPr>
          <a:xfrm>
            <a:off x="4191000" y="5562600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Fig </a:t>
            </a:r>
            <a:r>
              <a:rPr lang="en-US" sz="1400" dirty="0" smtClean="0"/>
              <a:t>11. </a:t>
            </a:r>
            <a:r>
              <a:rPr lang="en-US" sz="1400" dirty="0" smtClean="0"/>
              <a:t>Photograph of new height control system to be </a:t>
            </a:r>
            <a:r>
              <a:rPr lang="en-US" sz="1400" dirty="0" smtClean="0"/>
              <a:t>placed </a:t>
            </a:r>
            <a:r>
              <a:rPr lang="en-US" sz="1400" dirty="0" smtClean="0"/>
              <a:t>into the vacuum system.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71488"/>
            <a:ext cx="8458200" cy="1143000"/>
          </a:xfrm>
        </p:spPr>
        <p:txBody>
          <a:bodyPr/>
          <a:lstStyle/>
          <a:p>
            <a:r>
              <a:rPr lang="en-US" dirty="0" smtClean="0"/>
              <a:t>New Rotation </a:t>
            </a:r>
            <a:r>
              <a:rPr lang="en-US" dirty="0" smtClean="0"/>
              <a:t>Control Sensitivity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Luke Selzer - Ultra-Sensitive Charge Spectroscopy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l="10089" t="8553" r="14080" b="10526"/>
          <a:stretch>
            <a:fillRect/>
          </a:stretch>
        </p:blipFill>
        <p:spPr>
          <a:xfrm>
            <a:off x="228600" y="1905000"/>
            <a:ext cx="4191000" cy="345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4724400" y="5355264"/>
            <a:ext cx="419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Fig </a:t>
            </a:r>
            <a:r>
              <a:rPr lang="en-US" sz="1400" dirty="0" smtClean="0"/>
              <a:t>13. </a:t>
            </a:r>
            <a:r>
              <a:rPr lang="en-US" sz="1400" dirty="0" smtClean="0"/>
              <a:t>Sensitivity plotted against angle of vane at varying electrode distances. 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5355264"/>
            <a:ext cx="4191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Fig </a:t>
            </a:r>
            <a:r>
              <a:rPr lang="en-US" sz="1400" dirty="0" smtClean="0"/>
              <a:t>12. Simulation cross section of new rotation control </a:t>
            </a:r>
            <a:r>
              <a:rPr lang="en-US" sz="1400" dirty="0" smtClean="0"/>
              <a:t>setup with contours depicting the electric field </a:t>
            </a:r>
            <a:r>
              <a:rPr lang="en-US" sz="1400" dirty="0" smtClean="0"/>
              <a:t>values. </a:t>
            </a:r>
            <a:endParaRPr lang="en-US" sz="1400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/>
          <a:srcRect l="6403" t="8266" r="6584" b="4014"/>
          <a:stretch>
            <a:fillRect/>
          </a:stretch>
        </p:blipFill>
        <p:spPr bwMode="auto">
          <a:xfrm>
            <a:off x="4724400" y="1905000"/>
            <a:ext cx="4191000" cy="345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5400" cy="1600200"/>
          </a:xfrm>
        </p:spPr>
        <p:txBody>
          <a:bodyPr/>
          <a:lstStyle/>
          <a:p>
            <a:r>
              <a:rPr lang="en-US" dirty="0" smtClean="0"/>
              <a:t>…Finally.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Current progress:</a:t>
            </a:r>
          </a:p>
          <a:p>
            <a:pPr lvl="1"/>
            <a:r>
              <a:rPr lang="en-US" dirty="0" smtClean="0"/>
              <a:t>Prototype built and tested.</a:t>
            </a:r>
          </a:p>
          <a:p>
            <a:pPr lvl="1"/>
            <a:r>
              <a:rPr lang="en-US" dirty="0" smtClean="0"/>
              <a:t>Calibrated.</a:t>
            </a:r>
          </a:p>
          <a:p>
            <a:pPr lvl="1"/>
            <a:r>
              <a:rPr lang="en-US" dirty="0" smtClean="0"/>
              <a:t>Vacuum system is built undergoing vacuum testing.</a:t>
            </a:r>
          </a:p>
          <a:p>
            <a:r>
              <a:rPr lang="en-US" dirty="0" smtClean="0"/>
              <a:t>Future applications:</a:t>
            </a:r>
          </a:p>
          <a:p>
            <a:pPr lvl="1"/>
            <a:r>
              <a:rPr lang="en-US" dirty="0" smtClean="0"/>
              <a:t>Detailed conduction studies of various gases.</a:t>
            </a:r>
          </a:p>
          <a:p>
            <a:pPr lvl="1"/>
            <a:r>
              <a:rPr lang="en-US" dirty="0" smtClean="0"/>
              <a:t>Precise capacitance measurement.</a:t>
            </a:r>
          </a:p>
          <a:p>
            <a:pPr lvl="1"/>
            <a:r>
              <a:rPr lang="en-US" dirty="0" smtClean="0"/>
              <a:t>Large range of experiments requiring sensitive force measurement.</a:t>
            </a:r>
          </a:p>
          <a:p>
            <a:pPr lvl="1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Luke Selzer - Ultra-Sensitive Charge Spectroscopy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0"/>
            <a:ext cx="9144000" cy="2895600"/>
          </a:xfrm>
        </p:spPr>
        <p:txBody>
          <a:bodyPr>
            <a:normAutofit/>
          </a:bodyPr>
          <a:lstStyle/>
          <a:p>
            <a:r>
              <a:rPr lang="en-US" dirty="0" smtClean="0"/>
              <a:t>Thanks to</a:t>
            </a:r>
            <a:r>
              <a:rPr lang="en-US" dirty="0" smtClean="0"/>
              <a:t> Yorck </a:t>
            </a:r>
            <a:r>
              <a:rPr lang="en-US" dirty="0" smtClean="0"/>
              <a:t>and the Electronics Workshop.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Any further questions?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Luke Selzer - Ultra-Sensitive Charge Spectroscopy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915400" cy="1143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We have already built </a:t>
            </a:r>
            <a:r>
              <a:rPr lang="en-US" dirty="0" smtClean="0"/>
              <a:t>a working, in air, prototype.</a:t>
            </a:r>
          </a:p>
          <a:p>
            <a:r>
              <a:rPr lang="en-US" dirty="0" smtClean="0"/>
              <a:t>Capable of very accurate voltage, charge and force measurement.</a:t>
            </a:r>
          </a:p>
          <a:p>
            <a:r>
              <a:rPr lang="en-US" dirty="0" smtClean="0"/>
              <a:t>Our aim was to complete  construction </a:t>
            </a:r>
            <a:r>
              <a:rPr lang="en-US" dirty="0" smtClean="0"/>
              <a:t>on a </a:t>
            </a:r>
            <a:r>
              <a:rPr lang="en-US" dirty="0" smtClean="0"/>
              <a:t>vacuumed version.</a:t>
            </a:r>
          </a:p>
          <a:p>
            <a:r>
              <a:rPr lang="en-US" dirty="0" smtClean="0"/>
              <a:t>Test Vacuum stability.</a:t>
            </a:r>
          </a:p>
          <a:p>
            <a:r>
              <a:rPr lang="en-US" dirty="0" smtClean="0"/>
              <a:t>Use new setup to study </a:t>
            </a:r>
            <a:r>
              <a:rPr lang="en-US" dirty="0" err="1" smtClean="0">
                <a:solidFill>
                  <a:srgbClr val="27EAFF"/>
                </a:solidFill>
              </a:rPr>
              <a:t>β</a:t>
            </a:r>
            <a:r>
              <a:rPr lang="en-US" baseline="60000" dirty="0" smtClean="0">
                <a:solidFill>
                  <a:srgbClr val="27EAFF"/>
                </a:solidFill>
              </a:rPr>
              <a:t>- </a:t>
            </a:r>
            <a:r>
              <a:rPr lang="en-US" dirty="0" smtClean="0">
                <a:solidFill>
                  <a:srgbClr val="27EAFF"/>
                </a:solidFill>
              </a:rPr>
              <a:t>Decay </a:t>
            </a:r>
            <a:r>
              <a:rPr lang="en-US" dirty="0" smtClean="0">
                <a:solidFill>
                  <a:srgbClr val="FFFFFF"/>
                </a:solidFill>
              </a:rPr>
              <a:t>in the </a:t>
            </a:r>
            <a:r>
              <a:rPr lang="en-US" baseline="30000" dirty="0" smtClean="0">
                <a:solidFill>
                  <a:srgbClr val="FFFFFF"/>
                </a:solidFill>
              </a:rPr>
              <a:t>63</a:t>
            </a:r>
            <a:r>
              <a:rPr lang="en-US" dirty="0" smtClean="0">
                <a:solidFill>
                  <a:srgbClr val="FFFFFF"/>
                </a:solidFill>
              </a:rPr>
              <a:t>Ni sample.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Luke Selzer - Ultra-Sensitive Charge Spectroscopy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27EAFF"/>
                </a:solidFill>
              </a:rPr>
              <a:t>β</a:t>
            </a:r>
            <a:r>
              <a:rPr lang="en-US" baseline="60000" dirty="0" smtClean="0">
                <a:solidFill>
                  <a:srgbClr val="27EAFF"/>
                </a:solidFill>
              </a:rPr>
              <a:t>- </a:t>
            </a:r>
            <a:r>
              <a:rPr lang="en-US" dirty="0" smtClean="0">
                <a:solidFill>
                  <a:srgbClr val="27EAFF"/>
                </a:solidFill>
              </a:rPr>
              <a:t>Decay </a:t>
            </a:r>
            <a:r>
              <a:rPr lang="en-US" dirty="0" smtClean="0"/>
              <a:t>Theory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Luke Selzer - Ultra-Sensitive Charge Spectroscopy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rcRect b="6495"/>
          <a:stretch>
            <a:fillRect/>
          </a:stretch>
        </p:blipFill>
        <p:spPr>
          <a:xfrm>
            <a:off x="4038600" y="1524000"/>
            <a:ext cx="4876800" cy="3767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289092" y="2546350"/>
          <a:ext cx="3063708" cy="654050"/>
        </p:xfrm>
        <a:graphic>
          <a:graphicData uri="http://schemas.openxmlformats.org/presentationml/2006/ole">
            <p:oleObj spid="_x0000_s22530" r:id="rId4" imgW="7315200" imgH="1562100" progId="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992308" y="5334000"/>
            <a:ext cx="4999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Fig 1. Quark level Feynman diagram of a </a:t>
            </a:r>
            <a:r>
              <a:rPr lang="en-US" dirty="0" smtClean="0">
                <a:solidFill>
                  <a:srgbClr val="27EAFF"/>
                </a:solidFill>
                <a:latin typeface="Times New Roman"/>
                <a:cs typeface="Times New Roman"/>
              </a:rPr>
              <a:t>β </a:t>
            </a:r>
            <a:r>
              <a:rPr lang="en-US" baseline="66000" dirty="0" smtClean="0">
                <a:solidFill>
                  <a:srgbClr val="27EAFF"/>
                </a:solidFill>
                <a:latin typeface="Times New Roman"/>
                <a:cs typeface="Times New Roman"/>
              </a:rPr>
              <a:t>–</a:t>
            </a:r>
            <a:r>
              <a:rPr lang="en-US" dirty="0" smtClean="0">
                <a:solidFill>
                  <a:srgbClr val="27EAFF"/>
                </a:solidFill>
                <a:latin typeface="Times New Roman"/>
                <a:cs typeface="Times New Roman"/>
              </a:rPr>
              <a:t> decay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266366" y="4451350"/>
          <a:ext cx="3315034" cy="577850"/>
        </p:xfrm>
        <a:graphic>
          <a:graphicData uri="http://schemas.openxmlformats.org/presentationml/2006/ole">
            <p:oleObj spid="_x0000_s22531" r:id="rId5" imgW="7315200" imgH="1270000" progId="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52400" y="3468469"/>
            <a:ext cx="3802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The chosen </a:t>
            </a:r>
            <a:r>
              <a:rPr lang="en-US" dirty="0" err="1" smtClean="0">
                <a:solidFill>
                  <a:srgbClr val="27EAFF"/>
                </a:solidFill>
              </a:rPr>
              <a:t>β</a:t>
            </a:r>
            <a:r>
              <a:rPr lang="en-US" baseline="60000" dirty="0" smtClean="0">
                <a:solidFill>
                  <a:srgbClr val="27EAFF"/>
                </a:solidFill>
              </a:rPr>
              <a:t>- </a:t>
            </a:r>
            <a:r>
              <a:rPr lang="en-US" dirty="0" smtClean="0">
                <a:solidFill>
                  <a:srgbClr val="27EAFF"/>
                </a:solidFill>
              </a:rPr>
              <a:t>Decay</a:t>
            </a:r>
            <a:r>
              <a:rPr lang="en-US" dirty="0" smtClean="0"/>
              <a:t> candidate was </a:t>
            </a:r>
            <a:r>
              <a:rPr lang="en-US" baseline="30000" dirty="0" smtClean="0"/>
              <a:t>63</a:t>
            </a:r>
            <a:r>
              <a:rPr lang="en-US" dirty="0" smtClean="0"/>
              <a:t>Ni: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0258" y="1524000"/>
            <a:ext cx="38021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Main feature of </a:t>
            </a:r>
            <a:r>
              <a:rPr lang="en-US" dirty="0" err="1" smtClean="0">
                <a:solidFill>
                  <a:srgbClr val="27EAFF"/>
                </a:solidFill>
              </a:rPr>
              <a:t>β</a:t>
            </a:r>
            <a:r>
              <a:rPr lang="en-US" baseline="60000" dirty="0" smtClean="0">
                <a:solidFill>
                  <a:srgbClr val="27EAFF"/>
                </a:solidFill>
              </a:rPr>
              <a:t>- </a:t>
            </a:r>
            <a:r>
              <a:rPr lang="en-US" dirty="0" smtClean="0">
                <a:solidFill>
                  <a:srgbClr val="27EAFF"/>
                </a:solidFill>
              </a:rPr>
              <a:t>Decay</a:t>
            </a:r>
            <a:r>
              <a:rPr lang="en-US" dirty="0" smtClean="0"/>
              <a:t> is the electron and electron anti-neutrino production: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915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27EAFF"/>
                </a:solidFill>
              </a:rPr>
              <a:t>β</a:t>
            </a:r>
            <a:r>
              <a:rPr lang="en-US" baseline="60000" dirty="0" smtClean="0">
                <a:solidFill>
                  <a:srgbClr val="27EAFF"/>
                </a:solidFill>
              </a:rPr>
              <a:t>- </a:t>
            </a:r>
            <a:r>
              <a:rPr lang="en-US" dirty="0" smtClean="0">
                <a:solidFill>
                  <a:srgbClr val="27EAFF"/>
                </a:solidFill>
              </a:rPr>
              <a:t>Decay</a:t>
            </a:r>
            <a:r>
              <a:rPr lang="en-US" dirty="0" smtClean="0"/>
              <a:t> Energy Spectrum</a:t>
            </a:r>
            <a:endParaRPr lang="en-US" dirty="0">
              <a:solidFill>
                <a:srgbClr val="27EA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98637"/>
            <a:ext cx="40132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Energy distribution for the electron emissions.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Described by the “Fermi Function”.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Important to notice there is a cut off energy.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Luke Selzer - Ultra-Sensitive Charge Spectroscopy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91000" y="5257800"/>
            <a:ext cx="436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  <a:cs typeface="Times New Roman"/>
              </a:rPr>
              <a:t>Fig 2. Example of a </a:t>
            </a:r>
            <a:r>
              <a:rPr lang="en-US" sz="1400" dirty="0" err="1" smtClean="0">
                <a:solidFill>
                  <a:srgbClr val="27EAFF"/>
                </a:solidFill>
              </a:rPr>
              <a:t>β</a:t>
            </a:r>
            <a:r>
              <a:rPr lang="en-US" sz="1400" baseline="60000" dirty="0" smtClean="0">
                <a:solidFill>
                  <a:srgbClr val="27EAFF"/>
                </a:solidFill>
              </a:rPr>
              <a:t>- </a:t>
            </a:r>
            <a:r>
              <a:rPr lang="en-US" sz="1400" dirty="0" smtClean="0">
                <a:solidFill>
                  <a:srgbClr val="27EAFF"/>
                </a:solidFill>
                <a:latin typeface="+mj-lt"/>
              </a:rPr>
              <a:t>Decay </a:t>
            </a:r>
            <a:r>
              <a:rPr lang="en-US" sz="1400" dirty="0" smtClean="0">
                <a:solidFill>
                  <a:srgbClr val="FFFFFF"/>
                </a:solidFill>
                <a:latin typeface="+mj-lt"/>
              </a:rPr>
              <a:t>electron energy spectrum</a:t>
            </a:r>
            <a:r>
              <a:rPr lang="en-US" sz="1400" dirty="0" smtClean="0">
                <a:latin typeface="+mj-lt"/>
              </a:rPr>
              <a:t> </a:t>
            </a:r>
            <a:r>
              <a:rPr lang="en-US" sz="1400" dirty="0" smtClean="0">
                <a:latin typeface="+mj-lt"/>
                <a:cs typeface="Times New Roman"/>
              </a:rPr>
              <a:t> </a:t>
            </a:r>
            <a:endParaRPr lang="en-US" sz="1400" dirty="0">
              <a:latin typeface="+mj-lt"/>
              <a:cs typeface="Times New Roman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241800" y="1752600"/>
            <a:ext cx="4368800" cy="3479800"/>
            <a:chOff x="4241800" y="1752600"/>
            <a:chExt cx="4368800" cy="34798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41800" y="1752600"/>
              <a:ext cx="4368800" cy="3479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" name="Rectangle 6"/>
            <p:cNvSpPr/>
            <p:nvPr/>
          </p:nvSpPr>
          <p:spPr>
            <a:xfrm>
              <a:off x="6019800" y="2362200"/>
              <a:ext cx="2362200" cy="457200"/>
            </a:xfrm>
            <a:prstGeom prst="rect">
              <a:avLst/>
            </a:prstGeom>
            <a:ln>
              <a:solidFill>
                <a:srgbClr val="FFFFFF"/>
              </a:solidFill>
            </a:ln>
            <a:effectLst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The </a:t>
            </a:r>
            <a:r>
              <a:rPr lang="en-US" dirty="0" smtClean="0">
                <a:solidFill>
                  <a:srgbClr val="27EAFF"/>
                </a:solidFill>
              </a:rPr>
              <a:t>Kurie </a:t>
            </a:r>
            <a:r>
              <a:rPr lang="en-US" dirty="0" smtClean="0"/>
              <a:t>Plot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9152" y="1295400"/>
            <a:ext cx="3706248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Plot of linearized version of </a:t>
            </a:r>
            <a:r>
              <a:rPr lang="en-US" sz="2811" dirty="0" err="1" smtClean="0">
                <a:solidFill>
                  <a:srgbClr val="27EAFF"/>
                </a:solidFill>
              </a:rPr>
              <a:t>β</a:t>
            </a:r>
            <a:r>
              <a:rPr lang="en-US" sz="2811" baseline="60000" dirty="0" smtClean="0">
                <a:solidFill>
                  <a:srgbClr val="27EAFF"/>
                </a:solidFill>
              </a:rPr>
              <a:t>- </a:t>
            </a:r>
            <a:r>
              <a:rPr lang="en-US" sz="2800" dirty="0" smtClean="0">
                <a:solidFill>
                  <a:srgbClr val="27EAFF"/>
                </a:solidFill>
              </a:rPr>
              <a:t>Decay</a:t>
            </a:r>
            <a:r>
              <a:rPr lang="en-US" sz="2800" dirty="0" smtClean="0"/>
              <a:t> energy spectrum.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With non-zero neutrino mass the plot becomes non-linear.</a:t>
            </a:r>
          </a:p>
          <a:p>
            <a:endParaRPr lang="en-US" sz="2800" dirty="0" smtClean="0"/>
          </a:p>
          <a:p>
            <a:r>
              <a:rPr lang="en-US" sz="2800" dirty="0" smtClean="0"/>
              <a:t>Occurs at high electron energy values. 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Luke Selzer - Ultra-Sensitive Charge Spectroscopy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5286388"/>
            <a:ext cx="4920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/>
                <a:cs typeface="Times New Roman"/>
              </a:rPr>
              <a:t>Fig 3. Kurie plot demonstrating effect of non-zero neutrino mass. </a:t>
            </a:r>
            <a:endParaRPr lang="en-US" sz="1400" dirty="0">
              <a:latin typeface="Times New Roman"/>
              <a:cs typeface="Times New Roman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5720" y="1285860"/>
            <a:ext cx="4849388" cy="3910026"/>
            <a:chOff x="457200" y="1447800"/>
            <a:chExt cx="4675753" cy="357505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200" y="1447800"/>
              <a:ext cx="4675753" cy="3575051"/>
            </a:xfrm>
            <a:prstGeom prst="rect">
              <a:avLst/>
            </a:prstGeom>
          </p:spPr>
        </p:pic>
        <p:sp>
          <p:nvSpPr>
            <p:cNvPr id="8" name="Parallelogram 7"/>
            <p:cNvSpPr/>
            <p:nvPr/>
          </p:nvSpPr>
          <p:spPr>
            <a:xfrm>
              <a:off x="4572000" y="1676400"/>
              <a:ext cx="381000" cy="381000"/>
            </a:xfrm>
            <a:prstGeom prst="parallelogram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en-US" dirty="0" smtClean="0"/>
              <a:t>Basic 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5105400" cy="4754563"/>
          </a:xfrm>
        </p:spPr>
        <p:txBody>
          <a:bodyPr>
            <a:normAutofit/>
          </a:bodyPr>
          <a:lstStyle/>
          <a:p>
            <a:r>
              <a:rPr lang="en-US" dirty="0" smtClean="0"/>
              <a:t>Vane setup in Vacuum.</a:t>
            </a:r>
          </a:p>
          <a:p>
            <a:r>
              <a:rPr lang="en-US" dirty="0" smtClean="0"/>
              <a:t>Vane </a:t>
            </a:r>
            <a:r>
              <a:rPr lang="en-US" dirty="0" smtClean="0"/>
              <a:t>undergoes </a:t>
            </a:r>
            <a:r>
              <a:rPr lang="en-US" dirty="0" err="1" smtClean="0">
                <a:solidFill>
                  <a:srgbClr val="27EAFF"/>
                </a:solidFill>
              </a:rPr>
              <a:t>β</a:t>
            </a:r>
            <a:r>
              <a:rPr lang="en-US" baseline="60000" dirty="0" smtClean="0">
                <a:solidFill>
                  <a:srgbClr val="27EAFF"/>
                </a:solidFill>
              </a:rPr>
              <a:t>- </a:t>
            </a:r>
            <a:r>
              <a:rPr lang="en-US" dirty="0" smtClean="0">
                <a:solidFill>
                  <a:srgbClr val="27EAFF"/>
                </a:solidFill>
              </a:rPr>
              <a:t>Decay.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Electrons are emitted.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Vane becomes positively charged.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Reaches </a:t>
            </a:r>
            <a:r>
              <a:rPr lang="en-US" dirty="0" smtClean="0">
                <a:solidFill>
                  <a:srgbClr val="FFFFFF"/>
                </a:solidFill>
              </a:rPr>
              <a:t>an equilibrium comparable to the upper electron energy bound. 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Luke Selzer - Ultra-Sensitive Charge Spectroscopy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 l="19091" r="18182"/>
          <a:stretch>
            <a:fillRect/>
          </a:stretch>
        </p:blipFill>
        <p:spPr>
          <a:xfrm>
            <a:off x="5334000" y="1371600"/>
            <a:ext cx="3505200" cy="4191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1">
                <a:alpha val="75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5257800" y="5587424"/>
            <a:ext cx="3810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Fig 4. Photograph of floating dummy Nickel sample in the current experiment.</a:t>
            </a:r>
            <a:endParaRPr lang="en-US" sz="1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58200" cy="1143000"/>
          </a:xfrm>
        </p:spPr>
        <p:txBody>
          <a:bodyPr/>
          <a:lstStyle/>
          <a:p>
            <a:r>
              <a:rPr lang="en-US" dirty="0" smtClean="0"/>
              <a:t>Measuring the Vane Voltage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16" y="1474805"/>
            <a:ext cx="5072098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Vane is kept in place by a red laser and the diode array.</a:t>
            </a:r>
          </a:p>
          <a:p>
            <a:r>
              <a:rPr lang="en-US" dirty="0" smtClean="0"/>
              <a:t>Electrostatic correction force is controlled by the diodes</a:t>
            </a:r>
          </a:p>
          <a:p>
            <a:r>
              <a:rPr lang="en-US" dirty="0" smtClean="0"/>
              <a:t>Vane held stationary by steadily increasing supply voltage.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Luke Selzer - Ultra-Sensitive Charge Spectroscopy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10114" y="5862935"/>
            <a:ext cx="3348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 5. Schematic diagram of the rotation control system.</a:t>
            </a:r>
            <a:endParaRPr lang="en-US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5873" y="1371600"/>
            <a:ext cx="3019927" cy="43830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1">
                <a:alpha val="75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14298"/>
            <a:ext cx="8458200" cy="1143000"/>
          </a:xfrm>
        </p:spPr>
        <p:txBody>
          <a:bodyPr/>
          <a:lstStyle/>
          <a:p>
            <a:r>
              <a:rPr lang="en-US" dirty="0" smtClean="0"/>
              <a:t>Vane Voltage Ramp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2994" y="1474805"/>
            <a:ext cx="4343400" cy="4525963"/>
          </a:xfrm>
        </p:spPr>
        <p:txBody>
          <a:bodyPr/>
          <a:lstStyle/>
          <a:p>
            <a:r>
              <a:rPr lang="en-US" dirty="0" smtClean="0"/>
              <a:t>Electrons emitted ramp charge on vane.</a:t>
            </a:r>
          </a:p>
          <a:p>
            <a:r>
              <a:rPr lang="en-US" dirty="0" smtClean="0"/>
              <a:t>Vane becomes highly charged and fewer electrons are emitted</a:t>
            </a:r>
          </a:p>
          <a:p>
            <a:r>
              <a:rPr lang="en-US" dirty="0" smtClean="0"/>
              <a:t>Eventually only high energy electrons are able to escape.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Luke Selzer - Ultra-Sensitive Charge Spectroscopy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4882751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 smtClean="0"/>
              <a:t>Fig 6. Graph modelling the proposed negated voltage ramp on the vane due to electron emission.</a:t>
            </a:r>
            <a:endParaRPr lang="en-GB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508727"/>
            <a:ext cx="4500594" cy="33740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-228600" y="-34679"/>
            <a:ext cx="1981200" cy="92656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  <a:effectLst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33400"/>
            <a:ext cx="3463793" cy="186187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Luke Selzer - Ultra-Sensitive Charge Spectroscopy</a:t>
            </a:r>
            <a:endParaRPr lang="en-GB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714348" y="2571744"/>
            <a:ext cx="2242141" cy="16809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>
            <a:lum contrast="-20000"/>
          </a:blip>
          <a:srcRect/>
          <a:stretch>
            <a:fillRect/>
          </a:stretch>
        </p:blipFill>
        <p:spPr bwMode="auto">
          <a:xfrm>
            <a:off x="2928926" y="1788251"/>
            <a:ext cx="3600000" cy="249800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grpSp>
        <p:nvGrpSpPr>
          <p:cNvPr id="9" name="Group 8"/>
          <p:cNvGrpSpPr/>
          <p:nvPr/>
        </p:nvGrpSpPr>
        <p:grpSpPr>
          <a:xfrm>
            <a:off x="5398346" y="3766520"/>
            <a:ext cx="3960000" cy="2520000"/>
            <a:chOff x="457200" y="1447800"/>
            <a:chExt cx="4675753" cy="357505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200" y="1447800"/>
              <a:ext cx="4675753" cy="3575051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sp>
          <p:nvSpPr>
            <p:cNvPr id="11" name="Parallelogram 10"/>
            <p:cNvSpPr/>
            <p:nvPr/>
          </p:nvSpPr>
          <p:spPr>
            <a:xfrm>
              <a:off x="4191000" y="1676400"/>
              <a:ext cx="381000" cy="381001"/>
            </a:xfrm>
            <a:prstGeom prst="parallelogram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33" name="Straight Arrow Connector 32"/>
          <p:cNvCxnSpPr/>
          <p:nvPr/>
        </p:nvCxnSpPr>
        <p:spPr>
          <a:xfrm>
            <a:off x="3133787" y="4434910"/>
            <a:ext cx="2295469" cy="17801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57158" y="59272"/>
            <a:ext cx="3813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Output data from the experiment 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3615621" y="1295400"/>
            <a:ext cx="3242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27EAFF"/>
                </a:solidFill>
              </a:rPr>
              <a:t>β</a:t>
            </a:r>
            <a:r>
              <a:rPr lang="en-US" baseline="60000" dirty="0" smtClean="0">
                <a:solidFill>
                  <a:srgbClr val="27EAFF"/>
                </a:solidFill>
              </a:rPr>
              <a:t>- </a:t>
            </a:r>
            <a:r>
              <a:rPr lang="en-US" dirty="0" smtClean="0">
                <a:solidFill>
                  <a:srgbClr val="27EAFF"/>
                </a:solidFill>
              </a:rPr>
              <a:t>Decay </a:t>
            </a:r>
            <a:r>
              <a:rPr lang="en-US" dirty="0" smtClean="0"/>
              <a:t>spectrum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6215074" y="3286124"/>
            <a:ext cx="1309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Kurie Plot</a:t>
            </a:r>
            <a:endParaRPr lang="en-GB" dirty="0"/>
          </a:p>
        </p:txBody>
      </p:sp>
      <p:sp>
        <p:nvSpPr>
          <p:cNvPr id="43" name="TextBox 42"/>
          <p:cNvSpPr txBox="1"/>
          <p:nvPr/>
        </p:nvSpPr>
        <p:spPr>
          <a:xfrm>
            <a:off x="0" y="3560943"/>
            <a:ext cx="24288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Differential of the output data produces the energy spectrum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1742058" y="5285974"/>
            <a:ext cx="27585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Linearized version of the energy spectrum should produce a kurie plot</a:t>
            </a:r>
            <a:endParaRPr lang="en-GB" dirty="0"/>
          </a:p>
        </p:txBody>
      </p:sp>
      <p:sp>
        <p:nvSpPr>
          <p:cNvPr id="45" name="Title 1"/>
          <p:cNvSpPr>
            <a:spLocks noGrp="1"/>
          </p:cNvSpPr>
          <p:nvPr>
            <p:ph type="title"/>
          </p:nvPr>
        </p:nvSpPr>
        <p:spPr>
          <a:xfrm>
            <a:off x="3875765" y="-202654"/>
            <a:ext cx="5115835" cy="1726654"/>
          </a:xfrm>
        </p:spPr>
        <p:txBody>
          <a:bodyPr>
            <a:normAutofit/>
          </a:bodyPr>
          <a:lstStyle/>
          <a:p>
            <a:r>
              <a:rPr lang="en-US" sz="6000" dirty="0" smtClean="0"/>
              <a:t>Data Analysis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Technic.thmx</Template>
  <TotalTime>4842</TotalTime>
  <Words>856</Words>
  <Application>Microsoft Office PowerPoint</Application>
  <PresentationFormat>On-screen Show (4:3)</PresentationFormat>
  <Paragraphs>117</Paragraphs>
  <Slides>17</Slides>
  <Notes>1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Technic</vt:lpstr>
      <vt:lpstr>Ultra-sensitive Charge Spectroscopy from Electrostatic Force Measurements.</vt:lpstr>
      <vt:lpstr>Introduction</vt:lpstr>
      <vt:lpstr>β- Decay Theory </vt:lpstr>
      <vt:lpstr>β- Decay Energy Spectrum</vt:lpstr>
      <vt:lpstr>The Kurie Plot</vt:lpstr>
      <vt:lpstr>Basic Principle</vt:lpstr>
      <vt:lpstr>Measuring the Vane Voltage</vt:lpstr>
      <vt:lpstr>Vane Voltage Ramp</vt:lpstr>
      <vt:lpstr>Data Analysis</vt:lpstr>
      <vt:lpstr>The Current Experimental Set Up</vt:lpstr>
      <vt:lpstr>Levitation System</vt:lpstr>
      <vt:lpstr>Current Rotation Control</vt:lpstr>
      <vt:lpstr>Calibration</vt:lpstr>
      <vt:lpstr>The New Set Up</vt:lpstr>
      <vt:lpstr>New Rotation Control Sensitivity</vt:lpstr>
      <vt:lpstr>…Finally.</vt:lpstr>
      <vt:lpstr>Thanks to Yorck and the Electronics Workshop.  Any further questions?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luke Selzer</dc:creator>
  <cp:lastModifiedBy>luke Selzer</cp:lastModifiedBy>
  <cp:revision>180</cp:revision>
  <dcterms:created xsi:type="dcterms:W3CDTF">2010-08-26T11:13:59Z</dcterms:created>
  <dcterms:modified xsi:type="dcterms:W3CDTF">2010-08-26T12:21:11Z</dcterms:modified>
</cp:coreProperties>
</file>