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38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EE6A0C5-8A56-43BD-9DC3-A5CCA5B29A26}" type="datetimeFigureOut">
              <a:rPr lang="en-GB" smtClean="0"/>
              <a:t>28/02/2018</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8335A196-F3DE-4153-959D-BB4409A9FD8D}"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6A0C5-8A56-43BD-9DC3-A5CCA5B29A2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6A0C5-8A56-43BD-9DC3-A5CCA5B29A2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6A0C5-8A56-43BD-9DC3-A5CCA5B29A2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E6A0C5-8A56-43BD-9DC3-A5CCA5B29A2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5A196-F3DE-4153-959D-BB4409A9FD8D}"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E6A0C5-8A56-43BD-9DC3-A5CCA5B29A2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E6A0C5-8A56-43BD-9DC3-A5CCA5B29A26}" type="datetimeFigureOut">
              <a:rPr lang="en-GB" smtClean="0"/>
              <a:t>28/02/2018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E6A0C5-8A56-43BD-9DC3-A5CCA5B29A26}" type="datetimeFigureOut">
              <a:rPr lang="en-GB" smtClean="0"/>
              <a:t>28/02/2018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6A0C5-8A56-43BD-9DC3-A5CCA5B29A26}" type="datetimeFigureOut">
              <a:rPr lang="en-GB" smtClean="0"/>
              <a:t>28/02/2018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E6A0C5-8A56-43BD-9DC3-A5CCA5B29A2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5A196-F3DE-4153-959D-BB4409A9FD8D}"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E6A0C5-8A56-43BD-9DC3-A5CCA5B29A2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8335A196-F3DE-4153-959D-BB4409A9FD8D}"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E6A0C5-8A56-43BD-9DC3-A5CCA5B29A26}" type="datetimeFigureOut">
              <a:rPr lang="en-GB" smtClean="0"/>
              <a:t>28/02/2018</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35A196-F3DE-4153-959D-BB4409A9FD8D}"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2"/>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791016"/>
            <a:ext cx="3564000" cy="1782000"/>
          </a:xfrm>
          <a:prstGeom prst="rect">
            <a:avLst/>
          </a:prstGeom>
        </p:spPr>
      </p:pic>
      <p:sp>
        <p:nvSpPr>
          <p:cNvPr id="2" name="Title 1"/>
          <p:cNvSpPr>
            <a:spLocks noGrp="1"/>
          </p:cNvSpPr>
          <p:nvPr>
            <p:ph type="ctrTitle"/>
          </p:nvPr>
        </p:nvSpPr>
        <p:spPr/>
        <p:txBody>
          <a:bodyPr/>
          <a:lstStyle/>
          <a:p>
            <a:pPr algn="l"/>
            <a:r>
              <a:rPr lang="en-GB" dirty="0" smtClean="0"/>
              <a:t>Neutrino Oscillations </a:t>
            </a:r>
            <a:br>
              <a:rPr lang="en-GB" dirty="0" smtClean="0"/>
            </a:br>
            <a:r>
              <a:rPr lang="en-GB" dirty="0" smtClean="0"/>
              <a:t>in</a:t>
            </a:r>
            <a:endParaRPr lang="en-GB" dirty="0"/>
          </a:p>
        </p:txBody>
      </p:sp>
      <p:sp>
        <p:nvSpPr>
          <p:cNvPr id="3" name="Subtitle 2"/>
          <p:cNvSpPr>
            <a:spLocks noGrp="1"/>
          </p:cNvSpPr>
          <p:nvPr>
            <p:ph type="subTitle" idx="1"/>
          </p:nvPr>
        </p:nvSpPr>
        <p:spPr>
          <a:xfrm>
            <a:off x="467544" y="4196023"/>
            <a:ext cx="7854696" cy="1752600"/>
          </a:xfrm>
        </p:spPr>
        <p:txBody>
          <a:bodyPr/>
          <a:lstStyle/>
          <a:p>
            <a:r>
              <a:rPr lang="en-GB" dirty="0" smtClean="0"/>
              <a:t>Susan Cartwright</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5301208"/>
            <a:ext cx="3291840" cy="1316736"/>
          </a:xfrm>
          <a:prstGeom prst="rect">
            <a:avLst/>
          </a:prstGeom>
        </p:spPr>
      </p:pic>
    </p:spTree>
    <p:extLst>
      <p:ext uri="{BB962C8B-B14F-4D97-AF65-F5344CB8AC3E}">
        <p14:creationId xmlns:p14="http://schemas.microsoft.com/office/powerpoint/2010/main" val="2083765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Characterising the beam</a:t>
            </a:r>
            <a:endParaRPr lang="en-GB" dirty="0"/>
          </a:p>
        </p:txBody>
      </p:sp>
      <p:sp>
        <p:nvSpPr>
          <p:cNvPr id="3" name="Content Placeholder 2"/>
          <p:cNvSpPr>
            <a:spLocks noGrp="1"/>
          </p:cNvSpPr>
          <p:nvPr>
            <p:ph idx="1"/>
          </p:nvPr>
        </p:nvSpPr>
        <p:spPr>
          <a:xfrm>
            <a:off x="457200" y="1935480"/>
            <a:ext cx="8316000" cy="4733880"/>
          </a:xfrm>
        </p:spPr>
        <p:txBody>
          <a:bodyPr/>
          <a:lstStyle/>
          <a:p>
            <a:r>
              <a:rPr lang="en-GB" dirty="0" smtClean="0"/>
              <a:t>If you are conducting a </a:t>
            </a:r>
            <a:r>
              <a:rPr lang="en-GB" b="1" dirty="0" smtClean="0"/>
              <a:t>disappearance</a:t>
            </a:r>
            <a:r>
              <a:rPr lang="en-GB" dirty="0" smtClean="0"/>
              <a:t> experiment you need to know the initial flux as precisely as possible</a:t>
            </a:r>
          </a:p>
          <a:p>
            <a:pPr lvl="1"/>
            <a:r>
              <a:rPr lang="en-GB" dirty="0" smtClean="0"/>
              <a:t>otherwise you introduce a systematic error</a:t>
            </a:r>
          </a:p>
          <a:p>
            <a:r>
              <a:rPr lang="en-GB" dirty="0" smtClean="0"/>
              <a:t>If you are conducting an </a:t>
            </a:r>
            <a:r>
              <a:rPr lang="en-GB" b="1" dirty="0" smtClean="0"/>
              <a:t>appearance</a:t>
            </a:r>
            <a:r>
              <a:rPr lang="en-GB" dirty="0" smtClean="0"/>
              <a:t> experiment you need to know the initial flavour composition </a:t>
            </a:r>
          </a:p>
          <a:p>
            <a:pPr lvl="1"/>
            <a:r>
              <a:rPr lang="en-GB" dirty="0" smtClean="0"/>
              <a:t>otherwise you may mistake contamination of the beam for an oscillation signal</a:t>
            </a:r>
          </a:p>
          <a:p>
            <a:r>
              <a:rPr lang="en-GB" dirty="0" smtClean="0"/>
              <a:t>Both of these requirements are best met by building a </a:t>
            </a:r>
            <a:r>
              <a:rPr lang="en-GB" b="1" dirty="0" smtClean="0"/>
              <a:t>near detector</a:t>
            </a:r>
            <a:endParaRPr lang="en-GB" dirty="0" smtClean="0"/>
          </a:p>
          <a:p>
            <a:pPr lvl="1"/>
            <a:r>
              <a:rPr lang="en-GB" dirty="0" smtClean="0"/>
              <a:t>close enough to the beam source for oscillation effects to be negligible</a:t>
            </a:r>
            <a:endParaRPr lang="en-GB" dirty="0"/>
          </a:p>
        </p:txBody>
      </p:sp>
    </p:spTree>
    <p:extLst>
      <p:ext uri="{BB962C8B-B14F-4D97-AF65-F5344CB8AC3E}">
        <p14:creationId xmlns:p14="http://schemas.microsoft.com/office/powerpoint/2010/main" val="3064250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Neutrino oscillation measurement</a:t>
            </a:r>
            <a:endParaRPr lang="en-GB" dirty="0"/>
          </a:p>
        </p:txBody>
      </p:sp>
      <p:sp>
        <p:nvSpPr>
          <p:cNvPr id="3" name="Content Placeholder 2"/>
          <p:cNvSpPr>
            <a:spLocks noGrp="1"/>
          </p:cNvSpPr>
          <p:nvPr>
            <p:ph idx="1"/>
          </p:nvPr>
        </p:nvSpPr>
        <p:spPr>
          <a:xfrm>
            <a:off x="457200" y="1935480"/>
            <a:ext cx="8229600" cy="4805888"/>
          </a:xfrm>
        </p:spPr>
        <p:txBody>
          <a:bodyPr/>
          <a:lstStyle/>
          <a:p>
            <a:pPr marL="514350" indent="-514350">
              <a:buClr>
                <a:schemeClr val="tx2"/>
              </a:buClr>
              <a:buFont typeface="+mj-lt"/>
              <a:buAutoNum type="arabicPeriod"/>
            </a:pPr>
            <a:r>
              <a:rPr lang="en-GB" dirty="0" smtClean="0"/>
              <a:t>Find or make a source of neutrinos</a:t>
            </a:r>
          </a:p>
          <a:p>
            <a:pPr marL="514350" indent="-514350">
              <a:buClr>
                <a:schemeClr val="tx2"/>
              </a:buClr>
              <a:buFont typeface="+mj-lt"/>
              <a:buAutoNum type="arabicPeriod"/>
            </a:pPr>
            <a:r>
              <a:rPr lang="en-GB" dirty="0" smtClean="0"/>
              <a:t>Build a near detector to characterise your beam </a:t>
            </a:r>
          </a:p>
          <a:p>
            <a:pPr marL="880110" lvl="1" indent="-514350">
              <a:buClr>
                <a:schemeClr val="tx2"/>
              </a:buClr>
            </a:pPr>
            <a:r>
              <a:rPr lang="en-GB" dirty="0" smtClean="0"/>
              <a:t>flux and energy spectrum for disappearance experiment, flux, energy spectrum and flavour content for appearance experiment</a:t>
            </a:r>
          </a:p>
          <a:p>
            <a:pPr marL="514350" indent="-514350">
              <a:buClr>
                <a:schemeClr val="tx2"/>
              </a:buClr>
              <a:buFont typeface="+mj-lt"/>
              <a:buAutoNum type="arabicPeriod"/>
            </a:pPr>
            <a:r>
              <a:rPr lang="en-GB" dirty="0" smtClean="0"/>
              <a:t>Build a far detector to make your measurement </a:t>
            </a:r>
          </a:p>
          <a:p>
            <a:pPr marL="880110" lvl="1" indent="-514350">
              <a:buClr>
                <a:schemeClr val="tx2"/>
              </a:buClr>
            </a:pPr>
            <a:r>
              <a:rPr lang="en-GB" dirty="0" smtClean="0"/>
              <a:t>neutrino energy for disappearance experiment, </a:t>
            </a:r>
            <a:br>
              <a:rPr lang="en-GB" dirty="0" smtClean="0"/>
            </a:br>
            <a:r>
              <a:rPr lang="en-GB" dirty="0" smtClean="0"/>
              <a:t>energy and flavour for appearance experiment</a:t>
            </a:r>
          </a:p>
          <a:p>
            <a:pPr marL="514350" indent="-514350">
              <a:buClr>
                <a:schemeClr val="tx2"/>
              </a:buClr>
              <a:buFont typeface="+mj-lt"/>
              <a:buAutoNum type="arabicPeriod"/>
            </a:pPr>
            <a:r>
              <a:rPr lang="en-GB" dirty="0" smtClean="0"/>
              <a:t>Make measurement, publish paper, bask in admiration of colleagues/win Nobel Prize</a:t>
            </a:r>
          </a:p>
          <a:p>
            <a:pPr marL="0" indent="0" algn="ctr">
              <a:buClr>
                <a:schemeClr val="tx2"/>
              </a:buClr>
              <a:buNone/>
            </a:pPr>
            <a:r>
              <a:rPr lang="en-GB" dirty="0" smtClean="0">
                <a:solidFill>
                  <a:srgbClr val="C00000"/>
                </a:solidFill>
              </a:rPr>
              <a:t>(</a:t>
            </a:r>
            <a:r>
              <a:rPr lang="en-GB" i="1" dirty="0" smtClean="0">
                <a:solidFill>
                  <a:srgbClr val="C00000"/>
                </a:solidFill>
              </a:rPr>
              <a:t>It is, of course, not quite as easy as that…</a:t>
            </a:r>
            <a:r>
              <a:rPr lang="en-GB" dirty="0" smtClean="0">
                <a:solidFill>
                  <a:srgbClr val="C00000"/>
                </a:solidFill>
              </a:rPr>
              <a:t>)</a:t>
            </a:r>
            <a:endParaRPr lang="en-GB" dirty="0">
              <a:solidFill>
                <a:srgbClr val="C00000"/>
              </a:solidFill>
            </a:endParaRPr>
          </a:p>
        </p:txBody>
      </p:sp>
    </p:spTree>
    <p:extLst>
      <p:ext uri="{BB962C8B-B14F-4D97-AF65-F5344CB8AC3E}">
        <p14:creationId xmlns:p14="http://schemas.microsoft.com/office/powerpoint/2010/main" val="914004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6"/>
            <a:ext cx="2378224" cy="1582621"/>
          </a:xfrm>
        </p:spPr>
        <p:txBody>
          <a:bodyPr>
            <a:noAutofit/>
          </a:bodyPr>
          <a:lstStyle/>
          <a:p>
            <a:r>
              <a:rPr lang="en-GB" sz="3600" dirty="0" smtClean="0"/>
              <a:t>The T2K Experiment</a:t>
            </a:r>
            <a:endParaRPr lang="en-GB" sz="3600" dirty="0"/>
          </a:p>
        </p:txBody>
      </p:sp>
      <p:sp>
        <p:nvSpPr>
          <p:cNvPr id="3" name="Text Placeholder 2"/>
          <p:cNvSpPr>
            <a:spLocks noGrp="1"/>
          </p:cNvSpPr>
          <p:nvPr>
            <p:ph type="body" sz="half" idx="2"/>
          </p:nvPr>
        </p:nvSpPr>
        <p:spPr/>
        <p:txBody>
          <a:bodyPr>
            <a:normAutofit/>
          </a:bodyPr>
          <a:lstStyle/>
          <a:p>
            <a:pPr>
              <a:spcAft>
                <a:spcPts val="1200"/>
              </a:spcAft>
            </a:pPr>
            <a:r>
              <a:rPr lang="en-GB" sz="2400" dirty="0" smtClean="0"/>
              <a:t>Experiment</a:t>
            </a:r>
          </a:p>
          <a:p>
            <a:pPr>
              <a:spcAft>
                <a:spcPts val="1200"/>
              </a:spcAft>
            </a:pPr>
            <a:r>
              <a:rPr lang="en-GB" sz="2400" dirty="0" smtClean="0"/>
              <a:t>Oscillation measurement</a:t>
            </a:r>
            <a:endParaRPr lang="en-GB" sz="2400" dirty="0"/>
          </a:p>
        </p:txBody>
      </p:sp>
      <p:pic>
        <p:nvPicPr>
          <p:cNvPr id="8194" name="Picture 2" descr="Image result for t2k neutrino"/>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3033" r="3033"/>
          <a:stretch>
            <a:fillRect/>
          </a:stretch>
        </p:blipFill>
        <p:spPr bwMode="auto">
          <a:xfrm rot="420000">
            <a:off x="3438474" y="1683176"/>
            <a:ext cx="4618037" cy="2951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363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T2K Experiment</a:t>
            </a:r>
            <a:endParaRPr lang="en-GB" dirty="0"/>
          </a:p>
        </p:txBody>
      </p:sp>
      <p:sp>
        <p:nvSpPr>
          <p:cNvPr id="3" name="Content Placeholder 2"/>
          <p:cNvSpPr>
            <a:spLocks noGrp="1"/>
          </p:cNvSpPr>
          <p:nvPr>
            <p:ph idx="1"/>
          </p:nvPr>
        </p:nvSpPr>
        <p:spPr>
          <a:xfrm>
            <a:off x="457200" y="1935480"/>
            <a:ext cx="4114800" cy="4389120"/>
          </a:xfrm>
        </p:spPr>
        <p:txBody>
          <a:bodyPr/>
          <a:lstStyle/>
          <a:p>
            <a:r>
              <a:rPr lang="en-GB" dirty="0" smtClean="0"/>
              <a:t>Basic idea:</a:t>
            </a:r>
          </a:p>
          <a:p>
            <a:pPr lvl="1"/>
            <a:r>
              <a:rPr lang="en-GB" dirty="0" smtClean="0"/>
              <a:t>use 30 GeV proton synchrotron at J-PARC nuclear physics facility to make a </a:t>
            </a:r>
            <a:r>
              <a:rPr lang="el-GR" dirty="0" smtClean="0"/>
              <a:t>ν</a:t>
            </a:r>
            <a:r>
              <a:rPr lang="el-GR" baseline="-25000" dirty="0" smtClean="0"/>
              <a:t>μ</a:t>
            </a:r>
            <a:r>
              <a:rPr lang="en-GB" dirty="0" smtClean="0"/>
              <a:t>/</a:t>
            </a:r>
            <a:r>
              <a:rPr lang="el-GR" dirty="0" smtClean="0"/>
              <a:t>ν̄</a:t>
            </a:r>
            <a:r>
              <a:rPr lang="el-GR" baseline="-25000" dirty="0" smtClean="0"/>
              <a:t>μ</a:t>
            </a:r>
            <a:r>
              <a:rPr lang="en-GB" dirty="0" smtClean="0"/>
              <a:t> beam</a:t>
            </a:r>
          </a:p>
          <a:p>
            <a:pPr lvl="1"/>
            <a:r>
              <a:rPr lang="en-GB" dirty="0" smtClean="0"/>
              <a:t>characterise with ND280 detector 280 m from beam target</a:t>
            </a:r>
          </a:p>
          <a:p>
            <a:pPr lvl="1"/>
            <a:r>
              <a:rPr lang="en-GB" dirty="0" smtClean="0"/>
              <a:t>measure oscillations at Super-</a:t>
            </a:r>
            <a:r>
              <a:rPr lang="en-GB" dirty="0" err="1" smtClean="0"/>
              <a:t>Kamiokande</a:t>
            </a:r>
            <a:r>
              <a:rPr lang="en-GB" dirty="0" smtClean="0"/>
              <a:t>, </a:t>
            </a:r>
            <a:br>
              <a:rPr lang="en-GB" dirty="0" smtClean="0"/>
            </a:br>
            <a:r>
              <a:rPr lang="en-GB" dirty="0" smtClean="0"/>
              <a:t>295 km from target</a:t>
            </a:r>
            <a:endParaRPr lang="en-GB" dirty="0"/>
          </a:p>
        </p:txBody>
      </p:sp>
      <p:pic>
        <p:nvPicPr>
          <p:cNvPr id="9218" name="Picture 2" descr="Image result for t2k neutri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6984" y="2276872"/>
            <a:ext cx="4781282" cy="445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649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Make the beam…</a:t>
            </a:r>
            <a:endParaRPr lang="en-GB" dirty="0"/>
          </a:p>
        </p:txBody>
      </p:sp>
      <p:sp>
        <p:nvSpPr>
          <p:cNvPr id="3" name="Content Placeholder 2"/>
          <p:cNvSpPr>
            <a:spLocks noGrp="1"/>
          </p:cNvSpPr>
          <p:nvPr>
            <p:ph idx="1"/>
          </p:nvPr>
        </p:nvSpPr>
        <p:spPr>
          <a:xfrm>
            <a:off x="457200" y="3645024"/>
            <a:ext cx="8229600" cy="2952328"/>
          </a:xfrm>
        </p:spPr>
        <p:txBody>
          <a:bodyPr>
            <a:normAutofit/>
          </a:bodyPr>
          <a:lstStyle/>
          <a:p>
            <a:r>
              <a:rPr lang="en-GB" dirty="0" smtClean="0"/>
              <a:t>Direct proton beam on to graphite target</a:t>
            </a:r>
          </a:p>
          <a:p>
            <a:pPr lvl="1"/>
            <a:r>
              <a:rPr lang="en-GB" dirty="0" smtClean="0"/>
              <a:t>proton interactions produce numerous charged </a:t>
            </a:r>
            <a:r>
              <a:rPr lang="en-GB" dirty="0" err="1" smtClean="0"/>
              <a:t>pions</a:t>
            </a:r>
            <a:endParaRPr lang="en-GB" dirty="0" smtClean="0"/>
          </a:p>
          <a:p>
            <a:r>
              <a:rPr lang="en-GB" dirty="0" smtClean="0"/>
              <a:t>Focus </a:t>
            </a:r>
            <a:r>
              <a:rPr lang="en-GB" dirty="0" err="1" smtClean="0"/>
              <a:t>pions</a:t>
            </a:r>
            <a:r>
              <a:rPr lang="en-GB" dirty="0" smtClean="0"/>
              <a:t> of desired charge with magnetic horns</a:t>
            </a:r>
          </a:p>
          <a:p>
            <a:pPr lvl="1"/>
            <a:r>
              <a:rPr lang="en-GB" dirty="0" smtClean="0"/>
              <a:t>let them decay: </a:t>
            </a:r>
            <a:r>
              <a:rPr lang="el-GR" dirty="0" smtClean="0"/>
              <a:t>π</a:t>
            </a:r>
            <a:r>
              <a:rPr lang="en-GB" baseline="30000" dirty="0" smtClean="0"/>
              <a:t>+ </a:t>
            </a:r>
            <a:r>
              <a:rPr lang="en-GB" dirty="0" smtClean="0">
                <a:latin typeface="Cambria"/>
              </a:rPr>
              <a:t>→</a:t>
            </a:r>
            <a:r>
              <a:rPr lang="en-GB" dirty="0" smtClean="0"/>
              <a:t> </a:t>
            </a:r>
            <a:r>
              <a:rPr lang="el-GR" dirty="0" smtClean="0"/>
              <a:t>μ</a:t>
            </a:r>
            <a:r>
              <a:rPr lang="en-GB" baseline="30000" dirty="0" smtClean="0"/>
              <a:t>+ </a:t>
            </a:r>
            <a:r>
              <a:rPr lang="el-GR" dirty="0" smtClean="0"/>
              <a:t>ν</a:t>
            </a:r>
            <a:r>
              <a:rPr lang="el-GR" baseline="-25000" dirty="0" smtClean="0"/>
              <a:t>μ</a:t>
            </a:r>
            <a:r>
              <a:rPr lang="en-GB" dirty="0" smtClean="0"/>
              <a:t>, </a:t>
            </a:r>
            <a:r>
              <a:rPr lang="el-GR" dirty="0" smtClean="0"/>
              <a:t>π</a:t>
            </a:r>
            <a:r>
              <a:rPr lang="en-GB" baseline="30000" dirty="0" smtClean="0"/>
              <a:t>− </a:t>
            </a:r>
            <a:r>
              <a:rPr lang="en-GB" dirty="0">
                <a:latin typeface="Cambria"/>
              </a:rPr>
              <a:t>→</a:t>
            </a:r>
            <a:r>
              <a:rPr lang="en-GB" dirty="0"/>
              <a:t> </a:t>
            </a:r>
            <a:r>
              <a:rPr lang="el-GR" dirty="0" smtClean="0"/>
              <a:t>μ</a:t>
            </a:r>
            <a:r>
              <a:rPr lang="en-GB" baseline="30000" dirty="0" smtClean="0"/>
              <a:t>− </a:t>
            </a:r>
            <a:r>
              <a:rPr lang="el-GR" dirty="0" smtClean="0"/>
              <a:t>ν̄</a:t>
            </a:r>
            <a:r>
              <a:rPr lang="el-GR" baseline="-25000" dirty="0" smtClean="0"/>
              <a:t>μ</a:t>
            </a:r>
            <a:endParaRPr lang="en-GB" baseline="-25000" dirty="0" smtClean="0"/>
          </a:p>
          <a:p>
            <a:r>
              <a:rPr lang="en-GB" dirty="0" smtClean="0"/>
              <a:t>Momentum conservation ensures that your neutrinos are all going in roughly the same direction</a:t>
            </a:r>
            <a:endParaRPr lang="en-GB" dirty="0"/>
          </a:p>
        </p:txBody>
      </p:sp>
      <p:pic>
        <p:nvPicPr>
          <p:cNvPr id="10242" name="Picture 2" descr="Image result for t2k neutrino beam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7615132"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671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016" y="836712"/>
            <a:ext cx="8305800" cy="1442424"/>
          </a:xfrm>
        </p:spPr>
        <p:txBody>
          <a:bodyPr>
            <a:normAutofit fontScale="90000"/>
          </a:bodyPr>
          <a:lstStyle/>
          <a:p>
            <a:r>
              <a:rPr lang="en-GB" dirty="0" smtClean="0"/>
              <a:t>More about </a:t>
            </a:r>
            <a:br>
              <a:rPr lang="en-GB" dirty="0" smtClean="0"/>
            </a:br>
            <a:r>
              <a:rPr lang="en-GB" dirty="0" smtClean="0"/>
              <a:t>the beam</a:t>
            </a: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872" y="3573016"/>
            <a:ext cx="820102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descr="Image result for t2k neutrino beam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145" y="104185"/>
            <a:ext cx="3474343" cy="33248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67944" y="1052736"/>
            <a:ext cx="1422201" cy="1631216"/>
          </a:xfrm>
          <a:prstGeom prst="rect">
            <a:avLst/>
          </a:prstGeom>
          <a:noFill/>
        </p:spPr>
        <p:txBody>
          <a:bodyPr wrap="square" rtlCol="0">
            <a:spAutoFit/>
          </a:bodyPr>
          <a:lstStyle/>
          <a:p>
            <a:pPr algn="r"/>
            <a:r>
              <a:rPr lang="en-GB" sz="2000" dirty="0" smtClean="0"/>
              <a:t>Beam is directed slightly off-axis, to tune </a:t>
            </a:r>
            <a:r>
              <a:rPr lang="en-GB" sz="2000" i="1" dirty="0" smtClean="0"/>
              <a:t>L</a:t>
            </a:r>
            <a:r>
              <a:rPr lang="en-GB" sz="2000" dirty="0" smtClean="0"/>
              <a:t>/</a:t>
            </a:r>
            <a:r>
              <a:rPr lang="en-GB" sz="2000" i="1" dirty="0" smtClean="0"/>
              <a:t>E</a:t>
            </a:r>
            <a:endParaRPr lang="en-GB" sz="2000" dirty="0"/>
          </a:p>
        </p:txBody>
      </p:sp>
      <p:sp>
        <p:nvSpPr>
          <p:cNvPr id="4" name="TextBox 3"/>
          <p:cNvSpPr txBox="1"/>
          <p:nvPr/>
        </p:nvSpPr>
        <p:spPr>
          <a:xfrm>
            <a:off x="479872" y="2683952"/>
            <a:ext cx="3372048" cy="830997"/>
          </a:xfrm>
          <a:prstGeom prst="rect">
            <a:avLst/>
          </a:prstGeom>
          <a:noFill/>
        </p:spPr>
        <p:txBody>
          <a:bodyPr wrap="square" rtlCol="0">
            <a:spAutoFit/>
          </a:bodyPr>
          <a:lstStyle/>
          <a:p>
            <a:r>
              <a:rPr lang="en-GB" sz="2400" dirty="0" smtClean="0"/>
              <a:t>It’s almost but not quite a pure </a:t>
            </a:r>
            <a:r>
              <a:rPr lang="el-GR" sz="2400" dirty="0" smtClean="0"/>
              <a:t>ν</a:t>
            </a:r>
            <a:r>
              <a:rPr lang="el-GR" sz="2400" baseline="-25000" dirty="0" smtClean="0"/>
              <a:t>μ</a:t>
            </a:r>
            <a:r>
              <a:rPr lang="en-GB" sz="2400" dirty="0" smtClean="0"/>
              <a:t>/</a:t>
            </a:r>
            <a:r>
              <a:rPr lang="el-GR" sz="2400" dirty="0" smtClean="0"/>
              <a:t>ν̄</a:t>
            </a:r>
            <a:r>
              <a:rPr lang="el-GR" sz="2400" baseline="-25000" dirty="0" smtClean="0"/>
              <a:t>μ </a:t>
            </a:r>
            <a:r>
              <a:rPr lang="en-GB" sz="2400" dirty="0" smtClean="0"/>
              <a:t>beam</a:t>
            </a:r>
            <a:endParaRPr lang="en-GB" sz="2400" dirty="0"/>
          </a:p>
        </p:txBody>
      </p:sp>
    </p:spTree>
    <p:extLst>
      <p:ext uri="{BB962C8B-B14F-4D97-AF65-F5344CB8AC3E}">
        <p14:creationId xmlns:p14="http://schemas.microsoft.com/office/powerpoint/2010/main" val="525086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Measuring the neutrino energy</a:t>
            </a:r>
            <a:endParaRPr lang="en-GB" dirty="0"/>
          </a:p>
        </p:txBody>
      </p:sp>
      <p:sp>
        <p:nvSpPr>
          <p:cNvPr id="3" name="Content Placeholder 2"/>
          <p:cNvSpPr>
            <a:spLocks noGrp="1"/>
          </p:cNvSpPr>
          <p:nvPr>
            <p:ph idx="1"/>
          </p:nvPr>
        </p:nvSpPr>
        <p:spPr/>
        <p:txBody>
          <a:bodyPr/>
          <a:lstStyle/>
          <a:p>
            <a:r>
              <a:rPr lang="en-GB" dirty="0" smtClean="0"/>
              <a:t>Because oscillation probability depends on </a:t>
            </a:r>
            <a:r>
              <a:rPr lang="en-GB" i="1" dirty="0" smtClean="0"/>
              <a:t>L</a:t>
            </a:r>
            <a:r>
              <a:rPr lang="en-GB" dirty="0" smtClean="0"/>
              <a:t>/</a:t>
            </a:r>
            <a:r>
              <a:rPr lang="en-GB" i="1" dirty="0" smtClean="0"/>
              <a:t>E</a:t>
            </a:r>
            <a:r>
              <a:rPr lang="en-GB" dirty="0" smtClean="0"/>
              <a:t>, you want to measure </a:t>
            </a:r>
            <a:r>
              <a:rPr lang="en-GB" i="1" dirty="0" smtClean="0"/>
              <a:t>E</a:t>
            </a:r>
            <a:r>
              <a:rPr lang="el-GR" baseline="-25000" dirty="0" smtClean="0"/>
              <a:t>ν</a:t>
            </a:r>
            <a:endParaRPr lang="en-GB" baseline="-25000" dirty="0" smtClean="0"/>
          </a:p>
          <a:p>
            <a:pPr lvl="1"/>
            <a:r>
              <a:rPr lang="en-GB" dirty="0" smtClean="0"/>
              <a:t>The best tool for this is </a:t>
            </a:r>
            <a:r>
              <a:rPr lang="en-GB" b="1" dirty="0" smtClean="0"/>
              <a:t>charged-current</a:t>
            </a:r>
            <a:br>
              <a:rPr lang="en-GB" b="1" dirty="0" smtClean="0"/>
            </a:br>
            <a:r>
              <a:rPr lang="en-GB" b="1" dirty="0" smtClean="0"/>
              <a:t>quasi-elastic</a:t>
            </a:r>
            <a:r>
              <a:rPr lang="en-GB" dirty="0" smtClean="0"/>
              <a:t> (CCQE) events</a:t>
            </a:r>
          </a:p>
          <a:p>
            <a:pPr lvl="1"/>
            <a:r>
              <a:rPr lang="en-GB" dirty="0" smtClean="0"/>
              <a:t>Two-body kinematics allows us to </a:t>
            </a:r>
            <a:br>
              <a:rPr lang="en-GB" dirty="0" smtClean="0"/>
            </a:br>
            <a:r>
              <a:rPr lang="en-GB" dirty="0" smtClean="0"/>
              <a:t>reconstruct </a:t>
            </a:r>
            <a:r>
              <a:rPr lang="en-GB" i="1" dirty="0" smtClean="0"/>
              <a:t>E</a:t>
            </a:r>
            <a:r>
              <a:rPr lang="el-GR" baseline="-25000" dirty="0" smtClean="0"/>
              <a:t>ν</a:t>
            </a:r>
            <a:r>
              <a:rPr lang="en-GB" dirty="0" smtClean="0"/>
              <a:t> from just the energy and</a:t>
            </a:r>
            <a:br>
              <a:rPr lang="en-GB" dirty="0" smtClean="0"/>
            </a:br>
            <a:r>
              <a:rPr lang="en-GB" dirty="0" smtClean="0"/>
              <a:t>direction of the produced lepton</a:t>
            </a:r>
          </a:p>
          <a:p>
            <a:r>
              <a:rPr lang="en-GB" dirty="0" smtClean="0"/>
              <a:t>(This is not quite so simple in practice,</a:t>
            </a:r>
            <a:br>
              <a:rPr lang="en-GB" dirty="0" smtClean="0"/>
            </a:br>
            <a:r>
              <a:rPr lang="en-GB" dirty="0" smtClean="0"/>
              <a:t>because other interactions can leave CCQE-like signatures in the detector)</a:t>
            </a:r>
          </a:p>
          <a:p>
            <a:endParaRPr lang="en-GB" dirty="0"/>
          </a:p>
        </p:txBody>
      </p:sp>
      <p:pic>
        <p:nvPicPr>
          <p:cNvPr id="12290" name="Picture 2" descr="Image result for ccqe"/>
          <p:cNvPicPr>
            <a:picLocks noChangeAspect="1" noChangeArrowheads="1"/>
          </p:cNvPicPr>
          <p:nvPr/>
        </p:nvPicPr>
        <p:blipFill rotWithShape="1">
          <a:blip r:embed="rId2">
            <a:extLst>
              <a:ext uri="{28A0092B-C50C-407E-A947-70E740481C1C}">
                <a14:useLocalDpi xmlns:a14="http://schemas.microsoft.com/office/drawing/2010/main" val="0"/>
              </a:ext>
            </a:extLst>
          </a:blip>
          <a:srcRect l="5867" r="63464" b="50000"/>
          <a:stretch/>
        </p:blipFill>
        <p:spPr bwMode="auto">
          <a:xfrm>
            <a:off x="6660232" y="2564904"/>
            <a:ext cx="2188029"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444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Characterising the beam</a:t>
            </a:r>
            <a:endParaRPr lang="en-GB"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106513"/>
            <a:ext cx="5581650" cy="391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12160" y="2106513"/>
            <a:ext cx="2880320" cy="3046988"/>
          </a:xfrm>
          <a:prstGeom prst="rect">
            <a:avLst/>
          </a:prstGeom>
          <a:noFill/>
        </p:spPr>
        <p:txBody>
          <a:bodyPr wrap="square" rtlCol="0">
            <a:spAutoFit/>
          </a:bodyPr>
          <a:lstStyle/>
          <a:p>
            <a:r>
              <a:rPr lang="en-GB" sz="2400" dirty="0" smtClean="0"/>
              <a:t>The off-axis near detector, ND280, is designed to measure the flavour content of the </a:t>
            </a:r>
            <a:r>
              <a:rPr lang="en-GB" sz="2400" dirty="0" err="1" smtClean="0"/>
              <a:t>unoscillated</a:t>
            </a:r>
            <a:r>
              <a:rPr lang="en-GB" sz="2400" dirty="0" smtClean="0"/>
              <a:t> beam and to study neutrino interaction cross-sections</a:t>
            </a:r>
            <a:endParaRPr lang="en-GB" sz="2400" dirty="0"/>
          </a:p>
        </p:txBody>
      </p:sp>
    </p:spTree>
    <p:extLst>
      <p:ext uri="{BB962C8B-B14F-4D97-AF65-F5344CB8AC3E}">
        <p14:creationId xmlns:p14="http://schemas.microsoft.com/office/powerpoint/2010/main" val="289718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Characterising the beam</a:t>
            </a:r>
            <a:endParaRPr lang="en-GB"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3758721"/>
            <a:ext cx="2304256" cy="2910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060848"/>
            <a:ext cx="4657725" cy="467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860032" y="2060848"/>
            <a:ext cx="3960440" cy="1938992"/>
          </a:xfrm>
          <a:prstGeom prst="rect">
            <a:avLst/>
          </a:prstGeom>
          <a:noFill/>
        </p:spPr>
        <p:txBody>
          <a:bodyPr wrap="square" rtlCol="0">
            <a:spAutoFit/>
          </a:bodyPr>
          <a:lstStyle/>
          <a:p>
            <a:r>
              <a:rPr lang="en-GB" sz="2400" dirty="0" smtClean="0"/>
              <a:t>The on-axis near detector INGRID measures the beam profile and the delivered luminosity (protons on target)</a:t>
            </a:r>
            <a:endParaRPr lang="en-GB" sz="2400" dirty="0"/>
          </a:p>
        </p:txBody>
      </p:sp>
    </p:spTree>
    <p:extLst>
      <p:ext uri="{BB962C8B-B14F-4D97-AF65-F5344CB8AC3E}">
        <p14:creationId xmlns:p14="http://schemas.microsoft.com/office/powerpoint/2010/main" val="3987339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far detector</a:t>
            </a:r>
            <a:endParaRPr lang="en-GB"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8606" y="44624"/>
            <a:ext cx="295989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descr="Example of reconstructed T2K events in Super-Kamiokande for (a) a muon-like ring and (b) an electron-like ring. Both figures show the cylindrical detector, unrolled onto a plane. Each colored point represents a PMT, with the color corresponding to the amount of charge, and the reconstructed cone is shown as a white line. The second figure in the upper right corner shows the same hit map for the OD. The white crosses indicate the location of the reconstructed vertex. The diamond marks the location where a ray starting from the event vertex and heading in the direction of the beam would intersect the detector wall. (For interpretation of the references to color in this figure legend, the reader is referred to the web version of this artic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7" y="3860994"/>
            <a:ext cx="6720543" cy="289091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1916832"/>
            <a:ext cx="5760640" cy="830997"/>
          </a:xfrm>
          <a:prstGeom prst="rect">
            <a:avLst/>
          </a:prstGeom>
          <a:noFill/>
        </p:spPr>
        <p:txBody>
          <a:bodyPr wrap="square" rtlCol="0">
            <a:spAutoFit/>
          </a:bodyPr>
          <a:lstStyle/>
          <a:p>
            <a:r>
              <a:rPr lang="en-GB" sz="2400" dirty="0" smtClean="0"/>
              <a:t>Super-</a:t>
            </a:r>
            <a:r>
              <a:rPr lang="en-GB" sz="2400" dirty="0" err="1" smtClean="0"/>
              <a:t>Kamiokande</a:t>
            </a:r>
            <a:r>
              <a:rPr lang="en-GB" sz="2400" dirty="0" smtClean="0"/>
              <a:t>: 50 </a:t>
            </a:r>
            <a:r>
              <a:rPr lang="en-GB" sz="2400" dirty="0" err="1" smtClean="0"/>
              <a:t>kton</a:t>
            </a:r>
            <a:r>
              <a:rPr lang="en-GB" sz="2400" dirty="0" smtClean="0"/>
              <a:t> water Cherenkov detector</a:t>
            </a:r>
            <a:endParaRPr lang="en-GB" sz="2400" dirty="0"/>
          </a:p>
        </p:txBody>
      </p:sp>
      <p:sp>
        <p:nvSpPr>
          <p:cNvPr id="4" name="TextBox 3"/>
          <p:cNvSpPr txBox="1"/>
          <p:nvPr/>
        </p:nvSpPr>
        <p:spPr>
          <a:xfrm>
            <a:off x="6804248" y="4509120"/>
            <a:ext cx="2160240" cy="1938992"/>
          </a:xfrm>
          <a:prstGeom prst="rect">
            <a:avLst/>
          </a:prstGeom>
          <a:noFill/>
        </p:spPr>
        <p:txBody>
          <a:bodyPr wrap="square" rtlCol="0">
            <a:spAutoFit/>
          </a:bodyPr>
          <a:lstStyle/>
          <a:p>
            <a:r>
              <a:rPr lang="en-GB" sz="2400" dirty="0" smtClean="0"/>
              <a:t>e/</a:t>
            </a:r>
            <a:r>
              <a:rPr lang="el-GR" sz="2400" dirty="0" smtClean="0"/>
              <a:t>μ</a:t>
            </a:r>
            <a:r>
              <a:rPr lang="en-GB" sz="2400" dirty="0" smtClean="0"/>
              <a:t> separation by ring morphology; no charge separation</a:t>
            </a:r>
            <a:endParaRPr lang="en-GB" sz="2400" dirty="0"/>
          </a:p>
        </p:txBody>
      </p:sp>
    </p:spTree>
    <p:extLst>
      <p:ext uri="{BB962C8B-B14F-4D97-AF65-F5344CB8AC3E}">
        <p14:creationId xmlns:p14="http://schemas.microsoft.com/office/powerpoint/2010/main" val="1154463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6"/>
            <a:ext cx="2378224" cy="1582621"/>
          </a:xfrm>
        </p:spPr>
        <p:txBody>
          <a:bodyPr>
            <a:noAutofit/>
          </a:bodyPr>
          <a:lstStyle/>
          <a:p>
            <a:r>
              <a:rPr lang="en-GB" sz="3600" dirty="0" smtClean="0"/>
              <a:t>Neutrino Oscillations</a:t>
            </a:r>
            <a:endParaRPr lang="en-GB" sz="3600" dirty="0"/>
          </a:p>
        </p:txBody>
      </p:sp>
      <p:sp>
        <p:nvSpPr>
          <p:cNvPr id="3" name="Text Placeholder 2"/>
          <p:cNvSpPr>
            <a:spLocks noGrp="1"/>
          </p:cNvSpPr>
          <p:nvPr>
            <p:ph type="body" sz="half" idx="2"/>
          </p:nvPr>
        </p:nvSpPr>
        <p:spPr/>
        <p:txBody>
          <a:bodyPr>
            <a:normAutofit/>
          </a:bodyPr>
          <a:lstStyle/>
          <a:p>
            <a:pPr>
              <a:spcAft>
                <a:spcPts val="1200"/>
              </a:spcAft>
            </a:pPr>
            <a:r>
              <a:rPr lang="en-GB" sz="2400" dirty="0" smtClean="0"/>
              <a:t>Principles</a:t>
            </a:r>
          </a:p>
          <a:p>
            <a:pPr>
              <a:spcAft>
                <a:spcPts val="1200"/>
              </a:spcAft>
            </a:pPr>
            <a:r>
              <a:rPr lang="en-GB" sz="2400" dirty="0" smtClean="0"/>
              <a:t>Experimental techniques</a:t>
            </a:r>
          </a:p>
        </p:txBody>
      </p:sp>
      <p:pic>
        <p:nvPicPr>
          <p:cNvPr id="1029" name="Picture 5"/>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5238" r="5238"/>
          <a:stretch>
            <a:fillRect/>
          </a:stretch>
        </p:blipFill>
        <p:spPr bwMode="auto">
          <a:xfrm rot="420000">
            <a:off x="3465656" y="1465489"/>
            <a:ext cx="4618038" cy="339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6000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6"/>
            <a:ext cx="2594248" cy="1582621"/>
          </a:xfrm>
        </p:spPr>
        <p:txBody>
          <a:bodyPr>
            <a:normAutofit/>
          </a:bodyPr>
          <a:lstStyle/>
          <a:p>
            <a:r>
              <a:rPr lang="en-GB" sz="3200" dirty="0" smtClean="0"/>
              <a:t>The Oscillation Measurement</a:t>
            </a:r>
            <a:endParaRPr lang="en-GB" sz="3200" dirty="0"/>
          </a:p>
        </p:txBody>
      </p:sp>
      <p:sp>
        <p:nvSpPr>
          <p:cNvPr id="3" name="Text Placeholder 2"/>
          <p:cNvSpPr>
            <a:spLocks noGrp="1"/>
          </p:cNvSpPr>
          <p:nvPr>
            <p:ph type="body" sz="half" idx="2"/>
          </p:nvPr>
        </p:nvSpPr>
        <p:spPr/>
        <p:txBody>
          <a:bodyPr>
            <a:normAutofit/>
          </a:bodyPr>
          <a:lstStyle/>
          <a:p>
            <a:pPr>
              <a:spcAft>
                <a:spcPts val="1200"/>
              </a:spcAft>
            </a:pPr>
            <a:r>
              <a:rPr lang="en-GB" sz="2400" dirty="0" smtClean="0"/>
              <a:t>The measurement</a:t>
            </a:r>
          </a:p>
          <a:p>
            <a:pPr>
              <a:spcAft>
                <a:spcPts val="1200"/>
              </a:spcAft>
            </a:pPr>
            <a:r>
              <a:rPr lang="en-GB" sz="2400" dirty="0" smtClean="0"/>
              <a:t>The results</a:t>
            </a:r>
          </a:p>
        </p:txBody>
      </p:sp>
      <p:pic>
        <p:nvPicPr>
          <p:cNvPr id="16387" name="Picture 3"/>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504" r="1504"/>
          <a:stretch>
            <a:fillRect/>
          </a:stretch>
        </p:blipFill>
        <p:spPr bwMode="auto">
          <a:xfrm rot="420000">
            <a:off x="3715738" y="1201257"/>
            <a:ext cx="4200525" cy="393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65317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Neutrino oscillations in T2K</a:t>
            </a:r>
            <a:endParaRPr lang="en-GB" dirty="0"/>
          </a:p>
        </p:txBody>
      </p:sp>
      <p:sp>
        <p:nvSpPr>
          <p:cNvPr id="3" name="Content Placeholder 2"/>
          <p:cNvSpPr>
            <a:spLocks noGrp="1"/>
          </p:cNvSpPr>
          <p:nvPr>
            <p:ph idx="1"/>
          </p:nvPr>
        </p:nvSpPr>
        <p:spPr>
          <a:xfrm>
            <a:off x="457200" y="1935480"/>
            <a:ext cx="8229600" cy="4661872"/>
          </a:xfrm>
        </p:spPr>
        <p:txBody>
          <a:bodyPr/>
          <a:lstStyle/>
          <a:p>
            <a:r>
              <a:rPr lang="en-GB" dirty="0" smtClean="0"/>
              <a:t>Data (runs 1–7, up to May 2016):</a:t>
            </a:r>
          </a:p>
          <a:p>
            <a:pPr lvl="1"/>
            <a:r>
              <a:rPr lang="en-GB" dirty="0" smtClean="0"/>
              <a:t>7.482 × 10</a:t>
            </a:r>
            <a:r>
              <a:rPr lang="en-GB" baseline="30000" dirty="0" smtClean="0"/>
              <a:t>20</a:t>
            </a:r>
            <a:r>
              <a:rPr lang="en-GB" dirty="0" smtClean="0"/>
              <a:t> protons on target </a:t>
            </a:r>
            <a:r>
              <a:rPr lang="el-GR" dirty="0" smtClean="0"/>
              <a:t>ν</a:t>
            </a:r>
            <a:r>
              <a:rPr lang="en-GB" dirty="0" smtClean="0"/>
              <a:t>-mode</a:t>
            </a:r>
          </a:p>
          <a:p>
            <a:pPr lvl="1"/>
            <a:r>
              <a:rPr lang="en-GB" dirty="0" smtClean="0"/>
              <a:t>7.471 </a:t>
            </a:r>
            <a:r>
              <a:rPr lang="en-GB" dirty="0"/>
              <a:t>× 10</a:t>
            </a:r>
            <a:r>
              <a:rPr lang="en-GB" baseline="30000" dirty="0"/>
              <a:t>20</a:t>
            </a:r>
            <a:r>
              <a:rPr lang="en-GB" dirty="0"/>
              <a:t> protons on target </a:t>
            </a:r>
            <a:r>
              <a:rPr lang="el-GR" dirty="0" smtClean="0"/>
              <a:t>ν̄</a:t>
            </a:r>
            <a:r>
              <a:rPr lang="en-GB" dirty="0" smtClean="0"/>
              <a:t>-mode</a:t>
            </a:r>
          </a:p>
          <a:p>
            <a:r>
              <a:rPr lang="en-GB" dirty="0" smtClean="0"/>
              <a:t>Possible oscillation measurements:</a:t>
            </a:r>
          </a:p>
          <a:p>
            <a:pPr lvl="1"/>
            <a:r>
              <a:rPr lang="el-GR" dirty="0"/>
              <a:t>ν</a:t>
            </a:r>
            <a:r>
              <a:rPr lang="el-GR" baseline="-25000" dirty="0"/>
              <a:t>μ</a:t>
            </a:r>
            <a:r>
              <a:rPr lang="en-GB" dirty="0"/>
              <a:t>/</a:t>
            </a:r>
            <a:r>
              <a:rPr lang="el-GR" dirty="0"/>
              <a:t>ν̄</a:t>
            </a:r>
            <a:r>
              <a:rPr lang="el-GR" baseline="-25000" dirty="0" smtClean="0"/>
              <a:t>μ</a:t>
            </a:r>
            <a:r>
              <a:rPr lang="en-GB" dirty="0" smtClean="0"/>
              <a:t> disappearance</a:t>
            </a:r>
          </a:p>
          <a:p>
            <a:pPr lvl="1"/>
            <a:r>
              <a:rPr lang="el-GR" dirty="0" smtClean="0"/>
              <a:t>ν</a:t>
            </a:r>
            <a:r>
              <a:rPr lang="en-GB" baseline="-25000" dirty="0" smtClean="0"/>
              <a:t>e</a:t>
            </a:r>
            <a:r>
              <a:rPr lang="en-GB" dirty="0" smtClean="0"/>
              <a:t>/</a:t>
            </a:r>
            <a:r>
              <a:rPr lang="el-GR" dirty="0"/>
              <a:t>ν</a:t>
            </a:r>
            <a:r>
              <a:rPr lang="el-GR" dirty="0" smtClean="0"/>
              <a:t>̄</a:t>
            </a:r>
            <a:r>
              <a:rPr lang="en-GB" baseline="-25000" dirty="0" smtClean="0"/>
              <a:t>e</a:t>
            </a:r>
            <a:r>
              <a:rPr lang="en-GB" dirty="0" smtClean="0"/>
              <a:t> appearance</a:t>
            </a:r>
          </a:p>
          <a:p>
            <a:pPr lvl="1"/>
            <a:r>
              <a:rPr lang="en-GB" dirty="0" smtClean="0"/>
              <a:t>Relevant observables: </a:t>
            </a:r>
            <a:r>
              <a:rPr lang="el-GR" dirty="0" smtClean="0"/>
              <a:t>θ</a:t>
            </a:r>
            <a:r>
              <a:rPr lang="en-GB" baseline="-25000" dirty="0" smtClean="0"/>
              <a:t>13</a:t>
            </a:r>
            <a:r>
              <a:rPr lang="en-GB" dirty="0" smtClean="0"/>
              <a:t>, </a:t>
            </a:r>
            <a:r>
              <a:rPr lang="el-GR" dirty="0" smtClean="0"/>
              <a:t>θ</a:t>
            </a:r>
            <a:r>
              <a:rPr lang="en-GB" baseline="-25000" dirty="0" smtClean="0"/>
              <a:t>23</a:t>
            </a:r>
            <a:r>
              <a:rPr lang="en-GB" dirty="0" smtClean="0"/>
              <a:t>, </a:t>
            </a:r>
            <a:r>
              <a:rPr lang="el-GR" dirty="0" smtClean="0"/>
              <a:t>Δ</a:t>
            </a:r>
            <a:r>
              <a:rPr lang="en-GB" i="1" dirty="0" smtClean="0"/>
              <a:t>m</a:t>
            </a:r>
            <a:r>
              <a:rPr lang="en-GB" baseline="30000" dirty="0" smtClean="0"/>
              <a:t>2</a:t>
            </a:r>
            <a:r>
              <a:rPr lang="en-GB" baseline="-25000" dirty="0" smtClean="0"/>
              <a:t>32</a:t>
            </a:r>
            <a:r>
              <a:rPr lang="en-GB" dirty="0" smtClean="0"/>
              <a:t>, </a:t>
            </a:r>
            <a:r>
              <a:rPr lang="el-GR" dirty="0" smtClean="0"/>
              <a:t>δ</a:t>
            </a:r>
            <a:r>
              <a:rPr lang="en-GB" baseline="-25000" dirty="0" smtClean="0"/>
              <a:t>CP	</a:t>
            </a:r>
          </a:p>
          <a:p>
            <a:r>
              <a:rPr lang="en-GB" dirty="0" smtClean="0"/>
              <a:t>Important tools:</a:t>
            </a:r>
          </a:p>
          <a:p>
            <a:pPr lvl="1"/>
            <a:r>
              <a:rPr lang="en-GB" dirty="0" smtClean="0"/>
              <a:t>the beam simulation</a:t>
            </a:r>
          </a:p>
          <a:p>
            <a:pPr lvl="1"/>
            <a:r>
              <a:rPr lang="en-GB" dirty="0" smtClean="0"/>
              <a:t>the neutrino interaction model</a:t>
            </a:r>
          </a:p>
          <a:p>
            <a:pPr lvl="1"/>
            <a:endParaRPr lang="en-GB" dirty="0"/>
          </a:p>
          <a:p>
            <a:pPr lvl="1"/>
            <a:endParaRPr lang="en-GB" dirty="0"/>
          </a:p>
        </p:txBody>
      </p:sp>
    </p:spTree>
    <p:extLst>
      <p:ext uri="{BB962C8B-B14F-4D97-AF65-F5344CB8AC3E}">
        <p14:creationId xmlns:p14="http://schemas.microsoft.com/office/powerpoint/2010/main" val="11539111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neutrino interaction model</a:t>
            </a:r>
            <a:endParaRPr lang="en-GB" dirty="0"/>
          </a:p>
        </p:txBody>
      </p:sp>
      <p:sp>
        <p:nvSpPr>
          <p:cNvPr id="3" name="Content Placeholder 2"/>
          <p:cNvSpPr>
            <a:spLocks noGrp="1"/>
          </p:cNvSpPr>
          <p:nvPr>
            <p:ph idx="1"/>
          </p:nvPr>
        </p:nvSpPr>
        <p:spPr/>
        <p:txBody>
          <a:bodyPr/>
          <a:lstStyle/>
          <a:p>
            <a:r>
              <a:rPr lang="en-GB" dirty="0" smtClean="0"/>
              <a:t>Neutrino interactions with nuclei more complex than deuterium turn out to be non-trivial</a:t>
            </a:r>
          </a:p>
          <a:p>
            <a:pPr lvl="1"/>
            <a:r>
              <a:rPr lang="en-GB" dirty="0" smtClean="0"/>
              <a:t>nucleons are bound in a nucleus</a:t>
            </a:r>
          </a:p>
          <a:p>
            <a:pPr lvl="2"/>
            <a:r>
              <a:rPr lang="en-GB" dirty="0" smtClean="0"/>
              <a:t>need a momentum distribution</a:t>
            </a:r>
          </a:p>
          <a:p>
            <a:pPr lvl="1"/>
            <a:r>
              <a:rPr lang="en-GB" dirty="0" smtClean="0"/>
              <a:t>there are nucleon-nucleon correlations</a:t>
            </a:r>
          </a:p>
          <a:p>
            <a:pPr lvl="2"/>
            <a:r>
              <a:rPr lang="en-GB" dirty="0" err="1" smtClean="0"/>
              <a:t>multinucleon</a:t>
            </a:r>
            <a:r>
              <a:rPr lang="en-GB" dirty="0" smtClean="0"/>
              <a:t> (2p2h) interactions</a:t>
            </a:r>
          </a:p>
          <a:p>
            <a:pPr lvl="2"/>
            <a:r>
              <a:rPr lang="en-GB" dirty="0" smtClean="0"/>
              <a:t>screening effects</a:t>
            </a:r>
          </a:p>
          <a:p>
            <a:pPr lvl="1"/>
            <a:r>
              <a:rPr lang="en-GB" dirty="0" smtClean="0"/>
              <a:t>particles produced in the initial interaction may </a:t>
            </a:r>
            <a:br>
              <a:rPr lang="en-GB" dirty="0" smtClean="0"/>
            </a:br>
            <a:r>
              <a:rPr lang="en-GB" dirty="0" smtClean="0"/>
              <a:t>re-interact within the nucleus</a:t>
            </a:r>
          </a:p>
          <a:p>
            <a:pPr lvl="2"/>
            <a:r>
              <a:rPr lang="en-GB" dirty="0" smtClean="0"/>
              <a:t>visible products may not be the same as initially produced</a:t>
            </a:r>
            <a:endParaRPr lang="en-GB" dirty="0"/>
          </a:p>
        </p:txBody>
      </p:sp>
    </p:spTree>
    <p:extLst>
      <p:ext uri="{BB962C8B-B14F-4D97-AF65-F5344CB8AC3E}">
        <p14:creationId xmlns:p14="http://schemas.microsoft.com/office/powerpoint/2010/main" val="27375494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neutrino interaction model</a:t>
            </a:r>
            <a:endParaRPr lang="en-GB"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16832"/>
            <a:ext cx="3284658"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365104"/>
            <a:ext cx="3384376" cy="2344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1916832"/>
            <a:ext cx="476250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99592" y="5373216"/>
            <a:ext cx="900100" cy="369332"/>
          </a:xfrm>
          <a:prstGeom prst="rect">
            <a:avLst/>
          </a:prstGeom>
          <a:noFill/>
        </p:spPr>
        <p:txBody>
          <a:bodyPr wrap="square" rtlCol="0">
            <a:spAutoFit/>
          </a:bodyPr>
          <a:lstStyle/>
          <a:p>
            <a:r>
              <a:rPr lang="en-GB" dirty="0" smtClean="0"/>
              <a:t>2p2h</a:t>
            </a:r>
            <a:endParaRPr lang="en-GB" dirty="0"/>
          </a:p>
        </p:txBody>
      </p:sp>
      <p:pic>
        <p:nvPicPr>
          <p:cNvPr id="1741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5404" y="4870276"/>
            <a:ext cx="19431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563888" y="5557882"/>
            <a:ext cx="3384376" cy="1015663"/>
          </a:xfrm>
          <a:prstGeom prst="rect">
            <a:avLst/>
          </a:prstGeom>
          <a:noFill/>
        </p:spPr>
        <p:txBody>
          <a:bodyPr wrap="square" rtlCol="0">
            <a:spAutoFit/>
          </a:bodyPr>
          <a:lstStyle/>
          <a:p>
            <a:r>
              <a:rPr lang="en-GB" sz="2000" dirty="0" smtClean="0"/>
              <a:t>(This still needs work: models do not describe data from all experiments well)</a:t>
            </a:r>
            <a:endParaRPr lang="en-GB" sz="2000" dirty="0"/>
          </a:p>
        </p:txBody>
      </p:sp>
    </p:spTree>
    <p:extLst>
      <p:ext uri="{BB962C8B-B14F-4D97-AF65-F5344CB8AC3E}">
        <p14:creationId xmlns:p14="http://schemas.microsoft.com/office/powerpoint/2010/main" val="37762547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Near detector analyses</a:t>
            </a:r>
            <a:endParaRPr lang="en-GB" dirty="0"/>
          </a:p>
        </p:txBody>
      </p:sp>
      <p:sp>
        <p:nvSpPr>
          <p:cNvPr id="3" name="Content Placeholder 2"/>
          <p:cNvSpPr>
            <a:spLocks noGrp="1"/>
          </p:cNvSpPr>
          <p:nvPr>
            <p:ph idx="1"/>
          </p:nvPr>
        </p:nvSpPr>
        <p:spPr/>
        <p:txBody>
          <a:bodyPr/>
          <a:lstStyle/>
          <a:p>
            <a:r>
              <a:rPr lang="en-GB" dirty="0" smtClean="0"/>
              <a:t>INGRID is used to monitor event rate, beam profile, and location of beam centre</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GB" dirty="0" smtClean="0"/>
          </a:p>
          <a:p>
            <a:r>
              <a:rPr lang="en-GB" dirty="0" smtClean="0"/>
              <a:t>Note that the event rate drops considerably in </a:t>
            </a:r>
            <a:r>
              <a:rPr lang="el-GR" dirty="0" smtClean="0"/>
              <a:t>ν̄</a:t>
            </a:r>
            <a:r>
              <a:rPr lang="en-GB" dirty="0" smtClean="0"/>
              <a:t> mode: p-</a:t>
            </a:r>
            <a:r>
              <a:rPr lang="en-GB" baseline="30000" dirty="0" smtClean="0"/>
              <a:t>12</a:t>
            </a:r>
            <a:r>
              <a:rPr lang="en-GB" dirty="0" smtClean="0"/>
              <a:t>C interactions produce more </a:t>
            </a:r>
            <a:r>
              <a:rPr lang="el-GR" dirty="0" smtClean="0"/>
              <a:t>π</a:t>
            </a:r>
            <a:r>
              <a:rPr lang="en-GB" baseline="30000" dirty="0" smtClean="0"/>
              <a:t>+</a:t>
            </a:r>
            <a:r>
              <a:rPr lang="en-GB" dirty="0" smtClean="0"/>
              <a:t> than </a:t>
            </a:r>
            <a:r>
              <a:rPr lang="el-GR" dirty="0" smtClean="0"/>
              <a:t>π</a:t>
            </a:r>
            <a:r>
              <a:rPr lang="el-GR" baseline="30000" dirty="0" smtClean="0"/>
              <a:t>−</a:t>
            </a:r>
            <a:r>
              <a:rPr lang="en-GB" dirty="0" smtClean="0"/>
              <a:t>, and </a:t>
            </a:r>
            <a:r>
              <a:rPr lang="el-GR" dirty="0"/>
              <a:t>ν</a:t>
            </a:r>
            <a:r>
              <a:rPr lang="el-GR" dirty="0" smtClean="0"/>
              <a:t>̄</a:t>
            </a:r>
            <a:r>
              <a:rPr lang="en-GB" dirty="0" smtClean="0"/>
              <a:t>-N CC cross-section is only about half that of </a:t>
            </a:r>
            <a:r>
              <a:rPr lang="el-GR" dirty="0" smtClean="0"/>
              <a:t>ν</a:t>
            </a:r>
            <a:r>
              <a:rPr lang="en-GB" dirty="0" smtClean="0"/>
              <a:t>-N</a:t>
            </a:r>
            <a:endParaRPr lang="en-GB" baseline="30000" dirty="0" smtClean="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96" y="2783492"/>
            <a:ext cx="9000000" cy="1653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6366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Near detector analyses</a:t>
            </a:r>
            <a:endParaRPr lang="en-GB" dirty="0"/>
          </a:p>
        </p:txBody>
      </p:sp>
      <p:sp>
        <p:nvSpPr>
          <p:cNvPr id="3" name="Content Placeholder 2"/>
          <p:cNvSpPr>
            <a:spLocks noGrp="1"/>
          </p:cNvSpPr>
          <p:nvPr>
            <p:ph idx="1"/>
          </p:nvPr>
        </p:nvSpPr>
        <p:spPr>
          <a:xfrm>
            <a:off x="457200" y="1935480"/>
            <a:ext cx="8229600" cy="4661872"/>
          </a:xfrm>
        </p:spPr>
        <p:txBody>
          <a:bodyPr/>
          <a:lstStyle/>
          <a:p>
            <a:r>
              <a:rPr lang="en-GB" dirty="0" smtClean="0"/>
              <a:t>ND280 measures neutrino energy spectrum, flavour content and interaction rates</a:t>
            </a:r>
          </a:p>
          <a:p>
            <a:pPr lvl="1"/>
            <a:r>
              <a:rPr lang="en-GB" dirty="0" smtClean="0"/>
              <a:t>three different event categories are used in </a:t>
            </a:r>
            <a:r>
              <a:rPr lang="el-GR" dirty="0" smtClean="0"/>
              <a:t>ν</a:t>
            </a:r>
            <a:r>
              <a:rPr lang="en-GB" dirty="0" smtClean="0"/>
              <a:t>-mode</a:t>
            </a:r>
          </a:p>
          <a:p>
            <a:pPr lvl="2"/>
            <a:r>
              <a:rPr lang="en-GB" dirty="0" smtClean="0"/>
              <a:t>CC-0</a:t>
            </a:r>
            <a:r>
              <a:rPr lang="el-GR" dirty="0" smtClean="0"/>
              <a:t>π</a:t>
            </a:r>
            <a:endParaRPr lang="en-GB" dirty="0" smtClean="0"/>
          </a:p>
          <a:p>
            <a:pPr lvl="2"/>
            <a:r>
              <a:rPr lang="en-GB" dirty="0" smtClean="0"/>
              <a:t>CC-1</a:t>
            </a:r>
            <a:r>
              <a:rPr lang="el-GR" dirty="0" smtClean="0"/>
              <a:t>π</a:t>
            </a:r>
            <a:r>
              <a:rPr lang="en-GB" baseline="30000" dirty="0" smtClean="0"/>
              <a:t>+</a:t>
            </a:r>
            <a:endParaRPr lang="en-GB" dirty="0" smtClean="0"/>
          </a:p>
          <a:p>
            <a:pPr lvl="2"/>
            <a:r>
              <a:rPr lang="en-GB" dirty="0" smtClean="0"/>
              <a:t>CC-other</a:t>
            </a:r>
          </a:p>
          <a:p>
            <a:pPr lvl="1"/>
            <a:r>
              <a:rPr lang="en-GB" dirty="0" smtClean="0"/>
              <a:t>in </a:t>
            </a:r>
            <a:r>
              <a:rPr lang="el-GR" dirty="0" smtClean="0"/>
              <a:t>ν̄</a:t>
            </a:r>
            <a:r>
              <a:rPr lang="en-GB" dirty="0" smtClean="0"/>
              <a:t>-mode use</a:t>
            </a:r>
          </a:p>
          <a:p>
            <a:pPr lvl="2"/>
            <a:r>
              <a:rPr lang="en-GB" dirty="0" smtClean="0"/>
              <a:t>CC-1-track</a:t>
            </a:r>
          </a:p>
          <a:p>
            <a:pPr lvl="2"/>
            <a:r>
              <a:rPr lang="en-GB" dirty="0" smtClean="0"/>
              <a:t>CC-N-tracks</a:t>
            </a:r>
          </a:p>
          <a:p>
            <a:pPr lvl="1"/>
            <a:r>
              <a:rPr lang="en-GB" dirty="0" smtClean="0"/>
              <a:t>much lower</a:t>
            </a:r>
            <a:br>
              <a:rPr lang="en-GB" dirty="0" smtClean="0"/>
            </a:br>
            <a:r>
              <a:rPr lang="en-GB" dirty="0" smtClean="0"/>
              <a:t>statistics in </a:t>
            </a:r>
            <a:r>
              <a:rPr lang="el-GR" dirty="0"/>
              <a:t>ν̄</a:t>
            </a:r>
            <a:r>
              <a:rPr lang="en-GB" dirty="0"/>
              <a:t>-mode </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8221" y="3331418"/>
            <a:ext cx="5248275"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436096" y="3933056"/>
            <a:ext cx="1368152" cy="369332"/>
          </a:xfrm>
          <a:prstGeom prst="rect">
            <a:avLst/>
          </a:prstGeom>
          <a:noFill/>
        </p:spPr>
        <p:txBody>
          <a:bodyPr wrap="square" rtlCol="0">
            <a:spAutoFit/>
          </a:bodyPr>
          <a:lstStyle/>
          <a:p>
            <a:r>
              <a:rPr lang="en-GB" dirty="0" smtClean="0"/>
              <a:t>CC-0</a:t>
            </a:r>
            <a:r>
              <a:rPr lang="el-GR" dirty="0" smtClean="0"/>
              <a:t>π</a:t>
            </a:r>
            <a:endParaRPr lang="en-GB" dirty="0"/>
          </a:p>
        </p:txBody>
      </p:sp>
    </p:spTree>
    <p:extLst>
      <p:ext uri="{BB962C8B-B14F-4D97-AF65-F5344CB8AC3E}">
        <p14:creationId xmlns:p14="http://schemas.microsoft.com/office/powerpoint/2010/main" val="15848356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 of the near detector</a:t>
            </a:r>
            <a:endParaRPr lang="en-GB" dirty="0"/>
          </a:p>
        </p:txBody>
      </p:sp>
      <p:sp>
        <p:nvSpPr>
          <p:cNvPr id="3" name="Content Placeholder 2"/>
          <p:cNvSpPr>
            <a:spLocks noGrp="1"/>
          </p:cNvSpPr>
          <p:nvPr>
            <p:ph idx="1"/>
          </p:nvPr>
        </p:nvSpPr>
        <p:spPr/>
        <p:txBody>
          <a:bodyPr/>
          <a:lstStyle/>
          <a:p>
            <a:r>
              <a:rPr lang="en-GB" dirty="0" smtClean="0"/>
              <a:t>Near detector data are fitted to constrain parameters for Super-K</a:t>
            </a:r>
          </a:p>
          <a:p>
            <a:pPr lvl="1"/>
            <a:r>
              <a:rPr lang="en-GB" dirty="0" smtClean="0"/>
              <a:t>The effects can be</a:t>
            </a:r>
            <a:br>
              <a:rPr lang="en-GB" dirty="0" smtClean="0"/>
            </a:br>
            <a:r>
              <a:rPr lang="en-GB" dirty="0" smtClean="0"/>
              <a:t>quite sizable, e.g.</a:t>
            </a:r>
            <a:br>
              <a:rPr lang="en-GB" dirty="0" smtClean="0"/>
            </a:br>
            <a:r>
              <a:rPr lang="en-GB" dirty="0" smtClean="0"/>
              <a:t>10-15% increase in</a:t>
            </a:r>
            <a:br>
              <a:rPr lang="en-GB" dirty="0" smtClean="0"/>
            </a:br>
            <a:r>
              <a:rPr lang="en-GB" dirty="0" smtClean="0"/>
              <a:t>estimated flux</a:t>
            </a:r>
          </a:p>
          <a:p>
            <a:r>
              <a:rPr lang="en-GB" dirty="0" smtClean="0"/>
              <a:t>Cross-section model</a:t>
            </a:r>
            <a:br>
              <a:rPr lang="en-GB" dirty="0" smtClean="0"/>
            </a:br>
            <a:r>
              <a:rPr lang="en-GB" dirty="0" smtClean="0"/>
              <a:t>parameters are also</a:t>
            </a:r>
            <a:br>
              <a:rPr lang="en-GB" dirty="0" smtClean="0"/>
            </a:br>
            <a:r>
              <a:rPr lang="en-GB" dirty="0" smtClean="0"/>
              <a:t>constrained by </a:t>
            </a:r>
            <a:br>
              <a:rPr lang="en-GB" dirty="0" smtClean="0"/>
            </a:br>
            <a:r>
              <a:rPr lang="en-GB" dirty="0" smtClean="0"/>
              <a:t>ND280 fit</a:t>
            </a:r>
            <a:endParaRPr lang="en-GB"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5371" y="2435696"/>
            <a:ext cx="519112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3122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7" y="908720"/>
            <a:ext cx="8496000" cy="5917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30399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 of near detector fits</a:t>
            </a:r>
            <a:endParaRPr lang="en-GB" dirty="0"/>
          </a:p>
        </p:txBody>
      </p:sp>
      <p:sp>
        <p:nvSpPr>
          <p:cNvPr id="3" name="Content Placeholder 2"/>
          <p:cNvSpPr>
            <a:spLocks noGrp="1"/>
          </p:cNvSpPr>
          <p:nvPr>
            <p:ph idx="1"/>
          </p:nvPr>
        </p:nvSpPr>
        <p:spPr/>
        <p:txBody>
          <a:bodyPr/>
          <a:lstStyle/>
          <a:p>
            <a:r>
              <a:rPr lang="en-GB" dirty="0" smtClean="0"/>
              <a:t>The principal effect of the near detector fits is to reduce the systematic error, because parameters that would otherwise have to be taken from simulations are constrained by real data</a:t>
            </a:r>
          </a:p>
          <a:p>
            <a:r>
              <a:rPr lang="en-GB" dirty="0" smtClean="0"/>
              <a:t>Systematic error on predicted CCQE-like event rates:</a:t>
            </a:r>
          </a:p>
          <a:p>
            <a:pPr lvl="1"/>
            <a:r>
              <a:rPr lang="en-GB" dirty="0" smtClean="0"/>
              <a:t>without ND280 constraints: </a:t>
            </a:r>
            <a:r>
              <a:rPr lang="el-GR" dirty="0" smtClean="0"/>
              <a:t>ν</a:t>
            </a:r>
            <a:r>
              <a:rPr lang="en-GB" dirty="0" smtClean="0"/>
              <a:t>-mode 12.7%, </a:t>
            </a:r>
            <a:r>
              <a:rPr lang="el-GR" dirty="0" smtClean="0"/>
              <a:t>ν̄</a:t>
            </a:r>
            <a:r>
              <a:rPr lang="en-GB" dirty="0" smtClean="0"/>
              <a:t> 14.5%</a:t>
            </a:r>
          </a:p>
          <a:p>
            <a:pPr lvl="1"/>
            <a:r>
              <a:rPr lang="en-GB" dirty="0" smtClean="0"/>
              <a:t>with       ND280 constraints: </a:t>
            </a:r>
            <a:r>
              <a:rPr lang="el-GR" dirty="0"/>
              <a:t>ν</a:t>
            </a:r>
            <a:r>
              <a:rPr lang="en-GB" dirty="0"/>
              <a:t>-mode </a:t>
            </a:r>
            <a:r>
              <a:rPr lang="en-GB" dirty="0" smtClean="0"/>
              <a:t> 5.5%, </a:t>
            </a:r>
            <a:r>
              <a:rPr lang="el-GR" dirty="0"/>
              <a:t>ν̄</a:t>
            </a:r>
            <a:r>
              <a:rPr lang="en-GB" dirty="0"/>
              <a:t> </a:t>
            </a:r>
            <a:r>
              <a:rPr lang="en-GB" dirty="0" smtClean="0"/>
              <a:t> 6.5%</a:t>
            </a:r>
          </a:p>
          <a:p>
            <a:r>
              <a:rPr lang="en-GB" dirty="0" smtClean="0"/>
              <a:t>This illustrates the importance of having a near detector!</a:t>
            </a:r>
            <a:endParaRPr lang="en-GB" dirty="0"/>
          </a:p>
          <a:p>
            <a:pPr lvl="1"/>
            <a:endParaRPr lang="en-GB" dirty="0"/>
          </a:p>
        </p:txBody>
      </p:sp>
    </p:spTree>
    <p:extLst>
      <p:ext uri="{BB962C8B-B14F-4D97-AF65-F5344CB8AC3E}">
        <p14:creationId xmlns:p14="http://schemas.microsoft.com/office/powerpoint/2010/main" val="200020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Oscillation measurements</a:t>
            </a:r>
            <a:endParaRPr lang="en-GB" dirty="0"/>
          </a:p>
        </p:txBody>
      </p:sp>
      <p:sp>
        <p:nvSpPr>
          <p:cNvPr id="3" name="Content Placeholder 2"/>
          <p:cNvSpPr>
            <a:spLocks noGrp="1"/>
          </p:cNvSpPr>
          <p:nvPr>
            <p:ph idx="1"/>
          </p:nvPr>
        </p:nvSpPr>
        <p:spPr>
          <a:xfrm>
            <a:off x="457200" y="1935480"/>
            <a:ext cx="5051304" cy="4877896"/>
          </a:xfrm>
        </p:spPr>
        <p:txBody>
          <a:bodyPr>
            <a:normAutofit/>
          </a:bodyPr>
          <a:lstStyle/>
          <a:p>
            <a:r>
              <a:rPr lang="en-GB" dirty="0" smtClean="0"/>
              <a:t>Super-K data sample</a:t>
            </a:r>
          </a:p>
          <a:p>
            <a:pPr lvl="1"/>
            <a:r>
              <a:rPr lang="en-GB" dirty="0" smtClean="0"/>
              <a:t>CCQE-like</a:t>
            </a:r>
          </a:p>
          <a:p>
            <a:pPr lvl="2"/>
            <a:r>
              <a:rPr lang="en-GB" dirty="0" smtClean="0"/>
              <a:t>fully contained in fiducial volume</a:t>
            </a:r>
          </a:p>
          <a:p>
            <a:pPr lvl="2"/>
            <a:r>
              <a:rPr lang="en-GB" dirty="0" smtClean="0"/>
              <a:t>single ring (proton is below Cherenkov threshold)</a:t>
            </a:r>
          </a:p>
          <a:p>
            <a:pPr lvl="2"/>
            <a:r>
              <a:rPr lang="en-GB" dirty="0" smtClean="0"/>
              <a:t>muon-like or electron- like by ring morphology</a:t>
            </a:r>
          </a:p>
          <a:p>
            <a:pPr lvl="2"/>
            <a:r>
              <a:rPr lang="en-GB" dirty="0" smtClean="0"/>
              <a:t>for muon-like: </a:t>
            </a:r>
            <a:r>
              <a:rPr lang="en-GB" i="1" dirty="0" smtClean="0"/>
              <a:t>p</a:t>
            </a:r>
            <a:r>
              <a:rPr lang="en-GB" dirty="0" smtClean="0"/>
              <a:t> &gt; 200 MeV/</a:t>
            </a:r>
            <a:r>
              <a:rPr lang="en-GB" i="1" dirty="0" smtClean="0"/>
              <a:t>c</a:t>
            </a:r>
            <a:r>
              <a:rPr lang="en-GB" dirty="0" smtClean="0"/>
              <a:t>, ≤ 1 Michel electron</a:t>
            </a:r>
          </a:p>
          <a:p>
            <a:pPr lvl="2"/>
            <a:r>
              <a:rPr lang="en-GB" dirty="0" smtClean="0"/>
              <a:t>for electron-like: 100 MeV &lt; </a:t>
            </a:r>
            <a:r>
              <a:rPr lang="en-GB" i="1" dirty="0" smtClean="0"/>
              <a:t>E</a:t>
            </a:r>
            <a:r>
              <a:rPr lang="en-GB" dirty="0" smtClean="0"/>
              <a:t> &lt; 1250 MeV, no Michel electron, event not consistent with </a:t>
            </a:r>
            <a:r>
              <a:rPr lang="el-GR" dirty="0" smtClean="0"/>
              <a:t>π</a:t>
            </a:r>
            <a:r>
              <a:rPr lang="en-GB" baseline="30000" dirty="0" smtClean="0"/>
              <a:t>0</a:t>
            </a:r>
            <a:r>
              <a:rPr lang="en-GB" dirty="0" smtClean="0"/>
              <a:t> hypothesis</a:t>
            </a:r>
            <a:endParaRPr lang="en-GB"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504" y="1972787"/>
            <a:ext cx="3600000" cy="3400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4978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Neutrino oscillations: Principles</a:t>
            </a:r>
            <a:endParaRPr lang="en-GB" dirty="0"/>
          </a:p>
        </p:txBody>
      </p:sp>
      <p:sp>
        <p:nvSpPr>
          <p:cNvPr id="3" name="Content Placeholder 2"/>
          <p:cNvSpPr>
            <a:spLocks noGrp="1"/>
          </p:cNvSpPr>
          <p:nvPr>
            <p:ph idx="1"/>
          </p:nvPr>
        </p:nvSpPr>
        <p:spPr>
          <a:xfrm>
            <a:off x="457200" y="1935480"/>
            <a:ext cx="3827296" cy="4661872"/>
          </a:xfrm>
        </p:spPr>
        <p:txBody>
          <a:bodyPr/>
          <a:lstStyle/>
          <a:p>
            <a:r>
              <a:rPr lang="en-GB" dirty="0" smtClean="0"/>
              <a:t>The Standard Model contains three neutrinos</a:t>
            </a:r>
          </a:p>
          <a:p>
            <a:pPr lvl="1"/>
            <a:r>
              <a:rPr lang="en-GB" dirty="0" smtClean="0"/>
              <a:t>These can be labelled by flavour as </a:t>
            </a:r>
            <a:r>
              <a:rPr lang="el-GR" dirty="0" smtClean="0"/>
              <a:t>ν</a:t>
            </a:r>
            <a:r>
              <a:rPr lang="en-GB" baseline="-25000" dirty="0" smtClean="0"/>
              <a:t>e</a:t>
            </a:r>
            <a:r>
              <a:rPr lang="en-GB" dirty="0" smtClean="0"/>
              <a:t>, </a:t>
            </a:r>
            <a:r>
              <a:rPr lang="el-GR" dirty="0" smtClean="0"/>
              <a:t>ν</a:t>
            </a:r>
            <a:r>
              <a:rPr lang="el-GR" baseline="-25000" dirty="0" smtClean="0"/>
              <a:t>μ</a:t>
            </a:r>
            <a:r>
              <a:rPr lang="en-GB" dirty="0" smtClean="0"/>
              <a:t>, </a:t>
            </a:r>
            <a:r>
              <a:rPr lang="el-GR" dirty="0" smtClean="0"/>
              <a:t>ν</a:t>
            </a:r>
            <a:r>
              <a:rPr lang="el-GR" baseline="-25000" dirty="0" smtClean="0"/>
              <a:t>τ</a:t>
            </a:r>
            <a:endParaRPr lang="en-GB" baseline="-25000" dirty="0" smtClean="0"/>
          </a:p>
          <a:p>
            <a:pPr lvl="1"/>
            <a:r>
              <a:rPr lang="en-GB" dirty="0" smtClean="0"/>
              <a:t>They can also be labelled by mass as </a:t>
            </a:r>
            <a:br>
              <a:rPr lang="en-GB" dirty="0" smtClean="0"/>
            </a:br>
            <a:r>
              <a:rPr lang="el-GR" dirty="0" smtClean="0"/>
              <a:t>ν</a:t>
            </a:r>
            <a:r>
              <a:rPr lang="en-GB" baseline="-25000" dirty="0" smtClean="0"/>
              <a:t>1</a:t>
            </a:r>
            <a:r>
              <a:rPr lang="en-GB" dirty="0" smtClean="0"/>
              <a:t>, </a:t>
            </a:r>
            <a:r>
              <a:rPr lang="el-GR" dirty="0" smtClean="0"/>
              <a:t>ν</a:t>
            </a:r>
            <a:r>
              <a:rPr lang="en-GB" baseline="-25000" dirty="0" smtClean="0"/>
              <a:t>2</a:t>
            </a:r>
            <a:r>
              <a:rPr lang="en-GB" dirty="0" smtClean="0"/>
              <a:t>, </a:t>
            </a:r>
            <a:r>
              <a:rPr lang="el-GR" dirty="0" smtClean="0"/>
              <a:t>ν</a:t>
            </a:r>
            <a:r>
              <a:rPr lang="en-GB" baseline="-25000" dirty="0" smtClean="0"/>
              <a:t>3</a:t>
            </a:r>
          </a:p>
          <a:p>
            <a:r>
              <a:rPr lang="en-GB" dirty="0" smtClean="0"/>
              <a:t>These two bases are not aligned, so there is a mixing matrix </a:t>
            </a:r>
            <a:r>
              <a:rPr lang="en-GB" i="1" dirty="0"/>
              <a:t>U</a:t>
            </a:r>
            <a:endParaRPr lang="en-GB" dirty="0" smtClean="0"/>
          </a:p>
          <a:p>
            <a:endParaRPr lang="en-GB" dirty="0"/>
          </a:p>
        </p:txBody>
      </p:sp>
      <p:pic>
        <p:nvPicPr>
          <p:cNvPr id="2050" name="Picture 2" descr="Image result for standard model of particle physic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098"/>
          <a:stretch/>
        </p:blipFill>
        <p:spPr bwMode="auto">
          <a:xfrm>
            <a:off x="4284496" y="2024743"/>
            <a:ext cx="4752000" cy="4135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6011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38225"/>
            <a:ext cx="6372225" cy="2868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973021"/>
            <a:ext cx="6263640" cy="2840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228184" y="1124744"/>
            <a:ext cx="2880000" cy="1569660"/>
          </a:xfrm>
          <a:prstGeom prst="rect">
            <a:avLst/>
          </a:prstGeom>
          <a:noFill/>
        </p:spPr>
        <p:txBody>
          <a:bodyPr wrap="square" rtlCol="0">
            <a:spAutoFit/>
          </a:bodyPr>
          <a:lstStyle/>
          <a:p>
            <a:r>
              <a:rPr lang="en-GB" sz="2400" dirty="0" smtClean="0"/>
              <a:t>32 </a:t>
            </a:r>
            <a:r>
              <a:rPr lang="el-GR" sz="2400" dirty="0" smtClean="0"/>
              <a:t>ν</a:t>
            </a:r>
            <a:r>
              <a:rPr lang="en-GB" sz="2400" baseline="-25000" dirty="0" smtClean="0"/>
              <a:t>e</a:t>
            </a:r>
            <a:r>
              <a:rPr lang="en-GB" sz="2400" dirty="0" smtClean="0"/>
              <a:t> candidates observed in </a:t>
            </a:r>
            <a:r>
              <a:rPr lang="el-GR" sz="2400" dirty="0" smtClean="0"/>
              <a:t>ν</a:t>
            </a:r>
            <a:r>
              <a:rPr lang="en-GB" sz="2400" dirty="0" smtClean="0"/>
              <a:t>-mode; 4 </a:t>
            </a:r>
            <a:r>
              <a:rPr lang="el-GR" sz="2400" dirty="0" smtClean="0"/>
              <a:t>ν̄</a:t>
            </a:r>
            <a:r>
              <a:rPr lang="en-GB" sz="2400" baseline="-25000" dirty="0" smtClean="0"/>
              <a:t>e</a:t>
            </a:r>
            <a:r>
              <a:rPr lang="en-GB" sz="2400" dirty="0" smtClean="0"/>
              <a:t> in </a:t>
            </a:r>
            <a:r>
              <a:rPr lang="el-GR" sz="2400" dirty="0" smtClean="0"/>
              <a:t>ν̄</a:t>
            </a:r>
            <a:r>
              <a:rPr lang="en-GB" sz="2400" dirty="0" smtClean="0"/>
              <a:t>-mode</a:t>
            </a:r>
            <a:endParaRPr lang="en-GB" sz="2400" dirty="0"/>
          </a:p>
        </p:txBody>
      </p:sp>
      <p:sp>
        <p:nvSpPr>
          <p:cNvPr id="5" name="TextBox 4"/>
          <p:cNvSpPr txBox="1"/>
          <p:nvPr/>
        </p:nvSpPr>
        <p:spPr>
          <a:xfrm>
            <a:off x="6228184" y="4163596"/>
            <a:ext cx="2880000" cy="1200329"/>
          </a:xfrm>
          <a:prstGeom prst="rect">
            <a:avLst/>
          </a:prstGeom>
          <a:noFill/>
        </p:spPr>
        <p:txBody>
          <a:bodyPr wrap="square" rtlCol="0">
            <a:spAutoFit/>
          </a:bodyPr>
          <a:lstStyle/>
          <a:p>
            <a:r>
              <a:rPr lang="en-GB" sz="2400" dirty="0" smtClean="0"/>
              <a:t>135 </a:t>
            </a:r>
            <a:r>
              <a:rPr lang="el-GR" sz="2400" dirty="0" smtClean="0"/>
              <a:t>ν</a:t>
            </a:r>
            <a:r>
              <a:rPr lang="el-GR" sz="2400" baseline="-25000" dirty="0" smtClean="0"/>
              <a:t>μ</a:t>
            </a:r>
            <a:r>
              <a:rPr lang="en-GB" sz="2400" dirty="0" smtClean="0"/>
              <a:t> candidates observed in </a:t>
            </a:r>
            <a:r>
              <a:rPr lang="el-GR" sz="2400" dirty="0" smtClean="0"/>
              <a:t>ν</a:t>
            </a:r>
            <a:r>
              <a:rPr lang="en-GB" sz="2400" dirty="0" smtClean="0"/>
              <a:t>-mode; 66 </a:t>
            </a:r>
            <a:r>
              <a:rPr lang="el-GR" sz="2400" dirty="0" smtClean="0"/>
              <a:t>ν̄</a:t>
            </a:r>
            <a:r>
              <a:rPr lang="el-GR" sz="2400" baseline="-25000" dirty="0" smtClean="0"/>
              <a:t>μ</a:t>
            </a:r>
            <a:r>
              <a:rPr lang="en-GB" sz="2400" dirty="0" smtClean="0"/>
              <a:t> in </a:t>
            </a:r>
            <a:r>
              <a:rPr lang="el-GR" sz="2400" dirty="0" smtClean="0"/>
              <a:t>ν̄</a:t>
            </a:r>
            <a:r>
              <a:rPr lang="en-GB" sz="2400" dirty="0" smtClean="0"/>
              <a:t>-mode</a:t>
            </a:r>
            <a:endParaRPr lang="en-GB" sz="2400" dirty="0"/>
          </a:p>
        </p:txBody>
      </p:sp>
    </p:spTree>
    <p:extLst>
      <p:ext uri="{BB962C8B-B14F-4D97-AF65-F5344CB8AC3E}">
        <p14:creationId xmlns:p14="http://schemas.microsoft.com/office/powerpoint/2010/main" val="39699071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Oscillation results</a:t>
            </a:r>
            <a:endParaRPr lang="en-GB" dirty="0"/>
          </a:p>
        </p:txBody>
      </p:sp>
      <p:sp>
        <p:nvSpPr>
          <p:cNvPr id="3" name="Content Placeholder 2"/>
          <p:cNvSpPr>
            <a:spLocks noGrp="1"/>
          </p:cNvSpPr>
          <p:nvPr>
            <p:ph idx="1"/>
          </p:nvPr>
        </p:nvSpPr>
        <p:spPr/>
        <p:txBody>
          <a:bodyPr/>
          <a:lstStyle/>
          <a:p>
            <a:r>
              <a:rPr lang="en-GB" dirty="0" smtClean="0"/>
              <a:t>We have three parallel oscillation analyses, two frequentist and one Bayesian</a:t>
            </a:r>
          </a:p>
          <a:p>
            <a:pPr lvl="1"/>
            <a:r>
              <a:rPr lang="en-GB" dirty="0" smtClean="0"/>
              <a:t>one frequentist analysis is binned in (</a:t>
            </a:r>
            <a:r>
              <a:rPr lang="en-GB" i="1" dirty="0" smtClean="0"/>
              <a:t>E</a:t>
            </a:r>
            <a:r>
              <a:rPr lang="el-GR" baseline="-25000" dirty="0" smtClean="0"/>
              <a:t>ν</a:t>
            </a:r>
            <a:r>
              <a:rPr lang="en-GB" baseline="-25000" dirty="0" smtClean="0"/>
              <a:t>, rec</a:t>
            </a:r>
            <a:r>
              <a:rPr lang="en-GB" dirty="0" smtClean="0"/>
              <a:t>, </a:t>
            </a:r>
            <a:r>
              <a:rPr lang="el-GR" i="1" dirty="0" smtClean="0"/>
              <a:t>θ</a:t>
            </a:r>
            <a:r>
              <a:rPr lang="en-GB" baseline="-25000" dirty="0" err="1" smtClean="0"/>
              <a:t>lep</a:t>
            </a:r>
            <a:r>
              <a:rPr lang="en-GB" dirty="0" smtClean="0"/>
              <a:t>) and the other in (</a:t>
            </a:r>
            <a:r>
              <a:rPr lang="en-GB" i="1" dirty="0" err="1" smtClean="0"/>
              <a:t>p</a:t>
            </a:r>
            <a:r>
              <a:rPr lang="en-GB" baseline="-25000" dirty="0" err="1" smtClean="0"/>
              <a:t>lep</a:t>
            </a:r>
            <a:r>
              <a:rPr lang="en-GB" dirty="0" smtClean="0"/>
              <a:t>, </a:t>
            </a:r>
            <a:r>
              <a:rPr lang="el-GR" i="1" dirty="0"/>
              <a:t>θ</a:t>
            </a:r>
            <a:r>
              <a:rPr lang="en-GB" baseline="-25000" dirty="0" err="1"/>
              <a:t>lep</a:t>
            </a:r>
            <a:r>
              <a:rPr lang="en-GB" dirty="0" smtClean="0"/>
              <a:t>); Bayesian analysis uses </a:t>
            </a:r>
            <a:r>
              <a:rPr lang="en-GB" dirty="0"/>
              <a:t>(</a:t>
            </a:r>
            <a:r>
              <a:rPr lang="en-GB" i="1" dirty="0"/>
              <a:t>E</a:t>
            </a:r>
            <a:r>
              <a:rPr lang="el-GR" baseline="-25000" dirty="0"/>
              <a:t>ν</a:t>
            </a:r>
            <a:r>
              <a:rPr lang="en-GB" baseline="-25000" dirty="0"/>
              <a:t>, rec</a:t>
            </a:r>
            <a:r>
              <a:rPr lang="en-GB" dirty="0"/>
              <a:t>, </a:t>
            </a:r>
            <a:r>
              <a:rPr lang="el-GR" i="1" dirty="0"/>
              <a:t>θ</a:t>
            </a:r>
            <a:r>
              <a:rPr lang="en-GB" baseline="-25000" dirty="0" err="1"/>
              <a:t>lep</a:t>
            </a:r>
            <a:r>
              <a:rPr lang="en-GB" dirty="0"/>
              <a:t>) </a:t>
            </a:r>
            <a:endParaRPr lang="en-GB" dirty="0" smtClean="0"/>
          </a:p>
          <a:p>
            <a:pPr lvl="1"/>
            <a:r>
              <a:rPr lang="en-GB" dirty="0" smtClean="0"/>
              <a:t>Bayesian analysis fits ND280 and SK simultaneously; frequentist analyses use ND280 fit to determine flux and cross-section parameters for SK fit</a:t>
            </a:r>
          </a:p>
          <a:p>
            <a:pPr lvl="1"/>
            <a:r>
              <a:rPr lang="en-GB" dirty="0" smtClean="0"/>
              <a:t>all analyses show good agreement in both ND280 tuning and final oscillation results</a:t>
            </a:r>
            <a:endParaRPr lang="en-GB" dirty="0"/>
          </a:p>
        </p:txBody>
      </p:sp>
    </p:spTree>
    <p:extLst>
      <p:ext uri="{BB962C8B-B14F-4D97-AF65-F5344CB8AC3E}">
        <p14:creationId xmlns:p14="http://schemas.microsoft.com/office/powerpoint/2010/main" val="10611381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Oscillation results</a:t>
            </a:r>
            <a:endParaRPr lang="en-GB"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911402"/>
            <a:ext cx="6261695" cy="4541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657230" y="2132856"/>
            <a:ext cx="2268000" cy="1938992"/>
          </a:xfrm>
          <a:prstGeom prst="rect">
            <a:avLst/>
          </a:prstGeom>
          <a:noFill/>
        </p:spPr>
        <p:txBody>
          <a:bodyPr wrap="square" rtlCol="0">
            <a:spAutoFit/>
          </a:bodyPr>
          <a:lstStyle/>
          <a:p>
            <a:r>
              <a:rPr lang="en-GB" sz="2400" dirty="0" smtClean="0"/>
              <a:t>Joint fit to appearance and disappearance, using T2K data only</a:t>
            </a:r>
            <a:endParaRPr lang="en-GB" sz="2400" dirty="0"/>
          </a:p>
        </p:txBody>
      </p:sp>
    </p:spTree>
    <p:extLst>
      <p:ext uri="{BB962C8B-B14F-4D97-AF65-F5344CB8AC3E}">
        <p14:creationId xmlns:p14="http://schemas.microsoft.com/office/powerpoint/2010/main" val="41629470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Oscillation results</a:t>
            </a:r>
            <a:endParaRPr lang="en-GB"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44824"/>
            <a:ext cx="6953250" cy="488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858678" y="2060848"/>
            <a:ext cx="2268000" cy="3785652"/>
          </a:xfrm>
          <a:prstGeom prst="rect">
            <a:avLst/>
          </a:prstGeom>
          <a:noFill/>
        </p:spPr>
        <p:txBody>
          <a:bodyPr wrap="square" rtlCol="0">
            <a:spAutoFit/>
          </a:bodyPr>
          <a:lstStyle/>
          <a:p>
            <a:r>
              <a:rPr lang="en-GB" sz="2400" dirty="0" smtClean="0"/>
              <a:t>Joint fit to appearance and disappearance, using reactor constraint </a:t>
            </a:r>
            <a:br>
              <a:rPr lang="en-GB" sz="2400" dirty="0" smtClean="0"/>
            </a:br>
            <a:r>
              <a:rPr lang="en-GB" sz="2400" dirty="0" smtClean="0"/>
              <a:t>sin</a:t>
            </a:r>
            <a:r>
              <a:rPr lang="en-GB" sz="2400" baseline="30000" dirty="0" smtClean="0"/>
              <a:t>2</a:t>
            </a:r>
            <a:r>
              <a:rPr lang="en-GB" sz="2400" dirty="0" smtClean="0"/>
              <a:t> 2</a:t>
            </a:r>
            <a:r>
              <a:rPr lang="el-GR" sz="2400" dirty="0" smtClean="0"/>
              <a:t>θ</a:t>
            </a:r>
            <a:r>
              <a:rPr lang="en-GB" sz="2400" baseline="-25000" dirty="0" smtClean="0"/>
              <a:t>13</a:t>
            </a:r>
            <a:r>
              <a:rPr lang="en-GB" sz="2400" dirty="0" smtClean="0"/>
              <a:t> = </a:t>
            </a:r>
            <a:br>
              <a:rPr lang="en-GB" sz="2400" dirty="0" smtClean="0"/>
            </a:br>
            <a:r>
              <a:rPr lang="en-GB" sz="2400" dirty="0" smtClean="0"/>
              <a:t>0.085 ± 0.005 and assuming normal ordering</a:t>
            </a:r>
            <a:endParaRPr lang="en-GB" sz="2400" dirty="0"/>
          </a:p>
        </p:txBody>
      </p:sp>
    </p:spTree>
    <p:extLst>
      <p:ext uri="{BB962C8B-B14F-4D97-AF65-F5344CB8AC3E}">
        <p14:creationId xmlns:p14="http://schemas.microsoft.com/office/powerpoint/2010/main" val="37661938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Oscillation results</a:t>
            </a:r>
            <a:endParaRPr lang="en-GB" dirty="0"/>
          </a:p>
        </p:txBody>
      </p:sp>
      <p:sp>
        <p:nvSpPr>
          <p:cNvPr id="3" name="Content Placeholder 2"/>
          <p:cNvSpPr>
            <a:spLocks noGrp="1"/>
          </p:cNvSpPr>
          <p:nvPr>
            <p:ph idx="1"/>
          </p:nvPr>
        </p:nvSpPr>
        <p:spPr/>
        <p:txBody>
          <a:bodyPr/>
          <a:lstStyle/>
          <a:p>
            <a:r>
              <a:rPr lang="en-GB" dirty="0" smtClean="0"/>
              <a:t>±1</a:t>
            </a:r>
            <a:r>
              <a:rPr lang="el-GR" dirty="0" smtClean="0"/>
              <a:t>σ</a:t>
            </a:r>
            <a:r>
              <a:rPr lang="en-GB" dirty="0" smtClean="0"/>
              <a:t> ranges, frequentist analysis, with reactor constraint</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GB" dirty="0" smtClean="0"/>
          </a:p>
          <a:p>
            <a:r>
              <a:rPr lang="en-GB" dirty="0" smtClean="0"/>
              <a:t>This provides a </a:t>
            </a:r>
            <a:r>
              <a:rPr lang="en-GB" i="1" dirty="0" smtClean="0"/>
              <a:t>hint</a:t>
            </a:r>
            <a:r>
              <a:rPr lang="en-GB" dirty="0" smtClean="0"/>
              <a:t> that </a:t>
            </a:r>
            <a:r>
              <a:rPr lang="el-GR" dirty="0" smtClean="0"/>
              <a:t>δ</a:t>
            </a:r>
            <a:r>
              <a:rPr lang="en-GB" baseline="-25000" dirty="0" smtClean="0"/>
              <a:t>CP</a:t>
            </a:r>
            <a:r>
              <a:rPr lang="en-GB" dirty="0" smtClean="0"/>
              <a:t> is non-zero, but the evidence is not strong</a:t>
            </a:r>
          </a:p>
          <a:p>
            <a:r>
              <a:rPr lang="en-GB" dirty="0" smtClean="0"/>
              <a:t>Normal ordering gives better </a:t>
            </a:r>
            <a:r>
              <a:rPr lang="el-GR" dirty="0" smtClean="0"/>
              <a:t>χ</a:t>
            </a:r>
            <a:r>
              <a:rPr lang="en-GB" baseline="30000" dirty="0" smtClean="0"/>
              <a:t>2</a:t>
            </a:r>
            <a:r>
              <a:rPr lang="en-GB" dirty="0" smtClean="0"/>
              <a:t> than inverted</a:t>
            </a:r>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68684519"/>
              </p:ext>
            </p:extLst>
          </p:nvPr>
        </p:nvGraphicFramePr>
        <p:xfrm>
          <a:off x="827583" y="2492896"/>
          <a:ext cx="7416825" cy="2016224"/>
        </p:xfrm>
        <a:graphic>
          <a:graphicData uri="http://schemas.openxmlformats.org/drawingml/2006/table">
            <a:tbl>
              <a:tblPr firstRow="1" bandRow="1">
                <a:tableStyleId>{5C22544A-7EE6-4342-B048-85BDC9FD1C3A}</a:tableStyleId>
              </a:tblPr>
              <a:tblGrid>
                <a:gridCol w="2472275"/>
                <a:gridCol w="2472275"/>
                <a:gridCol w="2472275"/>
              </a:tblGrid>
              <a:tr h="504056">
                <a:tc>
                  <a:txBody>
                    <a:bodyPr/>
                    <a:lstStyle/>
                    <a:p>
                      <a:r>
                        <a:rPr lang="en-GB" sz="2400" dirty="0" smtClean="0"/>
                        <a:t>Parameter</a:t>
                      </a:r>
                      <a:endParaRPr lang="en-GB" sz="2400" dirty="0"/>
                    </a:p>
                  </a:txBody>
                  <a:tcPr/>
                </a:tc>
                <a:tc>
                  <a:txBody>
                    <a:bodyPr/>
                    <a:lstStyle/>
                    <a:p>
                      <a:pPr algn="ctr"/>
                      <a:r>
                        <a:rPr lang="en-GB" sz="2400" dirty="0" smtClean="0"/>
                        <a:t>Normal</a:t>
                      </a:r>
                      <a:endParaRPr lang="en-GB" sz="2400" dirty="0"/>
                    </a:p>
                  </a:txBody>
                  <a:tcPr/>
                </a:tc>
                <a:tc>
                  <a:txBody>
                    <a:bodyPr/>
                    <a:lstStyle/>
                    <a:p>
                      <a:pPr algn="ctr"/>
                      <a:r>
                        <a:rPr lang="en-GB" sz="2400" dirty="0" smtClean="0"/>
                        <a:t>Inverted</a:t>
                      </a:r>
                      <a:endParaRPr lang="en-GB" sz="2400" dirty="0"/>
                    </a:p>
                  </a:txBody>
                  <a:tcPr/>
                </a:tc>
              </a:tr>
              <a:tr h="504056">
                <a:tc>
                  <a:txBody>
                    <a:bodyPr/>
                    <a:lstStyle/>
                    <a:p>
                      <a:r>
                        <a:rPr lang="el-GR" sz="2400" dirty="0" smtClean="0"/>
                        <a:t>δ</a:t>
                      </a:r>
                      <a:r>
                        <a:rPr lang="en-GB" sz="2400" baseline="-25000" dirty="0" smtClean="0"/>
                        <a:t>CP</a:t>
                      </a:r>
                      <a:endParaRPr lang="en-GB" sz="2400" dirty="0"/>
                    </a:p>
                  </a:txBody>
                  <a:tcPr/>
                </a:tc>
                <a:tc>
                  <a:txBody>
                    <a:bodyPr/>
                    <a:lstStyle/>
                    <a:p>
                      <a:pPr algn="ctr"/>
                      <a:r>
                        <a:rPr lang="en-GB" sz="2400" dirty="0" smtClean="0"/>
                        <a:t>[−2.538; −0.877]</a:t>
                      </a: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smtClean="0"/>
                        <a:t>[−2.170; −0.768]</a:t>
                      </a:r>
                    </a:p>
                  </a:txBody>
                  <a:tcPr/>
                </a:tc>
              </a:tr>
              <a:tr h="504056">
                <a:tc>
                  <a:txBody>
                    <a:bodyPr/>
                    <a:lstStyle/>
                    <a:p>
                      <a:r>
                        <a:rPr lang="en-GB" sz="2400" dirty="0" smtClean="0"/>
                        <a:t>sin</a:t>
                      </a:r>
                      <a:r>
                        <a:rPr lang="en-GB" sz="2400" baseline="30000" dirty="0" smtClean="0"/>
                        <a:t>2</a:t>
                      </a:r>
                      <a:r>
                        <a:rPr lang="en-GB" sz="2400" baseline="0" dirty="0" smtClean="0"/>
                        <a:t> </a:t>
                      </a:r>
                      <a:r>
                        <a:rPr lang="el-GR" sz="2400" baseline="0" dirty="0" smtClean="0"/>
                        <a:t>θ</a:t>
                      </a:r>
                      <a:r>
                        <a:rPr lang="en-GB" sz="2400" baseline="-25000" dirty="0" smtClean="0"/>
                        <a:t>23</a:t>
                      </a:r>
                      <a:endParaRPr lang="en-GB" sz="2400" dirty="0"/>
                    </a:p>
                  </a:txBody>
                  <a:tcPr/>
                </a:tc>
                <a:tc>
                  <a:txBody>
                    <a:bodyPr/>
                    <a:lstStyle/>
                    <a:p>
                      <a:pPr algn="ctr"/>
                      <a:r>
                        <a:rPr lang="en-GB" sz="2400" dirty="0" smtClean="0"/>
                        <a:t>[0.465; 0.601]</a:t>
                      </a:r>
                      <a:endParaRPr lang="en-GB" sz="2400" dirty="0"/>
                    </a:p>
                  </a:txBody>
                  <a:tcPr/>
                </a:tc>
                <a:tc>
                  <a:txBody>
                    <a:bodyPr/>
                    <a:lstStyle/>
                    <a:p>
                      <a:pPr algn="ctr"/>
                      <a:r>
                        <a:rPr lang="en-GB" sz="2400" dirty="0" smtClean="0"/>
                        <a:t>[0.470; 0.601]</a:t>
                      </a:r>
                      <a:endParaRPr lang="en-GB" sz="2400" dirty="0"/>
                    </a:p>
                  </a:txBody>
                  <a:tcPr/>
                </a:tc>
              </a:tr>
              <a:tr h="504056">
                <a:tc>
                  <a:txBody>
                    <a:bodyPr/>
                    <a:lstStyle/>
                    <a:p>
                      <a:r>
                        <a:rPr lang="en-GB" sz="2400" dirty="0" smtClean="0"/>
                        <a:t>|</a:t>
                      </a:r>
                      <a:r>
                        <a:rPr lang="el-GR" sz="2400" dirty="0" smtClean="0"/>
                        <a:t>Δ</a:t>
                      </a:r>
                      <a:r>
                        <a:rPr lang="en-GB" sz="2400" i="1" dirty="0" smtClean="0"/>
                        <a:t>m</a:t>
                      </a:r>
                      <a:r>
                        <a:rPr lang="en-GB" sz="2400" i="0" baseline="30000" dirty="0" smtClean="0"/>
                        <a:t>2</a:t>
                      </a:r>
                      <a:r>
                        <a:rPr lang="en-GB" sz="2400" i="0" baseline="-25000" dirty="0" smtClean="0"/>
                        <a:t>32</a:t>
                      </a:r>
                      <a:r>
                        <a:rPr lang="en-GB" sz="2400" i="0" baseline="0" dirty="0" smtClean="0"/>
                        <a:t>| (10</a:t>
                      </a:r>
                      <a:r>
                        <a:rPr lang="en-GB" sz="2400" i="0" baseline="30000" dirty="0" smtClean="0"/>
                        <a:t>−3</a:t>
                      </a:r>
                      <a:r>
                        <a:rPr lang="en-GB" sz="2400" i="0" baseline="0" dirty="0" smtClean="0"/>
                        <a:t> eV</a:t>
                      </a:r>
                      <a:r>
                        <a:rPr lang="en-GB" sz="2400" i="0" baseline="30000" dirty="0" smtClean="0"/>
                        <a:t>2</a:t>
                      </a:r>
                      <a:r>
                        <a:rPr lang="en-GB" sz="2400" i="0" baseline="0" dirty="0" smtClean="0"/>
                        <a:t>)</a:t>
                      </a:r>
                      <a:endParaRPr lang="en-GB" sz="2400" dirty="0"/>
                    </a:p>
                  </a:txBody>
                  <a:tcPr/>
                </a:tc>
                <a:tc>
                  <a:txBody>
                    <a:bodyPr/>
                    <a:lstStyle/>
                    <a:p>
                      <a:pPr algn="ctr"/>
                      <a:r>
                        <a:rPr lang="en-GB" sz="2400" dirty="0" smtClean="0"/>
                        <a:t>[2.460; 2.621]</a:t>
                      </a:r>
                      <a:endParaRPr lang="en-GB" sz="2400" dirty="0"/>
                    </a:p>
                  </a:txBody>
                  <a:tcPr/>
                </a:tc>
                <a:tc>
                  <a:txBody>
                    <a:bodyPr/>
                    <a:lstStyle/>
                    <a:p>
                      <a:pPr algn="ctr"/>
                      <a:r>
                        <a:rPr lang="en-GB" sz="2400" dirty="0" smtClean="0"/>
                        <a:t>[2.429; 2.588]</a:t>
                      </a:r>
                      <a:endParaRPr lang="en-GB" sz="2400" dirty="0"/>
                    </a:p>
                  </a:txBody>
                  <a:tcPr/>
                </a:tc>
              </a:tr>
            </a:tbl>
          </a:graphicData>
        </a:graphic>
      </p:graphicFrame>
    </p:spTree>
    <p:extLst>
      <p:ext uri="{BB962C8B-B14F-4D97-AF65-F5344CB8AC3E}">
        <p14:creationId xmlns:p14="http://schemas.microsoft.com/office/powerpoint/2010/main" val="12617295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Consistency check</a:t>
            </a:r>
            <a:endParaRPr lang="en-GB"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543" y="1916832"/>
            <a:ext cx="681990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19755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0304" y="3136726"/>
            <a:ext cx="4648200"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457200" y="1935480"/>
            <a:ext cx="8229600" cy="4661872"/>
          </a:xfrm>
        </p:spPr>
        <p:txBody>
          <a:bodyPr/>
          <a:lstStyle/>
          <a:p>
            <a:r>
              <a:rPr lang="en-GB" dirty="0" smtClean="0"/>
              <a:t>T2K has observed </a:t>
            </a:r>
            <a:r>
              <a:rPr lang="el-GR" dirty="0" smtClean="0"/>
              <a:t>ν</a:t>
            </a:r>
            <a:r>
              <a:rPr lang="el-GR" baseline="-25000" dirty="0" smtClean="0"/>
              <a:t>μ</a:t>
            </a:r>
            <a:r>
              <a:rPr lang="en-GB" dirty="0" smtClean="0"/>
              <a:t> disappearance and </a:t>
            </a:r>
            <a:r>
              <a:rPr lang="el-GR" dirty="0" smtClean="0"/>
              <a:t>ν</a:t>
            </a:r>
            <a:r>
              <a:rPr lang="en-GB" baseline="-25000" dirty="0" smtClean="0"/>
              <a:t>e</a:t>
            </a:r>
            <a:r>
              <a:rPr lang="en-GB" dirty="0" smtClean="0"/>
              <a:t> appearance in both neutrino and antineutrino modes</a:t>
            </a:r>
          </a:p>
          <a:p>
            <a:pPr lvl="1"/>
            <a:r>
              <a:rPr lang="en-GB" dirty="0" smtClean="0"/>
              <a:t>There is a preference for non-zero </a:t>
            </a:r>
            <a:r>
              <a:rPr lang="el-GR" dirty="0" smtClean="0"/>
              <a:t>δ</a:t>
            </a:r>
            <a:r>
              <a:rPr lang="en-GB" baseline="-25000" dirty="0" smtClean="0"/>
              <a:t>CP</a:t>
            </a:r>
            <a:r>
              <a:rPr lang="en-GB" dirty="0" smtClean="0"/>
              <a:t>, but it is nowhere near discovery level yet</a:t>
            </a:r>
          </a:p>
          <a:p>
            <a:pPr lvl="1"/>
            <a:r>
              <a:rPr lang="en-GB" dirty="0" smtClean="0"/>
              <a:t>Results from different </a:t>
            </a:r>
            <a:br>
              <a:rPr lang="en-GB" dirty="0" smtClean="0"/>
            </a:br>
            <a:r>
              <a:rPr lang="en-GB" dirty="0" smtClean="0"/>
              <a:t>experiments show some</a:t>
            </a:r>
            <a:br>
              <a:rPr lang="en-GB" dirty="0" smtClean="0"/>
            </a:br>
            <a:r>
              <a:rPr lang="en-GB" dirty="0" smtClean="0"/>
              <a:t>tension</a:t>
            </a:r>
          </a:p>
          <a:p>
            <a:pPr lvl="2"/>
            <a:r>
              <a:rPr lang="en-GB" dirty="0" smtClean="0"/>
              <a:t>(underestimated </a:t>
            </a:r>
            <a:br>
              <a:rPr lang="en-GB" dirty="0" smtClean="0"/>
            </a:br>
            <a:r>
              <a:rPr lang="en-GB" dirty="0" smtClean="0"/>
              <a:t>systematics?)</a:t>
            </a:r>
          </a:p>
          <a:p>
            <a:pPr lvl="1"/>
            <a:r>
              <a:rPr lang="en-GB" dirty="0" smtClean="0"/>
              <a:t>Still need more statistics,</a:t>
            </a:r>
            <a:br>
              <a:rPr lang="en-GB" dirty="0" smtClean="0"/>
            </a:br>
            <a:r>
              <a:rPr lang="en-GB" dirty="0" smtClean="0"/>
              <a:t>especially in </a:t>
            </a:r>
            <a:r>
              <a:rPr lang="el-GR" dirty="0" smtClean="0"/>
              <a:t>ν̄</a:t>
            </a:r>
            <a:r>
              <a:rPr lang="en-GB" dirty="0" smtClean="0"/>
              <a:t> mode</a:t>
            </a:r>
            <a:endParaRPr lang="en-GB" dirty="0"/>
          </a:p>
        </p:txBody>
      </p:sp>
    </p:spTree>
    <p:extLst>
      <p:ext uri="{BB962C8B-B14F-4D97-AF65-F5344CB8AC3E}">
        <p14:creationId xmlns:p14="http://schemas.microsoft.com/office/powerpoint/2010/main" val="35294346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plans</a:t>
            </a:r>
            <a:endParaRPr lang="en-GB" dirty="0"/>
          </a:p>
        </p:txBody>
      </p:sp>
      <p:sp>
        <p:nvSpPr>
          <p:cNvPr id="3" name="Content Placeholder 2"/>
          <p:cNvSpPr>
            <a:spLocks noGrp="1"/>
          </p:cNvSpPr>
          <p:nvPr>
            <p:ph idx="1"/>
          </p:nvPr>
        </p:nvSpPr>
        <p:spPr>
          <a:xfrm>
            <a:off x="457200" y="1935480"/>
            <a:ext cx="8229600" cy="4661872"/>
          </a:xfrm>
        </p:spPr>
        <p:txBody>
          <a:bodyPr/>
          <a:lstStyle/>
          <a:p>
            <a:r>
              <a:rPr lang="en-GB" dirty="0" err="1" smtClean="0"/>
              <a:t>Gd</a:t>
            </a:r>
            <a:r>
              <a:rPr lang="en-GB" dirty="0" smtClean="0"/>
              <a:t>-loading in Super-K</a:t>
            </a:r>
          </a:p>
          <a:p>
            <a:pPr lvl="1"/>
            <a:r>
              <a:rPr lang="en-GB" dirty="0" smtClean="0"/>
              <a:t>possible </a:t>
            </a:r>
            <a:r>
              <a:rPr lang="el-GR" dirty="0" smtClean="0"/>
              <a:t>ν</a:t>
            </a:r>
            <a:r>
              <a:rPr lang="en-GB" dirty="0" smtClean="0"/>
              <a:t>/</a:t>
            </a:r>
            <a:r>
              <a:rPr lang="el-GR" dirty="0" smtClean="0"/>
              <a:t>ν̄</a:t>
            </a:r>
            <a:r>
              <a:rPr lang="en-GB" dirty="0" smtClean="0"/>
              <a:t> separation by neutron tagging</a:t>
            </a:r>
          </a:p>
          <a:p>
            <a:pPr lvl="2"/>
            <a:r>
              <a:rPr lang="en-GB" dirty="0" smtClean="0"/>
              <a:t>CCQE:  </a:t>
            </a:r>
            <a:r>
              <a:rPr lang="el-GR" dirty="0" smtClean="0"/>
              <a:t>ν</a:t>
            </a:r>
            <a:r>
              <a:rPr lang="en-GB" dirty="0" smtClean="0"/>
              <a:t> + p </a:t>
            </a:r>
            <a:r>
              <a:rPr lang="en-GB" dirty="0" smtClean="0">
                <a:latin typeface="Cambria"/>
              </a:rPr>
              <a:t>→ </a:t>
            </a:r>
            <a:r>
              <a:rPr lang="en-GB" dirty="0" smtClean="0"/>
              <a:t>ℓ</a:t>
            </a:r>
            <a:r>
              <a:rPr lang="en-GB" baseline="30000" dirty="0" smtClean="0"/>
              <a:t>−</a:t>
            </a:r>
            <a:r>
              <a:rPr lang="en-GB" dirty="0" smtClean="0"/>
              <a:t> + n whereas </a:t>
            </a:r>
            <a:r>
              <a:rPr lang="el-GR" dirty="0" smtClean="0"/>
              <a:t>ν̄</a:t>
            </a:r>
            <a:r>
              <a:rPr lang="en-GB" dirty="0" smtClean="0"/>
              <a:t> </a:t>
            </a:r>
            <a:r>
              <a:rPr lang="en-GB" dirty="0"/>
              <a:t>+ </a:t>
            </a:r>
            <a:r>
              <a:rPr lang="en-GB" dirty="0" smtClean="0"/>
              <a:t>n </a:t>
            </a:r>
            <a:r>
              <a:rPr lang="en-GB" dirty="0">
                <a:latin typeface="Cambria"/>
              </a:rPr>
              <a:t>→ </a:t>
            </a:r>
            <a:r>
              <a:rPr lang="en-GB" dirty="0" smtClean="0"/>
              <a:t>ℓ</a:t>
            </a:r>
            <a:r>
              <a:rPr lang="en-GB" baseline="30000" dirty="0" smtClean="0"/>
              <a:t>+</a:t>
            </a:r>
            <a:r>
              <a:rPr lang="en-GB" dirty="0" smtClean="0"/>
              <a:t> </a:t>
            </a:r>
            <a:r>
              <a:rPr lang="en-GB" dirty="0"/>
              <a:t>+ </a:t>
            </a:r>
            <a:r>
              <a:rPr lang="en-GB" dirty="0" smtClean="0"/>
              <a:t>p</a:t>
            </a:r>
          </a:p>
          <a:p>
            <a:r>
              <a:rPr lang="en-GB" dirty="0" smtClean="0"/>
              <a:t>Upgrade to ND280</a:t>
            </a:r>
          </a:p>
          <a:p>
            <a:pPr lvl="1"/>
            <a:r>
              <a:rPr lang="en-GB" dirty="0" smtClean="0"/>
              <a:t>replace P0D </a:t>
            </a:r>
            <a:br>
              <a:rPr lang="en-GB" dirty="0" smtClean="0"/>
            </a:br>
            <a:r>
              <a:rPr lang="en-GB" dirty="0" smtClean="0"/>
              <a:t>(scintillator) with</a:t>
            </a:r>
            <a:br>
              <a:rPr lang="en-GB" dirty="0" smtClean="0"/>
            </a:br>
            <a:r>
              <a:rPr lang="en-GB" dirty="0" smtClean="0"/>
              <a:t>horizontal target</a:t>
            </a:r>
            <a:br>
              <a:rPr lang="en-GB" dirty="0" smtClean="0"/>
            </a:br>
            <a:r>
              <a:rPr lang="en-GB" dirty="0" smtClean="0"/>
              <a:t>plus TPCs and </a:t>
            </a:r>
            <a:r>
              <a:rPr lang="en-GB" dirty="0" err="1" smtClean="0"/>
              <a:t>ToF</a:t>
            </a:r>
            <a:endParaRPr lang="en-GB" dirty="0" smtClean="0"/>
          </a:p>
          <a:p>
            <a:pPr lvl="1"/>
            <a:r>
              <a:rPr lang="en-GB" dirty="0" smtClean="0"/>
              <a:t>measure large-angle </a:t>
            </a:r>
            <a:br>
              <a:rPr lang="en-GB" dirty="0" smtClean="0"/>
            </a:br>
            <a:r>
              <a:rPr lang="en-GB" dirty="0" smtClean="0"/>
              <a:t>tracks </a:t>
            </a:r>
          </a:p>
          <a:p>
            <a:r>
              <a:rPr lang="en-GB" dirty="0" smtClean="0"/>
              <a:t>This does assume continued/improved beam time</a:t>
            </a:r>
            <a:endParaRPr lang="en-GB"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7595" y="3284984"/>
            <a:ext cx="4898901" cy="2490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325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Neutrino oscillations: Principles</a:t>
            </a:r>
            <a:endParaRPr lang="en-GB" dirty="0"/>
          </a:p>
        </p:txBody>
      </p:sp>
      <p:sp>
        <p:nvSpPr>
          <p:cNvPr id="3" name="Content Placeholder 2"/>
          <p:cNvSpPr>
            <a:spLocks noGrp="1"/>
          </p:cNvSpPr>
          <p:nvPr>
            <p:ph idx="1"/>
          </p:nvPr>
        </p:nvSpPr>
        <p:spPr/>
        <p:txBody>
          <a:bodyPr/>
          <a:lstStyle/>
          <a:p>
            <a:r>
              <a:rPr lang="en-GB" dirty="0" smtClean="0"/>
              <a:t>We therefore have</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where</a:t>
            </a:r>
            <a:br>
              <a:rPr lang="en-GB" dirty="0" smtClean="0"/>
            </a:b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716" y="2420888"/>
            <a:ext cx="5543550"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Image result for pmns matrix"/>
          <p:cNvPicPr>
            <a:picLocks noChangeAspect="1" noChangeArrowheads="1"/>
          </p:cNvPicPr>
          <p:nvPr/>
        </p:nvPicPr>
        <p:blipFill rotWithShape="1">
          <a:blip r:embed="rId3">
            <a:extLst>
              <a:ext uri="{28A0092B-C50C-407E-A947-70E740481C1C}">
                <a14:useLocalDpi xmlns:a14="http://schemas.microsoft.com/office/drawing/2010/main" val="0"/>
              </a:ext>
            </a:extLst>
          </a:blip>
          <a:srcRect t="33236" b="33382"/>
          <a:stretch/>
        </p:blipFill>
        <p:spPr bwMode="auto">
          <a:xfrm>
            <a:off x="467544" y="4077065"/>
            <a:ext cx="8532000" cy="98622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47556" y="4335487"/>
            <a:ext cx="840068" cy="461665"/>
          </a:xfrm>
          <a:prstGeom prst="rect">
            <a:avLst/>
          </a:prstGeom>
          <a:noFill/>
        </p:spPr>
        <p:txBody>
          <a:bodyPr wrap="square" rtlCol="0">
            <a:spAutoFit/>
          </a:bodyPr>
          <a:lstStyle/>
          <a:p>
            <a:r>
              <a:rPr lang="en-GB" sz="2400" i="1" dirty="0" smtClean="0"/>
              <a:t>U</a:t>
            </a:r>
            <a:endParaRPr lang="en-GB" sz="2400" i="1" dirty="0"/>
          </a:p>
        </p:txBody>
      </p:sp>
      <p:sp>
        <p:nvSpPr>
          <p:cNvPr id="5" name="Up Arrow Callout 4"/>
          <p:cNvSpPr/>
          <p:nvPr/>
        </p:nvSpPr>
        <p:spPr>
          <a:xfrm>
            <a:off x="1043608" y="5085184"/>
            <a:ext cx="1584176" cy="1152128"/>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atmospheric neutrinos</a:t>
            </a:r>
            <a:endParaRPr lang="en-GB" sz="2000" dirty="0"/>
          </a:p>
        </p:txBody>
      </p:sp>
      <p:sp>
        <p:nvSpPr>
          <p:cNvPr id="8" name="Up Arrow Callout 7"/>
          <p:cNvSpPr/>
          <p:nvPr/>
        </p:nvSpPr>
        <p:spPr>
          <a:xfrm>
            <a:off x="5148064" y="5085184"/>
            <a:ext cx="1584176" cy="1152128"/>
          </a:xfrm>
          <a:prstGeom prst="upArrowCallou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solar neutrinos</a:t>
            </a:r>
            <a:endParaRPr lang="en-GB" sz="2000" dirty="0"/>
          </a:p>
        </p:txBody>
      </p:sp>
      <p:sp>
        <p:nvSpPr>
          <p:cNvPr id="9" name="Up Arrow Callout 8"/>
          <p:cNvSpPr/>
          <p:nvPr/>
        </p:nvSpPr>
        <p:spPr>
          <a:xfrm>
            <a:off x="3131840" y="5013176"/>
            <a:ext cx="1584176" cy="1359768"/>
          </a:xfrm>
          <a:prstGeom prst="upArrowCallou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accelerator/ reactor neutrinos</a:t>
            </a:r>
            <a:endParaRPr lang="en-GB" sz="2000" dirty="0"/>
          </a:p>
        </p:txBody>
      </p:sp>
      <p:sp>
        <p:nvSpPr>
          <p:cNvPr id="10" name="Up Arrow Callout 9"/>
          <p:cNvSpPr/>
          <p:nvPr/>
        </p:nvSpPr>
        <p:spPr>
          <a:xfrm>
            <a:off x="7020272" y="5095746"/>
            <a:ext cx="1584176" cy="1152128"/>
          </a:xfrm>
          <a:prstGeom prst="up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err="1" smtClean="0">
                <a:solidFill>
                  <a:schemeClr val="tx2"/>
                </a:solidFill>
              </a:rPr>
              <a:t>Majorana</a:t>
            </a:r>
            <a:r>
              <a:rPr lang="en-GB" sz="2000" dirty="0" smtClean="0">
                <a:solidFill>
                  <a:schemeClr val="tx2"/>
                </a:solidFill>
              </a:rPr>
              <a:t> phases</a:t>
            </a:r>
            <a:endParaRPr lang="en-GB" sz="2000" dirty="0">
              <a:solidFill>
                <a:schemeClr val="tx2"/>
              </a:solidFill>
            </a:endParaRPr>
          </a:p>
        </p:txBody>
      </p:sp>
    </p:spTree>
    <p:extLst>
      <p:ext uri="{BB962C8B-B14F-4D97-AF65-F5344CB8AC3E}">
        <p14:creationId xmlns:p14="http://schemas.microsoft.com/office/powerpoint/2010/main" val="3776190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Two-flavour approximation</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935480"/>
                <a:ext cx="8229600" cy="4661872"/>
              </a:xfrm>
            </p:spPr>
            <p:txBody>
              <a:bodyPr/>
              <a:lstStyle/>
              <a:p>
                <a:r>
                  <a:rPr lang="en-GB" dirty="0" smtClean="0"/>
                  <a:t>If we consider only two flavours in vacuum, the mixing gives us</a:t>
                </a:r>
                <a:br>
                  <a:rPr lang="en-GB" dirty="0" smtClean="0"/>
                </a:br>
                <a14:m>
                  <m:oMath xmlns:m="http://schemas.openxmlformats.org/officeDocument/2006/math">
                    <m:sSub>
                      <m:sSubPr>
                        <m:ctrlPr>
                          <a:rPr lang="en-GB" b="0" i="1" smtClean="0">
                            <a:latin typeface="Cambria Math"/>
                          </a:rPr>
                        </m:ctrlPr>
                      </m:sSubPr>
                      <m:e>
                        <m:r>
                          <a:rPr lang="en-GB" b="0" i="1" smtClean="0">
                            <a:latin typeface="Cambria Math"/>
                          </a:rPr>
                          <m:t>𝑃</m:t>
                        </m:r>
                      </m:e>
                      <m:sub>
                        <m:r>
                          <a:rPr lang="en-GB" b="0" i="1" smtClean="0">
                            <a:latin typeface="Cambria Math"/>
                          </a:rPr>
                          <m:t>𝛼</m:t>
                        </m:r>
                        <m:r>
                          <a:rPr lang="en-GB" b="0" i="1" smtClean="0">
                            <a:latin typeface="Cambria Math"/>
                          </a:rPr>
                          <m:t>→</m:t>
                        </m:r>
                        <m:r>
                          <a:rPr lang="en-GB" b="0" i="1" smtClean="0">
                            <a:latin typeface="Cambria Math"/>
                          </a:rPr>
                          <m:t>𝛽</m:t>
                        </m:r>
                      </m:sub>
                    </m:sSub>
                    <m:r>
                      <a:rPr lang="en-GB" b="0" i="1" smtClean="0">
                        <a:latin typeface="Cambria Math"/>
                      </a:rPr>
                      <m:t>=</m:t>
                    </m:r>
                    <m:func>
                      <m:funcPr>
                        <m:ctrlPr>
                          <a:rPr lang="en-GB" b="0" i="1" smtClean="0">
                            <a:latin typeface="Cambria Math"/>
                          </a:rPr>
                        </m:ctrlPr>
                      </m:funcPr>
                      <m:fName>
                        <m:sSup>
                          <m:sSupPr>
                            <m:ctrlPr>
                              <a:rPr lang="en-GB" b="0" i="1" smtClean="0">
                                <a:latin typeface="Cambria Math"/>
                              </a:rPr>
                            </m:ctrlPr>
                          </m:sSupPr>
                          <m:e>
                            <m:r>
                              <m:rPr>
                                <m:sty m:val="p"/>
                              </m:rPr>
                              <a:rPr lang="en-GB" b="0" i="0" smtClean="0">
                                <a:latin typeface="Cambria Math"/>
                              </a:rPr>
                              <m:t>sin</m:t>
                            </m:r>
                          </m:e>
                          <m:sup>
                            <m:r>
                              <a:rPr lang="en-GB" b="0" i="1" smtClean="0">
                                <a:latin typeface="Cambria Math"/>
                              </a:rPr>
                              <m:t>2</m:t>
                            </m:r>
                          </m:sup>
                        </m:sSup>
                      </m:fName>
                      <m:e>
                        <m:r>
                          <a:rPr lang="en-GB" b="0" i="1" smtClean="0">
                            <a:latin typeface="Cambria Math"/>
                          </a:rPr>
                          <m:t>2</m:t>
                        </m:r>
                        <m:r>
                          <a:rPr lang="en-GB" b="0" i="1" smtClean="0">
                            <a:latin typeface="Cambria Math"/>
                          </a:rPr>
                          <m:t>𝜃</m:t>
                        </m:r>
                      </m:e>
                    </m:func>
                    <m:func>
                      <m:funcPr>
                        <m:ctrlPr>
                          <a:rPr lang="en-GB" b="0" i="1" smtClean="0">
                            <a:latin typeface="Cambria Math"/>
                          </a:rPr>
                        </m:ctrlPr>
                      </m:funcPr>
                      <m:fName>
                        <m:sSup>
                          <m:sSupPr>
                            <m:ctrlPr>
                              <a:rPr lang="en-GB" b="0" i="1" smtClean="0">
                                <a:latin typeface="Cambria Math"/>
                              </a:rPr>
                            </m:ctrlPr>
                          </m:sSupPr>
                          <m:e>
                            <m:r>
                              <m:rPr>
                                <m:sty m:val="p"/>
                              </m:rPr>
                              <a:rPr lang="en-GB" b="0" i="0" smtClean="0">
                                <a:latin typeface="Cambria Math"/>
                              </a:rPr>
                              <m:t>sin</m:t>
                            </m:r>
                          </m:e>
                          <m:sup>
                            <m:r>
                              <a:rPr lang="en-GB" b="0" i="1" smtClean="0">
                                <a:latin typeface="Cambria Math"/>
                              </a:rPr>
                              <m:t>2</m:t>
                            </m:r>
                          </m:sup>
                        </m:sSup>
                      </m:fName>
                      <m:e>
                        <m:d>
                          <m:dPr>
                            <m:ctrlPr>
                              <a:rPr lang="en-GB" b="0" i="1" smtClean="0">
                                <a:latin typeface="Cambria Math"/>
                              </a:rPr>
                            </m:ctrlPr>
                          </m:dPr>
                          <m:e>
                            <m:r>
                              <a:rPr lang="en-GB" b="0" i="1" smtClean="0">
                                <a:latin typeface="Cambria Math"/>
                              </a:rPr>
                              <m:t>1</m:t>
                            </m:r>
                            <m:r>
                              <a:rPr lang="en-GB" b="0" i="1" smtClean="0">
                                <a:latin typeface="Cambria Math"/>
                              </a:rPr>
                              <m:t>.</m:t>
                            </m:r>
                            <m:r>
                              <a:rPr lang="en-GB" b="0" i="1" smtClean="0">
                                <a:latin typeface="Cambria Math"/>
                              </a:rPr>
                              <m:t>27</m:t>
                            </m:r>
                            <m:f>
                              <m:fPr>
                                <m:ctrlPr>
                                  <a:rPr lang="en-GB" b="0" i="1" smtClean="0">
                                    <a:latin typeface="Cambria Math"/>
                                  </a:rPr>
                                </m:ctrlPr>
                              </m:fPr>
                              <m:num>
                                <m:r>
                                  <m:rPr>
                                    <m:sty m:val="p"/>
                                  </m:rPr>
                                  <a:rPr lang="en-GB" b="0" i="0" smtClean="0">
                                    <a:latin typeface="Cambria Math"/>
                                  </a:rPr>
                                  <m:t>Δ</m:t>
                                </m:r>
                                <m:sSup>
                                  <m:sSupPr>
                                    <m:ctrlPr>
                                      <a:rPr lang="en-GB" b="0" i="1" smtClean="0">
                                        <a:latin typeface="Cambria Math"/>
                                      </a:rPr>
                                    </m:ctrlPr>
                                  </m:sSupPr>
                                  <m:e>
                                    <m:r>
                                      <a:rPr lang="en-GB" b="0" i="1" smtClean="0">
                                        <a:latin typeface="Cambria Math"/>
                                      </a:rPr>
                                      <m:t>𝑚</m:t>
                                    </m:r>
                                  </m:e>
                                  <m:sup>
                                    <m:r>
                                      <a:rPr lang="en-GB" b="0" i="1" smtClean="0">
                                        <a:latin typeface="Cambria Math"/>
                                      </a:rPr>
                                      <m:t>2</m:t>
                                    </m:r>
                                  </m:sup>
                                </m:sSup>
                                <m:r>
                                  <a:rPr lang="en-GB" b="0" i="1" smtClean="0">
                                    <a:latin typeface="Cambria Math"/>
                                  </a:rPr>
                                  <m:t>𝐿</m:t>
                                </m:r>
                              </m:num>
                              <m:den>
                                <m:r>
                                  <a:rPr lang="en-GB" b="0" i="1" smtClean="0">
                                    <a:latin typeface="Cambria Math"/>
                                  </a:rPr>
                                  <m:t>𝐸</m:t>
                                </m:r>
                              </m:den>
                            </m:f>
                          </m:e>
                        </m:d>
                      </m:e>
                    </m:func>
                  </m:oMath>
                </a14:m>
                <a:endParaRPr lang="en-GB" b="0" dirty="0" smtClean="0"/>
              </a:p>
              <a:p>
                <a:pPr lvl="1"/>
                <a:r>
                  <a:rPr lang="en-GB" dirty="0" smtClean="0"/>
                  <a:t>where </a:t>
                </a:r>
                <a:r>
                  <a:rPr lang="el-GR" dirty="0" smtClean="0"/>
                  <a:t>Δ</a:t>
                </a:r>
                <a:r>
                  <a:rPr lang="en-GB" i="1" dirty="0" smtClean="0"/>
                  <a:t>m</a:t>
                </a:r>
                <a:r>
                  <a:rPr lang="en-GB" baseline="30000" dirty="0" smtClean="0"/>
                  <a:t>2</a:t>
                </a:r>
                <a:r>
                  <a:rPr lang="en-GB" dirty="0" smtClean="0"/>
                  <a:t> is measured in eV</a:t>
                </a:r>
                <a:r>
                  <a:rPr lang="en-GB" baseline="30000" dirty="0" smtClean="0"/>
                  <a:t>2</a:t>
                </a:r>
                <a:r>
                  <a:rPr lang="en-GB" dirty="0" smtClean="0"/>
                  <a:t> and </a:t>
                </a:r>
                <a:r>
                  <a:rPr lang="en-GB" i="1" dirty="0" smtClean="0"/>
                  <a:t>L</a:t>
                </a:r>
                <a:r>
                  <a:rPr lang="en-GB" dirty="0" smtClean="0"/>
                  <a:t>/</a:t>
                </a:r>
                <a:r>
                  <a:rPr lang="en-GB" i="1" dirty="0" smtClean="0"/>
                  <a:t>E</a:t>
                </a:r>
                <a:r>
                  <a:rPr lang="en-GB" dirty="0" smtClean="0"/>
                  <a:t> in km/GeV</a:t>
                </a:r>
              </a:p>
              <a:p>
                <a:r>
                  <a:rPr lang="en-GB" dirty="0" smtClean="0"/>
                  <a:t>Expressions for three-flavour mixing are </a:t>
                </a:r>
                <a:r>
                  <a:rPr lang="en-GB" i="1" dirty="0" smtClean="0"/>
                  <a:t>much</a:t>
                </a:r>
                <a:r>
                  <a:rPr lang="en-GB" dirty="0" smtClean="0"/>
                  <a:t> more complicated, but the key points are</a:t>
                </a:r>
              </a:p>
              <a:p>
                <a:pPr lvl="1"/>
                <a:r>
                  <a:rPr lang="en-GB" dirty="0" smtClean="0"/>
                  <a:t>the probability depends on </a:t>
                </a:r>
                <a14:m>
                  <m:oMath xmlns:m="http://schemas.openxmlformats.org/officeDocument/2006/math">
                    <m:d>
                      <m:dPr>
                        <m:begChr m:val="|"/>
                        <m:endChr m:val="|"/>
                        <m:ctrlPr>
                          <a:rPr lang="en-GB" b="0" i="1" smtClean="0">
                            <a:latin typeface="Cambria Math"/>
                          </a:rPr>
                        </m:ctrlPr>
                      </m:dPr>
                      <m:e>
                        <m:sSubSup>
                          <m:sSubSupPr>
                            <m:ctrlPr>
                              <a:rPr lang="en-GB" b="0" i="1" smtClean="0">
                                <a:latin typeface="Cambria Math"/>
                              </a:rPr>
                            </m:ctrlPr>
                          </m:sSubSupPr>
                          <m:e>
                            <m:r>
                              <a:rPr lang="en-GB" b="0" i="1" smtClean="0">
                                <a:latin typeface="Cambria Math"/>
                              </a:rPr>
                              <m:t>𝑚</m:t>
                            </m:r>
                          </m:e>
                          <m:sub>
                            <m:r>
                              <a:rPr lang="en-GB" b="0" i="1" smtClean="0">
                                <a:latin typeface="Cambria Math"/>
                              </a:rPr>
                              <m:t>𝑖</m:t>
                            </m:r>
                          </m:sub>
                          <m:sup>
                            <m:r>
                              <a:rPr lang="en-GB" b="0" i="1" smtClean="0">
                                <a:latin typeface="Cambria Math"/>
                              </a:rPr>
                              <m:t>2</m:t>
                            </m:r>
                          </m:sup>
                        </m:sSubSup>
                        <m:r>
                          <a:rPr lang="en-GB" b="0" i="1" smtClean="0">
                            <a:latin typeface="Cambria Math"/>
                          </a:rPr>
                          <m:t>−</m:t>
                        </m:r>
                        <m:sSubSup>
                          <m:sSubSupPr>
                            <m:ctrlPr>
                              <a:rPr lang="en-GB" b="0" i="1" smtClean="0">
                                <a:latin typeface="Cambria Math"/>
                              </a:rPr>
                            </m:ctrlPr>
                          </m:sSubSupPr>
                          <m:e>
                            <m:r>
                              <a:rPr lang="en-GB" b="0" i="1" smtClean="0">
                                <a:latin typeface="Cambria Math"/>
                              </a:rPr>
                              <m:t>𝑚</m:t>
                            </m:r>
                          </m:e>
                          <m:sub>
                            <m:r>
                              <a:rPr lang="en-GB" b="0" i="1" smtClean="0">
                                <a:latin typeface="Cambria Math"/>
                              </a:rPr>
                              <m:t>𝑗</m:t>
                            </m:r>
                          </m:sub>
                          <m:sup>
                            <m:r>
                              <a:rPr lang="en-GB" b="0" i="1" smtClean="0">
                                <a:latin typeface="Cambria Math"/>
                              </a:rPr>
                              <m:t>2</m:t>
                            </m:r>
                          </m:sup>
                        </m:sSubSup>
                      </m:e>
                    </m:d>
                  </m:oMath>
                </a14:m>
                <a:r>
                  <a:rPr lang="en-GB" dirty="0" smtClean="0"/>
                  <a:t> and on </a:t>
                </a:r>
                <a:r>
                  <a:rPr lang="en-GB" i="1" dirty="0" smtClean="0"/>
                  <a:t>L/E</a:t>
                </a:r>
              </a:p>
              <a:p>
                <a:pPr lvl="1"/>
                <a:r>
                  <a:rPr lang="en-GB" dirty="0" smtClean="0"/>
                  <a:t>for oscillations in vacuum, there is no sensitivity to the </a:t>
                </a:r>
                <a:r>
                  <a:rPr lang="en-GB" i="1" dirty="0" smtClean="0"/>
                  <a:t>sign</a:t>
                </a:r>
                <a:r>
                  <a:rPr lang="en-GB" dirty="0" smtClean="0"/>
                  <a:t> of </a:t>
                </a:r>
                <a:r>
                  <a:rPr lang="el-GR" dirty="0" smtClean="0"/>
                  <a:t>Δ</a:t>
                </a:r>
                <a:r>
                  <a:rPr lang="en-GB" i="1" dirty="0" smtClean="0"/>
                  <a:t>m</a:t>
                </a:r>
                <a:r>
                  <a:rPr lang="en-GB" baseline="30000" dirty="0" smtClean="0"/>
                  <a:t>2</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661872"/>
              </a:xfrm>
              <a:blipFill rotWithShape="1">
                <a:blip r:embed="rId2"/>
                <a:stretch>
                  <a:fillRect l="-889" t="-1047" r="-1630"/>
                </a:stretch>
              </a:blipFill>
            </p:spPr>
            <p:txBody>
              <a:bodyPr/>
              <a:lstStyle/>
              <a:p>
                <a:r>
                  <a:rPr lang="en-GB">
                    <a:noFill/>
                  </a:rPr>
                  <a:t> </a:t>
                </a:r>
              </a:p>
            </p:txBody>
          </p:sp>
        </mc:Fallback>
      </mc:AlternateContent>
    </p:spTree>
    <p:extLst>
      <p:ext uri="{BB962C8B-B14F-4D97-AF65-F5344CB8AC3E}">
        <p14:creationId xmlns:p14="http://schemas.microsoft.com/office/powerpoint/2010/main" val="2776183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Three-flavour mixing</a:t>
            </a:r>
            <a:endParaRPr lang="en-GB"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176" y="5232311"/>
            <a:ext cx="4212000" cy="483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r>
              <a:rPr lang="en-GB" dirty="0" smtClean="0"/>
              <a:t>An expression for three-flavour mixing:</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GB" dirty="0" smtClean="0"/>
          </a:p>
          <a:p>
            <a:pPr lvl="1"/>
            <a:r>
              <a:rPr lang="en-GB" dirty="0" smtClean="0"/>
              <a:t>where</a:t>
            </a: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492896"/>
            <a:ext cx="460057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732240" y="2492896"/>
            <a:ext cx="2016224" cy="3416320"/>
          </a:xfrm>
          <a:prstGeom prst="rect">
            <a:avLst/>
          </a:prstGeom>
          <a:noFill/>
          <a:ln>
            <a:solidFill>
              <a:schemeClr val="accent3">
                <a:lumMod val="50000"/>
              </a:schemeClr>
            </a:solidFill>
          </a:ln>
        </p:spPr>
        <p:txBody>
          <a:bodyPr wrap="square" rtlCol="0">
            <a:spAutoFit/>
          </a:bodyPr>
          <a:lstStyle/>
          <a:p>
            <a:r>
              <a:rPr lang="en-GB" sz="2400" i="1" dirty="0" smtClean="0">
                <a:solidFill>
                  <a:schemeClr val="accent3">
                    <a:lumMod val="75000"/>
                  </a:schemeClr>
                </a:solidFill>
              </a:rPr>
              <a:t>Note that this expression includes the phase </a:t>
            </a:r>
            <a:r>
              <a:rPr lang="el-GR" sz="2400" i="1" dirty="0" smtClean="0">
                <a:solidFill>
                  <a:schemeClr val="accent3">
                    <a:lumMod val="75000"/>
                  </a:schemeClr>
                </a:solidFill>
              </a:rPr>
              <a:t>δ</a:t>
            </a:r>
            <a:r>
              <a:rPr lang="en-GB" sz="2400" i="1" dirty="0" smtClean="0">
                <a:solidFill>
                  <a:schemeClr val="accent3">
                    <a:lumMod val="75000"/>
                  </a:schemeClr>
                </a:solidFill>
              </a:rPr>
              <a:t>, which is CP violating—i.e. distinguishes neutrinos and antineutrinos</a:t>
            </a:r>
            <a:endParaRPr lang="en-GB" sz="2400" i="1" dirty="0">
              <a:solidFill>
                <a:schemeClr val="accent3">
                  <a:lumMod val="75000"/>
                </a:schemeClr>
              </a:solidFill>
            </a:endParaRPr>
          </a:p>
        </p:txBody>
      </p:sp>
    </p:spTree>
    <p:extLst>
      <p:ext uri="{BB962C8B-B14F-4D97-AF65-F5344CB8AC3E}">
        <p14:creationId xmlns:p14="http://schemas.microsoft.com/office/powerpoint/2010/main" val="8680448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507288" cy="1143000"/>
          </a:xfrm>
        </p:spPr>
        <p:txBody>
          <a:bodyPr>
            <a:normAutofit/>
          </a:bodyPr>
          <a:lstStyle/>
          <a:p>
            <a:r>
              <a:rPr lang="en-GB" dirty="0" smtClean="0"/>
              <a:t>Neutrino oscillations: key points</a:t>
            </a:r>
            <a:endParaRPr lang="en-GB" dirty="0"/>
          </a:p>
        </p:txBody>
      </p:sp>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1119"/>
          <a:stretch/>
        </p:blipFill>
        <p:spPr bwMode="auto">
          <a:xfrm>
            <a:off x="828680" y="1916832"/>
            <a:ext cx="8208000" cy="1747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1935480"/>
            <a:ext cx="8229600" cy="4661872"/>
          </a:xfrm>
        </p:spPr>
        <p:txBody>
          <a:bodyPr/>
          <a:lstStyle/>
          <a:p>
            <a:r>
              <a:rPr lang="en-GB" dirty="0" smtClean="0"/>
              <a:t>The current best estimate of </a:t>
            </a:r>
            <a:r>
              <a:rPr lang="en-GB" i="1" dirty="0" smtClean="0"/>
              <a:t>U</a:t>
            </a:r>
            <a:r>
              <a:rPr lang="en-GB" dirty="0" smtClean="0"/>
              <a:t> is</a:t>
            </a:r>
            <a:br>
              <a:rPr lang="en-GB" dirty="0" smtClean="0"/>
            </a:br>
            <a:r>
              <a:rPr lang="en-GB" dirty="0" smtClean="0"/>
              <a:t/>
            </a:r>
            <a:br>
              <a:rPr lang="en-GB" dirty="0" smtClean="0"/>
            </a:br>
            <a:r>
              <a:rPr lang="en-GB" dirty="0" smtClean="0"/>
              <a:t/>
            </a:r>
            <a:br>
              <a:rPr lang="en-GB" dirty="0" smtClean="0"/>
            </a:br>
            <a:endParaRPr lang="en-GB" dirty="0" smtClean="0"/>
          </a:p>
          <a:p>
            <a:pPr lvl="1"/>
            <a:r>
              <a:rPr lang="en-GB" dirty="0" smtClean="0"/>
              <a:t>This is very unlike the quark CKM matrix: the misalignment between mass eigenstates and flavour eigenstates is not small</a:t>
            </a:r>
          </a:p>
          <a:p>
            <a:r>
              <a:rPr lang="en-GB" dirty="0" smtClean="0"/>
              <a:t>We know that </a:t>
            </a:r>
            <a:r>
              <a:rPr lang="en-GB" i="1" dirty="0" smtClean="0"/>
              <a:t>m</a:t>
            </a:r>
            <a:r>
              <a:rPr lang="en-GB" baseline="-25000" dirty="0" smtClean="0"/>
              <a:t>1</a:t>
            </a:r>
            <a:r>
              <a:rPr lang="en-GB" dirty="0" smtClean="0"/>
              <a:t> &lt; </a:t>
            </a:r>
            <a:r>
              <a:rPr lang="en-GB" i="1" dirty="0" smtClean="0"/>
              <a:t>m</a:t>
            </a:r>
            <a:r>
              <a:rPr lang="en-GB" baseline="-25000" dirty="0" smtClean="0"/>
              <a:t>2</a:t>
            </a:r>
            <a:r>
              <a:rPr lang="en-GB" dirty="0" smtClean="0"/>
              <a:t>, but do not know whether </a:t>
            </a:r>
            <a:r>
              <a:rPr lang="en-GB" i="1" dirty="0" smtClean="0"/>
              <a:t>m</a:t>
            </a:r>
            <a:r>
              <a:rPr lang="en-GB" baseline="-25000" dirty="0" smtClean="0"/>
              <a:t>3</a:t>
            </a:r>
            <a:r>
              <a:rPr lang="en-GB" dirty="0" smtClean="0"/>
              <a:t> is greater than </a:t>
            </a:r>
            <a:r>
              <a:rPr lang="en-GB" i="1" dirty="0" smtClean="0"/>
              <a:t>m</a:t>
            </a:r>
            <a:r>
              <a:rPr lang="en-GB" baseline="-25000" dirty="0" smtClean="0"/>
              <a:t>2</a:t>
            </a:r>
            <a:r>
              <a:rPr lang="en-GB" dirty="0" smtClean="0"/>
              <a:t> (</a:t>
            </a:r>
            <a:r>
              <a:rPr lang="en-GB" i="1" dirty="0" smtClean="0"/>
              <a:t>normal hierarchy</a:t>
            </a:r>
            <a:r>
              <a:rPr lang="en-GB" dirty="0" smtClean="0"/>
              <a:t>) or less than </a:t>
            </a:r>
            <a:r>
              <a:rPr lang="en-GB" i="1" dirty="0" smtClean="0"/>
              <a:t>m</a:t>
            </a:r>
            <a:r>
              <a:rPr lang="en-GB" baseline="-25000" dirty="0" smtClean="0"/>
              <a:t>1</a:t>
            </a:r>
            <a:r>
              <a:rPr lang="en-GB" dirty="0" smtClean="0"/>
              <a:t> (</a:t>
            </a:r>
            <a:r>
              <a:rPr lang="en-GB" i="1" dirty="0" smtClean="0"/>
              <a:t>inverted hierarchy</a:t>
            </a:r>
            <a:r>
              <a:rPr lang="en-GB" dirty="0" smtClean="0"/>
              <a:t>)</a:t>
            </a:r>
          </a:p>
        </p:txBody>
      </p:sp>
    </p:spTree>
    <p:extLst>
      <p:ext uri="{BB962C8B-B14F-4D97-AF65-F5344CB8AC3E}">
        <p14:creationId xmlns:p14="http://schemas.microsoft.com/office/powerpoint/2010/main" val="3200532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Experimental techniques</a:t>
            </a:r>
            <a:endParaRPr lang="en-GB" dirty="0"/>
          </a:p>
        </p:txBody>
      </p:sp>
      <p:sp>
        <p:nvSpPr>
          <p:cNvPr id="3" name="Content Placeholder 2"/>
          <p:cNvSpPr>
            <a:spLocks noGrp="1"/>
          </p:cNvSpPr>
          <p:nvPr>
            <p:ph idx="1"/>
          </p:nvPr>
        </p:nvSpPr>
        <p:spPr>
          <a:xfrm>
            <a:off x="457200" y="1935480"/>
            <a:ext cx="8229600" cy="4824000"/>
          </a:xfrm>
        </p:spPr>
        <p:txBody>
          <a:bodyPr/>
          <a:lstStyle/>
          <a:p>
            <a:r>
              <a:rPr lang="en-GB" dirty="0" smtClean="0"/>
              <a:t>Basic aim of an oscillation experiment: measure the level of flavour change, i.e. the probability that a neutrino produced as </a:t>
            </a:r>
            <a:r>
              <a:rPr lang="el-GR" dirty="0" smtClean="0"/>
              <a:t>ν</a:t>
            </a:r>
            <a:r>
              <a:rPr lang="el-GR" baseline="-25000" dirty="0" smtClean="0"/>
              <a:t>α</a:t>
            </a:r>
            <a:r>
              <a:rPr lang="en-GB" dirty="0" smtClean="0"/>
              <a:t> is detected as </a:t>
            </a:r>
            <a:r>
              <a:rPr lang="el-GR" dirty="0" smtClean="0"/>
              <a:t>ν</a:t>
            </a:r>
            <a:r>
              <a:rPr lang="el-GR" baseline="-25000" dirty="0" smtClean="0"/>
              <a:t>β</a:t>
            </a:r>
            <a:r>
              <a:rPr lang="en-GB" dirty="0" smtClean="0"/>
              <a:t>, where </a:t>
            </a:r>
            <a:r>
              <a:rPr lang="el-GR" dirty="0" smtClean="0"/>
              <a:t>α</a:t>
            </a:r>
            <a:r>
              <a:rPr lang="en-GB" dirty="0" smtClean="0"/>
              <a:t> </a:t>
            </a:r>
            <a:r>
              <a:rPr lang="el-GR" dirty="0" smtClean="0"/>
              <a:t>≠</a:t>
            </a:r>
            <a:r>
              <a:rPr lang="en-GB" dirty="0" smtClean="0"/>
              <a:t> </a:t>
            </a:r>
            <a:r>
              <a:rPr lang="el-GR" dirty="0" smtClean="0"/>
              <a:t>β</a:t>
            </a:r>
            <a:endParaRPr lang="en-GB" dirty="0" smtClean="0"/>
          </a:p>
          <a:p>
            <a:r>
              <a:rPr lang="en-GB" dirty="0" smtClean="0"/>
              <a:t>Two approaches:</a:t>
            </a:r>
          </a:p>
          <a:p>
            <a:pPr lvl="1"/>
            <a:r>
              <a:rPr lang="en-GB" b="1" dirty="0" smtClean="0"/>
              <a:t>disappearance experiment</a:t>
            </a:r>
            <a:r>
              <a:rPr lang="en-GB" dirty="0" smtClean="0"/>
              <a:t>: observe that the flux of </a:t>
            </a:r>
            <a:r>
              <a:rPr lang="el-GR" dirty="0"/>
              <a:t>ν</a:t>
            </a:r>
            <a:r>
              <a:rPr lang="el-GR" baseline="-25000" dirty="0"/>
              <a:t>α</a:t>
            </a:r>
            <a:r>
              <a:rPr lang="en-GB" dirty="0" smtClean="0"/>
              <a:t> is less than expected</a:t>
            </a:r>
          </a:p>
          <a:p>
            <a:pPr lvl="2"/>
            <a:r>
              <a:rPr lang="en-GB" b="1" dirty="0" smtClean="0"/>
              <a:t>solar </a:t>
            </a:r>
            <a:r>
              <a:rPr lang="en-GB" dirty="0" smtClean="0"/>
              <a:t>and </a:t>
            </a:r>
            <a:r>
              <a:rPr lang="en-GB" b="1" dirty="0" smtClean="0"/>
              <a:t>reactor</a:t>
            </a:r>
            <a:r>
              <a:rPr lang="en-GB" dirty="0" smtClean="0"/>
              <a:t> neutrino experiments </a:t>
            </a:r>
            <a:r>
              <a:rPr lang="en-GB" i="1" dirty="0" smtClean="0"/>
              <a:t>must</a:t>
            </a:r>
            <a:r>
              <a:rPr lang="en-GB" dirty="0" smtClean="0"/>
              <a:t> work this way, because their neutrinos have energies too low to permit the production of any charged lepton other than the electron</a:t>
            </a:r>
          </a:p>
          <a:p>
            <a:pPr lvl="1"/>
            <a:r>
              <a:rPr lang="en-GB" b="1" dirty="0" smtClean="0"/>
              <a:t>appearance experiment</a:t>
            </a:r>
            <a:r>
              <a:rPr lang="en-GB" dirty="0" smtClean="0"/>
              <a:t>: observe </a:t>
            </a:r>
            <a:r>
              <a:rPr lang="el-GR" dirty="0"/>
              <a:t>ν</a:t>
            </a:r>
            <a:r>
              <a:rPr lang="el-GR" baseline="-25000" dirty="0"/>
              <a:t>β</a:t>
            </a:r>
            <a:r>
              <a:rPr lang="en-GB" dirty="0" smtClean="0"/>
              <a:t> in a beam that was produced as </a:t>
            </a:r>
            <a:r>
              <a:rPr lang="el-GR" dirty="0" smtClean="0"/>
              <a:t>ν</a:t>
            </a:r>
            <a:r>
              <a:rPr lang="el-GR" baseline="-25000" dirty="0" smtClean="0"/>
              <a:t>α</a:t>
            </a:r>
            <a:endParaRPr lang="en-GB" baseline="-25000" dirty="0" smtClean="0"/>
          </a:p>
          <a:p>
            <a:pPr lvl="2"/>
            <a:r>
              <a:rPr lang="en-GB" dirty="0" smtClean="0"/>
              <a:t>this requires careful control of the original beam composition</a:t>
            </a:r>
            <a:endParaRPr lang="en-GB" dirty="0"/>
          </a:p>
        </p:txBody>
      </p:sp>
    </p:spTree>
    <p:extLst>
      <p:ext uri="{BB962C8B-B14F-4D97-AF65-F5344CB8AC3E}">
        <p14:creationId xmlns:p14="http://schemas.microsoft.com/office/powerpoint/2010/main" val="2411688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Tuning </a:t>
            </a:r>
            <a:r>
              <a:rPr lang="en-GB" i="1" dirty="0" smtClean="0"/>
              <a:t>L</a:t>
            </a:r>
            <a:r>
              <a:rPr lang="en-GB" dirty="0" smtClean="0"/>
              <a:t>/</a:t>
            </a:r>
            <a:r>
              <a:rPr lang="en-GB" i="1" dirty="0" smtClean="0"/>
              <a:t>E</a:t>
            </a:r>
            <a:endParaRPr lang="en-GB" dirty="0"/>
          </a:p>
        </p:txBody>
      </p:sp>
      <p:sp>
        <p:nvSpPr>
          <p:cNvPr id="3" name="Content Placeholder 2"/>
          <p:cNvSpPr>
            <a:spLocks noGrp="1"/>
          </p:cNvSpPr>
          <p:nvPr>
            <p:ph idx="1"/>
          </p:nvPr>
        </p:nvSpPr>
        <p:spPr>
          <a:xfrm>
            <a:off x="457200" y="1935480"/>
            <a:ext cx="8229600" cy="4661872"/>
          </a:xfrm>
        </p:spPr>
        <p:txBody>
          <a:bodyPr/>
          <a:lstStyle/>
          <a:p>
            <a:r>
              <a:rPr lang="en-GB" dirty="0" smtClean="0"/>
              <a:t>We know that </a:t>
            </a:r>
            <a:r>
              <a:rPr lang="el-GR" dirty="0" smtClean="0"/>
              <a:t>Δ</a:t>
            </a:r>
            <a:r>
              <a:rPr lang="en-GB" i="1" dirty="0" smtClean="0"/>
              <a:t>m</a:t>
            </a:r>
            <a:r>
              <a:rPr lang="en-GB" baseline="30000" dirty="0" smtClean="0"/>
              <a:t>2</a:t>
            </a:r>
            <a:r>
              <a:rPr lang="en-GB" baseline="-25000" dirty="0" smtClean="0"/>
              <a:t>32</a:t>
            </a:r>
            <a:r>
              <a:rPr lang="en-GB" dirty="0" smtClean="0"/>
              <a:t> </a:t>
            </a:r>
            <a:r>
              <a:rPr lang="en-GB" dirty="0" smtClean="0">
                <a:latin typeface="Cambria" panose="02040503050406030204" pitchFamily="18" charset="0"/>
              </a:rPr>
              <a:t>≫</a:t>
            </a:r>
            <a:r>
              <a:rPr lang="en-GB" dirty="0" smtClean="0"/>
              <a:t> </a:t>
            </a:r>
            <a:r>
              <a:rPr lang="el-GR" dirty="0" smtClean="0"/>
              <a:t>Δ</a:t>
            </a:r>
            <a:r>
              <a:rPr lang="en-GB" i="1" dirty="0" smtClean="0"/>
              <a:t>m</a:t>
            </a:r>
            <a:r>
              <a:rPr lang="en-GB" baseline="30000" dirty="0" smtClean="0"/>
              <a:t>2</a:t>
            </a:r>
            <a:r>
              <a:rPr lang="en-GB" baseline="-25000" dirty="0" smtClean="0"/>
              <a:t>21</a:t>
            </a:r>
          </a:p>
          <a:p>
            <a:pPr lvl="1"/>
            <a:r>
              <a:rPr lang="en-GB" dirty="0" smtClean="0"/>
              <a:t>they are respectively 2.5×10</a:t>
            </a:r>
            <a:r>
              <a:rPr lang="en-GB" baseline="30000" dirty="0" smtClean="0"/>
              <a:t>−3</a:t>
            </a:r>
            <a:r>
              <a:rPr lang="en-GB" dirty="0" smtClean="0"/>
              <a:t> and 7.4×10</a:t>
            </a:r>
            <a:r>
              <a:rPr lang="en-GB" baseline="30000" dirty="0" smtClean="0"/>
              <a:t>−5</a:t>
            </a:r>
            <a:r>
              <a:rPr lang="en-GB" dirty="0" smtClean="0"/>
              <a:t> eV</a:t>
            </a:r>
            <a:r>
              <a:rPr lang="en-GB" baseline="30000" dirty="0" smtClean="0"/>
              <a:t>2 </a:t>
            </a:r>
            <a:br>
              <a:rPr lang="en-GB" baseline="30000" dirty="0" smtClean="0"/>
            </a:br>
            <a:r>
              <a:rPr lang="en-GB" dirty="0" smtClean="0"/>
              <a:t>(normal ordering, </a:t>
            </a:r>
            <a:r>
              <a:rPr lang="en-GB" dirty="0" err="1" smtClean="0"/>
              <a:t>NuFIT</a:t>
            </a:r>
            <a:r>
              <a:rPr lang="en-GB" dirty="0" smtClean="0"/>
              <a:t> 3.2)</a:t>
            </a:r>
          </a:p>
          <a:p>
            <a:r>
              <a:rPr lang="en-GB" dirty="0" smtClean="0"/>
              <a:t>Therefore, if you start with </a:t>
            </a:r>
            <a:r>
              <a:rPr lang="el-GR" dirty="0" smtClean="0"/>
              <a:t>ν</a:t>
            </a:r>
            <a:r>
              <a:rPr lang="en-GB" baseline="-25000" dirty="0" smtClean="0"/>
              <a:t>e</a:t>
            </a:r>
            <a:r>
              <a:rPr lang="en-GB" dirty="0" smtClean="0"/>
              <a:t> (relevant mixing angles </a:t>
            </a:r>
            <a:r>
              <a:rPr lang="el-GR" dirty="0" smtClean="0"/>
              <a:t>θ</a:t>
            </a:r>
            <a:r>
              <a:rPr lang="en-GB" baseline="-25000" dirty="0" smtClean="0"/>
              <a:t>12</a:t>
            </a:r>
            <a:r>
              <a:rPr lang="en-GB" dirty="0" smtClean="0"/>
              <a:t> and </a:t>
            </a:r>
            <a:r>
              <a:rPr lang="el-GR" dirty="0"/>
              <a:t>θ</a:t>
            </a:r>
            <a:r>
              <a:rPr lang="en-GB" baseline="-25000" dirty="0" smtClean="0"/>
              <a:t>13</a:t>
            </a:r>
            <a:r>
              <a:rPr lang="en-GB" dirty="0" smtClean="0"/>
              <a:t>) it is possible to “tune” your </a:t>
            </a:r>
            <a:r>
              <a:rPr lang="en-GB" i="1" dirty="0" smtClean="0"/>
              <a:t>L</a:t>
            </a:r>
            <a:r>
              <a:rPr lang="en-GB" dirty="0" smtClean="0"/>
              <a:t>/</a:t>
            </a:r>
            <a:r>
              <a:rPr lang="en-GB" i="1" dirty="0" smtClean="0"/>
              <a:t>E</a:t>
            </a:r>
            <a:r>
              <a:rPr lang="en-GB" dirty="0" smtClean="0"/>
              <a:t> so that only one mixing angle is significant</a:t>
            </a:r>
          </a:p>
          <a:p>
            <a:pPr lvl="1"/>
            <a:r>
              <a:rPr lang="en-GB" dirty="0" smtClean="0"/>
              <a:t>hence </a:t>
            </a:r>
            <a:r>
              <a:rPr lang="en-GB" dirty="0" err="1" smtClean="0"/>
              <a:t>KamLAND</a:t>
            </a:r>
            <a:r>
              <a:rPr lang="en-GB" dirty="0" smtClean="0"/>
              <a:t> (reactor</a:t>
            </a:r>
            <a:br>
              <a:rPr lang="en-GB" dirty="0" smtClean="0"/>
            </a:br>
            <a:r>
              <a:rPr lang="en-GB" dirty="0" smtClean="0"/>
              <a:t>neutrinos, </a:t>
            </a:r>
            <a:r>
              <a:rPr lang="en-GB" i="1" dirty="0" smtClean="0"/>
              <a:t>L</a:t>
            </a:r>
            <a:r>
              <a:rPr lang="en-GB" dirty="0" smtClean="0"/>
              <a:t> ~ 180 km)</a:t>
            </a:r>
            <a:br>
              <a:rPr lang="en-GB" dirty="0" smtClean="0"/>
            </a:br>
            <a:r>
              <a:rPr lang="en-GB" dirty="0" smtClean="0"/>
              <a:t>saw </a:t>
            </a:r>
            <a:r>
              <a:rPr lang="el-GR" dirty="0" smtClean="0"/>
              <a:t>θ</a:t>
            </a:r>
            <a:r>
              <a:rPr lang="en-GB" baseline="-25000" dirty="0" smtClean="0"/>
              <a:t>12</a:t>
            </a:r>
            <a:r>
              <a:rPr lang="en-GB" dirty="0" smtClean="0"/>
              <a:t> whereas </a:t>
            </a:r>
            <a:r>
              <a:rPr lang="en-GB" dirty="0" err="1" smtClean="0"/>
              <a:t>Daya</a:t>
            </a:r>
            <a:r>
              <a:rPr lang="en-GB" dirty="0" smtClean="0"/>
              <a:t> Bay</a:t>
            </a:r>
            <a:br>
              <a:rPr lang="en-GB" dirty="0" smtClean="0"/>
            </a:br>
            <a:r>
              <a:rPr lang="en-GB" dirty="0" smtClean="0"/>
              <a:t>(</a:t>
            </a:r>
            <a:r>
              <a:rPr lang="en-GB" i="1" dirty="0" smtClean="0"/>
              <a:t>L</a:t>
            </a:r>
            <a:r>
              <a:rPr lang="en-GB" dirty="0" smtClean="0"/>
              <a:t> ~ 1.6 km) sees </a:t>
            </a:r>
            <a:r>
              <a:rPr lang="el-GR" dirty="0" smtClean="0"/>
              <a:t>θ</a:t>
            </a:r>
            <a:r>
              <a:rPr lang="en-GB" baseline="-25000" dirty="0" smtClean="0"/>
              <a:t>13</a:t>
            </a:r>
            <a:endParaRPr lang="en-GB" dirty="0" smtClean="0"/>
          </a:p>
          <a:p>
            <a:r>
              <a:rPr lang="en-GB" dirty="0" smtClean="0"/>
              <a:t>This doesn’t work for </a:t>
            </a:r>
            <a:r>
              <a:rPr lang="el-GR" dirty="0" smtClean="0"/>
              <a:t>ν</a:t>
            </a:r>
            <a:r>
              <a:rPr lang="el-GR" baseline="-25000" dirty="0" smtClean="0"/>
              <a:t>μ</a:t>
            </a:r>
            <a:r>
              <a:rPr lang="en-GB" dirty="0" smtClean="0"/>
              <a:t> beam</a:t>
            </a:r>
            <a:endParaRPr lang="en-GB" dirty="0"/>
          </a:p>
        </p:txBody>
      </p:sp>
      <p:pic>
        <p:nvPicPr>
          <p:cNvPr id="7170" name="Picture 2" descr="Image result for three-flavour neutrino oscil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077072"/>
            <a:ext cx="3960440" cy="2660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445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356</TotalTime>
  <Words>1222</Words>
  <Application>Microsoft Office PowerPoint</Application>
  <PresentationFormat>On-screen Show (4:3)</PresentationFormat>
  <Paragraphs>188</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Flow</vt:lpstr>
      <vt:lpstr>Neutrino Oscillations  in</vt:lpstr>
      <vt:lpstr>Neutrino Oscillations</vt:lpstr>
      <vt:lpstr>Neutrino oscillations: Principles</vt:lpstr>
      <vt:lpstr>Neutrino oscillations: Principles</vt:lpstr>
      <vt:lpstr>Two-flavour approximation</vt:lpstr>
      <vt:lpstr>Three-flavour mixing</vt:lpstr>
      <vt:lpstr>Neutrino oscillations: key points</vt:lpstr>
      <vt:lpstr>Experimental techniques</vt:lpstr>
      <vt:lpstr>Tuning L/E</vt:lpstr>
      <vt:lpstr>Characterising the beam</vt:lpstr>
      <vt:lpstr>Neutrino oscillation measurement</vt:lpstr>
      <vt:lpstr>The T2K Experiment</vt:lpstr>
      <vt:lpstr>The T2K Experiment</vt:lpstr>
      <vt:lpstr>Make the beam…</vt:lpstr>
      <vt:lpstr>More about  the beam</vt:lpstr>
      <vt:lpstr>Measuring the neutrino energy</vt:lpstr>
      <vt:lpstr>Characterising the beam</vt:lpstr>
      <vt:lpstr>Characterising the beam</vt:lpstr>
      <vt:lpstr>The far detector</vt:lpstr>
      <vt:lpstr>The Oscillation Measurement</vt:lpstr>
      <vt:lpstr>Neutrino oscillations in T2K</vt:lpstr>
      <vt:lpstr>The neutrino interaction model</vt:lpstr>
      <vt:lpstr>The neutrino interaction model</vt:lpstr>
      <vt:lpstr>Near detector analyses</vt:lpstr>
      <vt:lpstr>Near detector analyses</vt:lpstr>
      <vt:lpstr>Effect of the near detector</vt:lpstr>
      <vt:lpstr>PowerPoint Presentation</vt:lpstr>
      <vt:lpstr>Result of near detector fits</vt:lpstr>
      <vt:lpstr>Oscillation measurements</vt:lpstr>
      <vt:lpstr>PowerPoint Presentation</vt:lpstr>
      <vt:lpstr>Oscillation results</vt:lpstr>
      <vt:lpstr>Oscillation results</vt:lpstr>
      <vt:lpstr>Oscillation results</vt:lpstr>
      <vt:lpstr>Oscillation results</vt:lpstr>
      <vt:lpstr>Consistency check</vt:lpstr>
      <vt:lpstr>Conclusions</vt:lpstr>
      <vt:lpstr>Future plans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Neutrino Oscillations  in</dc:title>
  <dc:creator>Susan</dc:creator>
  <cp:lastModifiedBy>Susan</cp:lastModifiedBy>
  <cp:revision>32</cp:revision>
  <dcterms:created xsi:type="dcterms:W3CDTF">2018-02-28T16:38:57Z</dcterms:created>
  <dcterms:modified xsi:type="dcterms:W3CDTF">2018-02-28T22:35:05Z</dcterms:modified>
</cp:coreProperties>
</file>