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3.xml" ContentType="application/vnd.openxmlformats-officedocument.presentationml.slide+xml"/>
  <Override PartName="/ppt/slides/_rels/slide36.xml.rels" ContentType="application/vnd.openxmlformats-package.relationships+xml"/>
  <Override PartName="/ppt/slides/_rels/slide35.xml.rels" ContentType="application/vnd.openxmlformats-package.relationships+xml"/>
  <Override PartName="/ppt/slides/_rels/slide32.xml.rels" ContentType="application/vnd.openxmlformats-package.relationships+xml"/>
  <Override PartName="/ppt/slides/_rels/slide29.xml.rels" ContentType="application/vnd.openxmlformats-package.relationships+xml"/>
  <Override PartName="/ppt/slides/_rels/slide24.xml.rels" ContentType="application/vnd.openxmlformats-package.relationships+xml"/>
  <Override PartName="/ppt/slides/_rels/slide31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7.xml.rels" ContentType="application/vnd.openxmlformats-package.relationships+xml"/>
  <Override PartName="/ppt/slides/_rels/slide15.xml.rels" ContentType="application/vnd.openxmlformats-package.relationships+xml"/>
  <Override PartName="/ppt/slides/_rels/slide20.xml.rels" ContentType="application/vnd.openxmlformats-package.relationships+xml"/>
  <Override PartName="/ppt/slides/_rels/slide30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33.xml.rels" ContentType="application/vnd.openxmlformats-package.relationships+xml"/>
  <Override PartName="/ppt/slides/_rels/slide6.xml.rels" ContentType="application/vnd.openxmlformats-package.relationships+xml"/>
  <Override PartName="/ppt/slides/_rels/slide3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4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46.jpeg" ContentType="image/jpeg"/>
  <Override PartName="/ppt/media/image45.jpeg" ContentType="image/jpeg"/>
  <Override PartName="/ppt/media/image44.jpeg" ContentType="image/jpeg"/>
  <Override PartName="/ppt/media/image43.jpeg" ContentType="image/jpeg"/>
  <Override PartName="/ppt/media/image39.gif" ContentType="image/gif"/>
  <Override PartName="/ppt/media/image37.gif" ContentType="image/gif"/>
  <Override PartName="/ppt/media/image36.gif" ContentType="image/gif"/>
  <Override PartName="/ppt/media/image38.gif" ContentType="image/gif"/>
  <Override PartName="/ppt/media/image35.gif" ContentType="image/gif"/>
  <Override PartName="/ppt/media/image41.gif" ContentType="image/gif"/>
  <Override PartName="/ppt/media/image34.gif" ContentType="image/gif"/>
  <Override PartName="/ppt/media/image40.gif" ContentType="image/gif"/>
  <Override PartName="/ppt/media/image32.png" ContentType="image/png"/>
  <Override PartName="/ppt/media/image30.jpeg" ContentType="image/jpeg"/>
  <Override PartName="/ppt/media/image29.jpeg" ContentType="image/jpeg"/>
  <Override PartName="/ppt/media/image27.jpeg" ContentType="image/jpeg"/>
  <Override PartName="/ppt/media/image42.jpeg" ContentType="image/jpeg"/>
  <Override PartName="/ppt/media/image25.jpeg" ContentType="image/jpeg"/>
  <Override PartName="/ppt/media/image23.jpeg" ContentType="image/jpeg"/>
  <Override PartName="/ppt/media/image21.jpeg" ContentType="image/jpeg"/>
  <Override PartName="/ppt/media/image20.jpeg" ContentType="image/jpeg"/>
  <Override PartName="/ppt/media/image24.jpeg" ContentType="image/jpeg"/>
  <Override PartName="/ppt/media/image28.jpeg" ContentType="image/jpeg"/>
  <Override PartName="/ppt/media/image33.png" ContentType="image/png"/>
  <Override PartName="/ppt/media/image19.jpeg" ContentType="image/jpeg"/>
  <Override PartName="/ppt/media/image12.png" ContentType="image/png"/>
  <Override PartName="/ppt/media/image31.jpeg" ContentType="image/jpeg"/>
  <Override PartName="/ppt/media/image10.png" ContentType="image/png"/>
  <Override PartName="/ppt/media/image22.jpeg" ContentType="image/jpeg"/>
  <Override PartName="/ppt/media/image15.png" ContentType="image/png"/>
  <Override PartName="/ppt/media/image9.png" ContentType="image/png"/>
  <Override PartName="/ppt/media/image8.png" ContentType="image/png"/>
  <Override PartName="/ppt/media/image26.jpeg" ContentType="image/jpeg"/>
  <Override PartName="/ppt/media/image18.png" ContentType="image/png"/>
  <Override PartName="/ppt/media/image13.jpeg" ContentType="image/jpeg"/>
  <Override PartName="/ppt/media/image7.png" ContentType="image/png"/>
  <Override PartName="/ppt/media/image6.png" ContentType="image/png"/>
  <Override PartName="/ppt/media/image16.png" ContentType="image/png"/>
  <Override PartName="/ppt/media/image4.jpeg" ContentType="image/jpeg"/>
  <Override PartName="/ppt/media/image17.png" ContentType="image/png"/>
  <Override PartName="/ppt/media/image14.png" ContentType="image/png"/>
  <Override PartName="/ppt/media/image5.jpeg" ContentType="image/jpeg"/>
  <Override PartName="/ppt/media/image3.gif" ContentType="image/gif"/>
  <Override PartName="/ppt/media/image2.png" ContentType="image/png"/>
  <Override PartName="/ppt/media/image11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4840" y="405864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64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0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GB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GB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GB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GB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GB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GB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129F6B8B-4F8B-42AB-B1C0-37AADEA85627}" type="slidenum">
              <a:rPr lang="en-GB" sz="1400"/>
              <a:t>&lt;number&gt;</a:t>
            </a:fld>
            <a:endParaRPr/>
          </a:p>
        </p:txBody>
      </p:sp>
      <p:sp>
        <p:nvSpPr>
          <p:cNvPr id="5" name="Rectangle 6"/>
          <p:cNvSpPr/>
          <p:nvPr/>
        </p:nvSpPr>
        <p:spPr>
          <a:xfrm>
            <a:off x="-338040" y="-215280"/>
            <a:ext cx="10585080" cy="7958160"/>
          </a:xfrm>
          <a:prstGeom prst="rect">
            <a:avLst/>
          </a:prstGeom>
          <a:solidFill>
            <a:srgbClr val="000000"/>
          </a:solidFill>
          <a:ln>
            <a:solidFill>
              <a:srgbClr val="3465af"/>
            </a:solidFill>
          </a:ln>
        </p:spPr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4.gif"/><Relationship Id="rId2" Type="http://schemas.openxmlformats.org/officeDocument/2006/relationships/image" Target="../media/image35.gif"/><Relationship Id="rId3" Type="http://schemas.openxmlformats.org/officeDocument/2006/relationships/image" Target="../media/image36.gif"/><Relationship Id="rId4" Type="http://schemas.openxmlformats.org/officeDocument/2006/relationships/image" Target="../media/image37.gif"/><Relationship Id="rId5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8.gif"/><Relationship Id="rId2" Type="http://schemas.openxmlformats.org/officeDocument/2006/relationships/image" Target="../media/image39.gif"/><Relationship Id="rId3" Type="http://schemas.openxmlformats.org/officeDocument/2006/relationships/image" Target="../media/image40.gif"/><Relationship Id="rId4" Type="http://schemas.openxmlformats.org/officeDocument/2006/relationships/image" Target="../media/image41.gif"/><Relationship Id="rId5" Type="http://schemas.openxmlformats.org/officeDocument/2006/relationships/image" Target="../media/image42.jpeg"/><Relationship Id="rId6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image" Target="../media/image45.jpeg"/><Relationship Id="rId3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321600" y="146520"/>
            <a:ext cx="3593160" cy="7344000"/>
          </a:xfrm>
          <a:prstGeom prst="rect">
            <a:avLst/>
          </a:prstGeom>
          <a:ln>
            <a:noFill/>
          </a:ln>
        </p:spPr>
      </p:pic>
      <p:sp>
        <p:nvSpPr>
          <p:cNvPr id="41" name="Rectangle 1"/>
          <p:cNvSpPr/>
          <p:nvPr/>
        </p:nvSpPr>
        <p:spPr>
          <a:xfrm>
            <a:off x="128880" y="3151800"/>
            <a:ext cx="9853560" cy="1870560"/>
          </a:xfrm>
          <a:prstGeom prst="rect">
            <a:avLst/>
          </a:prstGeom>
          <a:solidFill>
            <a:srgbClr val="33cc66"/>
          </a:solidFill>
          <a:ln>
            <a:noFill/>
          </a:ln>
        </p:spPr>
      </p:sp>
      <p:sp>
        <p:nvSpPr>
          <p:cNvPr id="42" name="TextShape 2"/>
          <p:cNvSpPr txBox="1"/>
          <p:nvPr/>
        </p:nvSpPr>
        <p:spPr>
          <a:xfrm>
            <a:off x="145800" y="3270960"/>
            <a:ext cx="8163360" cy="163260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GB" sz="5400">
                <a:solidFill>
                  <a:srgbClr val="ffff00"/>
                </a:solidFill>
                <a:latin typeface="Ubuntu"/>
              </a:rPr>
              <a:t>Neutrinos and the Case </a:t>
            </a:r>
            <a:endParaRPr/>
          </a:p>
          <a:p>
            <a:pPr algn="ctr"/>
            <a:r>
              <a:rPr lang="en-GB" sz="5400">
                <a:solidFill>
                  <a:srgbClr val="ffff00"/>
                </a:solidFill>
                <a:latin typeface="Ubuntu"/>
              </a:rPr>
              <a:t>of the Missing Antimatter</a:t>
            </a:r>
            <a:endParaRPr/>
          </a:p>
        </p:txBody>
      </p:sp>
      <p:sp>
        <p:nvSpPr>
          <p:cNvPr id="43" name="TextShape 3"/>
          <p:cNvSpPr txBox="1"/>
          <p:nvPr/>
        </p:nvSpPr>
        <p:spPr>
          <a:xfrm>
            <a:off x="103320" y="6881760"/>
            <a:ext cx="5587920" cy="4881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800">
                <a:solidFill>
                  <a:srgbClr val="ffff00"/>
                </a:solidFill>
              </a:rPr>
              <a:t>Steve Boyd, University of Warwick</a:t>
            </a:r>
            <a:endParaRPr/>
          </a:p>
        </p:txBody>
      </p:sp>
      <p:pic>
        <p:nvPicPr>
          <p:cNvPr descr="" id="4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1120" y="150120"/>
            <a:ext cx="2743200" cy="1069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976640" y="3765960"/>
            <a:ext cx="3897720" cy="7225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Electron 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</a:rPr>
              <a:t>e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5318280" y="6212520"/>
            <a:ext cx="2829600" cy="1001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Very tiny mass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(&lt;0.0000001) </a:t>
            </a:r>
            <a:endParaRPr/>
          </a:p>
        </p:txBody>
      </p:sp>
      <p:sp>
        <p:nvSpPr>
          <p:cNvPr id="107" name="TextShape 3"/>
          <p:cNvSpPr txBox="1"/>
          <p:nvPr/>
        </p:nvSpPr>
        <p:spPr>
          <a:xfrm>
            <a:off x="1737360" y="3765960"/>
            <a:ext cx="212832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Electron, e</a:t>
            </a:r>
            <a:endParaRPr/>
          </a:p>
        </p:txBody>
      </p:sp>
      <p:sp>
        <p:nvSpPr>
          <p:cNvPr id="108" name="TextShape 4"/>
          <p:cNvSpPr txBox="1"/>
          <p:nvPr/>
        </p:nvSpPr>
        <p:spPr>
          <a:xfrm>
            <a:off x="1318320" y="6212520"/>
            <a:ext cx="28584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Tiny mass ( 1 )</a:t>
            </a:r>
            <a:endParaRPr/>
          </a:p>
        </p:txBody>
      </p:sp>
      <p:sp>
        <p:nvSpPr>
          <p:cNvPr id="109" name="TextShape 5"/>
          <p:cNvSpPr txBox="1"/>
          <p:nvPr/>
        </p:nvSpPr>
        <p:spPr>
          <a:xfrm>
            <a:off x="138240" y="4776840"/>
            <a:ext cx="1841760" cy="1004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  <a:latin typeface="Ubuntu"/>
              </a:rPr>
              <a:t>Negative</a:t>
            </a:r>
            <a:endParaRPr/>
          </a:p>
          <a:p>
            <a:r>
              <a:rPr lang="en-GB" sz="3200">
                <a:solidFill>
                  <a:srgbClr val="ffcc00"/>
                </a:solidFill>
                <a:latin typeface="Ubuntu"/>
              </a:rPr>
              <a:t>Charge</a:t>
            </a:r>
            <a:endParaRPr/>
          </a:p>
        </p:txBody>
      </p:sp>
      <p:sp>
        <p:nvSpPr>
          <p:cNvPr id="110" name="TextShape 6"/>
          <p:cNvSpPr txBox="1"/>
          <p:nvPr/>
        </p:nvSpPr>
        <p:spPr>
          <a:xfrm>
            <a:off x="7983360" y="5005440"/>
            <a:ext cx="1579680" cy="5475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  <a:latin typeface="Ubuntu"/>
              </a:rPr>
              <a:t>Neutral</a:t>
            </a:r>
            <a:endParaRPr/>
          </a:p>
        </p:txBody>
      </p:sp>
      <p:sp>
        <p:nvSpPr>
          <p:cNvPr id="111" name="TextShape 7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ff00"/>
                </a:solidFill>
              </a:rPr>
              <a:t>So what is a neutrino?</a:t>
            </a:r>
            <a:endParaRPr/>
          </a:p>
        </p:txBody>
      </p:sp>
      <p:sp>
        <p:nvSpPr>
          <p:cNvPr id="112" name="TextShape 8"/>
          <p:cNvSpPr txBox="1"/>
          <p:nvPr/>
        </p:nvSpPr>
        <p:spPr>
          <a:xfrm>
            <a:off x="547200" y="1534320"/>
            <a:ext cx="8013960" cy="14576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Neutrinos are the second most common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particle in the universe. They are produced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whenever something radioactively decays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987280" y="511200"/>
            <a:ext cx="4105800" cy="653796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60"/>
            <a:ext cx="5328360" cy="7559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22" nodeType="tmRoot" restart="never">
          <p:childTnLst>
            <p:seq>
              <p:cTn id="23" nodeType="mainSeq">
                <p:childTnLst>
                  <p:par>
                    <p:cTn fill="freeze" id="24">
                      <p:stCondLst>
                        <p:cond delay="indefinite"/>
                      </p:stCondLst>
                      <p:childTnLst>
                        <p:par>
                          <p:cTn fill="freeze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2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250" fill="hold" id="28"/>
                                        <p:tgtEl>
                                          <p:spTgt spid="1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250" fill="hold" id="29"/>
                                        <p:tgtEl>
                                          <p:spTgt spid="1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250" id="3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60"/>
            <a:ext cx="5328360" cy="7559640"/>
          </a:xfrm>
          <a:prstGeom prst="rect">
            <a:avLst/>
          </a:prstGeom>
          <a:ln>
            <a:noFill/>
          </a:ln>
        </p:spPr>
      </p:pic>
      <p:sp>
        <p:nvSpPr>
          <p:cNvPr id="117" name="TextShape 1"/>
          <p:cNvSpPr txBox="1"/>
          <p:nvPr/>
        </p:nvSpPr>
        <p:spPr>
          <a:xfrm>
            <a:off x="6036840" y="2948760"/>
            <a:ext cx="3163320" cy="14544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9600">
                <a:solidFill>
                  <a:srgbClr val="ffcc00"/>
                </a:solidFill>
              </a:rPr>
              <a:t>x 150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29120" y="817200"/>
            <a:ext cx="2289600" cy="1178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Electron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</a:rPr>
              <a:t>e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429120" y="2963880"/>
            <a:ext cx="229428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Muon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m</a:t>
            </a:r>
            <a:endParaRPr/>
          </a:p>
        </p:txBody>
      </p:sp>
      <p:sp>
        <p:nvSpPr>
          <p:cNvPr id="120" name="TextShape 3"/>
          <p:cNvSpPr txBox="1"/>
          <p:nvPr/>
        </p:nvSpPr>
        <p:spPr>
          <a:xfrm>
            <a:off x="429120" y="5126040"/>
            <a:ext cx="226224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Tau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t</a:t>
            </a:r>
            <a:endParaRPr/>
          </a:p>
        </p:txBody>
      </p:sp>
      <p:sp>
        <p:nvSpPr>
          <p:cNvPr id="121" name="TextShape 4"/>
          <p:cNvSpPr txBox="1"/>
          <p:nvPr/>
        </p:nvSpPr>
        <p:spPr>
          <a:xfrm>
            <a:off x="478800" y="6831720"/>
            <a:ext cx="367056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i="1" lang="en-GB" sz="3200">
                <a:solidFill>
                  <a:srgbClr val="ffcc00"/>
                </a:solidFill>
              </a:rPr>
              <a:t>3 </a:t>
            </a:r>
            <a:r>
              <a:rPr i="1" lang="en-GB" sz="3200">
                <a:solidFill>
                  <a:srgbClr val="ffcc00"/>
                </a:solidFill>
              </a:rPr>
              <a:t>neutrino </a:t>
            </a:r>
            <a:r>
              <a:rPr i="1" lang="en-GB" sz="3200" u="sng">
                <a:solidFill>
                  <a:srgbClr val="ffcc00"/>
                </a:solidFill>
              </a:rPr>
              <a:t>Flavours</a:t>
            </a:r>
            <a:endParaRPr/>
          </a:p>
        </p:txBody>
      </p:sp>
      <p:sp>
        <p:nvSpPr>
          <p:cNvPr id="122" name="TextShape 5"/>
          <p:cNvSpPr txBox="1"/>
          <p:nvPr/>
        </p:nvSpPr>
        <p:spPr>
          <a:xfrm>
            <a:off x="6766200" y="817200"/>
            <a:ext cx="2923920" cy="1178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Electron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Antineutrino,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</a:rPr>
              <a:t>e</a:t>
            </a:r>
            <a:endParaRPr/>
          </a:p>
        </p:txBody>
      </p:sp>
      <p:sp>
        <p:nvSpPr>
          <p:cNvPr id="123" name="TextShape 6"/>
          <p:cNvSpPr txBox="1"/>
          <p:nvPr/>
        </p:nvSpPr>
        <p:spPr>
          <a:xfrm>
            <a:off x="6773760" y="2963880"/>
            <a:ext cx="292860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Muon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Antineutrino,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m</a:t>
            </a:r>
            <a:endParaRPr/>
          </a:p>
        </p:txBody>
      </p:sp>
      <p:sp>
        <p:nvSpPr>
          <p:cNvPr id="124" name="TextShape 7"/>
          <p:cNvSpPr txBox="1"/>
          <p:nvPr/>
        </p:nvSpPr>
        <p:spPr>
          <a:xfrm>
            <a:off x="6769440" y="5126040"/>
            <a:ext cx="292860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Tau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Antineutrino,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m</a:t>
            </a:r>
            <a:endParaRPr/>
          </a:p>
        </p:txBody>
      </p:sp>
      <p:sp>
        <p:nvSpPr>
          <p:cNvPr id="125" name="Line 8"/>
          <p:cNvSpPr/>
          <p:nvPr/>
        </p:nvSpPr>
        <p:spPr>
          <a:xfrm>
            <a:off x="9253800" y="1418040"/>
            <a:ext cx="311760" cy="0"/>
          </a:xfrm>
          <a:prstGeom prst="line">
            <a:avLst/>
          </a:prstGeom>
          <a:ln w="18360">
            <a:solidFill>
              <a:srgbClr val="ffcc00"/>
            </a:solidFill>
            <a:round/>
          </a:ln>
        </p:spPr>
      </p:sp>
      <p:sp>
        <p:nvSpPr>
          <p:cNvPr id="126" name="Line 9"/>
          <p:cNvSpPr/>
          <p:nvPr/>
        </p:nvSpPr>
        <p:spPr>
          <a:xfrm>
            <a:off x="9261360" y="3571920"/>
            <a:ext cx="311760" cy="0"/>
          </a:xfrm>
          <a:prstGeom prst="line">
            <a:avLst/>
          </a:prstGeom>
          <a:ln w="18360">
            <a:solidFill>
              <a:srgbClr val="ffcc00"/>
            </a:solidFill>
            <a:round/>
          </a:ln>
        </p:spPr>
      </p:sp>
      <p:sp>
        <p:nvSpPr>
          <p:cNvPr id="127" name="Line 10"/>
          <p:cNvSpPr/>
          <p:nvPr/>
        </p:nvSpPr>
        <p:spPr>
          <a:xfrm>
            <a:off x="9257040" y="5734080"/>
            <a:ext cx="311760" cy="0"/>
          </a:xfrm>
          <a:prstGeom prst="line">
            <a:avLst/>
          </a:prstGeom>
          <a:ln w="18360">
            <a:solidFill>
              <a:srgbClr val="ffcc00"/>
            </a:solidFill>
            <a:round/>
          </a:ln>
        </p:spPr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11800" y="-360"/>
            <a:ext cx="8456400" cy="7560000"/>
          </a:xfrm>
          <a:prstGeom prst="rect">
            <a:avLst/>
          </a:prstGeom>
          <a:ln>
            <a:noFill/>
          </a:ln>
        </p:spPr>
      </p:pic>
      <p:sp>
        <p:nvSpPr>
          <p:cNvPr id="129" name="TextShape 1"/>
          <p:cNvSpPr txBox="1"/>
          <p:nvPr/>
        </p:nvSpPr>
        <p:spPr>
          <a:xfrm>
            <a:off x="644400" y="3043440"/>
            <a:ext cx="8791560" cy="14731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GB" sz="3200">
                <a:solidFill>
                  <a:srgbClr val="ffff00"/>
                </a:solidFill>
                <a:latin typeface="Ubuntu"/>
              </a:rPr>
              <a:t>The sun generates about 2x10</a:t>
            </a:r>
            <a:r>
              <a:rPr lang="en-GB" sz="3200">
                <a:solidFill>
                  <a:srgbClr val="ffff00"/>
                </a:solidFill>
                <a:latin typeface="Ubuntu"/>
              </a:rPr>
              <a:t>38</a:t>
            </a:r>
            <a:r>
              <a:rPr lang="en-GB" sz="3200">
                <a:solidFill>
                  <a:srgbClr val="ffff00"/>
                </a:solidFill>
                <a:latin typeface="Ubuntu"/>
              </a:rPr>
              <a:t> neutrinos/s as </a:t>
            </a:r>
            <a:endParaRPr/>
          </a:p>
          <a:p>
            <a:pPr algn="ctr"/>
            <a:r>
              <a:rPr lang="en-GB" sz="3200">
                <a:solidFill>
                  <a:srgbClr val="ffff00"/>
                </a:solidFill>
                <a:latin typeface="Ubuntu"/>
              </a:rPr>
              <a:t>byproducts of the fusion  processes that make </a:t>
            </a:r>
            <a:endParaRPr/>
          </a:p>
          <a:p>
            <a:pPr algn="ctr"/>
            <a:r>
              <a:rPr lang="en-GB" sz="3200">
                <a:solidFill>
                  <a:srgbClr val="ffff00"/>
                </a:solidFill>
                <a:latin typeface="Ubuntu"/>
              </a:rPr>
              <a:t>the star shine.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ff00"/>
                </a:solidFill>
              </a:rPr>
              <a:t>So why don't we notice?</a:t>
            </a:r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379440" y="2520720"/>
            <a:ext cx="8988480" cy="2445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</a:rPr>
              <a:t> are almost ghosts. They interact extremely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weakly with matter.</a:t>
            </a:r>
            <a:endParaRPr/>
          </a:p>
          <a:p>
            <a:endParaRPr/>
          </a:p>
          <a:p>
            <a:endParaRPr/>
          </a:p>
          <a:p>
            <a:r>
              <a:rPr lang="en-GB" sz="3200">
                <a:solidFill>
                  <a:srgbClr val="ffcc00"/>
                </a:solidFill>
              </a:rPr>
              <a:t>To a neutrino a planet is mostly empty space.</a:t>
            </a:r>
            <a:endParaRPr/>
          </a:p>
        </p:txBody>
      </p:sp>
    </p:spTree>
  </p:cSld>
  <p:timing>
    <p:tnLst>
      <p:par>
        <p:cTn dur="indefinite" id="31" nodeType="tmRoot" restart="never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11800" y="-360"/>
            <a:ext cx="8456400" cy="7560000"/>
          </a:xfrm>
          <a:prstGeom prst="rect">
            <a:avLst/>
          </a:prstGeom>
          <a:ln>
            <a:noFill/>
          </a:ln>
        </p:spPr>
      </p:pic>
      <p:sp>
        <p:nvSpPr>
          <p:cNvPr id="133" name="TextShape 1"/>
          <p:cNvSpPr txBox="1"/>
          <p:nvPr/>
        </p:nvSpPr>
        <p:spPr>
          <a:xfrm>
            <a:off x="1296720" y="3201480"/>
            <a:ext cx="7486920" cy="18010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GB" sz="4000">
                <a:solidFill>
                  <a:srgbClr val="ffff00"/>
                </a:solidFill>
                <a:latin typeface="Ubuntu"/>
              </a:rPr>
              <a:t>500,000,000,000,000 neutrinos</a:t>
            </a:r>
            <a:endParaRPr/>
          </a:p>
          <a:p>
            <a:pPr algn="ctr"/>
            <a:r>
              <a:rPr lang="en-GB" sz="4000">
                <a:solidFill>
                  <a:srgbClr val="ffff00"/>
                </a:solidFill>
                <a:latin typeface="Ubuntu"/>
              </a:rPr>
              <a:t>from the sun just went through </a:t>
            </a:r>
            <a:endParaRPr/>
          </a:p>
          <a:p>
            <a:pPr algn="ctr"/>
            <a:r>
              <a:rPr lang="en-GB" sz="4000">
                <a:solidFill>
                  <a:srgbClr val="ffff00"/>
                </a:solidFill>
                <a:latin typeface="Ubuntu"/>
              </a:rPr>
              <a:t>each and every one of you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276120" y="1793160"/>
            <a:ext cx="9704160" cy="35830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"The chances of a neutrino actually hitting something as it travels through all this howling emptiness are roughly comparable to that of dropping a ball bearing at random from a cruising 747 and hitting, say, an egg sandwich."</a:t>
            </a:r>
            <a:endParaRPr/>
          </a:p>
          <a:p>
            <a:endParaRPr/>
          </a:p>
          <a:p>
            <a:r>
              <a:rPr lang="en-GB" sz="3200">
                <a:solidFill>
                  <a:srgbClr val="ffcc00"/>
                </a:solidFill>
              </a:rPr>
              <a:t>	</a:t>
            </a:r>
            <a:r>
              <a:rPr lang="en-GB" sz="3200">
                <a:solidFill>
                  <a:srgbClr val="ffcc00"/>
                </a:solidFill>
              </a:rPr>
              <a:t>	</a:t>
            </a:r>
            <a:r>
              <a:rPr lang="en-GB" sz="3200">
                <a:solidFill>
                  <a:srgbClr val="ffcc00"/>
                </a:solidFill>
              </a:rPr>
              <a:t>	</a:t>
            </a:r>
            <a:r>
              <a:rPr lang="en-GB" sz="3200">
                <a:solidFill>
                  <a:srgbClr val="ffcc00"/>
                </a:solidFill>
              </a:rPr>
              <a:t>	</a:t>
            </a:r>
            <a:r>
              <a:rPr lang="en-GB" sz="3200">
                <a:solidFill>
                  <a:srgbClr val="ffcc00"/>
                </a:solidFill>
              </a:rPr>
              <a:t>	</a:t>
            </a:r>
            <a:r>
              <a:rPr lang="en-GB" sz="3200">
                <a:solidFill>
                  <a:srgbClr val="ffcc00"/>
                </a:solidFill>
              </a:rPr>
              <a:t>	</a:t>
            </a:r>
            <a:r>
              <a:rPr lang="en-GB" sz="3200">
                <a:solidFill>
                  <a:srgbClr val="ffcc00"/>
                </a:solidFill>
              </a:rPr>
              <a:t>Douglas Adams - Mostly Harmless</a:t>
            </a:r>
            <a:endParaRPr/>
          </a:p>
        </p:txBody>
      </p:sp>
    </p:spTree>
  </p:cSld>
  <p:timing>
    <p:tnLst>
      <p:par>
        <p:cTn dur="indefinite" id="33" nodeType="tmRoot" restart="never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959040"/>
            <a:ext cx="10043640" cy="5645160"/>
          </a:xfrm>
          <a:prstGeom prst="rect">
            <a:avLst/>
          </a:prstGeom>
          <a:ln>
            <a:noFill/>
          </a:ln>
        </p:spPr>
      </p:pic>
      <p:sp>
        <p:nvSpPr>
          <p:cNvPr id="46" name="TextShape 1"/>
          <p:cNvSpPr txBox="1"/>
          <p:nvPr/>
        </p:nvSpPr>
        <p:spPr>
          <a:xfrm>
            <a:off x="196200" y="3307320"/>
            <a:ext cx="9687600" cy="945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/>
              <a:t>Where is all the antimatter?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>
                  <p:par>
                    <p:cTn fill="freeze" id="5">
                      <p:stCondLst>
                        <p:cond delay="indefinite"/>
                      </p:stCondLst>
                      <p:childTnLst>
                        <p:par>
                          <p:cTn fill="freeze" id="6">
                            <p:stCondLst>
                              <p:cond delay="0"/>
                            </p:stCondLst>
                            <p:childTnLst>
                              <p:par>
                                <p:cTn fill="hold" id="7" nodeType="click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9"/>
                                        <p:tgtEl>
                                          <p:spTgt spid="46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0"/>
                                        <p:tgtEl>
                                          <p:spTgt spid="46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id="11"/>
                                        <p:tgtEl>
                                          <p:spTgt spid="46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60"/>
            <a:ext cx="10080000" cy="7559640"/>
          </a:xfrm>
          <a:prstGeom prst="rect">
            <a:avLst/>
          </a:prstGeom>
          <a:ln>
            <a:noFill/>
          </a:ln>
        </p:spPr>
      </p:pic>
      <p:sp>
        <p:nvSpPr>
          <p:cNvPr id="136" name="TextShape 1"/>
          <p:cNvSpPr txBox="1"/>
          <p:nvPr/>
        </p:nvSpPr>
        <p:spPr>
          <a:xfrm>
            <a:off x="3993480" y="262440"/>
            <a:ext cx="5045760" cy="730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000">
                <a:solidFill>
                  <a:srgbClr val="ffcc00"/>
                </a:solidFill>
              </a:rPr>
              <a:t>Probability </a:t>
            </a:r>
            <a:r>
              <a:rPr lang="en-GB" sz="4000">
                <a:solidFill>
                  <a:srgbClr val="ffcc00"/>
                </a:solidFill>
                <a:latin typeface="OpenSymbol"/>
                <a:ea typeface="OpenSymbol"/>
              </a:rPr>
              <a:t></a:t>
            </a:r>
            <a:r>
              <a:rPr lang="en-GB" sz="4000">
                <a:solidFill>
                  <a:srgbClr val="ffcc00"/>
                </a:solidFill>
              </a:rPr>
              <a:t> 1 x 10</a:t>
            </a:r>
            <a:r>
              <a:rPr lang="en-GB" sz="4000">
                <a:solidFill>
                  <a:srgbClr val="ffcc00"/>
                </a:solidFill>
              </a:rPr>
              <a:t>-13</a:t>
            </a:r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981360" y="5445000"/>
            <a:ext cx="2075040" cy="433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400">
                <a:solidFill>
                  <a:srgbClr val="ffcc00"/>
                </a:solidFill>
                <a:latin typeface="Ubuntu"/>
              </a:rPr>
              <a:t>Egg Sandwich</a:t>
            </a:r>
            <a:endParaRPr/>
          </a:p>
        </p:txBody>
      </p:sp>
      <p:sp>
        <p:nvSpPr>
          <p:cNvPr id="138" name="Line 3"/>
          <p:cNvSpPr/>
          <p:nvPr/>
        </p:nvSpPr>
        <p:spPr>
          <a:xfrm>
            <a:off x="3169800" y="5878440"/>
            <a:ext cx="910080" cy="1286640"/>
          </a:xfrm>
          <a:prstGeom prst="line">
            <a:avLst/>
          </a:prstGeom>
          <a:ln>
            <a:solidFill>
              <a:srgbClr val="ffcc00"/>
            </a:solidFill>
            <a:tailEnd len="med" type="triangle" w="med"/>
          </a:ln>
        </p:spPr>
      </p:sp>
    </p:spTree>
  </p:cSld>
  <p:timing>
    <p:tnLst>
      <p:par>
        <p:cTn dur="indefinite" id="35" nodeType="tmRoot" restart="never">
          <p:childTnLst>
            <p:seq>
              <p:cTn id="36" nodeType="mainSeq">
                <p:childTnLst>
                  <p:par>
                    <p:cTn fill="freeze" id="37">
                      <p:stCondLst>
                        <p:cond delay="0"/>
                      </p:stCondLst>
                      <p:childTnLst>
                        <p:par>
                          <p:cTn fill="freeze" id="38">
                            <p:stCondLst>
                              <p:cond delay="0"/>
                            </p:stCondLst>
                            <p:childTnLst>
                              <p:par>
                                <p:cTn fill="hold" id="39" nodeType="afterEffect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0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id="41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500" fill="hold" id="42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43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9720" y="1393200"/>
            <a:ext cx="6531480" cy="6121080"/>
          </a:xfrm>
          <a:prstGeom prst="rect">
            <a:avLst/>
          </a:prstGeom>
          <a:ln>
            <a:noFill/>
          </a:ln>
        </p:spPr>
      </p:pic>
      <p:sp>
        <p:nvSpPr>
          <p:cNvPr id="140" name="CustomShape 1"/>
          <p:cNvSpPr/>
          <p:nvPr/>
        </p:nvSpPr>
        <p:spPr>
          <a:xfrm flipV="1" rot="19928400">
            <a:off x="6540120" y="2883600"/>
            <a:ext cx="270360" cy="65016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1" name="CustomShape 2"/>
          <p:cNvSpPr/>
          <p:nvPr/>
        </p:nvSpPr>
        <p:spPr>
          <a:xfrm flipH="1" rot="19927200">
            <a:off x="6799320" y="2855880"/>
            <a:ext cx="273240" cy="64800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2" name="CustomShape 3"/>
          <p:cNvSpPr/>
          <p:nvPr/>
        </p:nvSpPr>
        <p:spPr>
          <a:xfrm flipV="1" rot="19926600">
            <a:off x="7004880" y="2685600"/>
            <a:ext cx="272520" cy="64944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3" name="CustomShape 4"/>
          <p:cNvSpPr/>
          <p:nvPr/>
        </p:nvSpPr>
        <p:spPr>
          <a:xfrm flipH="1" rot="19929000">
            <a:off x="7266600" y="2653560"/>
            <a:ext cx="272880" cy="64764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4" name="CustomShape 5"/>
          <p:cNvSpPr/>
          <p:nvPr/>
        </p:nvSpPr>
        <p:spPr>
          <a:xfrm flipV="1" rot="19929000">
            <a:off x="7468920" y="2482560"/>
            <a:ext cx="272880" cy="64836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5" name="CustomShape 6"/>
          <p:cNvSpPr/>
          <p:nvPr/>
        </p:nvSpPr>
        <p:spPr>
          <a:xfrm flipH="1" rot="19926600">
            <a:off x="7728480" y="2440440"/>
            <a:ext cx="272520" cy="64908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6" name="CustomShape 7"/>
          <p:cNvSpPr/>
          <p:nvPr/>
        </p:nvSpPr>
        <p:spPr>
          <a:xfrm flipV="1" rot="19929000">
            <a:off x="7932600" y="2284200"/>
            <a:ext cx="272880" cy="64764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7" name="CustomShape 8"/>
          <p:cNvSpPr/>
          <p:nvPr/>
        </p:nvSpPr>
        <p:spPr>
          <a:xfrm flipH="1" rot="19928400">
            <a:off x="8196840" y="2246040"/>
            <a:ext cx="270360" cy="65016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48" name="TextShape 9"/>
          <p:cNvSpPr txBox="1"/>
          <p:nvPr/>
        </p:nvSpPr>
        <p:spPr>
          <a:xfrm rot="21499200">
            <a:off x="7648560" y="3144960"/>
            <a:ext cx="767160" cy="1083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000">
                <a:solidFill>
                  <a:srgbClr val="ffff00"/>
                </a:solidFill>
                <a:latin typeface="Standard Symbols L"/>
              </a:rPr>
              <a:t>n</a:t>
            </a:r>
            <a:r>
              <a:rPr lang="en-GB" sz="4000">
                <a:solidFill>
                  <a:srgbClr val="ffff00"/>
                </a:solidFill>
              </a:rPr>
              <a:t>e</a:t>
            </a:r>
            <a:endParaRPr/>
          </a:p>
        </p:txBody>
      </p:sp>
      <p:pic>
        <p:nvPicPr>
          <p:cNvPr descr="" id="14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698320" y="1333080"/>
            <a:ext cx="1161360" cy="1161360"/>
          </a:xfrm>
          <a:prstGeom prst="rect">
            <a:avLst/>
          </a:prstGeom>
          <a:ln>
            <a:noFill/>
          </a:ln>
        </p:spPr>
      </p:pic>
      <p:sp>
        <p:nvSpPr>
          <p:cNvPr id="150" name="Rectangle 10"/>
          <p:cNvSpPr/>
          <p:nvPr/>
        </p:nvSpPr>
        <p:spPr>
          <a:xfrm>
            <a:off x="8708760" y="2438280"/>
            <a:ext cx="435600" cy="1119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sp>
    </p:spTree>
  </p:cSld>
  <p:timing>
    <p:tnLst>
      <p:par>
        <p:cTn dur="indefinite" id="44" nodeType="tmRoot" restart="never">
          <p:childTnLst>
            <p:seq>
              <p:cTn id="4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9720" y="1393200"/>
            <a:ext cx="6531480" cy="6121080"/>
          </a:xfrm>
          <a:prstGeom prst="rect">
            <a:avLst/>
          </a:prstGeom>
          <a:ln>
            <a:noFill/>
          </a:ln>
        </p:spPr>
      </p:pic>
      <p:sp>
        <p:nvSpPr>
          <p:cNvPr id="152" name="TextShape 1"/>
          <p:cNvSpPr txBox="1"/>
          <p:nvPr/>
        </p:nvSpPr>
        <p:spPr>
          <a:xfrm>
            <a:off x="3993480" y="261720"/>
            <a:ext cx="5045760" cy="730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000">
                <a:solidFill>
                  <a:srgbClr val="ffcc00"/>
                </a:solidFill>
              </a:rPr>
              <a:t>Probability </a:t>
            </a:r>
            <a:r>
              <a:rPr lang="en-GB" sz="4000">
                <a:solidFill>
                  <a:srgbClr val="ffcc00"/>
                </a:solidFill>
                <a:latin typeface="OpenSymbol"/>
                <a:ea typeface="OpenSymbol"/>
              </a:rPr>
              <a:t></a:t>
            </a:r>
            <a:r>
              <a:rPr lang="en-GB" sz="4000">
                <a:solidFill>
                  <a:srgbClr val="ffcc00"/>
                </a:solidFill>
              </a:rPr>
              <a:t> 5 x 10</a:t>
            </a:r>
            <a:r>
              <a:rPr lang="en-GB" sz="4000">
                <a:solidFill>
                  <a:srgbClr val="ffcc00"/>
                </a:solidFill>
              </a:rPr>
              <a:t>-13</a:t>
            </a:r>
            <a:endParaRPr/>
          </a:p>
        </p:txBody>
      </p:sp>
      <p:sp>
        <p:nvSpPr>
          <p:cNvPr id="153" name="CustomShape 2"/>
          <p:cNvSpPr/>
          <p:nvPr/>
        </p:nvSpPr>
        <p:spPr>
          <a:xfrm flipV="1" rot="19928400">
            <a:off x="6540120" y="2883600"/>
            <a:ext cx="270360" cy="65016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54" name="CustomShape 3"/>
          <p:cNvSpPr/>
          <p:nvPr/>
        </p:nvSpPr>
        <p:spPr>
          <a:xfrm flipH="1" rot="19927200">
            <a:off x="6799320" y="2855880"/>
            <a:ext cx="273240" cy="64800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55" name="CustomShape 4"/>
          <p:cNvSpPr/>
          <p:nvPr/>
        </p:nvSpPr>
        <p:spPr>
          <a:xfrm flipV="1" rot="19926600">
            <a:off x="7004880" y="2685600"/>
            <a:ext cx="272520" cy="64944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56" name="CustomShape 5"/>
          <p:cNvSpPr/>
          <p:nvPr/>
        </p:nvSpPr>
        <p:spPr>
          <a:xfrm flipH="1" rot="19929000">
            <a:off x="7266600" y="2653560"/>
            <a:ext cx="272880" cy="64764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57" name="CustomShape 6"/>
          <p:cNvSpPr/>
          <p:nvPr/>
        </p:nvSpPr>
        <p:spPr>
          <a:xfrm flipV="1" rot="19929000">
            <a:off x="7468920" y="2482560"/>
            <a:ext cx="272880" cy="64836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58" name="CustomShape 7"/>
          <p:cNvSpPr/>
          <p:nvPr/>
        </p:nvSpPr>
        <p:spPr>
          <a:xfrm flipH="1" rot="19926600">
            <a:off x="7728480" y="2440440"/>
            <a:ext cx="272520" cy="64908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59" name="CustomShape 8"/>
          <p:cNvSpPr/>
          <p:nvPr/>
        </p:nvSpPr>
        <p:spPr>
          <a:xfrm flipV="1" rot="19929000">
            <a:off x="7932600" y="2284200"/>
            <a:ext cx="272880" cy="64764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60" name="CustomShape 9"/>
          <p:cNvSpPr/>
          <p:nvPr/>
        </p:nvSpPr>
        <p:spPr>
          <a:xfrm flipH="1" rot="19928400">
            <a:off x="8196840" y="2246040"/>
            <a:ext cx="270360" cy="650160"/>
          </a:xfrm>
          <a:prstGeom prst="blockArc">
            <a:avLst>
              <a:gd fmla="val -11579254" name="adj1"/>
              <a:gd fmla="val 9404" name="adj2"/>
            </a:avLst>
          </a:prstGeom>
          <a:solidFill>
            <a:srgbClr val="3deb3d"/>
          </a:solidFill>
          <a:ln w="36720">
            <a:solidFill>
              <a:srgbClr val="ff0000"/>
            </a:solidFill>
            <a:round/>
          </a:ln>
        </p:spPr>
      </p:sp>
      <p:sp>
        <p:nvSpPr>
          <p:cNvPr id="161" name="TextShape 10"/>
          <p:cNvSpPr txBox="1"/>
          <p:nvPr/>
        </p:nvSpPr>
        <p:spPr>
          <a:xfrm rot="21499200">
            <a:off x="7648560" y="3144960"/>
            <a:ext cx="767160" cy="1083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000">
                <a:solidFill>
                  <a:srgbClr val="ffff00"/>
                </a:solidFill>
                <a:latin typeface="Standard Symbols L"/>
              </a:rPr>
              <a:t>n</a:t>
            </a:r>
            <a:r>
              <a:rPr lang="en-GB" sz="4000">
                <a:solidFill>
                  <a:srgbClr val="ffff00"/>
                </a:solidFill>
              </a:rPr>
              <a:t>e</a:t>
            </a:r>
            <a:endParaRPr/>
          </a:p>
        </p:txBody>
      </p:sp>
      <p:pic>
        <p:nvPicPr>
          <p:cNvPr descr="" id="16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698320" y="1333080"/>
            <a:ext cx="1161360" cy="1161360"/>
          </a:xfrm>
          <a:prstGeom prst="rect">
            <a:avLst/>
          </a:prstGeom>
          <a:ln>
            <a:noFill/>
          </a:ln>
        </p:spPr>
      </p:pic>
      <p:sp>
        <p:nvSpPr>
          <p:cNvPr id="163" name="Rectangle 11"/>
          <p:cNvSpPr/>
          <p:nvPr/>
        </p:nvSpPr>
        <p:spPr>
          <a:xfrm>
            <a:off x="8708760" y="2438280"/>
            <a:ext cx="435600" cy="11196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sp>
    </p:spTree>
  </p:cSld>
  <p:timing>
    <p:tnLst>
      <p:par>
        <p:cTn dur="indefinite" id="46" nodeType="tmRoot" restart="never">
          <p:childTnLst>
            <p:seq>
              <p:cTn id="4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504000" y="3153600"/>
            <a:ext cx="9071640" cy="1253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cc00"/>
                </a:solidFill>
              </a:rPr>
              <a:t>How do we use neutrinos to study the matter/anti-matter asymmetry?</a:t>
            </a:r>
            <a:endParaRPr/>
          </a:p>
        </p:txBody>
      </p:sp>
    </p:spTree>
  </p:cSld>
  <p:timing>
    <p:tnLst>
      <p:par>
        <p:cTn dur="indefinite" id="48" nodeType="tmRoot" restart="never">
          <p:childTnLst>
            <p:seq>
              <p:cTn id="4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429120" y="817200"/>
            <a:ext cx="2289600" cy="1178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Electron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</a:rPr>
              <a:t>e</a:t>
            </a:r>
            <a:endParaRPr/>
          </a:p>
        </p:txBody>
      </p:sp>
      <p:sp>
        <p:nvSpPr>
          <p:cNvPr id="166" name="TextShape 2"/>
          <p:cNvSpPr txBox="1"/>
          <p:nvPr/>
        </p:nvSpPr>
        <p:spPr>
          <a:xfrm>
            <a:off x="429120" y="2963880"/>
            <a:ext cx="229428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Muon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m</a:t>
            </a:r>
            <a:endParaRPr/>
          </a:p>
        </p:txBody>
      </p:sp>
      <p:sp>
        <p:nvSpPr>
          <p:cNvPr id="167" name="TextShape 3"/>
          <p:cNvSpPr txBox="1"/>
          <p:nvPr/>
        </p:nvSpPr>
        <p:spPr>
          <a:xfrm>
            <a:off x="429120" y="5126040"/>
            <a:ext cx="226224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Tau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t</a:t>
            </a:r>
            <a:endParaRPr/>
          </a:p>
        </p:txBody>
      </p:sp>
      <p:sp>
        <p:nvSpPr>
          <p:cNvPr id="168" name="TextShape 4"/>
          <p:cNvSpPr txBox="1"/>
          <p:nvPr/>
        </p:nvSpPr>
        <p:spPr>
          <a:xfrm>
            <a:off x="478800" y="6831720"/>
            <a:ext cx="367056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i="1" lang="en-GB" sz="3200">
                <a:solidFill>
                  <a:srgbClr val="ffcc00"/>
                </a:solidFill>
              </a:rPr>
              <a:t>3 </a:t>
            </a:r>
            <a:r>
              <a:rPr i="1" lang="en-GB" sz="3200">
                <a:solidFill>
                  <a:srgbClr val="ffcc00"/>
                </a:solidFill>
              </a:rPr>
              <a:t>neutrino </a:t>
            </a:r>
            <a:r>
              <a:rPr i="1" lang="en-GB" sz="3200" u="sng">
                <a:solidFill>
                  <a:srgbClr val="ffcc00"/>
                </a:solidFill>
              </a:rPr>
              <a:t>Flavours</a:t>
            </a:r>
            <a:endParaRPr/>
          </a:p>
        </p:txBody>
      </p:sp>
      <p:sp>
        <p:nvSpPr>
          <p:cNvPr id="169" name="TextShape 5"/>
          <p:cNvSpPr txBox="1"/>
          <p:nvPr/>
        </p:nvSpPr>
        <p:spPr>
          <a:xfrm>
            <a:off x="6766200" y="817200"/>
            <a:ext cx="2923920" cy="1178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Electron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Antineutrino,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</a:rPr>
              <a:t>e</a:t>
            </a:r>
            <a:endParaRPr/>
          </a:p>
        </p:txBody>
      </p:sp>
      <p:sp>
        <p:nvSpPr>
          <p:cNvPr id="170" name="TextShape 6"/>
          <p:cNvSpPr txBox="1"/>
          <p:nvPr/>
        </p:nvSpPr>
        <p:spPr>
          <a:xfrm>
            <a:off x="6773760" y="2963880"/>
            <a:ext cx="292860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Muon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Antineutrino,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m</a:t>
            </a:r>
            <a:endParaRPr/>
          </a:p>
        </p:txBody>
      </p:sp>
      <p:sp>
        <p:nvSpPr>
          <p:cNvPr id="171" name="TextShape 7"/>
          <p:cNvSpPr txBox="1"/>
          <p:nvPr/>
        </p:nvSpPr>
        <p:spPr>
          <a:xfrm>
            <a:off x="6769440" y="5126040"/>
            <a:ext cx="2928600" cy="1197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Tau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Antineutrino, 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n</a:t>
            </a:r>
            <a:r>
              <a:rPr lang="en-GB" sz="3200">
                <a:solidFill>
                  <a:srgbClr val="ffcc00"/>
                </a:solidFill>
                <a:latin typeface="Standard Symbols L"/>
              </a:rPr>
              <a:t>m</a:t>
            </a:r>
            <a:endParaRPr/>
          </a:p>
        </p:txBody>
      </p:sp>
      <p:sp>
        <p:nvSpPr>
          <p:cNvPr id="172" name="Line 8"/>
          <p:cNvSpPr/>
          <p:nvPr/>
        </p:nvSpPr>
        <p:spPr>
          <a:xfrm>
            <a:off x="9253800" y="1418040"/>
            <a:ext cx="311760" cy="0"/>
          </a:xfrm>
          <a:prstGeom prst="line">
            <a:avLst/>
          </a:prstGeom>
          <a:ln w="18360">
            <a:solidFill>
              <a:srgbClr val="ffcc00"/>
            </a:solidFill>
            <a:round/>
          </a:ln>
        </p:spPr>
      </p:sp>
      <p:sp>
        <p:nvSpPr>
          <p:cNvPr id="173" name="Line 9"/>
          <p:cNvSpPr/>
          <p:nvPr/>
        </p:nvSpPr>
        <p:spPr>
          <a:xfrm>
            <a:off x="9261360" y="3571920"/>
            <a:ext cx="311760" cy="0"/>
          </a:xfrm>
          <a:prstGeom prst="line">
            <a:avLst/>
          </a:prstGeom>
          <a:ln w="18360">
            <a:solidFill>
              <a:srgbClr val="ffcc00"/>
            </a:solidFill>
            <a:round/>
          </a:ln>
        </p:spPr>
      </p:sp>
      <p:sp>
        <p:nvSpPr>
          <p:cNvPr id="174" name="Line 10"/>
          <p:cNvSpPr/>
          <p:nvPr/>
        </p:nvSpPr>
        <p:spPr>
          <a:xfrm>
            <a:off x="9257040" y="5734080"/>
            <a:ext cx="311760" cy="0"/>
          </a:xfrm>
          <a:prstGeom prst="line">
            <a:avLst/>
          </a:prstGeom>
          <a:ln w="18360">
            <a:solidFill>
              <a:srgbClr val="ffcc00"/>
            </a:solidFill>
            <a:round/>
          </a:ln>
        </p:spPr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cc00"/>
                </a:solidFill>
              </a:rPr>
              <a:t>Neutrino Flavour Oscillations</a:t>
            </a:r>
            <a:endParaRPr/>
          </a:p>
        </p:txBody>
      </p:sp>
      <p:sp>
        <p:nvSpPr>
          <p:cNvPr id="176" name="CustomShape 2"/>
          <p:cNvSpPr/>
          <p:nvPr/>
        </p:nvSpPr>
        <p:spPr>
          <a:xfrm>
            <a:off x="870480" y="2984040"/>
            <a:ext cx="1216440" cy="1152360"/>
          </a:xfrm>
          <a:prstGeom prst="ellipse">
            <a:avLst/>
          </a:prstGeom>
          <a:solidFill>
            <a:srgbClr val="9999ff"/>
          </a:solidFill>
          <a:ln>
            <a:solidFill>
              <a:srgbClr val="000000"/>
            </a:solidFill>
          </a:ln>
        </p:spPr>
      </p:sp>
      <p:sp>
        <p:nvSpPr>
          <p:cNvPr id="177" name="Line 3"/>
          <p:cNvSpPr/>
          <p:nvPr/>
        </p:nvSpPr>
        <p:spPr>
          <a:xfrm flipV="1">
            <a:off x="1906200" y="2282760"/>
            <a:ext cx="821880" cy="8722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178" name="Line 4"/>
          <p:cNvSpPr/>
          <p:nvPr/>
        </p:nvSpPr>
        <p:spPr>
          <a:xfrm>
            <a:off x="2103120" y="3575520"/>
            <a:ext cx="1002960" cy="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179" name="TextShape 5"/>
          <p:cNvSpPr txBox="1"/>
          <p:nvPr/>
        </p:nvSpPr>
        <p:spPr>
          <a:xfrm>
            <a:off x="1664280" y="2110320"/>
            <a:ext cx="415800" cy="77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l</a:t>
            </a:r>
            <a:endParaRPr/>
          </a:p>
        </p:txBody>
      </p:sp>
      <p:sp>
        <p:nvSpPr>
          <p:cNvPr id="180" name="TextShape 6"/>
          <p:cNvSpPr txBox="1"/>
          <p:nvPr/>
        </p:nvSpPr>
        <p:spPr>
          <a:xfrm>
            <a:off x="2168280" y="3593520"/>
            <a:ext cx="595440" cy="10458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  <a:latin typeface="Standard Symbols L"/>
              </a:rPr>
              <a:t>n</a:t>
            </a:r>
            <a:r>
              <a:rPr lang="en-GB" sz="4800">
                <a:solidFill>
                  <a:srgbClr val="ffff00"/>
                </a:solidFill>
                <a:latin typeface="Lucida Sans"/>
              </a:rPr>
              <a:t>l</a:t>
            </a:r>
            <a:endParaRPr/>
          </a:p>
        </p:txBody>
      </p:sp>
      <p:sp>
        <p:nvSpPr>
          <p:cNvPr id="181" name="TextShape 7"/>
          <p:cNvSpPr txBox="1"/>
          <p:nvPr/>
        </p:nvSpPr>
        <p:spPr>
          <a:xfrm>
            <a:off x="9196560" y="1821600"/>
            <a:ext cx="316440" cy="77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l</a:t>
            </a:r>
            <a:endParaRPr/>
          </a:p>
        </p:txBody>
      </p:sp>
      <p:sp>
        <p:nvSpPr>
          <p:cNvPr id="182" name="TextShape 8"/>
          <p:cNvSpPr txBox="1"/>
          <p:nvPr/>
        </p:nvSpPr>
        <p:spPr>
          <a:xfrm>
            <a:off x="6404040" y="3618720"/>
            <a:ext cx="595440" cy="10458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  <a:latin typeface="Standard Symbols L"/>
              </a:rPr>
              <a:t>n</a:t>
            </a:r>
            <a:r>
              <a:rPr lang="en-GB" sz="4800">
                <a:solidFill>
                  <a:srgbClr val="ffff00"/>
                </a:solidFill>
                <a:latin typeface="Lucida Sans"/>
              </a:rPr>
              <a:t>l</a:t>
            </a:r>
            <a:endParaRPr/>
          </a:p>
        </p:txBody>
      </p:sp>
      <p:sp>
        <p:nvSpPr>
          <p:cNvPr id="183" name="CustomShape 9"/>
          <p:cNvSpPr/>
          <p:nvPr/>
        </p:nvSpPr>
        <p:spPr>
          <a:xfrm>
            <a:off x="7183080" y="2785320"/>
            <a:ext cx="1580040" cy="1580040"/>
          </a:xfrm>
          <a:prstGeom prst="rect">
            <a:avLst/>
          </a:prstGeom>
          <a:solidFill>
            <a:srgbClr val="9999ff"/>
          </a:solidFill>
          <a:ln>
            <a:solidFill>
              <a:srgbClr val="3465af"/>
            </a:solidFill>
          </a:ln>
        </p:spPr>
      </p:sp>
      <p:sp>
        <p:nvSpPr>
          <p:cNvPr id="184" name="Line 10"/>
          <p:cNvSpPr/>
          <p:nvPr/>
        </p:nvSpPr>
        <p:spPr>
          <a:xfrm flipV="1">
            <a:off x="6491160" y="3586320"/>
            <a:ext cx="1558080" cy="1080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185" name="Line 11"/>
          <p:cNvSpPr/>
          <p:nvPr/>
        </p:nvSpPr>
        <p:spPr>
          <a:xfrm flipV="1">
            <a:off x="8093160" y="2341440"/>
            <a:ext cx="1082520" cy="12124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186" name="TextShape 12"/>
          <p:cNvSpPr txBox="1"/>
          <p:nvPr/>
        </p:nvSpPr>
        <p:spPr>
          <a:xfrm>
            <a:off x="2333880" y="5801400"/>
            <a:ext cx="54126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A typical neutrino experiment</a:t>
            </a:r>
            <a:endParaRPr/>
          </a:p>
        </p:txBody>
      </p:sp>
      <p:sp>
        <p:nvSpPr>
          <p:cNvPr id="187" name="Line 13"/>
          <p:cNvSpPr/>
          <p:nvPr/>
        </p:nvSpPr>
        <p:spPr>
          <a:xfrm flipV="1">
            <a:off x="3228120" y="3597480"/>
            <a:ext cx="3147840" cy="1476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</p:spTree>
  </p:cSld>
  <p:timing>
    <p:tnLst>
      <p:par>
        <p:cTn dur="indefinite" id="50" nodeType="tmRoot" restart="never">
          <p:childTnLst>
            <p:seq>
              <p:cTn id="5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862640" y="1381680"/>
            <a:ext cx="1758960" cy="484920"/>
          </a:xfrm>
          <a:prstGeom prst="rect">
            <a:avLst/>
          </a:prstGeom>
          <a:gradFill>
            <a:gsLst>
              <a:gs pos="0">
                <a:srgbClr val="ff3333"/>
              </a:gs>
              <a:gs pos="100000">
                <a:srgbClr val="66ff00"/>
              </a:gs>
            </a:gsLst>
            <a:lin ang="0"/>
          </a:gradFill>
          <a:ln>
            <a:noFill/>
          </a:ln>
        </p:spPr>
      </p:sp>
      <p:sp>
        <p:nvSpPr>
          <p:cNvPr id="189" name="CustomShape 2"/>
          <p:cNvSpPr/>
          <p:nvPr/>
        </p:nvSpPr>
        <p:spPr>
          <a:xfrm>
            <a:off x="3587400" y="1381680"/>
            <a:ext cx="1758600" cy="484920"/>
          </a:xfrm>
          <a:prstGeom prst="rect">
            <a:avLst/>
          </a:prstGeom>
          <a:gradFill>
            <a:gsLst>
              <a:gs pos="0">
                <a:srgbClr val="66ff00"/>
              </a:gs>
              <a:gs pos="100000">
                <a:srgbClr val="ff3333"/>
              </a:gs>
            </a:gsLst>
            <a:lin ang="0"/>
          </a:gradFill>
          <a:ln>
            <a:noFill/>
          </a:ln>
        </p:spPr>
      </p:sp>
      <p:sp>
        <p:nvSpPr>
          <p:cNvPr id="190" name="CustomShape 3"/>
          <p:cNvSpPr/>
          <p:nvPr/>
        </p:nvSpPr>
        <p:spPr>
          <a:xfrm>
            <a:off x="5265360" y="1381680"/>
            <a:ext cx="1758960" cy="484920"/>
          </a:xfrm>
          <a:prstGeom prst="rect">
            <a:avLst/>
          </a:prstGeom>
          <a:gradFill>
            <a:gsLst>
              <a:gs pos="0">
                <a:srgbClr val="ff3333"/>
              </a:gs>
              <a:gs pos="100000">
                <a:srgbClr val="66ff00"/>
              </a:gs>
            </a:gsLst>
            <a:lin ang="0"/>
          </a:gradFill>
          <a:ln>
            <a:noFill/>
          </a:ln>
        </p:spPr>
      </p:sp>
      <p:sp>
        <p:nvSpPr>
          <p:cNvPr id="191" name="CustomShape 4"/>
          <p:cNvSpPr/>
          <p:nvPr/>
        </p:nvSpPr>
        <p:spPr>
          <a:xfrm>
            <a:off x="767520" y="1041120"/>
            <a:ext cx="1216440" cy="1152360"/>
          </a:xfrm>
          <a:prstGeom prst="ellipse">
            <a:avLst/>
          </a:prstGeom>
          <a:solidFill>
            <a:srgbClr val="9999ff"/>
          </a:solidFill>
          <a:ln>
            <a:solidFill>
              <a:srgbClr val="000000"/>
            </a:solidFill>
          </a:ln>
        </p:spPr>
      </p:sp>
      <p:sp>
        <p:nvSpPr>
          <p:cNvPr id="192" name="Line 5"/>
          <p:cNvSpPr/>
          <p:nvPr/>
        </p:nvSpPr>
        <p:spPr>
          <a:xfrm flipV="1">
            <a:off x="1803240" y="339840"/>
            <a:ext cx="821880" cy="8722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193" name="Line 6"/>
          <p:cNvSpPr/>
          <p:nvPr/>
        </p:nvSpPr>
        <p:spPr>
          <a:xfrm>
            <a:off x="2000160" y="1632600"/>
            <a:ext cx="1002960" cy="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194" name="TextShape 7"/>
          <p:cNvSpPr txBox="1"/>
          <p:nvPr/>
        </p:nvSpPr>
        <p:spPr>
          <a:xfrm>
            <a:off x="1561320" y="167400"/>
            <a:ext cx="531360" cy="885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  <a:latin typeface="Standard Symbols L"/>
                <a:ea typeface="Standard Symbols L"/>
              </a:rPr>
              <a:t>m</a:t>
            </a:r>
            <a:endParaRPr/>
          </a:p>
        </p:txBody>
      </p:sp>
      <p:sp>
        <p:nvSpPr>
          <p:cNvPr id="195" name="TextShape 8"/>
          <p:cNvSpPr txBox="1"/>
          <p:nvPr/>
        </p:nvSpPr>
        <p:spPr>
          <a:xfrm>
            <a:off x="2065320" y="1650600"/>
            <a:ext cx="702000" cy="1066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  <a:latin typeface="Standard Symbols L"/>
              </a:rPr>
              <a:t>n</a:t>
            </a:r>
            <a:r>
              <a:rPr lang="en-GB" sz="4800">
                <a:solidFill>
                  <a:srgbClr val="ffff00"/>
                </a:solidFill>
                <a:latin typeface="Standard Symbols L"/>
                <a:ea typeface="Standard Symbols L"/>
              </a:rPr>
              <a:t>m</a:t>
            </a:r>
            <a:endParaRPr/>
          </a:p>
        </p:txBody>
      </p:sp>
      <p:sp>
        <p:nvSpPr>
          <p:cNvPr id="196" name="TextShape 9"/>
          <p:cNvSpPr txBox="1"/>
          <p:nvPr/>
        </p:nvSpPr>
        <p:spPr>
          <a:xfrm>
            <a:off x="8969040" y="241920"/>
            <a:ext cx="74376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  <a:latin typeface="Ubuntu"/>
              </a:rPr>
              <a:t>e</a:t>
            </a:r>
            <a:endParaRPr/>
          </a:p>
        </p:txBody>
      </p:sp>
      <p:sp>
        <p:nvSpPr>
          <p:cNvPr id="197" name="TextShape 10"/>
          <p:cNvSpPr txBox="1"/>
          <p:nvPr/>
        </p:nvSpPr>
        <p:spPr>
          <a:xfrm>
            <a:off x="6301440" y="1797120"/>
            <a:ext cx="807840" cy="1028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  <a:latin typeface="Standard Symbols L"/>
              </a:rPr>
              <a:t>n</a:t>
            </a:r>
            <a:r>
              <a:rPr lang="en-GB" sz="4800">
                <a:solidFill>
                  <a:srgbClr val="ffff00"/>
                </a:solidFill>
                <a:latin typeface="Ubuntu"/>
              </a:rPr>
              <a:t>e</a:t>
            </a:r>
            <a:endParaRPr/>
          </a:p>
        </p:txBody>
      </p:sp>
      <p:sp>
        <p:nvSpPr>
          <p:cNvPr id="198" name="CustomShape 11"/>
          <p:cNvSpPr/>
          <p:nvPr/>
        </p:nvSpPr>
        <p:spPr>
          <a:xfrm>
            <a:off x="7024320" y="963720"/>
            <a:ext cx="1580040" cy="1580040"/>
          </a:xfrm>
          <a:prstGeom prst="rect">
            <a:avLst/>
          </a:prstGeom>
          <a:solidFill>
            <a:srgbClr val="9999ff"/>
          </a:solidFill>
          <a:ln>
            <a:solidFill>
              <a:srgbClr val="3465af"/>
            </a:solidFill>
          </a:ln>
        </p:spPr>
      </p:sp>
      <p:sp>
        <p:nvSpPr>
          <p:cNvPr id="199" name="Line 12"/>
          <p:cNvSpPr/>
          <p:nvPr/>
        </p:nvSpPr>
        <p:spPr>
          <a:xfrm>
            <a:off x="6821640" y="1617480"/>
            <a:ext cx="1125000" cy="3600"/>
          </a:xfrm>
          <a:prstGeom prst="line">
            <a:avLst/>
          </a:prstGeom>
          <a:ln w="146160">
            <a:solidFill>
              <a:srgbClr val="23ff23"/>
            </a:solidFill>
            <a:round/>
            <a:tailEnd len="med" type="triangle" w="med"/>
          </a:ln>
        </p:spPr>
      </p:sp>
      <p:sp>
        <p:nvSpPr>
          <p:cNvPr id="200" name="Line 13"/>
          <p:cNvSpPr/>
          <p:nvPr/>
        </p:nvSpPr>
        <p:spPr>
          <a:xfrm flipV="1">
            <a:off x="7833600" y="443880"/>
            <a:ext cx="1135440" cy="1173600"/>
          </a:xfrm>
          <a:prstGeom prst="line">
            <a:avLst/>
          </a:prstGeom>
          <a:ln w="146160">
            <a:solidFill>
              <a:srgbClr val="3deb3d"/>
            </a:solidFill>
            <a:round/>
            <a:tailEnd len="med" type="triangle" w="med"/>
          </a:ln>
        </p:spPr>
      </p:sp>
      <p:sp>
        <p:nvSpPr>
          <p:cNvPr id="201" name="Rectangle 14"/>
          <p:cNvSpPr/>
          <p:nvPr/>
        </p:nvSpPr>
        <p:spPr>
          <a:xfrm>
            <a:off x="272160" y="3421080"/>
            <a:ext cx="9408240" cy="3965760"/>
          </a:xfrm>
          <a:prstGeom prst="rect">
            <a:avLst/>
          </a:prstGeom>
          <a:solidFill>
            <a:srgbClr val="ffffff"/>
          </a:solidFill>
          <a:ln>
            <a:solidFill>
              <a:srgbClr val="3465af"/>
            </a:solidFill>
          </a:ln>
        </p:spPr>
      </p:sp>
      <p:pic>
        <p:nvPicPr>
          <p:cNvPr descr="" id="20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15800" y="3813120"/>
            <a:ext cx="7758720" cy="2975040"/>
          </a:xfrm>
          <a:prstGeom prst="rect">
            <a:avLst/>
          </a:prstGeom>
          <a:ln>
            <a:noFill/>
          </a:ln>
        </p:spPr>
      </p:pic>
      <p:sp>
        <p:nvSpPr>
          <p:cNvPr id="203" name="TextShape 15"/>
          <p:cNvSpPr txBox="1"/>
          <p:nvPr/>
        </p:nvSpPr>
        <p:spPr>
          <a:xfrm>
            <a:off x="2995920" y="6858000"/>
            <a:ext cx="35334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/>
              <a:t>Distance Travelled</a:t>
            </a:r>
            <a:endParaRPr/>
          </a:p>
        </p:txBody>
      </p:sp>
      <p:sp>
        <p:nvSpPr>
          <p:cNvPr id="204" name="TextShape 16"/>
          <p:cNvSpPr txBox="1"/>
          <p:nvPr/>
        </p:nvSpPr>
        <p:spPr>
          <a:xfrm rot="16200000">
            <a:off x="-462240" y="5103720"/>
            <a:ext cx="2359800" cy="741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/>
              <a:t>Prob. It is </a:t>
            </a:r>
            <a:r>
              <a:rPr lang="en-GB" sz="3200">
                <a:latin typeface="Standard Symbols L"/>
              </a:rPr>
              <a:t>n</a:t>
            </a:r>
            <a:r>
              <a:rPr lang="en-GB" sz="3200">
                <a:latin typeface="Standard Symbols L"/>
              </a:rPr>
              <a:t>m</a:t>
            </a:r>
            <a:endParaRPr/>
          </a:p>
        </p:txBody>
      </p:sp>
      <p:sp>
        <p:nvSpPr>
          <p:cNvPr id="205" name="TextShape 17"/>
          <p:cNvSpPr txBox="1"/>
          <p:nvPr/>
        </p:nvSpPr>
        <p:spPr>
          <a:xfrm>
            <a:off x="906840" y="6641640"/>
            <a:ext cx="40788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/>
              <a:t>0</a:t>
            </a:r>
            <a:endParaRPr/>
          </a:p>
        </p:txBody>
      </p:sp>
      <p:sp>
        <p:nvSpPr>
          <p:cNvPr id="206" name="TextShape 18"/>
          <p:cNvSpPr txBox="1"/>
          <p:nvPr/>
        </p:nvSpPr>
        <p:spPr>
          <a:xfrm>
            <a:off x="882720" y="3521160"/>
            <a:ext cx="40788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/>
              <a:t>1</a:t>
            </a:r>
            <a:endParaRPr/>
          </a:p>
        </p:txBody>
      </p:sp>
      <p:sp>
        <p:nvSpPr>
          <p:cNvPr id="207" name="Line 19"/>
          <p:cNvSpPr/>
          <p:nvPr/>
        </p:nvSpPr>
        <p:spPr>
          <a:xfrm>
            <a:off x="1368360" y="2978640"/>
            <a:ext cx="6424920" cy="0"/>
          </a:xfrm>
          <a:prstGeom prst="line">
            <a:avLst/>
          </a:prstGeom>
          <a:ln>
            <a:solidFill>
              <a:srgbClr val="ffff00"/>
            </a:solidFill>
            <a:tailEnd len="med" type="triangle" w="med"/>
          </a:ln>
        </p:spPr>
      </p:sp>
      <p:sp>
        <p:nvSpPr>
          <p:cNvPr id="208" name="TextShape 20"/>
          <p:cNvSpPr txBox="1"/>
          <p:nvPr/>
        </p:nvSpPr>
        <p:spPr>
          <a:xfrm>
            <a:off x="3585240" y="2406960"/>
            <a:ext cx="1884600" cy="602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600">
                <a:solidFill>
                  <a:srgbClr val="ffff00"/>
                </a:solidFill>
              </a:rPr>
              <a:t>distance</a:t>
            </a:r>
            <a:endParaRPr/>
          </a:p>
        </p:txBody>
      </p:sp>
    </p:spTree>
  </p:cSld>
  <p:timing>
    <p:tnLst>
      <p:par>
        <p:cTn dur="indefinite" id="52" nodeType="tmRoot" restart="never">
          <p:childTnLst>
            <p:seq>
              <p:cTn id="5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522720" y="29016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ff00"/>
                </a:solidFill>
              </a:rPr>
              <a:t>How do we use this?</a:t>
            </a:r>
            <a:endParaRPr/>
          </a:p>
        </p:txBody>
      </p:sp>
      <p:sp>
        <p:nvSpPr>
          <p:cNvPr id="210" name="Rectangle 2"/>
          <p:cNvSpPr/>
          <p:nvPr/>
        </p:nvSpPr>
        <p:spPr>
          <a:xfrm>
            <a:off x="439920" y="2050200"/>
            <a:ext cx="9166320" cy="1337040"/>
          </a:xfrm>
          <a:prstGeom prst="rect">
            <a:avLst/>
          </a:prstGeom>
          <a:blipFill>
            <a:blip r:embed="rId1"/>
            <a:tile/>
          </a:blipFill>
          <a:ln>
            <a:solidFill>
              <a:srgbClr val="3465af"/>
            </a:solidFill>
          </a:ln>
        </p:spPr>
      </p:sp>
      <p:sp>
        <p:nvSpPr>
          <p:cNvPr id="211" name="TextShape 3"/>
          <p:cNvSpPr txBox="1"/>
          <p:nvPr/>
        </p:nvSpPr>
        <p:spPr>
          <a:xfrm>
            <a:off x="833400" y="4017600"/>
            <a:ext cx="8413200" cy="3172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600">
                <a:solidFill>
                  <a:srgbClr val="ffcc00"/>
                </a:solidFill>
                <a:latin typeface="Ubuntu"/>
              </a:rPr>
              <a:t>Then neutrinos behave differently from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anti-neutrinos</a:t>
            </a:r>
            <a:endParaRPr/>
          </a:p>
          <a:p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An idea floating around suggests that, 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if this happens, then the same thing will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happen to matter and anti-matter</a:t>
            </a:r>
            <a:endParaRPr/>
          </a:p>
        </p:txBody>
      </p:sp>
    </p:spTree>
  </p:cSld>
  <p:timing>
    <p:tnLst>
      <p:par>
        <p:cTn dur="indefinite" id="54" nodeType="tmRoot" restart="never">
          <p:childTnLst>
            <p:seq>
              <p:cTn id="5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-99000" y="-360"/>
            <a:ext cx="10277640" cy="7560000"/>
          </a:xfrm>
          <a:prstGeom prst="rect">
            <a:avLst/>
          </a:prstGeom>
          <a:ln>
            <a:noFill/>
          </a:ln>
        </p:spPr>
      </p:pic>
      <p:sp>
        <p:nvSpPr>
          <p:cNvPr id="213" name="Line 1"/>
          <p:cNvSpPr/>
          <p:nvPr/>
        </p:nvSpPr>
        <p:spPr>
          <a:xfrm flipH="1">
            <a:off x="2026080" y="3411720"/>
            <a:ext cx="4572000" cy="69120"/>
          </a:xfrm>
          <a:prstGeom prst="line">
            <a:avLst/>
          </a:prstGeom>
          <a:ln w="36720">
            <a:solidFill>
              <a:srgbClr val="ffff00"/>
            </a:solidFill>
            <a:round/>
            <a:tailEnd len="med" type="triangle" w="med"/>
          </a:ln>
        </p:spPr>
      </p:sp>
      <p:sp>
        <p:nvSpPr>
          <p:cNvPr id="214" name="TextShape 2"/>
          <p:cNvSpPr txBox="1"/>
          <p:nvPr/>
        </p:nvSpPr>
        <p:spPr>
          <a:xfrm>
            <a:off x="3637080" y="3515400"/>
            <a:ext cx="15174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ff00"/>
                </a:solidFill>
              </a:rPr>
              <a:t>295 km</a:t>
            </a:r>
            <a:endParaRPr/>
          </a:p>
        </p:txBody>
      </p:sp>
      <p:sp>
        <p:nvSpPr>
          <p:cNvPr id="215" name="TextShape 3"/>
          <p:cNvSpPr txBox="1"/>
          <p:nvPr/>
        </p:nvSpPr>
        <p:spPr>
          <a:xfrm>
            <a:off x="190440" y="363600"/>
            <a:ext cx="4347360" cy="716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400">
                <a:solidFill>
                  <a:srgbClr val="ffcc00"/>
                </a:solidFill>
              </a:rPr>
              <a:t>T2K  Experiment</a:t>
            </a:r>
            <a:endParaRPr/>
          </a:p>
        </p:txBody>
      </p:sp>
      <p:sp>
        <p:nvSpPr>
          <p:cNvPr id="216" name="TextShape 4"/>
          <p:cNvSpPr txBox="1"/>
          <p:nvPr/>
        </p:nvSpPr>
        <p:spPr>
          <a:xfrm>
            <a:off x="6425640" y="3568320"/>
            <a:ext cx="2801880" cy="1309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6000">
                <a:solidFill>
                  <a:srgbClr val="ffffff"/>
                </a:solidFill>
                <a:latin typeface="Standard Symbols L"/>
                <a:ea typeface="Standard Symbols L"/>
              </a:rPr>
              <a:t>100% n</a:t>
            </a:r>
            <a:r>
              <a:rPr lang="en-GB" sz="6000">
                <a:solidFill>
                  <a:srgbClr val="ffffff"/>
                </a:solidFill>
                <a:latin typeface="Standard Symbols L"/>
                <a:ea typeface="Standard Symbols L"/>
              </a:rPr>
              <a:t>m</a:t>
            </a:r>
            <a:endParaRPr/>
          </a:p>
        </p:txBody>
      </p:sp>
      <p:sp>
        <p:nvSpPr>
          <p:cNvPr id="217" name="TextShape 5"/>
          <p:cNvSpPr txBox="1"/>
          <p:nvPr/>
        </p:nvSpPr>
        <p:spPr>
          <a:xfrm>
            <a:off x="711000" y="2146680"/>
            <a:ext cx="2421000" cy="248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6000">
                <a:solidFill>
                  <a:srgbClr val="ffffff"/>
                </a:solidFill>
                <a:latin typeface="Standard Symbols L"/>
                <a:ea typeface="Standard Symbols L"/>
              </a:rPr>
              <a:t>90% n</a:t>
            </a:r>
            <a:r>
              <a:rPr lang="en-GB" sz="6000">
                <a:solidFill>
                  <a:srgbClr val="ffffff"/>
                </a:solidFill>
                <a:latin typeface="Standard Symbols L"/>
                <a:ea typeface="Standard Symbols L"/>
              </a:rPr>
              <a:t>m</a:t>
            </a:r>
            <a:endParaRPr/>
          </a:p>
          <a:p>
            <a:r>
              <a:rPr lang="en-GB" sz="6000">
                <a:solidFill>
                  <a:srgbClr val="ffffff"/>
                </a:solidFill>
                <a:latin typeface="Standard Symbols L"/>
                <a:ea typeface="Standard Symbols L"/>
              </a:rPr>
              <a:t>10% n</a:t>
            </a:r>
            <a:r>
              <a:rPr lang="en-GB" sz="6000">
                <a:solidFill>
                  <a:srgbClr val="ffffff"/>
                </a:solidFill>
                <a:latin typeface="Ubuntu"/>
                <a:ea typeface="Standard Symbols L"/>
              </a:rPr>
              <a:t>e</a:t>
            </a:r>
            <a:endParaRPr/>
          </a:p>
        </p:txBody>
      </p:sp>
    </p:spTree>
  </p:cSld>
  <p:timing>
    <p:tnLst>
      <p:par>
        <p:cTn dur="indefinite" id="56" nodeType="tmRoot" restart="never">
          <p:childTnLst>
            <p:seq>
              <p:cTn id="5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ff00"/>
                </a:solidFill>
                <a:latin typeface="Ubuntu"/>
              </a:rPr>
              <a:t>The case of the missing antimatter</a:t>
            </a:r>
            <a:endParaRPr/>
          </a:p>
        </p:txBody>
      </p:sp>
      <p:sp>
        <p:nvSpPr>
          <p:cNvPr id="219" name="TextShape 2"/>
          <p:cNvSpPr txBox="1"/>
          <p:nvPr/>
        </p:nvSpPr>
        <p:spPr>
          <a:xfrm>
            <a:off x="536400" y="641520"/>
            <a:ext cx="9039240" cy="60325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buBlip>
                <a:blip r:embed="rId1"/>
              </a:buBlip>
            </a:pPr>
            <a:endParaRPr/>
          </a:p>
          <a:p>
            <a:pPr>
              <a:buBlip>
                <a:blip r:embed="rId2"/>
              </a:buBlip>
            </a:pPr>
            <a:r>
              <a:rPr lang="en-GB" sz="3200">
                <a:solidFill>
                  <a:srgbClr val="ffcc00"/>
                </a:solidFill>
                <a:latin typeface="Ubuntu"/>
              </a:rPr>
              <a:t> </a:t>
            </a:r>
            <a:r>
              <a:rPr lang="en-GB" sz="3200">
                <a:solidFill>
                  <a:srgbClr val="ffcc00"/>
                </a:solidFill>
                <a:latin typeface="Ubuntu"/>
              </a:rPr>
              <a:t>For some reason the laws of physics behave differently when applied to matter than when applied to antimatter. This is the reason why there is stuff around at all.</a:t>
            </a:r>
            <a:endParaRPr/>
          </a:p>
          <a:p>
            <a:pPr>
              <a:buBlip>
                <a:blip r:embed="rId3"/>
              </a:buBlip>
            </a:pPr>
            <a:r>
              <a:rPr lang="en-GB" sz="3200">
                <a:solidFill>
                  <a:srgbClr val="ffcc00"/>
                </a:solidFill>
                <a:latin typeface="Ubuntu"/>
              </a:rPr>
              <a:t> </a:t>
            </a:r>
            <a:r>
              <a:rPr lang="en-GB" sz="3200">
                <a:solidFill>
                  <a:srgbClr val="ffcc00"/>
                </a:solidFill>
                <a:latin typeface="Ubuntu"/>
              </a:rPr>
              <a:t>We don't know why (yet)</a:t>
            </a:r>
            <a:endParaRPr/>
          </a:p>
          <a:p>
            <a:pPr>
              <a:buBlip>
                <a:blip r:embed="rId4"/>
              </a:buBlip>
            </a:pPr>
            <a:r>
              <a:rPr lang="en-GB" sz="3200">
                <a:solidFill>
                  <a:srgbClr val="ffcc00"/>
                </a:solidFill>
                <a:latin typeface="Ubuntu"/>
              </a:rPr>
              <a:t> </a:t>
            </a:r>
            <a:r>
              <a:rPr lang="en-GB" sz="3200">
                <a:solidFill>
                  <a:srgbClr val="ffcc00"/>
                </a:solidFill>
                <a:latin typeface="Ubuntu"/>
              </a:rPr>
              <a:t>The neutrino – the lightest and most numerous (but hardest to study) particle in the universe may just hold the key to understanding why we are here at all.</a:t>
            </a:r>
            <a:endParaRPr/>
          </a:p>
        </p:txBody>
      </p:sp>
    </p:spTree>
  </p:cSld>
  <p:timing>
    <p:tnLst>
      <p:par>
        <p:cTn dur="indefinite" id="58" nodeType="tmRoot" restart="never">
          <p:childTnLst>
            <p:seq>
              <p:cTn id="5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47320" y="1311120"/>
            <a:ext cx="7859160" cy="5106240"/>
          </a:xfrm>
          <a:prstGeom prst="rect">
            <a:avLst/>
          </a:prstGeom>
          <a:ln>
            <a:noFill/>
          </a:ln>
        </p:spPr>
      </p:pic>
      <p:sp>
        <p:nvSpPr>
          <p:cNvPr id="48" name="TextShape 1"/>
          <p:cNvSpPr txBox="1"/>
          <p:nvPr/>
        </p:nvSpPr>
        <p:spPr>
          <a:xfrm>
            <a:off x="278280" y="4670640"/>
            <a:ext cx="1663560" cy="602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>
                <a:solidFill>
                  <a:srgbClr val="ffff00"/>
                </a:solidFill>
              </a:rPr>
              <a:t>Negative</a:t>
            </a:r>
            <a:endParaRPr/>
          </a:p>
          <a:p>
            <a:r>
              <a:rPr lang="en-GB">
                <a:solidFill>
                  <a:srgbClr val="ffff00"/>
                </a:solidFill>
              </a:rPr>
              <a:t>electric charge</a:t>
            </a:r>
            <a:endParaRPr/>
          </a:p>
        </p:txBody>
      </p:sp>
      <p:sp>
        <p:nvSpPr>
          <p:cNvPr id="49" name="Line 2"/>
          <p:cNvSpPr/>
          <p:nvPr/>
        </p:nvSpPr>
        <p:spPr>
          <a:xfrm>
            <a:off x="1479960" y="4859640"/>
            <a:ext cx="783720" cy="12240"/>
          </a:xfrm>
          <a:prstGeom prst="line">
            <a:avLst/>
          </a:prstGeom>
          <a:ln>
            <a:solidFill>
              <a:srgbClr val="ffff00"/>
            </a:solidFill>
            <a:tailEnd len="med" type="triangle" w="med"/>
          </a:ln>
        </p:spPr>
      </p:sp>
      <p:sp>
        <p:nvSpPr>
          <p:cNvPr id="50" name="TextShape 3"/>
          <p:cNvSpPr txBox="1"/>
          <p:nvPr/>
        </p:nvSpPr>
        <p:spPr>
          <a:xfrm>
            <a:off x="8193960" y="4584240"/>
            <a:ext cx="1663560" cy="602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>
                <a:solidFill>
                  <a:srgbClr val="ffff00"/>
                </a:solidFill>
              </a:rPr>
              <a:t>Positive</a:t>
            </a:r>
            <a:endParaRPr/>
          </a:p>
          <a:p>
            <a:r>
              <a:rPr lang="en-GB">
                <a:solidFill>
                  <a:srgbClr val="ffff00"/>
                </a:solidFill>
              </a:rPr>
              <a:t>electric charge</a:t>
            </a:r>
            <a:endParaRPr/>
          </a:p>
        </p:txBody>
      </p:sp>
      <p:sp>
        <p:nvSpPr>
          <p:cNvPr id="51" name="Line 4"/>
          <p:cNvSpPr/>
          <p:nvPr/>
        </p:nvSpPr>
        <p:spPr>
          <a:xfrm flipH="1" flipV="1">
            <a:off x="6750720" y="4762440"/>
            <a:ext cx="1465200" cy="7560"/>
          </a:xfrm>
          <a:prstGeom prst="line">
            <a:avLst/>
          </a:prstGeom>
          <a:ln>
            <a:solidFill>
              <a:srgbClr val="ffff00"/>
            </a:solidFill>
            <a:tailEnd len="med" type="triangle" w="med"/>
          </a:ln>
        </p:spPr>
      </p:sp>
      <p:sp>
        <p:nvSpPr>
          <p:cNvPr id="52" name="TextShape 5"/>
          <p:cNvSpPr txBox="1"/>
          <p:nvPr/>
        </p:nvSpPr>
        <p:spPr>
          <a:xfrm>
            <a:off x="563040" y="2378880"/>
            <a:ext cx="942840" cy="433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400">
                <a:solidFill>
                  <a:srgbClr val="ffff00"/>
                </a:solidFill>
              </a:rPr>
              <a:t>quark</a:t>
            </a:r>
            <a:endParaRPr/>
          </a:p>
        </p:txBody>
      </p:sp>
      <p:sp>
        <p:nvSpPr>
          <p:cNvPr id="53" name="TextShape 6"/>
          <p:cNvSpPr txBox="1"/>
          <p:nvPr/>
        </p:nvSpPr>
        <p:spPr>
          <a:xfrm>
            <a:off x="8327880" y="2092320"/>
            <a:ext cx="1535400" cy="433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400">
                <a:solidFill>
                  <a:srgbClr val="ffff00"/>
                </a:solidFill>
              </a:rPr>
              <a:t>anti-quark</a:t>
            </a:r>
            <a:endParaRPr/>
          </a:p>
        </p:txBody>
      </p:sp>
      <p:sp>
        <p:nvSpPr>
          <p:cNvPr id="54" name="Line 7"/>
          <p:cNvSpPr/>
          <p:nvPr/>
        </p:nvSpPr>
        <p:spPr>
          <a:xfrm>
            <a:off x="1588680" y="2757240"/>
            <a:ext cx="982080" cy="470160"/>
          </a:xfrm>
          <a:prstGeom prst="line">
            <a:avLst/>
          </a:prstGeom>
          <a:ln w="18360">
            <a:solidFill>
              <a:srgbClr val="ffff00"/>
            </a:solidFill>
            <a:round/>
            <a:tailEnd len="med" type="triangle" w="med"/>
          </a:ln>
        </p:spPr>
      </p:sp>
      <p:sp>
        <p:nvSpPr>
          <p:cNvPr id="55" name="Line 8"/>
          <p:cNvSpPr/>
          <p:nvPr/>
        </p:nvSpPr>
        <p:spPr>
          <a:xfrm flipH="1">
            <a:off x="7472160" y="2526840"/>
            <a:ext cx="1170720" cy="959400"/>
          </a:xfrm>
          <a:prstGeom prst="line">
            <a:avLst/>
          </a:prstGeom>
          <a:ln w="36720">
            <a:solidFill>
              <a:srgbClr val="ffff00"/>
            </a:solidFill>
            <a:round/>
            <a:tailEnd len="med" type="triangle" w="med"/>
          </a:ln>
        </p:spPr>
      </p:sp>
      <p:sp>
        <p:nvSpPr>
          <p:cNvPr id="56" name="TextShape 9"/>
          <p:cNvSpPr txBox="1"/>
          <p:nvPr/>
        </p:nvSpPr>
        <p:spPr>
          <a:xfrm>
            <a:off x="2026080" y="583920"/>
            <a:ext cx="1765800" cy="716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400">
                <a:solidFill>
                  <a:srgbClr val="ffff00"/>
                </a:solidFill>
              </a:rPr>
              <a:t>Matter</a:t>
            </a:r>
            <a:endParaRPr/>
          </a:p>
        </p:txBody>
      </p:sp>
      <p:sp>
        <p:nvSpPr>
          <p:cNvPr id="57" name="TextShape 10"/>
          <p:cNvSpPr txBox="1"/>
          <p:nvPr/>
        </p:nvSpPr>
        <p:spPr>
          <a:xfrm>
            <a:off x="5497560" y="583920"/>
            <a:ext cx="2916360" cy="716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400">
                <a:solidFill>
                  <a:srgbClr val="ffff00"/>
                </a:solidFill>
              </a:rPr>
              <a:t>Anti-Matter</a:t>
            </a:r>
            <a:endParaRPr/>
          </a:p>
        </p:txBody>
      </p:sp>
      <p:sp>
        <p:nvSpPr>
          <p:cNvPr id="58" name="TextShape 11"/>
          <p:cNvSpPr txBox="1"/>
          <p:nvPr/>
        </p:nvSpPr>
        <p:spPr>
          <a:xfrm>
            <a:off x="3819600" y="6417360"/>
            <a:ext cx="6052680" cy="1001880"/>
          </a:xfrm>
          <a:prstGeom prst="rect">
            <a:avLst/>
          </a:prstGeom>
        </p:spPr>
        <p:txBody>
          <a:bodyPr bIns="45000" lIns="90000" rIns="90000" tIns="45000" wrap="none"/>
          <a:p>
            <a:pPr algn="r"/>
            <a:r>
              <a:rPr lang="en-GB" sz="3200">
                <a:solidFill>
                  <a:srgbClr val="ffff00"/>
                </a:solidFill>
              </a:rPr>
              <a:t>Predicted by Dirac in 1928 </a:t>
            </a:r>
            <a:endParaRPr/>
          </a:p>
          <a:p>
            <a:pPr algn="r"/>
            <a:r>
              <a:rPr lang="en-GB" sz="3200">
                <a:solidFill>
                  <a:srgbClr val="ffff00"/>
                </a:solidFill>
              </a:rPr>
              <a:t>Discovered by Anderson in 1932</a:t>
            </a:r>
            <a:endParaRPr/>
          </a:p>
        </p:txBody>
      </p:sp>
      <p:sp>
        <p:nvSpPr>
          <p:cNvPr id="59" name="CustomShape 12"/>
          <p:cNvSpPr/>
          <p:nvPr/>
        </p:nvSpPr>
        <p:spPr>
          <a:xfrm>
            <a:off x="5004720" y="294480"/>
            <a:ext cx="4987800" cy="609588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sp>
      <p:sp>
        <p:nvSpPr>
          <p:cNvPr id="60" name="CustomShape 13"/>
          <p:cNvSpPr/>
          <p:nvPr/>
        </p:nvSpPr>
        <p:spPr>
          <a:xfrm>
            <a:off x="3688560" y="6417360"/>
            <a:ext cx="6286680" cy="102924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sp>
    </p:spTree>
  </p:cSld>
  <p:timing>
    <p:tnLst>
      <p:par>
        <p:cTn dur="indefinite" id="12" nodeType="tmRoot" restart="never">
          <p:childTnLst>
            <p:seq>
              <p:cTn id="1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ff00"/>
                </a:solidFill>
                <a:latin typeface="Ubuntu"/>
              </a:rPr>
              <a:t>The case of the missing antimatter</a:t>
            </a:r>
            <a:endParaRPr/>
          </a:p>
        </p:txBody>
      </p:sp>
      <p:sp>
        <p:nvSpPr>
          <p:cNvPr id="221" name="TextShape 2"/>
          <p:cNvSpPr txBox="1"/>
          <p:nvPr/>
        </p:nvSpPr>
        <p:spPr>
          <a:xfrm>
            <a:off x="536400" y="641520"/>
            <a:ext cx="9039240" cy="60325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buBlip>
                <a:blip r:embed="rId1"/>
              </a:buBlip>
            </a:pPr>
            <a:endParaRPr/>
          </a:p>
          <a:p>
            <a:pPr>
              <a:buBlip>
                <a:blip r:embed="rId2"/>
              </a:buBlip>
            </a:pPr>
            <a:r>
              <a:rPr lang="en-GB" sz="3200">
                <a:solidFill>
                  <a:srgbClr val="ffcc00"/>
                </a:solidFill>
                <a:latin typeface="Ubuntu"/>
              </a:rPr>
              <a:t> </a:t>
            </a:r>
            <a:r>
              <a:rPr lang="en-GB" sz="3200">
                <a:solidFill>
                  <a:srgbClr val="ffcc00"/>
                </a:solidFill>
                <a:latin typeface="Ubuntu"/>
              </a:rPr>
              <a:t>For some reason the laws of physics behave differently when applied to matter than when applied to antimatter. This is the reason why there is stuff around at all.</a:t>
            </a:r>
            <a:endParaRPr/>
          </a:p>
          <a:p>
            <a:pPr>
              <a:buBlip>
                <a:blip r:embed="rId3"/>
              </a:buBlip>
            </a:pPr>
            <a:r>
              <a:rPr lang="en-GB" sz="3200">
                <a:solidFill>
                  <a:srgbClr val="ffcc00"/>
                </a:solidFill>
                <a:latin typeface="Ubuntu"/>
              </a:rPr>
              <a:t> </a:t>
            </a:r>
            <a:r>
              <a:rPr lang="en-GB" sz="3200">
                <a:solidFill>
                  <a:srgbClr val="ffcc00"/>
                </a:solidFill>
                <a:latin typeface="Ubuntu"/>
              </a:rPr>
              <a:t>We don't know why (yet)</a:t>
            </a:r>
            <a:endParaRPr/>
          </a:p>
          <a:p>
            <a:pPr>
              <a:buBlip>
                <a:blip r:embed="rId4"/>
              </a:buBlip>
            </a:pPr>
            <a:r>
              <a:rPr lang="en-GB" sz="3200">
                <a:solidFill>
                  <a:srgbClr val="ffcc00"/>
                </a:solidFill>
                <a:latin typeface="Ubuntu"/>
              </a:rPr>
              <a:t> </a:t>
            </a:r>
            <a:r>
              <a:rPr lang="en-GB" sz="3200">
                <a:solidFill>
                  <a:srgbClr val="ffcc00"/>
                </a:solidFill>
                <a:latin typeface="Ubuntu"/>
              </a:rPr>
              <a:t>The neutrino – the lightest and most numerous (but hardest to study) particle in the universe may just hold the key to understanding why we are here at all.</a:t>
            </a:r>
            <a:endParaRPr/>
          </a:p>
        </p:txBody>
      </p:sp>
      <p:sp>
        <p:nvSpPr>
          <p:cNvPr id="222" name="CustomShape 3"/>
          <p:cNvSpPr/>
          <p:nvPr/>
        </p:nvSpPr>
        <p:spPr>
          <a:xfrm>
            <a:off x="5351040" y="5870880"/>
            <a:ext cx="4554720" cy="1402560"/>
          </a:xfrm>
          <a:prstGeom prst="rect">
            <a:avLst/>
          </a:prstGeom>
          <a:solidFill>
            <a:srgbClr val="ffffff"/>
          </a:solidFill>
          <a:ln>
            <a:solidFill>
              <a:srgbClr val="3465af"/>
            </a:solidFill>
          </a:ln>
        </p:spPr>
      </p:sp>
      <p:sp>
        <p:nvSpPr>
          <p:cNvPr id="223" name="TextShape 4"/>
          <p:cNvSpPr txBox="1"/>
          <p:nvPr/>
        </p:nvSpPr>
        <p:spPr>
          <a:xfrm>
            <a:off x="5526360" y="6057000"/>
            <a:ext cx="4204080" cy="1030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6600">
                <a:latin typeface="Ubuntu"/>
              </a:rPr>
              <a:t>So far.........</a:t>
            </a:r>
            <a:endParaRPr/>
          </a:p>
        </p:txBody>
      </p:sp>
      <p:pic>
        <p:nvPicPr>
          <p:cNvPr descr="" id="224" name=""/>
          <p:cNvPicPr/>
          <p:nvPr/>
        </p:nvPicPr>
        <p:blipFill>
          <a:blip r:embed="rId5"/>
          <a:stretch>
            <a:fillRect/>
          </a:stretch>
        </p:blipFill>
        <p:spPr>
          <a:xfrm rot="19800000">
            <a:off x="1094760" y="2097360"/>
            <a:ext cx="7788960" cy="2924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60" nodeType="tmRoot" restart="never">
          <p:childTnLst>
            <p:seq>
              <p:cTn id="61" nodeType="mainSeq">
                <p:childTnLst>
                  <p:par>
                    <p:cTn fill="freeze" id="62">
                      <p:stCondLst>
                        <p:cond delay="indefinite"/>
                      </p:stCondLst>
                      <p:childTnLst>
                        <p:par>
                          <p:cTn fill="freeze" id="63">
                            <p:stCondLst>
                              <p:cond delay="0"/>
                            </p:stCondLst>
                            <p:childTnLst>
                              <p:par>
                                <p:cTn fill="hold" id="64" nodeType="clickEffect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dur="500" id="66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463680" y="211680"/>
            <a:ext cx="7963560" cy="8859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GB" sz="2800">
                <a:solidFill>
                  <a:srgbClr val="ffcc00"/>
                </a:solidFill>
              </a:rPr>
              <a:t>There </a:t>
            </a:r>
            <a:r>
              <a:rPr i="1" lang="en-GB" sz="2800">
                <a:solidFill>
                  <a:srgbClr val="ffcc00"/>
                </a:solidFill>
              </a:rPr>
              <a:t>is</a:t>
            </a:r>
            <a:r>
              <a:rPr lang="en-GB" sz="2800">
                <a:solidFill>
                  <a:srgbClr val="ffcc00"/>
                </a:solidFill>
              </a:rPr>
              <a:t> a difference between the physics</a:t>
            </a:r>
            <a:endParaRPr/>
          </a:p>
          <a:p>
            <a:pPr algn="ctr"/>
            <a:r>
              <a:rPr lang="en-GB" sz="2800">
                <a:solidFill>
                  <a:srgbClr val="ffcc00"/>
                </a:solidFill>
              </a:rPr>
              <a:t>of matter and antimatter. It's name is </a:t>
            </a:r>
            <a:r>
              <a:rPr i="1" lang="en-GB" sz="2800">
                <a:solidFill>
                  <a:srgbClr val="ffcc00"/>
                </a:solidFill>
              </a:rPr>
              <a:t>CP Violation</a:t>
            </a:r>
            <a:endParaRPr/>
          </a:p>
        </p:txBody>
      </p:sp>
      <p:sp>
        <p:nvSpPr>
          <p:cNvPr id="226" name="TextShape 2"/>
          <p:cNvSpPr txBox="1"/>
          <p:nvPr/>
        </p:nvSpPr>
        <p:spPr>
          <a:xfrm>
            <a:off x="901080" y="6450840"/>
            <a:ext cx="7338960" cy="8996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800">
                <a:solidFill>
                  <a:srgbClr val="ffcc00"/>
                </a:solidFill>
              </a:rPr>
              <a:t>The LHC will study this by looking differences</a:t>
            </a:r>
            <a:endParaRPr/>
          </a:p>
          <a:p>
            <a:r>
              <a:rPr lang="en-GB" sz="2800">
                <a:solidFill>
                  <a:srgbClr val="ffcc00"/>
                </a:solidFill>
              </a:rPr>
              <a:t>between particles called B</a:t>
            </a:r>
            <a:r>
              <a:rPr lang="en-GB" sz="2800">
                <a:solidFill>
                  <a:srgbClr val="ffcc00"/>
                </a:solidFill>
              </a:rPr>
              <a:t>0</a:t>
            </a:r>
            <a:r>
              <a:rPr lang="en-GB" sz="2800">
                <a:solidFill>
                  <a:srgbClr val="ffcc00"/>
                </a:solidFill>
              </a:rPr>
              <a:t> and B</a:t>
            </a:r>
            <a:r>
              <a:rPr lang="en-GB" sz="2800">
                <a:solidFill>
                  <a:srgbClr val="ffcc00"/>
                </a:solidFill>
              </a:rPr>
              <a:t>0</a:t>
            </a:r>
            <a:r>
              <a:rPr lang="en-GB" sz="2800">
                <a:solidFill>
                  <a:srgbClr val="ffcc00"/>
                </a:solidFill>
              </a:rPr>
              <a:t> mesons</a:t>
            </a:r>
            <a:endParaRPr/>
          </a:p>
        </p:txBody>
      </p:sp>
      <p:sp>
        <p:nvSpPr>
          <p:cNvPr id="227" name="Line 3"/>
          <p:cNvSpPr/>
          <p:nvPr/>
        </p:nvSpPr>
        <p:spPr>
          <a:xfrm>
            <a:off x="6166080" y="6980400"/>
            <a:ext cx="311040" cy="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228" name="Line 4"/>
          <p:cNvSpPr/>
          <p:nvPr/>
        </p:nvSpPr>
        <p:spPr>
          <a:xfrm>
            <a:off x="6040440" y="6903360"/>
            <a:ext cx="294120" cy="8280"/>
          </a:xfrm>
          <a:prstGeom prst="line">
            <a:avLst/>
          </a:prstGeom>
          <a:ln w="36720">
            <a:solidFill>
              <a:srgbClr val="ffcc00"/>
            </a:solidFill>
            <a:round/>
          </a:ln>
        </p:spPr>
      </p:sp>
      <p:pic>
        <p:nvPicPr>
          <p:cNvPr descr="" id="229" name="Picture 11"/>
          <p:cNvPicPr/>
          <p:nvPr/>
        </p:nvPicPr>
        <p:blipFill>
          <a:blip r:embed="rId1"/>
          <a:stretch>
            <a:fillRect/>
          </a:stretch>
        </p:blipFill>
        <p:spPr>
          <a:xfrm>
            <a:off x="1784880" y="1517040"/>
            <a:ext cx="6510600" cy="4526280"/>
          </a:xfrm>
          <a:prstGeom prst="rect">
            <a:avLst/>
          </a:prstGeom>
          <a:ln w="9360">
            <a:noFill/>
          </a:ln>
        </p:spPr>
      </p:pic>
      <p:sp>
        <p:nvSpPr>
          <p:cNvPr id="230" name="TextShape 5"/>
          <p:cNvSpPr txBox="1"/>
          <p:nvPr/>
        </p:nvSpPr>
        <p:spPr>
          <a:xfrm>
            <a:off x="149040" y="3719880"/>
            <a:ext cx="1476000" cy="6588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000">
                <a:solidFill>
                  <a:srgbClr val="ffcc00"/>
                </a:solidFill>
              </a:rPr>
              <a:t>LHCb</a:t>
            </a:r>
            <a:endParaRPr/>
          </a:p>
        </p:txBody>
      </p:sp>
    </p:spTree>
  </p:cSld>
  <p:timing>
    <p:tnLst>
      <p:par>
        <p:cTn dur="indefinite" id="67" nodeType="tmRoot" restart="never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3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42600" y="3274200"/>
            <a:ext cx="4344840" cy="3826080"/>
          </a:xfrm>
          <a:prstGeom prst="rect">
            <a:avLst/>
          </a:prstGeom>
          <a:ln>
            <a:noFill/>
          </a:ln>
        </p:spPr>
      </p:pic>
      <p:sp>
        <p:nvSpPr>
          <p:cNvPr id="232" name="TextShape 1"/>
          <p:cNvSpPr txBox="1"/>
          <p:nvPr/>
        </p:nvSpPr>
        <p:spPr>
          <a:xfrm>
            <a:off x="1145160" y="450360"/>
            <a:ext cx="7790040" cy="240372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en-GB" sz="5400">
                <a:solidFill>
                  <a:srgbClr val="ffcc00"/>
                </a:solidFill>
              </a:rPr>
              <a:t>1 kilogram of matter</a:t>
            </a:r>
            <a:endParaRPr/>
          </a:p>
          <a:p>
            <a:pPr algn="ctr"/>
            <a:r>
              <a:rPr lang="en-GB" sz="5400">
                <a:solidFill>
                  <a:srgbClr val="ffcc00"/>
                </a:solidFill>
              </a:rPr>
              <a:t>+</a:t>
            </a:r>
            <a:endParaRPr/>
          </a:p>
          <a:p>
            <a:pPr algn="ctr"/>
            <a:r>
              <a:rPr lang="en-GB" sz="5400">
                <a:solidFill>
                  <a:srgbClr val="ffcc00"/>
                </a:solidFill>
              </a:rPr>
              <a:t>1 kilogram of antimatter</a:t>
            </a:r>
            <a:endParaRPr/>
          </a:p>
        </p:txBody>
      </p:sp>
      <p:pic>
        <p:nvPicPr>
          <p:cNvPr descr="" id="23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136840" y="3305880"/>
            <a:ext cx="4492080" cy="3794400"/>
          </a:xfrm>
          <a:prstGeom prst="rect">
            <a:avLst/>
          </a:prstGeom>
          <a:ln>
            <a:noFill/>
          </a:ln>
        </p:spPr>
      </p:pic>
      <p:sp>
        <p:nvSpPr>
          <p:cNvPr id="234" name="TextShape 2"/>
          <p:cNvSpPr txBox="1"/>
          <p:nvPr/>
        </p:nvSpPr>
        <p:spPr>
          <a:xfrm>
            <a:off x="8537760" y="3429000"/>
            <a:ext cx="1000800" cy="945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>
                <a:solidFill>
                  <a:srgbClr val="ffff00"/>
                </a:solidFill>
              </a:rPr>
              <a:t>x2</a:t>
            </a:r>
            <a:endParaRPr/>
          </a:p>
        </p:txBody>
      </p:sp>
    </p:spTree>
  </p:cSld>
  <p:timing>
    <p:tnLst>
      <p:par>
        <p:cTn dur="indefinite" id="69" nodeType="tmRoot" restart="never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cc00"/>
                </a:solidFill>
              </a:rPr>
              <a:t>Neutrino Oscillations</a:t>
            </a:r>
            <a:endParaRPr/>
          </a:p>
        </p:txBody>
      </p:sp>
      <p:sp>
        <p:nvSpPr>
          <p:cNvPr id="236" name="TextShape 2"/>
          <p:cNvSpPr txBox="1"/>
          <p:nvPr/>
        </p:nvSpPr>
        <p:spPr>
          <a:xfrm>
            <a:off x="148320" y="1437480"/>
            <a:ext cx="9783720" cy="1001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i="1" lang="en-GB" sz="3200">
                <a:solidFill>
                  <a:srgbClr val="ffcc00"/>
                </a:solidFill>
              </a:rPr>
              <a:t>THE</a:t>
            </a:r>
            <a:r>
              <a:rPr lang="en-GB" sz="3200">
                <a:solidFill>
                  <a:srgbClr val="ffcc00"/>
                </a:solidFill>
              </a:rPr>
              <a:t> most important discovery about neutrinos in the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last 20 years</a:t>
            </a:r>
            <a:endParaRPr/>
          </a:p>
        </p:txBody>
      </p:sp>
      <p:sp>
        <p:nvSpPr>
          <p:cNvPr id="237" name="CustomShape 3"/>
          <p:cNvSpPr/>
          <p:nvPr/>
        </p:nvSpPr>
        <p:spPr>
          <a:xfrm>
            <a:off x="870480" y="3512160"/>
            <a:ext cx="1216440" cy="1152360"/>
          </a:xfrm>
          <a:prstGeom prst="ellipse">
            <a:avLst/>
          </a:prstGeom>
          <a:solidFill>
            <a:srgbClr val="9999ff"/>
          </a:solidFill>
          <a:ln>
            <a:solidFill>
              <a:srgbClr val="000000"/>
            </a:solidFill>
          </a:ln>
        </p:spPr>
      </p:sp>
      <p:sp>
        <p:nvSpPr>
          <p:cNvPr id="238" name="Line 4"/>
          <p:cNvSpPr/>
          <p:nvPr/>
        </p:nvSpPr>
        <p:spPr>
          <a:xfrm flipV="1">
            <a:off x="1906200" y="2810880"/>
            <a:ext cx="821880" cy="8722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239" name="TextShape 5"/>
          <p:cNvSpPr txBox="1"/>
          <p:nvPr/>
        </p:nvSpPr>
        <p:spPr>
          <a:xfrm>
            <a:off x="1664280" y="2638440"/>
            <a:ext cx="415800" cy="77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l</a:t>
            </a:r>
            <a:endParaRPr/>
          </a:p>
        </p:txBody>
      </p:sp>
      <p:sp>
        <p:nvSpPr>
          <p:cNvPr id="240" name="TextShape 6"/>
          <p:cNvSpPr txBox="1"/>
          <p:nvPr/>
        </p:nvSpPr>
        <p:spPr>
          <a:xfrm>
            <a:off x="9196560" y="2349720"/>
            <a:ext cx="316440" cy="77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l</a:t>
            </a:r>
            <a:endParaRPr/>
          </a:p>
        </p:txBody>
      </p:sp>
      <p:sp>
        <p:nvSpPr>
          <p:cNvPr id="241" name="CustomShape 7"/>
          <p:cNvSpPr/>
          <p:nvPr/>
        </p:nvSpPr>
        <p:spPr>
          <a:xfrm>
            <a:off x="7183080" y="3313440"/>
            <a:ext cx="1580040" cy="1580040"/>
          </a:xfrm>
          <a:prstGeom prst="rect">
            <a:avLst/>
          </a:prstGeom>
          <a:solidFill>
            <a:srgbClr val="9999ff"/>
          </a:solidFill>
          <a:ln>
            <a:solidFill>
              <a:srgbClr val="3465af"/>
            </a:solidFill>
          </a:ln>
        </p:spPr>
      </p:sp>
      <p:sp>
        <p:nvSpPr>
          <p:cNvPr id="242" name="Line 8"/>
          <p:cNvSpPr/>
          <p:nvPr/>
        </p:nvSpPr>
        <p:spPr>
          <a:xfrm flipV="1">
            <a:off x="8093160" y="2869560"/>
            <a:ext cx="1082520" cy="12124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243" name="TextShape 9"/>
          <p:cNvSpPr txBox="1"/>
          <p:nvPr/>
        </p:nvSpPr>
        <p:spPr>
          <a:xfrm>
            <a:off x="2333880" y="6095880"/>
            <a:ext cx="54126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A typical neutrino experiment</a:t>
            </a:r>
            <a:endParaRPr/>
          </a:p>
        </p:txBody>
      </p:sp>
    </p:spTree>
  </p:cSld>
  <p:timing>
    <p:tnLst>
      <p:par>
        <p:cTn dur="indefinite" id="71" nodeType="tmRoot" restart="never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cc00"/>
                </a:solidFill>
              </a:rPr>
              <a:t>Neutrino Oscillations</a:t>
            </a:r>
            <a:endParaRPr/>
          </a:p>
        </p:txBody>
      </p:sp>
      <p:sp>
        <p:nvSpPr>
          <p:cNvPr id="245" name="CustomShape 2"/>
          <p:cNvSpPr/>
          <p:nvPr/>
        </p:nvSpPr>
        <p:spPr>
          <a:xfrm>
            <a:off x="870480" y="3512160"/>
            <a:ext cx="1216440" cy="1152360"/>
          </a:xfrm>
          <a:prstGeom prst="ellipse">
            <a:avLst/>
          </a:prstGeom>
          <a:solidFill>
            <a:srgbClr val="9999ff"/>
          </a:solidFill>
          <a:ln>
            <a:solidFill>
              <a:srgbClr val="000000"/>
            </a:solidFill>
          </a:ln>
        </p:spPr>
      </p:sp>
      <p:sp>
        <p:nvSpPr>
          <p:cNvPr id="246" name="Line 3"/>
          <p:cNvSpPr/>
          <p:nvPr/>
        </p:nvSpPr>
        <p:spPr>
          <a:xfrm flipV="1">
            <a:off x="1906200" y="2810880"/>
            <a:ext cx="821880" cy="8722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247" name="TextShape 4"/>
          <p:cNvSpPr txBox="1"/>
          <p:nvPr/>
        </p:nvSpPr>
        <p:spPr>
          <a:xfrm>
            <a:off x="1664280" y="2335680"/>
            <a:ext cx="1838880" cy="77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lepton</a:t>
            </a:r>
            <a:endParaRPr/>
          </a:p>
        </p:txBody>
      </p:sp>
      <p:sp>
        <p:nvSpPr>
          <p:cNvPr id="248" name="CustomShape 5"/>
          <p:cNvSpPr/>
          <p:nvPr/>
        </p:nvSpPr>
        <p:spPr>
          <a:xfrm>
            <a:off x="7183080" y="3313440"/>
            <a:ext cx="1580040" cy="1580040"/>
          </a:xfrm>
          <a:prstGeom prst="rect">
            <a:avLst/>
          </a:prstGeom>
          <a:solidFill>
            <a:srgbClr val="9999ff"/>
          </a:solidFill>
          <a:ln>
            <a:solidFill>
              <a:srgbClr val="3465af"/>
            </a:solidFill>
          </a:ln>
        </p:spPr>
      </p:sp>
      <p:sp>
        <p:nvSpPr>
          <p:cNvPr id="249" name="Line 6"/>
          <p:cNvSpPr/>
          <p:nvPr/>
        </p:nvSpPr>
        <p:spPr>
          <a:xfrm flipV="1">
            <a:off x="8093160" y="2869560"/>
            <a:ext cx="1082520" cy="1212480"/>
          </a:xfrm>
          <a:prstGeom prst="line">
            <a:avLst/>
          </a:prstGeom>
          <a:ln w="146160">
            <a:solidFill>
              <a:srgbClr val="66ff66"/>
            </a:solidFill>
            <a:round/>
            <a:tailEnd len="med" type="triangle" w="med"/>
          </a:ln>
        </p:spPr>
      </p:sp>
      <p:sp>
        <p:nvSpPr>
          <p:cNvPr id="250" name="TextShape 7"/>
          <p:cNvSpPr txBox="1"/>
          <p:nvPr/>
        </p:nvSpPr>
        <p:spPr>
          <a:xfrm>
            <a:off x="5691240" y="2297520"/>
            <a:ext cx="4240800" cy="14562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another type of</a:t>
            </a:r>
            <a:endParaRPr/>
          </a:p>
          <a:p>
            <a:r>
              <a:rPr lang="en-GB" sz="4800">
                <a:solidFill>
                  <a:srgbClr val="ffff00"/>
                </a:solidFill>
              </a:rPr>
              <a:t>lepton</a:t>
            </a:r>
            <a:endParaRPr/>
          </a:p>
        </p:txBody>
      </p:sp>
      <p:sp>
        <p:nvSpPr>
          <p:cNvPr id="251" name="TextShape 8"/>
          <p:cNvSpPr txBox="1"/>
          <p:nvPr/>
        </p:nvSpPr>
        <p:spPr>
          <a:xfrm>
            <a:off x="2333880" y="6095880"/>
            <a:ext cx="54126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A typical neutrino experiment</a:t>
            </a:r>
            <a:endParaRPr/>
          </a:p>
        </p:txBody>
      </p:sp>
    </p:spTree>
  </p:cSld>
  <p:timing>
    <p:tnLst>
      <p:par>
        <p:cTn dur="indefinite" id="73" nodeType="tmRoot" restart="never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cc00"/>
                </a:solidFill>
              </a:rPr>
              <a:t>Neutrino Oscillations</a:t>
            </a:r>
            <a:endParaRPr/>
          </a:p>
        </p:txBody>
      </p:sp>
      <p:sp>
        <p:nvSpPr>
          <p:cNvPr id="253" name="CustomShape 2"/>
          <p:cNvSpPr/>
          <p:nvPr/>
        </p:nvSpPr>
        <p:spPr>
          <a:xfrm>
            <a:off x="870480" y="3512160"/>
            <a:ext cx="1216440" cy="1152360"/>
          </a:xfrm>
          <a:prstGeom prst="ellipse">
            <a:avLst/>
          </a:prstGeom>
          <a:solidFill>
            <a:srgbClr val="9999ff"/>
          </a:solidFill>
          <a:ln>
            <a:solidFill>
              <a:srgbClr val="000000"/>
            </a:solidFill>
          </a:ln>
        </p:spPr>
      </p:sp>
      <p:sp>
        <p:nvSpPr>
          <p:cNvPr id="254" name="Line 3"/>
          <p:cNvSpPr/>
          <p:nvPr/>
        </p:nvSpPr>
        <p:spPr>
          <a:xfrm flipV="1">
            <a:off x="1906200" y="2810880"/>
            <a:ext cx="821880" cy="872280"/>
          </a:xfrm>
          <a:prstGeom prst="line">
            <a:avLst/>
          </a:prstGeom>
          <a:ln w="146160">
            <a:solidFill>
              <a:srgbClr val="cc0000"/>
            </a:solidFill>
            <a:round/>
            <a:tailEnd len="med" type="triangle" w="med"/>
          </a:ln>
        </p:spPr>
      </p:sp>
      <p:sp>
        <p:nvSpPr>
          <p:cNvPr id="255" name="TextShape 4"/>
          <p:cNvSpPr txBox="1"/>
          <p:nvPr/>
        </p:nvSpPr>
        <p:spPr>
          <a:xfrm>
            <a:off x="1664280" y="2335680"/>
            <a:ext cx="1838880" cy="773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lepton</a:t>
            </a:r>
            <a:endParaRPr/>
          </a:p>
        </p:txBody>
      </p:sp>
      <p:sp>
        <p:nvSpPr>
          <p:cNvPr id="256" name="CustomShape 5"/>
          <p:cNvSpPr/>
          <p:nvPr/>
        </p:nvSpPr>
        <p:spPr>
          <a:xfrm>
            <a:off x="7183080" y="3313440"/>
            <a:ext cx="1580040" cy="1580040"/>
          </a:xfrm>
          <a:prstGeom prst="rect">
            <a:avLst/>
          </a:prstGeom>
          <a:solidFill>
            <a:srgbClr val="9999ff"/>
          </a:solidFill>
          <a:ln>
            <a:solidFill>
              <a:srgbClr val="3465af"/>
            </a:solidFill>
          </a:ln>
        </p:spPr>
      </p:sp>
      <p:sp>
        <p:nvSpPr>
          <p:cNvPr id="257" name="Line 6"/>
          <p:cNvSpPr/>
          <p:nvPr/>
        </p:nvSpPr>
        <p:spPr>
          <a:xfrm flipV="1">
            <a:off x="8093160" y="2869560"/>
            <a:ext cx="1082520" cy="1212480"/>
          </a:xfrm>
          <a:prstGeom prst="line">
            <a:avLst/>
          </a:prstGeom>
          <a:ln w="146160">
            <a:solidFill>
              <a:srgbClr val="66ff66"/>
            </a:solidFill>
            <a:round/>
            <a:tailEnd len="med" type="triangle" w="med"/>
          </a:ln>
        </p:spPr>
      </p:sp>
      <p:sp>
        <p:nvSpPr>
          <p:cNvPr id="258" name="TextShape 7"/>
          <p:cNvSpPr txBox="1"/>
          <p:nvPr/>
        </p:nvSpPr>
        <p:spPr>
          <a:xfrm>
            <a:off x="5691240" y="2297520"/>
            <a:ext cx="4240800" cy="14562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ff00"/>
                </a:solidFill>
              </a:rPr>
              <a:t>another type of</a:t>
            </a:r>
            <a:endParaRPr/>
          </a:p>
          <a:p>
            <a:r>
              <a:rPr lang="en-GB" sz="4800">
                <a:solidFill>
                  <a:srgbClr val="ffff00"/>
                </a:solidFill>
              </a:rPr>
              <a:t>lepton</a:t>
            </a:r>
            <a:endParaRPr/>
          </a:p>
        </p:txBody>
      </p:sp>
      <p:sp>
        <p:nvSpPr>
          <p:cNvPr id="259" name="TextShape 8"/>
          <p:cNvSpPr txBox="1"/>
          <p:nvPr/>
        </p:nvSpPr>
        <p:spPr>
          <a:xfrm>
            <a:off x="2333880" y="6095880"/>
            <a:ext cx="5412600" cy="546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</a:rPr>
              <a:t>A typical neutrino experiment</a:t>
            </a:r>
            <a:endParaRPr/>
          </a:p>
        </p:txBody>
      </p:sp>
      <p:sp>
        <p:nvSpPr>
          <p:cNvPr id="260" name="CustomShape 9"/>
          <p:cNvSpPr/>
          <p:nvPr/>
        </p:nvSpPr>
        <p:spPr>
          <a:xfrm>
            <a:off x="1523880" y="234360"/>
            <a:ext cx="7117920" cy="7083360"/>
          </a:xfrm>
          <a:prstGeom prst="noSmoking">
            <a:avLst>
              <a:gd fmla="val 1576" name="adj"/>
            </a:avLst>
          </a:prstGeom>
          <a:solidFill>
            <a:srgbClr val="ff3333"/>
          </a:solidFill>
          <a:ln>
            <a:solidFill>
              <a:srgbClr val="ff3333"/>
            </a:solidFill>
          </a:ln>
        </p:spPr>
      </p:sp>
    </p:spTree>
  </p:cSld>
  <p:timing>
    <p:tnLst>
      <p:par>
        <p:cTn dur="indefinite" id="75" nodeType="tmRoot" restart="never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4806000" y="1641960"/>
            <a:ext cx="3321360" cy="4975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000">
                <a:solidFill>
                  <a:srgbClr val="ffff00"/>
                </a:solidFill>
              </a:rPr>
              <a:t>where U</a:t>
            </a:r>
            <a:r>
              <a:rPr lang="en-GB" sz="2000">
                <a:solidFill>
                  <a:srgbClr val="ffff00"/>
                </a:solidFill>
                <a:latin typeface="Symbol"/>
              </a:rPr>
              <a:t>a</a:t>
            </a:r>
            <a:r>
              <a:rPr lang="en-GB" sz="2000">
                <a:solidFill>
                  <a:srgbClr val="ffff00"/>
                </a:solidFill>
              </a:rPr>
              <a:t>i</a:t>
            </a:r>
            <a:r>
              <a:rPr lang="en-GB" sz="2000">
                <a:solidFill>
                  <a:srgbClr val="ffff00"/>
                </a:solidFill>
              </a:rPr>
              <a:t> is a unitary matrix</a:t>
            </a:r>
            <a:endParaRPr/>
          </a:p>
        </p:txBody>
      </p:sp>
      <p:sp>
        <p:nvSpPr>
          <p:cNvPr id="262" name="Line 2"/>
          <p:cNvSpPr/>
          <p:nvPr/>
        </p:nvSpPr>
        <p:spPr>
          <a:xfrm>
            <a:off x="2754720" y="6712560"/>
            <a:ext cx="559800" cy="0"/>
          </a:xfrm>
          <a:prstGeom prst="line">
            <a:avLst/>
          </a:prstGeom>
          <a:ln>
            <a:solidFill>
              <a:srgbClr val="ffff00"/>
            </a:solidFill>
            <a:tailEnd len="med" type="triangle" w="med"/>
          </a:ln>
        </p:spPr>
      </p:sp>
      <p:pic>
        <p:nvPicPr>
          <p:cNvPr descr="" id="26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7663680" y="4449960"/>
            <a:ext cx="2042280" cy="1876680"/>
          </a:xfrm>
          <a:prstGeom prst="rect">
            <a:avLst/>
          </a:prstGeom>
          <a:ln>
            <a:noFill/>
          </a:ln>
        </p:spPr>
      </p:pic>
      <p:sp>
        <p:nvSpPr>
          <p:cNvPr id="264" name="TextShape 3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cc00"/>
                </a:solidFill>
              </a:rPr>
              <a:t>It's Quantum.....</a:t>
            </a:r>
            <a:endParaRPr/>
          </a:p>
        </p:txBody>
      </p:sp>
    </p:spTree>
  </p:cSld>
  <p:timing>
    <p:tnLst>
      <p:par>
        <p:cTn dur="indefinite" id="77" nodeType="tmRoot" restart="never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47320" y="1311120"/>
            <a:ext cx="7859160" cy="5106240"/>
          </a:xfrm>
          <a:prstGeom prst="rect">
            <a:avLst/>
          </a:prstGeom>
          <a:ln>
            <a:noFill/>
          </a:ln>
        </p:spPr>
      </p:pic>
      <p:sp>
        <p:nvSpPr>
          <p:cNvPr id="62" name="TextShape 1"/>
          <p:cNvSpPr txBox="1"/>
          <p:nvPr/>
        </p:nvSpPr>
        <p:spPr>
          <a:xfrm>
            <a:off x="278280" y="4670640"/>
            <a:ext cx="1663560" cy="602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>
                <a:solidFill>
                  <a:srgbClr val="ffff00"/>
                </a:solidFill>
              </a:rPr>
              <a:t>Negative</a:t>
            </a:r>
            <a:endParaRPr/>
          </a:p>
          <a:p>
            <a:r>
              <a:rPr lang="en-GB">
                <a:solidFill>
                  <a:srgbClr val="ffff00"/>
                </a:solidFill>
              </a:rPr>
              <a:t>electric charge</a:t>
            </a:r>
            <a:endParaRPr/>
          </a:p>
        </p:txBody>
      </p:sp>
      <p:sp>
        <p:nvSpPr>
          <p:cNvPr id="63" name="Line 2"/>
          <p:cNvSpPr/>
          <p:nvPr/>
        </p:nvSpPr>
        <p:spPr>
          <a:xfrm>
            <a:off x="1479960" y="4859640"/>
            <a:ext cx="783720" cy="12240"/>
          </a:xfrm>
          <a:prstGeom prst="line">
            <a:avLst/>
          </a:prstGeom>
          <a:ln>
            <a:solidFill>
              <a:srgbClr val="ffff00"/>
            </a:solidFill>
            <a:tailEnd len="med" type="triangle" w="med"/>
          </a:ln>
        </p:spPr>
      </p:sp>
      <p:sp>
        <p:nvSpPr>
          <p:cNvPr id="64" name="TextShape 3"/>
          <p:cNvSpPr txBox="1"/>
          <p:nvPr/>
        </p:nvSpPr>
        <p:spPr>
          <a:xfrm>
            <a:off x="8193960" y="4584240"/>
            <a:ext cx="1663560" cy="6022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>
                <a:solidFill>
                  <a:srgbClr val="ffff00"/>
                </a:solidFill>
              </a:rPr>
              <a:t>Positive</a:t>
            </a:r>
            <a:endParaRPr/>
          </a:p>
          <a:p>
            <a:r>
              <a:rPr lang="en-GB">
                <a:solidFill>
                  <a:srgbClr val="ffff00"/>
                </a:solidFill>
              </a:rPr>
              <a:t>electric charge</a:t>
            </a:r>
            <a:endParaRPr/>
          </a:p>
        </p:txBody>
      </p:sp>
      <p:sp>
        <p:nvSpPr>
          <p:cNvPr id="65" name="Line 4"/>
          <p:cNvSpPr/>
          <p:nvPr/>
        </p:nvSpPr>
        <p:spPr>
          <a:xfrm flipH="1" flipV="1">
            <a:off x="6750720" y="4762440"/>
            <a:ext cx="1465200" cy="7560"/>
          </a:xfrm>
          <a:prstGeom prst="line">
            <a:avLst/>
          </a:prstGeom>
          <a:ln>
            <a:solidFill>
              <a:srgbClr val="ffff00"/>
            </a:solidFill>
            <a:tailEnd len="med" type="triangle" w="med"/>
          </a:ln>
        </p:spPr>
      </p:sp>
      <p:sp>
        <p:nvSpPr>
          <p:cNvPr id="66" name="TextShape 5"/>
          <p:cNvSpPr txBox="1"/>
          <p:nvPr/>
        </p:nvSpPr>
        <p:spPr>
          <a:xfrm>
            <a:off x="563040" y="2378880"/>
            <a:ext cx="942840" cy="433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400">
                <a:solidFill>
                  <a:srgbClr val="ffff00"/>
                </a:solidFill>
              </a:rPr>
              <a:t>quark</a:t>
            </a:r>
            <a:endParaRPr/>
          </a:p>
        </p:txBody>
      </p:sp>
      <p:sp>
        <p:nvSpPr>
          <p:cNvPr id="67" name="TextShape 6"/>
          <p:cNvSpPr txBox="1"/>
          <p:nvPr/>
        </p:nvSpPr>
        <p:spPr>
          <a:xfrm>
            <a:off x="8327880" y="2092320"/>
            <a:ext cx="1535400" cy="433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2400">
                <a:solidFill>
                  <a:srgbClr val="ffff00"/>
                </a:solidFill>
              </a:rPr>
              <a:t>anti-quark</a:t>
            </a:r>
            <a:endParaRPr/>
          </a:p>
        </p:txBody>
      </p:sp>
      <p:sp>
        <p:nvSpPr>
          <p:cNvPr id="68" name="Line 7"/>
          <p:cNvSpPr/>
          <p:nvPr/>
        </p:nvSpPr>
        <p:spPr>
          <a:xfrm>
            <a:off x="1588680" y="2757240"/>
            <a:ext cx="982080" cy="470160"/>
          </a:xfrm>
          <a:prstGeom prst="line">
            <a:avLst/>
          </a:prstGeom>
          <a:ln w="18360">
            <a:solidFill>
              <a:srgbClr val="ffff00"/>
            </a:solidFill>
            <a:round/>
            <a:tailEnd len="med" type="triangle" w="med"/>
          </a:ln>
        </p:spPr>
      </p:sp>
      <p:sp>
        <p:nvSpPr>
          <p:cNvPr id="69" name="Line 8"/>
          <p:cNvSpPr/>
          <p:nvPr/>
        </p:nvSpPr>
        <p:spPr>
          <a:xfrm flipH="1">
            <a:off x="7472160" y="2526840"/>
            <a:ext cx="1170720" cy="959400"/>
          </a:xfrm>
          <a:prstGeom prst="line">
            <a:avLst/>
          </a:prstGeom>
          <a:ln w="36720">
            <a:solidFill>
              <a:srgbClr val="ffff00"/>
            </a:solidFill>
            <a:round/>
            <a:tailEnd len="med" type="triangle" w="med"/>
          </a:ln>
        </p:spPr>
      </p:sp>
      <p:sp>
        <p:nvSpPr>
          <p:cNvPr id="70" name="TextShape 9"/>
          <p:cNvSpPr txBox="1"/>
          <p:nvPr/>
        </p:nvSpPr>
        <p:spPr>
          <a:xfrm>
            <a:off x="2026080" y="583920"/>
            <a:ext cx="1765800" cy="716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400">
                <a:solidFill>
                  <a:srgbClr val="ffff00"/>
                </a:solidFill>
              </a:rPr>
              <a:t>Matter</a:t>
            </a:r>
            <a:endParaRPr/>
          </a:p>
        </p:txBody>
      </p:sp>
      <p:sp>
        <p:nvSpPr>
          <p:cNvPr id="71" name="TextShape 10"/>
          <p:cNvSpPr txBox="1"/>
          <p:nvPr/>
        </p:nvSpPr>
        <p:spPr>
          <a:xfrm>
            <a:off x="5497560" y="583920"/>
            <a:ext cx="2916360" cy="7167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400">
                <a:solidFill>
                  <a:srgbClr val="ffff00"/>
                </a:solidFill>
              </a:rPr>
              <a:t>Anti-Matter</a:t>
            </a:r>
            <a:endParaRPr/>
          </a:p>
        </p:txBody>
      </p:sp>
      <p:sp>
        <p:nvSpPr>
          <p:cNvPr id="72" name="TextShape 11"/>
          <p:cNvSpPr txBox="1"/>
          <p:nvPr/>
        </p:nvSpPr>
        <p:spPr>
          <a:xfrm>
            <a:off x="3819600" y="6417360"/>
            <a:ext cx="6052680" cy="1001880"/>
          </a:xfrm>
          <a:prstGeom prst="rect">
            <a:avLst/>
          </a:prstGeom>
        </p:spPr>
        <p:txBody>
          <a:bodyPr bIns="45000" lIns="90000" rIns="90000" tIns="45000" wrap="none"/>
          <a:p>
            <a:pPr algn="r"/>
            <a:r>
              <a:rPr lang="en-GB" sz="3200">
                <a:solidFill>
                  <a:srgbClr val="ffff00"/>
                </a:solidFill>
              </a:rPr>
              <a:t>Predicted by Dirac in 1928 </a:t>
            </a:r>
            <a:endParaRPr/>
          </a:p>
          <a:p>
            <a:pPr algn="r"/>
            <a:r>
              <a:rPr lang="en-GB" sz="3200">
                <a:solidFill>
                  <a:srgbClr val="ffff00"/>
                </a:solidFill>
              </a:rPr>
              <a:t>Discovered by Anderson in 1932</a:t>
            </a:r>
            <a:endParaRPr/>
          </a:p>
        </p:txBody>
      </p:sp>
    </p:spTree>
  </p:cSld>
  <p:timing>
    <p:tnLst>
      <p:par>
        <p:cTn dur="indefinite" id="14" nodeType="tmRoot" restart="never">
          <p:childTnLst>
            <p:seq>
              <p:cTn id="1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73" name=""/>
          <p:cNvPicPr/>
          <p:nvPr/>
        </p:nvPicPr>
        <p:blipFill>
          <a:blip r:embed="rId1"/>
          <a:stretch>
            <a:fillRect/>
          </a:stretch>
        </p:blipFill>
        <p:spPr>
          <a:xfrm rot="3007200">
            <a:off x="6201360" y="739800"/>
            <a:ext cx="1773720" cy="2439360"/>
          </a:xfrm>
          <a:prstGeom prst="rect">
            <a:avLst/>
          </a:prstGeom>
          <a:ln>
            <a:noFill/>
          </a:ln>
        </p:spPr>
      </p:pic>
      <p:pic>
        <p:nvPicPr>
          <p:cNvPr descr="" id="74" name=""/>
          <p:cNvPicPr/>
          <p:nvPr/>
        </p:nvPicPr>
        <p:blipFill>
          <a:blip r:embed="rId2"/>
          <a:stretch>
            <a:fillRect/>
          </a:stretch>
        </p:blipFill>
        <p:spPr>
          <a:xfrm rot="18900000">
            <a:off x="6186240" y="3529080"/>
            <a:ext cx="1773720" cy="2439360"/>
          </a:xfrm>
          <a:prstGeom prst="rect">
            <a:avLst/>
          </a:prstGeom>
          <a:ln>
            <a:noFill/>
          </a:ln>
        </p:spPr>
      </p:pic>
      <p:pic>
        <p:nvPicPr>
          <p:cNvPr descr="" id="7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426760" y="1262520"/>
            <a:ext cx="1010160" cy="1010160"/>
          </a:xfrm>
          <a:prstGeom prst="rect">
            <a:avLst/>
          </a:prstGeom>
          <a:ln>
            <a:noFill/>
          </a:ln>
        </p:spPr>
      </p:pic>
      <p:pic>
        <p:nvPicPr>
          <p:cNvPr descr="" id="76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2426760" y="3760200"/>
            <a:ext cx="1010160" cy="1010520"/>
          </a:xfrm>
          <a:prstGeom prst="rect">
            <a:avLst/>
          </a:prstGeom>
          <a:ln>
            <a:noFill/>
          </a:ln>
        </p:spPr>
      </p:pic>
      <p:pic>
        <p:nvPicPr>
          <p:cNvPr descr="" id="77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4165560" y="1955520"/>
            <a:ext cx="2422800" cy="234072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 rot="1659600">
            <a:off x="3521520" y="1973520"/>
            <a:ext cx="944280" cy="59724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ffcc00"/>
          </a:solidFill>
          <a:ln>
            <a:solidFill>
              <a:srgbClr val="3465af"/>
            </a:solidFill>
          </a:ln>
        </p:spPr>
      </p:sp>
      <p:sp>
        <p:nvSpPr>
          <p:cNvPr id="79" name="CustomShape 2"/>
          <p:cNvSpPr/>
          <p:nvPr/>
        </p:nvSpPr>
        <p:spPr>
          <a:xfrm rot="20172000">
            <a:off x="3438360" y="3534120"/>
            <a:ext cx="943920" cy="59688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ffcc00"/>
          </a:solidFill>
          <a:ln>
            <a:solidFill>
              <a:srgbClr val="3465af"/>
            </a:solidFill>
          </a:ln>
        </p:spPr>
      </p:sp>
      <p:sp>
        <p:nvSpPr>
          <p:cNvPr id="80" name="TextShape 3"/>
          <p:cNvSpPr txBox="1"/>
          <p:nvPr/>
        </p:nvSpPr>
        <p:spPr>
          <a:xfrm>
            <a:off x="779040" y="508320"/>
            <a:ext cx="209016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cc00"/>
                </a:solidFill>
                <a:latin typeface="Ubuntu"/>
              </a:rPr>
              <a:t>Matter</a:t>
            </a:r>
            <a:endParaRPr/>
          </a:p>
        </p:txBody>
      </p:sp>
      <p:sp>
        <p:nvSpPr>
          <p:cNvPr id="81" name="TextShape 4"/>
          <p:cNvSpPr txBox="1"/>
          <p:nvPr/>
        </p:nvSpPr>
        <p:spPr>
          <a:xfrm>
            <a:off x="844920" y="4770720"/>
            <a:ext cx="342684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cc00"/>
                </a:solidFill>
                <a:latin typeface="Ubuntu"/>
              </a:rPr>
              <a:t>Anti-Matter</a:t>
            </a:r>
            <a:endParaRPr/>
          </a:p>
        </p:txBody>
      </p:sp>
      <p:sp>
        <p:nvSpPr>
          <p:cNvPr id="82" name="TextShape 5"/>
          <p:cNvSpPr txBox="1"/>
          <p:nvPr/>
        </p:nvSpPr>
        <p:spPr>
          <a:xfrm>
            <a:off x="8151120" y="2548800"/>
            <a:ext cx="144576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cc00"/>
                </a:solidFill>
                <a:latin typeface="Ubuntu"/>
              </a:rPr>
              <a:t>light</a:t>
            </a:r>
            <a:endParaRPr/>
          </a:p>
        </p:txBody>
      </p:sp>
      <p:sp>
        <p:nvSpPr>
          <p:cNvPr id="83" name="TextShape 6"/>
          <p:cNvSpPr txBox="1"/>
          <p:nvPr/>
        </p:nvSpPr>
        <p:spPr>
          <a:xfrm>
            <a:off x="3151800" y="5905800"/>
            <a:ext cx="4144680" cy="14929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9600">
                <a:solidFill>
                  <a:srgbClr val="ffcc00"/>
                </a:solidFill>
                <a:latin typeface="Ubuntu"/>
              </a:rPr>
              <a:t>E = mc</a:t>
            </a:r>
            <a:r>
              <a:rPr lang="en-GB" sz="9600">
                <a:solidFill>
                  <a:srgbClr val="ffcc00"/>
                </a:solidFill>
                <a:latin typeface="Ubuntu"/>
              </a:rPr>
              <a:t>2</a:t>
            </a:r>
            <a:endParaRPr/>
          </a:p>
        </p:txBody>
      </p:sp>
    </p:spTree>
  </p:cSld>
  <p:timing>
    <p:tnLst>
      <p:par>
        <p:cTn dur="indefinite" id="16" nodeType="tmRoot" restart="never">
          <p:childTnLst>
            <p:seq>
              <p:cTn id="1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83200" y="180000"/>
            <a:ext cx="8913600" cy="7200000"/>
          </a:xfrm>
          <a:prstGeom prst="rect">
            <a:avLst/>
          </a:prstGeom>
          <a:ln>
            <a:noFill/>
          </a:ln>
        </p:spPr>
      </p:pic>
      <p:sp>
        <p:nvSpPr>
          <p:cNvPr id="85" name="TextShape 1"/>
          <p:cNvSpPr txBox="1"/>
          <p:nvPr/>
        </p:nvSpPr>
        <p:spPr>
          <a:xfrm>
            <a:off x="284760" y="340920"/>
            <a:ext cx="6935040" cy="5475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200">
                <a:solidFill>
                  <a:srgbClr val="ffcc00"/>
                </a:solidFill>
                <a:latin typeface="Ubuntu"/>
              </a:rPr>
              <a:t>Positron Emission Tomography (PET)</a:t>
            </a:r>
            <a:endParaRPr/>
          </a:p>
        </p:txBody>
      </p:sp>
    </p:spTree>
  </p:cSld>
  <p:timing>
    <p:tnLst>
      <p:par>
        <p:cTn dur="indefinite" id="18" nodeType="tmRoot" restart="never">
          <p:childTnLst>
            <p:seq>
              <p:cTn id="1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6" name=""/>
          <p:cNvPicPr/>
          <p:nvPr/>
        </p:nvPicPr>
        <p:blipFill>
          <a:blip r:embed="rId1"/>
          <a:stretch>
            <a:fillRect/>
          </a:stretch>
        </p:blipFill>
        <p:spPr>
          <a:xfrm rot="3007200">
            <a:off x="6201360" y="739800"/>
            <a:ext cx="1773720" cy="2439360"/>
          </a:xfrm>
          <a:prstGeom prst="rect">
            <a:avLst/>
          </a:prstGeom>
          <a:ln>
            <a:noFill/>
          </a:ln>
        </p:spPr>
      </p:pic>
      <p:pic>
        <p:nvPicPr>
          <p:cNvPr descr="" id="87" name=""/>
          <p:cNvPicPr/>
          <p:nvPr/>
        </p:nvPicPr>
        <p:blipFill>
          <a:blip r:embed="rId2"/>
          <a:stretch>
            <a:fillRect/>
          </a:stretch>
        </p:blipFill>
        <p:spPr>
          <a:xfrm rot="18900000">
            <a:off x="6186240" y="3529080"/>
            <a:ext cx="1773720" cy="2439360"/>
          </a:xfrm>
          <a:prstGeom prst="rect">
            <a:avLst/>
          </a:prstGeom>
          <a:ln>
            <a:noFill/>
          </a:ln>
        </p:spPr>
      </p:pic>
      <p:pic>
        <p:nvPicPr>
          <p:cNvPr descr="" id="8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426760" y="1262520"/>
            <a:ext cx="1010160" cy="1010160"/>
          </a:xfrm>
          <a:prstGeom prst="rect">
            <a:avLst/>
          </a:prstGeom>
          <a:ln>
            <a:noFill/>
          </a:ln>
        </p:spPr>
      </p:pic>
      <p:pic>
        <p:nvPicPr>
          <p:cNvPr descr="" id="89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2426760" y="3760200"/>
            <a:ext cx="1010160" cy="1010520"/>
          </a:xfrm>
          <a:prstGeom prst="rect">
            <a:avLst/>
          </a:prstGeom>
          <a:ln>
            <a:noFill/>
          </a:ln>
        </p:spPr>
      </p:pic>
      <p:pic>
        <p:nvPicPr>
          <p:cNvPr descr="" id="90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4165560" y="1955520"/>
            <a:ext cx="2422800" cy="234072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 flipH="1" flipV="1" rot="1660200">
            <a:off x="3521160" y="1969920"/>
            <a:ext cx="944280" cy="59724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ffcc00"/>
          </a:solidFill>
          <a:ln>
            <a:solidFill>
              <a:srgbClr val="3465af"/>
            </a:solidFill>
          </a:ln>
        </p:spPr>
      </p:sp>
      <p:sp>
        <p:nvSpPr>
          <p:cNvPr id="92" name="CustomShape 2"/>
          <p:cNvSpPr/>
          <p:nvPr/>
        </p:nvSpPr>
        <p:spPr>
          <a:xfrm flipH="1" flipV="1" rot="20172000">
            <a:off x="3434760" y="3530520"/>
            <a:ext cx="943920" cy="59688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ffcc00"/>
          </a:solidFill>
          <a:ln>
            <a:solidFill>
              <a:srgbClr val="3465af"/>
            </a:solidFill>
          </a:ln>
        </p:spPr>
      </p:sp>
      <p:sp>
        <p:nvSpPr>
          <p:cNvPr id="93" name="TextShape 3"/>
          <p:cNvSpPr txBox="1"/>
          <p:nvPr/>
        </p:nvSpPr>
        <p:spPr>
          <a:xfrm>
            <a:off x="779040" y="508320"/>
            <a:ext cx="209016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cc00"/>
                </a:solidFill>
                <a:latin typeface="Ubuntu"/>
              </a:rPr>
              <a:t>Matter</a:t>
            </a:r>
            <a:endParaRPr/>
          </a:p>
        </p:txBody>
      </p:sp>
      <p:sp>
        <p:nvSpPr>
          <p:cNvPr id="94" name="TextShape 4"/>
          <p:cNvSpPr txBox="1"/>
          <p:nvPr/>
        </p:nvSpPr>
        <p:spPr>
          <a:xfrm>
            <a:off x="844920" y="4770720"/>
            <a:ext cx="342684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cc00"/>
                </a:solidFill>
                <a:latin typeface="Ubuntu"/>
              </a:rPr>
              <a:t>Anti-Matter</a:t>
            </a:r>
            <a:endParaRPr/>
          </a:p>
        </p:txBody>
      </p:sp>
      <p:sp>
        <p:nvSpPr>
          <p:cNvPr id="95" name="TextShape 5"/>
          <p:cNvSpPr txBox="1"/>
          <p:nvPr/>
        </p:nvSpPr>
        <p:spPr>
          <a:xfrm>
            <a:off x="8151120" y="2548800"/>
            <a:ext cx="1445760" cy="7747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4800">
                <a:solidFill>
                  <a:srgbClr val="ffcc00"/>
                </a:solidFill>
                <a:latin typeface="Ubuntu"/>
              </a:rPr>
              <a:t>light</a:t>
            </a:r>
            <a:endParaRPr/>
          </a:p>
        </p:txBody>
      </p:sp>
      <p:sp>
        <p:nvSpPr>
          <p:cNvPr id="96" name="TextShape 6"/>
          <p:cNvSpPr txBox="1"/>
          <p:nvPr/>
        </p:nvSpPr>
        <p:spPr>
          <a:xfrm>
            <a:off x="720000" y="6078600"/>
            <a:ext cx="8640360" cy="11178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600">
                <a:solidFill>
                  <a:srgbClr val="ffcc00"/>
                </a:solidFill>
                <a:latin typeface="Ubuntu"/>
              </a:rPr>
              <a:t>The reverse reaction should also happen 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with the same probability</a:t>
            </a:r>
            <a:endParaRPr/>
          </a:p>
        </p:txBody>
      </p:sp>
    </p:spTree>
  </p:cSld>
  <p:timing>
    <p:tnLst>
      <p:par>
        <p:cTn dur="indefinite" id="20" nodeType="tmRoot" restart="never">
          <p:childTnLst>
            <p:seq>
              <p:cTn id="2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755280" y="1283400"/>
            <a:ext cx="8908200" cy="5782320"/>
          </a:xfrm>
          <a:prstGeom prst="rect">
            <a:avLst/>
          </a:prstGeom>
          <a:ln>
            <a:noFill/>
          </a:ln>
        </p:spPr>
      </p:pic>
      <p:sp>
        <p:nvSpPr>
          <p:cNvPr id="98" name="TextShape 1"/>
          <p:cNvSpPr txBox="1"/>
          <p:nvPr/>
        </p:nvSpPr>
        <p:spPr>
          <a:xfrm>
            <a:off x="4277520" y="221040"/>
            <a:ext cx="4822920" cy="11178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600">
                <a:solidFill>
                  <a:srgbClr val="ffcc00"/>
                </a:solidFill>
                <a:latin typeface="Ubuntu"/>
              </a:rPr>
              <a:t>Equal amounts of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matter and antimatter</a:t>
            </a:r>
            <a:endParaRPr/>
          </a:p>
        </p:txBody>
      </p:sp>
      <p:sp>
        <p:nvSpPr>
          <p:cNvPr id="99" name="CustomShape 2"/>
          <p:cNvSpPr/>
          <p:nvPr/>
        </p:nvSpPr>
        <p:spPr>
          <a:xfrm rot="2479800">
            <a:off x="6261480" y="1444320"/>
            <a:ext cx="1125360" cy="64080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ffd320"/>
          </a:solidFill>
          <a:ln>
            <a:solidFill>
              <a:srgbClr val="ffffcc"/>
            </a:solidFill>
          </a:ln>
        </p:spPr>
      </p:sp>
      <p:sp>
        <p:nvSpPr>
          <p:cNvPr id="100" name="CustomShape 3"/>
          <p:cNvSpPr/>
          <p:nvPr/>
        </p:nvSpPr>
        <p:spPr>
          <a:xfrm>
            <a:off x="4312080" y="6494400"/>
            <a:ext cx="1489320" cy="31140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sp>
      <p:sp>
        <p:nvSpPr>
          <p:cNvPr id="101" name="TextShape 4"/>
          <p:cNvSpPr txBox="1"/>
          <p:nvPr/>
        </p:nvSpPr>
        <p:spPr>
          <a:xfrm>
            <a:off x="5161320" y="5676480"/>
            <a:ext cx="4620240" cy="16315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GB" sz="3600">
                <a:solidFill>
                  <a:srgbClr val="ffcc00"/>
                </a:solidFill>
                <a:latin typeface="Ubuntu"/>
              </a:rPr>
              <a:t>1 atom of matter to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0.0000000001 atoms </a:t>
            </a:r>
            <a:endParaRPr/>
          </a:p>
          <a:p>
            <a:r>
              <a:rPr lang="en-GB" sz="3600">
                <a:solidFill>
                  <a:srgbClr val="ffcc00"/>
                </a:solidFill>
                <a:latin typeface="Ubuntu"/>
              </a:rPr>
              <a:t>of antimatter</a:t>
            </a:r>
            <a:endParaRPr/>
          </a:p>
        </p:txBody>
      </p:sp>
      <p:sp>
        <p:nvSpPr>
          <p:cNvPr id="102" name="CustomShape 5"/>
          <p:cNvSpPr/>
          <p:nvPr/>
        </p:nvSpPr>
        <p:spPr>
          <a:xfrm rot="11878800">
            <a:off x="3344760" y="5851800"/>
            <a:ext cx="1878480" cy="64080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ffd320"/>
          </a:solidFill>
          <a:ln>
            <a:solidFill>
              <a:srgbClr val="ffffcc"/>
            </a:solidFill>
          </a:ln>
        </p:spPr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346320"/>
            <a:ext cx="9071640" cy="117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GB">
                <a:solidFill>
                  <a:srgbClr val="ffff00"/>
                </a:solidFill>
              </a:rPr>
              <a:t>Neutrinos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1171800" y="1913400"/>
            <a:ext cx="7674120" cy="3736440"/>
          </a:xfrm>
          <a:prstGeom prst="rect">
            <a:avLst/>
          </a:prstGeom>
        </p:spPr>
        <p:txBody>
          <a:bodyPr bIns="45000" lIns="90000" rIns="90000" tIns="45000" wrap="none"/>
          <a:p>
            <a:endParaRPr/>
          </a:p>
          <a:p>
            <a:r>
              <a:rPr lang="en-GB" sz="3200">
                <a:solidFill>
                  <a:srgbClr val="ffcc00"/>
                </a:solidFill>
              </a:rPr>
              <a:t>The smallest, most insignificant (yet most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common) particle in the cosmos may just </a:t>
            </a:r>
            <a:endParaRPr/>
          </a:p>
          <a:p>
            <a:r>
              <a:rPr lang="en-GB" sz="3200">
                <a:solidFill>
                  <a:srgbClr val="ffcc00"/>
                </a:solidFill>
              </a:rPr>
              <a:t>hold the reason!</a:t>
            </a:r>
            <a:endParaRPr/>
          </a:p>
          <a:p>
            <a:endParaRPr/>
          </a:p>
          <a:p>
            <a:endParaRPr/>
          </a:p>
          <a:p>
            <a:r>
              <a:rPr lang="en-GB" sz="3200">
                <a:solidFill>
                  <a:srgbClr val="ffcc00"/>
                </a:solidFill>
              </a:rPr>
              <a:t>This particle is called the </a:t>
            </a:r>
            <a:r>
              <a:rPr i="1" lang="en-GB" sz="3200">
                <a:solidFill>
                  <a:srgbClr val="ffcc00"/>
                </a:solidFill>
              </a:rPr>
              <a:t>neutrino</a:t>
            </a:r>
            <a:endParaRPr/>
          </a:p>
          <a:p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