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gif" ContentType="image/gif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55.xml" ContentType="application/vnd.openxmlformats-officedocument.presentationml.notesSlide+xml"/>
  <Override PartName="/ppt/notesSlides/notesSlide56.xml" ContentType="application/vnd.openxmlformats-officedocument.presentationml.notesSlide+xml"/>
  <Override PartName="/ppt/notesSlides/notesSlide57.xml" ContentType="application/vnd.openxmlformats-officedocument.presentationml.notesSlide+xml"/>
  <Override PartName="/ppt/notesSlides/notesSlide58.xml" ContentType="application/vnd.openxmlformats-officedocument.presentationml.notesSlide+xml"/>
  <Override PartName="/ppt/notesSlides/notesSlide59.xml" ContentType="application/vnd.openxmlformats-officedocument.presentationml.notesSlide+xml"/>
  <Override PartName="/ppt/notesSlides/notesSlide60.xml" ContentType="application/vnd.openxmlformats-officedocument.presentationml.notesSlide+xml"/>
  <Override PartName="/ppt/notesSlides/notesSlide61.xml" ContentType="application/vnd.openxmlformats-officedocument.presentationml.notesSlide+xml"/>
  <Override PartName="/ppt/notesSlides/notesSlide62.xml" ContentType="application/vnd.openxmlformats-officedocument.presentationml.notesSlide+xml"/>
  <Override PartName="/ppt/notesSlides/notesSlide63.xml" ContentType="application/vnd.openxmlformats-officedocument.presentationml.notesSlide+xml"/>
  <Override PartName="/ppt/notesSlides/notesSlide6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  <p:sldMasterId id="2147483660" r:id="rId2"/>
  </p:sldMasterIdLst>
  <p:notesMasterIdLst>
    <p:notesMasterId r:id="rId92"/>
  </p:notesMasterIdLst>
  <p:handoutMasterIdLst>
    <p:handoutMasterId r:id="rId93"/>
  </p:handoutMasterIdLst>
  <p:sldIdLst>
    <p:sldId id="257" r:id="rId3"/>
    <p:sldId id="258" r:id="rId4"/>
    <p:sldId id="259" r:id="rId5"/>
    <p:sldId id="260" r:id="rId6"/>
    <p:sldId id="263" r:id="rId7"/>
    <p:sldId id="262" r:id="rId8"/>
    <p:sldId id="264" r:id="rId9"/>
    <p:sldId id="265" r:id="rId10"/>
    <p:sldId id="266" r:id="rId11"/>
    <p:sldId id="267" r:id="rId12"/>
    <p:sldId id="268" r:id="rId13"/>
    <p:sldId id="270" r:id="rId14"/>
    <p:sldId id="269" r:id="rId15"/>
    <p:sldId id="272" r:id="rId16"/>
    <p:sldId id="273" r:id="rId17"/>
    <p:sldId id="275" r:id="rId18"/>
    <p:sldId id="271" r:id="rId19"/>
    <p:sldId id="274" r:id="rId20"/>
    <p:sldId id="276" r:id="rId21"/>
    <p:sldId id="279" r:id="rId22"/>
    <p:sldId id="278" r:id="rId23"/>
    <p:sldId id="280" r:id="rId24"/>
    <p:sldId id="281" r:id="rId25"/>
    <p:sldId id="282" r:id="rId26"/>
    <p:sldId id="283" r:id="rId27"/>
    <p:sldId id="284" r:id="rId28"/>
    <p:sldId id="285" r:id="rId29"/>
    <p:sldId id="286" r:id="rId30"/>
    <p:sldId id="287" r:id="rId31"/>
    <p:sldId id="288" r:id="rId32"/>
    <p:sldId id="289" r:id="rId33"/>
    <p:sldId id="290" r:id="rId34"/>
    <p:sldId id="291" r:id="rId35"/>
    <p:sldId id="292" r:id="rId36"/>
    <p:sldId id="293" r:id="rId37"/>
    <p:sldId id="294" r:id="rId38"/>
    <p:sldId id="295" r:id="rId39"/>
    <p:sldId id="296" r:id="rId40"/>
    <p:sldId id="297" r:id="rId41"/>
    <p:sldId id="299" r:id="rId42"/>
    <p:sldId id="300" r:id="rId43"/>
    <p:sldId id="301" r:id="rId44"/>
    <p:sldId id="302" r:id="rId45"/>
    <p:sldId id="303" r:id="rId46"/>
    <p:sldId id="305" r:id="rId47"/>
    <p:sldId id="318" r:id="rId48"/>
    <p:sldId id="311" r:id="rId49"/>
    <p:sldId id="312" r:id="rId50"/>
    <p:sldId id="313" r:id="rId51"/>
    <p:sldId id="314" r:id="rId52"/>
    <p:sldId id="306" r:id="rId53"/>
    <p:sldId id="307" r:id="rId54"/>
    <p:sldId id="309" r:id="rId55"/>
    <p:sldId id="310" r:id="rId56"/>
    <p:sldId id="315" r:id="rId57"/>
    <p:sldId id="317" r:id="rId58"/>
    <p:sldId id="316" r:id="rId59"/>
    <p:sldId id="319" r:id="rId60"/>
    <p:sldId id="320" r:id="rId61"/>
    <p:sldId id="321" r:id="rId62"/>
    <p:sldId id="322" r:id="rId63"/>
    <p:sldId id="323" r:id="rId64"/>
    <p:sldId id="324" r:id="rId65"/>
    <p:sldId id="325" r:id="rId66"/>
    <p:sldId id="326" r:id="rId67"/>
    <p:sldId id="327" r:id="rId68"/>
    <p:sldId id="328" r:id="rId69"/>
    <p:sldId id="329" r:id="rId70"/>
    <p:sldId id="330" r:id="rId71"/>
    <p:sldId id="331" r:id="rId72"/>
    <p:sldId id="332" r:id="rId73"/>
    <p:sldId id="333" r:id="rId74"/>
    <p:sldId id="334" r:id="rId75"/>
    <p:sldId id="335" r:id="rId76"/>
    <p:sldId id="336" r:id="rId77"/>
    <p:sldId id="337" r:id="rId78"/>
    <p:sldId id="338" r:id="rId79"/>
    <p:sldId id="339" r:id="rId80"/>
    <p:sldId id="340" r:id="rId81"/>
    <p:sldId id="341" r:id="rId82"/>
    <p:sldId id="342" r:id="rId83"/>
    <p:sldId id="343" r:id="rId84"/>
    <p:sldId id="344" r:id="rId85"/>
    <p:sldId id="345" r:id="rId86"/>
    <p:sldId id="346" r:id="rId87"/>
    <p:sldId id="347" r:id="rId88"/>
    <p:sldId id="348" r:id="rId89"/>
    <p:sldId id="349" r:id="rId90"/>
    <p:sldId id="350" r:id="rId91"/>
  </p:sldIdLst>
  <p:sldSz cx="9144000" cy="6858000" type="screen4x3"/>
  <p:notesSz cx="6858000" cy="9144000"/>
  <p:defaultTextStyle>
    <a:defPPr>
      <a:defRPr lang="en-GB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Verdana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Verdana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Verdana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Verdana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Verdana" pitchFamily="34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Verdana" pitchFamily="34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Verdana" pitchFamily="34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Verdana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AEAEA"/>
    <a:srgbClr val="003399"/>
    <a:srgbClr val="336699"/>
    <a:srgbClr val="FFFFCC"/>
    <a:srgbClr val="CC0000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9" autoAdjust="0"/>
    <p:restoredTop sz="94581" autoAdjust="0"/>
  </p:normalViewPr>
  <p:slideViewPr>
    <p:cSldViewPr snapToGrid="0">
      <p:cViewPr varScale="1">
        <p:scale>
          <a:sx n="88" d="100"/>
          <a:sy n="88" d="100"/>
        </p:scale>
        <p:origin x="648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4.xml"/><Relationship Id="rId21" Type="http://schemas.openxmlformats.org/officeDocument/2006/relationships/slide" Target="slides/slide19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63" Type="http://schemas.openxmlformats.org/officeDocument/2006/relationships/slide" Target="slides/slide61.xml"/><Relationship Id="rId68" Type="http://schemas.openxmlformats.org/officeDocument/2006/relationships/slide" Target="slides/slide66.xml"/><Relationship Id="rId84" Type="http://schemas.openxmlformats.org/officeDocument/2006/relationships/slide" Target="slides/slide82.xml"/><Relationship Id="rId89" Type="http://schemas.openxmlformats.org/officeDocument/2006/relationships/slide" Target="slides/slide87.xml"/><Relationship Id="rId16" Type="http://schemas.openxmlformats.org/officeDocument/2006/relationships/slide" Target="slides/slide14.xml"/><Relationship Id="rId11" Type="http://schemas.openxmlformats.org/officeDocument/2006/relationships/slide" Target="slides/slide9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53" Type="http://schemas.openxmlformats.org/officeDocument/2006/relationships/slide" Target="slides/slide51.xml"/><Relationship Id="rId58" Type="http://schemas.openxmlformats.org/officeDocument/2006/relationships/slide" Target="slides/slide56.xml"/><Relationship Id="rId74" Type="http://schemas.openxmlformats.org/officeDocument/2006/relationships/slide" Target="slides/slide72.xml"/><Relationship Id="rId79" Type="http://schemas.openxmlformats.org/officeDocument/2006/relationships/slide" Target="slides/slide77.xml"/><Relationship Id="rId5" Type="http://schemas.openxmlformats.org/officeDocument/2006/relationships/slide" Target="slides/slide3.xml"/><Relationship Id="rId90" Type="http://schemas.openxmlformats.org/officeDocument/2006/relationships/slide" Target="slides/slide88.xml"/><Relationship Id="rId95" Type="http://schemas.openxmlformats.org/officeDocument/2006/relationships/viewProps" Target="viewProps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64" Type="http://schemas.openxmlformats.org/officeDocument/2006/relationships/slide" Target="slides/slide62.xml"/><Relationship Id="rId69" Type="http://schemas.openxmlformats.org/officeDocument/2006/relationships/slide" Target="slides/slide67.xml"/><Relationship Id="rId80" Type="http://schemas.openxmlformats.org/officeDocument/2006/relationships/slide" Target="slides/slide78.xml"/><Relationship Id="rId85" Type="http://schemas.openxmlformats.org/officeDocument/2006/relationships/slide" Target="slides/slide83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59" Type="http://schemas.openxmlformats.org/officeDocument/2006/relationships/slide" Target="slides/slide57.xml"/><Relationship Id="rId67" Type="http://schemas.openxmlformats.org/officeDocument/2006/relationships/slide" Target="slides/slide65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54" Type="http://schemas.openxmlformats.org/officeDocument/2006/relationships/slide" Target="slides/slide52.xml"/><Relationship Id="rId62" Type="http://schemas.openxmlformats.org/officeDocument/2006/relationships/slide" Target="slides/slide60.xml"/><Relationship Id="rId70" Type="http://schemas.openxmlformats.org/officeDocument/2006/relationships/slide" Target="slides/slide68.xml"/><Relationship Id="rId75" Type="http://schemas.openxmlformats.org/officeDocument/2006/relationships/slide" Target="slides/slide73.xml"/><Relationship Id="rId83" Type="http://schemas.openxmlformats.org/officeDocument/2006/relationships/slide" Target="slides/slide81.xml"/><Relationship Id="rId88" Type="http://schemas.openxmlformats.org/officeDocument/2006/relationships/slide" Target="slides/slide86.xml"/><Relationship Id="rId91" Type="http://schemas.openxmlformats.org/officeDocument/2006/relationships/slide" Target="slides/slide89.xml"/><Relationship Id="rId9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slide" Target="slides/slide55.xml"/><Relationship Id="rId10" Type="http://schemas.openxmlformats.org/officeDocument/2006/relationships/slide" Target="slides/slide8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Relationship Id="rId60" Type="http://schemas.openxmlformats.org/officeDocument/2006/relationships/slide" Target="slides/slide58.xml"/><Relationship Id="rId65" Type="http://schemas.openxmlformats.org/officeDocument/2006/relationships/slide" Target="slides/slide63.xml"/><Relationship Id="rId73" Type="http://schemas.openxmlformats.org/officeDocument/2006/relationships/slide" Target="slides/slide71.xml"/><Relationship Id="rId78" Type="http://schemas.openxmlformats.org/officeDocument/2006/relationships/slide" Target="slides/slide76.xml"/><Relationship Id="rId81" Type="http://schemas.openxmlformats.org/officeDocument/2006/relationships/slide" Target="slides/slide79.xml"/><Relationship Id="rId86" Type="http://schemas.openxmlformats.org/officeDocument/2006/relationships/slide" Target="slides/slide84.xml"/><Relationship Id="rId94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9" Type="http://schemas.openxmlformats.org/officeDocument/2006/relationships/slide" Target="slides/slide37.xml"/><Relationship Id="rId34" Type="http://schemas.openxmlformats.org/officeDocument/2006/relationships/slide" Target="slides/slide32.xml"/><Relationship Id="rId50" Type="http://schemas.openxmlformats.org/officeDocument/2006/relationships/slide" Target="slides/slide48.xml"/><Relationship Id="rId55" Type="http://schemas.openxmlformats.org/officeDocument/2006/relationships/slide" Target="slides/slide53.xml"/><Relationship Id="rId76" Type="http://schemas.openxmlformats.org/officeDocument/2006/relationships/slide" Target="slides/slide74.xml"/><Relationship Id="rId97" Type="http://schemas.openxmlformats.org/officeDocument/2006/relationships/tableStyles" Target="tableStyles.xml"/><Relationship Id="rId7" Type="http://schemas.openxmlformats.org/officeDocument/2006/relationships/slide" Target="slides/slide5.xml"/><Relationship Id="rId71" Type="http://schemas.openxmlformats.org/officeDocument/2006/relationships/slide" Target="slides/slide69.xml"/><Relationship Id="rId92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29" Type="http://schemas.openxmlformats.org/officeDocument/2006/relationships/slide" Target="slides/slide27.xml"/><Relationship Id="rId24" Type="http://schemas.openxmlformats.org/officeDocument/2006/relationships/slide" Target="slides/slide22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66" Type="http://schemas.openxmlformats.org/officeDocument/2006/relationships/slide" Target="slides/slide64.xml"/><Relationship Id="rId87" Type="http://schemas.openxmlformats.org/officeDocument/2006/relationships/slide" Target="slides/slide85.xml"/><Relationship Id="rId61" Type="http://schemas.openxmlformats.org/officeDocument/2006/relationships/slide" Target="slides/slide59.xml"/><Relationship Id="rId82" Type="http://schemas.openxmlformats.org/officeDocument/2006/relationships/slide" Target="slides/slide80.xml"/><Relationship Id="rId19" Type="http://schemas.openxmlformats.org/officeDocument/2006/relationships/slide" Target="slides/slide17.xml"/><Relationship Id="rId14" Type="http://schemas.openxmlformats.org/officeDocument/2006/relationships/slide" Target="slides/slide12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56" Type="http://schemas.openxmlformats.org/officeDocument/2006/relationships/slide" Target="slides/slide54.xml"/><Relationship Id="rId77" Type="http://schemas.openxmlformats.org/officeDocument/2006/relationships/slide" Target="slides/slide75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72" Type="http://schemas.openxmlformats.org/officeDocument/2006/relationships/slide" Target="slides/slide70.xml"/><Relationship Id="rId93" Type="http://schemas.openxmlformats.org/officeDocument/2006/relationships/handoutMaster" Target="handoutMasters/handout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7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8.e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78.wmf"/><Relationship Id="rId1" Type="http://schemas.openxmlformats.org/officeDocument/2006/relationships/image" Target="../media/image77.w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91.wmf"/><Relationship Id="rId1" Type="http://schemas.openxmlformats.org/officeDocument/2006/relationships/image" Target="../media/image90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4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1.png"/></Relationships>
</file>

<file path=ppt/drawings/_rels/vmlDrawing7.vml.rels><?xml version="1.0" encoding="UTF-8" standalone="yes"?>
<Relationships xmlns="http://schemas.openxmlformats.org/package/2006/relationships"><Relationship Id="rId2" Type="http://schemas.openxmlformats.org/officeDocument/2006/relationships/image" Target="../media/image159.png"/><Relationship Id="rId1" Type="http://schemas.openxmlformats.org/officeDocument/2006/relationships/image" Target="../media/image158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fld id="{F7AF8828-5534-4AF8-9251-BB683B3BB4D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6425715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1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fld id="{68337629-96D9-465E-B789-91218E9C993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1924427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6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7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8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9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0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1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2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3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5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6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7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8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9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0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1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2.xml"/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3.xml"/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5.xml"/><Relationship Id="rId1" Type="http://schemas.openxmlformats.org/officeDocument/2006/relationships/notesMaster" Target="../notesMasters/notesMaster1.xml"/></Relationships>
</file>

<file path=ppt/notesSlides/_rels/notesSlide6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6.xml"/><Relationship Id="rId1" Type="http://schemas.openxmlformats.org/officeDocument/2006/relationships/notesMaster" Target="../notesMasters/notesMaster1.xml"/></Relationships>
</file>

<file path=ppt/notesSlides/_rels/notesSlide6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7.xml"/><Relationship Id="rId1" Type="http://schemas.openxmlformats.org/officeDocument/2006/relationships/notesMaster" Target="../notesMasters/notesMaster1.xml"/></Relationships>
</file>

<file path=ppt/notesSlides/_rels/notesSlide6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8.xml"/><Relationship Id="rId1" Type="http://schemas.openxmlformats.org/officeDocument/2006/relationships/notesMaster" Target="../notesMasters/notesMaster1.xml"/></Relationships>
</file>

<file path=ppt/notesSlides/_rels/notesSlide6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3037ACB-C664-4A03-A0E2-0D5EC08F0371}" type="slidenum">
              <a:rPr lang="en-GB" smtClean="0"/>
              <a:pPr/>
              <a:t>1</a:t>
            </a:fld>
            <a:endParaRPr lang="en-GB" smtClean="0"/>
          </a:p>
        </p:txBody>
      </p:sp>
      <p:sp>
        <p:nvSpPr>
          <p:cNvPr id="51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8306086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976CEF1-C64A-440E-B521-2FA2AD1FF5CF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28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2908016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976CEF1-C64A-440E-B521-2FA2AD1FF5CF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29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9316524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976CEF1-C64A-440E-B521-2FA2AD1FF5CF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30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2401415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976CEF1-C64A-440E-B521-2FA2AD1FF5CF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2253742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976CEF1-C64A-440E-B521-2FA2AD1FF5CF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3429859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976CEF1-C64A-440E-B521-2FA2AD1FF5CF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8216293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976CEF1-C64A-440E-B521-2FA2AD1FF5CF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7326092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976CEF1-C64A-440E-B521-2FA2AD1FF5CF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35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0847678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976CEF1-C64A-440E-B521-2FA2AD1FF5CF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36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6106524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976CEF1-C64A-440E-B521-2FA2AD1FF5CF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37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1628278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976CEF1-C64A-440E-B521-2FA2AD1FF5CF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5149443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976CEF1-C64A-440E-B521-2FA2AD1FF5CF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38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0584229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976CEF1-C64A-440E-B521-2FA2AD1FF5CF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39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1055821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976CEF1-C64A-440E-B521-2FA2AD1FF5CF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40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58027155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976CEF1-C64A-440E-B521-2FA2AD1FF5CF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50151852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976CEF1-C64A-440E-B521-2FA2AD1FF5CF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74895802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976CEF1-C64A-440E-B521-2FA2AD1FF5CF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0852981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976CEF1-C64A-440E-B521-2FA2AD1FF5CF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13698739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976CEF1-C64A-440E-B521-2FA2AD1FF5CF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45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9071829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976CEF1-C64A-440E-B521-2FA2AD1FF5CF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17183707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976CEF1-C64A-440E-B521-2FA2AD1FF5CF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0817290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976CEF1-C64A-440E-B521-2FA2AD1FF5CF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78642802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976CEF1-C64A-440E-B521-2FA2AD1FF5CF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49026805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976CEF1-C64A-440E-B521-2FA2AD1FF5CF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45953913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976CEF1-C64A-440E-B521-2FA2AD1FF5CF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55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27184747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976CEF1-C64A-440E-B521-2FA2AD1FF5CF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58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13914031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976CEF1-C64A-440E-B521-2FA2AD1FF5CF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59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41031842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976CEF1-C64A-440E-B521-2FA2AD1FF5CF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60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22376568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976CEF1-C64A-440E-B521-2FA2AD1FF5CF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90586249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976CEF1-C64A-440E-B521-2FA2AD1FF5CF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19302061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976CEF1-C64A-440E-B521-2FA2AD1FF5CF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51485686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976CEF1-C64A-440E-B521-2FA2AD1FF5CF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54986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976CEF1-C64A-440E-B521-2FA2AD1FF5CF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53374363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976CEF1-C64A-440E-B521-2FA2AD1FF5CF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65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32665176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976CEF1-C64A-440E-B521-2FA2AD1FF5CF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66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40606655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976CEF1-C64A-440E-B521-2FA2AD1FF5CF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67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67924099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976CEF1-C64A-440E-B521-2FA2AD1FF5CF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68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82558466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976CEF1-C64A-440E-B521-2FA2AD1FF5CF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69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40941334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976CEF1-C64A-440E-B521-2FA2AD1FF5CF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70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2407545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976CEF1-C64A-440E-B521-2FA2AD1FF5CF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56370776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976CEF1-C64A-440E-B521-2FA2AD1FF5CF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24148394"/>
      </p:ext>
    </p:extLst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976CEF1-C64A-440E-B521-2FA2AD1FF5CF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64378132"/>
      </p:ext>
    </p:extLst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976CEF1-C64A-440E-B521-2FA2AD1FF5CF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6432603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976CEF1-C64A-440E-B521-2FA2AD1FF5CF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10848698"/>
      </p:ext>
    </p:extLst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976CEF1-C64A-440E-B521-2FA2AD1FF5CF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75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20001965"/>
      </p:ext>
    </p:extLst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976CEF1-C64A-440E-B521-2FA2AD1FF5CF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76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97043390"/>
      </p:ext>
    </p:extLst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976CEF1-C64A-440E-B521-2FA2AD1FF5CF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77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41760990"/>
      </p:ext>
    </p:extLst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976CEF1-C64A-440E-B521-2FA2AD1FF5CF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78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86849392"/>
      </p:ext>
    </p:extLst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976CEF1-C64A-440E-B521-2FA2AD1FF5CF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79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73915525"/>
      </p:ext>
    </p:extLst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976CEF1-C64A-440E-B521-2FA2AD1FF5CF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80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23822926"/>
      </p:ext>
    </p:extLst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976CEF1-C64A-440E-B521-2FA2AD1FF5CF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02463587"/>
      </p:ext>
    </p:extLst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976CEF1-C64A-440E-B521-2FA2AD1FF5CF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87196208"/>
      </p:ext>
    </p:extLst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976CEF1-C64A-440E-B521-2FA2AD1FF5CF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69901762"/>
      </p:ext>
    </p:extLst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976CEF1-C64A-440E-B521-2FA2AD1FF5CF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9807605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976CEF1-C64A-440E-B521-2FA2AD1FF5CF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73818780"/>
      </p:ext>
    </p:extLst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976CEF1-C64A-440E-B521-2FA2AD1FF5CF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85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19052962"/>
      </p:ext>
    </p:extLst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976CEF1-C64A-440E-B521-2FA2AD1FF5CF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86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89230831"/>
      </p:ext>
    </p:extLst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976CEF1-C64A-440E-B521-2FA2AD1FF5CF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87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57773030"/>
      </p:ext>
    </p:extLst>
  </p:cSld>
  <p:clrMapOvr>
    <a:masterClrMapping/>
  </p:clrMapOvr>
</p:notes>
</file>

<file path=ppt/notesSlides/notesSlide6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976CEF1-C64A-440E-B521-2FA2AD1FF5CF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88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98218122"/>
      </p:ext>
    </p:extLst>
  </p:cSld>
  <p:clrMapOvr>
    <a:masterClrMapping/>
  </p:clrMapOvr>
</p:notes>
</file>

<file path=ppt/notesSlides/notesSlide6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976CEF1-C64A-440E-B521-2FA2AD1FF5CF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89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0761257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976CEF1-C64A-440E-B521-2FA2AD1FF5CF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25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3396591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976CEF1-C64A-440E-B521-2FA2AD1FF5CF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26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2039485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976CEF1-C64A-440E-B521-2FA2AD1FF5CF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27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97332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CDF3A-3F70-4EB3-A4D1-23C42696FCC6}" type="datetime1">
              <a:rPr lang="en-GB"/>
              <a:pPr>
                <a:defRPr/>
              </a:pPr>
              <a:t>11/04/2018</a:t>
            </a:fld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FD1DD1-6221-4B14-B6F8-DC3BEAB405C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1EB988-51A6-4449-B01D-7297E7633C41}" type="datetime1">
              <a:rPr lang="en-GB"/>
              <a:pPr>
                <a:defRPr/>
              </a:pPr>
              <a:t>11/04/2018</a:t>
            </a:fld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990C6B-2E23-419D-AD65-39BADB419BB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9100" y="196850"/>
            <a:ext cx="2195513" cy="58991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79388" y="196850"/>
            <a:ext cx="6437312" cy="58991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C573D3-BABF-4DB3-9998-B24A8BB1E97F}" type="datetime1">
              <a:rPr lang="en-GB"/>
              <a:pPr>
                <a:defRPr/>
              </a:pPr>
              <a:t>11/04/2018</a:t>
            </a:fld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6B33E8-E098-4D14-BF48-849B997C5A9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E81B29-E618-41C6-8967-F0ACB4D604EE}" type="datetime1">
              <a:rPr lang="en-US"/>
              <a:pPr>
                <a:defRPr/>
              </a:pPr>
              <a:t>4/11/2018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166FEE-28AB-45F8-B0A6-E6BE460209F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14441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44CC00-2EA2-4F07-A001-E8345A6B1766}" type="datetime1">
              <a:rPr lang="en-US"/>
              <a:pPr>
                <a:defRPr/>
              </a:pPr>
              <a:t>4/11/2018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25CDFF-1C5B-44DA-9373-DE112612D66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656773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CF5C9E-C3E5-47C5-B583-43B7F5AB3E84}" type="datetime1">
              <a:rPr lang="en-US"/>
              <a:pPr>
                <a:defRPr/>
              </a:pPr>
              <a:t>4/11/2018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4B256A-2213-4DF2-B91B-828CC8614FC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904722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FB4750-C4BE-4288-8090-2C8CCCAD465C}" type="datetime1">
              <a:rPr lang="en-US"/>
              <a:pPr>
                <a:defRPr/>
              </a:pPr>
              <a:t>4/11/2018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C8B501-B2C2-4CF4-AAFB-C717F632DD2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110469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2C4C46-7264-4BAA-A789-3BB7803E3A9C}" type="datetime1">
              <a:rPr lang="en-US"/>
              <a:pPr>
                <a:defRPr/>
              </a:pPr>
              <a:t>4/11/2018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F12BD3-2550-4C85-846C-FBC9333D6FA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052693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DEF1EA-EE51-4BDB-A39C-D8C5C78E57F9}" type="datetime1">
              <a:rPr lang="en-US"/>
              <a:pPr>
                <a:defRPr/>
              </a:pPr>
              <a:t>4/11/2018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9D7FD6-2307-4626-9C5A-642C168441A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000290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BDA8B9-11DA-45D9-945B-90E8ABEE08DE}" type="datetime1">
              <a:rPr lang="en-US"/>
              <a:pPr>
                <a:defRPr/>
              </a:pPr>
              <a:t>4/11/2018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1B08C9-F9F5-4EEA-91AB-37ABA78AC13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781197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118B0E-B7DA-4D14-A5F2-9CD26670D7ED}" type="datetime1">
              <a:rPr lang="en-US"/>
              <a:pPr>
                <a:defRPr/>
              </a:pPr>
              <a:t>4/11/2018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6791D6-A056-4858-9EE0-8EEEFC2E186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62536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000">
                <a:latin typeface="Arial Rounded MT Bold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A77644-012A-49D2-A2E8-869FE799D81C}" type="datetime1">
              <a:rPr lang="en-GB"/>
              <a:pPr>
                <a:defRPr/>
              </a:pPr>
              <a:t>11/04/2018</a:t>
            </a:fld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DEEA70-F2A5-4F11-9D2F-52A27AAB522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1CA0BE-57FC-4891-8190-74B649D31AF1}" type="datetime1">
              <a:rPr lang="en-US"/>
              <a:pPr>
                <a:defRPr/>
              </a:pPr>
              <a:t>4/11/2018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0B9C6B-352F-4719-B661-31A1759334A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858296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614FA0-C45A-41EC-A527-0960FD2DFCE0}" type="datetime1">
              <a:rPr lang="en-US"/>
              <a:pPr>
                <a:defRPr/>
              </a:pPr>
              <a:t>4/11/2018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C33B2A-1D61-4AD0-B059-8F5C31E6A5D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762899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051FA7-5C5B-4128-8225-5FD292F91F80}" type="datetime1">
              <a:rPr lang="en-US"/>
              <a:pPr>
                <a:defRPr/>
              </a:pPr>
              <a:t>4/11/2018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AAA971-DED8-4595-B7D8-718C64FF859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132052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71BDA5-44AE-4102-90A5-3C988317DB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314119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0118DF-9D3D-4791-98AC-C10066868AB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629610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8E4C86-E120-46B8-B598-86AB11111FF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66921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A6B4F1-AB68-4AB0-943D-2CA9BCFE6DDC}" type="datetime1">
              <a:rPr lang="en-GB"/>
              <a:pPr>
                <a:defRPr/>
              </a:pPr>
              <a:t>11/04/2018</a:t>
            </a:fld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3479A4-E14B-4032-92C3-82410B76E52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79388" y="1341438"/>
            <a:ext cx="4316412" cy="47545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41438"/>
            <a:ext cx="4316413" cy="47545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BA5AD4-E3C0-4A91-8C05-1AB363E05CDC}" type="datetime1">
              <a:rPr lang="en-GB"/>
              <a:pPr>
                <a:defRPr/>
              </a:pPr>
              <a:t>11/04/2018</a:t>
            </a:fld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04A68B-C019-4A84-8246-F355A9DA299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64816" y="195310"/>
            <a:ext cx="7221984" cy="967666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419699"/>
            <a:ext cx="4040188" cy="639762"/>
          </a:xfrm>
          <a:solidFill>
            <a:srgbClr val="FFC000"/>
          </a:solidFill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419699"/>
            <a:ext cx="4041775" cy="639762"/>
          </a:xfrm>
          <a:solidFill>
            <a:srgbClr val="FFC000"/>
          </a:solidFill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77B836-784D-4701-A052-6414F8849289}" type="datetime1">
              <a:rPr lang="en-GB"/>
              <a:pPr>
                <a:defRPr/>
              </a:pPr>
              <a:t>11/04/2018</a:t>
            </a:fld>
            <a:endParaRPr lang="en-GB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E6795F-7F71-4E40-96BF-D8F97DA03B7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210AD6-2D4A-4C28-952F-C6666E7FBB9E}" type="datetime1">
              <a:rPr lang="en-GB"/>
              <a:pPr>
                <a:defRPr/>
              </a:pPr>
              <a:t>11/04/2018</a:t>
            </a:fld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5F0F54-7921-4F43-832B-7FD3897EB5D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25A348-2763-425A-9F22-42319400DC91}" type="datetime1">
              <a:rPr lang="en-GB"/>
              <a:pPr>
                <a:defRPr/>
              </a:pPr>
              <a:t>11/04/2018</a:t>
            </a:fld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27EC56-9EC6-4420-B51F-99D275A62CB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44B565-8019-4A21-B220-450C60614587}" type="datetime1">
              <a:rPr lang="en-GB"/>
              <a:pPr>
                <a:defRPr/>
              </a:pPr>
              <a:t>11/04/2018</a:t>
            </a:fld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311B28-DDA9-4F8C-AF41-D251CA09B25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6D14AB-1BC9-46F8-A1A9-507AAE7001A6}" type="datetime1">
              <a:rPr lang="en-GB"/>
              <a:pPr>
                <a:defRPr/>
              </a:pPr>
              <a:t>11/04/2018</a:t>
            </a:fld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F42A71-E986-4FA1-9FD9-6B03B763873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79388" y="1341438"/>
            <a:ext cx="8785225" cy="4754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 smtClean="0"/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79388" y="196850"/>
            <a:ext cx="8785225" cy="944563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  <a:endParaRPr lang="en-GB" dirty="0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16013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Helvetica" pitchFamily="34" charset="0"/>
              </a:defRPr>
            </a:lvl1pPr>
          </a:lstStyle>
          <a:p>
            <a:pPr>
              <a:defRPr/>
            </a:pPr>
            <a:fld id="{EAD20CBC-EA25-40AB-99CE-DDC81B15C8B7}" type="datetime1">
              <a:rPr lang="en-GB"/>
              <a:pPr>
                <a:defRPr/>
              </a:pPr>
              <a:t>11/04/2018</a:t>
            </a:fld>
            <a:endParaRPr lang="en-GB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Helvetica" pitchFamily="34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34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Helvetica" pitchFamily="34" charset="0"/>
              </a:defRPr>
            </a:lvl1pPr>
          </a:lstStyle>
          <a:p>
            <a:pPr>
              <a:defRPr/>
            </a:pPr>
            <a:fld id="{3641215E-BEAE-4D4C-84F4-48B91E212B5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pic>
        <p:nvPicPr>
          <p:cNvPr id="1032" name="Picture 12" descr="STFC CMYK-2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117475" y="6180138"/>
            <a:ext cx="2444750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 Rounded MT Bold" panose="020F0704030504030204" pitchFamily="34" charset="0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 Black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 Black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 Black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 Black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 Black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 Black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 Black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 Black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§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Ø"/>
        <a:defRPr sz="2400">
          <a:solidFill>
            <a:srgbClr val="003399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A7982AE9-D9C1-449A-8368-48A2A2C5BF69}" type="datetime1">
              <a:rPr lang="en-US"/>
              <a:pPr>
                <a:defRPr/>
              </a:pPr>
              <a:t>4/11/2018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F2FA6D3A-A22E-4001-87DE-83427D84A87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48544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gi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png"/><Relationship Id="rId4" Type="http://schemas.openxmlformats.org/officeDocument/2006/relationships/image" Target="../media/image29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6.png"/><Relationship Id="rId4" Type="http://schemas.openxmlformats.org/officeDocument/2006/relationships/image" Target="../media/image33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1.png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w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w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36.wm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w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39.wmf"/><Relationship Id="rId4" Type="http://schemas.openxmlformats.org/officeDocument/2006/relationships/image" Target="../media/image38.wm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8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8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8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w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44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w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46.wmf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7" Type="http://schemas.openxmlformats.org/officeDocument/2006/relationships/image" Target="../media/image49.png"/><Relationship Id="rId2" Type="http://schemas.openxmlformats.org/officeDocument/2006/relationships/slideLayout" Target="../slideLayouts/slideLayout18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48.jpeg"/><Relationship Id="rId5" Type="http://schemas.openxmlformats.org/officeDocument/2006/relationships/image" Target="../media/image47.png"/><Relationship Id="rId4" Type="http://schemas.openxmlformats.org/officeDocument/2006/relationships/oleObject" Target="../embeddings/oleObject1.bin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hyperlink" Target="http://www.sales.hamamatsu.com/" TargetMode="External"/><Relationship Id="rId3" Type="http://schemas.openxmlformats.org/officeDocument/2006/relationships/image" Target="../media/image50.wmf"/><Relationship Id="rId7" Type="http://schemas.openxmlformats.org/officeDocument/2006/relationships/image" Target="../media/image54.w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53.png"/><Relationship Id="rId5" Type="http://schemas.openxmlformats.org/officeDocument/2006/relationships/image" Target="../media/image52.jpeg"/><Relationship Id="rId4" Type="http://schemas.openxmlformats.org/officeDocument/2006/relationships/image" Target="../media/image51.png"/><Relationship Id="rId9" Type="http://schemas.openxmlformats.org/officeDocument/2006/relationships/image" Target="../media/image55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wm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57.png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8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8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7" Type="http://schemas.openxmlformats.org/officeDocument/2006/relationships/image" Target="../media/image60.jpg"/><Relationship Id="rId2" Type="http://schemas.openxmlformats.org/officeDocument/2006/relationships/slideLayout" Target="../slideLayouts/slideLayout18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58.e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59.wmf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8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63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8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66.jpe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68.jpe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71.jpeg"/><Relationship Id="rId4" Type="http://schemas.openxmlformats.org/officeDocument/2006/relationships/image" Target="../media/image70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3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3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8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8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3.xml"/><Relationship Id="rId4" Type="http://schemas.openxmlformats.org/officeDocument/2006/relationships/image" Target="../media/image76.png"/></Relationships>
</file>

<file path=ppt/slides/_rels/slide4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.bin"/><Relationship Id="rId3" Type="http://schemas.openxmlformats.org/officeDocument/2006/relationships/notesSlide" Target="../notesSlides/notesSlide27.xml"/><Relationship Id="rId7" Type="http://schemas.openxmlformats.org/officeDocument/2006/relationships/image" Target="../media/image77.wmf"/><Relationship Id="rId2" Type="http://schemas.openxmlformats.org/officeDocument/2006/relationships/slideLayout" Target="../slideLayouts/slideLayout23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3.bin"/><Relationship Id="rId5" Type="http://schemas.openxmlformats.org/officeDocument/2006/relationships/image" Target="../media/image80.png"/><Relationship Id="rId10" Type="http://schemas.openxmlformats.org/officeDocument/2006/relationships/image" Target="../media/image81.png"/><Relationship Id="rId4" Type="http://schemas.openxmlformats.org/officeDocument/2006/relationships/image" Target="../media/image79.png"/><Relationship Id="rId9" Type="http://schemas.openxmlformats.org/officeDocument/2006/relationships/image" Target="../media/image78.wmf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jpeg"/><Relationship Id="rId2" Type="http://schemas.openxmlformats.org/officeDocument/2006/relationships/image" Target="../media/image82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png"/><Relationship Id="rId2" Type="http://schemas.openxmlformats.org/officeDocument/2006/relationships/image" Target="../media/image8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6.png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png"/><Relationship Id="rId2" Type="http://schemas.openxmlformats.org/officeDocument/2006/relationships/image" Target="../media/image88.pn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1.wmf"/><Relationship Id="rId3" Type="http://schemas.openxmlformats.org/officeDocument/2006/relationships/notesSlide" Target="../notesSlides/notesSlide28.xml"/><Relationship Id="rId7" Type="http://schemas.openxmlformats.org/officeDocument/2006/relationships/oleObject" Target="../embeddings/oleObject6.bin"/><Relationship Id="rId2" Type="http://schemas.openxmlformats.org/officeDocument/2006/relationships/slideLayout" Target="../slideLayouts/slideLayout18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90.wmf"/><Relationship Id="rId5" Type="http://schemas.openxmlformats.org/officeDocument/2006/relationships/oleObject" Target="../embeddings/oleObject5.bin"/><Relationship Id="rId4" Type="http://schemas.openxmlformats.org/officeDocument/2006/relationships/image" Target="../media/image92.jpeg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3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95.png"/><Relationship Id="rId4" Type="http://schemas.openxmlformats.org/officeDocument/2006/relationships/image" Target="../media/image94.png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6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98.png"/><Relationship Id="rId4" Type="http://schemas.openxmlformats.org/officeDocument/2006/relationships/image" Target="../media/image97.png"/></Relationships>
</file>

<file path=ppt/slides/_rels/slide5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4.png"/><Relationship Id="rId3" Type="http://schemas.openxmlformats.org/officeDocument/2006/relationships/image" Target="../media/image99.png"/><Relationship Id="rId7" Type="http://schemas.openxmlformats.org/officeDocument/2006/relationships/image" Target="../media/image103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102.png"/><Relationship Id="rId5" Type="http://schemas.openxmlformats.org/officeDocument/2006/relationships/image" Target="../media/image101.png"/><Relationship Id="rId4" Type="http://schemas.openxmlformats.org/officeDocument/2006/relationships/image" Target="../media/image100.png"/><Relationship Id="rId9" Type="http://schemas.openxmlformats.org/officeDocument/2006/relationships/image" Target="../media/image105.png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6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107.png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8.jpe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3.xml"/><Relationship Id="rId6" Type="http://schemas.openxmlformats.org/officeDocument/2006/relationships/image" Target="../media/image111.jpg"/><Relationship Id="rId5" Type="http://schemas.openxmlformats.org/officeDocument/2006/relationships/image" Target="../media/image110.png"/><Relationship Id="rId4" Type="http://schemas.openxmlformats.org/officeDocument/2006/relationships/image" Target="../media/image109.emf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2.emf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3.xml"/><Relationship Id="rId4" Type="http://schemas.openxmlformats.org/officeDocument/2006/relationships/image" Target="../media/image113.em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4.emf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3.xml"/><Relationship Id="rId5" Type="http://schemas.openxmlformats.org/officeDocument/2006/relationships/image" Target="../media/image116.emf"/><Relationship Id="rId4" Type="http://schemas.openxmlformats.org/officeDocument/2006/relationships/image" Target="../media/image115.emf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7.jpeg"/><Relationship Id="rId7" Type="http://schemas.openxmlformats.org/officeDocument/2006/relationships/image" Target="../media/image121.wmf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4.xml"/><Relationship Id="rId6" Type="http://schemas.openxmlformats.org/officeDocument/2006/relationships/image" Target="../media/image120.jpeg"/><Relationship Id="rId5" Type="http://schemas.openxmlformats.org/officeDocument/2006/relationships/image" Target="../media/image119.jpeg"/><Relationship Id="rId4" Type="http://schemas.openxmlformats.org/officeDocument/2006/relationships/image" Target="../media/image118.png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2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123.wmf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8.xml"/><Relationship Id="rId2" Type="http://schemas.openxmlformats.org/officeDocument/2006/relationships/slideLayout" Target="../slideLayouts/slideLayout18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125.wmf"/><Relationship Id="rId5" Type="http://schemas.openxmlformats.org/officeDocument/2006/relationships/image" Target="../media/image124.wmf"/><Relationship Id="rId4" Type="http://schemas.openxmlformats.org/officeDocument/2006/relationships/oleObject" Target="../embeddings/oleObject7.bin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6.pn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129.jpeg"/><Relationship Id="rId5" Type="http://schemas.openxmlformats.org/officeDocument/2006/relationships/image" Target="../media/image128.jpeg"/><Relationship Id="rId4" Type="http://schemas.openxmlformats.org/officeDocument/2006/relationships/image" Target="../media/image127.png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0.jpe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132.emf"/><Relationship Id="rId4" Type="http://schemas.openxmlformats.org/officeDocument/2006/relationships/image" Target="../media/image131.jpeg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3.wmf"/><Relationship Id="rId7" Type="http://schemas.openxmlformats.org/officeDocument/2006/relationships/image" Target="../media/image137.pn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136.png"/><Relationship Id="rId5" Type="http://schemas.openxmlformats.org/officeDocument/2006/relationships/image" Target="../media/image135.wmf"/><Relationship Id="rId4" Type="http://schemas.openxmlformats.org/officeDocument/2006/relationships/image" Target="../media/image134.wmf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8.jpe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25.xml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9.png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18.xml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0.wmf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gif"/><Relationship Id="rId5" Type="http://schemas.openxmlformats.org/officeDocument/2006/relationships/image" Target="../media/image12.gif"/><Relationship Id="rId4" Type="http://schemas.openxmlformats.org/officeDocument/2006/relationships/image" Target="../media/image11.gif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5.xml"/><Relationship Id="rId7" Type="http://schemas.openxmlformats.org/officeDocument/2006/relationships/image" Target="../media/image143.jpeg"/><Relationship Id="rId2" Type="http://schemas.openxmlformats.org/officeDocument/2006/relationships/slideLayout" Target="../slideLayouts/slideLayout18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141.png"/><Relationship Id="rId5" Type="http://schemas.openxmlformats.org/officeDocument/2006/relationships/oleObject" Target="../embeddings/oleObject8.bin"/><Relationship Id="rId4" Type="http://schemas.openxmlformats.org/officeDocument/2006/relationships/image" Target="../media/image142.jpeg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4.png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18.xml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5.jpeg"/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148.jpeg"/><Relationship Id="rId5" Type="http://schemas.openxmlformats.org/officeDocument/2006/relationships/image" Target="../media/image147.png"/><Relationship Id="rId4" Type="http://schemas.openxmlformats.org/officeDocument/2006/relationships/image" Target="../media/image146.png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9.png"/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152.png"/><Relationship Id="rId5" Type="http://schemas.openxmlformats.org/officeDocument/2006/relationships/image" Target="../media/image151.png"/><Relationship Id="rId4" Type="http://schemas.openxmlformats.org/officeDocument/2006/relationships/image" Target="../media/image150.png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3.png"/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18.xml"/></Relationships>
</file>

<file path=ppt/slides/_rels/slide7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jpeg"/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155.jpeg"/><Relationship Id="rId4" Type="http://schemas.openxmlformats.org/officeDocument/2006/relationships/image" Target="../media/image154.jpeg"/></Relationships>
</file>

<file path=ppt/slides/_rels/slide7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6.png"/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157.png"/></Relationships>
</file>

<file path=ppt/slides/_rels/slide7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0.png"/><Relationship Id="rId3" Type="http://schemas.openxmlformats.org/officeDocument/2006/relationships/notesSlide" Target="../notesSlides/notesSlide52.xml"/><Relationship Id="rId7" Type="http://schemas.openxmlformats.org/officeDocument/2006/relationships/image" Target="../media/image159.png"/><Relationship Id="rId2" Type="http://schemas.openxmlformats.org/officeDocument/2006/relationships/slideLayout" Target="../slideLayouts/slideLayout18.xml"/><Relationship Id="rId1" Type="http://schemas.openxmlformats.org/officeDocument/2006/relationships/vmlDrawing" Target="../drawings/vmlDrawing7.vml"/><Relationship Id="rId6" Type="http://schemas.openxmlformats.org/officeDocument/2006/relationships/oleObject" Target="../embeddings/oleObject10.bin"/><Relationship Id="rId5" Type="http://schemas.openxmlformats.org/officeDocument/2006/relationships/image" Target="../media/image158.png"/><Relationship Id="rId4" Type="http://schemas.openxmlformats.org/officeDocument/2006/relationships/oleObject" Target="../embeddings/oleObject9.bin"/><Relationship Id="rId9" Type="http://schemas.openxmlformats.org/officeDocument/2006/relationships/image" Target="../media/image161.png"/></Relationships>
</file>

<file path=ppt/slides/_rels/slide7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2.png"/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164.wmf"/><Relationship Id="rId4" Type="http://schemas.openxmlformats.org/officeDocument/2006/relationships/image" Target="../media/image163.wmf"/></Relationships>
</file>

<file path=ppt/slides/_rels/slide7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5.wmf"/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8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6.png"/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18.xml"/></Relationships>
</file>

<file path=ppt/slides/_rels/slide8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7.png"/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168.jpeg"/></Relationships>
</file>

<file path=ppt/slides/_rels/slide8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9.png"/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18.xml"/></Relationships>
</file>

<file path=ppt/slides/_rels/slide8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0.png"/><Relationship Id="rId2" Type="http://schemas.openxmlformats.org/officeDocument/2006/relationships/notesSlide" Target="../notesSlides/notesSlide58.xml"/><Relationship Id="rId1" Type="http://schemas.openxmlformats.org/officeDocument/2006/relationships/slideLayout" Target="../slideLayouts/slideLayout23.xml"/><Relationship Id="rId4" Type="http://schemas.openxmlformats.org/officeDocument/2006/relationships/image" Target="../media/image171.png"/></Relationships>
</file>

<file path=ppt/slides/_rels/slide8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9.xml"/><Relationship Id="rId1" Type="http://schemas.openxmlformats.org/officeDocument/2006/relationships/slideLayout" Target="../slideLayouts/slideLayout18.xml"/></Relationships>
</file>

<file path=ppt/slides/_rels/slide8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0.xml"/><Relationship Id="rId1" Type="http://schemas.openxmlformats.org/officeDocument/2006/relationships/slideLayout" Target="../slideLayouts/slideLayout18.xml"/></Relationships>
</file>

<file path=ppt/slides/_rels/slide8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2.wmf"/><Relationship Id="rId2" Type="http://schemas.openxmlformats.org/officeDocument/2006/relationships/notesSlide" Target="../notesSlides/notesSlide61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173.wmf"/></Relationships>
</file>

<file path=ppt/slides/_rels/slide8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4.wmf"/><Relationship Id="rId2" Type="http://schemas.openxmlformats.org/officeDocument/2006/relationships/notesSlide" Target="../notesSlides/notesSlide62.xml"/><Relationship Id="rId1" Type="http://schemas.openxmlformats.org/officeDocument/2006/relationships/slideLayout" Target="../slideLayouts/slideLayout18.xml"/></Relationships>
</file>

<file path=ppt/slides/_rels/slide8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5.png"/><Relationship Id="rId2" Type="http://schemas.openxmlformats.org/officeDocument/2006/relationships/notesSlide" Target="../notesSlides/notesSlide63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176.jpeg"/></Relationships>
</file>

<file path=ppt/slides/_rels/slide8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7.jpeg"/><Relationship Id="rId2" Type="http://schemas.openxmlformats.org/officeDocument/2006/relationships/notesSlide" Target="../notesSlides/notesSlide64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17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18113B54-C375-464E-A017-FA755101417B}" type="slidenum">
              <a:rPr lang="en-GB" smtClean="0"/>
              <a:pPr/>
              <a:t>1</a:t>
            </a:fld>
            <a:endParaRPr lang="en-GB" dirty="0" smtClean="0"/>
          </a:p>
        </p:txBody>
      </p:sp>
      <p:sp>
        <p:nvSpPr>
          <p:cNvPr id="2051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 dirty="0"/>
              <a:t>Particle  Identification</a:t>
            </a:r>
            <a:br>
              <a:rPr lang="en-US" dirty="0"/>
            </a:br>
            <a:r>
              <a:rPr lang="en-US" sz="2400" dirty="0"/>
              <a:t>Warwick Week </a:t>
            </a:r>
            <a:endParaRPr lang="en-US" dirty="0" smtClean="0"/>
          </a:p>
        </p:txBody>
      </p:sp>
      <p:sp>
        <p:nvSpPr>
          <p:cNvPr id="2052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Antonis Papanestis</a:t>
            </a:r>
          </a:p>
          <a:p>
            <a:r>
              <a:rPr lang="en-GB" dirty="0" smtClean="0"/>
              <a:t>RAL – STFC</a:t>
            </a:r>
          </a:p>
          <a:p>
            <a:r>
              <a:rPr lang="en-GB" sz="2000" dirty="0" smtClean="0"/>
              <a:t>(with borrowed material from S. </a:t>
            </a:r>
            <a:r>
              <a:rPr lang="en-GB" sz="2000" dirty="0" err="1" smtClean="0"/>
              <a:t>Easo</a:t>
            </a:r>
            <a:r>
              <a:rPr lang="en-GB" sz="2000" dirty="0" smtClean="0"/>
              <a:t>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800" dirty="0" smtClean="0"/>
              <a:t>TRD Example 1:  </a:t>
            </a:r>
            <a:r>
              <a:rPr lang="en-GB" sz="2800" dirty="0"/>
              <a:t>HELIOS experiment (NA34</a:t>
            </a:r>
            <a:r>
              <a:rPr lang="en-GB" sz="2800" dirty="0" smtClean="0"/>
              <a:t>)</a:t>
            </a:r>
            <a:endParaRPr lang="en-GB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5DEEA70-F2A5-4F11-9D2F-52A27AAB522D}" type="slidenum">
              <a:rPr lang="en-GB" smtClean="0"/>
              <a:pPr>
                <a:defRPr/>
              </a:pPr>
              <a:t>10</a:t>
            </a:fld>
            <a:endParaRPr lang="en-GB"/>
          </a:p>
        </p:txBody>
      </p:sp>
      <p:sp>
        <p:nvSpPr>
          <p:cNvPr id="8" name="TextBox 7"/>
          <p:cNvSpPr txBox="1"/>
          <p:nvPr/>
        </p:nvSpPr>
        <p:spPr>
          <a:xfrm>
            <a:off x="483765" y="1480855"/>
            <a:ext cx="7792646" cy="138499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1400" dirty="0">
                <a:solidFill>
                  <a:prstClr val="black"/>
                </a:solidFill>
                <a:latin typeface="+mn-lt"/>
              </a:rPr>
              <a:t>  The minimum thickness of the foils and air gaps are determined by the size of the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dirty="0">
                <a:solidFill>
                  <a:prstClr val="black"/>
                </a:solidFill>
                <a:latin typeface="+mn-lt"/>
              </a:rPr>
              <a:t>    ‘formation zone’  and the interference effects.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dirty="0">
                <a:solidFill>
                  <a:prstClr val="black"/>
                </a:solidFill>
                <a:latin typeface="+mn-lt"/>
              </a:rPr>
              <a:t>     ( typically  foils can be 10-20 </a:t>
            </a:r>
            <a:r>
              <a:rPr lang="en-US" sz="1400" dirty="0" smtClean="0">
                <a:solidFill>
                  <a:prstClr val="black"/>
                </a:solidFill>
                <a:latin typeface="Symbol" panose="05050102010706020507" pitchFamily="18" charset="2"/>
              </a:rPr>
              <a:t>m</a:t>
            </a:r>
            <a:r>
              <a:rPr lang="en-US" sz="1400" dirty="0" smtClean="0">
                <a:solidFill>
                  <a:prstClr val="black"/>
                </a:solidFill>
                <a:latin typeface="+mn-lt"/>
                <a:cs typeface="Arial" pitchFamily="34" charset="0"/>
              </a:rPr>
              <a:t>m </a:t>
            </a:r>
            <a:r>
              <a:rPr lang="en-US" sz="1400" dirty="0">
                <a:solidFill>
                  <a:prstClr val="black"/>
                </a:solidFill>
                <a:latin typeface="+mn-lt"/>
                <a:cs typeface="Arial" pitchFamily="34" charset="0"/>
              </a:rPr>
              <a:t>thick and are made of </a:t>
            </a:r>
            <a:r>
              <a:rPr lang="en-US" sz="1400" dirty="0" err="1">
                <a:solidFill>
                  <a:prstClr val="black"/>
                </a:solidFill>
                <a:latin typeface="+mn-lt"/>
                <a:cs typeface="Arial" pitchFamily="34" charset="0"/>
              </a:rPr>
              <a:t>polypropelene</a:t>
            </a:r>
            <a:r>
              <a:rPr lang="en-US" sz="1400" dirty="0">
                <a:solidFill>
                  <a:prstClr val="black"/>
                </a:solidFill>
                <a:latin typeface="+mn-lt"/>
                <a:cs typeface="Arial" pitchFamily="34" charset="0"/>
              </a:rPr>
              <a:t>)</a:t>
            </a:r>
            <a:endParaRPr lang="en-US" sz="1400" dirty="0">
              <a:solidFill>
                <a:prstClr val="black"/>
              </a:solidFill>
              <a:latin typeface="+mn-lt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400" dirty="0">
              <a:solidFill>
                <a:prstClr val="black"/>
              </a:solidFill>
              <a:latin typeface="+mn-lt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1400" dirty="0">
                <a:solidFill>
                  <a:prstClr val="black"/>
                </a:solidFill>
                <a:latin typeface="+mn-lt"/>
              </a:rPr>
              <a:t>  Behind a TRD foil stack there is a MWPC or drift chamber where the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dirty="0">
                <a:solidFill>
                  <a:prstClr val="black"/>
                </a:solidFill>
                <a:latin typeface="+mn-lt"/>
              </a:rPr>
              <a:t>   TRD signal is detected along with the  signal from the charged track. </a:t>
            </a: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7472" y="3205293"/>
            <a:ext cx="5256213" cy="274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5"/>
          <p:cNvSpPr txBox="1">
            <a:spLocks noChangeArrowheads="1"/>
          </p:cNvSpPr>
          <p:nvPr/>
        </p:nvSpPr>
        <p:spPr bwMode="auto">
          <a:xfrm>
            <a:off x="5857985" y="3656202"/>
            <a:ext cx="2981215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altLang="en-US" sz="1600" dirty="0" smtClean="0">
                <a:solidFill>
                  <a:prstClr val="black"/>
                </a:solidFill>
                <a:latin typeface="+mn-lt"/>
              </a:rPr>
              <a:t>Drift space = 10 </a:t>
            </a:r>
            <a:r>
              <a:rPr lang="en-US" altLang="en-US" sz="1600" dirty="0">
                <a:solidFill>
                  <a:prstClr val="black"/>
                </a:solidFill>
                <a:latin typeface="+mn-lt"/>
              </a:rPr>
              <a:t>mm,</a:t>
            </a:r>
          </a:p>
          <a:p>
            <a:pPr eaLnBrk="1" hangingPunct="1"/>
            <a:r>
              <a:rPr lang="en-US" altLang="en-US" sz="1600" dirty="0">
                <a:solidFill>
                  <a:prstClr val="black"/>
                </a:solidFill>
                <a:latin typeface="+mn-lt"/>
              </a:rPr>
              <a:t>Anode </a:t>
            </a:r>
            <a:r>
              <a:rPr lang="en-US" altLang="en-US" sz="1600" dirty="0" smtClean="0">
                <a:solidFill>
                  <a:prstClr val="black"/>
                </a:solidFill>
                <a:latin typeface="+mn-lt"/>
              </a:rPr>
              <a:t>space = 6 </a:t>
            </a:r>
            <a:r>
              <a:rPr lang="en-US" altLang="en-US" sz="1600" dirty="0">
                <a:solidFill>
                  <a:prstClr val="black"/>
                </a:solidFill>
                <a:latin typeface="+mn-lt"/>
              </a:rPr>
              <a:t>mm </a:t>
            </a:r>
          </a:p>
          <a:p>
            <a:pPr eaLnBrk="1" hangingPunct="1"/>
            <a:r>
              <a:rPr lang="en-US" altLang="en-US" sz="1600" dirty="0">
                <a:solidFill>
                  <a:prstClr val="black"/>
                </a:solidFill>
                <a:latin typeface="+mn-lt"/>
              </a:rPr>
              <a:t>Drift time=0.5</a:t>
            </a:r>
            <a:r>
              <a:rPr lang="en-US" altLang="en-US" sz="1600" dirty="0">
                <a:solidFill>
                  <a:prstClr val="black"/>
                </a:solidFill>
                <a:latin typeface="+mn-lt"/>
                <a:sym typeface="Wingdings" pitchFamily="2" charset="2"/>
              </a:rPr>
              <a:t>1 </a:t>
            </a:r>
            <a:r>
              <a:rPr lang="en-US" altLang="en-US" sz="1600" dirty="0" err="1" smtClean="0">
                <a:solidFill>
                  <a:prstClr val="black"/>
                </a:solidFill>
                <a:latin typeface="Symbol" panose="05050102010706020507" pitchFamily="18" charset="2"/>
                <a:sym typeface="Wingdings" pitchFamily="2" charset="2"/>
              </a:rPr>
              <a:t>m</a:t>
            </a:r>
            <a:r>
              <a:rPr lang="en-US" altLang="en-US" sz="1600" dirty="0" err="1" smtClean="0">
                <a:solidFill>
                  <a:prstClr val="black"/>
                </a:solidFill>
                <a:latin typeface="+mn-lt"/>
                <a:cs typeface="Arial" pitchFamily="34" charset="0"/>
                <a:sym typeface="Wingdings" pitchFamily="2" charset="2"/>
              </a:rPr>
              <a:t>s</a:t>
            </a:r>
            <a:endParaRPr lang="en-US" altLang="en-US" sz="1600" dirty="0">
              <a:solidFill>
                <a:prstClr val="black"/>
              </a:solidFill>
              <a:latin typeface="+mn-lt"/>
              <a:cs typeface="Arial" pitchFamily="34" charset="0"/>
              <a:sym typeface="Wingdings" pitchFamily="2" charset="2"/>
            </a:endParaRPr>
          </a:p>
          <a:p>
            <a:pPr eaLnBrk="1" hangingPunct="1"/>
            <a:r>
              <a:rPr lang="en-US" altLang="en-US" sz="1600" dirty="0" smtClean="0">
                <a:solidFill>
                  <a:prstClr val="black"/>
                </a:solidFill>
                <a:latin typeface="+mn-lt"/>
                <a:cs typeface="Arial" pitchFamily="34" charset="0"/>
                <a:sym typeface="Wingdings" pitchFamily="2" charset="2"/>
              </a:rPr>
              <a:t>May </a:t>
            </a:r>
            <a:r>
              <a:rPr lang="en-US" altLang="en-US" sz="1600" dirty="0">
                <a:solidFill>
                  <a:prstClr val="black"/>
                </a:solidFill>
                <a:latin typeface="+mn-lt"/>
                <a:cs typeface="Arial" pitchFamily="34" charset="0"/>
                <a:sym typeface="Wingdings" pitchFamily="2" charset="2"/>
              </a:rPr>
              <a:t>use </a:t>
            </a:r>
            <a:r>
              <a:rPr lang="en-US" altLang="en-US" sz="1600" dirty="0" smtClean="0">
                <a:solidFill>
                  <a:prstClr val="black"/>
                </a:solidFill>
                <a:latin typeface="+mn-lt"/>
                <a:cs typeface="Arial" pitchFamily="34" charset="0"/>
                <a:sym typeface="Wingdings" pitchFamily="2" charset="2"/>
              </a:rPr>
              <a:t>FADC or </a:t>
            </a:r>
            <a:r>
              <a:rPr lang="en-US" altLang="en-US" sz="1600" dirty="0">
                <a:solidFill>
                  <a:prstClr val="black"/>
                </a:solidFill>
                <a:latin typeface="+mn-lt"/>
                <a:cs typeface="Arial" pitchFamily="34" charset="0"/>
                <a:sym typeface="Wingdings" pitchFamily="2" charset="2"/>
              </a:rPr>
              <a:t>discriminators</a:t>
            </a:r>
            <a:endParaRPr lang="en-US" altLang="en-US" sz="1600" dirty="0">
              <a:solidFill>
                <a:prstClr val="black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31473856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800" dirty="0">
                <a:solidFill>
                  <a:srgbClr val="000000"/>
                </a:solidFill>
              </a:rPr>
              <a:t>TRD Example </a:t>
            </a:r>
            <a:r>
              <a:rPr lang="en-GB" sz="2800" dirty="0" smtClean="0">
                <a:solidFill>
                  <a:srgbClr val="000000"/>
                </a:solidFill>
              </a:rPr>
              <a:t>2:  ATLAS TRT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5DEEA70-F2A5-4F11-9D2F-52A27AAB522D}" type="slidenum">
              <a:rPr lang="en-GB" smtClean="0"/>
              <a:pPr>
                <a:defRPr/>
              </a:pPr>
              <a:t>11</a:t>
            </a:fld>
            <a:endParaRPr lang="en-GB"/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83060" y="1337171"/>
            <a:ext cx="2883366" cy="16486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03876" y="3529013"/>
            <a:ext cx="3086100" cy="1571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10"/>
          <p:cNvSpPr txBox="1">
            <a:spLocks noChangeArrowheads="1"/>
          </p:cNvSpPr>
          <p:nvPr/>
        </p:nvSpPr>
        <p:spPr bwMode="auto">
          <a:xfrm>
            <a:off x="5603876" y="3072766"/>
            <a:ext cx="282128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altLang="en-US" sz="1800" dirty="0">
                <a:latin typeface="+mn-lt"/>
              </a:rPr>
              <a:t>Barrel and endcap TRT</a:t>
            </a:r>
          </a:p>
        </p:txBody>
      </p:sp>
      <p:pic>
        <p:nvPicPr>
          <p:cNvPr id="9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3200400"/>
            <a:ext cx="2724150" cy="300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457200" y="3505200"/>
            <a:ext cx="1460656" cy="40011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dirty="0" err="1" smtClean="0">
                <a:latin typeface="+mn-lt"/>
              </a:rPr>
              <a:t>B</a:t>
            </a:r>
            <a:r>
              <a:rPr lang="en-US" sz="2000" baseline="-25000" dirty="0" err="1" smtClean="0">
                <a:latin typeface="+mn-lt"/>
              </a:rPr>
              <a:t>d</a:t>
            </a:r>
            <a:r>
              <a:rPr lang="en-US" sz="2000" dirty="0" err="1" smtClean="0">
                <a:latin typeface="+mn-lt"/>
                <a:sym typeface="Wingdings" pitchFamily="2" charset="2"/>
              </a:rPr>
              <a:t>J</a:t>
            </a:r>
            <a:r>
              <a:rPr lang="en-US" sz="2000" dirty="0" smtClean="0">
                <a:latin typeface="+mn-lt"/>
                <a:sym typeface="Wingdings" pitchFamily="2" charset="2"/>
              </a:rPr>
              <a:t>/</a:t>
            </a:r>
            <a:r>
              <a:rPr lang="en-US" sz="2000" dirty="0" smtClean="0">
                <a:latin typeface="Symbol" pitchFamily="18" charset="2"/>
                <a:sym typeface="Wingdings" pitchFamily="2" charset="2"/>
              </a:rPr>
              <a:t>y </a:t>
            </a:r>
            <a:r>
              <a:rPr lang="en-US" sz="2000" dirty="0" smtClean="0">
                <a:latin typeface="+mn-lt"/>
                <a:sym typeface="Wingdings" pitchFamily="2" charset="2"/>
              </a:rPr>
              <a:t>K</a:t>
            </a:r>
            <a:r>
              <a:rPr lang="en-US" sz="2000" baseline="-25000" dirty="0" smtClean="0">
                <a:latin typeface="+mn-lt"/>
                <a:sym typeface="Wingdings" pitchFamily="2" charset="2"/>
              </a:rPr>
              <a:t>s</a:t>
            </a:r>
            <a:endParaRPr lang="en-US" sz="2000" baseline="-25000" dirty="0">
              <a:latin typeface="+mn-lt"/>
            </a:endParaRPr>
          </a:p>
        </p:txBody>
      </p:sp>
      <p:pic>
        <p:nvPicPr>
          <p:cNvPr id="11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0400" y="3505200"/>
            <a:ext cx="1409700" cy="1581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Box 14"/>
          <p:cNvSpPr txBox="1">
            <a:spLocks noChangeArrowheads="1"/>
          </p:cNvSpPr>
          <p:nvPr/>
        </p:nvSpPr>
        <p:spPr bwMode="auto">
          <a:xfrm>
            <a:off x="5516563" y="5120482"/>
            <a:ext cx="3590925" cy="95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altLang="en-US" sz="1400" i="1">
                <a:latin typeface="Calibri" pitchFamily="34" charset="0"/>
              </a:rPr>
              <a:t>In an average event,  energy deposit from:</a:t>
            </a:r>
          </a:p>
          <a:p>
            <a:pPr eaLnBrk="1" hangingPunct="1"/>
            <a:r>
              <a:rPr lang="en-US" altLang="en-US" sz="1400" i="1">
                <a:latin typeface="Calibri" pitchFamily="34" charset="0"/>
              </a:rPr>
              <a:t>Ionization loss of charged particles  ~ 2.5 keV</a:t>
            </a:r>
          </a:p>
          <a:p>
            <a:pPr eaLnBrk="1" hangingPunct="1"/>
            <a:r>
              <a:rPr lang="en-US" altLang="en-US" sz="1400" i="1">
                <a:latin typeface="Calibri" pitchFamily="34" charset="0"/>
              </a:rPr>
              <a:t>TR photon  &gt; 5 keV.</a:t>
            </a:r>
          </a:p>
          <a:p>
            <a:pPr eaLnBrk="1" hangingPunct="1"/>
            <a:r>
              <a:rPr lang="en-US" altLang="en-US" sz="1400" i="1">
                <a:latin typeface="Calibri" pitchFamily="34" charset="0"/>
              </a:rPr>
              <a:t>(Photon emission spectrum peaks at 10-30keV)</a:t>
            </a:r>
          </a:p>
        </p:txBody>
      </p:sp>
      <p:sp>
        <p:nvSpPr>
          <p:cNvPr id="13" name="TextBox 16"/>
          <p:cNvSpPr txBox="1">
            <a:spLocks noChangeArrowheads="1"/>
          </p:cNvSpPr>
          <p:nvPr/>
        </p:nvSpPr>
        <p:spPr bwMode="auto">
          <a:xfrm>
            <a:off x="3124200" y="5029200"/>
            <a:ext cx="2297424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altLang="en-US" sz="1800" dirty="0">
                <a:solidFill>
                  <a:schemeClr val="accent2"/>
                </a:solidFill>
                <a:latin typeface="Calibri" pitchFamily="34" charset="0"/>
              </a:rPr>
              <a:t>Blue dots: ionizing hits</a:t>
            </a:r>
          </a:p>
          <a:p>
            <a:pPr eaLnBrk="1" hangingPunct="1"/>
            <a:r>
              <a:rPr lang="en-US" altLang="en-US" sz="1800" dirty="0">
                <a:solidFill>
                  <a:srgbClr val="FF0000"/>
                </a:solidFill>
                <a:latin typeface="Calibri" pitchFamily="34" charset="0"/>
              </a:rPr>
              <a:t>Red dots : TR hits</a:t>
            </a:r>
          </a:p>
        </p:txBody>
      </p:sp>
      <p:cxnSp>
        <p:nvCxnSpPr>
          <p:cNvPr id="14" name="Straight Arrow Connector 13"/>
          <p:cNvCxnSpPr/>
          <p:nvPr/>
        </p:nvCxnSpPr>
        <p:spPr>
          <a:xfrm rot="5400000" flipH="1" flipV="1">
            <a:off x="3505200" y="5029200"/>
            <a:ext cx="228600" cy="762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Picture 1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49566" y="1663511"/>
            <a:ext cx="3108034" cy="1517635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>
          <a:xfrm>
            <a:off x="549566" y="1280217"/>
            <a:ext cx="298376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 smtClean="0"/>
              <a:t>TRT </a:t>
            </a:r>
            <a:r>
              <a:rPr lang="en-US" sz="2000" dirty="0"/>
              <a:t>straw wall </a:t>
            </a:r>
            <a:r>
              <a:rPr lang="en-US" sz="2000" dirty="0" smtClean="0"/>
              <a:t>design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365923346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Cherenkov radiation</a:t>
            </a:r>
            <a:endParaRPr lang="en-GB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7913" y="2480469"/>
            <a:ext cx="4448175" cy="2476500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5DEEA70-F2A5-4F11-9D2F-52A27AAB522D}" type="slidenum">
              <a:rPr lang="en-GB" smtClean="0"/>
              <a:pPr>
                <a:defRPr/>
              </a:pPr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72311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 dirty="0"/>
              <a:t>B</a:t>
            </a:r>
            <a:r>
              <a:rPr lang="en-GB" sz="3600" dirty="0" smtClean="0"/>
              <a:t>asics of Cherenkov radiation</a:t>
            </a:r>
            <a:endParaRPr lang="en-GB" sz="3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5DEEA70-F2A5-4F11-9D2F-52A27AAB522D}" type="slidenum">
              <a:rPr lang="en-GB" smtClean="0"/>
              <a:pPr>
                <a:defRPr/>
              </a:pPr>
              <a:t>13</a:t>
            </a:fld>
            <a:endParaRPr lang="en-GB"/>
          </a:p>
        </p:txBody>
      </p:sp>
      <p:sp>
        <p:nvSpPr>
          <p:cNvPr id="5" name="Line 3"/>
          <p:cNvSpPr>
            <a:spLocks noChangeShapeType="1"/>
          </p:cNvSpPr>
          <p:nvPr/>
        </p:nvSpPr>
        <p:spPr bwMode="auto">
          <a:xfrm flipV="1">
            <a:off x="711666" y="2025243"/>
            <a:ext cx="18288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 dirty="0"/>
          </a:p>
        </p:txBody>
      </p:sp>
      <p:sp>
        <p:nvSpPr>
          <p:cNvPr id="6" name="Line 4"/>
          <p:cNvSpPr>
            <a:spLocks noChangeShapeType="1"/>
          </p:cNvSpPr>
          <p:nvPr/>
        </p:nvSpPr>
        <p:spPr bwMode="auto">
          <a:xfrm flipV="1">
            <a:off x="1397466" y="1644243"/>
            <a:ext cx="609600" cy="533400"/>
          </a:xfrm>
          <a:prstGeom prst="line">
            <a:avLst/>
          </a:prstGeom>
          <a:noFill/>
          <a:ln w="9525">
            <a:solidFill>
              <a:srgbClr val="FF0000"/>
            </a:solidFill>
            <a:prstDash val="dash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 dirty="0"/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1778466" y="1720443"/>
            <a:ext cx="315913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altLang="en-US" sz="2000" i="1" dirty="0">
                <a:solidFill>
                  <a:schemeClr val="accent2"/>
                </a:solidFill>
                <a:latin typeface="Symbol" pitchFamily="18" charset="2"/>
              </a:rPr>
              <a:t>q</a:t>
            </a:r>
          </a:p>
        </p:txBody>
      </p:sp>
      <p:sp>
        <p:nvSpPr>
          <p:cNvPr id="8" name="Text Box 6"/>
          <p:cNvSpPr txBox="1">
            <a:spLocks noChangeArrowheads="1"/>
          </p:cNvSpPr>
          <p:nvPr/>
        </p:nvSpPr>
        <p:spPr bwMode="auto">
          <a:xfrm>
            <a:off x="2540466" y="1949043"/>
            <a:ext cx="1582738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altLang="en-US" sz="1400" b="1" i="1" dirty="0">
                <a:latin typeface="Calibri" pitchFamily="34" charset="0"/>
              </a:rPr>
              <a:t>Charged particle</a:t>
            </a:r>
          </a:p>
        </p:txBody>
      </p:sp>
      <p:sp>
        <p:nvSpPr>
          <p:cNvPr id="9" name="Text Box 7"/>
          <p:cNvSpPr txBox="1">
            <a:spLocks noChangeArrowheads="1"/>
          </p:cNvSpPr>
          <p:nvPr/>
        </p:nvSpPr>
        <p:spPr bwMode="auto">
          <a:xfrm>
            <a:off x="406866" y="1415643"/>
            <a:ext cx="782638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altLang="en-US" sz="1400" b="1" i="1" dirty="0">
                <a:solidFill>
                  <a:srgbClr val="FF3300"/>
                </a:solidFill>
                <a:latin typeface="Calibri" pitchFamily="34" charset="0"/>
              </a:rPr>
              <a:t>photon</a:t>
            </a:r>
          </a:p>
        </p:txBody>
      </p:sp>
      <p:sp>
        <p:nvSpPr>
          <p:cNvPr id="10" name="Line 14"/>
          <p:cNvSpPr>
            <a:spLocks noChangeShapeType="1"/>
          </p:cNvSpPr>
          <p:nvPr/>
        </p:nvSpPr>
        <p:spPr bwMode="auto">
          <a:xfrm>
            <a:off x="1397466" y="2253843"/>
            <a:ext cx="762000" cy="228600"/>
          </a:xfrm>
          <a:prstGeom prst="line">
            <a:avLst/>
          </a:prstGeom>
          <a:noFill/>
          <a:ln w="9525">
            <a:solidFill>
              <a:srgbClr val="FF3300"/>
            </a:solidFill>
            <a:prstDash val="dash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1" name="Arc 10"/>
          <p:cNvSpPr/>
          <p:nvPr/>
        </p:nvSpPr>
        <p:spPr>
          <a:xfrm>
            <a:off x="1473666" y="2025243"/>
            <a:ext cx="304800" cy="228600"/>
          </a:xfrm>
          <a:prstGeom prst="arc">
            <a:avLst/>
          </a:prstGeom>
          <a:ln>
            <a:solidFill>
              <a:srgbClr val="002060">
                <a:alpha val="85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/>
              <p:cNvSpPr txBox="1"/>
              <p:nvPr/>
            </p:nvSpPr>
            <p:spPr>
              <a:xfrm>
                <a:off x="408282" y="2756673"/>
                <a:ext cx="1751184" cy="75610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GB" i="0" smtClean="0">
                              <a:latin typeface="Cambria Math" panose="02040503050406030204" pitchFamily="18" charset="0"/>
                            </a:rPr>
                            <m:t>cos</m:t>
                          </m:r>
                        </m:fName>
                        <m:e>
                          <m:d>
                            <m:dPr>
                              <m:ctrlPr>
                                <a:rPr lang="en-GB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GB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𝜃</m:t>
                              </m:r>
                            </m:e>
                          </m:d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=</m:t>
                          </m:r>
                          <m:f>
                            <m:fPr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  <m:r>
                                <a:rPr lang="en-GB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𝛽</m:t>
                              </m:r>
                            </m:den>
                          </m:f>
                        </m:e>
                      </m:func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8282" y="2756673"/>
                <a:ext cx="1751184" cy="756104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/>
              <p:cNvSpPr txBox="1"/>
              <p:nvPr/>
            </p:nvSpPr>
            <p:spPr>
              <a:xfrm>
                <a:off x="2472949" y="2641653"/>
                <a:ext cx="2092496" cy="42428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𝑛</m:t>
                      </m:r>
                      <m:d>
                        <m:d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𝑝h</m:t>
                              </m:r>
                            </m:sub>
                          </m:sSub>
                        </m:e>
                      </m:d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𝑐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/</m:t>
                      </m:r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𝑐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𝑀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3" name="TextBox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72949" y="2641653"/>
                <a:ext cx="2092496" cy="424283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/>
              <p:cNvSpPr txBox="1"/>
              <p:nvPr/>
            </p:nvSpPr>
            <p:spPr>
              <a:xfrm>
                <a:off x="2472949" y="3145371"/>
                <a:ext cx="5374164" cy="70737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0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𝛽</m:t>
                      </m:r>
                      <m:r>
                        <a:rPr lang="en-GB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type m:val="lin"/>
                          <m:ctrlPr>
                            <a:rPr lang="en-GB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𝑣</m:t>
                          </m:r>
                        </m:num>
                        <m:den>
                          <m:r>
                            <a:rPr lang="en-GB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𝑐</m:t>
                          </m:r>
                        </m:den>
                      </m:f>
                      <m:r>
                        <a:rPr lang="en-GB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type m:val="lin"/>
                          <m:ctrlPr>
                            <a:rPr lang="en-GB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𝑃</m:t>
                          </m:r>
                        </m:num>
                        <m:den>
                          <m:r>
                            <a:rPr lang="en-GB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𝐸</m:t>
                          </m:r>
                        </m:den>
                      </m:f>
                      <m:r>
                        <a:rPr lang="en-GB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type m:val="lin"/>
                          <m:ctrlPr>
                            <a:rPr lang="en-GB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𝑃</m:t>
                          </m:r>
                        </m:num>
                        <m:den>
                          <m:rad>
                            <m:radPr>
                              <m:degHide m:val="on"/>
                              <m:ctrlPr>
                                <a:rPr lang="en-GB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sSup>
                                <m:sSupPr>
                                  <m:ctrlPr>
                                    <a:rPr lang="en-GB" sz="20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GB" sz="20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𝑃</m:t>
                                  </m:r>
                                </m:e>
                                <m:sup>
                                  <m:r>
                                    <a:rPr lang="en-GB" sz="20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+</m:t>
                              </m:r>
                              <m:sSup>
                                <m:sSupPr>
                                  <m:ctrlPr>
                                    <a:rPr lang="en-GB" sz="20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GB" sz="20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𝑚</m:t>
                                  </m:r>
                                </m:e>
                                <m:sup>
                                  <m:r>
                                    <a:rPr lang="en-GB" sz="20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e>
                          </m:rad>
                          <m:r>
                            <a:rPr lang="en-GB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=</m:t>
                          </m:r>
                          <m:f>
                            <m:fPr>
                              <m:ctrlPr>
                                <a:rPr lang="en-GB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ad>
                                <m:radPr>
                                  <m:degHide m:val="on"/>
                                  <m:ctrlPr>
                                    <a:rPr lang="en-GB" sz="20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radPr>
                                <m:deg/>
                                <m:e>
                                  <m:r>
                                    <a:rPr lang="en-GB" sz="20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1+</m:t>
                                  </m:r>
                                  <m:sSup>
                                    <m:sSupPr>
                                      <m:ctrlPr>
                                        <a:rPr lang="en-GB" sz="20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d>
                                        <m:dPr>
                                          <m:ctrlPr>
                                            <a:rPr lang="en-GB" sz="2000" b="0" i="1" smtClean="0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r>
                                            <a:rPr lang="en-GB" sz="2000" b="0" i="1" smtClean="0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𝑚</m:t>
                                          </m:r>
                                          <m:r>
                                            <a:rPr lang="en-GB" sz="2000" b="0" i="1" smtClean="0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/</m:t>
                                          </m:r>
                                          <m:r>
                                            <a:rPr lang="en-GB" sz="2000" b="0" i="1" smtClean="0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𝑝</m:t>
                                          </m:r>
                                        </m:e>
                                      </m:d>
                                    </m:e>
                                    <m:sup>
                                      <m:r>
                                        <a:rPr lang="en-GB" sz="20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</m:e>
                              </m:rad>
                            </m:den>
                          </m:f>
                        </m:den>
                      </m:f>
                    </m:oMath>
                  </m:oMathPara>
                </a14:m>
                <a:endParaRPr lang="en-GB" sz="2000" dirty="0"/>
              </a:p>
            </p:txBody>
          </p:sp>
        </mc:Choice>
        <mc:Fallback xmlns="">
          <p:sp>
            <p:nvSpPr>
              <p:cNvPr id="14" name="Text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72949" y="3145371"/>
                <a:ext cx="5374164" cy="707373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TextBox 14"/>
          <p:cNvSpPr txBox="1"/>
          <p:nvPr/>
        </p:nvSpPr>
        <p:spPr>
          <a:xfrm>
            <a:off x="4565445" y="2669128"/>
            <a:ext cx="20484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 dirty="0" smtClean="0"/>
              <a:t>Refractive index</a:t>
            </a:r>
            <a:endParaRPr lang="en-GB" sz="1800" dirty="0"/>
          </a:p>
        </p:txBody>
      </p:sp>
      <p:sp>
        <p:nvSpPr>
          <p:cNvPr id="25" name="Text Box 10"/>
          <p:cNvSpPr txBox="1">
            <a:spLocks noChangeArrowheads="1"/>
          </p:cNvSpPr>
          <p:nvPr/>
        </p:nvSpPr>
        <p:spPr bwMode="auto">
          <a:xfrm>
            <a:off x="415794" y="4396301"/>
            <a:ext cx="5832081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altLang="en-US" sz="1800" dirty="0" smtClean="0">
                <a:solidFill>
                  <a:prstClr val="black"/>
                </a:solidFill>
                <a:latin typeface="Symbol" panose="05050102010706020507" pitchFamily="18" charset="2"/>
              </a:rPr>
              <a:t>b</a:t>
            </a:r>
            <a:r>
              <a:rPr lang="en-US" altLang="en-US" sz="1800" dirty="0" smtClean="0">
                <a:solidFill>
                  <a:prstClr val="black"/>
                </a:solidFill>
                <a:latin typeface="Arial Unicode MS" pitchFamily="34" charset="-128"/>
              </a:rPr>
              <a:t>= </a:t>
            </a:r>
            <a:r>
              <a:rPr lang="en-US" altLang="en-US" sz="1400" dirty="0" smtClean="0">
                <a:solidFill>
                  <a:srgbClr val="C0504D"/>
                </a:solidFill>
                <a:latin typeface="Arial Unicode MS" pitchFamily="34" charset="-128"/>
              </a:rPr>
              <a:t>velocity of the charged particle in units of speed of light (c) vacuum</a:t>
            </a:r>
          </a:p>
          <a:p>
            <a:pPr eaLnBrk="1" hangingPunct="1">
              <a:buFont typeface="Symbol" pitchFamily="18" charset="2"/>
              <a:buNone/>
            </a:pPr>
            <a:r>
              <a:rPr lang="en-US" altLang="en-US" sz="1400" dirty="0">
                <a:solidFill>
                  <a:prstClr val="black"/>
                </a:solidFill>
                <a:latin typeface="Arial Unicode MS" pitchFamily="34" charset="-128"/>
              </a:rPr>
              <a:t>P</a:t>
            </a:r>
            <a:r>
              <a:rPr lang="en-US" altLang="en-US" sz="1400" dirty="0" smtClean="0">
                <a:solidFill>
                  <a:prstClr val="black"/>
                </a:solidFill>
                <a:latin typeface="Arial Unicode MS" pitchFamily="34" charset="-128"/>
              </a:rPr>
              <a:t>, E ,m</a:t>
            </a:r>
            <a:r>
              <a:rPr lang="en-US" altLang="en-US" sz="1400" dirty="0" smtClean="0">
                <a:solidFill>
                  <a:srgbClr val="C0504D"/>
                </a:solidFill>
                <a:latin typeface="Arial Unicode MS" pitchFamily="34" charset="-128"/>
              </a:rPr>
              <a:t> = momentum, energy, mass of the charged particle.</a:t>
            </a:r>
          </a:p>
          <a:p>
            <a:pPr eaLnBrk="1" hangingPunct="1">
              <a:buFont typeface="Symbol" pitchFamily="18" charset="2"/>
              <a:buNone/>
            </a:pPr>
            <a:r>
              <a:rPr lang="en-US" altLang="en-US" sz="1400" dirty="0" smtClean="0">
                <a:solidFill>
                  <a:srgbClr val="1F497D"/>
                </a:solidFill>
                <a:latin typeface="Arial Unicode MS" pitchFamily="34" charset="-128"/>
              </a:rPr>
              <a:t>C</a:t>
            </a:r>
            <a:r>
              <a:rPr lang="en-US" altLang="en-US" sz="1400" baseline="-25000" dirty="0" smtClean="0">
                <a:solidFill>
                  <a:srgbClr val="1F497D"/>
                </a:solidFill>
                <a:latin typeface="Arial Unicode MS" pitchFamily="34" charset="-128"/>
              </a:rPr>
              <a:t>M </a:t>
            </a:r>
            <a:r>
              <a:rPr lang="en-US" altLang="en-US" sz="1400" dirty="0">
                <a:solidFill>
                  <a:srgbClr val="C0504D"/>
                </a:solidFill>
                <a:latin typeface="Arial Unicode MS" pitchFamily="34" charset="-128"/>
              </a:rPr>
              <a:t>= </a:t>
            </a:r>
            <a:r>
              <a:rPr lang="en-US" altLang="en-US" sz="1400" dirty="0" smtClean="0">
                <a:solidFill>
                  <a:srgbClr val="C0504D"/>
                </a:solidFill>
                <a:latin typeface="Arial Unicode MS" pitchFamily="34" charset="-128"/>
              </a:rPr>
              <a:t>speed </a:t>
            </a:r>
            <a:r>
              <a:rPr lang="en-US" altLang="en-US" sz="1400" dirty="0">
                <a:solidFill>
                  <a:srgbClr val="C0504D"/>
                </a:solidFill>
                <a:latin typeface="Arial Unicode MS" pitchFamily="34" charset="-128"/>
              </a:rPr>
              <a:t>of light in the </a:t>
            </a:r>
            <a:r>
              <a:rPr lang="en-US" altLang="en-US" sz="1400" dirty="0" smtClean="0">
                <a:solidFill>
                  <a:srgbClr val="C0504D"/>
                </a:solidFill>
                <a:latin typeface="Arial Unicode MS" pitchFamily="34" charset="-128"/>
              </a:rPr>
              <a:t>medium (phase </a:t>
            </a:r>
            <a:r>
              <a:rPr lang="en-US" altLang="en-US" sz="1400" dirty="0">
                <a:solidFill>
                  <a:srgbClr val="C0504D"/>
                </a:solidFill>
                <a:latin typeface="Arial Unicode MS" pitchFamily="34" charset="-128"/>
              </a:rPr>
              <a:t>velocity) , </a:t>
            </a:r>
          </a:p>
          <a:p>
            <a:pPr eaLnBrk="1" hangingPunct="1">
              <a:buFont typeface="Symbol" pitchFamily="18" charset="2"/>
              <a:buNone/>
            </a:pPr>
            <a:r>
              <a:rPr lang="en-US" altLang="en-US" sz="1400" dirty="0" err="1" smtClean="0">
                <a:latin typeface="Arial Unicode MS" pitchFamily="34" charset="-128"/>
              </a:rPr>
              <a:t>E</a:t>
            </a:r>
            <a:r>
              <a:rPr lang="en-US" altLang="en-US" sz="1400" b="1" baseline="-25000" dirty="0" err="1" smtClean="0">
                <a:latin typeface="Arial Unicode MS" pitchFamily="34" charset="-128"/>
              </a:rPr>
              <a:t>ph</a:t>
            </a:r>
            <a:r>
              <a:rPr lang="en-US" altLang="en-US" sz="1400" b="1" baseline="-25000" dirty="0" smtClean="0">
                <a:solidFill>
                  <a:srgbClr val="C0504D"/>
                </a:solidFill>
                <a:latin typeface="Arial Unicode MS" pitchFamily="34" charset="-128"/>
              </a:rPr>
              <a:t> </a:t>
            </a:r>
            <a:r>
              <a:rPr lang="en-US" altLang="en-US" sz="1400" dirty="0">
                <a:solidFill>
                  <a:srgbClr val="C0504D"/>
                </a:solidFill>
                <a:latin typeface="Arial Unicode MS" pitchFamily="34" charset="-128"/>
              </a:rPr>
              <a:t>= </a:t>
            </a:r>
            <a:r>
              <a:rPr lang="en-US" altLang="en-US" sz="1400" dirty="0" smtClean="0">
                <a:solidFill>
                  <a:srgbClr val="C0504D"/>
                </a:solidFill>
                <a:latin typeface="Arial Unicode MS" pitchFamily="34" charset="-128"/>
              </a:rPr>
              <a:t>photon energy</a:t>
            </a:r>
            <a:r>
              <a:rPr lang="en-US" altLang="en-US" sz="1400" dirty="0">
                <a:solidFill>
                  <a:srgbClr val="C0504D"/>
                </a:solidFill>
                <a:latin typeface="Arial Unicode MS" pitchFamily="34" charset="-128"/>
              </a:rPr>
              <a:t>, </a:t>
            </a:r>
            <a:r>
              <a:rPr lang="en-US" altLang="en-US" sz="1400" dirty="0">
                <a:solidFill>
                  <a:srgbClr val="C0504D"/>
                </a:solidFill>
                <a:latin typeface="Symbol" pitchFamily="18" charset="2"/>
              </a:rPr>
              <a:t>l=</a:t>
            </a:r>
            <a:r>
              <a:rPr lang="en-US" altLang="en-US" sz="1400" dirty="0">
                <a:solidFill>
                  <a:srgbClr val="C0504D"/>
                </a:solidFill>
                <a:latin typeface="Arial Unicode MS" pitchFamily="34" charset="-128"/>
              </a:rPr>
              <a:t>Photon w</a:t>
            </a:r>
            <a:r>
              <a:rPr lang="en-US" altLang="en-US" sz="1400" dirty="0" smtClean="0">
                <a:solidFill>
                  <a:srgbClr val="C0504D"/>
                </a:solidFill>
                <a:latin typeface="Arial Unicode MS" pitchFamily="34" charset="-128"/>
              </a:rPr>
              <a:t>avelength.</a:t>
            </a:r>
            <a:r>
              <a:rPr lang="en-US" altLang="en-US" sz="1400" dirty="0" smtClean="0">
                <a:solidFill>
                  <a:srgbClr val="C0504D"/>
                </a:solidFill>
                <a:latin typeface="Symbol" pitchFamily="18" charset="2"/>
              </a:rPr>
              <a:t> </a:t>
            </a:r>
            <a:endParaRPr lang="en-US" altLang="en-US" sz="1400" dirty="0">
              <a:solidFill>
                <a:srgbClr val="C0504D"/>
              </a:solidFill>
              <a:latin typeface="Arial Unicode MS" pitchFamily="34" charset="-128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179388" y="5516735"/>
            <a:ext cx="7924377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/>
              <a:t>Theory of Cherenkov </a:t>
            </a:r>
            <a:r>
              <a:rPr lang="en-US" sz="1200" dirty="0" smtClean="0"/>
              <a:t>Radiation: Classical </a:t>
            </a:r>
            <a:r>
              <a:rPr lang="en-US" sz="1200" dirty="0"/>
              <a:t>Electrodynamics by J</a:t>
            </a:r>
            <a:r>
              <a:rPr lang="en-US" sz="1200" dirty="0" smtClean="0"/>
              <a:t>. D. Jackson (Section 13.5)</a:t>
            </a:r>
            <a:endParaRPr lang="en-US" sz="1200" dirty="0"/>
          </a:p>
        </p:txBody>
      </p:sp>
      <p:pic>
        <p:nvPicPr>
          <p:cNvPr id="27" name="Picture 2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57941" y="1296187"/>
            <a:ext cx="1974331" cy="18333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340406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 dirty="0" smtClean="0"/>
              <a:t>History of Cherenkov radiation</a:t>
            </a:r>
            <a:endParaRPr lang="en-GB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z="2000" dirty="0">
                <a:latin typeface="Calibri" pitchFamily="34" charset="0"/>
              </a:rPr>
              <a:t>The formula cos (</a:t>
            </a:r>
            <a:r>
              <a:rPr lang="en-US" altLang="en-US" sz="2000" i="1" dirty="0">
                <a:latin typeface="Symbol" pitchFamily="18" charset="2"/>
              </a:rPr>
              <a:t>q</a:t>
            </a:r>
            <a:r>
              <a:rPr lang="en-US" altLang="en-US" sz="2000" dirty="0">
                <a:latin typeface="Calibri" pitchFamily="34" charset="0"/>
              </a:rPr>
              <a:t> ) =1/(</a:t>
            </a:r>
            <a:r>
              <a:rPr lang="en-US" altLang="en-US" sz="2000" dirty="0" err="1">
                <a:latin typeface="Calibri" pitchFamily="34" charset="0"/>
              </a:rPr>
              <a:t>n</a:t>
            </a:r>
            <a:r>
              <a:rPr lang="en-US" altLang="en-US" sz="2000" i="1" dirty="0" err="1">
                <a:latin typeface="Symbol" pitchFamily="18" charset="2"/>
              </a:rPr>
              <a:t>b</a:t>
            </a:r>
            <a:r>
              <a:rPr lang="en-US" altLang="en-US" sz="2000" i="1" dirty="0">
                <a:latin typeface="Calibri" pitchFamily="34" charset="0"/>
              </a:rPr>
              <a:t>)  </a:t>
            </a:r>
            <a:r>
              <a:rPr lang="en-US" altLang="en-US" sz="2000" dirty="0">
                <a:latin typeface="Calibri" pitchFamily="34" charset="0"/>
              </a:rPr>
              <a:t>was already predicted by Heaviside in </a:t>
            </a:r>
            <a:r>
              <a:rPr lang="en-US" altLang="en-US" sz="2000" dirty="0" smtClean="0">
                <a:latin typeface="Calibri" pitchFamily="34" charset="0"/>
              </a:rPr>
              <a:t>1888</a:t>
            </a:r>
            <a:endParaRPr lang="en-US" altLang="en-US" sz="2000" dirty="0">
              <a:latin typeface="Calibri" pitchFamily="34" charset="0"/>
            </a:endParaRPr>
          </a:p>
          <a:p>
            <a:r>
              <a:rPr lang="en-US" altLang="en-US" sz="2000" dirty="0">
                <a:latin typeface="Calibri" pitchFamily="34" charset="0"/>
              </a:rPr>
              <a:t> ~1900: ‘</a:t>
            </a:r>
            <a:r>
              <a:rPr lang="en-US" altLang="en-US" sz="2000" dirty="0">
                <a:solidFill>
                  <a:schemeClr val="accent2"/>
                </a:solidFill>
                <a:latin typeface="Calibri" pitchFamily="34" charset="0"/>
              </a:rPr>
              <a:t>Blue glow</a:t>
            </a:r>
            <a:r>
              <a:rPr lang="en-US" altLang="en-US" sz="2000" dirty="0">
                <a:latin typeface="Calibri" pitchFamily="34" charset="0"/>
              </a:rPr>
              <a:t>’ seen in fluids containing concentrated Radium (Marie &amp; Pierre Curie) </a:t>
            </a:r>
          </a:p>
          <a:p>
            <a:r>
              <a:rPr lang="en-US" altLang="en-US" sz="2000" dirty="0">
                <a:latin typeface="Arial Unicode MS" pitchFamily="34" charset="-128"/>
              </a:rPr>
              <a:t>Pavel  </a:t>
            </a:r>
            <a:r>
              <a:rPr lang="en-US" altLang="en-US" sz="2000" dirty="0" err="1">
                <a:latin typeface="Arial Unicode MS" pitchFamily="34" charset="-128"/>
              </a:rPr>
              <a:t>Alexeevich</a:t>
            </a:r>
            <a:r>
              <a:rPr lang="en-US" altLang="en-US" sz="2000" dirty="0">
                <a:latin typeface="Arial Unicode MS" pitchFamily="34" charset="-128"/>
              </a:rPr>
              <a:t> Cherenkov  (1904-1990):  </a:t>
            </a:r>
            <a:r>
              <a:rPr lang="en-US" altLang="en-US" sz="2000" dirty="0" err="1">
                <a:latin typeface="Arial Unicode MS" pitchFamily="34" charset="-128"/>
              </a:rPr>
              <a:t>Lebedev</a:t>
            </a:r>
            <a:r>
              <a:rPr lang="en-US" altLang="en-US" sz="2000" dirty="0">
                <a:latin typeface="Arial Unicode MS" pitchFamily="34" charset="-128"/>
              </a:rPr>
              <a:t> Physical Institute of </a:t>
            </a:r>
            <a:r>
              <a:rPr lang="en-US" altLang="en-US" sz="2000" dirty="0" smtClean="0">
                <a:latin typeface="Arial Unicode MS" pitchFamily="34" charset="-128"/>
              </a:rPr>
              <a:t>the Russian </a:t>
            </a:r>
            <a:r>
              <a:rPr lang="en-US" altLang="en-US" sz="2000" dirty="0">
                <a:latin typeface="Arial Unicode MS" pitchFamily="34" charset="-128"/>
              </a:rPr>
              <a:t>Academy of Sciences</a:t>
            </a:r>
            <a:r>
              <a:rPr lang="en-US" altLang="en-US" sz="2000" dirty="0" smtClean="0">
                <a:latin typeface="Arial Unicode MS" pitchFamily="34" charset="-128"/>
              </a:rPr>
              <a:t>.</a:t>
            </a:r>
            <a:endParaRPr lang="en-US" altLang="en-US" sz="2000" dirty="0">
              <a:latin typeface="Arial Unicode MS" pitchFamily="34" charset="-128"/>
            </a:endParaRPr>
          </a:p>
          <a:p>
            <a:r>
              <a:rPr lang="en-US" altLang="en-US" sz="2000" dirty="0" smtClean="0">
                <a:latin typeface="Arial Unicode MS" pitchFamily="34" charset="-128"/>
              </a:rPr>
              <a:t>Discovery </a:t>
            </a:r>
            <a:r>
              <a:rPr lang="en-US" altLang="en-US" sz="2000" dirty="0">
                <a:latin typeface="Arial Unicode MS" pitchFamily="34" charset="-128"/>
              </a:rPr>
              <a:t>and Validation of Cherenkov Effect : </a:t>
            </a:r>
            <a:r>
              <a:rPr lang="en-US" altLang="en-US" sz="2000" dirty="0" smtClean="0">
                <a:latin typeface="Arial Unicode MS" pitchFamily="34" charset="-128"/>
              </a:rPr>
              <a:t>1934-37</a:t>
            </a:r>
            <a:endParaRPr lang="en-US" altLang="en-US" sz="2000" dirty="0">
              <a:latin typeface="Arial Unicode MS" pitchFamily="34" charset="-128"/>
            </a:endParaRPr>
          </a:p>
          <a:p>
            <a:r>
              <a:rPr lang="en-US" altLang="en-US" sz="2000" dirty="0" smtClean="0">
                <a:latin typeface="Arial Unicode MS" pitchFamily="34" charset="-128"/>
              </a:rPr>
              <a:t>Full </a:t>
            </a:r>
            <a:r>
              <a:rPr lang="en-US" altLang="en-US" sz="2000" dirty="0">
                <a:latin typeface="Arial Unicode MS" pitchFamily="34" charset="-128"/>
              </a:rPr>
              <a:t>Explanation using Maxwell’s equations:  I.M. Frank and I.E. Tamm in </a:t>
            </a:r>
            <a:r>
              <a:rPr lang="en-US" altLang="en-US" sz="2000" dirty="0" smtClean="0">
                <a:latin typeface="Arial Unicode MS" pitchFamily="34" charset="-128"/>
              </a:rPr>
              <a:t>1937</a:t>
            </a:r>
            <a:endParaRPr lang="en-US" altLang="en-US" sz="1800" dirty="0">
              <a:latin typeface="Arial Unicode MS" pitchFamily="34" charset="-128"/>
            </a:endParaRPr>
          </a:p>
          <a:p>
            <a:r>
              <a:rPr lang="en-US" altLang="en-US" sz="2000" dirty="0" smtClean="0">
                <a:latin typeface="Arial Unicode MS" pitchFamily="34" charset="-128"/>
              </a:rPr>
              <a:t>Nobel </a:t>
            </a:r>
            <a:r>
              <a:rPr lang="en-US" altLang="en-US" sz="2000" dirty="0">
                <a:latin typeface="Arial Unicode MS" pitchFamily="34" charset="-128"/>
              </a:rPr>
              <a:t>Prize in 1958: Cherenkov, Frank and Tamm.</a:t>
            </a:r>
          </a:p>
          <a:p>
            <a:endParaRPr lang="en-GB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5DEEA70-F2A5-4F11-9D2F-52A27AAB522D}" type="slidenum">
              <a:rPr lang="en-GB" smtClean="0"/>
              <a:pPr>
                <a:defRPr/>
              </a:pPr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7069410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First experiments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5DEEA70-F2A5-4F11-9D2F-52A27AAB522D}" type="slidenum">
              <a:rPr lang="en-GB" smtClean="0"/>
              <a:pPr>
                <a:defRPr/>
              </a:pPr>
              <a:t>15</a:t>
            </a:fld>
            <a:endParaRPr lang="en-GB"/>
          </a:p>
        </p:txBody>
      </p:sp>
      <p:pic>
        <p:nvPicPr>
          <p:cNvPr id="11" name="Picture 5" descr="exFIG3_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7295" y="1245029"/>
            <a:ext cx="3131618" cy="212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 Box 6"/>
          <p:cNvSpPr txBox="1">
            <a:spLocks noChangeArrowheads="1"/>
          </p:cNvSpPr>
          <p:nvPr/>
        </p:nvSpPr>
        <p:spPr bwMode="auto">
          <a:xfrm>
            <a:off x="3861250" y="2002002"/>
            <a:ext cx="4631396" cy="6155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buFont typeface="Wingdings" pitchFamily="2" charset="2"/>
              <a:buChar char="Ø"/>
            </a:pPr>
            <a:r>
              <a:rPr lang="en-US" altLang="en-US" sz="1100" b="1" dirty="0" smtClean="0">
                <a:solidFill>
                  <a:srgbClr val="C0504D"/>
                </a:solidFill>
                <a:latin typeface="+mn-lt"/>
              </a:rPr>
              <a:t> 1</a:t>
            </a:r>
            <a:r>
              <a:rPr lang="en-US" altLang="en-US" sz="1100" b="1" dirty="0">
                <a:solidFill>
                  <a:srgbClr val="C0504D"/>
                </a:solidFill>
                <a:latin typeface="+mn-lt"/>
              </a:rPr>
              <a:t>: vessel with liquid</a:t>
            </a:r>
          </a:p>
          <a:p>
            <a:pPr eaLnBrk="1" hangingPunct="1">
              <a:buFont typeface="Wingdings" pitchFamily="2" charset="2"/>
              <a:buChar char="Ø"/>
            </a:pPr>
            <a:r>
              <a:rPr lang="en-US" altLang="en-US" sz="1100" b="1" dirty="0" smtClean="0">
                <a:solidFill>
                  <a:srgbClr val="C0504D"/>
                </a:solidFill>
                <a:latin typeface="+mn-lt"/>
              </a:rPr>
              <a:t> 2: </a:t>
            </a:r>
            <a:r>
              <a:rPr lang="en-US" altLang="en-US" sz="1100" b="1" dirty="0">
                <a:solidFill>
                  <a:srgbClr val="C0504D"/>
                </a:solidFill>
                <a:latin typeface="+mn-lt"/>
              </a:rPr>
              <a:t>mirror</a:t>
            </a:r>
          </a:p>
          <a:p>
            <a:pPr eaLnBrk="1" hangingPunct="1">
              <a:buFont typeface="Wingdings" pitchFamily="2" charset="2"/>
              <a:buChar char="Ø"/>
            </a:pPr>
            <a:r>
              <a:rPr lang="en-US" altLang="en-US" sz="1100" b="1" dirty="0" smtClean="0">
                <a:solidFill>
                  <a:srgbClr val="C0504D"/>
                </a:solidFill>
                <a:latin typeface="+mn-lt"/>
              </a:rPr>
              <a:t> 3</a:t>
            </a:r>
            <a:r>
              <a:rPr lang="en-US" altLang="en-US" sz="1100" b="1" dirty="0">
                <a:solidFill>
                  <a:srgbClr val="C0504D"/>
                </a:solidFill>
                <a:latin typeface="+mn-lt"/>
              </a:rPr>
              <a:t>: Cherenkov photons towards the photographic plate</a:t>
            </a:r>
          </a:p>
        </p:txBody>
      </p:sp>
      <p:sp>
        <p:nvSpPr>
          <p:cNvPr id="13" name="Text Box 7"/>
          <p:cNvSpPr txBox="1">
            <a:spLocks noChangeArrowheads="1"/>
          </p:cNvSpPr>
          <p:nvPr/>
        </p:nvSpPr>
        <p:spPr bwMode="auto">
          <a:xfrm>
            <a:off x="320984" y="3426529"/>
            <a:ext cx="7630615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altLang="en-US" sz="1100" b="1" dirty="0">
                <a:solidFill>
                  <a:srgbClr val="C0504D"/>
                </a:solidFill>
                <a:latin typeface="+mn-lt"/>
              </a:rPr>
              <a:t>Typical Apparatus used by Cherenkov to study the angular distribution of Cherenkov photons.</a:t>
            </a:r>
          </a:p>
          <a:p>
            <a:pPr eaLnBrk="1" hangingPunct="1"/>
            <a:r>
              <a:rPr lang="en-US" altLang="en-US" sz="1100" b="1" dirty="0">
                <a:solidFill>
                  <a:srgbClr val="C0504D"/>
                </a:solidFill>
                <a:latin typeface="+mn-lt"/>
              </a:rPr>
              <a:t>(Incident </a:t>
            </a:r>
            <a:r>
              <a:rPr lang="en-US" altLang="en-US" sz="1100" b="1" dirty="0">
                <a:solidFill>
                  <a:srgbClr val="C0504D"/>
                </a:solidFill>
                <a:latin typeface="Symbol" panose="05050102010706020507" pitchFamily="18" charset="2"/>
              </a:rPr>
              <a:t>g</a:t>
            </a:r>
            <a:r>
              <a:rPr lang="en-US" altLang="en-US" sz="1100" b="1" dirty="0">
                <a:solidFill>
                  <a:srgbClr val="C0504D"/>
                </a:solidFill>
                <a:latin typeface="+mn-lt"/>
              </a:rPr>
              <a:t> </a:t>
            </a:r>
            <a:r>
              <a:rPr lang="en-US" altLang="en-US" sz="1100" b="1" dirty="0" smtClean="0">
                <a:solidFill>
                  <a:srgbClr val="C0504D"/>
                </a:solidFill>
                <a:latin typeface="+mn-lt"/>
              </a:rPr>
              <a:t>ray </a:t>
            </a:r>
            <a:r>
              <a:rPr lang="en-US" altLang="en-US" sz="1100" b="1" dirty="0">
                <a:solidFill>
                  <a:srgbClr val="C0504D"/>
                </a:solidFill>
                <a:latin typeface="+mn-lt"/>
              </a:rPr>
              <a:t>produces electrons by </a:t>
            </a:r>
            <a:r>
              <a:rPr lang="en-US" altLang="en-US" sz="1100" b="1" dirty="0" smtClean="0">
                <a:solidFill>
                  <a:srgbClr val="C0504D"/>
                </a:solidFill>
                <a:latin typeface="+mn-lt"/>
              </a:rPr>
              <a:t>Compton </a:t>
            </a:r>
            <a:r>
              <a:rPr lang="en-US" altLang="en-US" sz="1100" b="1" dirty="0">
                <a:solidFill>
                  <a:srgbClr val="C0504D"/>
                </a:solidFill>
                <a:latin typeface="+mn-lt"/>
              </a:rPr>
              <a:t>scattering  in the liquid).  </a:t>
            </a:r>
          </a:p>
        </p:txBody>
      </p:sp>
      <p:sp>
        <p:nvSpPr>
          <p:cNvPr id="14" name="Text Box 11"/>
          <p:cNvSpPr txBox="1">
            <a:spLocks noChangeArrowheads="1"/>
          </p:cNvSpPr>
          <p:nvPr/>
        </p:nvSpPr>
        <p:spPr bwMode="auto">
          <a:xfrm>
            <a:off x="397184" y="4036129"/>
            <a:ext cx="255275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altLang="en-US" sz="1200" dirty="0">
                <a:solidFill>
                  <a:prstClr val="black"/>
                </a:solidFill>
                <a:latin typeface="+mn-lt"/>
              </a:rPr>
              <a:t>P. Cherenkov established that:</a:t>
            </a:r>
          </a:p>
        </p:txBody>
      </p:sp>
      <p:sp>
        <p:nvSpPr>
          <p:cNvPr id="15" name="Text Box 14"/>
          <p:cNvSpPr txBox="1">
            <a:spLocks noChangeArrowheads="1"/>
          </p:cNvSpPr>
          <p:nvPr/>
        </p:nvSpPr>
        <p:spPr bwMode="auto">
          <a:xfrm>
            <a:off x="641968" y="4311261"/>
            <a:ext cx="8197232" cy="17851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171450" indent="-171450" eaLnBrk="1" hangingPunct="1">
              <a:buFont typeface="Wingdings" panose="05000000000000000000" pitchFamily="2" charset="2"/>
              <a:buChar char="§"/>
            </a:pPr>
            <a:r>
              <a:rPr lang="en-US" altLang="en-US" sz="1100" dirty="0" smtClean="0">
                <a:solidFill>
                  <a:prstClr val="black"/>
                </a:solidFill>
                <a:latin typeface="+mn-lt"/>
              </a:rPr>
              <a:t>Light </a:t>
            </a:r>
            <a:r>
              <a:rPr lang="en-US" altLang="en-US" sz="1100" dirty="0">
                <a:solidFill>
                  <a:prstClr val="black"/>
                </a:solidFill>
                <a:latin typeface="+mn-lt"/>
              </a:rPr>
              <a:t>Intensity is proportional to the electron path length in the medium</a:t>
            </a:r>
            <a:r>
              <a:rPr lang="en-US" altLang="en-US" sz="1100" dirty="0" smtClean="0">
                <a:solidFill>
                  <a:prstClr val="black"/>
                </a:solidFill>
                <a:latin typeface="+mn-lt"/>
              </a:rPr>
              <a:t>.</a:t>
            </a:r>
          </a:p>
          <a:p>
            <a:pPr marL="171450" indent="-171450" eaLnBrk="1" hangingPunct="1">
              <a:buFont typeface="Wingdings" panose="05000000000000000000" pitchFamily="2" charset="2"/>
              <a:buChar char="§"/>
            </a:pPr>
            <a:endParaRPr lang="en-US" altLang="en-US" sz="1100" dirty="0">
              <a:solidFill>
                <a:prstClr val="black"/>
              </a:solidFill>
              <a:latin typeface="+mn-lt"/>
            </a:endParaRPr>
          </a:p>
          <a:p>
            <a:pPr marL="171450" indent="-171450" eaLnBrk="1" hangingPunct="1">
              <a:buFont typeface="Wingdings" panose="05000000000000000000" pitchFamily="2" charset="2"/>
              <a:buChar char="§"/>
            </a:pPr>
            <a:r>
              <a:rPr lang="en-US" altLang="en-US" sz="1100" dirty="0" smtClean="0">
                <a:solidFill>
                  <a:prstClr val="black"/>
                </a:solidFill>
                <a:latin typeface="+mn-lt"/>
              </a:rPr>
              <a:t>Light </a:t>
            </a:r>
            <a:r>
              <a:rPr lang="en-US" altLang="en-US" sz="1100" dirty="0">
                <a:solidFill>
                  <a:prstClr val="black"/>
                </a:solidFill>
                <a:latin typeface="+mn-lt"/>
              </a:rPr>
              <a:t>comes only from the ‘fast’ electrons above a velocity threshold, </a:t>
            </a:r>
            <a:r>
              <a:rPr lang="en-US" altLang="en-US" sz="1100" dirty="0" smtClean="0">
                <a:solidFill>
                  <a:prstClr val="black"/>
                </a:solidFill>
                <a:latin typeface="+mn-lt"/>
              </a:rPr>
              <a:t>in </a:t>
            </a:r>
            <a:r>
              <a:rPr lang="en-US" altLang="en-US" sz="1100" dirty="0">
                <a:solidFill>
                  <a:prstClr val="black"/>
                </a:solidFill>
                <a:latin typeface="+mn-lt"/>
              </a:rPr>
              <a:t>his  Apparatus.</a:t>
            </a:r>
          </a:p>
          <a:p>
            <a:pPr marL="171450" indent="-171450" eaLnBrk="1" hangingPunct="1">
              <a:buFont typeface="Wingdings" panose="05000000000000000000" pitchFamily="2" charset="2"/>
              <a:buChar char="§"/>
            </a:pPr>
            <a:endParaRPr lang="en-US" altLang="en-US" sz="1100" dirty="0">
              <a:solidFill>
                <a:prstClr val="black"/>
              </a:solidFill>
              <a:latin typeface="+mn-lt"/>
            </a:endParaRPr>
          </a:p>
          <a:p>
            <a:pPr marL="171450" indent="-171450" eaLnBrk="1" hangingPunct="1">
              <a:buFont typeface="Wingdings" panose="05000000000000000000" pitchFamily="2" charset="2"/>
              <a:buChar char="§"/>
            </a:pPr>
            <a:r>
              <a:rPr lang="en-US" altLang="en-US" sz="1100" dirty="0" smtClean="0">
                <a:solidFill>
                  <a:prstClr val="black"/>
                </a:solidFill>
                <a:latin typeface="+mn-lt"/>
              </a:rPr>
              <a:t>Light </a:t>
            </a:r>
            <a:r>
              <a:rPr lang="en-US" altLang="en-US" sz="1100" dirty="0">
                <a:solidFill>
                  <a:prstClr val="black"/>
                </a:solidFill>
                <a:latin typeface="+mn-lt"/>
              </a:rPr>
              <a:t>emission is prompt and the light is polarized.</a:t>
            </a:r>
          </a:p>
          <a:p>
            <a:pPr marL="171450" indent="-171450" eaLnBrk="1" hangingPunct="1">
              <a:buFont typeface="Wingdings" panose="05000000000000000000" pitchFamily="2" charset="2"/>
              <a:buChar char="§"/>
            </a:pPr>
            <a:endParaRPr lang="en-US" altLang="en-US" sz="1100" dirty="0">
              <a:solidFill>
                <a:prstClr val="black"/>
              </a:solidFill>
              <a:latin typeface="+mn-lt"/>
            </a:endParaRPr>
          </a:p>
          <a:p>
            <a:pPr marL="171450" indent="-171450" eaLnBrk="1" hangingPunct="1">
              <a:buFont typeface="Wingdings" panose="05000000000000000000" pitchFamily="2" charset="2"/>
              <a:buChar char="§"/>
            </a:pPr>
            <a:r>
              <a:rPr lang="en-US" altLang="en-US" sz="1100" dirty="0" smtClean="0">
                <a:solidFill>
                  <a:prstClr val="black"/>
                </a:solidFill>
                <a:latin typeface="+mn-lt"/>
              </a:rPr>
              <a:t>The </a:t>
            </a:r>
            <a:r>
              <a:rPr lang="en-US" altLang="en-US" sz="1100" dirty="0">
                <a:solidFill>
                  <a:prstClr val="black"/>
                </a:solidFill>
                <a:latin typeface="+mn-lt"/>
              </a:rPr>
              <a:t>wavelength spectrum of the light produced is continuous. No special spectral lines.</a:t>
            </a:r>
          </a:p>
          <a:p>
            <a:pPr marL="171450" indent="-171450" eaLnBrk="1" hangingPunct="1">
              <a:buFont typeface="Wingdings" panose="05000000000000000000" pitchFamily="2" charset="2"/>
              <a:buChar char="§"/>
            </a:pPr>
            <a:endParaRPr lang="en-US" altLang="en-US" sz="1100" dirty="0">
              <a:solidFill>
                <a:prstClr val="black"/>
              </a:solidFill>
              <a:latin typeface="+mn-lt"/>
            </a:endParaRPr>
          </a:p>
          <a:p>
            <a:pPr marL="171450" indent="-171450" eaLnBrk="1" hangingPunct="1">
              <a:buFont typeface="Wingdings" panose="05000000000000000000" pitchFamily="2" charset="2"/>
              <a:buChar char="§"/>
            </a:pPr>
            <a:r>
              <a:rPr lang="en-US" altLang="en-US" sz="1100" dirty="0" smtClean="0">
                <a:solidFill>
                  <a:prstClr val="black"/>
                </a:solidFill>
                <a:latin typeface="+mn-lt"/>
              </a:rPr>
              <a:t>The </a:t>
            </a:r>
            <a:r>
              <a:rPr lang="en-US" altLang="en-US" sz="1100" dirty="0">
                <a:solidFill>
                  <a:prstClr val="black"/>
                </a:solidFill>
                <a:latin typeface="+mn-lt"/>
              </a:rPr>
              <a:t>angular distribution of the radiation, </a:t>
            </a:r>
            <a:r>
              <a:rPr lang="en-US" altLang="en-US" sz="1100" dirty="0" smtClean="0">
                <a:solidFill>
                  <a:prstClr val="black"/>
                </a:solidFill>
                <a:latin typeface="+mn-lt"/>
              </a:rPr>
              <a:t>its </a:t>
            </a:r>
            <a:r>
              <a:rPr lang="en-US" altLang="en-US" sz="1100" dirty="0">
                <a:solidFill>
                  <a:prstClr val="black"/>
                </a:solidFill>
                <a:latin typeface="+mn-lt"/>
              </a:rPr>
              <a:t>intensity, wavelength spectrum  and its dependence on </a:t>
            </a:r>
            <a:r>
              <a:rPr lang="en-US" altLang="en-US" sz="1100" dirty="0" smtClean="0">
                <a:solidFill>
                  <a:prstClr val="black"/>
                </a:solidFill>
                <a:latin typeface="+mn-lt"/>
              </a:rPr>
              <a:t>the refractive </a:t>
            </a:r>
            <a:r>
              <a:rPr lang="en-US" altLang="en-US" sz="1100" dirty="0">
                <a:solidFill>
                  <a:prstClr val="black"/>
                </a:solidFill>
                <a:latin typeface="+mn-lt"/>
              </a:rPr>
              <a:t>index agree with the theory proposed by his colleagues Frank and Tamm. </a:t>
            </a:r>
            <a:endParaRPr lang="en-US" altLang="en-US" sz="1400" dirty="0">
              <a:solidFill>
                <a:prstClr val="black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6996132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Refractive index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5DEEA70-F2A5-4F11-9D2F-52A27AAB522D}" type="slidenum">
              <a:rPr lang="en-GB" smtClean="0"/>
              <a:pPr>
                <a:defRPr/>
              </a:pPr>
              <a:t>16</a:t>
            </a:fld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244" y="1685504"/>
            <a:ext cx="3258393" cy="272890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2068" y="1679300"/>
            <a:ext cx="4102662" cy="273510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788730" y="1217635"/>
            <a:ext cx="10134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Glass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6147866" y="1217635"/>
            <a:ext cx="61106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Air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449122" y="4785742"/>
            <a:ext cx="839007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1600" dirty="0" smtClean="0"/>
              <a:t>Dependence of the refractive index on photon frequency means the Cherenkov angle is not constant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1600" dirty="0" smtClean="0"/>
              <a:t>The spread of angles is referred to as </a:t>
            </a:r>
            <a:r>
              <a:rPr lang="en-GB" sz="1600" dirty="0" smtClean="0">
                <a:solidFill>
                  <a:srgbClr val="FF0000"/>
                </a:solidFill>
              </a:rPr>
              <a:t>C</a:t>
            </a:r>
            <a:r>
              <a:rPr lang="en-GB" sz="1600" dirty="0" smtClean="0">
                <a:solidFill>
                  <a:srgbClr val="FF2A00"/>
                </a:solidFill>
              </a:rPr>
              <a:t>h</a:t>
            </a:r>
            <a:r>
              <a:rPr lang="en-GB" sz="1600" dirty="0" smtClean="0">
                <a:solidFill>
                  <a:srgbClr val="FF5500"/>
                </a:solidFill>
              </a:rPr>
              <a:t>r</a:t>
            </a:r>
            <a:r>
              <a:rPr lang="en-GB" sz="1600" dirty="0" smtClean="0">
                <a:solidFill>
                  <a:srgbClr val="FF7F00"/>
                </a:solidFill>
              </a:rPr>
              <a:t>o</a:t>
            </a:r>
            <a:r>
              <a:rPr lang="en-GB" sz="1600" dirty="0" smtClean="0">
                <a:solidFill>
                  <a:srgbClr val="FFAA00"/>
                </a:solidFill>
              </a:rPr>
              <a:t>m</a:t>
            </a:r>
            <a:r>
              <a:rPr lang="en-GB" sz="1600" dirty="0" smtClean="0">
                <a:solidFill>
                  <a:srgbClr val="FFD400"/>
                </a:solidFill>
              </a:rPr>
              <a:t>a</a:t>
            </a:r>
            <a:r>
              <a:rPr lang="en-GB" sz="1600" dirty="0" smtClean="0">
                <a:solidFill>
                  <a:srgbClr val="FFFF00"/>
                </a:solidFill>
              </a:rPr>
              <a:t>t</a:t>
            </a:r>
            <a:r>
              <a:rPr lang="en-GB" sz="1600" dirty="0" smtClean="0">
                <a:solidFill>
                  <a:srgbClr val="80FF00"/>
                </a:solidFill>
              </a:rPr>
              <a:t>i</a:t>
            </a:r>
            <a:r>
              <a:rPr lang="en-GB" sz="1600" dirty="0" smtClean="0">
                <a:solidFill>
                  <a:srgbClr val="00FF00"/>
                </a:solidFill>
              </a:rPr>
              <a:t>c</a:t>
            </a:r>
            <a:r>
              <a:rPr lang="en-GB" sz="1600" dirty="0" smtClean="0">
                <a:solidFill>
                  <a:srgbClr val="00FF55"/>
                </a:solidFill>
              </a:rPr>
              <a:t> </a:t>
            </a:r>
            <a:r>
              <a:rPr lang="en-GB" sz="1600" dirty="0" smtClean="0">
                <a:solidFill>
                  <a:srgbClr val="00FFAA"/>
                </a:solidFill>
              </a:rPr>
              <a:t>E</a:t>
            </a:r>
            <a:r>
              <a:rPr lang="en-GB" sz="1600" dirty="0" smtClean="0">
                <a:solidFill>
                  <a:srgbClr val="00FFFF"/>
                </a:solidFill>
              </a:rPr>
              <a:t>r</a:t>
            </a:r>
            <a:r>
              <a:rPr lang="en-GB" sz="1600" dirty="0" smtClean="0">
                <a:solidFill>
                  <a:srgbClr val="00AAFF"/>
                </a:solidFill>
              </a:rPr>
              <a:t>r</a:t>
            </a:r>
            <a:r>
              <a:rPr lang="en-GB" sz="1600" dirty="0" smtClean="0">
                <a:solidFill>
                  <a:srgbClr val="0055FF"/>
                </a:solidFill>
              </a:rPr>
              <a:t>o</a:t>
            </a:r>
            <a:r>
              <a:rPr lang="en-GB" sz="1600" dirty="0" smtClean="0">
                <a:solidFill>
                  <a:srgbClr val="0000FF"/>
                </a:solidFill>
              </a:rPr>
              <a:t>r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92850051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Number of photons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5DEEA70-F2A5-4F11-9D2F-52A27AAB522D}" type="slidenum">
              <a:rPr lang="en-GB" smtClean="0"/>
              <a:pPr>
                <a:defRPr/>
              </a:pPr>
              <a:t>17</a:t>
            </a:fld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4382149" y="1478687"/>
                <a:ext cx="2442976" cy="55823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GB" sz="16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GB" sz="160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GB" sz="16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𝜕</m:t>
                              </m:r>
                            </m:e>
                            <m:sup>
                              <m:r>
                                <a:rPr lang="en-GB" sz="16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GB" sz="1600" b="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</m:num>
                        <m:den>
                          <m:r>
                            <a:rPr lang="en-GB" sz="16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𝜕</m:t>
                          </m:r>
                          <m:r>
                            <a:rPr lang="en-GB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  <m:r>
                            <a:rPr lang="en-GB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𝜕𝜆</m:t>
                          </m:r>
                        </m:den>
                      </m:f>
                      <m:r>
                        <a:rPr lang="en-GB" sz="1600" b="0" i="1" smtClean="0">
                          <a:latin typeface="Cambria Math" panose="02040503050406030204" pitchFamily="18" charset="0"/>
                        </a:rPr>
                        <m:t>=2</m:t>
                      </m:r>
                      <m:r>
                        <a:rPr lang="en-GB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𝜋</m:t>
                      </m:r>
                      <m:r>
                        <a:rPr lang="en-GB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𝑎</m:t>
                      </m:r>
                      <m:d>
                        <m:dPr>
                          <m:ctrlPr>
                            <a:rPr lang="en-GB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1−</m:t>
                          </m:r>
                          <m:f>
                            <m:fPr>
                              <m:ctrlPr>
                                <a:rPr lang="en-GB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GB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sSup>
                                <m:sSupPr>
                                  <m:ctrlPr>
                                    <a:rPr lang="en-GB" sz="16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GB" sz="16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𝛽</m:t>
                                  </m:r>
                                </m:e>
                                <m:sup>
                                  <m:r>
                                    <a:rPr lang="en-GB" sz="16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sSup>
                                <m:sSupPr>
                                  <m:ctrlPr>
                                    <a:rPr lang="en-GB" sz="16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GB" sz="16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𝑛</m:t>
                                  </m:r>
                                </m:e>
                                <m:sup>
                                  <m:r>
                                    <a:rPr lang="en-GB" sz="16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den>
                          </m:f>
                        </m:e>
                      </m:d>
                      <m:f>
                        <m:fPr>
                          <m:ctrlPr>
                            <a:rPr lang="en-GB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p>
                            <m:sSupPr>
                              <m:ctrlPr>
                                <a:rPr lang="en-GB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GB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𝜆</m:t>
                              </m:r>
                            </m:e>
                            <m:sup>
                              <m:r>
                                <a:rPr lang="en-GB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GB" sz="1600" dirty="0"/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82149" y="1478687"/>
                <a:ext cx="2442976" cy="558230"/>
              </a:xfrm>
              <a:prstGeom prst="rect">
                <a:avLst/>
              </a:prstGeom>
              <a:blipFill>
                <a:blip r:embed="rId2"/>
                <a:stretch>
                  <a:fillRect b="-109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4418101" y="2247058"/>
                <a:ext cx="2979854" cy="55322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GB" sz="16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16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𝜕</m:t>
                          </m:r>
                          <m:r>
                            <a:rPr lang="en-GB" sz="1600" b="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</m:num>
                        <m:den>
                          <m:r>
                            <a:rPr lang="en-GB" sz="16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𝜕</m:t>
                          </m:r>
                          <m:r>
                            <a:rPr lang="en-GB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</m:den>
                      </m:f>
                      <m:r>
                        <a:rPr lang="en-GB" sz="1600" b="0" i="1" smtClean="0">
                          <a:latin typeface="Cambria Math" panose="02040503050406030204" pitchFamily="18" charset="0"/>
                        </a:rPr>
                        <m:t>=2</m:t>
                      </m:r>
                      <m:r>
                        <a:rPr lang="en-GB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𝜋</m:t>
                      </m:r>
                      <m:r>
                        <a:rPr lang="en-GB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𝑎</m:t>
                      </m:r>
                      <m:d>
                        <m:dPr>
                          <m:ctrlPr>
                            <a:rPr lang="en-GB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1−</m:t>
                          </m:r>
                          <m:f>
                            <m:fPr>
                              <m:ctrlPr>
                                <a:rPr lang="en-GB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GB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sSup>
                                <m:sSupPr>
                                  <m:ctrlPr>
                                    <a:rPr lang="en-GB" sz="16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GB" sz="16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𝛽</m:t>
                                  </m:r>
                                </m:e>
                                <m:sup>
                                  <m:r>
                                    <a:rPr lang="en-GB" sz="16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sSup>
                                <m:sSupPr>
                                  <m:ctrlPr>
                                    <a:rPr lang="en-GB" sz="16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GB" sz="16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𝑛</m:t>
                                  </m:r>
                                </m:e>
                                <m:sup>
                                  <m:r>
                                    <a:rPr lang="en-GB" sz="16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den>
                          </m:f>
                        </m:e>
                      </m:d>
                      <m:d>
                        <m:dPr>
                          <m:ctrlPr>
                            <a:rPr lang="en-GB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GB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GB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sSub>
                                <m:sSubPr>
                                  <m:ctrlPr>
                                    <a:rPr lang="en-GB" sz="160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160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𝜆</m:t>
                                  </m:r>
                                </m:e>
                                <m:sub>
                                  <m:r>
                                    <a:rPr lang="en-GB" sz="16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𝐿</m:t>
                                  </m:r>
                                </m:sub>
                              </m:sSub>
                            </m:den>
                          </m:f>
                          <m:r>
                            <a:rPr lang="en-GB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f>
                            <m:fPr>
                              <m:ctrlPr>
                                <a:rPr lang="en-GB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GB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sSub>
                                <m:sSubPr>
                                  <m:ctrlPr>
                                    <a:rPr lang="en-GB" sz="16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16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𝜆</m:t>
                                  </m:r>
                                </m:e>
                                <m:sub>
                                  <m:r>
                                    <a:rPr lang="en-GB" sz="16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𝐻</m:t>
                                  </m:r>
                                </m:sub>
                              </m:sSub>
                            </m:den>
                          </m:f>
                        </m:e>
                      </m:d>
                    </m:oMath>
                  </m:oMathPara>
                </a14:m>
                <a:endParaRPr lang="en-GB" sz="1600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18101" y="2247058"/>
                <a:ext cx="2979854" cy="553228"/>
              </a:xfrm>
              <a:prstGeom prst="rect">
                <a:avLst/>
              </a:prstGeom>
              <a:blipFill>
                <a:blip r:embed="rId3"/>
                <a:stretch>
                  <a:fillRect b="-111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Box 6"/>
          <p:cNvSpPr txBox="1"/>
          <p:nvPr/>
        </p:nvSpPr>
        <p:spPr>
          <a:xfrm>
            <a:off x="680731" y="1573136"/>
            <a:ext cx="34964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 dirty="0" smtClean="0"/>
              <a:t>Number of emitted photons:</a:t>
            </a:r>
            <a:endParaRPr lang="en-GB" sz="1800" dirty="0"/>
          </a:p>
        </p:txBody>
      </p:sp>
      <p:sp>
        <p:nvSpPr>
          <p:cNvPr id="11" name="TextBox 10"/>
          <p:cNvSpPr txBox="1"/>
          <p:nvPr/>
        </p:nvSpPr>
        <p:spPr>
          <a:xfrm>
            <a:off x="179388" y="3224527"/>
            <a:ext cx="55178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 dirty="0" smtClean="0"/>
              <a:t>The number of photons increases with energy</a:t>
            </a:r>
            <a:endParaRPr lang="en-GB" sz="1800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731" y="3758285"/>
            <a:ext cx="3997465" cy="2250229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784578" y="2339006"/>
            <a:ext cx="33156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 dirty="0" smtClean="0"/>
              <a:t>Between two wavelengths:</a:t>
            </a:r>
            <a:endParaRPr lang="en-GB" sz="1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/>
              <p:cNvSpPr txBox="1"/>
              <p:nvPr/>
            </p:nvSpPr>
            <p:spPr>
              <a:xfrm>
                <a:off x="5152584" y="4920730"/>
                <a:ext cx="3345082" cy="57727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GB" sz="14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1400" b="0" i="1" smtClean="0">
                              <a:latin typeface="Cambria Math" panose="02040503050406030204" pitchFamily="18" charset="0"/>
                            </a:rPr>
                            <m:t>𝑑𝐸</m:t>
                          </m:r>
                        </m:num>
                        <m:den>
                          <m:r>
                            <a:rPr lang="en-GB" sz="1400" b="0" i="1" smtClean="0">
                              <a:latin typeface="Cambria Math" panose="02040503050406030204" pitchFamily="18" charset="0"/>
                            </a:rPr>
                            <m:t>𝑑𝑥</m:t>
                          </m:r>
                        </m:den>
                      </m:f>
                      <m:r>
                        <a:rPr lang="en-GB" sz="14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sz="1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GB" sz="14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GB" sz="1400" b="0" i="1" smtClean="0">
                                  <a:latin typeface="Cambria Math" panose="02040503050406030204" pitchFamily="18" charset="0"/>
                                </a:rPr>
                                <m:t>𝑞</m:t>
                              </m:r>
                            </m:e>
                            <m:sup>
                              <m:r>
                                <a:rPr lang="en-GB" sz="14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r>
                            <a:rPr lang="en-GB" sz="1400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  <m:r>
                            <a:rPr lang="en-GB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</m:den>
                      </m:f>
                      <m:nary>
                        <m:naryPr>
                          <m:supHide m:val="on"/>
                          <m:ctrlPr>
                            <a:rPr lang="en-GB" sz="1400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GB" sz="1400" b="0" i="1" smtClean="0">
                              <a:latin typeface="Cambria Math" panose="02040503050406030204" pitchFamily="18" charset="0"/>
                            </a:rPr>
                            <m:t>𝑣</m:t>
                          </m:r>
                          <m:r>
                            <a:rPr lang="en-GB" sz="1400" b="0" i="1" smtClean="0">
                              <a:latin typeface="Cambria Math" panose="02040503050406030204" pitchFamily="18" charset="0"/>
                            </a:rPr>
                            <m:t>&gt;</m:t>
                          </m:r>
                          <m:f>
                            <m:fPr>
                              <m:ctrlPr>
                                <a:rPr lang="en-GB" sz="1400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GB" sz="1400" b="0" i="1" smtClean="0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num>
                            <m:den>
                              <m:r>
                                <a:rPr lang="en-GB" sz="1400" b="0" i="1" smtClean="0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  <m:d>
                                <m:dPr>
                                  <m:ctrlPr>
                                    <a:rPr lang="en-GB" sz="1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GB" sz="1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𝜔</m:t>
                                  </m:r>
                                </m:e>
                              </m:d>
                            </m:den>
                          </m:f>
                        </m:sub>
                        <m:sup/>
                        <m:e>
                          <m:r>
                            <a:rPr lang="en-GB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</m:t>
                          </m:r>
                          <m:d>
                            <m:dPr>
                              <m:ctrlPr>
                                <a:rPr lang="en-GB" sz="1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GB" sz="1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𝜔</m:t>
                              </m:r>
                            </m:e>
                          </m:d>
                          <m:r>
                            <a:rPr lang="en-GB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𝜔</m:t>
                          </m:r>
                          <m:d>
                            <m:dPr>
                              <m:ctrlPr>
                                <a:rPr lang="en-GB" sz="1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GB" sz="1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1−</m:t>
                              </m:r>
                              <m:f>
                                <m:fPr>
                                  <m:ctrlPr>
                                    <a:rPr lang="en-GB" sz="1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p>
                                    <m:sSupPr>
                                      <m:ctrlPr>
                                        <a:rPr lang="en-GB" sz="14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GB" sz="14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𝑐</m:t>
                                      </m:r>
                                    </m:e>
                                    <m:sup>
                                      <m:r>
                                        <a:rPr lang="en-GB" sz="14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</m:num>
                                <m:den>
                                  <m:sSup>
                                    <m:sSupPr>
                                      <m:ctrlPr>
                                        <a:rPr lang="en-GB" sz="14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GB" sz="14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𝑣</m:t>
                                      </m:r>
                                    </m:e>
                                    <m:sup>
                                      <m:r>
                                        <a:rPr lang="en-GB" sz="14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  <m:sSup>
                                    <m:sSupPr>
                                      <m:ctrlPr>
                                        <a:rPr lang="en-GB" sz="14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GB" sz="14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𝑛</m:t>
                                      </m:r>
                                    </m:e>
                                    <m:sup>
                                      <m:r>
                                        <a:rPr lang="en-GB" sz="14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  <m:d>
                                    <m:dPr>
                                      <m:ctrlPr>
                                        <a:rPr lang="en-GB" sz="14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GB" sz="14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𝜔</m:t>
                                      </m:r>
                                    </m:e>
                                  </m:d>
                                </m:den>
                              </m:f>
                            </m:e>
                          </m:d>
                          <m:r>
                            <a:rPr lang="en-GB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</m:t>
                          </m:r>
                          <m:r>
                            <a:rPr lang="en-GB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𝜔</m:t>
                          </m:r>
                        </m:e>
                      </m:nary>
                    </m:oMath>
                  </m:oMathPara>
                </a14:m>
                <a:endParaRPr lang="en-GB" sz="1400" dirty="0"/>
              </a:p>
            </p:txBody>
          </p:sp>
        </mc:Choice>
        <mc:Fallback xmlns="">
          <p:sp>
            <p:nvSpPr>
              <p:cNvPr id="14" name="Text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52584" y="4920730"/>
                <a:ext cx="3345082" cy="577274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TextBox 14"/>
          <p:cNvSpPr txBox="1"/>
          <p:nvPr/>
        </p:nvSpPr>
        <p:spPr>
          <a:xfrm>
            <a:off x="4983082" y="4473692"/>
            <a:ext cx="368408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Using frequency instead of wavelength</a:t>
            </a:r>
            <a:endParaRPr lang="en-GB" sz="1400" dirty="0"/>
          </a:p>
        </p:txBody>
      </p:sp>
      <p:sp>
        <p:nvSpPr>
          <p:cNvPr id="16" name="Rectangle 15"/>
          <p:cNvSpPr/>
          <p:nvPr/>
        </p:nvSpPr>
        <p:spPr>
          <a:xfrm>
            <a:off x="3815396" y="6057066"/>
            <a:ext cx="4572000" cy="738664"/>
          </a:xfrm>
          <a:prstGeom prst="rect">
            <a:avLst/>
          </a:prstGeom>
          <a:solidFill>
            <a:srgbClr val="FFC000"/>
          </a:solidFill>
        </p:spPr>
        <p:txBody>
          <a:bodyPr>
            <a:spAutoFit/>
          </a:bodyPr>
          <a:lstStyle/>
          <a:p>
            <a:pPr eaLnBrk="1" hangingPunct="1"/>
            <a:r>
              <a:rPr lang="en-US" altLang="en-US" sz="1400" dirty="0">
                <a:latin typeface="Calibri" pitchFamily="34" charset="0"/>
              </a:rPr>
              <a:t>Typical example:  Charged particle with momentum  of  few GeV/c or more </a:t>
            </a:r>
            <a:r>
              <a:rPr lang="en-US" altLang="en-US" sz="1400" dirty="0" smtClean="0">
                <a:latin typeface="Calibri" pitchFamily="34" charset="0"/>
              </a:rPr>
              <a:t>emitting  </a:t>
            </a:r>
            <a:r>
              <a:rPr lang="en-US" altLang="en-US" sz="1400" dirty="0">
                <a:latin typeface="Calibri" pitchFamily="34" charset="0"/>
              </a:rPr>
              <a:t>Cherenkov photons with few eV of energy</a:t>
            </a:r>
          </a:p>
        </p:txBody>
      </p:sp>
    </p:spTree>
    <p:extLst>
      <p:ext uri="{BB962C8B-B14F-4D97-AF65-F5344CB8AC3E}">
        <p14:creationId xmlns:p14="http://schemas.microsoft.com/office/powerpoint/2010/main" val="33853093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Detected photons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5DEEA70-F2A5-4F11-9D2F-52A27AAB522D}" type="slidenum">
              <a:rPr lang="en-GB" smtClean="0"/>
              <a:pPr>
                <a:defRPr/>
              </a:pPr>
              <a:t>18</a:t>
            </a:fld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656818" y="1575419"/>
                <a:ext cx="2979854" cy="55322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GB" sz="16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16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𝜕</m:t>
                          </m:r>
                          <m:r>
                            <a:rPr lang="en-GB" sz="1600" b="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</m:num>
                        <m:den>
                          <m:r>
                            <a:rPr lang="en-GB" sz="16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𝜕</m:t>
                          </m:r>
                          <m:r>
                            <a:rPr lang="en-GB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</m:den>
                      </m:f>
                      <m:r>
                        <a:rPr lang="en-GB" sz="1600" b="0" i="1" smtClean="0">
                          <a:latin typeface="Cambria Math" panose="02040503050406030204" pitchFamily="18" charset="0"/>
                        </a:rPr>
                        <m:t>=2</m:t>
                      </m:r>
                      <m:r>
                        <a:rPr lang="en-GB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𝜋</m:t>
                      </m:r>
                      <m:r>
                        <a:rPr lang="en-GB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𝑎</m:t>
                      </m:r>
                      <m:d>
                        <m:dPr>
                          <m:ctrlPr>
                            <a:rPr lang="en-GB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1−</m:t>
                          </m:r>
                          <m:f>
                            <m:fPr>
                              <m:ctrlPr>
                                <a:rPr lang="en-GB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GB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sSup>
                                <m:sSupPr>
                                  <m:ctrlPr>
                                    <a:rPr lang="en-GB" sz="16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GB" sz="16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𝛽</m:t>
                                  </m:r>
                                </m:e>
                                <m:sup>
                                  <m:r>
                                    <a:rPr lang="en-GB" sz="16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sSup>
                                <m:sSupPr>
                                  <m:ctrlPr>
                                    <a:rPr lang="en-GB" sz="16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GB" sz="16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𝑛</m:t>
                                  </m:r>
                                </m:e>
                                <m:sup>
                                  <m:r>
                                    <a:rPr lang="en-GB" sz="16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den>
                          </m:f>
                        </m:e>
                      </m:d>
                      <m:d>
                        <m:dPr>
                          <m:ctrlPr>
                            <a:rPr lang="en-GB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GB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GB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sSub>
                                <m:sSubPr>
                                  <m:ctrlPr>
                                    <a:rPr lang="en-GB" sz="160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160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𝜆</m:t>
                                  </m:r>
                                </m:e>
                                <m:sub>
                                  <m:r>
                                    <a:rPr lang="en-GB" sz="16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𝐿</m:t>
                                  </m:r>
                                </m:sub>
                              </m:sSub>
                            </m:den>
                          </m:f>
                          <m:r>
                            <a:rPr lang="en-GB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f>
                            <m:fPr>
                              <m:ctrlPr>
                                <a:rPr lang="en-GB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GB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sSub>
                                <m:sSubPr>
                                  <m:ctrlPr>
                                    <a:rPr lang="en-GB" sz="16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16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𝜆</m:t>
                                  </m:r>
                                </m:e>
                                <m:sub>
                                  <m:r>
                                    <a:rPr lang="en-GB" sz="16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𝐻</m:t>
                                  </m:r>
                                </m:sub>
                              </m:sSub>
                            </m:den>
                          </m:f>
                        </m:e>
                      </m:d>
                    </m:oMath>
                  </m:oMathPara>
                </a14:m>
                <a:endParaRPr lang="en-GB" sz="1600" dirty="0"/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6818" y="1575419"/>
                <a:ext cx="2979854" cy="553228"/>
              </a:xfrm>
              <a:prstGeom prst="rect">
                <a:avLst/>
              </a:prstGeom>
              <a:blipFill>
                <a:blip r:embed="rId2"/>
                <a:stretch>
                  <a:fillRect b="-109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Box 5"/>
          <p:cNvSpPr txBox="1"/>
          <p:nvPr/>
        </p:nvSpPr>
        <p:spPr>
          <a:xfrm>
            <a:off x="3706153" y="1651978"/>
            <a:ext cx="350429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/>
              <a:t>For </a:t>
            </a:r>
            <a:r>
              <a:rPr lang="en-GB" sz="1600" dirty="0" err="1" smtClean="0">
                <a:latin typeface="Symbol" panose="05050102010706020507" pitchFamily="18" charset="2"/>
              </a:rPr>
              <a:t>l</a:t>
            </a:r>
            <a:r>
              <a:rPr lang="en-GB" sz="1600" baseline="-25000" dirty="0" err="1" smtClean="0"/>
              <a:t>L</a:t>
            </a:r>
            <a:r>
              <a:rPr lang="en-GB" sz="1600" dirty="0" smtClean="0"/>
              <a:t>=400 nm and </a:t>
            </a:r>
            <a:r>
              <a:rPr lang="en-GB" sz="1600" dirty="0" err="1" smtClean="0">
                <a:latin typeface="Symbol" panose="05050102010706020507" pitchFamily="18" charset="2"/>
              </a:rPr>
              <a:t>l</a:t>
            </a:r>
            <a:r>
              <a:rPr lang="en-GB" sz="1600" baseline="-25000" dirty="0" err="1" smtClean="0"/>
              <a:t>H</a:t>
            </a:r>
            <a:r>
              <a:rPr lang="en-GB" sz="1600" dirty="0" smtClean="0"/>
              <a:t>=700 </a:t>
            </a:r>
            <a:r>
              <a:rPr lang="en-GB" sz="1600" dirty="0"/>
              <a:t>nm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656818" y="2422567"/>
                <a:ext cx="1381724" cy="45942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GB" sz="16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1600" b="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</m:num>
                        <m:den>
                          <m:r>
                            <a:rPr lang="en-GB" sz="1600" b="0" i="1" smtClean="0">
                              <a:latin typeface="Cambria Math" panose="02040503050406030204" pitchFamily="18" charset="0"/>
                            </a:rPr>
                            <m:t>𝐿</m:t>
                          </m:r>
                        </m:den>
                      </m:f>
                      <m:r>
                        <a:rPr lang="en-GB" sz="1600" b="0" i="1" smtClean="0">
                          <a:latin typeface="Cambria Math" panose="02040503050406030204" pitchFamily="18" charset="0"/>
                        </a:rPr>
                        <m:t>=490</m:t>
                      </m:r>
                      <m:func>
                        <m:funcPr>
                          <m:ctrlPr>
                            <a:rPr lang="en-GB" sz="1600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sSup>
                            <m:sSupPr>
                              <m:ctrlPr>
                                <a:rPr lang="en-GB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en-GB" sz="1600" b="0" i="0" smtClean="0">
                                  <a:latin typeface="Cambria Math" panose="02040503050406030204" pitchFamily="18" charset="0"/>
                                </a:rPr>
                                <m:t>sin</m:t>
                              </m:r>
                            </m:e>
                            <m:sup>
                              <m:r>
                                <a:rPr lang="en-GB" sz="16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fName>
                        <m:e>
                          <m:r>
                            <a:rPr lang="en-GB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𝜃</m:t>
                          </m:r>
                        </m:e>
                      </m:func>
                    </m:oMath>
                  </m:oMathPara>
                </a14:m>
                <a:endParaRPr lang="en-GB" sz="1600" dirty="0"/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6818" y="2422567"/>
                <a:ext cx="1381724" cy="459421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extBox 7"/>
          <p:cNvSpPr txBox="1"/>
          <p:nvPr/>
        </p:nvSpPr>
        <p:spPr>
          <a:xfrm>
            <a:off x="656818" y="3042248"/>
            <a:ext cx="767797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If the photons are reflected by a mirror with reflectivity R(</a:t>
            </a:r>
            <a:r>
              <a:rPr lang="en-GB" sz="1400" dirty="0" smtClean="0">
                <a:latin typeface="Symbol" panose="05050102010706020507" pitchFamily="18" charset="2"/>
              </a:rPr>
              <a:t>l</a:t>
            </a:r>
            <a:r>
              <a:rPr lang="en-GB" sz="1400" dirty="0" smtClean="0"/>
              <a:t>), and detected by a photon detector with quantum efficiency QE(</a:t>
            </a:r>
            <a:r>
              <a:rPr lang="en-GB" sz="1400" dirty="0" smtClean="0">
                <a:latin typeface="Symbol" panose="05050102010706020507" pitchFamily="18" charset="2"/>
              </a:rPr>
              <a:t>l</a:t>
            </a:r>
            <a:r>
              <a:rPr lang="en-GB" sz="1400" dirty="0" smtClean="0"/>
              <a:t>) through a window with transmission T(</a:t>
            </a:r>
            <a:r>
              <a:rPr lang="en-GB" sz="1400" dirty="0" smtClean="0">
                <a:latin typeface="Symbol" panose="05050102010706020507" pitchFamily="18" charset="2"/>
              </a:rPr>
              <a:t>l</a:t>
            </a:r>
            <a:r>
              <a:rPr lang="en-GB" sz="1400" dirty="0"/>
              <a:t>)</a:t>
            </a:r>
            <a:endParaRPr lang="en-GB" sz="1400" dirty="0" smtClean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656818" y="4067242"/>
                <a:ext cx="2083776" cy="24622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600" b="0" i="1" smtClean="0">
                          <a:latin typeface="Cambria Math" panose="02040503050406030204" pitchFamily="18" charset="0"/>
                        </a:rPr>
                        <m:t>𝑁</m:t>
                      </m:r>
                      <m:r>
                        <a:rPr lang="en-GB" sz="1600" b="0" i="1" smtClean="0">
                          <a:latin typeface="Cambria Math" panose="02040503050406030204" pitchFamily="18" charset="0"/>
                        </a:rPr>
                        <m:t>=490 </m:t>
                      </m:r>
                      <m:r>
                        <a:rPr lang="en-GB" sz="1600" b="0" i="1" smtClean="0">
                          <a:latin typeface="Cambria Math" panose="02040503050406030204" pitchFamily="18" charset="0"/>
                        </a:rPr>
                        <m:t>𝐿</m:t>
                      </m:r>
                      <m:r>
                        <a:rPr lang="en-GB" sz="16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GB" sz="1600" b="0" i="1" smtClean="0">
                          <a:latin typeface="Cambria Math" panose="02040503050406030204" pitchFamily="18" charset="0"/>
                        </a:rPr>
                        <m:t>𝑅</m:t>
                      </m:r>
                      <m:r>
                        <a:rPr lang="en-GB" sz="16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GB" sz="1600" b="0" i="1" smtClean="0">
                          <a:latin typeface="Cambria Math" panose="02040503050406030204" pitchFamily="18" charset="0"/>
                        </a:rPr>
                        <m:t>𝑄</m:t>
                      </m:r>
                      <m:r>
                        <a:rPr lang="en-GB" sz="16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GB" sz="1600" b="0" i="1" smtClean="0">
                          <a:latin typeface="Cambria Math" panose="02040503050406030204" pitchFamily="18" charset="0"/>
                        </a:rPr>
                        <m:t>𝑇</m:t>
                      </m:r>
                      <m:func>
                        <m:funcPr>
                          <m:ctrlPr>
                            <a:rPr lang="en-GB" sz="1600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sSup>
                            <m:sSupPr>
                              <m:ctrlPr>
                                <a:rPr lang="en-GB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en-GB" sz="1600" b="0" i="0" smtClean="0">
                                  <a:latin typeface="Cambria Math" panose="02040503050406030204" pitchFamily="18" charset="0"/>
                                </a:rPr>
                                <m:t>sin</m:t>
                              </m:r>
                            </m:e>
                            <m:sup>
                              <m:r>
                                <a:rPr lang="en-GB" sz="16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fName>
                        <m:e>
                          <m:r>
                            <a:rPr lang="en-GB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𝜃</m:t>
                          </m:r>
                        </m:e>
                      </m:func>
                    </m:oMath>
                  </m:oMathPara>
                </a14:m>
                <a:endParaRPr lang="en-GB" sz="1600" dirty="0"/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6818" y="4067242"/>
                <a:ext cx="2083776" cy="246221"/>
              </a:xfrm>
              <a:prstGeom prst="rect">
                <a:avLst/>
              </a:prstGeom>
              <a:blipFill>
                <a:blip r:embed="rId4"/>
                <a:stretch>
                  <a:fillRect l="-1462" r="-1170" b="-3170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>
                <a:off x="868991" y="4476682"/>
                <a:ext cx="1169551" cy="24622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6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GB" sz="16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600" b="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en-GB" sz="1600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GB" sz="1600" b="0" i="1" smtClean="0">
                          <a:latin typeface="Cambria Math" panose="02040503050406030204" pitchFamily="18" charset="0"/>
                        </a:rPr>
                        <m:t>𝐿</m:t>
                      </m:r>
                      <m:func>
                        <m:funcPr>
                          <m:ctrlPr>
                            <a:rPr lang="en-GB" sz="1600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sSup>
                            <m:sSupPr>
                              <m:ctrlPr>
                                <a:rPr lang="en-GB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en-GB" sz="1600" b="0" i="0" smtClean="0">
                                  <a:latin typeface="Cambria Math" panose="02040503050406030204" pitchFamily="18" charset="0"/>
                                </a:rPr>
                                <m:t>sin</m:t>
                              </m:r>
                            </m:e>
                            <m:sup>
                              <m:r>
                                <a:rPr lang="en-GB" sz="16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fName>
                        <m:e>
                          <m:r>
                            <a:rPr lang="en-GB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𝜃</m:t>
                          </m:r>
                        </m:e>
                      </m:func>
                    </m:oMath>
                  </m:oMathPara>
                </a14:m>
                <a:endParaRPr lang="en-GB" sz="1600" dirty="0"/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8991" y="4476682"/>
                <a:ext cx="1169551" cy="246221"/>
              </a:xfrm>
              <a:prstGeom prst="rect">
                <a:avLst/>
              </a:prstGeom>
              <a:blipFill>
                <a:blip r:embed="rId5"/>
                <a:stretch>
                  <a:fillRect r="-2618" b="-1707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TextBox 11"/>
          <p:cNvSpPr txBox="1"/>
          <p:nvPr/>
        </p:nvSpPr>
        <p:spPr>
          <a:xfrm>
            <a:off x="2249586" y="4430515"/>
            <a:ext cx="39789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/>
              <a:t>And if we assume the mean angle </a:t>
            </a:r>
            <a:r>
              <a:rPr lang="en-GB" sz="1600" dirty="0" smtClean="0">
                <a:latin typeface="Symbol" panose="05050102010706020507" pitchFamily="18" charset="2"/>
              </a:rPr>
              <a:t>q</a:t>
            </a:r>
            <a:r>
              <a:rPr lang="en-GB" sz="1600" baseline="-25000" dirty="0" smtClean="0"/>
              <a:t>c</a:t>
            </a:r>
            <a:endParaRPr lang="en-GB" sz="1600" baseline="-25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/>
              <p:cNvSpPr txBox="1"/>
              <p:nvPr/>
            </p:nvSpPr>
            <p:spPr>
              <a:xfrm>
                <a:off x="656818" y="5049340"/>
                <a:ext cx="2179123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𝑁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𝐿</m:t>
                      </m:r>
                      <m:func>
                        <m:func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sSup>
                            <m:sSupPr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en-GB" b="0" i="0" smtClean="0">
                                  <a:latin typeface="Cambria Math" panose="02040503050406030204" pitchFamily="18" charset="0"/>
                                </a:rPr>
                                <m:t>sin</m:t>
                              </m:r>
                            </m:e>
                            <m:sup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fName>
                        <m:e>
                          <m:sSub>
                            <m:sSubPr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𝜃</m:t>
                              </m:r>
                            </m:e>
                            <m:sub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sub>
                          </m:sSub>
                        </m:e>
                      </m:func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3" name="TextBox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6818" y="5049340"/>
                <a:ext cx="2179123" cy="369332"/>
              </a:xfrm>
              <a:prstGeom prst="rect">
                <a:avLst/>
              </a:prstGeom>
              <a:blipFill>
                <a:blip r:embed="rId6"/>
                <a:stretch>
                  <a:fillRect l="-2241" b="-1639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TextBox 13"/>
          <p:cNvSpPr txBox="1"/>
          <p:nvPr/>
        </p:nvSpPr>
        <p:spPr>
          <a:xfrm>
            <a:off x="868991" y="5649143"/>
            <a:ext cx="7449283" cy="307777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en-GB" sz="1400" dirty="0" smtClean="0">
                <a:latin typeface="Symbol" panose="05050102010706020507" pitchFamily="18" charset="2"/>
              </a:rPr>
              <a:t>N</a:t>
            </a:r>
            <a:r>
              <a:rPr lang="en-GB" sz="1400" baseline="-25000" dirty="0" smtClean="0"/>
              <a:t>0 </a:t>
            </a:r>
            <a:r>
              <a:rPr lang="en-GB" sz="1400" dirty="0" smtClean="0"/>
              <a:t>is a figure of merit for a Cherenkov detector; e.g. </a:t>
            </a:r>
            <a:r>
              <a:rPr lang="en-GB" sz="1400" dirty="0" smtClean="0">
                <a:latin typeface="Symbol" panose="05050102010706020507" pitchFamily="18" charset="2"/>
              </a:rPr>
              <a:t>N</a:t>
            </a:r>
            <a:r>
              <a:rPr lang="en-GB" sz="1400" baseline="-25000" dirty="0" smtClean="0"/>
              <a:t>0</a:t>
            </a:r>
            <a:r>
              <a:rPr lang="en-GB" sz="1400" dirty="0" smtClean="0"/>
              <a:t>=200/cm is a good value</a:t>
            </a:r>
            <a:endParaRPr lang="en-GB" sz="1400" baseline="-25000" dirty="0"/>
          </a:p>
        </p:txBody>
      </p:sp>
    </p:spTree>
    <p:extLst>
      <p:ext uri="{BB962C8B-B14F-4D97-AF65-F5344CB8AC3E}">
        <p14:creationId xmlns:p14="http://schemas.microsoft.com/office/powerpoint/2010/main" val="135880595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 dirty="0" smtClean="0"/>
              <a:t>A variety of Cherenkov detectors</a:t>
            </a:r>
            <a:endParaRPr lang="en-GB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1800" dirty="0" smtClean="0"/>
              <a:t>Detector design:</a:t>
            </a:r>
          </a:p>
          <a:p>
            <a:pPr lvl="1"/>
            <a:r>
              <a:rPr lang="en-GB" sz="1600" dirty="0" smtClean="0"/>
              <a:t>Threshold Counters</a:t>
            </a:r>
          </a:p>
          <a:p>
            <a:pPr lvl="1"/>
            <a:r>
              <a:rPr lang="en-GB" sz="1600" dirty="0" smtClean="0"/>
              <a:t>Imaging detectors</a:t>
            </a:r>
          </a:p>
          <a:p>
            <a:pPr lvl="2"/>
            <a:r>
              <a:rPr lang="en-GB" sz="1400" dirty="0" smtClean="0"/>
              <a:t>Differential Cherenkov detectors</a:t>
            </a:r>
          </a:p>
          <a:p>
            <a:pPr lvl="2"/>
            <a:r>
              <a:rPr lang="en-GB" sz="1400" dirty="0" smtClean="0"/>
              <a:t>Ring Imaging Cherenkov detectors (RICH)</a:t>
            </a:r>
          </a:p>
          <a:p>
            <a:pPr lvl="2"/>
            <a:r>
              <a:rPr lang="en-US" sz="1400" dirty="0"/>
              <a:t>Detector for Internally Reflected light (DIRC)</a:t>
            </a:r>
          </a:p>
          <a:p>
            <a:r>
              <a:rPr lang="en-GB" sz="1800" dirty="0" smtClean="0"/>
              <a:t>Types of photon detectors:</a:t>
            </a:r>
          </a:p>
          <a:p>
            <a:pPr lvl="1"/>
            <a:r>
              <a:rPr lang="en-GB" sz="1600" dirty="0" smtClean="0"/>
              <a:t>Gas based</a:t>
            </a:r>
          </a:p>
          <a:p>
            <a:pPr lvl="1"/>
            <a:r>
              <a:rPr lang="en-GB" sz="1600" dirty="0" smtClean="0"/>
              <a:t>Vacuum</a:t>
            </a:r>
          </a:p>
          <a:p>
            <a:pPr lvl="1"/>
            <a:r>
              <a:rPr lang="en-GB" sz="1600" dirty="0" smtClean="0"/>
              <a:t>Solid state</a:t>
            </a:r>
          </a:p>
          <a:p>
            <a:r>
              <a:rPr lang="en-GB" sz="1800" dirty="0" smtClean="0"/>
              <a:t>Applications:</a:t>
            </a:r>
          </a:p>
          <a:p>
            <a:pPr lvl="1"/>
            <a:r>
              <a:rPr lang="en-GB" sz="1600" dirty="0" smtClean="0"/>
              <a:t>Accelerator HEP detectors</a:t>
            </a:r>
          </a:p>
          <a:p>
            <a:pPr lvl="1"/>
            <a:r>
              <a:rPr lang="en-GB" sz="1600" dirty="0" err="1" smtClean="0"/>
              <a:t>Astroparticle</a:t>
            </a:r>
            <a:r>
              <a:rPr lang="en-GB" sz="1600" dirty="0" smtClean="0"/>
              <a:t> Physics detectors</a:t>
            </a:r>
          </a:p>
          <a:p>
            <a:pPr lvl="1"/>
            <a:r>
              <a:rPr lang="en-GB" sz="1600" dirty="0" smtClean="0"/>
              <a:t>Neutrino detectors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5DEEA70-F2A5-4F11-9D2F-52A27AAB522D}" type="slidenum">
              <a:rPr lang="en-GB" smtClean="0"/>
              <a:pPr>
                <a:defRPr/>
              </a:pPr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87299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Outline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400" dirty="0" smtClean="0"/>
              <a:t>Introduction</a:t>
            </a:r>
          </a:p>
          <a:p>
            <a:r>
              <a:rPr lang="en-GB" sz="2400" dirty="0" smtClean="0"/>
              <a:t>Particle ID techniques:</a:t>
            </a:r>
          </a:p>
          <a:p>
            <a:pPr lvl="1"/>
            <a:r>
              <a:rPr lang="en-GB" sz="2000" dirty="0" smtClean="0"/>
              <a:t>Time of flight</a:t>
            </a:r>
          </a:p>
          <a:p>
            <a:pPr lvl="1"/>
            <a:r>
              <a:rPr lang="en-GB" sz="2000" dirty="0" smtClean="0"/>
              <a:t>Transition radiation</a:t>
            </a:r>
          </a:p>
          <a:p>
            <a:pPr lvl="1"/>
            <a:r>
              <a:rPr lang="en-GB" sz="2000" dirty="0" smtClean="0"/>
              <a:t>Cherenkov radiation</a:t>
            </a:r>
          </a:p>
          <a:p>
            <a:pPr lvl="2"/>
            <a:r>
              <a:rPr lang="en-GB" sz="1600" dirty="0" smtClean="0"/>
              <a:t>RICH detectors</a:t>
            </a:r>
          </a:p>
          <a:p>
            <a:pPr lvl="2"/>
            <a:r>
              <a:rPr lang="en-GB" sz="1600" dirty="0" smtClean="0"/>
              <a:t>DIRC detectors</a:t>
            </a:r>
          </a:p>
          <a:p>
            <a:pPr lvl="1"/>
            <a:r>
              <a:rPr lang="en-GB" sz="2000" dirty="0" err="1" smtClean="0"/>
              <a:t>dE</a:t>
            </a:r>
            <a:r>
              <a:rPr lang="en-GB" sz="2000" dirty="0" smtClean="0"/>
              <a:t>/dx</a:t>
            </a:r>
          </a:p>
          <a:p>
            <a:r>
              <a:rPr lang="en-GB" sz="2400" dirty="0" smtClean="0"/>
              <a:t>Give examples of experiments and detectors</a:t>
            </a:r>
            <a:endParaRPr lang="en-GB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5DEEA70-F2A5-4F11-9D2F-52A27AAB522D}" type="slidenum">
              <a:rPr lang="en-GB" smtClean="0"/>
              <a:pPr>
                <a:defRPr/>
              </a:pPr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3453880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4E1721A-ED21-4E28-AE6F-ECCD7898601E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0483" name="Text Box 2"/>
          <p:cNvSpPr txBox="1">
            <a:spLocks noChangeArrowheads="1"/>
          </p:cNvSpPr>
          <p:nvPr/>
        </p:nvSpPr>
        <p:spPr bwMode="auto">
          <a:xfrm>
            <a:off x="2819400" y="228600"/>
            <a:ext cx="2913063" cy="346075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Threhold Cherenkov Counters</a:t>
            </a:r>
          </a:p>
        </p:txBody>
      </p:sp>
      <p:pic>
        <p:nvPicPr>
          <p:cNvPr id="20484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914400"/>
            <a:ext cx="7262813" cy="1584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85" name="Text Box 4"/>
          <p:cNvSpPr txBox="1">
            <a:spLocks noChangeArrowheads="1"/>
          </p:cNvSpPr>
          <p:nvPr/>
        </p:nvSpPr>
        <p:spPr bwMode="auto">
          <a:xfrm>
            <a:off x="228600" y="2438400"/>
            <a:ext cx="8594725" cy="2047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ymbol" pitchFamily="18" charset="2"/>
                <a:ea typeface="+mn-ea"/>
                <a:cs typeface="+mn-cs"/>
              </a:rPr>
              <a:t>    </a:t>
            </a:r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Unicode MS" pitchFamily="34" charset="-128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Signal produced from only those particles which are above Cherenkov Threshold.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    Basic version: Yes/No decision on the existence of the particle type.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Unicode MS" pitchFamily="34" charset="-128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One  counts  the number of photoelectrons detected.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Unicode MS" pitchFamily="34" charset="-128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Improved version:  Use the number of observed photoelectrons or a calibrated pulse height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                                 to discriminate between particle types.</a:t>
            </a:r>
          </a:p>
        </p:txBody>
      </p:sp>
      <p:sp>
        <p:nvSpPr>
          <p:cNvPr id="20486" name="Text Box 5"/>
          <p:cNvSpPr txBox="1">
            <a:spLocks noChangeArrowheads="1"/>
          </p:cNvSpPr>
          <p:nvPr/>
        </p:nvSpPr>
        <p:spPr bwMode="auto">
          <a:xfrm>
            <a:off x="228600" y="4572000"/>
            <a:ext cx="8699500" cy="148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en-US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For typical detectors:  N</a:t>
            </a:r>
            <a:r>
              <a:rPr kumimoji="0" lang="en-US" altLang="en-US" sz="1600" b="0" i="0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o</a:t>
            </a:r>
            <a:r>
              <a:rPr kumimoji="0" lang="en-US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= 90 cm</a:t>
            </a:r>
            <a:r>
              <a:rPr kumimoji="0" lang="en-US" altLang="en-US" sz="1600" b="0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-1,       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en-US" altLang="en-US" sz="1600" b="0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                                                          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en-US" altLang="en-US" sz="1600" b="0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                                                        </a:t>
            </a:r>
            <a:r>
              <a:rPr kumimoji="0" lang="en-US" alt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N</a:t>
            </a:r>
            <a:r>
              <a:rPr kumimoji="0" lang="en-US" altLang="en-US" sz="1600" b="0" i="0" u="none" strike="noStrike" kern="1200" cap="none" spc="0" normalizeH="0" baseline="-2500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ph</a:t>
            </a:r>
            <a:r>
              <a:rPr kumimoji="0" lang="en-US" altLang="en-US" sz="1600" b="0" i="0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 </a:t>
            </a:r>
            <a:r>
              <a:rPr kumimoji="0" lang="en-US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per unit length of the radiator = N</a:t>
            </a:r>
            <a:r>
              <a:rPr kumimoji="0" lang="en-US" altLang="en-US" sz="1600" b="0" i="0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o</a:t>
            </a:r>
            <a:r>
              <a:rPr kumimoji="0" lang="en-US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* (m</a:t>
            </a:r>
            <a:r>
              <a:rPr kumimoji="0" lang="en-US" altLang="en-US" sz="1600" b="0" i="0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1</a:t>
            </a:r>
            <a:r>
              <a:rPr kumimoji="0" lang="en-US" altLang="en-US" sz="1600" b="0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2</a:t>
            </a:r>
            <a:r>
              <a:rPr kumimoji="0" lang="en-US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– m</a:t>
            </a:r>
            <a:r>
              <a:rPr kumimoji="0" lang="en-US" altLang="en-US" sz="1600" b="0" i="0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2</a:t>
            </a:r>
            <a:r>
              <a:rPr kumimoji="0" lang="en-US" altLang="en-US" sz="1600" b="0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2</a:t>
            </a:r>
            <a:r>
              <a:rPr kumimoji="0" lang="en-US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)/(p</a:t>
            </a:r>
            <a:r>
              <a:rPr kumimoji="0" lang="en-US" altLang="en-US" sz="1600" b="0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2</a:t>
            </a:r>
            <a:r>
              <a:rPr kumimoji="0" lang="en-US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+m</a:t>
            </a:r>
            <a:r>
              <a:rPr kumimoji="0" lang="en-US" altLang="en-US" sz="1600" b="0" i="0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1</a:t>
            </a:r>
            <a:r>
              <a:rPr kumimoji="0" lang="en-US" altLang="en-US" sz="1600" b="0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2</a:t>
            </a:r>
            <a:r>
              <a:rPr kumimoji="0" lang="en-US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)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endParaRPr kumimoji="0" lang="en-US" alt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Unicode MS" pitchFamily="34" charset="-128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en-US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                                   At p= 1 GeV/c,  </a:t>
            </a:r>
            <a:r>
              <a:rPr kumimoji="0" lang="en-US" alt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N</a:t>
            </a:r>
            <a:r>
              <a:rPr kumimoji="0" lang="en-US" altLang="en-US" sz="1600" b="0" i="0" u="none" strike="noStrike" kern="1200" cap="none" spc="0" normalizeH="0" baseline="-2500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ph</a:t>
            </a:r>
            <a:r>
              <a:rPr kumimoji="0" lang="en-US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per unit length =  16 /cm for </a:t>
            </a:r>
            <a:r>
              <a:rPr kumimoji="0" lang="en-US" alt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Pions</a:t>
            </a:r>
            <a:r>
              <a:rPr kumimoji="0" lang="en-US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and 0 for Kaons.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en-US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                                   At p= 5 GeV/c,  </a:t>
            </a:r>
            <a:r>
              <a:rPr kumimoji="0" lang="en-US" alt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N</a:t>
            </a:r>
            <a:r>
              <a:rPr kumimoji="0" lang="en-US" altLang="en-US" sz="1600" b="0" i="0" u="none" strike="noStrike" kern="1200" cap="none" spc="0" normalizeH="0" baseline="-2500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ph</a:t>
            </a:r>
            <a:r>
              <a:rPr kumimoji="0" lang="en-US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per unit length=  0.8 /cm for </a:t>
            </a:r>
            <a:r>
              <a:rPr kumimoji="0" lang="en-US" alt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Pions</a:t>
            </a:r>
            <a:r>
              <a:rPr kumimoji="0" lang="en-US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and 0 for Kaons. </a:t>
            </a:r>
            <a:endParaRPr kumimoji="0" lang="en-US" altLang="en-US" sz="1600" b="0" i="0" u="none" strike="noStrike" kern="1200" cap="none" spc="0" normalizeH="0" baseline="-2500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Unicode MS" pitchFamily="34" charset="-128"/>
              <a:ea typeface="+mn-ea"/>
              <a:cs typeface="+mn-cs"/>
            </a:endParaRPr>
          </a:p>
        </p:txBody>
      </p:sp>
      <p:sp>
        <p:nvSpPr>
          <p:cNvPr id="20487" name="Text Box 6"/>
          <p:cNvSpPr txBox="1">
            <a:spLocks noChangeArrowheads="1"/>
          </p:cNvSpPr>
          <p:nvPr/>
        </p:nvSpPr>
        <p:spPr bwMode="auto">
          <a:xfrm>
            <a:off x="288925" y="6235700"/>
            <a:ext cx="341312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 </a:t>
            </a: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ymbol" pitchFamily="18" charset="2"/>
                <a:ea typeface="+mn-ea"/>
                <a:cs typeface="+mn-cs"/>
              </a:rPr>
              <a:t>D</a:t>
            </a: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</a:t>
            </a: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ymbol" pitchFamily="18" charset="2"/>
                <a:ea typeface="+mn-ea"/>
                <a:cs typeface="+mn-cs"/>
              </a:rPr>
              <a:t>b</a:t>
            </a: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/ </a:t>
            </a: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ymbol" pitchFamily="18" charset="2"/>
                <a:ea typeface="+mn-ea"/>
                <a:cs typeface="+mn-cs"/>
              </a:rPr>
              <a:t>b</a:t>
            </a: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 = tan</a:t>
            </a:r>
            <a:r>
              <a:rPr kumimoji="0" lang="en-US" altLang="en-US" sz="1600" b="0" i="0" u="none" strike="noStrike" kern="1200" cap="none" spc="0" normalizeH="0" baseline="3000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2</a:t>
            </a: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</a:t>
            </a: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ymbol" pitchFamily="18" charset="2"/>
                <a:ea typeface="+mn-ea"/>
                <a:cs typeface="+mn-cs"/>
              </a:rPr>
              <a:t>q</a:t>
            </a: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/ (2 * sqrt (N</a:t>
            </a:r>
            <a:r>
              <a:rPr kumimoji="0" lang="en-US" altLang="en-US" sz="1600" b="0" i="0" u="none" strike="noStrike" kern="1200" cap="none" spc="0" normalizeH="0" baseline="-2500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ph</a:t>
            </a: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) ) </a:t>
            </a:r>
          </a:p>
        </p:txBody>
      </p:sp>
    </p:spTree>
    <p:extLst>
      <p:ext uri="{BB962C8B-B14F-4D97-AF65-F5344CB8AC3E}">
        <p14:creationId xmlns:p14="http://schemas.microsoft.com/office/powerpoint/2010/main" val="1384311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A0929DA-1657-46F5-BB90-05B1EC31F1D6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8435" name="Text Box 2"/>
          <p:cNvSpPr txBox="1">
            <a:spLocks noChangeArrowheads="1"/>
          </p:cNvSpPr>
          <p:nvPr/>
        </p:nvSpPr>
        <p:spPr bwMode="auto">
          <a:xfrm>
            <a:off x="3200400" y="152400"/>
            <a:ext cx="3186113" cy="346075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Differential  Cherenkov Detectors</a:t>
            </a:r>
          </a:p>
        </p:txBody>
      </p:sp>
      <p:pic>
        <p:nvPicPr>
          <p:cNvPr id="18436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056" y="685800"/>
            <a:ext cx="4876800" cy="25610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7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156" y="3403600"/>
            <a:ext cx="5791200" cy="3249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38" name="Text Box 5"/>
          <p:cNvSpPr txBox="1">
            <a:spLocks noChangeArrowheads="1"/>
          </p:cNvSpPr>
          <p:nvPr/>
        </p:nvSpPr>
        <p:spPr bwMode="auto">
          <a:xfrm>
            <a:off x="5898356" y="5028406"/>
            <a:ext cx="2643188" cy="1314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en-US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C0504D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Discovery of anti-proton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en-US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C0504D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   in 1955 by Chamberlain,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en-US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C0504D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   Segre et. al. at Berkeley.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endParaRPr kumimoji="0" lang="en-US" altLang="en-US" sz="1600" b="0" i="0" u="none" strike="noStrike" kern="1200" cap="none" spc="0" normalizeH="0" baseline="0" noProof="0" dirty="0">
              <a:ln>
                <a:noFill/>
              </a:ln>
              <a:solidFill>
                <a:srgbClr val="C0504D"/>
              </a:solidFill>
              <a:effectLst/>
              <a:uLnTx/>
              <a:uFillTx/>
              <a:latin typeface="Arial Unicode MS" pitchFamily="34" charset="-128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en-US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C0504D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Nobel Prize in 1959</a:t>
            </a:r>
          </a:p>
        </p:txBody>
      </p:sp>
      <p:sp>
        <p:nvSpPr>
          <p:cNvPr id="18439" name="Text Box 6"/>
          <p:cNvSpPr txBox="1">
            <a:spLocks noChangeArrowheads="1"/>
          </p:cNvSpPr>
          <p:nvPr/>
        </p:nvSpPr>
        <p:spPr bwMode="auto">
          <a:xfrm>
            <a:off x="107156" y="660400"/>
            <a:ext cx="2601913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With Solid (quartz) radiator</a:t>
            </a:r>
          </a:p>
        </p:txBody>
      </p:sp>
      <p:sp>
        <p:nvSpPr>
          <p:cNvPr id="3" name="Rectangle 2"/>
          <p:cNvSpPr/>
          <p:nvPr/>
        </p:nvSpPr>
        <p:spPr>
          <a:xfrm>
            <a:off x="4584700" y="688974"/>
            <a:ext cx="4419600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en-US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anose="020B0604020202020204" pitchFamily="34" charset="0"/>
              </a:rPr>
              <a:t>Very small acceptance in </a:t>
            </a:r>
            <a:r>
              <a:rPr kumimoji="0" lang="en-US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ymbol" panose="05050102010706020507" pitchFamily="18" charset="2"/>
                <a:ea typeface="+mn-ea"/>
                <a:cs typeface="Arial" panose="020B0604020202020204" pitchFamily="34" charset="0"/>
              </a:rPr>
              <a:t>b</a:t>
            </a:r>
            <a:r>
              <a:rPr kumimoji="0" lang="en-US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anose="020B0604020202020204" pitchFamily="34" charset="0"/>
              </a:rPr>
              <a:t> and direction of the charged particle</a:t>
            </a:r>
            <a:r>
              <a:rPr kumimoji="0" lang="en-US" alt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anose="020B0604020202020204" pitchFamily="34" charset="0"/>
              </a:rPr>
              <a:t>.    </a:t>
            </a:r>
            <a:r>
              <a:rPr kumimoji="0" lang="en-US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anose="020B0604020202020204" pitchFamily="34" charset="0"/>
              </a:rPr>
              <a:t>(Narrow range in velocity and direction intervals </a:t>
            </a:r>
            <a:r>
              <a:rPr kumimoji="0" lang="en-US" alt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anose="020B0604020202020204" pitchFamily="34" charset="0"/>
              </a:rPr>
              <a:t>).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en-US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en-US" alt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en-US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Mostly used for identifying particles in the beam lines</a:t>
            </a:r>
            <a:r>
              <a:rPr kumimoji="0" lang="en-US" alt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.</a:t>
            </a:r>
            <a:endParaRPr kumimoji="0" lang="en-US" altLang="en-US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Unicode MS" pitchFamily="34" charset="-128"/>
              <a:ea typeface="+mn-ea"/>
              <a:cs typeface="+mn-cs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597400" y="2438400"/>
            <a:ext cx="442460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marR="0" lvl="0" indent="-2857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ymbol" pitchFamily="18" charset="2"/>
                <a:ea typeface="+mn-ea"/>
                <a:cs typeface="+mn-cs"/>
              </a:rPr>
              <a:t>D b</a:t>
            </a: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/ </a:t>
            </a: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ymbol" pitchFamily="18" charset="2"/>
                <a:ea typeface="+mn-ea"/>
                <a:cs typeface="+mn-cs"/>
              </a:rPr>
              <a:t>b</a:t>
            </a: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= (m</a:t>
            </a:r>
            <a:r>
              <a:rPr kumimoji="0" lang="en-US" altLang="en-US" sz="1800" b="0" i="0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1</a:t>
            </a:r>
            <a:r>
              <a:rPr kumimoji="0" lang="en-US" altLang="en-US" sz="1800" b="0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2</a:t>
            </a: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– m</a:t>
            </a:r>
            <a:r>
              <a:rPr kumimoji="0" lang="en-US" altLang="en-US" sz="1800" b="0" i="0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2</a:t>
            </a:r>
            <a:r>
              <a:rPr kumimoji="0" lang="en-US" altLang="en-US" sz="1800" b="0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2</a:t>
            </a: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) /2 p </a:t>
            </a:r>
            <a:r>
              <a:rPr kumimoji="0" lang="en-US" altLang="en-US" sz="1800" b="0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2</a:t>
            </a: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 = tan </a:t>
            </a: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ymbol" pitchFamily="18" charset="2"/>
                <a:ea typeface="+mn-ea"/>
                <a:cs typeface="+mn-cs"/>
              </a:rPr>
              <a:t>q    </a:t>
            </a:r>
            <a:r>
              <a:rPr kumimoji="0" lang="en-US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ymbol" pitchFamily="18" charset="2"/>
                <a:ea typeface="+mn-ea"/>
                <a:cs typeface="+mn-cs"/>
              </a:rPr>
              <a:t>Dq</a:t>
            </a: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+mn-ea"/>
              <a:cs typeface="+mn-cs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147107" y="2939044"/>
            <a:ext cx="359906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en-US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m</a:t>
            </a:r>
            <a:r>
              <a:rPr kumimoji="0" lang="en-US" altLang="en-US" sz="1400" b="0" i="0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1</a:t>
            </a:r>
            <a:r>
              <a:rPr kumimoji="0" lang="en-US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,m</a:t>
            </a:r>
            <a:r>
              <a:rPr kumimoji="0" lang="en-US" altLang="en-US" sz="1400" b="0" i="0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2</a:t>
            </a:r>
            <a:r>
              <a:rPr kumimoji="0" lang="en-US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(particle masses )&lt;&lt; p ( momentum)</a:t>
            </a:r>
          </a:p>
        </p:txBody>
      </p:sp>
      <p:sp>
        <p:nvSpPr>
          <p:cNvPr id="7" name="Rectangle 6"/>
          <p:cNvSpPr/>
          <p:nvPr/>
        </p:nvSpPr>
        <p:spPr>
          <a:xfrm>
            <a:off x="4639078" y="3246821"/>
            <a:ext cx="43829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en-US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ymbol" pitchFamily="18" charset="2"/>
                <a:ea typeface="+mn-ea"/>
                <a:cs typeface="+mn-cs"/>
              </a:rPr>
              <a:t>D</a:t>
            </a: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ymbol" pitchFamily="18" charset="2"/>
                <a:ea typeface="+mn-ea"/>
                <a:cs typeface="+mn-cs"/>
              </a:rPr>
              <a:t>b</a:t>
            </a: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/ </a:t>
            </a: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ymbol" pitchFamily="18" charset="2"/>
                <a:ea typeface="+mn-ea"/>
                <a:cs typeface="+mn-cs"/>
              </a:rPr>
              <a:t>b </a:t>
            </a: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from 0.011 to  4* 10 </a:t>
            </a:r>
            <a:r>
              <a:rPr kumimoji="0" lang="en-US" altLang="en-US" sz="1800" b="0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-6</a:t>
            </a: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  achieved.</a:t>
            </a:r>
          </a:p>
        </p:txBody>
      </p:sp>
    </p:spTree>
    <p:extLst>
      <p:ext uri="{BB962C8B-B14F-4D97-AF65-F5344CB8AC3E}">
        <p14:creationId xmlns:p14="http://schemas.microsoft.com/office/powerpoint/2010/main" val="2681657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1CF1022-8B87-46CD-AA1D-0997498295CB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21507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685800"/>
            <a:ext cx="6507163" cy="3122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08" name="Text Box 3"/>
          <p:cNvSpPr txBox="1">
            <a:spLocks noChangeArrowheads="1"/>
          </p:cNvSpPr>
          <p:nvPr/>
        </p:nvSpPr>
        <p:spPr bwMode="auto">
          <a:xfrm>
            <a:off x="2133600" y="228600"/>
            <a:ext cx="1976438" cy="346075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Threshold Counters</a:t>
            </a:r>
          </a:p>
        </p:txBody>
      </p:sp>
      <p:sp>
        <p:nvSpPr>
          <p:cNvPr id="21509" name="Text Box 4"/>
          <p:cNvSpPr txBox="1">
            <a:spLocks noChangeArrowheads="1"/>
          </p:cNvSpPr>
          <p:nvPr/>
        </p:nvSpPr>
        <p:spPr bwMode="auto">
          <a:xfrm>
            <a:off x="4572000" y="457200"/>
            <a:ext cx="3694113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BELLE: Threshold Cherenkov Detector</a:t>
            </a:r>
          </a:p>
        </p:txBody>
      </p:sp>
      <p:pic>
        <p:nvPicPr>
          <p:cNvPr id="21510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3657600"/>
            <a:ext cx="3810000" cy="306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11" name="Text Box 6"/>
          <p:cNvSpPr txBox="1">
            <a:spLocks noChangeArrowheads="1"/>
          </p:cNvSpPr>
          <p:nvPr/>
        </p:nvSpPr>
        <p:spPr bwMode="auto">
          <a:xfrm>
            <a:off x="6553200" y="1828800"/>
            <a:ext cx="2438400" cy="161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C0504D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</a:t>
            </a:r>
            <a:r>
              <a:rPr kumimoji="0" lang="en-US" altLang="en-US" sz="1400" b="1" i="0" u="none" strike="noStrike" kern="1200" cap="none" spc="0" normalizeH="0" baseline="0" noProof="0">
                <a:ln>
                  <a:noFill/>
                </a:ln>
                <a:solidFill>
                  <a:srgbClr val="C0504D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Five aerogel tiles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en-US" altLang="en-US" sz="1400" b="1" i="0" u="none" strike="noStrike" kern="1200" cap="none" spc="0" normalizeH="0" baseline="0" noProof="0">
                <a:ln>
                  <a:noFill/>
                </a:ln>
                <a:solidFill>
                  <a:srgbClr val="C0504D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inside an aluminum box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en-US" altLang="en-US" sz="1400" b="1" i="0" u="none" strike="noStrike" kern="1200" cap="none" spc="0" normalizeH="0" baseline="0" noProof="0">
                <a:ln>
                  <a:noFill/>
                </a:ln>
                <a:solidFill>
                  <a:srgbClr val="C0504D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lined with a white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en-US" altLang="en-US" sz="1400" b="1" i="0" u="none" strike="noStrike" kern="1200" cap="none" spc="0" normalizeH="0" baseline="0" noProof="0">
                <a:ln>
                  <a:noFill/>
                </a:ln>
                <a:solidFill>
                  <a:srgbClr val="C0504D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reflector(Goretex reflector)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endParaRPr kumimoji="0" lang="en-US" altLang="en-US" sz="1400" b="1" i="0" u="none" strike="noStrike" kern="1200" cap="none" spc="0" normalizeH="0" baseline="0" noProof="0">
              <a:ln>
                <a:noFill/>
              </a:ln>
              <a:solidFill>
                <a:srgbClr val="C0504D"/>
              </a:solidFill>
              <a:effectLst/>
              <a:uLnTx/>
              <a:uFillTx/>
              <a:latin typeface="Arial Unicode MS" pitchFamily="34" charset="-128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en-US" altLang="en-US" sz="1400" b="1" i="0" u="none" strike="noStrike" kern="1200" cap="none" spc="0" normalizeH="0" baseline="0" noProof="0">
                <a:ln>
                  <a:noFill/>
                </a:ln>
                <a:solidFill>
                  <a:srgbClr val="C0504D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Performance from test- beam</a:t>
            </a:r>
          </a:p>
        </p:txBody>
      </p:sp>
      <p:pic>
        <p:nvPicPr>
          <p:cNvPr id="21512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1200" y="3581400"/>
            <a:ext cx="3352800" cy="282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13" name="Text Box 8"/>
          <p:cNvSpPr txBox="1">
            <a:spLocks noChangeArrowheads="1"/>
          </p:cNvSpPr>
          <p:nvPr/>
        </p:nvSpPr>
        <p:spPr bwMode="auto">
          <a:xfrm>
            <a:off x="4114800" y="6248400"/>
            <a:ext cx="42195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                    p below and </a:t>
            </a: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ymbol" pitchFamily="18" charset="2"/>
                <a:ea typeface="+mn-ea"/>
                <a:cs typeface="+mn-cs"/>
              </a:rPr>
              <a:t>p</a:t>
            </a: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above Threshold</a:t>
            </a:r>
          </a:p>
        </p:txBody>
      </p:sp>
      <p:sp>
        <p:nvSpPr>
          <p:cNvPr id="21514" name="Text Box 9"/>
          <p:cNvSpPr txBox="1">
            <a:spLocks noChangeArrowheads="1"/>
          </p:cNvSpPr>
          <p:nvPr/>
        </p:nvSpPr>
        <p:spPr bwMode="auto">
          <a:xfrm>
            <a:off x="3810000" y="4114800"/>
            <a:ext cx="1970088" cy="155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§"/>
              <a:tabLst/>
              <a:defRPr/>
            </a:pP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C0504D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Approx 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C0504D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  20 photoelectrons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C0504D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  per Pion detected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C0504D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  at 3.5 GeV/c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§"/>
              <a:tabLst/>
              <a:defRPr/>
            </a:pP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C0504D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More than 3</a:t>
            </a: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C0504D"/>
                </a:solidFill>
                <a:effectLst/>
                <a:uLnTx/>
                <a:uFillTx/>
                <a:latin typeface="Symbol" pitchFamily="18" charset="2"/>
                <a:ea typeface="+mn-ea"/>
                <a:cs typeface="+mn-cs"/>
              </a:rPr>
              <a:t>s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C0504D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  separation</a:t>
            </a:r>
          </a:p>
        </p:txBody>
      </p:sp>
    </p:spTree>
    <p:extLst>
      <p:ext uri="{BB962C8B-B14F-4D97-AF65-F5344CB8AC3E}">
        <p14:creationId xmlns:p14="http://schemas.microsoft.com/office/powerpoint/2010/main" val="3877890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0BBC8D0-FF34-4316-8AF1-F439DF8417A4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2531" name="Text Box 2"/>
          <p:cNvSpPr txBox="1">
            <a:spLocks noChangeArrowheads="1"/>
          </p:cNvSpPr>
          <p:nvPr/>
        </p:nvSpPr>
        <p:spPr bwMode="auto">
          <a:xfrm>
            <a:off x="3200400" y="152400"/>
            <a:ext cx="1673225" cy="346075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RICH  Detectors</a:t>
            </a:r>
          </a:p>
        </p:txBody>
      </p:sp>
      <p:pic>
        <p:nvPicPr>
          <p:cNvPr id="22532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762000"/>
            <a:ext cx="5894388" cy="3671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533" name="Text Box 4"/>
          <p:cNvSpPr txBox="1">
            <a:spLocks noChangeArrowheads="1"/>
          </p:cNvSpPr>
          <p:nvPr/>
        </p:nvSpPr>
        <p:spPr bwMode="auto">
          <a:xfrm>
            <a:off x="457200" y="4495800"/>
            <a:ext cx="7726363" cy="155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Measures both the Cherenkov angle  and the number of photoelectrons detected.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Unicode MS" pitchFamily="34" charset="-128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Can be used over particle identification over large surfaces.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Unicode MS" pitchFamily="34" charset="-128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Requires photodetectors with single photon identification capability.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Unicode MS" pitchFamily="34" charset="-128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84782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A6602FB-2866-447D-AC67-05B549ED3A91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3555" name="Text Box 2"/>
          <p:cNvSpPr txBox="1">
            <a:spLocks noChangeArrowheads="1"/>
          </p:cNvSpPr>
          <p:nvPr/>
        </p:nvSpPr>
        <p:spPr bwMode="auto">
          <a:xfrm>
            <a:off x="3581400" y="152400"/>
            <a:ext cx="1582738" cy="346075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RICH detectors</a:t>
            </a:r>
          </a:p>
        </p:txBody>
      </p:sp>
      <p:sp>
        <p:nvSpPr>
          <p:cNvPr id="23556" name="Text Box 3"/>
          <p:cNvSpPr txBox="1">
            <a:spLocks noChangeArrowheads="1"/>
          </p:cNvSpPr>
          <p:nvPr/>
        </p:nvSpPr>
        <p:spPr bwMode="auto">
          <a:xfrm>
            <a:off x="381000" y="2895600"/>
            <a:ext cx="8204200" cy="368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</a:t>
            </a:r>
            <a:r>
              <a:rPr kumimoji="0" lang="en-US" alt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RICH detectors have better resolution than equivalent Differential and Threshold counters.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Unicode MS" pitchFamily="34" charset="-128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</a:t>
            </a:r>
            <a:r>
              <a:rPr kumimoji="0" lang="en-US" alt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Let </a:t>
            </a: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 u=  sin</a:t>
            </a:r>
            <a:r>
              <a:rPr kumimoji="0" lang="en-US" altLang="en-US" sz="1600" b="1" i="0" u="none" strike="noStrike" kern="1200" cap="none" spc="0" normalizeH="0" baseline="3000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2</a:t>
            </a: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(</a:t>
            </a: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ymbol" pitchFamily="18" charset="2"/>
                <a:ea typeface="+mn-ea"/>
                <a:cs typeface="+mn-cs"/>
              </a:rPr>
              <a:t>q</a:t>
            </a: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)  = 1- (1/n</a:t>
            </a:r>
            <a:r>
              <a:rPr kumimoji="0" lang="en-US" altLang="en-US" sz="1600" b="0" i="0" u="none" strike="noStrike" kern="1200" cap="none" spc="0" normalizeH="0" baseline="3000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2) </a:t>
            </a: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- (m/p*n) </a:t>
            </a:r>
            <a:r>
              <a:rPr kumimoji="0" lang="en-US" altLang="en-US" sz="1600" b="0" i="0" u="none" strike="noStrike" kern="1200" cap="none" spc="0" normalizeH="0" baseline="3000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2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endParaRPr kumimoji="0" lang="en-US" altLang="en-US" sz="1600" b="0" i="0" u="none" strike="noStrike" kern="1200" cap="none" spc="0" normalizeH="0" baseline="3000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Unicode MS" pitchFamily="34" charset="-128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   </a:t>
            </a:r>
            <a:r>
              <a:rPr kumimoji="0" lang="en-US" alt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Number of standard deviations to discriminate between mass m</a:t>
            </a:r>
            <a:r>
              <a:rPr kumimoji="0" lang="en-US" altLang="en-US" sz="1400" b="0" i="0" u="none" strike="noStrike" kern="1200" cap="none" spc="0" normalizeH="0" baseline="-2500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1</a:t>
            </a:r>
            <a:r>
              <a:rPr kumimoji="0" lang="en-US" alt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an m</a:t>
            </a:r>
            <a:r>
              <a:rPr kumimoji="0" lang="en-US" altLang="en-US" sz="1400" b="0" i="0" u="none" strike="noStrike" kern="1200" cap="none" spc="0" normalizeH="0" baseline="-2500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2</a:t>
            </a:r>
            <a:r>
              <a:rPr kumimoji="0" lang="en-US" alt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    = N </a:t>
            </a:r>
            <a:r>
              <a:rPr kumimoji="0" lang="en-US" altLang="en-US" sz="1600" b="1" i="0" u="none" strike="noStrike" kern="1200" cap="none" spc="0" normalizeH="0" baseline="-2500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ymbol" pitchFamily="18" charset="2"/>
                <a:ea typeface="+mn-ea"/>
                <a:cs typeface="+mn-cs"/>
              </a:rPr>
              <a:t>s  </a:t>
            </a:r>
            <a:r>
              <a:rPr kumimoji="0" lang="en-US" alt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=  (u</a:t>
            </a:r>
            <a:r>
              <a:rPr kumimoji="0" lang="en-US" altLang="en-US" sz="1400" b="1" i="0" u="none" strike="noStrike" kern="1200" cap="none" spc="0" normalizeH="0" baseline="-2500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2</a:t>
            </a:r>
            <a:r>
              <a:rPr kumimoji="0" lang="en-US" alt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-u</a:t>
            </a:r>
            <a:r>
              <a:rPr kumimoji="0" lang="en-US" altLang="en-US" sz="1400" b="1" i="0" u="none" strike="noStrike" kern="1200" cap="none" spc="0" normalizeH="0" baseline="-2500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1</a:t>
            </a:r>
            <a:r>
              <a:rPr kumimoji="0" lang="en-US" alt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) / (</a:t>
            </a:r>
            <a:r>
              <a:rPr kumimoji="0" lang="en-US" altLang="en-US" sz="14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ymbol" pitchFamily="18" charset="2"/>
                <a:ea typeface="+mn-ea"/>
                <a:cs typeface="+mn-cs"/>
              </a:rPr>
              <a:t> s</a:t>
            </a:r>
            <a:r>
              <a:rPr kumimoji="0" lang="en-US" alt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</a:t>
            </a:r>
            <a:r>
              <a:rPr kumimoji="0" lang="en-US" altLang="en-US" sz="1400" b="1" i="0" u="none" strike="noStrike" kern="1200" cap="none" spc="0" normalizeH="0" baseline="-2500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u</a:t>
            </a:r>
            <a:r>
              <a:rPr kumimoji="0" lang="en-US" alt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 * sqrt( N)) </a:t>
            </a:r>
            <a:r>
              <a:rPr kumimoji="0" lang="en-US" altLang="en-US" sz="1600" b="1" i="0" u="none" strike="noStrike" kern="1200" cap="none" spc="0" normalizeH="0" baseline="-2500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ymbol" pitchFamily="18" charset="2"/>
                <a:ea typeface="+mn-ea"/>
                <a:cs typeface="+mn-cs"/>
              </a:rPr>
              <a:t>                      </a:t>
            </a:r>
            <a:r>
              <a:rPr kumimoji="0" lang="en-US" alt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where </a:t>
            </a:r>
            <a:r>
              <a:rPr kumimoji="0" lang="en-US" altLang="en-US" sz="16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ymbol" pitchFamily="18" charset="2"/>
                <a:ea typeface="+mn-ea"/>
                <a:cs typeface="+mn-cs"/>
              </a:rPr>
              <a:t>s</a:t>
            </a: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</a:t>
            </a:r>
            <a:r>
              <a:rPr kumimoji="0" lang="en-US" altLang="en-US" sz="1400" b="1" i="0" u="none" strike="noStrike" kern="1200" cap="none" spc="0" normalizeH="0" baseline="-2500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u</a:t>
            </a: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  :   </a:t>
            </a: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ymbol" pitchFamily="18" charset="2"/>
                <a:ea typeface="+mn-ea"/>
                <a:cs typeface="+mn-cs"/>
              </a:rPr>
              <a:t>D q</a:t>
            </a: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converted into the parameter u.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                                                                ( </a:t>
            </a:r>
            <a:r>
              <a:rPr kumimoji="0" lang="en-US" altLang="en-US" sz="14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ymbol" pitchFamily="18" charset="2"/>
                <a:ea typeface="+mn-ea"/>
                <a:cs typeface="+mn-cs"/>
              </a:rPr>
              <a:t>D q = </a:t>
            </a:r>
            <a:r>
              <a:rPr kumimoji="0" lang="en-US" alt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error in single photon </a:t>
            </a:r>
            <a:r>
              <a:rPr kumimoji="0" lang="en-US" altLang="en-US" sz="14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ymbol" pitchFamily="18" charset="2"/>
                <a:ea typeface="+mn-ea"/>
                <a:cs typeface="+mn-cs"/>
              </a:rPr>
              <a:t>q</a:t>
            </a:r>
            <a:r>
              <a:rPr kumimoji="0" lang="en-US" alt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measurement)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Unicode MS" pitchFamily="34" charset="-128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At momentum p (=</a:t>
            </a: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ymbol" pitchFamily="18" charset="2"/>
                <a:ea typeface="+mn-ea"/>
                <a:cs typeface="+mn-cs"/>
              </a:rPr>
              <a:t>b</a:t>
            </a: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E),        p= sqrt((m</a:t>
            </a:r>
            <a:r>
              <a:rPr kumimoji="0" lang="en-US" altLang="en-US" sz="1600" b="0" i="0" u="none" strike="noStrike" kern="1200" cap="none" spc="0" normalizeH="0" baseline="-2500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2</a:t>
            </a:r>
            <a:r>
              <a:rPr kumimoji="0" lang="en-US" altLang="en-US" sz="1600" b="0" i="0" u="none" strike="noStrike" kern="1200" cap="none" spc="0" normalizeH="0" baseline="3000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2</a:t>
            </a: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-m</a:t>
            </a:r>
            <a:r>
              <a:rPr kumimoji="0" lang="en-US" altLang="en-US" sz="1600" b="0" i="0" u="none" strike="noStrike" kern="1200" cap="none" spc="0" normalizeH="0" baseline="-2500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1</a:t>
            </a:r>
            <a:r>
              <a:rPr kumimoji="0" lang="en-US" altLang="en-US" sz="1600" b="0" i="0" u="none" strike="noStrike" kern="1200" cap="none" spc="0" normalizeH="0" baseline="3000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2</a:t>
            </a: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)/(2* K *  N</a:t>
            </a:r>
            <a:r>
              <a:rPr kumimoji="0" lang="en-US" altLang="en-US" sz="1600" b="0" i="0" u="none" strike="noStrike" kern="1200" cap="none" spc="0" normalizeH="0" baseline="-2500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ymbol" pitchFamily="18" charset="2"/>
                <a:ea typeface="+mn-ea"/>
                <a:cs typeface="+mn-cs"/>
              </a:rPr>
              <a:t>s</a:t>
            </a: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)) ,    for   </a:t>
            </a: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ymbol" pitchFamily="18" charset="2"/>
                <a:ea typeface="+mn-ea"/>
                <a:cs typeface="+mn-cs"/>
              </a:rPr>
              <a:t>b ~1 </a:t>
            </a:r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Unicode MS" pitchFamily="34" charset="-128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Unicode MS" pitchFamily="34" charset="-128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    This equation can be used in the design of the RICH detectors.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Unicode MS" pitchFamily="34" charset="-128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One the first large size RICH detector:  in DELPHI at LEP.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   </a:t>
            </a:r>
            <a:endParaRPr kumimoji="0" lang="en-US" altLang="en-US" sz="1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Unicode MS" pitchFamily="34" charset="-128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Unicode MS" pitchFamily="34" charset="-128"/>
              <a:ea typeface="+mn-ea"/>
              <a:cs typeface="+mn-cs"/>
            </a:endParaRPr>
          </a:p>
        </p:txBody>
      </p:sp>
      <p:sp>
        <p:nvSpPr>
          <p:cNvPr id="23557" name="Text Box 4"/>
          <p:cNvSpPr txBox="1">
            <a:spLocks noChangeArrowheads="1"/>
          </p:cNvSpPr>
          <p:nvPr/>
        </p:nvSpPr>
        <p:spPr bwMode="auto">
          <a:xfrm>
            <a:off x="304800" y="457200"/>
            <a:ext cx="7540625" cy="3152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  </a:t>
            </a: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ymbol" pitchFamily="18" charset="2"/>
                <a:ea typeface="+mn-ea"/>
                <a:cs typeface="+mn-cs"/>
              </a:rPr>
              <a:t>D</a:t>
            </a: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</a:t>
            </a: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ymbol" pitchFamily="18" charset="2"/>
                <a:ea typeface="+mn-ea"/>
                <a:cs typeface="+mn-cs"/>
              </a:rPr>
              <a:t>b</a:t>
            </a: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/ </a:t>
            </a: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ymbol" pitchFamily="18" charset="2"/>
                <a:ea typeface="+mn-ea"/>
                <a:cs typeface="+mn-cs"/>
              </a:rPr>
              <a:t>b </a:t>
            </a: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=  tan(</a:t>
            </a: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ymbol" pitchFamily="18" charset="2"/>
                <a:ea typeface="+mn-ea"/>
                <a:cs typeface="+mn-cs"/>
              </a:rPr>
              <a:t>q</a:t>
            </a: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)   *  </a:t>
            </a: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ymbol" pitchFamily="18" charset="2"/>
                <a:ea typeface="+mn-ea"/>
                <a:cs typeface="+mn-cs"/>
              </a:rPr>
              <a:t>Dq</a:t>
            </a:r>
            <a:r>
              <a:rPr kumimoji="0" lang="en-US" altLang="en-US" sz="1400" b="1" i="0" u="none" strike="noStrike" kern="1200" cap="none" spc="0" normalizeH="0" baseline="-2500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c</a:t>
            </a: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 =  K   where  </a:t>
            </a:r>
            <a:r>
              <a:rPr kumimoji="0" lang="en-US" alt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ymbol" pitchFamily="18" charset="2"/>
                <a:ea typeface="+mn-ea"/>
                <a:cs typeface="+mn-cs"/>
              </a:rPr>
              <a:t>Dq </a:t>
            </a:r>
            <a:r>
              <a:rPr kumimoji="0" lang="en-US" altLang="en-US" sz="1400" b="1" i="0" u="none" strike="noStrike" kern="1200" cap="none" spc="0" normalizeH="0" baseline="-2500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c</a:t>
            </a: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=  &lt; </a:t>
            </a: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ymbol" pitchFamily="18" charset="2"/>
                <a:ea typeface="+mn-ea"/>
                <a:cs typeface="+mn-cs"/>
              </a:rPr>
              <a:t>Dq</a:t>
            </a: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&gt; / sqrt(N </a:t>
            </a:r>
            <a:r>
              <a:rPr kumimoji="0" lang="en-US" altLang="en-US" sz="1400" b="1" i="0" u="none" strike="noStrike" kern="1200" cap="none" spc="0" normalizeH="0" baseline="-2500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ph  </a:t>
            </a:r>
            <a:r>
              <a:rPr kumimoji="0" lang="en-US" altLang="en-US" sz="14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)</a:t>
            </a:r>
            <a:r>
              <a:rPr kumimoji="0" lang="en-US" altLang="en-US" sz="1400" b="1" i="0" u="none" strike="noStrike" kern="1200" cap="none" spc="0" normalizeH="0" baseline="-2500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 </a:t>
            </a:r>
            <a:r>
              <a:rPr kumimoji="0" lang="en-US" alt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+ C</a:t>
            </a: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Unicode MS" pitchFamily="34" charset="-128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       where &lt;</a:t>
            </a:r>
            <a:r>
              <a:rPr kumimoji="0" lang="en-US" alt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ymbol" pitchFamily="18" charset="2"/>
                <a:ea typeface="+mn-ea"/>
                <a:cs typeface="+mn-cs"/>
              </a:rPr>
              <a:t>Dq&gt;  </a:t>
            </a:r>
            <a:r>
              <a:rPr kumimoji="0" lang="en-US" alt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is the mean resolution per single photon in a ring and C is the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en-US" alt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        error contribution from the tracking , alignment etc. </a:t>
            </a: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endParaRPr kumimoji="0" lang="en-US" altLang="en-US" sz="1400" b="1" i="0" u="none" strike="noStrike" kern="1200" cap="none" spc="0" normalizeH="0" baseline="-2500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Unicode MS" pitchFamily="34" charset="-128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en-US" alt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     For example , for  1.4 m long CF</a:t>
            </a:r>
            <a:r>
              <a:rPr kumimoji="0" lang="en-US" altLang="en-US" sz="1400" b="0" i="0" u="none" strike="noStrike" kern="1200" cap="none" spc="0" normalizeH="0" baseline="-2500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4  </a:t>
            </a:r>
            <a:r>
              <a:rPr kumimoji="0" lang="en-US" alt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gas radiator at STP and a detector with N</a:t>
            </a:r>
            <a:r>
              <a:rPr kumimoji="0" lang="en-US" altLang="en-US" sz="1400" b="0" i="0" u="none" strike="noStrike" kern="1200" cap="none" spc="0" normalizeH="0" baseline="-2500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0  </a:t>
            </a:r>
            <a:r>
              <a:rPr kumimoji="0" lang="en-US" alt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= 75 cm</a:t>
            </a:r>
            <a:r>
              <a:rPr kumimoji="0" lang="en-US" altLang="en-US" sz="1400" b="0" i="0" u="none" strike="noStrike" kern="1200" cap="none" spc="0" normalizeH="0" baseline="3000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-1</a:t>
            </a:r>
            <a:r>
              <a:rPr kumimoji="0" lang="en-US" alt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en-US" alt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        K = 1.6 * 10 </a:t>
            </a:r>
            <a:r>
              <a:rPr kumimoji="0" lang="en-US" altLang="en-US" sz="1400" b="0" i="0" u="none" strike="noStrike" kern="1200" cap="none" spc="0" normalizeH="0" baseline="3000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-6</a:t>
            </a:r>
            <a:r>
              <a:rPr kumimoji="0" lang="en-US" alt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 .                                                                             ( E=6.5 eV,  </a:t>
            </a:r>
            <a:r>
              <a:rPr kumimoji="0" lang="en-US" alt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ymbol" pitchFamily="18" charset="2"/>
                <a:ea typeface="+mn-ea"/>
                <a:cs typeface="+mn-cs"/>
              </a:rPr>
              <a:t>D</a:t>
            </a:r>
            <a:r>
              <a:rPr kumimoji="0" lang="en-US" alt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E = 1 eV)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endParaRPr kumimoji="0" lang="en-US" altLang="en-US" sz="1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Unicode MS" pitchFamily="34" charset="-128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en-US" alt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    This is better than similar  Threshold counters by a factor 125.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en-US" alt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       This is also better than similar Differential counters by a factor 2.         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en-US" alt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       Reason:   RICH measures both </a:t>
            </a:r>
            <a:r>
              <a:rPr kumimoji="0" lang="en-US" alt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ymbol" pitchFamily="18" charset="2"/>
                <a:ea typeface="+mn-ea"/>
                <a:cs typeface="+mn-cs"/>
              </a:rPr>
              <a:t>q </a:t>
            </a:r>
            <a:r>
              <a:rPr kumimoji="0" lang="en-US" alt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and N</a:t>
            </a:r>
            <a:r>
              <a:rPr kumimoji="0" lang="en-US" altLang="en-US" sz="1400" b="1" i="0" u="none" strike="noStrike" kern="1200" cap="none" spc="0" normalizeH="0" baseline="-2500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ph</a:t>
            </a:r>
            <a:r>
              <a:rPr kumimoji="0" lang="en-US" alt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directly.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en-US" alt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       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en-US" alt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              </a:t>
            </a:r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Unicode MS" pitchFamily="34" charset="-128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Unicode MS" pitchFamily="34" charset="-128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22501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F474BD5-0D25-4660-B5E0-8BAD4C1542A8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25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4579" name="Text Box 2"/>
          <p:cNvSpPr txBox="1">
            <a:spLocks noChangeArrowheads="1"/>
          </p:cNvSpPr>
          <p:nvPr/>
        </p:nvSpPr>
        <p:spPr bwMode="auto">
          <a:xfrm>
            <a:off x="381000" y="2971800"/>
            <a:ext cx="7105650" cy="155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endParaRPr kumimoji="0" lang="en-US" alt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Unicode MS" pitchFamily="34" charset="-128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endParaRPr kumimoji="0" lang="en-US" alt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Unicode MS" pitchFamily="34" charset="-128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en-US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In this lecture,  we focus on some of the  aspects related to the detection   of photoelectrons in Cherenkov Detectors.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endParaRPr kumimoji="0" lang="en-US" alt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Unicode MS" pitchFamily="34" charset="-128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en-US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</a:t>
            </a:r>
            <a:r>
              <a:rPr kumimoji="0" lang="en-US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660066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Gas based detectors:</a:t>
            </a:r>
          </a:p>
        </p:txBody>
      </p:sp>
      <p:sp>
        <p:nvSpPr>
          <p:cNvPr id="24580" name="Text Box 3"/>
          <p:cNvSpPr txBox="1">
            <a:spLocks noChangeArrowheads="1"/>
          </p:cNvSpPr>
          <p:nvPr/>
        </p:nvSpPr>
        <p:spPr bwMode="auto">
          <a:xfrm>
            <a:off x="3581400" y="4191000"/>
            <a:ext cx="3705225" cy="51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§"/>
              <a:tabLst/>
              <a:defRPr/>
            </a:pPr>
            <a:r>
              <a:rPr kumimoji="0" lang="en-US" altLang="en-US" sz="1400" b="1" i="0" u="none" strike="noStrike" kern="1200" cap="none" spc="0" normalizeH="0" baseline="0" noProof="0">
                <a:ln>
                  <a:noFill/>
                </a:ln>
                <a:solidFill>
                  <a:srgbClr val="660066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MWPC (Multi Wire Proportional Chambers)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§"/>
              <a:tabLst/>
              <a:defRPr/>
            </a:pPr>
            <a:r>
              <a:rPr kumimoji="0" lang="en-US" altLang="en-US" sz="1400" b="1" i="0" u="none" strike="noStrike" kern="1200" cap="none" spc="0" normalizeH="0" baseline="0" noProof="0">
                <a:ln>
                  <a:noFill/>
                </a:ln>
                <a:solidFill>
                  <a:srgbClr val="660066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GEM  (Gas Electron Multiplier ) </a:t>
            </a:r>
          </a:p>
        </p:txBody>
      </p:sp>
      <p:sp>
        <p:nvSpPr>
          <p:cNvPr id="24581" name="Text Box 4"/>
          <p:cNvSpPr txBox="1">
            <a:spLocks noChangeArrowheads="1"/>
          </p:cNvSpPr>
          <p:nvPr/>
        </p:nvSpPr>
        <p:spPr bwMode="auto">
          <a:xfrm>
            <a:off x="381000" y="4953000"/>
            <a:ext cx="5191125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FF3300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Vacuum based detectors:     </a:t>
            </a:r>
            <a:r>
              <a:rPr kumimoji="0" lang="en-US" altLang="en-US" sz="1400" b="1" i="0" u="none" strike="noStrike" kern="1200" cap="none" spc="0" normalizeH="0" baseline="0" noProof="0">
                <a:ln>
                  <a:noFill/>
                </a:ln>
                <a:solidFill>
                  <a:srgbClr val="FF3300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PMT (Photomultiplier tubes)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en-US" altLang="en-US" sz="1400" b="1" i="0" u="none" strike="noStrike" kern="1200" cap="none" spc="0" normalizeH="0" baseline="0" noProof="0">
                <a:ln>
                  <a:noFill/>
                </a:ln>
                <a:solidFill>
                  <a:srgbClr val="FF3300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                                                        HPD (Hybrid Photodiodes)</a:t>
            </a:r>
          </a:p>
        </p:txBody>
      </p:sp>
      <p:sp>
        <p:nvSpPr>
          <p:cNvPr id="24582" name="Text Box 5"/>
          <p:cNvSpPr txBox="1">
            <a:spLocks noChangeArrowheads="1"/>
          </p:cNvSpPr>
          <p:nvPr/>
        </p:nvSpPr>
        <p:spPr bwMode="auto">
          <a:xfrm>
            <a:off x="2743200" y="152400"/>
            <a:ext cx="2751138" cy="346075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Detection of  Photoelectrons</a:t>
            </a:r>
          </a:p>
        </p:txBody>
      </p:sp>
      <p:sp>
        <p:nvSpPr>
          <p:cNvPr id="24583" name="Text Box 6"/>
          <p:cNvSpPr txBox="1">
            <a:spLocks noChangeArrowheads="1"/>
          </p:cNvSpPr>
          <p:nvPr/>
        </p:nvSpPr>
        <p:spPr bwMode="auto">
          <a:xfrm>
            <a:off x="838200" y="3048000"/>
            <a:ext cx="355600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C0504D"/>
              </a:solidFill>
              <a:effectLst/>
              <a:uLnTx/>
              <a:uFillTx/>
              <a:latin typeface="Arial Unicode MS" pitchFamily="34" charset="-128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C0504D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  </a:t>
            </a:r>
          </a:p>
        </p:txBody>
      </p:sp>
      <p:sp>
        <p:nvSpPr>
          <p:cNvPr id="24584" name="Text Box 7"/>
          <p:cNvSpPr txBox="1">
            <a:spLocks noChangeArrowheads="1"/>
          </p:cNvSpPr>
          <p:nvPr/>
        </p:nvSpPr>
        <p:spPr bwMode="auto">
          <a:xfrm>
            <a:off x="1600200" y="762000"/>
            <a:ext cx="7391400" cy="1314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§"/>
              <a:tabLst/>
              <a:defRPr/>
            </a:pP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C0504D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Convert Photons </a:t>
            </a: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C0504D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  <a:sym typeface="Wingdings" pitchFamily="2" charset="2"/>
              </a:rPr>
              <a:t> Photoelectrons   using a photocathode</a:t>
            </a:r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C0504D"/>
              </a:solidFill>
              <a:effectLst/>
              <a:uLnTx/>
              <a:uFillTx/>
              <a:latin typeface="Arial Unicode MS" pitchFamily="34" charset="-128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§"/>
              <a:tabLst/>
              <a:defRPr/>
            </a:pPr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C0504D"/>
              </a:solidFill>
              <a:effectLst/>
              <a:uLnTx/>
              <a:uFillTx/>
              <a:latin typeface="Arial Unicode MS" pitchFamily="34" charset="-128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§"/>
              <a:tabLst/>
              <a:defRPr/>
            </a:pP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C0504D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Detect these photoelectrons using ‘charged track detectors’.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§"/>
              <a:tabLst/>
              <a:defRPr/>
            </a:pPr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C0504D"/>
              </a:solidFill>
              <a:effectLst/>
              <a:uLnTx/>
              <a:uFillTx/>
              <a:latin typeface="Arial Unicode MS" pitchFamily="34" charset="-128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§"/>
              <a:tabLst/>
              <a:defRPr/>
            </a:pP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C0504D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Measure the position and (/or ) time of photoelectrons in the tracking detector. </a:t>
            </a:r>
          </a:p>
        </p:txBody>
      </p:sp>
      <p:sp>
        <p:nvSpPr>
          <p:cNvPr id="24585" name="Text Box 8"/>
          <p:cNvSpPr txBox="1">
            <a:spLocks noChangeArrowheads="1"/>
          </p:cNvSpPr>
          <p:nvPr/>
        </p:nvSpPr>
        <p:spPr bwMode="auto">
          <a:xfrm>
            <a:off x="228600" y="762000"/>
            <a:ext cx="1236663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</a:t>
            </a: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C0504D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Principle:</a:t>
            </a:r>
          </a:p>
        </p:txBody>
      </p:sp>
      <p:sp>
        <p:nvSpPr>
          <p:cNvPr id="24586" name="Text Box 9"/>
          <p:cNvSpPr txBox="1">
            <a:spLocks noChangeArrowheads="1"/>
          </p:cNvSpPr>
          <p:nvPr/>
        </p:nvSpPr>
        <p:spPr bwMode="auto">
          <a:xfrm>
            <a:off x="381000" y="2286000"/>
            <a:ext cx="7726795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en-US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en-US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anose="020B0604020202020204" pitchFamily="34" charset="0"/>
              </a:rPr>
              <a:t>General introduction to tracking detectors </a:t>
            </a:r>
            <a:r>
              <a:rPr kumimoji="0" lang="en-US" alt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anose="020B0604020202020204" pitchFamily="34" charset="0"/>
              </a:rPr>
              <a:t> and silicon detectors is </a:t>
            </a:r>
            <a:r>
              <a:rPr kumimoji="0" lang="en-US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anose="020B0604020202020204" pitchFamily="34" charset="0"/>
              </a:rPr>
              <a:t>not covered in this lecture</a:t>
            </a:r>
            <a:r>
              <a:rPr kumimoji="0" lang="en-US" alt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anose="020B0604020202020204" pitchFamily="34" charset="0"/>
              </a:rPr>
              <a:t>.</a:t>
            </a:r>
            <a:endParaRPr kumimoji="0" lang="en-US" altLang="en-US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24587" name="Text Box 10"/>
          <p:cNvSpPr txBox="1">
            <a:spLocks noChangeArrowheads="1"/>
          </p:cNvSpPr>
          <p:nvPr/>
        </p:nvSpPr>
        <p:spPr bwMode="auto">
          <a:xfrm>
            <a:off x="381000" y="5891213"/>
            <a:ext cx="46609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6600FF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 Solid state detectors:     Silicon photomultipliers</a:t>
            </a:r>
          </a:p>
        </p:txBody>
      </p:sp>
    </p:spTree>
    <p:extLst>
      <p:ext uri="{BB962C8B-B14F-4D97-AF65-F5344CB8AC3E}">
        <p14:creationId xmlns:p14="http://schemas.microsoft.com/office/powerpoint/2010/main" val="2622272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5367AA1-7926-498D-9643-97AD7CF40247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26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5603" name="Text Box 2"/>
          <p:cNvSpPr txBox="1">
            <a:spLocks noChangeArrowheads="1"/>
          </p:cNvSpPr>
          <p:nvPr/>
        </p:nvSpPr>
        <p:spPr bwMode="auto">
          <a:xfrm>
            <a:off x="3200400" y="152400"/>
            <a:ext cx="1905000" cy="40640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000" b="1" i="1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Photodetectors</a:t>
            </a:r>
          </a:p>
        </p:txBody>
      </p:sp>
      <p:sp>
        <p:nvSpPr>
          <p:cNvPr id="25604" name="Text Box 3"/>
          <p:cNvSpPr txBox="1">
            <a:spLocks noChangeArrowheads="1"/>
          </p:cNvSpPr>
          <p:nvPr/>
        </p:nvSpPr>
        <p:spPr bwMode="auto">
          <a:xfrm>
            <a:off x="228600" y="784668"/>
            <a:ext cx="2243138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en-US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 Photon Conversion:</a:t>
            </a:r>
          </a:p>
        </p:txBody>
      </p:sp>
      <p:sp>
        <p:nvSpPr>
          <p:cNvPr id="25605" name="Text Box 4"/>
          <p:cNvSpPr txBox="1">
            <a:spLocks noChangeArrowheads="1"/>
          </p:cNvSpPr>
          <p:nvPr/>
        </p:nvSpPr>
        <p:spPr bwMode="auto">
          <a:xfrm>
            <a:off x="2498725" y="2120900"/>
            <a:ext cx="2413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</a:t>
            </a:r>
          </a:p>
        </p:txBody>
      </p:sp>
      <p:sp>
        <p:nvSpPr>
          <p:cNvPr id="25606" name="Text Box 5"/>
          <p:cNvSpPr txBox="1">
            <a:spLocks noChangeArrowheads="1"/>
          </p:cNvSpPr>
          <p:nvPr/>
        </p:nvSpPr>
        <p:spPr bwMode="auto">
          <a:xfrm>
            <a:off x="228600" y="1222447"/>
            <a:ext cx="6683829" cy="180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§"/>
              <a:tabLst/>
              <a:defRPr/>
            </a:pPr>
            <a:r>
              <a:rPr kumimoji="0" lang="en-US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Photoelectric Effect :   Photon energy to be above the ‘work function’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en-US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                                      (</a:t>
            </a:r>
            <a:r>
              <a:rPr kumimoji="0" lang="en-US" alt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CC3300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Einstein : Nobel Prize in 1921</a:t>
            </a:r>
            <a:r>
              <a:rPr kumimoji="0" lang="en-US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).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§"/>
              <a:tabLst/>
              <a:defRPr/>
            </a:pPr>
            <a:r>
              <a:rPr kumimoji="0" lang="en-US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Commercial alkaline Photocathodes:  </a:t>
            </a:r>
            <a:r>
              <a:rPr kumimoji="0" lang="en-US" alt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Bialkali</a:t>
            </a:r>
            <a:r>
              <a:rPr kumimoji="0" lang="en-US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, </a:t>
            </a:r>
            <a:r>
              <a:rPr kumimoji="0" lang="en-US" alt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Trialkali</a:t>
            </a:r>
            <a:r>
              <a:rPr kumimoji="0" lang="en-US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(S20) , </a:t>
            </a:r>
            <a:r>
              <a:rPr kumimoji="0" lang="en-US" alt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CsI</a:t>
            </a:r>
            <a:r>
              <a:rPr kumimoji="0" lang="en-US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 etc.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en-US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  Alkali metals have relatively low ‘work function’.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§"/>
              <a:tabLst/>
              <a:defRPr/>
            </a:pPr>
            <a:r>
              <a:rPr kumimoji="0" lang="en-US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There are also gases where the photon conversion takes place.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§"/>
              <a:tabLst/>
              <a:defRPr/>
            </a:pPr>
            <a:r>
              <a:rPr kumimoji="0" lang="en-US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Different photocathodes are efficient at different wavelength ranges.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§"/>
              <a:tabLst/>
              <a:defRPr/>
            </a:pPr>
            <a:r>
              <a:rPr kumimoji="0" lang="en-US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Quantum Efficiency (QE) : Fraction of photons converted to electrons</a:t>
            </a:r>
          </a:p>
        </p:txBody>
      </p:sp>
      <p:pic>
        <p:nvPicPr>
          <p:cNvPr id="25607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147189"/>
            <a:ext cx="4407252" cy="34119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214" t="3631" r="6716" b="35829"/>
          <a:stretch/>
        </p:blipFill>
        <p:spPr>
          <a:xfrm>
            <a:off x="4563463" y="3147189"/>
            <a:ext cx="4580537" cy="3058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0661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5D8436D-0DB5-40F2-A9BF-42B6727CE57F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27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2867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533400"/>
            <a:ext cx="4419600" cy="3005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676" name="Text Box 3"/>
          <p:cNvSpPr txBox="1">
            <a:spLocks noChangeArrowheads="1"/>
          </p:cNvSpPr>
          <p:nvPr/>
        </p:nvSpPr>
        <p:spPr bwMode="auto">
          <a:xfrm>
            <a:off x="2362200" y="228600"/>
            <a:ext cx="3587750" cy="346075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Photodetector  with CsI photocathode</a:t>
            </a:r>
          </a:p>
        </p:txBody>
      </p:sp>
      <p:sp>
        <p:nvSpPr>
          <p:cNvPr id="28677" name="Text Box 4"/>
          <p:cNvSpPr txBox="1">
            <a:spLocks noChangeArrowheads="1"/>
          </p:cNvSpPr>
          <p:nvPr/>
        </p:nvSpPr>
        <p:spPr bwMode="auto">
          <a:xfrm>
            <a:off x="4876800" y="811213"/>
            <a:ext cx="27813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en-US" altLang="en-US" sz="12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Used in ALICE experiment at CERN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en-US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C0504D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Thickness of</a:t>
            </a:r>
            <a:r>
              <a:rPr kumimoji="0" lang="en-US" altLang="en-US" sz="12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: </a:t>
            </a:r>
          </a:p>
        </p:txBody>
      </p:sp>
      <p:sp>
        <p:nvSpPr>
          <p:cNvPr id="28678" name="Text Box 5"/>
          <p:cNvSpPr txBox="1">
            <a:spLocks noChangeArrowheads="1"/>
          </p:cNvSpPr>
          <p:nvPr/>
        </p:nvSpPr>
        <p:spPr bwMode="auto">
          <a:xfrm>
            <a:off x="6172200" y="1066800"/>
            <a:ext cx="2133600" cy="1370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altLang="en-US" sz="12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</a:t>
            </a:r>
            <a:r>
              <a:rPr kumimoji="0" lang="en-US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C0504D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radiator = 10mm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C0504D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quartz window= 5mm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C0504D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MWPC gaps= 2 mm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FF3300"/>
              </a:buClr>
              <a:buSzTx/>
              <a:buFontTx/>
              <a:buChar char="•"/>
              <a:tabLst/>
              <a:defRPr/>
            </a:pPr>
            <a:r>
              <a:rPr kumimoji="0" lang="en-US" altLang="en-US" sz="12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</a:t>
            </a:r>
            <a:r>
              <a:rPr kumimoji="0" lang="en-US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FF3300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Wire cathode pitch=2 mm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FF3300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Anode pitch= 4 mm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FF3300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anode diameter= 20 micron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FF3300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pad size = 8*8 mm</a:t>
            </a:r>
            <a:r>
              <a:rPr kumimoji="0" lang="en-US" altLang="en-US" sz="1200" b="1" i="0" u="none" strike="noStrike" kern="1200" cap="none" spc="0" normalizeH="0" baseline="30000" noProof="0">
                <a:ln>
                  <a:noFill/>
                </a:ln>
                <a:solidFill>
                  <a:srgbClr val="FF3300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2</a:t>
            </a:r>
          </a:p>
        </p:txBody>
      </p:sp>
      <p:sp>
        <p:nvSpPr>
          <p:cNvPr id="28679" name="Text Box 6"/>
          <p:cNvSpPr txBox="1">
            <a:spLocks noChangeArrowheads="1"/>
          </p:cNvSpPr>
          <p:nvPr/>
        </p:nvSpPr>
        <p:spPr bwMode="auto">
          <a:xfrm>
            <a:off x="0" y="3276600"/>
            <a:ext cx="199072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Proximity focussing</a:t>
            </a:r>
          </a:p>
        </p:txBody>
      </p:sp>
      <p:pic>
        <p:nvPicPr>
          <p:cNvPr id="28680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3657600"/>
            <a:ext cx="4975225" cy="2873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681" name="Text Box 8"/>
          <p:cNvSpPr txBox="1">
            <a:spLocks noChangeArrowheads="1"/>
          </p:cNvSpPr>
          <p:nvPr/>
        </p:nvSpPr>
        <p:spPr bwMode="auto">
          <a:xfrm>
            <a:off x="365125" y="6510338"/>
            <a:ext cx="4156075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2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cause feedback: leading to loss of original signal info. </a:t>
            </a:r>
          </a:p>
        </p:txBody>
      </p:sp>
      <p:sp>
        <p:nvSpPr>
          <p:cNvPr id="28682" name="Text Box 11"/>
          <p:cNvSpPr txBox="1">
            <a:spLocks noChangeArrowheads="1"/>
          </p:cNvSpPr>
          <p:nvPr/>
        </p:nvSpPr>
        <p:spPr bwMode="auto">
          <a:xfrm>
            <a:off x="5318125" y="4376738"/>
            <a:ext cx="1646238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Backscatterd electron</a:t>
            </a:r>
          </a:p>
        </p:txBody>
      </p:sp>
      <p:sp>
        <p:nvSpPr>
          <p:cNvPr id="28683" name="Text Box 12"/>
          <p:cNvSpPr txBox="1">
            <a:spLocks noChangeArrowheads="1"/>
          </p:cNvSpPr>
          <p:nvPr/>
        </p:nvSpPr>
        <p:spPr bwMode="auto">
          <a:xfrm>
            <a:off x="5318125" y="4910138"/>
            <a:ext cx="2557463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Electron transport region (diffusion)</a:t>
            </a:r>
          </a:p>
        </p:txBody>
      </p:sp>
      <p:sp>
        <p:nvSpPr>
          <p:cNvPr id="28684" name="Text Box 13"/>
          <p:cNvSpPr txBox="1">
            <a:spLocks noChangeArrowheads="1"/>
          </p:cNvSpPr>
          <p:nvPr/>
        </p:nvSpPr>
        <p:spPr bwMode="auto">
          <a:xfrm>
            <a:off x="4632325" y="3690938"/>
            <a:ext cx="6477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FF3399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photon</a:t>
            </a:r>
          </a:p>
        </p:txBody>
      </p:sp>
      <p:sp>
        <p:nvSpPr>
          <p:cNvPr id="28685" name="Text Box 14"/>
          <p:cNvSpPr txBox="1">
            <a:spLocks noChangeArrowheads="1"/>
          </p:cNvSpPr>
          <p:nvPr/>
        </p:nvSpPr>
        <p:spPr bwMode="auto">
          <a:xfrm>
            <a:off x="4784725" y="6357938"/>
            <a:ext cx="6477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FF3399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photon</a:t>
            </a:r>
          </a:p>
        </p:txBody>
      </p:sp>
      <p:sp>
        <p:nvSpPr>
          <p:cNvPr id="28686" name="Text Box 15"/>
          <p:cNvSpPr txBox="1">
            <a:spLocks noChangeArrowheads="1"/>
          </p:cNvSpPr>
          <p:nvPr/>
        </p:nvSpPr>
        <p:spPr bwMode="auto">
          <a:xfrm>
            <a:off x="6003925" y="5446713"/>
            <a:ext cx="1595438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Typical gain</a:t>
            </a: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: </a:t>
            </a:r>
            <a:r>
              <a:rPr kumimoji="0" lang="en-US" alt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10</a:t>
            </a: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 </a:t>
            </a:r>
            <a:r>
              <a:rPr kumimoji="0" lang="en-US" altLang="en-US" sz="1600" b="0" i="0" u="none" strike="noStrike" kern="1200" cap="none" spc="0" normalizeH="0" baseline="3000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4</a:t>
            </a:r>
          </a:p>
        </p:txBody>
      </p:sp>
      <p:sp>
        <p:nvSpPr>
          <p:cNvPr id="28687" name="Text Box 16"/>
          <p:cNvSpPr txBox="1">
            <a:spLocks noChangeArrowheads="1"/>
          </p:cNvSpPr>
          <p:nvPr/>
        </p:nvSpPr>
        <p:spPr bwMode="auto">
          <a:xfrm>
            <a:off x="5029200" y="2667000"/>
            <a:ext cx="236855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en-US" alt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 </a:t>
            </a:r>
            <a:r>
              <a: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Total detector area: 12 m</a:t>
            </a:r>
            <a:r>
              <a:rPr kumimoji="0" lang="en-US" altLang="en-US" sz="1200" b="0" i="0" u="none" strike="noStrike" kern="1200" cap="none" spc="0" normalizeH="0" baseline="3000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2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200" b="0" i="0" u="none" strike="noStrike" kern="1200" cap="none" spc="0" normalizeH="0" baseline="3000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 Open geometry: using MWPC</a:t>
            </a:r>
          </a:p>
        </p:txBody>
      </p:sp>
    </p:spTree>
    <p:extLst>
      <p:ext uri="{BB962C8B-B14F-4D97-AF65-F5344CB8AC3E}">
        <p14:creationId xmlns:p14="http://schemas.microsoft.com/office/powerpoint/2010/main" val="3689560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9FCE060-19C6-478E-9B45-B3DE6414D0E2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28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aphicFrame>
        <p:nvGraphicFramePr>
          <p:cNvPr id="29699" name="Object 2"/>
          <p:cNvGraphicFramePr>
            <a:graphicFrameLocks noChangeAspect="1"/>
          </p:cNvGraphicFramePr>
          <p:nvPr/>
        </p:nvGraphicFramePr>
        <p:xfrm>
          <a:off x="6019800" y="685800"/>
          <a:ext cx="2286000" cy="2066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4" name="Photo Editor Photo" r:id="rId4" imgW="5852667" imgH="7803556" progId="">
                  <p:embed/>
                </p:oleObj>
              </mc:Choice>
              <mc:Fallback>
                <p:oleObj name="Photo Editor Photo" r:id="rId4" imgW="5852667" imgH="7803556" progId="">
                  <p:embed/>
                  <p:pic>
                    <p:nvPicPr>
                      <p:cNvPr id="29699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l="7813" t="21875" r="9375" b="24219"/>
                      <a:stretch>
                        <a:fillRect/>
                      </a:stretch>
                    </p:blipFill>
                    <p:spPr bwMode="auto">
                      <a:xfrm>
                        <a:off x="6019800" y="685800"/>
                        <a:ext cx="2286000" cy="20669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9700" name="Text Box 4"/>
          <p:cNvSpPr txBox="1">
            <a:spLocks noChangeArrowheads="1"/>
          </p:cNvSpPr>
          <p:nvPr/>
        </p:nvSpPr>
        <p:spPr bwMode="auto">
          <a:xfrm>
            <a:off x="1828800" y="152400"/>
            <a:ext cx="4733925" cy="346075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Recent Developments: Gas Based Photodetectors</a:t>
            </a:r>
          </a:p>
        </p:txBody>
      </p:sp>
      <p:sp>
        <p:nvSpPr>
          <p:cNvPr id="29701" name="Text Box 9"/>
          <p:cNvSpPr txBox="1">
            <a:spLocks noChangeArrowheads="1"/>
          </p:cNvSpPr>
          <p:nvPr/>
        </p:nvSpPr>
        <p:spPr bwMode="auto">
          <a:xfrm>
            <a:off x="4953000" y="2971800"/>
            <a:ext cx="3957638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GEM with semi-transparent Photocathode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(K-Cs-Sb) </a:t>
            </a:r>
          </a:p>
        </p:txBody>
      </p:sp>
      <p:pic>
        <p:nvPicPr>
          <p:cNvPr id="29702" name="Picture 10" descr="principle_3GEM"/>
          <p:cNvPicPr preferRelativeResize="0"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1219200"/>
            <a:ext cx="2416175" cy="259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703" name="Picture 11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200" y="4343400"/>
            <a:ext cx="2757488" cy="2016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704" name="Text Box 12"/>
          <p:cNvSpPr txBox="1">
            <a:spLocks noChangeArrowheads="1"/>
          </p:cNvSpPr>
          <p:nvPr/>
        </p:nvSpPr>
        <p:spPr bwMode="auto">
          <a:xfrm>
            <a:off x="441325" y="4430713"/>
            <a:ext cx="4340225" cy="2006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en-US" alt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 Photon and ion feed back reduced.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endParaRPr kumimoji="0" lang="en-US" altLang="en-US" sz="1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en-US" alt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 Gated operation to reduce noise.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en-US" alt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        (no readout outside a ‘time window of signal’)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endParaRPr kumimoji="0" lang="en-US" altLang="en-US" sz="1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en-US" alt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 For now only closed geometry ( in sealed tubes):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en-US" alt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    Reduced fraction of useful area for photon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en-US" alt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    detection (Active Area Fraction) compared to open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en-US" alt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    geometry.</a:t>
            </a:r>
          </a:p>
        </p:txBody>
      </p:sp>
      <p:sp>
        <p:nvSpPr>
          <p:cNvPr id="29705" name="TextBox 8"/>
          <p:cNvSpPr txBox="1">
            <a:spLocks noChangeArrowheads="1"/>
          </p:cNvSpPr>
          <p:nvPr/>
        </p:nvSpPr>
        <p:spPr bwMode="auto">
          <a:xfrm>
            <a:off x="228600" y="685800"/>
            <a:ext cx="2493963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GEM: Gas Electron Multiplier</a:t>
            </a:r>
          </a:p>
        </p:txBody>
      </p:sp>
    </p:spTree>
    <p:extLst>
      <p:ext uri="{BB962C8B-B14F-4D97-AF65-F5344CB8AC3E}">
        <p14:creationId xmlns:p14="http://schemas.microsoft.com/office/powerpoint/2010/main" val="2007587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50E0FFD-4741-488E-AFC5-660358C1CB0C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29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30723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612775"/>
            <a:ext cx="5410200" cy="2471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24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3262313"/>
            <a:ext cx="3657600" cy="3438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25" name="Picture 4" descr="DSCN014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3397"/>
          <a:stretch>
            <a:fillRect/>
          </a:stretch>
        </p:blipFill>
        <p:spPr bwMode="auto">
          <a:xfrm>
            <a:off x="6781800" y="3962400"/>
            <a:ext cx="2046288" cy="2362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26" name="Text Box 5"/>
          <p:cNvSpPr txBox="1">
            <a:spLocks noChangeArrowheads="1"/>
          </p:cNvSpPr>
          <p:nvPr/>
        </p:nvSpPr>
        <p:spPr bwMode="auto">
          <a:xfrm>
            <a:off x="1905000" y="152400"/>
            <a:ext cx="2994025" cy="346075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Vacuum Based Photodetectors</a:t>
            </a:r>
          </a:p>
        </p:txBody>
      </p:sp>
      <p:pic>
        <p:nvPicPr>
          <p:cNvPr id="30727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9800" y="1676400"/>
            <a:ext cx="1828800" cy="1533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28" name="Text Box 7"/>
          <p:cNvSpPr txBox="1">
            <a:spLocks noChangeArrowheads="1"/>
          </p:cNvSpPr>
          <p:nvPr/>
        </p:nvSpPr>
        <p:spPr bwMode="auto">
          <a:xfrm>
            <a:off x="7391400" y="6400800"/>
            <a:ext cx="611188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HPD</a:t>
            </a:r>
          </a:p>
        </p:txBody>
      </p:sp>
      <p:sp>
        <p:nvSpPr>
          <p:cNvPr id="30729" name="Text Box 8"/>
          <p:cNvSpPr txBox="1">
            <a:spLocks noChangeArrowheads="1"/>
          </p:cNvSpPr>
          <p:nvPr/>
        </p:nvSpPr>
        <p:spPr bwMode="auto">
          <a:xfrm>
            <a:off x="7696200" y="2133600"/>
            <a:ext cx="9175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MAPMT</a:t>
            </a:r>
          </a:p>
        </p:txBody>
      </p:sp>
      <p:pic>
        <p:nvPicPr>
          <p:cNvPr id="30730" name="Picture 9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9800" y="304800"/>
            <a:ext cx="1905000" cy="1439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31" name="Text Box 10"/>
          <p:cNvSpPr txBox="1">
            <a:spLocks noChangeArrowheads="1"/>
          </p:cNvSpPr>
          <p:nvPr/>
        </p:nvSpPr>
        <p:spPr bwMode="auto">
          <a:xfrm>
            <a:off x="8077200" y="914400"/>
            <a:ext cx="7143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PMTs</a:t>
            </a:r>
          </a:p>
        </p:txBody>
      </p:sp>
      <p:sp>
        <p:nvSpPr>
          <p:cNvPr id="30732" name="Text Box 11"/>
          <p:cNvSpPr txBox="1">
            <a:spLocks noChangeArrowheads="1"/>
          </p:cNvSpPr>
          <p:nvPr/>
        </p:nvSpPr>
        <p:spPr bwMode="auto">
          <a:xfrm>
            <a:off x="4800600" y="3200400"/>
            <a:ext cx="4297363" cy="82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§"/>
              <a:tabLst/>
              <a:defRPr/>
            </a:pP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C0504D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 PMTs Commercially produced: more info in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C0504D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   </a:t>
            </a: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C0504D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  <a:hlinkClick r:id="rId8"/>
              </a:rPr>
              <a:t>www.sales.hamamatsu.com</a:t>
            </a:r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C0504D"/>
              </a:solidFill>
              <a:effectLst/>
              <a:uLnTx/>
              <a:uFillTx/>
              <a:latin typeface="Arial Unicode MS" pitchFamily="34" charset="-128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C0504D"/>
              </a:solidFill>
              <a:effectLst/>
              <a:uLnTx/>
              <a:uFillTx/>
              <a:latin typeface="Arial Unicode MS" pitchFamily="34" charset="-128"/>
              <a:ea typeface="+mn-ea"/>
              <a:cs typeface="+mn-cs"/>
            </a:endParaRPr>
          </a:p>
        </p:txBody>
      </p:sp>
      <p:pic>
        <p:nvPicPr>
          <p:cNvPr id="30733" name="Picture 12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6200" y="4343400"/>
            <a:ext cx="2286000" cy="1135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34" name="Text Box 13"/>
          <p:cNvSpPr txBox="1">
            <a:spLocks noChangeArrowheads="1"/>
          </p:cNvSpPr>
          <p:nvPr/>
        </p:nvSpPr>
        <p:spPr bwMode="auto">
          <a:xfrm>
            <a:off x="4038600" y="5511800"/>
            <a:ext cx="20193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400" b="1" i="0" u="none" strike="noStrike" kern="1200" cap="none" spc="0" normalizeH="0" baseline="0" noProof="0">
                <a:ln>
                  <a:noFill/>
                </a:ln>
                <a:solidFill>
                  <a:srgbClr val="C0504D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Silicon detector of HPD</a:t>
            </a:r>
          </a:p>
        </p:txBody>
      </p:sp>
    </p:spTree>
    <p:extLst>
      <p:ext uri="{BB962C8B-B14F-4D97-AF65-F5344CB8AC3E}">
        <p14:creationId xmlns:p14="http://schemas.microsoft.com/office/powerpoint/2010/main" val="545558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Introduction (</a:t>
            </a:r>
            <a:r>
              <a:rPr lang="en-GB" dirty="0" err="1" smtClean="0"/>
              <a:t>i</a:t>
            </a:r>
            <a:r>
              <a:rPr lang="en-GB" dirty="0" smtClean="0"/>
              <a:t>)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5DEEA70-F2A5-4F11-9D2F-52A27AAB522D}" type="slidenum">
              <a:rPr lang="en-GB" smtClean="0"/>
              <a:pPr>
                <a:defRPr/>
              </a:pPr>
              <a:t>3</a:t>
            </a:fld>
            <a:endParaRPr lang="en-GB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7" y="1141413"/>
            <a:ext cx="7305745" cy="37520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79387" y="4970765"/>
            <a:ext cx="80772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/>
              <a:t>A “generic” particle physics experiment has “built-in” a lot of particle ID for:</a:t>
            </a:r>
          </a:p>
          <a:p>
            <a:r>
              <a:rPr lang="en-GB" sz="2000" dirty="0" smtClean="0"/>
              <a:t>Electrons, photons, neutrons and muons</a:t>
            </a:r>
          </a:p>
        </p:txBody>
      </p:sp>
    </p:spTree>
    <p:extLst>
      <p:ext uri="{BB962C8B-B14F-4D97-AF65-F5344CB8AC3E}">
        <p14:creationId xmlns:p14="http://schemas.microsoft.com/office/powerpoint/2010/main" val="360591566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B3C9B80-670A-4C7B-A898-E07FC871CE53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30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31747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600" y="533400"/>
            <a:ext cx="3657600" cy="3230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748" name="Text Box 3"/>
          <p:cNvSpPr txBox="1">
            <a:spLocks noChangeArrowheads="1"/>
          </p:cNvSpPr>
          <p:nvPr/>
        </p:nvSpPr>
        <p:spPr bwMode="auto">
          <a:xfrm>
            <a:off x="228600" y="5181600"/>
            <a:ext cx="8447088" cy="1069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 Band gap in Silicon = 3.16eV;     Typical  Max Gain =  20 keV / 3.16 eV = 5000  (approx)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Unicode MS" pitchFamily="34" charset="-128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Unicode MS" pitchFamily="34" charset="-128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                                       </a:t>
            </a:r>
          </a:p>
        </p:txBody>
      </p:sp>
      <p:pic>
        <p:nvPicPr>
          <p:cNvPr id="31749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457200"/>
            <a:ext cx="4119563" cy="4125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750" name="Text Box 5"/>
          <p:cNvSpPr txBox="1">
            <a:spLocks noChangeArrowheads="1"/>
          </p:cNvSpPr>
          <p:nvPr/>
        </p:nvSpPr>
        <p:spPr bwMode="auto">
          <a:xfrm>
            <a:off x="288925" y="4483100"/>
            <a:ext cx="4438650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Signal pulse height spectrum of a 61-pixel HPD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Illuminated with Cherenkov photons</a:t>
            </a:r>
          </a:p>
        </p:txBody>
      </p:sp>
      <p:sp>
        <p:nvSpPr>
          <p:cNvPr id="31751" name="Text Box 6"/>
          <p:cNvSpPr txBox="1">
            <a:spLocks noChangeArrowheads="1"/>
          </p:cNvSpPr>
          <p:nvPr/>
        </p:nvSpPr>
        <p:spPr bwMode="auto">
          <a:xfrm>
            <a:off x="3352800" y="152400"/>
            <a:ext cx="1706563" cy="346075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Features of HPD</a:t>
            </a:r>
          </a:p>
        </p:txBody>
      </p:sp>
    </p:spTree>
    <p:extLst>
      <p:ext uri="{BB962C8B-B14F-4D97-AF65-F5344CB8AC3E}">
        <p14:creationId xmlns:p14="http://schemas.microsoft.com/office/powerpoint/2010/main" val="3040798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1B72420-A243-4B2F-9AB4-A7BA8BA2249A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2771" name="Text Box 2"/>
          <p:cNvSpPr txBox="1">
            <a:spLocks noChangeArrowheads="1"/>
          </p:cNvSpPr>
          <p:nvPr/>
        </p:nvSpPr>
        <p:spPr bwMode="auto">
          <a:xfrm>
            <a:off x="2971800" y="152400"/>
            <a:ext cx="3187700" cy="346075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Features of the PMTs and  HPDs</a:t>
            </a:r>
          </a:p>
        </p:txBody>
      </p:sp>
      <p:sp>
        <p:nvSpPr>
          <p:cNvPr id="32772" name="Text Box 3"/>
          <p:cNvSpPr txBox="1">
            <a:spLocks noChangeArrowheads="1"/>
          </p:cNvSpPr>
          <p:nvPr/>
        </p:nvSpPr>
        <p:spPr bwMode="auto">
          <a:xfrm>
            <a:off x="228600" y="762000"/>
            <a:ext cx="935038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§"/>
              <a:tabLst/>
              <a:defRPr/>
            </a:pP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 PMT: </a:t>
            </a:r>
          </a:p>
        </p:txBody>
      </p:sp>
      <p:sp>
        <p:nvSpPr>
          <p:cNvPr id="32773" name="Text Box 4"/>
          <p:cNvSpPr txBox="1">
            <a:spLocks noChangeArrowheads="1"/>
          </p:cNvSpPr>
          <p:nvPr/>
        </p:nvSpPr>
        <p:spPr bwMode="auto">
          <a:xfrm>
            <a:off x="1143000" y="762000"/>
            <a:ext cx="6653213" cy="2781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Typical Gain of MAPMT 300 K.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Unicode MS" pitchFamily="34" charset="-128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Excellent time resolution: 125 ps for example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   (Ex: used in underwater Cherenkov detectors).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Unicode MS" pitchFamily="34" charset="-128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 Active area fraction: 40 % : Fraction of effective detection area.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    This can be Improved with a lens, but then one may loose some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    photons at the lens surface.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Unicode MS" pitchFamily="34" charset="-128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Recent developments: Flat panel pmts with 89 % active area fraction.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                                       New photocathodes with &gt;45% QE at 400 nm</a:t>
            </a:r>
          </a:p>
        </p:txBody>
      </p:sp>
      <p:sp>
        <p:nvSpPr>
          <p:cNvPr id="32774" name="Text Box 5"/>
          <p:cNvSpPr txBox="1">
            <a:spLocks noChangeArrowheads="1"/>
          </p:cNvSpPr>
          <p:nvPr/>
        </p:nvSpPr>
        <p:spPr bwMode="auto">
          <a:xfrm>
            <a:off x="304800" y="3886200"/>
            <a:ext cx="947738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HPD: </a:t>
            </a:r>
          </a:p>
        </p:txBody>
      </p:sp>
      <p:sp>
        <p:nvSpPr>
          <p:cNvPr id="32775" name="Text Box 6"/>
          <p:cNvSpPr txBox="1">
            <a:spLocks noChangeArrowheads="1"/>
          </p:cNvSpPr>
          <p:nvPr/>
        </p:nvSpPr>
        <p:spPr bwMode="auto">
          <a:xfrm>
            <a:off x="1447800" y="3962400"/>
            <a:ext cx="5802313" cy="1314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Typical gain 5K, but quite uniform across different channels.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Excellent Single photon identification capability.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Unicode MS" pitchFamily="34" charset="-128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Active area fraction: 35</a:t>
            </a: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  <a:sym typeface="Wingdings" pitchFamily="2" charset="2"/>
              </a:rPr>
              <a:t> 76 %</a:t>
            </a:r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Unicode MS" pitchFamily="34" charset="-128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81632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5B26312-C687-417E-9E8D-BF89FA1C37CB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3795" name="Text Box 2"/>
          <p:cNvSpPr txBox="1">
            <a:spLocks noChangeArrowheads="1"/>
          </p:cNvSpPr>
          <p:nvPr/>
        </p:nvSpPr>
        <p:spPr bwMode="auto">
          <a:xfrm>
            <a:off x="2362200" y="152400"/>
            <a:ext cx="32448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Comparison of photodetectors</a:t>
            </a:r>
          </a:p>
        </p:txBody>
      </p:sp>
      <p:sp>
        <p:nvSpPr>
          <p:cNvPr id="33796" name="Text Box 3"/>
          <p:cNvSpPr txBox="1">
            <a:spLocks noChangeArrowheads="1"/>
          </p:cNvSpPr>
          <p:nvPr/>
        </p:nvSpPr>
        <p:spPr bwMode="auto">
          <a:xfrm>
            <a:off x="2514600" y="1676400"/>
            <a:ext cx="6124575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0504D"/>
              </a:buClr>
              <a:buSzTx/>
              <a:buFont typeface="Wingdings" pitchFamily="2" charset="2"/>
              <a:buChar char="§"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 </a:t>
            </a: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C0504D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Related to photon and ion feed back and high gains at high rate.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§"/>
              <a:tabLst/>
              <a:defRPr/>
            </a:pP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C0504D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 Detection in visible wavelength range (for better resolution)</a:t>
            </a:r>
          </a:p>
        </p:txBody>
      </p:sp>
      <p:sp>
        <p:nvSpPr>
          <p:cNvPr id="33797" name="Text Box 4"/>
          <p:cNvSpPr txBox="1">
            <a:spLocks noChangeArrowheads="1"/>
          </p:cNvSpPr>
          <p:nvPr/>
        </p:nvSpPr>
        <p:spPr bwMode="auto">
          <a:xfrm>
            <a:off x="304800" y="1143000"/>
            <a:ext cx="1406525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 Gaseous:</a:t>
            </a:r>
          </a:p>
        </p:txBody>
      </p:sp>
      <p:sp>
        <p:nvSpPr>
          <p:cNvPr id="33798" name="Text Box 5"/>
          <p:cNvSpPr txBox="1">
            <a:spLocks noChangeArrowheads="1"/>
          </p:cNvSpPr>
          <p:nvPr/>
        </p:nvSpPr>
        <p:spPr bwMode="auto">
          <a:xfrm>
            <a:off x="990600" y="1600200"/>
            <a:ext cx="9715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C0504D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Issues:</a:t>
            </a: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 </a:t>
            </a:r>
          </a:p>
        </p:txBody>
      </p:sp>
      <p:sp>
        <p:nvSpPr>
          <p:cNvPr id="33799" name="Text Box 6"/>
          <p:cNvSpPr txBox="1">
            <a:spLocks noChangeArrowheads="1"/>
          </p:cNvSpPr>
          <p:nvPr/>
        </p:nvSpPr>
        <p:spPr bwMode="auto">
          <a:xfrm>
            <a:off x="762000" y="2514600"/>
            <a:ext cx="14541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3300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Advantages:</a:t>
            </a:r>
          </a:p>
        </p:txBody>
      </p:sp>
      <p:sp>
        <p:nvSpPr>
          <p:cNvPr id="33800" name="Text Box 7"/>
          <p:cNvSpPr txBox="1">
            <a:spLocks noChangeArrowheads="1"/>
          </p:cNvSpPr>
          <p:nvPr/>
        </p:nvSpPr>
        <p:spPr bwMode="auto">
          <a:xfrm>
            <a:off x="2514600" y="2438400"/>
            <a:ext cx="5997575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FF3300"/>
              </a:buClr>
              <a:buSzTx/>
              <a:buFont typeface="Wingdings" pitchFamily="2" charset="2"/>
              <a:buChar char="§"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 </a:t>
            </a: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FF3300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Can operate in high magnetic field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§"/>
              <a:tabLst/>
              <a:defRPr/>
            </a:pP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FF3300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 Lower cost for large size detectors compared to vacuum based</a:t>
            </a:r>
          </a:p>
        </p:txBody>
      </p:sp>
      <p:sp>
        <p:nvSpPr>
          <p:cNvPr id="33801" name="Text Box 8"/>
          <p:cNvSpPr txBox="1">
            <a:spLocks noChangeArrowheads="1"/>
          </p:cNvSpPr>
          <p:nvPr/>
        </p:nvSpPr>
        <p:spPr bwMode="auto">
          <a:xfrm>
            <a:off x="228600" y="3048000"/>
            <a:ext cx="1952625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Vacuum based:</a:t>
            </a:r>
          </a:p>
        </p:txBody>
      </p:sp>
      <p:sp>
        <p:nvSpPr>
          <p:cNvPr id="33802" name="Text Box 9"/>
          <p:cNvSpPr txBox="1">
            <a:spLocks noChangeArrowheads="1"/>
          </p:cNvSpPr>
          <p:nvPr/>
        </p:nvSpPr>
        <p:spPr bwMode="auto">
          <a:xfrm>
            <a:off x="685800" y="3505200"/>
            <a:ext cx="9080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C0504D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Issues:</a:t>
            </a:r>
          </a:p>
        </p:txBody>
      </p:sp>
      <p:sp>
        <p:nvSpPr>
          <p:cNvPr id="33803" name="Text Box 10"/>
          <p:cNvSpPr txBox="1">
            <a:spLocks noChangeArrowheads="1"/>
          </p:cNvSpPr>
          <p:nvPr/>
        </p:nvSpPr>
        <p:spPr bwMode="auto">
          <a:xfrm>
            <a:off x="2362200" y="3505200"/>
            <a:ext cx="2640595" cy="6155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0504D"/>
              </a:buClr>
              <a:buSzTx/>
              <a:buFont typeface="Wingdings" pitchFamily="2" charset="2"/>
              <a:buChar char="§"/>
              <a:tabLst/>
              <a:defRPr/>
            </a:pP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 </a:t>
            </a:r>
            <a:r>
              <a:rPr kumimoji="0" lang="en-US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C0504D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Sensitivity to magnetic field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§"/>
              <a:tabLst/>
              <a:defRPr/>
            </a:pPr>
            <a:r>
              <a:rPr kumimoji="0" lang="en-US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504D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Active </a:t>
            </a:r>
            <a:r>
              <a:rPr kumimoji="0" lang="en-US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C0504D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Area Fraction</a:t>
            </a:r>
          </a:p>
        </p:txBody>
      </p:sp>
      <p:sp>
        <p:nvSpPr>
          <p:cNvPr id="33804" name="Text Box 11"/>
          <p:cNvSpPr txBox="1">
            <a:spLocks noChangeArrowheads="1"/>
          </p:cNvSpPr>
          <p:nvPr/>
        </p:nvSpPr>
        <p:spPr bwMode="auto">
          <a:xfrm>
            <a:off x="533400" y="4343400"/>
            <a:ext cx="14541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3300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Advantages:</a:t>
            </a:r>
          </a:p>
        </p:txBody>
      </p:sp>
      <p:sp>
        <p:nvSpPr>
          <p:cNvPr id="33805" name="Text Box 12"/>
          <p:cNvSpPr txBox="1">
            <a:spLocks noChangeArrowheads="1"/>
          </p:cNvSpPr>
          <p:nvPr/>
        </p:nvSpPr>
        <p:spPr bwMode="auto">
          <a:xfrm>
            <a:off x="2362200" y="4419600"/>
            <a:ext cx="6088063" cy="1069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FF3300"/>
              </a:buClr>
              <a:buSzTx/>
              <a:buFont typeface="Wingdings" pitchFamily="2" charset="2"/>
              <a:buChar char="§"/>
              <a:tabLst/>
              <a:defRPr/>
            </a:pP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FF3300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 Can easily operate at high rate (eg. LHC rates and higher).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§"/>
              <a:tabLst/>
              <a:defRPr/>
            </a:pP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FF3300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 Operates also in visible wavelengths.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§"/>
              <a:tabLst/>
              <a:defRPr/>
            </a:pP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FF3300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 Ease of operation at remote locations: underwater, in space etc.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§"/>
              <a:tabLst/>
              <a:defRPr/>
            </a:pP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FF3300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 HPD: uniform gain over large number of tubes and small noise.</a:t>
            </a:r>
          </a:p>
        </p:txBody>
      </p:sp>
      <p:sp>
        <p:nvSpPr>
          <p:cNvPr id="33806" name="Text Box 13"/>
          <p:cNvSpPr txBox="1">
            <a:spLocks noChangeArrowheads="1"/>
          </p:cNvSpPr>
          <p:nvPr/>
        </p:nvSpPr>
        <p:spPr bwMode="auto">
          <a:xfrm>
            <a:off x="381000" y="609600"/>
            <a:ext cx="7234238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Choice of photodetector depends on the design of the Cherenkov detectors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                                                      and constraints on cost etc.</a:t>
            </a:r>
          </a:p>
        </p:txBody>
      </p:sp>
      <p:sp>
        <p:nvSpPr>
          <p:cNvPr id="33807" name="Text Box 14"/>
          <p:cNvSpPr txBox="1">
            <a:spLocks noChangeArrowheads="1"/>
          </p:cNvSpPr>
          <p:nvPr/>
        </p:nvSpPr>
        <p:spPr bwMode="auto">
          <a:xfrm>
            <a:off x="152400" y="6019800"/>
            <a:ext cx="37274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Other Types and new developments:</a:t>
            </a:r>
          </a:p>
        </p:txBody>
      </p:sp>
      <p:sp>
        <p:nvSpPr>
          <p:cNvPr id="33808" name="Text Box 15"/>
          <p:cNvSpPr txBox="1">
            <a:spLocks noChangeArrowheads="1"/>
          </p:cNvSpPr>
          <p:nvPr/>
        </p:nvSpPr>
        <p:spPr bwMode="auto">
          <a:xfrm>
            <a:off x="1127125" y="5702300"/>
            <a:ext cx="412750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Unicode MS" pitchFamily="34" charset="-128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   </a:t>
            </a:r>
          </a:p>
        </p:txBody>
      </p:sp>
      <p:sp>
        <p:nvSpPr>
          <p:cNvPr id="33809" name="Text Box 16"/>
          <p:cNvSpPr txBox="1">
            <a:spLocks noChangeArrowheads="1"/>
          </p:cNvSpPr>
          <p:nvPr/>
        </p:nvSpPr>
        <p:spPr bwMode="auto">
          <a:xfrm>
            <a:off x="4038600" y="6019800"/>
            <a:ext cx="4303713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400" b="1" i="0" u="none" strike="noStrike" kern="1200" cap="none" spc="0" normalizeH="0" baseline="0" noProof="0">
                <a:ln>
                  <a:noFill/>
                </a:ln>
                <a:solidFill>
                  <a:srgbClr val="CC3300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APD,  Silicon photomultiplier,   HAPD  ,  MCP  etc</a:t>
            </a: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.  </a:t>
            </a:r>
            <a:endParaRPr kumimoji="0" lang="en-US" altLang="en-US" sz="1400" b="1" i="0" u="none" strike="noStrike" kern="1200" cap="none" spc="0" normalizeH="0" baseline="0" noProof="0">
              <a:ln>
                <a:noFill/>
              </a:ln>
              <a:solidFill>
                <a:srgbClr val="FF9900"/>
              </a:solidFill>
              <a:effectLst/>
              <a:uLnTx/>
              <a:uFillTx/>
              <a:latin typeface="Arial Unicode MS" pitchFamily="34" charset="-128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05784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56AEC09-71C6-4187-B534-E52EC0D6A123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34819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576080"/>
            <a:ext cx="5562600" cy="305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820" name="Text Box 6"/>
          <p:cNvSpPr txBox="1">
            <a:spLocks noChangeArrowheads="1"/>
          </p:cNvSpPr>
          <p:nvPr/>
        </p:nvSpPr>
        <p:spPr bwMode="auto">
          <a:xfrm>
            <a:off x="2286000" y="152400"/>
            <a:ext cx="4903788" cy="369888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Recent Developments:Silicon Photomultipliers</a:t>
            </a:r>
          </a:p>
        </p:txBody>
      </p:sp>
      <p:sp>
        <p:nvSpPr>
          <p:cNvPr id="34822" name="Text Box 11"/>
          <p:cNvSpPr txBox="1">
            <a:spLocks noChangeArrowheads="1"/>
          </p:cNvSpPr>
          <p:nvPr/>
        </p:nvSpPr>
        <p:spPr bwMode="auto">
          <a:xfrm>
            <a:off x="152400" y="4572000"/>
            <a:ext cx="5092700" cy="221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 Photon Detection Efficiency (PDE)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    for </a:t>
            </a:r>
            <a:r>
              <a:rPr kumimoji="0" lang="en-US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SiPM</a:t>
            </a: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  </a:t>
            </a:r>
            <a:r>
              <a:rPr kumimoji="0" lang="en-US" alt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is better that </a:t>
            </a: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of ordinary PMT.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 Time resolution= ~ 100 ps.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 Works in magnetic field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 gain = ~ 10 </a:t>
            </a:r>
            <a:r>
              <a:rPr kumimoji="0" lang="en-US" altLang="en-US" sz="1800" b="0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6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endParaRPr kumimoji="0" lang="en-US" altLang="en-US" sz="1800" b="0" i="0" u="none" strike="noStrike" kern="1200" cap="none" spc="0" normalizeH="0" baseline="3000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en-US" altLang="en-US" sz="1800" b="0" i="0" u="none" strike="noStrike" kern="1200" cap="none" spc="0" normalizeH="0" baseline="3000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 </a:t>
            </a: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 Reducing noise levels for single photon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  detection is still an issue and is being worked upon.</a:t>
            </a:r>
            <a:endParaRPr kumimoji="0" lang="en-US" altLang="en-US" sz="1800" b="0" i="0" u="none" strike="noStrike" kern="1200" cap="none" spc="0" normalizeH="0" baseline="3000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84889761"/>
              </p:ext>
            </p:extLst>
          </p:nvPr>
        </p:nvGraphicFramePr>
        <p:xfrm>
          <a:off x="4713799" y="3825999"/>
          <a:ext cx="3973001" cy="27129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9" name="Acrobat Document" r:id="rId5" imgW="4320310" imgH="2948940" progId="AcroExch.Document.11">
                  <p:embed/>
                </p:oleObj>
              </mc:Choice>
              <mc:Fallback>
                <p:oleObj name="Acrobat Document" r:id="rId5" imgW="4320310" imgH="2948940" progId="AcroExch.Document.11">
                  <p:embed/>
                  <p:pic>
                    <p:nvPicPr>
                      <p:cNvPr id="2" name="Object 1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4713799" y="3825999"/>
                        <a:ext cx="3973001" cy="27129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4" name="Picture 3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5000" y="1833739"/>
            <a:ext cx="3091543" cy="128299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027354" y="1129445"/>
            <a:ext cx="23248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Array of APDs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67486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6BD1DDD-6D7F-4654-AC99-B7ED81999B98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35843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990600"/>
            <a:ext cx="7315200" cy="5370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844" name="TextBox 4"/>
          <p:cNvSpPr txBox="1">
            <a:spLocks noChangeArrowheads="1"/>
          </p:cNvSpPr>
          <p:nvPr/>
        </p:nvSpPr>
        <p:spPr bwMode="auto">
          <a:xfrm>
            <a:off x="685800" y="304800"/>
            <a:ext cx="81534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000" b="0" i="0" u="none" strike="noStrike" kern="1200" cap="none" spc="0" normalizeH="0" baseline="0" noProof="0">
                <a:ln>
                  <a:noFill/>
                </a:ln>
                <a:solidFill>
                  <a:srgbClr val="0033CC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New Developments:   Micro Channel Plate (MCP)  Photon Detectors</a:t>
            </a:r>
          </a:p>
        </p:txBody>
      </p:sp>
    </p:spTree>
    <p:extLst>
      <p:ext uri="{BB962C8B-B14F-4D97-AF65-F5344CB8AC3E}">
        <p14:creationId xmlns:p14="http://schemas.microsoft.com/office/powerpoint/2010/main" val="2235188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214D3E4-367E-4292-AFA3-4E19D2C4CDA5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35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6867" name="TextBox 3"/>
          <p:cNvSpPr txBox="1">
            <a:spLocks noChangeArrowheads="1"/>
          </p:cNvSpPr>
          <p:nvPr/>
        </p:nvSpPr>
        <p:spPr bwMode="auto">
          <a:xfrm>
            <a:off x="1905000" y="228600"/>
            <a:ext cx="5426075" cy="369888"/>
          </a:xfrm>
          <a:prstGeom prst="rect">
            <a:avLst/>
          </a:prstGeom>
          <a:noFill/>
          <a:ln w="9525">
            <a:solidFill>
              <a:srgbClr val="FF0000">
                <a:alpha val="90195"/>
              </a:srgb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New  Developments:  Micro Channel Plates (MCP )</a:t>
            </a:r>
          </a:p>
        </p:txBody>
      </p:sp>
      <p:pic>
        <p:nvPicPr>
          <p:cNvPr id="36868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6200" y="1143000"/>
            <a:ext cx="4972050" cy="335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869" name="TextBox 6"/>
          <p:cNvSpPr txBox="1">
            <a:spLocks noChangeArrowheads="1"/>
          </p:cNvSpPr>
          <p:nvPr/>
        </p:nvSpPr>
        <p:spPr bwMode="auto">
          <a:xfrm>
            <a:off x="409575" y="4267200"/>
            <a:ext cx="8429625" cy="203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§"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 Measure  Space and time of the hits.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§"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 Manufactured by industry ( Photonics for example).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§"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  Resolutions:  Space: ~100 microns,  Time:  ~ 50 - 100 psec.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§"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  Short flight  path of photoelectrons: Resistant to magnetic fields up to 0.8 Tesla.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§"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  Can work at 40 MHz readout rate.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§"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  Can  detect single photons ( No noise from ‘first dynode’ as in MAPMT).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§"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  Fast ‘ageing’ at large luminosity (eg: LHC) is an issue, but there are some solutions.</a:t>
            </a:r>
          </a:p>
        </p:txBody>
      </p:sp>
      <p:pic>
        <p:nvPicPr>
          <p:cNvPr id="36870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990600"/>
            <a:ext cx="795338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871" name="TextBox 8"/>
          <p:cNvSpPr txBox="1">
            <a:spLocks noChangeArrowheads="1"/>
          </p:cNvSpPr>
          <p:nvPr/>
        </p:nvSpPr>
        <p:spPr bwMode="auto">
          <a:xfrm>
            <a:off x="6248400" y="1066800"/>
            <a:ext cx="762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 </a:t>
            </a:r>
          </a:p>
        </p:txBody>
      </p:sp>
      <p:sp>
        <p:nvSpPr>
          <p:cNvPr id="36872" name="TextBox 9"/>
          <p:cNvSpPr txBox="1">
            <a:spLocks noChangeArrowheads="1"/>
          </p:cNvSpPr>
          <p:nvPr/>
        </p:nvSpPr>
        <p:spPr bwMode="auto">
          <a:xfrm>
            <a:off x="381000" y="1676400"/>
            <a:ext cx="3962400" cy="181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Typical Size: 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alt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  2 mm thickness,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   51 mm  X 51 mm active area.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alt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  10 micron pores  separated by 15 microns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alt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   Chevron: 8 degree tilt : To increase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     th gain and reduce ion-feed back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alt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   Gain: ~  5 * 10 </a:t>
            </a:r>
            <a:r>
              <a:rPr kumimoji="0" lang="en-US" altLang="en-US" sz="1400" b="0" i="0" u="none" strike="noStrike" kern="1200" cap="none" spc="0" normalizeH="0" baseline="3000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5</a:t>
            </a:r>
            <a:r>
              <a:rPr kumimoji="0" lang="en-US" alt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 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alt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  Typically  ~ 1000 channels per MCP.</a:t>
            </a:r>
          </a:p>
        </p:txBody>
      </p:sp>
    </p:spTree>
    <p:extLst>
      <p:ext uri="{BB962C8B-B14F-4D97-AF65-F5344CB8AC3E}">
        <p14:creationId xmlns:p14="http://schemas.microsoft.com/office/powerpoint/2010/main" val="1786459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67B84A1-638A-44CE-8AF3-4EB1F6AB7E3F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36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37891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533400"/>
            <a:ext cx="8382000" cy="4659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7892" name="Text Box 3"/>
          <p:cNvSpPr txBox="1">
            <a:spLocks noChangeArrowheads="1"/>
          </p:cNvSpPr>
          <p:nvPr/>
        </p:nvSpPr>
        <p:spPr bwMode="auto">
          <a:xfrm>
            <a:off x="228600" y="5334000"/>
            <a:ext cx="7981950" cy="1314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Precision measurement of B-Decays and search for signals beyond standard model.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Unicode MS" pitchFamily="34" charset="-128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Two RICH detectors covering the particle momentum range 1</a:t>
            </a: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  <a:sym typeface="Wingdings" pitchFamily="2" charset="2"/>
              </a:rPr>
              <a:t>100 GeV/c using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    aerogel, C</a:t>
            </a:r>
            <a:r>
              <a:rPr kumimoji="0" lang="en-US" altLang="en-US" sz="1600" b="0" i="0" u="none" strike="noStrike" kern="1200" cap="none" spc="0" normalizeH="0" baseline="-2500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4</a:t>
            </a: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F</a:t>
            </a:r>
            <a:r>
              <a:rPr kumimoji="0" lang="en-US" altLang="en-US" sz="1600" b="0" i="0" u="none" strike="noStrike" kern="1200" cap="none" spc="0" normalizeH="0" baseline="-2500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10</a:t>
            </a: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and CF</a:t>
            </a:r>
            <a:r>
              <a:rPr kumimoji="0" lang="en-US" altLang="en-US" sz="1600" b="0" i="0" u="none" strike="noStrike" kern="1200" cap="none" spc="0" normalizeH="0" baseline="-2500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4 </a:t>
            </a: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gas radiators.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Unicode MS" pitchFamily="34" charset="-128"/>
              <a:ea typeface="+mn-ea"/>
              <a:cs typeface="+mn-cs"/>
            </a:endParaRPr>
          </a:p>
        </p:txBody>
      </p:sp>
      <p:sp>
        <p:nvSpPr>
          <p:cNvPr id="37893" name="Text Box 4"/>
          <p:cNvSpPr txBox="1">
            <a:spLocks noChangeArrowheads="1"/>
          </p:cNvSpPr>
          <p:nvPr/>
        </p:nvSpPr>
        <p:spPr bwMode="auto">
          <a:xfrm>
            <a:off x="3048000" y="152400"/>
            <a:ext cx="1795463" cy="346075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LHCb Experiment</a:t>
            </a:r>
          </a:p>
        </p:txBody>
      </p:sp>
    </p:spTree>
    <p:extLst>
      <p:ext uri="{BB962C8B-B14F-4D97-AF65-F5344CB8AC3E}">
        <p14:creationId xmlns:p14="http://schemas.microsoft.com/office/powerpoint/2010/main" val="4078087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F0D25D5-2792-4381-9101-B3AEC518E37C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37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9939" name="Text Box 2"/>
          <p:cNvSpPr txBox="1">
            <a:spLocks noChangeArrowheads="1"/>
          </p:cNvSpPr>
          <p:nvPr/>
        </p:nvSpPr>
        <p:spPr bwMode="auto">
          <a:xfrm>
            <a:off x="2133600" y="76200"/>
            <a:ext cx="3586163" cy="466725"/>
          </a:xfrm>
          <a:prstGeom prst="rect">
            <a:avLst/>
          </a:prstGeom>
          <a:solidFill>
            <a:srgbClr val="CCFFFF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LHCb-RICH Specifications</a:t>
            </a:r>
          </a:p>
        </p:txBody>
      </p:sp>
      <p:pic>
        <p:nvPicPr>
          <p:cNvPr id="39940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0" y="685800"/>
            <a:ext cx="5181600" cy="3438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9941" name="Text Box 4"/>
          <p:cNvSpPr txBox="1">
            <a:spLocks noChangeArrowheads="1"/>
          </p:cNvSpPr>
          <p:nvPr/>
        </p:nvSpPr>
        <p:spPr bwMode="auto">
          <a:xfrm>
            <a:off x="4800600" y="533400"/>
            <a:ext cx="37973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C0504D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(Refractive Index-1) vs. Photon Energy</a:t>
            </a:r>
          </a:p>
        </p:txBody>
      </p:sp>
      <p:sp>
        <p:nvSpPr>
          <p:cNvPr id="39942" name="Text Box 5"/>
          <p:cNvSpPr txBox="1">
            <a:spLocks noChangeArrowheads="1"/>
          </p:cNvSpPr>
          <p:nvPr/>
        </p:nvSpPr>
        <p:spPr bwMode="auto">
          <a:xfrm>
            <a:off x="152400" y="685800"/>
            <a:ext cx="3417888" cy="1311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000" b="0" i="0" u="none" strike="noStrike" kern="1200" cap="none" spc="0" normalizeH="0" baseline="0" noProof="0">
                <a:ln>
                  <a:noFill/>
                </a:ln>
                <a:solidFill>
                  <a:srgbClr val="C0504D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RICH1: Aerogel   </a:t>
            </a:r>
            <a:r>
              <a:rPr kumimoji="0" lang="en-US" altLang="en-US" sz="2000" b="0" i="0" u="none" strike="noStrike" kern="1200" cap="none" spc="0" normalizeH="0" baseline="0" noProof="0">
                <a:ln>
                  <a:noFill/>
                </a:ln>
                <a:solidFill>
                  <a:srgbClr val="FF33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2</a:t>
            </a:r>
            <a:r>
              <a:rPr kumimoji="0" lang="en-US" altLang="en-US" sz="2000" b="0" i="0" u="none" strike="noStrike" kern="1200" cap="none" spc="0" normalizeH="0" baseline="0" noProof="0">
                <a:ln>
                  <a:noFill/>
                </a:ln>
                <a:solidFill>
                  <a:srgbClr val="FF33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  <a:sym typeface="Wingdings" pitchFamily="2" charset="2"/>
              </a:rPr>
              <a:t>10 GeV/c</a:t>
            </a:r>
            <a:endParaRPr kumimoji="0" lang="en-US" altLang="en-US" sz="2000" b="0" i="0" u="none" strike="noStrike" kern="1200" cap="none" spc="0" normalizeH="0" baseline="0" noProof="0">
              <a:ln>
                <a:noFill/>
              </a:ln>
              <a:solidFill>
                <a:srgbClr val="FF3300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000" b="0" i="0" u="none" strike="noStrike" kern="1200" cap="none" spc="0" normalizeH="0" baseline="0" noProof="0">
                <a:ln>
                  <a:noFill/>
                </a:ln>
                <a:solidFill>
                  <a:srgbClr val="C0504D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                C</a:t>
            </a:r>
            <a:r>
              <a:rPr kumimoji="0" lang="en-US" altLang="en-US" sz="2000" b="0" i="0" u="none" strike="noStrike" kern="1200" cap="none" spc="0" normalizeH="0" baseline="-25000" noProof="0">
                <a:ln>
                  <a:noFill/>
                </a:ln>
                <a:solidFill>
                  <a:srgbClr val="C0504D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4</a:t>
            </a:r>
            <a:r>
              <a:rPr kumimoji="0" lang="en-US" altLang="en-US" sz="2000" b="0" i="0" u="none" strike="noStrike" kern="1200" cap="none" spc="0" normalizeH="0" baseline="0" noProof="0">
                <a:ln>
                  <a:noFill/>
                </a:ln>
                <a:solidFill>
                  <a:srgbClr val="C0504D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F</a:t>
            </a:r>
            <a:r>
              <a:rPr kumimoji="0" lang="en-US" altLang="en-US" sz="2000" b="0" i="0" u="none" strike="noStrike" kern="1200" cap="none" spc="0" normalizeH="0" baseline="-25000" noProof="0">
                <a:ln>
                  <a:noFill/>
                </a:ln>
                <a:solidFill>
                  <a:srgbClr val="C0504D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10</a:t>
            </a:r>
            <a:r>
              <a:rPr kumimoji="0" lang="en-US" altLang="en-US" sz="2000" b="0" i="0" u="none" strike="noStrike" kern="1200" cap="none" spc="0" normalizeH="0" baseline="0" noProof="0">
                <a:ln>
                  <a:noFill/>
                </a:ln>
                <a:solidFill>
                  <a:srgbClr val="C0504D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    </a:t>
            </a:r>
            <a:r>
              <a:rPr kumimoji="0" lang="en-US" altLang="en-US" sz="2000" b="0" i="0" u="none" strike="noStrike" kern="1200" cap="none" spc="0" normalizeH="0" baseline="0" noProof="0">
                <a:ln>
                  <a:noFill/>
                </a:ln>
                <a:solidFill>
                  <a:srgbClr val="FF33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&lt; 70 GeV/c</a:t>
            </a:r>
            <a:r>
              <a:rPr kumimoji="0" lang="en-US" altLang="en-US" sz="2000" b="0" i="0" u="none" strike="noStrike" kern="1200" cap="none" spc="0" normalizeH="0" baseline="0" noProof="0">
                <a:ln>
                  <a:noFill/>
                </a:ln>
                <a:solidFill>
                  <a:srgbClr val="C0504D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  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000" b="0" i="0" u="none" strike="noStrike" kern="1200" cap="none" spc="0" normalizeH="0" baseline="0" noProof="0">
                <a:ln>
                  <a:noFill/>
                </a:ln>
                <a:solidFill>
                  <a:srgbClr val="C0504D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                             </a:t>
            </a:r>
            <a:endParaRPr kumimoji="0" lang="en-US" altLang="en-US" sz="2000" b="0" i="0" u="none" strike="noStrike" kern="1200" cap="none" spc="0" normalizeH="0" baseline="-25000" noProof="0">
              <a:ln>
                <a:noFill/>
              </a:ln>
              <a:solidFill>
                <a:srgbClr val="C0504D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000" b="0" i="0" u="none" strike="noStrike" kern="1200" cap="none" spc="0" normalizeH="0" baseline="0" noProof="0">
                <a:ln>
                  <a:noFill/>
                </a:ln>
                <a:solidFill>
                  <a:srgbClr val="C0504D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RICH2:  CF</a:t>
            </a:r>
            <a:r>
              <a:rPr kumimoji="0" lang="en-US" altLang="en-US" sz="2000" b="0" i="0" u="none" strike="noStrike" kern="1200" cap="none" spc="0" normalizeH="0" baseline="-25000" noProof="0">
                <a:ln>
                  <a:noFill/>
                </a:ln>
                <a:solidFill>
                  <a:srgbClr val="C0504D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4        </a:t>
            </a:r>
            <a:r>
              <a:rPr kumimoji="0" lang="en-US" altLang="en-US" sz="2000" b="0" i="0" u="none" strike="noStrike" kern="1200" cap="none" spc="0" normalizeH="0" baseline="0" noProof="0">
                <a:ln>
                  <a:noFill/>
                </a:ln>
                <a:solidFill>
                  <a:srgbClr val="C0504D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 </a:t>
            </a:r>
            <a:r>
              <a:rPr kumimoji="0" lang="en-US" altLang="en-US" sz="2000" b="0" i="0" u="none" strike="noStrike" kern="1200" cap="none" spc="0" normalizeH="0" baseline="0" noProof="0">
                <a:ln>
                  <a:noFill/>
                </a:ln>
                <a:solidFill>
                  <a:srgbClr val="FF33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&lt;100 GeV/c. </a:t>
            </a:r>
            <a:r>
              <a:rPr kumimoji="0" lang="en-US" altLang="en-US" sz="2000" b="0" i="0" u="none" strike="noStrike" kern="1200" cap="none" spc="0" normalizeH="0" baseline="0" noProof="0">
                <a:ln>
                  <a:noFill/>
                </a:ln>
                <a:solidFill>
                  <a:srgbClr val="C0504D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 </a:t>
            </a:r>
          </a:p>
        </p:txBody>
      </p:sp>
      <p:sp>
        <p:nvSpPr>
          <p:cNvPr id="39943" name="Rectangle 6"/>
          <p:cNvSpPr>
            <a:spLocks noChangeArrowheads="1"/>
          </p:cNvSpPr>
          <p:nvPr/>
        </p:nvSpPr>
        <p:spPr bwMode="auto">
          <a:xfrm>
            <a:off x="6096000" y="990600"/>
            <a:ext cx="89852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000" b="0" i="0" u="none" strike="noStrike" kern="1200" cap="none" spc="0" normalizeH="0" baseline="0" noProof="0">
                <a:ln>
                  <a:noFill/>
                </a:ln>
                <a:solidFill>
                  <a:srgbClr val="C0504D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n=1.03</a:t>
            </a:r>
          </a:p>
        </p:txBody>
      </p:sp>
      <p:sp>
        <p:nvSpPr>
          <p:cNvPr id="39944" name="Rectangle 7"/>
          <p:cNvSpPr>
            <a:spLocks noChangeArrowheads="1"/>
          </p:cNvSpPr>
          <p:nvPr/>
        </p:nvSpPr>
        <p:spPr bwMode="auto">
          <a:xfrm>
            <a:off x="5867400" y="1752600"/>
            <a:ext cx="115252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000" b="0" i="0" u="none" strike="noStrike" kern="1200" cap="none" spc="0" normalizeH="0" baseline="0" noProof="0">
                <a:ln>
                  <a:noFill/>
                </a:ln>
                <a:solidFill>
                  <a:srgbClr val="C0504D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n=1.0014</a:t>
            </a:r>
          </a:p>
        </p:txBody>
      </p:sp>
      <p:sp>
        <p:nvSpPr>
          <p:cNvPr id="39945" name="Rectangle 8"/>
          <p:cNvSpPr>
            <a:spLocks noChangeArrowheads="1"/>
          </p:cNvSpPr>
          <p:nvPr/>
        </p:nvSpPr>
        <p:spPr bwMode="auto">
          <a:xfrm>
            <a:off x="5715000" y="2667000"/>
            <a:ext cx="115252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000" b="0" i="0" u="none" strike="noStrike" kern="1200" cap="none" spc="0" normalizeH="0" baseline="0" noProof="0">
                <a:ln>
                  <a:noFill/>
                </a:ln>
                <a:solidFill>
                  <a:srgbClr val="C0504D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n=1.0005</a:t>
            </a:r>
          </a:p>
        </p:txBody>
      </p:sp>
      <p:sp>
        <p:nvSpPr>
          <p:cNvPr id="39946" name="Rectangle 9"/>
          <p:cNvSpPr>
            <a:spLocks noChangeArrowheads="1"/>
          </p:cNvSpPr>
          <p:nvPr/>
        </p:nvSpPr>
        <p:spPr bwMode="auto">
          <a:xfrm>
            <a:off x="116681" y="2156619"/>
            <a:ext cx="3810000" cy="274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342900" marR="0" lvl="0" indent="-342900" algn="l" defTabSz="914400" rtl="0" eaLnBrk="1" fontAlgn="base" latinLnBrk="0" hangingPunct="1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C0504D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Aerogel  C</a:t>
            </a:r>
            <a:r>
              <a:rPr kumimoji="0" lang="en-GB" alt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C0504D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4</a:t>
            </a:r>
            <a:r>
              <a:rPr kumimoji="0" lang="en-GB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C0504D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F</a:t>
            </a:r>
            <a:r>
              <a:rPr kumimoji="0" lang="en-GB" alt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C0504D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10</a:t>
            </a:r>
            <a:r>
              <a:rPr kumimoji="0" lang="en-GB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C0504D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   CF</a:t>
            </a:r>
            <a:r>
              <a:rPr kumimoji="0" lang="en-GB" alt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C0504D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4</a:t>
            </a:r>
            <a:r>
              <a:rPr kumimoji="0" lang="en-GB" alt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CCFF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 </a:t>
            </a:r>
          </a:p>
          <a:p>
            <a:pPr marL="342900" marR="0" lvl="0" indent="-342900" algn="l" defTabSz="914400" rtl="0" eaLnBrk="1" fontAlgn="base" latinLnBrk="0" hangingPunct="1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C0504D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L</a:t>
            </a:r>
            <a:r>
              <a:rPr kumimoji="0" lang="en-GB" alt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      5           86       196   cm</a:t>
            </a:r>
          </a:p>
          <a:p>
            <a:pPr marL="342900" marR="0" lvl="0" indent="-342900" algn="l" defTabSz="914400" rtl="0" eaLnBrk="1" fontAlgn="base" latinLnBrk="0" hangingPunct="1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C0504D"/>
                </a:solidFill>
                <a:effectLst/>
                <a:uLnTx/>
                <a:uFillTx/>
                <a:latin typeface="Symbol" pitchFamily="18" charset="2"/>
                <a:ea typeface="+mn-ea"/>
                <a:cs typeface="+mn-cs"/>
              </a:rPr>
              <a:t>q</a:t>
            </a:r>
            <a:r>
              <a:rPr kumimoji="0" lang="en-GB" altLang="en-US" sz="2000" b="0" i="0" u="none" strike="noStrike" kern="1200" cap="none" spc="0" normalizeH="0" baseline="-25000" noProof="0" dirty="0" err="1">
                <a:ln>
                  <a:noFill/>
                </a:ln>
                <a:solidFill>
                  <a:srgbClr val="C0504D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c</a:t>
            </a:r>
            <a:r>
              <a:rPr kumimoji="0" lang="en-GB" altLang="en-US" sz="2000" b="0" i="0" u="none" strike="noStrike" kern="1200" cap="none" spc="0" normalizeH="0" baseline="30000" noProof="0" dirty="0" err="1">
                <a:ln>
                  <a:noFill/>
                </a:ln>
                <a:solidFill>
                  <a:srgbClr val="C0504D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max</a:t>
            </a:r>
            <a:r>
              <a:rPr kumimoji="0" lang="en-GB" alt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 242        53       32     </a:t>
            </a:r>
            <a:r>
              <a:rPr kumimoji="0" lang="en-GB" altLang="en-US" sz="2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mrad</a:t>
            </a:r>
            <a:r>
              <a:rPr kumimoji="0" lang="en-GB" alt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 </a:t>
            </a:r>
          </a:p>
          <a:p>
            <a:pPr marL="342900" marR="0" lvl="0" indent="-342900" algn="l" defTabSz="914400" rtl="0" eaLnBrk="1" fontAlgn="base" latinLnBrk="0" hangingPunct="1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C0504D"/>
                </a:solidFill>
                <a:effectLst/>
                <a:uLnTx/>
                <a:uFillTx/>
                <a:latin typeface="Symbol" pitchFamily="18" charset="2"/>
                <a:ea typeface="+mn-ea"/>
                <a:cs typeface="+mn-cs"/>
              </a:rPr>
              <a:t>p</a:t>
            </a:r>
            <a:r>
              <a:rPr kumimoji="0" lang="en-GB" alt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 </a:t>
            </a:r>
            <a:r>
              <a:rPr kumimoji="0" lang="en-GB" altLang="en-US" sz="2000" b="0" i="0" u="none" strike="noStrike" kern="1200" cap="none" spc="0" normalizeH="0" baseline="-2500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Th</a:t>
            </a:r>
            <a:r>
              <a:rPr kumimoji="0" lang="en-GB" alt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   0.6        2.6      4.4   GeV/c</a:t>
            </a:r>
          </a:p>
          <a:p>
            <a:pPr marL="342900" marR="0" lvl="0" indent="-342900" algn="l" defTabSz="914400" rtl="0" eaLnBrk="1" fontAlgn="base" latinLnBrk="0" hangingPunct="1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C0504D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K</a:t>
            </a:r>
            <a:r>
              <a:rPr kumimoji="0" lang="en-GB" altLang="en-US" sz="2000" b="0" i="0" u="none" strike="noStrike" kern="1200" cap="none" spc="0" normalizeH="0" baseline="-25000" noProof="0" dirty="0" err="1">
                <a:ln>
                  <a:noFill/>
                </a:ln>
                <a:solidFill>
                  <a:srgbClr val="C0504D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Th</a:t>
            </a:r>
            <a:r>
              <a:rPr kumimoji="0" lang="en-GB" alt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   2.0        9.3    15.6   GeV/c</a:t>
            </a:r>
          </a:p>
        </p:txBody>
      </p:sp>
      <p:pic>
        <p:nvPicPr>
          <p:cNvPr id="39947" name="Picture 10" descr="fit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0200" y="4038600"/>
            <a:ext cx="2971800" cy="2514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9948" name="Text Box 11"/>
          <p:cNvSpPr txBox="1">
            <a:spLocks noChangeArrowheads="1"/>
          </p:cNvSpPr>
          <p:nvPr/>
        </p:nvSpPr>
        <p:spPr bwMode="auto">
          <a:xfrm>
            <a:off x="191729" y="4887734"/>
            <a:ext cx="3685624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Aerogel: Rayleigh </a:t>
            </a:r>
            <a:r>
              <a:rPr kumimoji="0" lang="en-US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Scattering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              Not used from 2015 onwards</a:t>
            </a:r>
            <a:endParaRPr kumimoji="0" lang="en-US" alt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Unicode MS" pitchFamily="34" charset="-128"/>
              <a:ea typeface="+mn-ea"/>
              <a:cs typeface="+mn-cs"/>
            </a:endParaRPr>
          </a:p>
        </p:txBody>
      </p:sp>
      <p:sp>
        <p:nvSpPr>
          <p:cNvPr id="39949" name="Text Box 12"/>
          <p:cNvSpPr txBox="1">
            <a:spLocks noChangeArrowheads="1"/>
          </p:cNvSpPr>
          <p:nvPr/>
        </p:nvSpPr>
        <p:spPr bwMode="auto">
          <a:xfrm>
            <a:off x="1676400" y="5486400"/>
            <a:ext cx="3198813" cy="731838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80"/>
            </a:solidFill>
            <a:miter lim="800000"/>
            <a:headEnd/>
            <a:tailEnd/>
          </a:ln>
        </p:spPr>
        <p:txBody>
          <a:bodyPr wrap="none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en-US" sz="3200" b="0" i="0" u="none" strike="noStrike" kern="1200" cap="none" spc="0" normalizeH="0" baseline="0" noProof="0">
                <a:ln>
                  <a:noFill/>
                </a:ln>
                <a:solidFill>
                  <a:srgbClr val="FF0066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  <a:t>T</a:t>
            </a:r>
            <a:r>
              <a:rPr kumimoji="0" lang="it-IT" altLang="en-US" sz="3200" b="0" i="0" u="none" strike="noStrike" kern="1200" cap="none" spc="0" normalizeH="0" baseline="0" noProof="0">
                <a:ln>
                  <a:noFill/>
                </a:ln>
                <a:solidFill>
                  <a:srgbClr val="C0504D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  <a:t> = </a:t>
            </a:r>
            <a:r>
              <a:rPr kumimoji="0" lang="it-IT" altLang="en-US" sz="3200" b="0" i="0" u="none" strike="noStrike" kern="1200" cap="none" spc="0" normalizeH="0" baseline="0" noProof="0">
                <a:ln>
                  <a:noFill/>
                </a:ln>
                <a:solidFill>
                  <a:srgbClr val="CC0099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  <a:t>A</a:t>
            </a:r>
            <a:r>
              <a:rPr kumimoji="0" lang="it-IT" altLang="en-US" sz="3200" b="0" i="0" u="none" strike="noStrike" kern="1200" cap="none" spc="0" normalizeH="0" baseline="0" noProof="0">
                <a:ln>
                  <a:noFill/>
                </a:ln>
                <a:solidFill>
                  <a:srgbClr val="C0504D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  <a:t> e</a:t>
            </a:r>
            <a:r>
              <a:rPr kumimoji="0" lang="it-IT" altLang="en-US" sz="2800" b="0" i="0" u="none" strike="noStrike" kern="1200" cap="none" spc="0" normalizeH="0" baseline="0" noProof="0">
                <a:ln>
                  <a:noFill/>
                </a:ln>
                <a:solidFill>
                  <a:srgbClr val="C0504D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  <a:t> </a:t>
            </a:r>
            <a:r>
              <a:rPr kumimoji="0" lang="it-IT" altLang="en-US" sz="3200" b="0" i="0" u="none" strike="noStrike" kern="1200" cap="none" spc="0" normalizeH="0" baseline="30000" noProof="0">
                <a:ln>
                  <a:noFill/>
                </a:ln>
                <a:solidFill>
                  <a:srgbClr val="C0504D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  <a:t>(-</a:t>
            </a:r>
            <a:r>
              <a:rPr kumimoji="0" lang="it-IT" altLang="en-US" sz="3600" b="0" i="0" u="none" strike="noStrike" kern="1200" cap="none" spc="0" normalizeH="0" baseline="30000" noProof="0">
                <a:ln>
                  <a:noFill/>
                </a:ln>
                <a:solidFill>
                  <a:srgbClr val="CC0000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  <a:t>C</a:t>
            </a:r>
            <a:r>
              <a:rPr kumimoji="0" lang="it-IT" altLang="en-US" sz="3600" b="1" i="0" u="none" strike="noStrike" kern="1200" cap="none" spc="0" normalizeH="0" baseline="30000" noProof="0">
                <a:ln>
                  <a:noFill/>
                </a:ln>
                <a:solidFill>
                  <a:srgbClr val="C0504D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 t</a:t>
            </a:r>
            <a:r>
              <a:rPr kumimoji="0" lang="it-IT" altLang="en-US" sz="3200" b="0" i="0" u="none" strike="noStrike" kern="1200" cap="none" spc="0" normalizeH="0" baseline="30000" noProof="0">
                <a:ln>
                  <a:noFill/>
                </a:ln>
                <a:solidFill>
                  <a:srgbClr val="C0504D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  <a:t> /</a:t>
            </a:r>
            <a:r>
              <a:rPr kumimoji="0" lang="it-IT" altLang="en-US" sz="3200" b="0" i="0" u="none" strike="noStrike" kern="1200" cap="none" spc="0" normalizeH="0" baseline="30000" noProof="0">
                <a:ln>
                  <a:noFill/>
                </a:ln>
                <a:solidFill>
                  <a:srgbClr val="C0504D"/>
                </a:solidFill>
                <a:effectLst/>
                <a:uLnTx/>
                <a:uFillTx/>
                <a:latin typeface="Symbol" pitchFamily="18" charset="2"/>
                <a:ea typeface="+mn-ea"/>
                <a:cs typeface="+mn-cs"/>
              </a:rPr>
              <a:t> </a:t>
            </a:r>
            <a:r>
              <a:rPr kumimoji="0" lang="it-IT" altLang="en-US" sz="3200" b="1" i="0" u="none" strike="noStrike" kern="1200" cap="none" spc="0" normalizeH="0" baseline="30000" noProof="0">
                <a:ln>
                  <a:noFill/>
                </a:ln>
                <a:solidFill>
                  <a:srgbClr val="C0504D"/>
                </a:solidFill>
                <a:effectLst/>
                <a:uLnTx/>
                <a:uFillTx/>
                <a:latin typeface="Symbol" pitchFamily="18" charset="2"/>
                <a:ea typeface="+mn-ea"/>
                <a:cs typeface="+mn-cs"/>
              </a:rPr>
              <a:t>l</a:t>
            </a:r>
            <a:r>
              <a:rPr kumimoji="0" lang="it-IT" altLang="en-US" sz="3200" b="0" i="0" u="none" strike="noStrike" kern="1200" cap="none" spc="0" normalizeH="0" baseline="60000" noProof="0">
                <a:ln>
                  <a:noFill/>
                </a:ln>
                <a:solidFill>
                  <a:srgbClr val="C0504D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  <a:t>4</a:t>
            </a:r>
            <a:r>
              <a:rPr kumimoji="0" lang="it-IT" altLang="en-US" sz="3200" b="0" i="0" u="none" strike="noStrike" kern="1200" cap="none" spc="0" normalizeH="0" baseline="30000" noProof="0">
                <a:ln>
                  <a:noFill/>
                </a:ln>
                <a:solidFill>
                  <a:srgbClr val="C0504D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  <a:t>)</a:t>
            </a:r>
            <a:endParaRPr kumimoji="0" lang="en-GB" altLang="en-US" sz="3200" b="0" i="0" u="none" strike="noStrike" kern="1200" cap="none" spc="0" normalizeH="0" baseline="30000" noProof="0">
              <a:ln>
                <a:noFill/>
              </a:ln>
              <a:solidFill>
                <a:srgbClr val="C0504D"/>
              </a:solidFill>
              <a:effectLst/>
              <a:uLnTx/>
              <a:uFillTx/>
              <a:latin typeface="Arial Black" pitchFamily="34" charset="0"/>
              <a:ea typeface="+mn-ea"/>
              <a:cs typeface="+mn-cs"/>
            </a:endParaRPr>
          </a:p>
        </p:txBody>
      </p:sp>
      <p:sp>
        <p:nvSpPr>
          <p:cNvPr id="39950" name="Text Box 13"/>
          <p:cNvSpPr txBox="1">
            <a:spLocks noChangeArrowheads="1"/>
          </p:cNvSpPr>
          <p:nvPr/>
        </p:nvSpPr>
        <p:spPr bwMode="auto">
          <a:xfrm>
            <a:off x="6172200" y="4114800"/>
            <a:ext cx="205740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2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Aerogel  Transmission</a:t>
            </a:r>
          </a:p>
        </p:txBody>
      </p:sp>
      <p:sp>
        <p:nvSpPr>
          <p:cNvPr id="39951" name="TextBox 14"/>
          <p:cNvSpPr txBox="1">
            <a:spLocks noChangeArrowheads="1"/>
          </p:cNvSpPr>
          <p:nvPr/>
        </p:nvSpPr>
        <p:spPr bwMode="auto">
          <a:xfrm>
            <a:off x="762000" y="6324600"/>
            <a:ext cx="413067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Typically</a:t>
            </a: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ymbol" pitchFamily="18" charset="2"/>
                <a:ea typeface="+mn-ea"/>
                <a:cs typeface="+mn-cs"/>
              </a:rPr>
              <a:t>:  A= 0.94,  </a:t>
            </a: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C </a:t>
            </a: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ymbol" pitchFamily="18" charset="2"/>
                <a:ea typeface="+mn-ea"/>
                <a:cs typeface="+mn-cs"/>
              </a:rPr>
              <a:t>=0.0059 m</a:t>
            </a: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m</a:t>
            </a:r>
            <a:r>
              <a:rPr kumimoji="0" lang="en-US" altLang="en-US" sz="1800" b="0" i="0" u="none" strike="noStrike" kern="1200" cap="none" spc="0" normalizeH="0" baseline="3000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4</a:t>
            </a: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 /cm</a:t>
            </a: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ymbol" pitchFamily="18" charset="2"/>
                <a:ea typeface="+mn-ea"/>
                <a:cs typeface="+mn-cs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157922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A29AD08-0D4D-425A-B619-015A4B48D957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38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0963" name="Text Box 2"/>
          <p:cNvSpPr txBox="1">
            <a:spLocks noChangeArrowheads="1"/>
          </p:cNvSpPr>
          <p:nvPr/>
        </p:nvSpPr>
        <p:spPr bwMode="auto">
          <a:xfrm>
            <a:off x="2786063" y="76200"/>
            <a:ext cx="3517900" cy="457200"/>
          </a:xfrm>
          <a:prstGeom prst="rect">
            <a:avLst/>
          </a:prstGeom>
          <a:solidFill>
            <a:srgbClr val="CC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0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LHCb- RICH1  SCHEMATIC</a:t>
            </a:r>
            <a:r>
              <a:rPr kumimoji="0" lang="en-US" altLang="en-US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 </a:t>
            </a:r>
          </a:p>
        </p:txBody>
      </p:sp>
      <p:sp>
        <p:nvSpPr>
          <p:cNvPr id="40964" name="Text Box 3"/>
          <p:cNvSpPr txBox="1">
            <a:spLocks noChangeArrowheads="1"/>
          </p:cNvSpPr>
          <p:nvPr/>
        </p:nvSpPr>
        <p:spPr bwMode="auto">
          <a:xfrm>
            <a:off x="5715000" y="454025"/>
            <a:ext cx="333375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-25000" noProof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  </a:t>
            </a: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 </a:t>
            </a:r>
          </a:p>
        </p:txBody>
      </p:sp>
      <p:sp>
        <p:nvSpPr>
          <p:cNvPr id="40965" name="Text Box 4"/>
          <p:cNvSpPr txBox="1">
            <a:spLocks noChangeArrowheads="1"/>
          </p:cNvSpPr>
          <p:nvPr/>
        </p:nvSpPr>
        <p:spPr bwMode="auto">
          <a:xfrm>
            <a:off x="6324600" y="381000"/>
            <a:ext cx="1841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99"/>
              </a:buClr>
              <a:buSzTx/>
              <a:buFontTx/>
              <a:buNone/>
              <a:tabLst/>
              <a:defRPr/>
            </a:pPr>
            <a:endParaRPr kumimoji="0" lang="en-US" altLang="en-US" sz="1800" b="1" i="0" u="none" strike="noStrike" kern="1200" cap="none" spc="0" normalizeH="0" baseline="0" noProof="0">
              <a:ln>
                <a:noFill/>
              </a:ln>
              <a:solidFill>
                <a:srgbClr val="FF3300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1" i="0" u="none" strike="noStrike" kern="1200" cap="none" spc="0" normalizeH="0" baseline="0" noProof="0">
              <a:ln>
                <a:noFill/>
              </a:ln>
              <a:solidFill>
                <a:srgbClr val="FF3300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</p:txBody>
      </p:sp>
      <p:sp>
        <p:nvSpPr>
          <p:cNvPr id="40966" name="Text Box 5"/>
          <p:cNvSpPr txBox="1">
            <a:spLocks noChangeArrowheads="1"/>
          </p:cNvSpPr>
          <p:nvPr/>
        </p:nvSpPr>
        <p:spPr bwMode="auto">
          <a:xfrm>
            <a:off x="327025" y="5791200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altLang="en-US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</p:txBody>
      </p:sp>
      <p:pic>
        <p:nvPicPr>
          <p:cNvPr id="40967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6400" y="457200"/>
            <a:ext cx="3360738" cy="6172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68" name="Picture 7" descr="fig4-g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391" t="6667" r="19794"/>
          <a:stretch>
            <a:fillRect/>
          </a:stretch>
        </p:blipFill>
        <p:spPr bwMode="auto">
          <a:xfrm>
            <a:off x="304800" y="838200"/>
            <a:ext cx="2125663" cy="480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69" name="Text Box 8"/>
          <p:cNvSpPr txBox="1">
            <a:spLocks noChangeArrowheads="1"/>
          </p:cNvSpPr>
          <p:nvPr/>
        </p:nvSpPr>
        <p:spPr bwMode="auto">
          <a:xfrm>
            <a:off x="365125" y="493713"/>
            <a:ext cx="17843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RICH1 OPTICS</a:t>
            </a:r>
          </a:p>
        </p:txBody>
      </p:sp>
      <p:sp>
        <p:nvSpPr>
          <p:cNvPr id="40970" name="Text Box 9"/>
          <p:cNvSpPr txBox="1">
            <a:spLocks noChangeArrowheads="1"/>
          </p:cNvSpPr>
          <p:nvPr/>
        </p:nvSpPr>
        <p:spPr bwMode="auto">
          <a:xfrm>
            <a:off x="3124200" y="990600"/>
            <a:ext cx="19240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Magnetic Shield</a:t>
            </a:r>
          </a:p>
        </p:txBody>
      </p:sp>
      <p:sp>
        <p:nvSpPr>
          <p:cNvPr id="40971" name="Line 10"/>
          <p:cNvSpPr>
            <a:spLocks noChangeShapeType="1"/>
          </p:cNvSpPr>
          <p:nvPr/>
        </p:nvSpPr>
        <p:spPr bwMode="auto">
          <a:xfrm>
            <a:off x="4648200" y="1371600"/>
            <a:ext cx="990600" cy="76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+mn-ea"/>
              <a:cs typeface="+mn-cs"/>
            </a:endParaRPr>
          </a:p>
        </p:txBody>
      </p:sp>
      <p:sp>
        <p:nvSpPr>
          <p:cNvPr id="40972" name="Text Box 11"/>
          <p:cNvSpPr txBox="1">
            <a:spLocks noChangeArrowheads="1"/>
          </p:cNvSpPr>
          <p:nvPr/>
        </p:nvSpPr>
        <p:spPr bwMode="auto">
          <a:xfrm>
            <a:off x="3276600" y="2590800"/>
            <a:ext cx="13525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Beam Pipe</a:t>
            </a:r>
          </a:p>
        </p:txBody>
      </p:sp>
      <p:sp>
        <p:nvSpPr>
          <p:cNvPr id="40973" name="Line 12"/>
          <p:cNvSpPr>
            <a:spLocks noChangeShapeType="1"/>
          </p:cNvSpPr>
          <p:nvPr/>
        </p:nvSpPr>
        <p:spPr bwMode="auto">
          <a:xfrm>
            <a:off x="4495800" y="2895600"/>
            <a:ext cx="190500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+mn-ea"/>
              <a:cs typeface="+mn-cs"/>
            </a:endParaRPr>
          </a:p>
        </p:txBody>
      </p:sp>
      <p:sp>
        <p:nvSpPr>
          <p:cNvPr id="40974" name="Text Box 13"/>
          <p:cNvSpPr txBox="1">
            <a:spLocks noChangeArrowheads="1"/>
          </p:cNvSpPr>
          <p:nvPr/>
        </p:nvSpPr>
        <p:spPr bwMode="auto">
          <a:xfrm>
            <a:off x="3352800" y="4953000"/>
            <a:ext cx="18605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Photodetectors</a:t>
            </a:r>
          </a:p>
        </p:txBody>
      </p:sp>
      <p:sp>
        <p:nvSpPr>
          <p:cNvPr id="40975" name="Line 14"/>
          <p:cNvSpPr>
            <a:spLocks noChangeShapeType="1"/>
          </p:cNvSpPr>
          <p:nvPr/>
        </p:nvSpPr>
        <p:spPr bwMode="auto">
          <a:xfrm>
            <a:off x="5257800" y="5257800"/>
            <a:ext cx="99060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+mn-ea"/>
              <a:cs typeface="+mn-cs"/>
            </a:endParaRPr>
          </a:p>
        </p:txBody>
      </p:sp>
      <p:sp>
        <p:nvSpPr>
          <p:cNvPr id="40976" name="Text Box 15"/>
          <p:cNvSpPr txBox="1">
            <a:spLocks noChangeArrowheads="1"/>
          </p:cNvSpPr>
          <p:nvPr/>
        </p:nvSpPr>
        <p:spPr bwMode="auto">
          <a:xfrm>
            <a:off x="3200400" y="3429000"/>
            <a:ext cx="19367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Spherical Mirror</a:t>
            </a:r>
          </a:p>
        </p:txBody>
      </p:sp>
      <p:sp>
        <p:nvSpPr>
          <p:cNvPr id="40977" name="Line 16"/>
          <p:cNvSpPr>
            <a:spLocks noChangeShapeType="1"/>
          </p:cNvSpPr>
          <p:nvPr/>
        </p:nvSpPr>
        <p:spPr bwMode="auto">
          <a:xfrm>
            <a:off x="4800600" y="3733800"/>
            <a:ext cx="190500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+mn-ea"/>
              <a:cs typeface="+mn-cs"/>
            </a:endParaRPr>
          </a:p>
        </p:txBody>
      </p:sp>
      <p:sp>
        <p:nvSpPr>
          <p:cNvPr id="40978" name="Text Box 17"/>
          <p:cNvSpPr txBox="1">
            <a:spLocks noChangeArrowheads="1"/>
          </p:cNvSpPr>
          <p:nvPr/>
        </p:nvSpPr>
        <p:spPr bwMode="auto">
          <a:xfrm>
            <a:off x="3581400" y="4267200"/>
            <a:ext cx="13144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Flat Mirror</a:t>
            </a:r>
          </a:p>
        </p:txBody>
      </p:sp>
      <p:sp>
        <p:nvSpPr>
          <p:cNvPr id="40979" name="Line 18"/>
          <p:cNvSpPr>
            <a:spLocks noChangeShapeType="1"/>
          </p:cNvSpPr>
          <p:nvPr/>
        </p:nvSpPr>
        <p:spPr bwMode="auto">
          <a:xfrm>
            <a:off x="4800600" y="4572000"/>
            <a:ext cx="1295400" cy="76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+mn-ea"/>
              <a:cs typeface="+mn-cs"/>
            </a:endParaRPr>
          </a:p>
        </p:txBody>
      </p:sp>
      <p:sp>
        <p:nvSpPr>
          <p:cNvPr id="40980" name="Text Box 19"/>
          <p:cNvSpPr txBox="1">
            <a:spLocks noChangeArrowheads="1"/>
          </p:cNvSpPr>
          <p:nvPr/>
        </p:nvSpPr>
        <p:spPr bwMode="auto">
          <a:xfrm>
            <a:off x="3184525" y="1941513"/>
            <a:ext cx="17843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Gas Enclosure</a:t>
            </a:r>
          </a:p>
        </p:txBody>
      </p:sp>
      <p:sp>
        <p:nvSpPr>
          <p:cNvPr id="40981" name="Line 20"/>
          <p:cNvSpPr>
            <a:spLocks noChangeShapeType="1"/>
          </p:cNvSpPr>
          <p:nvPr/>
        </p:nvSpPr>
        <p:spPr bwMode="auto">
          <a:xfrm>
            <a:off x="4876800" y="2209800"/>
            <a:ext cx="91440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+mn-ea"/>
              <a:cs typeface="+mn-cs"/>
            </a:endParaRPr>
          </a:p>
        </p:txBody>
      </p:sp>
      <p:sp>
        <p:nvSpPr>
          <p:cNvPr id="40982" name="Text Box 21"/>
          <p:cNvSpPr txBox="1">
            <a:spLocks noChangeArrowheads="1"/>
          </p:cNvSpPr>
          <p:nvPr/>
        </p:nvSpPr>
        <p:spPr bwMode="auto">
          <a:xfrm>
            <a:off x="3092450" y="5410200"/>
            <a:ext cx="23939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Readout Electronics</a:t>
            </a:r>
          </a:p>
        </p:txBody>
      </p:sp>
      <p:sp>
        <p:nvSpPr>
          <p:cNvPr id="40983" name="Text Box 22"/>
          <p:cNvSpPr txBox="1">
            <a:spLocks noChangeArrowheads="1"/>
          </p:cNvSpPr>
          <p:nvPr/>
        </p:nvSpPr>
        <p:spPr bwMode="auto">
          <a:xfrm>
            <a:off x="0" y="5715000"/>
            <a:ext cx="4468531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99"/>
              </a:buClr>
              <a:buSzTx/>
              <a:buFont typeface="Wingdings" pitchFamily="2" charset="2"/>
              <a:buChar char="§"/>
              <a:tabLst/>
              <a:defRPr/>
            </a:pPr>
            <a:r>
              <a:rPr kumimoji="0" lang="en-US" alt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 </a:t>
            </a:r>
            <a:r>
              <a:rPr kumimoji="0" lang="en-US" alt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Spherical Mirror tilted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   to keep </a:t>
            </a:r>
            <a:r>
              <a:rPr kumimoji="0" lang="en-US" altLang="en-US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photodetectors</a:t>
            </a:r>
            <a:r>
              <a:rPr kumimoji="0" lang="en-US" alt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 outside acceptance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   (</a:t>
            </a:r>
            <a:r>
              <a:rPr kumimoji="0" lang="en-US" alt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tilt ~ 0.3 </a:t>
            </a:r>
            <a:r>
              <a:rPr kumimoji="0" lang="en-US" alt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rad)</a:t>
            </a:r>
          </a:p>
        </p:txBody>
      </p:sp>
      <p:sp>
        <p:nvSpPr>
          <p:cNvPr id="40984" name="Line 23"/>
          <p:cNvSpPr>
            <a:spLocks noChangeShapeType="1"/>
          </p:cNvSpPr>
          <p:nvPr/>
        </p:nvSpPr>
        <p:spPr bwMode="auto">
          <a:xfrm>
            <a:off x="5257800" y="5715000"/>
            <a:ext cx="129540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94408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04942C9-A2FC-448B-AE8E-54DB6FD472DF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39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41987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838200"/>
            <a:ext cx="3706813" cy="4943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988" name="TextBox 3"/>
          <p:cNvSpPr txBox="1">
            <a:spLocks noChangeArrowheads="1"/>
          </p:cNvSpPr>
          <p:nvPr/>
        </p:nvSpPr>
        <p:spPr bwMode="auto">
          <a:xfrm>
            <a:off x="2286000" y="152400"/>
            <a:ext cx="17240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RICH1  Photos</a:t>
            </a:r>
          </a:p>
        </p:txBody>
      </p:sp>
      <p:pic>
        <p:nvPicPr>
          <p:cNvPr id="41989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000" y="609600"/>
            <a:ext cx="4578350" cy="342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990" name="TextBox 5"/>
          <p:cNvSpPr txBox="1">
            <a:spLocks noChangeArrowheads="1"/>
          </p:cNvSpPr>
          <p:nvPr/>
        </p:nvSpPr>
        <p:spPr bwMode="auto">
          <a:xfrm>
            <a:off x="6858000" y="304800"/>
            <a:ext cx="155733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RICH1-HPDs</a:t>
            </a:r>
          </a:p>
        </p:txBody>
      </p:sp>
      <p:pic>
        <p:nvPicPr>
          <p:cNvPr id="41991" name="Picture 3" descr="DSC04907"/>
          <p:cNvPicPr>
            <a:picLocks noChangeAspect="1" noChangeArrowheads="1"/>
          </p:cNvPicPr>
          <p:nvPr/>
        </p:nvPicPr>
        <p:blipFill>
          <a:blip r:embed="rId5">
            <a:lum brigh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5800" y="4191000"/>
            <a:ext cx="2092325" cy="2241550"/>
          </a:xfrm>
          <a:prstGeom prst="rect">
            <a:avLst/>
          </a:prstGeom>
          <a:solidFill>
            <a:schemeClr val="bg1"/>
          </a:solidFill>
          <a:ln w="222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41992" name="TextBox 7"/>
          <p:cNvSpPr txBox="1">
            <a:spLocks noChangeArrowheads="1"/>
          </p:cNvSpPr>
          <p:nvPr/>
        </p:nvSpPr>
        <p:spPr bwMode="auto">
          <a:xfrm>
            <a:off x="6781800" y="4495800"/>
            <a:ext cx="165893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RICH1 mirrors</a:t>
            </a:r>
          </a:p>
        </p:txBody>
      </p:sp>
    </p:spTree>
    <p:extLst>
      <p:ext uri="{BB962C8B-B14F-4D97-AF65-F5344CB8AC3E}">
        <p14:creationId xmlns:p14="http://schemas.microsoft.com/office/powerpoint/2010/main" val="2328432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Introduction (ii)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1800" dirty="0" smtClean="0"/>
              <a:t>Particle ID for hadrons</a:t>
            </a:r>
          </a:p>
          <a:p>
            <a:pPr lvl="1"/>
            <a:r>
              <a:rPr lang="en-GB" sz="1600" dirty="0" smtClean="0"/>
              <a:t>Distinguish between kaons, </a:t>
            </a:r>
            <a:r>
              <a:rPr lang="en-GB" sz="1600" dirty="0" err="1" smtClean="0"/>
              <a:t>pions</a:t>
            </a:r>
            <a:r>
              <a:rPr lang="en-GB" sz="1600" dirty="0" smtClean="0"/>
              <a:t>, protons, deuterons</a:t>
            </a:r>
          </a:p>
          <a:p>
            <a:pPr lvl="2"/>
            <a:r>
              <a:rPr lang="en-GB" sz="1400" dirty="0" smtClean="0"/>
              <a:t>Required for flavour physics</a:t>
            </a:r>
          </a:p>
          <a:p>
            <a:r>
              <a:rPr lang="en-GB" sz="1800" dirty="0" smtClean="0"/>
              <a:t>Specific experiment requirements</a:t>
            </a:r>
          </a:p>
          <a:p>
            <a:pPr lvl="1"/>
            <a:r>
              <a:rPr lang="en-GB" sz="1600" dirty="0" smtClean="0"/>
              <a:t>Distinguish between electrons and charged </a:t>
            </a:r>
            <a:r>
              <a:rPr lang="en-GB" sz="1600" dirty="0" err="1" smtClean="0"/>
              <a:t>pions</a:t>
            </a:r>
            <a:endParaRPr lang="en-GB" sz="1600" dirty="0" smtClean="0"/>
          </a:p>
          <a:p>
            <a:pPr lvl="1"/>
            <a:r>
              <a:rPr lang="en-GB" sz="1600" dirty="0"/>
              <a:t>Distinguish between electrons and </a:t>
            </a:r>
            <a:r>
              <a:rPr lang="en-GB" sz="1600" dirty="0" smtClean="0"/>
              <a:t>muons</a:t>
            </a:r>
          </a:p>
          <a:p>
            <a:pPr lvl="2"/>
            <a:r>
              <a:rPr lang="en-GB" sz="1400" dirty="0" smtClean="0"/>
              <a:t>For neutrino </a:t>
            </a:r>
            <a:r>
              <a:rPr lang="en-GB" sz="1400" dirty="0" smtClean="0"/>
              <a:t>experiments</a:t>
            </a:r>
          </a:p>
          <a:p>
            <a:pPr lvl="2"/>
            <a:r>
              <a:rPr lang="en-GB" sz="1400" dirty="0" smtClean="0"/>
              <a:t>For rare decay searches</a:t>
            </a:r>
            <a:endParaRPr lang="en-GB" sz="1400" dirty="0" smtClean="0"/>
          </a:p>
          <a:p>
            <a:pPr lvl="1"/>
            <a:endParaRPr lang="en-GB" sz="1600" dirty="0" smtClean="0"/>
          </a:p>
          <a:p>
            <a:endParaRPr lang="en-GB" sz="1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5DEEA70-F2A5-4F11-9D2F-52A27AAB522D}" type="slidenum">
              <a:rPr lang="en-GB" smtClean="0"/>
              <a:pPr>
                <a:defRPr/>
              </a:pPr>
              <a:t>4</a:t>
            </a:fld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925" y="3763010"/>
            <a:ext cx="3240405" cy="219456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8330" y="3763010"/>
            <a:ext cx="3240405" cy="219456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2693998" y="6063734"/>
                <a:ext cx="2530436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𝐵</m:t>
                      </m:r>
                      <m:r>
                        <a:rPr lang="en-GB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→</m:t>
                      </m:r>
                      <m:sSup>
                        <m:sSupPr>
                          <m:ctrlP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</m:e>
                        <m:sup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  <m:sSup>
                        <m:sSupPr>
                          <m:ctrlP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</m:e>
                        <m:sup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  <m:r>
                        <a:rPr lang="en-GB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(</m:t>
                      </m:r>
                      <m:sSup>
                        <m:sSupPr>
                          <m:ctrlP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h</m:t>
                          </m:r>
                        </m:e>
                        <m:sup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  <m:sSup>
                        <m:sSupPr>
                          <m:ctrlP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h</m:t>
                          </m:r>
                        </m:e>
                        <m:sup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  <m:r>
                        <a:rPr lang="en-GB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93998" y="6063734"/>
                <a:ext cx="2530436" cy="369332"/>
              </a:xfrm>
              <a:prstGeom prst="rect">
                <a:avLst/>
              </a:prstGeom>
              <a:blipFill>
                <a:blip r:embed="rId4"/>
                <a:stretch>
                  <a:fillRect l="-1687" r="-3133" b="-3833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extBox 7"/>
          <p:cNvSpPr txBox="1"/>
          <p:nvPr/>
        </p:nvSpPr>
        <p:spPr>
          <a:xfrm>
            <a:off x="5140544" y="6096000"/>
            <a:ext cx="32335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 dirty="0"/>
              <a:t>b</a:t>
            </a:r>
            <a:r>
              <a:rPr lang="en-GB" sz="1800" dirty="0" smtClean="0"/>
              <a:t>efore and after RICH PID</a:t>
            </a:r>
            <a:endParaRPr lang="en-GB" sz="1800" dirty="0"/>
          </a:p>
        </p:txBody>
      </p:sp>
    </p:spTree>
    <p:extLst>
      <p:ext uri="{BB962C8B-B14F-4D97-AF65-F5344CB8AC3E}">
        <p14:creationId xmlns:p14="http://schemas.microsoft.com/office/powerpoint/2010/main" val="569359010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1776642-D64A-4E89-A1E3-C35B931D2A03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40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4035" name="TextBox 4"/>
          <p:cNvSpPr txBox="1">
            <a:spLocks noChangeArrowheads="1"/>
          </p:cNvSpPr>
          <p:nvPr/>
        </p:nvSpPr>
        <p:spPr bwMode="auto">
          <a:xfrm>
            <a:off x="2209800" y="304800"/>
            <a:ext cx="4002088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Performance of LHCb RICH</a:t>
            </a:r>
          </a:p>
        </p:txBody>
      </p:sp>
      <p:pic>
        <p:nvPicPr>
          <p:cNvPr id="4403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752600"/>
            <a:ext cx="7245350" cy="396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4037" name="TextBox 6"/>
          <p:cNvSpPr txBox="1">
            <a:spLocks noChangeArrowheads="1"/>
          </p:cNvSpPr>
          <p:nvPr/>
        </p:nvSpPr>
        <p:spPr bwMode="auto">
          <a:xfrm>
            <a:off x="533400" y="1219200"/>
            <a:ext cx="644525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  From isolated  Cherenkov rings from RICH1   in Real Data</a:t>
            </a:r>
          </a:p>
        </p:txBody>
      </p:sp>
      <p:sp>
        <p:nvSpPr>
          <p:cNvPr id="44038" name="TextBox 1"/>
          <p:cNvSpPr txBox="1">
            <a:spLocks noChangeArrowheads="1"/>
          </p:cNvSpPr>
          <p:nvPr/>
        </p:nvSpPr>
        <p:spPr bwMode="auto">
          <a:xfrm>
            <a:off x="1066800" y="6172200"/>
            <a:ext cx="537839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Compare with the  expectations  plotted  in </a:t>
            </a:r>
            <a:r>
              <a:rPr kumimoji="0" lang="en-GB" alt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page </a:t>
            </a:r>
            <a:r>
              <a:rPr kumimoji="0" lang="en-GB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9</a:t>
            </a:r>
            <a:r>
              <a:rPr kumimoji="0" lang="en-GB" alt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.</a:t>
            </a:r>
            <a:endParaRPr kumimoji="0" lang="en-GB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49780327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4C306BE-FA7B-493E-B410-CD26F87318AA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41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522014" y="144316"/>
            <a:ext cx="376417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LHCb</a:t>
            </a:r>
            <a:r>
              <a:rPr kumimoji="0" lang="en-GB" sz="2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-RICH resolution</a:t>
            </a:r>
            <a:endParaRPr kumimoji="0" lang="en-GB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644" y="1453426"/>
            <a:ext cx="8208912" cy="28439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243790" y="1268760"/>
            <a:ext cx="7473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9BBB59">
                    <a:lumMod val="7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</a:t>
            </a:r>
            <a:r>
              <a:rPr kumimoji="0" lang="en-GB" sz="1800" b="0" i="0" u="none" strike="noStrike" kern="1200" cap="none" spc="0" normalizeH="0" baseline="-25000" noProof="0" dirty="0" smtClean="0">
                <a:ln>
                  <a:noFill/>
                </a:ln>
                <a:solidFill>
                  <a:srgbClr val="9BBB59">
                    <a:lumMod val="7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4</a:t>
            </a: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9BBB59">
                    <a:lumMod val="7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</a:t>
            </a:r>
            <a:r>
              <a:rPr kumimoji="0" lang="en-GB" sz="1800" b="0" i="0" u="none" strike="noStrike" kern="1200" cap="none" spc="0" normalizeH="0" baseline="-25000" noProof="0" dirty="0" smtClean="0">
                <a:ln>
                  <a:noFill/>
                </a:ln>
                <a:solidFill>
                  <a:srgbClr val="9BBB59">
                    <a:lumMod val="7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10</a:t>
            </a:r>
            <a:endParaRPr kumimoji="0" lang="en-GB" sz="1800" b="0" i="0" u="none" strike="noStrike" kern="1200" cap="none" spc="0" normalizeH="0" baseline="-25000" noProof="0" dirty="0">
              <a:ln>
                <a:noFill/>
              </a:ln>
              <a:solidFill>
                <a:srgbClr val="9BBB59">
                  <a:lumMod val="75000"/>
                </a:srgb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668344" y="1276563"/>
            <a:ext cx="5774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9BBB59">
                    <a:lumMod val="7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CF</a:t>
            </a:r>
            <a:r>
              <a:rPr kumimoji="0" lang="en-GB" sz="1800" b="0" i="0" u="none" strike="noStrike" kern="1200" cap="none" spc="0" normalizeH="0" baseline="-25000" noProof="0" dirty="0" smtClean="0">
                <a:ln>
                  <a:noFill/>
                </a:ln>
                <a:solidFill>
                  <a:srgbClr val="9BBB59">
                    <a:lumMod val="7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4</a:t>
            </a:r>
            <a:endParaRPr kumimoji="0" lang="en-GB" sz="1800" b="0" i="0" u="none" strike="noStrike" kern="1200" cap="none" spc="0" normalizeH="0" baseline="-25000" noProof="0" dirty="0">
              <a:ln>
                <a:noFill/>
              </a:ln>
              <a:solidFill>
                <a:srgbClr val="9BBB59">
                  <a:lumMod val="75000"/>
                </a:srgb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69632" y="4431268"/>
            <a:ext cx="269387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From simulation in 2011: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 </a:t>
            </a: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       </a:t>
            </a: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ymbol" panose="05050102010706020507" pitchFamily="18" charset="2"/>
                <a:ea typeface="+mn-ea"/>
                <a:cs typeface="+mn-cs"/>
              </a:rPr>
              <a:t>s</a:t>
            </a:r>
            <a:r>
              <a:rPr kumimoji="0" lang="en-GB" sz="1800" b="0" i="0" u="none" strike="noStrike" kern="1200" cap="none" spc="0" normalizeH="0" baseline="-2500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ymbol" panose="05050102010706020507" pitchFamily="18" charset="2"/>
                <a:ea typeface="+mn-ea"/>
                <a:cs typeface="+mn-cs"/>
              </a:rPr>
              <a:t>Dq</a:t>
            </a: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  = 1.53 mrad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+mn-ea"/>
              <a:cs typeface="+mn-cs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227479" y="4460712"/>
            <a:ext cx="275799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From simulation  in 2011: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 </a:t>
            </a: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          </a:t>
            </a: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ymbol" panose="05050102010706020507" pitchFamily="18" charset="2"/>
                <a:ea typeface="+mn-ea"/>
                <a:cs typeface="+mn-cs"/>
              </a:rPr>
              <a:t>s</a:t>
            </a:r>
            <a:r>
              <a:rPr kumimoji="0" lang="en-GB" sz="1800" b="0" i="0" u="none" strike="noStrike" kern="1200" cap="none" spc="0" normalizeH="0" baseline="-2500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ymbol" panose="05050102010706020507" pitchFamily="18" charset="2"/>
                <a:ea typeface="+mn-ea"/>
                <a:cs typeface="+mn-cs"/>
              </a:rPr>
              <a:t>Dq</a:t>
            </a: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 = 0.68 mrad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+mn-ea"/>
              <a:cs typeface="+mn-cs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99644" y="770915"/>
            <a:ext cx="27751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Single photon resolutions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57200" y="1143000"/>
            <a:ext cx="18346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Real Data 2011: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+mn-ea"/>
              <a:cs typeface="+mn-cs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9839" y="5257800"/>
            <a:ext cx="841768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Resolution components: Chromatic :  ref. index variation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 </a:t>
            </a: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                                       Emission Point: tilt of the mirror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 </a:t>
            </a: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                                       Pixel size: granularity of the pixel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 </a:t>
            </a: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                                      PSF:   spread of photo electron direction inside HPD      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31433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17A0DBC-D2E4-4004-853D-A6BE37E691EE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46083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381000"/>
            <a:ext cx="5410200" cy="514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6084" name="Text Box 3"/>
          <p:cNvSpPr txBox="1">
            <a:spLocks noChangeArrowheads="1"/>
          </p:cNvSpPr>
          <p:nvPr/>
        </p:nvSpPr>
        <p:spPr bwMode="auto">
          <a:xfrm>
            <a:off x="2971800" y="152400"/>
            <a:ext cx="3865563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LHCb:  Hits on the RICH from Simulation</a:t>
            </a:r>
          </a:p>
        </p:txBody>
      </p:sp>
      <p:sp>
        <p:nvSpPr>
          <p:cNvPr id="46085" name="Text Box 4"/>
          <p:cNvSpPr txBox="1">
            <a:spLocks noChangeArrowheads="1"/>
          </p:cNvSpPr>
          <p:nvPr/>
        </p:nvSpPr>
        <p:spPr bwMode="auto">
          <a:xfrm>
            <a:off x="457200" y="5410200"/>
            <a:ext cx="7804150" cy="1190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1" i="0" u="none" strike="noStrike" kern="1200" cap="none" spc="0" normalizeH="0" baseline="0" noProof="0">
                <a:ln>
                  <a:noFill/>
                </a:ln>
                <a:solidFill>
                  <a:srgbClr val="FF3300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Red:  From particles from Primary and Secondary Vertex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1" i="0" u="none" strike="noStrike" kern="1200" cap="none" spc="0" normalizeH="0" baseline="0" noProof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Blue: From secondaries and background processes (sometimes with 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1" i="0" u="none" strike="noStrike" kern="1200" cap="none" spc="0" normalizeH="0" baseline="0" noProof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no reconstructed track)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1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42466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1DA0921-18B2-470B-AA32-86B235A67155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7107" name="Text Box 2"/>
          <p:cNvSpPr txBox="1">
            <a:spLocks noChangeArrowheads="1"/>
          </p:cNvSpPr>
          <p:nvPr/>
        </p:nvSpPr>
        <p:spPr bwMode="auto">
          <a:xfrm>
            <a:off x="1295400" y="228600"/>
            <a:ext cx="6442075" cy="376238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Pattern Recognition in Accelerator based Cherenkov Detector</a:t>
            </a:r>
          </a:p>
        </p:txBody>
      </p:sp>
      <p:sp>
        <p:nvSpPr>
          <p:cNvPr id="47108" name="Text Box 3"/>
          <p:cNvSpPr txBox="1">
            <a:spLocks noChangeArrowheads="1"/>
          </p:cNvSpPr>
          <p:nvPr/>
        </p:nvSpPr>
        <p:spPr bwMode="auto">
          <a:xfrm>
            <a:off x="304800" y="1625600"/>
            <a:ext cx="6243638" cy="942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alt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Events with large number of charged tracks giving rise to several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 overlapping  Cherenkov Rings on the Photo detector plane.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 Problem: To identify which tracks correspond to which hits and then identify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                 the type (e, </a:t>
            </a:r>
            <a:r>
              <a:rPr kumimoji="0" lang="en-US" alt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ymbol" pitchFamily="18" charset="2"/>
                <a:ea typeface="+mn-ea"/>
                <a:cs typeface="+mn-cs"/>
              </a:rPr>
              <a:t>p,</a:t>
            </a:r>
            <a:r>
              <a:rPr kumimoji="0" lang="en-US" alt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p etc.) of  the particle which created the tracks.</a:t>
            </a:r>
          </a:p>
        </p:txBody>
      </p:sp>
      <p:sp>
        <p:nvSpPr>
          <p:cNvPr id="47109" name="Text Box 4"/>
          <p:cNvSpPr txBox="1">
            <a:spLocks noChangeArrowheads="1"/>
          </p:cNvSpPr>
          <p:nvPr/>
        </p:nvSpPr>
        <p:spPr bwMode="auto">
          <a:xfrm>
            <a:off x="288925" y="2882900"/>
            <a:ext cx="1951038" cy="793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Hough Transform: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400" b="0" i="0" u="none" strike="noStrike" kern="1200" cap="none" spc="0" normalizeH="0" baseline="0" noProof="0">
                <a:ln>
                  <a:noFill/>
                </a:ln>
                <a:solidFill>
                  <a:srgbClr val="C0504D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(used by ALICE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400" b="0" i="0" u="none" strike="noStrike" kern="1200" cap="none" spc="0" normalizeH="0" baseline="0" noProof="0">
                <a:ln>
                  <a:noFill/>
                </a:ln>
                <a:solidFill>
                  <a:srgbClr val="C0504D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at CERN)</a:t>
            </a: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  </a:t>
            </a:r>
          </a:p>
        </p:txBody>
      </p:sp>
      <p:sp>
        <p:nvSpPr>
          <p:cNvPr id="47110" name="Text Box 5"/>
          <p:cNvSpPr txBox="1">
            <a:spLocks noChangeArrowheads="1"/>
          </p:cNvSpPr>
          <p:nvPr/>
        </p:nvSpPr>
        <p:spPr bwMode="auto">
          <a:xfrm>
            <a:off x="2362200" y="2895600"/>
            <a:ext cx="5448300" cy="1187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 </a:t>
            </a:r>
            <a:r>
              <a:rPr kumimoji="0" lang="en-US" alt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Project the particle direction on to the detector plane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en-US" alt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 Accumulate the distance of each hit from these projection points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en-US" alt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   in case of circular rings.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en-US" alt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 Collect the peaks in the accumulated set and associate the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en-US" alt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    corresponding hits to the tracks.</a:t>
            </a:r>
          </a:p>
        </p:txBody>
      </p:sp>
      <p:sp>
        <p:nvSpPr>
          <p:cNvPr id="47111" name="Text Box 6"/>
          <p:cNvSpPr txBox="1">
            <a:spLocks noChangeArrowheads="1"/>
          </p:cNvSpPr>
          <p:nvPr/>
        </p:nvSpPr>
        <p:spPr bwMode="auto">
          <a:xfrm>
            <a:off x="228600" y="4114800"/>
            <a:ext cx="201612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Likelihood Method:</a:t>
            </a:r>
          </a:p>
        </p:txBody>
      </p:sp>
      <p:sp>
        <p:nvSpPr>
          <p:cNvPr id="47112" name="Text Box 7"/>
          <p:cNvSpPr txBox="1">
            <a:spLocks noChangeArrowheads="1"/>
          </p:cNvSpPr>
          <p:nvPr/>
        </p:nvSpPr>
        <p:spPr bwMode="auto">
          <a:xfrm>
            <a:off x="2209800" y="4114800"/>
            <a:ext cx="6383338" cy="2251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F</a:t>
            </a:r>
            <a:r>
              <a:rPr kumimoji="0" lang="en-US" alt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or each of the track in the event, for  a given mass hypothesis,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en-US" alt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   create photons and project them to the detector plane using the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en-US" alt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   knowledge of the  geometry of the detector and its optical properties.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en-US" alt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   Repeat this for all the other tracks.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en-US" alt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 From this calculate the probability that a signal would be seen in each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en-US" alt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    pixel of the detector from all tracks.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en-US" alt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Compare this with the observed set of photoelectron signal on the pixels,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en-US" alt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   by creating a likelihood. 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en-US" alt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Repeat all the above after changing the set of mass hypothesis of the tracks.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en-US" alt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   Find the set of mass hypothesis, which maximize the likelihood.</a:t>
            </a:r>
          </a:p>
        </p:txBody>
      </p:sp>
      <p:sp>
        <p:nvSpPr>
          <p:cNvPr id="47113" name="Text Box 8"/>
          <p:cNvSpPr txBox="1">
            <a:spLocks noChangeArrowheads="1"/>
          </p:cNvSpPr>
          <p:nvPr/>
        </p:nvSpPr>
        <p:spPr bwMode="auto">
          <a:xfrm>
            <a:off x="304800" y="4419600"/>
            <a:ext cx="1366838" cy="51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400" b="0" i="0" u="none" strike="noStrike" kern="1200" cap="none" spc="0" normalizeH="0" baseline="0" noProof="0">
                <a:ln>
                  <a:noFill/>
                </a:ln>
                <a:solidFill>
                  <a:srgbClr val="C0504D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(used by LHCb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400" b="0" i="0" u="none" strike="noStrike" kern="1200" cap="none" spc="0" normalizeH="0" baseline="0" noProof="0">
                <a:ln>
                  <a:noFill/>
                </a:ln>
                <a:solidFill>
                  <a:srgbClr val="C0504D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at CERN)</a:t>
            </a:r>
          </a:p>
        </p:txBody>
      </p:sp>
      <p:sp>
        <p:nvSpPr>
          <p:cNvPr id="47114" name="Text Box 9"/>
          <p:cNvSpPr txBox="1">
            <a:spLocks noChangeArrowheads="1"/>
          </p:cNvSpPr>
          <p:nvPr/>
        </p:nvSpPr>
        <p:spPr bwMode="auto">
          <a:xfrm>
            <a:off x="2209800" y="6400800"/>
            <a:ext cx="4448175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400" b="0" i="0" u="none" strike="noStrike" kern="1200" cap="none" spc="0" normalizeH="0" baseline="0" noProof="0">
                <a:ln>
                  <a:noFill/>
                </a:ln>
                <a:solidFill>
                  <a:srgbClr val="C0504D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(Ref: R.Forty: Nucl. Inst. Mech. A 433 (1999) 257-261)</a:t>
            </a:r>
          </a:p>
        </p:txBody>
      </p:sp>
    </p:spTree>
    <p:extLst>
      <p:ext uri="{BB962C8B-B14F-4D97-AF65-F5344CB8AC3E}">
        <p14:creationId xmlns:p14="http://schemas.microsoft.com/office/powerpoint/2010/main" val="1375058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4C306BE-FA7B-493E-B410-CD26F87318AA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44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622848" y="94519"/>
            <a:ext cx="502092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LHCb</a:t>
            </a:r>
            <a:r>
              <a:rPr kumimoji="0" lang="en-GB" sz="2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-RICH  PID performance</a:t>
            </a:r>
            <a:endParaRPr kumimoji="0" lang="en-GB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8896"/>
            <a:ext cx="4752528" cy="34626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52528" y="3284105"/>
            <a:ext cx="4325059" cy="31076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4613136" y="1412776"/>
            <a:ext cx="10525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Real 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d</a:t>
            </a: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ata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+mn-ea"/>
              <a:cs typeface="+mn-cs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743779" y="4571836"/>
            <a:ext cx="11844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Simulation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+mn-ea"/>
              <a:cs typeface="+mn-cs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07504" y="5310500"/>
            <a:ext cx="4214615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1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Red: Kaon identification efficiency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1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Black: Pion mis-identification probability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1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PID performance in D* events (calibration channel)</a:t>
            </a:r>
            <a:endParaRPr kumimoji="0" lang="en-GB" sz="1400" b="0" i="1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79512" y="6089455"/>
            <a:ext cx="51934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General agreement between real data and simulation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13491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4C306BE-FA7B-493E-B410-CD26F87318AA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45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631036" y="116632"/>
            <a:ext cx="362471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RICH Detectors in LHCb</a:t>
            </a:r>
            <a:endParaRPr kumimoji="0" lang="en-GB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pic>
        <p:nvPicPr>
          <p:cNvPr id="6" name="Picture 128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6044" y="1249018"/>
            <a:ext cx="3379384" cy="2256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129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3" y="1277432"/>
            <a:ext cx="3395613" cy="22549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899793" y="3532366"/>
            <a:ext cx="17312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Before  RICH PID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+mn-ea"/>
              <a:cs typeface="+mn-cs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819340" y="3546742"/>
            <a:ext cx="15334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After RICH PID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+mn-ea"/>
              <a:cs typeface="+mn-cs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49585" y="4221088"/>
            <a:ext cx="65405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Without RICH PID, the                          is completely dominated by  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+mn-ea"/>
              <a:cs typeface="+mn-cs"/>
            </a:endParaRPr>
          </a:p>
        </p:txBody>
      </p:sp>
      <p:graphicFrame>
        <p:nvGraphicFramePr>
          <p:cNvPr id="11" name="Object 10"/>
          <p:cNvGraphicFramePr>
            <a:graphicFrameLocks noChangeAspect="1"/>
          </p:cNvGraphicFramePr>
          <p:nvPr>
            <p:extLst/>
          </p:nvPr>
        </p:nvGraphicFramePr>
        <p:xfrm>
          <a:off x="2814830" y="4263817"/>
          <a:ext cx="1210081" cy="32754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0" name="Equation" r:id="rId6" imgW="749160" imgH="203040" progId="Equation.3">
                  <p:embed/>
                </p:oleObj>
              </mc:Choice>
              <mc:Fallback>
                <p:oleObj name="Equation" r:id="rId6" imgW="749160" imgH="203040" progId="Equation.3">
                  <p:embed/>
                  <p:pic>
                    <p:nvPicPr>
                      <p:cNvPr id="11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14830" y="4263817"/>
                        <a:ext cx="1210081" cy="32754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Object 11"/>
          <p:cNvGraphicFramePr>
            <a:graphicFrameLocks noChangeAspect="1"/>
          </p:cNvGraphicFramePr>
          <p:nvPr>
            <p:extLst/>
          </p:nvPr>
        </p:nvGraphicFramePr>
        <p:xfrm>
          <a:off x="7223383" y="4221088"/>
          <a:ext cx="1219200" cy="33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1" name="Equation" r:id="rId8" imgW="748975" imgH="203112" progId="Equation.3">
                  <p:embed/>
                </p:oleObj>
              </mc:Choice>
              <mc:Fallback>
                <p:oleObj name="Equation" r:id="rId8" imgW="748975" imgH="203112" progId="Equation.3">
                  <p:embed/>
                  <p:pic>
                    <p:nvPicPr>
                      <p:cNvPr id="12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223383" y="4221088"/>
                        <a:ext cx="1219200" cy="330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4" name="Straight Arrow Connector 13"/>
          <p:cNvCxnSpPr/>
          <p:nvPr/>
        </p:nvCxnSpPr>
        <p:spPr>
          <a:xfrm flipH="1" flipV="1">
            <a:off x="2118143" y="3071230"/>
            <a:ext cx="1008112" cy="1207274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flipV="1">
            <a:off x="3491880" y="2847245"/>
            <a:ext cx="1997060" cy="1398994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" name="Picture 130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72400" y="1214049"/>
            <a:ext cx="485775" cy="2228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" name="TextBox 23"/>
          <p:cNvSpPr txBox="1"/>
          <p:nvPr/>
        </p:nvSpPr>
        <p:spPr>
          <a:xfrm>
            <a:off x="511728" y="764704"/>
            <a:ext cx="20795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Real data from 2011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+mn-ea"/>
              <a:cs typeface="+mn-cs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90654" y="5320399"/>
            <a:ext cx="35162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1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RICH PID useful for physics analysis</a:t>
            </a:r>
            <a:endParaRPr kumimoji="0" lang="en-GB" sz="1800" b="0" i="1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70516616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 dirty="0" smtClean="0"/>
              <a:t>How to make a better RICH detector</a:t>
            </a:r>
            <a:endParaRPr lang="en-GB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000" dirty="0" smtClean="0"/>
              <a:t>Increase the number of photons</a:t>
            </a:r>
          </a:p>
          <a:p>
            <a:pPr lvl="1"/>
            <a:r>
              <a:rPr lang="en-GB" sz="1800" dirty="0" smtClean="0"/>
              <a:t>Better photon detectors (photo-cathodes)</a:t>
            </a:r>
          </a:p>
          <a:p>
            <a:pPr lvl="1"/>
            <a:r>
              <a:rPr lang="en-GB" sz="1800" dirty="0"/>
              <a:t>Better area coverage by photon </a:t>
            </a:r>
            <a:r>
              <a:rPr lang="en-GB" sz="1800" dirty="0" smtClean="0"/>
              <a:t>detectors</a:t>
            </a:r>
          </a:p>
          <a:p>
            <a:pPr lvl="1"/>
            <a:r>
              <a:rPr lang="en-GB" sz="1800" dirty="0" smtClean="0"/>
              <a:t>Better optical coupling of components</a:t>
            </a:r>
          </a:p>
          <a:p>
            <a:r>
              <a:rPr lang="en-GB" sz="2000" dirty="0" smtClean="0"/>
              <a:t>Improve Cherenkov angle resolution</a:t>
            </a:r>
          </a:p>
          <a:p>
            <a:pPr lvl="1"/>
            <a:r>
              <a:rPr lang="en-GB" sz="1800" dirty="0" smtClean="0"/>
              <a:t>Smaller pixels</a:t>
            </a:r>
          </a:p>
          <a:p>
            <a:pPr lvl="1"/>
            <a:r>
              <a:rPr lang="en-GB" sz="1800" dirty="0" smtClean="0"/>
              <a:t>Lower chromatic error</a:t>
            </a:r>
          </a:p>
          <a:p>
            <a:pPr lvl="2"/>
            <a:r>
              <a:rPr lang="en-GB" sz="1600" dirty="0" smtClean="0"/>
              <a:t>Detectors sensitive to green rather than blue</a:t>
            </a:r>
          </a:p>
          <a:p>
            <a:pPr lvl="1"/>
            <a:r>
              <a:rPr lang="en-GB" sz="1800" dirty="0" smtClean="0"/>
              <a:t>Improve aberrations</a:t>
            </a:r>
          </a:p>
          <a:p>
            <a:pPr lvl="2"/>
            <a:r>
              <a:rPr lang="en-GB" sz="1600" dirty="0" smtClean="0"/>
              <a:t>Light weight mirrors in the acceptance</a:t>
            </a:r>
            <a:endParaRPr lang="en-GB" sz="1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5DEEA70-F2A5-4F11-9D2F-52A27AAB522D}" type="slidenum">
              <a:rPr lang="en-GB" smtClean="0"/>
              <a:pPr>
                <a:defRPr/>
              </a:pPr>
              <a:t>46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53764785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DIRC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000" dirty="0" smtClean="0"/>
              <a:t>Direct Internally Reflected Cherenkov light</a:t>
            </a:r>
          </a:p>
          <a:p>
            <a:r>
              <a:rPr lang="en-GB" sz="2000" dirty="0" smtClean="0"/>
              <a:t>Detectors outside the “acceptance”</a:t>
            </a:r>
          </a:p>
          <a:p>
            <a:r>
              <a:rPr lang="en-GB" sz="2000" dirty="0" smtClean="0"/>
              <a:t>Can fit in a narrow space</a:t>
            </a:r>
          </a:p>
          <a:p>
            <a:endParaRPr lang="en-GB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5DEEA70-F2A5-4F11-9D2F-52A27AAB522D}" type="slidenum">
              <a:rPr lang="en-GB" smtClean="0"/>
              <a:pPr>
                <a:defRPr/>
              </a:pPr>
              <a:t>47</a:t>
            </a:fld>
            <a:endParaRPr lang="en-GB"/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8161" y="4229100"/>
            <a:ext cx="4675188" cy="2019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Rectangle 8"/>
          <p:cNvSpPr>
            <a:spLocks noChangeArrowheads="1"/>
          </p:cNvSpPr>
          <p:nvPr/>
        </p:nvSpPr>
        <p:spPr bwMode="auto">
          <a:xfrm>
            <a:off x="617537" y="3413873"/>
            <a:ext cx="3671888" cy="25545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GB" altLang="en-US" sz="1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standoff region is designed to maximize the transfer efficiency between the radiator and the detector. </a:t>
            </a:r>
          </a:p>
          <a:p>
            <a:pPr eaLnBrk="1" hangingPunct="1"/>
            <a:r>
              <a:rPr lang="en-GB" altLang="en-US" sz="1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If this region has the same index of refraction as the radiator, </a:t>
            </a:r>
            <a:r>
              <a:rPr lang="en-GB" altLang="en-US" sz="1600" i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</a:t>
            </a:r>
            <a:r>
              <a:rPr lang="en-GB" altLang="en-US" sz="1600" baseline="-25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</a:t>
            </a:r>
            <a:r>
              <a:rPr lang="en-GB" altLang="en-US" sz="1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Symbol" panose="05050102010706020507" pitchFamily="18" charset="2"/>
              </a:rPr>
              <a:t></a:t>
            </a:r>
            <a:r>
              <a:rPr lang="en-GB" altLang="en-US" sz="1600" i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</a:t>
            </a:r>
            <a:r>
              <a:rPr lang="en-GB" altLang="en-US" sz="1600" baseline="-25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</a:t>
            </a:r>
            <a:r>
              <a:rPr lang="en-GB" altLang="en-US" sz="16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</a:t>
            </a:r>
            <a:r>
              <a:rPr lang="en-GB" altLang="en-US" sz="1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transfer efficiency is maximized and the image will emerge without reflection or refraction at the end surface.</a:t>
            </a:r>
          </a:p>
        </p:txBody>
      </p:sp>
      <p:pic>
        <p:nvPicPr>
          <p:cNvPr id="7" name="Picture 9" descr="DIRC_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8161" y="2111829"/>
            <a:ext cx="4420526" cy="19648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46325339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Babar DIRC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5DEEA70-F2A5-4F11-9D2F-52A27AAB522D}" type="slidenum">
              <a:rPr lang="en-GB" smtClean="0"/>
              <a:pPr>
                <a:defRPr/>
              </a:pPr>
              <a:t>48</a:t>
            </a:fld>
            <a:endParaRPr lang="en-GB"/>
          </a:p>
        </p:txBody>
      </p:sp>
      <p:pic>
        <p:nvPicPr>
          <p:cNvPr id="10" name="Picture 2" descr="DIRC_principl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2069731"/>
            <a:ext cx="5185518" cy="37631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4" descr="event_dtcut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96204" y="4058890"/>
            <a:ext cx="2623644" cy="26236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6" descr="time_phot_sol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78507" y="1469219"/>
            <a:ext cx="2911385" cy="230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Rectangle 14"/>
          <p:cNvSpPr/>
          <p:nvPr/>
        </p:nvSpPr>
        <p:spPr>
          <a:xfrm>
            <a:off x="3224097" y="5832901"/>
            <a:ext cx="291737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altLang="en-US" dirty="0">
                <a:solidFill>
                  <a:schemeClr val="accent2"/>
                </a:solidFill>
                <a:latin typeface="Times New Roman" panose="02020603050405020304" pitchFamily="18" charset="0"/>
                <a:sym typeface="Symbol" panose="05050102010706020507" pitchFamily="18" charset="2"/>
              </a:rPr>
              <a:t></a:t>
            </a:r>
            <a:r>
              <a:rPr lang="en-GB" altLang="en-US" dirty="0">
                <a:solidFill>
                  <a:schemeClr val="accent2"/>
                </a:solidFill>
                <a:latin typeface="Times New Roman" panose="02020603050405020304" pitchFamily="18" charset="0"/>
              </a:rPr>
              <a:t> 8 </a:t>
            </a:r>
            <a:r>
              <a:rPr lang="en-GB" altLang="en-US" dirty="0" smtClean="0">
                <a:solidFill>
                  <a:schemeClr val="accent2"/>
                </a:solidFill>
                <a:latin typeface="Times New Roman" panose="02020603050405020304" pitchFamily="18" charset="0"/>
              </a:rPr>
              <a:t>ns </a:t>
            </a:r>
            <a:r>
              <a:rPr lang="en-GB" altLang="en-US" dirty="0">
                <a:solidFill>
                  <a:schemeClr val="accent2"/>
                </a:solidFill>
                <a:latin typeface="Symbol" panose="05050102010706020507" pitchFamily="18" charset="2"/>
              </a:rPr>
              <a:t>D</a:t>
            </a:r>
            <a:r>
              <a:rPr lang="en-GB" altLang="en-US" dirty="0">
                <a:solidFill>
                  <a:schemeClr val="accent2"/>
                </a:solidFill>
                <a:latin typeface="Times New Roman" panose="02020603050405020304" pitchFamily="18" charset="0"/>
              </a:rPr>
              <a:t>t </a:t>
            </a:r>
            <a:r>
              <a:rPr lang="en-GB" altLang="en-US" dirty="0" smtClean="0">
                <a:solidFill>
                  <a:schemeClr val="accent2"/>
                </a:solidFill>
                <a:latin typeface="Times New Roman" panose="02020603050405020304" pitchFamily="18" charset="0"/>
              </a:rPr>
              <a:t>window for background rejection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98559657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TORCH (</a:t>
            </a:r>
            <a:r>
              <a:rPr lang="en-GB" dirty="0" err="1" smtClean="0"/>
              <a:t>i</a:t>
            </a:r>
            <a:r>
              <a:rPr lang="en-GB" dirty="0" smtClean="0"/>
              <a:t>)</a:t>
            </a:r>
            <a:endParaRPr lang="en-GB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79388" y="2337635"/>
            <a:ext cx="8785225" cy="3807196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5DEEA70-F2A5-4F11-9D2F-52A27AAB522D}" type="slidenum">
              <a:rPr lang="en-GB" smtClean="0"/>
              <a:pPr>
                <a:defRPr/>
              </a:pPr>
              <a:t>49</a:t>
            </a:fld>
            <a:endParaRPr lang="en-GB"/>
          </a:p>
        </p:txBody>
      </p:sp>
      <p:sp>
        <p:nvSpPr>
          <p:cNvPr id="6" name="TextBox 5"/>
          <p:cNvSpPr txBox="1"/>
          <p:nvPr/>
        </p:nvSpPr>
        <p:spPr>
          <a:xfrm>
            <a:off x="257068" y="1508691"/>
            <a:ext cx="8629863" cy="461665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A time of flight detector based on Cherenkov radiation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969558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Time of flight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5DEEA70-F2A5-4F11-9D2F-52A27AAB522D}" type="slidenum">
              <a:rPr lang="en-GB" smtClean="0"/>
              <a:pPr>
                <a:defRPr/>
              </a:pPr>
              <a:t>5</a:t>
            </a:fld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1071876" y="1898307"/>
                <a:ext cx="7063857" cy="117384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∆</m:t>
                      </m:r>
                      <m:r>
                        <a:rPr lang="en-GB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𝑡</m:t>
                      </m:r>
                      <m:r>
                        <a:rPr lang="en-GB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𝐿</m:t>
                          </m:r>
                        </m:num>
                        <m:den>
                          <m:sSub>
                            <m:sSubPr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𝛽</m:t>
                              </m:r>
                            </m:e>
                            <m:sub>
                              <m:r>
                                <a:rPr lang="en-GB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𝑐</m:t>
                          </m:r>
                        </m:den>
                      </m:f>
                      <m:r>
                        <a:rPr lang="en-GB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𝐿</m:t>
                          </m:r>
                        </m:num>
                        <m:den>
                          <m:sSub>
                            <m:sSubPr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𝛽</m:t>
                              </m:r>
                            </m:e>
                            <m:sub>
                              <m:r>
                                <a:rPr lang="en-GB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𝑐</m:t>
                          </m:r>
                        </m:den>
                      </m:f>
                      <m:r>
                        <a:rPr lang="en-GB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𝐿</m:t>
                          </m:r>
                        </m:num>
                        <m:den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𝑐</m:t>
                          </m:r>
                        </m:den>
                      </m:f>
                      <m:d>
                        <m:dPr>
                          <m:begChr m:val="["/>
                          <m:endChr m:val="]"/>
                          <m:ctrlP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ad>
                            <m:radPr>
                              <m:degHide m:val="on"/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d>
                                <m:dPr>
                                  <m:ctrlPr>
                                    <a:rPr lang="en-GB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GB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1+</m:t>
                                  </m:r>
                                  <m:f>
                                    <m:fPr>
                                      <m:ctrlPr>
                                        <a:rPr lang="en-GB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sSubSup>
                                        <m:sSubSupPr>
                                          <m:ctrlPr>
                                            <a:rPr lang="en-GB" b="0" i="1" smtClean="0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</m:ctrlPr>
                                        </m:sSubSupPr>
                                        <m:e>
                                          <m:r>
                                            <a:rPr lang="en-GB" b="0" i="1" smtClean="0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𝑚</m:t>
                                          </m:r>
                                        </m:e>
                                        <m:sub>
                                          <m:r>
                                            <a:rPr lang="en-GB" b="0" i="1" smtClean="0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1</m:t>
                                          </m:r>
                                        </m:sub>
                                        <m:sup>
                                          <m:r>
                                            <a:rPr lang="en-GB" b="0" i="1" smtClean="0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2</m:t>
                                          </m:r>
                                        </m:sup>
                                      </m:sSubSup>
                                      <m:sSup>
                                        <m:sSupPr>
                                          <m:ctrlPr>
                                            <a:rPr lang="en-GB" b="0" i="1" smtClean="0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en-GB" b="0" i="1" smtClean="0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𝑐</m:t>
                                          </m:r>
                                        </m:e>
                                        <m:sup>
                                          <m:r>
                                            <a:rPr lang="en-GB" b="0" i="1" smtClean="0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2</m:t>
                                          </m:r>
                                        </m:sup>
                                      </m:sSup>
                                    </m:num>
                                    <m:den>
                                      <m:sSup>
                                        <m:sSupPr>
                                          <m:ctrlPr>
                                            <a:rPr lang="en-GB" b="0" i="1" smtClean="0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en-GB" b="0" i="1" smtClean="0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𝑃</m:t>
                                          </m:r>
                                        </m:e>
                                        <m:sup>
                                          <m:r>
                                            <a:rPr lang="en-GB" b="0" i="1" smtClean="0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2</m:t>
                                          </m:r>
                                        </m:sup>
                                      </m:sSup>
                                    </m:den>
                                  </m:f>
                                </m:e>
                              </m:d>
                            </m:e>
                          </m:rad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rad>
                            <m:radPr>
                              <m:degHide m:val="on"/>
                              <m:ctrlPr>
                                <a:rPr lang="en-GB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d>
                                <m:dPr>
                                  <m:ctrlPr>
                                    <a:rPr lang="en-GB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GB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1+</m:t>
                                  </m:r>
                                  <m:f>
                                    <m:fPr>
                                      <m:ctrlPr>
                                        <a:rPr lang="en-GB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sSubSup>
                                        <m:sSubSupPr>
                                          <m:ctrlPr>
                                            <a:rPr lang="en-GB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</m:ctrlPr>
                                        </m:sSubSupPr>
                                        <m:e>
                                          <m:r>
                                            <a:rPr lang="en-GB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𝑚</m:t>
                                          </m:r>
                                        </m:e>
                                        <m:sub>
                                          <m:r>
                                            <a:rPr lang="en-GB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1</m:t>
                                          </m:r>
                                        </m:sub>
                                        <m:sup>
                                          <m:r>
                                            <a:rPr lang="en-GB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2</m:t>
                                          </m:r>
                                        </m:sup>
                                      </m:sSubSup>
                                      <m:sSup>
                                        <m:sSupPr>
                                          <m:ctrlPr>
                                            <a:rPr lang="en-GB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en-GB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𝑐</m:t>
                                          </m:r>
                                        </m:e>
                                        <m:sup>
                                          <m:r>
                                            <a:rPr lang="en-GB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2</m:t>
                                          </m:r>
                                        </m:sup>
                                      </m:sSup>
                                    </m:num>
                                    <m:den>
                                      <m:sSup>
                                        <m:sSupPr>
                                          <m:ctrlPr>
                                            <a:rPr lang="en-GB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en-GB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𝑃</m:t>
                                          </m:r>
                                        </m:e>
                                        <m:sup>
                                          <m:r>
                                            <a:rPr lang="en-GB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2</m:t>
                                          </m:r>
                                        </m:sup>
                                      </m:sSup>
                                    </m:den>
                                  </m:f>
                                </m:e>
                              </m:d>
                            </m:e>
                          </m:rad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</m:e>
                      </m:d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71876" y="1898307"/>
                <a:ext cx="7063857" cy="1173847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Box 6"/>
          <p:cNvSpPr txBox="1"/>
          <p:nvPr/>
        </p:nvSpPr>
        <p:spPr>
          <a:xfrm>
            <a:off x="453469" y="1340071"/>
            <a:ext cx="83006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 dirty="0" smtClean="0"/>
              <a:t>Time difference for two particles with masses m</a:t>
            </a:r>
            <a:r>
              <a:rPr lang="en-GB" sz="1800" baseline="-25000" dirty="0" smtClean="0"/>
              <a:t>1</a:t>
            </a:r>
            <a:r>
              <a:rPr lang="en-GB" sz="1800" dirty="0" smtClean="0"/>
              <a:t> and m</a:t>
            </a:r>
            <a:r>
              <a:rPr lang="en-GB" sz="1800" baseline="-25000" dirty="0" smtClean="0"/>
              <a:t>2</a:t>
            </a:r>
            <a:r>
              <a:rPr lang="en-GB" sz="1800" dirty="0" smtClean="0"/>
              <a:t> for length L</a:t>
            </a:r>
            <a:endParaRPr lang="en-GB" sz="1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1071876" y="3332709"/>
                <a:ext cx="1599540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𝑃</m:t>
                          </m:r>
                        </m:e>
                        <m:sup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GB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≫</m:t>
                      </m:r>
                      <m:sSup>
                        <m:sSupPr>
                          <m:ctrlP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𝑚</m:t>
                          </m:r>
                        </m:e>
                        <m:sup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sSup>
                        <m:sSupPr>
                          <m:ctrlP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𝑐</m:t>
                          </m:r>
                        </m:e>
                        <m:sup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71876" y="3332709"/>
                <a:ext cx="1599540" cy="369332"/>
              </a:xfrm>
              <a:prstGeom prst="rect">
                <a:avLst/>
              </a:prstGeom>
              <a:blipFill>
                <a:blip r:embed="rId3"/>
                <a:stretch>
                  <a:fillRect l="-3053" r="-382" b="-10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3383438" y="3708898"/>
                <a:ext cx="2440733" cy="7444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∆</m:t>
                      </m:r>
                      <m:r>
                        <a:rPr lang="en-GB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𝑡</m:t>
                      </m:r>
                      <m:r>
                        <a:rPr lang="en-GB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~</m:t>
                      </m:r>
                      <m:f>
                        <m:fPr>
                          <m:ctrlP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𝐿𝑐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(</m:t>
                          </m:r>
                          <m:sSubSup>
                            <m:sSubSupPr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en-GB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1</m:t>
                              </m:r>
                            </m:sub>
                            <m:sup>
                              <m:r>
                                <a:rPr lang="en-GB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sSubSup>
                            <m:sSubSupPr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en-GB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b>
                            <m:sup>
                              <m:r>
                                <a:rPr lang="en-GB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)</m:t>
                          </m:r>
                        </m:num>
                        <m:den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  <m:sSup>
                            <m:sSupPr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𝑃</m:t>
                              </m:r>
                            </m:e>
                            <m:sup>
                              <m:r>
                                <a:rPr lang="en-GB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83438" y="3708898"/>
                <a:ext cx="2440733" cy="744499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TextBox 9"/>
          <p:cNvSpPr txBox="1"/>
          <p:nvPr/>
        </p:nvSpPr>
        <p:spPr>
          <a:xfrm>
            <a:off x="242995" y="4652055"/>
            <a:ext cx="872161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 dirty="0" smtClean="0"/>
              <a:t>Mass resolution depends on time resolution of detectors and distance L</a:t>
            </a:r>
          </a:p>
          <a:p>
            <a:r>
              <a:rPr lang="en-GB" sz="1800" dirty="0" smtClean="0"/>
              <a:t>Typical values: </a:t>
            </a:r>
            <a:r>
              <a:rPr lang="en-US" altLang="en-US" sz="1800" dirty="0" smtClean="0">
                <a:latin typeface="Calibri" pitchFamily="34" charset="0"/>
              </a:rPr>
              <a:t>L=3.5 </a:t>
            </a:r>
            <a:r>
              <a:rPr lang="en-US" altLang="en-US" sz="1800" dirty="0">
                <a:latin typeface="Calibri" pitchFamily="34" charset="0"/>
              </a:rPr>
              <a:t>m,  </a:t>
            </a:r>
            <a:r>
              <a:rPr lang="en-US" altLang="en-US" sz="1800" dirty="0" smtClean="0">
                <a:latin typeface="Symbol" pitchFamily="18" charset="2"/>
              </a:rPr>
              <a:t>D</a:t>
            </a:r>
            <a:r>
              <a:rPr lang="en-US" altLang="en-US" sz="1800" dirty="0" smtClean="0">
                <a:cs typeface="Arial" pitchFamily="34" charset="0"/>
              </a:rPr>
              <a:t>t=100 </a:t>
            </a:r>
            <a:r>
              <a:rPr lang="en-US" altLang="en-US" sz="1800" dirty="0" err="1">
                <a:cs typeface="Arial" pitchFamily="34" charset="0"/>
              </a:rPr>
              <a:t>ps</a:t>
            </a:r>
            <a:r>
              <a:rPr lang="en-US" altLang="en-US" sz="1800" dirty="0">
                <a:cs typeface="Arial" pitchFamily="34" charset="0"/>
              </a:rPr>
              <a:t>, for </a:t>
            </a:r>
            <a:r>
              <a:rPr lang="en-US" altLang="en-US" sz="1800" dirty="0" smtClean="0">
                <a:cs typeface="Arial" pitchFamily="34" charset="0"/>
              </a:rPr>
              <a:t>3 </a:t>
            </a:r>
            <a:r>
              <a:rPr lang="en-US" altLang="en-US" sz="1800" dirty="0" smtClean="0">
                <a:latin typeface="Symbol" pitchFamily="18" charset="2"/>
                <a:cs typeface="Arial" pitchFamily="34" charset="0"/>
              </a:rPr>
              <a:t>s </a:t>
            </a:r>
            <a:r>
              <a:rPr lang="en-US" altLang="en-US" sz="1800" dirty="0">
                <a:cs typeface="Arial" pitchFamily="34" charset="0"/>
              </a:rPr>
              <a:t>separation,  </a:t>
            </a:r>
            <a:r>
              <a:rPr lang="en-US" altLang="en-US" sz="1800" dirty="0" err="1" smtClean="0">
                <a:cs typeface="Arial" pitchFamily="34" charset="0"/>
              </a:rPr>
              <a:t>P</a:t>
            </a:r>
            <a:r>
              <a:rPr lang="en-US" altLang="en-US" sz="1800" baseline="-25000" dirty="0" err="1" smtClean="0">
                <a:cs typeface="Arial" pitchFamily="34" charset="0"/>
              </a:rPr>
              <a:t>max</a:t>
            </a:r>
            <a:r>
              <a:rPr lang="en-US" altLang="en-US" sz="1800" dirty="0" smtClean="0">
                <a:cs typeface="Arial" pitchFamily="34" charset="0"/>
              </a:rPr>
              <a:t>=2.1 </a:t>
            </a:r>
            <a:r>
              <a:rPr lang="en-US" altLang="en-US" sz="1800" dirty="0">
                <a:cs typeface="Arial" pitchFamily="34" charset="0"/>
              </a:rPr>
              <a:t>GeV/c</a:t>
            </a:r>
            <a:endParaRPr lang="en-GB" sz="1800" dirty="0"/>
          </a:p>
        </p:txBody>
      </p:sp>
      <p:sp>
        <p:nvSpPr>
          <p:cNvPr id="11" name="TextBox 10"/>
          <p:cNvSpPr txBox="1"/>
          <p:nvPr/>
        </p:nvSpPr>
        <p:spPr>
          <a:xfrm>
            <a:off x="594149" y="5509735"/>
            <a:ext cx="8019311" cy="338554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en-GB" sz="1600" dirty="0" smtClean="0"/>
              <a:t>Requires fast detectors: scintillation, Cherenkov, fast collection of ionisation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3154379067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TORCH (ii)</a:t>
            </a:r>
            <a:endParaRPr lang="en-GB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0" y="3317017"/>
            <a:ext cx="8785225" cy="3067160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5DEEA70-F2A5-4F11-9D2F-52A27AAB522D}" type="slidenum">
              <a:rPr lang="en-GB" smtClean="0"/>
              <a:pPr>
                <a:defRPr/>
              </a:pPr>
              <a:t>50</a:t>
            </a:fld>
            <a:endParaRPr lang="en-GB"/>
          </a:p>
        </p:txBody>
      </p:sp>
      <p:sp>
        <p:nvSpPr>
          <p:cNvPr id="6" name="TextBox 5"/>
          <p:cNvSpPr txBox="1"/>
          <p:nvPr/>
        </p:nvSpPr>
        <p:spPr>
          <a:xfrm>
            <a:off x="318293" y="1285692"/>
            <a:ext cx="4253707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dirty="0" smtClean="0"/>
              <a:t>The focusing unit converts angles to positions allowing the measurement of propagation time</a:t>
            </a:r>
          </a:p>
          <a:p>
            <a:endParaRPr lang="en-GB" sz="1800" dirty="0"/>
          </a:p>
          <a:p>
            <a:r>
              <a:rPr lang="en-GB" sz="1800" dirty="0" smtClean="0"/>
              <a:t>Multiple photons from the same track can improve the time accuracy</a:t>
            </a:r>
            <a:endParaRPr lang="en-GB" sz="18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15983" y="1191861"/>
            <a:ext cx="3036433" cy="21251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9448939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3F37A4B-4A4A-4E4B-948F-928AE0F1E06F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53251" name="Picture 8" descr="rpp_icru49_cu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971800"/>
            <a:ext cx="6030913" cy="3706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3252" name="TextBox 3"/>
          <p:cNvSpPr txBox="1">
            <a:spLocks noChangeArrowheads="1"/>
          </p:cNvSpPr>
          <p:nvPr/>
        </p:nvSpPr>
        <p:spPr bwMode="auto">
          <a:xfrm>
            <a:off x="1600200" y="304800"/>
            <a:ext cx="5557838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000" b="0" i="1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Energy loss by muons   dE/dx : Bethe-Block Formula</a:t>
            </a:r>
          </a:p>
        </p:txBody>
      </p:sp>
      <p:graphicFrame>
        <p:nvGraphicFramePr>
          <p:cNvPr id="53253" name="Object 2"/>
          <p:cNvGraphicFramePr>
            <a:graphicFrameLocks noGrp="1" noChangeAspect="1"/>
          </p:cNvGraphicFramePr>
          <p:nvPr/>
        </p:nvGraphicFramePr>
        <p:xfrm>
          <a:off x="381000" y="1295400"/>
          <a:ext cx="8389938" cy="1025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14" name="Equation" r:id="rId5" imgW="3949700" imgH="482600" progId="">
                  <p:embed/>
                </p:oleObj>
              </mc:Choice>
              <mc:Fallback>
                <p:oleObj name="Equation" r:id="rId5" imgW="3949700" imgH="482600" progId="">
                  <p:embed/>
                  <p:pic>
                    <p:nvPicPr>
                      <p:cNvPr id="53253" name="Object 2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1000" y="1295400"/>
                        <a:ext cx="8389938" cy="10255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3254" name="Object 3"/>
          <p:cNvGraphicFramePr>
            <a:graphicFrameLocks noGrp="1" noChangeAspect="1"/>
          </p:cNvGraphicFramePr>
          <p:nvPr/>
        </p:nvGraphicFramePr>
        <p:xfrm>
          <a:off x="6483350" y="2967038"/>
          <a:ext cx="1976438" cy="4619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15" name="Equation" r:id="rId7" imgW="1104900" imgH="241300" progId="Equation.3">
                  <p:embed/>
                </p:oleObj>
              </mc:Choice>
              <mc:Fallback>
                <p:oleObj name="Equation" r:id="rId7" imgW="1104900" imgH="241300" progId="Equation.3">
                  <p:embed/>
                  <p:pic>
                    <p:nvPicPr>
                      <p:cNvPr id="53254" name="Object 3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83350" y="2967038"/>
                        <a:ext cx="1976438" cy="4619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3255" name="TextBox 6"/>
          <p:cNvSpPr txBox="1">
            <a:spLocks noChangeArrowheads="1"/>
          </p:cNvSpPr>
          <p:nvPr/>
        </p:nvSpPr>
        <p:spPr bwMode="auto">
          <a:xfrm>
            <a:off x="6553200" y="3581400"/>
            <a:ext cx="21082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Max energy in single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Collision.</a:t>
            </a:r>
          </a:p>
        </p:txBody>
      </p:sp>
      <p:sp>
        <p:nvSpPr>
          <p:cNvPr id="53256" name="Text Box 20"/>
          <p:cNvSpPr txBox="1">
            <a:spLocks noChangeArrowheads="1"/>
          </p:cNvSpPr>
          <p:nvPr/>
        </p:nvSpPr>
        <p:spPr bwMode="auto">
          <a:xfrm>
            <a:off x="6019800" y="2438400"/>
            <a:ext cx="2881313" cy="427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en-GB" altLang="en-US" sz="2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Density correction</a:t>
            </a:r>
          </a:p>
        </p:txBody>
      </p:sp>
      <p:cxnSp>
        <p:nvCxnSpPr>
          <p:cNvPr id="10" name="Straight Arrow Connector 9"/>
          <p:cNvCxnSpPr/>
          <p:nvPr/>
        </p:nvCxnSpPr>
        <p:spPr>
          <a:xfrm rot="5400000" flipH="1" flipV="1">
            <a:off x="7581900" y="2095500"/>
            <a:ext cx="609600" cy="762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258" name="Text Box 21"/>
          <p:cNvSpPr txBox="1">
            <a:spLocks noChangeArrowheads="1"/>
          </p:cNvSpPr>
          <p:nvPr/>
        </p:nvSpPr>
        <p:spPr bwMode="auto">
          <a:xfrm>
            <a:off x="3048000" y="2286000"/>
            <a:ext cx="3200400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en-GB" altLang="en-US" sz="2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Ionisation Constant for material</a:t>
            </a:r>
          </a:p>
        </p:txBody>
      </p:sp>
      <p:cxnSp>
        <p:nvCxnSpPr>
          <p:cNvPr id="13" name="Straight Arrow Connector 12"/>
          <p:cNvCxnSpPr/>
          <p:nvPr/>
        </p:nvCxnSpPr>
        <p:spPr>
          <a:xfrm flipV="1">
            <a:off x="5181600" y="2057400"/>
            <a:ext cx="457200" cy="3048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260" name="TextBox 2"/>
          <p:cNvSpPr txBox="1">
            <a:spLocks noChangeArrowheads="1"/>
          </p:cNvSpPr>
          <p:nvPr/>
        </p:nvSpPr>
        <p:spPr bwMode="auto">
          <a:xfrm>
            <a:off x="6448425" y="4856163"/>
            <a:ext cx="2027238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1800" b="0" i="1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K=4 </a:t>
            </a:r>
            <a:r>
              <a:rPr kumimoji="0" lang="en-GB" altLang="en-US" sz="1800" b="0" i="1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ymbol" pitchFamily="18" charset="2"/>
                <a:ea typeface="+mn-ea"/>
                <a:cs typeface="+mn-cs"/>
              </a:rPr>
              <a:t>p</a:t>
            </a:r>
            <a:r>
              <a:rPr kumimoji="0" lang="en-GB" altLang="en-US" sz="1800" b="0" i="1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 N r</a:t>
            </a:r>
            <a:r>
              <a:rPr kumimoji="0" lang="en-GB" altLang="en-US" sz="1800" b="0" i="1" u="none" strike="noStrike" kern="1200" cap="none" spc="0" normalizeH="0" baseline="-2500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e</a:t>
            </a:r>
            <a:r>
              <a:rPr kumimoji="0" lang="en-GB" altLang="en-US" sz="1800" b="0" i="1" u="none" strike="noStrike" kern="1200" cap="none" spc="0" normalizeH="0" baseline="3000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2 </a:t>
            </a:r>
            <a:r>
              <a:rPr kumimoji="0" lang="en-GB" altLang="en-US" sz="1800" b="0" i="1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m</a:t>
            </a:r>
            <a:r>
              <a:rPr kumimoji="0" lang="en-GB" altLang="en-US" sz="1800" b="0" i="1" u="none" strike="noStrike" kern="1200" cap="none" spc="0" normalizeH="0" baseline="-2500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e </a:t>
            </a:r>
            <a:r>
              <a:rPr kumimoji="0" lang="en-GB" altLang="en-US" sz="1800" b="0" i="1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c</a:t>
            </a:r>
            <a:r>
              <a:rPr kumimoji="0" lang="en-GB" altLang="en-US" sz="1800" b="0" i="1" u="none" strike="noStrike" kern="1200" cap="none" spc="0" normalizeH="0" baseline="3000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2</a:t>
            </a:r>
            <a:r>
              <a:rPr kumimoji="0" lang="en-GB" altLang="en-US" sz="1800" b="0" i="1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3098146408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678BF07-9FE5-4ADA-B5BB-4074A7D4B582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52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4275" name="TextBox 2"/>
          <p:cNvSpPr txBox="1">
            <a:spLocks noChangeArrowheads="1"/>
          </p:cNvSpPr>
          <p:nvPr/>
        </p:nvSpPr>
        <p:spPr bwMode="auto">
          <a:xfrm>
            <a:off x="2133600" y="152400"/>
            <a:ext cx="4557713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800" b="0" i="1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dE/dx</a:t>
            </a:r>
            <a:r>
              <a:rPr kumimoji="0" lang="en-US" altLang="en-US" sz="1800" b="0" i="1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 </a:t>
            </a:r>
            <a:r>
              <a:rPr kumimoji="0" lang="en-US" altLang="en-US" sz="2800" b="0" i="1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 detectors: Silicon based</a:t>
            </a:r>
          </a:p>
        </p:txBody>
      </p:sp>
      <p:sp>
        <p:nvSpPr>
          <p:cNvPr id="54277" name="TextBox 8"/>
          <p:cNvSpPr txBox="1">
            <a:spLocks noChangeArrowheads="1"/>
          </p:cNvSpPr>
          <p:nvPr/>
        </p:nvSpPr>
        <p:spPr bwMode="auto">
          <a:xfrm>
            <a:off x="141515" y="788987"/>
            <a:ext cx="43053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Bethe-Block formula   ( for   2 </a:t>
            </a: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ymbol" pitchFamily="18" charset="2"/>
                <a:ea typeface="+mn-ea"/>
                <a:cs typeface="+mn-cs"/>
              </a:rPr>
              <a:t>g  </a:t>
            </a: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m/M &lt;&lt; 1 )</a:t>
            </a: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</p:txBody>
      </p:sp>
      <p:sp>
        <p:nvSpPr>
          <p:cNvPr id="54279" name="TextBox 13"/>
          <p:cNvSpPr txBox="1">
            <a:spLocks noChangeArrowheads="1"/>
          </p:cNvSpPr>
          <p:nvPr/>
        </p:nvSpPr>
        <p:spPr bwMode="auto">
          <a:xfrm>
            <a:off x="913834" y="6084163"/>
            <a:ext cx="17621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FWHM= 30-35 %</a:t>
            </a:r>
          </a:p>
        </p:txBody>
      </p:sp>
      <p:sp>
        <p:nvSpPr>
          <p:cNvPr id="54281" name="TextBox 14"/>
          <p:cNvSpPr txBox="1">
            <a:spLocks noChangeArrowheads="1"/>
          </p:cNvSpPr>
          <p:nvPr/>
        </p:nvSpPr>
        <p:spPr bwMode="auto">
          <a:xfrm>
            <a:off x="903515" y="1931987"/>
            <a:ext cx="3544888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For   0.2&lt; </a:t>
            </a: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Symbol" pitchFamily="18" charset="2"/>
                <a:ea typeface="+mn-ea"/>
                <a:cs typeface="+mn-cs"/>
              </a:rPr>
              <a:t>b </a:t>
            </a: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&lt;0.9</a:t>
            </a: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,    </a:t>
            </a: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dE/dx ~ (M/p)</a:t>
            </a:r>
            <a:r>
              <a:rPr kumimoji="0" lang="en-US" altLang="en-US" sz="1800" b="0" i="0" u="none" strike="noStrike" kern="1200" cap="none" spc="0" normalizeH="0" baseline="3000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2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3000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  </a:t>
            </a: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 </a:t>
            </a:r>
            <a:r>
              <a:rPr kumimoji="0" lang="en-US" altLang="en-US" sz="11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M,p= mass, momentum of the traversing particle</a:t>
            </a:r>
            <a:endParaRPr kumimoji="0" lang="en-US" altLang="en-US" sz="1100" b="0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</p:txBody>
      </p:sp>
      <p:sp>
        <p:nvSpPr>
          <p:cNvPr id="54282" name="TextBox 11"/>
          <p:cNvSpPr txBox="1">
            <a:spLocks noChangeArrowheads="1"/>
          </p:cNvSpPr>
          <p:nvPr/>
        </p:nvSpPr>
        <p:spPr bwMode="auto">
          <a:xfrm>
            <a:off x="3200400" y="6171406"/>
            <a:ext cx="303371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Ref: NIMA  469(2001) 311-315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1899" y="2633618"/>
            <a:ext cx="3165701" cy="3374276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28201" y="1263152"/>
            <a:ext cx="4326223" cy="482101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53143" y="1214393"/>
            <a:ext cx="3282043" cy="7718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4412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244E769-9A76-4E82-84E7-592E5E4DCA3F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56323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1752600"/>
            <a:ext cx="3886200" cy="4695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6324" name="TextBox 3"/>
          <p:cNvSpPr txBox="1">
            <a:spLocks noChangeArrowheads="1"/>
          </p:cNvSpPr>
          <p:nvPr/>
        </p:nvSpPr>
        <p:spPr bwMode="auto">
          <a:xfrm>
            <a:off x="2438400" y="228600"/>
            <a:ext cx="489267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800" b="0" i="1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dE/dx </a:t>
            </a:r>
            <a:r>
              <a:rPr kumimoji="0" lang="en-US" altLang="en-US" sz="1800" b="0" i="1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  </a:t>
            </a:r>
            <a:r>
              <a:rPr kumimoji="0" lang="en-US" altLang="en-US" sz="2800" b="0" i="1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Detectors :  Silicon  based</a:t>
            </a:r>
          </a:p>
        </p:txBody>
      </p:sp>
      <p:pic>
        <p:nvPicPr>
          <p:cNvPr id="5632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68913" y="2065338"/>
            <a:ext cx="3617912" cy="4183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6326" name="TextBox 5"/>
          <p:cNvSpPr txBox="1">
            <a:spLocks noChangeArrowheads="1"/>
          </p:cNvSpPr>
          <p:nvPr/>
        </p:nvSpPr>
        <p:spPr bwMode="auto">
          <a:xfrm>
            <a:off x="228600" y="1524000"/>
            <a:ext cx="203676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CMS Silicon tracker:</a:t>
            </a:r>
          </a:p>
        </p:txBody>
      </p:sp>
      <p:pic>
        <p:nvPicPr>
          <p:cNvPr id="56327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048000"/>
            <a:ext cx="1355725" cy="2571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6328" name="TextBox 7"/>
          <p:cNvSpPr txBox="1">
            <a:spLocks noChangeArrowheads="1"/>
          </p:cNvSpPr>
          <p:nvPr/>
        </p:nvSpPr>
        <p:spPr bwMode="auto">
          <a:xfrm>
            <a:off x="152400" y="6248400"/>
            <a:ext cx="232568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CMS Silicon strip wafer</a:t>
            </a:r>
          </a:p>
        </p:txBody>
      </p:sp>
      <p:sp>
        <p:nvSpPr>
          <p:cNvPr id="56329" name="TextBox 8"/>
          <p:cNvSpPr txBox="1">
            <a:spLocks noChangeArrowheads="1"/>
          </p:cNvSpPr>
          <p:nvPr/>
        </p:nvSpPr>
        <p:spPr bwMode="auto">
          <a:xfrm>
            <a:off x="2590800" y="762000"/>
            <a:ext cx="552767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§"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 Each Silicon sensor gives a dE/dX measurement.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§"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  Estimate the Most Probable Value from several (10-25)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    measurements (Truncated Mean: Ignore upper 40%)</a:t>
            </a:r>
          </a:p>
        </p:txBody>
      </p:sp>
    </p:spTree>
    <p:extLst>
      <p:ext uri="{BB962C8B-B14F-4D97-AF65-F5344CB8AC3E}">
        <p14:creationId xmlns:p14="http://schemas.microsoft.com/office/powerpoint/2010/main" val="387319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018C5D2-7662-4DD2-B942-AD1AF80D80EB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7347" name="TextBox 2"/>
          <p:cNvSpPr txBox="1">
            <a:spLocks noChangeArrowheads="1"/>
          </p:cNvSpPr>
          <p:nvPr/>
        </p:nvSpPr>
        <p:spPr bwMode="auto">
          <a:xfrm>
            <a:off x="2667000" y="228600"/>
            <a:ext cx="4878388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800" b="0" i="1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dE/dx </a:t>
            </a:r>
            <a:r>
              <a:rPr kumimoji="0" lang="en-US" altLang="en-US" sz="1800" b="0" i="1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 </a:t>
            </a:r>
            <a:r>
              <a:rPr kumimoji="0" lang="en-US" altLang="en-US" sz="2800" b="0" i="1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Detectors: Drift Chambers</a:t>
            </a:r>
          </a:p>
        </p:txBody>
      </p:sp>
      <p:pic>
        <p:nvPicPr>
          <p:cNvPr id="57348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914400"/>
            <a:ext cx="7691438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7349" name="TextBox 10"/>
          <p:cNvSpPr txBox="1">
            <a:spLocks noChangeArrowheads="1"/>
          </p:cNvSpPr>
          <p:nvPr/>
        </p:nvSpPr>
        <p:spPr bwMode="auto">
          <a:xfrm>
            <a:off x="138113" y="1828800"/>
            <a:ext cx="68961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Larger  Landau fluctuations  compared to  those from Silicon detectors.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So many measurements  needed to get the average. </a:t>
            </a:r>
          </a:p>
        </p:txBody>
      </p:sp>
      <p:pic>
        <p:nvPicPr>
          <p:cNvPr id="5735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124200"/>
            <a:ext cx="3087688" cy="2066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7351" name="TextBox 11"/>
          <p:cNvSpPr txBox="1">
            <a:spLocks noChangeArrowheads="1"/>
          </p:cNvSpPr>
          <p:nvPr/>
        </p:nvSpPr>
        <p:spPr bwMode="auto">
          <a:xfrm>
            <a:off x="228600" y="2514600"/>
            <a:ext cx="22701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BABAR Drfit Chamber:</a:t>
            </a:r>
          </a:p>
        </p:txBody>
      </p:sp>
      <p:pic>
        <p:nvPicPr>
          <p:cNvPr id="57352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4200" y="2438400"/>
            <a:ext cx="49911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7353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6600" y="3124200"/>
            <a:ext cx="2924175" cy="300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7354" name="Picture 5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4600" y="3581400"/>
            <a:ext cx="2865438" cy="274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7355" name="Picture 6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6019800"/>
            <a:ext cx="4829175" cy="409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7356" name="Picture 7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200" y="6248400"/>
            <a:ext cx="2905125" cy="466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7357" name="TextBox 12"/>
          <p:cNvSpPr txBox="1">
            <a:spLocks noChangeArrowheads="1"/>
          </p:cNvSpPr>
          <p:nvPr/>
        </p:nvSpPr>
        <p:spPr bwMode="auto">
          <a:xfrm>
            <a:off x="457200" y="6324600"/>
            <a:ext cx="385445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Ref: IEEE-TNS VOL:47 , NO:6, Dec2000.</a:t>
            </a:r>
          </a:p>
        </p:txBody>
      </p:sp>
    </p:spTree>
    <p:extLst>
      <p:ext uri="{BB962C8B-B14F-4D97-AF65-F5344CB8AC3E}">
        <p14:creationId xmlns:p14="http://schemas.microsoft.com/office/powerpoint/2010/main" val="2272310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8EB60AA-EA39-4092-B934-25D5DB46C496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55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0419" name="TextBox 2"/>
          <p:cNvSpPr txBox="1">
            <a:spLocks noChangeArrowheads="1"/>
          </p:cNvSpPr>
          <p:nvPr/>
        </p:nvSpPr>
        <p:spPr bwMode="auto">
          <a:xfrm>
            <a:off x="2133600" y="228600"/>
            <a:ext cx="477202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400" b="0" i="1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Time of Flight  (TOF)  Detectors   </a:t>
            </a:r>
          </a:p>
        </p:txBody>
      </p:sp>
      <p:sp>
        <p:nvSpPr>
          <p:cNvPr id="60420" name="TextBox 4"/>
          <p:cNvSpPr txBox="1">
            <a:spLocks noChangeArrowheads="1"/>
          </p:cNvSpPr>
          <p:nvPr/>
        </p:nvSpPr>
        <p:spPr bwMode="auto">
          <a:xfrm>
            <a:off x="228600" y="609600"/>
            <a:ext cx="407193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Measurement of time:  Using scintillators </a:t>
            </a:r>
          </a:p>
        </p:txBody>
      </p:sp>
      <p:sp>
        <p:nvSpPr>
          <p:cNvPr id="60421" name="TextBox 6"/>
          <p:cNvSpPr txBox="1">
            <a:spLocks noChangeArrowheads="1"/>
          </p:cNvSpPr>
          <p:nvPr/>
        </p:nvSpPr>
        <p:spPr bwMode="auto">
          <a:xfrm>
            <a:off x="609600" y="990600"/>
            <a:ext cx="7700963" cy="1754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Energy loss (</a:t>
            </a:r>
            <a:r>
              <a:rPr kumimoji="0" lang="en-US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dE</a:t>
            </a: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/dx) from the charged particle= 2MeV/cm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This </a:t>
            </a: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energy  is re-emitted as optical photons in UV.  (</a:t>
            </a:r>
            <a:r>
              <a:rPr kumimoji="0" lang="en-US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Approx</a:t>
            </a: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 1 photon/100 eV)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Too </a:t>
            </a: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small attenuation length and low yield.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Fluorescent </a:t>
            </a: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material added to scintillator so that the photon re-emitted at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longer </a:t>
            </a: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wavelengths  (ex: 400 nm) longer attenuation length ( ex: 1 meter) and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high </a:t>
            </a: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yield . These photons collected by  a PMT.    (0.002 </a:t>
            </a:r>
            <a:r>
              <a:rPr kumimoji="0" lang="en-US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pe</a:t>
            </a: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 per emitted photon)  </a:t>
            </a:r>
          </a:p>
        </p:txBody>
      </p:sp>
      <p:sp>
        <p:nvSpPr>
          <p:cNvPr id="60424" name="TextBox 10"/>
          <p:cNvSpPr txBox="1">
            <a:spLocks noChangeArrowheads="1"/>
          </p:cNvSpPr>
          <p:nvPr/>
        </p:nvSpPr>
        <p:spPr bwMode="auto">
          <a:xfrm>
            <a:off x="228600" y="3048000"/>
            <a:ext cx="7991475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NA 49: Heavy ion expt,  Scintillator thickness=2.3 cm,  time resolutions= 59ps, 95 ps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             Had a TPC to measure dE/dx. 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9183" y="3710372"/>
            <a:ext cx="3450771" cy="2597969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07430" y="3369333"/>
            <a:ext cx="3303134" cy="33251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5735658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Summary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800" dirty="0"/>
              <a:t>The field of Particle Identification Detectors  is an evolving field. </a:t>
            </a:r>
          </a:p>
          <a:p>
            <a:r>
              <a:rPr lang="en-US" sz="1800" dirty="0" smtClean="0"/>
              <a:t>They </a:t>
            </a:r>
            <a:r>
              <a:rPr lang="en-US" sz="1800" dirty="0"/>
              <a:t>have contributed to some of the important discoveries in High Energy </a:t>
            </a:r>
            <a:r>
              <a:rPr lang="en-US" sz="1800" dirty="0" smtClean="0"/>
              <a:t>Physics in </a:t>
            </a:r>
            <a:r>
              <a:rPr lang="en-US" sz="1800" dirty="0"/>
              <a:t>the last 50 years and they continue to be a crucial part of some of the recent </a:t>
            </a:r>
            <a:r>
              <a:rPr lang="en-US" sz="1800" dirty="0" smtClean="0"/>
              <a:t>experiments.</a:t>
            </a:r>
            <a:endParaRPr lang="en-US" sz="1800" dirty="0"/>
          </a:p>
          <a:p>
            <a:r>
              <a:rPr lang="en-US" sz="1800" dirty="0" smtClean="0"/>
              <a:t>The </a:t>
            </a:r>
            <a:r>
              <a:rPr lang="en-US" sz="1800" dirty="0"/>
              <a:t>RICH detectors offer excellent Particle Identification capability for the </a:t>
            </a:r>
            <a:r>
              <a:rPr lang="en-US" sz="1800" dirty="0" smtClean="0"/>
              <a:t>hadrons since </a:t>
            </a:r>
            <a:r>
              <a:rPr lang="en-US" sz="1800" dirty="0"/>
              <a:t>they can be designed to have very good single photon Cherenkov </a:t>
            </a:r>
            <a:r>
              <a:rPr lang="en-US" sz="1800" dirty="0" smtClean="0"/>
              <a:t>Angle resolution and </a:t>
            </a:r>
            <a:r>
              <a:rPr lang="en-US" sz="1800" dirty="0"/>
              <a:t>large Photoelectron yield. Recent advances in photodetectors </a:t>
            </a:r>
            <a:r>
              <a:rPr lang="en-US" sz="1800" dirty="0" smtClean="0"/>
              <a:t>enhance the </a:t>
            </a:r>
            <a:r>
              <a:rPr lang="en-US" sz="1800" dirty="0"/>
              <a:t>capability of these detectors.</a:t>
            </a:r>
          </a:p>
          <a:p>
            <a:r>
              <a:rPr lang="en-US" sz="1800" dirty="0" smtClean="0"/>
              <a:t>The </a:t>
            </a:r>
            <a:r>
              <a:rPr lang="en-US" sz="1800" dirty="0"/>
              <a:t>particle ID using </a:t>
            </a:r>
            <a:r>
              <a:rPr lang="en-US" sz="1800" dirty="0" err="1"/>
              <a:t>dE</a:t>
            </a:r>
            <a:r>
              <a:rPr lang="en-US" sz="1800" dirty="0"/>
              <a:t>/dx, time-of-flight and Transition Radiation </a:t>
            </a:r>
            <a:r>
              <a:rPr lang="en-US" sz="1800" dirty="0" smtClean="0"/>
              <a:t>detectors continue </a:t>
            </a:r>
            <a:r>
              <a:rPr lang="en-US" sz="1800" dirty="0"/>
              <a:t>to provide Particle Identification in different experiments</a:t>
            </a:r>
            <a:r>
              <a:rPr lang="en-US" sz="1800" dirty="0" smtClean="0"/>
              <a:t>.</a:t>
            </a:r>
          </a:p>
          <a:p>
            <a:r>
              <a:rPr lang="en-US" sz="1800" dirty="0" smtClean="0"/>
              <a:t>Particle  identification </a:t>
            </a:r>
            <a:r>
              <a:rPr lang="en-US" sz="1800" dirty="0"/>
              <a:t>is a crucial part </a:t>
            </a:r>
            <a:r>
              <a:rPr lang="en-US" sz="1800" dirty="0" smtClean="0"/>
              <a:t>of some </a:t>
            </a:r>
            <a:r>
              <a:rPr lang="en-US" sz="1800" dirty="0"/>
              <a:t>of the </a:t>
            </a:r>
            <a:r>
              <a:rPr lang="en-US" sz="1800" dirty="0" err="1" smtClean="0"/>
              <a:t>Astroparticle</a:t>
            </a:r>
            <a:r>
              <a:rPr lang="en-US" sz="1800" dirty="0" smtClean="0"/>
              <a:t>  </a:t>
            </a:r>
            <a:r>
              <a:rPr lang="en-US" sz="1800" dirty="0"/>
              <a:t>physics </a:t>
            </a:r>
            <a:r>
              <a:rPr lang="en-US" sz="1800" dirty="0" smtClean="0"/>
              <a:t>experiments </a:t>
            </a:r>
            <a:r>
              <a:rPr lang="en-US" sz="1800" dirty="0"/>
              <a:t>and long base line </a:t>
            </a:r>
            <a:r>
              <a:rPr lang="en-US" sz="1800" dirty="0" smtClean="0"/>
              <a:t>neutrino </a:t>
            </a:r>
            <a:r>
              <a:rPr lang="en-US" sz="1800" dirty="0"/>
              <a:t>experiments </a:t>
            </a:r>
            <a:endParaRPr lang="en-GB" sz="1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5DEEA70-F2A5-4F11-9D2F-52A27AAB522D}" type="slidenum">
              <a:rPr lang="en-GB" smtClean="0"/>
              <a:pPr>
                <a:defRPr/>
              </a:pPr>
              <a:t>56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77171332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 end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5DEEA70-F2A5-4F11-9D2F-52A27AAB522D}" type="slidenum">
              <a:rPr lang="en-GB" smtClean="0"/>
              <a:pPr>
                <a:defRPr/>
              </a:pPr>
              <a:t>57</a:t>
            </a:fld>
            <a:endParaRPr lang="en-GB"/>
          </a:p>
        </p:txBody>
      </p:sp>
      <p:sp>
        <p:nvSpPr>
          <p:cNvPr id="5" name="Rectangle 4"/>
          <p:cNvSpPr/>
          <p:nvPr/>
        </p:nvSpPr>
        <p:spPr>
          <a:xfrm>
            <a:off x="509830" y="2063820"/>
            <a:ext cx="8124340" cy="304698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8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Thank you for</a:t>
            </a:r>
          </a:p>
          <a:p>
            <a:pPr algn="ctr"/>
            <a:r>
              <a:rPr lang="en-US" sz="48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your attention</a:t>
            </a:r>
          </a:p>
          <a:p>
            <a:pPr algn="ctr"/>
            <a:endParaRPr lang="en-US" sz="48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  <a:p>
            <a:pPr algn="ctr"/>
            <a:r>
              <a:rPr lang="en-US" sz="48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Any (more) questions?</a:t>
            </a:r>
            <a:endParaRPr lang="en-US" sz="48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060404223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D7D9F24-3098-4E8E-8D12-EBDA764E9278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58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048000" y="147705"/>
            <a:ext cx="337464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anose="020B0604020202020204" pitchFamily="34" charset="0"/>
              </a:rPr>
              <a:t>Photonic Crystals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994748"/>
            <a:ext cx="4101944" cy="273548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53848" y="3984613"/>
            <a:ext cx="492314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Parrot (scarlet macaw) in a tropical forest </a:t>
            </a: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68036" y="965831"/>
            <a:ext cx="2490706" cy="1986946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4636816" y="2999287"/>
            <a:ext cx="40121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Optical micrograph of blue feather barbs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4716744" y="3503504"/>
            <a:ext cx="3838141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www.pnas.org/cgi/doi/10.1073/pnas.1204383109</a:t>
            </a: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9701" y="4588737"/>
            <a:ext cx="2837512" cy="2027566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3437374" y="6125174"/>
            <a:ext cx="320549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CERN Courier Aug23, 2005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Phys. Rev.  E 72, 010902  (2005)</a:t>
            </a: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2600" y="4438637"/>
            <a:ext cx="2992285" cy="15709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4098767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8953" y="724549"/>
            <a:ext cx="4496873" cy="1298713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61AB541-7F58-4F53-8BE2-3818C34D925F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59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298956" y="171399"/>
            <a:ext cx="2276585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anose="020B0604020202020204" pitchFamily="34" charset="0"/>
              </a:rPr>
              <a:t>Photonic Crystals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675825" y="706607"/>
            <a:ext cx="4468175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4313" marR="0" lvl="0" indent="-21431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Periodic arrangement of  objects with two different refractive indices. </a:t>
            </a:r>
          </a:p>
          <a:p>
            <a:pPr marL="214313" marR="0" lvl="0" indent="-21431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Lattice constants comparable to the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   wavelength of light in the material</a:t>
            </a:r>
          </a:p>
          <a:p>
            <a:pPr marL="214313" marR="0" lvl="0" indent="-21431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electrons in pure semi-conductor :  similar features to photons in photonic crystal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78953" y="2608184"/>
            <a:ext cx="26584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14313" marR="0" lvl="0" indent="-21431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Cherenkov radiation: 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07940" y="2977516"/>
            <a:ext cx="8485080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14313" marR="0" lvl="0" indent="-21431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Physical origin is a mixture of conventional Cherenkov radiation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anose="020B0604020202020204" pitchFamily="34" charset="0"/>
              </a:rPr>
              <a:t>   and Transition radiation</a:t>
            </a:r>
          </a:p>
          <a:p>
            <a:pPr marL="214313" marR="0" lvl="0" indent="-21431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anose="020B0604020202020204" pitchFamily="34" charset="0"/>
              </a:rPr>
              <a:t>Photon propagation in the crystal in the form of Bloch waves </a:t>
            </a:r>
          </a:p>
          <a:p>
            <a:pPr marL="214313" marR="0" lvl="0" indent="-21431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anose="020B0604020202020204" pitchFamily="34" charset="0"/>
              </a:rPr>
              <a:t> All the properties can be derived from solving Maxwell’s          </a:t>
            </a:r>
            <a:r>
              <a:rPr kumimoji="0" lang="en-GB" sz="1800" b="0" i="1" u="none" strike="noStrike" kern="1200" cap="none" spc="0" normalizeH="0" baseline="0" noProof="0" dirty="0" smtClean="0">
                <a:ln>
                  <a:noFill/>
                </a:ln>
                <a:solidFill>
                  <a:srgbClr val="4F81BD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arXiV:0808:3519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anose="020B0604020202020204" pitchFamily="34" charset="0"/>
              </a:rPr>
              <a:t>   equations for periodic lattice</a:t>
            </a:r>
          </a:p>
          <a:p>
            <a:pPr marL="214313" marR="0" lvl="0" indent="-21431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anose="020B0604020202020204" pitchFamily="34" charset="0"/>
              </a:rPr>
              <a:t>There is no Cherenkov Threshold</a:t>
            </a:r>
          </a:p>
          <a:p>
            <a:pPr marL="214313" marR="0" lvl="0" indent="-21431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anose="020B0604020202020204" pitchFamily="34" charset="0"/>
              </a:rPr>
              <a:t> Cherenkov cone can be forward or backward 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78953" y="4983111"/>
            <a:ext cx="2487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 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+mn-ea"/>
              <a:cs typeface="+mn-cs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52083" y="5521471"/>
            <a:ext cx="1715657" cy="1152000"/>
          </a:xfrm>
          <a:prstGeom prst="rect">
            <a:avLst/>
          </a:prstGeom>
          <a:ln>
            <a:solidFill>
              <a:schemeClr val="accent1"/>
            </a:solidFill>
          </a:ln>
          <a:effectLst>
            <a:outerShdw blurRad="50800" dist="38100" dir="2700000" sx="1000" sy="1000" algn="tl" rotWithShape="0">
              <a:prstClr val="black"/>
            </a:outerShdw>
            <a:softEdge rad="0"/>
          </a:effectLst>
        </p:spPr>
      </p:pic>
      <p:sp>
        <p:nvSpPr>
          <p:cNvPr id="12" name="TextBox 11"/>
          <p:cNvSpPr txBox="1"/>
          <p:nvPr/>
        </p:nvSpPr>
        <p:spPr>
          <a:xfrm>
            <a:off x="178954" y="5121611"/>
            <a:ext cx="636776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14313" marR="0" lvl="0" indent="-21431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 </a:t>
            </a: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Starting from two media with refractive indices n</a:t>
            </a:r>
            <a:r>
              <a:rPr kumimoji="0" lang="en-GB" sz="1800" b="0" i="0" u="none" strike="noStrike" kern="1200" cap="none" spc="0" normalizeH="0" baseline="-2500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1</a:t>
            </a: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and n</a:t>
            </a:r>
            <a:r>
              <a:rPr kumimoji="0" lang="en-GB" sz="1800" b="0" i="0" u="none" strike="noStrike" kern="1200" cap="none" spc="0" normalizeH="0" baseline="-2500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2</a:t>
            </a: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, 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   create a new effective refractive index n</a:t>
            </a:r>
            <a:r>
              <a:rPr kumimoji="0" lang="en-GB" sz="1800" b="0" i="0" u="none" strike="noStrike" kern="1200" cap="none" spc="0" normalizeH="0" baseline="-2500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3</a:t>
            </a: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.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859156" y="4892277"/>
            <a:ext cx="205056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r=cylinder radius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a= lattice constant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49341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PID with TOF</a:t>
            </a:r>
            <a:endParaRPr lang="en-GB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59852" y="1208612"/>
            <a:ext cx="5079348" cy="5039787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5DEEA70-F2A5-4F11-9D2F-52A27AAB522D}" type="slidenum">
              <a:rPr lang="en-GB" smtClean="0"/>
              <a:pPr>
                <a:defRPr/>
              </a:pPr>
              <a:t>6</a:t>
            </a:fld>
            <a:endParaRPr lang="en-GB"/>
          </a:p>
        </p:txBody>
      </p:sp>
      <p:sp>
        <p:nvSpPr>
          <p:cNvPr id="6" name="TextBox 5"/>
          <p:cNvSpPr txBox="1"/>
          <p:nvPr/>
        </p:nvSpPr>
        <p:spPr>
          <a:xfrm>
            <a:off x="486561" y="1208612"/>
            <a:ext cx="3154261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/>
              <a:t>Expected PID performance for various path lengths and time resolutions</a:t>
            </a:r>
          </a:p>
          <a:p>
            <a:endParaRPr lang="en-GB" sz="2000" dirty="0"/>
          </a:p>
          <a:p>
            <a:r>
              <a:rPr lang="en-GB" sz="2000" dirty="0" smtClean="0"/>
              <a:t>TORCH, a proposed future detector, can push </a:t>
            </a:r>
            <a:r>
              <a:rPr lang="en-GB" sz="2000" dirty="0" smtClean="0">
                <a:latin typeface="Symbol" panose="05050102010706020507" pitchFamily="18" charset="2"/>
              </a:rPr>
              <a:t>p</a:t>
            </a:r>
            <a:r>
              <a:rPr lang="en-GB" sz="2000" dirty="0" smtClean="0"/>
              <a:t>/K separation to 9 GeV/c with L~10 m and time resolution per track ~ 20 </a:t>
            </a:r>
            <a:r>
              <a:rPr lang="en-GB" sz="2000" dirty="0" err="1" smtClean="0"/>
              <a:t>ps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1799302208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431581" y="191513"/>
            <a:ext cx="57246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anose="020B0604020202020204" pitchFamily="34" charset="0"/>
              </a:rPr>
              <a:t>Possibility of particle identification with  periodic media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+mn-ea"/>
              <a:cs typeface="Arial" panose="020B0604020202020204" pitchFamily="34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92683" y="1051926"/>
            <a:ext cx="4619578" cy="2487711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715000" y="682594"/>
            <a:ext cx="26897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1" u="none" strike="noStrike" kern="1200" cap="none" spc="0" normalizeH="0" baseline="0" noProof="0" dirty="0" smtClean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Arial" pitchFamily="34" charset="0"/>
                <a:ea typeface="+mn-ea"/>
                <a:cs typeface="Arial" panose="020B0604020202020204" pitchFamily="34" charset="0"/>
              </a:rPr>
              <a:t>PRL 113, 167402 (2014)</a:t>
            </a:r>
            <a:endParaRPr kumimoji="0" lang="en-GB" sz="1800" b="0" i="1" u="none" strike="noStrike" kern="1200" cap="none" spc="0" normalizeH="0" baseline="0" noProof="0" dirty="0">
              <a:ln>
                <a:noFill/>
              </a:ln>
              <a:solidFill>
                <a:srgbClr val="1F497D"/>
              </a:solidFill>
              <a:effectLst/>
              <a:uLnTx/>
              <a:uFillTx/>
              <a:latin typeface="Arial" pitchFamily="34" charset="0"/>
              <a:ea typeface="+mn-ea"/>
              <a:cs typeface="Arial" panose="020B0604020202020204" pitchFamily="34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76551" y="3626713"/>
            <a:ext cx="4298960" cy="2337695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430713" y="3870185"/>
            <a:ext cx="29867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Sensitivity</a:t>
            </a: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= </a:t>
            </a: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ymbol" panose="05050102010706020507" pitchFamily="18" charset="2"/>
                <a:ea typeface="+mn-ea"/>
                <a:cs typeface="+mn-cs"/>
              </a:rPr>
              <a:t>q</a:t>
            </a: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 </a:t>
            </a:r>
            <a:r>
              <a:rPr kumimoji="0" lang="en-GB" sz="1800" b="0" i="0" u="none" strike="noStrike" kern="1200" cap="none" spc="0" normalizeH="0" baseline="-2500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eletron</a:t>
            </a:r>
            <a:r>
              <a:rPr kumimoji="0" lang="en-GB" sz="1800" b="0" i="0" u="none" strike="noStrike" kern="1200" cap="none" spc="0" normalizeH="0" baseline="-2500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 </a:t>
            </a: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– </a:t>
            </a: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ymbol" panose="05050102010706020507" pitchFamily="18" charset="2"/>
                <a:ea typeface="+mn-ea"/>
                <a:cs typeface="+mn-cs"/>
              </a:rPr>
              <a:t>q </a:t>
            </a:r>
            <a:r>
              <a:rPr kumimoji="0" lang="en-GB" sz="1800" b="0" i="0" u="none" strike="noStrike" kern="1200" cap="none" spc="0" normalizeH="0" baseline="-2500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proton</a:t>
            </a: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 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71781" y="4427512"/>
            <a:ext cx="25869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Transformation optics:  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79434" y="4981756"/>
            <a:ext cx="395012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anose="020B0604020202020204" pitchFamily="34" charset="0"/>
              </a:rPr>
              <a:t>Longitudinal stretching=F=1.005  :   Shift curves to right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anose="020B0604020202020204" pitchFamily="34" charset="0"/>
              </a:rPr>
              <a:t>Transverse stretching  = G=10     :   Increase </a:t>
            </a: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ymbol" panose="05050102010706020507" pitchFamily="18" charset="2"/>
                <a:ea typeface="+mn-ea"/>
                <a:cs typeface="Arial" panose="020B0604020202020204" pitchFamily="34" charset="0"/>
              </a:rPr>
              <a:t>q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61AB541-7F58-4F53-8BE2-3818C34D925F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60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71781" y="726717"/>
            <a:ext cx="3784999" cy="28552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9765068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E5B9834-349F-48ED-8B03-28DBD2911065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8851" name="Text Box 4"/>
          <p:cNvSpPr txBox="1">
            <a:spLocks noChangeArrowheads="1"/>
          </p:cNvSpPr>
          <p:nvPr/>
        </p:nvSpPr>
        <p:spPr bwMode="auto">
          <a:xfrm>
            <a:off x="1981200" y="304800"/>
            <a:ext cx="4854575" cy="376238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Cherenkov Detectors in Astro Particle Physics</a:t>
            </a:r>
          </a:p>
        </p:txBody>
      </p:sp>
      <p:sp>
        <p:nvSpPr>
          <p:cNvPr id="78852" name="Text Box 5"/>
          <p:cNvSpPr txBox="1">
            <a:spLocks noChangeArrowheads="1"/>
          </p:cNvSpPr>
          <p:nvPr/>
        </p:nvSpPr>
        <p:spPr bwMode="auto">
          <a:xfrm>
            <a:off x="365125" y="1027113"/>
            <a:ext cx="5670550" cy="915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Goal: Contribute to the understanding of our Universe.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</p:txBody>
      </p:sp>
      <p:sp>
        <p:nvSpPr>
          <p:cNvPr id="78853" name="Rectangle 6"/>
          <p:cNvSpPr>
            <a:spLocks noChangeArrowheads="1"/>
          </p:cNvSpPr>
          <p:nvPr/>
        </p:nvSpPr>
        <p:spPr bwMode="auto">
          <a:xfrm>
            <a:off x="152400" y="1447800"/>
            <a:ext cx="5638800" cy="2133600"/>
          </a:xfrm>
          <a:prstGeom prst="rect">
            <a:avLst/>
          </a:prstGeom>
          <a:solidFill>
            <a:schemeClr val="bg2">
              <a:alpha val="43137"/>
            </a:schemeClr>
          </a:solidFill>
          <a:ln w="28575">
            <a:solidFill>
              <a:srgbClr val="FFFF00"/>
            </a:solidFill>
            <a:miter lim="800000"/>
            <a:headEnd/>
            <a:tailEnd/>
          </a:ln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342900" marR="0" lvl="0" indent="-342900" algn="l" defTabSz="914400" rtl="0" eaLnBrk="1" fontAlgn="base" latinLnBrk="0" hangingPunct="1">
              <a:lnSpc>
                <a:spcPct val="65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400" b="1" i="0" u="none" strike="noStrike" kern="1200" cap="none" spc="0" normalizeH="0" baseline="0" noProof="0">
                <a:ln>
                  <a:noFill/>
                </a:ln>
                <a:solidFill>
                  <a:srgbClr val="0033CC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Times New Roman" pitchFamily="18" charset="0"/>
              </a:rPr>
              <a:t> </a:t>
            </a:r>
          </a:p>
          <a:p>
            <a:pPr marL="342900" marR="0" lvl="0" indent="-342900" algn="l" defTabSz="914400" rtl="0" eaLnBrk="1" fontAlgn="base" latinLnBrk="0" hangingPunct="1">
              <a:lnSpc>
                <a:spcPct val="65000"/>
              </a:lnSpc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SzTx/>
              <a:buFont typeface="Wingdings" pitchFamily="2" charset="2"/>
              <a:buChar char="v"/>
              <a:tabLst/>
              <a:defRPr/>
            </a:pPr>
            <a:r>
              <a:rPr kumimoji="0" lang="en-US" altLang="en-US" sz="1400" b="1" i="0" u="none" strike="noStrike" kern="1200" cap="none" spc="0" normalizeH="0" baseline="0" noProof="0">
                <a:ln>
                  <a:noFill/>
                </a:ln>
                <a:solidFill>
                  <a:srgbClr val="0033CC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Times New Roman" pitchFamily="18" charset="0"/>
              </a:rPr>
              <a:t>Understanding production mechanism </a:t>
            </a:r>
          </a:p>
          <a:p>
            <a:pPr marL="342900" marR="0" lvl="0" indent="-342900" algn="l" defTabSz="914400" rtl="0" eaLnBrk="1" fontAlgn="base" latinLnBrk="0" hangingPunct="1">
              <a:lnSpc>
                <a:spcPct val="65000"/>
              </a:lnSpc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en-US" altLang="en-US" sz="1400" b="1" i="0" u="none" strike="noStrike" kern="1200" cap="none" spc="0" normalizeH="0" baseline="0" noProof="0">
                <a:ln>
                  <a:noFill/>
                </a:ln>
                <a:solidFill>
                  <a:srgbClr val="0033CC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Times New Roman" pitchFamily="18" charset="0"/>
              </a:rPr>
              <a:t>		(</a:t>
            </a:r>
            <a:r>
              <a:rPr kumimoji="0" lang="en-US" altLang="en-US" sz="1400" b="1" i="0" u="none" strike="noStrike" kern="1200" cap="none" spc="0" normalizeH="0" baseline="0" noProof="0">
                <a:ln>
                  <a:noFill/>
                </a:ln>
                <a:solidFill>
                  <a:srgbClr val="0033CC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‘</a:t>
            </a:r>
            <a:r>
              <a:rPr kumimoji="0" lang="en-US" altLang="en-US" sz="1400" b="1" i="0" u="none" strike="noStrike" kern="1200" cap="none" spc="0" normalizeH="0" baseline="0" noProof="0">
                <a:ln>
                  <a:noFill/>
                </a:ln>
                <a:solidFill>
                  <a:srgbClr val="0033CC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Times New Roman" pitchFamily="18" charset="0"/>
              </a:rPr>
              <a:t>cosmic accelerators</a:t>
            </a:r>
            <a:r>
              <a:rPr kumimoji="0" lang="en-US" altLang="en-US" sz="1400" b="1" i="0" u="none" strike="noStrike" kern="1200" cap="none" spc="0" normalizeH="0" baseline="0" noProof="0">
                <a:ln>
                  <a:noFill/>
                </a:ln>
                <a:solidFill>
                  <a:srgbClr val="0033CC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’</a:t>
            </a:r>
            <a:r>
              <a:rPr kumimoji="0" lang="en-US" altLang="en-US" sz="1400" b="1" i="0" u="none" strike="noStrike" kern="1200" cap="none" spc="0" normalizeH="0" baseline="0" noProof="0">
                <a:ln>
                  <a:noFill/>
                </a:ln>
                <a:solidFill>
                  <a:srgbClr val="0033CC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Times New Roman" pitchFamily="18" charset="0"/>
              </a:rPr>
              <a:t>) of HE cosmic rays ;</a:t>
            </a:r>
          </a:p>
          <a:p>
            <a:pPr marL="342900" marR="0" lvl="0" indent="-342900" algn="l" defTabSz="914400" rtl="0" eaLnBrk="1" fontAlgn="base" latinLnBrk="0" hangingPunct="1">
              <a:lnSpc>
                <a:spcPct val="65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-"/>
              <a:tabLst/>
              <a:defRPr/>
            </a:pPr>
            <a:endParaRPr kumimoji="0" lang="en-US" altLang="en-US" sz="1400" b="1" i="0" u="none" strike="noStrike" kern="1200" cap="none" spc="0" normalizeH="0" baseline="0" noProof="0">
              <a:ln>
                <a:noFill/>
              </a:ln>
              <a:solidFill>
                <a:srgbClr val="0033CC"/>
              </a:solidFill>
              <a:effectLst/>
              <a:uLnTx/>
              <a:uFillTx/>
              <a:latin typeface="Arial Unicode MS" pitchFamily="34" charset="-128"/>
              <a:ea typeface="+mn-ea"/>
              <a:cs typeface="Times New Roman" pitchFamily="18" charset="0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SzTx/>
              <a:buFont typeface="Wingdings" pitchFamily="2" charset="2"/>
              <a:buChar char="v"/>
              <a:tabLst/>
              <a:defRPr/>
            </a:pPr>
            <a:r>
              <a:rPr kumimoji="0" lang="fr-FR" altLang="fr-FR" sz="1400" b="1" i="0" u="none" strike="noStrike" kern="1200" cap="none" spc="0" normalizeH="0" baseline="0" noProof="0">
                <a:ln>
                  <a:noFill/>
                </a:ln>
                <a:solidFill>
                  <a:srgbClr val="0033CC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Times New Roman" pitchFamily="18" charset="0"/>
              </a:rPr>
              <a:t>Study very energetic </a:t>
            </a:r>
            <a:r>
              <a:rPr kumimoji="0" lang="en-US" altLang="fr-FR" sz="1400" b="1" i="0" u="none" strike="noStrike" kern="1200" cap="none" spc="0" normalizeH="0" baseline="0" noProof="0">
                <a:ln>
                  <a:noFill/>
                </a:ln>
                <a:solidFill>
                  <a:srgbClr val="0033CC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Times New Roman" pitchFamily="18" charset="0"/>
              </a:rPr>
              <a:t> galactic </a:t>
            </a:r>
            <a:r>
              <a:rPr kumimoji="0" lang="fr-FR" altLang="fr-FR" sz="1400" b="1" i="0" u="none" strike="noStrike" kern="1200" cap="none" spc="0" normalizeH="0" baseline="0" noProof="0">
                <a:ln>
                  <a:noFill/>
                </a:ln>
                <a:solidFill>
                  <a:srgbClr val="0033CC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Times New Roman" pitchFamily="18" charset="0"/>
              </a:rPr>
              <a:t>/ extragalactic objects </a:t>
            </a:r>
            <a:r>
              <a:rPr kumimoji="0" lang="en-US" altLang="fr-FR" sz="1400" b="1" i="0" u="none" strike="noStrike" kern="1200" cap="none" spc="0" normalizeH="0" baseline="0" noProof="0">
                <a:ln>
                  <a:noFill/>
                </a:ln>
                <a:solidFill>
                  <a:srgbClr val="0033CC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Times New Roman" pitchFamily="18" charset="0"/>
              </a:rPr>
              <a:t>: 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en-US" altLang="fr-FR" sz="1400" b="1" i="0" u="none" strike="noStrike" kern="1200" cap="none" spc="0" normalizeH="0" baseline="0" noProof="0">
                <a:ln>
                  <a:noFill/>
                </a:ln>
                <a:solidFill>
                  <a:srgbClr val="0033CC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Times New Roman" pitchFamily="18" charset="0"/>
              </a:rPr>
              <a:t>                  SN remnants, microquasars</a:t>
            </a:r>
            <a:r>
              <a:rPr kumimoji="0" lang="fr-FR" altLang="fr-FR" sz="1400" b="1" i="0" u="none" strike="noStrike" kern="1200" cap="none" spc="0" normalizeH="0" baseline="0" noProof="0">
                <a:ln>
                  <a:noFill/>
                </a:ln>
                <a:solidFill>
                  <a:srgbClr val="0033CC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Times New Roman" pitchFamily="18" charset="0"/>
              </a:rPr>
              <a:t>, </a:t>
            </a:r>
            <a:r>
              <a:rPr kumimoji="0" lang="en-US" altLang="fr-FR" sz="1400" b="1" i="0" u="none" strike="noStrike" kern="1200" cap="none" spc="0" normalizeH="0" baseline="0" noProof="0">
                <a:ln>
                  <a:noFill/>
                </a:ln>
                <a:solidFill>
                  <a:srgbClr val="0033CC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Times New Roman" pitchFamily="18" charset="0"/>
              </a:rPr>
              <a:t>GRB, </a:t>
            </a:r>
            <a:r>
              <a:rPr kumimoji="0" lang="fr-FR" altLang="fr-FR" sz="1400" b="1" i="0" u="none" strike="noStrike" kern="1200" cap="none" spc="0" normalizeH="0" baseline="0" noProof="0">
                <a:ln>
                  <a:noFill/>
                </a:ln>
                <a:solidFill>
                  <a:srgbClr val="0033CC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Times New Roman" pitchFamily="18" charset="0"/>
              </a:rPr>
              <a:t> </a:t>
            </a:r>
            <a:r>
              <a:rPr kumimoji="0" lang="en-US" altLang="fr-FR" sz="1400" b="1" i="0" u="none" strike="noStrike" kern="1200" cap="none" spc="0" normalizeH="0" baseline="0" noProof="0">
                <a:ln>
                  <a:noFill/>
                </a:ln>
                <a:solidFill>
                  <a:srgbClr val="0033CC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Times New Roman" pitchFamily="18" charset="0"/>
              </a:rPr>
              <a:t>AGN,</a:t>
            </a:r>
            <a:r>
              <a:rPr kumimoji="0" lang="fr-FR" altLang="fr-FR" sz="1400" b="1" i="0" u="none" strike="noStrike" kern="1200" cap="none" spc="0" normalizeH="0" baseline="0" noProof="0">
                <a:ln>
                  <a:noFill/>
                </a:ln>
                <a:solidFill>
                  <a:srgbClr val="0033CC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…</a:t>
            </a:r>
            <a:r>
              <a:rPr kumimoji="0" lang="fr-FR" altLang="fr-FR" sz="1400" b="1" i="0" u="none" strike="noStrike" kern="1200" cap="none" spc="0" normalizeH="0" baseline="0" noProof="0">
                <a:ln>
                  <a:noFill/>
                </a:ln>
                <a:solidFill>
                  <a:srgbClr val="0033CC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Times New Roman" pitchFamily="18" charset="0"/>
              </a:rPr>
              <a:t>;</a:t>
            </a:r>
            <a:endParaRPr kumimoji="0" lang="en-US" altLang="fr-FR" sz="1400" b="1" i="0" u="none" strike="noStrike" kern="1200" cap="none" spc="0" normalizeH="0" baseline="0" noProof="0">
              <a:ln>
                <a:noFill/>
              </a:ln>
              <a:solidFill>
                <a:srgbClr val="0033CC"/>
              </a:solidFill>
              <a:effectLst/>
              <a:uLnTx/>
              <a:uFillTx/>
              <a:latin typeface="Arial Unicode MS" pitchFamily="34" charset="-128"/>
              <a:ea typeface="+mn-ea"/>
              <a:cs typeface="Times New Roman" pitchFamily="18" charset="0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65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400" b="1" i="0" u="none" strike="noStrike" kern="1200" cap="none" spc="0" normalizeH="0" baseline="0" noProof="0">
              <a:ln>
                <a:noFill/>
              </a:ln>
              <a:solidFill>
                <a:srgbClr val="0033CC"/>
              </a:solidFill>
              <a:effectLst/>
              <a:uLnTx/>
              <a:uFillTx/>
              <a:latin typeface="Arial Unicode MS" pitchFamily="34" charset="-128"/>
              <a:ea typeface="+mn-ea"/>
              <a:cs typeface="Times New Roman" pitchFamily="18" charset="0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65000"/>
              </a:lnSpc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SzTx/>
              <a:buFont typeface="Wingdings" pitchFamily="2" charset="2"/>
              <a:buChar char="v"/>
              <a:tabLst/>
              <a:defRPr/>
            </a:pPr>
            <a:r>
              <a:rPr kumimoji="0" lang="en-US" altLang="en-US" sz="1400" b="1" i="0" u="none" strike="noStrike" kern="1200" cap="none" spc="0" normalizeH="0" baseline="0" noProof="0">
                <a:ln>
                  <a:noFill/>
                </a:ln>
                <a:solidFill>
                  <a:srgbClr val="0033CC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Times New Roman" pitchFamily="18" charset="0"/>
              </a:rPr>
              <a:t>Search for Dark matter (wimps)</a:t>
            </a:r>
          </a:p>
          <a:p>
            <a:pPr marL="342900" marR="0" lvl="0" indent="-342900" algn="l" defTabSz="914400" rtl="0" eaLnBrk="1" fontAlgn="base" latinLnBrk="0" hangingPunct="1">
              <a:lnSpc>
                <a:spcPct val="65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-"/>
              <a:tabLst/>
              <a:defRPr/>
            </a:pPr>
            <a:endParaRPr kumimoji="0" lang="en-US" altLang="en-US" sz="1400" b="1" i="0" u="none" strike="noStrike" kern="1200" cap="none" spc="0" normalizeH="0" baseline="0" noProof="0">
              <a:ln>
                <a:noFill/>
              </a:ln>
              <a:solidFill>
                <a:srgbClr val="0033CC"/>
              </a:solidFill>
              <a:effectLst/>
              <a:uLnTx/>
              <a:uFillTx/>
              <a:latin typeface="Arial Unicode MS" pitchFamily="34" charset="-128"/>
              <a:ea typeface="+mn-ea"/>
              <a:cs typeface="Times New Roman" pitchFamily="18" charset="0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65000"/>
              </a:lnSpc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SzTx/>
              <a:buFont typeface="Wingdings" pitchFamily="2" charset="2"/>
              <a:buChar char="v"/>
              <a:tabLst/>
              <a:defRPr/>
            </a:pPr>
            <a:r>
              <a:rPr kumimoji="0" lang="en-US" altLang="en-US" sz="1400" b="1" i="0" u="none" strike="noStrike" kern="1200" cap="none" spc="0" normalizeH="0" baseline="0" noProof="0">
                <a:ln>
                  <a:noFill/>
                </a:ln>
                <a:solidFill>
                  <a:srgbClr val="0033CC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Times New Roman" pitchFamily="18" charset="0"/>
              </a:rPr>
              <a:t>. . . </a:t>
            </a:r>
          </a:p>
        </p:txBody>
      </p:sp>
      <p:pic>
        <p:nvPicPr>
          <p:cNvPr id="78854" name="Picture 12" descr="crab_vlt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1425575"/>
            <a:ext cx="1668463" cy="1247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8855" name="Text Box 13"/>
          <p:cNvSpPr txBox="1">
            <a:spLocks noChangeArrowheads="1"/>
          </p:cNvSpPr>
          <p:nvPr/>
        </p:nvSpPr>
        <p:spPr bwMode="auto">
          <a:xfrm>
            <a:off x="6400800" y="1371600"/>
            <a:ext cx="6667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SNR</a:t>
            </a:r>
          </a:p>
        </p:txBody>
      </p:sp>
      <p:pic>
        <p:nvPicPr>
          <p:cNvPr id="78856" name="Picture 1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1400" y="2819400"/>
            <a:ext cx="1535113" cy="1065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8857" name="Text Box 15"/>
          <p:cNvSpPr txBox="1">
            <a:spLocks noChangeArrowheads="1"/>
          </p:cNvSpPr>
          <p:nvPr/>
        </p:nvSpPr>
        <p:spPr bwMode="auto">
          <a:xfrm>
            <a:off x="6400800" y="2895600"/>
            <a:ext cx="6794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AGN</a:t>
            </a:r>
          </a:p>
        </p:txBody>
      </p:sp>
      <p:pic>
        <p:nvPicPr>
          <p:cNvPr id="78858" name="Picture 16" descr="estallidorayosgamma1br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259" r="26205" b="22047"/>
          <a:stretch>
            <a:fillRect/>
          </a:stretch>
        </p:blipFill>
        <p:spPr bwMode="auto">
          <a:xfrm>
            <a:off x="7467600" y="4038600"/>
            <a:ext cx="1476375" cy="1222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8859" name="Text Box 17"/>
          <p:cNvSpPr txBox="1">
            <a:spLocks noChangeArrowheads="1"/>
          </p:cNvSpPr>
          <p:nvPr/>
        </p:nvSpPr>
        <p:spPr bwMode="auto">
          <a:xfrm>
            <a:off x="6537325" y="3998913"/>
            <a:ext cx="6794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GRB</a:t>
            </a:r>
          </a:p>
        </p:txBody>
      </p:sp>
      <p:pic>
        <p:nvPicPr>
          <p:cNvPr id="78860" name="Picture 18" descr="Accretion_disk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3733800"/>
            <a:ext cx="1562100" cy="1309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8861" name="Text Box 19"/>
          <p:cNvSpPr txBox="1">
            <a:spLocks noChangeArrowheads="1"/>
          </p:cNvSpPr>
          <p:nvPr/>
        </p:nvSpPr>
        <p:spPr bwMode="auto">
          <a:xfrm>
            <a:off x="1981200" y="3657600"/>
            <a:ext cx="1047750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rgbClr val="0000FF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en-GB" altLang="en-US" sz="1600" b="1" i="0" u="none" strike="noStrike" kern="1200" cap="none" spc="0" normalizeH="0" baseline="0" noProof="0">
                <a:ln>
                  <a:noFill/>
                </a:ln>
                <a:solidFill>
                  <a:srgbClr val="FF3399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Binary systems</a:t>
            </a:r>
          </a:p>
        </p:txBody>
      </p:sp>
      <p:sp>
        <p:nvSpPr>
          <p:cNvPr id="78862" name="Text Box 20"/>
          <p:cNvSpPr txBox="1">
            <a:spLocks noChangeArrowheads="1"/>
          </p:cNvSpPr>
          <p:nvPr/>
        </p:nvSpPr>
        <p:spPr bwMode="auto">
          <a:xfrm>
            <a:off x="152400" y="4419600"/>
            <a:ext cx="1047750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rgbClr val="0000FF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en-GB" altLang="en-US" sz="1600" b="1" i="0" u="none" strike="noStrike" kern="1200" cap="none" spc="0" normalizeH="0" baseline="0" noProof="0">
                <a:ln>
                  <a:noFill/>
                </a:ln>
                <a:solidFill>
                  <a:srgbClr val="0066FF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Micro-quasars</a:t>
            </a:r>
          </a:p>
        </p:txBody>
      </p:sp>
      <p:pic>
        <p:nvPicPr>
          <p:cNvPr id="78863" name="Picture 23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9000" y="3733800"/>
            <a:ext cx="2590800" cy="1884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15585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348FCA2-E610-48B7-AD78-F33F4E925846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79875" name="Picture 2" descr="neutrinos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3600" y="228600"/>
            <a:ext cx="2714625" cy="365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9876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609600"/>
            <a:ext cx="2551113" cy="259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9877" name="Text Box 4"/>
          <p:cNvSpPr txBox="1">
            <a:spLocks noChangeArrowheads="1"/>
          </p:cNvSpPr>
          <p:nvPr/>
        </p:nvSpPr>
        <p:spPr bwMode="auto">
          <a:xfrm>
            <a:off x="3276600" y="152400"/>
            <a:ext cx="2219325" cy="346075"/>
          </a:xfrm>
          <a:prstGeom prst="rect">
            <a:avLst/>
          </a:prstGeom>
          <a:noFill/>
          <a:ln w="9525">
            <a:solidFill>
              <a:srgbClr val="FF33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Astro  Particle Physics</a:t>
            </a:r>
          </a:p>
        </p:txBody>
      </p:sp>
      <p:sp>
        <p:nvSpPr>
          <p:cNvPr id="79878" name="Rectangle 7"/>
          <p:cNvSpPr>
            <a:spLocks noChangeArrowheads="1"/>
          </p:cNvSpPr>
          <p:nvPr/>
        </p:nvSpPr>
        <p:spPr bwMode="auto">
          <a:xfrm>
            <a:off x="2514600" y="4724400"/>
            <a:ext cx="6248400" cy="1066800"/>
          </a:xfrm>
          <a:prstGeom prst="rect">
            <a:avLst/>
          </a:prstGeom>
          <a:solidFill>
            <a:srgbClr val="FFFFFF">
              <a:alpha val="47058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altLang="en-US" sz="1400" b="0" i="0" u="none" strike="noStrike" kern="1200" cap="none" spc="0" normalizeH="0" baseline="0" noProof="0">
                <a:ln>
                  <a:noFill/>
                </a:ln>
                <a:solidFill>
                  <a:srgbClr val="6600FF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Times New Roman" pitchFamily="18" charset="0"/>
                <a:sym typeface="Symbol" pitchFamily="18" charset="2"/>
              </a:rPr>
              <a:t>Neutral :    Hence Weak interaction only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altLang="en-US" sz="1400" b="0" i="0" u="none" strike="noStrike" kern="1200" cap="none" spc="0" normalizeH="0" baseline="0" noProof="0">
                <a:ln>
                  <a:noFill/>
                </a:ln>
                <a:solidFill>
                  <a:srgbClr val="6600FF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Times New Roman" pitchFamily="18" charset="0"/>
                <a:sym typeface="Symbol" pitchFamily="18" charset="2"/>
              </a:rPr>
              <a:t>Neutrinos point back to the astrophysical production source</a:t>
            </a:r>
            <a:endParaRPr kumimoji="0" lang="en-US" altLang="en-US" sz="1400" b="0" i="0" u="none" strike="noStrike" kern="1200" cap="none" spc="0" normalizeH="0" baseline="0" noProof="0">
              <a:ln>
                <a:noFill/>
              </a:ln>
              <a:solidFill>
                <a:srgbClr val="6600FF"/>
              </a:solidFill>
              <a:effectLst/>
              <a:uLnTx/>
              <a:uFillTx/>
              <a:latin typeface="Arial Unicode MS" pitchFamily="34" charset="-128"/>
              <a:ea typeface="+mn-ea"/>
              <a:cs typeface="Times New Roman" pitchFamily="18" charset="0"/>
            </a:endParaRPr>
          </a:p>
          <a:p>
            <a:pPr marL="742950" marR="0" lvl="1" indent="-2857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–"/>
              <a:tabLst/>
              <a:defRPr/>
            </a:pPr>
            <a:r>
              <a:rPr kumimoji="0" lang="en-US" altLang="en-US" sz="1400" b="0" i="0" u="none" strike="noStrike" kern="1200" cap="none" spc="0" normalizeH="0" baseline="0" noProof="0">
                <a:ln>
                  <a:noFill/>
                </a:ln>
                <a:solidFill>
                  <a:srgbClr val="6600FF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Times New Roman" pitchFamily="18" charset="0"/>
              </a:rPr>
              <a:t>Unlike photons which  interact with CMB </a:t>
            </a:r>
            <a:r>
              <a:rPr kumimoji="0" lang="en-US" altLang="en-US" sz="1400" b="0" i="0" u="none" strike="noStrike" kern="1200" cap="none" spc="0" normalizeH="0" baseline="0" noProof="0">
                <a:ln>
                  <a:noFill/>
                </a:ln>
                <a:solidFill>
                  <a:srgbClr val="6600FF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Times New Roman" pitchFamily="18" charset="0"/>
                <a:sym typeface="Symbol" pitchFamily="18" charset="2"/>
              </a:rPr>
              <a:t>and matter</a:t>
            </a:r>
            <a:r>
              <a:rPr kumimoji="0" lang="en-US" altLang="en-US" sz="1400" b="0" i="0" u="none" strike="noStrike" kern="1200" cap="none" spc="0" normalizeH="0" baseline="0" noProof="0">
                <a:ln>
                  <a:noFill/>
                </a:ln>
                <a:solidFill>
                  <a:srgbClr val="6600FF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  <a:sym typeface="Symbol" pitchFamily="18" charset="2"/>
              </a:rPr>
              <a:t>…</a:t>
            </a:r>
            <a:endParaRPr kumimoji="0" lang="en-US" altLang="en-US" sz="1400" b="0" i="0" u="none" strike="noStrike" kern="1200" cap="none" spc="0" normalizeH="0" baseline="0" noProof="0">
              <a:ln>
                <a:noFill/>
              </a:ln>
              <a:solidFill>
                <a:srgbClr val="6600FF"/>
              </a:solidFill>
              <a:effectLst/>
              <a:uLnTx/>
              <a:uFillTx/>
              <a:latin typeface="Arial Unicode MS" pitchFamily="34" charset="-128"/>
              <a:ea typeface="+mn-ea"/>
              <a:cs typeface="Times New Roman" pitchFamily="18" charset="0"/>
              <a:sym typeface="Symbol" pitchFamily="18" charset="2"/>
            </a:endParaRPr>
          </a:p>
          <a:p>
            <a:pPr marL="742950" marR="0" lvl="1" indent="-2857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–"/>
              <a:tabLst/>
              <a:defRPr/>
            </a:pPr>
            <a:r>
              <a:rPr kumimoji="0" lang="en-US" altLang="en-US" sz="1400" b="0" i="0" u="none" strike="noStrike" kern="1200" cap="none" spc="0" normalizeH="0" baseline="0" noProof="0">
                <a:ln>
                  <a:noFill/>
                </a:ln>
                <a:solidFill>
                  <a:srgbClr val="6600FF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Times New Roman" pitchFamily="18" charset="0"/>
                <a:sym typeface="Symbol" pitchFamily="18" charset="2"/>
              </a:rPr>
              <a:t>or protons: which also undergo deflection by magnetic fields</a:t>
            </a:r>
          </a:p>
        </p:txBody>
      </p:sp>
      <p:sp>
        <p:nvSpPr>
          <p:cNvPr id="79879" name="Text Box 8"/>
          <p:cNvSpPr txBox="1">
            <a:spLocks noChangeArrowheads="1"/>
          </p:cNvSpPr>
          <p:nvPr/>
        </p:nvSpPr>
        <p:spPr bwMode="auto">
          <a:xfrm>
            <a:off x="228600" y="4724400"/>
            <a:ext cx="20574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400" b="0" i="0" u="none" strike="noStrike" kern="1200" cap="none" spc="0" normalizeH="0" baseline="0" noProof="0">
                <a:ln>
                  <a:noFill/>
                </a:ln>
                <a:solidFill>
                  <a:srgbClr val="6600FF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Neutrinos: Advantages:</a:t>
            </a:r>
          </a:p>
        </p:txBody>
      </p:sp>
      <p:sp>
        <p:nvSpPr>
          <p:cNvPr id="79880" name="Text Box 9"/>
          <p:cNvSpPr txBox="1">
            <a:spLocks noChangeArrowheads="1"/>
          </p:cNvSpPr>
          <p:nvPr/>
        </p:nvSpPr>
        <p:spPr bwMode="auto">
          <a:xfrm>
            <a:off x="990600" y="5715000"/>
            <a:ext cx="1455738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400" b="0" i="0" u="none" strike="noStrike" kern="1200" cap="none" spc="0" normalizeH="0" baseline="0" noProof="0">
                <a:ln>
                  <a:noFill/>
                </a:ln>
                <a:solidFill>
                  <a:srgbClr val="6600FF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Disadvantages: </a:t>
            </a:r>
          </a:p>
        </p:txBody>
      </p:sp>
      <p:sp>
        <p:nvSpPr>
          <p:cNvPr id="79881" name="Text Box 11"/>
          <p:cNvSpPr txBox="1">
            <a:spLocks noChangeArrowheads="1"/>
          </p:cNvSpPr>
          <p:nvPr/>
        </p:nvSpPr>
        <p:spPr bwMode="auto">
          <a:xfrm>
            <a:off x="2514600" y="5791200"/>
            <a:ext cx="4806950" cy="51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altLang="en-US" sz="1400" b="0" i="0" u="none" strike="noStrike" kern="1200" cap="none" spc="0" normalizeH="0" baseline="0" noProof="0">
                <a:ln>
                  <a:noFill/>
                </a:ln>
                <a:solidFill>
                  <a:srgbClr val="6600FF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 Rate of arrival very low. Hence need very large detectors.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altLang="en-US" sz="1400" b="0" i="0" u="none" strike="noStrike" kern="1200" cap="none" spc="0" normalizeH="0" baseline="0" noProof="0">
                <a:ln>
                  <a:noFill/>
                </a:ln>
                <a:solidFill>
                  <a:srgbClr val="6600FF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 Using the Ocean , ice in Antartica etc. </a:t>
            </a:r>
          </a:p>
        </p:txBody>
      </p:sp>
      <p:sp>
        <p:nvSpPr>
          <p:cNvPr id="79882" name="Text Box 13"/>
          <p:cNvSpPr txBox="1">
            <a:spLocks noChangeArrowheads="1"/>
          </p:cNvSpPr>
          <p:nvPr/>
        </p:nvSpPr>
        <p:spPr bwMode="auto">
          <a:xfrm>
            <a:off x="152400" y="3505200"/>
            <a:ext cx="6629400" cy="942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4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Search for :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en-US" altLang="en-US" sz="14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 Neutrinos </a:t>
            </a:r>
            <a:r>
              <a:rPr kumimoji="0" lang="en-US" altLang="en-US" sz="14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  <a:sym typeface="Wingdings" pitchFamily="2" charset="2"/>
              </a:rPr>
              <a:t> muons</a:t>
            </a:r>
            <a:endParaRPr kumimoji="0" lang="en-US" altLang="en-US" sz="1400" b="0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en-US" altLang="en-US" sz="14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 High energy Gamma and other </a:t>
            </a:r>
            <a:r>
              <a:rPr kumimoji="0" lang="en-US" altLang="en-US" sz="14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  <a:sym typeface="Wingdings" pitchFamily="2" charset="2"/>
              </a:rPr>
              <a:t>Cosmic rays  </a:t>
            </a:r>
            <a:r>
              <a:rPr kumimoji="0" lang="en-US" altLang="en-US" sz="14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Air showers 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en-US" altLang="en-US" sz="14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 Ultra high energy Gamma ( &gt; 10 </a:t>
            </a:r>
            <a:r>
              <a:rPr kumimoji="0" lang="en-US" altLang="en-US" sz="1400" b="0" i="0" u="none" strike="noStrike" kern="1200" cap="none" spc="0" normalizeH="0" baseline="3000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19</a:t>
            </a:r>
            <a:r>
              <a:rPr kumimoji="0" lang="en-US" altLang="en-US" sz="14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 eV )  </a:t>
            </a:r>
            <a:r>
              <a:rPr kumimoji="0" lang="en-US" altLang="en-US" sz="14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  <a:sym typeface="Wingdings" pitchFamily="2" charset="2"/>
              </a:rPr>
              <a:t> Air showers</a:t>
            </a:r>
            <a:endParaRPr kumimoji="0" lang="en-US" altLang="en-US" sz="1400" b="0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56421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603725E-BBD3-470C-A2CF-DF1AACA389C1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aphicFrame>
        <p:nvGraphicFramePr>
          <p:cNvPr id="80899" name="Object 48"/>
          <p:cNvGraphicFramePr>
            <a:graphicFrameLocks noChangeAspect="1"/>
          </p:cNvGraphicFramePr>
          <p:nvPr/>
        </p:nvGraphicFramePr>
        <p:xfrm>
          <a:off x="6019800" y="5029200"/>
          <a:ext cx="1476375" cy="717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2" name="Equation" r:id="rId4" imgW="990170" imgH="482391" progId="">
                  <p:embed/>
                </p:oleObj>
              </mc:Choice>
              <mc:Fallback>
                <p:oleObj name="Equation" r:id="rId4" imgW="990170" imgH="482391" progId="">
                  <p:embed/>
                  <p:pic>
                    <p:nvPicPr>
                      <p:cNvPr id="80899" name="Object 4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19800" y="5029200"/>
                        <a:ext cx="1476375" cy="717550"/>
                      </a:xfrm>
                      <a:prstGeom prst="rect">
                        <a:avLst/>
                      </a:prstGeom>
                      <a:noFill/>
                      <a:ln w="38100">
                        <a:solidFill>
                          <a:srgbClr val="00FFFF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bg1"/>
                            </a:solid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0900" name="Text Box 5"/>
          <p:cNvSpPr txBox="1">
            <a:spLocks noChangeArrowheads="1"/>
          </p:cNvSpPr>
          <p:nvPr/>
        </p:nvSpPr>
        <p:spPr bwMode="auto">
          <a:xfrm>
            <a:off x="2362200" y="5105400"/>
            <a:ext cx="3541713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Angle between the </a:t>
            </a: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ymbol" pitchFamily="18" charset="2"/>
                <a:ea typeface="+mn-ea"/>
                <a:cs typeface="+mn-cs"/>
              </a:rPr>
              <a:t>m</a:t>
            </a: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 and </a:t>
            </a: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ymbol" pitchFamily="18" charset="2"/>
                <a:ea typeface="+mn-ea"/>
                <a:cs typeface="+mn-cs"/>
              </a:rPr>
              <a:t>n</a:t>
            </a: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 direction=</a:t>
            </a:r>
          </a:p>
        </p:txBody>
      </p:sp>
      <p:sp>
        <p:nvSpPr>
          <p:cNvPr id="71732" name="Text Box 52"/>
          <p:cNvSpPr txBox="1">
            <a:spLocks noChangeArrowheads="1"/>
          </p:cNvSpPr>
          <p:nvPr/>
        </p:nvSpPr>
        <p:spPr bwMode="auto">
          <a:xfrm>
            <a:off x="7078663" y="1828800"/>
            <a:ext cx="1798637" cy="53022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altLang="en-US" sz="14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n-ea"/>
                <a:cs typeface="Arial" pitchFamily="34" charset="0"/>
              </a:rPr>
              <a:t> Typically 1</a:t>
            </a:r>
            <a:r>
              <a:rPr kumimoji="0" lang="en-US" altLang="en-US" sz="14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ymbol" pitchFamily="18" charset="2"/>
                <a:ea typeface="+mn-ea"/>
                <a:cs typeface="Arial" pitchFamily="34" charset="0"/>
              </a:rPr>
              <a:t>g</a:t>
            </a:r>
            <a:r>
              <a:rPr kumimoji="0" lang="en-US" altLang="en-US" sz="14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n-ea"/>
                <a:cs typeface="Arial" pitchFamily="34" charset="0"/>
              </a:rPr>
              <a:t> / PMT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4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n-ea"/>
                <a:cs typeface="Arial" pitchFamily="34" charset="0"/>
              </a:rPr>
              <a:t>40 m from </a:t>
            </a:r>
            <a:r>
              <a:rPr kumimoji="0" lang="en-US" altLang="en-US" sz="14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ymbol" pitchFamily="18" charset="2"/>
                <a:ea typeface="+mn-ea"/>
                <a:cs typeface="Arial" pitchFamily="34" charset="0"/>
              </a:rPr>
              <a:t>m</a:t>
            </a:r>
            <a:r>
              <a:rPr kumimoji="0" lang="en-US" altLang="en-US" sz="14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n-ea"/>
                <a:cs typeface="Arial" pitchFamily="34" charset="0"/>
              </a:rPr>
              <a:t> axis</a:t>
            </a:r>
            <a:endParaRPr kumimoji="0" lang="en-GB" altLang="en-US" sz="1400" b="1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ea typeface="+mn-ea"/>
              <a:cs typeface="Arial" pitchFamily="34" charset="0"/>
            </a:endParaRPr>
          </a:p>
        </p:txBody>
      </p:sp>
      <p:sp>
        <p:nvSpPr>
          <p:cNvPr id="71733" name="Text Box 53"/>
          <p:cNvSpPr txBox="1">
            <a:spLocks noChangeArrowheads="1"/>
          </p:cNvSpPr>
          <p:nvPr/>
        </p:nvSpPr>
        <p:spPr bwMode="auto">
          <a:xfrm>
            <a:off x="220663" y="5562600"/>
            <a:ext cx="5064125" cy="968375"/>
          </a:xfrm>
          <a:prstGeom prst="rect">
            <a:avLst/>
          </a:prstGeom>
          <a:solidFill>
            <a:srgbClr val="FFFFFF">
              <a:alpha val="72156"/>
            </a:srgbClr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4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Arial" pitchFamily="34" charset="0"/>
              </a:rPr>
              <a:t>Importance of Timing Resolution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4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Arial" pitchFamily="34" charset="0"/>
              </a:rPr>
              <a:t>c in water ~ 20 cm/ns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4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Arial" pitchFamily="34" charset="0"/>
              </a:rPr>
              <a:t>Chromatic dispersion ~ 2 ns (40 m typ. Path)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4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Arial" pitchFamily="34" charset="0"/>
              </a:rPr>
              <a:t>(PMT TTS s ~1.3ns) so detector not dominant  source of error</a:t>
            </a:r>
            <a:endParaRPr kumimoji="0" lang="en-GB" altLang="en-US" sz="1400" b="1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Unicode MS" pitchFamily="34" charset="-128"/>
              <a:ea typeface="+mn-ea"/>
              <a:cs typeface="Arial" pitchFamily="34" charset="0"/>
            </a:endParaRPr>
          </a:p>
        </p:txBody>
      </p:sp>
      <p:sp>
        <p:nvSpPr>
          <p:cNvPr id="80903" name="Rectangle 8"/>
          <p:cNvSpPr>
            <a:spLocks noChangeArrowheads="1"/>
          </p:cNvSpPr>
          <p:nvPr/>
        </p:nvSpPr>
        <p:spPr bwMode="auto">
          <a:xfrm>
            <a:off x="5327650" y="2314575"/>
            <a:ext cx="3238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o</a:t>
            </a:r>
          </a:p>
        </p:txBody>
      </p:sp>
      <p:sp>
        <p:nvSpPr>
          <p:cNvPr id="80904" name="Text Box 9"/>
          <p:cNvSpPr txBox="1">
            <a:spLocks noChangeArrowheads="1"/>
          </p:cNvSpPr>
          <p:nvPr/>
        </p:nvSpPr>
        <p:spPr bwMode="auto">
          <a:xfrm>
            <a:off x="7070725" y="2449513"/>
            <a:ext cx="1878013" cy="51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alt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 Measure position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  and time of the hits. </a:t>
            </a:r>
          </a:p>
        </p:txBody>
      </p:sp>
      <p:pic>
        <p:nvPicPr>
          <p:cNvPr id="80905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228600"/>
            <a:ext cx="6477000" cy="472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467000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17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717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32" grpId="0" animBg="1" autoUpdateAnimBg="0"/>
      <p:bldP spid="71733" grpId="0" animBg="1" autoUpdateAnimBg="0"/>
    </p:bld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0CA3068-D49F-4FC3-BB00-97603B3FD984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1923" name="Text Box 3"/>
          <p:cNvSpPr txBox="1">
            <a:spLocks noChangeArrowheads="1"/>
          </p:cNvSpPr>
          <p:nvPr/>
        </p:nvSpPr>
        <p:spPr bwMode="auto">
          <a:xfrm>
            <a:off x="2590800" y="0"/>
            <a:ext cx="3292475" cy="346075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ANTARES  Experiment in the sea.</a:t>
            </a:r>
          </a:p>
        </p:txBody>
      </p:sp>
      <p:pic>
        <p:nvPicPr>
          <p:cNvPr id="81924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85800"/>
            <a:ext cx="6553200" cy="438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25" name="Picture 6" descr="OM_design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1800" y="2057400"/>
            <a:ext cx="1968500" cy="2047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26" name="Text Box 7"/>
          <p:cNvSpPr txBox="1">
            <a:spLocks noChangeArrowheads="1"/>
          </p:cNvSpPr>
          <p:nvPr/>
        </p:nvSpPr>
        <p:spPr bwMode="auto">
          <a:xfrm>
            <a:off x="6858000" y="1524000"/>
            <a:ext cx="17081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Optical Module</a:t>
            </a:r>
          </a:p>
        </p:txBody>
      </p:sp>
      <p:pic>
        <p:nvPicPr>
          <p:cNvPr id="81927" name="Picture 8" descr="R7081-20_hr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0" y="4191000"/>
            <a:ext cx="2057400" cy="1543050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1928" name="Text Box 9"/>
          <p:cNvSpPr txBox="1">
            <a:spLocks noChangeArrowheads="1"/>
          </p:cNvSpPr>
          <p:nvPr/>
        </p:nvSpPr>
        <p:spPr bwMode="auto">
          <a:xfrm>
            <a:off x="6638925" y="5867400"/>
            <a:ext cx="2505075" cy="51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Hamamatsu  PMT :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Size :10  inch</a:t>
            </a:r>
          </a:p>
        </p:txBody>
      </p:sp>
      <p:pic>
        <p:nvPicPr>
          <p:cNvPr id="81929" name="Picture 10" descr="Opmo_open_hr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000" y="5334000"/>
            <a:ext cx="1828800" cy="1227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30" name="Text Box 11"/>
          <p:cNvSpPr txBox="1">
            <a:spLocks noChangeArrowheads="1"/>
          </p:cNvSpPr>
          <p:nvPr/>
        </p:nvSpPr>
        <p:spPr bwMode="auto">
          <a:xfrm>
            <a:off x="4038600" y="6400800"/>
            <a:ext cx="2046288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Glass pressure Sphere.</a:t>
            </a:r>
          </a:p>
        </p:txBody>
      </p:sp>
    </p:spTree>
    <p:extLst>
      <p:ext uri="{BB962C8B-B14F-4D97-AF65-F5344CB8AC3E}">
        <p14:creationId xmlns:p14="http://schemas.microsoft.com/office/powerpoint/2010/main" val="2590951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4B5741A-D4DA-4C3E-AF87-4103113A8063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65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2947" name="Text Box 3"/>
          <p:cNvSpPr txBox="1">
            <a:spLocks noChangeArrowheads="1"/>
          </p:cNvSpPr>
          <p:nvPr/>
        </p:nvSpPr>
        <p:spPr bwMode="auto">
          <a:xfrm>
            <a:off x="5334000" y="228600"/>
            <a:ext cx="3336925" cy="366713"/>
          </a:xfrm>
          <a:prstGeom prst="rect">
            <a:avLst/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Palatino Linotype" pitchFamily="18" charset="0"/>
                <a:ea typeface="+mn-ea"/>
                <a:cs typeface="+mn-cs"/>
              </a:rPr>
              <a:t>Design Specifications</a:t>
            </a:r>
          </a:p>
        </p:txBody>
      </p:sp>
      <p:sp>
        <p:nvSpPr>
          <p:cNvPr id="82948" name="Text Box 4"/>
          <p:cNvSpPr txBox="1">
            <a:spLocks noChangeArrowheads="1"/>
          </p:cNvSpPr>
          <p:nvPr/>
        </p:nvSpPr>
        <p:spPr bwMode="auto">
          <a:xfrm>
            <a:off x="1889125" y="139700"/>
            <a:ext cx="3097213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IceCube Experiment in Antartica</a:t>
            </a:r>
          </a:p>
        </p:txBody>
      </p:sp>
      <p:sp>
        <p:nvSpPr>
          <p:cNvPr id="82949" name="Text Box 5"/>
          <p:cNvSpPr txBox="1">
            <a:spLocks noChangeArrowheads="1"/>
          </p:cNvSpPr>
          <p:nvPr/>
        </p:nvSpPr>
        <p:spPr bwMode="auto">
          <a:xfrm>
            <a:off x="5486400" y="609600"/>
            <a:ext cx="3336925" cy="1323975"/>
          </a:xfrm>
          <a:prstGeom prst="rect">
            <a:avLst/>
          </a:prstGeom>
          <a:solidFill>
            <a:srgbClr val="CC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171450" indent="-1714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171450" marR="0" lvl="0" indent="-171450" algn="l" defTabSz="914400" rtl="0" eaLnBrk="1" fontAlgn="base" latinLnBrk="0" hangingPunct="1">
              <a:lnSpc>
                <a:spcPct val="7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C0504D"/>
                </a:solidFill>
                <a:effectLst/>
                <a:uLnTx/>
                <a:uFillTx/>
                <a:latin typeface="Palatino Linotype" pitchFamily="18" charset="0"/>
                <a:ea typeface="+mn-ea"/>
                <a:cs typeface="+mn-cs"/>
              </a:rPr>
              <a:t>Fully digital detector concept.</a:t>
            </a:r>
          </a:p>
          <a:p>
            <a:pPr marL="171450" marR="0" lvl="0" indent="-171450" algn="l" defTabSz="914400" rtl="0" eaLnBrk="1" fontAlgn="base" latinLnBrk="0" hangingPunct="1">
              <a:lnSpc>
                <a:spcPct val="7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C0504D"/>
                </a:solidFill>
                <a:effectLst/>
                <a:uLnTx/>
                <a:uFillTx/>
                <a:latin typeface="Palatino Linotype" pitchFamily="18" charset="0"/>
                <a:ea typeface="+mn-ea"/>
                <a:cs typeface="+mn-cs"/>
              </a:rPr>
              <a:t>Number of strings – 75</a:t>
            </a:r>
          </a:p>
          <a:p>
            <a:pPr marL="171450" marR="0" lvl="0" indent="-171450" algn="l" defTabSz="914400" rtl="0" eaLnBrk="1" fontAlgn="base" latinLnBrk="0" hangingPunct="1">
              <a:lnSpc>
                <a:spcPct val="7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C0504D"/>
                </a:solidFill>
                <a:effectLst/>
                <a:uLnTx/>
                <a:uFillTx/>
                <a:latin typeface="Palatino Linotype" pitchFamily="18" charset="0"/>
                <a:ea typeface="+mn-ea"/>
                <a:cs typeface="+mn-cs"/>
              </a:rPr>
              <a:t>Number of surface tanks – 160</a:t>
            </a:r>
          </a:p>
          <a:p>
            <a:pPr marL="171450" marR="0" lvl="0" indent="-171450" algn="l" defTabSz="914400" rtl="0" eaLnBrk="1" fontAlgn="base" latinLnBrk="0" hangingPunct="1">
              <a:lnSpc>
                <a:spcPct val="7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C0504D"/>
                </a:solidFill>
                <a:effectLst/>
                <a:uLnTx/>
                <a:uFillTx/>
                <a:latin typeface="Palatino Linotype" pitchFamily="18" charset="0"/>
                <a:ea typeface="+mn-ea"/>
                <a:cs typeface="+mn-cs"/>
              </a:rPr>
              <a:t>Number of DOMs – 4820</a:t>
            </a:r>
          </a:p>
          <a:p>
            <a:pPr marL="171450" marR="0" lvl="0" indent="-171450" algn="l" defTabSz="914400" rtl="0" eaLnBrk="1" fontAlgn="base" latinLnBrk="0" hangingPunct="1">
              <a:lnSpc>
                <a:spcPct val="7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C0504D"/>
                </a:solidFill>
                <a:effectLst/>
                <a:uLnTx/>
                <a:uFillTx/>
                <a:latin typeface="Palatino Linotype" pitchFamily="18" charset="0"/>
                <a:ea typeface="+mn-ea"/>
                <a:cs typeface="+mn-cs"/>
              </a:rPr>
              <a:t>Instrumented volume – 1 km</a:t>
            </a:r>
            <a:r>
              <a:rPr kumimoji="0" lang="en-US" altLang="en-US" sz="1200" b="0" i="0" u="none" strike="noStrike" kern="1200" cap="none" spc="0" normalizeH="0" baseline="30000" noProof="0">
                <a:ln>
                  <a:noFill/>
                </a:ln>
                <a:solidFill>
                  <a:srgbClr val="C0504D"/>
                </a:solidFill>
                <a:effectLst/>
                <a:uLnTx/>
                <a:uFillTx/>
                <a:latin typeface="Palatino Linotype" pitchFamily="18" charset="0"/>
                <a:ea typeface="+mn-ea"/>
                <a:cs typeface="+mn-cs"/>
              </a:rPr>
              <a:t>3</a:t>
            </a:r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C0504D"/>
              </a:solidFill>
              <a:effectLst/>
              <a:uLnTx/>
              <a:uFillTx/>
              <a:latin typeface="Palatino Linotype" pitchFamily="18" charset="0"/>
              <a:ea typeface="+mn-ea"/>
              <a:cs typeface="+mn-cs"/>
            </a:endParaRPr>
          </a:p>
          <a:p>
            <a:pPr marL="171450" marR="0" lvl="0" indent="-171450" algn="l" defTabSz="914400" rtl="0" eaLnBrk="1" fontAlgn="base" latinLnBrk="0" hangingPunct="1">
              <a:lnSpc>
                <a:spcPct val="7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C0504D"/>
                </a:solidFill>
                <a:effectLst/>
                <a:uLnTx/>
                <a:uFillTx/>
                <a:latin typeface="Palatino Linotype" pitchFamily="18" charset="0"/>
                <a:ea typeface="+mn-ea"/>
                <a:cs typeface="+mn-cs"/>
              </a:rPr>
              <a:t>Angular resolution of in-ice array &lt; 1.0°</a:t>
            </a:r>
          </a:p>
        </p:txBody>
      </p:sp>
      <p:pic>
        <p:nvPicPr>
          <p:cNvPr id="82950" name="Picture 6" descr="dom-deployment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0400" y="838200"/>
            <a:ext cx="1703388" cy="2667000"/>
          </a:xfrm>
          <a:prstGeom prst="rect">
            <a:avLst/>
          </a:prstGeom>
          <a:noFill/>
          <a:ln w="1587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2951" name="Text Box 8"/>
          <p:cNvSpPr txBox="1">
            <a:spLocks noChangeArrowheads="1"/>
          </p:cNvSpPr>
          <p:nvPr/>
        </p:nvSpPr>
        <p:spPr bwMode="auto">
          <a:xfrm>
            <a:off x="5410200" y="2209800"/>
            <a:ext cx="3505200" cy="3514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58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288" tIns="18288" rIns="18288" bIns="18288">
            <a:spAutoFit/>
          </a:bodyPr>
          <a:lstStyle>
            <a:lvl1pPr marL="114300" indent="-1143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114300" marR="0" lvl="0" indent="-11430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Palatino Linotype" pitchFamily="18" charset="0"/>
                <a:ea typeface="+mn-ea"/>
                <a:cs typeface="+mn-cs"/>
              </a:rPr>
              <a:t>Fast timing: resolution &lt; 5 ns DOM-to-DOM </a:t>
            </a:r>
          </a:p>
          <a:p>
            <a:pPr marL="114300" marR="0" lvl="0" indent="-11430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Palatino Linotype" pitchFamily="18" charset="0"/>
                <a:ea typeface="+mn-ea"/>
                <a:cs typeface="+mn-cs"/>
              </a:rPr>
              <a:t>Pulse resolution &lt; 10 ns</a:t>
            </a:r>
          </a:p>
          <a:p>
            <a:pPr marL="114300" marR="0" lvl="0" indent="-11430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Palatino Linotype" pitchFamily="18" charset="0"/>
                <a:ea typeface="+mn-ea"/>
                <a:cs typeface="+mn-cs"/>
              </a:rPr>
              <a:t>Optical sens. 330 nm to 500 nm</a:t>
            </a:r>
          </a:p>
          <a:p>
            <a:pPr marL="114300" marR="0" lvl="0" indent="-11430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Palatino Linotype" pitchFamily="18" charset="0"/>
                <a:ea typeface="+mn-ea"/>
                <a:cs typeface="+mn-cs"/>
              </a:rPr>
              <a:t>Dynamic range</a:t>
            </a:r>
            <a:br>
              <a: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Palatino Linotype" pitchFamily="18" charset="0"/>
                <a:ea typeface="+mn-ea"/>
                <a:cs typeface="+mn-cs"/>
              </a:rPr>
            </a:br>
            <a:r>
              <a: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Palatino Linotype" pitchFamily="18" charset="0"/>
                <a:ea typeface="+mn-ea"/>
                <a:cs typeface="+mn-cs"/>
              </a:rPr>
              <a:t>  - 1000 pe / 10 ns</a:t>
            </a:r>
            <a:br>
              <a: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Palatino Linotype" pitchFamily="18" charset="0"/>
                <a:ea typeface="+mn-ea"/>
                <a:cs typeface="+mn-cs"/>
              </a:rPr>
            </a:br>
            <a:r>
              <a: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Palatino Linotype" pitchFamily="18" charset="0"/>
                <a:ea typeface="+mn-ea"/>
                <a:cs typeface="+mn-cs"/>
              </a:rPr>
              <a:t>  - 10,000 pe / 1 us.</a:t>
            </a:r>
          </a:p>
          <a:p>
            <a:pPr marL="114300" marR="0" lvl="0" indent="-11430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Palatino Linotype" pitchFamily="18" charset="0"/>
                <a:ea typeface="+mn-ea"/>
                <a:cs typeface="+mn-cs"/>
              </a:rPr>
              <a:t>Low noise: &lt; 500 Hz background</a:t>
            </a:r>
          </a:p>
          <a:p>
            <a:pPr marL="114300" marR="0" lvl="0" indent="-11430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Palatino Linotype" pitchFamily="18" charset="0"/>
                <a:ea typeface="+mn-ea"/>
                <a:cs typeface="+mn-cs"/>
              </a:rPr>
              <a:t>High gain: O(10</a:t>
            </a:r>
            <a:r>
              <a:rPr kumimoji="0" lang="en-US" altLang="en-US" sz="1200" b="0" i="0" u="none" strike="noStrike" kern="1200" cap="none" spc="0" normalizeH="0" baseline="3000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Palatino Linotype" pitchFamily="18" charset="0"/>
                <a:ea typeface="+mn-ea"/>
                <a:cs typeface="+mn-cs"/>
              </a:rPr>
              <a:t>7</a:t>
            </a:r>
            <a:r>
              <a: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Palatino Linotype" pitchFamily="18" charset="0"/>
                <a:ea typeface="+mn-ea"/>
                <a:cs typeface="+mn-cs"/>
              </a:rPr>
              <a:t>) PMT</a:t>
            </a:r>
          </a:p>
          <a:p>
            <a:pPr marL="114300" marR="0" lvl="0" indent="-11430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Palatino Linotype" pitchFamily="18" charset="0"/>
                <a:ea typeface="+mn-ea"/>
                <a:cs typeface="+mn-cs"/>
              </a:rPr>
              <a:t>Charge resolution: P/V &gt; 2</a:t>
            </a:r>
          </a:p>
          <a:p>
            <a:pPr marL="114300" marR="0" lvl="0" indent="-11430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Palatino Linotype" pitchFamily="18" charset="0"/>
                <a:ea typeface="+mn-ea"/>
                <a:cs typeface="+mn-cs"/>
              </a:rPr>
              <a:t>Low power: 3.75 W</a:t>
            </a:r>
          </a:p>
          <a:p>
            <a:pPr marL="114300" marR="0" lvl="0" indent="-11430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Palatino Linotype" pitchFamily="18" charset="0"/>
                <a:ea typeface="+mn-ea"/>
                <a:cs typeface="+mn-cs"/>
              </a:rPr>
              <a:t>Ability to self-calibrate</a:t>
            </a:r>
          </a:p>
          <a:p>
            <a:pPr marL="114300" marR="0" lvl="0" indent="-11430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Palatino Linotype" pitchFamily="18" charset="0"/>
                <a:ea typeface="+mn-ea"/>
                <a:cs typeface="+mn-cs"/>
              </a:rPr>
              <a:t>Field-programmable HV generated internal to unit.</a:t>
            </a:r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latino Linotype" pitchFamily="18" charset="0"/>
              <a:ea typeface="+mn-ea"/>
              <a:cs typeface="Arial" pitchFamily="34" charset="0"/>
            </a:endParaRPr>
          </a:p>
          <a:p>
            <a:pPr marL="114300" marR="0" lvl="0" indent="-11430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Palatino Linotype" pitchFamily="18" charset="0"/>
                <a:ea typeface="+mn-ea"/>
                <a:cs typeface="Arial" pitchFamily="34" charset="0"/>
              </a:rPr>
              <a:t>10000 psi external</a:t>
            </a:r>
            <a:endParaRPr kumimoji="0" lang="el-GR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latino Linotype" pitchFamily="18" charset="0"/>
              <a:ea typeface="+mn-ea"/>
              <a:cs typeface="Arial" pitchFamily="34" charset="0"/>
            </a:endParaRPr>
          </a:p>
        </p:txBody>
      </p:sp>
      <p:pic>
        <p:nvPicPr>
          <p:cNvPr id="82952" name="Picture 2" descr="IceCube-detector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1066800"/>
            <a:ext cx="2576513" cy="342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7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438400" y="4343400"/>
            <a:ext cx="2373575" cy="21336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807456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BBD2747-7DB6-491F-A94E-595FB7A0570C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66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83971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81000"/>
            <a:ext cx="2909888" cy="301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3972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3505200"/>
            <a:ext cx="2614613" cy="297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3973" name="Text Box 11"/>
          <p:cNvSpPr txBox="1">
            <a:spLocks noChangeArrowheads="1"/>
          </p:cNvSpPr>
          <p:nvPr/>
        </p:nvSpPr>
        <p:spPr bwMode="auto">
          <a:xfrm>
            <a:off x="6705600" y="762000"/>
            <a:ext cx="1300163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ymbol" pitchFamily="18" charset="2"/>
                <a:ea typeface="+mn-ea"/>
                <a:cs typeface="+mn-cs"/>
              </a:rPr>
              <a:t>n</a:t>
            </a:r>
            <a:r>
              <a:rPr kumimoji="0" lang="en-US" altLang="en-US" sz="1600" b="1" i="0" u="none" strike="noStrike" kern="1200" cap="none" spc="0" normalizeH="0" baseline="-2500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ymbol" pitchFamily="18" charset="2"/>
                <a:ea typeface="+mn-ea"/>
                <a:cs typeface="+mn-cs"/>
              </a:rPr>
              <a:t>m</a:t>
            </a: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 from CC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interactions</a:t>
            </a:r>
          </a:p>
        </p:txBody>
      </p:sp>
      <p:sp>
        <p:nvSpPr>
          <p:cNvPr id="83974" name="Line 12"/>
          <p:cNvSpPr>
            <a:spLocks noChangeShapeType="1"/>
          </p:cNvSpPr>
          <p:nvPr/>
        </p:nvSpPr>
        <p:spPr bwMode="auto">
          <a:xfrm flipH="1">
            <a:off x="6400800" y="1143000"/>
            <a:ext cx="22860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+mn-ea"/>
              <a:cs typeface="+mn-cs"/>
            </a:endParaRPr>
          </a:p>
        </p:txBody>
      </p:sp>
      <p:sp>
        <p:nvSpPr>
          <p:cNvPr id="83975" name="Text Box 13"/>
          <p:cNvSpPr txBox="1">
            <a:spLocks noChangeArrowheads="1"/>
          </p:cNvSpPr>
          <p:nvPr/>
        </p:nvSpPr>
        <p:spPr bwMode="auto">
          <a:xfrm>
            <a:off x="2895600" y="3276600"/>
            <a:ext cx="3665538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ymbol" pitchFamily="18" charset="2"/>
                <a:ea typeface="+mn-ea"/>
                <a:cs typeface="+mn-cs"/>
              </a:rPr>
              <a:t>n </a:t>
            </a:r>
            <a:r>
              <a:rPr kumimoji="0" lang="en-US" altLang="en-US" sz="1600" b="0" i="0" u="none" strike="noStrike" kern="1200" cap="none" spc="0" normalizeH="0" baseline="-2500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e</a:t>
            </a: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from CC or </a:t>
            </a: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ymbol" pitchFamily="18" charset="2"/>
                <a:ea typeface="+mn-ea"/>
                <a:cs typeface="+mn-cs"/>
              </a:rPr>
              <a:t>n </a:t>
            </a:r>
            <a:r>
              <a:rPr kumimoji="0" lang="en-US" altLang="en-US" sz="1600" b="0" i="0" u="none" strike="noStrike" kern="1200" cap="none" spc="0" normalizeH="0" baseline="-2500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x</a:t>
            </a: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from NC interactions</a:t>
            </a:r>
          </a:p>
        </p:txBody>
      </p:sp>
      <p:sp>
        <p:nvSpPr>
          <p:cNvPr id="83976" name="Line 14"/>
          <p:cNvSpPr>
            <a:spLocks noChangeShapeType="1"/>
          </p:cNvSpPr>
          <p:nvPr/>
        </p:nvSpPr>
        <p:spPr bwMode="auto">
          <a:xfrm>
            <a:off x="3657600" y="3581400"/>
            <a:ext cx="7620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+mn-ea"/>
              <a:cs typeface="+mn-cs"/>
            </a:endParaRPr>
          </a:p>
        </p:txBody>
      </p:sp>
      <p:sp>
        <p:nvSpPr>
          <p:cNvPr id="83977" name="Line 15"/>
          <p:cNvSpPr>
            <a:spLocks noChangeShapeType="1"/>
          </p:cNvSpPr>
          <p:nvPr/>
        </p:nvSpPr>
        <p:spPr bwMode="auto">
          <a:xfrm flipH="1">
            <a:off x="2362200" y="3581400"/>
            <a:ext cx="53340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+mn-ea"/>
              <a:cs typeface="+mn-cs"/>
            </a:endParaRPr>
          </a:p>
        </p:txBody>
      </p:sp>
      <p:sp>
        <p:nvSpPr>
          <p:cNvPr id="83978" name="Text Box 16"/>
          <p:cNvSpPr txBox="1">
            <a:spLocks noChangeArrowheads="1"/>
          </p:cNvSpPr>
          <p:nvPr/>
        </p:nvSpPr>
        <p:spPr bwMode="auto">
          <a:xfrm>
            <a:off x="7467600" y="3124200"/>
            <a:ext cx="12255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C0504D"/>
                </a:solidFill>
                <a:effectLst/>
                <a:uLnTx/>
                <a:uFillTx/>
                <a:latin typeface="Symbol" pitchFamily="18" charset="2"/>
                <a:ea typeface="+mn-ea"/>
                <a:cs typeface="+mn-cs"/>
              </a:rPr>
              <a:t>n</a:t>
            </a:r>
            <a:r>
              <a:rPr kumimoji="0" lang="en-US" altLang="en-US" sz="1600" b="1" i="0" u="none" strike="noStrike" kern="1200" cap="none" spc="0" normalizeH="0" baseline="-25000" noProof="0">
                <a:ln>
                  <a:noFill/>
                </a:ln>
                <a:solidFill>
                  <a:srgbClr val="C0504D"/>
                </a:solidFill>
                <a:effectLst/>
                <a:uLnTx/>
                <a:uFillTx/>
                <a:latin typeface="Symbol" pitchFamily="18" charset="2"/>
                <a:ea typeface="+mn-ea"/>
                <a:cs typeface="+mn-cs"/>
              </a:rPr>
              <a:t>t   </a:t>
            </a: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C0504D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  <a:sym typeface="Wingdings" pitchFamily="2" charset="2"/>
              </a:rPr>
              <a:t></a:t>
            </a: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C0504D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</a:t>
            </a: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C0504D"/>
                </a:solidFill>
                <a:effectLst/>
                <a:uLnTx/>
                <a:uFillTx/>
                <a:latin typeface="Symbol" pitchFamily="18" charset="2"/>
                <a:ea typeface="+mn-ea"/>
                <a:cs typeface="+mn-cs"/>
              </a:rPr>
              <a:t>t </a:t>
            </a: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C0504D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  <a:sym typeface="Wingdings" pitchFamily="2" charset="2"/>
              </a:rPr>
              <a:t> </a:t>
            </a: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C0504D"/>
                </a:solidFill>
                <a:effectLst/>
                <a:uLnTx/>
                <a:uFillTx/>
                <a:latin typeface="Symbol" pitchFamily="18" charset="2"/>
                <a:ea typeface="+mn-ea"/>
                <a:cs typeface="+mn-cs"/>
                <a:sym typeface="Wingdings" pitchFamily="2" charset="2"/>
              </a:rPr>
              <a:t>m</a:t>
            </a:r>
            <a:endParaRPr kumimoji="0" lang="en-US" altLang="en-US" sz="1600" b="1" i="0" u="none" strike="noStrike" kern="1200" cap="none" spc="0" normalizeH="0" baseline="-25000" noProof="0">
              <a:ln>
                <a:noFill/>
              </a:ln>
              <a:solidFill>
                <a:srgbClr val="C0504D"/>
              </a:solidFill>
              <a:effectLst/>
              <a:uLnTx/>
              <a:uFillTx/>
              <a:latin typeface="Symbol" pitchFamily="18" charset="2"/>
              <a:ea typeface="+mn-ea"/>
              <a:cs typeface="+mn-cs"/>
            </a:endParaRPr>
          </a:p>
        </p:txBody>
      </p:sp>
      <p:sp>
        <p:nvSpPr>
          <p:cNvPr id="83979" name="Line 17"/>
          <p:cNvSpPr>
            <a:spLocks noChangeShapeType="1"/>
          </p:cNvSpPr>
          <p:nvPr/>
        </p:nvSpPr>
        <p:spPr bwMode="auto">
          <a:xfrm>
            <a:off x="7924800" y="3505200"/>
            <a:ext cx="76200" cy="22860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+mn-ea"/>
              <a:cs typeface="+mn-cs"/>
            </a:endParaRPr>
          </a:p>
        </p:txBody>
      </p:sp>
      <p:sp>
        <p:nvSpPr>
          <p:cNvPr id="83980" name="Text Box 18"/>
          <p:cNvSpPr txBox="1">
            <a:spLocks noChangeArrowheads="1"/>
          </p:cNvSpPr>
          <p:nvPr/>
        </p:nvSpPr>
        <p:spPr bwMode="auto">
          <a:xfrm>
            <a:off x="228600" y="177800"/>
            <a:ext cx="3074988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Ice Cube/AMANDA Event signatures</a:t>
            </a:r>
          </a:p>
        </p:txBody>
      </p:sp>
      <p:sp>
        <p:nvSpPr>
          <p:cNvPr id="83981" name="Text Box 19"/>
          <p:cNvSpPr txBox="1">
            <a:spLocks noChangeArrowheads="1"/>
          </p:cNvSpPr>
          <p:nvPr/>
        </p:nvSpPr>
        <p:spPr bwMode="auto">
          <a:xfrm>
            <a:off x="6384925" y="1816100"/>
            <a:ext cx="2598738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All signals from Cherenkov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Radiation.</a:t>
            </a:r>
          </a:p>
        </p:txBody>
      </p:sp>
      <p:grpSp>
        <p:nvGrpSpPr>
          <p:cNvPr id="83982" name="Group 5"/>
          <p:cNvGrpSpPr>
            <a:grpSpLocks/>
          </p:cNvGrpSpPr>
          <p:nvPr/>
        </p:nvGrpSpPr>
        <p:grpSpPr bwMode="auto">
          <a:xfrm>
            <a:off x="3429000" y="228600"/>
            <a:ext cx="2743200" cy="2955925"/>
            <a:chOff x="91" y="1197"/>
            <a:chExt cx="1248" cy="1077"/>
          </a:xfrm>
        </p:grpSpPr>
        <p:pic>
          <p:nvPicPr>
            <p:cNvPr id="83986" name="Picture 6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1" y="1197"/>
              <a:ext cx="1248" cy="1077"/>
            </a:xfrm>
            <a:prstGeom prst="rect">
              <a:avLst/>
            </a:prstGeom>
            <a:noFill/>
            <a:ln w="158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83987" name="Text Box 7"/>
            <p:cNvSpPr txBox="1">
              <a:spLocks noChangeArrowheads="1"/>
            </p:cNvSpPr>
            <p:nvPr/>
          </p:nvSpPr>
          <p:spPr bwMode="auto">
            <a:xfrm>
              <a:off x="543" y="1232"/>
              <a:ext cx="357" cy="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000" b="1" i="0" u="none" strike="noStrike" kern="1200" cap="none" spc="0" normalizeH="0" baseline="0" noProof="0">
                  <a:ln>
                    <a:noFill/>
                  </a:ln>
                  <a:solidFill>
                    <a:srgbClr val="800000"/>
                  </a:solidFill>
                  <a:effectLst/>
                  <a:uLnTx/>
                  <a:uFillTx/>
                  <a:latin typeface="Bitstream Vera Serif"/>
                  <a:ea typeface="+mn-ea"/>
                  <a:cs typeface="+mn-cs"/>
                </a:rPr>
                <a:t>E</a:t>
              </a:r>
              <a:r>
                <a:rPr kumimoji="0" lang="en-US" altLang="en-US" sz="1000" b="1" i="0" u="none" strike="noStrike" kern="1200" cap="none" spc="0" normalizeH="0" baseline="-25000" noProof="0">
                  <a:ln>
                    <a:noFill/>
                  </a:ln>
                  <a:solidFill>
                    <a:srgbClr val="800000"/>
                  </a:solidFill>
                  <a:effectLst/>
                  <a:uLnTx/>
                  <a:uFillTx/>
                  <a:latin typeface="Bitstream Vera Serif"/>
                  <a:ea typeface="+mn-ea"/>
                  <a:cs typeface="+mn-cs"/>
                </a:rPr>
                <a:t>µ</a:t>
              </a:r>
              <a:r>
                <a:rPr kumimoji="0" lang="en-US" altLang="en-US" sz="1000" b="1" i="0" u="none" strike="noStrike" kern="1200" cap="none" spc="0" normalizeH="0" baseline="0" noProof="0">
                  <a:ln>
                    <a:noFill/>
                  </a:ln>
                  <a:solidFill>
                    <a:srgbClr val="800000"/>
                  </a:solidFill>
                  <a:effectLst/>
                  <a:uLnTx/>
                  <a:uFillTx/>
                  <a:latin typeface="Bitstream Vera Serif"/>
                  <a:ea typeface="+mn-ea"/>
                  <a:cs typeface="+mn-cs"/>
                </a:rPr>
                <a:t>=10 TeV</a:t>
              </a:r>
              <a:endParaRPr kumimoji="0" lang="en-US" altLang="en-US" sz="1000" b="1" i="0" u="none" strike="noStrike" kern="1200" cap="none" spc="0" normalizeH="0" baseline="0" noProof="0">
                <a:ln>
                  <a:noFill/>
                </a:ln>
                <a:solidFill>
                  <a:srgbClr val="EEECE1"/>
                </a:solidFill>
                <a:effectLst/>
                <a:uLnTx/>
                <a:uFillTx/>
                <a:latin typeface="Bitstream Vera Serif"/>
                <a:ea typeface="+mn-ea"/>
                <a:cs typeface="+mn-cs"/>
              </a:endParaRPr>
            </a:p>
          </p:txBody>
        </p:sp>
      </p:grpSp>
      <p:pic>
        <p:nvPicPr>
          <p:cNvPr id="24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5600" y="3810000"/>
            <a:ext cx="2798763" cy="2819400"/>
          </a:xfrm>
          <a:prstGeom prst="rect">
            <a:avLst/>
          </a:prstGeom>
          <a:noFill/>
          <a:ln w="1587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3984" name="Picture 9"/>
          <p:cNvPicPr>
            <a:picLocks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3733800"/>
            <a:ext cx="2743200" cy="2727325"/>
          </a:xfrm>
          <a:prstGeom prst="rect">
            <a:avLst/>
          </a:prstGeom>
          <a:noFill/>
          <a:ln w="1587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3985" name="Text Box 10"/>
          <p:cNvSpPr txBox="1">
            <a:spLocks noChangeArrowheads="1"/>
          </p:cNvSpPr>
          <p:nvPr/>
        </p:nvSpPr>
        <p:spPr bwMode="auto">
          <a:xfrm>
            <a:off x="7467600" y="5715000"/>
            <a:ext cx="1263650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58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~300m for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     &gt;PeV </a:t>
            </a: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  <a:sym typeface="Symbol" pitchFamily="18" charset="2"/>
              </a:rPr>
              <a:t></a:t>
            </a:r>
            <a:r>
              <a:rPr kumimoji="0" lang="en-US" altLang="en-US" sz="1600" b="0" i="0" u="none" strike="noStrike" kern="1200" cap="none" spc="0" normalizeH="0" baseline="-25000" noProof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Symbol" pitchFamily="18" charset="2"/>
                <a:ea typeface="+mn-ea"/>
                <a:cs typeface="+mn-cs"/>
                <a:sym typeface="Symbol" pitchFamily="18" charset="2"/>
              </a:rPr>
              <a:t>t</a:t>
            </a: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EEECE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  <a:sym typeface="Symbol" pitchFamily="18" charset="2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6881965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4DD84A2-11FC-4DE7-8F10-6F2F11E0C5E1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67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pSp>
        <p:nvGrpSpPr>
          <p:cNvPr id="84995" name="Group 2"/>
          <p:cNvGrpSpPr>
            <a:grpSpLocks/>
          </p:cNvGrpSpPr>
          <p:nvPr/>
        </p:nvGrpSpPr>
        <p:grpSpPr bwMode="auto">
          <a:xfrm>
            <a:off x="457200" y="457200"/>
            <a:ext cx="5943600" cy="6019800"/>
            <a:chOff x="2952" y="1008"/>
            <a:chExt cx="2495" cy="2851"/>
          </a:xfrm>
        </p:grpSpPr>
        <p:pic>
          <p:nvPicPr>
            <p:cNvPr id="84999" name="Picture 3" descr="allpart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52" y="1008"/>
              <a:ext cx="2495" cy="28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5000" name="Text Box 4"/>
            <p:cNvSpPr txBox="1">
              <a:spLocks noChangeArrowheads="1"/>
            </p:cNvSpPr>
            <p:nvPr/>
          </p:nvSpPr>
          <p:spPr bwMode="auto">
            <a:xfrm>
              <a:off x="4886" y="2087"/>
              <a:ext cx="301" cy="1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itchFamily="34" charset="0"/>
                  <a:ea typeface="+mn-ea"/>
                  <a:cs typeface="+mn-cs"/>
                </a:rPr>
                <a:t>Knee</a:t>
              </a:r>
            </a:p>
          </p:txBody>
        </p:sp>
        <p:sp>
          <p:nvSpPr>
            <p:cNvPr id="85001" name="Line 5"/>
            <p:cNvSpPr>
              <a:spLocks noChangeShapeType="1"/>
            </p:cNvSpPr>
            <p:nvPr/>
          </p:nvSpPr>
          <p:spPr bwMode="auto">
            <a:xfrm flipH="1">
              <a:off x="4560" y="2208"/>
              <a:ext cx="336" cy="4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endParaRPr>
            </a:p>
          </p:txBody>
        </p:sp>
      </p:grpSp>
      <p:sp>
        <p:nvSpPr>
          <p:cNvPr id="84996" name="Rectangle 6"/>
          <p:cNvSpPr>
            <a:spLocks noChangeArrowheads="1"/>
          </p:cNvSpPr>
          <p:nvPr/>
        </p:nvSpPr>
        <p:spPr bwMode="auto">
          <a:xfrm>
            <a:off x="6781800" y="4876800"/>
            <a:ext cx="2362200" cy="9144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24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&gt;10</a:t>
            </a:r>
            <a:r>
              <a:rPr kumimoji="0" lang="en-GB" altLang="en-US" sz="2400" b="1" i="0" u="none" strike="noStrike" kern="1200" cap="none" spc="0" normalizeH="0" baseline="3000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19 </a:t>
            </a:r>
            <a:r>
              <a:rPr kumimoji="0" lang="en-GB" altLang="en-US" sz="24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eV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24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1 km</a:t>
            </a:r>
            <a:r>
              <a:rPr kumimoji="0" lang="en-GB" altLang="en-US" sz="2400" b="1" i="0" u="none" strike="noStrike" kern="1200" cap="none" spc="0" normalizeH="0" baseline="3000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-2</a:t>
            </a:r>
            <a:r>
              <a:rPr kumimoji="0" lang="en-GB" altLang="en-US" sz="24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 year</a:t>
            </a:r>
            <a:r>
              <a:rPr kumimoji="0" lang="en-GB" altLang="en-US" sz="2400" b="1" i="0" u="none" strike="noStrike" kern="1200" cap="none" spc="0" normalizeH="0" baseline="3000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-1</a:t>
            </a:r>
            <a:r>
              <a:rPr kumimoji="0" lang="en-GB" altLang="en-US" sz="24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 sr</a:t>
            </a:r>
            <a:r>
              <a:rPr kumimoji="0" lang="en-GB" altLang="en-US" sz="2400" b="1" i="0" u="none" strike="noStrike" kern="1200" cap="none" spc="0" normalizeH="0" baseline="3000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-1</a:t>
            </a:r>
            <a:endParaRPr kumimoji="0" lang="en-GB" altLang="en-US" sz="2400" b="1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  <p:sp>
        <p:nvSpPr>
          <p:cNvPr id="84997" name="Text Box 7"/>
          <p:cNvSpPr txBox="1">
            <a:spLocks noChangeArrowheads="1"/>
          </p:cNvSpPr>
          <p:nvPr/>
        </p:nvSpPr>
        <p:spPr bwMode="auto">
          <a:xfrm>
            <a:off x="1812925" y="63500"/>
            <a:ext cx="34353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High Energy Cosmic Ray Spectrum.</a:t>
            </a:r>
          </a:p>
        </p:txBody>
      </p:sp>
      <p:sp>
        <p:nvSpPr>
          <p:cNvPr id="84998" name="Text Box 8"/>
          <p:cNvSpPr txBox="1">
            <a:spLocks noChangeArrowheads="1"/>
          </p:cNvSpPr>
          <p:nvPr/>
        </p:nvSpPr>
        <p:spPr bwMode="auto">
          <a:xfrm>
            <a:off x="6384925" y="798513"/>
            <a:ext cx="2574925" cy="2563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 Measure the  Energy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    Spectrum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 Determine the Arrival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    Direction distribution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    etc.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 Composed of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   Baryons, photons,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   neutrinos etc.</a:t>
            </a:r>
          </a:p>
        </p:txBody>
      </p:sp>
    </p:spTree>
    <p:extLst>
      <p:ext uri="{BB962C8B-B14F-4D97-AF65-F5344CB8AC3E}">
        <p14:creationId xmlns:p14="http://schemas.microsoft.com/office/powerpoint/2010/main" val="2130484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9339C71-9732-48C1-B1C7-6C1132CC14B9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68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86019" name="Picture 2" descr="array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37113" y="152400"/>
            <a:ext cx="4306887" cy="6172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6020" name="Rectangle 3"/>
          <p:cNvSpPr>
            <a:spLocks noChangeArrowheads="1"/>
          </p:cNvSpPr>
          <p:nvPr/>
        </p:nvSpPr>
        <p:spPr bwMode="auto">
          <a:xfrm>
            <a:off x="2209800" y="3733800"/>
            <a:ext cx="2628900" cy="547688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marL="457200" indent="-4572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457200" marR="0" lvl="0" indent="-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altLang="en-US" sz="2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Fluorescence </a:t>
            </a:r>
            <a:r>
              <a:rPr kumimoji="0" lang="es-ES" altLang="en-US" sz="2800" b="1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→</a:t>
            </a:r>
          </a:p>
        </p:txBody>
      </p:sp>
      <p:sp>
        <p:nvSpPr>
          <p:cNvPr id="86021" name="Text Box 4"/>
          <p:cNvSpPr txBox="1">
            <a:spLocks noChangeArrowheads="1"/>
          </p:cNvSpPr>
          <p:nvPr/>
        </p:nvSpPr>
        <p:spPr bwMode="auto">
          <a:xfrm>
            <a:off x="381000" y="5486400"/>
            <a:ext cx="4103688" cy="974725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marL="457200" indent="-4572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457200" marR="0" lvl="0" indent="-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altLang="en-US" sz="2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Array of water              </a:t>
            </a:r>
            <a:r>
              <a:rPr kumimoji="0" lang="es-ES" altLang="en-US" sz="2800" b="1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→</a:t>
            </a:r>
            <a:r>
              <a:rPr kumimoji="0" lang="es-ES" altLang="en-US" sz="2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 Cherenkov detectors</a:t>
            </a:r>
          </a:p>
        </p:txBody>
      </p:sp>
      <p:sp>
        <p:nvSpPr>
          <p:cNvPr id="86022" name="Text Box 5"/>
          <p:cNvSpPr txBox="1">
            <a:spLocks noChangeArrowheads="1"/>
          </p:cNvSpPr>
          <p:nvPr/>
        </p:nvSpPr>
        <p:spPr bwMode="auto">
          <a:xfrm>
            <a:off x="1905000" y="304800"/>
            <a:ext cx="2490788" cy="346075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Principle of Auger Project</a:t>
            </a:r>
          </a:p>
        </p:txBody>
      </p:sp>
    </p:spTree>
    <p:extLst>
      <p:ext uri="{BB962C8B-B14F-4D97-AF65-F5344CB8AC3E}">
        <p14:creationId xmlns:p14="http://schemas.microsoft.com/office/powerpoint/2010/main" val="1044584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8007F86-BF93-469C-B1C4-545ED926BEFD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69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87043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914400"/>
            <a:ext cx="6094413" cy="4567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7044" name="TextBox 3"/>
          <p:cNvSpPr txBox="1">
            <a:spLocks noChangeArrowheads="1"/>
          </p:cNvSpPr>
          <p:nvPr/>
        </p:nvSpPr>
        <p:spPr bwMode="auto">
          <a:xfrm>
            <a:off x="6324600" y="1981200"/>
            <a:ext cx="2640013" cy="181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alt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 1600 surface stations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    1.5 km spacing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    over 3000 square kilometers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alt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 Fluorescence Detectors: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    4 Telescope enclosures,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    each with 6 telescopes.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   </a:t>
            </a:r>
          </a:p>
        </p:txBody>
      </p:sp>
    </p:spTree>
    <p:extLst>
      <p:ext uri="{BB962C8B-B14F-4D97-AF65-F5344CB8AC3E}">
        <p14:creationId xmlns:p14="http://schemas.microsoft.com/office/powerpoint/2010/main" val="2082675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TOF: ALICE experiment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5DEEA70-F2A5-4F11-9D2F-52A27AAB522D}" type="slidenum">
              <a:rPr lang="en-GB" smtClean="0"/>
              <a:pPr>
                <a:defRPr/>
              </a:pPr>
              <a:t>7</a:t>
            </a:fld>
            <a:endParaRPr lang="en-GB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00" y="1206617"/>
            <a:ext cx="3886200" cy="2366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9752" y="1469231"/>
            <a:ext cx="2438400" cy="2225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7" name="Straight Arrow Connector 6"/>
          <p:cNvCxnSpPr/>
          <p:nvPr/>
        </p:nvCxnSpPr>
        <p:spPr>
          <a:xfrm flipH="1">
            <a:off x="2885813" y="1892417"/>
            <a:ext cx="3286387" cy="297110"/>
          </a:xfrm>
          <a:prstGeom prst="straightConnector1">
            <a:avLst/>
          </a:prstGeom>
          <a:ln w="57150">
            <a:solidFill>
              <a:schemeClr val="accent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6884" y="5010014"/>
            <a:ext cx="3511063" cy="15829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23685" y="3816233"/>
            <a:ext cx="2040928" cy="1874448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306064" y="3875406"/>
            <a:ext cx="40646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/>
              <a:t>Resistive plates </a:t>
            </a:r>
            <a:r>
              <a:rPr lang="en-US" sz="1400" dirty="0" smtClean="0"/>
              <a:t>made </a:t>
            </a:r>
            <a:r>
              <a:rPr lang="en-US" sz="1400" dirty="0"/>
              <a:t>of glass.</a:t>
            </a:r>
          </a:p>
          <a:p>
            <a:r>
              <a:rPr lang="en-US" sz="1400" dirty="0"/>
              <a:t>2 X5  gaps : 250 </a:t>
            </a:r>
            <a:r>
              <a:rPr lang="en-US" sz="1400" dirty="0" smtClean="0"/>
              <a:t>mm</a:t>
            </a:r>
          </a:p>
          <a:p>
            <a:r>
              <a:rPr lang="en-US" sz="1400" dirty="0"/>
              <a:t>Readout by HPTDC </a:t>
            </a:r>
            <a:r>
              <a:rPr lang="en-US" sz="1400" dirty="0" smtClean="0"/>
              <a:t>chip (High </a:t>
            </a:r>
            <a:r>
              <a:rPr lang="en-US" sz="1400" dirty="0"/>
              <a:t>Performance Time to Digital Converter)</a:t>
            </a:r>
          </a:p>
        </p:txBody>
      </p:sp>
      <p:grpSp>
        <p:nvGrpSpPr>
          <p:cNvPr id="14" name="Group 13"/>
          <p:cNvGrpSpPr/>
          <p:nvPr/>
        </p:nvGrpSpPr>
        <p:grpSpPr>
          <a:xfrm>
            <a:off x="4664176" y="3573580"/>
            <a:ext cx="2207104" cy="2173026"/>
            <a:chOff x="3682767" y="4510043"/>
            <a:chExt cx="2207104" cy="2173026"/>
          </a:xfrm>
        </p:grpSpPr>
        <p:pic>
          <p:nvPicPr>
            <p:cNvPr id="12" name="Picture 11"/>
            <p:cNvPicPr>
              <a:picLocks noChangeAspect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49102"/>
            <a:stretch/>
          </p:blipFill>
          <p:spPr>
            <a:xfrm>
              <a:off x="3682767" y="4510043"/>
              <a:ext cx="2088858" cy="2173026"/>
            </a:xfrm>
            <a:prstGeom prst="rect">
              <a:avLst/>
            </a:prstGeom>
          </p:spPr>
        </p:pic>
        <p:sp>
          <p:nvSpPr>
            <p:cNvPr id="13" name="TextBox 12"/>
            <p:cNvSpPr txBox="1"/>
            <p:nvPr/>
          </p:nvSpPr>
          <p:spPr>
            <a:xfrm>
              <a:off x="4961412" y="5480372"/>
              <a:ext cx="928459" cy="261610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GB" sz="1100" b="1" dirty="0">
                  <a:latin typeface="Symbol" panose="05050102010706020507" pitchFamily="18" charset="2"/>
                </a:rPr>
                <a:t>s</a:t>
              </a:r>
              <a:r>
                <a:rPr lang="en-GB" sz="1100" b="1" dirty="0" smtClean="0"/>
                <a:t>=50.8ps</a:t>
              </a:r>
              <a:endParaRPr lang="en-GB" sz="1100" b="1" dirty="0"/>
            </a:p>
          </p:txBody>
        </p:sp>
      </p:grpSp>
      <p:sp>
        <p:nvSpPr>
          <p:cNvPr id="15" name="Rectangle 14"/>
          <p:cNvSpPr/>
          <p:nvPr/>
        </p:nvSpPr>
        <p:spPr>
          <a:xfrm>
            <a:off x="4529006" y="5809292"/>
            <a:ext cx="4069710" cy="584775"/>
          </a:xfrm>
          <a:prstGeom prst="rect">
            <a:avLst/>
          </a:prstGeom>
          <a:solidFill>
            <a:srgbClr val="FFC000"/>
          </a:solidFill>
        </p:spPr>
        <p:txBody>
          <a:bodyPr wrap="square">
            <a:spAutoFit/>
          </a:bodyPr>
          <a:lstStyle/>
          <a:p>
            <a:r>
              <a:rPr lang="en-US" sz="1600" dirty="0"/>
              <a:t>3σ π/K separation up to 2.2 GeV/c and K/p separation up to 4 GeV/c.</a:t>
            </a:r>
            <a:endParaRPr lang="en-GB" sz="1600" dirty="0"/>
          </a:p>
        </p:txBody>
      </p:sp>
      <p:sp>
        <p:nvSpPr>
          <p:cNvPr id="16" name="Rectangle 15"/>
          <p:cNvSpPr/>
          <p:nvPr/>
        </p:nvSpPr>
        <p:spPr>
          <a:xfrm>
            <a:off x="179388" y="1151421"/>
            <a:ext cx="4572000" cy="261610"/>
          </a:xfrm>
          <a:prstGeom prst="rect">
            <a:avLst/>
          </a:prstGeom>
          <a:solidFill>
            <a:srgbClr val="EAEAEA"/>
          </a:solidFill>
        </p:spPr>
        <p:txBody>
          <a:bodyPr>
            <a:spAutoFit/>
          </a:bodyPr>
          <a:lstStyle/>
          <a:p>
            <a:r>
              <a:rPr lang="en-GB" sz="1100" dirty="0"/>
              <a:t>http://aliceinfo.cern.ch/Public/en/Chapter2/Chap2_TOF.html</a:t>
            </a:r>
          </a:p>
        </p:txBody>
      </p:sp>
    </p:spTree>
    <p:extLst>
      <p:ext uri="{BB962C8B-B14F-4D97-AF65-F5344CB8AC3E}">
        <p14:creationId xmlns:p14="http://schemas.microsoft.com/office/powerpoint/2010/main" val="809246664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A40E990-7CE9-4010-9AD7-6574DA4DFC05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70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pSp>
        <p:nvGrpSpPr>
          <p:cNvPr id="88067" name="Group 2"/>
          <p:cNvGrpSpPr>
            <a:grpSpLocks/>
          </p:cNvGrpSpPr>
          <p:nvPr/>
        </p:nvGrpSpPr>
        <p:grpSpPr bwMode="auto">
          <a:xfrm>
            <a:off x="304800" y="1066800"/>
            <a:ext cx="4419600" cy="4267200"/>
            <a:chOff x="624" y="384"/>
            <a:chExt cx="4848" cy="3552"/>
          </a:xfrm>
        </p:grpSpPr>
        <p:pic>
          <p:nvPicPr>
            <p:cNvPr id="88072" name="Picture 3" descr="DSC01128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5762" t="50937" r="34406" b="16525"/>
            <a:stretch>
              <a:fillRect/>
            </a:stretch>
          </p:blipFill>
          <p:spPr bwMode="auto">
            <a:xfrm>
              <a:off x="624" y="384"/>
              <a:ext cx="4707" cy="35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8073" name="Rectangle 4"/>
            <p:cNvSpPr>
              <a:spLocks noChangeArrowheads="1"/>
            </p:cNvSpPr>
            <p:nvPr/>
          </p:nvSpPr>
          <p:spPr bwMode="auto">
            <a:xfrm>
              <a:off x="1872" y="720"/>
              <a:ext cx="1071" cy="3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200" b="1" i="0" u="none" strike="noStrike" kern="1200" cap="none" spc="0" normalizeH="0" baseline="0" noProof="0">
                  <a:ln>
                    <a:noFill/>
                  </a:ln>
                  <a:solidFill>
                    <a:srgbClr val="FFFF00"/>
                  </a:solidFill>
                  <a:effectLst/>
                  <a:uLnTx/>
                  <a:uFillTx/>
                  <a:latin typeface="Bookman Old Style" pitchFamily="18" charset="0"/>
                  <a:ea typeface="+mn-ea"/>
                  <a:cs typeface="+mn-cs"/>
                </a:rPr>
                <a:t>Communications</a:t>
              </a: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200" b="1" i="0" u="none" strike="noStrike" kern="1200" cap="none" spc="0" normalizeH="0" baseline="0" noProof="0">
                  <a:ln>
                    <a:noFill/>
                  </a:ln>
                  <a:solidFill>
                    <a:srgbClr val="FFFF00"/>
                  </a:solidFill>
                  <a:effectLst/>
                  <a:uLnTx/>
                  <a:uFillTx/>
                  <a:latin typeface="Bookman Old Style" pitchFamily="18" charset="0"/>
                  <a:ea typeface="+mn-ea"/>
                  <a:cs typeface="+mn-cs"/>
                </a:rPr>
                <a:t>  antenna</a:t>
              </a:r>
            </a:p>
          </p:txBody>
        </p:sp>
        <p:sp>
          <p:nvSpPr>
            <p:cNvPr id="88074" name="Line 5"/>
            <p:cNvSpPr>
              <a:spLocks noChangeShapeType="1"/>
            </p:cNvSpPr>
            <p:nvPr/>
          </p:nvSpPr>
          <p:spPr bwMode="auto">
            <a:xfrm>
              <a:off x="2977" y="877"/>
              <a:ext cx="374" cy="0"/>
            </a:xfrm>
            <a:prstGeom prst="line">
              <a:avLst/>
            </a:prstGeom>
            <a:noFill/>
            <a:ln w="38100">
              <a:solidFill>
                <a:srgbClr val="FFFF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endParaRPr>
            </a:p>
          </p:txBody>
        </p:sp>
        <p:sp>
          <p:nvSpPr>
            <p:cNvPr id="88075" name="Line 6"/>
            <p:cNvSpPr>
              <a:spLocks noChangeShapeType="1"/>
            </p:cNvSpPr>
            <p:nvPr/>
          </p:nvSpPr>
          <p:spPr bwMode="auto">
            <a:xfrm flipH="1">
              <a:off x="4154" y="783"/>
              <a:ext cx="376" cy="48"/>
            </a:xfrm>
            <a:prstGeom prst="line">
              <a:avLst/>
            </a:prstGeom>
            <a:noFill/>
            <a:ln w="38100">
              <a:solidFill>
                <a:srgbClr val="FFFF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endParaRPr>
            </a:p>
          </p:txBody>
        </p:sp>
        <p:grpSp>
          <p:nvGrpSpPr>
            <p:cNvPr id="88076" name="Group 7"/>
            <p:cNvGrpSpPr>
              <a:grpSpLocks/>
            </p:cNvGrpSpPr>
            <p:nvPr/>
          </p:nvGrpSpPr>
          <p:grpSpPr bwMode="auto">
            <a:xfrm>
              <a:off x="2122" y="1514"/>
              <a:ext cx="1498" cy="565"/>
              <a:chOff x="2544" y="2304"/>
              <a:chExt cx="1008" cy="336"/>
            </a:xfrm>
          </p:grpSpPr>
          <p:sp>
            <p:nvSpPr>
              <p:cNvPr id="88089" name="Rectangle 8"/>
              <p:cNvSpPr>
                <a:spLocks noChangeArrowheads="1"/>
              </p:cNvSpPr>
              <p:nvPr/>
            </p:nvSpPr>
            <p:spPr bwMode="auto">
              <a:xfrm>
                <a:off x="2544" y="2304"/>
                <a:ext cx="1008" cy="23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1200" b="1" i="0" u="none" strike="noStrike" kern="1200" cap="none" spc="0" normalizeH="0" baseline="0" noProof="0">
                    <a:ln>
                      <a:noFill/>
                    </a:ln>
                    <a:solidFill>
                      <a:srgbClr val="FFFF00"/>
                    </a:solidFill>
                    <a:effectLst/>
                    <a:uLnTx/>
                    <a:uFillTx/>
                    <a:latin typeface="Bookman Old Style" pitchFamily="18" charset="0"/>
                    <a:ea typeface="+mn-ea"/>
                    <a:cs typeface="+mn-cs"/>
                  </a:rPr>
                  <a:t>Electronics </a:t>
                </a:r>
              </a:p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1200" b="1" i="0" u="none" strike="noStrike" kern="1200" cap="none" spc="0" normalizeH="0" baseline="0" noProof="0">
                    <a:ln>
                      <a:noFill/>
                    </a:ln>
                    <a:solidFill>
                      <a:srgbClr val="FFFF00"/>
                    </a:solidFill>
                    <a:effectLst/>
                    <a:uLnTx/>
                    <a:uFillTx/>
                    <a:latin typeface="Bookman Old Style" pitchFamily="18" charset="0"/>
                    <a:ea typeface="+mn-ea"/>
                    <a:cs typeface="+mn-cs"/>
                  </a:rPr>
                  <a:t>enclosure</a:t>
                </a:r>
              </a:p>
            </p:txBody>
          </p:sp>
          <p:sp>
            <p:nvSpPr>
              <p:cNvPr id="88090" name="Line 9"/>
              <p:cNvSpPr>
                <a:spLocks noChangeShapeType="1"/>
              </p:cNvSpPr>
              <p:nvPr/>
            </p:nvSpPr>
            <p:spPr bwMode="auto">
              <a:xfrm>
                <a:off x="3231" y="2518"/>
                <a:ext cx="286" cy="122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ea typeface="+mn-ea"/>
                  <a:cs typeface="+mn-cs"/>
                </a:endParaRPr>
              </a:p>
            </p:txBody>
          </p:sp>
        </p:grpSp>
        <p:sp>
          <p:nvSpPr>
            <p:cNvPr id="88077" name="Rectangle 10"/>
            <p:cNvSpPr>
              <a:spLocks noChangeArrowheads="1"/>
            </p:cNvSpPr>
            <p:nvPr/>
          </p:nvSpPr>
          <p:spPr bwMode="auto">
            <a:xfrm>
              <a:off x="4560" y="1680"/>
              <a:ext cx="912" cy="2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200" b="1" i="0" u="none" strike="noStrike" kern="1200" cap="none" spc="0" normalizeH="0" baseline="0" noProof="0">
                  <a:ln>
                    <a:noFill/>
                  </a:ln>
                  <a:solidFill>
                    <a:srgbClr val="FFFF00"/>
                  </a:solidFill>
                  <a:effectLst/>
                  <a:uLnTx/>
                  <a:uFillTx/>
                  <a:latin typeface="Bookman Old Style" pitchFamily="18" charset="0"/>
                  <a:ea typeface="+mn-ea"/>
                  <a:cs typeface="+mn-cs"/>
                </a:rPr>
                <a:t>Solar panels</a:t>
              </a:r>
            </a:p>
          </p:txBody>
        </p:sp>
        <p:sp>
          <p:nvSpPr>
            <p:cNvPr id="88078" name="Line 11"/>
            <p:cNvSpPr>
              <a:spLocks noChangeShapeType="1"/>
            </p:cNvSpPr>
            <p:nvPr/>
          </p:nvSpPr>
          <p:spPr bwMode="auto">
            <a:xfrm flipH="1" flipV="1">
              <a:off x="4333" y="2967"/>
              <a:ext cx="286" cy="81"/>
            </a:xfrm>
            <a:prstGeom prst="line">
              <a:avLst/>
            </a:prstGeom>
            <a:noFill/>
            <a:ln w="38100">
              <a:solidFill>
                <a:srgbClr val="FFFF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endParaRPr>
            </a:p>
          </p:txBody>
        </p:sp>
        <p:sp>
          <p:nvSpPr>
            <p:cNvPr id="88079" name="Rectangle 12"/>
            <p:cNvSpPr>
              <a:spLocks noChangeArrowheads="1"/>
            </p:cNvSpPr>
            <p:nvPr/>
          </p:nvSpPr>
          <p:spPr bwMode="auto">
            <a:xfrm>
              <a:off x="624" y="2259"/>
              <a:ext cx="857" cy="2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200" b="1" i="0" u="none" strike="noStrike" kern="1200" cap="none" spc="0" normalizeH="0" baseline="0" noProof="0">
                  <a:ln>
                    <a:noFill/>
                  </a:ln>
                  <a:solidFill>
                    <a:srgbClr val="FFFF00"/>
                  </a:solidFill>
                  <a:effectLst/>
                  <a:uLnTx/>
                  <a:uFillTx/>
                  <a:latin typeface="Bookman Old Style" pitchFamily="18" charset="0"/>
                  <a:ea typeface="+mn-ea"/>
                  <a:cs typeface="+mn-cs"/>
                </a:rPr>
                <a:t>Battery box</a:t>
              </a:r>
            </a:p>
          </p:txBody>
        </p:sp>
        <p:sp>
          <p:nvSpPr>
            <p:cNvPr id="88080" name="Line 13"/>
            <p:cNvSpPr>
              <a:spLocks noChangeShapeType="1"/>
            </p:cNvSpPr>
            <p:nvPr/>
          </p:nvSpPr>
          <p:spPr bwMode="auto">
            <a:xfrm>
              <a:off x="1107" y="2565"/>
              <a:ext cx="267" cy="258"/>
            </a:xfrm>
            <a:prstGeom prst="line">
              <a:avLst/>
            </a:prstGeom>
            <a:noFill/>
            <a:ln w="38100">
              <a:solidFill>
                <a:srgbClr val="FFFF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endParaRPr>
            </a:p>
          </p:txBody>
        </p:sp>
        <p:grpSp>
          <p:nvGrpSpPr>
            <p:cNvPr id="88081" name="Group 14"/>
            <p:cNvGrpSpPr>
              <a:grpSpLocks/>
            </p:cNvGrpSpPr>
            <p:nvPr/>
          </p:nvGrpSpPr>
          <p:grpSpPr bwMode="auto">
            <a:xfrm>
              <a:off x="1801" y="2456"/>
              <a:ext cx="1862" cy="1278"/>
              <a:chOff x="2328" y="2864"/>
              <a:chExt cx="1253" cy="760"/>
            </a:xfrm>
          </p:grpSpPr>
          <p:grpSp>
            <p:nvGrpSpPr>
              <p:cNvPr id="88085" name="Group 15"/>
              <p:cNvGrpSpPr>
                <a:grpSpLocks/>
              </p:cNvGrpSpPr>
              <p:nvPr/>
            </p:nvGrpSpPr>
            <p:grpSpPr bwMode="auto">
              <a:xfrm>
                <a:off x="2328" y="2864"/>
                <a:ext cx="1253" cy="760"/>
                <a:chOff x="1536" y="2592"/>
                <a:chExt cx="1667" cy="1200"/>
              </a:xfrm>
            </p:grpSpPr>
            <p:graphicFrame>
              <p:nvGraphicFramePr>
                <p:cNvPr id="88087" name="Object 16"/>
                <p:cNvGraphicFramePr>
                  <a:graphicFrameLocks noChangeAspect="1"/>
                </p:cNvGraphicFramePr>
                <p:nvPr/>
              </p:nvGraphicFramePr>
              <p:xfrm>
                <a:off x="2448" y="2592"/>
                <a:ext cx="755" cy="864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6146" name="Bitmap Image" r:id="rId5" imgW="1200318" imgH="1123810" progId="Paint.Picture">
                        <p:embed/>
                      </p:oleObj>
                    </mc:Choice>
                    <mc:Fallback>
                      <p:oleObj name="Bitmap Image" r:id="rId5" imgW="1200318" imgH="1123810" progId="Paint.Picture">
                        <p:embed/>
                        <p:pic>
                          <p:nvPicPr>
                            <p:cNvPr id="88087" name="Object 16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6">
                              <a:clrChange>
                                <a:clrFrom>
                                  <a:srgbClr val="FFFFFF"/>
                                </a:clrFrom>
                                <a:clrTo>
                                  <a:srgbClr val="FFFFFF">
                                    <a:alpha val="0"/>
                                  </a:srgbClr>
                                </a:clrTo>
                              </a:clrChange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2448" y="2592"/>
                              <a:ext cx="755" cy="864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noFill/>
                            </a:ln>
                            <a:effectLst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chemeClr val="accent1"/>
                                  </a:solidFill>
                                </a14:hiddenFill>
                              </a:ext>
                              <a:ext uri="{91240B29-F687-4F45-9708-019B960494DF}">
                                <a14:hiddenLine xmlns:a14="http://schemas.microsoft.com/office/drawing/2010/main" w="9525">
                                  <a:solidFill>
                                    <a:schemeClr val="tx1"/>
                                  </a:solidFill>
                                  <a:miter lim="800000"/>
                                  <a:headEnd/>
                                  <a:tailEnd/>
                                </a14:hiddenLine>
                              </a:ext>
                              <a:ext uri="{AF507438-7753-43E0-B8FC-AC1667EBCBE1}">
                                <a14:hiddenEffects xmlns:a14="http://schemas.microsoft.com/office/drawing/2010/main">
                                  <a:effectLst>
                                    <a:outerShdw dist="35921" dir="2700000" algn="ctr" rotWithShape="0">
                                      <a:schemeClr val="bg2"/>
                                    </a:outerShdw>
                                  </a:effectLst>
                                </a14:hiddenEffects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sp>
              <p:nvSpPr>
                <p:cNvPr id="88088" name="Rectangle 17"/>
                <p:cNvSpPr>
                  <a:spLocks noChangeArrowheads="1"/>
                </p:cNvSpPr>
                <p:nvPr/>
              </p:nvSpPr>
              <p:spPr bwMode="auto">
                <a:xfrm>
                  <a:off x="1536" y="3216"/>
                  <a:ext cx="1341" cy="57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altLang="en-US" sz="1200" b="1" i="0" u="none" strike="noStrike" kern="1200" cap="none" spc="0" normalizeH="0" baseline="0" noProof="0">
                      <a:ln>
                        <a:noFill/>
                      </a:ln>
                      <a:solidFill>
                        <a:srgbClr val="FFFF00"/>
                      </a:solidFill>
                      <a:effectLst/>
                      <a:uLnTx/>
                      <a:uFillTx/>
                      <a:latin typeface="Bookman Old Style" pitchFamily="18" charset="0"/>
                      <a:ea typeface="+mn-ea"/>
                      <a:cs typeface="+mn-cs"/>
                    </a:rPr>
                    <a:t>3 – nine inch</a:t>
                  </a:r>
                </a:p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altLang="en-US" sz="1200" b="1" i="0" u="none" strike="noStrike" kern="1200" cap="none" spc="0" normalizeH="0" baseline="0" noProof="0">
                      <a:ln>
                        <a:noFill/>
                      </a:ln>
                      <a:solidFill>
                        <a:srgbClr val="FFFF00"/>
                      </a:solidFill>
                      <a:effectLst/>
                      <a:uLnTx/>
                      <a:uFillTx/>
                      <a:latin typeface="Bookman Old Style" pitchFamily="18" charset="0"/>
                      <a:ea typeface="+mn-ea"/>
                      <a:cs typeface="+mn-cs"/>
                    </a:rPr>
                    <a:t>photomultiplier</a:t>
                  </a:r>
                </a:p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altLang="en-US" sz="1200" b="1" i="0" u="none" strike="noStrike" kern="1200" cap="none" spc="0" normalizeH="0" baseline="0" noProof="0">
                      <a:ln>
                        <a:noFill/>
                      </a:ln>
                      <a:solidFill>
                        <a:srgbClr val="FFFF00"/>
                      </a:solidFill>
                      <a:effectLst/>
                      <a:uLnTx/>
                      <a:uFillTx/>
                      <a:latin typeface="Bookman Old Style" pitchFamily="18" charset="0"/>
                      <a:ea typeface="+mn-ea"/>
                      <a:cs typeface="+mn-cs"/>
                    </a:rPr>
                    <a:t>tubes </a:t>
                  </a:r>
                </a:p>
              </p:txBody>
            </p:sp>
          </p:grpSp>
          <p:sp>
            <p:nvSpPr>
              <p:cNvPr id="88086" name="Line 18"/>
              <p:cNvSpPr>
                <a:spLocks noChangeShapeType="1"/>
              </p:cNvSpPr>
              <p:nvPr/>
            </p:nvSpPr>
            <p:spPr bwMode="auto">
              <a:xfrm flipV="1">
                <a:off x="3049" y="3107"/>
                <a:ext cx="145" cy="152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ea typeface="+mn-ea"/>
                  <a:cs typeface="+mn-cs"/>
                </a:endParaRPr>
              </a:p>
            </p:txBody>
          </p:sp>
        </p:grpSp>
        <p:sp>
          <p:nvSpPr>
            <p:cNvPr id="88082" name="Text Box 19"/>
            <p:cNvSpPr txBox="1">
              <a:spLocks noChangeArrowheads="1"/>
            </p:cNvSpPr>
            <p:nvPr/>
          </p:nvSpPr>
          <p:spPr bwMode="auto">
            <a:xfrm>
              <a:off x="4333" y="3048"/>
              <a:ext cx="1069" cy="6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200" b="1" i="0" u="none" strike="noStrike" kern="1200" cap="none" spc="0" normalizeH="0" baseline="0" noProof="0">
                  <a:ln>
                    <a:noFill/>
                  </a:ln>
                  <a:solidFill>
                    <a:srgbClr val="FFFF00"/>
                  </a:solidFill>
                  <a:effectLst/>
                  <a:uLnTx/>
                  <a:uFillTx/>
                  <a:latin typeface="Bookman Old Style" pitchFamily="18" charset="0"/>
                  <a:ea typeface="+mn-ea"/>
                  <a:cs typeface="+mn-cs"/>
                </a:rPr>
                <a:t>Plastic tank with 12 tons of water</a:t>
              </a:r>
            </a:p>
          </p:txBody>
        </p:sp>
        <p:sp>
          <p:nvSpPr>
            <p:cNvPr id="88083" name="Line 20"/>
            <p:cNvSpPr>
              <a:spLocks noChangeShapeType="1"/>
            </p:cNvSpPr>
            <p:nvPr/>
          </p:nvSpPr>
          <p:spPr bwMode="auto">
            <a:xfrm flipH="1">
              <a:off x="4368" y="1931"/>
              <a:ext cx="214" cy="204"/>
            </a:xfrm>
            <a:prstGeom prst="line">
              <a:avLst/>
            </a:prstGeom>
            <a:noFill/>
            <a:ln w="38100">
              <a:solidFill>
                <a:srgbClr val="FFFF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endParaRPr>
            </a:p>
          </p:txBody>
        </p:sp>
        <p:sp>
          <p:nvSpPr>
            <p:cNvPr id="88084" name="Rectangle 21"/>
            <p:cNvSpPr>
              <a:spLocks noChangeArrowheads="1"/>
            </p:cNvSpPr>
            <p:nvPr/>
          </p:nvSpPr>
          <p:spPr bwMode="auto">
            <a:xfrm>
              <a:off x="4512" y="672"/>
              <a:ext cx="735" cy="2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200" b="1" i="0" u="none" strike="noStrike" kern="1200" cap="none" spc="0" normalizeH="0" baseline="0" noProof="0">
                  <a:ln>
                    <a:noFill/>
                  </a:ln>
                  <a:solidFill>
                    <a:srgbClr val="FFFF00"/>
                  </a:solidFill>
                  <a:effectLst/>
                  <a:uLnTx/>
                  <a:uFillTx/>
                  <a:latin typeface="Bookman Old Style" pitchFamily="18" charset="0"/>
                  <a:ea typeface="+mn-ea"/>
                  <a:cs typeface="+mn-cs"/>
                </a:rPr>
                <a:t>GPS antenna </a:t>
              </a:r>
            </a:p>
          </p:txBody>
        </p:sp>
      </p:grpSp>
      <p:sp>
        <p:nvSpPr>
          <p:cNvPr id="88068" name="Text Box 22"/>
          <p:cNvSpPr txBox="1">
            <a:spLocks noChangeArrowheads="1"/>
          </p:cNvSpPr>
          <p:nvPr/>
        </p:nvSpPr>
        <p:spPr bwMode="auto">
          <a:xfrm>
            <a:off x="2743200" y="152400"/>
            <a:ext cx="4132263" cy="346075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AUGER Project: Water Cherenkov Detector</a:t>
            </a:r>
          </a:p>
        </p:txBody>
      </p:sp>
      <p:pic>
        <p:nvPicPr>
          <p:cNvPr id="88069" name="Picture 23" descr="carmirtime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00" y="3200400"/>
            <a:ext cx="3810000" cy="2405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8070" name="Rectangle 24"/>
          <p:cNvSpPr>
            <a:spLocks noChangeArrowheads="1"/>
          </p:cNvSpPr>
          <p:nvPr/>
        </p:nvSpPr>
        <p:spPr bwMode="auto">
          <a:xfrm>
            <a:off x="5181600" y="1981200"/>
            <a:ext cx="3657600" cy="990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1400" b="1" i="0" u="none" strike="noStrike" kern="1200" cap="none" spc="0" normalizeH="0" baseline="0" noProof="0">
                <a:ln>
                  <a:noFill/>
                </a:ln>
                <a:solidFill>
                  <a:srgbClr val="C0504D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Time difference between</a:t>
            </a:r>
            <a:br>
              <a:rPr kumimoji="0" lang="en-GB" altLang="en-US" sz="1400" b="1" i="0" u="none" strike="noStrike" kern="1200" cap="none" spc="0" normalizeH="0" baseline="0" noProof="0">
                <a:ln>
                  <a:noFill/>
                </a:ln>
                <a:solidFill>
                  <a:srgbClr val="C0504D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</a:br>
            <a:r>
              <a:rPr kumimoji="0" lang="en-GB" altLang="en-US" sz="1400" b="1" i="0" u="none" strike="noStrike" kern="1200" cap="none" spc="0" normalizeH="0" baseline="0" noProof="0">
                <a:ln>
                  <a:noFill/>
                </a:ln>
                <a:solidFill>
                  <a:srgbClr val="C0504D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test signals from nearby detectors </a:t>
            </a:r>
            <a:br>
              <a:rPr kumimoji="0" lang="en-GB" altLang="en-US" sz="1400" b="1" i="0" u="none" strike="noStrike" kern="1200" cap="none" spc="0" normalizeH="0" baseline="0" noProof="0">
                <a:ln>
                  <a:noFill/>
                </a:ln>
                <a:solidFill>
                  <a:srgbClr val="C0504D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</a:br>
            <a:r>
              <a:rPr kumimoji="0" lang="en-GB" altLang="en-US" sz="1400" b="1" i="0" u="none" strike="noStrike" kern="1200" cap="none" spc="0" normalizeH="0" baseline="0" noProof="0">
                <a:ln>
                  <a:noFill/>
                </a:ln>
                <a:solidFill>
                  <a:srgbClr val="C0504D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( Carmen-Miranda) </a:t>
            </a:r>
          </a:p>
        </p:txBody>
      </p:sp>
      <p:sp>
        <p:nvSpPr>
          <p:cNvPr id="88071" name="Text Box 25"/>
          <p:cNvSpPr txBox="1">
            <a:spLocks noChangeArrowheads="1"/>
          </p:cNvSpPr>
          <p:nvPr/>
        </p:nvSpPr>
        <p:spPr bwMode="auto">
          <a:xfrm>
            <a:off x="381000" y="5715000"/>
            <a:ext cx="738822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§"/>
              <a:tabLst/>
              <a:defRPr/>
            </a:pP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Installation of the Cherenkov detectors are continuing and data taking started.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§"/>
              <a:tabLst/>
              <a:defRPr/>
            </a:pP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First set of results are published</a:t>
            </a:r>
          </a:p>
        </p:txBody>
      </p:sp>
    </p:spTree>
    <p:extLst>
      <p:ext uri="{BB962C8B-B14F-4D97-AF65-F5344CB8AC3E}">
        <p14:creationId xmlns:p14="http://schemas.microsoft.com/office/powerpoint/2010/main" val="1541960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E29FAA7-7511-442E-8A23-BB6593A6815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89091" name="Picture 2" descr="Passage of the muon neutrino beam from J-PARC to SuperK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905000"/>
            <a:ext cx="7239000" cy="1704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9092" name="TextBox 3"/>
          <p:cNvSpPr txBox="1">
            <a:spLocks noChangeArrowheads="1"/>
          </p:cNvSpPr>
          <p:nvPr/>
        </p:nvSpPr>
        <p:spPr bwMode="auto">
          <a:xfrm>
            <a:off x="2286000" y="381000"/>
            <a:ext cx="361791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1800" b="0" i="1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Long  Base Line Experients:  T2K</a:t>
            </a:r>
          </a:p>
        </p:txBody>
      </p:sp>
      <p:sp>
        <p:nvSpPr>
          <p:cNvPr id="89093" name="TextBox 4"/>
          <p:cNvSpPr txBox="1">
            <a:spLocks noChangeArrowheads="1"/>
          </p:cNvSpPr>
          <p:nvPr/>
        </p:nvSpPr>
        <p:spPr bwMode="auto">
          <a:xfrm>
            <a:off x="685800" y="4038600"/>
            <a:ext cx="8431213" cy="203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Neutrino production:  Protons incident on  graphite target to create pions,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                                which decay into </a:t>
            </a:r>
            <a:r>
              <a:rPr kumimoji="0" lang="en-GB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ymbol" pitchFamily="18" charset="2"/>
                <a:ea typeface="+mn-ea"/>
                <a:cs typeface="Arial" pitchFamily="34" charset="0"/>
              </a:rPr>
              <a:t>m </a:t>
            </a:r>
            <a:r>
              <a:rPr kumimoji="0" lang="en-GB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and   </a:t>
            </a:r>
            <a:r>
              <a:rPr kumimoji="0" lang="en-GB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ymbol" pitchFamily="18" charset="2"/>
                <a:ea typeface="+mn-ea"/>
                <a:cs typeface="Arial" pitchFamily="34" charset="0"/>
              </a:rPr>
              <a:t>n</a:t>
            </a:r>
            <a:r>
              <a:rPr kumimoji="0" lang="en-GB" altLang="en-US" sz="1800" b="0" i="0" u="none" strike="noStrike" kern="1200" cap="none" spc="0" normalizeH="0" baseline="-2500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ymbol" pitchFamily="18" charset="2"/>
                <a:ea typeface="+mn-ea"/>
                <a:cs typeface="Arial" pitchFamily="34" charset="0"/>
              </a:rPr>
              <a:t>m</a:t>
            </a:r>
            <a:r>
              <a:rPr kumimoji="0" lang="en-GB" altLang="en-US" sz="1800" b="0" i="0" u="none" strike="noStrike" kern="1200" cap="none" spc="0" normalizeH="0" baseline="-2500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.     </a:t>
            </a:r>
            <a:r>
              <a:rPr kumimoji="0" lang="en-GB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The  muons and and any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                                remaining protons  and pions are stopped by a second layer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                                of graphite; but the  </a:t>
            </a:r>
            <a:r>
              <a:rPr kumimoji="0" lang="en-GB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ymbol" pitchFamily="18" charset="2"/>
                <a:ea typeface="+mn-ea"/>
                <a:cs typeface="Arial" pitchFamily="34" charset="0"/>
              </a:rPr>
              <a:t>n</a:t>
            </a:r>
            <a:r>
              <a:rPr kumimoji="0" lang="en-GB" altLang="en-US" sz="1800" b="0" i="0" u="none" strike="noStrike" kern="1200" cap="none" spc="0" normalizeH="0" baseline="-2500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ymbol" pitchFamily="18" charset="2"/>
                <a:ea typeface="+mn-ea"/>
                <a:cs typeface="Arial" pitchFamily="34" charset="0"/>
              </a:rPr>
              <a:t>m    </a:t>
            </a:r>
            <a:r>
              <a:rPr kumimoji="0" lang="en-GB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pass through towards SuperK.</a:t>
            </a:r>
            <a:endParaRPr kumimoji="0" lang="en-GB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ymbol" pitchFamily="18" charset="2"/>
              <a:ea typeface="+mn-ea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Beam energy:      Centered around 600 MeV   (to maximize the oscillation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                            probability into  </a:t>
            </a:r>
            <a:r>
              <a:rPr kumimoji="0" lang="en-GB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ymbol" pitchFamily="18" charset="2"/>
                <a:ea typeface="+mn-ea"/>
                <a:cs typeface="Arial" pitchFamily="34" charset="0"/>
              </a:rPr>
              <a:t>n</a:t>
            </a:r>
            <a:r>
              <a:rPr kumimoji="0" lang="en-GB" altLang="en-US" sz="1800" b="0" i="0" u="none" strike="noStrike" kern="1200" cap="none" spc="0" normalizeH="0" baseline="-2500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ymbol" pitchFamily="18" charset="2"/>
                <a:ea typeface="+mn-ea"/>
                <a:cs typeface="Arial" pitchFamily="34" charset="0"/>
              </a:rPr>
              <a:t>e</a:t>
            </a:r>
            <a:r>
              <a:rPr kumimoji="0" lang="en-GB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ymbol" pitchFamily="18" charset="2"/>
                <a:ea typeface="+mn-ea"/>
                <a:cs typeface="Arial" pitchFamily="34" charset="0"/>
              </a:rPr>
              <a:t> ).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89094" name="TextBox 2"/>
          <p:cNvSpPr txBox="1">
            <a:spLocks noChangeArrowheads="1"/>
          </p:cNvSpPr>
          <p:nvPr/>
        </p:nvSpPr>
        <p:spPr bwMode="auto">
          <a:xfrm>
            <a:off x="838200" y="6070600"/>
            <a:ext cx="531495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Far-detector:  underground to reduce cosmic rays.</a:t>
            </a:r>
          </a:p>
        </p:txBody>
      </p:sp>
    </p:spTree>
    <p:extLst>
      <p:ext uri="{BB962C8B-B14F-4D97-AF65-F5344CB8AC3E}">
        <p14:creationId xmlns:p14="http://schemas.microsoft.com/office/powerpoint/2010/main" val="3662961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5D0FBC5-ED4F-4DD9-BE01-17872406690C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90115" name="Picture 2" descr="http://t2k-experiment.org/wp-content/uploads/SuperK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0525" y="762000"/>
            <a:ext cx="4419600" cy="2381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0116" name="Picture 1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1363" y="4191000"/>
            <a:ext cx="3717925" cy="2257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0117" name="Picture 1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7200" y="5105400"/>
            <a:ext cx="1433513" cy="979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0118" name="TextBox 4"/>
          <p:cNvSpPr txBox="1">
            <a:spLocks noChangeArrowheads="1"/>
          </p:cNvSpPr>
          <p:nvPr/>
        </p:nvSpPr>
        <p:spPr bwMode="auto">
          <a:xfrm>
            <a:off x="4527550" y="6264275"/>
            <a:ext cx="177482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PMT-schematic</a:t>
            </a:r>
          </a:p>
        </p:txBody>
      </p:sp>
      <p:pic>
        <p:nvPicPr>
          <p:cNvPr id="90119" name="Picture 1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363" y="1408113"/>
            <a:ext cx="3787775" cy="2297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0120" name="TextBox 5"/>
          <p:cNvSpPr txBox="1">
            <a:spLocks noChangeArrowheads="1"/>
          </p:cNvSpPr>
          <p:nvPr/>
        </p:nvSpPr>
        <p:spPr bwMode="auto">
          <a:xfrm>
            <a:off x="5257800" y="3962400"/>
            <a:ext cx="259556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40 m high, 17 m radius.</a:t>
            </a:r>
          </a:p>
        </p:txBody>
      </p:sp>
      <p:sp>
        <p:nvSpPr>
          <p:cNvPr id="90121" name="TextBox 6"/>
          <p:cNvSpPr txBox="1">
            <a:spLocks noChangeArrowheads="1"/>
          </p:cNvSpPr>
          <p:nvPr/>
        </p:nvSpPr>
        <p:spPr bwMode="auto">
          <a:xfrm>
            <a:off x="2749550" y="214313"/>
            <a:ext cx="381317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1800" b="0" i="1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Super-K  water cherenkov  detector</a:t>
            </a:r>
          </a:p>
        </p:txBody>
      </p:sp>
    </p:spTree>
    <p:extLst>
      <p:ext uri="{BB962C8B-B14F-4D97-AF65-F5344CB8AC3E}">
        <p14:creationId xmlns:p14="http://schemas.microsoft.com/office/powerpoint/2010/main" val="3101340696"/>
      </p:ext>
    </p:extLst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D03D306-E731-47BB-A800-178623BB0E04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91139" name="TextBox 2"/>
          <p:cNvSpPr txBox="1">
            <a:spLocks noChangeArrowheads="1"/>
          </p:cNvSpPr>
          <p:nvPr/>
        </p:nvSpPr>
        <p:spPr bwMode="auto">
          <a:xfrm>
            <a:off x="2133600" y="457200"/>
            <a:ext cx="31210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1800" b="0" i="1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Super-K  Cherenkov  signals</a:t>
            </a:r>
          </a:p>
        </p:txBody>
      </p:sp>
      <p:pic>
        <p:nvPicPr>
          <p:cNvPr id="9114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9938" y="2932113"/>
            <a:ext cx="5800725" cy="790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1141" name="TextBox 3"/>
          <p:cNvSpPr txBox="1">
            <a:spLocks noChangeArrowheads="1"/>
          </p:cNvSpPr>
          <p:nvPr/>
        </p:nvSpPr>
        <p:spPr bwMode="auto">
          <a:xfrm>
            <a:off x="6096000" y="4191000"/>
            <a:ext cx="114617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(in water)</a:t>
            </a:r>
          </a:p>
        </p:txBody>
      </p:sp>
      <p:pic>
        <p:nvPicPr>
          <p:cNvPr id="91142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0800" y="5791200"/>
            <a:ext cx="5857875" cy="657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1143" name="TextBox 4"/>
          <p:cNvSpPr txBox="1">
            <a:spLocks noChangeArrowheads="1"/>
          </p:cNvSpPr>
          <p:nvPr/>
        </p:nvSpPr>
        <p:spPr bwMode="auto">
          <a:xfrm>
            <a:off x="4267200" y="6248400"/>
            <a:ext cx="66992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ymbol" pitchFamily="18" charset="2"/>
                <a:ea typeface="+mn-ea"/>
                <a:cs typeface="+mn-cs"/>
              </a:rPr>
              <a:t>b ~ 1</a:t>
            </a:r>
          </a:p>
        </p:txBody>
      </p:sp>
      <p:pic>
        <p:nvPicPr>
          <p:cNvPr id="91144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2613" y="1143000"/>
            <a:ext cx="3608387" cy="1190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1145" name="TextBox 6"/>
          <p:cNvSpPr txBox="1">
            <a:spLocks noChangeArrowheads="1"/>
          </p:cNvSpPr>
          <p:nvPr/>
        </p:nvSpPr>
        <p:spPr bwMode="auto">
          <a:xfrm>
            <a:off x="790575" y="2374900"/>
            <a:ext cx="5148263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The leptons create Cherenkov light in the water.</a:t>
            </a:r>
          </a:p>
        </p:txBody>
      </p:sp>
      <p:pic>
        <p:nvPicPr>
          <p:cNvPr id="91146" name="Picture 1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3810000"/>
            <a:ext cx="3862388" cy="198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1147" name="TextBox 11"/>
          <p:cNvSpPr txBox="1">
            <a:spLocks noChangeArrowheads="1"/>
          </p:cNvSpPr>
          <p:nvPr/>
        </p:nvSpPr>
        <p:spPr bwMode="auto">
          <a:xfrm>
            <a:off x="3352800" y="4114800"/>
            <a:ext cx="91598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(muon)</a:t>
            </a:r>
          </a:p>
        </p:txBody>
      </p:sp>
    </p:spTree>
    <p:extLst>
      <p:ext uri="{BB962C8B-B14F-4D97-AF65-F5344CB8AC3E}">
        <p14:creationId xmlns:p14="http://schemas.microsoft.com/office/powerpoint/2010/main" val="3066010998"/>
      </p:ext>
    </p:extLst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3C30F1A-D093-47D0-84E3-C282F20C3A49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92163" name="TextBox 6"/>
          <p:cNvSpPr txBox="1">
            <a:spLocks noChangeArrowheads="1"/>
          </p:cNvSpPr>
          <p:nvPr/>
        </p:nvSpPr>
        <p:spPr bwMode="auto">
          <a:xfrm>
            <a:off x="569913" y="5543550"/>
            <a:ext cx="6524625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Muons create sharp  rings,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Electrons scatter and shower and hence  create ‘fuzzy’   rings.</a:t>
            </a:r>
          </a:p>
        </p:txBody>
      </p:sp>
      <p:pic>
        <p:nvPicPr>
          <p:cNvPr id="92164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666750"/>
            <a:ext cx="3981450" cy="445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165" name="TextBox 5"/>
          <p:cNvSpPr txBox="1">
            <a:spLocks noChangeArrowheads="1"/>
          </p:cNvSpPr>
          <p:nvPr/>
        </p:nvSpPr>
        <p:spPr bwMode="auto">
          <a:xfrm>
            <a:off x="3124200" y="296863"/>
            <a:ext cx="18129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1800" b="0" i="1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Super-K signals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587875" y="1066800"/>
            <a:ext cx="4262438" cy="34163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Measure the charge and time of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each pulse.  From this estimate :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 (a)   energy of the charged particle.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      ( Charge 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ymbol" pitchFamily="18" charset="2"/>
                <a:ea typeface="+mn-ea"/>
                <a:cs typeface="+mn-cs"/>
              </a:rPr>
              <a:t>a   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number </a:t>
            </a: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photons </a:t>
            </a: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ymbol" pitchFamily="18" charset="2"/>
                <a:ea typeface="+mn-ea"/>
                <a:cs typeface="+mn-cs"/>
              </a:rPr>
              <a:t> 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ymbol" pitchFamily="18" charset="2"/>
              <a:ea typeface="+mn-ea"/>
              <a:cs typeface="+mn-cs"/>
            </a:endParaRPr>
          </a:p>
          <a:p>
            <a:pPr marL="285750" marR="0" lvl="0" indent="-2857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Symbol" pitchFamily="18" charset="2"/>
              <a:buChar char=" "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ymbol" pitchFamily="18" charset="2"/>
                <a:ea typeface="+mn-ea"/>
                <a:cs typeface="+mn-cs"/>
              </a:rPr>
              <a:t>      a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 energy loss )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  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 (b)  position (vertex ) of the interaction.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 (c ) direction of the charged particle.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33375471"/>
      </p:ext>
    </p:extLst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D3421DC-3E56-4841-B084-77E13EC94E73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75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4755" name="Text Box 2"/>
          <p:cNvSpPr txBox="1">
            <a:spLocks noChangeArrowheads="1"/>
          </p:cNvSpPr>
          <p:nvPr/>
        </p:nvSpPr>
        <p:spPr bwMode="auto">
          <a:xfrm>
            <a:off x="76200" y="838200"/>
            <a:ext cx="8780463" cy="4984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lIns="86486" tIns="43243" rIns="86486" bIns="43243">
            <a:spAutoFit/>
          </a:bodyPr>
          <a:lstStyle>
            <a:lvl1pPr defTabSz="865188" eaLnBrk="0" hangingPunct="0">
              <a:tabLst>
                <a:tab pos="325438" algn="l"/>
                <a:tab pos="708025" algn="l"/>
                <a:tab pos="151130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defTabSz="865188" eaLnBrk="0" hangingPunct="0">
              <a:tabLst>
                <a:tab pos="325438" algn="l"/>
                <a:tab pos="708025" algn="l"/>
                <a:tab pos="151130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defTabSz="865188" eaLnBrk="0" hangingPunct="0">
              <a:tabLst>
                <a:tab pos="325438" algn="l"/>
                <a:tab pos="708025" algn="l"/>
                <a:tab pos="151130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defTabSz="865188" eaLnBrk="0" hangingPunct="0">
              <a:tabLst>
                <a:tab pos="325438" algn="l"/>
                <a:tab pos="708025" algn="l"/>
                <a:tab pos="151130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defTabSz="865188" eaLnBrk="0" hangingPunct="0">
              <a:tabLst>
                <a:tab pos="325438" algn="l"/>
                <a:tab pos="708025" algn="l"/>
                <a:tab pos="151130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defTabSz="865188" eaLnBrk="0" fontAlgn="base" hangingPunct="0">
              <a:spcBef>
                <a:spcPct val="0"/>
              </a:spcBef>
              <a:spcAft>
                <a:spcPct val="0"/>
              </a:spcAft>
              <a:tabLst>
                <a:tab pos="325438" algn="l"/>
                <a:tab pos="708025" algn="l"/>
                <a:tab pos="151130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defTabSz="865188" eaLnBrk="0" fontAlgn="base" hangingPunct="0">
              <a:spcBef>
                <a:spcPct val="0"/>
              </a:spcBef>
              <a:spcAft>
                <a:spcPct val="0"/>
              </a:spcAft>
              <a:tabLst>
                <a:tab pos="325438" algn="l"/>
                <a:tab pos="708025" algn="l"/>
                <a:tab pos="151130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defTabSz="865188" eaLnBrk="0" fontAlgn="base" hangingPunct="0">
              <a:spcBef>
                <a:spcPct val="0"/>
              </a:spcBef>
              <a:spcAft>
                <a:spcPct val="0"/>
              </a:spcAft>
              <a:tabLst>
                <a:tab pos="325438" algn="l"/>
                <a:tab pos="708025" algn="l"/>
                <a:tab pos="151130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defTabSz="865188" eaLnBrk="0" fontAlgn="base" hangingPunct="0">
              <a:spcBef>
                <a:spcPct val="0"/>
              </a:spcBef>
              <a:spcAft>
                <a:spcPct val="0"/>
              </a:spcAft>
              <a:tabLst>
                <a:tab pos="325438" algn="l"/>
                <a:tab pos="708025" algn="l"/>
                <a:tab pos="151130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865188" rtl="0" eaLnBrk="0" fontAlgn="base" latinLnBrk="0" hangingPunct="0">
              <a:lnSpc>
                <a:spcPct val="100000"/>
              </a:lnSpc>
              <a:spcBef>
                <a:spcPct val="70000"/>
              </a:spcBef>
              <a:spcAft>
                <a:spcPct val="0"/>
              </a:spcAft>
              <a:buClrTx/>
              <a:buSzTx/>
              <a:buFontTx/>
              <a:buNone/>
              <a:tabLst>
                <a:tab pos="325438" algn="l"/>
                <a:tab pos="708025" algn="l"/>
                <a:tab pos="1511300" algn="l"/>
              </a:tabLst>
              <a:defRPr/>
            </a:pPr>
            <a:endParaRPr kumimoji="0" lang="en-US" altLang="en-US" sz="17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  <a:p>
            <a:pPr marL="0" marR="0" lvl="0" indent="0" algn="l" defTabSz="865188" rtl="0" eaLnBrk="0" fontAlgn="base" latinLnBrk="0" hangingPunct="0">
              <a:lnSpc>
                <a:spcPct val="100000"/>
              </a:lnSpc>
              <a:spcBef>
                <a:spcPct val="7000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325438" algn="l"/>
                <a:tab pos="708025" algn="l"/>
                <a:tab pos="1511300" algn="l"/>
              </a:tabLst>
              <a:defRPr/>
            </a:pPr>
            <a:r>
              <a:rPr kumimoji="0" lang="en-US" altLang="en-US" sz="17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 If n&gt;</a:t>
            </a:r>
            <a:r>
              <a:rPr kumimoji="0" lang="en-US" altLang="en-US" sz="17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  <a:sym typeface="Symbol" pitchFamily="18" charset="2"/>
              </a:rPr>
              <a:t>2 some photons are always </a:t>
            </a:r>
            <a:br>
              <a:rPr kumimoji="0" lang="en-US" altLang="en-US" sz="17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  <a:sym typeface="Symbol" pitchFamily="18" charset="2"/>
              </a:rPr>
            </a:br>
            <a:r>
              <a:rPr kumimoji="0" lang="en-US" altLang="en-US" sz="17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  <a:sym typeface="Symbol" pitchFamily="18" charset="2"/>
              </a:rPr>
              <a:t>	</a:t>
            </a:r>
            <a:r>
              <a:rPr kumimoji="0" lang="en-US" altLang="en-US" sz="1700" b="0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  <a:sym typeface="Symbol" pitchFamily="18" charset="2"/>
              </a:rPr>
              <a:t>totally internally reflected</a:t>
            </a:r>
            <a:r>
              <a:rPr kumimoji="0" lang="en-US" altLang="en-US" sz="17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  <a:sym typeface="Symbol" pitchFamily="18" charset="2"/>
              </a:rPr>
              <a:t> for </a:t>
            </a:r>
            <a:r>
              <a:rPr kumimoji="0" lang="en-US" altLang="en-US" sz="17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ymbol" pitchFamily="18" charset="2"/>
                <a:ea typeface="+mn-ea"/>
                <a:cs typeface="+mn-cs"/>
                <a:sym typeface="Symbol" pitchFamily="18" charset="2"/>
              </a:rPr>
              <a:t>b</a:t>
            </a:r>
            <a:r>
              <a:rPr kumimoji="0" lang="en-US" altLang="en-US" sz="17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  <a:sym typeface="Symbol" pitchFamily="18" charset="2"/>
              </a:rPr>
              <a:t>1 tracks.</a:t>
            </a:r>
          </a:p>
          <a:p>
            <a:pPr marL="0" marR="0" lvl="0" indent="0" algn="l" defTabSz="865188" rtl="0" eaLnBrk="0" fontAlgn="base" latinLnBrk="0" hangingPunct="0">
              <a:lnSpc>
                <a:spcPct val="100000"/>
              </a:lnSpc>
              <a:spcBef>
                <a:spcPct val="7000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325438" algn="l"/>
                <a:tab pos="708025" algn="l"/>
                <a:tab pos="1511300" algn="l"/>
              </a:tabLst>
              <a:defRPr/>
            </a:pPr>
            <a:r>
              <a:rPr kumimoji="0" lang="en-US" altLang="en-US" sz="17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  <a:sym typeface="Symbol" pitchFamily="18" charset="2"/>
              </a:rPr>
              <a:t> </a:t>
            </a:r>
            <a:r>
              <a:rPr kumimoji="0" lang="en-US" altLang="en-US" sz="1700" b="0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  <a:sym typeface="Symbol" pitchFamily="18" charset="2"/>
              </a:rPr>
              <a:t>Radiator and light guide</a:t>
            </a:r>
            <a:r>
              <a:rPr kumimoji="0" lang="en-US" altLang="en-US" sz="17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  <a:sym typeface="Symbol" pitchFamily="18" charset="2"/>
              </a:rPr>
              <a:t>: Long, rectangular </a:t>
            </a:r>
            <a:br>
              <a:rPr kumimoji="0" lang="en-US" altLang="en-US" sz="17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  <a:sym typeface="Symbol" pitchFamily="18" charset="2"/>
              </a:rPr>
            </a:br>
            <a:r>
              <a:rPr kumimoji="0" lang="en-US" altLang="en-US" sz="17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  <a:sym typeface="Symbol" pitchFamily="18" charset="2"/>
              </a:rPr>
              <a:t>	</a:t>
            </a:r>
            <a:r>
              <a:rPr kumimoji="0" lang="en-US" altLang="en-US" sz="1700" b="0" i="0" u="none" strike="noStrike" kern="1200" cap="none" spc="0" normalizeH="0" baseline="0" noProof="0">
                <a:ln>
                  <a:noFill/>
                </a:ln>
                <a:solidFill>
                  <a:srgbClr val="99FFCC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  <a:sym typeface="Symbol" pitchFamily="18" charset="2"/>
              </a:rPr>
              <a:t>Synthetic Fused Silica</a:t>
            </a:r>
            <a:r>
              <a:rPr kumimoji="0" lang="en-US" altLang="en-US" sz="17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  <a:sym typeface="Symbol" pitchFamily="18" charset="2"/>
              </a:rPr>
              <a:t> (“Quartz”) bars </a:t>
            </a:r>
            <a:br>
              <a:rPr kumimoji="0" lang="en-US" altLang="en-US" sz="17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  <a:sym typeface="Symbol" pitchFamily="18" charset="2"/>
              </a:rPr>
            </a:br>
            <a:r>
              <a:rPr kumimoji="0" lang="en-US" altLang="en-US" sz="17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  <a:sym typeface="Symbol" pitchFamily="18" charset="2"/>
              </a:rPr>
              <a:t>	</a:t>
            </a:r>
            <a:r>
              <a:rPr kumimoji="0" lang="en-US" altLang="en-US" sz="13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  <a:sym typeface="Symbol" pitchFamily="18" charset="2"/>
              </a:rPr>
              <a:t>(</a:t>
            </a:r>
            <a:r>
              <a:rPr kumimoji="0" lang="en-US" altLang="en-US" sz="1500" b="0" i="1" u="none" strike="noStrike" kern="1200" cap="none" spc="0" normalizeH="0" baseline="0" noProof="0">
                <a:ln>
                  <a:noFill/>
                </a:ln>
                <a:solidFill>
                  <a:srgbClr val="80008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  <a:sym typeface="Symbol" pitchFamily="18" charset="2"/>
              </a:rPr>
              <a:t>Spectrosil</a:t>
            </a:r>
            <a:r>
              <a:rPr kumimoji="0" lang="en-US" altLang="en-US" sz="1500" b="0" i="1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  <a:sym typeface="Symbol" pitchFamily="18" charset="2"/>
              </a:rPr>
              <a:t>:</a:t>
            </a:r>
            <a:r>
              <a:rPr kumimoji="0" lang="en-US" altLang="en-US" sz="13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  <a:sym typeface="Symbol" pitchFamily="18" charset="2"/>
              </a:rPr>
              <a:t> average &lt;n(</a:t>
            </a:r>
            <a:r>
              <a:rPr kumimoji="0" lang="en-US" altLang="en-US" sz="13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ymbol" pitchFamily="18" charset="2"/>
                <a:ea typeface="+mn-ea"/>
                <a:cs typeface="+mn-cs"/>
                <a:sym typeface="Symbol" pitchFamily="18" charset="2"/>
              </a:rPr>
              <a:t>l</a:t>
            </a:r>
            <a:r>
              <a:rPr kumimoji="0" lang="en-US" altLang="en-US" sz="13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  <a:sym typeface="Symbol" pitchFamily="18" charset="2"/>
              </a:rPr>
              <a:t>)&gt;  1.473, </a:t>
            </a:r>
            <a:r>
              <a:rPr kumimoji="0" lang="en-US" altLang="en-US" sz="1300" b="0" i="0" u="none" strike="noStrike" kern="1200" cap="none" spc="0" normalizeH="0" baseline="3000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  <a:sym typeface="Symbol" pitchFamily="18" charset="2"/>
              </a:rPr>
              <a:t> </a:t>
            </a:r>
            <a:r>
              <a:rPr kumimoji="0" lang="en-US" altLang="en-US" sz="13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radiation hard, </a:t>
            </a:r>
            <a:br>
              <a:rPr kumimoji="0" lang="en-US" altLang="en-US" sz="13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</a:br>
            <a:r>
              <a:rPr kumimoji="0" lang="en-US" altLang="en-US" sz="13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	homogenous, </a:t>
            </a:r>
            <a:r>
              <a:rPr kumimoji="0" lang="en-US" altLang="en-US" sz="1300" b="0" i="0" u="none" strike="noStrike" kern="1200" cap="none" spc="0" normalizeH="0" baseline="0" noProof="0">
                <a:ln>
                  <a:noFill/>
                </a:ln>
                <a:solidFill>
                  <a:srgbClr val="80008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low chromatic dispersion</a:t>
            </a:r>
            <a:r>
              <a:rPr kumimoji="0" lang="en-US" altLang="en-US" sz="13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)</a:t>
            </a:r>
          </a:p>
          <a:p>
            <a:pPr marL="0" marR="0" lvl="0" indent="0" algn="l" defTabSz="865188" rtl="0" eaLnBrk="0" fontAlgn="base" latinLnBrk="0" hangingPunct="0">
              <a:lnSpc>
                <a:spcPct val="100000"/>
              </a:lnSpc>
              <a:spcBef>
                <a:spcPct val="7000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325438" algn="l"/>
                <a:tab pos="708025" algn="l"/>
                <a:tab pos="1511300" algn="l"/>
              </a:tabLst>
              <a:defRPr/>
            </a:pPr>
            <a:r>
              <a:rPr kumimoji="0" lang="en-US" altLang="en-US" sz="17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 Photons exit via wedge into </a:t>
            </a:r>
            <a:r>
              <a:rPr kumimoji="0" lang="en-US" altLang="en-US" sz="1700" b="0" i="0" u="none" strike="noStrike" kern="1200" cap="none" spc="0" normalizeH="0" baseline="0" noProof="0">
                <a:ln>
                  <a:noFill/>
                </a:ln>
                <a:solidFill>
                  <a:srgbClr val="80008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expansion region</a:t>
            </a:r>
            <a:r>
              <a:rPr kumimoji="0" lang="en-US" altLang="en-US" sz="17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 </a:t>
            </a:r>
          </a:p>
          <a:p>
            <a:pPr marL="0" marR="0" lvl="0" indent="0" algn="l" defTabSz="865188" rtl="0" eaLnBrk="0" fontAlgn="base" latinLnBrk="0" hangingPunct="0">
              <a:lnSpc>
                <a:spcPct val="100000"/>
              </a:lnSpc>
              <a:spcBef>
                <a:spcPct val="70000"/>
              </a:spcBef>
              <a:spcAft>
                <a:spcPct val="0"/>
              </a:spcAft>
              <a:buClrTx/>
              <a:buSzTx/>
              <a:buFontTx/>
              <a:buNone/>
              <a:tabLst>
                <a:tab pos="325438" algn="l"/>
                <a:tab pos="708025" algn="l"/>
                <a:tab pos="1511300" algn="l"/>
              </a:tabLst>
              <a:defRPr/>
            </a:pPr>
            <a:r>
              <a:rPr kumimoji="0" lang="en-US" altLang="en-US" sz="17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(filled with 6m</a:t>
            </a:r>
            <a:r>
              <a:rPr kumimoji="0" lang="en-US" altLang="en-US" sz="1700" b="0" i="0" u="none" strike="noStrike" kern="1200" cap="none" spc="0" normalizeH="0" baseline="3000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3</a:t>
            </a:r>
            <a:r>
              <a:rPr kumimoji="0" lang="en-US" altLang="en-US" sz="17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 pure, de-ionized water).	</a:t>
            </a:r>
          </a:p>
          <a:p>
            <a:pPr marL="0" marR="0" lvl="0" indent="0" algn="l" defTabSz="865188" rtl="0" eaLnBrk="0" fontAlgn="base" latinLnBrk="0" hangingPunct="0">
              <a:lnSpc>
                <a:spcPct val="100000"/>
              </a:lnSpc>
              <a:spcBef>
                <a:spcPct val="7000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325438" algn="l"/>
                <a:tab pos="708025" algn="l"/>
                <a:tab pos="1511300" algn="l"/>
              </a:tabLst>
              <a:defRPr/>
            </a:pPr>
            <a:r>
              <a:rPr kumimoji="0" lang="en-US" altLang="en-US" sz="17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 Pinhole imaging on </a:t>
            </a:r>
            <a:r>
              <a:rPr kumimoji="0" lang="en-US" altLang="en-US" sz="1700" b="0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PMT array</a:t>
            </a:r>
            <a:r>
              <a:rPr kumimoji="0" lang="en-US" altLang="en-US" sz="17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 </a:t>
            </a:r>
            <a:r>
              <a:rPr kumimoji="0" lang="en-US" altLang="en-US" sz="15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(bar dimension small compared to standoff distance)</a:t>
            </a:r>
            <a:r>
              <a:rPr kumimoji="0" lang="en-US" altLang="en-US" sz="17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.</a:t>
            </a:r>
            <a:br>
              <a:rPr kumimoji="0" lang="en-US" altLang="en-US" sz="17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</a:br>
            <a:r>
              <a:rPr kumimoji="0" lang="en-US" altLang="en-US" sz="17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	</a:t>
            </a:r>
            <a:r>
              <a:rPr kumimoji="0" lang="en-US" altLang="en-US" sz="13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(</a:t>
            </a:r>
            <a:r>
              <a:rPr kumimoji="0" lang="en-US" altLang="en-US" sz="13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  <a:sym typeface="Symbol" pitchFamily="18" charset="2"/>
              </a:rPr>
              <a:t>10,752 </a:t>
            </a:r>
            <a:r>
              <a:rPr kumimoji="0" lang="en-US" altLang="en-US" sz="1300" b="0" i="0" u="none" strike="noStrike" kern="1200" cap="none" spc="0" normalizeH="0" baseline="0" noProof="0">
                <a:ln>
                  <a:noFill/>
                </a:ln>
                <a:solidFill>
                  <a:srgbClr val="99FFCC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  <a:sym typeface="Symbol" pitchFamily="18" charset="2"/>
              </a:rPr>
              <a:t>traditional PMTs ETL 9125</a:t>
            </a:r>
            <a:r>
              <a:rPr kumimoji="0" lang="en-US" altLang="en-US" sz="13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  <a:sym typeface="Symbol" pitchFamily="18" charset="2"/>
              </a:rPr>
              <a:t>, immersed in water, surrounded by hexagonal “light-catcher”,</a:t>
            </a:r>
            <a:br>
              <a:rPr kumimoji="0" lang="en-US" altLang="en-US" sz="13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  <a:sym typeface="Symbol" pitchFamily="18" charset="2"/>
              </a:rPr>
            </a:br>
            <a:r>
              <a:rPr kumimoji="0" lang="en-US" altLang="en-US" sz="13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  <a:sym typeface="Symbol" pitchFamily="18" charset="2"/>
              </a:rPr>
              <a:t>	</a:t>
            </a:r>
            <a:r>
              <a:rPr kumimoji="0" lang="en-US" altLang="en-US" sz="1300" b="0" i="0" u="none" strike="noStrike" kern="1200" cap="none" spc="0" normalizeH="0" baseline="0" noProof="0">
                <a:ln>
                  <a:noFill/>
                </a:ln>
                <a:solidFill>
                  <a:srgbClr val="80008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  <a:sym typeface="Symbol" pitchFamily="18" charset="2"/>
              </a:rPr>
              <a:t>transit time spread ~1.5nsec, ~30mm diameter</a:t>
            </a:r>
            <a:r>
              <a:rPr kumimoji="0" lang="en-US" altLang="en-US" sz="13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  <a:sym typeface="Symbol" pitchFamily="18" charset="2"/>
              </a:rPr>
              <a:t>)</a:t>
            </a:r>
            <a:endParaRPr kumimoji="0" lang="en-US" altLang="en-US" sz="13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  <a:p>
            <a:pPr marL="0" marR="0" lvl="0" indent="0" algn="l" defTabSz="865188" rtl="0" eaLnBrk="0" fontAlgn="base" latinLnBrk="0" hangingPunct="0">
              <a:lnSpc>
                <a:spcPct val="100000"/>
              </a:lnSpc>
              <a:spcBef>
                <a:spcPct val="7000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325438" algn="l"/>
                <a:tab pos="708025" algn="l"/>
                <a:tab pos="1511300" algn="l"/>
              </a:tabLst>
              <a:defRPr/>
            </a:pPr>
            <a:r>
              <a:rPr kumimoji="0" lang="en-US" altLang="en-US" sz="17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 </a:t>
            </a:r>
            <a:r>
              <a:rPr kumimoji="0" lang="en-US" altLang="en-US" sz="1900" b="0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  <a:sym typeface="Symbol" pitchFamily="18" charset="2"/>
              </a:rPr>
              <a:t>DIRC is a 3-D device</a:t>
            </a:r>
            <a:r>
              <a:rPr kumimoji="0" lang="en-US" altLang="en-US" sz="1900" b="0" i="0" u="none" strike="noStrike" kern="1200" cap="none" spc="0" normalizeH="0" baseline="0" noProof="0">
                <a:ln>
                  <a:noFill/>
                </a:ln>
                <a:solidFill>
                  <a:srgbClr val="80008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  <a:sym typeface="Symbol" pitchFamily="18" charset="2"/>
              </a:rPr>
              <a:t>, measuring: x, y and </a:t>
            </a:r>
            <a:r>
              <a:rPr kumimoji="0" lang="en-US" altLang="en-US" sz="1900" b="0" i="0" u="sng" strike="noStrike" kern="1200" cap="none" spc="0" normalizeH="0" baseline="0" noProof="0">
                <a:ln>
                  <a:noFill/>
                </a:ln>
                <a:solidFill>
                  <a:srgbClr val="80008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  <a:sym typeface="Symbol" pitchFamily="18" charset="2"/>
              </a:rPr>
              <a:t>time</a:t>
            </a:r>
            <a:r>
              <a:rPr kumimoji="0" lang="en-US" altLang="en-US" sz="1900" b="0" i="0" u="none" strike="noStrike" kern="1200" cap="none" spc="0" normalizeH="0" baseline="0" noProof="0">
                <a:ln>
                  <a:noFill/>
                </a:ln>
                <a:solidFill>
                  <a:srgbClr val="80008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  <a:sym typeface="Symbol" pitchFamily="18" charset="2"/>
              </a:rPr>
              <a:t> of Cherenkov photons,</a:t>
            </a:r>
            <a:r>
              <a:rPr kumimoji="0" lang="en-US" altLang="en-US" sz="19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/>
            </a:r>
            <a:br>
              <a:rPr kumimoji="0" lang="en-US" altLang="en-US" sz="19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</a:br>
            <a:r>
              <a:rPr kumimoji="0" lang="en-US" altLang="en-US" sz="19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	</a:t>
            </a:r>
            <a:r>
              <a:rPr kumimoji="0" lang="en-US" altLang="en-US" sz="1900" b="0" i="0" u="none" strike="noStrike" kern="1200" cap="none" spc="0" normalizeH="0" baseline="0" noProof="0">
                <a:ln>
                  <a:noFill/>
                </a:ln>
                <a:solidFill>
                  <a:srgbClr val="80008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defining </a:t>
            </a:r>
            <a:r>
              <a:rPr kumimoji="0" lang="en-US" altLang="en-US" sz="2300" b="0" i="0" u="none" strike="noStrike" kern="1200" cap="none" spc="0" normalizeH="0" baseline="0" noProof="0">
                <a:ln>
                  <a:noFill/>
                </a:ln>
                <a:solidFill>
                  <a:srgbClr val="99FFCC"/>
                </a:solidFill>
                <a:effectLst/>
                <a:uLnTx/>
                <a:uFillTx/>
                <a:latin typeface="Symbol" pitchFamily="18" charset="2"/>
                <a:ea typeface="+mn-ea"/>
                <a:cs typeface="+mn-cs"/>
              </a:rPr>
              <a:t>q</a:t>
            </a:r>
            <a:r>
              <a:rPr kumimoji="0" lang="en-US" altLang="en-US" sz="2300" b="0" i="0" u="none" strike="noStrike" kern="1200" cap="none" spc="0" normalizeH="0" baseline="-12000" noProof="0">
                <a:ln>
                  <a:noFill/>
                </a:ln>
                <a:solidFill>
                  <a:srgbClr val="99FFCC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c</a:t>
            </a:r>
            <a:r>
              <a:rPr kumimoji="0" lang="en-US" altLang="en-US" sz="2300" b="0" i="0" u="none" strike="noStrike" kern="1200" cap="none" spc="0" normalizeH="0" baseline="0" noProof="0">
                <a:ln>
                  <a:noFill/>
                </a:ln>
                <a:solidFill>
                  <a:srgbClr val="99FFCC"/>
                </a:solidFill>
                <a:effectLst/>
                <a:uLnTx/>
                <a:uFillTx/>
                <a:latin typeface="Symbol" pitchFamily="18" charset="2"/>
                <a:ea typeface="+mn-ea"/>
                <a:cs typeface="+mn-cs"/>
              </a:rPr>
              <a:t>, f</a:t>
            </a:r>
            <a:r>
              <a:rPr kumimoji="0" lang="en-US" altLang="en-US" sz="2300" b="0" i="0" u="none" strike="noStrike" kern="1200" cap="none" spc="0" normalizeH="0" baseline="-12000" noProof="0">
                <a:ln>
                  <a:noFill/>
                </a:ln>
                <a:solidFill>
                  <a:srgbClr val="99FFCC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c</a:t>
            </a:r>
            <a:r>
              <a:rPr kumimoji="0" lang="en-US" altLang="en-US" sz="2300" b="0" i="0" u="none" strike="noStrike" kern="1200" cap="none" spc="0" normalizeH="0" baseline="0" noProof="0">
                <a:ln>
                  <a:noFill/>
                </a:ln>
                <a:solidFill>
                  <a:srgbClr val="99FFCC"/>
                </a:solidFill>
                <a:effectLst/>
                <a:uLnTx/>
                <a:uFillTx/>
                <a:latin typeface="Symbol" pitchFamily="18" charset="2"/>
                <a:ea typeface="+mn-ea"/>
                <a:cs typeface="+mn-cs"/>
              </a:rPr>
              <a:t>,</a:t>
            </a:r>
            <a:r>
              <a:rPr kumimoji="0" lang="en-US" altLang="en-US" sz="2300" b="0" i="0" u="none" strike="noStrike" kern="1200" cap="none" spc="0" normalizeH="0" baseline="-12000" noProof="0">
                <a:ln>
                  <a:noFill/>
                </a:ln>
                <a:solidFill>
                  <a:srgbClr val="99FFCC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 </a:t>
            </a:r>
            <a:r>
              <a:rPr kumimoji="0" lang="en-US" altLang="en-US" sz="2300" b="0" i="0" u="none" strike="noStrike" kern="1200" cap="none" spc="0" normalizeH="0" baseline="0" noProof="0">
                <a:ln>
                  <a:noFill/>
                </a:ln>
                <a:solidFill>
                  <a:srgbClr val="99FFCC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t</a:t>
            </a:r>
            <a:r>
              <a:rPr kumimoji="0" lang="en-US" altLang="en-US" sz="2300" b="0" i="0" u="none" strike="noStrike" kern="1200" cap="none" spc="0" normalizeH="0" baseline="-12000" noProof="0">
                <a:ln>
                  <a:noFill/>
                </a:ln>
                <a:solidFill>
                  <a:srgbClr val="99FFCC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propagation</a:t>
            </a:r>
            <a:r>
              <a:rPr kumimoji="0" lang="en-US" altLang="en-US" sz="2300" b="0" i="0" u="none" strike="noStrike" kern="1200" cap="none" spc="0" normalizeH="0" baseline="-12000" noProof="0">
                <a:ln>
                  <a:noFill/>
                </a:ln>
                <a:solidFill>
                  <a:srgbClr val="80008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 </a:t>
            </a:r>
            <a:r>
              <a:rPr kumimoji="0" lang="en-US" altLang="en-US" sz="1900" b="0" i="0" u="none" strike="noStrike" kern="1200" cap="none" spc="0" normalizeH="0" baseline="-12000" noProof="0">
                <a:ln>
                  <a:noFill/>
                </a:ln>
                <a:solidFill>
                  <a:srgbClr val="80008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 </a:t>
            </a:r>
            <a:r>
              <a:rPr kumimoji="0" lang="en-US" altLang="en-US" sz="1900" b="0" i="0" u="none" strike="noStrike" kern="1200" cap="none" spc="0" normalizeH="0" baseline="0" noProof="0">
                <a:ln>
                  <a:noFill/>
                </a:ln>
                <a:solidFill>
                  <a:srgbClr val="80008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of photon.</a:t>
            </a:r>
            <a:r>
              <a:rPr kumimoji="0" lang="en-US" altLang="en-US" sz="1700" b="0" i="0" u="none" strike="noStrike" kern="1200" cap="none" spc="0" normalizeH="0" baseline="-1200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/>
            </a:r>
            <a:br>
              <a:rPr kumimoji="0" lang="en-US" altLang="en-US" sz="1700" b="0" i="0" u="none" strike="noStrike" kern="1200" cap="none" spc="0" normalizeH="0" baseline="-1200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</a:br>
            <a:endParaRPr kumimoji="0" lang="en-US" altLang="en-US" sz="1700" b="0" i="0" u="none" strike="noStrike" kern="1200" cap="none" spc="0" normalizeH="0" baseline="-1200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  <p:sp useBgFill="1">
        <p:nvSpPr>
          <p:cNvPr id="74756" name="Rectangle 3"/>
          <p:cNvSpPr>
            <a:spLocks noChangeArrowheads="1"/>
          </p:cNvSpPr>
          <p:nvPr/>
        </p:nvSpPr>
        <p:spPr bwMode="auto">
          <a:xfrm>
            <a:off x="4848225" y="6599238"/>
            <a:ext cx="4210050" cy="225425"/>
          </a:xfrm>
          <a:prstGeom prst="rect">
            <a:avLst/>
          </a:prstGeom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</p:txBody>
      </p:sp>
      <p:sp>
        <p:nvSpPr>
          <p:cNvPr id="74757" name="Line 4"/>
          <p:cNvSpPr>
            <a:spLocks noChangeShapeType="1"/>
          </p:cNvSpPr>
          <p:nvPr/>
        </p:nvSpPr>
        <p:spPr bwMode="auto">
          <a:xfrm>
            <a:off x="838200" y="1295400"/>
            <a:ext cx="144463" cy="0"/>
          </a:xfrm>
          <a:prstGeom prst="line">
            <a:avLst/>
          </a:prstGeom>
          <a:noFill/>
          <a:ln w="12700" cap="sq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+mn-ea"/>
              <a:cs typeface="+mn-cs"/>
            </a:endParaRPr>
          </a:p>
        </p:txBody>
      </p:sp>
      <p:sp>
        <p:nvSpPr>
          <p:cNvPr id="40965" name="Rectangle 5"/>
          <p:cNvSpPr>
            <a:spLocks noChangeArrowheads="1"/>
          </p:cNvSpPr>
          <p:nvPr/>
        </p:nvSpPr>
        <p:spPr bwMode="auto">
          <a:xfrm>
            <a:off x="0" y="-17463"/>
            <a:ext cx="9144000" cy="485776"/>
          </a:xfrm>
          <a:prstGeom prst="rect">
            <a:avLst/>
          </a:prstGeom>
          <a:gradFill rotWithShape="0">
            <a:gsLst>
              <a:gs pos="0">
                <a:srgbClr val="333399"/>
              </a:gs>
              <a:gs pos="50000">
                <a:schemeClr val="tx2"/>
              </a:gs>
              <a:gs pos="100000">
                <a:srgbClr val="333399"/>
              </a:gs>
            </a:gsLst>
            <a:lin ang="0" scaled="1"/>
          </a:gradFill>
          <a:ln w="12700">
            <a:noFill/>
            <a:miter lim="800000"/>
            <a:headEnd/>
            <a:tailEnd/>
          </a:ln>
          <a:effectLst/>
        </p:spPr>
        <p:txBody>
          <a:bodyPr lIns="86493" tIns="43247" rIns="86493" bIns="43247" anchor="ctr" anchorCtr="1">
            <a:spAutoFit/>
          </a:bodyPr>
          <a:lstStyle/>
          <a:p>
            <a:pPr marL="0" marR="0" lvl="0" indent="0" algn="ctr" defTabSz="865188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imes New Roman" pitchFamily="18" charset="0"/>
                <a:ea typeface="+mn-ea"/>
                <a:cs typeface="+mn-cs"/>
              </a:rPr>
              <a:t>DIRC P</a:t>
            </a:r>
            <a:r>
              <a:rPr kumimoji="0" lang="en-US" sz="23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imes New Roman" pitchFamily="18" charset="0"/>
                <a:ea typeface="+mn-ea"/>
                <a:cs typeface="+mn-cs"/>
              </a:rPr>
              <a:t>RINCIPLE</a:t>
            </a:r>
            <a:endParaRPr kumimoji="0" lang="en-US" sz="26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  <p:pic>
        <p:nvPicPr>
          <p:cNvPr id="40966" name="Picture 6" descr="DIRC_principl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84738" y="615950"/>
            <a:ext cx="4137025" cy="2955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4760" name="Picture 7" descr="pmt_closeup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85025" y="5499100"/>
            <a:ext cx="1836738" cy="1287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4761" name="Picture 8" descr="bar_bounce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10163" y="5499100"/>
            <a:ext cx="1906587" cy="1284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98476227"/>
      </p:ext>
    </p:extLst>
  </p:cSld>
  <p:clrMapOvr>
    <a:masterClrMapping/>
  </p:clrMapOvr>
  <p:transition advTm="80997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09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9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09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5" presetClass="entr" presetSubtype="5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12" dur="500"/>
                                        <p:tgtEl>
                                          <p:spTgt spid="409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65" grpId="0" animBg="1"/>
    </p:bld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49D9A1E-7C87-4106-87BD-DBE1AC75E291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76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75779" name="Picture 2" descr="nphot_mu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975" y="1285875"/>
            <a:ext cx="3544888" cy="274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5780" name="Rectangle 3"/>
          <p:cNvSpPr>
            <a:spLocks noChangeArrowheads="1"/>
          </p:cNvSpPr>
          <p:nvPr/>
        </p:nvSpPr>
        <p:spPr bwMode="auto">
          <a:xfrm>
            <a:off x="73025" y="571500"/>
            <a:ext cx="4124325" cy="657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lIns="86486" tIns="43243" rIns="86486" bIns="43243">
            <a:spAutoFit/>
          </a:bodyPr>
          <a:lstStyle>
            <a:lvl1pPr defTabSz="865188" eaLnBrk="0" hangingPunct="0">
              <a:tabLst>
                <a:tab pos="433388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defTabSz="865188" eaLnBrk="0" hangingPunct="0">
              <a:tabLst>
                <a:tab pos="433388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defTabSz="865188" eaLnBrk="0" hangingPunct="0">
              <a:tabLst>
                <a:tab pos="433388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defTabSz="865188" eaLnBrk="0" hangingPunct="0">
              <a:tabLst>
                <a:tab pos="433388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defTabSz="865188" eaLnBrk="0" hangingPunct="0">
              <a:tabLst>
                <a:tab pos="433388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defTabSz="865188" eaLnBrk="0" fontAlgn="base" hangingPunct="0">
              <a:spcBef>
                <a:spcPct val="0"/>
              </a:spcBef>
              <a:spcAft>
                <a:spcPct val="0"/>
              </a:spcAft>
              <a:tabLst>
                <a:tab pos="433388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defTabSz="865188" eaLnBrk="0" fontAlgn="base" hangingPunct="0">
              <a:spcBef>
                <a:spcPct val="0"/>
              </a:spcBef>
              <a:spcAft>
                <a:spcPct val="0"/>
              </a:spcAft>
              <a:tabLst>
                <a:tab pos="433388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defTabSz="865188" eaLnBrk="0" fontAlgn="base" hangingPunct="0">
              <a:spcBef>
                <a:spcPct val="0"/>
              </a:spcBef>
              <a:spcAft>
                <a:spcPct val="0"/>
              </a:spcAft>
              <a:tabLst>
                <a:tab pos="433388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defTabSz="865188" eaLnBrk="0" fontAlgn="base" hangingPunct="0">
              <a:spcBef>
                <a:spcPct val="0"/>
              </a:spcBef>
              <a:spcAft>
                <a:spcPct val="0"/>
              </a:spcAft>
              <a:tabLst>
                <a:tab pos="433388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865188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33388" algn="l"/>
              </a:tabLst>
              <a:defRPr/>
            </a:pPr>
            <a:r>
              <a:rPr kumimoji="0" lang="en-US" altLang="en-US" sz="1900" b="0" i="0" u="none" strike="noStrike" kern="1200" cap="none" spc="0" normalizeH="0" baseline="0" noProof="0">
                <a:ln>
                  <a:noFill/>
                </a:ln>
                <a:solidFill>
                  <a:srgbClr val="80008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Number of Cherenkov photons</a:t>
            </a:r>
          </a:p>
          <a:p>
            <a:pPr marL="0" marR="0" lvl="0" indent="0" algn="l" defTabSz="865188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33388" algn="l"/>
              </a:tabLst>
              <a:defRPr/>
            </a:pPr>
            <a:r>
              <a:rPr kumimoji="0" lang="en-US" altLang="en-US" sz="1900" b="0" i="0" u="none" strike="noStrike" kern="1200" cap="none" spc="0" normalizeH="0" baseline="0" noProof="0">
                <a:ln>
                  <a:noFill/>
                </a:ln>
                <a:solidFill>
                  <a:srgbClr val="80008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	per track (di-muons) </a:t>
            </a:r>
            <a:r>
              <a:rPr kumimoji="0" lang="en-US" altLang="en-US" sz="1900" b="0" i="1" u="none" strike="noStrike" kern="1200" cap="none" spc="0" normalizeH="0" baseline="0" noProof="0">
                <a:ln>
                  <a:noFill/>
                </a:ln>
                <a:solidFill>
                  <a:srgbClr val="80008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vs</a:t>
            </a:r>
            <a:r>
              <a:rPr kumimoji="0" lang="en-US" altLang="en-US" sz="1900" b="0" i="0" u="none" strike="noStrike" kern="1200" cap="none" spc="0" normalizeH="0" baseline="0" noProof="0">
                <a:ln>
                  <a:noFill/>
                </a:ln>
                <a:solidFill>
                  <a:srgbClr val="80008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. polar angle:</a:t>
            </a:r>
          </a:p>
        </p:txBody>
      </p:sp>
      <p:sp>
        <p:nvSpPr>
          <p:cNvPr id="75781" name="Rectangle 4"/>
          <p:cNvSpPr>
            <a:spLocks noChangeArrowheads="1"/>
          </p:cNvSpPr>
          <p:nvPr/>
        </p:nvSpPr>
        <p:spPr bwMode="auto">
          <a:xfrm>
            <a:off x="4862513" y="571500"/>
            <a:ext cx="3556000" cy="657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lIns="86486" tIns="43243" rIns="86486" bIns="43243">
            <a:spAutoFit/>
          </a:bodyPr>
          <a:lstStyle>
            <a:lvl1pPr defTabSz="865188" eaLnBrk="0" hangingPunct="0">
              <a:tabLst>
                <a:tab pos="433388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defTabSz="865188" eaLnBrk="0" hangingPunct="0">
              <a:tabLst>
                <a:tab pos="433388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defTabSz="865188" eaLnBrk="0" hangingPunct="0">
              <a:tabLst>
                <a:tab pos="433388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defTabSz="865188" eaLnBrk="0" hangingPunct="0">
              <a:tabLst>
                <a:tab pos="433388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defTabSz="865188" eaLnBrk="0" hangingPunct="0">
              <a:tabLst>
                <a:tab pos="433388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defTabSz="865188" eaLnBrk="0" fontAlgn="base" hangingPunct="0">
              <a:spcBef>
                <a:spcPct val="0"/>
              </a:spcBef>
              <a:spcAft>
                <a:spcPct val="0"/>
              </a:spcAft>
              <a:tabLst>
                <a:tab pos="433388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defTabSz="865188" eaLnBrk="0" fontAlgn="base" hangingPunct="0">
              <a:spcBef>
                <a:spcPct val="0"/>
              </a:spcBef>
              <a:spcAft>
                <a:spcPct val="0"/>
              </a:spcAft>
              <a:tabLst>
                <a:tab pos="433388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defTabSz="865188" eaLnBrk="0" fontAlgn="base" hangingPunct="0">
              <a:spcBef>
                <a:spcPct val="0"/>
              </a:spcBef>
              <a:spcAft>
                <a:spcPct val="0"/>
              </a:spcAft>
              <a:tabLst>
                <a:tab pos="433388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defTabSz="865188" eaLnBrk="0" fontAlgn="base" hangingPunct="0">
              <a:spcBef>
                <a:spcPct val="0"/>
              </a:spcBef>
              <a:spcAft>
                <a:spcPct val="0"/>
              </a:spcAft>
              <a:tabLst>
                <a:tab pos="433388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865188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33388" algn="l"/>
              </a:tabLst>
              <a:defRPr/>
            </a:pPr>
            <a:r>
              <a:rPr kumimoji="0" lang="en-US" altLang="en-US" sz="1900" b="0" i="0" u="none" strike="noStrike" kern="1200" cap="none" spc="0" normalizeH="0" baseline="0" noProof="0">
                <a:ln>
                  <a:noFill/>
                </a:ln>
                <a:solidFill>
                  <a:srgbClr val="80008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Resolution of Cherenkov angle fit</a:t>
            </a:r>
          </a:p>
          <a:p>
            <a:pPr marL="0" marR="0" lvl="0" indent="0" algn="l" defTabSz="865188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33388" algn="l"/>
              </a:tabLst>
              <a:defRPr/>
            </a:pPr>
            <a:r>
              <a:rPr kumimoji="0" lang="en-US" altLang="en-US" sz="1900" b="0" i="0" u="none" strike="noStrike" kern="1200" cap="none" spc="0" normalizeH="0" baseline="0" noProof="0">
                <a:ln>
                  <a:noFill/>
                </a:ln>
                <a:solidFill>
                  <a:srgbClr val="80008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	per track (di-muons):</a:t>
            </a:r>
          </a:p>
        </p:txBody>
      </p:sp>
      <p:sp>
        <p:nvSpPr>
          <p:cNvPr id="75782" name="Text Box 5"/>
          <p:cNvSpPr txBox="1">
            <a:spLocks noChangeArrowheads="1"/>
          </p:cNvSpPr>
          <p:nvPr/>
        </p:nvSpPr>
        <p:spPr bwMode="auto">
          <a:xfrm>
            <a:off x="5153025" y="4056063"/>
            <a:ext cx="3700463" cy="1341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lIns="86486" tIns="43243" rIns="86486" bIns="43243">
            <a:spAutoFit/>
          </a:bodyPr>
          <a:lstStyle>
            <a:lvl1pPr defTabSz="865188" eaLnBrk="0" hangingPunct="0">
              <a:tabLst>
                <a:tab pos="433388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defTabSz="865188" eaLnBrk="0" hangingPunct="0">
              <a:tabLst>
                <a:tab pos="433388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defTabSz="865188" eaLnBrk="0" hangingPunct="0">
              <a:tabLst>
                <a:tab pos="433388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defTabSz="865188" eaLnBrk="0" hangingPunct="0">
              <a:tabLst>
                <a:tab pos="433388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defTabSz="865188" eaLnBrk="0" hangingPunct="0">
              <a:tabLst>
                <a:tab pos="433388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defTabSz="865188" eaLnBrk="0" fontAlgn="base" hangingPunct="0">
              <a:spcBef>
                <a:spcPct val="0"/>
              </a:spcBef>
              <a:spcAft>
                <a:spcPct val="0"/>
              </a:spcAft>
              <a:tabLst>
                <a:tab pos="433388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defTabSz="865188" eaLnBrk="0" fontAlgn="base" hangingPunct="0">
              <a:spcBef>
                <a:spcPct val="0"/>
              </a:spcBef>
              <a:spcAft>
                <a:spcPct val="0"/>
              </a:spcAft>
              <a:tabLst>
                <a:tab pos="433388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defTabSz="865188" eaLnBrk="0" fontAlgn="base" hangingPunct="0">
              <a:spcBef>
                <a:spcPct val="0"/>
              </a:spcBef>
              <a:spcAft>
                <a:spcPct val="0"/>
              </a:spcAft>
              <a:tabLst>
                <a:tab pos="433388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defTabSz="865188" eaLnBrk="0" fontAlgn="base" hangingPunct="0">
              <a:spcBef>
                <a:spcPct val="0"/>
              </a:spcBef>
              <a:spcAft>
                <a:spcPct val="0"/>
              </a:spcAft>
              <a:tabLst>
                <a:tab pos="433388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ctr" defTabSz="865188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>
                <a:tab pos="433388" algn="l"/>
              </a:tabLst>
              <a:defRPr/>
            </a:pPr>
            <a:r>
              <a:rPr kumimoji="0" lang="en-US" altLang="en-US" sz="2600" b="0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Symbol" pitchFamily="18" charset="2"/>
                <a:ea typeface="+mn-ea"/>
                <a:cs typeface="+mn-cs"/>
              </a:rPr>
              <a:t>s</a:t>
            </a:r>
            <a:r>
              <a:rPr kumimoji="0" lang="en-US" altLang="en-US" sz="1900" b="0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(</a:t>
            </a:r>
            <a:r>
              <a:rPr kumimoji="0" lang="en-US" altLang="en-US" sz="1900" b="0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Symbol" pitchFamily="18" charset="2"/>
                <a:ea typeface="+mn-ea"/>
                <a:cs typeface="+mn-cs"/>
              </a:rPr>
              <a:t>D</a:t>
            </a:r>
            <a:r>
              <a:rPr kumimoji="0" lang="en-US" altLang="en-US" sz="2300" b="0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Symbol" pitchFamily="18" charset="2"/>
                <a:ea typeface="+mn-ea"/>
                <a:cs typeface="+mn-cs"/>
              </a:rPr>
              <a:t>q</a:t>
            </a:r>
            <a:r>
              <a:rPr kumimoji="0" lang="en-US" altLang="en-US" sz="1900" b="0" i="0" u="none" strike="noStrike" kern="1200" cap="none" spc="0" normalizeH="0" baseline="-2000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c</a:t>
            </a:r>
            <a:r>
              <a:rPr kumimoji="0" lang="en-US" altLang="en-US" sz="1900" b="0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) = 2.4 mrad</a:t>
            </a:r>
            <a:br>
              <a:rPr kumimoji="0" lang="en-US" altLang="en-US" sz="1900" b="0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</a:br>
            <a:r>
              <a:rPr kumimoji="0" lang="en-US" altLang="en-US" sz="900" b="0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 </a:t>
            </a:r>
            <a:endParaRPr kumimoji="0" lang="en-US" altLang="en-US" sz="9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  <a:p>
            <a:pPr marL="0" marR="0" lvl="0" indent="0" algn="ctr" defTabSz="865188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>
                <a:tab pos="433388" algn="l"/>
              </a:tabLst>
              <a:defRPr/>
            </a:pPr>
            <a:r>
              <a:rPr kumimoji="0" lang="en-US" altLang="en-US" sz="19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Track Cherenkov angle resolution is </a:t>
            </a:r>
            <a:br>
              <a:rPr kumimoji="0" lang="en-US" altLang="en-US" sz="19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</a:br>
            <a:r>
              <a:rPr kumimoji="0" lang="en-US" altLang="en-US" sz="19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	within ~10% of design</a:t>
            </a:r>
          </a:p>
        </p:txBody>
      </p:sp>
      <p:pic>
        <p:nvPicPr>
          <p:cNvPr id="75783" name="Picture 6" descr="thetac_muon_web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9488" y="1285875"/>
            <a:ext cx="3605212" cy="2741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5784" name="Rectangle 7"/>
          <p:cNvSpPr>
            <a:spLocks noChangeArrowheads="1"/>
          </p:cNvSpPr>
          <p:nvPr/>
        </p:nvSpPr>
        <p:spPr bwMode="auto">
          <a:xfrm>
            <a:off x="93663" y="4143375"/>
            <a:ext cx="4470400" cy="371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6486" tIns="43243" rIns="86486" bIns="43243">
            <a:spAutoFit/>
          </a:bodyPr>
          <a:lstStyle>
            <a:lvl1pPr defTabSz="865188"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defTabSz="865188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defTabSz="865188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defTabSz="865188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defTabSz="865188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defTabSz="8651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defTabSz="8651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defTabSz="8651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defTabSz="8651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ctr" defTabSz="865188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900" b="0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Between 20 and 60 signal photons per track.</a:t>
            </a:r>
            <a:endParaRPr kumimoji="0" lang="en-US" altLang="en-US" sz="19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  <p:sp>
        <p:nvSpPr>
          <p:cNvPr id="41992" name="Rectangle 8"/>
          <p:cNvSpPr>
            <a:spLocks noChangeArrowheads="1"/>
          </p:cNvSpPr>
          <p:nvPr/>
        </p:nvSpPr>
        <p:spPr bwMode="auto">
          <a:xfrm>
            <a:off x="0" y="-17463"/>
            <a:ext cx="9144000" cy="485776"/>
          </a:xfrm>
          <a:prstGeom prst="rect">
            <a:avLst/>
          </a:prstGeom>
          <a:gradFill rotWithShape="0">
            <a:gsLst>
              <a:gs pos="0">
                <a:srgbClr val="333399"/>
              </a:gs>
              <a:gs pos="50000">
                <a:schemeClr val="tx2"/>
              </a:gs>
              <a:gs pos="100000">
                <a:srgbClr val="333399"/>
              </a:gs>
            </a:gsLst>
            <a:lin ang="0" scaled="1"/>
          </a:gradFill>
          <a:ln w="12700">
            <a:noFill/>
            <a:miter lim="800000"/>
            <a:headEnd/>
            <a:tailEnd/>
          </a:ln>
          <a:effectLst/>
        </p:spPr>
        <p:txBody>
          <a:bodyPr lIns="86493" tIns="43247" rIns="86493" bIns="43247" anchor="ctr" anchorCtr="1">
            <a:spAutoFit/>
          </a:bodyPr>
          <a:lstStyle/>
          <a:p>
            <a:pPr marL="0" marR="0" lvl="0" indent="0" algn="ctr" defTabSz="865188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imes New Roman" pitchFamily="18" charset="0"/>
                <a:ea typeface="+mn-ea"/>
                <a:cs typeface="+mn-cs"/>
              </a:rPr>
              <a:t>DIRC P</a:t>
            </a:r>
            <a:r>
              <a:rPr kumimoji="0" lang="en-US" sz="23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imes New Roman" pitchFamily="18" charset="0"/>
                <a:ea typeface="+mn-ea"/>
                <a:cs typeface="+mn-cs"/>
              </a:rPr>
              <a:t>ERFORMANCE</a:t>
            </a:r>
            <a:endParaRPr kumimoji="0" lang="en-US" sz="26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37822619"/>
      </p:ext>
    </p:extLst>
  </p:cSld>
  <p:clrMapOvr>
    <a:masterClrMapping/>
  </p:clrMapOvr>
  <p:transition advTm="68989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199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19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19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992" grpId="0" animBg="1"/>
    </p:bld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1633FDD-0A2A-4A3C-917F-978F82C5DB0C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77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6803" name="Rectangle 2"/>
          <p:cNvSpPr>
            <a:spLocks noChangeArrowheads="1"/>
          </p:cNvSpPr>
          <p:nvPr/>
        </p:nvSpPr>
        <p:spPr bwMode="auto">
          <a:xfrm>
            <a:off x="3721100" y="2730500"/>
            <a:ext cx="5208588" cy="3687763"/>
          </a:xfrm>
          <a:prstGeom prst="rect">
            <a:avLst/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</p:txBody>
      </p:sp>
      <p:graphicFrame>
        <p:nvGraphicFramePr>
          <p:cNvPr id="76804" name="Object 3"/>
          <p:cNvGraphicFramePr>
            <a:graphicFrameLocks noChangeAspect="1"/>
          </p:cNvGraphicFramePr>
          <p:nvPr/>
        </p:nvGraphicFramePr>
        <p:xfrm>
          <a:off x="3810000" y="2743200"/>
          <a:ext cx="5118100" cy="1454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70" name="Photo Editor Photo" r:id="rId4" imgW="7887801" imgH="2276793" progId="">
                  <p:embed/>
                </p:oleObj>
              </mc:Choice>
              <mc:Fallback>
                <p:oleObj name="Photo Editor Photo" r:id="rId4" imgW="7887801" imgH="2276793" progId="">
                  <p:embed/>
                  <p:pic>
                    <p:nvPicPr>
                      <p:cNvPr id="76804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10000" y="2743200"/>
                        <a:ext cx="5118100" cy="14541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rgbClr val="0066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6805" name="Object 4"/>
          <p:cNvGraphicFramePr>
            <a:graphicFrameLocks noChangeAspect="1"/>
          </p:cNvGraphicFramePr>
          <p:nvPr/>
        </p:nvGraphicFramePr>
        <p:xfrm>
          <a:off x="3805238" y="4217988"/>
          <a:ext cx="5092700" cy="2165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71" name="Photo Editor Photo" r:id="rId6" imgW="7849696" imgH="3390476" progId="">
                  <p:embed/>
                </p:oleObj>
              </mc:Choice>
              <mc:Fallback>
                <p:oleObj name="Photo Editor Photo" r:id="rId6" imgW="7849696" imgH="3390476" progId="">
                  <p:embed/>
                  <p:pic>
                    <p:nvPicPr>
                      <p:cNvPr id="76805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05238" y="4217988"/>
                        <a:ext cx="5092700" cy="21653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rgbClr val="0066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76806" name="Picture 5" descr="thch_vs_p_dstar_k_web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7488" y="1144588"/>
            <a:ext cx="2757487" cy="2141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76807" name="Group 6"/>
          <p:cNvGrpSpPr>
            <a:grpSpLocks/>
          </p:cNvGrpSpPr>
          <p:nvPr/>
        </p:nvGrpSpPr>
        <p:grpSpPr bwMode="auto">
          <a:xfrm>
            <a:off x="73025" y="785813"/>
            <a:ext cx="1814513" cy="639762"/>
            <a:chOff x="3600" y="1968"/>
            <a:chExt cx="1200" cy="430"/>
          </a:xfrm>
        </p:grpSpPr>
        <p:sp>
          <p:nvSpPr>
            <p:cNvPr id="76816" name="Text Box 7"/>
            <p:cNvSpPr txBox="1">
              <a:spLocks noChangeArrowheads="1"/>
            </p:cNvSpPr>
            <p:nvPr/>
          </p:nvSpPr>
          <p:spPr bwMode="auto">
            <a:xfrm>
              <a:off x="3600" y="1968"/>
              <a:ext cx="1200" cy="430"/>
            </a:xfrm>
            <a:prstGeom prst="rect">
              <a:avLst/>
            </a:prstGeom>
            <a:solidFill>
              <a:schemeClr val="tx1"/>
            </a:solidFill>
            <a:ln w="12700" cap="sq">
              <a:solidFill>
                <a:srgbClr val="008000"/>
              </a:solidFill>
              <a:miter lim="800000"/>
              <a:headEnd type="none" w="sm" len="sm"/>
              <a:tailEnd type="none" w="sm" len="sm"/>
            </a:ln>
          </p:spPr>
          <p:txBody>
            <a:bodyPr lIns="86486" tIns="43243" rIns="86486" bIns="43243">
              <a:spAutoFit/>
            </a:bodyPr>
            <a:lstStyle>
              <a:lvl1pPr defTabSz="865188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defTabSz="865188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defTabSz="865188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defTabSz="865188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defTabSz="865188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defTabSz="86518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defTabSz="86518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defTabSz="86518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defTabSz="86518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marL="0" marR="0" lvl="0" indent="0" algn="l" defTabSz="865188" rtl="0" eaLnBrk="0" fontAlgn="base" latinLnBrk="0" hangingPunct="0">
                <a:lnSpc>
                  <a:spcPct val="7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900" b="0" i="0" u="none" strike="noStrike" kern="1200" cap="none" spc="0" normalizeH="0" baseline="0" noProof="0">
                  <a:ln>
                    <a:noFill/>
                  </a:ln>
                  <a:solidFill>
                    <a:srgbClr val="008000"/>
                  </a:solidFill>
                  <a:effectLst/>
                  <a:uLnTx/>
                  <a:uFillTx/>
                  <a:latin typeface="Times New Roman" pitchFamily="18" charset="0"/>
                  <a:ea typeface="+mn-ea"/>
                  <a:cs typeface="+mn-cs"/>
                </a:rPr>
                <a:t>D</a:t>
              </a:r>
              <a:r>
                <a:rPr kumimoji="0" lang="en-US" altLang="en-US" sz="1900" b="0" i="0" u="none" strike="noStrike" kern="1200" cap="none" spc="0" normalizeH="0" baseline="30000" noProof="0">
                  <a:ln>
                    <a:noFill/>
                  </a:ln>
                  <a:solidFill>
                    <a:srgbClr val="008000"/>
                  </a:solidFill>
                  <a:effectLst/>
                  <a:uLnTx/>
                  <a:uFillTx/>
                  <a:latin typeface="Times New Roman" pitchFamily="18" charset="0"/>
                  <a:ea typeface="+mn-ea"/>
                  <a:cs typeface="+mn-cs"/>
                  <a:sym typeface="Symbol" pitchFamily="18" charset="2"/>
                </a:rPr>
                <a:t>–</a:t>
              </a:r>
              <a:r>
                <a:rPr kumimoji="0" lang="en-US" altLang="en-US" sz="1900" b="0" i="0" u="none" strike="noStrike" kern="1200" cap="none" spc="0" normalizeH="0" baseline="30000" noProof="0">
                  <a:ln>
                    <a:noFill/>
                  </a:ln>
                  <a:solidFill>
                    <a:srgbClr val="008000"/>
                  </a:solidFill>
                  <a:effectLst/>
                  <a:uLnTx/>
                  <a:uFillTx/>
                  <a:latin typeface="Times New Roman" pitchFamily="18" charset="0"/>
                  <a:ea typeface="+mn-ea"/>
                  <a:cs typeface="+mn-cs"/>
                </a:rPr>
                <a:t> </a:t>
              </a:r>
              <a:r>
                <a:rPr kumimoji="0" lang="en-US" altLang="en-US" sz="1900" b="0" i="0" u="none" strike="noStrike" kern="1200" cap="none" spc="0" normalizeH="0" baseline="0" noProof="0">
                  <a:ln>
                    <a:noFill/>
                  </a:ln>
                  <a:solidFill>
                    <a:srgbClr val="008000"/>
                  </a:solidFill>
                  <a:effectLst/>
                  <a:uLnTx/>
                  <a:uFillTx/>
                  <a:latin typeface="Times New Roman" pitchFamily="18" charset="0"/>
                  <a:ea typeface="+mn-ea"/>
                  <a:cs typeface="+mn-cs"/>
                  <a:sym typeface="Symbol" pitchFamily="18" charset="2"/>
                </a:rPr>
                <a:t> </a:t>
              </a:r>
              <a:r>
                <a:rPr kumimoji="0" lang="en-US" altLang="en-US" sz="1900" b="0" i="0" u="none" strike="noStrike" kern="1200" cap="none" spc="0" normalizeH="0" baseline="0" noProof="0">
                  <a:ln>
                    <a:noFill/>
                  </a:ln>
                  <a:solidFill>
                    <a:srgbClr val="008000"/>
                  </a:solidFill>
                  <a:effectLst/>
                  <a:uLnTx/>
                  <a:uFillTx/>
                  <a:latin typeface="Times New Roman" pitchFamily="18" charset="0"/>
                  <a:ea typeface="+mn-ea"/>
                  <a:cs typeface="+mn-cs"/>
                </a:rPr>
                <a:t>D</a:t>
              </a:r>
              <a:r>
                <a:rPr kumimoji="0" lang="en-US" altLang="en-US" sz="1900" b="0" i="0" u="none" strike="noStrike" kern="1200" cap="none" spc="0" normalizeH="0" baseline="30000" noProof="0">
                  <a:ln>
                    <a:noFill/>
                  </a:ln>
                  <a:solidFill>
                    <a:srgbClr val="008000"/>
                  </a:solidFill>
                  <a:effectLst/>
                  <a:uLnTx/>
                  <a:uFillTx/>
                  <a:latin typeface="Times New Roman" pitchFamily="18" charset="0"/>
                  <a:ea typeface="+mn-ea"/>
                  <a:cs typeface="+mn-cs"/>
                </a:rPr>
                <a:t>0</a:t>
              </a:r>
              <a:r>
                <a:rPr kumimoji="0" lang="en-US" altLang="en-US" sz="1900" b="0" i="0" u="none" strike="noStrike" kern="1200" cap="none" spc="0" normalizeH="0" baseline="0" noProof="0">
                  <a:ln>
                    <a:noFill/>
                  </a:ln>
                  <a:solidFill>
                    <a:srgbClr val="008000"/>
                  </a:solidFill>
                  <a:effectLst/>
                  <a:uLnTx/>
                  <a:uFillTx/>
                  <a:latin typeface="Times New Roman" pitchFamily="18" charset="0"/>
                  <a:ea typeface="+mn-ea"/>
                  <a:cs typeface="+mn-cs"/>
                </a:rPr>
                <a:t> </a:t>
              </a:r>
              <a:r>
                <a:rPr kumimoji="0" lang="en-US" altLang="en-US" sz="1900" b="0" i="0" u="none" strike="noStrike" kern="1200" cap="none" spc="0" normalizeH="0" baseline="0" noProof="0">
                  <a:ln>
                    <a:noFill/>
                  </a:ln>
                  <a:solidFill>
                    <a:srgbClr val="008000"/>
                  </a:solidFill>
                  <a:effectLst/>
                  <a:uLnTx/>
                  <a:uFillTx/>
                  <a:latin typeface="Symbol" pitchFamily="18" charset="2"/>
                  <a:ea typeface="+mn-ea"/>
                  <a:cs typeface="+mn-cs"/>
                  <a:sym typeface="Symbol" pitchFamily="18" charset="2"/>
                </a:rPr>
                <a:t>p</a:t>
              </a:r>
              <a:r>
                <a:rPr kumimoji="0" lang="en-US" altLang="en-US" sz="1900" b="0" i="0" u="none" strike="noStrike" kern="1200" cap="none" spc="0" normalizeH="0" baseline="0" noProof="0">
                  <a:ln>
                    <a:noFill/>
                  </a:ln>
                  <a:solidFill>
                    <a:srgbClr val="008000"/>
                  </a:solidFill>
                  <a:effectLst/>
                  <a:uLnTx/>
                  <a:uFillTx/>
                  <a:latin typeface="Times New Roman" pitchFamily="18" charset="0"/>
                  <a:ea typeface="+mn-ea"/>
                  <a:cs typeface="+mn-cs"/>
                  <a:sym typeface="Symbol" pitchFamily="18" charset="2"/>
                </a:rPr>
                <a:t> </a:t>
              </a:r>
              <a:r>
                <a:rPr kumimoji="0" lang="en-US" altLang="en-US" sz="1900" b="0" i="0" u="none" strike="noStrike" kern="1200" cap="none" spc="0" normalizeH="0" baseline="30000" noProof="0">
                  <a:ln>
                    <a:noFill/>
                  </a:ln>
                  <a:solidFill>
                    <a:srgbClr val="008000"/>
                  </a:solidFill>
                  <a:effectLst/>
                  <a:uLnTx/>
                  <a:uFillTx/>
                  <a:latin typeface="Times New Roman" pitchFamily="18" charset="0"/>
                  <a:ea typeface="+mn-ea"/>
                  <a:cs typeface="+mn-cs"/>
                  <a:sym typeface="Symbol" pitchFamily="18" charset="2"/>
                </a:rPr>
                <a:t>–</a:t>
              </a:r>
              <a:r>
                <a:rPr kumimoji="0" lang="en-US" altLang="en-US" sz="1900" b="0" i="0" u="none" strike="noStrike" kern="1200" cap="none" spc="0" normalizeH="0" baseline="0" noProof="0">
                  <a:ln>
                    <a:noFill/>
                  </a:ln>
                  <a:solidFill>
                    <a:srgbClr val="008000"/>
                  </a:solidFill>
                  <a:effectLst/>
                  <a:uLnTx/>
                  <a:uFillTx/>
                  <a:latin typeface="Times New Roman" pitchFamily="18" charset="0"/>
                  <a:ea typeface="+mn-ea"/>
                  <a:cs typeface="+mn-cs"/>
                  <a:sym typeface="Symbol" pitchFamily="18" charset="2"/>
                </a:rPr>
                <a:t> </a:t>
              </a:r>
              <a:endParaRPr kumimoji="0" lang="en-US" altLang="en-US" sz="1900" b="0" i="0" u="none" strike="noStrike" kern="1200" cap="none" spc="0" normalizeH="0" baseline="0" noProof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endParaRPr>
            </a:p>
            <a:p>
              <a:pPr marL="0" marR="0" lvl="0" indent="0" algn="l" defTabSz="865188" rtl="0" eaLnBrk="0" fontAlgn="base" latinLnBrk="0" hangingPunct="0">
                <a:lnSpc>
                  <a:spcPct val="7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900" b="0" i="0" u="none" strike="noStrike" kern="1200" cap="none" spc="0" normalizeH="0" baseline="0" noProof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Times New Roman" pitchFamily="18" charset="0"/>
                  <a:ea typeface="+mn-ea"/>
                  <a:cs typeface="+mn-cs"/>
                  <a:sym typeface="Symbol" pitchFamily="18" charset="2"/>
                </a:rPr>
                <a:t>	  K</a:t>
              </a:r>
              <a:r>
                <a:rPr kumimoji="0" lang="en-US" altLang="en-US" sz="1900" b="0" i="0" u="none" strike="noStrike" kern="1200" cap="none" spc="0" normalizeH="0" baseline="30000" noProof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Times New Roman" pitchFamily="18" charset="0"/>
                  <a:ea typeface="+mn-ea"/>
                  <a:cs typeface="+mn-cs"/>
                  <a:sym typeface="Symbol" pitchFamily="18" charset="2"/>
                </a:rPr>
                <a:t>–</a:t>
              </a:r>
              <a:r>
                <a:rPr kumimoji="0" lang="en-US" altLang="en-US" sz="1900" b="0" i="0" u="none" strike="noStrike" kern="1200" cap="none" spc="0" normalizeH="0" baseline="30000" noProof="0">
                  <a:ln>
                    <a:noFill/>
                  </a:ln>
                  <a:solidFill>
                    <a:srgbClr val="C0504D"/>
                  </a:solidFill>
                  <a:effectLst/>
                  <a:uLnTx/>
                  <a:uFillTx/>
                  <a:latin typeface="Times New Roman" pitchFamily="18" charset="0"/>
                  <a:ea typeface="+mn-ea"/>
                  <a:cs typeface="+mn-cs"/>
                  <a:sym typeface="Symbol" pitchFamily="18" charset="2"/>
                </a:rPr>
                <a:t> </a:t>
              </a:r>
              <a:r>
                <a:rPr kumimoji="0" lang="en-US" altLang="en-US" sz="19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Symbol" pitchFamily="18" charset="2"/>
                  <a:ea typeface="+mn-ea"/>
                  <a:cs typeface="+mn-cs"/>
                  <a:sym typeface="Symbol" pitchFamily="18" charset="2"/>
                </a:rPr>
                <a:t>p </a:t>
              </a:r>
              <a:r>
                <a:rPr kumimoji="0" lang="en-US" altLang="en-US" sz="1900" b="0" i="0" u="none" strike="noStrike" kern="1200" cap="none" spc="0" normalizeH="0" baseline="3000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Times New Roman" pitchFamily="18" charset="0"/>
                  <a:ea typeface="+mn-ea"/>
                  <a:cs typeface="+mn-cs"/>
                  <a:sym typeface="Symbol" pitchFamily="18" charset="2"/>
                </a:rPr>
                <a:t>+</a:t>
              </a:r>
              <a:r>
                <a:rPr kumimoji="0" lang="en-US" altLang="en-US" sz="19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Times New Roman" pitchFamily="18" charset="0"/>
                  <a:ea typeface="+mn-ea"/>
                  <a:cs typeface="+mn-cs"/>
                  <a:sym typeface="Symbol" pitchFamily="18" charset="2"/>
                </a:rPr>
                <a:t> </a:t>
              </a:r>
            </a:p>
          </p:txBody>
        </p:sp>
        <p:grpSp>
          <p:nvGrpSpPr>
            <p:cNvPr id="76817" name="Group 8"/>
            <p:cNvGrpSpPr>
              <a:grpSpLocks/>
            </p:cNvGrpSpPr>
            <p:nvPr/>
          </p:nvGrpSpPr>
          <p:grpSpPr bwMode="auto">
            <a:xfrm>
              <a:off x="4128" y="2160"/>
              <a:ext cx="96" cy="96"/>
              <a:chOff x="2976" y="768"/>
              <a:chExt cx="96" cy="96"/>
            </a:xfrm>
          </p:grpSpPr>
          <p:sp>
            <p:nvSpPr>
              <p:cNvPr id="76818" name="Line 9"/>
              <p:cNvSpPr>
                <a:spLocks noChangeShapeType="1"/>
              </p:cNvSpPr>
              <p:nvPr/>
            </p:nvSpPr>
            <p:spPr bwMode="auto">
              <a:xfrm>
                <a:off x="2976" y="768"/>
                <a:ext cx="0" cy="96"/>
              </a:xfrm>
              <a:prstGeom prst="line">
                <a:avLst/>
              </a:prstGeom>
              <a:noFill/>
              <a:ln w="12700" cap="sq">
                <a:solidFill>
                  <a:srgbClr val="008000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76819" name="Line 10"/>
              <p:cNvSpPr>
                <a:spLocks noChangeShapeType="1"/>
              </p:cNvSpPr>
              <p:nvPr/>
            </p:nvSpPr>
            <p:spPr bwMode="auto">
              <a:xfrm>
                <a:off x="2976" y="864"/>
                <a:ext cx="96" cy="0"/>
              </a:xfrm>
              <a:prstGeom prst="line">
                <a:avLst/>
              </a:prstGeom>
              <a:noFill/>
              <a:ln w="12700" cap="sq">
                <a:solidFill>
                  <a:srgbClr val="008000"/>
                </a:solidFill>
                <a:round/>
                <a:headEnd type="none" w="sm" len="sm"/>
                <a:tailEnd type="triangle" w="sm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ea typeface="+mn-ea"/>
                  <a:cs typeface="+mn-cs"/>
                </a:endParaRPr>
              </a:p>
            </p:txBody>
          </p:sp>
        </p:grpSp>
      </p:grpSp>
      <p:sp>
        <p:nvSpPr>
          <p:cNvPr id="76808" name="Text Box 11"/>
          <p:cNvSpPr txBox="1">
            <a:spLocks noChangeArrowheads="1"/>
          </p:cNvSpPr>
          <p:nvPr/>
        </p:nvSpPr>
        <p:spPr bwMode="auto">
          <a:xfrm>
            <a:off x="762000" y="3505200"/>
            <a:ext cx="2974975" cy="652463"/>
          </a:xfrm>
          <a:prstGeom prst="rect">
            <a:avLst/>
          </a:prstGeom>
          <a:solidFill>
            <a:schemeClr val="tx1"/>
          </a:solidFill>
          <a:ln w="12700" cap="sq">
            <a:solidFill>
              <a:schemeClr val="bg2"/>
            </a:solidFill>
            <a:miter lim="800000"/>
            <a:headEnd type="none" w="sm" len="sm"/>
            <a:tailEnd type="none" w="sm" len="sm"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lIns="0" tIns="0" rIns="0" bIns="0">
            <a:spAutoFit/>
          </a:bodyPr>
          <a:lstStyle>
            <a:lvl1pPr defTabSz="865188"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defTabSz="865188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defTabSz="865188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defTabSz="865188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defTabSz="865188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defTabSz="8651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defTabSz="8651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defTabSz="8651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defTabSz="8651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ctr" defTabSz="865188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900" b="0" i="0" u="none" strike="noStrike" kern="1200" cap="none" spc="0" normalizeH="0" baseline="0" noProof="0">
                <a:ln>
                  <a:noFill/>
                </a:ln>
                <a:solidFill>
                  <a:srgbClr val="FF33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Kaon</a:t>
            </a:r>
            <a:r>
              <a:rPr kumimoji="0" lang="en-US" altLang="en-US" sz="1900" b="0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 </a:t>
            </a:r>
            <a:r>
              <a:rPr kumimoji="0" lang="en-US" altLang="en-US" sz="1900" b="0" i="0" u="none" strike="noStrike" kern="1200" cap="none" spc="0" normalizeH="0" baseline="0" noProof="0">
                <a:ln>
                  <a:noFill/>
                </a:ln>
                <a:solidFill>
                  <a:srgbClr val="EEECE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selection efficiency for</a:t>
            </a:r>
            <a:r>
              <a:rPr kumimoji="0" lang="en-US" altLang="en-US" sz="1900" b="0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/>
            </a:r>
            <a:br>
              <a:rPr kumimoji="0" lang="en-US" altLang="en-US" sz="1900" b="0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</a:br>
            <a:r>
              <a:rPr kumimoji="0" lang="en-US" altLang="en-US" sz="23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Lucida Calligraphy" pitchFamily="66" charset="0"/>
                <a:ea typeface="+mn-ea"/>
                <a:cs typeface="+mn-cs"/>
              </a:rPr>
              <a:t>L </a:t>
            </a:r>
            <a:r>
              <a:rPr kumimoji="0" lang="en-US" altLang="en-US" sz="1900" b="0" i="0" u="none" strike="noStrike" kern="1200" cap="none" spc="0" normalizeH="0" baseline="3000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K</a:t>
            </a:r>
            <a:r>
              <a:rPr kumimoji="0" lang="en-US" altLang="en-US" sz="23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ucida Calligraphy" pitchFamily="66" charset="0"/>
                <a:ea typeface="+mn-ea"/>
                <a:cs typeface="+mn-cs"/>
              </a:rPr>
              <a:t> </a:t>
            </a:r>
            <a:r>
              <a:rPr kumimoji="0" lang="en-US" altLang="en-US" sz="2300" b="0" i="0" u="none" strike="noStrike" kern="1200" cap="none" spc="0" normalizeH="0" baseline="0" noProof="0">
                <a:ln>
                  <a:noFill/>
                </a:ln>
                <a:solidFill>
                  <a:srgbClr val="EEECE1"/>
                </a:solidFill>
                <a:effectLst/>
                <a:uLnTx/>
                <a:uFillTx/>
                <a:latin typeface="Lucida Calligraphy" pitchFamily="66" charset="0"/>
                <a:ea typeface="+mn-ea"/>
                <a:cs typeface="+mn-cs"/>
              </a:rPr>
              <a:t>&gt;</a:t>
            </a:r>
            <a:r>
              <a:rPr kumimoji="0" lang="en-US" altLang="en-US" sz="23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ucida Calligraphy" pitchFamily="66" charset="0"/>
                <a:ea typeface="+mn-ea"/>
                <a:cs typeface="+mn-cs"/>
              </a:rPr>
              <a:t> </a:t>
            </a:r>
            <a:r>
              <a:rPr kumimoji="0" lang="en-US" altLang="en-US" sz="2300" b="0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Lucida Calligraphy" pitchFamily="66" charset="0"/>
                <a:ea typeface="+mn-ea"/>
                <a:cs typeface="+mn-cs"/>
              </a:rPr>
              <a:t>L </a:t>
            </a:r>
            <a:r>
              <a:rPr kumimoji="0" lang="en-US" altLang="en-US" sz="1900" b="0" i="0" u="none" strike="noStrike" kern="1200" cap="none" spc="0" normalizeH="0" baseline="3000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Symbol" pitchFamily="18" charset="2"/>
                <a:ea typeface="+mn-ea"/>
                <a:cs typeface="+mn-cs"/>
              </a:rPr>
              <a:t>p</a:t>
            </a:r>
            <a:endParaRPr kumimoji="0" lang="en-US" altLang="en-US" sz="1500" b="0" i="0" u="none" strike="noStrike" kern="1200" cap="none" spc="0" normalizeH="0" baseline="0" noProof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  <p:sp>
        <p:nvSpPr>
          <p:cNvPr id="76809" name="Text Box 12"/>
          <p:cNvSpPr txBox="1">
            <a:spLocks noChangeArrowheads="1"/>
          </p:cNvSpPr>
          <p:nvPr/>
        </p:nvSpPr>
        <p:spPr bwMode="auto">
          <a:xfrm>
            <a:off x="4543425" y="4883150"/>
            <a:ext cx="2978150" cy="315913"/>
          </a:xfrm>
          <a:prstGeom prst="rect">
            <a:avLst/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lIns="86486" tIns="43243" rIns="86486" bIns="43243">
            <a:spAutoFit/>
          </a:bodyPr>
          <a:lstStyle>
            <a:lvl1pPr defTabSz="865188"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defTabSz="865188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defTabSz="865188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defTabSz="865188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defTabSz="865188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defTabSz="8651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defTabSz="8651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defTabSz="8651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defTabSz="8651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865188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500" b="0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Symbol" pitchFamily="18" charset="2"/>
                <a:ea typeface="+mn-ea"/>
                <a:cs typeface="+mn-cs"/>
              </a:rPr>
              <a:t>p</a:t>
            </a:r>
            <a:r>
              <a:rPr kumimoji="0" lang="en-US" altLang="en-US" sz="1500" b="0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 mis-id as</a:t>
            </a:r>
            <a:r>
              <a:rPr kumimoji="0" lang="en-US" altLang="en-US" sz="1500" b="0" i="0" u="none" strike="noStrike" kern="1200" cap="none" spc="0" normalizeH="0" baseline="0" noProof="0">
                <a:ln>
                  <a:noFill/>
                </a:ln>
                <a:solidFill>
                  <a:srgbClr val="C0504D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 </a:t>
            </a:r>
            <a:r>
              <a:rPr kumimoji="0" lang="en-US" altLang="en-US" sz="15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K</a:t>
            </a:r>
            <a:endParaRPr kumimoji="0" lang="en-US" altLang="en-US" sz="1300" b="0" i="0" u="none" strike="noStrike" kern="1200" cap="none" spc="0" normalizeH="0" baseline="0" noProof="0">
              <a:ln>
                <a:noFill/>
              </a:ln>
              <a:solidFill>
                <a:srgbClr val="C0504D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  <p:sp>
        <p:nvSpPr>
          <p:cNvPr id="76810" name="Text Box 13"/>
          <p:cNvSpPr txBox="1">
            <a:spLocks noChangeArrowheads="1"/>
          </p:cNvSpPr>
          <p:nvPr/>
        </p:nvSpPr>
        <p:spPr bwMode="auto">
          <a:xfrm>
            <a:off x="2012950" y="2428875"/>
            <a:ext cx="1179513" cy="428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lIns="86486" tIns="43243" rIns="86486" bIns="43243">
            <a:spAutoFit/>
          </a:bodyPr>
          <a:lstStyle>
            <a:lvl1pPr defTabSz="865188"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defTabSz="865188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defTabSz="865188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defTabSz="865188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defTabSz="865188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defTabSz="8651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defTabSz="8651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defTabSz="8651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defTabSz="8651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865188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100" b="0" i="0" u="none" strike="noStrike" kern="1200" cap="none" spc="0" normalizeH="0" baseline="0" noProof="0">
                <a:ln>
                  <a:noFill/>
                </a:ln>
                <a:solidFill>
                  <a:srgbClr val="EEECE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(6% comb.</a:t>
            </a:r>
            <a:br>
              <a:rPr kumimoji="0" lang="en-US" altLang="en-US" sz="1100" b="0" i="0" u="none" strike="noStrike" kern="1200" cap="none" spc="0" normalizeH="0" baseline="0" noProof="0">
                <a:ln>
                  <a:noFill/>
                </a:ln>
                <a:solidFill>
                  <a:srgbClr val="EEECE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</a:br>
            <a:r>
              <a:rPr kumimoji="0" lang="en-US" altLang="en-US" sz="1100" b="0" i="0" u="none" strike="noStrike" kern="1200" cap="none" spc="0" normalizeH="0" baseline="0" noProof="0">
                <a:ln>
                  <a:noFill/>
                </a:ln>
                <a:solidFill>
                  <a:srgbClr val="EEECE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  background)</a:t>
            </a:r>
          </a:p>
        </p:txBody>
      </p:sp>
      <p:sp>
        <p:nvSpPr>
          <p:cNvPr id="76811" name="Text Box 14"/>
          <p:cNvSpPr txBox="1">
            <a:spLocks noChangeArrowheads="1"/>
          </p:cNvSpPr>
          <p:nvPr/>
        </p:nvSpPr>
        <p:spPr bwMode="auto">
          <a:xfrm>
            <a:off x="5268913" y="3878263"/>
            <a:ext cx="3462337" cy="257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lIns="86486" tIns="43243" rIns="86486" bIns="43243">
            <a:spAutoFit/>
          </a:bodyPr>
          <a:lstStyle>
            <a:lvl1pPr defTabSz="865188"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defTabSz="865188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defTabSz="865188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defTabSz="865188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defTabSz="865188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defTabSz="8651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defTabSz="8651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defTabSz="8651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defTabSz="8651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865188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100" b="0" i="0" u="none" strike="noStrike" kern="1200" cap="none" spc="0" normalizeH="0" baseline="0" noProof="0">
                <a:ln>
                  <a:noFill/>
                </a:ln>
                <a:solidFill>
                  <a:srgbClr val="EEECE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(track in DIRC fiducial, comb. background corrected)</a:t>
            </a:r>
          </a:p>
        </p:txBody>
      </p:sp>
      <p:sp>
        <p:nvSpPr>
          <p:cNvPr id="76812" name="Rectangle 15"/>
          <p:cNvSpPr>
            <a:spLocks noChangeArrowheads="1"/>
          </p:cNvSpPr>
          <p:nvPr/>
        </p:nvSpPr>
        <p:spPr bwMode="auto">
          <a:xfrm>
            <a:off x="5227638" y="3525838"/>
            <a:ext cx="1219200" cy="395287"/>
          </a:xfrm>
          <a:prstGeom prst="rect">
            <a:avLst/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</p:txBody>
      </p:sp>
      <p:sp>
        <p:nvSpPr>
          <p:cNvPr id="76813" name="Text Box 16"/>
          <p:cNvSpPr txBox="1">
            <a:spLocks noChangeArrowheads="1"/>
          </p:cNvSpPr>
          <p:nvPr/>
        </p:nvSpPr>
        <p:spPr bwMode="auto">
          <a:xfrm>
            <a:off x="4419600" y="533400"/>
            <a:ext cx="3194050" cy="150177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86486" tIns="43243" rIns="86486" bIns="43243">
            <a:spAutoFit/>
          </a:bodyPr>
          <a:lstStyle>
            <a:lvl1pPr defTabSz="865188"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defTabSz="865188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defTabSz="865188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defTabSz="865188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defTabSz="865188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defTabSz="8651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defTabSz="8651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defTabSz="8651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defTabSz="8651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ctr" defTabSz="865188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3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Kaon selection efficiency </a:t>
            </a:r>
            <a:br>
              <a:rPr kumimoji="0" lang="en-US" altLang="en-US" sz="23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</a:br>
            <a:r>
              <a:rPr kumimoji="0" lang="en-US" altLang="en-US" sz="23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typically above 95%</a:t>
            </a:r>
          </a:p>
          <a:p>
            <a:pPr marL="0" marR="0" lvl="0" indent="0" algn="ctr" defTabSz="865188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3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with mis-ID of 2-10% </a:t>
            </a:r>
          </a:p>
          <a:p>
            <a:pPr marL="0" marR="0" lvl="0" indent="0" algn="ctr" defTabSz="865188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3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between 0.8-3GeV/c.</a:t>
            </a:r>
          </a:p>
        </p:txBody>
      </p:sp>
      <p:sp>
        <p:nvSpPr>
          <p:cNvPr id="43025" name="Rectangle 17"/>
          <p:cNvSpPr>
            <a:spLocks noChangeArrowheads="1"/>
          </p:cNvSpPr>
          <p:nvPr/>
        </p:nvSpPr>
        <p:spPr bwMode="auto">
          <a:xfrm>
            <a:off x="0" y="-17463"/>
            <a:ext cx="9144000" cy="485776"/>
          </a:xfrm>
          <a:prstGeom prst="rect">
            <a:avLst/>
          </a:prstGeom>
          <a:gradFill rotWithShape="0">
            <a:gsLst>
              <a:gs pos="0">
                <a:srgbClr val="333399"/>
              </a:gs>
              <a:gs pos="50000">
                <a:schemeClr val="tx2"/>
              </a:gs>
              <a:gs pos="100000">
                <a:srgbClr val="333399"/>
              </a:gs>
            </a:gsLst>
            <a:lin ang="0" scaled="1"/>
          </a:gradFill>
          <a:ln w="12700">
            <a:noFill/>
            <a:miter lim="800000"/>
            <a:headEnd/>
            <a:tailEnd/>
          </a:ln>
          <a:effectLst/>
        </p:spPr>
        <p:txBody>
          <a:bodyPr lIns="86493" tIns="43247" rIns="86493" bIns="43247" anchor="ctr" anchorCtr="1">
            <a:spAutoFit/>
          </a:bodyPr>
          <a:lstStyle/>
          <a:p>
            <a:pPr marL="0" marR="0" lvl="0" indent="0" algn="ctr" defTabSz="865188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imes New Roman" pitchFamily="18" charset="0"/>
                <a:ea typeface="+mn-ea"/>
                <a:cs typeface="+mn-cs"/>
              </a:rPr>
              <a:t>DIRC P</a:t>
            </a:r>
            <a:r>
              <a:rPr kumimoji="0" lang="en-US" sz="23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imes New Roman" pitchFamily="18" charset="0"/>
                <a:ea typeface="+mn-ea"/>
                <a:cs typeface="+mn-cs"/>
              </a:rPr>
              <a:t>ERFORMANCE</a:t>
            </a:r>
            <a:endParaRPr kumimoji="0" lang="en-US" sz="26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  <p:pic>
        <p:nvPicPr>
          <p:cNvPr id="76815" name="Picture 18" descr="mass_dstar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4419600"/>
            <a:ext cx="2901950" cy="2265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08741421"/>
      </p:ext>
    </p:extLst>
  </p:cSld>
  <p:clrMapOvr>
    <a:masterClrMapping/>
  </p:clrMapOvr>
  <p:transition advTm="37204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30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30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30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025" grpId="0" animBg="1"/>
    </p:bld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1FE4F7B-EBD0-413F-9028-D7263B10F3D7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78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77827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533400"/>
            <a:ext cx="3305175" cy="312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7828" name="Text Box 5"/>
          <p:cNvSpPr txBox="1">
            <a:spLocks noChangeArrowheads="1"/>
          </p:cNvSpPr>
          <p:nvPr/>
        </p:nvSpPr>
        <p:spPr bwMode="auto">
          <a:xfrm>
            <a:off x="2286000" y="152400"/>
            <a:ext cx="3851275" cy="376238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New Development: Focussing DIRC</a:t>
            </a:r>
          </a:p>
        </p:txBody>
      </p:sp>
      <p:pic>
        <p:nvPicPr>
          <p:cNvPr id="77829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3962400"/>
            <a:ext cx="5899150" cy="2655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7830" name="Picture 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9600" y="2133600"/>
            <a:ext cx="2239963" cy="503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7831" name="Text Box 10"/>
          <p:cNvSpPr txBox="1">
            <a:spLocks noChangeArrowheads="1"/>
          </p:cNvSpPr>
          <p:nvPr/>
        </p:nvSpPr>
        <p:spPr bwMode="auto">
          <a:xfrm>
            <a:off x="4267200" y="2590800"/>
            <a:ext cx="4505325" cy="1190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 Red photons arrive before blue photons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  Time of Propagation= PathLength/ v </a:t>
            </a:r>
            <a:r>
              <a:rPr kumimoji="0" lang="en-US" altLang="en-US" sz="1800" b="0" i="0" u="none" strike="noStrike" kern="1200" cap="none" spc="0" normalizeH="0" baseline="-2500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group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  Correct for Chromatic error from the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    mesurement of  time of propagation.</a:t>
            </a:r>
          </a:p>
        </p:txBody>
      </p:sp>
      <p:sp>
        <p:nvSpPr>
          <p:cNvPr id="77832" name="TextBox 7"/>
          <p:cNvSpPr txBox="1">
            <a:spLocks noChangeArrowheads="1"/>
          </p:cNvSpPr>
          <p:nvPr/>
        </p:nvSpPr>
        <p:spPr bwMode="auto">
          <a:xfrm>
            <a:off x="6477000" y="4267200"/>
            <a:ext cx="25209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Ref: NIMA 595(2008)104-107</a:t>
            </a:r>
          </a:p>
        </p:txBody>
      </p:sp>
    </p:spTree>
    <p:extLst>
      <p:ext uri="{BB962C8B-B14F-4D97-AF65-F5344CB8AC3E}">
        <p14:creationId xmlns:p14="http://schemas.microsoft.com/office/powerpoint/2010/main" val="3610094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9F4F42A-607F-4131-AC6F-0E796CBD1F34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79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26627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2000"/>
            <a:ext cx="7848600" cy="3805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628" name="Text Box 3"/>
          <p:cNvSpPr txBox="1">
            <a:spLocks noChangeArrowheads="1"/>
          </p:cNvSpPr>
          <p:nvPr/>
        </p:nvSpPr>
        <p:spPr bwMode="auto">
          <a:xfrm>
            <a:off x="1143000" y="4495800"/>
            <a:ext cx="5365750" cy="346075"/>
          </a:xfrm>
          <a:prstGeom prst="rect">
            <a:avLst/>
          </a:prstGeom>
          <a:noFill/>
          <a:ln w="9525">
            <a:solidFill>
              <a:srgbClr val="3366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C0504D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     Photon Detector of the  CLEO-III  Cherenkov detector</a:t>
            </a:r>
          </a:p>
        </p:txBody>
      </p:sp>
      <p:sp>
        <p:nvSpPr>
          <p:cNvPr id="26629" name="Text Box 4"/>
          <p:cNvSpPr txBox="1">
            <a:spLocks noChangeArrowheads="1"/>
          </p:cNvSpPr>
          <p:nvPr/>
        </p:nvSpPr>
        <p:spPr bwMode="auto">
          <a:xfrm>
            <a:off x="2971800" y="152400"/>
            <a:ext cx="2884488" cy="346075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Gas Based  Photon Detectors</a:t>
            </a:r>
          </a:p>
        </p:txBody>
      </p:sp>
      <p:sp>
        <p:nvSpPr>
          <p:cNvPr id="26630" name="Text Box 5"/>
          <p:cNvSpPr txBox="1">
            <a:spLocks noChangeArrowheads="1"/>
          </p:cNvSpPr>
          <p:nvPr/>
        </p:nvSpPr>
        <p:spPr bwMode="auto">
          <a:xfrm>
            <a:off x="5943600" y="3581400"/>
            <a:ext cx="3000375" cy="82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C0504D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QE: 33% at 150 nm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C0504D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Spectral Range: 135-165 nm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C0504D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TEA: Triethylamine</a:t>
            </a:r>
          </a:p>
        </p:txBody>
      </p:sp>
      <p:sp>
        <p:nvSpPr>
          <p:cNvPr id="26631" name="Text Box 6"/>
          <p:cNvSpPr txBox="1">
            <a:spLocks noChangeArrowheads="1"/>
          </p:cNvSpPr>
          <p:nvPr/>
        </p:nvSpPr>
        <p:spPr bwMode="auto">
          <a:xfrm>
            <a:off x="288925" y="5016500"/>
            <a:ext cx="8737600" cy="82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photon passes through the CaF</a:t>
            </a:r>
            <a:r>
              <a:rPr kumimoji="0" lang="en-US" altLang="en-US" sz="1600" b="0" i="0" u="none" strike="noStrike" kern="1200" cap="none" spc="0" normalizeH="0" baseline="-2500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2   </a:t>
            </a: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and  converts to photoelectron by ionizing a TEA molecule.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The photoelectron drifts towards and avalanches near the anode wires,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   theirby  inducing a charge signal on the cathode pads.</a:t>
            </a:r>
          </a:p>
        </p:txBody>
      </p:sp>
    </p:spTree>
    <p:extLst>
      <p:ext uri="{BB962C8B-B14F-4D97-AF65-F5344CB8AC3E}">
        <p14:creationId xmlns:p14="http://schemas.microsoft.com/office/powerpoint/2010/main" val="784030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3600" dirty="0">
                <a:cs typeface="Arial" pitchFamily="34" charset="0"/>
              </a:rPr>
              <a:t>Transition </a:t>
            </a:r>
            <a:r>
              <a:rPr lang="en-US" altLang="en-US" sz="3600" dirty="0" smtClean="0">
                <a:cs typeface="Arial" pitchFamily="34" charset="0"/>
              </a:rPr>
              <a:t>Radiation </a:t>
            </a:r>
            <a:r>
              <a:rPr lang="en-US" altLang="en-US" sz="3600" dirty="0">
                <a:cs typeface="Arial" pitchFamily="34" charset="0"/>
              </a:rPr>
              <a:t>(</a:t>
            </a:r>
            <a:r>
              <a:rPr lang="en-US" altLang="en-US" sz="3600" dirty="0" smtClean="0">
                <a:cs typeface="Arial" pitchFamily="34" charset="0"/>
              </a:rPr>
              <a:t>TR)</a:t>
            </a:r>
            <a:endParaRPr lang="en-GB" sz="3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5DEEA70-F2A5-4F11-9D2F-52A27AAB522D}" type="slidenum">
              <a:rPr lang="en-GB" smtClean="0"/>
              <a:pPr>
                <a:defRPr/>
              </a:pPr>
              <a:t>8</a:t>
            </a:fld>
            <a:endParaRPr lang="en-GB"/>
          </a:p>
        </p:txBody>
      </p:sp>
      <p:sp>
        <p:nvSpPr>
          <p:cNvPr id="5" name="TextBox 3"/>
          <p:cNvSpPr txBox="1">
            <a:spLocks noChangeArrowheads="1"/>
          </p:cNvSpPr>
          <p:nvPr/>
        </p:nvSpPr>
        <p:spPr bwMode="auto">
          <a:xfrm>
            <a:off x="307975" y="1452371"/>
            <a:ext cx="8656638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buFont typeface="Wingdings" pitchFamily="2" charset="2"/>
              <a:buChar char="§"/>
            </a:pPr>
            <a:r>
              <a:rPr lang="en-US" altLang="en-US" sz="2000" dirty="0">
                <a:cs typeface="Arial" pitchFamily="34" charset="0"/>
              </a:rPr>
              <a:t> Transition Radiation:  Radiation in the x-ray region when ultra</a:t>
            </a:r>
          </a:p>
          <a:p>
            <a:pPr eaLnBrk="1" hangingPunct="1"/>
            <a:r>
              <a:rPr lang="en-US" altLang="en-US" sz="2000" dirty="0">
                <a:cs typeface="Arial" pitchFamily="34" charset="0"/>
              </a:rPr>
              <a:t>                                      relativistic particles  cross the boundary  </a:t>
            </a:r>
          </a:p>
          <a:p>
            <a:pPr eaLnBrk="1" hangingPunct="1"/>
            <a:r>
              <a:rPr lang="en-US" altLang="en-US" sz="2000" dirty="0">
                <a:cs typeface="Arial" pitchFamily="34" charset="0"/>
              </a:rPr>
              <a:t>                                      between 2 media with different dielectric constants.</a:t>
            </a:r>
          </a:p>
          <a:p>
            <a:pPr eaLnBrk="1" hangingPunct="1">
              <a:buFont typeface="Wingdings" pitchFamily="2" charset="2"/>
              <a:buChar char="§"/>
            </a:pPr>
            <a:r>
              <a:rPr lang="en-US" altLang="en-US" sz="2000" dirty="0">
                <a:cs typeface="Arial" pitchFamily="34" charset="0"/>
              </a:rPr>
              <a:t>  Mainly for   e-</a:t>
            </a:r>
            <a:r>
              <a:rPr lang="en-US" altLang="en-US" sz="2000" dirty="0">
                <a:latin typeface="Symbol" pitchFamily="18" charset="2"/>
                <a:cs typeface="Arial" pitchFamily="34" charset="0"/>
              </a:rPr>
              <a:t>p   </a:t>
            </a:r>
            <a:r>
              <a:rPr lang="en-US" altLang="en-US" sz="2000" dirty="0">
                <a:cs typeface="Arial" pitchFamily="34" charset="0"/>
              </a:rPr>
              <a:t>separation in 0.5 GeV/c </a:t>
            </a:r>
            <a:r>
              <a:rPr lang="en-US" altLang="en-US" sz="2000" dirty="0">
                <a:cs typeface="Arial" pitchFamily="34" charset="0"/>
                <a:sym typeface="Wingdings" pitchFamily="2" charset="2"/>
              </a:rPr>
              <a:t> 200 GeV/c.</a:t>
            </a:r>
            <a:endParaRPr lang="en-US" altLang="en-US" sz="2000" dirty="0">
              <a:cs typeface="Arial" pitchFamily="34" charset="0"/>
            </a:endParaRPr>
          </a:p>
        </p:txBody>
      </p:sp>
      <p:sp>
        <p:nvSpPr>
          <p:cNvPr id="6" name="TextBox 4"/>
          <p:cNvSpPr txBox="1">
            <a:spLocks noChangeArrowheads="1"/>
          </p:cNvSpPr>
          <p:nvPr/>
        </p:nvSpPr>
        <p:spPr bwMode="auto">
          <a:xfrm>
            <a:off x="307975" y="2918670"/>
            <a:ext cx="7352718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altLang="en-US" sz="1600" dirty="0">
                <a:latin typeface="Calibri" pitchFamily="34" charset="0"/>
              </a:rPr>
              <a:t>  Full explanations and  the derivations from Maxwell’s equations:</a:t>
            </a:r>
          </a:p>
          <a:p>
            <a:pPr eaLnBrk="1" hangingPunct="1"/>
            <a:r>
              <a:rPr lang="en-US" altLang="en-US" sz="1600" dirty="0">
                <a:latin typeface="Calibri" pitchFamily="34" charset="0"/>
              </a:rPr>
              <a:t>                                                              NIMA 326 (1993) 434-469 and references there in.  </a:t>
            </a:r>
          </a:p>
        </p:txBody>
      </p:sp>
      <p:sp>
        <p:nvSpPr>
          <p:cNvPr id="23" name="Rectangle 22"/>
          <p:cNvSpPr/>
          <p:nvPr/>
        </p:nvSpPr>
        <p:spPr>
          <a:xfrm>
            <a:off x="1222375" y="4017073"/>
            <a:ext cx="1981200" cy="914400"/>
          </a:xfrm>
          <a:prstGeom prst="rect">
            <a:avLst/>
          </a:prstGeom>
          <a:solidFill>
            <a:srgbClr val="4F81BD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</a:t>
            </a:r>
            <a:endParaRPr kumimoji="0" lang="en-US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cxnSp>
        <p:nvCxnSpPr>
          <p:cNvPr id="24" name="Straight Arrow Connector 23"/>
          <p:cNvCxnSpPr/>
          <p:nvPr/>
        </p:nvCxnSpPr>
        <p:spPr>
          <a:xfrm>
            <a:off x="307975" y="4398073"/>
            <a:ext cx="4191000" cy="1588"/>
          </a:xfrm>
          <a:prstGeom prst="straightConnector1">
            <a:avLst/>
          </a:prstGeom>
          <a:noFill/>
          <a:ln w="9525" cap="flat" cmpd="sng" algn="ctr">
            <a:solidFill>
              <a:srgbClr val="FF0000"/>
            </a:solidFill>
            <a:prstDash val="solid"/>
            <a:tailEnd type="arrow"/>
          </a:ln>
          <a:effectLst/>
        </p:spPr>
      </p:cxnSp>
      <p:sp>
        <p:nvSpPr>
          <p:cNvPr id="25" name="Oval 24"/>
          <p:cNvSpPr/>
          <p:nvPr/>
        </p:nvSpPr>
        <p:spPr>
          <a:xfrm>
            <a:off x="3584575" y="3636073"/>
            <a:ext cx="228600" cy="1143000"/>
          </a:xfrm>
          <a:prstGeom prst="ellipse">
            <a:avLst/>
          </a:prstGeom>
          <a:noFill/>
          <a:ln w="25400" cap="flat" cmpd="sng" algn="ctr">
            <a:gradFill>
              <a:gsLst>
                <a:gs pos="0">
                  <a:srgbClr val="3399FF"/>
                </a:gs>
                <a:gs pos="16000">
                  <a:srgbClr val="00CCCC"/>
                </a:gs>
                <a:gs pos="47000">
                  <a:srgbClr val="9999FF"/>
                </a:gs>
                <a:gs pos="60001">
                  <a:srgbClr val="2E6792"/>
                </a:gs>
                <a:gs pos="71001">
                  <a:srgbClr val="3333CC"/>
                </a:gs>
                <a:gs pos="81000">
                  <a:srgbClr val="1170FF"/>
                </a:gs>
                <a:gs pos="100000">
                  <a:srgbClr val="006699"/>
                </a:gs>
              </a:gsLst>
              <a:lin ang="5400000" scaled="0"/>
            </a:gradFill>
            <a:prstDash val="sysDash"/>
          </a:ln>
          <a:effectLst/>
          <a:scene3d>
            <a:camera prst="orthographicFront">
              <a:rot lat="1200000" lon="0" rev="6600000"/>
            </a:camera>
            <a:lightRig rig="threePt" dir="t"/>
          </a:scene3d>
          <a:sp3d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6" name="Oval 25"/>
          <p:cNvSpPr/>
          <p:nvPr/>
        </p:nvSpPr>
        <p:spPr>
          <a:xfrm>
            <a:off x="3508375" y="4245673"/>
            <a:ext cx="228600" cy="1143000"/>
          </a:xfrm>
          <a:prstGeom prst="ellipse">
            <a:avLst/>
          </a:prstGeom>
          <a:noFill/>
          <a:ln w="25400" cap="flat" cmpd="sng" algn="ctr">
            <a:solidFill>
              <a:srgbClr val="4F81BD">
                <a:shade val="50000"/>
              </a:srgbClr>
            </a:solidFill>
            <a:prstDash val="sysDash"/>
          </a:ln>
          <a:effectLst/>
          <a:scene3d>
            <a:camera prst="orthographicFront">
              <a:rot lat="0" lon="0" rev="3000000"/>
            </a:camera>
            <a:lightRig rig="threePt" dir="t"/>
          </a:scene3d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cxnSp>
        <p:nvCxnSpPr>
          <p:cNvPr id="27" name="Straight Arrow Connector 26"/>
          <p:cNvCxnSpPr/>
          <p:nvPr/>
        </p:nvCxnSpPr>
        <p:spPr>
          <a:xfrm flipV="1">
            <a:off x="3127375" y="3940873"/>
            <a:ext cx="1219200" cy="457200"/>
          </a:xfrm>
          <a:prstGeom prst="straightConnector1">
            <a:avLst/>
          </a:prstGeom>
          <a:noFill/>
          <a:ln w="9525" cap="flat" cmpd="sng" algn="ctr">
            <a:solidFill>
              <a:sysClr val="windowText" lastClr="000000"/>
            </a:solidFill>
            <a:prstDash val="solid"/>
            <a:tailEnd type="arrow"/>
          </a:ln>
          <a:effectLst/>
        </p:spPr>
      </p:cxnSp>
      <p:sp>
        <p:nvSpPr>
          <p:cNvPr id="28" name="TextBox 28"/>
          <p:cNvSpPr txBox="1">
            <a:spLocks noChangeArrowheads="1"/>
          </p:cNvSpPr>
          <p:nvPr/>
        </p:nvSpPr>
        <p:spPr bwMode="auto">
          <a:xfrm>
            <a:off x="4041775" y="4093273"/>
            <a:ext cx="3048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altLang="en-US" sz="1800">
                <a:solidFill>
                  <a:prstClr val="black"/>
                </a:solidFill>
                <a:latin typeface="Symbol" pitchFamily="18" charset="2"/>
              </a:rPr>
              <a:t>q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4727575" y="4074907"/>
            <a:ext cx="393050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1" hangingPunct="1"/>
            <a:r>
              <a:rPr lang="en-US" altLang="en-US" sz="1800" dirty="0">
                <a:latin typeface="Calibri" pitchFamily="34" charset="0"/>
              </a:rPr>
              <a:t>The radiation is peaked at a </a:t>
            </a:r>
            <a:r>
              <a:rPr lang="en-US" altLang="en-US" sz="1800" dirty="0" smtClean="0">
                <a:latin typeface="Calibri" pitchFamily="34" charset="0"/>
              </a:rPr>
              <a:t>small angle:</a:t>
            </a:r>
          </a:p>
          <a:p>
            <a:pPr eaLnBrk="1" hangingPunct="1"/>
            <a:r>
              <a:rPr lang="en-US" altLang="en-US" sz="1800" dirty="0" smtClean="0">
                <a:latin typeface="Symbol" pitchFamily="18" charset="2"/>
              </a:rPr>
              <a:t>q  </a:t>
            </a:r>
            <a:r>
              <a:rPr lang="en-US" altLang="en-US" sz="1800" dirty="0">
                <a:latin typeface="Symbol" pitchFamily="18" charset="2"/>
              </a:rPr>
              <a:t>= 1/g</a:t>
            </a:r>
            <a:endParaRPr lang="en-GB" sz="1800" dirty="0"/>
          </a:p>
        </p:txBody>
      </p:sp>
      <p:sp>
        <p:nvSpPr>
          <p:cNvPr id="31" name="TextBox 30"/>
          <p:cNvSpPr txBox="1"/>
          <p:nvPr/>
        </p:nvSpPr>
        <p:spPr>
          <a:xfrm>
            <a:off x="3777062" y="4278217"/>
            <a:ext cx="37702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g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2" name="TextBox 31"/>
              <p:cNvSpPr txBox="1"/>
              <p:nvPr/>
            </p:nvSpPr>
            <p:spPr>
              <a:xfrm>
                <a:off x="742580" y="5290422"/>
                <a:ext cx="2460995" cy="70128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𝑑𝑊</m:t>
                          </m:r>
                        </m:num>
                        <m:den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𝜔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𝜃</m:t>
                          </m:r>
                        </m:den>
                      </m:f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𝛼</m:t>
                          </m:r>
                        </m:num>
                        <m:den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</m:den>
                      </m:f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d>
                        <m:d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𝜃</m:t>
                          </m:r>
                        </m:e>
                      </m:d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32" name="TextBox 3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2580" y="5290422"/>
                <a:ext cx="2460995" cy="701282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3" name="TextBox 32"/>
              <p:cNvSpPr txBox="1"/>
              <p:nvPr/>
            </p:nvSpPr>
            <p:spPr>
              <a:xfrm>
                <a:off x="3640939" y="5350535"/>
                <a:ext cx="4019754" cy="58105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6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600" b="0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  <m:sub>
                          <m:r>
                            <a:rPr lang="en-GB" sz="1600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d>
                        <m:dPr>
                          <m:ctrlPr>
                            <a:rPr lang="en-GB" sz="160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16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𝜃</m:t>
                          </m:r>
                        </m:e>
                      </m:d>
                      <m:r>
                        <a:rPr lang="en-GB" sz="1600" b="0" i="1" smtClean="0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GB" sz="16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𝜃</m:t>
                          </m:r>
                        </m:e>
                        <m:sup>
                          <m:r>
                            <a:rPr lang="en-GB" sz="1600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  <m:d>
                        <m:dPr>
                          <m:ctrlPr>
                            <a:rPr lang="en-GB" sz="16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GB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GB" sz="1600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sSup>
                                <m:sSupPr>
                                  <m:ctrlPr>
                                    <a:rPr lang="en-GB" sz="16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GB" sz="16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𝛾</m:t>
                                  </m:r>
                                </m:e>
                                <m:sup>
                                  <m:r>
                                    <a:rPr lang="en-GB" sz="1600" b="0" i="1" smtClean="0">
                                      <a:latin typeface="Cambria Math" panose="02040503050406030204" pitchFamily="18" charset="0"/>
                                    </a:rPr>
                                    <m:t>−2</m:t>
                                  </m:r>
                                </m:sup>
                              </m:sSup>
                              <m:r>
                                <a:rPr lang="en-GB" sz="1600" b="0" i="1" smtClean="0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sSup>
                                <m:sSupPr>
                                  <m:ctrlPr>
                                    <a:rPr lang="en-GB" sz="16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GB" sz="16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𝜃</m:t>
                                  </m:r>
                                </m:e>
                                <m:sup>
                                  <m:r>
                                    <a:rPr lang="en-GB" sz="1600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en-GB" sz="1600" b="0" i="1" smtClean="0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sSubSup>
                                <m:sSubSupPr>
                                  <m:ctrlPr>
                                    <a:rPr lang="en-GB" sz="16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GB" sz="16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𝜉</m:t>
                                  </m:r>
                                </m:e>
                                <m:sub>
                                  <m:r>
                                    <a:rPr lang="en-GB" sz="1600" b="0" i="1" smtClean="0">
                                      <a:latin typeface="Cambria Math" panose="02040503050406030204" pitchFamily="18" charset="0"/>
                                    </a:rPr>
                                    <m:t>𝑔</m:t>
                                  </m:r>
                                </m:sub>
                                <m:sup>
                                  <m:r>
                                    <a:rPr lang="en-GB" sz="1600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bSup>
                            </m:den>
                          </m:f>
                          <m:r>
                            <a:rPr lang="en-GB" sz="1600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f>
                            <m:fPr>
                              <m:ctrlPr>
                                <a:rPr lang="en-GB" sz="16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GB" sz="1600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sSup>
                                <m:sSupPr>
                                  <m:ctrlPr>
                                    <a:rPr lang="en-GB" sz="1600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GB" sz="16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𝛾</m:t>
                                  </m:r>
                                </m:e>
                                <m:sup>
                                  <m:r>
                                    <a:rPr lang="en-GB" sz="1600" i="1">
                                      <a:latin typeface="Cambria Math" panose="02040503050406030204" pitchFamily="18" charset="0"/>
                                    </a:rPr>
                                    <m:t>−2</m:t>
                                  </m:r>
                                </m:sup>
                              </m:sSup>
                              <m:r>
                                <a:rPr lang="en-GB" sz="1600" i="1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sSup>
                                <m:sSupPr>
                                  <m:ctrlPr>
                                    <a:rPr lang="en-GB" sz="1600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GB" sz="16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𝜃</m:t>
                                  </m:r>
                                </m:e>
                                <m:sup>
                                  <m:r>
                                    <a:rPr lang="en-GB" sz="1600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en-GB" sz="1600" i="1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sSubSup>
                                <m:sSubSupPr>
                                  <m:ctrlPr>
                                    <a:rPr lang="en-GB" sz="1600" i="1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GB" sz="16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𝜉</m:t>
                                  </m:r>
                                </m:e>
                                <m:sub>
                                  <m:r>
                                    <a:rPr lang="en-GB" sz="16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𝑓</m:t>
                                  </m:r>
                                </m:sub>
                                <m:sup>
                                  <m:r>
                                    <a:rPr lang="en-GB" sz="1600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bSup>
                            </m:den>
                          </m:f>
                        </m:e>
                      </m:d>
                    </m:oMath>
                  </m:oMathPara>
                </a14:m>
                <a:endParaRPr lang="en-GB" sz="1600" dirty="0"/>
              </a:p>
            </p:txBody>
          </p:sp>
        </mc:Choice>
        <mc:Fallback xmlns="">
          <p:sp>
            <p:nvSpPr>
              <p:cNvPr id="33" name="TextBox 3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40939" y="5350535"/>
                <a:ext cx="4019754" cy="581057"/>
              </a:xfrm>
              <a:prstGeom prst="rect">
                <a:avLst/>
              </a:prstGeom>
              <a:blipFill>
                <a:blip r:embed="rId3"/>
                <a:stretch>
                  <a:fillRect b="-105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4" name="TextBox 33"/>
              <p:cNvSpPr txBox="1"/>
              <p:nvPr/>
            </p:nvSpPr>
            <p:spPr>
              <a:xfrm>
                <a:off x="3476356" y="6219635"/>
                <a:ext cx="948528" cy="28309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6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6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𝜉</m:t>
                          </m:r>
                        </m:e>
                        <m:sub>
                          <m:r>
                            <a:rPr lang="en-GB" sz="1600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GB" sz="16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type m:val="skw"/>
                          <m:ctrlPr>
                            <a:rPr lang="en-GB" sz="16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n-GB" sz="1600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num>
                        <m:den>
                          <m:r>
                            <a:rPr lang="en-GB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𝜔</m:t>
                          </m:r>
                        </m:den>
                      </m:f>
                    </m:oMath>
                  </m:oMathPara>
                </a14:m>
                <a:endParaRPr lang="en-GB" sz="1600" dirty="0"/>
              </a:p>
            </p:txBody>
          </p:sp>
        </mc:Choice>
        <mc:Fallback xmlns="">
          <p:sp>
            <p:nvSpPr>
              <p:cNvPr id="34" name="TextBox 3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76356" y="6219635"/>
                <a:ext cx="948528" cy="283091"/>
              </a:xfrm>
              <a:prstGeom prst="rect">
                <a:avLst/>
              </a:prstGeom>
              <a:blipFill>
                <a:blip r:embed="rId4"/>
                <a:stretch>
                  <a:fillRect l="-5128" t="-178723" r="-60897" b="-27446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6" name="Rectangle 35"/>
          <p:cNvSpPr/>
          <p:nvPr/>
        </p:nvSpPr>
        <p:spPr>
          <a:xfrm>
            <a:off x="4498975" y="6191903"/>
            <a:ext cx="3418135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/>
            <a:r>
              <a:rPr lang="en-US" altLang="en-US" sz="1600" dirty="0" err="1" smtClean="0">
                <a:latin typeface="Symbol" pitchFamily="18" charset="2"/>
                <a:cs typeface="Arial" pitchFamily="34" charset="0"/>
              </a:rPr>
              <a:t>w</a:t>
            </a:r>
            <a:r>
              <a:rPr lang="en-US" altLang="en-US" sz="1600" baseline="-25000" dirty="0" err="1" smtClean="0">
                <a:cs typeface="Arial" pitchFamily="34" charset="0"/>
              </a:rPr>
              <a:t>i</a:t>
            </a:r>
            <a:r>
              <a:rPr lang="en-US" altLang="en-US" sz="1600" dirty="0" smtClean="0">
                <a:cs typeface="Arial" pitchFamily="34" charset="0"/>
              </a:rPr>
              <a:t> </a:t>
            </a:r>
            <a:r>
              <a:rPr lang="en-US" altLang="en-US" sz="1600" dirty="0">
                <a:cs typeface="Arial" pitchFamily="34" charset="0"/>
              </a:rPr>
              <a:t>=plasma </a:t>
            </a:r>
            <a:r>
              <a:rPr lang="en-US" altLang="en-US" sz="1600" dirty="0" err="1">
                <a:cs typeface="Arial" pitchFamily="34" charset="0"/>
              </a:rPr>
              <a:t>freq</a:t>
            </a:r>
            <a:r>
              <a:rPr lang="en-US" altLang="en-US" sz="1600" dirty="0">
                <a:cs typeface="Arial" pitchFamily="34" charset="0"/>
              </a:rPr>
              <a:t> of  medium </a:t>
            </a:r>
            <a:r>
              <a:rPr lang="en-US" altLang="en-US" sz="1600" dirty="0" err="1">
                <a:cs typeface="Arial" pitchFamily="34" charset="0"/>
              </a:rPr>
              <a:t>i</a:t>
            </a:r>
            <a:endParaRPr lang="en-US" altLang="en-US" sz="1600" dirty="0"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66932492"/>
      </p:ext>
    </p:extLst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B4E0A3C-0E8C-4A9B-B374-6B6DBF24FC30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80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27651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0200" y="304800"/>
            <a:ext cx="5276850" cy="6284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652" name="Text Box 3"/>
          <p:cNvSpPr txBox="1">
            <a:spLocks noChangeArrowheads="1"/>
          </p:cNvSpPr>
          <p:nvPr/>
        </p:nvSpPr>
        <p:spPr bwMode="auto">
          <a:xfrm>
            <a:off x="228600" y="152400"/>
            <a:ext cx="2000250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Balloon Experiment: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RICH detector</a:t>
            </a:r>
          </a:p>
        </p:txBody>
      </p:sp>
      <p:sp>
        <p:nvSpPr>
          <p:cNvPr id="27653" name="Text Box 4"/>
          <p:cNvSpPr txBox="1">
            <a:spLocks noChangeArrowheads="1"/>
          </p:cNvSpPr>
          <p:nvPr/>
        </p:nvSpPr>
        <p:spPr bwMode="auto">
          <a:xfrm>
            <a:off x="5927725" y="139700"/>
            <a:ext cx="216852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CAPRICE Experiment</a:t>
            </a:r>
          </a:p>
        </p:txBody>
      </p:sp>
      <p:sp>
        <p:nvSpPr>
          <p:cNvPr id="27654" name="Text Box 5"/>
          <p:cNvSpPr txBox="1">
            <a:spLocks noChangeArrowheads="1"/>
          </p:cNvSpPr>
          <p:nvPr/>
        </p:nvSpPr>
        <p:spPr bwMode="auto">
          <a:xfrm>
            <a:off x="6613525" y="2425700"/>
            <a:ext cx="2352675" cy="82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TMAE: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(tetrakis(dimethylamino)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 ethylene)</a:t>
            </a:r>
          </a:p>
        </p:txBody>
      </p:sp>
    </p:spTree>
    <p:extLst>
      <p:ext uri="{BB962C8B-B14F-4D97-AF65-F5344CB8AC3E}">
        <p14:creationId xmlns:p14="http://schemas.microsoft.com/office/powerpoint/2010/main" val="1632464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A294EEE-71B3-4EEE-AA9E-D782C417DC3B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2291" name="Text Box 2"/>
          <p:cNvSpPr txBox="1">
            <a:spLocks noChangeArrowheads="1"/>
          </p:cNvSpPr>
          <p:nvPr/>
        </p:nvSpPr>
        <p:spPr bwMode="auto">
          <a:xfrm>
            <a:off x="2590800" y="228600"/>
            <a:ext cx="3605213" cy="346075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Components of a Cherenkov Detector</a:t>
            </a:r>
          </a:p>
        </p:txBody>
      </p:sp>
      <p:sp>
        <p:nvSpPr>
          <p:cNvPr id="12292" name="Text Box 3"/>
          <p:cNvSpPr txBox="1">
            <a:spLocks noChangeArrowheads="1"/>
          </p:cNvSpPr>
          <p:nvPr/>
        </p:nvSpPr>
        <p:spPr bwMode="auto">
          <a:xfrm>
            <a:off x="152400" y="1066800"/>
            <a:ext cx="2436813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en-US" altLang="en-US" sz="2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</a:t>
            </a: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Main Components: </a:t>
            </a:r>
          </a:p>
        </p:txBody>
      </p:sp>
      <p:sp>
        <p:nvSpPr>
          <p:cNvPr id="12293" name="Text Box 4"/>
          <p:cNvSpPr txBox="1">
            <a:spLocks noChangeArrowheads="1"/>
          </p:cNvSpPr>
          <p:nvPr/>
        </p:nvSpPr>
        <p:spPr bwMode="auto">
          <a:xfrm>
            <a:off x="2514600" y="1143000"/>
            <a:ext cx="5953125" cy="1314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FF3300"/>
              </a:buClr>
              <a:buSzTx/>
              <a:buFont typeface="Wingdings" pitchFamily="2" charset="2"/>
              <a:buChar char="§"/>
              <a:tabLst/>
              <a:defRPr/>
            </a:pP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</a:t>
            </a: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FF3300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Radiator               :           To produce photons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FF3300"/>
              </a:buClr>
              <a:buSzTx/>
              <a:buFont typeface="Wingdings" pitchFamily="2" charset="2"/>
              <a:buChar char="§"/>
              <a:tabLst/>
              <a:defRPr/>
            </a:pPr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FF3300"/>
              </a:solidFill>
              <a:effectLst/>
              <a:uLnTx/>
              <a:uFillTx/>
              <a:latin typeface="Arial Unicode MS" pitchFamily="34" charset="-128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§"/>
              <a:tabLst/>
              <a:defRPr/>
            </a:pP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FF3300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Mirror/lens etc.     :           To help with the transport of photons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§"/>
              <a:tabLst/>
              <a:defRPr/>
            </a:pPr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FF3300"/>
              </a:solidFill>
              <a:effectLst/>
              <a:uLnTx/>
              <a:uFillTx/>
              <a:latin typeface="Arial Unicode MS" pitchFamily="34" charset="-128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§"/>
              <a:tabLst/>
              <a:defRPr/>
            </a:pP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FF3300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Photodetector       :           To detect the photons</a:t>
            </a:r>
          </a:p>
        </p:txBody>
      </p:sp>
      <p:pic>
        <p:nvPicPr>
          <p:cNvPr id="12294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2895600"/>
            <a:ext cx="5607050" cy="3509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5" name="Text Box 6"/>
          <p:cNvSpPr txBox="1">
            <a:spLocks noChangeArrowheads="1"/>
          </p:cNvSpPr>
          <p:nvPr/>
        </p:nvSpPr>
        <p:spPr bwMode="auto">
          <a:xfrm>
            <a:off x="228600" y="2514600"/>
            <a:ext cx="4583113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Radiator: Any medium with a Refractive Index.</a:t>
            </a:r>
          </a:p>
        </p:txBody>
      </p:sp>
      <p:pic>
        <p:nvPicPr>
          <p:cNvPr id="12296" name="Picture 7" descr="Rayleigh_scat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51" t="3944" r="6573" b="6590"/>
          <a:stretch>
            <a:fillRect/>
          </a:stretch>
        </p:blipFill>
        <p:spPr bwMode="auto">
          <a:xfrm>
            <a:off x="6172200" y="3352800"/>
            <a:ext cx="2743200" cy="2058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7" name="Text Box 8"/>
          <p:cNvSpPr txBox="1">
            <a:spLocks noChangeArrowheads="1"/>
          </p:cNvSpPr>
          <p:nvPr/>
        </p:nvSpPr>
        <p:spPr bwMode="auto">
          <a:xfrm>
            <a:off x="6248400" y="2743200"/>
            <a:ext cx="2665413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Aerogel: network of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             SiO</a:t>
            </a:r>
            <a:r>
              <a:rPr kumimoji="0" lang="en-US" altLang="en-US" sz="1600" b="0" i="0" u="none" strike="noStrike" kern="1200" cap="none" spc="0" normalizeH="0" baseline="-2500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2</a:t>
            </a: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nano-crystals</a:t>
            </a:r>
          </a:p>
        </p:txBody>
      </p:sp>
      <p:sp>
        <p:nvSpPr>
          <p:cNvPr id="12298" name="Text Box 9"/>
          <p:cNvSpPr txBox="1">
            <a:spLocks noChangeArrowheads="1"/>
          </p:cNvSpPr>
          <p:nvPr/>
        </p:nvSpPr>
        <p:spPr bwMode="auto">
          <a:xfrm>
            <a:off x="212725" y="6388100"/>
            <a:ext cx="81438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The atmosphere, ocean  are the radiators in some Astro Particle Cherenkov Detectors</a:t>
            </a:r>
          </a:p>
        </p:txBody>
      </p:sp>
      <p:sp>
        <p:nvSpPr>
          <p:cNvPr id="12299" name="Text Box 10"/>
          <p:cNvSpPr txBox="1">
            <a:spLocks noChangeArrowheads="1"/>
          </p:cNvSpPr>
          <p:nvPr/>
        </p:nvSpPr>
        <p:spPr bwMode="auto">
          <a:xfrm>
            <a:off x="5791200" y="6019800"/>
            <a:ext cx="1484313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ymbol" pitchFamily="18" charset="2"/>
                <a:ea typeface="+mn-ea"/>
                <a:cs typeface="+mn-cs"/>
              </a:rPr>
              <a:t>g  = 1/</a:t>
            </a:r>
            <a:r>
              <a:rPr kumimoji="0" lang="en-US" alt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sqrt</a:t>
            </a: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(1-</a:t>
            </a: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ymbol" pitchFamily="18" charset="2"/>
                <a:ea typeface="+mn-ea"/>
                <a:cs typeface="+mn-cs"/>
              </a:rPr>
              <a:t>b</a:t>
            </a:r>
            <a:r>
              <a:rPr kumimoji="0" lang="en-US" altLang="en-US" sz="1600" b="0" i="0" u="none" strike="noStrike" kern="1200" cap="none" spc="0" normalizeH="0" baseline="3000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ymbol" pitchFamily="18" charset="2"/>
                <a:ea typeface="+mn-ea"/>
                <a:cs typeface="+mn-cs"/>
              </a:rPr>
              <a:t>2</a:t>
            </a: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ymbol" pitchFamily="18" charset="2"/>
                <a:ea typeface="+mn-ea"/>
                <a:cs typeface="+mn-cs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118726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8303CB2-C185-4BF5-BB8E-420359DDEFEF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8915" name="Text Box 2"/>
          <p:cNvSpPr txBox="1">
            <a:spLocks noChangeArrowheads="1"/>
          </p:cNvSpPr>
          <p:nvPr/>
        </p:nvSpPr>
        <p:spPr bwMode="auto">
          <a:xfrm>
            <a:off x="1676400" y="152400"/>
            <a:ext cx="2847975" cy="457200"/>
          </a:xfrm>
          <a:prstGeom prst="rect">
            <a:avLst/>
          </a:prstGeom>
          <a:solidFill>
            <a:srgbClr val="CC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LHCb-RICH Design</a:t>
            </a:r>
          </a:p>
        </p:txBody>
      </p:sp>
      <p:sp>
        <p:nvSpPr>
          <p:cNvPr id="38916" name="Text Box 3"/>
          <p:cNvSpPr txBox="1">
            <a:spLocks noChangeArrowheads="1"/>
          </p:cNvSpPr>
          <p:nvPr/>
        </p:nvSpPr>
        <p:spPr bwMode="auto">
          <a:xfrm>
            <a:off x="152400" y="633413"/>
            <a:ext cx="4876800" cy="2047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600" b="1" i="0" u="none" strike="noStrike" kern="1200" cap="none" spc="0" normalizeH="0" baseline="0" noProof="0">
                <a:ln>
                  <a:noFill/>
                </a:ln>
                <a:solidFill>
                  <a:srgbClr val="C0504D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RICH1: Aerogel  L=5cm   </a:t>
            </a:r>
            <a:r>
              <a:rPr kumimoji="0" lang="en-US" altLang="en-US" sz="1600" b="1" i="0" u="none" strike="noStrike" kern="1200" cap="none" spc="0" normalizeH="0" baseline="0" noProof="0">
                <a:ln>
                  <a:noFill/>
                </a:ln>
                <a:solidFill>
                  <a:srgbClr val="FF3300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p:2</a:t>
            </a:r>
            <a:r>
              <a:rPr kumimoji="0" lang="en-US" altLang="en-US" sz="1600" b="1" i="0" u="none" strike="noStrike" kern="1200" cap="none" spc="0" normalizeH="0" baseline="0" noProof="0">
                <a:ln>
                  <a:noFill/>
                </a:ln>
                <a:solidFill>
                  <a:srgbClr val="FF3300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  <a:sym typeface="Wingdings" pitchFamily="2" charset="2"/>
              </a:rPr>
              <a:t>10 GeV/c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600" b="1" i="0" u="none" strike="noStrike" kern="1200" cap="none" spc="0" normalizeH="0" baseline="0" noProof="0">
                <a:ln>
                  <a:noFill/>
                </a:ln>
                <a:solidFill>
                  <a:srgbClr val="FF3300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  <a:sym typeface="Wingdings" pitchFamily="2" charset="2"/>
              </a:rPr>
              <a:t>                           n=1.03 (nominal at 540 nm)</a:t>
            </a:r>
            <a:endParaRPr kumimoji="0" lang="en-US" altLang="en-US" sz="1600" b="1" i="0" u="none" strike="noStrike" kern="1200" cap="none" spc="0" normalizeH="0" baseline="0" noProof="0">
              <a:ln>
                <a:noFill/>
              </a:ln>
              <a:solidFill>
                <a:srgbClr val="FF3300"/>
              </a:solidFill>
              <a:effectLst/>
              <a:uLnTx/>
              <a:uFillTx/>
              <a:latin typeface="Arial Unicode MS" pitchFamily="34" charset="-128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600" b="1" i="0" u="none" strike="noStrike" kern="1200" cap="none" spc="0" normalizeH="0" baseline="0" noProof="0">
                <a:ln>
                  <a:noFill/>
                </a:ln>
                <a:solidFill>
                  <a:srgbClr val="C0504D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           C</a:t>
            </a:r>
            <a:r>
              <a:rPr kumimoji="0" lang="en-US" altLang="en-US" sz="1600" b="1" i="0" u="none" strike="noStrike" kern="1200" cap="none" spc="0" normalizeH="0" baseline="-25000" noProof="0">
                <a:ln>
                  <a:noFill/>
                </a:ln>
                <a:solidFill>
                  <a:srgbClr val="C0504D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4</a:t>
            </a:r>
            <a:r>
              <a:rPr kumimoji="0" lang="en-US" altLang="en-US" sz="1600" b="1" i="0" u="none" strike="noStrike" kern="1200" cap="none" spc="0" normalizeH="0" baseline="0" noProof="0">
                <a:ln>
                  <a:noFill/>
                </a:ln>
                <a:solidFill>
                  <a:srgbClr val="C0504D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F</a:t>
            </a:r>
            <a:r>
              <a:rPr kumimoji="0" lang="en-US" altLang="en-US" sz="1600" b="1" i="0" u="none" strike="noStrike" kern="1200" cap="none" spc="0" normalizeH="0" baseline="-25000" noProof="0">
                <a:ln>
                  <a:noFill/>
                </a:ln>
                <a:solidFill>
                  <a:srgbClr val="C0504D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10</a:t>
            </a:r>
            <a:r>
              <a:rPr kumimoji="0" lang="en-US" altLang="en-US" sz="1600" b="1" i="0" u="none" strike="noStrike" kern="1200" cap="none" spc="0" normalizeH="0" baseline="0" noProof="0">
                <a:ln>
                  <a:noFill/>
                </a:ln>
                <a:solidFill>
                  <a:srgbClr val="C0504D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     L=85 cm  </a:t>
            </a:r>
            <a:r>
              <a:rPr kumimoji="0" lang="en-US" altLang="en-US" sz="1600" b="1" i="0" u="none" strike="noStrike" kern="1200" cap="none" spc="0" normalizeH="0" baseline="0" noProof="0">
                <a:ln>
                  <a:noFill/>
                </a:ln>
                <a:solidFill>
                  <a:srgbClr val="FF3300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p: &lt; 70 GeV/c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600" b="1" i="0" u="none" strike="noStrike" kern="1200" cap="none" spc="0" normalizeH="0" baseline="0" noProof="0">
                <a:ln>
                  <a:noFill/>
                </a:ln>
                <a:solidFill>
                  <a:srgbClr val="FF3300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                          n=1.0014 (nominal at</a:t>
            </a:r>
            <a:r>
              <a:rPr kumimoji="0" lang="en-US" altLang="en-US" sz="1600" b="1" i="0" u="none" strike="noStrike" kern="1200" cap="none" spc="0" normalizeH="0" baseline="0" noProof="0">
                <a:ln>
                  <a:noFill/>
                </a:ln>
                <a:solidFill>
                  <a:srgbClr val="C0504D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 </a:t>
            </a:r>
            <a:r>
              <a:rPr kumimoji="0" lang="en-US" altLang="en-US" sz="1600" b="1" i="0" u="none" strike="noStrike" kern="1200" cap="none" spc="0" normalizeH="0" baseline="0" noProof="0">
                <a:ln>
                  <a:noFill/>
                </a:ln>
                <a:solidFill>
                  <a:srgbClr val="FF3300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400 nm)</a:t>
            </a:r>
            <a:r>
              <a:rPr kumimoji="0" lang="en-US" altLang="en-US" sz="1600" b="1" i="0" u="none" strike="noStrike" kern="1200" cap="none" spc="0" normalizeH="0" baseline="0" noProof="0">
                <a:ln>
                  <a:noFill/>
                </a:ln>
                <a:solidFill>
                  <a:srgbClr val="C0504D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600" b="1" i="0" u="none" strike="noStrike" kern="1200" cap="none" spc="0" normalizeH="0" baseline="0" noProof="0">
                <a:ln>
                  <a:noFill/>
                </a:ln>
                <a:solidFill>
                  <a:srgbClr val="C0504D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Upstream of LHCb Magnet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600" b="1" i="0" u="none" strike="noStrike" kern="1200" cap="none" spc="0" normalizeH="0" baseline="0" noProof="0">
                <a:ln>
                  <a:noFill/>
                </a:ln>
                <a:solidFill>
                  <a:srgbClr val="C0504D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Acceptance: 25</a:t>
            </a:r>
            <a:r>
              <a:rPr kumimoji="0" lang="en-US" altLang="en-US" sz="1600" b="1" i="0" u="none" strike="noStrike" kern="1200" cap="none" spc="0" normalizeH="0" baseline="0" noProof="0">
                <a:ln>
                  <a:noFill/>
                </a:ln>
                <a:solidFill>
                  <a:srgbClr val="C0504D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  <a:sym typeface="Wingdings" pitchFamily="2" charset="2"/>
              </a:rPr>
              <a:t></a:t>
            </a:r>
            <a:r>
              <a:rPr kumimoji="0" lang="en-US" altLang="en-US" sz="1600" b="1" i="0" u="none" strike="noStrike" kern="1200" cap="none" spc="0" normalizeH="0" baseline="0" noProof="0">
                <a:ln>
                  <a:noFill/>
                </a:ln>
                <a:solidFill>
                  <a:srgbClr val="C0504D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250 mrad (vertical)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600" b="1" i="0" u="none" strike="noStrike" kern="1200" cap="none" spc="0" normalizeH="0" baseline="0" noProof="0">
                <a:ln>
                  <a:noFill/>
                </a:ln>
                <a:solidFill>
                  <a:srgbClr val="C0504D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                            300 mrad (horizontal)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600" b="1" i="0" u="none" strike="noStrike" kern="1200" cap="none" spc="0" normalizeH="0" baseline="0" noProof="0">
                <a:ln>
                  <a:noFill/>
                </a:ln>
                <a:solidFill>
                  <a:srgbClr val="C0504D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Gas vessel: 2 X 3 X 1  m</a:t>
            </a:r>
            <a:r>
              <a:rPr kumimoji="0" lang="en-US" altLang="en-US" sz="1600" b="1" i="0" u="none" strike="noStrike" kern="1200" cap="none" spc="0" normalizeH="0" baseline="30000" noProof="0">
                <a:ln>
                  <a:noFill/>
                </a:ln>
                <a:solidFill>
                  <a:srgbClr val="C0504D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3</a:t>
            </a:r>
            <a:endParaRPr kumimoji="0" lang="en-US" altLang="en-US" sz="1600" b="1" i="0" u="none" strike="noStrike" kern="1200" cap="none" spc="0" normalizeH="0" baseline="-2500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Unicode MS" pitchFamily="34" charset="-128"/>
              <a:ea typeface="+mn-ea"/>
              <a:cs typeface="+mn-cs"/>
            </a:endParaRPr>
          </a:p>
        </p:txBody>
      </p:sp>
      <p:sp>
        <p:nvSpPr>
          <p:cNvPr id="38917" name="Text Box 4"/>
          <p:cNvSpPr txBox="1">
            <a:spLocks noChangeArrowheads="1"/>
          </p:cNvSpPr>
          <p:nvPr/>
        </p:nvSpPr>
        <p:spPr bwMode="auto">
          <a:xfrm>
            <a:off x="228600" y="3276600"/>
            <a:ext cx="4267200" cy="186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2000" b="0" i="0" u="none" strike="noStrike" kern="1200" cap="none" spc="0" normalizeH="0" baseline="0" noProof="0">
              <a:ln>
                <a:noFill/>
              </a:ln>
              <a:solidFill>
                <a:srgbClr val="000099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600" b="1" i="0" u="none" strike="noStrike" kern="1200" cap="none" spc="0" normalizeH="0" baseline="0" noProof="0">
                <a:ln>
                  <a:noFill/>
                </a:ln>
                <a:solidFill>
                  <a:srgbClr val="C0504D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RICH2:  CF</a:t>
            </a:r>
            <a:r>
              <a:rPr kumimoji="0" lang="en-US" altLang="en-US" sz="1600" b="1" i="0" u="none" strike="noStrike" kern="1200" cap="none" spc="0" normalizeH="0" baseline="-25000" noProof="0">
                <a:ln>
                  <a:noFill/>
                </a:ln>
                <a:solidFill>
                  <a:srgbClr val="C0504D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4 </a:t>
            </a:r>
            <a:r>
              <a:rPr kumimoji="0" lang="en-US" altLang="en-US" sz="1600" b="1" i="0" u="none" strike="noStrike" kern="1200" cap="none" spc="0" normalizeH="0" baseline="0" noProof="0">
                <a:ln>
                  <a:noFill/>
                </a:ln>
                <a:solidFill>
                  <a:srgbClr val="C0504D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   L=196 cm  </a:t>
            </a:r>
            <a:r>
              <a:rPr kumimoji="0" lang="en-US" altLang="en-US" sz="1600" b="1" i="0" u="none" strike="noStrike" kern="1200" cap="none" spc="0" normalizeH="0" baseline="0" noProof="0">
                <a:ln>
                  <a:noFill/>
                </a:ln>
                <a:solidFill>
                  <a:srgbClr val="FF3300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p: &lt; 100 GeV/c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600" b="1" i="0" u="none" strike="noStrike" kern="1200" cap="none" spc="0" normalizeH="0" baseline="0" noProof="0">
                <a:ln>
                  <a:noFill/>
                </a:ln>
                <a:solidFill>
                  <a:srgbClr val="FF3300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              n =1.0005</a:t>
            </a:r>
            <a:r>
              <a:rPr kumimoji="0" lang="en-US" altLang="en-US" sz="16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 </a:t>
            </a:r>
            <a:r>
              <a:rPr kumimoji="0" lang="en-US" altLang="en-US" sz="1600" b="1" i="0" u="none" strike="noStrike" kern="1200" cap="none" spc="0" normalizeH="0" baseline="0" noProof="0">
                <a:ln>
                  <a:noFill/>
                </a:ln>
                <a:solidFill>
                  <a:srgbClr val="FF3300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(nominal at 400 nm)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600" b="1" i="0" u="none" strike="noStrike" kern="1200" cap="none" spc="0" normalizeH="0" baseline="0" noProof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Downstream of  LHCb Magnet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600" b="1" i="0" u="none" strike="noStrike" kern="1200" cap="none" spc="0" normalizeH="0" baseline="0" noProof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Acceptance: 15</a:t>
            </a:r>
            <a:r>
              <a:rPr kumimoji="0" lang="en-US" altLang="en-US" sz="1600" b="1" i="0" u="none" strike="noStrike" kern="1200" cap="none" spc="0" normalizeH="0" baseline="0" noProof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  <a:sym typeface="Wingdings" pitchFamily="2" charset="2"/>
              </a:rPr>
              <a:t>100 mrad (vertical)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600" b="1" i="0" u="none" strike="noStrike" kern="1200" cap="none" spc="0" normalizeH="0" baseline="0" noProof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  <a:sym typeface="Wingdings" pitchFamily="2" charset="2"/>
              </a:rPr>
              <a:t>                              120 mrad (horizontal)</a:t>
            </a:r>
            <a:endParaRPr kumimoji="0" lang="en-US" altLang="en-US" sz="1600" b="1" i="0" u="none" strike="noStrike" kern="1200" cap="none" spc="0" normalizeH="0" baseline="0" noProof="0">
              <a:ln>
                <a:noFill/>
              </a:ln>
              <a:solidFill>
                <a:srgbClr val="000099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600" b="1" i="0" u="none" strike="noStrike" kern="1200" cap="none" spc="0" normalizeH="0" baseline="0" noProof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Gas vessel : 100 m</a:t>
            </a:r>
            <a:r>
              <a:rPr kumimoji="0" lang="en-US" altLang="en-US" sz="1600" b="1" i="0" u="none" strike="noStrike" kern="1200" cap="none" spc="0" normalizeH="0" baseline="30000" noProof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3</a:t>
            </a:r>
            <a:r>
              <a:rPr kumimoji="0" lang="en-US" altLang="en-US" sz="1600" b="1" i="0" u="none" strike="noStrike" kern="1200" cap="none" spc="0" normalizeH="0" baseline="0" noProof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 </a:t>
            </a:r>
          </a:p>
        </p:txBody>
      </p:sp>
      <p:pic>
        <p:nvPicPr>
          <p:cNvPr id="38918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457200"/>
            <a:ext cx="4343400" cy="3730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51313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0BF84D9-8974-4290-8F94-9E11148D7C06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50179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914400"/>
            <a:ext cx="7239000" cy="306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0180" name="TextBox 5"/>
          <p:cNvSpPr txBox="1">
            <a:spLocks noChangeArrowheads="1"/>
          </p:cNvSpPr>
          <p:nvPr/>
        </p:nvSpPr>
        <p:spPr bwMode="auto">
          <a:xfrm>
            <a:off x="2133600" y="381000"/>
            <a:ext cx="5410264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400" b="0" i="1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LHCb</a:t>
            </a:r>
            <a:r>
              <a:rPr kumimoji="0" lang="en-US" altLang="en-US" sz="2400" b="0" i="1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RICH </a:t>
            </a:r>
            <a:r>
              <a:rPr kumimoji="0" lang="en-US" altLang="en-US" sz="24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Data in  Physics  Analysis</a:t>
            </a:r>
          </a:p>
        </p:txBody>
      </p:sp>
      <p:pic>
        <p:nvPicPr>
          <p:cNvPr id="5018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9600" y="3925888"/>
            <a:ext cx="4038600" cy="2501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0182" name="TextBox 7"/>
          <p:cNvSpPr txBox="1">
            <a:spLocks noChangeArrowheads="1"/>
          </p:cNvSpPr>
          <p:nvPr/>
        </p:nvSpPr>
        <p:spPr bwMode="auto">
          <a:xfrm>
            <a:off x="2743200" y="5105400"/>
            <a:ext cx="1941513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Status in 2011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using RICH data </a:t>
            </a:r>
          </a:p>
        </p:txBody>
      </p:sp>
      <p:sp>
        <p:nvSpPr>
          <p:cNvPr id="50183" name="TextBox 8"/>
          <p:cNvSpPr txBox="1">
            <a:spLocks noChangeArrowheads="1"/>
          </p:cNvSpPr>
          <p:nvPr/>
        </p:nvSpPr>
        <p:spPr bwMode="auto">
          <a:xfrm>
            <a:off x="304800" y="6172200"/>
            <a:ext cx="439896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RICH  data  has been used in Physics analysis </a:t>
            </a:r>
          </a:p>
        </p:txBody>
      </p:sp>
      <p:sp>
        <p:nvSpPr>
          <p:cNvPr id="50184" name="TextBox 9"/>
          <p:cNvSpPr txBox="1">
            <a:spLocks noChangeArrowheads="1"/>
          </p:cNvSpPr>
          <p:nvPr/>
        </p:nvSpPr>
        <p:spPr bwMode="auto">
          <a:xfrm>
            <a:off x="457200" y="4267200"/>
            <a:ext cx="17526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ymbol" pitchFamily="18" charset="2"/>
                <a:ea typeface="+mn-ea"/>
                <a:cs typeface="+mn-cs"/>
              </a:rPr>
              <a:t>f  </a:t>
            </a: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  <a:sym typeface="Wingdings" pitchFamily="2" charset="2"/>
              </a:rPr>
              <a:t></a:t>
            </a: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ymbol" pitchFamily="18" charset="2"/>
                <a:ea typeface="+mn-ea"/>
                <a:cs typeface="+mn-cs"/>
                <a:sym typeface="Wingdings" pitchFamily="2" charset="2"/>
              </a:rPr>
              <a:t>  </a:t>
            </a: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  <a:sym typeface="Wingdings" pitchFamily="2" charset="2"/>
              </a:rPr>
              <a:t>K </a:t>
            </a:r>
            <a:r>
              <a:rPr kumimoji="0" lang="en-US" altLang="en-US" sz="1800" b="0" i="0" u="none" strike="noStrike" kern="1200" cap="none" spc="0" normalizeH="0" baseline="3000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  <a:sym typeface="Wingdings" pitchFamily="2" charset="2"/>
              </a:rPr>
              <a:t>+ </a:t>
            </a: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  <a:sym typeface="Wingdings" pitchFamily="2" charset="2"/>
              </a:rPr>
              <a:t>K </a:t>
            </a:r>
            <a:r>
              <a:rPr kumimoji="0" lang="en-US" altLang="en-US" sz="1800" b="0" i="0" u="none" strike="noStrike" kern="1200" cap="none" spc="0" normalizeH="0" baseline="3000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  <a:sym typeface="Wingdings" pitchFamily="2" charset="2"/>
              </a:rPr>
              <a:t>-</a:t>
            </a: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ymbol" pitchFamily="18" charset="2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37764822"/>
      </p:ext>
    </p:extLst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B1E5921-8E2B-4788-8D99-B1D56B7991F4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5059" name="Text Box 2"/>
          <p:cNvSpPr txBox="1">
            <a:spLocks noChangeArrowheads="1"/>
          </p:cNvSpPr>
          <p:nvPr/>
        </p:nvSpPr>
        <p:spPr bwMode="auto">
          <a:xfrm>
            <a:off x="1600200" y="228600"/>
            <a:ext cx="5878513" cy="457200"/>
          </a:xfrm>
          <a:prstGeom prst="rect">
            <a:avLst/>
          </a:prstGeom>
          <a:solidFill>
            <a:srgbClr val="CC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Example of LHCb-RICH PERFORMANCE</a:t>
            </a:r>
          </a:p>
        </p:txBody>
      </p:sp>
      <p:sp>
        <p:nvSpPr>
          <p:cNvPr id="45060" name="Text Box 3"/>
          <p:cNvSpPr txBox="1">
            <a:spLocks noChangeArrowheads="1"/>
          </p:cNvSpPr>
          <p:nvPr/>
        </p:nvSpPr>
        <p:spPr bwMode="auto">
          <a:xfrm>
            <a:off x="304800" y="1295400"/>
            <a:ext cx="4217437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99"/>
              </a:buClr>
              <a:buSzTx/>
              <a:buFontTx/>
              <a:buChar char="•"/>
              <a:tabLst/>
              <a:defRPr/>
            </a:pPr>
            <a:r>
              <a:rPr kumimoji="0" lang="en-US" alt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  Yield: Mean Number of hits per isolated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   saturated track </a:t>
            </a:r>
            <a:r>
              <a:rPr kumimoji="0" lang="en-US" alt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(</a:t>
            </a:r>
            <a:r>
              <a:rPr kumimoji="0" lang="en-US" alt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 </a:t>
            </a:r>
            <a:r>
              <a:rPr kumimoji="0" lang="en-US" alt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Symbol" panose="05050102010706020507" pitchFamily="18" charset="2"/>
                <a:ea typeface="+mn-ea"/>
                <a:cs typeface="+mn-cs"/>
              </a:rPr>
              <a:t>b</a:t>
            </a:r>
            <a:r>
              <a:rPr kumimoji="0" lang="en-US" alt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 </a:t>
            </a:r>
            <a:r>
              <a:rPr kumimoji="0" lang="en-US" alt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~1).</a:t>
            </a:r>
          </a:p>
        </p:txBody>
      </p:sp>
      <p:sp>
        <p:nvSpPr>
          <p:cNvPr id="45061" name="Text Box 4"/>
          <p:cNvSpPr txBox="1">
            <a:spLocks noChangeArrowheads="1"/>
          </p:cNvSpPr>
          <p:nvPr/>
        </p:nvSpPr>
        <p:spPr bwMode="auto">
          <a:xfrm>
            <a:off x="517525" y="3544888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altLang="en-US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</p:txBody>
      </p:sp>
      <p:graphicFrame>
        <p:nvGraphicFramePr>
          <p:cNvPr id="35845" name="Group 5"/>
          <p:cNvGraphicFramePr>
            <a:graphicFrameLocks noGrp="1"/>
          </p:cNvGraphicFramePr>
          <p:nvPr>
            <p:extLst/>
          </p:nvPr>
        </p:nvGraphicFramePr>
        <p:xfrm>
          <a:off x="5410200" y="1219200"/>
          <a:ext cx="3429000" cy="762000"/>
        </p:xfrm>
        <a:graphic>
          <a:graphicData uri="http://schemas.openxmlformats.org/drawingml/2006/table">
            <a:tbl>
              <a:tblPr/>
              <a:tblGrid>
                <a:gridCol w="1219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668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81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</a:rPr>
                        <a:t>Aerogel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</a:rPr>
                        <a:t>C4F10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</a:rPr>
                        <a:t>CF4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</a:rPr>
                        <a:t>4.6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</a:rPr>
                        <a:t>34.0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</a:rPr>
                        <a:t>24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45076" name="Text Box 19"/>
          <p:cNvSpPr txBox="1">
            <a:spLocks noChangeArrowheads="1"/>
          </p:cNvSpPr>
          <p:nvPr/>
        </p:nvSpPr>
        <p:spPr bwMode="auto">
          <a:xfrm>
            <a:off x="609600" y="2438400"/>
            <a:ext cx="34607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Single Photon Cherenkov Angle Resolutions in mrad.</a:t>
            </a:r>
          </a:p>
        </p:txBody>
      </p:sp>
      <p:graphicFrame>
        <p:nvGraphicFramePr>
          <p:cNvPr id="35924" name="Group 84"/>
          <p:cNvGraphicFramePr>
            <a:graphicFrameLocks noGrp="1"/>
          </p:cNvGraphicFramePr>
          <p:nvPr>
            <p:extLst/>
          </p:nvPr>
        </p:nvGraphicFramePr>
        <p:xfrm>
          <a:off x="228600" y="3124200"/>
          <a:ext cx="5029200" cy="3414715"/>
        </p:xfrm>
        <a:graphic>
          <a:graphicData uri="http://schemas.openxmlformats.org/drawingml/2006/table">
            <a:tbl>
              <a:tblPr/>
              <a:tblGrid>
                <a:gridCol w="2438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668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70312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Components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and Overall (</a:t>
                      </a:r>
                      <a:r>
                        <a:rPr kumimoji="0" lang="en-US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mrad</a:t>
                      </a: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) </a:t>
                      </a:r>
                    </a:p>
                  </a:txBody>
                  <a:tcPr marT="45710" marB="4571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Aerogel</a:t>
                      </a:r>
                    </a:p>
                  </a:txBody>
                  <a:tcPr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</a:t>
                      </a:r>
                      <a:r>
                        <a:rPr kumimoji="0" lang="en-US" sz="1800" b="1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</a:t>
                      </a:r>
                      <a:r>
                        <a:rPr kumimoji="0" lang="en-US" sz="1800" b="1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10</a:t>
                      </a:r>
                    </a:p>
                  </a:txBody>
                  <a:tcPr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CF</a:t>
                      </a:r>
                      <a:r>
                        <a:rPr kumimoji="0" lang="en-US" sz="1800" b="1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3964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Chromatic</a:t>
                      </a:r>
                    </a:p>
                  </a:txBody>
                  <a:tcPr marT="45710" marB="4571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2.65</a:t>
                      </a:r>
                    </a:p>
                  </a:txBody>
                  <a:tcPr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0.84</a:t>
                      </a:r>
                    </a:p>
                  </a:txBody>
                  <a:tcPr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0.48</a:t>
                      </a:r>
                    </a:p>
                  </a:txBody>
                  <a:tcPr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5710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Emission Point</a:t>
                      </a:r>
                    </a:p>
                  </a:txBody>
                  <a:tcPr marT="45710" marB="4571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0.34</a:t>
                      </a:r>
                    </a:p>
                  </a:txBody>
                  <a:tcPr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0.61</a:t>
                      </a:r>
                    </a:p>
                  </a:txBody>
                  <a:tcPr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0.27</a:t>
                      </a:r>
                    </a:p>
                  </a:txBody>
                  <a:tcPr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6574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Pixel Size</a:t>
                      </a:r>
                    </a:p>
                  </a:txBody>
                  <a:tcPr marT="45710" marB="4571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0.59</a:t>
                      </a:r>
                    </a:p>
                  </a:txBody>
                  <a:tcPr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0.6</a:t>
                      </a:r>
                    </a:p>
                  </a:txBody>
                  <a:tcPr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0.19</a:t>
                      </a:r>
                    </a:p>
                  </a:txBody>
                  <a:tcPr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568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PSF </a:t>
                      </a:r>
                    </a:p>
                  </a:txBody>
                  <a:tcPr marT="45710" marB="4571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0.78</a:t>
                      </a:r>
                    </a:p>
                  </a:txBody>
                  <a:tcPr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0.79</a:t>
                      </a:r>
                    </a:p>
                  </a:txBody>
                  <a:tcPr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0.29</a:t>
                      </a:r>
                    </a:p>
                  </a:txBody>
                  <a:tcPr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8568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Overall  RICH</a:t>
                      </a:r>
                    </a:p>
                  </a:txBody>
                  <a:tcPr marT="45710" marB="4571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2.84</a:t>
                      </a:r>
                    </a:p>
                  </a:txBody>
                  <a:tcPr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1.45</a:t>
                      </a:r>
                    </a:p>
                  </a:txBody>
                  <a:tcPr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0.65</a:t>
                      </a:r>
                    </a:p>
                  </a:txBody>
                  <a:tcPr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67772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Overall RICH+Tracks</a:t>
                      </a:r>
                    </a:p>
                  </a:txBody>
                  <a:tcPr marT="45710" marB="4571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2.86</a:t>
                      </a:r>
                    </a:p>
                  </a:txBody>
                  <a:tcPr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1.50</a:t>
                      </a:r>
                    </a:p>
                  </a:txBody>
                  <a:tcPr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0.76</a:t>
                      </a:r>
                    </a:p>
                  </a:txBody>
                  <a:tcPr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45119" name="Text Box 57"/>
          <p:cNvSpPr txBox="1">
            <a:spLocks noChangeArrowheads="1"/>
          </p:cNvSpPr>
          <p:nvPr/>
        </p:nvSpPr>
        <p:spPr bwMode="auto">
          <a:xfrm>
            <a:off x="5334000" y="3124200"/>
            <a:ext cx="3629025" cy="3082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Chromatic: </a:t>
            </a:r>
            <a:r>
              <a:rPr kumimoji="0" lang="en-US" alt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From the variation in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                   refractive index</a:t>
            </a: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Emission Point: </a:t>
            </a:r>
            <a:r>
              <a:rPr kumimoji="0" lang="en-US" alt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Essentially from the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                   tilt of the mirrors.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Unicode MS" pitchFamily="34" charset="-128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Pixel Size: </a:t>
            </a:r>
            <a:r>
              <a:rPr kumimoji="0" lang="en-US" alt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From the granularity of the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           Silicon detector pixels in HPD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PSF ( </a:t>
            </a:r>
            <a:r>
              <a:rPr kumimoji="0" lang="en-US" alt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Point Spread Function):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    </a:t>
            </a:r>
            <a:r>
              <a: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From the spread of the Photoelectron direction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      as it travells inside the HPD,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     (from the cross focussing in the electron optics)</a:t>
            </a:r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Unicode MS" pitchFamily="34" charset="-128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Unicode MS" pitchFamily="34" charset="-128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Unicode MS" pitchFamily="34" charset="-128"/>
              <a:ea typeface="+mn-ea"/>
              <a:cs typeface="+mn-cs"/>
            </a:endParaRPr>
          </a:p>
        </p:txBody>
      </p:sp>
      <p:sp>
        <p:nvSpPr>
          <p:cNvPr id="45120" name="Text Box 58"/>
          <p:cNvSpPr txBox="1">
            <a:spLocks noChangeArrowheads="1"/>
          </p:cNvSpPr>
          <p:nvPr/>
        </p:nvSpPr>
        <p:spPr bwMode="auto">
          <a:xfrm>
            <a:off x="288925" y="901700"/>
            <a:ext cx="4669868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Performance as seen in Simulated Data in </a:t>
            </a:r>
            <a:r>
              <a:rPr kumimoji="0" lang="en-US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2010</a:t>
            </a:r>
            <a:endParaRPr kumimoji="0" lang="en-US" alt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Unicode MS" pitchFamily="34" charset="-128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33156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D31FD82-FABD-49EC-9C2B-7897C91F162A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85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9459" name="Text Box 2"/>
          <p:cNvSpPr txBox="1">
            <a:spLocks noChangeArrowheads="1"/>
          </p:cNvSpPr>
          <p:nvPr/>
        </p:nvSpPr>
        <p:spPr bwMode="auto">
          <a:xfrm>
            <a:off x="2743200" y="228600"/>
            <a:ext cx="3128963" cy="346075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Differential Cherenkov Detectors</a:t>
            </a:r>
          </a:p>
        </p:txBody>
      </p:sp>
      <p:sp>
        <p:nvSpPr>
          <p:cNvPr id="19460" name="Text Box 3"/>
          <p:cNvSpPr txBox="1">
            <a:spLocks noChangeArrowheads="1"/>
          </p:cNvSpPr>
          <p:nvPr/>
        </p:nvSpPr>
        <p:spPr bwMode="auto">
          <a:xfrm>
            <a:off x="457200" y="1219200"/>
            <a:ext cx="8426450" cy="4737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en-US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Very small acceptance in </a:t>
            </a:r>
            <a:r>
              <a:rPr kumimoji="0" lang="en-US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ymbol" pitchFamily="18" charset="2"/>
                <a:ea typeface="+mn-ea"/>
                <a:cs typeface="+mn-cs"/>
              </a:rPr>
              <a:t>b </a:t>
            </a:r>
            <a:r>
              <a:rPr kumimoji="0" lang="en-US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and direction of the charged particle.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en-US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   (Narrow range in velocity and direction intervals ).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endParaRPr kumimoji="0" lang="en-US" alt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Unicode MS" pitchFamily="34" charset="-128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en-US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From the Cherenkov angle (</a:t>
            </a:r>
            <a:r>
              <a:rPr kumimoji="0" lang="en-US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ymbol" pitchFamily="18" charset="2"/>
                <a:ea typeface="+mn-ea"/>
                <a:cs typeface="+mn-cs"/>
              </a:rPr>
              <a:t>q</a:t>
            </a:r>
            <a:r>
              <a:rPr kumimoji="0" lang="en-US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) determine  </a:t>
            </a:r>
            <a:r>
              <a:rPr kumimoji="0" lang="en-US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ymbol" pitchFamily="18" charset="2"/>
                <a:ea typeface="+mn-ea"/>
                <a:cs typeface="+mn-cs"/>
              </a:rPr>
              <a:t>b</a:t>
            </a:r>
            <a:r>
              <a:rPr kumimoji="0" lang="en-US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. 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endParaRPr kumimoji="0" lang="en-US" alt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Unicode MS" pitchFamily="34" charset="-128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en-US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 Mostly used for identifying particles in the beam lines.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endParaRPr kumimoji="0" lang="en-US" alt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Unicode MS" pitchFamily="34" charset="-128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en-US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Resolution that can be achieved =   </a:t>
            </a:r>
            <a:r>
              <a:rPr kumimoji="0" lang="en-US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ymbol" pitchFamily="18" charset="2"/>
                <a:ea typeface="+mn-ea"/>
                <a:cs typeface="+mn-cs"/>
              </a:rPr>
              <a:t>D b</a:t>
            </a:r>
            <a:r>
              <a:rPr kumimoji="0" lang="en-US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/ </a:t>
            </a:r>
            <a:r>
              <a:rPr kumimoji="0" lang="en-US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ymbol" pitchFamily="18" charset="2"/>
                <a:ea typeface="+mn-ea"/>
                <a:cs typeface="+mn-cs"/>
              </a:rPr>
              <a:t>b</a:t>
            </a:r>
            <a:r>
              <a:rPr kumimoji="0" lang="en-US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= (m</a:t>
            </a:r>
            <a:r>
              <a:rPr kumimoji="0" lang="en-US" altLang="en-US" sz="1600" b="0" i="0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1</a:t>
            </a:r>
            <a:r>
              <a:rPr kumimoji="0" lang="en-US" altLang="en-US" sz="1600" b="0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2</a:t>
            </a:r>
            <a:r>
              <a:rPr kumimoji="0" lang="en-US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– m</a:t>
            </a:r>
            <a:r>
              <a:rPr kumimoji="0" lang="en-US" altLang="en-US" sz="1600" b="0" i="0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2</a:t>
            </a:r>
            <a:r>
              <a:rPr kumimoji="0" lang="en-US" altLang="en-US" sz="1600" b="0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2</a:t>
            </a:r>
            <a:r>
              <a:rPr kumimoji="0" lang="en-US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) /2 p </a:t>
            </a:r>
            <a:r>
              <a:rPr kumimoji="0" lang="en-US" altLang="en-US" sz="1600" b="0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2</a:t>
            </a:r>
            <a:r>
              <a:rPr kumimoji="0" lang="en-US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 = tan </a:t>
            </a:r>
            <a:r>
              <a:rPr kumimoji="0" lang="en-US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ymbol" pitchFamily="18" charset="2"/>
                <a:ea typeface="+mn-ea"/>
                <a:cs typeface="+mn-cs"/>
              </a:rPr>
              <a:t>q    </a:t>
            </a:r>
            <a:r>
              <a:rPr kumimoji="0" lang="en-US" alt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ymbol" pitchFamily="18" charset="2"/>
                <a:ea typeface="+mn-ea"/>
                <a:cs typeface="+mn-cs"/>
              </a:rPr>
              <a:t>Dq</a:t>
            </a:r>
            <a:r>
              <a:rPr kumimoji="0" lang="en-US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endParaRPr kumimoji="0" lang="en-US" alt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Unicode MS" pitchFamily="34" charset="-128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en-US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                                                                         m</a:t>
            </a:r>
            <a:r>
              <a:rPr kumimoji="0" lang="en-US" altLang="en-US" sz="1600" b="0" i="0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1</a:t>
            </a:r>
            <a:r>
              <a:rPr kumimoji="0" lang="en-US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,m</a:t>
            </a:r>
            <a:r>
              <a:rPr kumimoji="0" lang="en-US" altLang="en-US" sz="1600" b="0" i="0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2</a:t>
            </a:r>
            <a:r>
              <a:rPr kumimoji="0" lang="en-US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(particle masses )&lt;&lt; p ( momentum)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endParaRPr kumimoji="0" lang="en-US" alt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Unicode MS" pitchFamily="34" charset="-128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en-US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At high momentum, to get better resolution, use gas radiators which have smaller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en-US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      refractive index than solid radiators.  Have long enough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en-US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      radiators to get sufficient signal photons  in the detector.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endParaRPr kumimoji="0" lang="en-US" alt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Unicode MS" pitchFamily="34" charset="-128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en-US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 To compensate for Chromatic dispersion (n (</a:t>
            </a:r>
            <a:r>
              <a:rPr kumimoji="0" lang="en-US" alt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E</a:t>
            </a:r>
            <a:r>
              <a:rPr kumimoji="0" lang="en-US" altLang="en-US" sz="1600" b="0" i="0" u="none" strike="noStrike" kern="1200" cap="none" spc="0" normalizeH="0" baseline="-2500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ph</a:t>
            </a:r>
            <a:r>
              <a:rPr kumimoji="0" lang="en-US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) ) , lens used in the path of the photons.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en-US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    (DISC: Differential Isochronous self- collimating Cherenkov Counter).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endParaRPr kumimoji="0" lang="en-US" alt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Unicode MS" pitchFamily="34" charset="-128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en-US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 </a:t>
            </a:r>
            <a:r>
              <a:rPr kumimoji="0" lang="en-US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ymbol" pitchFamily="18" charset="2"/>
                <a:ea typeface="+mn-ea"/>
                <a:cs typeface="+mn-cs"/>
              </a:rPr>
              <a:t>D</a:t>
            </a:r>
            <a:r>
              <a:rPr kumimoji="0" lang="en-US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ymbol" pitchFamily="18" charset="2"/>
                <a:ea typeface="+mn-ea"/>
                <a:cs typeface="+mn-cs"/>
              </a:rPr>
              <a:t>b</a:t>
            </a:r>
            <a:r>
              <a:rPr kumimoji="0" lang="en-US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/ </a:t>
            </a:r>
            <a:r>
              <a:rPr kumimoji="0" lang="en-US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ymbol" pitchFamily="18" charset="2"/>
                <a:ea typeface="+mn-ea"/>
                <a:cs typeface="+mn-cs"/>
              </a:rPr>
              <a:t>b </a:t>
            </a:r>
            <a:r>
              <a:rPr kumimoji="0" lang="en-US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from 0.011 to  4* 10 </a:t>
            </a:r>
            <a:r>
              <a:rPr kumimoji="0" lang="en-US" altLang="en-US" sz="1600" b="0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-6</a:t>
            </a:r>
            <a:r>
              <a:rPr kumimoji="0" lang="en-US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  achieved.</a:t>
            </a:r>
          </a:p>
        </p:txBody>
      </p:sp>
    </p:spTree>
    <p:extLst>
      <p:ext uri="{BB962C8B-B14F-4D97-AF65-F5344CB8AC3E}">
        <p14:creationId xmlns:p14="http://schemas.microsoft.com/office/powerpoint/2010/main" val="1589679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9A89D24-56BF-43CF-8475-3B47375A58D2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86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6963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762000"/>
            <a:ext cx="6019800" cy="2533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9636" name="Text Box 3"/>
          <p:cNvSpPr txBox="1">
            <a:spLocks noChangeArrowheads="1"/>
          </p:cNvSpPr>
          <p:nvPr/>
        </p:nvSpPr>
        <p:spPr bwMode="auto">
          <a:xfrm>
            <a:off x="3048000" y="152400"/>
            <a:ext cx="3128963" cy="346075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Differential Cherenkov Detectors</a:t>
            </a:r>
          </a:p>
        </p:txBody>
      </p:sp>
      <p:sp>
        <p:nvSpPr>
          <p:cNvPr id="69637" name="Text Box 4"/>
          <p:cNvSpPr txBox="1">
            <a:spLocks noChangeArrowheads="1"/>
          </p:cNvSpPr>
          <p:nvPr/>
        </p:nvSpPr>
        <p:spPr bwMode="auto">
          <a:xfrm>
            <a:off x="3124200" y="2971800"/>
            <a:ext cx="19367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With a Gas radiator</a:t>
            </a:r>
          </a:p>
        </p:txBody>
      </p:sp>
      <p:pic>
        <p:nvPicPr>
          <p:cNvPr id="69638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635375"/>
            <a:ext cx="6019800" cy="2343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58100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A5F48A0-38F9-4C83-8CCD-92EA3DA60BFA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87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1683" name="Text Box 2"/>
          <p:cNvSpPr txBox="1">
            <a:spLocks noChangeArrowheads="1"/>
          </p:cNvSpPr>
          <p:nvPr/>
        </p:nvSpPr>
        <p:spPr bwMode="auto">
          <a:xfrm>
            <a:off x="2743200" y="152400"/>
            <a:ext cx="3060700" cy="346075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Threshold Cherenkov Detectors</a:t>
            </a:r>
          </a:p>
        </p:txBody>
      </p:sp>
      <p:sp>
        <p:nvSpPr>
          <p:cNvPr id="71684" name="Text Box 3"/>
          <p:cNvSpPr txBox="1">
            <a:spLocks noChangeArrowheads="1"/>
          </p:cNvSpPr>
          <p:nvPr/>
        </p:nvSpPr>
        <p:spPr bwMode="auto">
          <a:xfrm>
            <a:off x="152400" y="685800"/>
            <a:ext cx="8315325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Can be used over a large area, for Example : For secondary particles in a fixed target or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                                                                      Collider experiment.</a:t>
            </a:r>
          </a:p>
        </p:txBody>
      </p:sp>
      <p:pic>
        <p:nvPicPr>
          <p:cNvPr id="71685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0400" y="3429000"/>
            <a:ext cx="3657600" cy="3060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686" name="Text Box 5"/>
          <p:cNvSpPr txBox="1">
            <a:spLocks noChangeArrowheads="1"/>
          </p:cNvSpPr>
          <p:nvPr/>
        </p:nvSpPr>
        <p:spPr bwMode="auto">
          <a:xfrm>
            <a:off x="228600" y="2819400"/>
            <a:ext cx="8307388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BELLE Experiment: To  observe CP ciolation in B-meson decays at an electron-positron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   collider. </a:t>
            </a:r>
          </a:p>
        </p:txBody>
      </p:sp>
      <p:sp>
        <p:nvSpPr>
          <p:cNvPr id="71687" name="Text Box 6"/>
          <p:cNvSpPr txBox="1">
            <a:spLocks noChangeArrowheads="1"/>
          </p:cNvSpPr>
          <p:nvPr/>
        </p:nvSpPr>
        <p:spPr bwMode="auto">
          <a:xfrm>
            <a:off x="457200" y="1905000"/>
            <a:ext cx="364172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C0504D"/>
                </a:solidFill>
                <a:effectLst/>
                <a:uLnTx/>
                <a:uFillTx/>
                <a:latin typeface="Symbol" pitchFamily="18" charset="2"/>
                <a:ea typeface="+mn-ea"/>
                <a:cs typeface="+mn-cs"/>
              </a:rPr>
              <a:t>Db/b</a:t>
            </a: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C0504D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  = 2.3 * 10</a:t>
            </a:r>
            <a:r>
              <a:rPr kumimoji="0" lang="en-US" altLang="en-US" sz="1600" b="0" i="0" u="none" strike="noStrike" kern="1200" cap="none" spc="0" normalizeH="0" baseline="30000" noProof="0">
                <a:ln>
                  <a:noFill/>
                </a:ln>
                <a:solidFill>
                  <a:srgbClr val="C0504D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-5 </a:t>
            </a: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C0504D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  using gas radiator.</a:t>
            </a:r>
          </a:p>
        </p:txBody>
      </p:sp>
      <p:sp>
        <p:nvSpPr>
          <p:cNvPr id="71688" name="Text Box 7"/>
          <p:cNvSpPr txBox="1">
            <a:spLocks noChangeArrowheads="1"/>
          </p:cNvSpPr>
          <p:nvPr/>
        </p:nvSpPr>
        <p:spPr bwMode="auto">
          <a:xfrm>
            <a:off x="136525" y="1587500"/>
            <a:ext cx="64706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C0504D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E691 at Fermilab: To study decays of charm particles in the 1980’s </a:t>
            </a:r>
          </a:p>
        </p:txBody>
      </p:sp>
      <p:sp>
        <p:nvSpPr>
          <p:cNvPr id="71689" name="Text Box 8"/>
          <p:cNvSpPr txBox="1">
            <a:spLocks noChangeArrowheads="1"/>
          </p:cNvSpPr>
          <p:nvPr/>
        </p:nvSpPr>
        <p:spPr bwMode="auto">
          <a:xfrm>
            <a:off x="212725" y="4864100"/>
            <a:ext cx="2728913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BELLE: Continues to take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   Data.</a:t>
            </a:r>
          </a:p>
        </p:txBody>
      </p:sp>
    </p:spTree>
    <p:extLst>
      <p:ext uri="{BB962C8B-B14F-4D97-AF65-F5344CB8AC3E}">
        <p14:creationId xmlns:p14="http://schemas.microsoft.com/office/powerpoint/2010/main" val="772665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91E2851-ABC7-4FDB-8CC3-CE711A9327B3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88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2707" name="Text Box 2"/>
          <p:cNvSpPr txBox="1">
            <a:spLocks noChangeArrowheads="1"/>
          </p:cNvSpPr>
          <p:nvPr/>
        </p:nvSpPr>
        <p:spPr bwMode="auto">
          <a:xfrm>
            <a:off x="2133600" y="152400"/>
            <a:ext cx="3862388" cy="457200"/>
          </a:xfrm>
          <a:prstGeom prst="rect">
            <a:avLst/>
          </a:prstGeom>
          <a:solidFill>
            <a:srgbClr val="CC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LHCb-RICH2 SCHEMATIC</a:t>
            </a:r>
          </a:p>
        </p:txBody>
      </p:sp>
      <p:pic>
        <p:nvPicPr>
          <p:cNvPr id="72708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990600"/>
            <a:ext cx="2917825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2709" name="Text Box 4"/>
          <p:cNvSpPr txBox="1">
            <a:spLocks noChangeArrowheads="1"/>
          </p:cNvSpPr>
          <p:nvPr/>
        </p:nvSpPr>
        <p:spPr bwMode="auto">
          <a:xfrm>
            <a:off x="1066800" y="5105400"/>
            <a:ext cx="1652588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Beam Axis-</a:t>
            </a:r>
            <a:r>
              <a:rPr kumimoji="0" lang="en-US" altLang="en-US" sz="1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  <a:sym typeface="Wingdings" pitchFamily="2" charset="2"/>
              </a:rPr>
              <a:t></a:t>
            </a:r>
            <a:endParaRPr kumimoji="0" lang="en-US" altLang="en-US" sz="1800" b="1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</p:txBody>
      </p:sp>
      <p:pic>
        <p:nvPicPr>
          <p:cNvPr id="72710" name="Picture 5" descr="td-1025-785a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318" r="18182" b="3549"/>
          <a:stretch>
            <a:fillRect/>
          </a:stretch>
        </p:blipFill>
        <p:spPr bwMode="auto">
          <a:xfrm>
            <a:off x="3810000" y="990600"/>
            <a:ext cx="4959350" cy="541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2711" name="Text Box 6"/>
          <p:cNvSpPr txBox="1">
            <a:spLocks noChangeArrowheads="1"/>
          </p:cNvSpPr>
          <p:nvPr/>
        </p:nvSpPr>
        <p:spPr bwMode="auto">
          <a:xfrm>
            <a:off x="6902450" y="700088"/>
            <a:ext cx="19367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Spherical Mirror</a:t>
            </a:r>
          </a:p>
        </p:txBody>
      </p:sp>
      <p:sp>
        <p:nvSpPr>
          <p:cNvPr id="72712" name="Line 7"/>
          <p:cNvSpPr>
            <a:spLocks noChangeShapeType="1"/>
          </p:cNvSpPr>
          <p:nvPr/>
        </p:nvSpPr>
        <p:spPr bwMode="auto">
          <a:xfrm flipH="1">
            <a:off x="6248400" y="914400"/>
            <a:ext cx="762000" cy="20574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+mn-ea"/>
              <a:cs typeface="+mn-cs"/>
            </a:endParaRPr>
          </a:p>
        </p:txBody>
      </p:sp>
      <p:sp>
        <p:nvSpPr>
          <p:cNvPr id="72713" name="Text Box 8"/>
          <p:cNvSpPr txBox="1">
            <a:spLocks noChangeArrowheads="1"/>
          </p:cNvSpPr>
          <p:nvPr/>
        </p:nvSpPr>
        <p:spPr bwMode="auto">
          <a:xfrm>
            <a:off x="4267200" y="5486400"/>
            <a:ext cx="13144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Flat Mirror</a:t>
            </a:r>
          </a:p>
        </p:txBody>
      </p:sp>
      <p:sp>
        <p:nvSpPr>
          <p:cNvPr id="72714" name="Text Box 9"/>
          <p:cNvSpPr txBox="1">
            <a:spLocks noChangeArrowheads="1"/>
          </p:cNvSpPr>
          <p:nvPr/>
        </p:nvSpPr>
        <p:spPr bwMode="auto">
          <a:xfrm>
            <a:off x="6261100" y="6324600"/>
            <a:ext cx="28829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Photon funnel+Shielding</a:t>
            </a:r>
          </a:p>
        </p:txBody>
      </p:sp>
      <p:sp>
        <p:nvSpPr>
          <p:cNvPr id="72715" name="Line 10"/>
          <p:cNvSpPr>
            <a:spLocks noChangeShapeType="1"/>
          </p:cNvSpPr>
          <p:nvPr/>
        </p:nvSpPr>
        <p:spPr bwMode="auto">
          <a:xfrm flipV="1">
            <a:off x="8077200" y="4724400"/>
            <a:ext cx="76200" cy="17526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+mn-ea"/>
              <a:cs typeface="+mn-cs"/>
            </a:endParaRPr>
          </a:p>
        </p:txBody>
      </p:sp>
      <p:sp>
        <p:nvSpPr>
          <p:cNvPr id="72716" name="Text Box 11"/>
          <p:cNvSpPr txBox="1">
            <a:spLocks noChangeArrowheads="1"/>
          </p:cNvSpPr>
          <p:nvPr/>
        </p:nvSpPr>
        <p:spPr bwMode="auto">
          <a:xfrm>
            <a:off x="5791200" y="6096000"/>
            <a:ext cx="15811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Central Tube</a:t>
            </a:r>
          </a:p>
        </p:txBody>
      </p:sp>
      <p:sp>
        <p:nvSpPr>
          <p:cNvPr id="72717" name="Text Box 12"/>
          <p:cNvSpPr txBox="1">
            <a:spLocks noChangeArrowheads="1"/>
          </p:cNvSpPr>
          <p:nvPr/>
        </p:nvSpPr>
        <p:spPr bwMode="auto">
          <a:xfrm>
            <a:off x="7086600" y="1295400"/>
            <a:ext cx="21399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Support Structure</a:t>
            </a:r>
          </a:p>
        </p:txBody>
      </p:sp>
      <p:sp>
        <p:nvSpPr>
          <p:cNvPr id="72718" name="Line 13"/>
          <p:cNvSpPr>
            <a:spLocks noChangeShapeType="1"/>
          </p:cNvSpPr>
          <p:nvPr/>
        </p:nvSpPr>
        <p:spPr bwMode="auto">
          <a:xfrm>
            <a:off x="7620000" y="1600200"/>
            <a:ext cx="0" cy="4572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+mn-ea"/>
              <a:cs typeface="+mn-cs"/>
            </a:endParaRPr>
          </a:p>
        </p:txBody>
      </p:sp>
      <p:sp>
        <p:nvSpPr>
          <p:cNvPr id="72719" name="Text Box 14"/>
          <p:cNvSpPr txBox="1">
            <a:spLocks noChangeArrowheads="1"/>
          </p:cNvSpPr>
          <p:nvPr/>
        </p:nvSpPr>
        <p:spPr bwMode="auto">
          <a:xfrm>
            <a:off x="6537325" y="188913"/>
            <a:ext cx="24574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Mirror Support Panel</a:t>
            </a:r>
          </a:p>
        </p:txBody>
      </p:sp>
      <p:sp>
        <p:nvSpPr>
          <p:cNvPr id="72720" name="Line 15"/>
          <p:cNvSpPr>
            <a:spLocks noChangeShapeType="1"/>
          </p:cNvSpPr>
          <p:nvPr/>
        </p:nvSpPr>
        <p:spPr bwMode="auto">
          <a:xfrm flipH="1">
            <a:off x="5181600" y="457200"/>
            <a:ext cx="1524000" cy="19812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+mn-ea"/>
              <a:cs typeface="+mn-cs"/>
            </a:endParaRPr>
          </a:p>
        </p:txBody>
      </p:sp>
      <p:sp>
        <p:nvSpPr>
          <p:cNvPr id="72721" name="Text Box 16"/>
          <p:cNvSpPr txBox="1">
            <a:spLocks noChangeArrowheads="1"/>
          </p:cNvSpPr>
          <p:nvPr/>
        </p:nvSpPr>
        <p:spPr bwMode="auto">
          <a:xfrm>
            <a:off x="228600" y="685800"/>
            <a:ext cx="27114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RICH2 Optics Top View</a:t>
            </a:r>
          </a:p>
        </p:txBody>
      </p:sp>
      <p:sp>
        <p:nvSpPr>
          <p:cNvPr id="72722" name="Line 17"/>
          <p:cNvSpPr>
            <a:spLocks noChangeShapeType="1"/>
          </p:cNvSpPr>
          <p:nvPr/>
        </p:nvSpPr>
        <p:spPr bwMode="auto">
          <a:xfrm flipV="1">
            <a:off x="304800" y="4800600"/>
            <a:ext cx="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+mn-ea"/>
              <a:cs typeface="+mn-cs"/>
            </a:endParaRPr>
          </a:p>
        </p:txBody>
      </p:sp>
      <p:sp>
        <p:nvSpPr>
          <p:cNvPr id="72723" name="Line 18"/>
          <p:cNvSpPr>
            <a:spLocks noChangeShapeType="1"/>
          </p:cNvSpPr>
          <p:nvPr/>
        </p:nvSpPr>
        <p:spPr bwMode="auto">
          <a:xfrm>
            <a:off x="304800" y="5257800"/>
            <a:ext cx="533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+mn-ea"/>
              <a:cs typeface="+mn-cs"/>
            </a:endParaRPr>
          </a:p>
        </p:txBody>
      </p:sp>
      <p:sp>
        <p:nvSpPr>
          <p:cNvPr id="72724" name="Text Box 19"/>
          <p:cNvSpPr txBox="1">
            <a:spLocks noChangeArrowheads="1"/>
          </p:cNvSpPr>
          <p:nvPr/>
        </p:nvSpPr>
        <p:spPr bwMode="auto">
          <a:xfrm>
            <a:off x="0" y="4800600"/>
            <a:ext cx="3365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X</a:t>
            </a:r>
          </a:p>
        </p:txBody>
      </p:sp>
      <p:sp>
        <p:nvSpPr>
          <p:cNvPr id="72725" name="Text Box 20"/>
          <p:cNvSpPr txBox="1">
            <a:spLocks noChangeArrowheads="1"/>
          </p:cNvSpPr>
          <p:nvPr/>
        </p:nvSpPr>
        <p:spPr bwMode="auto">
          <a:xfrm>
            <a:off x="457200" y="5334000"/>
            <a:ext cx="3238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Z</a:t>
            </a:r>
          </a:p>
        </p:txBody>
      </p:sp>
      <p:sp>
        <p:nvSpPr>
          <p:cNvPr id="72726" name="Line 21"/>
          <p:cNvSpPr>
            <a:spLocks noChangeShapeType="1"/>
          </p:cNvSpPr>
          <p:nvPr/>
        </p:nvSpPr>
        <p:spPr bwMode="auto">
          <a:xfrm flipV="1">
            <a:off x="3657600" y="4953000"/>
            <a:ext cx="45720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+mn-ea"/>
              <a:cs typeface="+mn-cs"/>
            </a:endParaRPr>
          </a:p>
        </p:txBody>
      </p:sp>
      <p:sp>
        <p:nvSpPr>
          <p:cNvPr id="72727" name="Text Box 22"/>
          <p:cNvSpPr txBox="1">
            <a:spLocks noChangeArrowheads="1"/>
          </p:cNvSpPr>
          <p:nvPr/>
        </p:nvSpPr>
        <p:spPr bwMode="auto">
          <a:xfrm>
            <a:off x="3886200" y="5029200"/>
            <a:ext cx="3238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Z</a:t>
            </a:r>
          </a:p>
        </p:txBody>
      </p:sp>
      <p:sp>
        <p:nvSpPr>
          <p:cNvPr id="72728" name="Line 23"/>
          <p:cNvSpPr>
            <a:spLocks noChangeShapeType="1"/>
          </p:cNvSpPr>
          <p:nvPr/>
        </p:nvSpPr>
        <p:spPr bwMode="auto">
          <a:xfrm flipV="1">
            <a:off x="3657600" y="4572000"/>
            <a:ext cx="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+mn-ea"/>
              <a:cs typeface="+mn-cs"/>
            </a:endParaRPr>
          </a:p>
        </p:txBody>
      </p:sp>
      <p:sp>
        <p:nvSpPr>
          <p:cNvPr id="72729" name="Text Box 24"/>
          <p:cNvSpPr txBox="1">
            <a:spLocks noChangeArrowheads="1"/>
          </p:cNvSpPr>
          <p:nvPr/>
        </p:nvSpPr>
        <p:spPr bwMode="auto">
          <a:xfrm>
            <a:off x="3657600" y="4495800"/>
            <a:ext cx="3365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Y</a:t>
            </a:r>
          </a:p>
        </p:txBody>
      </p:sp>
      <p:sp>
        <p:nvSpPr>
          <p:cNvPr id="72730" name="Line 25"/>
          <p:cNvSpPr>
            <a:spLocks noChangeShapeType="1"/>
          </p:cNvSpPr>
          <p:nvPr/>
        </p:nvSpPr>
        <p:spPr bwMode="auto">
          <a:xfrm flipH="1" flipV="1">
            <a:off x="3276600" y="4953000"/>
            <a:ext cx="38100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+mn-ea"/>
              <a:cs typeface="+mn-cs"/>
            </a:endParaRPr>
          </a:p>
        </p:txBody>
      </p:sp>
      <p:sp>
        <p:nvSpPr>
          <p:cNvPr id="72731" name="Text Box 26"/>
          <p:cNvSpPr txBox="1">
            <a:spLocks noChangeArrowheads="1"/>
          </p:cNvSpPr>
          <p:nvPr/>
        </p:nvSpPr>
        <p:spPr bwMode="auto">
          <a:xfrm>
            <a:off x="3200400" y="4953000"/>
            <a:ext cx="3365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X</a:t>
            </a:r>
          </a:p>
        </p:txBody>
      </p:sp>
      <p:sp>
        <p:nvSpPr>
          <p:cNvPr id="72732" name="Text Box 27"/>
          <p:cNvSpPr txBox="1">
            <a:spLocks noChangeArrowheads="1"/>
          </p:cNvSpPr>
          <p:nvPr/>
        </p:nvSpPr>
        <p:spPr bwMode="auto">
          <a:xfrm>
            <a:off x="60325" y="6208713"/>
            <a:ext cx="1841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altLang="en-US" sz="1800" b="1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</p:txBody>
      </p:sp>
      <p:sp>
        <p:nvSpPr>
          <p:cNvPr id="72733" name="Text Box 28"/>
          <p:cNvSpPr txBox="1">
            <a:spLocks noChangeArrowheads="1"/>
          </p:cNvSpPr>
          <p:nvPr/>
        </p:nvSpPr>
        <p:spPr bwMode="auto">
          <a:xfrm>
            <a:off x="0" y="5867400"/>
            <a:ext cx="5381625" cy="915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99"/>
              </a:buClr>
              <a:buSzTx/>
              <a:buFont typeface="Wingdings" pitchFamily="2" charset="2"/>
              <a:buChar char="§"/>
              <a:tabLst/>
              <a:defRPr/>
            </a:pPr>
            <a:r>
              <a:rPr kumimoji="0" lang="en-US" altLang="en-US" sz="1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 </a:t>
            </a:r>
            <a:r>
              <a:rPr kumimoji="0" lang="en-US" altLang="en-US" sz="1800" b="1" i="0" u="none" strike="noStrike" kern="1200" cap="none" spc="0" normalizeH="0" baseline="0" noProof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Plane Mirrors to reduce the length of RICH2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99"/>
              </a:buClr>
              <a:buSzTx/>
              <a:buFont typeface="Wingdings" pitchFamily="2" charset="2"/>
              <a:buChar char="§"/>
              <a:tabLst/>
              <a:defRPr/>
            </a:pPr>
            <a:r>
              <a:rPr kumimoji="0" lang="en-US" altLang="en-US" sz="1800" b="1" i="0" u="none" strike="noStrike" kern="1200" cap="none" spc="0" normalizeH="0" baseline="0" noProof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 Spherical mirror tilted to keep photodetectors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99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en-US" altLang="en-US" sz="1800" b="1" i="0" u="none" strike="noStrike" kern="1200" cap="none" spc="0" normalizeH="0" baseline="0" noProof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   outside acceptance.(tilt=0.39 rad)</a:t>
            </a:r>
            <a:endParaRPr kumimoji="0" lang="en-US" altLang="en-US" sz="1800" b="1" i="0" u="none" strike="noStrike" kern="1200" cap="none" spc="0" normalizeH="0" baseline="30000" noProof="0">
              <a:ln>
                <a:noFill/>
              </a:ln>
              <a:solidFill>
                <a:srgbClr val="000099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</p:txBody>
      </p:sp>
      <p:sp>
        <p:nvSpPr>
          <p:cNvPr id="72734" name="Line 29"/>
          <p:cNvSpPr>
            <a:spLocks noChangeShapeType="1"/>
          </p:cNvSpPr>
          <p:nvPr/>
        </p:nvSpPr>
        <p:spPr bwMode="auto">
          <a:xfrm flipV="1">
            <a:off x="5257800" y="3886200"/>
            <a:ext cx="228600" cy="17526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+mn-ea"/>
              <a:cs typeface="+mn-cs"/>
            </a:endParaRPr>
          </a:p>
        </p:txBody>
      </p:sp>
      <p:sp>
        <p:nvSpPr>
          <p:cNvPr id="72735" name="Line 30"/>
          <p:cNvSpPr>
            <a:spLocks noChangeShapeType="1"/>
          </p:cNvSpPr>
          <p:nvPr/>
        </p:nvSpPr>
        <p:spPr bwMode="auto">
          <a:xfrm flipH="1" flipV="1">
            <a:off x="6248400" y="3657600"/>
            <a:ext cx="533400" cy="25146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35160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1F5437C-B479-49D7-8104-C37C73AF5E54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89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3731" name="Text Box 2"/>
          <p:cNvSpPr txBox="1">
            <a:spLocks noChangeArrowheads="1"/>
          </p:cNvSpPr>
          <p:nvPr/>
        </p:nvSpPr>
        <p:spPr bwMode="auto">
          <a:xfrm>
            <a:off x="1584325" y="1182688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altLang="en-US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</p:txBody>
      </p:sp>
      <p:pic>
        <p:nvPicPr>
          <p:cNvPr id="73732" name="Picture 3" descr="rich2photo_0014"/>
          <p:cNvPicPr>
            <a:picLocks noChangeAspect="1" noChangeArrowheads="1"/>
          </p:cNvPicPr>
          <p:nvPr/>
        </p:nvPicPr>
        <p:blipFill>
          <a:blip r:embed="rId3">
            <a:lum brigh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838200"/>
            <a:ext cx="5410200" cy="3525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3733" name="Text Box 4"/>
          <p:cNvSpPr txBox="1">
            <a:spLocks noChangeArrowheads="1"/>
          </p:cNvSpPr>
          <p:nvPr/>
        </p:nvSpPr>
        <p:spPr bwMode="auto">
          <a:xfrm>
            <a:off x="2514600" y="79375"/>
            <a:ext cx="4032250" cy="457200"/>
          </a:xfrm>
          <a:prstGeom prst="rect">
            <a:avLst/>
          </a:prstGeom>
          <a:solidFill>
            <a:srgbClr val="CC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LHCb- RICH2 STRUCTURE</a:t>
            </a:r>
          </a:p>
        </p:txBody>
      </p:sp>
      <p:sp>
        <p:nvSpPr>
          <p:cNvPr id="73734" name="Text Box 5"/>
          <p:cNvSpPr txBox="1">
            <a:spLocks noChangeArrowheads="1"/>
          </p:cNvSpPr>
          <p:nvPr/>
        </p:nvSpPr>
        <p:spPr bwMode="auto">
          <a:xfrm>
            <a:off x="5638800" y="685800"/>
            <a:ext cx="3295650" cy="1160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FF3300"/>
              </a:buClr>
              <a:buSzTx/>
              <a:buFont typeface="Wingdings" pitchFamily="2" charset="2"/>
              <a:buNone/>
              <a:tabLst/>
              <a:defRPr/>
            </a:pPr>
            <a:endParaRPr kumimoji="0" lang="en-US" altLang="en-US" sz="1600" b="1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FF3300"/>
              </a:buClr>
              <a:buSzTx/>
              <a:buFontTx/>
              <a:buNone/>
              <a:tabLst/>
              <a:defRPr/>
            </a:pPr>
            <a:r>
              <a:rPr kumimoji="0" lang="en-US" altLang="en-US" sz="16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     </a:t>
            </a:r>
            <a:r>
              <a:rPr kumimoji="0" lang="en-US" altLang="en-US" sz="1800" b="1" i="0" u="none" strike="noStrike" kern="1200" cap="none" spc="0" normalizeH="0" baseline="0" noProof="0">
                <a:ln>
                  <a:noFill/>
                </a:ln>
                <a:solidFill>
                  <a:srgbClr val="FF3300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Entrance Window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FF3300"/>
              </a:buClr>
              <a:buSzTx/>
              <a:buFontTx/>
              <a:buNone/>
              <a:tabLst/>
              <a:defRPr/>
            </a:pPr>
            <a:r>
              <a:rPr kumimoji="0" lang="en-US" altLang="en-US" sz="1800" b="1" i="0" u="none" strike="noStrike" kern="1200" cap="none" spc="0" normalizeH="0" baseline="0" noProof="0">
                <a:ln>
                  <a:noFill/>
                </a:ln>
                <a:solidFill>
                  <a:srgbClr val="FF3300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   (PMI foam between two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FF3300"/>
              </a:buClr>
              <a:buSzTx/>
              <a:buFontTx/>
              <a:buNone/>
              <a:tabLst/>
              <a:defRPr/>
            </a:pPr>
            <a:r>
              <a:rPr kumimoji="0" lang="en-US" altLang="en-US" sz="1800" b="1" i="0" u="none" strike="noStrike" kern="1200" cap="none" spc="0" normalizeH="0" baseline="0" noProof="0">
                <a:ln>
                  <a:noFill/>
                </a:ln>
                <a:solidFill>
                  <a:srgbClr val="FF3300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    carbon fibre epoxy Skins) </a:t>
            </a:r>
            <a:endParaRPr kumimoji="0" lang="en-US" altLang="en-US" sz="1800" b="1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</p:txBody>
      </p:sp>
      <p:sp>
        <p:nvSpPr>
          <p:cNvPr id="73735" name="Line 6"/>
          <p:cNvSpPr>
            <a:spLocks noChangeShapeType="1"/>
          </p:cNvSpPr>
          <p:nvPr/>
        </p:nvSpPr>
        <p:spPr bwMode="auto">
          <a:xfrm flipH="1">
            <a:off x="4648200" y="1143000"/>
            <a:ext cx="1371600" cy="4572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+mn-ea"/>
              <a:cs typeface="+mn-cs"/>
            </a:endParaRPr>
          </a:p>
        </p:txBody>
      </p:sp>
      <p:pic>
        <p:nvPicPr>
          <p:cNvPr id="7373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9800" y="3124200"/>
            <a:ext cx="2460625" cy="3305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3737" name="TextBox 8"/>
          <p:cNvSpPr txBox="1">
            <a:spLocks noChangeArrowheads="1"/>
          </p:cNvSpPr>
          <p:nvPr/>
        </p:nvSpPr>
        <p:spPr bwMode="auto">
          <a:xfrm>
            <a:off x="4724400" y="5638800"/>
            <a:ext cx="100488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RICH2  </a:t>
            </a:r>
          </a:p>
        </p:txBody>
      </p:sp>
    </p:spTree>
    <p:extLst>
      <p:ext uri="{BB962C8B-B14F-4D97-AF65-F5344CB8AC3E}">
        <p14:creationId xmlns:p14="http://schemas.microsoft.com/office/powerpoint/2010/main" val="170553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TR Detection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5DEEA70-F2A5-4F11-9D2F-52A27AAB522D}" type="slidenum">
              <a:rPr lang="en-GB" smtClean="0"/>
              <a:pPr>
                <a:defRPr/>
              </a:pPr>
              <a:t>9</a:t>
            </a:fld>
            <a:endParaRPr lang="en-GB"/>
          </a:p>
        </p:txBody>
      </p:sp>
      <p:sp>
        <p:nvSpPr>
          <p:cNvPr id="5" name="TextBox 3"/>
          <p:cNvSpPr txBox="1">
            <a:spLocks noChangeArrowheads="1"/>
          </p:cNvSpPr>
          <p:nvPr/>
        </p:nvSpPr>
        <p:spPr bwMode="auto">
          <a:xfrm>
            <a:off x="179388" y="1334933"/>
            <a:ext cx="5329601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altLang="en-US" sz="1600" dirty="0">
                <a:latin typeface="Calibri" pitchFamily="34" charset="0"/>
              </a:rPr>
              <a:t>Integrating the previous equation,  one can get ,  for  </a:t>
            </a:r>
            <a:r>
              <a:rPr lang="en-US" altLang="en-US" sz="1600" dirty="0" err="1" smtClean="0">
                <a:latin typeface="Symbol" pitchFamily="18" charset="2"/>
              </a:rPr>
              <a:t>x</a:t>
            </a:r>
            <a:r>
              <a:rPr lang="en-US" altLang="en-US" sz="1600" baseline="-25000" dirty="0" err="1" smtClean="0"/>
              <a:t>g</a:t>
            </a:r>
            <a:r>
              <a:rPr lang="en-US" altLang="en-US" sz="1600" dirty="0" smtClean="0"/>
              <a:t>=0</a:t>
            </a:r>
            <a:r>
              <a:rPr lang="en-US" altLang="en-US" sz="1600" dirty="0"/>
              <a:t>, </a:t>
            </a:r>
            <a:r>
              <a:rPr lang="en-US" altLang="en-US" sz="1600" dirty="0">
                <a:latin typeface="Calibri" pitchFamily="34" charset="0"/>
              </a:rPr>
              <a:t>  </a:t>
            </a: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3980561" y="1834993"/>
            <a:ext cx="4639755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285750" indent="-285750" eaLnBrk="1" hangingPunct="1">
              <a:buFont typeface="Wingdings" panose="05000000000000000000" pitchFamily="2" charset="2"/>
              <a:buChar char="§"/>
            </a:pPr>
            <a:r>
              <a:rPr lang="en-US" altLang="en-US" sz="1600" dirty="0" smtClean="0">
                <a:latin typeface="Symbol" pitchFamily="18" charset="2"/>
              </a:rPr>
              <a:t>g </a:t>
            </a:r>
            <a:r>
              <a:rPr lang="en-US" altLang="en-US" sz="1600" dirty="0">
                <a:latin typeface="Symbol" pitchFamily="18" charset="2"/>
              </a:rPr>
              <a:t>= </a:t>
            </a:r>
            <a:r>
              <a:rPr lang="en-US" altLang="en-US" sz="1600" dirty="0">
                <a:cs typeface="Arial" pitchFamily="34" charset="0"/>
              </a:rPr>
              <a:t>E/m  of the  particle.  This </a:t>
            </a:r>
            <a:r>
              <a:rPr lang="en-US" altLang="en-US" sz="1600" dirty="0" smtClean="0">
                <a:cs typeface="Arial" pitchFamily="34" charset="0"/>
              </a:rPr>
              <a:t>makes PID </a:t>
            </a:r>
            <a:r>
              <a:rPr lang="en-US" altLang="en-US" sz="1600" dirty="0">
                <a:cs typeface="Arial" pitchFamily="34" charset="0"/>
              </a:rPr>
              <a:t>possible by measuring </a:t>
            </a:r>
            <a:r>
              <a:rPr lang="en-US" altLang="en-US" sz="1600" dirty="0" smtClean="0">
                <a:cs typeface="Arial" pitchFamily="34" charset="0"/>
              </a:rPr>
              <a:t>W. </a:t>
            </a:r>
          </a:p>
          <a:p>
            <a:pPr marL="285750" indent="-285750" eaLnBrk="1" hangingPunct="1">
              <a:buFont typeface="Wingdings" panose="05000000000000000000" pitchFamily="2" charset="2"/>
              <a:buChar char="§"/>
            </a:pPr>
            <a:r>
              <a:rPr lang="en-US" altLang="en-US" sz="1600" dirty="0" smtClean="0">
                <a:cs typeface="Arial" pitchFamily="34" charset="0"/>
              </a:rPr>
              <a:t>Lighter </a:t>
            </a:r>
            <a:r>
              <a:rPr lang="en-US" altLang="en-US" sz="1600" dirty="0">
                <a:cs typeface="Arial" pitchFamily="34" charset="0"/>
              </a:rPr>
              <a:t>particle give larger </a:t>
            </a:r>
            <a:r>
              <a:rPr lang="en-US" altLang="en-US" sz="1600" dirty="0" smtClean="0">
                <a:cs typeface="Arial" pitchFamily="34" charset="0"/>
              </a:rPr>
              <a:t>signal</a:t>
            </a:r>
          </a:p>
          <a:p>
            <a:pPr marL="285750" indent="-285750" eaLnBrk="1" hangingPunct="1">
              <a:buFont typeface="Wingdings" panose="05000000000000000000" pitchFamily="2" charset="2"/>
              <a:buChar char="§"/>
            </a:pPr>
            <a:r>
              <a:rPr lang="en-US" altLang="en-US" sz="1600" dirty="0" err="1" smtClean="0">
                <a:latin typeface="Symbol" pitchFamily="18" charset="2"/>
                <a:cs typeface="Arial" pitchFamily="34" charset="0"/>
              </a:rPr>
              <a:t>w</a:t>
            </a:r>
            <a:r>
              <a:rPr lang="en-US" altLang="en-US" sz="1600" baseline="-25000" dirty="0" err="1" smtClean="0">
                <a:cs typeface="Arial" pitchFamily="34" charset="0"/>
              </a:rPr>
              <a:t>f</a:t>
            </a:r>
            <a:r>
              <a:rPr lang="en-US" altLang="en-US" sz="1600" baseline="-25000" dirty="0" smtClean="0">
                <a:cs typeface="Arial" pitchFamily="34" charset="0"/>
              </a:rPr>
              <a:t> </a:t>
            </a:r>
            <a:r>
              <a:rPr lang="en-US" altLang="en-US" sz="1600" dirty="0" smtClean="0">
                <a:cs typeface="Arial" pitchFamily="34" charset="0"/>
              </a:rPr>
              <a:t> = </a:t>
            </a:r>
            <a:r>
              <a:rPr lang="en-US" altLang="en-US" sz="1600" dirty="0">
                <a:cs typeface="Arial" pitchFamily="34" charset="0"/>
              </a:rPr>
              <a:t>plasma frequency = 28.8 (</a:t>
            </a:r>
            <a:r>
              <a:rPr lang="en-US" altLang="en-US" sz="1600" dirty="0">
                <a:latin typeface="Symbol" pitchFamily="18" charset="2"/>
                <a:cs typeface="Arial" pitchFamily="34" charset="0"/>
              </a:rPr>
              <a:t>r </a:t>
            </a:r>
            <a:r>
              <a:rPr lang="en-US" altLang="en-US" sz="1600" dirty="0">
                <a:cs typeface="Arial" pitchFamily="34" charset="0"/>
              </a:rPr>
              <a:t>Z/A)</a:t>
            </a:r>
            <a:r>
              <a:rPr lang="en-US" altLang="en-US" sz="1600" baseline="30000" dirty="0">
                <a:cs typeface="Arial" pitchFamily="34" charset="0"/>
              </a:rPr>
              <a:t>0.5</a:t>
            </a:r>
            <a:r>
              <a:rPr lang="en-US" altLang="en-US" sz="1600" dirty="0">
                <a:cs typeface="Arial" pitchFamily="34" charset="0"/>
              </a:rPr>
              <a:t> </a:t>
            </a:r>
            <a:r>
              <a:rPr lang="en-US" altLang="en-US" sz="1600" dirty="0" smtClean="0">
                <a:cs typeface="Arial" pitchFamily="34" charset="0"/>
              </a:rPr>
              <a:t>eV</a:t>
            </a:r>
          </a:p>
          <a:p>
            <a:pPr lvl="1" indent="0" eaLnBrk="1" hangingPunct="1"/>
            <a:r>
              <a:rPr lang="en-US" altLang="en-US" sz="1600" dirty="0">
                <a:latin typeface="Symbol" pitchFamily="18" charset="2"/>
              </a:rPr>
              <a:t>r=</a:t>
            </a:r>
            <a:r>
              <a:rPr lang="en-US" altLang="en-US" sz="1600" dirty="0">
                <a:cs typeface="Arial" pitchFamily="34" charset="0"/>
              </a:rPr>
              <a:t>density, Z=atomic weight, </a:t>
            </a:r>
            <a:r>
              <a:rPr lang="en-US" altLang="en-US" sz="1600" dirty="0" smtClean="0">
                <a:cs typeface="Arial" pitchFamily="34" charset="0"/>
              </a:rPr>
              <a:t> </a:t>
            </a:r>
            <a:r>
              <a:rPr lang="en-US" altLang="en-US" sz="1600" dirty="0">
                <a:cs typeface="Arial" pitchFamily="34" charset="0"/>
              </a:rPr>
              <a:t>A=atomic </a:t>
            </a:r>
            <a:r>
              <a:rPr lang="en-US" altLang="en-US" sz="1600" dirty="0" smtClean="0">
                <a:cs typeface="Arial" pitchFamily="34" charset="0"/>
              </a:rPr>
              <a:t>number</a:t>
            </a:r>
            <a:endParaRPr lang="en-US" altLang="en-US" sz="1600" dirty="0">
              <a:latin typeface="Symbol" pitchFamily="18" charset="2"/>
            </a:endParaRPr>
          </a:p>
        </p:txBody>
      </p:sp>
      <p:sp>
        <p:nvSpPr>
          <p:cNvPr id="10" name="TextBox 10"/>
          <p:cNvSpPr txBox="1">
            <a:spLocks noChangeArrowheads="1"/>
          </p:cNvSpPr>
          <p:nvPr/>
        </p:nvSpPr>
        <p:spPr bwMode="auto">
          <a:xfrm>
            <a:off x="179388" y="3522554"/>
            <a:ext cx="7140096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altLang="en-US" sz="1600" dirty="0">
                <a:cs typeface="Arial" pitchFamily="34" charset="0"/>
              </a:rPr>
              <a:t>For example, for  </a:t>
            </a:r>
            <a:r>
              <a:rPr lang="en-US" altLang="en-US" sz="1600" dirty="0" err="1" smtClean="0">
                <a:latin typeface="Symbol" pitchFamily="18" charset="2"/>
              </a:rPr>
              <a:t>w</a:t>
            </a:r>
            <a:r>
              <a:rPr lang="en-US" altLang="en-US" sz="1600" baseline="-25000" dirty="0" err="1" smtClean="0"/>
              <a:t>f</a:t>
            </a:r>
            <a:r>
              <a:rPr lang="en-US" altLang="en-US" sz="1600" dirty="0" smtClean="0"/>
              <a:t> = 0.02 </a:t>
            </a:r>
            <a:r>
              <a:rPr lang="en-US" altLang="en-US" sz="1600" dirty="0" err="1"/>
              <a:t>keV</a:t>
            </a:r>
            <a:r>
              <a:rPr lang="en-US" altLang="en-US" sz="1600" dirty="0"/>
              <a:t> and </a:t>
            </a:r>
            <a:r>
              <a:rPr lang="en-US" altLang="en-US" sz="1600" dirty="0" smtClean="0">
                <a:latin typeface="Symbol" pitchFamily="18" charset="2"/>
              </a:rPr>
              <a:t>g </a:t>
            </a:r>
            <a:r>
              <a:rPr lang="en-US" altLang="en-US" sz="1600" dirty="0" smtClean="0"/>
              <a:t>= 5000</a:t>
            </a:r>
            <a:r>
              <a:rPr lang="en-US" altLang="en-US" sz="1600" dirty="0"/>
              <a:t>,  most of the  photon energy is</a:t>
            </a:r>
          </a:p>
          <a:p>
            <a:pPr eaLnBrk="1" hangingPunct="1"/>
            <a:r>
              <a:rPr lang="en-US" altLang="en-US" sz="1600" dirty="0" smtClean="0"/>
              <a:t>in </a:t>
            </a:r>
            <a:r>
              <a:rPr lang="en-US" altLang="en-US" sz="1600" dirty="0"/>
              <a:t>the range 10 </a:t>
            </a:r>
            <a:r>
              <a:rPr lang="en-US" altLang="en-US" sz="1600" dirty="0" err="1"/>
              <a:t>keV</a:t>
            </a:r>
            <a:r>
              <a:rPr lang="en-US" altLang="en-US" sz="1600" dirty="0"/>
              <a:t>&lt; </a:t>
            </a:r>
            <a:r>
              <a:rPr lang="en-US" altLang="en-US" sz="1600" dirty="0">
                <a:latin typeface="Symbol" pitchFamily="18" charset="2"/>
              </a:rPr>
              <a:t>w </a:t>
            </a:r>
            <a:r>
              <a:rPr lang="en-US" altLang="en-US" sz="1600" dirty="0"/>
              <a:t>&lt;100 </a:t>
            </a:r>
            <a:r>
              <a:rPr lang="en-US" altLang="en-US" sz="1600" dirty="0" err="1"/>
              <a:t>keV</a:t>
            </a:r>
            <a:r>
              <a:rPr lang="en-US" altLang="en-US" sz="1600" dirty="0"/>
              <a:t>   (</a:t>
            </a:r>
            <a:r>
              <a:rPr lang="en-US" altLang="en-US" sz="1600" dirty="0" err="1"/>
              <a:t>ie</a:t>
            </a:r>
            <a:r>
              <a:rPr lang="en-US" altLang="en-US" sz="1600" dirty="0"/>
              <a:t>.   0.1 </a:t>
            </a:r>
            <a:r>
              <a:rPr lang="en-US" altLang="en-US" sz="1600" dirty="0" err="1" smtClean="0">
                <a:latin typeface="Symbol" pitchFamily="18" charset="2"/>
              </a:rPr>
              <a:t>w</a:t>
            </a:r>
            <a:r>
              <a:rPr lang="en-US" altLang="en-US" sz="1600" baseline="-25000" dirty="0" err="1" smtClean="0"/>
              <a:t>c</a:t>
            </a:r>
            <a:r>
              <a:rPr lang="en-US" altLang="en-US" sz="1600" dirty="0" smtClean="0"/>
              <a:t>&lt; </a:t>
            </a:r>
            <a:r>
              <a:rPr lang="en-US" altLang="en-US" sz="1600" dirty="0" smtClean="0">
                <a:latin typeface="Symbol" pitchFamily="18" charset="2"/>
              </a:rPr>
              <a:t>w</a:t>
            </a:r>
            <a:r>
              <a:rPr lang="en-US" altLang="en-US" sz="1600" dirty="0"/>
              <a:t> </a:t>
            </a:r>
            <a:r>
              <a:rPr lang="en-US" altLang="en-US" sz="1600" dirty="0" smtClean="0"/>
              <a:t>&lt; </a:t>
            </a:r>
            <a:r>
              <a:rPr lang="en-US" altLang="en-US" sz="1600" dirty="0" err="1" smtClean="0">
                <a:latin typeface="Symbol" pitchFamily="18" charset="2"/>
              </a:rPr>
              <a:t>w</a:t>
            </a:r>
            <a:r>
              <a:rPr lang="en-US" altLang="en-US" sz="1600" baseline="-25000" dirty="0" err="1" smtClean="0"/>
              <a:t>c</a:t>
            </a:r>
            <a:r>
              <a:rPr lang="en-US" altLang="en-US" sz="1600" dirty="0" smtClean="0"/>
              <a:t>   </a:t>
            </a:r>
            <a:endParaRPr lang="en-US" altLang="en-US" sz="1600" dirty="0"/>
          </a:p>
          <a:p>
            <a:pPr eaLnBrk="1" hangingPunct="1"/>
            <a:r>
              <a:rPr lang="en-US" altLang="en-US" sz="1600" dirty="0"/>
              <a:t>                                                            where  </a:t>
            </a:r>
            <a:r>
              <a:rPr lang="en-US" altLang="en-US" sz="1600" dirty="0">
                <a:latin typeface="Symbol" pitchFamily="18" charset="2"/>
              </a:rPr>
              <a:t>w </a:t>
            </a:r>
            <a:r>
              <a:rPr lang="en-US" altLang="en-US" sz="1600" baseline="-25000" dirty="0"/>
              <a:t>c</a:t>
            </a:r>
            <a:r>
              <a:rPr lang="en-US" altLang="en-US" sz="1600" dirty="0"/>
              <a:t> = cut-off frequency ).  </a:t>
            </a:r>
            <a:r>
              <a:rPr lang="en-US" altLang="en-US" sz="1600" baseline="-25000" dirty="0"/>
              <a:t> </a:t>
            </a:r>
            <a:r>
              <a:rPr lang="en-US" altLang="en-US" sz="1600" dirty="0"/>
              <a:t>   </a:t>
            </a:r>
            <a:endParaRPr lang="en-US" altLang="en-US" sz="1600" dirty="0">
              <a:latin typeface="Calibri" pitchFamily="34" charset="0"/>
            </a:endParaRPr>
          </a:p>
        </p:txBody>
      </p:sp>
      <p:sp>
        <p:nvSpPr>
          <p:cNvPr id="11" name="TextBox 11"/>
          <p:cNvSpPr txBox="1">
            <a:spLocks noChangeArrowheads="1"/>
          </p:cNvSpPr>
          <p:nvPr/>
        </p:nvSpPr>
        <p:spPr bwMode="auto">
          <a:xfrm>
            <a:off x="263277" y="4657249"/>
            <a:ext cx="2861168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altLang="en-US" sz="1600" dirty="0">
                <a:latin typeface="Calibri" pitchFamily="34" charset="0"/>
              </a:rPr>
              <a:t>Number of photons </a:t>
            </a:r>
            <a:r>
              <a:rPr lang="en-US" altLang="en-US" sz="1600" dirty="0" smtClean="0">
                <a:latin typeface="Calibri" pitchFamily="34" charset="0"/>
              </a:rPr>
              <a:t>produced = </a:t>
            </a:r>
            <a:endParaRPr lang="en-US" altLang="en-US" sz="1600" dirty="0">
              <a:latin typeface="Calibri" pitchFamily="34" charset="0"/>
            </a:endParaRPr>
          </a:p>
        </p:txBody>
      </p:sp>
      <p:sp>
        <p:nvSpPr>
          <p:cNvPr id="13" name="TextBox 13"/>
          <p:cNvSpPr txBox="1">
            <a:spLocks noChangeArrowheads="1"/>
          </p:cNvSpPr>
          <p:nvPr/>
        </p:nvSpPr>
        <p:spPr bwMode="auto">
          <a:xfrm>
            <a:off x="263277" y="5329826"/>
            <a:ext cx="8701336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altLang="en-US" sz="1600" dirty="0">
                <a:latin typeface="Calibri" pitchFamily="34" charset="0"/>
              </a:rPr>
              <a:t>For </a:t>
            </a:r>
            <a:r>
              <a:rPr lang="en-US" altLang="en-US" sz="1600" dirty="0" err="1" smtClean="0">
                <a:latin typeface="Symbol" pitchFamily="18" charset="2"/>
              </a:rPr>
              <a:t>w</a:t>
            </a:r>
            <a:r>
              <a:rPr lang="en-US" altLang="en-US" sz="1600" baseline="-25000" dirty="0" err="1" smtClean="0"/>
              <a:t>c</a:t>
            </a:r>
            <a:r>
              <a:rPr lang="en-US" altLang="en-US" sz="1600" dirty="0" smtClean="0"/>
              <a:t>=100 </a:t>
            </a:r>
            <a:r>
              <a:rPr lang="en-US" altLang="en-US" sz="1600" dirty="0" err="1"/>
              <a:t>keV</a:t>
            </a:r>
            <a:r>
              <a:rPr lang="en-US" altLang="en-US" sz="1600" dirty="0"/>
              <a:t> and </a:t>
            </a:r>
            <a:r>
              <a:rPr lang="en-US" altLang="en-US" sz="1600" dirty="0" smtClean="0">
                <a:latin typeface="Symbol" pitchFamily="18" charset="2"/>
              </a:rPr>
              <a:t>w=1 </a:t>
            </a:r>
            <a:r>
              <a:rPr lang="en-US" altLang="en-US" sz="1600" dirty="0" err="1" smtClean="0"/>
              <a:t>keV</a:t>
            </a:r>
            <a:r>
              <a:rPr lang="en-US" altLang="en-US" sz="1600" dirty="0" smtClean="0"/>
              <a:t>, N</a:t>
            </a:r>
            <a:r>
              <a:rPr lang="en-US" altLang="en-US" sz="1600" dirty="0"/>
              <a:t>= 0.03  for a single surface.</a:t>
            </a:r>
          </a:p>
          <a:p>
            <a:pPr eaLnBrk="1" hangingPunct="1"/>
            <a:r>
              <a:rPr lang="en-US" altLang="en-US" sz="1600" dirty="0"/>
              <a:t>Hence to get sufficient number of photons , large number of interfaces </a:t>
            </a:r>
            <a:r>
              <a:rPr lang="en-US" altLang="en-US" sz="1600" dirty="0" smtClean="0"/>
              <a:t>are used:</a:t>
            </a:r>
          </a:p>
          <a:p>
            <a:pPr eaLnBrk="1" hangingPunct="1"/>
            <a:r>
              <a:rPr lang="en-US" altLang="en-US" sz="1600" dirty="0" smtClean="0"/>
              <a:t>a </a:t>
            </a:r>
            <a:r>
              <a:rPr lang="en-US" altLang="en-US" sz="1600" dirty="0"/>
              <a:t>stack of many foils with gaps in between. </a:t>
            </a:r>
            <a:endParaRPr lang="en-US" altLang="en-US" sz="1600" dirty="0">
              <a:latin typeface="Calibri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/>
              <p:cNvSpPr txBox="1"/>
              <p:nvPr/>
            </p:nvSpPr>
            <p:spPr>
              <a:xfrm>
                <a:off x="179388" y="2416627"/>
                <a:ext cx="3178370" cy="40639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𝑊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𝑇𝑅</m:t>
                          </m:r>
                        </m:sub>
                      </m:sSub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=2.43</m:t>
                      </m:r>
                      <m:r>
                        <a:rPr lang="en-GB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</m:t>
                      </m:r>
                      <m:sSup>
                        <m:sSupPr>
                          <m:ctrlP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−3</m:t>
                          </m:r>
                        </m:sup>
                      </m:sSup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𝜔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𝑓</m:t>
                          </m:r>
                        </m:sub>
                      </m:sSub>
                      <m:r>
                        <a:rPr lang="en-GB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𝛾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4" name="Text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9388" y="2416627"/>
                <a:ext cx="3178370" cy="406393"/>
              </a:xfrm>
              <a:prstGeom prst="rect">
                <a:avLst/>
              </a:prstGeom>
              <a:blipFill>
                <a:blip r:embed="rId2"/>
                <a:stretch>
                  <a:fillRect l="-1149" r="-958" b="-2537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/>
              <p:cNvSpPr txBox="1"/>
              <p:nvPr/>
            </p:nvSpPr>
            <p:spPr>
              <a:xfrm>
                <a:off x="2844188" y="4410803"/>
                <a:ext cx="5689699" cy="83144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𝑁</m:t>
                      </m:r>
                      <m:d>
                        <m:d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&gt;</m:t>
                          </m:r>
                          <m:r>
                            <a:rPr lang="en-GB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𝜔</m:t>
                          </m:r>
                        </m:e>
                      </m:d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𝛼</m:t>
                          </m:r>
                        </m:num>
                        <m:den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</m:den>
                      </m:f>
                      <m:d>
                        <m:dPr>
                          <m:begChr m:val="{"/>
                          <m:endChr m:val="}"/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unc>
                            <m:funcPr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GB" b="0" i="0" smtClean="0">
                                  <a:latin typeface="Cambria Math" panose="02040503050406030204" pitchFamily="18" charset="0"/>
                                </a:rPr>
                                <m:t>ln</m:t>
                              </m:r>
                            </m:fName>
                            <m:e>
                              <m:f>
                                <m:fPr>
                                  <m:ctrlP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en-GB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GB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𝜔</m:t>
                                      </m:r>
                                    </m:e>
                                    <m:sub>
                                      <m:r>
                                        <a:rPr lang="en-GB" b="0" i="1" smtClean="0">
                                          <a:latin typeface="Cambria Math" panose="02040503050406030204" pitchFamily="18" charset="0"/>
                                        </a:rPr>
                                        <m:t>𝑐</m:t>
                                      </m:r>
                                    </m:sub>
                                  </m:sSub>
                                </m:num>
                                <m:den>
                                  <m:r>
                                    <a:rPr lang="en-GB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𝜔</m:t>
                                  </m:r>
                                </m:den>
                              </m:f>
                              <m:d>
                                <m:dPr>
                                  <m:ctrlP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func>
                                    <m:funcPr>
                                      <m:ctrlPr>
                                        <a:rPr lang="en-GB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funcPr>
                                    <m:fName>
                                      <m:r>
                                        <m:rPr>
                                          <m:sty m:val="p"/>
                                        </m:rPr>
                                        <a:rPr lang="en-GB">
                                          <a:latin typeface="Cambria Math" panose="02040503050406030204" pitchFamily="18" charset="0"/>
                                        </a:rPr>
                                        <m:t>ln</m:t>
                                      </m:r>
                                    </m:fName>
                                    <m:e>
                                      <m:f>
                                        <m:fPr>
                                          <m:ctrlPr>
                                            <a:rPr lang="en-GB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fPr>
                                        <m:num>
                                          <m:sSub>
                                            <m:sSubPr>
                                              <m:ctrlPr>
                                                <a:rPr lang="en-GB" i="1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en-GB" i="1">
                                                  <a:latin typeface="Cambria Math" panose="02040503050406030204" pitchFamily="18" charset="0"/>
                                                  <a:ea typeface="Cambria Math" panose="02040503050406030204" pitchFamily="18" charset="0"/>
                                                </a:rPr>
                                                <m:t>𝜔</m:t>
                                              </m:r>
                                            </m:e>
                                            <m:sub>
                                              <m:r>
                                                <a:rPr lang="en-GB" i="1">
                                                  <a:latin typeface="Cambria Math" panose="02040503050406030204" pitchFamily="18" charset="0"/>
                                                </a:rPr>
                                                <m:t>𝑐</m:t>
                                              </m:r>
                                            </m:sub>
                                          </m:sSub>
                                        </m:num>
                                        <m:den>
                                          <m:r>
                                            <a:rPr lang="en-GB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𝜔</m:t>
                                          </m:r>
                                        </m:den>
                                      </m:f>
                                      <m:r>
                                        <a:rPr lang="en-GB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−2</m:t>
                                      </m:r>
                                    </m:e>
                                  </m:func>
                                </m:e>
                              </m:d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f>
                                <m:fPr>
                                  <m:ctrlP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p>
                                    <m:sSupPr>
                                      <m:ctrlPr>
                                        <a:rPr lang="en-GB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GB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𝜋</m:t>
                                      </m:r>
                                    </m:e>
                                    <m:sup>
                                      <m:r>
                                        <a:rPr lang="en-GB" b="0" i="1" smtClean="0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</m:num>
                                <m:den>
                                  <m: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  <m:t>12</m:t>
                                  </m:r>
                                </m:den>
                              </m:f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+1</m:t>
                              </m:r>
                            </m:e>
                          </m:func>
                        </m:e>
                      </m:d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5" name="TextBox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44188" y="4410803"/>
                <a:ext cx="5689699" cy="831446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342365314"/>
      </p:ext>
    </p:extLst>
  </p:cSld>
  <p:clrMapOvr>
    <a:masterClrMapping/>
  </p:clrMapOvr>
</p:sld>
</file>

<file path=ppt/theme/theme1.xml><?xml version="1.0" encoding="utf-8"?>
<a:theme xmlns:a="http://schemas.openxmlformats.org/drawingml/2006/main" name="lhcb2">
  <a:themeElements>
    <a:clrScheme name="LHCbRAL 6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C0C0C0"/>
      </a:accent1>
      <a:accent2>
        <a:srgbClr val="0066FF"/>
      </a:accent2>
      <a:accent3>
        <a:srgbClr val="FFFFFF"/>
      </a:accent3>
      <a:accent4>
        <a:srgbClr val="000000"/>
      </a:accent4>
      <a:accent5>
        <a:srgbClr val="DCDCDC"/>
      </a:accent5>
      <a:accent6>
        <a:srgbClr val="005CE7"/>
      </a:accent6>
      <a:hlink>
        <a:srgbClr val="FF0000"/>
      </a:hlink>
      <a:folHlink>
        <a:srgbClr val="009900"/>
      </a:folHlink>
    </a:clrScheme>
    <a:fontScheme name="LHCbRAL">
      <a:majorFont>
        <a:latin typeface="Arial Black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LHCbRAL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HCbRAL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HCbRAL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HCbRAL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HCbRAL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HCbRAL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HCbRAL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lhcb2</Template>
  <TotalTime>13647</TotalTime>
  <Words>5833</Words>
  <Application>Microsoft Office PowerPoint</Application>
  <PresentationFormat>On-screen Show (4:3)</PresentationFormat>
  <Paragraphs>1078</Paragraphs>
  <Slides>89</Slides>
  <Notes>64</Notes>
  <HiddenSlides>0</HiddenSlides>
  <MMClips>0</MMClips>
  <ScaleCrop>false</ScaleCrop>
  <HeadingPairs>
    <vt:vector size="8" baseType="variant">
      <vt:variant>
        <vt:lpstr>Fonts Used</vt:lpstr>
      </vt:variant>
      <vt:variant>
        <vt:i4>16</vt:i4>
      </vt:variant>
      <vt:variant>
        <vt:lpstr>Theme</vt:lpstr>
      </vt:variant>
      <vt:variant>
        <vt:i4>2</vt:i4>
      </vt:variant>
      <vt:variant>
        <vt:lpstr>Embedded OLE Servers</vt:lpstr>
      </vt:variant>
      <vt:variant>
        <vt:i4>4</vt:i4>
      </vt:variant>
      <vt:variant>
        <vt:lpstr>Slide Titles</vt:lpstr>
      </vt:variant>
      <vt:variant>
        <vt:i4>89</vt:i4>
      </vt:variant>
    </vt:vector>
  </HeadingPairs>
  <TitlesOfParts>
    <vt:vector size="111" baseType="lpstr">
      <vt:lpstr>Arial</vt:lpstr>
      <vt:lpstr>Arial Black</vt:lpstr>
      <vt:lpstr>Arial Rounded MT Bold</vt:lpstr>
      <vt:lpstr>Arial Unicode MS</vt:lpstr>
      <vt:lpstr>Bitstream Vera Serif</vt:lpstr>
      <vt:lpstr>Bookman Old Style</vt:lpstr>
      <vt:lpstr>Calibri</vt:lpstr>
      <vt:lpstr>Cambria Math</vt:lpstr>
      <vt:lpstr>Comic Sans MS</vt:lpstr>
      <vt:lpstr>Helvetica</vt:lpstr>
      <vt:lpstr>Lucida Calligraphy</vt:lpstr>
      <vt:lpstr>Palatino Linotype</vt:lpstr>
      <vt:lpstr>Symbol</vt:lpstr>
      <vt:lpstr>Times New Roman</vt:lpstr>
      <vt:lpstr>Verdana</vt:lpstr>
      <vt:lpstr>Wingdings</vt:lpstr>
      <vt:lpstr>lhcb2</vt:lpstr>
      <vt:lpstr>Office Theme</vt:lpstr>
      <vt:lpstr>Photo Editor Photo</vt:lpstr>
      <vt:lpstr>Acrobat Document</vt:lpstr>
      <vt:lpstr>Equation</vt:lpstr>
      <vt:lpstr>Bitmap Image</vt:lpstr>
      <vt:lpstr>Particle  Identification Warwick Week </vt:lpstr>
      <vt:lpstr>Outline</vt:lpstr>
      <vt:lpstr>Introduction (i)</vt:lpstr>
      <vt:lpstr>Introduction (ii)</vt:lpstr>
      <vt:lpstr>Time of flight</vt:lpstr>
      <vt:lpstr>PID with TOF</vt:lpstr>
      <vt:lpstr>TOF: ALICE experiment</vt:lpstr>
      <vt:lpstr>Transition Radiation (TR)</vt:lpstr>
      <vt:lpstr>TR Detection</vt:lpstr>
      <vt:lpstr>TRD Example 1:  HELIOS experiment (NA34)</vt:lpstr>
      <vt:lpstr>TRD Example 2:  ATLAS TRT</vt:lpstr>
      <vt:lpstr>Cherenkov radiation</vt:lpstr>
      <vt:lpstr>Basics of Cherenkov radiation</vt:lpstr>
      <vt:lpstr>History of Cherenkov radiation</vt:lpstr>
      <vt:lpstr>First experiments</vt:lpstr>
      <vt:lpstr>Refractive index</vt:lpstr>
      <vt:lpstr>Number of photons</vt:lpstr>
      <vt:lpstr>Detected photons</vt:lpstr>
      <vt:lpstr>A variety of Cherenkov detectors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How to make a better RICH detector</vt:lpstr>
      <vt:lpstr>DIRC</vt:lpstr>
      <vt:lpstr>Babar DIRC</vt:lpstr>
      <vt:lpstr>TORCH (i)</vt:lpstr>
      <vt:lpstr>TORCH (ii)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Summary</vt:lpstr>
      <vt:lpstr>The end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STFC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News</dc:title>
  <dc:creator>ap54</dc:creator>
  <cp:lastModifiedBy>Papanestis, Antonis (STFC,RAL,PPD)</cp:lastModifiedBy>
  <cp:revision>209</cp:revision>
  <dcterms:created xsi:type="dcterms:W3CDTF">2013-06-19T06:16:34Z</dcterms:created>
  <dcterms:modified xsi:type="dcterms:W3CDTF">2018-04-11T23:43:20Z</dcterms:modified>
</cp:coreProperties>
</file>