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2" r:id="rId4"/>
    <p:sldId id="259" r:id="rId5"/>
    <p:sldId id="261" r:id="rId6"/>
    <p:sldId id="262" r:id="rId7"/>
    <p:sldId id="264" r:id="rId8"/>
    <p:sldId id="263" r:id="rId9"/>
    <p:sldId id="260" r:id="rId10"/>
    <p:sldId id="267" r:id="rId11"/>
    <p:sldId id="268" r:id="rId12"/>
    <p:sldId id="269" r:id="rId13"/>
    <p:sldId id="270" r:id="rId14"/>
    <p:sldId id="271" r:id="rId15"/>
    <p:sldId id="275" r:id="rId16"/>
    <p:sldId id="257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8" r:id="rId27"/>
    <p:sldId id="258" r:id="rId28"/>
    <p:sldId id="285" r:id="rId29"/>
    <p:sldId id="286" r:id="rId30"/>
    <p:sldId id="287" r:id="rId31"/>
    <p:sldId id="266" r:id="rId3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2" autoAdjust="0"/>
    <p:restoredTop sz="94660"/>
  </p:normalViewPr>
  <p:slideViewPr>
    <p:cSldViewPr snapToGrid="0">
      <p:cViewPr varScale="1">
        <p:scale>
          <a:sx n="58" d="100"/>
          <a:sy n="58" d="100"/>
        </p:scale>
        <p:origin x="1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8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4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78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6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928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82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117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6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70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02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75849-5A59-46FD-A14C-1A57714C2333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8CB46-78C9-4476-A429-2EEE61764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08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nature.com/articles/srep21633?trendmd-shared=0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9851" y="468131"/>
            <a:ext cx="78468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Intense laser beams</a:t>
            </a:r>
          </a:p>
          <a:p>
            <a:pPr>
              <a:spcAft>
                <a:spcPts val="0"/>
              </a:spcAft>
            </a:pP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Nobel Prize </a:t>
            </a: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2018 awarded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Arthur </a:t>
            </a:r>
            <a:r>
              <a:rPr lang="en-GB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Ashkin</a:t>
            </a: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Gérard </a:t>
            </a:r>
            <a:r>
              <a:rPr lang="en-GB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Mourou</a:t>
            </a: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Donna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Strickland</a:t>
            </a:r>
            <a:endParaRPr lang="en-GB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Today’s speakers: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 James Lloyd-Hughes and Dr Gavin Morley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Warwick Physics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567" y="2496482"/>
            <a:ext cx="3242487" cy="319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9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2748" y="255183"/>
            <a:ext cx="3683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Radiation pressure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30031" y="1157913"/>
                <a:ext cx="8074455" cy="57000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1" dirty="0" smtClean="0">
                  <a:latin typeface="Cambria Math" panose="02040503050406030204" pitchFamily="18" charset="0"/>
                </a:endParaRPr>
              </a:p>
              <a:p>
                <a:endParaRPr lang="en-GB" sz="24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photon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𝑝𝑐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1" dirty="0" smtClean="0">
                  <a:latin typeface="Cambria Math" panose="02040503050406030204" pitchFamily="18" charset="0"/>
                </a:endParaRPr>
              </a:p>
              <a:p>
                <a:endParaRPr lang="en-GB" sz="24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photon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h𝑓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photon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nN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10%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reflected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light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600 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pN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24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Mass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particle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5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−16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kg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so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𝑚𝑔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=0.005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pN</m:t>
                      </m:r>
                    </m:oMath>
                  </m:oMathPara>
                </a14:m>
                <a:endParaRPr lang="en-GB" sz="2400" b="0" dirty="0" smtClean="0">
                  <a:ea typeface="Cambria Math" panose="02040503050406030204" pitchFamily="18" charset="0"/>
                </a:endParaRPr>
              </a:p>
              <a:p>
                <a:endParaRPr lang="en-GB" sz="2400" b="0" dirty="0" smtClean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31" y="1157913"/>
                <a:ext cx="8074455" cy="5700087"/>
              </a:xfrm>
              <a:prstGeom prst="rect">
                <a:avLst/>
              </a:prstGeom>
              <a:blipFill rotWithShape="0">
                <a:blip r:embed="rId2"/>
                <a:stretch>
                  <a:fillRect l="-1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57" y="901514"/>
            <a:ext cx="3913182" cy="222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50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8963" y="328812"/>
            <a:ext cx="3189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trapping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52" y="1144412"/>
            <a:ext cx="7179133" cy="3502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5783" y="5050463"/>
            <a:ext cx="290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Only 50 mW green laser light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05786" y="5630739"/>
            <a:ext cx="6309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, Physical Review Letters 24, 156 (1970)</a:t>
            </a:r>
          </a:p>
          <a:p>
            <a:r>
              <a:rPr lang="en-GB" dirty="0" smtClean="0"/>
              <a:t>“I thank JM </a:t>
            </a:r>
            <a:r>
              <a:rPr lang="en-GB" dirty="0" err="1" smtClean="0"/>
              <a:t>Dziedzic</a:t>
            </a:r>
            <a:r>
              <a:rPr lang="en-GB" dirty="0" smtClean="0"/>
              <a:t> for making his equipment and skill available.”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9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75" y="1097140"/>
            <a:ext cx="6781182" cy="41978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8963" y="328812"/>
            <a:ext cx="6200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trapping: larger particles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05786" y="5630739"/>
            <a:ext cx="6309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, Physical Review Letters 24, 156 (1970)</a:t>
            </a:r>
          </a:p>
          <a:p>
            <a:r>
              <a:rPr lang="en-GB" dirty="0" smtClean="0"/>
              <a:t>“I thank JM </a:t>
            </a:r>
            <a:r>
              <a:rPr lang="en-GB" dirty="0" err="1" smtClean="0"/>
              <a:t>Dziedzic</a:t>
            </a:r>
            <a:r>
              <a:rPr lang="en-GB" dirty="0" smtClean="0"/>
              <a:t> for making his equipment and skill available.”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2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75" y="1097140"/>
            <a:ext cx="6781182" cy="41978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8021" y="1913860"/>
            <a:ext cx="4019107" cy="3051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387415" y="1424761"/>
            <a:ext cx="43313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e-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0325" y="1417668"/>
            <a:ext cx="43313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e-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15070" y="1818167"/>
            <a:ext cx="2892058" cy="4784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370519" y="2158406"/>
            <a:ext cx="2340000" cy="234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68963" y="328812"/>
            <a:ext cx="6488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trapping: smaller particles</a:t>
            </a:r>
            <a:endParaRPr lang="en-GB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105786" y="5630739"/>
            <a:ext cx="6309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, Physical Review Letters 24, 156 (1970)</a:t>
            </a:r>
          </a:p>
          <a:p>
            <a:r>
              <a:rPr lang="en-GB" dirty="0" smtClean="0"/>
              <a:t>“I thank JM </a:t>
            </a:r>
            <a:r>
              <a:rPr lang="en-GB" dirty="0" err="1" smtClean="0"/>
              <a:t>Dziedzic</a:t>
            </a:r>
            <a:r>
              <a:rPr lang="en-GB" dirty="0" smtClean="0"/>
              <a:t> for making his equipment and skill available.”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27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3" y="328812"/>
            <a:ext cx="5664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trapping: single beam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904" y="1154793"/>
            <a:ext cx="3484140" cy="42293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05786" y="5630739"/>
            <a:ext cx="7633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, </a:t>
            </a:r>
            <a:r>
              <a:rPr lang="en-GB" dirty="0"/>
              <a:t>Physical Review Letters 40, 729 (1978)</a:t>
            </a:r>
          </a:p>
          <a:p>
            <a:r>
              <a:rPr lang="en-GB" dirty="0"/>
              <a:t>A </a:t>
            </a:r>
            <a:r>
              <a:rPr lang="en-GB" dirty="0" err="1"/>
              <a:t>Ashkin</a:t>
            </a:r>
            <a:r>
              <a:rPr lang="en-GB" dirty="0"/>
              <a:t>, JM </a:t>
            </a:r>
            <a:r>
              <a:rPr lang="en-GB" dirty="0" err="1"/>
              <a:t>Dziedzic</a:t>
            </a:r>
            <a:r>
              <a:rPr lang="en-GB" dirty="0"/>
              <a:t>, JE </a:t>
            </a:r>
            <a:r>
              <a:rPr lang="en-GB" dirty="0" err="1"/>
              <a:t>Bjorkholm</a:t>
            </a:r>
            <a:r>
              <a:rPr lang="en-GB" dirty="0"/>
              <a:t> &amp; Steven Chu, Optics Letters 11, 288 (1986)</a:t>
            </a:r>
          </a:p>
        </p:txBody>
      </p:sp>
    </p:spTree>
    <p:extLst>
      <p:ext uri="{BB962C8B-B14F-4D97-AF65-F5344CB8AC3E}">
        <p14:creationId xmlns:p14="http://schemas.microsoft.com/office/powerpoint/2010/main" val="73904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3" y="328812"/>
            <a:ext cx="2882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Atom trapping</a:t>
            </a: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1068962" y="1892067"/>
            <a:ext cx="62143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1997 Nobel Prize in Physics: </a:t>
            </a:r>
            <a:endParaRPr lang="en-GB" sz="2400" dirty="0" smtClean="0"/>
          </a:p>
          <a:p>
            <a:r>
              <a:rPr lang="en-GB" sz="2400" dirty="0" smtClean="0"/>
              <a:t>Steven </a:t>
            </a:r>
            <a:r>
              <a:rPr lang="en-GB" sz="2400" dirty="0"/>
              <a:t>Chu </a:t>
            </a:r>
            <a:endParaRPr lang="en-GB" sz="2400" dirty="0" smtClean="0"/>
          </a:p>
          <a:p>
            <a:r>
              <a:rPr lang="en-GB" sz="2400" dirty="0" smtClean="0"/>
              <a:t>William </a:t>
            </a:r>
            <a:r>
              <a:rPr lang="en-GB" sz="2400" dirty="0"/>
              <a:t>Phillips </a:t>
            </a:r>
            <a:endParaRPr lang="en-GB" sz="2400" dirty="0" smtClean="0"/>
          </a:p>
          <a:p>
            <a:r>
              <a:rPr lang="en-GB" sz="2400" dirty="0" smtClean="0"/>
              <a:t>Claude </a:t>
            </a:r>
            <a:r>
              <a:rPr lang="en-GB" sz="2400" dirty="0"/>
              <a:t>Cohen-</a:t>
            </a:r>
            <a:r>
              <a:rPr lang="en-GB" sz="2400" dirty="0" err="1"/>
              <a:t>Tannoudji</a:t>
            </a:r>
            <a:r>
              <a:rPr lang="en-GB" sz="2400" dirty="0"/>
              <a:t> 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for the </a:t>
            </a:r>
            <a:r>
              <a:rPr lang="en-GB" sz="2400" dirty="0"/>
              <a:t>development of methods to cool and trap atoms with laser </a:t>
            </a:r>
            <a:r>
              <a:rPr lang="en-GB" sz="2400" dirty="0" smtClean="0"/>
              <a:t>light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dirty="0"/>
              <a:t>Steven Chu, </a:t>
            </a:r>
            <a:r>
              <a:rPr lang="en-GB" dirty="0" smtClean="0"/>
              <a:t>JE </a:t>
            </a:r>
            <a:r>
              <a:rPr lang="en-GB" dirty="0" err="1"/>
              <a:t>Bjorkholm</a:t>
            </a:r>
            <a:r>
              <a:rPr lang="en-GB" dirty="0"/>
              <a:t>, </a:t>
            </a:r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 &amp; A Cable, </a:t>
            </a:r>
          </a:p>
          <a:p>
            <a:r>
              <a:rPr lang="en-GB" dirty="0" smtClean="0"/>
              <a:t>Physical Review Letters 57, 314 (1986)</a:t>
            </a:r>
            <a:endParaRPr lang="en-GB" dirty="0"/>
          </a:p>
          <a:p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46" y="296763"/>
            <a:ext cx="3242487" cy="319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8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032" y="346962"/>
            <a:ext cx="6585097" cy="12552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9098" y="1995654"/>
            <a:ext cx="821896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2018 </a:t>
            </a:r>
            <a:r>
              <a:rPr lang="en-GB" b="1" dirty="0"/>
              <a:t>Arthur </a:t>
            </a:r>
            <a:r>
              <a:rPr lang="en-GB" b="1" dirty="0" err="1" smtClean="0"/>
              <a:t>Ashkin</a:t>
            </a:r>
            <a:r>
              <a:rPr lang="en-GB" b="1" dirty="0" smtClean="0"/>
              <a:t>: </a:t>
            </a:r>
            <a:r>
              <a:rPr lang="en-GB" dirty="0" smtClean="0"/>
              <a:t>Optical tweezers</a:t>
            </a:r>
          </a:p>
          <a:p>
            <a:endParaRPr lang="en-GB" dirty="0"/>
          </a:p>
          <a:p>
            <a:r>
              <a:rPr lang="en-GB" dirty="0"/>
              <a:t>2009 </a:t>
            </a:r>
            <a:r>
              <a:rPr lang="en-GB" b="1" dirty="0"/>
              <a:t>Willard </a:t>
            </a:r>
            <a:r>
              <a:rPr lang="en-GB" b="1" dirty="0" smtClean="0"/>
              <a:t>S </a:t>
            </a:r>
            <a:r>
              <a:rPr lang="en-GB" b="1" dirty="0"/>
              <a:t>Boyle </a:t>
            </a:r>
            <a:r>
              <a:rPr lang="en-GB" b="1" dirty="0" smtClean="0"/>
              <a:t>&amp; </a:t>
            </a:r>
            <a:r>
              <a:rPr lang="en-GB" b="1" dirty="0"/>
              <a:t>George </a:t>
            </a:r>
            <a:r>
              <a:rPr lang="en-GB" b="1" dirty="0" smtClean="0"/>
              <a:t>E Smith: </a:t>
            </a:r>
            <a:r>
              <a:rPr lang="en-GB" dirty="0" smtClean="0"/>
              <a:t>Invention </a:t>
            </a:r>
            <a:r>
              <a:rPr lang="en-GB" dirty="0"/>
              <a:t>of the charge-coupled device (CCD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1998 </a:t>
            </a:r>
            <a:r>
              <a:rPr lang="en-GB" b="1" dirty="0"/>
              <a:t>Horst </a:t>
            </a:r>
            <a:r>
              <a:rPr lang="en-GB" b="1" dirty="0" err="1"/>
              <a:t>Störmer</a:t>
            </a:r>
            <a:r>
              <a:rPr lang="en-GB" b="1" dirty="0"/>
              <a:t>, Daniel </a:t>
            </a:r>
            <a:r>
              <a:rPr lang="en-GB" b="1" dirty="0" err="1" smtClean="0"/>
              <a:t>Tsui</a:t>
            </a:r>
            <a:r>
              <a:rPr lang="en-GB" b="1" dirty="0"/>
              <a:t> </a:t>
            </a:r>
            <a:r>
              <a:rPr lang="en-GB" b="1" dirty="0" smtClean="0"/>
              <a:t>&amp; </a:t>
            </a:r>
            <a:r>
              <a:rPr lang="en-GB" b="1" dirty="0"/>
              <a:t>Robert </a:t>
            </a:r>
            <a:r>
              <a:rPr lang="en-GB" b="1" dirty="0" smtClean="0"/>
              <a:t>Laughlin: </a:t>
            </a:r>
            <a:r>
              <a:rPr lang="en-GB" dirty="0" smtClean="0"/>
              <a:t>Fractional </a:t>
            </a:r>
            <a:r>
              <a:rPr lang="en-GB" dirty="0"/>
              <a:t>Quantum Hall </a:t>
            </a:r>
            <a:r>
              <a:rPr lang="en-GB" dirty="0" smtClean="0"/>
              <a:t>Effect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1997 </a:t>
            </a:r>
            <a:r>
              <a:rPr lang="en-GB" b="1" dirty="0"/>
              <a:t>Steven </a:t>
            </a:r>
            <a:r>
              <a:rPr lang="en-GB" b="1" dirty="0" smtClean="0"/>
              <a:t>Chu: </a:t>
            </a:r>
            <a:r>
              <a:rPr lang="en-GB" dirty="0" smtClean="0"/>
              <a:t>Methods </a:t>
            </a:r>
            <a:r>
              <a:rPr lang="en-GB" dirty="0"/>
              <a:t>to cool and trap </a:t>
            </a:r>
            <a:r>
              <a:rPr lang="en-GB" dirty="0" smtClean="0"/>
              <a:t>atoms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1978 </a:t>
            </a:r>
            <a:r>
              <a:rPr lang="en-GB" b="1" dirty="0" smtClean="0"/>
              <a:t>Arno A Penzias &amp; Robert W Wilson: </a:t>
            </a:r>
            <a:r>
              <a:rPr lang="en-GB" dirty="0" smtClean="0"/>
              <a:t>Cosmic </a:t>
            </a:r>
            <a:r>
              <a:rPr lang="en-GB" dirty="0"/>
              <a:t>microwave background </a:t>
            </a:r>
            <a:r>
              <a:rPr lang="en-GB" dirty="0" smtClean="0"/>
              <a:t>radiation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1977 </a:t>
            </a:r>
            <a:r>
              <a:rPr lang="en-GB" b="1" dirty="0"/>
              <a:t>Philip </a:t>
            </a:r>
            <a:r>
              <a:rPr lang="en-GB" b="1" dirty="0" smtClean="0"/>
              <a:t>W Anderson: </a:t>
            </a:r>
            <a:r>
              <a:rPr lang="en-GB" dirty="0" smtClean="0"/>
              <a:t>Electronic </a:t>
            </a:r>
            <a:r>
              <a:rPr lang="en-GB" dirty="0"/>
              <a:t>structure of magnetic and disordered </a:t>
            </a:r>
            <a:r>
              <a:rPr lang="en-GB" dirty="0" smtClean="0"/>
              <a:t>systems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1956 </a:t>
            </a:r>
            <a:r>
              <a:rPr lang="en-GB" b="1" dirty="0"/>
              <a:t>John Bardeen, Walter </a:t>
            </a:r>
            <a:r>
              <a:rPr lang="en-GB" b="1" dirty="0" smtClean="0"/>
              <a:t>H </a:t>
            </a:r>
            <a:r>
              <a:rPr lang="en-GB" b="1" dirty="0"/>
              <a:t>Brattain </a:t>
            </a:r>
            <a:r>
              <a:rPr lang="en-GB" b="1" dirty="0" smtClean="0"/>
              <a:t>&amp; William Shockley: </a:t>
            </a:r>
            <a:r>
              <a:rPr lang="en-GB" dirty="0" smtClean="0"/>
              <a:t>Invention </a:t>
            </a:r>
            <a:r>
              <a:rPr lang="en-GB" dirty="0"/>
              <a:t>of the </a:t>
            </a:r>
            <a:r>
              <a:rPr lang="en-GB" dirty="0" smtClean="0"/>
              <a:t>transistor</a:t>
            </a:r>
          </a:p>
          <a:p>
            <a:endParaRPr lang="en-GB" dirty="0"/>
          </a:p>
          <a:p>
            <a:r>
              <a:rPr lang="en-GB" dirty="0"/>
              <a:t>1937 </a:t>
            </a:r>
            <a:r>
              <a:rPr lang="en-GB" b="1" dirty="0"/>
              <a:t>Clinton </a:t>
            </a:r>
            <a:r>
              <a:rPr lang="en-GB" b="1" dirty="0" smtClean="0"/>
              <a:t>J Davisson: </a:t>
            </a:r>
            <a:r>
              <a:rPr lang="en-GB" dirty="0" smtClean="0"/>
              <a:t>Diffraction </a:t>
            </a:r>
            <a:r>
              <a:rPr lang="en-GB" dirty="0"/>
              <a:t>of electrons by </a:t>
            </a:r>
            <a:r>
              <a:rPr lang="en-GB" dirty="0" smtClean="0"/>
              <a:t>crystals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96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3" y="328812"/>
            <a:ext cx="5664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trapping: single beam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904" y="1154793"/>
            <a:ext cx="3484140" cy="42293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05786" y="5630739"/>
            <a:ext cx="7633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, </a:t>
            </a:r>
            <a:r>
              <a:rPr lang="en-GB" dirty="0"/>
              <a:t>Physical Review Letters 40, 729 (1978)</a:t>
            </a:r>
          </a:p>
          <a:p>
            <a:r>
              <a:rPr lang="en-GB" dirty="0"/>
              <a:t>A </a:t>
            </a:r>
            <a:r>
              <a:rPr lang="en-GB" dirty="0" err="1"/>
              <a:t>Ashkin</a:t>
            </a:r>
            <a:r>
              <a:rPr lang="en-GB" dirty="0"/>
              <a:t>, JM </a:t>
            </a:r>
            <a:r>
              <a:rPr lang="en-GB" dirty="0" err="1"/>
              <a:t>Dziedzic</a:t>
            </a:r>
            <a:r>
              <a:rPr lang="en-GB" dirty="0"/>
              <a:t>, JE </a:t>
            </a:r>
            <a:r>
              <a:rPr lang="en-GB" dirty="0" err="1"/>
              <a:t>Bjorkholm</a:t>
            </a:r>
            <a:r>
              <a:rPr lang="en-GB" dirty="0"/>
              <a:t> &amp; Steven Chu, Optics Letters 11, 288 (1986)</a:t>
            </a:r>
          </a:p>
        </p:txBody>
      </p:sp>
    </p:spTree>
    <p:extLst>
      <p:ext uri="{BB962C8B-B14F-4D97-AF65-F5344CB8AC3E}">
        <p14:creationId xmlns:p14="http://schemas.microsoft.com/office/powerpoint/2010/main" val="26609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3" y="328812"/>
            <a:ext cx="751449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Tweezers with 1 µm light</a:t>
            </a:r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 smtClean="0"/>
          </a:p>
          <a:p>
            <a:endParaRPr lang="en-GB" sz="3600" dirty="0" smtClean="0"/>
          </a:p>
          <a:p>
            <a:endParaRPr lang="en-GB" sz="3600" dirty="0" smtClean="0"/>
          </a:p>
          <a:p>
            <a:endParaRPr lang="en-GB" sz="2400" dirty="0" smtClean="0"/>
          </a:p>
          <a:p>
            <a:r>
              <a:rPr lang="en-GB" sz="2400" dirty="0" smtClean="0"/>
              <a:t>Division of yeast cells          </a:t>
            </a:r>
            <a:r>
              <a:rPr lang="en-GB" sz="1600" dirty="0" smtClean="0">
                <a:sym typeface="Wingdings" panose="05000000000000000000" pitchFamily="2" charset="2"/>
              </a:rPr>
              <a:t> E. Coli, red blood cells, green plant cells, algae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05786" y="5630739"/>
            <a:ext cx="5760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Ashkin</a:t>
            </a:r>
            <a:r>
              <a:rPr lang="fr-FR" dirty="0" smtClean="0"/>
              <a:t> </a:t>
            </a:r>
            <a:r>
              <a:rPr lang="fr-FR" dirty="0"/>
              <a:t>&amp; </a:t>
            </a:r>
            <a:r>
              <a:rPr lang="fr-FR" dirty="0" smtClean="0"/>
              <a:t>JM </a:t>
            </a:r>
            <a:r>
              <a:rPr lang="fr-FR" dirty="0" err="1" smtClean="0"/>
              <a:t>Dziedzic</a:t>
            </a:r>
            <a:r>
              <a:rPr lang="fr-FR" dirty="0" smtClean="0"/>
              <a:t>, Science </a:t>
            </a:r>
            <a:r>
              <a:rPr lang="fr-FR" dirty="0"/>
              <a:t>235, </a:t>
            </a:r>
            <a:r>
              <a:rPr lang="fr-FR" dirty="0" smtClean="0"/>
              <a:t>1517 </a:t>
            </a:r>
            <a:r>
              <a:rPr lang="fr-FR" dirty="0"/>
              <a:t> (1987) </a:t>
            </a:r>
          </a:p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/>
              <a:t>, </a:t>
            </a:r>
            <a:r>
              <a:rPr lang="en-GB" dirty="0" smtClean="0"/>
              <a:t>JM </a:t>
            </a:r>
            <a:r>
              <a:rPr lang="en-GB" dirty="0" err="1" smtClean="0"/>
              <a:t>Dziedzic</a:t>
            </a:r>
            <a:r>
              <a:rPr lang="en-GB" dirty="0"/>
              <a:t>, </a:t>
            </a:r>
            <a:r>
              <a:rPr lang="en-GB" dirty="0" smtClean="0"/>
              <a:t>&amp; T Yamane, Nature 330, </a:t>
            </a:r>
            <a:r>
              <a:rPr lang="x-none" dirty="0" smtClean="0"/>
              <a:t>769</a:t>
            </a:r>
            <a:r>
              <a:rPr lang="en-GB" dirty="0" smtClean="0"/>
              <a:t> </a:t>
            </a:r>
            <a:r>
              <a:rPr lang="en-GB" dirty="0"/>
              <a:t>(1987) </a:t>
            </a:r>
            <a:endParaRPr lang="x-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1644"/>
            <a:ext cx="9144000" cy="416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4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3" y="328812"/>
            <a:ext cx="7617791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Tweezers for molecular motors</a:t>
            </a:r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 smtClean="0"/>
          </a:p>
          <a:p>
            <a:endParaRPr lang="en-GB" sz="3600" dirty="0" smtClean="0"/>
          </a:p>
          <a:p>
            <a:endParaRPr lang="en-GB" sz="3600" dirty="0" smtClean="0"/>
          </a:p>
          <a:p>
            <a:r>
              <a:rPr lang="en-GB" sz="2400" dirty="0" smtClean="0"/>
              <a:t>Motor protein kinesin moves in 8 nm steps on microtubules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05786" y="5630739"/>
            <a:ext cx="5301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 Svoboda, CF Schmidt, BJ Schnapp &amp; SM Block Nature</a:t>
            </a:r>
            <a:endParaRPr lang="de-DE" dirty="0"/>
          </a:p>
          <a:p>
            <a:r>
              <a:rPr lang="en-GB" dirty="0" smtClean="0"/>
              <a:t>365</a:t>
            </a:r>
            <a:r>
              <a:rPr lang="en-GB" dirty="0"/>
              <a:t>, </a:t>
            </a:r>
            <a:r>
              <a:rPr lang="en-GB" dirty="0" smtClean="0"/>
              <a:t>721 </a:t>
            </a:r>
            <a:r>
              <a:rPr lang="de-DE" dirty="0"/>
              <a:t>(1993) </a:t>
            </a:r>
            <a:endParaRPr lang="x-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106" y="1378394"/>
            <a:ext cx="5362244" cy="329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89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"/>
            <a:ext cx="9144000" cy="5627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5332929"/>
            <a:ext cx="9144000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  Arthur </a:t>
            </a:r>
            <a:r>
              <a:rPr kumimoji="0" lang="en-GB" sz="2800" b="0" i="0" u="none" strike="noStrike" cap="none" spc="0" normalizeH="0" baseline="0" dirty="0" err="1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Ashkin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</a:t>
            </a: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Gérard </a:t>
            </a:r>
            <a:r>
              <a:rPr kumimoji="0" lang="en-GB" sz="2800" b="0" i="0" u="none" strike="noStrike" cap="none" spc="0" normalizeH="0" baseline="0" dirty="0" err="1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Mourou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Donna Strickland</a:t>
            </a:r>
            <a:endParaRPr kumimoji="0" lang="en-GB" sz="2800" b="0" i="0" u="none" strike="noStrike" cap="none" spc="0" normalizeH="0" baseline="0" dirty="0">
              <a:ln>
                <a:noFill/>
              </a:ln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462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4" y="328812"/>
            <a:ext cx="76013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Optical Tweezers for biophysics</a:t>
            </a:r>
          </a:p>
          <a:p>
            <a:endParaRPr lang="en-GB" sz="3600" dirty="0" smtClean="0"/>
          </a:p>
          <a:p>
            <a:r>
              <a:rPr lang="en-GB" sz="2400" dirty="0" smtClean="0"/>
              <a:t>David </a:t>
            </a:r>
            <a:r>
              <a:rPr lang="en-GB" sz="2400" dirty="0"/>
              <a:t>Grier (exotic holographic traps)</a:t>
            </a:r>
          </a:p>
          <a:p>
            <a:r>
              <a:rPr lang="en-GB" sz="2400" dirty="0"/>
              <a:t>Steve Block </a:t>
            </a:r>
            <a:r>
              <a:rPr lang="en-GB" sz="2400" dirty="0" smtClean="0"/>
              <a:t>(single </a:t>
            </a:r>
            <a:r>
              <a:rPr lang="en-GB" sz="2400" dirty="0"/>
              <a:t>molecule force </a:t>
            </a:r>
            <a:r>
              <a:rPr lang="en-GB" sz="2400" dirty="0" smtClean="0"/>
              <a:t>measurements)</a:t>
            </a:r>
            <a:endParaRPr lang="en-GB" sz="2400" dirty="0"/>
          </a:p>
          <a:p>
            <a:r>
              <a:rPr lang="en-GB" sz="2400" dirty="0" err="1"/>
              <a:t>Kishan</a:t>
            </a:r>
            <a:r>
              <a:rPr lang="en-GB" sz="2400" dirty="0"/>
              <a:t> Dholakia</a:t>
            </a:r>
          </a:p>
          <a:p>
            <a:r>
              <a:rPr lang="en-GB" sz="2400" dirty="0"/>
              <a:t>Miles </a:t>
            </a:r>
            <a:r>
              <a:rPr lang="en-GB" sz="2400" dirty="0" smtClean="0"/>
              <a:t>Padgett</a:t>
            </a:r>
          </a:p>
          <a:p>
            <a:r>
              <a:rPr lang="en-GB" sz="2400" dirty="0"/>
              <a:t>Halina </a:t>
            </a:r>
            <a:r>
              <a:rPr lang="en-GB" sz="2400" dirty="0" err="1"/>
              <a:t>Rubinsztein</a:t>
            </a:r>
            <a:r>
              <a:rPr lang="en-GB" sz="2400" dirty="0"/>
              <a:t>-Dunlop</a:t>
            </a:r>
          </a:p>
          <a:p>
            <a:r>
              <a:rPr lang="en-GB" sz="2400" dirty="0" smtClean="0"/>
              <a:t>Roberto </a:t>
            </a:r>
            <a:r>
              <a:rPr lang="en-GB" sz="2400" dirty="0"/>
              <a:t>di </a:t>
            </a:r>
            <a:r>
              <a:rPr lang="en-GB" sz="2400" dirty="0" smtClean="0"/>
              <a:t>Leonardo</a:t>
            </a:r>
            <a:endParaRPr lang="en-GB" sz="2400" dirty="0"/>
          </a:p>
          <a:p>
            <a:r>
              <a:rPr lang="en-GB" sz="2400" dirty="0"/>
              <a:t>Rob Cross </a:t>
            </a:r>
            <a:r>
              <a:rPr lang="en-GB" sz="2400" dirty="0" smtClean="0"/>
              <a:t>(Warwick, Centre </a:t>
            </a:r>
            <a:r>
              <a:rPr lang="en-GB" sz="2400" dirty="0"/>
              <a:t>for </a:t>
            </a:r>
            <a:r>
              <a:rPr lang="en-GB" sz="2400" dirty="0" err="1"/>
              <a:t>Mechanochemical</a:t>
            </a:r>
            <a:r>
              <a:rPr lang="en-GB" sz="2400" dirty="0"/>
              <a:t> Cell </a:t>
            </a:r>
            <a:r>
              <a:rPr lang="en-GB" sz="2400" dirty="0" smtClean="0"/>
              <a:t>Biology)</a:t>
            </a:r>
            <a:endParaRPr lang="en-GB" sz="2400" dirty="0"/>
          </a:p>
          <a:p>
            <a:r>
              <a:rPr lang="en-GB" sz="2400" dirty="0"/>
              <a:t>Carlos </a:t>
            </a:r>
            <a:r>
              <a:rPr lang="en-GB" sz="2400" dirty="0" smtClean="0"/>
              <a:t>Bustamante</a:t>
            </a:r>
          </a:p>
          <a:p>
            <a:r>
              <a:rPr lang="en-GB" sz="2400" dirty="0" smtClean="0"/>
              <a:t>Marco Polin (Warwick Physics)</a:t>
            </a:r>
          </a:p>
        </p:txBody>
      </p:sp>
    </p:spTree>
    <p:extLst>
      <p:ext uri="{BB962C8B-B14F-4D97-AF65-F5344CB8AC3E}">
        <p14:creationId xmlns:p14="http://schemas.microsoft.com/office/powerpoint/2010/main" val="327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4" y="328812"/>
            <a:ext cx="79580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Optical Tweezers for physics</a:t>
            </a:r>
          </a:p>
          <a:p>
            <a:endParaRPr lang="en-GB" sz="2400" dirty="0" smtClean="0"/>
          </a:p>
          <a:p>
            <a:r>
              <a:rPr lang="en-GB" sz="2400" dirty="0" smtClean="0"/>
              <a:t>Towards ground-state cooling in vacuum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724" y="1894561"/>
            <a:ext cx="4027307" cy="43512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8533" y="2602876"/>
            <a:ext cx="404283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rgbClr val="231F20"/>
                </a:solidFill>
              </a:rPr>
              <a:t>J </a:t>
            </a:r>
            <a:r>
              <a:rPr lang="pt-BR" dirty="0">
                <a:solidFill>
                  <a:srgbClr val="231F20"/>
                </a:solidFill>
              </a:rPr>
              <a:t>Millen, </a:t>
            </a:r>
            <a:r>
              <a:rPr lang="pt-BR" dirty="0" smtClean="0">
                <a:solidFill>
                  <a:srgbClr val="231F20"/>
                </a:solidFill>
              </a:rPr>
              <a:t>PZG </a:t>
            </a:r>
            <a:r>
              <a:rPr lang="pt-BR" dirty="0">
                <a:solidFill>
                  <a:srgbClr val="231F20"/>
                </a:solidFill>
              </a:rPr>
              <a:t>Fonseca, </a:t>
            </a:r>
            <a:r>
              <a:rPr lang="pt-BR" dirty="0" smtClean="0">
                <a:solidFill>
                  <a:srgbClr val="231F20"/>
                </a:solidFill>
              </a:rPr>
              <a:t>T </a:t>
            </a:r>
            <a:r>
              <a:rPr lang="pt-BR" dirty="0">
                <a:solidFill>
                  <a:srgbClr val="231F20"/>
                </a:solidFill>
              </a:rPr>
              <a:t>Mavrogordatos, </a:t>
            </a:r>
            <a:r>
              <a:rPr lang="pt-BR" dirty="0" smtClean="0">
                <a:solidFill>
                  <a:srgbClr val="231F20"/>
                </a:solidFill>
              </a:rPr>
              <a:t>TS Monteiro &amp; PF Barker, Physical Review Letters 114, 123602 (2015)</a:t>
            </a:r>
            <a:endParaRPr lang="en-GB" dirty="0" smtClean="0">
              <a:solidFill>
                <a:srgbClr val="231F20"/>
              </a:solidFill>
            </a:endParaRPr>
          </a:p>
          <a:p>
            <a:endParaRPr lang="en-GB" dirty="0" smtClean="0">
              <a:solidFill>
                <a:srgbClr val="231F20"/>
              </a:solidFill>
            </a:endParaRPr>
          </a:p>
          <a:p>
            <a:r>
              <a:rPr lang="en-GB" dirty="0" smtClean="0">
                <a:solidFill>
                  <a:srgbClr val="231F20"/>
                </a:solidFill>
              </a:rPr>
              <a:t>V Jain, J </a:t>
            </a:r>
            <a:r>
              <a:rPr lang="en-GB" dirty="0" err="1" smtClean="0">
                <a:solidFill>
                  <a:srgbClr val="231F20"/>
                </a:solidFill>
              </a:rPr>
              <a:t>Gieseler</a:t>
            </a:r>
            <a:r>
              <a:rPr lang="en-GB" dirty="0" smtClean="0">
                <a:solidFill>
                  <a:srgbClr val="231F20"/>
                </a:solidFill>
              </a:rPr>
              <a:t>, C Moritz, C </a:t>
            </a:r>
            <a:r>
              <a:rPr lang="en-GB" dirty="0" err="1" smtClean="0">
                <a:solidFill>
                  <a:srgbClr val="231F20"/>
                </a:solidFill>
              </a:rPr>
              <a:t>Dellago</a:t>
            </a:r>
            <a:r>
              <a:rPr lang="en-GB" dirty="0" smtClean="0">
                <a:solidFill>
                  <a:srgbClr val="231F20"/>
                </a:solidFill>
              </a:rPr>
              <a:t>, R </a:t>
            </a:r>
            <a:r>
              <a:rPr lang="en-GB" dirty="0" err="1" smtClean="0">
                <a:solidFill>
                  <a:srgbClr val="231F20"/>
                </a:solidFill>
              </a:rPr>
              <a:t>Quidant</a:t>
            </a:r>
            <a:r>
              <a:rPr lang="en-GB" dirty="0" smtClean="0">
                <a:solidFill>
                  <a:srgbClr val="231F20"/>
                </a:solidFill>
              </a:rPr>
              <a:t> &amp; L Novotny, Physical Review Letters 116, 243601 (2016)</a:t>
            </a:r>
          </a:p>
          <a:p>
            <a:endParaRPr lang="en-GB" dirty="0">
              <a:solidFill>
                <a:srgbClr val="231F20"/>
              </a:solidFill>
            </a:endParaRPr>
          </a:p>
          <a:p>
            <a:r>
              <a:rPr lang="en-GB" dirty="0" smtClean="0"/>
              <a:t>J Vovrosh</a:t>
            </a:r>
            <a:r>
              <a:rPr lang="en-GB" dirty="0"/>
              <a:t>, </a:t>
            </a:r>
            <a:r>
              <a:rPr lang="en-GB" dirty="0" smtClean="0"/>
              <a:t>M Rashid</a:t>
            </a:r>
            <a:r>
              <a:rPr lang="en-GB" dirty="0"/>
              <a:t>, </a:t>
            </a:r>
            <a:r>
              <a:rPr lang="en-GB" dirty="0" smtClean="0"/>
              <a:t>D </a:t>
            </a:r>
            <a:r>
              <a:rPr lang="en-GB" dirty="0" err="1" smtClean="0"/>
              <a:t>Hempston</a:t>
            </a:r>
            <a:r>
              <a:rPr lang="en-GB" dirty="0"/>
              <a:t>, </a:t>
            </a:r>
            <a:r>
              <a:rPr lang="en-GB" dirty="0" smtClean="0"/>
              <a:t>J Bateman</a:t>
            </a:r>
            <a:r>
              <a:rPr lang="en-GB" dirty="0"/>
              <a:t>, </a:t>
            </a:r>
            <a:r>
              <a:rPr lang="en-GB" dirty="0" smtClean="0"/>
              <a:t>M Paternostro &amp; H Ulbricht, Journal of the Optical Society of America B 34, 1421 (2017)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9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68964" y="328812"/>
            <a:ext cx="79580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Optical Tweezers for physics</a:t>
            </a:r>
          </a:p>
          <a:p>
            <a:endParaRPr lang="en-GB" sz="2400" dirty="0" smtClean="0"/>
          </a:p>
          <a:p>
            <a:r>
              <a:rPr lang="en-GB" sz="2400" dirty="0" smtClean="0"/>
              <a:t>GHz rotation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529164" y="4612278"/>
            <a:ext cx="80406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R Reimann, M Doderer</a:t>
            </a:r>
            <a:r>
              <a:rPr lang="de-DE" dirty="0"/>
              <a:t>, </a:t>
            </a:r>
            <a:r>
              <a:rPr lang="de-DE" dirty="0" smtClean="0"/>
              <a:t>E </a:t>
            </a:r>
            <a:r>
              <a:rPr lang="de-DE" dirty="0"/>
              <a:t>Hebestreit, </a:t>
            </a:r>
            <a:r>
              <a:rPr lang="de-DE" dirty="0" smtClean="0"/>
              <a:t>R Diehl</a:t>
            </a:r>
            <a:r>
              <a:rPr lang="de-DE" dirty="0"/>
              <a:t>, </a:t>
            </a:r>
            <a:r>
              <a:rPr lang="de-DE" dirty="0" smtClean="0"/>
              <a:t>M Frimmer, </a:t>
            </a:r>
            <a:r>
              <a:rPr lang="en-GB" dirty="0" smtClean="0"/>
              <a:t>D </a:t>
            </a:r>
            <a:r>
              <a:rPr lang="en-GB" dirty="0" err="1" smtClean="0"/>
              <a:t>Windey</a:t>
            </a:r>
            <a:r>
              <a:rPr lang="en-GB" dirty="0"/>
              <a:t>, </a:t>
            </a:r>
            <a:r>
              <a:rPr lang="en-GB" dirty="0" smtClean="0"/>
              <a:t>F </a:t>
            </a:r>
            <a:r>
              <a:rPr lang="en-GB" dirty="0" err="1" smtClean="0"/>
              <a:t>Tebbenjohanns</a:t>
            </a:r>
            <a:r>
              <a:rPr lang="en-GB" dirty="0" smtClean="0"/>
              <a:t> &amp; L Novotny, Physical Review Letters 121, 033602 (2018)</a:t>
            </a:r>
          </a:p>
          <a:p>
            <a:endParaRPr lang="en-GB" dirty="0" smtClean="0"/>
          </a:p>
          <a:p>
            <a:r>
              <a:rPr lang="en-GB" dirty="0" smtClean="0"/>
              <a:t>J </a:t>
            </a:r>
            <a:r>
              <a:rPr lang="en-GB" dirty="0" err="1" smtClean="0"/>
              <a:t>Ahn</a:t>
            </a:r>
            <a:r>
              <a:rPr lang="en-GB" dirty="0"/>
              <a:t>, </a:t>
            </a:r>
            <a:r>
              <a:rPr lang="en-GB" dirty="0" smtClean="0"/>
              <a:t>Z Xu</a:t>
            </a:r>
            <a:r>
              <a:rPr lang="en-GB" dirty="0"/>
              <a:t>, </a:t>
            </a:r>
            <a:r>
              <a:rPr lang="en-GB" dirty="0" smtClean="0"/>
              <a:t>J Bang</a:t>
            </a:r>
            <a:r>
              <a:rPr lang="en-GB" dirty="0"/>
              <a:t>, </a:t>
            </a:r>
            <a:r>
              <a:rPr lang="en-GB" dirty="0" smtClean="0"/>
              <a:t>Y-H </a:t>
            </a:r>
            <a:r>
              <a:rPr lang="en-GB" dirty="0"/>
              <a:t>Deng, </a:t>
            </a:r>
            <a:r>
              <a:rPr lang="en-GB" dirty="0" smtClean="0"/>
              <a:t>TM </a:t>
            </a:r>
            <a:r>
              <a:rPr lang="en-GB" dirty="0"/>
              <a:t>Hoang, </a:t>
            </a:r>
            <a:r>
              <a:rPr lang="en-GB" dirty="0" smtClean="0"/>
              <a:t>Q Han</a:t>
            </a:r>
            <a:r>
              <a:rPr lang="en-GB" dirty="0"/>
              <a:t>, </a:t>
            </a:r>
            <a:r>
              <a:rPr lang="en-GB" dirty="0" smtClean="0"/>
              <a:t>R-M Ma &amp; T Li, </a:t>
            </a:r>
            <a:endParaRPr lang="en-GB" dirty="0"/>
          </a:p>
          <a:p>
            <a:r>
              <a:rPr lang="en-GB" dirty="0" smtClean="0"/>
              <a:t>Physical Review Letters </a:t>
            </a:r>
            <a:r>
              <a:rPr lang="en-GB" dirty="0"/>
              <a:t>121, 033603 </a:t>
            </a:r>
            <a:r>
              <a:rPr lang="en-GB" dirty="0" smtClean="0"/>
              <a:t>(2018)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832" y="1192813"/>
            <a:ext cx="5915985" cy="329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564"/>
          <p:cNvSpPr txBox="1">
            <a:spLocks/>
          </p:cNvSpPr>
          <p:nvPr/>
        </p:nvSpPr>
        <p:spPr>
          <a:xfrm>
            <a:off x="0" y="140387"/>
            <a:ext cx="9143999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1" algn="ctr" hangingPunct="1">
              <a:defRPr>
                <a:latin typeface="+mn-lt"/>
                <a:ea typeface="+mn-ea"/>
                <a:cs typeface="+mn-cs"/>
                <a:sym typeface="Times New Roman"/>
              </a:defRPr>
            </a:pPr>
            <a:r>
              <a:rPr lang="en-GB" sz="32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imes New Roman"/>
              </a:rPr>
              <a:t>Our experiment: optically levitated nanodiamond</a:t>
            </a:r>
            <a:endParaRPr lang="en-GB" sz="32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2823"/>
            <a:ext cx="9144000" cy="61026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8467558" y="6031297"/>
            <a:ext cx="676442" cy="8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8065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55983" y="2389950"/>
            <a:ext cx="7351195" cy="30469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Proposals from our collaboration: </a:t>
            </a: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M Scala… &amp; S Bose, PRL </a:t>
            </a:r>
            <a:r>
              <a:rPr lang="en-GB" sz="16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111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180403 (2013)</a:t>
            </a: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C Wan…&amp; MS Kim, PRA </a:t>
            </a:r>
            <a:r>
              <a:rPr lang="en-GB" sz="16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93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043852 (2016)</a:t>
            </a: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C Wan… &amp; MS Kim, 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PRL </a:t>
            </a:r>
            <a:r>
              <a:rPr lang="en-GB" sz="16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117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143003 (2016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S Bose… &amp; G Milburn, PRL </a:t>
            </a:r>
            <a:r>
              <a:rPr lang="en-GB" sz="16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119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240401 (2017)</a:t>
            </a: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RJ Marshman… S Bose, arXiv:1807.10830 (2018)</a:t>
            </a: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S 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Bose &amp; GW Morley, arXiv:1810.07045 (2018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</a:t>
            </a:r>
          </a:p>
          <a:p>
            <a:endParaRPr lang="en-GB" sz="160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Our experiments:</a:t>
            </a:r>
            <a:endParaRPr lang="en-GB" sz="160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ATMA 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Rahman… &amp; PF Barker, Sci Rep </a:t>
            </a:r>
            <a:r>
              <a:rPr lang="en-GB" sz="16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600" dirty="0">
                <a:solidFill>
                  <a:schemeClr val="tx1"/>
                </a:solidFill>
                <a:uFill>
                  <a:solidFill>
                    <a:srgbClr val="5A123C"/>
                  </a:solidFill>
                </a:u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21633 (2016)</a:t>
            </a:r>
            <a:endParaRPr lang="en-GB" sz="1600" dirty="0">
              <a:solidFill>
                <a:schemeClr val="tx1"/>
              </a:solidFill>
              <a:uFill>
                <a:solidFill>
                  <a:srgbClr val="5A123C"/>
                </a:solidFill>
              </a:u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  <a:hlinkClick r:id="rId2"/>
            </a:endParaRPr>
          </a:p>
          <a:p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ATMA Rahman… &amp; GW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Morley,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Rev Sci Instrum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023109 (2018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AC 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Frangeskou… &amp; GW Morley, NJP </a:t>
            </a:r>
            <a:r>
              <a:rPr lang="en-GB" sz="16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</a:t>
            </a:r>
            <a:r>
              <a:rPr lang="en-GB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043016 (2018</a:t>
            </a:r>
            <a:r>
              <a:rPr lang="en-GB" sz="1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tx1"/>
              </a:solidFill>
              <a:uFill>
                <a:solidFill>
                  <a:srgbClr val="5A123C"/>
                </a:solidFill>
              </a:u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564"/>
          <p:cNvSpPr txBox="1">
            <a:spLocks/>
          </p:cNvSpPr>
          <p:nvPr/>
        </p:nvSpPr>
        <p:spPr>
          <a:xfrm>
            <a:off x="655983" y="374847"/>
            <a:ext cx="846654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 fontScale="92500" lnSpcReduction="10000"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1" hangingPunct="1">
              <a:defRPr>
                <a:latin typeface="+mn-lt"/>
                <a:ea typeface="+mn-ea"/>
                <a:cs typeface="+mn-cs"/>
                <a:sym typeface="Times New Roman"/>
              </a:defRPr>
            </a:pPr>
            <a:r>
              <a:rPr lang="en-GB" sz="3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imes New Roman"/>
              </a:rPr>
              <a:t>Our proposal: </a:t>
            </a:r>
          </a:p>
          <a:p>
            <a:pPr lvl="1" hangingPunct="1">
              <a:defRPr>
                <a:latin typeface="+mn-lt"/>
                <a:ea typeface="+mn-ea"/>
                <a:cs typeface="+mn-cs"/>
                <a:sym typeface="Times New Roman"/>
              </a:defRPr>
            </a:pPr>
            <a:r>
              <a:rPr lang="en-GB" sz="3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imes New Roman"/>
              </a:rPr>
              <a:t>drop a nanodiamond containing a spin</a:t>
            </a:r>
            <a:endParaRPr lang="en-GB" sz="36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imes New Roman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8467558" y="6031297"/>
            <a:ext cx="676442" cy="8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673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"/>
            <a:ext cx="9144000" cy="5627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5332929"/>
            <a:ext cx="9144000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  Arthur </a:t>
            </a:r>
            <a:r>
              <a:rPr kumimoji="0" lang="en-GB" sz="2800" b="0" i="0" u="none" strike="noStrike" cap="none" spc="0" normalizeH="0" baseline="0" dirty="0" err="1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Ashkin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</a:t>
            </a: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Gérard </a:t>
            </a:r>
            <a:r>
              <a:rPr kumimoji="0" lang="en-GB" sz="2800" b="0" i="0" u="none" strike="noStrike" cap="none" spc="0" normalizeH="0" baseline="0" dirty="0" err="1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Mourou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Donna Strickland</a:t>
            </a:r>
            <a:endParaRPr kumimoji="0" lang="en-GB" sz="2800" b="0" i="0" u="none" strike="noStrike" cap="none" spc="0" normalizeH="0" baseline="0" dirty="0">
              <a:ln>
                <a:noFill/>
              </a:ln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30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60145" y="2446509"/>
            <a:ext cx="2633032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Extra slides… </a:t>
            </a:r>
            <a:endParaRPr kumimoji="0" lang="en-GB" sz="2800" b="0" i="0" u="none" strike="noStrike" cap="none" spc="0" normalizeH="0" baseline="0" dirty="0">
              <a:ln>
                <a:noFill/>
              </a:ln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373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an Solo laser bla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9778" y="1195526"/>
            <a:ext cx="812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0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427"/>
          <p:cNvSpPr>
            <a:spLocks noGrp="1"/>
          </p:cNvSpPr>
          <p:nvPr>
            <p:ph type="title"/>
          </p:nvPr>
        </p:nvSpPr>
        <p:spPr>
          <a:xfrm>
            <a:off x="375136" y="460247"/>
            <a:ext cx="4572001" cy="1509229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1"/>
            <a:r>
              <a:rPr sz="3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Optical </a:t>
            </a:r>
            <a:r>
              <a:rPr sz="3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tweezers</a:t>
            </a:r>
            <a:endParaRPr sz="36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853" y="2930768"/>
            <a:ext cx="5324571" cy="30597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7823" y="3977098"/>
            <a:ext cx="1308272" cy="830995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Objective Lens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Straight Arrow Connector 8"/>
          <p:cNvCxnSpPr>
            <a:stCxn id="4" idx="3"/>
            <a:endCxn id="8" idx="1"/>
          </p:cNvCxnSpPr>
          <p:nvPr/>
        </p:nvCxnSpPr>
        <p:spPr>
          <a:xfrm flipV="1">
            <a:off x="954857" y="4392596"/>
            <a:ext cx="842966" cy="1"/>
          </a:xfrm>
          <a:prstGeom prst="straightConnector1">
            <a:avLst/>
          </a:prstGeom>
          <a:noFill/>
          <a:ln w="25400" cap="flat">
            <a:solidFill>
              <a:srgbClr val="C0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/>
          <p:cNvCxnSpPr/>
          <p:nvPr/>
        </p:nvCxnSpPr>
        <p:spPr>
          <a:xfrm flipV="1">
            <a:off x="3123629" y="4392597"/>
            <a:ext cx="831243" cy="1"/>
          </a:xfrm>
          <a:prstGeom prst="straightConnector1">
            <a:avLst/>
          </a:prstGeom>
          <a:noFill/>
          <a:ln w="25400" cap="flat">
            <a:solidFill>
              <a:srgbClr val="C0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Rectangle 3"/>
          <p:cNvSpPr/>
          <p:nvPr/>
        </p:nvSpPr>
        <p:spPr>
          <a:xfrm>
            <a:off x="122519" y="4161765"/>
            <a:ext cx="832338" cy="461663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Laser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9697"/>
          <a:stretch/>
        </p:blipFill>
        <p:spPr>
          <a:xfrm>
            <a:off x="5472895" y="430512"/>
            <a:ext cx="3377361" cy="24533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36" y="2112903"/>
            <a:ext cx="3480593" cy="95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90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427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</p:spPr>
        <p:txBody>
          <a:bodyPr/>
          <a:lstStyle/>
          <a:p>
            <a:pPr lvl="1"/>
            <a:r>
              <a:rPr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Optical tweezers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868" y="1813578"/>
            <a:ext cx="1829217" cy="6986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381" y="2342061"/>
            <a:ext cx="3683839" cy="9781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2084" y="2538955"/>
            <a:ext cx="1422724" cy="5843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2627" y="3123288"/>
            <a:ext cx="1041637" cy="5081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540" y="3320184"/>
            <a:ext cx="3264644" cy="13211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2280" y="4462797"/>
            <a:ext cx="5957657" cy="168948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6145" y="44286"/>
            <a:ext cx="3737855" cy="21479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576" y="3735355"/>
            <a:ext cx="3248644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Time averaged gradient force: 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812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7528" y="776177"/>
            <a:ext cx="8184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Arthur </a:t>
            </a:r>
            <a:r>
              <a:rPr lang="en-GB" sz="3600" dirty="0" err="1" smtClean="0"/>
              <a:t>Ashkin</a:t>
            </a:r>
            <a:r>
              <a:rPr lang="en-GB" sz="3600" dirty="0" smtClean="0"/>
              <a:t>: inventor of optical tweezers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823" y="2175466"/>
            <a:ext cx="5185769" cy="335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1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427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</p:spPr>
        <p:txBody>
          <a:bodyPr/>
          <a:lstStyle/>
          <a:p>
            <a:pPr lvl="1"/>
            <a:r>
              <a:rPr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Optical tweezers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145" y="44286"/>
            <a:ext cx="3737855" cy="21479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110" y="2008373"/>
            <a:ext cx="6122795" cy="15751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472" y="3333624"/>
            <a:ext cx="1816514" cy="11051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9764" y="4828333"/>
            <a:ext cx="3480593" cy="9527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3081" y="3882008"/>
            <a:ext cx="2464361" cy="6478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480" y="4828333"/>
            <a:ext cx="3099506" cy="119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382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2258" y="638794"/>
            <a:ext cx="5847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Papers on Optical Tweezers</a:t>
            </a:r>
            <a:endParaRPr lang="en-GB" sz="4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51" y="1346680"/>
            <a:ext cx="6659810" cy="520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042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65" t="20842" r="15106" b="17517"/>
          <a:stretch/>
        </p:blipFill>
        <p:spPr>
          <a:xfrm>
            <a:off x="4620256" y="1"/>
            <a:ext cx="34783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8013" y="1446028"/>
            <a:ext cx="3282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Optical tweezers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523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1901" y="287080"/>
            <a:ext cx="551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History of radiation pressure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54" y="1395133"/>
            <a:ext cx="3525047" cy="48389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28368" y="5322071"/>
            <a:ext cx="404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By </a:t>
            </a:r>
            <a:r>
              <a:rPr lang="en-GB" sz="1600" dirty="0" err="1"/>
              <a:t>Юкатан</a:t>
            </a:r>
            <a:r>
              <a:rPr lang="en-GB" sz="1600" dirty="0"/>
              <a:t> - Own work, CC BY-SA 4.0, https://commons.wikimedia.org/w/index.php?curid=49018539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6628" t="32538" r="30450" b="31175"/>
          <a:stretch/>
        </p:blipFill>
        <p:spPr>
          <a:xfrm>
            <a:off x="4516386" y="2697480"/>
            <a:ext cx="4452354" cy="253746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163001" y="1395133"/>
            <a:ext cx="35445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Johannes Kepler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(1571 –1630) </a:t>
            </a:r>
          </a:p>
        </p:txBody>
      </p:sp>
    </p:spTree>
    <p:extLst>
      <p:ext uri="{BB962C8B-B14F-4D97-AF65-F5344CB8AC3E}">
        <p14:creationId xmlns:p14="http://schemas.microsoft.com/office/powerpoint/2010/main" val="167187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1901" y="287080"/>
            <a:ext cx="551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History of radiation pressure</a:t>
            </a:r>
            <a:endParaRPr lang="en-GB" sz="36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31513" y="2508539"/>
            <a:ext cx="39934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James Clerk Maxwell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(1831 – 1879)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873" y="1137284"/>
            <a:ext cx="3946514" cy="474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0032" y="287080"/>
            <a:ext cx="83059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Not </a:t>
            </a:r>
            <a:r>
              <a:rPr lang="en-GB" sz="3600" dirty="0"/>
              <a:t>radiation pressure: Crookes radiometer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167" y="1090173"/>
            <a:ext cx="7304125" cy="547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1901" y="287080"/>
            <a:ext cx="551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History of radiation pressure</a:t>
            </a:r>
            <a:endParaRPr lang="en-GB" sz="3600" dirty="0"/>
          </a:p>
        </p:txBody>
      </p:sp>
      <p:sp>
        <p:nvSpPr>
          <p:cNvPr id="4" name="Rectangle 3"/>
          <p:cNvSpPr/>
          <p:nvPr/>
        </p:nvSpPr>
        <p:spPr>
          <a:xfrm>
            <a:off x="5245985" y="5391559"/>
            <a:ext cx="3732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EF Nichols &amp; GF Hull, </a:t>
            </a:r>
            <a:r>
              <a:rPr lang="en-GB" i="1" dirty="0" smtClean="0"/>
              <a:t>A </a:t>
            </a:r>
            <a:r>
              <a:rPr lang="en-GB" i="1" dirty="0"/>
              <a:t>Preliminary communication on the pressure of heat and light radiation</a:t>
            </a:r>
            <a:r>
              <a:rPr lang="en-GB" dirty="0"/>
              <a:t>, </a:t>
            </a:r>
            <a:r>
              <a:rPr lang="en-GB" dirty="0" smtClean="0"/>
              <a:t>Phys Rev </a:t>
            </a:r>
            <a:r>
              <a:rPr lang="en-GB" b="1" dirty="0"/>
              <a:t>13</a:t>
            </a:r>
            <a:r>
              <a:rPr lang="en-GB" dirty="0"/>
              <a:t>, </a:t>
            </a:r>
            <a:r>
              <a:rPr lang="en-GB" dirty="0" smtClean="0"/>
              <a:t>307 </a:t>
            </a:r>
            <a:r>
              <a:rPr lang="en-GB" dirty="0"/>
              <a:t>(1901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78" y="1095153"/>
            <a:ext cx="4593496" cy="36940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4549" y="5530058"/>
            <a:ext cx="38808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</a:rPr>
              <a:t>P </a:t>
            </a:r>
            <a:r>
              <a:rPr lang="de-DE" dirty="0">
                <a:solidFill>
                  <a:srgbClr val="000000"/>
                </a:solidFill>
              </a:rPr>
              <a:t>Lebedev, </a:t>
            </a:r>
            <a:r>
              <a:rPr lang="de-DE" i="1" dirty="0" smtClean="0">
                <a:solidFill>
                  <a:srgbClr val="000000"/>
                </a:solidFill>
              </a:rPr>
              <a:t>Untersuchungen </a:t>
            </a:r>
            <a:r>
              <a:rPr lang="de-DE" i="1" dirty="0">
                <a:solidFill>
                  <a:srgbClr val="000000"/>
                </a:solidFill>
              </a:rPr>
              <a:t>über die Druckkräfte des </a:t>
            </a:r>
            <a:r>
              <a:rPr lang="de-DE" i="1" dirty="0" smtClean="0">
                <a:solidFill>
                  <a:srgbClr val="000000"/>
                </a:solidFill>
              </a:rPr>
              <a:t>Lichtes</a:t>
            </a:r>
            <a:r>
              <a:rPr lang="de-DE" dirty="0" smtClean="0">
                <a:solidFill>
                  <a:srgbClr val="000000"/>
                </a:solidFill>
              </a:rPr>
              <a:t>, </a:t>
            </a:r>
            <a:r>
              <a:rPr lang="de-DE" dirty="0">
                <a:solidFill>
                  <a:srgbClr val="000000"/>
                </a:solidFill>
              </a:rPr>
              <a:t>Annalen der </a:t>
            </a:r>
            <a:r>
              <a:rPr lang="de-DE" dirty="0" smtClean="0">
                <a:solidFill>
                  <a:srgbClr val="000000"/>
                </a:solidFill>
              </a:rPr>
              <a:t>Physik </a:t>
            </a:r>
            <a:r>
              <a:rPr lang="en-GB" b="1" dirty="0"/>
              <a:t>311</a:t>
            </a:r>
            <a:r>
              <a:rPr lang="en-GB" dirty="0"/>
              <a:t>, </a:t>
            </a:r>
            <a:r>
              <a:rPr lang="en-GB" dirty="0" smtClean="0"/>
              <a:t>433 </a:t>
            </a:r>
            <a:r>
              <a:rPr lang="de-DE" dirty="0" smtClean="0">
                <a:solidFill>
                  <a:srgbClr val="000000"/>
                </a:solidFill>
              </a:rPr>
              <a:t>(1901)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921" y="933411"/>
            <a:ext cx="2793533" cy="441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2748" y="255183"/>
            <a:ext cx="3683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Radiation pressure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84" y="1029105"/>
            <a:ext cx="7878513" cy="4478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5786" y="5630739"/>
            <a:ext cx="7261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Ashkin</a:t>
            </a:r>
            <a:r>
              <a:rPr lang="en-GB" dirty="0" smtClean="0"/>
              <a:t>, Physical Review Letters 24, 156 (1970)</a:t>
            </a:r>
          </a:p>
          <a:p>
            <a:r>
              <a:rPr lang="en-GB" dirty="0" smtClean="0"/>
              <a:t>“I thank JM </a:t>
            </a:r>
            <a:r>
              <a:rPr lang="en-GB" dirty="0" err="1" smtClean="0"/>
              <a:t>Dziedzic</a:t>
            </a:r>
            <a:r>
              <a:rPr lang="en-GB" dirty="0" smtClean="0"/>
              <a:t> for making his equipment and skill available.”</a:t>
            </a:r>
          </a:p>
          <a:p>
            <a:r>
              <a:rPr lang="en-GB" dirty="0" smtClean="0"/>
              <a:t>Joseph </a:t>
            </a:r>
            <a:r>
              <a:rPr lang="en-GB" dirty="0" err="1" smtClean="0"/>
              <a:t>Dziedzic</a:t>
            </a:r>
            <a:r>
              <a:rPr lang="en-GB" dirty="0" smtClean="0"/>
              <a:t> and Arthur </a:t>
            </a:r>
            <a:r>
              <a:rPr lang="en-GB" dirty="0" err="1" smtClean="0"/>
              <a:t>Ashkin</a:t>
            </a:r>
            <a:r>
              <a:rPr lang="en-GB" dirty="0" smtClean="0"/>
              <a:t> were co-authors on 27 papers 1971-1990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67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686</TotalTime>
  <Words>970</Words>
  <Application>Microsoft Office PowerPoint</Application>
  <PresentationFormat>On-screen Show (4:3)</PresentationFormat>
  <Paragraphs>176</Paragraphs>
  <Slides>31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Optical tweezers</vt:lpstr>
      <vt:lpstr>Optical tweezers</vt:lpstr>
      <vt:lpstr>Optical tweezers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Gavin Morley</dc:creator>
  <cp:lastModifiedBy>Gavin Morley</cp:lastModifiedBy>
  <cp:revision>35</cp:revision>
  <cp:lastPrinted>2018-10-24T13:45:55Z</cp:lastPrinted>
  <dcterms:created xsi:type="dcterms:W3CDTF">2018-10-22T15:45:41Z</dcterms:created>
  <dcterms:modified xsi:type="dcterms:W3CDTF">2018-10-25T08:45:24Z</dcterms:modified>
</cp:coreProperties>
</file>