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76"/>
  </p:notesMasterIdLst>
  <p:sldIdLst>
    <p:sldId id="259" r:id="rId2"/>
    <p:sldId id="367" r:id="rId3"/>
    <p:sldId id="508" r:id="rId4"/>
    <p:sldId id="509" r:id="rId5"/>
    <p:sldId id="533" r:id="rId6"/>
    <p:sldId id="534" r:id="rId7"/>
    <p:sldId id="445" r:id="rId8"/>
    <p:sldId id="566" r:id="rId9"/>
    <p:sldId id="446" r:id="rId10"/>
    <p:sldId id="447" r:id="rId11"/>
    <p:sldId id="449" r:id="rId12"/>
    <p:sldId id="450" r:id="rId13"/>
    <p:sldId id="452" r:id="rId14"/>
    <p:sldId id="570" r:id="rId15"/>
    <p:sldId id="518" r:id="rId16"/>
    <p:sldId id="510" r:id="rId17"/>
    <p:sldId id="567" r:id="rId18"/>
    <p:sldId id="511" r:id="rId19"/>
    <p:sldId id="513" r:id="rId20"/>
    <p:sldId id="514" r:id="rId21"/>
    <p:sldId id="515" r:id="rId22"/>
    <p:sldId id="522" r:id="rId23"/>
    <p:sldId id="523" r:id="rId24"/>
    <p:sldId id="524" r:id="rId25"/>
    <p:sldId id="525" r:id="rId26"/>
    <p:sldId id="526" r:id="rId27"/>
    <p:sldId id="527" r:id="rId28"/>
    <p:sldId id="528" r:id="rId29"/>
    <p:sldId id="529" r:id="rId30"/>
    <p:sldId id="530" r:id="rId31"/>
    <p:sldId id="531" r:id="rId32"/>
    <p:sldId id="535" r:id="rId33"/>
    <p:sldId id="536" r:id="rId34"/>
    <p:sldId id="571" r:id="rId35"/>
    <p:sldId id="572" r:id="rId36"/>
    <p:sldId id="573" r:id="rId37"/>
    <p:sldId id="565" r:id="rId38"/>
    <p:sldId id="564" r:id="rId39"/>
    <p:sldId id="538" r:id="rId40"/>
    <p:sldId id="539" r:id="rId41"/>
    <p:sldId id="540" r:id="rId42"/>
    <p:sldId id="532" r:id="rId43"/>
    <p:sldId id="542" r:id="rId44"/>
    <p:sldId id="543" r:id="rId45"/>
    <p:sldId id="544" r:id="rId46"/>
    <p:sldId id="545" r:id="rId47"/>
    <p:sldId id="546" r:id="rId48"/>
    <p:sldId id="547" r:id="rId49"/>
    <p:sldId id="548" r:id="rId50"/>
    <p:sldId id="549" r:id="rId51"/>
    <p:sldId id="429" r:id="rId52"/>
    <p:sldId id="551" r:id="rId53"/>
    <p:sldId id="568" r:id="rId54"/>
    <p:sldId id="569" r:id="rId55"/>
    <p:sldId id="550" r:id="rId56"/>
    <p:sldId id="472" r:id="rId57"/>
    <p:sldId id="457" r:id="rId58"/>
    <p:sldId id="458" r:id="rId59"/>
    <p:sldId id="552" r:id="rId60"/>
    <p:sldId id="553" r:id="rId61"/>
    <p:sldId id="554" r:id="rId62"/>
    <p:sldId id="479" r:id="rId63"/>
    <p:sldId id="556" r:id="rId64"/>
    <p:sldId id="557" r:id="rId65"/>
    <p:sldId id="562" r:id="rId66"/>
    <p:sldId id="558" r:id="rId67"/>
    <p:sldId id="559" r:id="rId68"/>
    <p:sldId id="575" r:id="rId69"/>
    <p:sldId id="560" r:id="rId70"/>
    <p:sldId id="561" r:id="rId71"/>
    <p:sldId id="574" r:id="rId72"/>
    <p:sldId id="577" r:id="rId73"/>
    <p:sldId id="576" r:id="rId74"/>
    <p:sldId id="563" r:id="rId75"/>
  </p:sldIdLst>
  <p:sldSz cx="9144000" cy="6858000" type="screen4x3"/>
  <p:notesSz cx="7102475" cy="10233025"/>
  <p:defaultTextStyle>
    <a:defPPr>
      <a:defRPr lang="en-US"/>
    </a:defPPr>
    <a:lvl1pPr marL="0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74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48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23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96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71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45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21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94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  <a:srgbClr val="0000FF"/>
    <a:srgbClr val="52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04" autoAdjust="0"/>
  </p:normalViewPr>
  <p:slideViewPr>
    <p:cSldViewPr>
      <p:cViewPr varScale="1">
        <p:scale>
          <a:sx n="68" d="100"/>
          <a:sy n="68" d="100"/>
        </p:scale>
        <p:origin x="1164" y="60"/>
      </p:cViewPr>
      <p:guideLst>
        <p:guide orient="horz" pos="2161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D9C4DE5A-F373-46BB-AE07-C104260AB845}" type="datetimeFigureOut">
              <a:rPr lang="en-GB" smtClean="0"/>
              <a:pPr/>
              <a:t>Wednesday, 2024/02/07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2630876F-A1BD-43F9-A739-1FE16A7AE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259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74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48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23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96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71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45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21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94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305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2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30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54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Zeeman effect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090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Zeeman effect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24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626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err="1"/>
              <a:t>mu_N</a:t>
            </a:r>
            <a:r>
              <a:rPr lang="en-GB" baseline="0" dirty="0"/>
              <a:t> is the nuclear magneton and it is ~1000 times smaller than </a:t>
            </a:r>
            <a:r>
              <a:rPr lang="en-GB" baseline="0" dirty="0" err="1"/>
              <a:t>mu_B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42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862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121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6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1677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104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6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214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207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844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498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74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561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843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68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3447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53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762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644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6445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38" indent="-309553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12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497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781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24066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9351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714636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209920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B69BEFF-6909-484B-AAED-C596BBE7FA66}" type="slidenum">
              <a:rPr lang="en-GB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>
                <a:spcBef>
                  <a:spcPct val="0"/>
                </a:spcBef>
              </a:pPr>
              <a:t>34</a:t>
            </a:fld>
            <a:endParaRPr lang="en-GB" alt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23758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041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0452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560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5307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/>
              <a:t>Hahn echo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166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1931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968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9951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3871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953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normal computer stores information as bits that can be 1 or 0. A quantum</a:t>
            </a:r>
            <a:r>
              <a:rPr lang="en-GB" baseline="0" dirty="0"/>
              <a:t> computer uses qubits: two level quantum systems such as spins 1/2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9002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333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0536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45677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4743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546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1861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96401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Show these energy levels again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901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…including the hyperfine term, and then redraw the energy levels at</a:t>
            </a:r>
            <a:r>
              <a:rPr lang="en-GB" baseline="0" dirty="0"/>
              <a:t> some fixed magnetic field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60172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At 8.6T and 3K, electronic polarization is 95% and nuclear polarization is 0.06%.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0208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8961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05938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32552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6726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Breit</a:t>
            </a:r>
            <a:r>
              <a:rPr lang="en-GB" dirty="0"/>
              <a:t>-Rabi</a:t>
            </a:r>
            <a:r>
              <a:rPr lang="en-GB" baseline="0" dirty="0"/>
              <a:t> diagram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33282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87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46341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07897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32456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88447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94025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6555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12562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86C71-E066-E48A-1660-F5EA539D4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0B7E32-D044-5281-9CA7-C1452A185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B7E761-DF36-6D68-E710-6FD4D59A68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C0A07-6F90-0B45-C5A6-160184FE08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9820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4792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76589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55DFB-8B57-BDA6-6106-58B2F667C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8BB756-1F42-B482-C5EB-D2F1D4FE60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2A5573-35DB-C923-75B3-DE6E6470E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E59A7-03A9-0DD0-79EF-4FD4CC3510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132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9523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E4C81-0812-D72F-8B5E-193FB0D45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8E5827-0322-E6A4-0272-E36BDD48F3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4D6CE0-5945-3487-4A1C-46A855601F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6A449-DB17-7CB9-05C9-21F37EE6EC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46730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0C4D3-3BD9-8463-4945-DD2D0FF88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461FDC-5D88-2D44-F230-5E9B9506C8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BF2FB7-BB05-5718-C818-0FE1CC5DFF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9F983-EC91-E30F-7CD4-D7892B966F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643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602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79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32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2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6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6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4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4" indent="0">
              <a:buNone/>
              <a:defRPr sz="2000" b="1"/>
            </a:lvl2pPr>
            <a:lvl3pPr marL="914148" indent="0">
              <a:buNone/>
              <a:defRPr sz="1800" b="1"/>
            </a:lvl3pPr>
            <a:lvl4pPr marL="1371223" indent="0">
              <a:buNone/>
              <a:defRPr sz="1600" b="1"/>
            </a:lvl4pPr>
            <a:lvl5pPr marL="1828296" indent="0">
              <a:buNone/>
              <a:defRPr sz="1600" b="1"/>
            </a:lvl5pPr>
            <a:lvl6pPr marL="2285371" indent="0">
              <a:buNone/>
              <a:defRPr sz="1600" b="1"/>
            </a:lvl6pPr>
            <a:lvl7pPr marL="2742445" indent="0">
              <a:buNone/>
              <a:defRPr sz="1600" b="1"/>
            </a:lvl7pPr>
            <a:lvl8pPr marL="3199521" indent="0">
              <a:buNone/>
              <a:defRPr sz="1600" b="1"/>
            </a:lvl8pPr>
            <a:lvl9pPr marL="36565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4" indent="0">
              <a:buNone/>
              <a:defRPr sz="2000" b="1"/>
            </a:lvl2pPr>
            <a:lvl3pPr marL="914148" indent="0">
              <a:buNone/>
              <a:defRPr sz="1800" b="1"/>
            </a:lvl3pPr>
            <a:lvl4pPr marL="1371223" indent="0">
              <a:buNone/>
              <a:defRPr sz="1600" b="1"/>
            </a:lvl4pPr>
            <a:lvl5pPr marL="1828296" indent="0">
              <a:buNone/>
              <a:defRPr sz="1600" b="1"/>
            </a:lvl5pPr>
            <a:lvl6pPr marL="2285371" indent="0">
              <a:buNone/>
              <a:defRPr sz="1600" b="1"/>
            </a:lvl6pPr>
            <a:lvl7pPr marL="2742445" indent="0">
              <a:buNone/>
              <a:defRPr sz="1600" b="1"/>
            </a:lvl7pPr>
            <a:lvl8pPr marL="3199521" indent="0">
              <a:buNone/>
              <a:defRPr sz="1600" b="1"/>
            </a:lvl8pPr>
            <a:lvl9pPr marL="36565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74" indent="0">
              <a:buNone/>
              <a:defRPr sz="1200"/>
            </a:lvl2pPr>
            <a:lvl3pPr marL="914148" indent="0">
              <a:buNone/>
              <a:defRPr sz="1000"/>
            </a:lvl3pPr>
            <a:lvl4pPr marL="1371223" indent="0">
              <a:buNone/>
              <a:defRPr sz="900"/>
            </a:lvl4pPr>
            <a:lvl5pPr marL="1828296" indent="0">
              <a:buNone/>
              <a:defRPr sz="900"/>
            </a:lvl5pPr>
            <a:lvl6pPr marL="2285371" indent="0">
              <a:buNone/>
              <a:defRPr sz="900"/>
            </a:lvl6pPr>
            <a:lvl7pPr marL="2742445" indent="0">
              <a:buNone/>
              <a:defRPr sz="900"/>
            </a:lvl7pPr>
            <a:lvl8pPr marL="3199521" indent="0">
              <a:buNone/>
              <a:defRPr sz="900"/>
            </a:lvl8pPr>
            <a:lvl9pPr marL="36565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612777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074" indent="0">
              <a:buNone/>
              <a:defRPr sz="2800"/>
            </a:lvl2pPr>
            <a:lvl3pPr marL="914148" indent="0">
              <a:buNone/>
              <a:defRPr sz="2400"/>
            </a:lvl3pPr>
            <a:lvl4pPr marL="1371223" indent="0">
              <a:buNone/>
              <a:defRPr sz="2000"/>
            </a:lvl4pPr>
            <a:lvl5pPr marL="1828296" indent="0">
              <a:buNone/>
              <a:defRPr sz="2000"/>
            </a:lvl5pPr>
            <a:lvl6pPr marL="2285371" indent="0">
              <a:buNone/>
              <a:defRPr sz="2000"/>
            </a:lvl6pPr>
            <a:lvl7pPr marL="2742445" indent="0">
              <a:buNone/>
              <a:defRPr sz="2000"/>
            </a:lvl7pPr>
            <a:lvl8pPr marL="3199521" indent="0">
              <a:buNone/>
              <a:defRPr sz="2000"/>
            </a:lvl8pPr>
            <a:lvl9pPr marL="3656594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74" indent="0">
              <a:buNone/>
              <a:defRPr sz="1200"/>
            </a:lvl2pPr>
            <a:lvl3pPr marL="914148" indent="0">
              <a:buNone/>
              <a:defRPr sz="1000"/>
            </a:lvl3pPr>
            <a:lvl4pPr marL="1371223" indent="0">
              <a:buNone/>
              <a:defRPr sz="900"/>
            </a:lvl4pPr>
            <a:lvl5pPr marL="1828296" indent="0">
              <a:buNone/>
              <a:defRPr sz="900"/>
            </a:lvl5pPr>
            <a:lvl6pPr marL="2285371" indent="0">
              <a:buNone/>
              <a:defRPr sz="900"/>
            </a:lvl6pPr>
            <a:lvl7pPr marL="2742445" indent="0">
              <a:buNone/>
              <a:defRPr sz="900"/>
            </a:lvl7pPr>
            <a:lvl8pPr marL="3199521" indent="0">
              <a:buNone/>
              <a:defRPr sz="900"/>
            </a:lvl8pPr>
            <a:lvl9pPr marL="36565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2/7/2024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74639"/>
            <a:ext cx="8229600" cy="1143000"/>
          </a:xfrm>
          <a:prstGeom prst="rect">
            <a:avLst/>
          </a:prstGeom>
        </p:spPr>
        <p:txBody>
          <a:bodyPr vert="horz" lIns="91415" tIns="45708" rIns="91415" bIns="4570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00202"/>
            <a:ext cx="8229600" cy="4525963"/>
          </a:xfrm>
          <a:prstGeom prst="rect">
            <a:avLst/>
          </a:prstGeom>
        </p:spPr>
        <p:txBody>
          <a:bodyPr vert="horz" lIns="91415" tIns="45708" rIns="91415" bIns="4570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36512" y="6516052"/>
            <a:ext cx="7920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Gavin W Morley, EPR and DNP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80000"/>
            <a:ext cx="27718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6" r:id="rId18"/>
    <p:sldLayoutId id="2147483657" r:id="rId19"/>
    <p:sldLayoutId id="2147483658" r:id="rId20"/>
    <p:sldLayoutId id="2147483659" r:id="rId21"/>
  </p:sldLayoutIdLst>
  <p:txStyles>
    <p:titleStyle>
      <a:lvl1pPr algn="ctr" defTabSz="91414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06" indent="-342806" algn="l" defTabSz="914148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5" indent="-285671" algn="l" defTabSz="91414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85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60" indent="-228538" algn="l" defTabSz="91414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34" indent="-228538" algn="l" defTabSz="91414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09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82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56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31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4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8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3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96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71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45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21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94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0.png"/><Relationship Id="rId4" Type="http://schemas.openxmlformats.org/officeDocument/2006/relationships/image" Target="../media/image28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6800" y="950863"/>
            <a:ext cx="7772400" cy="1470025"/>
          </a:xfrm>
        </p:spPr>
        <p:txBody>
          <a:bodyPr>
            <a:noAutofit/>
          </a:bodyPr>
          <a:lstStyle/>
          <a:p>
            <a:r>
              <a:rPr lang="en-GB" sz="3600" dirty="0"/>
              <a:t>Electron Paramagnetic Resonance and Dynamic Nuclear Polarisation</a:t>
            </a:r>
            <a:br>
              <a:rPr lang="en-GB" sz="3600" dirty="0"/>
            </a:br>
            <a:br>
              <a:rPr lang="en-GB" sz="3600" dirty="0"/>
            </a:br>
            <a:r>
              <a:rPr lang="en-GB" sz="2800" dirty="0"/>
              <a:t>CH916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9600" y="4005064"/>
            <a:ext cx="3816424" cy="1512168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Gavin W Morley,  </a:t>
            </a:r>
          </a:p>
          <a:p>
            <a:r>
              <a:rPr lang="en-GB" sz="2000" dirty="0">
                <a:solidFill>
                  <a:schemeClr val="bg1"/>
                </a:solidFill>
              </a:rPr>
              <a:t>Department of Physics, </a:t>
            </a:r>
          </a:p>
          <a:p>
            <a:r>
              <a:rPr lang="en-GB" sz="2000" dirty="0">
                <a:solidFill>
                  <a:schemeClr val="bg1"/>
                </a:solidFill>
              </a:rPr>
              <a:t>University of Warwick</a:t>
            </a:r>
          </a:p>
        </p:txBody>
      </p:sp>
      <p:pic>
        <p:nvPicPr>
          <p:cNvPr id="692226" name="Picture 2" descr="C:\Users\Admin\Pictures\screen saver\SpinEchoLessBright2096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471936" cy="185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638991" y="1700808"/>
            <a:ext cx="144040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619672" y="1429791"/>
            <a:ext cx="2746855" cy="8453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75656" y="1268760"/>
            <a:ext cx="4798190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16676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7" y="1268760"/>
            <a:ext cx="4798189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83730" y="4545186"/>
            <a:ext cx="215900" cy="215900"/>
            <a:chOff x="4428108" y="5085308"/>
            <a:chExt cx="215900" cy="215900"/>
          </a:xfrm>
        </p:grpSpPr>
        <p:grpSp>
          <p:nvGrpSpPr>
            <p:cNvPr id="16" name="Group 9"/>
            <p:cNvGrpSpPr>
              <a:grpSpLocks/>
            </p:cNvGrpSpPr>
            <p:nvPr/>
          </p:nvGrpSpPr>
          <p:grpSpPr bwMode="auto">
            <a:xfrm>
              <a:off x="4428108" y="5085308"/>
              <a:ext cx="215900" cy="215900"/>
              <a:chOff x="1837" y="3135"/>
              <a:chExt cx="136" cy="136"/>
            </a:xfrm>
          </p:grpSpPr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428108" y="5085308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9" name="Straight Arrow Connector 28"/>
            <p:cNvCxnSpPr>
              <a:stCxn id="20" idx="4"/>
              <a:endCxn id="20" idx="0"/>
            </p:cNvCxnSpPr>
            <p:nvPr/>
          </p:nvCxnSpPr>
          <p:spPr>
            <a:xfrm flipV="1">
              <a:off x="4536058" y="5085308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619672" y="1503494"/>
            <a:ext cx="2746855" cy="8453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403249" y="4185146"/>
            <a:ext cx="215900" cy="215900"/>
            <a:chOff x="4427984" y="4005064"/>
            <a:chExt cx="215900" cy="215900"/>
          </a:xfrm>
        </p:grpSpPr>
        <p:grpSp>
          <p:nvGrpSpPr>
            <p:cNvPr id="32" name="Group 9"/>
            <p:cNvGrpSpPr>
              <a:grpSpLocks/>
            </p:cNvGrpSpPr>
            <p:nvPr/>
          </p:nvGrpSpPr>
          <p:grpSpPr bwMode="auto">
            <a:xfrm>
              <a:off x="4427984" y="4005064"/>
              <a:ext cx="215900" cy="215900"/>
              <a:chOff x="1837" y="3135"/>
              <a:chExt cx="136" cy="136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5" name="Oval 18"/>
            <p:cNvSpPr>
              <a:spLocks noChangeArrowheads="1"/>
            </p:cNvSpPr>
            <p:nvPr/>
          </p:nvSpPr>
          <p:spPr bwMode="auto">
            <a:xfrm>
              <a:off x="4427984" y="4005064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35934" y="4005064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029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19687 0.05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26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0.20416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491880" y="1422194"/>
            <a:ext cx="874646" cy="85467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403249" y="4185146"/>
            <a:ext cx="215900" cy="215900"/>
            <a:chOff x="4427984" y="4005064"/>
            <a:chExt cx="215900" cy="215900"/>
          </a:xfrm>
        </p:grpSpPr>
        <p:grpSp>
          <p:nvGrpSpPr>
            <p:cNvPr id="32" name="Group 9"/>
            <p:cNvGrpSpPr>
              <a:grpSpLocks/>
            </p:cNvGrpSpPr>
            <p:nvPr/>
          </p:nvGrpSpPr>
          <p:grpSpPr bwMode="auto">
            <a:xfrm>
              <a:off x="4427984" y="4005064"/>
              <a:ext cx="215900" cy="215900"/>
              <a:chOff x="1837" y="3135"/>
              <a:chExt cx="136" cy="136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5" name="Oval 18"/>
            <p:cNvSpPr>
              <a:spLocks noChangeArrowheads="1"/>
            </p:cNvSpPr>
            <p:nvPr/>
          </p:nvSpPr>
          <p:spPr bwMode="auto">
            <a:xfrm>
              <a:off x="4427984" y="4005064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35934" y="4005064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739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9236 -0.020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8" y="-10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14965 -4.81481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   S =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555121" y="4318064"/>
            <a:ext cx="54191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105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i="1" dirty="0">
                <a:latin typeface="Times New Roman" pitchFamily="18" charset="0"/>
                <a:cs typeface="Times New Roman" pitchFamily="18" charset="0"/>
              </a:rPr>
              <a:t>		g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is the EPR equivalent of 			chemical shielding in NMR,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t-BR" sz="2000" i="1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pt-BR" sz="20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is the Bohr magneton</a:t>
            </a:r>
          </a:p>
        </p:txBody>
      </p:sp>
      <p:pic>
        <p:nvPicPr>
          <p:cNvPr id="683010" name="Picture 2" descr="C:\Users\Admin\Pictures\for talks\photos of scientists\PieterZee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80634"/>
            <a:ext cx="1233917" cy="174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61611" y="2926685"/>
            <a:ext cx="174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Pieter Zeeman (1865 - 1943)</a:t>
            </a:r>
          </a:p>
        </p:txBody>
      </p:sp>
      <p:sp>
        <p:nvSpPr>
          <p:cNvPr id="2" name="Rectangle 1"/>
          <p:cNvSpPr/>
          <p:nvPr/>
        </p:nvSpPr>
        <p:spPr>
          <a:xfrm>
            <a:off x="5364088" y="4896000"/>
            <a:ext cx="3024336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98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 condition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   S =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555121" y="4318064"/>
            <a:ext cx="54191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hv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				   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ħ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800" baseline="-25000" dirty="0">
                <a:latin typeface="Times New Roman" pitchFamily="18" charset="0"/>
                <a:cs typeface="Times New Roman" pitchFamily="18" charset="0"/>
              </a:rPr>
              <a:t>res</a:t>
            </a:r>
            <a:endParaRPr lang="pt-BR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6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3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4964349" y="3547899"/>
            <a:ext cx="3640099" cy="165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eterodyne"/>
          <p:cNvPicPr>
            <a:picLocks noChangeAspect="1" noChangeArrowheads="1"/>
          </p:cNvPicPr>
          <p:nvPr/>
        </p:nvPicPr>
        <p:blipFill>
          <a:blip r:embed="rId4" cstate="print"/>
          <a:srcRect r="753" b="1152"/>
          <a:stretch>
            <a:fillRect/>
          </a:stretch>
        </p:blipFill>
        <p:spPr bwMode="auto">
          <a:xfrm>
            <a:off x="972310" y="3573016"/>
            <a:ext cx="2787762" cy="1814009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5373216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8184" y="522920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Bruker</a:t>
            </a:r>
            <a:r>
              <a:rPr lang="en-GB" sz="1600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75268" y="5517232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= 10 GHz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75700" y="5955251"/>
            <a:ext cx="1957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= 240 GHz</a:t>
            </a:r>
          </a:p>
        </p:txBody>
      </p:sp>
    </p:spTree>
    <p:extLst>
      <p:ext uri="{BB962C8B-B14F-4D97-AF65-F5344CB8AC3E}">
        <p14:creationId xmlns:p14="http://schemas.microsoft.com/office/powerpoint/2010/main" val="423037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3511199" y="4149080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755564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511199" y="426735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919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3620456" y="4299900"/>
            <a:ext cx="53440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  <a:p>
            <a:endParaRPr lang="pt-BR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is the HYPERFINE COUPLING</a:t>
            </a:r>
          </a:p>
        </p:txBody>
      </p:sp>
    </p:spTree>
    <p:extLst>
      <p:ext uri="{BB962C8B-B14F-4D97-AF65-F5344CB8AC3E}">
        <p14:creationId xmlns:p14="http://schemas.microsoft.com/office/powerpoint/2010/main" val="1649668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69427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40802" y="1772816"/>
            <a:ext cx="22236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Stable free radicals:</a:t>
            </a:r>
          </a:p>
          <a:p>
            <a:r>
              <a:rPr lang="en-GB" dirty="0"/>
              <a:t>	BDPA</a:t>
            </a:r>
          </a:p>
          <a:p>
            <a:r>
              <a:rPr lang="en-GB" dirty="0"/>
              <a:t>	</a:t>
            </a:r>
            <a:r>
              <a:rPr lang="en-GB" dirty="0" err="1"/>
              <a:t>Nitroxides</a:t>
            </a:r>
            <a:endParaRPr lang="en-GB" dirty="0"/>
          </a:p>
          <a:p>
            <a:r>
              <a:rPr lang="en-GB" dirty="0"/>
              <a:t>	DPPH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0313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rgbClr val="FFFFFF"/>
                </a:solidFill>
              </a:rPr>
              <a:t>Dynamic nuclear polarization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What it is</a:t>
            </a:r>
            <a:endParaRPr lang="en-GB" sz="2400" dirty="0"/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51520" y="4077072"/>
            <a:ext cx="3334125" cy="1512168"/>
            <a:chOff x="251520" y="4077072"/>
            <a:chExt cx="3334125" cy="1512168"/>
          </a:xfrm>
        </p:grpSpPr>
        <p:sp>
          <p:nvSpPr>
            <p:cNvPr id="3" name="Rectangle 2"/>
            <p:cNvSpPr/>
            <p:nvPr/>
          </p:nvSpPr>
          <p:spPr>
            <a:xfrm>
              <a:off x="251520" y="4077072"/>
              <a:ext cx="3334125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528674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39552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619672" y="4797152"/>
              <a:ext cx="43204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7996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28874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1156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82758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4360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83568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899592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339752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555776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77180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98782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320384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13753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 flipV="1">
            <a:off x="1638990" y="1699915"/>
            <a:ext cx="2861002" cy="289818"/>
            <a:chOff x="1638990" y="1699915"/>
            <a:chExt cx="2861002" cy="289818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638990" y="1699915"/>
              <a:ext cx="925200" cy="89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405600" y="1699915"/>
              <a:ext cx="252000" cy="1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7"/>
            <p:cNvSpPr>
              <a:spLocks/>
            </p:cNvSpPr>
            <p:nvPr/>
          </p:nvSpPr>
          <p:spPr bwMode="auto">
            <a:xfrm flipV="1">
              <a:off x="2555776" y="1700808"/>
              <a:ext cx="863600" cy="288925"/>
            </a:xfrm>
            <a:custGeom>
              <a:avLst/>
              <a:gdLst>
                <a:gd name="T0" fmla="*/ 0 w 544"/>
                <a:gd name="T1" fmla="*/ 2147483647 h 182"/>
                <a:gd name="T2" fmla="*/ 2147483647 w 544"/>
                <a:gd name="T3" fmla="*/ 2147483647 h 182"/>
                <a:gd name="T4" fmla="*/ 2147483647 w 544"/>
                <a:gd name="T5" fmla="*/ 0 h 182"/>
                <a:gd name="T6" fmla="*/ 2147483647 w 544"/>
                <a:gd name="T7" fmla="*/ 2147483647 h 182"/>
                <a:gd name="T8" fmla="*/ 2147483647 w 544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82"/>
                <a:gd name="T17" fmla="*/ 544 w 544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82">
                  <a:moveTo>
                    <a:pt x="0" y="182"/>
                  </a:moveTo>
                  <a:cubicBezTo>
                    <a:pt x="45" y="174"/>
                    <a:pt x="91" y="166"/>
                    <a:pt x="136" y="136"/>
                  </a:cubicBezTo>
                  <a:cubicBezTo>
                    <a:pt x="181" y="106"/>
                    <a:pt x="227" y="0"/>
                    <a:pt x="272" y="0"/>
                  </a:cubicBezTo>
                  <a:cubicBezTo>
                    <a:pt x="317" y="0"/>
                    <a:pt x="363" y="106"/>
                    <a:pt x="408" y="136"/>
                  </a:cubicBezTo>
                  <a:cubicBezTo>
                    <a:pt x="453" y="166"/>
                    <a:pt x="498" y="174"/>
                    <a:pt x="544" y="182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 flipV="1">
              <a:off x="3636392" y="1699915"/>
              <a:ext cx="863600" cy="288925"/>
            </a:xfrm>
            <a:custGeom>
              <a:avLst/>
              <a:gdLst>
                <a:gd name="T0" fmla="*/ 0 w 544"/>
                <a:gd name="T1" fmla="*/ 2147483647 h 182"/>
                <a:gd name="T2" fmla="*/ 2147483647 w 544"/>
                <a:gd name="T3" fmla="*/ 2147483647 h 182"/>
                <a:gd name="T4" fmla="*/ 2147483647 w 544"/>
                <a:gd name="T5" fmla="*/ 0 h 182"/>
                <a:gd name="T6" fmla="*/ 2147483647 w 544"/>
                <a:gd name="T7" fmla="*/ 2147483647 h 182"/>
                <a:gd name="T8" fmla="*/ 2147483647 w 544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82"/>
                <a:gd name="T17" fmla="*/ 544 w 544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82">
                  <a:moveTo>
                    <a:pt x="0" y="182"/>
                  </a:moveTo>
                  <a:cubicBezTo>
                    <a:pt x="45" y="174"/>
                    <a:pt x="91" y="166"/>
                    <a:pt x="136" y="136"/>
                  </a:cubicBezTo>
                  <a:cubicBezTo>
                    <a:pt x="181" y="106"/>
                    <a:pt x="227" y="0"/>
                    <a:pt x="272" y="0"/>
                  </a:cubicBezTo>
                  <a:cubicBezTo>
                    <a:pt x="317" y="0"/>
                    <a:pt x="363" y="106"/>
                    <a:pt x="408" y="136"/>
                  </a:cubicBezTo>
                  <a:cubicBezTo>
                    <a:pt x="453" y="166"/>
                    <a:pt x="498" y="174"/>
                    <a:pt x="544" y="182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14211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1988840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1989732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>
            <a:off x="2555776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3636392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485720" y="1988839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37"/>
          <p:cNvSpPr>
            <a:spLocks/>
          </p:cNvSpPr>
          <p:nvPr/>
        </p:nvSpPr>
        <p:spPr bwMode="auto">
          <a:xfrm>
            <a:off x="471651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25440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710309" y="6021288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475655" y="1334214"/>
            <a:ext cx="4798191" cy="475908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5726068"/>
            <a:ext cx="4301161" cy="1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638991" y="1499058"/>
            <a:ext cx="0" cy="422701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628275"/>
            <a:ext cx="925200" cy="286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12800" y="2631139"/>
            <a:ext cx="234000" cy="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>
            <a:off x="2555776" y="1700808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3636392" y="1703675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492800" y="2628272"/>
            <a:ext cx="234000" cy="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37"/>
          <p:cNvSpPr>
            <a:spLocks/>
          </p:cNvSpPr>
          <p:nvPr/>
        </p:nvSpPr>
        <p:spPr bwMode="auto">
          <a:xfrm>
            <a:off x="4716512" y="1700808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32040" y="2639015"/>
            <a:ext cx="144016" cy="861993"/>
            <a:chOff x="4932040" y="2420888"/>
            <a:chExt cx="216024" cy="861993"/>
          </a:xfrm>
        </p:grpSpPr>
        <p:sp>
          <p:nvSpPr>
            <p:cNvPr id="49" name="Freeform 9"/>
            <p:cNvSpPr>
              <a:spLocks/>
            </p:cNvSpPr>
            <p:nvPr/>
          </p:nvSpPr>
          <p:spPr bwMode="auto">
            <a:xfrm rot="16200000">
              <a:off x="4896383" y="3031200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 rot="16200000">
              <a:off x="4896383" y="2743883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 rot="16200000">
              <a:off x="4896383" y="2456545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55600" y="2014684"/>
            <a:ext cx="860617" cy="478216"/>
            <a:chOff x="5655600" y="2014684"/>
            <a:chExt cx="860617" cy="478216"/>
          </a:xfrm>
        </p:grpSpPr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5655600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5941541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6228879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4" name="Straight Connector 3"/>
          <p:cNvCxnSpPr/>
          <p:nvPr/>
        </p:nvCxnSpPr>
        <p:spPr>
          <a:xfrm flipV="1">
            <a:off x="4917600" y="2492896"/>
            <a:ext cx="0" cy="100811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76056" y="1980129"/>
            <a:ext cx="0" cy="152087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2924944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Magnetic field modulation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(~10 to 100 kHz)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076056" y="1988840"/>
            <a:ext cx="1584176" cy="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932040" y="2492896"/>
            <a:ext cx="1584176" cy="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6"/>
          <p:cNvSpPr>
            <a:spLocks/>
          </p:cNvSpPr>
          <p:nvPr/>
        </p:nvSpPr>
        <p:spPr bwMode="auto">
          <a:xfrm>
            <a:off x="4803180" y="4293890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5148064" y="1699916"/>
            <a:ext cx="248" cy="388853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44209" y="2926685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Advantage: noise only at </a:t>
            </a:r>
          </a:p>
          <a:p>
            <a:r>
              <a:rPr lang="en-GB" sz="2000" dirty="0"/>
              <a:t>modulation frequency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36512" y="1455167"/>
            <a:ext cx="17014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Differential </a:t>
            </a:r>
          </a:p>
          <a:p>
            <a:r>
              <a:rPr lang="en-GB" sz="2400" dirty="0"/>
              <a:t>absorption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160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9812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Differentialabsorption</a:t>
            </a:r>
            <a:r>
              <a:rPr lang="en-GB" sz="2400" dirty="0"/>
              <a:t>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798448"/>
            <a:ext cx="0" cy="170256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72668" y="1798448"/>
            <a:ext cx="15156" cy="170256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087372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005368" y="3356991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318" y="2751311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>
            <a:endCxn id="57" idx="2"/>
          </p:cNvCxnSpPr>
          <p:nvPr/>
        </p:nvCxnSpPr>
        <p:spPr>
          <a:xfrm flipV="1">
            <a:off x="4485720" y="2087372"/>
            <a:ext cx="172722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627784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rc 1"/>
          <p:cNvSpPr/>
          <p:nvPr/>
        </p:nvSpPr>
        <p:spPr>
          <a:xfrm rot="5400000">
            <a:off x="2330736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17239786">
            <a:off x="3201889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148064" y="176450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57" idx="2"/>
          </p:cNvCxnSpPr>
          <p:nvPr/>
        </p:nvCxnSpPr>
        <p:spPr>
          <a:xfrm>
            <a:off x="4466959" y="2075851"/>
            <a:ext cx="191483" cy="1152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 rot="227193">
            <a:off x="3690088" y="1723619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Arc 51"/>
          <p:cNvSpPr/>
          <p:nvPr/>
        </p:nvSpPr>
        <p:spPr>
          <a:xfrm rot="5627193">
            <a:off x="3405832" y="1704900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rc 52"/>
          <p:cNvSpPr/>
          <p:nvPr/>
        </p:nvSpPr>
        <p:spPr>
          <a:xfrm rot="17466979">
            <a:off x="4251673" y="2114949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5517282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6"/>
          <p:cNvSpPr>
            <a:spLocks/>
          </p:cNvSpPr>
          <p:nvPr/>
        </p:nvSpPr>
        <p:spPr bwMode="auto">
          <a:xfrm>
            <a:off x="4739466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Arc 56"/>
          <p:cNvSpPr/>
          <p:nvPr/>
        </p:nvSpPr>
        <p:spPr>
          <a:xfrm rot="5400000">
            <a:off x="4442418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/>
          <p:cNvSpPr/>
          <p:nvPr/>
        </p:nvSpPr>
        <p:spPr>
          <a:xfrm rot="17239786">
            <a:off x="5313571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319289" y="284422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9069542">
            <a:off x="3182197" y="19512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9301454">
            <a:off x="4232441" y="1972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9069542">
            <a:off x="5307603" y="1936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18689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9812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Differentialabsorption</a:t>
            </a:r>
            <a:r>
              <a:rPr lang="en-GB" sz="2400" dirty="0"/>
              <a:t>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087372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318" y="2751311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>
            <a:endCxn id="57" idx="2"/>
          </p:cNvCxnSpPr>
          <p:nvPr/>
        </p:nvCxnSpPr>
        <p:spPr>
          <a:xfrm flipV="1">
            <a:off x="4485720" y="2087372"/>
            <a:ext cx="172722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627784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rc 1"/>
          <p:cNvSpPr/>
          <p:nvPr/>
        </p:nvSpPr>
        <p:spPr>
          <a:xfrm rot="5400000">
            <a:off x="2330736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17239786">
            <a:off x="3201889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>
            <a:endCxn id="57" idx="2"/>
          </p:cNvCxnSpPr>
          <p:nvPr/>
        </p:nvCxnSpPr>
        <p:spPr>
          <a:xfrm>
            <a:off x="4466959" y="2075851"/>
            <a:ext cx="191483" cy="1152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 rot="227193">
            <a:off x="3690088" y="1723619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Arc 51"/>
          <p:cNvSpPr/>
          <p:nvPr/>
        </p:nvSpPr>
        <p:spPr>
          <a:xfrm rot="5627193">
            <a:off x="3405832" y="1704900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rc 52"/>
          <p:cNvSpPr/>
          <p:nvPr/>
        </p:nvSpPr>
        <p:spPr>
          <a:xfrm rot="17466979">
            <a:off x="4251673" y="2114949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5517282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6"/>
          <p:cNvSpPr>
            <a:spLocks/>
          </p:cNvSpPr>
          <p:nvPr/>
        </p:nvSpPr>
        <p:spPr bwMode="auto">
          <a:xfrm>
            <a:off x="4739466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Arc 56"/>
          <p:cNvSpPr/>
          <p:nvPr/>
        </p:nvSpPr>
        <p:spPr>
          <a:xfrm rot="5400000">
            <a:off x="4442418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/>
          <p:cNvSpPr/>
          <p:nvPr/>
        </p:nvSpPr>
        <p:spPr>
          <a:xfrm rot="17239786">
            <a:off x="5313571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9069542">
            <a:off x="3182197" y="19512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9301454">
            <a:off x="4232441" y="1972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9069542">
            <a:off x="5307603" y="1936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r="7322" b="76710"/>
          <a:stretch/>
        </p:blipFill>
        <p:spPr bwMode="auto">
          <a:xfrm>
            <a:off x="1251519" y="3645024"/>
            <a:ext cx="4472609" cy="119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t="58974" r="7322" b="27252"/>
          <a:stretch/>
        </p:blipFill>
        <p:spPr bwMode="auto">
          <a:xfrm>
            <a:off x="1251519" y="4829544"/>
            <a:ext cx="4472609" cy="70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3083947" y="4663577"/>
            <a:ext cx="309995" cy="168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02757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pic>
        <p:nvPicPr>
          <p:cNvPr id="32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5595768" y="1916832"/>
            <a:ext cx="33184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48064" y="3663026"/>
            <a:ext cx="1152128" cy="207023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Console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588224" y="4437112"/>
            <a:ext cx="136815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Computer</a:t>
            </a:r>
          </a:p>
        </p:txBody>
      </p:sp>
      <p:cxnSp>
        <p:nvCxnSpPr>
          <p:cNvPr id="5" name="Straight Connector 4"/>
          <p:cNvCxnSpPr>
            <a:endCxn id="34" idx="1"/>
          </p:cNvCxnSpPr>
          <p:nvPr/>
        </p:nvCxnSpPr>
        <p:spPr>
          <a:xfrm>
            <a:off x="6300192" y="4761148"/>
            <a:ext cx="288032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1259632" y="4589512"/>
            <a:ext cx="720080" cy="999728"/>
            <a:chOff x="1259632" y="4589512"/>
            <a:chExt cx="720080" cy="999728"/>
          </a:xfrm>
        </p:grpSpPr>
        <p:sp>
          <p:nvSpPr>
            <p:cNvPr id="37" name="Rectangle 36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2987824" y="4581128"/>
            <a:ext cx="720080" cy="99972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987824" y="4581128"/>
            <a:ext cx="720080" cy="999728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2987824" y="4581128"/>
            <a:ext cx="720080" cy="999728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707904" y="5373216"/>
            <a:ext cx="144016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5536" y="573325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Electromagnet (up to 1.5 T) or superconducting magnet for higher field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2483768" y="407707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267744" y="4797152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39552" y="3176972"/>
            <a:ext cx="1728192" cy="104411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Microwave bridge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2267744" y="3861048"/>
            <a:ext cx="288032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267744" y="4077072"/>
            <a:ext cx="216024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096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pic>
        <p:nvPicPr>
          <p:cNvPr id="32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5595768" y="1916832"/>
            <a:ext cx="33184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582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Content Placeholder 4" descr="IMG_0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9370" y="1750750"/>
            <a:ext cx="3295397" cy="439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00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 descr="IMG_01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282440"/>
            <a:ext cx="3352948" cy="25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7809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  <a:p>
            <a:pPr algn="ctr"/>
            <a:endParaRPr lang="en-GB" sz="4000" dirty="0"/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CW EPR so far…</a:t>
            </a:r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Pulsed EPR next</a:t>
            </a:r>
          </a:p>
        </p:txBody>
      </p:sp>
    </p:spTree>
    <p:extLst>
      <p:ext uri="{BB962C8B-B14F-4D97-AF65-F5344CB8AC3E}">
        <p14:creationId xmlns:p14="http://schemas.microsoft.com/office/powerpoint/2010/main" val="160261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Dynamic nuclear polarization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Why it’s useful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What it is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4077072"/>
            <a:ext cx="3334125" cy="151216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528674" y="5085184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9552" y="4581128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619672" y="4797152"/>
            <a:ext cx="43204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17996" y="5085184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28874" y="4581128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11560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827584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043608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83568" y="4509120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99592" y="4509120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339752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2555776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771800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987824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203848" y="5013176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11960" y="3225750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What does an EPR spectrum look like? </a:t>
            </a:r>
          </a:p>
          <a:p>
            <a:r>
              <a:rPr lang="en-GB" dirty="0">
                <a:solidFill>
                  <a:srgbClr val="FFFF00"/>
                </a:solidFill>
              </a:rPr>
              <a:t>What is the resonant frequency for EPR? </a:t>
            </a:r>
          </a:p>
          <a:p>
            <a:r>
              <a:rPr lang="en-GB" dirty="0">
                <a:solidFill>
                  <a:srgbClr val="FFFF00"/>
                </a:solidFill>
              </a:rPr>
              <a:t>Which things have an EPR signal?</a:t>
            </a:r>
          </a:p>
        </p:txBody>
      </p:sp>
    </p:spTree>
    <p:extLst>
      <p:ext uri="{BB962C8B-B14F-4D97-AF65-F5344CB8AC3E}">
        <p14:creationId xmlns:p14="http://schemas.microsoft.com/office/powerpoint/2010/main" val="31958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 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1547664" y="2164214"/>
            <a:ext cx="2088232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High power pulsed source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63591" y="2672916"/>
            <a:ext cx="4253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21294" y="3212976"/>
            <a:ext cx="130243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Protected 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61245" y="4355812"/>
            <a:ext cx="221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 off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280763" y="4540478"/>
            <a:ext cx="383025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 descr="IMG_01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282440"/>
            <a:ext cx="3352948" cy="25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39959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</a:t>
            </a:r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76872"/>
            <a:ext cx="2808288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163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209800" y="1905000"/>
            <a:ext cx="1981200" cy="1981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3200400" y="1905000"/>
            <a:ext cx="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85800" y="2286000"/>
            <a:ext cx="1447800" cy="914400"/>
            <a:chOff x="432" y="1440"/>
            <a:chExt cx="912" cy="576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32" y="1584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r>
                <a:rPr lang="en-GB" sz="2400" i="1" baseline="-25000">
                  <a:solidFill>
                    <a:schemeClr val="bg1"/>
                  </a:solidFill>
                  <a:latin typeface="Times New Roman" pitchFamily="18" charset="0"/>
                </a:rPr>
                <a:t>res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576" y="144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209800" y="2667000"/>
            <a:ext cx="1981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3124200" y="2895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235075" y="2133600"/>
            <a:ext cx="6689725" cy="3856038"/>
            <a:chOff x="778" y="1344"/>
            <a:chExt cx="4214" cy="2429"/>
          </a:xfrm>
        </p:grpSpPr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976" y="1344"/>
              <a:ext cx="201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bg1"/>
                  </a:solidFill>
                </a:rPr>
                <a:t>resonance condition               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g</a:t>
              </a:r>
              <a:r>
                <a:rPr lang="en-GB" sz="2400" i="1">
                  <a:solidFill>
                    <a:schemeClr val="bg1"/>
                  </a:solidFill>
                </a:rPr>
                <a:t> </a:t>
              </a:r>
              <a:r>
                <a:rPr lang="en-GB" sz="2400" i="1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GB" sz="2400" i="1" baseline="-25000">
                  <a:solidFill>
                    <a:schemeClr val="bg1"/>
                  </a:solidFill>
                </a:rPr>
                <a:t>B</a:t>
              </a:r>
              <a:r>
                <a:rPr lang="en-GB" sz="2400" i="1">
                  <a:solidFill>
                    <a:schemeClr val="bg1"/>
                  </a:solidFill>
                </a:rPr>
                <a:t> 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r>
                <a:rPr lang="en-GB" sz="2400" i="1" baseline="-25000">
                  <a:solidFill>
                    <a:schemeClr val="bg1"/>
                  </a:solidFill>
                  <a:latin typeface="Times New Roman" pitchFamily="18" charset="0"/>
                </a:rPr>
                <a:t>res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 = h f</a:t>
              </a:r>
              <a:endParaRPr lang="en-GB" sz="2400" i="1" baseline="-250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778" y="2688"/>
              <a:ext cx="676" cy="1085"/>
              <a:chOff x="778" y="2688"/>
              <a:chExt cx="676" cy="1085"/>
            </a:xfrm>
          </p:grpSpPr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 flipV="1">
                <a:off x="1070" y="2688"/>
                <a:ext cx="0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>
                <a:off x="1310" y="2688"/>
                <a:ext cx="0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926" y="2736"/>
                <a:ext cx="528" cy="1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2400" i="1">
                    <a:solidFill>
                      <a:schemeClr val="bg1"/>
                    </a:solidFill>
                    <a:latin typeface="Times New Roman" pitchFamily="18" charset="0"/>
                  </a:rPr>
                  <a:t>f</a:t>
                </a:r>
              </a:p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en-GB" sz="2000" i="1">
                  <a:solidFill>
                    <a:schemeClr val="bg1"/>
                  </a:solidFill>
                </a:endParaRPr>
              </a:p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baseline="30000">
                    <a:solidFill>
                      <a:schemeClr val="bg1"/>
                    </a:solidFill>
                    <a:latin typeface="Symbol" pitchFamily="18" charset="2"/>
                  </a:rPr>
                  <a:t>p</a:t>
                </a:r>
                <a:r>
                  <a:rPr lang="en-GB" i="1">
                    <a:solidFill>
                      <a:schemeClr val="bg1"/>
                    </a:solidFill>
                    <a:latin typeface="Symbol" pitchFamily="18" charset="2"/>
                  </a:rPr>
                  <a:t>/</a:t>
                </a:r>
                <a:r>
                  <a:rPr lang="en-GB" baseline="-25000">
                    <a:solidFill>
                      <a:schemeClr val="bg1"/>
                    </a:solidFill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070" y="3456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070" y="2688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H="1">
                <a:off x="778" y="3168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2016" y="1872"/>
              <a:ext cx="6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2085975" y="4076707"/>
            <a:ext cx="5922963" cy="1812928"/>
            <a:chOff x="1314" y="2568"/>
            <a:chExt cx="3731" cy="1142"/>
          </a:xfrm>
        </p:grpSpPr>
        <p:sp>
          <p:nvSpPr>
            <p:cNvPr id="23" name="Arc 22"/>
            <p:cNvSpPr>
              <a:spLocks/>
            </p:cNvSpPr>
            <p:nvPr/>
          </p:nvSpPr>
          <p:spPr bwMode="auto">
            <a:xfrm flipH="1" flipV="1">
              <a:off x="1314" y="2568"/>
              <a:ext cx="296" cy="612"/>
            </a:xfrm>
            <a:custGeom>
              <a:avLst/>
              <a:gdLst>
                <a:gd name="T0" fmla="*/ 0 w 20812"/>
                <a:gd name="T1" fmla="*/ 0 h 21600"/>
                <a:gd name="T2" fmla="*/ 296 w 20812"/>
                <a:gd name="T3" fmla="*/ 448 h 21600"/>
                <a:gd name="T4" fmla="*/ 0 w 20812"/>
                <a:gd name="T5" fmla="*/ 612 h 21600"/>
                <a:gd name="T6" fmla="*/ 0 60000 65536"/>
                <a:gd name="T7" fmla="*/ 0 60000 65536"/>
                <a:gd name="T8" fmla="*/ 0 60000 65536"/>
                <a:gd name="T9" fmla="*/ 0 w 20812"/>
                <a:gd name="T10" fmla="*/ 0 h 21600"/>
                <a:gd name="T11" fmla="*/ 20812 w 2081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12" h="21600" fill="none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</a:path>
                <a:path w="20812" h="21600" stroke="0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2154" y="3187"/>
              <a:ext cx="289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dirty="0">
                  <a:solidFill>
                    <a:schemeClr val="bg1"/>
                  </a:solidFill>
                </a:rPr>
                <a:t>Free induction decay (FID) on timescale </a:t>
              </a:r>
              <a:r>
                <a:rPr lang="en-GB" sz="2400" i="1" dirty="0">
                  <a:solidFill>
                    <a:schemeClr val="bg1"/>
                  </a:solidFill>
                </a:rPr>
                <a:t>T</a:t>
              </a:r>
              <a:r>
                <a:rPr lang="en-GB" sz="2400" baseline="-25000" dirty="0">
                  <a:solidFill>
                    <a:schemeClr val="bg1"/>
                  </a:solidFill>
                </a:rPr>
                <a:t>2</a:t>
              </a:r>
              <a:r>
                <a:rPr lang="en-GB" sz="2400" baseline="30000" dirty="0">
                  <a:solidFill>
                    <a:schemeClr val="bg1"/>
                  </a:solidFill>
                </a:rPr>
                <a:t>*</a:t>
              </a: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1314" y="318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3870969" y="3645024"/>
            <a:ext cx="4589463" cy="830997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sz="2400" dirty="0">
                <a:solidFill>
                  <a:schemeClr val="bg1"/>
                </a:solidFill>
              </a:rPr>
              <a:t>Polarize (thermalize) on timescale </a:t>
            </a:r>
            <a:r>
              <a:rPr lang="en-GB" sz="2400" i="1" dirty="0">
                <a:solidFill>
                  <a:schemeClr val="bg1"/>
                </a:solidFill>
              </a:rPr>
              <a:t>T</a:t>
            </a:r>
            <a:r>
              <a:rPr lang="en-GB" sz="2400" baseline="-25000" dirty="0">
                <a:solidFill>
                  <a:schemeClr val="bg1"/>
                </a:solidFill>
              </a:rPr>
              <a:t>1</a:t>
            </a:r>
            <a:endParaRPr lang="en-GB" sz="24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1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EPR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235075" y="4267201"/>
            <a:ext cx="1073150" cy="1722438"/>
            <a:chOff x="778" y="2688"/>
            <a:chExt cx="676" cy="1085"/>
          </a:xfrm>
        </p:grpSpPr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070" y="268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1310" y="268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926" y="2736"/>
              <a:ext cx="528" cy="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f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sz="2000" i="1">
                <a:solidFill>
                  <a:schemeClr val="bg1"/>
                </a:solidFill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baseline="30000">
                  <a:solidFill>
                    <a:schemeClr val="bg1"/>
                  </a:solidFill>
                  <a:latin typeface="Symbol" pitchFamily="18" charset="2"/>
                </a:rPr>
                <a:t>p</a:t>
              </a:r>
              <a:r>
                <a:rPr lang="en-GB" i="1">
                  <a:solidFill>
                    <a:schemeClr val="bg1"/>
                  </a:solidFill>
                  <a:latin typeface="Symbol" pitchFamily="18" charset="2"/>
                </a:rPr>
                <a:t>/</a:t>
              </a:r>
              <a:r>
                <a:rPr lang="en-GB" baseline="-25000">
                  <a:solidFill>
                    <a:schemeClr val="bg1"/>
                  </a:solidFill>
                  <a:latin typeface="Symbol" pitchFamily="18" charset="2"/>
                </a:rPr>
                <a:t>2</a:t>
              </a: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1070" y="345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1070" y="268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778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2085976" y="4076700"/>
            <a:ext cx="865188" cy="971550"/>
            <a:chOff x="1314" y="2568"/>
            <a:chExt cx="545" cy="612"/>
          </a:xfrm>
        </p:grpSpPr>
        <p:sp>
          <p:nvSpPr>
            <p:cNvPr id="23" name="Arc 22"/>
            <p:cNvSpPr>
              <a:spLocks/>
            </p:cNvSpPr>
            <p:nvPr/>
          </p:nvSpPr>
          <p:spPr bwMode="auto">
            <a:xfrm flipH="1" flipV="1">
              <a:off x="1314" y="2568"/>
              <a:ext cx="296" cy="612"/>
            </a:xfrm>
            <a:custGeom>
              <a:avLst/>
              <a:gdLst>
                <a:gd name="T0" fmla="*/ 0 w 20812"/>
                <a:gd name="T1" fmla="*/ 0 h 21600"/>
                <a:gd name="T2" fmla="*/ 296 w 20812"/>
                <a:gd name="T3" fmla="*/ 448 h 21600"/>
                <a:gd name="T4" fmla="*/ 0 w 20812"/>
                <a:gd name="T5" fmla="*/ 612 h 21600"/>
                <a:gd name="T6" fmla="*/ 0 60000 65536"/>
                <a:gd name="T7" fmla="*/ 0 60000 65536"/>
                <a:gd name="T8" fmla="*/ 0 60000 65536"/>
                <a:gd name="T9" fmla="*/ 0 w 20812"/>
                <a:gd name="T10" fmla="*/ 0 h 21600"/>
                <a:gd name="T11" fmla="*/ 20812 w 2081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12" h="21600" fill="none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</a:path>
                <a:path w="20812" h="21600" stroke="0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1314" y="318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020272" y="1700808"/>
            <a:ext cx="1845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r="7322" b="76710"/>
          <a:stretch/>
        </p:blipFill>
        <p:spPr bwMode="auto">
          <a:xfrm>
            <a:off x="2339752" y="1412776"/>
            <a:ext cx="4472609" cy="119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t="58974" r="7322" b="27252"/>
          <a:stretch/>
        </p:blipFill>
        <p:spPr bwMode="auto">
          <a:xfrm>
            <a:off x="2339752" y="2597296"/>
            <a:ext cx="4472609" cy="70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4172180" y="2431329"/>
            <a:ext cx="309995" cy="168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>
            <a:off x="4335016" y="3573016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11960" y="3636313"/>
            <a:ext cx="4932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~100 MHz width</a:t>
            </a:r>
          </a:p>
          <a:p>
            <a:r>
              <a:rPr lang="en-GB" sz="2000" dirty="0"/>
              <a:t>Pulse width &lt; 500 MHz</a:t>
            </a:r>
          </a:p>
          <a:p>
            <a:r>
              <a:rPr lang="en-GB" sz="2000" dirty="0"/>
              <a:t>Resonator ringing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deadtime</a:t>
            </a:r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Short 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i="1" dirty="0">
                <a:sym typeface="Wingdings" pitchFamily="2" charset="2"/>
              </a:rPr>
              <a:t> </a:t>
            </a:r>
            <a:r>
              <a:rPr lang="en-GB" sz="2000" dirty="0">
                <a:sym typeface="Wingdings" pitchFamily="2" charset="2"/>
              </a:rPr>
              <a:t>and 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baseline="30000" dirty="0">
                <a:sym typeface="Wingdings" pitchFamily="2" charset="2"/>
              </a:rPr>
              <a:t>*</a:t>
            </a:r>
            <a:r>
              <a:rPr lang="en-GB" sz="2000" dirty="0">
                <a:sym typeface="Wingdings" pitchFamily="2" charset="2"/>
              </a:rPr>
              <a:t> compared to NMR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Homogeneous (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dirty="0">
                <a:sym typeface="Wingdings" pitchFamily="2" charset="2"/>
              </a:rPr>
              <a:t>) can be much longer than inhomogeneous (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baseline="30000" dirty="0">
                <a:sym typeface="Wingdings" pitchFamily="2" charset="2"/>
              </a:rPr>
              <a:t>*</a:t>
            </a:r>
            <a:r>
              <a:rPr lang="en-GB" sz="2000" dirty="0">
                <a:sym typeface="Wingdings" pitchFamily="2" charset="2"/>
              </a:rPr>
              <a:t>) so most pulsed EPR uses spin echo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956265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C:\Users\Admin\Documents\By us\cartoons\rotating frame\small\RotatingFrame00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392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409413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3011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1340768"/>
            <a:ext cx="6092825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3961872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403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0768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16455994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1340768"/>
            <a:ext cx="6092825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Rotating frame</a:t>
            </a:r>
            <a:endParaRPr lang="en-US" sz="2800" dirty="0"/>
          </a:p>
        </p:txBody>
      </p:sp>
      <p:pic>
        <p:nvPicPr>
          <p:cNvPr id="700418" name="Picture 2" descr="C:\Users\Admin\Documents\By us\cartoons\rotating frame\small\AnimatedRotatingFrameGW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78" y="132652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10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511530" y="6021288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rotating frame</a:t>
            </a:r>
          </a:p>
        </p:txBody>
      </p:sp>
      <p:pic>
        <p:nvPicPr>
          <p:cNvPr id="8" name="Picture 3" descr="C:\Users\Gavin Morley\Documents\By us\cartoons\gallery\SpinEcho_GWM_highRes_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091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11530" y="6021288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rotating frame</a:t>
            </a:r>
          </a:p>
        </p:txBody>
      </p:sp>
      <p:pic>
        <p:nvPicPr>
          <p:cNvPr id="10" name="Picture 2" descr="C:\Users\Gavin Morley\Documents\By us\cartoons\gallery\SpinEcho_GWM_highRe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9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lvl="1"/>
            <a:r>
              <a:rPr lang="en-GB" sz="2400" dirty="0">
                <a:solidFill>
                  <a:schemeClr val="bg1"/>
                </a:solidFill>
              </a:rPr>
              <a:t>…NMR for electrons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1206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 decay</a:t>
            </a:r>
            <a:endParaRPr lang="en-US" sz="2800" dirty="0"/>
          </a:p>
        </p:txBody>
      </p:sp>
      <p:pic>
        <p:nvPicPr>
          <p:cNvPr id="6" name="Picture 2" descr="C:\Users\Gavin Morley\Documents\By us\cartoons\gallery\GWM_SpinEchoDecay_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1043608" y="5877272"/>
            <a:ext cx="5400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50000"/>
              </a:spcBef>
              <a:buFontTx/>
              <a:buNone/>
            </a:pPr>
            <a:r>
              <a:rPr lang="de-DE" sz="1600" dirty="0"/>
              <a:t>			Erwin L Hahn (born 1921)                            </a:t>
            </a:r>
            <a:r>
              <a:rPr lang="en-US" sz="1200" i="1" dirty="0"/>
              <a:t>Photo: AIP Emilio Segre Visual Archives, Stephen Jacobs Collection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55569" b="9007"/>
          <a:stretch/>
        </p:blipFill>
        <p:spPr>
          <a:xfrm>
            <a:off x="6444208" y="4221088"/>
            <a:ext cx="1282869" cy="200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502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 decay</a:t>
            </a:r>
            <a:endParaRPr lang="en-US" sz="2800" dirty="0"/>
          </a:p>
        </p:txBody>
      </p:sp>
      <p:pic>
        <p:nvPicPr>
          <p:cNvPr id="6" name="Picture 2" descr="C:\Users\Gavin Morley\Documents\By us\cartoons\gallery\GWM_SpinEchoDeca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1043608" y="5877272"/>
            <a:ext cx="5400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50000"/>
              </a:spcBef>
              <a:buFontTx/>
              <a:buNone/>
            </a:pPr>
            <a:r>
              <a:rPr lang="de-DE" sz="1600" dirty="0"/>
              <a:t>			Erwin L Hahn (1921-2016)                            </a:t>
            </a:r>
            <a:r>
              <a:rPr lang="en-US" sz="1200" i="1" dirty="0"/>
              <a:t>Photo: AIP Emilio Segre Visual Archives, Stephen Jacobs Collection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5569" b="9007"/>
          <a:stretch/>
        </p:blipFill>
        <p:spPr>
          <a:xfrm>
            <a:off x="6444208" y="4221088"/>
            <a:ext cx="1282869" cy="200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69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EPR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Double electron-electron resonance (DEER) allows distances between two electron spins in the range 2 to 6 nm to be measured (</a:t>
            </a:r>
            <a:r>
              <a:rPr lang="en-GB" sz="2400" dirty="0" err="1"/>
              <a:t>cf</a:t>
            </a:r>
            <a:r>
              <a:rPr lang="en-GB" sz="2400" dirty="0"/>
              <a:t> &lt; 1 nm by NMR for two nuclear spins)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			Dipolar coupling </a:t>
            </a:r>
            <a:r>
              <a:rPr lang="el-GR" sz="2400" dirty="0"/>
              <a:t>α</a:t>
            </a:r>
            <a:r>
              <a:rPr lang="en-GB" sz="2400" dirty="0"/>
              <a:t> 1/r</a:t>
            </a:r>
            <a:r>
              <a:rPr lang="en-GB" sz="2400" baseline="30000" dirty="0"/>
              <a:t>3</a:t>
            </a:r>
            <a:endParaRPr lang="en-GB" sz="2400" dirty="0"/>
          </a:p>
          <a:p>
            <a:pPr algn="ctr"/>
            <a:r>
              <a:rPr lang="en-GB" sz="2400" dirty="0"/>
              <a:t>				</a:t>
            </a:r>
          </a:p>
          <a:p>
            <a:pPr algn="ctr"/>
            <a:r>
              <a:rPr lang="en-GB" sz="2400" dirty="0"/>
              <a:t>				   Site directed spin labelling with      </a:t>
            </a:r>
          </a:p>
          <a:p>
            <a:pPr algn="ctr"/>
            <a:r>
              <a:rPr lang="en-GB" sz="2400" dirty="0"/>
              <a:t>                              one or more TEMPO</a:t>
            </a:r>
          </a:p>
        </p:txBody>
      </p:sp>
      <p:sp>
        <p:nvSpPr>
          <p:cNvPr id="2" name="Oval 1"/>
          <p:cNvSpPr/>
          <p:nvPr/>
        </p:nvSpPr>
        <p:spPr>
          <a:xfrm>
            <a:off x="1907704" y="3645024"/>
            <a:ext cx="360040" cy="36004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87724" y="3429000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131840" y="4005064"/>
            <a:ext cx="360040" cy="360040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311860" y="3789040"/>
            <a:ext cx="0" cy="7200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2471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45" name="Rectangle 44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5017360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0" y="163402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Why do ENDOR instead of NMR? </a:t>
            </a:r>
          </a:p>
          <a:p>
            <a:pPr algn="ctr"/>
            <a:endParaRPr lang="en-GB" sz="2400" dirty="0"/>
          </a:p>
          <a:p>
            <a:pPr marL="342900" indent="-342900" algn="ctr">
              <a:buFont typeface="Arial" charset="0"/>
              <a:buChar char="•"/>
            </a:pPr>
            <a:r>
              <a:rPr lang="en-GB" sz="2400" dirty="0"/>
              <a:t>only need ~10</a:t>
            </a:r>
            <a:r>
              <a:rPr lang="en-GB" sz="2400" baseline="30000" dirty="0"/>
              <a:t>10</a:t>
            </a:r>
            <a:r>
              <a:rPr lang="en-GB" sz="2400" dirty="0"/>
              <a:t> spins instead of ~10</a:t>
            </a:r>
            <a:r>
              <a:rPr lang="en-GB" sz="2400" baseline="30000" dirty="0"/>
              <a:t>15</a:t>
            </a:r>
          </a:p>
          <a:p>
            <a:pPr marL="342900" indent="-342900" algn="ctr">
              <a:buFont typeface="Arial" charset="0"/>
              <a:buChar char="•"/>
            </a:pPr>
            <a:r>
              <a:rPr lang="en-GB" sz="2400" dirty="0"/>
              <a:t>NMR may be difficult near the electron spin</a:t>
            </a:r>
          </a:p>
          <a:p>
            <a:pPr algn="ctr"/>
            <a:endParaRPr lang="en-GB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710309" y="5847655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Arc 55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3775518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59806" y="1628800"/>
            <a:ext cx="6584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2400" dirty="0"/>
              <a:t> is static magnetic field</a:t>
            </a:r>
          </a:p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/>
              <a:t> is EPR magnetic field</a:t>
            </a:r>
          </a:p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/>
              <a:t> is NMR magnetic field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710309" y="5847655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Arc 55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381149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14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ENDOR for quantum computing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34590" y="2204864"/>
            <a:ext cx="511710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Classical 		       Quantum </a:t>
            </a:r>
          </a:p>
          <a:p>
            <a:r>
              <a:rPr lang="en-GB" sz="2400" dirty="0"/>
              <a:t>computer		       computer</a:t>
            </a:r>
          </a:p>
          <a:p>
            <a:endParaRPr lang="en-GB" sz="2400" dirty="0"/>
          </a:p>
          <a:p>
            <a:r>
              <a:rPr lang="en-GB" sz="2400" dirty="0"/>
              <a:t>Bits			       Qubits</a:t>
            </a:r>
          </a:p>
          <a:p>
            <a:endParaRPr lang="en-GB" sz="2400" dirty="0"/>
          </a:p>
          <a:p>
            <a:r>
              <a:rPr lang="en-GB" sz="2400" dirty="0"/>
              <a:t>0 or 1 			       </a:t>
            </a:r>
            <a:r>
              <a:rPr lang="el-GR" sz="2400" i="1" dirty="0"/>
              <a:t>α</a:t>
            </a:r>
            <a:r>
              <a:rPr lang="en-GB" sz="2400" dirty="0"/>
              <a:t> </a:t>
            </a:r>
            <a:r>
              <a:rPr lang="el-GR" sz="2800" dirty="0">
                <a:sym typeface="Symbol"/>
              </a:rPr>
              <a:t></a:t>
            </a:r>
            <a:r>
              <a:rPr lang="en-GB" sz="2400" dirty="0"/>
              <a:t>0</a:t>
            </a:r>
            <a:r>
              <a:rPr lang="el-GR" sz="2800" dirty="0">
                <a:sym typeface="Symbol"/>
              </a:rPr>
              <a:t></a:t>
            </a:r>
            <a:r>
              <a:rPr lang="en-GB" sz="2400" dirty="0"/>
              <a:t> + </a:t>
            </a:r>
            <a:r>
              <a:rPr lang="el-GR" sz="2400" i="1" dirty="0"/>
              <a:t>β</a:t>
            </a:r>
            <a:r>
              <a:rPr lang="en-GB" sz="2400" dirty="0"/>
              <a:t> </a:t>
            </a:r>
            <a:r>
              <a:rPr lang="el-GR" sz="2400" dirty="0">
                <a:sym typeface="Symbol"/>
              </a:rPr>
              <a:t></a:t>
            </a:r>
            <a:r>
              <a:rPr lang="en-GB" sz="2400" dirty="0"/>
              <a:t>1</a:t>
            </a:r>
            <a:r>
              <a:rPr lang="el-GR" sz="2400" dirty="0">
                <a:sym typeface="Symbol"/>
              </a:rPr>
              <a:t>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1691680" y="1988840"/>
            <a:ext cx="2088232" cy="29523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004048" y="1988840"/>
            <a:ext cx="2088232" cy="29523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149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400" dirty="0">
                <a:solidFill>
                  <a:srgbClr val="FFFFFF"/>
                </a:solidFill>
                <a:ea typeface="+mj-ea"/>
                <a:cs typeface="+mj-cs"/>
              </a:rPr>
              <a:t>Spin qubits in diamond</a:t>
            </a:r>
            <a:endParaRPr lang="en-US" sz="3200" dirty="0"/>
          </a:p>
        </p:txBody>
      </p:sp>
      <p:pic>
        <p:nvPicPr>
          <p:cNvPr id="12" name="Picture 2" descr="C:\Users\Admin\Pictures\Logos\Warwick\the_warwick_uni_whit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49512"/>
            <a:ext cx="2150170" cy="83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4797152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512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EPR applications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Studying biomolecules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Quality control in beer, wine </a:t>
            </a:r>
            <a:r>
              <a:rPr lang="en-US" sz="2400" dirty="0" err="1"/>
              <a:t>etc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Radiation dose received by teeth</a:t>
            </a:r>
          </a:p>
          <a:p>
            <a:pPr marL="799974" lvl="1" indent="-34290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0879" y="4573939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What does an EPR spectrum look like? </a:t>
            </a:r>
          </a:p>
          <a:p>
            <a:r>
              <a:rPr lang="en-GB" dirty="0">
                <a:solidFill>
                  <a:srgbClr val="FFFF00"/>
                </a:solidFill>
              </a:rPr>
              <a:t>What is the resonant frequency for EPR? </a:t>
            </a:r>
          </a:p>
          <a:p>
            <a:r>
              <a:rPr lang="en-GB" dirty="0">
                <a:solidFill>
                  <a:srgbClr val="FFFF00"/>
                </a:solidFill>
              </a:rPr>
              <a:t>Which things have an EPR signal?</a:t>
            </a:r>
          </a:p>
        </p:txBody>
      </p:sp>
    </p:spTree>
    <p:extLst>
      <p:ext uri="{BB962C8B-B14F-4D97-AF65-F5344CB8AC3E}">
        <p14:creationId xmlns:p14="http://schemas.microsoft.com/office/powerpoint/2010/main" val="35023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What it is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Why it’s useful</a:t>
            </a: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rgbClr val="FFFFFF"/>
                </a:solidFill>
              </a:rPr>
              <a:t>Dynamic nuclear polarization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What it is</a:t>
            </a:r>
            <a:endParaRPr lang="en-GB" sz="2400" dirty="0"/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51520" y="4221088"/>
            <a:ext cx="3334125" cy="1512168"/>
            <a:chOff x="251520" y="4077072"/>
            <a:chExt cx="3334125" cy="1512168"/>
          </a:xfrm>
        </p:grpSpPr>
        <p:sp>
          <p:nvSpPr>
            <p:cNvPr id="3" name="Rectangle 2"/>
            <p:cNvSpPr/>
            <p:nvPr/>
          </p:nvSpPr>
          <p:spPr>
            <a:xfrm>
              <a:off x="251520" y="4077072"/>
              <a:ext cx="3334125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528674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39552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619672" y="4797152"/>
              <a:ext cx="43204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7996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28874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1156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82758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4360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83568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899592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339752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555776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77180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98782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320384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9759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 (EPR)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378904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… or electron spin resonance (ESR)</a:t>
            </a:r>
          </a:p>
          <a:p>
            <a:r>
              <a:rPr lang="en-GB" sz="2400" dirty="0">
                <a:solidFill>
                  <a:prstClr val="white"/>
                </a:solidFill>
              </a:rPr>
              <a:t>… or electron magnetic resonance (EMR)</a:t>
            </a:r>
          </a:p>
          <a:p>
            <a:r>
              <a:rPr lang="en-GB" sz="2400" dirty="0">
                <a:solidFill>
                  <a:prstClr val="white"/>
                </a:solidFill>
              </a:rPr>
              <a:t>… or ferromagnetic resonance (FMR)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22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260" y="3640571"/>
            <a:ext cx="1829172" cy="1497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4886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Dynamic nuclear polarization (DNP)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rgbClr val="FFFFFF"/>
                </a:solidFill>
              </a:rPr>
              <a:t>Dynamic nuclear polarization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More signal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1520" y="4221088"/>
            <a:ext cx="3334125" cy="1512168"/>
            <a:chOff x="251520" y="4077072"/>
            <a:chExt cx="3334125" cy="1512168"/>
          </a:xfrm>
        </p:grpSpPr>
        <p:sp>
          <p:nvSpPr>
            <p:cNvPr id="3" name="Rectangle 2"/>
            <p:cNvSpPr/>
            <p:nvPr/>
          </p:nvSpPr>
          <p:spPr>
            <a:xfrm>
              <a:off x="251520" y="4077072"/>
              <a:ext cx="3334125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528674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39552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619672" y="4797152"/>
              <a:ext cx="43204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7996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28874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1156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82758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4360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83568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899592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339752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555776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77180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98782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320384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"/>
          <a:stretch/>
        </p:blipFill>
        <p:spPr bwMode="auto">
          <a:xfrm>
            <a:off x="1043608" y="1282044"/>
            <a:ext cx="7142127" cy="272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3292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2120" y="2022862"/>
            <a:ext cx="283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Define polarization as: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5576" y="2780928"/>
                <a:ext cx="2292102" cy="11477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GB" sz="3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32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3200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sz="3200" i="1">
                                  <a:latin typeface="Cambria Math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32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3200" i="1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780928"/>
                <a:ext cx="2292102" cy="114775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2317995" y="4365104"/>
            <a:ext cx="333412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2595149" y="5373216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606027" y="4869160"/>
            <a:ext cx="946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2678035" y="5301208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894059" y="5301208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110083" y="5301208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750043" y="4797152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966067" y="4797152"/>
            <a:ext cx="144016" cy="14401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3720058" y="4581128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>
                <a:solidFill>
                  <a:srgbClr val="000000"/>
                </a:solidFill>
              </a:rPr>
              <a:t>n</a:t>
            </a:r>
            <a:r>
              <a:rPr lang="en-GB" sz="2800" i="1" baseline="-25000" dirty="0">
                <a:solidFill>
                  <a:srgbClr val="000000"/>
                </a:solidFill>
              </a:rPr>
              <a:t>2</a:t>
            </a:r>
            <a:endParaRPr lang="en-GB" sz="3200" i="1" baseline="-25000" dirty="0">
              <a:solidFill>
                <a:srgbClr val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07904" y="5066020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>
                <a:solidFill>
                  <a:srgbClr val="000000"/>
                </a:solidFill>
              </a:rPr>
              <a:t>n</a:t>
            </a:r>
            <a:r>
              <a:rPr lang="en-GB" sz="2800" i="1" baseline="-25000" dirty="0">
                <a:solidFill>
                  <a:srgbClr val="000000"/>
                </a:solidFill>
              </a:rPr>
              <a:t>1</a:t>
            </a:r>
            <a:endParaRPr lang="en-GB" sz="3200" i="1" baseline="-250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860032" y="4869160"/>
            <a:ext cx="0" cy="45847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18005" y="4777988"/>
            <a:ext cx="614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GB" sz="3200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952306" y="2996952"/>
                <a:ext cx="2428229" cy="1016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𝑃</m:t>
                      </m:r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32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32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2306" y="2996952"/>
                <a:ext cx="2428229" cy="10163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32629" y="2022862"/>
            <a:ext cx="35933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Thermal (Boltzmann) equilibrium:</a:t>
            </a:r>
          </a:p>
        </p:txBody>
      </p:sp>
    </p:spTree>
    <p:extLst>
      <p:ext uri="{BB962C8B-B14F-4D97-AF65-F5344CB8AC3E}">
        <p14:creationId xmlns:p14="http://schemas.microsoft.com/office/powerpoint/2010/main" val="81310733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2132856"/>
            <a:ext cx="5040560" cy="403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76039" y="2391271"/>
            <a:ext cx="34724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Boltzmann polarization: 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So transfer electronic </a:t>
            </a:r>
          </a:p>
          <a:p>
            <a:r>
              <a:rPr lang="en-GB" sz="2400" dirty="0"/>
              <a:t>polarization to nuclei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264827"/>
              </p:ext>
            </p:extLst>
          </p:nvPr>
        </p:nvGraphicFramePr>
        <p:xfrm>
          <a:off x="184396" y="2060848"/>
          <a:ext cx="5323708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125600" imgH="2901600" progId="Origin50.Graph">
                  <p:embed/>
                </p:oleObj>
              </mc:Choice>
              <mc:Fallback>
                <p:oleObj name="Graph" r:id="rId3" imgW="41256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396" y="2060848"/>
                        <a:ext cx="5323708" cy="3744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228184" y="3014344"/>
                <a:ext cx="2292102" cy="11477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GB" sz="3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32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3200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sz="3200" i="1">
                                  <a:latin typeface="Cambria Math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32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3200" i="1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014344"/>
                <a:ext cx="2292102" cy="11477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8739689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511199" y="426735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294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4052505" y="4299900"/>
            <a:ext cx="50336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25750403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05983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076056" y="2564904"/>
            <a:ext cx="23663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Initial polarizations:</a:t>
            </a:r>
          </a:p>
          <a:p>
            <a:endParaRPr lang="en-GB" sz="2000" dirty="0"/>
          </a:p>
          <a:p>
            <a:r>
              <a:rPr lang="en-GB" sz="2000" dirty="0"/>
              <a:t>Electrons &gt; 95%</a:t>
            </a:r>
          </a:p>
          <a:p>
            <a:r>
              <a:rPr lang="en-GB" sz="2000" dirty="0"/>
              <a:t>Nuclei 	 &lt;   0.1%</a:t>
            </a:r>
          </a:p>
          <a:p>
            <a:endParaRPr lang="en-GB" sz="2000" dirty="0"/>
          </a:p>
          <a:p>
            <a:r>
              <a:rPr lang="en-GB" sz="2000" dirty="0"/>
              <a:t>For 8.6 T and 3 K</a:t>
            </a:r>
          </a:p>
        </p:txBody>
      </p:sp>
    </p:spTree>
    <p:extLst>
      <p:ext uri="{BB962C8B-B14F-4D97-AF65-F5344CB8AC3E}">
        <p14:creationId xmlns:p14="http://schemas.microsoft.com/office/powerpoint/2010/main" val="95492265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05983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43608" y="1847726"/>
            <a:ext cx="67201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 </a:t>
            </a:r>
          </a:p>
          <a:p>
            <a:r>
              <a:rPr lang="en-GB" sz="3200" dirty="0"/>
              <a:t>Nuclear magnetic resonance (NMR)</a:t>
            </a:r>
          </a:p>
        </p:txBody>
      </p:sp>
    </p:spTree>
    <p:extLst>
      <p:ext uri="{BB962C8B-B14F-4D97-AF65-F5344CB8AC3E}">
        <p14:creationId xmlns:p14="http://schemas.microsoft.com/office/powerpoint/2010/main" val="34289984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3315E-6 L -0.04722 -0.05945 C -0.05712 -0.07286 -0.07083 -0.07888 -0.08472 -0.07703 C -0.10034 -0.07471 -0.11232 -0.06592 -0.12014 -0.05019 L -0.15694 0.02013 " pathEditMode="relative" rAng="5070954" ptsTypes="FffFF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0" y="-33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70645E-7 L 0.04584 0.04973 C 0.05591 0.06061 0.06928 0.06593 0.08351 0.06431 C 0.09914 0.06223 0.11129 0.05367 0.1191 0.04025 L 0.15782 -0.01943 " pathEditMode="relative" rAng="-320313" ptsTypes="FffFF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42" y="27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05983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43608" y="1847726"/>
            <a:ext cx="7540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Electron paramagnetic resonance (EPR)</a:t>
            </a:r>
          </a:p>
        </p:txBody>
      </p:sp>
    </p:spTree>
    <p:extLst>
      <p:ext uri="{BB962C8B-B14F-4D97-AF65-F5344CB8AC3E}">
        <p14:creationId xmlns:p14="http://schemas.microsoft.com/office/powerpoint/2010/main" val="30926267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23294E-6 L -4.16667E-6 -0.194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7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8" y="1847726"/>
            <a:ext cx="768890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 				</a:t>
            </a:r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				Forbidden transition</a:t>
            </a:r>
          </a:p>
          <a:p>
            <a:endParaRPr lang="en-GB" sz="3200" dirty="0"/>
          </a:p>
          <a:p>
            <a:r>
              <a:rPr lang="en-GB" sz="3200" dirty="0"/>
              <a:t>				</a:t>
            </a:r>
            <a:r>
              <a:rPr lang="en-GB" sz="3200" dirty="0">
                <a:sym typeface="Wingdings" panose="05000000000000000000" pitchFamily="2" charset="2"/>
              </a:rPr>
              <a:t> </a:t>
            </a:r>
            <a:r>
              <a:rPr lang="en-GB" sz="3200" dirty="0" err="1">
                <a:sym typeface="Wingdings" panose="05000000000000000000" pitchFamily="2" charset="2"/>
              </a:rPr>
              <a:t>Overhauser</a:t>
            </a:r>
            <a:r>
              <a:rPr lang="en-GB" sz="3200" dirty="0">
                <a:sym typeface="Wingdings" panose="05000000000000000000" pitchFamily="2" charset="2"/>
              </a:rPr>
              <a:t> Effect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65104"/>
            <a:ext cx="443965" cy="621551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3059832" y="382680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43608" y="1847726"/>
            <a:ext cx="7540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Electron paramagnetic resonance (EPR)</a:t>
            </a:r>
          </a:p>
        </p:txBody>
      </p:sp>
    </p:spTree>
    <p:extLst>
      <p:ext uri="{BB962C8B-B14F-4D97-AF65-F5344CB8AC3E}">
        <p14:creationId xmlns:p14="http://schemas.microsoft.com/office/powerpoint/2010/main" val="2272725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2966E-6 L -0.06632 0.02314 C -0.08056 0.02707 -0.09601 0.04026 -0.10643 0.05993 C -0.12014 0.08075 -0.12518 0.10296 -0.12483 0.12217 L -0.12622 0.21449 " pathEditMode="relative" rAng="7688830" ptsTypes="FffFF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9" y="8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3511199" y="4149080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87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Magnetism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191683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		Electron spins tend to:</a:t>
            </a:r>
          </a:p>
          <a:p>
            <a:r>
              <a:rPr lang="en-GB" sz="2400" dirty="0"/>
              <a:t>	</a:t>
            </a:r>
            <a:r>
              <a:rPr lang="en-GB" sz="2400" u="sng" dirty="0" err="1"/>
              <a:t>Para</a:t>
            </a:r>
            <a:r>
              <a:rPr lang="en-GB" sz="2400" dirty="0" err="1"/>
              <a:t>magnetism</a:t>
            </a:r>
            <a:r>
              <a:rPr lang="en-GB" sz="2400" dirty="0"/>
              <a:t>:	follow</a:t>
            </a:r>
          </a:p>
          <a:p>
            <a:r>
              <a:rPr lang="en-GB" sz="2400" dirty="0"/>
              <a:t>	</a:t>
            </a:r>
            <a:r>
              <a:rPr lang="en-GB" sz="2400" u="sng" dirty="0"/>
              <a:t>Dia</a:t>
            </a:r>
            <a:r>
              <a:rPr lang="en-GB" sz="2400" dirty="0"/>
              <a:t>magnetism:	oppose</a:t>
            </a:r>
          </a:p>
          <a:p>
            <a:r>
              <a:rPr lang="en-GB" sz="2400" dirty="0"/>
              <a:t>	</a:t>
            </a:r>
            <a:r>
              <a:rPr lang="en-GB" sz="2400" u="sng" dirty="0"/>
              <a:t>Ferro</a:t>
            </a:r>
            <a:r>
              <a:rPr lang="en-GB" sz="2400" dirty="0"/>
              <a:t>magnetism:	ignore</a:t>
            </a:r>
          </a:p>
          <a:p>
            <a:endParaRPr lang="en-GB" sz="2400" dirty="0">
              <a:solidFill>
                <a:prstClr val="white"/>
              </a:solidFill>
            </a:endParaRPr>
          </a:p>
          <a:p>
            <a:r>
              <a:rPr lang="en-GB" sz="2400" dirty="0">
                <a:solidFill>
                  <a:prstClr val="white"/>
                </a:solidFill>
              </a:rPr>
              <a:t>				…an applied magnetic field</a:t>
            </a:r>
            <a:endParaRPr lang="en-US" sz="2400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80312" y="2434345"/>
            <a:ext cx="6480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80312" y="2564904"/>
            <a:ext cx="6480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228184" y="2816932"/>
            <a:ext cx="360040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228184" y="2780928"/>
            <a:ext cx="360040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39952" y="1844824"/>
            <a:ext cx="4248472" cy="259228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0284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err="1"/>
              <a:t>Breit</a:t>
            </a:r>
            <a:r>
              <a:rPr lang="en-GB" sz="4000" dirty="0"/>
              <a:t>-Rabi diagram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1" y="1699915"/>
            <a:ext cx="916785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7602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380312" y="2492896"/>
            <a:ext cx="1665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Gregory </a:t>
            </a:r>
            <a:r>
              <a:rPr lang="en-GB" dirty="0" err="1"/>
              <a:t>Breit</a:t>
            </a:r>
            <a:r>
              <a:rPr lang="en-GB" dirty="0"/>
              <a:t> (1899-1981)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521" y="764704"/>
            <a:ext cx="1285205" cy="1713607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45" name="Rectangle 44"/>
          <p:cNvSpPr/>
          <p:nvPr/>
        </p:nvSpPr>
        <p:spPr>
          <a:xfrm>
            <a:off x="4052505" y="4299900"/>
            <a:ext cx="50336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≈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  <a:p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...in high enough magnetic 	fields</a:t>
            </a:r>
          </a:p>
        </p:txBody>
      </p:sp>
    </p:spTree>
    <p:extLst>
      <p:ext uri="{BB962C8B-B14F-4D97-AF65-F5344CB8AC3E}">
        <p14:creationId xmlns:p14="http://schemas.microsoft.com/office/powerpoint/2010/main" val="271887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err="1"/>
              <a:t>Breit</a:t>
            </a:r>
            <a:r>
              <a:rPr lang="en-GB" sz="4000" dirty="0"/>
              <a:t>-Rabi diagram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7984" y="145557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585023" y="460794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85023" y="2807742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56465" y="3673826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16216" y="4650333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5399665" y="2895878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5265" y="3322125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 flipV="1">
            <a:off x="3707905" y="3000826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3639929" y="3599830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576256" y="2283032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5920" y="3458944"/>
            <a:ext cx="33650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Triplet, F = 1: 	↑↑</a:t>
            </a:r>
          </a:p>
          <a:p>
            <a:r>
              <a:rPr lang="en-GB" sz="2000" dirty="0"/>
              <a:t>		(↑↓ + ↓↑)/√2</a:t>
            </a:r>
          </a:p>
          <a:p>
            <a:r>
              <a:rPr lang="en-GB" sz="2000" dirty="0"/>
              <a:t>		↓↓</a:t>
            </a:r>
          </a:p>
          <a:p>
            <a:endParaRPr lang="en-GB" sz="2000" dirty="0"/>
          </a:p>
          <a:p>
            <a:r>
              <a:rPr lang="en-GB" sz="2000" dirty="0"/>
              <a:t>Singlet, F = 0:	 (↑↓ - ↓↑)/√2</a:t>
            </a:r>
          </a:p>
        </p:txBody>
      </p:sp>
      <p:sp>
        <p:nvSpPr>
          <p:cNvPr id="9" name="Oval 8"/>
          <p:cNvSpPr/>
          <p:nvPr/>
        </p:nvSpPr>
        <p:spPr>
          <a:xfrm>
            <a:off x="4499992" y="3156311"/>
            <a:ext cx="144016" cy="599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66044" y="1278029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For a coupled two-spin system at low magnetic field, the spin states of the two spins are not good quantum numbers. Instead: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8491" y="5498916"/>
            <a:ext cx="50336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cs typeface="Times New Roman" pitchFamily="18" charset="0"/>
              </a:rPr>
              <a:t>Energy gap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4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pt-B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r>
              <a:rPr lang="pt-B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...at zero magnetic field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355976" y="3301471"/>
            <a:ext cx="0" cy="382681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95936" y="3280157"/>
            <a:ext cx="2335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95855660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9" y="1847726"/>
            <a:ext cx="799288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				</a:t>
            </a:r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				more 							</a:t>
            </a:r>
            <a:r>
              <a:rPr lang="en-GB" sz="6600" dirty="0"/>
              <a:t>Forbidden</a:t>
            </a:r>
            <a:endParaRPr lang="en-GB" sz="3200" dirty="0"/>
          </a:p>
          <a:p>
            <a:r>
              <a:rPr lang="en-GB" sz="3200" dirty="0"/>
              <a:t>				at high magnetic fields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 t="7020" r="10592" b="6155"/>
          <a:stretch/>
        </p:blipFill>
        <p:spPr>
          <a:xfrm>
            <a:off x="2159824" y="4005200"/>
            <a:ext cx="828000" cy="122400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3059832" y="382680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43608" y="1847726"/>
            <a:ext cx="7540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Electron paramagnetic resonance (EPR)</a:t>
            </a:r>
          </a:p>
        </p:txBody>
      </p:sp>
    </p:spTree>
    <p:extLst>
      <p:ext uri="{BB962C8B-B14F-4D97-AF65-F5344CB8AC3E}">
        <p14:creationId xmlns:p14="http://schemas.microsoft.com/office/powerpoint/2010/main" val="3820469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5234E-6 L -4.16667E-6 0.188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9" y="1847726"/>
            <a:ext cx="79928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				</a:t>
            </a:r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				also gets weaker at 					high magnetic fields</a:t>
            </a:r>
          </a:p>
        </p:txBody>
      </p:sp>
      <p:sp>
        <p:nvSpPr>
          <p:cNvPr id="27" name="Oval 26"/>
          <p:cNvSpPr/>
          <p:nvPr/>
        </p:nvSpPr>
        <p:spPr>
          <a:xfrm>
            <a:off x="305983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43608" y="1847726"/>
            <a:ext cx="3186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Solid effect DNP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65104"/>
            <a:ext cx="443965" cy="621551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1619672" y="53012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177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08721E-7 L 0.13785 -0.2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2" y="-107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0012" t="29396" r="45027" b="39662"/>
          <a:stretch>
            <a:fillRect/>
          </a:stretch>
        </p:blipFill>
        <p:spPr bwMode="auto">
          <a:xfrm>
            <a:off x="900606" y="3212976"/>
            <a:ext cx="3024336" cy="260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843808" y="3978000"/>
            <a:ext cx="591972" cy="124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95736" y="4941168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179828" y="3356992"/>
            <a:ext cx="5919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619672" y="4068000"/>
            <a:ext cx="591972" cy="12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82283" y="4347380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66876" y="4265877"/>
            <a:ext cx="711696" cy="503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9" y="1847726"/>
            <a:ext cx="79928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				</a:t>
            </a:r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				also gets weaker at 					high magnetic fields</a:t>
            </a:r>
          </a:p>
        </p:txBody>
      </p:sp>
      <p:sp>
        <p:nvSpPr>
          <p:cNvPr id="27" name="Oval 26"/>
          <p:cNvSpPr/>
          <p:nvPr/>
        </p:nvSpPr>
        <p:spPr>
          <a:xfrm>
            <a:off x="305983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43608" y="1847726"/>
            <a:ext cx="3186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Solid effect DNP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65104"/>
            <a:ext cx="443965" cy="621551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2866876" y="3796701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31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28661E-7 L 2.77778E-6 0.20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9" y="1847726"/>
            <a:ext cx="79928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	</a:t>
            </a:r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				also get weaker at 					high magnetic fields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3608" y="1847726"/>
            <a:ext cx="73538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Cross effect		     Thermal Mixing</a:t>
            </a:r>
          </a:p>
          <a:p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1043609" y="2780928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16" name="Oval 15"/>
          <p:cNvSpPr/>
          <p:nvPr/>
        </p:nvSpPr>
        <p:spPr>
          <a:xfrm>
            <a:off x="1259633" y="3573016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28" name="Oval 27"/>
          <p:cNvSpPr/>
          <p:nvPr/>
        </p:nvSpPr>
        <p:spPr>
          <a:xfrm>
            <a:off x="1835697" y="3212976"/>
            <a:ext cx="432047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29" name="Oval 28"/>
          <p:cNvSpPr/>
          <p:nvPr/>
        </p:nvSpPr>
        <p:spPr>
          <a:xfrm>
            <a:off x="5508105" y="2708920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30" name="Oval 29"/>
          <p:cNvSpPr/>
          <p:nvPr/>
        </p:nvSpPr>
        <p:spPr>
          <a:xfrm>
            <a:off x="5724129" y="3501008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31" name="Oval 30"/>
          <p:cNvSpPr/>
          <p:nvPr/>
        </p:nvSpPr>
        <p:spPr>
          <a:xfrm>
            <a:off x="6300193" y="3140968"/>
            <a:ext cx="432047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32" name="Oval 31"/>
          <p:cNvSpPr/>
          <p:nvPr/>
        </p:nvSpPr>
        <p:spPr>
          <a:xfrm>
            <a:off x="6372200" y="2420888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33" name="Oval 32"/>
          <p:cNvSpPr/>
          <p:nvPr/>
        </p:nvSpPr>
        <p:spPr>
          <a:xfrm>
            <a:off x="7236296" y="3356992"/>
            <a:ext cx="648071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e-</a:t>
            </a:r>
          </a:p>
        </p:txBody>
      </p:sp>
      <p:sp>
        <p:nvSpPr>
          <p:cNvPr id="34" name="Oval 33"/>
          <p:cNvSpPr/>
          <p:nvPr/>
        </p:nvSpPr>
        <p:spPr>
          <a:xfrm>
            <a:off x="7164288" y="2852936"/>
            <a:ext cx="432047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35" name="Oval 34"/>
          <p:cNvSpPr/>
          <p:nvPr/>
        </p:nvSpPr>
        <p:spPr>
          <a:xfrm>
            <a:off x="6804249" y="3789040"/>
            <a:ext cx="432047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798488916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pic>
        <p:nvPicPr>
          <p:cNvPr id="69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49" y="1628800"/>
            <a:ext cx="8644701" cy="384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49648" y="5530006"/>
            <a:ext cx="7562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Ray Dupree, Steven Brown, Mark Newton, Kevin Pike, Andrew Howes, Tom Kemp, Mark Smith at Warwick, </a:t>
            </a:r>
          </a:p>
          <a:p>
            <a:pPr lvl="0"/>
            <a:r>
              <a:rPr lang="en-GB" dirty="0"/>
              <a:t>see KJ Pike et al, J Mag Res 215, 1 (2012), also Griffin Group (MIT)</a:t>
            </a:r>
          </a:p>
        </p:txBody>
      </p:sp>
    </p:spTree>
    <p:extLst>
      <p:ext uri="{BB962C8B-B14F-4D97-AF65-F5344CB8AC3E}">
        <p14:creationId xmlns:p14="http://schemas.microsoft.com/office/powerpoint/2010/main" val="3442099599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Dynamic nuclear polarization (DNP)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49648" y="5530006"/>
            <a:ext cx="7562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Ray Dupree, Steven Brown, Mark Newton, Kevin Pike, Andrew Howes, Tom Kemp, Mark Smith at Warwick, </a:t>
            </a:r>
          </a:p>
          <a:p>
            <a:pPr lvl="0"/>
            <a:r>
              <a:rPr lang="en-GB" dirty="0"/>
              <a:t>see KJ Pike et al, J Mag Res 215, 1 (2012)</a:t>
            </a:r>
          </a:p>
        </p:txBody>
      </p:sp>
      <p:pic>
        <p:nvPicPr>
          <p:cNvPr id="69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1446882"/>
            <a:ext cx="6711950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20272" y="5229200"/>
            <a:ext cx="90770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415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330FD-DAFE-C036-287D-D8D3D8BAE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>
            <a:extLst>
              <a:ext uri="{FF2B5EF4-FFF2-40B4-BE49-F238E27FC236}">
                <a16:creationId xmlns:a16="http://schemas.microsoft.com/office/drawing/2014/main" id="{9F35270B-3FDF-22BB-6824-9C289EC3F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16858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Solid-state DNP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ED9845-BCA8-D05F-9359-638B6C271B41}"/>
              </a:ext>
            </a:extLst>
          </p:cNvPr>
          <p:cNvSpPr/>
          <p:nvPr/>
        </p:nvSpPr>
        <p:spPr>
          <a:xfrm>
            <a:off x="249648" y="5530006"/>
            <a:ext cx="7562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Commercial solid-state DNP-NMR:</a:t>
            </a:r>
          </a:p>
          <a:p>
            <a:pPr lvl="0"/>
            <a:r>
              <a:rPr lang="en-GB" dirty="0"/>
              <a:t>400-900 MHz NMR</a:t>
            </a:r>
          </a:p>
          <a:p>
            <a:pPr lvl="0"/>
            <a:r>
              <a:rPr lang="en-GB" dirty="0"/>
              <a:t>200x signal enhancement -&gt; 200</a:t>
            </a:r>
            <a:r>
              <a:rPr lang="en-GB" baseline="30000" dirty="0"/>
              <a:t>2</a:t>
            </a:r>
            <a:r>
              <a:rPr lang="en-GB" dirty="0"/>
              <a:t> quicker scans</a:t>
            </a:r>
          </a:p>
        </p:txBody>
      </p:sp>
      <p:pic>
        <p:nvPicPr>
          <p:cNvPr id="7" name="Picture 6" descr="A machine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F63A3AC8-AD49-67E9-0C8D-682FD5D6EF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077856"/>
            <a:ext cx="6408712" cy="566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20650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2276872"/>
            <a:ext cx="5078368" cy="3960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42165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Liquid-state DNP</a:t>
            </a: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Temperature jump </a:t>
            </a:r>
          </a:p>
          <a:p>
            <a:pPr marL="342900" lvl="0" indent="-342900" algn="ctr">
              <a:spcBef>
                <a:spcPct val="50000"/>
              </a:spcBef>
            </a:pPr>
            <a:endParaRPr lang="en-GB" sz="2800" dirty="0">
              <a:solidFill>
                <a:srgbClr val="FFFFFF"/>
              </a:solidFill>
            </a:endParaRP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							</a:t>
            </a: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plus</a:t>
            </a:r>
            <a:endParaRPr lang="en-GB" sz="40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50000"/>
              </a:spcBef>
              <a:buFontTx/>
              <a:buNone/>
            </a:pPr>
            <a:endParaRPr lang="en-GB" sz="40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793378"/>
              </p:ext>
            </p:extLst>
          </p:nvPr>
        </p:nvGraphicFramePr>
        <p:xfrm>
          <a:off x="285720" y="2438563"/>
          <a:ext cx="5273447" cy="3709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125600" imgH="2901600" progId="Origin50.Graph">
                  <p:embed/>
                </p:oleObj>
              </mc:Choice>
              <mc:Fallback>
                <p:oleObj name="Graph" r:id="rId3" imgW="41256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720" y="2438563"/>
                        <a:ext cx="5273447" cy="3709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5796136" y="2752700"/>
            <a:ext cx="32403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FFFF"/>
                </a:solidFill>
              </a:rPr>
              <a:t>gain x50 from DNP </a:t>
            </a:r>
          </a:p>
          <a:p>
            <a:r>
              <a:rPr lang="en-GB" sz="2400" dirty="0">
                <a:solidFill>
                  <a:srgbClr val="FFFFFF"/>
                </a:solidFill>
              </a:rPr>
              <a:t>and x200 from temp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400" dirty="0">
                <a:solidFill>
                  <a:srgbClr val="FFFFFF"/>
                </a:solidFill>
                <a:sym typeface="Wingdings" pitchFamily="2" charset="2"/>
              </a:rPr>
              <a:t>  x10,000 total</a:t>
            </a:r>
          </a:p>
          <a:p>
            <a:pPr marL="342900" indent="-342900">
              <a:buFont typeface="Wingdings" pitchFamily="2" charset="2"/>
              <a:buChar char="à"/>
            </a:pPr>
            <a:endParaRPr lang="en-GB" sz="2400" dirty="0">
              <a:solidFill>
                <a:srgbClr val="FFFFFF"/>
              </a:solidFill>
              <a:sym typeface="Wingdings" pitchFamily="2" charset="2"/>
            </a:endParaRPr>
          </a:p>
          <a:p>
            <a:r>
              <a:rPr lang="en-GB" sz="2400" dirty="0">
                <a:solidFill>
                  <a:srgbClr val="FFFFFF"/>
                </a:solidFill>
                <a:sym typeface="Wingdings" pitchFamily="2" charset="2"/>
              </a:rPr>
              <a:t>See </a:t>
            </a:r>
            <a:r>
              <a:rPr lang="en-GB" sz="2400" dirty="0" err="1">
                <a:solidFill>
                  <a:srgbClr val="FFFFFF"/>
                </a:solidFill>
                <a:sym typeface="Wingdings" pitchFamily="2" charset="2"/>
              </a:rPr>
              <a:t>Ardenkjaer</a:t>
            </a:r>
            <a:r>
              <a:rPr lang="en-GB" sz="2400" dirty="0">
                <a:solidFill>
                  <a:srgbClr val="FFFFFF"/>
                </a:solidFill>
                <a:sym typeface="Wingdings" pitchFamily="2" charset="2"/>
              </a:rPr>
              <a:t>-Larsen et al, PNAS 100, 10158 (2003)</a:t>
            </a:r>
          </a:p>
          <a:p>
            <a:pPr marL="342900" indent="-342900">
              <a:buFont typeface="Wingdings" pitchFamily="2" charset="2"/>
              <a:buChar char="à"/>
            </a:pP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7619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41598"/>
            <a:ext cx="8060258" cy="58119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340768"/>
            <a:ext cx="1440160" cy="147732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From Steven Brown’s NMR lecture: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398C6B-10A7-6428-E613-8DFBAEC373ED}"/>
              </a:ext>
            </a:extLst>
          </p:cNvPr>
          <p:cNvSpPr/>
          <p:nvPr/>
        </p:nvSpPr>
        <p:spPr>
          <a:xfrm>
            <a:off x="7812360" y="5373216"/>
            <a:ext cx="115212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011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8"/>
          <p:cNvSpPr txBox="1">
            <a:spLocks noChangeArrowheads="1"/>
          </p:cNvSpPr>
          <p:nvPr/>
        </p:nvSpPr>
        <p:spPr bwMode="auto">
          <a:xfrm>
            <a:off x="0" y="642918"/>
            <a:ext cx="9144000" cy="48628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Liquid-state DNP</a:t>
            </a: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Temperature jump with dissolution </a:t>
            </a: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							</a:t>
            </a:r>
          </a:p>
          <a:p>
            <a:pPr marL="342900" lvl="0" indent="-342900" algn="ctr">
              <a:spcBef>
                <a:spcPct val="50000"/>
              </a:spcBef>
            </a:pPr>
            <a:endParaRPr lang="en-GB" sz="2800" dirty="0">
              <a:solidFill>
                <a:srgbClr val="FFFFFF"/>
              </a:solidFill>
            </a:endParaRP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							</a:t>
            </a:r>
          </a:p>
          <a:p>
            <a:pPr marL="342900" lvl="0" indent="-342900" algn="ctr">
              <a:spcBef>
                <a:spcPct val="50000"/>
              </a:spcBef>
            </a:pPr>
            <a:r>
              <a:rPr lang="en-GB" sz="2800" dirty="0">
                <a:solidFill>
                  <a:srgbClr val="FFFFFF"/>
                </a:solidFill>
              </a:rPr>
              <a:t>plus</a:t>
            </a:r>
            <a:endParaRPr lang="en-GB" sz="40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50000"/>
              </a:spcBef>
              <a:buFontTx/>
              <a:buNone/>
            </a:pPr>
            <a:endParaRPr lang="en-GB" sz="4000" dirty="0"/>
          </a:p>
        </p:txBody>
      </p:sp>
      <p:pic>
        <p:nvPicPr>
          <p:cNvPr id="698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5688632" cy="369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16216" y="4299059"/>
            <a:ext cx="2304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FFFF"/>
                </a:solidFill>
              </a:rPr>
              <a:t>Arnaud Comment and Rolf </a:t>
            </a:r>
            <a:r>
              <a:rPr lang="en-GB" sz="2400" dirty="0" err="1">
                <a:solidFill>
                  <a:srgbClr val="FFFFFF"/>
                </a:solidFill>
              </a:rPr>
              <a:t>Gruetter</a:t>
            </a:r>
            <a:r>
              <a:rPr lang="en-GB" sz="2400" dirty="0">
                <a:solidFill>
                  <a:srgbClr val="FFFFFF"/>
                </a:solidFill>
              </a:rPr>
              <a:t>, Lausanne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62096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D3797-192C-3418-F9A1-67E594B5D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8">
            <a:extLst>
              <a:ext uri="{FF2B5EF4-FFF2-40B4-BE49-F238E27FC236}">
                <a16:creationId xmlns:a16="http://schemas.microsoft.com/office/drawing/2014/main" id="{1551475F-367D-D87D-469B-730D9B195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2918"/>
            <a:ext cx="9144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Parahydrogen-induced polarization (PHIP) for liquid-state NMR</a:t>
            </a:r>
          </a:p>
        </p:txBody>
      </p:sp>
      <p:pic>
        <p:nvPicPr>
          <p:cNvPr id="8" name="Picture 7" descr="A diagram of a molecule&#10;&#10;Description automatically generated with medium confidence">
            <a:extLst>
              <a:ext uri="{FF2B5EF4-FFF2-40B4-BE49-F238E27FC236}">
                <a16:creationId xmlns:a16="http://schemas.microsoft.com/office/drawing/2014/main" id="{82F893B6-E1ED-EE59-4DCF-53D922B99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5183793" cy="42161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29154AC-89F9-7293-FB43-230524EE0F7C}"/>
              </a:ext>
            </a:extLst>
          </p:cNvPr>
          <p:cNvSpPr txBox="1"/>
          <p:nvPr/>
        </p:nvSpPr>
        <p:spPr>
          <a:xfrm>
            <a:off x="6516216" y="3717032"/>
            <a:ext cx="23762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Hydrogen at low temperatures becomes almost pure parahydrogen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Image by </a:t>
            </a:r>
            <a:r>
              <a:rPr lang="en-GB" dirty="0" err="1"/>
              <a:t>Xaa</a:t>
            </a:r>
            <a:r>
              <a:rPr lang="en-GB" dirty="0"/>
              <a:t> (Jim Farris)</a:t>
            </a:r>
          </a:p>
        </p:txBody>
      </p:sp>
    </p:spTree>
    <p:extLst>
      <p:ext uri="{BB962C8B-B14F-4D97-AF65-F5344CB8AC3E}">
        <p14:creationId xmlns:p14="http://schemas.microsoft.com/office/powerpoint/2010/main" val="220885349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3C531-FD34-D5A8-BE0A-F8AE5D15C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80F6675-6729-98F5-EFE9-58261CE5B8CD}"/>
              </a:ext>
            </a:extLst>
          </p:cNvPr>
          <p:cNvSpPr/>
          <p:nvPr/>
        </p:nvSpPr>
        <p:spPr>
          <a:xfrm>
            <a:off x="1439652" y="5568751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>
                <a:latin typeface="Segoe UI" panose="020B0502040204020203" pitchFamily="34" charset="0"/>
              </a:rPr>
              <a:t>Review: F. Reineri, E. Cavallari, C. Carrera &amp; S. Aime, Magn. Reson. Mater. Phys., Biol. Med. </a:t>
            </a:r>
            <a:r>
              <a:rPr lang="it-IT" sz="1800" b="1" dirty="0">
                <a:latin typeface="Segoe UI" panose="020B0502040204020203" pitchFamily="34" charset="0"/>
              </a:rPr>
              <a:t>34</a:t>
            </a:r>
            <a:r>
              <a:rPr lang="it-IT" sz="1800" b="0" dirty="0">
                <a:latin typeface="Segoe UI" panose="020B0502040204020203" pitchFamily="34" charset="0"/>
              </a:rPr>
              <a:t>, 25 (2021).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3A52EB-9311-7047-25AE-ED09AE5DCA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436"/>
          <a:stretch/>
        </p:blipFill>
        <p:spPr>
          <a:xfrm>
            <a:off x="179512" y="2636912"/>
            <a:ext cx="8642797" cy="2160240"/>
          </a:xfrm>
          <a:prstGeom prst="rect">
            <a:avLst/>
          </a:prstGeom>
        </p:spPr>
      </p:pic>
      <p:sp>
        <p:nvSpPr>
          <p:cNvPr id="2" name="Text Box 58">
            <a:extLst>
              <a:ext uri="{FF2B5EF4-FFF2-40B4-BE49-F238E27FC236}">
                <a16:creationId xmlns:a16="http://schemas.microsoft.com/office/drawing/2014/main" id="{FC68D5AF-28E7-9B1E-5C01-A2D0A514B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2918"/>
            <a:ext cx="9144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Parahydrogen-induced polarization (PHIP) for liquid-state NMR</a:t>
            </a:r>
          </a:p>
        </p:txBody>
      </p:sp>
    </p:spTree>
    <p:extLst>
      <p:ext uri="{BB962C8B-B14F-4D97-AF65-F5344CB8AC3E}">
        <p14:creationId xmlns:p14="http://schemas.microsoft.com/office/powerpoint/2010/main" val="1819883824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CE959-C50D-05B7-A801-4DDB8F4E2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chine with a glass front&#10;&#10;Description automatically generated with medium confidence">
            <a:extLst>
              <a:ext uri="{FF2B5EF4-FFF2-40B4-BE49-F238E27FC236}">
                <a16:creationId xmlns:a16="http://schemas.microsoft.com/office/drawing/2014/main" id="{F07112D9-D5F5-BABE-6577-EA0E60F1B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62155"/>
            <a:ext cx="3577122" cy="49958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9C771-85CB-B236-DB3E-F17EA57B88E2}"/>
              </a:ext>
            </a:extLst>
          </p:cNvPr>
          <p:cNvSpPr txBox="1"/>
          <p:nvPr/>
        </p:nvSpPr>
        <p:spPr>
          <a:xfrm>
            <a:off x="467544" y="2636912"/>
            <a:ext cx="5328592" cy="2308324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A company (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dirty="0" err="1"/>
              <a:t>NVision</a:t>
            </a:r>
            <a:r>
              <a:rPr lang="en-GB" dirty="0"/>
              <a:t>) creates parahydrogen and ships it to users. It stays stable for months.</a:t>
            </a:r>
          </a:p>
          <a:p>
            <a:pPr marL="342900" indent="-342900">
              <a:buAutoNum type="arabicPeriod"/>
            </a:pPr>
            <a:r>
              <a:rPr lang="en-GB" dirty="0"/>
              <a:t>Polarization is transferred to a natural metabolite by catalytically adding parahydrogen to a precursor.</a:t>
            </a:r>
          </a:p>
          <a:p>
            <a:pPr marL="342900" indent="-342900">
              <a:buAutoNum type="arabicPeriod"/>
            </a:pPr>
            <a:r>
              <a:rPr lang="en-GB" dirty="0"/>
              <a:t>After purification, the hyperpolarized metabolite (</a:t>
            </a:r>
            <a:r>
              <a:rPr lang="en-GB" dirty="0" err="1"/>
              <a:t>eg</a:t>
            </a:r>
            <a:r>
              <a:rPr lang="en-GB" dirty="0"/>
              <a:t> pyruvate) is ready to be injected. </a:t>
            </a:r>
          </a:p>
          <a:p>
            <a:pPr marL="342900" indent="-342900">
              <a:buAutoNum type="arabicPeriod"/>
            </a:pPr>
            <a:r>
              <a:rPr lang="en-GB" dirty="0"/>
              <a:t>Do MRI to image the metabolism. </a:t>
            </a:r>
          </a:p>
        </p:txBody>
      </p:sp>
      <p:sp>
        <p:nvSpPr>
          <p:cNvPr id="8" name="Text Box 58">
            <a:extLst>
              <a:ext uri="{FF2B5EF4-FFF2-40B4-BE49-F238E27FC236}">
                <a16:creationId xmlns:a16="http://schemas.microsoft.com/office/drawing/2014/main" id="{A016BE88-2EA7-BCA5-518C-5D2C8B542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2918"/>
            <a:ext cx="9144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/>
              <a:t>Parahydrogen-induced polarization (PHIP) for liquid-state NMR</a:t>
            </a:r>
          </a:p>
        </p:txBody>
      </p:sp>
    </p:spTree>
    <p:extLst>
      <p:ext uri="{BB962C8B-B14F-4D97-AF65-F5344CB8AC3E}">
        <p14:creationId xmlns:p14="http://schemas.microsoft.com/office/powerpoint/2010/main" val="3887975482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Conclusion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rgbClr val="FFFFFF"/>
                </a:solidFill>
              </a:rPr>
              <a:t>Dynamic nuclear polarization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What it is</a:t>
            </a:r>
            <a:endParaRPr lang="en-GB" sz="2400" dirty="0"/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51520" y="4077072"/>
            <a:ext cx="3334125" cy="1512168"/>
            <a:chOff x="251520" y="4077072"/>
            <a:chExt cx="3334125" cy="1512168"/>
          </a:xfrm>
        </p:grpSpPr>
        <p:sp>
          <p:nvSpPr>
            <p:cNvPr id="3" name="Rectangle 2"/>
            <p:cNvSpPr/>
            <p:nvPr/>
          </p:nvSpPr>
          <p:spPr>
            <a:xfrm>
              <a:off x="251520" y="4077072"/>
              <a:ext cx="3334125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528674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39552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619672" y="4797152"/>
              <a:ext cx="43204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7996" y="5085184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28874" y="4581128"/>
              <a:ext cx="946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1156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82758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4360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83568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899592" y="4509120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339752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555776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771800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987824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3203848" y="5013176"/>
              <a:ext cx="144016" cy="144016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0469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4663451" y="5085308"/>
            <a:ext cx="215900" cy="215900"/>
            <a:chOff x="1837" y="3135"/>
            <a:chExt cx="136" cy="136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663451" y="5085308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9" name="Straight Arrow Connector 28"/>
          <p:cNvCxnSpPr>
            <a:stCxn id="20" idx="4"/>
            <a:endCxn id="20" idx="0"/>
          </p:cNvCxnSpPr>
          <p:nvPr/>
        </p:nvCxnSpPr>
        <p:spPr>
          <a:xfrm flipV="1">
            <a:off x="4771401" y="5085308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599431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4663327" y="4005064"/>
            <a:ext cx="215900" cy="215900"/>
            <a:chOff x="1837" y="3135"/>
            <a:chExt cx="136" cy="136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4663327" y="4005064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771277" y="4005064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4395" y="1988839"/>
            <a:ext cx="535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An isolated spin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½</a:t>
            </a:r>
            <a:r>
              <a:rPr lang="en-GB" sz="2400" dirty="0">
                <a:cs typeface="Times New Roman" panose="02020603050405020304" pitchFamily="18" charset="0"/>
              </a:rPr>
              <a:t> has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±½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1752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4663451" y="5085308"/>
            <a:ext cx="215900" cy="215900"/>
            <a:chOff x="1837" y="3135"/>
            <a:chExt cx="136" cy="136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663451" y="5085308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9" name="Straight Arrow Connector 28"/>
          <p:cNvCxnSpPr>
            <a:stCxn id="20" idx="4"/>
            <a:endCxn id="20" idx="0"/>
          </p:cNvCxnSpPr>
          <p:nvPr/>
        </p:nvCxnSpPr>
        <p:spPr>
          <a:xfrm flipV="1">
            <a:off x="4771401" y="5085308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599431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4663327" y="4005064"/>
            <a:ext cx="215900" cy="215900"/>
            <a:chOff x="1837" y="3135"/>
            <a:chExt cx="136" cy="136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4663327" y="4005064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771277" y="4005064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512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2283 -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Template">
  <a:themeElements>
    <a:clrScheme name="white text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BlackTemplate</Template>
  <TotalTime>17644</TotalTime>
  <Words>2496</Words>
  <Application>Microsoft Office PowerPoint</Application>
  <PresentationFormat>On-screen Show (4:3)</PresentationFormat>
  <Paragraphs>663</Paragraphs>
  <Slides>74</Slides>
  <Notes>72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4" baseType="lpstr">
      <vt:lpstr>MS PGothic</vt:lpstr>
      <vt:lpstr>Arial</vt:lpstr>
      <vt:lpstr>Calibri</vt:lpstr>
      <vt:lpstr>Cambria Math</vt:lpstr>
      <vt:lpstr>Segoe UI</vt:lpstr>
      <vt:lpstr>Symbol</vt:lpstr>
      <vt:lpstr>Times New Roman</vt:lpstr>
      <vt:lpstr>Wingdings</vt:lpstr>
      <vt:lpstr>BlackTemplate</vt:lpstr>
      <vt:lpstr>Graph</vt:lpstr>
      <vt:lpstr>Electron Paramagnetic Resonance and Dynamic Nuclear Polarisation  CH916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rotating frame of reference</vt:lpstr>
      <vt:lpstr>The rotating frame of reference</vt:lpstr>
      <vt:lpstr>The rotating frame of reference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Gavin W Morley</dc:creator>
  <cp:lastModifiedBy>Morley, Gavin</cp:lastModifiedBy>
  <cp:revision>529</cp:revision>
  <cp:lastPrinted>2023-02-09T08:56:24Z</cp:lastPrinted>
  <dcterms:created xsi:type="dcterms:W3CDTF">2010-11-04T11:22:26Z</dcterms:created>
  <dcterms:modified xsi:type="dcterms:W3CDTF">2024-02-07T11:19:40Z</dcterms:modified>
</cp:coreProperties>
</file>