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50"/>
  </p:notesMasterIdLst>
  <p:sldIdLst>
    <p:sldId id="259" r:id="rId2"/>
    <p:sldId id="367" r:id="rId3"/>
    <p:sldId id="508" r:id="rId4"/>
    <p:sldId id="509" r:id="rId5"/>
    <p:sldId id="533" r:id="rId6"/>
    <p:sldId id="534" r:id="rId7"/>
    <p:sldId id="445" r:id="rId8"/>
    <p:sldId id="566" r:id="rId9"/>
    <p:sldId id="446" r:id="rId10"/>
    <p:sldId id="447" r:id="rId11"/>
    <p:sldId id="449" r:id="rId12"/>
    <p:sldId id="450" r:id="rId13"/>
    <p:sldId id="452" r:id="rId14"/>
    <p:sldId id="570" r:id="rId15"/>
    <p:sldId id="518" r:id="rId16"/>
    <p:sldId id="510" r:id="rId17"/>
    <p:sldId id="567" r:id="rId18"/>
    <p:sldId id="511" r:id="rId19"/>
    <p:sldId id="513" r:id="rId20"/>
    <p:sldId id="514" r:id="rId21"/>
    <p:sldId id="515" r:id="rId22"/>
    <p:sldId id="522" r:id="rId23"/>
    <p:sldId id="523" r:id="rId24"/>
    <p:sldId id="524" r:id="rId25"/>
    <p:sldId id="525" r:id="rId26"/>
    <p:sldId id="526" r:id="rId27"/>
    <p:sldId id="527" r:id="rId28"/>
    <p:sldId id="528" r:id="rId29"/>
    <p:sldId id="529" r:id="rId30"/>
    <p:sldId id="530" r:id="rId31"/>
    <p:sldId id="531" r:id="rId32"/>
    <p:sldId id="535" r:id="rId33"/>
    <p:sldId id="536" r:id="rId34"/>
    <p:sldId id="571" r:id="rId35"/>
    <p:sldId id="572" r:id="rId36"/>
    <p:sldId id="573" r:id="rId37"/>
    <p:sldId id="565" r:id="rId38"/>
    <p:sldId id="564" r:id="rId39"/>
    <p:sldId id="538" r:id="rId40"/>
    <p:sldId id="539" r:id="rId41"/>
    <p:sldId id="540" r:id="rId42"/>
    <p:sldId id="532" r:id="rId43"/>
    <p:sldId id="542" r:id="rId44"/>
    <p:sldId id="543" r:id="rId45"/>
    <p:sldId id="544" r:id="rId46"/>
    <p:sldId id="545" r:id="rId47"/>
    <p:sldId id="546" r:id="rId48"/>
    <p:sldId id="547" r:id="rId49"/>
  </p:sldIdLst>
  <p:sldSz cx="9144000" cy="6858000" type="screen4x3"/>
  <p:notesSz cx="7102475" cy="10233025"/>
  <p:defaultTextStyle>
    <a:defPPr>
      <a:defRPr lang="en-US"/>
    </a:defPPr>
    <a:lvl1pPr marL="0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74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48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23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96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71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445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521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594" algn="l" defTabSz="91414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FF00"/>
    <a:srgbClr val="0000FF"/>
    <a:srgbClr val="525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04" autoAdjust="0"/>
  </p:normalViewPr>
  <p:slideViewPr>
    <p:cSldViewPr>
      <p:cViewPr varScale="1">
        <p:scale>
          <a:sx n="81" d="100"/>
          <a:sy n="81" d="100"/>
        </p:scale>
        <p:origin x="860" y="64"/>
      </p:cViewPr>
      <p:guideLst>
        <p:guide orient="horz" pos="2161"/>
        <p:guide pos="2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D9C4DE5A-F373-46BB-AE07-C104260AB845}" type="datetimeFigureOut">
              <a:rPr lang="en-GB" smtClean="0"/>
              <a:pPr/>
              <a:t>05/11/2024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0687"/>
            <a:ext cx="5681980" cy="4604861"/>
          </a:xfrm>
          <a:prstGeom prst="rect">
            <a:avLst/>
          </a:prstGeom>
        </p:spPr>
        <p:txBody>
          <a:bodyPr vert="horz" lIns="99057" tIns="49528" rIns="99057" bIns="4952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2630876F-A1BD-43F9-A739-1FE16A7AEC5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259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74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48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223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96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71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445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21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594" algn="l" defTabSz="914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305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21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30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5547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Zeeman effect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0906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Zeeman effect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9240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6268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aseline="0" dirty="0" err="1"/>
              <a:t>mu_N</a:t>
            </a:r>
            <a:r>
              <a:rPr lang="en-GB" baseline="0" dirty="0"/>
              <a:t> is the nuclear magneton and it is ~1000 times smaller than </a:t>
            </a:r>
            <a:r>
              <a:rPr lang="en-GB" baseline="0" dirty="0" err="1"/>
              <a:t>mu_B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4142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8627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1217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969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1677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104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667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2146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207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8844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7498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2744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3561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8431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687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34478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2530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2762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46449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6445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21525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04838" indent="-309553" defTabSz="1021525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38212" indent="-247642" defTabSz="1021525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33497" indent="-247642" defTabSz="1021525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28781" indent="-247642" defTabSz="1021525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24066" indent="-247642" defTabSz="102152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19351" indent="-247642" defTabSz="102152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714636" indent="-247642" defTabSz="102152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209920" indent="-247642" defTabSz="102152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B69BEFF-6909-484B-AAED-C596BBE7FA66}" type="slidenum">
              <a:rPr lang="en-GB" altLang="en-US" smtClean="0">
                <a:latin typeface="Calibri" panose="020F0502020204030204" pitchFamily="34" charset="0"/>
                <a:ea typeface="MS PGothic" panose="020B0600070205080204" pitchFamily="34" charset="-128"/>
              </a:rPr>
              <a:pPr>
                <a:spcBef>
                  <a:spcPct val="0"/>
                </a:spcBef>
              </a:pPr>
              <a:t>34</a:t>
            </a:fld>
            <a:endParaRPr lang="en-GB" altLang="en-US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23758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9041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04525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45605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53077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aseline="0" dirty="0"/>
              <a:t>Hahn echo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166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91931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69685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99517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38717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9536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 normal computer stores information as bits that can be 1 or 0. A quantum</a:t>
            </a:r>
            <a:r>
              <a:rPr lang="en-GB" baseline="0" dirty="0"/>
              <a:t> computer uses qubits: two level quantum systems such as spins 1/2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90027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53330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053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718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463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895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79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0876F-A1BD-43F9-A739-1FE16A7AEC5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326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2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74642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6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6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4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5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2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74" indent="0">
              <a:buNone/>
              <a:defRPr sz="2000" b="1"/>
            </a:lvl2pPr>
            <a:lvl3pPr marL="914148" indent="0">
              <a:buNone/>
              <a:defRPr sz="1800" b="1"/>
            </a:lvl3pPr>
            <a:lvl4pPr marL="1371223" indent="0">
              <a:buNone/>
              <a:defRPr sz="1600" b="1"/>
            </a:lvl4pPr>
            <a:lvl5pPr marL="1828296" indent="0">
              <a:buNone/>
              <a:defRPr sz="1600" b="1"/>
            </a:lvl5pPr>
            <a:lvl6pPr marL="2285371" indent="0">
              <a:buNone/>
              <a:defRPr sz="1600" b="1"/>
            </a:lvl6pPr>
            <a:lvl7pPr marL="2742445" indent="0">
              <a:buNone/>
              <a:defRPr sz="1600" b="1"/>
            </a:lvl7pPr>
            <a:lvl8pPr marL="3199521" indent="0">
              <a:buNone/>
              <a:defRPr sz="1600" b="1"/>
            </a:lvl8pPr>
            <a:lvl9pPr marL="365659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74" indent="0">
              <a:buNone/>
              <a:defRPr sz="2000" b="1"/>
            </a:lvl2pPr>
            <a:lvl3pPr marL="914148" indent="0">
              <a:buNone/>
              <a:defRPr sz="1800" b="1"/>
            </a:lvl3pPr>
            <a:lvl4pPr marL="1371223" indent="0">
              <a:buNone/>
              <a:defRPr sz="1600" b="1"/>
            </a:lvl4pPr>
            <a:lvl5pPr marL="1828296" indent="0">
              <a:buNone/>
              <a:defRPr sz="1600" b="1"/>
            </a:lvl5pPr>
            <a:lvl6pPr marL="2285371" indent="0">
              <a:buNone/>
              <a:defRPr sz="1600" b="1"/>
            </a:lvl6pPr>
            <a:lvl7pPr marL="2742445" indent="0">
              <a:buNone/>
              <a:defRPr sz="1600" b="1"/>
            </a:lvl7pPr>
            <a:lvl8pPr marL="3199521" indent="0">
              <a:buNone/>
              <a:defRPr sz="1600" b="1"/>
            </a:lvl8pPr>
            <a:lvl9pPr marL="365659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0" cy="585311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74" indent="0">
              <a:buNone/>
              <a:defRPr sz="1200"/>
            </a:lvl2pPr>
            <a:lvl3pPr marL="914148" indent="0">
              <a:buNone/>
              <a:defRPr sz="1000"/>
            </a:lvl3pPr>
            <a:lvl4pPr marL="1371223" indent="0">
              <a:buNone/>
              <a:defRPr sz="900"/>
            </a:lvl4pPr>
            <a:lvl5pPr marL="1828296" indent="0">
              <a:buNone/>
              <a:defRPr sz="900"/>
            </a:lvl5pPr>
            <a:lvl6pPr marL="2285371" indent="0">
              <a:buNone/>
              <a:defRPr sz="900"/>
            </a:lvl6pPr>
            <a:lvl7pPr marL="2742445" indent="0">
              <a:buNone/>
              <a:defRPr sz="900"/>
            </a:lvl7pPr>
            <a:lvl8pPr marL="3199521" indent="0">
              <a:buNone/>
              <a:defRPr sz="900"/>
            </a:lvl8pPr>
            <a:lvl9pPr marL="365659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0" y="480060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0" y="612777"/>
            <a:ext cx="54864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57074" indent="0">
              <a:buNone/>
              <a:defRPr sz="2800"/>
            </a:lvl2pPr>
            <a:lvl3pPr marL="914148" indent="0">
              <a:buNone/>
              <a:defRPr sz="2400"/>
            </a:lvl3pPr>
            <a:lvl4pPr marL="1371223" indent="0">
              <a:buNone/>
              <a:defRPr sz="2000"/>
            </a:lvl4pPr>
            <a:lvl5pPr marL="1828296" indent="0">
              <a:buNone/>
              <a:defRPr sz="2000"/>
            </a:lvl5pPr>
            <a:lvl6pPr marL="2285371" indent="0">
              <a:buNone/>
              <a:defRPr sz="2000"/>
            </a:lvl6pPr>
            <a:lvl7pPr marL="2742445" indent="0">
              <a:buNone/>
              <a:defRPr sz="2000"/>
            </a:lvl7pPr>
            <a:lvl8pPr marL="3199521" indent="0">
              <a:buNone/>
              <a:defRPr sz="2000"/>
            </a:lvl8pPr>
            <a:lvl9pPr marL="3656594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0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74" indent="0">
              <a:buNone/>
              <a:defRPr sz="1200"/>
            </a:lvl2pPr>
            <a:lvl3pPr marL="914148" indent="0">
              <a:buNone/>
              <a:defRPr sz="1000"/>
            </a:lvl3pPr>
            <a:lvl4pPr marL="1371223" indent="0">
              <a:buNone/>
              <a:defRPr sz="900"/>
            </a:lvl4pPr>
            <a:lvl5pPr marL="1828296" indent="0">
              <a:buNone/>
              <a:defRPr sz="900"/>
            </a:lvl5pPr>
            <a:lvl6pPr marL="2285371" indent="0">
              <a:buNone/>
              <a:defRPr sz="900"/>
            </a:lvl6pPr>
            <a:lvl7pPr marL="2742445" indent="0">
              <a:buNone/>
              <a:defRPr sz="900"/>
            </a:lvl7pPr>
            <a:lvl8pPr marL="3199521" indent="0">
              <a:buNone/>
              <a:defRPr sz="900"/>
            </a:lvl8pPr>
            <a:lvl9pPr marL="365659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11/5/2024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2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2" y="274639"/>
            <a:ext cx="8229600" cy="1143000"/>
          </a:xfrm>
          <a:prstGeom prst="rect">
            <a:avLst/>
          </a:prstGeom>
        </p:spPr>
        <p:txBody>
          <a:bodyPr vert="horz" lIns="91415" tIns="45708" rIns="91415" bIns="4570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00202"/>
            <a:ext cx="8229600" cy="4525963"/>
          </a:xfrm>
          <a:prstGeom prst="rect">
            <a:avLst/>
          </a:prstGeom>
        </p:spPr>
        <p:txBody>
          <a:bodyPr vert="horz" lIns="91415" tIns="45708" rIns="91415" bIns="4570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-36512" y="6516052"/>
            <a:ext cx="7920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Gavin W Morley, EPR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480000"/>
            <a:ext cx="2771800" cy="0"/>
          </a:xfrm>
          <a:prstGeom prst="line">
            <a:avLst/>
          </a:prstGeom>
          <a:ln w="3175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650" r:id="rId13"/>
    <p:sldLayoutId id="2147483651" r:id="rId14"/>
    <p:sldLayoutId id="2147483652" r:id="rId15"/>
    <p:sldLayoutId id="2147483653" r:id="rId16"/>
    <p:sldLayoutId id="2147483654" r:id="rId17"/>
    <p:sldLayoutId id="2147483656" r:id="rId18"/>
    <p:sldLayoutId id="2147483657" r:id="rId19"/>
    <p:sldLayoutId id="2147483658" r:id="rId20"/>
    <p:sldLayoutId id="2147483659" r:id="rId21"/>
  </p:sldLayoutIdLst>
  <p:txStyles>
    <p:titleStyle>
      <a:lvl1pPr algn="ctr" defTabSz="91414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06" indent="-342806" algn="l" defTabSz="914148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45" indent="-285671" algn="l" defTabSz="91414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85" indent="-228538" algn="l" defTabSz="91414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60" indent="-228538" algn="l" defTabSz="91414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34" indent="-228538" algn="l" defTabSz="91414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09" indent="-228538" algn="l" defTabSz="9141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82" indent="-228538" algn="l" defTabSz="9141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056" indent="-228538" algn="l" defTabSz="9141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131" indent="-228538" algn="l" defTabSz="9141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4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8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23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96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71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45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21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94" algn="l" defTabSz="914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6800" y="950863"/>
            <a:ext cx="7772400" cy="1470025"/>
          </a:xfrm>
        </p:spPr>
        <p:txBody>
          <a:bodyPr>
            <a:noAutofit/>
          </a:bodyPr>
          <a:lstStyle/>
          <a:p>
            <a:r>
              <a:rPr lang="en-GB" sz="3600" dirty="0"/>
              <a:t>Electron Paramagnetic Resonance</a:t>
            </a:r>
            <a:br>
              <a:rPr lang="en-GB" sz="3600" dirty="0"/>
            </a:br>
            <a:r>
              <a:rPr lang="en-GB" sz="2800" dirty="0"/>
              <a:t>CH921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9600" y="4005064"/>
            <a:ext cx="3816424" cy="1512168"/>
          </a:xfrm>
        </p:spPr>
        <p:txBody>
          <a:bodyPr>
            <a:no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Gavin W Morley,  </a:t>
            </a:r>
          </a:p>
          <a:p>
            <a:r>
              <a:rPr lang="en-GB" sz="2000" dirty="0">
                <a:solidFill>
                  <a:schemeClr val="bg1"/>
                </a:solidFill>
              </a:rPr>
              <a:t>Department of Physics, </a:t>
            </a:r>
          </a:p>
          <a:p>
            <a:r>
              <a:rPr lang="en-GB" sz="2000" dirty="0">
                <a:solidFill>
                  <a:schemeClr val="bg1"/>
                </a:solidFill>
              </a:rPr>
              <a:t>University of Warwick</a:t>
            </a:r>
          </a:p>
        </p:txBody>
      </p:sp>
      <p:pic>
        <p:nvPicPr>
          <p:cNvPr id="692226" name="Picture 2" descr="C:\Users\Admin\Pictures\screen saver\SpinEchoLessBright2096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2471936" cy="185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638991" y="1700808"/>
            <a:ext cx="1440408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1619672" y="1429791"/>
            <a:ext cx="2746855" cy="84538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475656" y="1268760"/>
            <a:ext cx="4798190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</a:t>
            </a:r>
          </a:p>
        </p:txBody>
      </p:sp>
      <p:pic>
        <p:nvPicPr>
          <p:cNvPr id="10" name="Picture 59" descr="Isidor_Isaac_Rab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268760"/>
            <a:ext cx="1483121" cy="1995570"/>
          </a:xfrm>
          <a:prstGeom prst="rect">
            <a:avLst/>
          </a:prstGeom>
          <a:noFill/>
        </p:spPr>
      </p:pic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6732240" y="3348281"/>
            <a:ext cx="206208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 sz="1600" dirty="0"/>
              <a:t>	</a:t>
            </a:r>
            <a:r>
              <a:rPr lang="en-US" sz="1600" dirty="0" err="1"/>
              <a:t>Isidor</a:t>
            </a:r>
            <a:r>
              <a:rPr lang="en-US" sz="1600" dirty="0"/>
              <a:t> Isaac Rabi (1898 – 1988)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511199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71439" y="4254187"/>
            <a:ext cx="1204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Photon energy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03848" y="5037597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+½ </a:t>
            </a:r>
            <a:endParaRPr lang="en-GB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203161" y="3759423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-½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16676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7" y="1268760"/>
            <a:ext cx="4798189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</a:t>
            </a:r>
          </a:p>
        </p:txBody>
      </p:sp>
      <p:pic>
        <p:nvPicPr>
          <p:cNvPr id="10" name="Picture 59" descr="Isidor_Isaac_Rab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268760"/>
            <a:ext cx="1483121" cy="1995570"/>
          </a:xfrm>
          <a:prstGeom prst="rect">
            <a:avLst/>
          </a:prstGeom>
          <a:noFill/>
        </p:spPr>
      </p:pic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6732240" y="3348281"/>
            <a:ext cx="206208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 sz="1600" dirty="0"/>
              <a:t>	</a:t>
            </a:r>
            <a:r>
              <a:rPr lang="en-US" sz="1600" dirty="0" err="1"/>
              <a:t>Isidor</a:t>
            </a:r>
            <a:r>
              <a:rPr lang="en-US" sz="1600" dirty="0"/>
              <a:t> Isaac Rabi (1898 – 1988)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583730" y="4545186"/>
            <a:ext cx="215900" cy="215900"/>
            <a:chOff x="4428108" y="5085308"/>
            <a:chExt cx="215900" cy="215900"/>
          </a:xfrm>
        </p:grpSpPr>
        <p:grpSp>
          <p:nvGrpSpPr>
            <p:cNvPr id="16" name="Group 9"/>
            <p:cNvGrpSpPr>
              <a:grpSpLocks/>
            </p:cNvGrpSpPr>
            <p:nvPr/>
          </p:nvGrpSpPr>
          <p:grpSpPr bwMode="auto">
            <a:xfrm>
              <a:off x="4428108" y="5085308"/>
              <a:ext cx="215900" cy="215900"/>
              <a:chOff x="1837" y="3135"/>
              <a:chExt cx="136" cy="136"/>
            </a:xfrm>
          </p:grpSpPr>
          <p:sp>
            <p:nvSpPr>
              <p:cNvPr id="17" name="Oval 10"/>
              <p:cNvSpPr>
                <a:spLocks noChangeArrowheads="1"/>
              </p:cNvSpPr>
              <p:nvPr/>
            </p:nvSpPr>
            <p:spPr bwMode="auto">
              <a:xfrm>
                <a:off x="1837" y="3135"/>
                <a:ext cx="136" cy="136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1837" y="320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4428108" y="5085308"/>
              <a:ext cx="215900" cy="215900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29" name="Straight Arrow Connector 28"/>
            <p:cNvCxnSpPr>
              <a:stCxn id="20" idx="4"/>
              <a:endCxn id="20" idx="0"/>
            </p:cNvCxnSpPr>
            <p:nvPr/>
          </p:nvCxnSpPr>
          <p:spPr>
            <a:xfrm flipV="1">
              <a:off x="4536058" y="5085308"/>
              <a:ext cx="0" cy="2159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V="1">
            <a:off x="3511199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71439" y="4254187"/>
            <a:ext cx="1204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Photon energy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1619672" y="1503494"/>
            <a:ext cx="2746855" cy="84538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3403249" y="4185146"/>
            <a:ext cx="215900" cy="215900"/>
            <a:chOff x="4427984" y="4005064"/>
            <a:chExt cx="215900" cy="215900"/>
          </a:xfrm>
        </p:grpSpPr>
        <p:grpSp>
          <p:nvGrpSpPr>
            <p:cNvPr id="32" name="Group 9"/>
            <p:cNvGrpSpPr>
              <a:grpSpLocks/>
            </p:cNvGrpSpPr>
            <p:nvPr/>
          </p:nvGrpSpPr>
          <p:grpSpPr bwMode="auto">
            <a:xfrm>
              <a:off x="4427984" y="4005064"/>
              <a:ext cx="215900" cy="215900"/>
              <a:chOff x="1837" y="3135"/>
              <a:chExt cx="136" cy="136"/>
            </a:xfrm>
          </p:grpSpPr>
          <p:sp>
            <p:nvSpPr>
              <p:cNvPr id="33" name="Oval 10"/>
              <p:cNvSpPr>
                <a:spLocks noChangeArrowheads="1"/>
              </p:cNvSpPr>
              <p:nvPr/>
            </p:nvSpPr>
            <p:spPr bwMode="auto">
              <a:xfrm>
                <a:off x="1837" y="3135"/>
                <a:ext cx="136" cy="136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" name="Line 11"/>
              <p:cNvSpPr>
                <a:spLocks noChangeShapeType="1"/>
              </p:cNvSpPr>
              <p:nvPr/>
            </p:nvSpPr>
            <p:spPr bwMode="auto">
              <a:xfrm>
                <a:off x="1837" y="320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5" name="Oval 18"/>
            <p:cNvSpPr>
              <a:spLocks noChangeArrowheads="1"/>
            </p:cNvSpPr>
            <p:nvPr/>
          </p:nvSpPr>
          <p:spPr bwMode="auto">
            <a:xfrm>
              <a:off x="4427984" y="4005064"/>
              <a:ext cx="215900" cy="215900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4535934" y="4005064"/>
              <a:ext cx="0" cy="2159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3203848" y="5037597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+½ </a:t>
            </a:r>
            <a:endParaRPr lang="en-GB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3203161" y="3759423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-½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4029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L 0.19687 0.052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261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7 L 0.20416 -3.7037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</a:t>
            </a:r>
          </a:p>
        </p:txBody>
      </p:sp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6732240" y="3348281"/>
            <a:ext cx="206208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 sz="1600" dirty="0"/>
              <a:t>	</a:t>
            </a:r>
            <a:r>
              <a:rPr lang="en-US" sz="1600" dirty="0" err="1"/>
              <a:t>Isidor</a:t>
            </a:r>
            <a:r>
              <a:rPr lang="en-US" sz="1600" dirty="0"/>
              <a:t> Isaac Rabi (1898 – 1988)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511199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71439" y="4254187"/>
            <a:ext cx="1204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Photon energy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59" descr="Isidor_Isaac_Rab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268760"/>
            <a:ext cx="1483121" cy="199557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3491880" y="1422194"/>
            <a:ext cx="874646" cy="85467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3403249" y="4185146"/>
            <a:ext cx="215900" cy="215900"/>
            <a:chOff x="4427984" y="4005064"/>
            <a:chExt cx="215900" cy="215900"/>
          </a:xfrm>
        </p:grpSpPr>
        <p:grpSp>
          <p:nvGrpSpPr>
            <p:cNvPr id="32" name="Group 9"/>
            <p:cNvGrpSpPr>
              <a:grpSpLocks/>
            </p:cNvGrpSpPr>
            <p:nvPr/>
          </p:nvGrpSpPr>
          <p:grpSpPr bwMode="auto">
            <a:xfrm>
              <a:off x="4427984" y="4005064"/>
              <a:ext cx="215900" cy="215900"/>
              <a:chOff x="1837" y="3135"/>
              <a:chExt cx="136" cy="136"/>
            </a:xfrm>
          </p:grpSpPr>
          <p:sp>
            <p:nvSpPr>
              <p:cNvPr id="33" name="Oval 10"/>
              <p:cNvSpPr>
                <a:spLocks noChangeArrowheads="1"/>
              </p:cNvSpPr>
              <p:nvPr/>
            </p:nvSpPr>
            <p:spPr bwMode="auto">
              <a:xfrm>
                <a:off x="1837" y="3135"/>
                <a:ext cx="136" cy="136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" name="Line 11"/>
              <p:cNvSpPr>
                <a:spLocks noChangeShapeType="1"/>
              </p:cNvSpPr>
              <p:nvPr/>
            </p:nvSpPr>
            <p:spPr bwMode="auto">
              <a:xfrm>
                <a:off x="1837" y="320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5" name="Oval 18"/>
            <p:cNvSpPr>
              <a:spLocks noChangeArrowheads="1"/>
            </p:cNvSpPr>
            <p:nvPr/>
          </p:nvSpPr>
          <p:spPr bwMode="auto">
            <a:xfrm>
              <a:off x="4427984" y="4005064"/>
              <a:ext cx="215900" cy="215900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4535934" y="4005064"/>
              <a:ext cx="0" cy="2159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3203848" y="5037597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+½ </a:t>
            </a:r>
            <a:endParaRPr lang="en-GB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3203161" y="3759423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-½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739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09236 -0.020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18" y="-104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81481E-6 L 0.14965 -4.81481E-6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   S =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511199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555121" y="4318064"/>
            <a:ext cx="54191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105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2000" i="1" dirty="0">
                <a:latin typeface="Times New Roman" pitchFamily="18" charset="0"/>
                <a:cs typeface="Times New Roman" pitchFamily="18" charset="0"/>
              </a:rPr>
              <a:t>		g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is the EPR equivalent of 			chemical shielding in NMR,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pt-BR" sz="2000" i="1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pt-BR" sz="20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is the Bohr magneton</a:t>
            </a:r>
          </a:p>
        </p:txBody>
      </p:sp>
      <p:pic>
        <p:nvPicPr>
          <p:cNvPr id="683010" name="Picture 2" descr="C:\Users\Admin\Pictures\for talks\photos of scientists\PieterZeem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180634"/>
            <a:ext cx="1233917" cy="174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461611" y="2926685"/>
            <a:ext cx="1747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Pieter Zeeman (1865 - 1943)</a:t>
            </a:r>
          </a:p>
        </p:txBody>
      </p:sp>
      <p:sp>
        <p:nvSpPr>
          <p:cNvPr id="2" name="Rectangle 1"/>
          <p:cNvSpPr/>
          <p:nvPr/>
        </p:nvSpPr>
        <p:spPr>
          <a:xfrm>
            <a:off x="5364088" y="4896000"/>
            <a:ext cx="3024336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098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 condition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   S =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511199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555121" y="4318064"/>
            <a:ext cx="54191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hv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res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				   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ħ</a:t>
            </a:r>
            <a:r>
              <a:rPr lang="el-GR" sz="2800" i="1" dirty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GB" sz="2800" baseline="-25000" dirty="0">
                <a:latin typeface="Times New Roman" pitchFamily="18" charset="0"/>
                <a:cs typeface="Times New Roman" pitchFamily="18" charset="0"/>
              </a:rPr>
              <a:t>res</a:t>
            </a:r>
            <a:endParaRPr lang="pt-BR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060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3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4964349" y="3547899"/>
            <a:ext cx="3640099" cy="165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heterodyne"/>
          <p:cNvPicPr>
            <a:picLocks noChangeAspect="1" noChangeArrowheads="1"/>
          </p:cNvPicPr>
          <p:nvPr/>
        </p:nvPicPr>
        <p:blipFill>
          <a:blip r:embed="rId4" cstate="print"/>
          <a:srcRect r="753" b="1152"/>
          <a:stretch>
            <a:fillRect/>
          </a:stretch>
        </p:blipFill>
        <p:spPr bwMode="auto">
          <a:xfrm>
            <a:off x="972310" y="3573016"/>
            <a:ext cx="2787762" cy="1814009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7584" y="5373216"/>
            <a:ext cx="3491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28184" y="5229200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Bruker</a:t>
            </a:r>
            <a:r>
              <a:rPr lang="en-GB" sz="1600" dirty="0"/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75268" y="5517232"/>
            <a:ext cx="1803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res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= 10 GHz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75700" y="5955251"/>
            <a:ext cx="1957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res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= 240 GHz</a:t>
            </a:r>
          </a:p>
        </p:txBody>
      </p:sp>
    </p:spTree>
    <p:extLst>
      <p:ext uri="{BB962C8B-B14F-4D97-AF65-F5344CB8AC3E}">
        <p14:creationId xmlns:p14="http://schemas.microsoft.com/office/powerpoint/2010/main" val="423037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38000" y="4149081"/>
            <a:ext cx="2737295" cy="43204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000" y="4581128"/>
            <a:ext cx="2728528" cy="56573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643374" y="4005065"/>
            <a:ext cx="2725763" cy="576063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38000" y="4581128"/>
            <a:ext cx="2727537" cy="421721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19672" y="3861048"/>
            <a:ext cx="1584176" cy="1533073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 flipV="1">
            <a:off x="3511199" y="4149080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516216" y="1268760"/>
            <a:ext cx="2569934" cy="255454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pt-BR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</a:t>
            </a:r>
          </a:p>
          <a:p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 </a:t>
            </a:r>
          </a:p>
          <a:p>
            <a:pPr lvl="0"/>
            <a:endParaRPr lang="pt-BR" sz="3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 = ½ </a:t>
            </a:r>
          </a:p>
          <a:p>
            <a:pPr lvl="0"/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i="1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(= </a:t>
            </a:r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3620457" y="4299900"/>
            <a:ext cx="4463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7555644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38000" y="4149081"/>
            <a:ext cx="2737295" cy="43204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000" y="4581128"/>
            <a:ext cx="2728528" cy="56573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1" y="1700808"/>
            <a:ext cx="14544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34800" y="1700808"/>
            <a:ext cx="43172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3079399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3510000" y="1335769"/>
            <a:ext cx="0" cy="302933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643374" y="4005065"/>
            <a:ext cx="2725763" cy="576063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38000" y="4581128"/>
            <a:ext cx="2727537" cy="421721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19672" y="3861048"/>
            <a:ext cx="1584176" cy="1533073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3620457" y="4299900"/>
            <a:ext cx="4463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3511199" y="4267357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516216" y="1268760"/>
            <a:ext cx="2569934" cy="255454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pt-BR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</a:t>
            </a:r>
          </a:p>
          <a:p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 </a:t>
            </a:r>
          </a:p>
          <a:p>
            <a:pPr lvl="0"/>
            <a:endParaRPr lang="pt-BR" sz="3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 = ½ </a:t>
            </a:r>
          </a:p>
          <a:p>
            <a:pPr lvl="0"/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i="1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(= </a:t>
            </a:r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919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005064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19200" y="4871148"/>
            <a:ext cx="1949616" cy="358052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067944" y="4149080"/>
            <a:ext cx="0" cy="79208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638990" y="1699915"/>
            <a:ext cx="925200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405600" y="1699915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2555776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4067944" y="1699915"/>
            <a:ext cx="248" cy="266519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>
          <a:xfrm flipV="1">
            <a:off x="2462400" y="4093200"/>
            <a:ext cx="1915200" cy="34971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38000" y="4519447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987824" y="4258607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87824" y="1699915"/>
            <a:ext cx="0" cy="281420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37"/>
          <p:cNvSpPr>
            <a:spLocks/>
          </p:cNvSpPr>
          <p:nvPr/>
        </p:nvSpPr>
        <p:spPr bwMode="auto">
          <a:xfrm flipV="1">
            <a:off x="3636392" y="1699915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005368" y="2420887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19289" y="18815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555776" y="1239143"/>
            <a:ext cx="2539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-½ </a:t>
            </a:r>
            <a:endParaRPr lang="en-GB" sz="1400" dirty="0"/>
          </a:p>
        </p:txBody>
      </p:sp>
      <p:sp>
        <p:nvSpPr>
          <p:cNvPr id="10" name="Arc 9"/>
          <p:cNvSpPr/>
          <p:nvPr/>
        </p:nvSpPr>
        <p:spPr>
          <a:xfrm flipV="1">
            <a:off x="755576" y="4198148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c 36"/>
          <p:cNvSpPr/>
          <p:nvPr/>
        </p:nvSpPr>
        <p:spPr>
          <a:xfrm>
            <a:off x="687600" y="4797152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58419" y="4021038"/>
            <a:ext cx="1139828" cy="110305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516216" y="1268760"/>
            <a:ext cx="2569934" cy="255454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pt-BR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</a:t>
            </a:r>
          </a:p>
          <a:p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 </a:t>
            </a:r>
          </a:p>
          <a:p>
            <a:pPr lvl="0"/>
            <a:endParaRPr lang="pt-BR" sz="3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 = ½ </a:t>
            </a:r>
          </a:p>
          <a:p>
            <a:pPr lvl="0"/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i="1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(= </a:t>
            </a:r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3620456" y="4299900"/>
            <a:ext cx="53440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pt-BR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/2</a:t>
            </a:r>
          </a:p>
          <a:p>
            <a:endParaRPr lang="pt-BR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is the HYPERFINE COUPLING</a:t>
            </a:r>
          </a:p>
        </p:txBody>
      </p:sp>
    </p:spTree>
    <p:extLst>
      <p:ext uri="{BB962C8B-B14F-4D97-AF65-F5344CB8AC3E}">
        <p14:creationId xmlns:p14="http://schemas.microsoft.com/office/powerpoint/2010/main" val="1649668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638990" y="1699915"/>
            <a:ext cx="925200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405600" y="1699915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2555776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4068192" y="1699915"/>
            <a:ext cx="0" cy="766457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87824" y="1699916"/>
            <a:ext cx="0" cy="766456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37"/>
          <p:cNvSpPr>
            <a:spLocks/>
          </p:cNvSpPr>
          <p:nvPr/>
        </p:nvSpPr>
        <p:spPr bwMode="auto">
          <a:xfrm flipV="1">
            <a:off x="3636392" y="1699915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005368" y="2420887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19289" y="18815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4275" name="Picture 3" descr="C:\Users\Admin\Pictures\for talks\teaching\TEMPO_Aldri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405" y="4186823"/>
            <a:ext cx="2225051" cy="136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56249" y="3645024"/>
            <a:ext cx="20442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      TEMPO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£20/g from Aldrich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05068" y="5589240"/>
            <a:ext cx="3491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251519" y="3645024"/>
            <a:ext cx="4472609" cy="1893000"/>
            <a:chOff x="1251519" y="3645024"/>
            <a:chExt cx="4472609" cy="1893000"/>
          </a:xfrm>
        </p:grpSpPr>
        <p:pic>
          <p:nvPicPr>
            <p:cNvPr id="69427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r="7322" b="76710"/>
            <a:stretch/>
          </p:blipFill>
          <p:spPr bwMode="auto">
            <a:xfrm>
              <a:off x="1251519" y="3645024"/>
              <a:ext cx="4472609" cy="1197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5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t="58974" r="7322" b="27252"/>
            <a:stretch/>
          </p:blipFill>
          <p:spPr bwMode="auto">
            <a:xfrm>
              <a:off x="1251519" y="4829544"/>
              <a:ext cx="4472609" cy="708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3083947" y="4663577"/>
              <a:ext cx="309995" cy="168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835696" y="4518000"/>
              <a:ext cx="3384376" cy="31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355976" y="4365104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475384" y="4384800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40802" y="1772816"/>
            <a:ext cx="22236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Stable free radicals:</a:t>
            </a:r>
          </a:p>
          <a:p>
            <a:r>
              <a:rPr lang="en-GB" dirty="0"/>
              <a:t>	BDPA</a:t>
            </a:r>
          </a:p>
          <a:p>
            <a:r>
              <a:rPr lang="en-GB" dirty="0"/>
              <a:t>	</a:t>
            </a:r>
            <a:r>
              <a:rPr lang="en-GB" dirty="0" err="1"/>
              <a:t>Nitroxides</a:t>
            </a:r>
            <a:endParaRPr lang="en-GB" dirty="0"/>
          </a:p>
          <a:p>
            <a:r>
              <a:rPr lang="en-GB" dirty="0"/>
              <a:t>	DPPH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555776" y="1239143"/>
            <a:ext cx="2539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-½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0313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79912" y="1988840"/>
            <a:ext cx="52565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Electron paramagnetic resonance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/>
              <a:t>What it is </a:t>
            </a:r>
            <a:endParaRPr lang="en-US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Why it’s useful</a:t>
            </a:r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93250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251520" y="1916832"/>
            <a:ext cx="3334125" cy="151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753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absorbed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4068192" y="1699915"/>
            <a:ext cx="0" cy="766457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87824" y="1699916"/>
            <a:ext cx="0" cy="766456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 flipV="1">
            <a:off x="1638990" y="1699915"/>
            <a:ext cx="2861002" cy="289818"/>
            <a:chOff x="1638990" y="1699915"/>
            <a:chExt cx="2861002" cy="289818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1638990" y="1699915"/>
              <a:ext cx="925200" cy="893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405600" y="1699915"/>
              <a:ext cx="252000" cy="1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reeform 37"/>
            <p:cNvSpPr>
              <a:spLocks/>
            </p:cNvSpPr>
            <p:nvPr/>
          </p:nvSpPr>
          <p:spPr bwMode="auto">
            <a:xfrm flipV="1">
              <a:off x="2555776" y="1700808"/>
              <a:ext cx="863600" cy="288925"/>
            </a:xfrm>
            <a:custGeom>
              <a:avLst/>
              <a:gdLst>
                <a:gd name="T0" fmla="*/ 0 w 544"/>
                <a:gd name="T1" fmla="*/ 2147483647 h 182"/>
                <a:gd name="T2" fmla="*/ 2147483647 w 544"/>
                <a:gd name="T3" fmla="*/ 2147483647 h 182"/>
                <a:gd name="T4" fmla="*/ 2147483647 w 544"/>
                <a:gd name="T5" fmla="*/ 0 h 182"/>
                <a:gd name="T6" fmla="*/ 2147483647 w 544"/>
                <a:gd name="T7" fmla="*/ 2147483647 h 182"/>
                <a:gd name="T8" fmla="*/ 2147483647 w 544"/>
                <a:gd name="T9" fmla="*/ 2147483647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182"/>
                <a:gd name="T17" fmla="*/ 544 w 544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182">
                  <a:moveTo>
                    <a:pt x="0" y="182"/>
                  </a:moveTo>
                  <a:cubicBezTo>
                    <a:pt x="45" y="174"/>
                    <a:pt x="91" y="166"/>
                    <a:pt x="136" y="136"/>
                  </a:cubicBezTo>
                  <a:cubicBezTo>
                    <a:pt x="181" y="106"/>
                    <a:pt x="227" y="0"/>
                    <a:pt x="272" y="0"/>
                  </a:cubicBezTo>
                  <a:cubicBezTo>
                    <a:pt x="317" y="0"/>
                    <a:pt x="363" y="106"/>
                    <a:pt x="408" y="136"/>
                  </a:cubicBezTo>
                  <a:cubicBezTo>
                    <a:pt x="453" y="166"/>
                    <a:pt x="498" y="174"/>
                    <a:pt x="544" y="182"/>
                  </a:cubicBezTo>
                </a:path>
              </a:pathLst>
            </a:cu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 flipV="1">
              <a:off x="3636392" y="1699915"/>
              <a:ext cx="863600" cy="288925"/>
            </a:xfrm>
            <a:custGeom>
              <a:avLst/>
              <a:gdLst>
                <a:gd name="T0" fmla="*/ 0 w 544"/>
                <a:gd name="T1" fmla="*/ 2147483647 h 182"/>
                <a:gd name="T2" fmla="*/ 2147483647 w 544"/>
                <a:gd name="T3" fmla="*/ 2147483647 h 182"/>
                <a:gd name="T4" fmla="*/ 2147483647 w 544"/>
                <a:gd name="T5" fmla="*/ 0 h 182"/>
                <a:gd name="T6" fmla="*/ 2147483647 w 544"/>
                <a:gd name="T7" fmla="*/ 2147483647 h 182"/>
                <a:gd name="T8" fmla="*/ 2147483647 w 544"/>
                <a:gd name="T9" fmla="*/ 2147483647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182"/>
                <a:gd name="T17" fmla="*/ 544 w 544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182">
                  <a:moveTo>
                    <a:pt x="0" y="182"/>
                  </a:moveTo>
                  <a:cubicBezTo>
                    <a:pt x="45" y="174"/>
                    <a:pt x="91" y="166"/>
                    <a:pt x="136" y="136"/>
                  </a:cubicBezTo>
                  <a:cubicBezTo>
                    <a:pt x="181" y="106"/>
                    <a:pt x="227" y="0"/>
                    <a:pt x="272" y="0"/>
                  </a:cubicBezTo>
                  <a:cubicBezTo>
                    <a:pt x="317" y="0"/>
                    <a:pt x="363" y="106"/>
                    <a:pt x="408" y="136"/>
                  </a:cubicBezTo>
                  <a:cubicBezTo>
                    <a:pt x="453" y="166"/>
                    <a:pt x="498" y="174"/>
                    <a:pt x="544" y="182"/>
                  </a:cubicBezTo>
                </a:path>
              </a:pathLst>
            </a:cu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 flipH="1">
            <a:off x="3005368" y="2420887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19289" y="18815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4275" name="Picture 3" descr="C:\Users\Admin\Pictures\for talks\teaching\TEMPO_Aldri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405" y="4186823"/>
            <a:ext cx="2225051" cy="136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56249" y="3645024"/>
            <a:ext cx="20442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      TEMPO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£20/g from Aldrich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05068" y="5589240"/>
            <a:ext cx="3491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251519" y="3645024"/>
            <a:ext cx="4472609" cy="1893000"/>
            <a:chOff x="1251519" y="3645024"/>
            <a:chExt cx="4472609" cy="1893000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r="7322" b="76710"/>
            <a:stretch/>
          </p:blipFill>
          <p:spPr bwMode="auto">
            <a:xfrm>
              <a:off x="1251519" y="3645024"/>
              <a:ext cx="4472609" cy="1197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t="58974" r="7322" b="27252"/>
            <a:stretch/>
          </p:blipFill>
          <p:spPr bwMode="auto">
            <a:xfrm>
              <a:off x="1251519" y="4829544"/>
              <a:ext cx="4472609" cy="708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Rectangle 30"/>
            <p:cNvSpPr/>
            <p:nvPr/>
          </p:nvSpPr>
          <p:spPr>
            <a:xfrm>
              <a:off x="3083947" y="4663577"/>
              <a:ext cx="309995" cy="168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835696" y="4518000"/>
              <a:ext cx="3384376" cy="31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355976" y="4365104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475384" y="4384800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555776" y="1239143"/>
            <a:ext cx="2539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-½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14211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2"/>
            <a:ext cx="4301161" cy="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absorbed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4068192" y="1699915"/>
            <a:ext cx="0" cy="766457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87824" y="1699916"/>
            <a:ext cx="0" cy="766456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0" y="1988840"/>
            <a:ext cx="925200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405600" y="1989732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>
            <a:off x="2555776" y="1699915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" name="Freeform 37"/>
          <p:cNvSpPr>
            <a:spLocks/>
          </p:cNvSpPr>
          <p:nvPr/>
        </p:nvSpPr>
        <p:spPr bwMode="auto">
          <a:xfrm>
            <a:off x="3636392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005368" y="2420887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19289" y="18815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4275" name="Picture 3" descr="C:\Users\Admin\Pictures\for talks\teaching\TEMPO_Aldri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405" y="4186823"/>
            <a:ext cx="2225051" cy="136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56249" y="3645024"/>
            <a:ext cx="20442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      TEMPO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£20/g from Aldrich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05068" y="5589240"/>
            <a:ext cx="3491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485720" y="1988839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 37"/>
          <p:cNvSpPr>
            <a:spLocks/>
          </p:cNvSpPr>
          <p:nvPr/>
        </p:nvSpPr>
        <p:spPr bwMode="auto">
          <a:xfrm>
            <a:off x="4716512" y="1699915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29" name="Group 28"/>
          <p:cNvGrpSpPr/>
          <p:nvPr/>
        </p:nvGrpSpPr>
        <p:grpSpPr>
          <a:xfrm>
            <a:off x="1251519" y="3645024"/>
            <a:ext cx="4472609" cy="1893000"/>
            <a:chOff x="1251519" y="3645024"/>
            <a:chExt cx="4472609" cy="1893000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r="7322" b="76710"/>
            <a:stretch/>
          </p:blipFill>
          <p:spPr bwMode="auto">
            <a:xfrm>
              <a:off x="1251519" y="3645024"/>
              <a:ext cx="4472609" cy="1197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t="58974" r="7322" b="27252"/>
            <a:stretch/>
          </p:blipFill>
          <p:spPr bwMode="auto">
            <a:xfrm>
              <a:off x="1251519" y="4829544"/>
              <a:ext cx="4472609" cy="708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Rectangle 35"/>
            <p:cNvSpPr/>
            <p:nvPr/>
          </p:nvSpPr>
          <p:spPr>
            <a:xfrm>
              <a:off x="3083947" y="4663577"/>
              <a:ext cx="309995" cy="168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835696" y="4518000"/>
              <a:ext cx="3384376" cy="31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355976" y="4365104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475384" y="4384800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411760" y="1239143"/>
            <a:ext cx="3348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1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0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25440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710309" y="6021288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475655" y="1334214"/>
            <a:ext cx="4798191" cy="475908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5726068"/>
            <a:ext cx="4301161" cy="1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638991" y="1499058"/>
            <a:ext cx="0" cy="422701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0" y="2628275"/>
            <a:ext cx="925200" cy="2867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412800" y="2631139"/>
            <a:ext cx="234000" cy="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>
            <a:off x="2555776" y="1700808"/>
            <a:ext cx="863600" cy="927467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" name="Freeform 37"/>
          <p:cNvSpPr>
            <a:spLocks/>
          </p:cNvSpPr>
          <p:nvPr/>
        </p:nvSpPr>
        <p:spPr bwMode="auto">
          <a:xfrm>
            <a:off x="3636392" y="1703675"/>
            <a:ext cx="863600" cy="927467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492800" y="2628272"/>
            <a:ext cx="234000" cy="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 37"/>
          <p:cNvSpPr>
            <a:spLocks/>
          </p:cNvSpPr>
          <p:nvPr/>
        </p:nvSpPr>
        <p:spPr bwMode="auto">
          <a:xfrm>
            <a:off x="4716512" y="1700808"/>
            <a:ext cx="863600" cy="927467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932040" y="2639015"/>
            <a:ext cx="144016" cy="861993"/>
            <a:chOff x="4932040" y="2420888"/>
            <a:chExt cx="216024" cy="861993"/>
          </a:xfrm>
        </p:grpSpPr>
        <p:sp>
          <p:nvSpPr>
            <p:cNvPr id="49" name="Freeform 9"/>
            <p:cNvSpPr>
              <a:spLocks/>
            </p:cNvSpPr>
            <p:nvPr/>
          </p:nvSpPr>
          <p:spPr bwMode="auto">
            <a:xfrm rot="16200000">
              <a:off x="4896383" y="3031200"/>
              <a:ext cx="287338" cy="216024"/>
            </a:xfrm>
            <a:custGeom>
              <a:avLst/>
              <a:gdLst>
                <a:gd name="T0" fmla="*/ 0 w 181"/>
                <a:gd name="T1" fmla="*/ 41 h 273"/>
                <a:gd name="T2" fmla="*/ 45 w 181"/>
                <a:gd name="T3" fmla="*/ 0 h 273"/>
                <a:gd name="T4" fmla="*/ 91 w 181"/>
                <a:gd name="T5" fmla="*/ 41 h 273"/>
                <a:gd name="T6" fmla="*/ 136 w 181"/>
                <a:gd name="T7" fmla="*/ 81 h 273"/>
                <a:gd name="T8" fmla="*/ 181 w 181"/>
                <a:gd name="T9" fmla="*/ 41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273"/>
                <a:gd name="T17" fmla="*/ 181 w 181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273">
                  <a:moveTo>
                    <a:pt x="0" y="136"/>
                  </a:moveTo>
                  <a:cubicBezTo>
                    <a:pt x="15" y="68"/>
                    <a:pt x="30" y="0"/>
                    <a:pt x="45" y="0"/>
                  </a:cubicBezTo>
                  <a:cubicBezTo>
                    <a:pt x="60" y="0"/>
                    <a:pt x="76" y="91"/>
                    <a:pt x="91" y="136"/>
                  </a:cubicBezTo>
                  <a:cubicBezTo>
                    <a:pt x="106" y="181"/>
                    <a:pt x="121" y="273"/>
                    <a:pt x="136" y="273"/>
                  </a:cubicBezTo>
                  <a:cubicBezTo>
                    <a:pt x="151" y="273"/>
                    <a:pt x="174" y="159"/>
                    <a:pt x="181" y="13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 rot="16200000">
              <a:off x="4896383" y="2743883"/>
              <a:ext cx="287338" cy="216024"/>
            </a:xfrm>
            <a:custGeom>
              <a:avLst/>
              <a:gdLst>
                <a:gd name="T0" fmla="*/ 0 w 181"/>
                <a:gd name="T1" fmla="*/ 41 h 273"/>
                <a:gd name="T2" fmla="*/ 45 w 181"/>
                <a:gd name="T3" fmla="*/ 0 h 273"/>
                <a:gd name="T4" fmla="*/ 91 w 181"/>
                <a:gd name="T5" fmla="*/ 41 h 273"/>
                <a:gd name="T6" fmla="*/ 136 w 181"/>
                <a:gd name="T7" fmla="*/ 81 h 273"/>
                <a:gd name="T8" fmla="*/ 181 w 181"/>
                <a:gd name="T9" fmla="*/ 41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273"/>
                <a:gd name="T17" fmla="*/ 181 w 181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273">
                  <a:moveTo>
                    <a:pt x="0" y="136"/>
                  </a:moveTo>
                  <a:cubicBezTo>
                    <a:pt x="15" y="68"/>
                    <a:pt x="30" y="0"/>
                    <a:pt x="45" y="0"/>
                  </a:cubicBezTo>
                  <a:cubicBezTo>
                    <a:pt x="60" y="0"/>
                    <a:pt x="76" y="91"/>
                    <a:pt x="91" y="136"/>
                  </a:cubicBezTo>
                  <a:cubicBezTo>
                    <a:pt x="106" y="181"/>
                    <a:pt x="121" y="273"/>
                    <a:pt x="136" y="273"/>
                  </a:cubicBezTo>
                  <a:cubicBezTo>
                    <a:pt x="151" y="273"/>
                    <a:pt x="174" y="159"/>
                    <a:pt x="181" y="13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 rot="16200000">
              <a:off x="4896383" y="2456545"/>
              <a:ext cx="287338" cy="216024"/>
            </a:xfrm>
            <a:custGeom>
              <a:avLst/>
              <a:gdLst>
                <a:gd name="T0" fmla="*/ 0 w 181"/>
                <a:gd name="T1" fmla="*/ 41 h 273"/>
                <a:gd name="T2" fmla="*/ 45 w 181"/>
                <a:gd name="T3" fmla="*/ 0 h 273"/>
                <a:gd name="T4" fmla="*/ 91 w 181"/>
                <a:gd name="T5" fmla="*/ 41 h 273"/>
                <a:gd name="T6" fmla="*/ 136 w 181"/>
                <a:gd name="T7" fmla="*/ 81 h 273"/>
                <a:gd name="T8" fmla="*/ 181 w 181"/>
                <a:gd name="T9" fmla="*/ 41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273"/>
                <a:gd name="T17" fmla="*/ 181 w 181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273">
                  <a:moveTo>
                    <a:pt x="0" y="136"/>
                  </a:moveTo>
                  <a:cubicBezTo>
                    <a:pt x="15" y="68"/>
                    <a:pt x="30" y="0"/>
                    <a:pt x="45" y="0"/>
                  </a:cubicBezTo>
                  <a:cubicBezTo>
                    <a:pt x="60" y="0"/>
                    <a:pt x="76" y="91"/>
                    <a:pt x="91" y="136"/>
                  </a:cubicBezTo>
                  <a:cubicBezTo>
                    <a:pt x="106" y="181"/>
                    <a:pt x="121" y="273"/>
                    <a:pt x="136" y="273"/>
                  </a:cubicBezTo>
                  <a:cubicBezTo>
                    <a:pt x="151" y="273"/>
                    <a:pt x="174" y="159"/>
                    <a:pt x="181" y="13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655600" y="2014684"/>
            <a:ext cx="860617" cy="478216"/>
            <a:chOff x="5655600" y="2014684"/>
            <a:chExt cx="860617" cy="478216"/>
          </a:xfrm>
        </p:grpSpPr>
        <p:sp>
          <p:nvSpPr>
            <p:cNvPr id="53" name="Freeform 9"/>
            <p:cNvSpPr>
              <a:spLocks/>
            </p:cNvSpPr>
            <p:nvPr/>
          </p:nvSpPr>
          <p:spPr bwMode="auto">
            <a:xfrm>
              <a:off x="5655600" y="2014684"/>
              <a:ext cx="287338" cy="478216"/>
            </a:xfrm>
            <a:custGeom>
              <a:avLst/>
              <a:gdLst>
                <a:gd name="T0" fmla="*/ 0 w 181"/>
                <a:gd name="T1" fmla="*/ 41 h 273"/>
                <a:gd name="T2" fmla="*/ 45 w 181"/>
                <a:gd name="T3" fmla="*/ 0 h 273"/>
                <a:gd name="T4" fmla="*/ 91 w 181"/>
                <a:gd name="T5" fmla="*/ 41 h 273"/>
                <a:gd name="T6" fmla="*/ 136 w 181"/>
                <a:gd name="T7" fmla="*/ 81 h 273"/>
                <a:gd name="T8" fmla="*/ 181 w 181"/>
                <a:gd name="T9" fmla="*/ 41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273"/>
                <a:gd name="T17" fmla="*/ 181 w 181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273">
                  <a:moveTo>
                    <a:pt x="0" y="136"/>
                  </a:moveTo>
                  <a:cubicBezTo>
                    <a:pt x="15" y="68"/>
                    <a:pt x="30" y="0"/>
                    <a:pt x="45" y="0"/>
                  </a:cubicBezTo>
                  <a:cubicBezTo>
                    <a:pt x="60" y="0"/>
                    <a:pt x="76" y="91"/>
                    <a:pt x="91" y="136"/>
                  </a:cubicBezTo>
                  <a:cubicBezTo>
                    <a:pt x="106" y="181"/>
                    <a:pt x="121" y="273"/>
                    <a:pt x="136" y="273"/>
                  </a:cubicBezTo>
                  <a:cubicBezTo>
                    <a:pt x="151" y="273"/>
                    <a:pt x="174" y="159"/>
                    <a:pt x="181" y="13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Freeform 10"/>
            <p:cNvSpPr>
              <a:spLocks/>
            </p:cNvSpPr>
            <p:nvPr/>
          </p:nvSpPr>
          <p:spPr bwMode="auto">
            <a:xfrm>
              <a:off x="5941541" y="2014684"/>
              <a:ext cx="287338" cy="478216"/>
            </a:xfrm>
            <a:custGeom>
              <a:avLst/>
              <a:gdLst>
                <a:gd name="T0" fmla="*/ 0 w 181"/>
                <a:gd name="T1" fmla="*/ 41 h 273"/>
                <a:gd name="T2" fmla="*/ 45 w 181"/>
                <a:gd name="T3" fmla="*/ 0 h 273"/>
                <a:gd name="T4" fmla="*/ 91 w 181"/>
                <a:gd name="T5" fmla="*/ 41 h 273"/>
                <a:gd name="T6" fmla="*/ 136 w 181"/>
                <a:gd name="T7" fmla="*/ 81 h 273"/>
                <a:gd name="T8" fmla="*/ 181 w 181"/>
                <a:gd name="T9" fmla="*/ 41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273"/>
                <a:gd name="T17" fmla="*/ 181 w 181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273">
                  <a:moveTo>
                    <a:pt x="0" y="136"/>
                  </a:moveTo>
                  <a:cubicBezTo>
                    <a:pt x="15" y="68"/>
                    <a:pt x="30" y="0"/>
                    <a:pt x="45" y="0"/>
                  </a:cubicBezTo>
                  <a:cubicBezTo>
                    <a:pt x="60" y="0"/>
                    <a:pt x="76" y="91"/>
                    <a:pt x="91" y="136"/>
                  </a:cubicBezTo>
                  <a:cubicBezTo>
                    <a:pt x="106" y="181"/>
                    <a:pt x="121" y="273"/>
                    <a:pt x="136" y="273"/>
                  </a:cubicBezTo>
                  <a:cubicBezTo>
                    <a:pt x="151" y="273"/>
                    <a:pt x="174" y="159"/>
                    <a:pt x="181" y="13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6228879" y="2014684"/>
              <a:ext cx="287338" cy="478216"/>
            </a:xfrm>
            <a:custGeom>
              <a:avLst/>
              <a:gdLst>
                <a:gd name="T0" fmla="*/ 0 w 181"/>
                <a:gd name="T1" fmla="*/ 41 h 273"/>
                <a:gd name="T2" fmla="*/ 45 w 181"/>
                <a:gd name="T3" fmla="*/ 0 h 273"/>
                <a:gd name="T4" fmla="*/ 91 w 181"/>
                <a:gd name="T5" fmla="*/ 41 h 273"/>
                <a:gd name="T6" fmla="*/ 136 w 181"/>
                <a:gd name="T7" fmla="*/ 81 h 273"/>
                <a:gd name="T8" fmla="*/ 181 w 181"/>
                <a:gd name="T9" fmla="*/ 41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273"/>
                <a:gd name="T17" fmla="*/ 181 w 181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273">
                  <a:moveTo>
                    <a:pt x="0" y="136"/>
                  </a:moveTo>
                  <a:cubicBezTo>
                    <a:pt x="15" y="68"/>
                    <a:pt x="30" y="0"/>
                    <a:pt x="45" y="0"/>
                  </a:cubicBezTo>
                  <a:cubicBezTo>
                    <a:pt x="60" y="0"/>
                    <a:pt x="76" y="91"/>
                    <a:pt x="91" y="136"/>
                  </a:cubicBezTo>
                  <a:cubicBezTo>
                    <a:pt x="106" y="181"/>
                    <a:pt x="121" y="273"/>
                    <a:pt x="136" y="273"/>
                  </a:cubicBezTo>
                  <a:cubicBezTo>
                    <a:pt x="151" y="273"/>
                    <a:pt x="174" y="159"/>
                    <a:pt x="181" y="13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cxnSp>
        <p:nvCxnSpPr>
          <p:cNvPr id="4" name="Straight Connector 3"/>
          <p:cNvCxnSpPr/>
          <p:nvPr/>
        </p:nvCxnSpPr>
        <p:spPr>
          <a:xfrm flipV="1">
            <a:off x="4917600" y="2492896"/>
            <a:ext cx="0" cy="100811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076056" y="1980129"/>
            <a:ext cx="0" cy="1520879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71800" y="2924944"/>
            <a:ext cx="24482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Magnetic field modulation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(~10 to 100 kHz)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5076056" y="1988840"/>
            <a:ext cx="1584176" cy="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4932040" y="2492896"/>
            <a:ext cx="1584176" cy="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6"/>
          <p:cNvSpPr>
            <a:spLocks/>
          </p:cNvSpPr>
          <p:nvPr/>
        </p:nvSpPr>
        <p:spPr bwMode="auto">
          <a:xfrm>
            <a:off x="4803180" y="4293890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6" name="Straight Connector 35"/>
          <p:cNvCxnSpPr/>
          <p:nvPr/>
        </p:nvCxnSpPr>
        <p:spPr>
          <a:xfrm flipH="1" flipV="1">
            <a:off x="5148064" y="1699916"/>
            <a:ext cx="248" cy="388853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444209" y="2926685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Advantage: noise only at </a:t>
            </a:r>
          </a:p>
          <a:p>
            <a:r>
              <a:rPr lang="en-GB" sz="2000" dirty="0"/>
              <a:t>modulation frequency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-36512" y="1455167"/>
            <a:ext cx="17014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absorbed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Differential </a:t>
            </a:r>
          </a:p>
          <a:p>
            <a:r>
              <a:rPr lang="en-GB" sz="2400" dirty="0"/>
              <a:t>absorption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411760" y="1239143"/>
            <a:ext cx="3348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1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0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1601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 animBg="1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2"/>
            <a:ext cx="4301161" cy="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9812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Differentialabsorption</a:t>
            </a:r>
            <a:r>
              <a:rPr lang="en-GB" sz="2400" dirty="0"/>
              <a:t> 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4068192" y="1798448"/>
            <a:ext cx="0" cy="170256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72668" y="1798448"/>
            <a:ext cx="15156" cy="170256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0" y="2087372"/>
            <a:ext cx="925200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405600" y="2050971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3005368" y="3356991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43318" y="2751311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pic>
        <p:nvPicPr>
          <p:cNvPr id="694275" name="Picture 3" descr="C:\Users\Admin\Pictures\for talks\teaching\TEMPO_Aldri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405" y="4186823"/>
            <a:ext cx="2225051" cy="136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56249" y="3645024"/>
            <a:ext cx="20442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      TEMPO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£20/g from Aldrich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05068" y="5589240"/>
            <a:ext cx="3491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cxnSp>
        <p:nvCxnSpPr>
          <p:cNvPr id="24" name="Straight Connector 23"/>
          <p:cNvCxnSpPr>
            <a:endCxn id="57" idx="2"/>
          </p:cNvCxnSpPr>
          <p:nvPr/>
        </p:nvCxnSpPr>
        <p:spPr>
          <a:xfrm flipV="1">
            <a:off x="4485720" y="2087372"/>
            <a:ext cx="172722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1251519" y="3645024"/>
            <a:ext cx="4472609" cy="1893000"/>
            <a:chOff x="1251519" y="3645024"/>
            <a:chExt cx="4472609" cy="1893000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r="7322" b="76710"/>
            <a:stretch/>
          </p:blipFill>
          <p:spPr bwMode="auto">
            <a:xfrm>
              <a:off x="1251519" y="3645024"/>
              <a:ext cx="4472609" cy="1197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15" t="58974" r="7322" b="27252"/>
            <a:stretch/>
          </p:blipFill>
          <p:spPr bwMode="auto">
            <a:xfrm>
              <a:off x="1251519" y="4829544"/>
              <a:ext cx="4472609" cy="708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Rectangle 35"/>
            <p:cNvSpPr/>
            <p:nvPr/>
          </p:nvSpPr>
          <p:spPr>
            <a:xfrm>
              <a:off x="3083947" y="4663577"/>
              <a:ext cx="309995" cy="168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835696" y="4518000"/>
              <a:ext cx="3384376" cy="31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355976" y="4365104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475384" y="4384800"/>
              <a:ext cx="944488" cy="309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2627784" y="1727332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rc 1"/>
          <p:cNvSpPr/>
          <p:nvPr/>
        </p:nvSpPr>
        <p:spPr>
          <a:xfrm rot="5400000">
            <a:off x="2330736" y="1736348"/>
            <a:ext cx="432048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Arc 47"/>
          <p:cNvSpPr/>
          <p:nvPr/>
        </p:nvSpPr>
        <p:spPr>
          <a:xfrm rot="17239786">
            <a:off x="3201889" y="2092046"/>
            <a:ext cx="359245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5148064" y="1764506"/>
            <a:ext cx="0" cy="766456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57" idx="2"/>
          </p:cNvCxnSpPr>
          <p:nvPr/>
        </p:nvCxnSpPr>
        <p:spPr>
          <a:xfrm>
            <a:off x="4466959" y="2075851"/>
            <a:ext cx="191483" cy="1152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 6"/>
          <p:cNvSpPr>
            <a:spLocks/>
          </p:cNvSpPr>
          <p:nvPr/>
        </p:nvSpPr>
        <p:spPr bwMode="auto">
          <a:xfrm rot="227193">
            <a:off x="3690088" y="1723619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Arc 51"/>
          <p:cNvSpPr/>
          <p:nvPr/>
        </p:nvSpPr>
        <p:spPr>
          <a:xfrm rot="5627193">
            <a:off x="3405832" y="1704900"/>
            <a:ext cx="432048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Arc 52"/>
          <p:cNvSpPr/>
          <p:nvPr/>
        </p:nvSpPr>
        <p:spPr>
          <a:xfrm rot="17466979">
            <a:off x="4251673" y="2114949"/>
            <a:ext cx="359245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5517282" y="2050971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reeform 6"/>
          <p:cNvSpPr>
            <a:spLocks/>
          </p:cNvSpPr>
          <p:nvPr/>
        </p:nvSpPr>
        <p:spPr bwMode="auto">
          <a:xfrm>
            <a:off x="4739466" y="1727332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" name="Arc 56"/>
          <p:cNvSpPr/>
          <p:nvPr/>
        </p:nvSpPr>
        <p:spPr>
          <a:xfrm rot="5400000">
            <a:off x="4442418" y="1736348"/>
            <a:ext cx="432048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Arc 57"/>
          <p:cNvSpPr/>
          <p:nvPr/>
        </p:nvSpPr>
        <p:spPr>
          <a:xfrm rot="17239786">
            <a:off x="5313571" y="2092046"/>
            <a:ext cx="359245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3319289" y="284422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19069542">
            <a:off x="3182197" y="1951200"/>
            <a:ext cx="180020" cy="13042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rot="19301454">
            <a:off x="4232441" y="1972800"/>
            <a:ext cx="180020" cy="13042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 rot="19069542">
            <a:off x="5307603" y="1936800"/>
            <a:ext cx="180020" cy="13042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2411760" y="1239143"/>
            <a:ext cx="3348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1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0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186891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38991" y="2636912"/>
            <a:ext cx="4301161" cy="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9812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Differentialabsorption</a:t>
            </a:r>
            <a:r>
              <a:rPr lang="en-GB" sz="2400" dirty="0"/>
              <a:t> 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38990" y="2087372"/>
            <a:ext cx="925200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405600" y="2050971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43318" y="2751311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pic>
        <p:nvPicPr>
          <p:cNvPr id="694275" name="Picture 3" descr="C:\Users\Admin\Pictures\for talks\teaching\TEMPO_Aldri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405" y="4186823"/>
            <a:ext cx="2225051" cy="136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56249" y="3645024"/>
            <a:ext cx="20442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      TEMPO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£20/g from Aldrich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05068" y="5589240"/>
            <a:ext cx="3491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cxnSp>
        <p:nvCxnSpPr>
          <p:cNvPr id="24" name="Straight Connector 23"/>
          <p:cNvCxnSpPr>
            <a:endCxn id="57" idx="2"/>
          </p:cNvCxnSpPr>
          <p:nvPr/>
        </p:nvCxnSpPr>
        <p:spPr>
          <a:xfrm flipV="1">
            <a:off x="4485720" y="2087372"/>
            <a:ext cx="172722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2627784" y="1727332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Arc 1"/>
          <p:cNvSpPr/>
          <p:nvPr/>
        </p:nvSpPr>
        <p:spPr>
          <a:xfrm rot="5400000">
            <a:off x="2330736" y="1736348"/>
            <a:ext cx="432048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Arc 47"/>
          <p:cNvSpPr/>
          <p:nvPr/>
        </p:nvSpPr>
        <p:spPr>
          <a:xfrm rot="17239786">
            <a:off x="3201889" y="2092046"/>
            <a:ext cx="359245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/>
          <p:cNvCxnSpPr>
            <a:endCxn id="57" idx="2"/>
          </p:cNvCxnSpPr>
          <p:nvPr/>
        </p:nvCxnSpPr>
        <p:spPr>
          <a:xfrm>
            <a:off x="4466959" y="2075851"/>
            <a:ext cx="191483" cy="1152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 6"/>
          <p:cNvSpPr>
            <a:spLocks/>
          </p:cNvSpPr>
          <p:nvPr/>
        </p:nvSpPr>
        <p:spPr bwMode="auto">
          <a:xfrm rot="227193">
            <a:off x="3690088" y="1723619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Arc 51"/>
          <p:cNvSpPr/>
          <p:nvPr/>
        </p:nvSpPr>
        <p:spPr>
          <a:xfrm rot="5627193">
            <a:off x="3405832" y="1704900"/>
            <a:ext cx="432048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Arc 52"/>
          <p:cNvSpPr/>
          <p:nvPr/>
        </p:nvSpPr>
        <p:spPr>
          <a:xfrm rot="17466979">
            <a:off x="4251673" y="2114949"/>
            <a:ext cx="359245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5517282" y="2050971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reeform 6"/>
          <p:cNvSpPr>
            <a:spLocks/>
          </p:cNvSpPr>
          <p:nvPr/>
        </p:nvSpPr>
        <p:spPr bwMode="auto">
          <a:xfrm>
            <a:off x="4739466" y="1727332"/>
            <a:ext cx="689768" cy="647278"/>
          </a:xfrm>
          <a:custGeom>
            <a:avLst/>
            <a:gdLst>
              <a:gd name="T0" fmla="*/ 0 w 181"/>
              <a:gd name="T1" fmla="*/ 2147483647 h 273"/>
              <a:gd name="T2" fmla="*/ 2147483647 w 181"/>
              <a:gd name="T3" fmla="*/ 0 h 273"/>
              <a:gd name="T4" fmla="*/ 2147483647 w 181"/>
              <a:gd name="T5" fmla="*/ 2147483647 h 273"/>
              <a:gd name="T6" fmla="*/ 2147483647 w 181"/>
              <a:gd name="T7" fmla="*/ 2147483647 h 273"/>
              <a:gd name="T8" fmla="*/ 2147483647 w 181"/>
              <a:gd name="T9" fmla="*/ 2147483647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73"/>
              <a:gd name="T17" fmla="*/ 181 w 181"/>
              <a:gd name="T18" fmla="*/ 273 h 2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73">
                <a:moveTo>
                  <a:pt x="0" y="136"/>
                </a:moveTo>
                <a:cubicBezTo>
                  <a:pt x="15" y="68"/>
                  <a:pt x="30" y="0"/>
                  <a:pt x="45" y="0"/>
                </a:cubicBezTo>
                <a:cubicBezTo>
                  <a:pt x="60" y="0"/>
                  <a:pt x="76" y="91"/>
                  <a:pt x="91" y="136"/>
                </a:cubicBezTo>
                <a:cubicBezTo>
                  <a:pt x="106" y="181"/>
                  <a:pt x="121" y="273"/>
                  <a:pt x="136" y="273"/>
                </a:cubicBezTo>
                <a:cubicBezTo>
                  <a:pt x="151" y="273"/>
                  <a:pt x="174" y="159"/>
                  <a:pt x="181" y="13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" name="Arc 56"/>
          <p:cNvSpPr/>
          <p:nvPr/>
        </p:nvSpPr>
        <p:spPr>
          <a:xfrm rot="5400000">
            <a:off x="4442418" y="1736348"/>
            <a:ext cx="432048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Arc 57"/>
          <p:cNvSpPr/>
          <p:nvPr/>
        </p:nvSpPr>
        <p:spPr>
          <a:xfrm rot="17239786">
            <a:off x="5313571" y="2092046"/>
            <a:ext cx="359245" cy="270000"/>
          </a:xfrm>
          <a:prstGeom prst="arc">
            <a:avLst>
              <a:gd name="adj1" fmla="val 17625285"/>
              <a:gd name="adj2" fmla="val 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rot="19069542">
            <a:off x="3182197" y="1951200"/>
            <a:ext cx="180020" cy="13042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rot="19301454">
            <a:off x="4232441" y="1972800"/>
            <a:ext cx="180020" cy="13042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 rot="19069542">
            <a:off x="5307603" y="1936800"/>
            <a:ext cx="180020" cy="13042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5" r="7322" b="76710"/>
          <a:stretch/>
        </p:blipFill>
        <p:spPr bwMode="auto">
          <a:xfrm>
            <a:off x="1251519" y="3645024"/>
            <a:ext cx="4472609" cy="1197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5" t="58974" r="7322" b="27252"/>
          <a:stretch/>
        </p:blipFill>
        <p:spPr bwMode="auto">
          <a:xfrm>
            <a:off x="1251519" y="4829544"/>
            <a:ext cx="4472609" cy="70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Rectangle 61"/>
          <p:cNvSpPr/>
          <p:nvPr/>
        </p:nvSpPr>
        <p:spPr>
          <a:xfrm>
            <a:off x="3083947" y="4663577"/>
            <a:ext cx="309995" cy="168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2411760" y="1239143"/>
            <a:ext cx="3348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1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0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027578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  <a:p>
            <a:pPr algn="ctr"/>
            <a:r>
              <a:rPr lang="en-GB" sz="4000" dirty="0"/>
              <a:t>spectrometer</a:t>
            </a:r>
          </a:p>
        </p:txBody>
      </p:sp>
      <p:pic>
        <p:nvPicPr>
          <p:cNvPr id="32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5595768" y="1916832"/>
            <a:ext cx="331846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148064" y="3663026"/>
            <a:ext cx="1152128" cy="207023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Console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588224" y="4437112"/>
            <a:ext cx="1368152" cy="64807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Computer</a:t>
            </a:r>
          </a:p>
        </p:txBody>
      </p:sp>
      <p:cxnSp>
        <p:nvCxnSpPr>
          <p:cNvPr id="5" name="Straight Connector 4"/>
          <p:cNvCxnSpPr>
            <a:endCxn id="34" idx="1"/>
          </p:cNvCxnSpPr>
          <p:nvPr/>
        </p:nvCxnSpPr>
        <p:spPr>
          <a:xfrm>
            <a:off x="6300192" y="4761148"/>
            <a:ext cx="288032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1259632" y="4589512"/>
            <a:ext cx="720080" cy="999728"/>
            <a:chOff x="1259632" y="4589512"/>
            <a:chExt cx="720080" cy="999728"/>
          </a:xfrm>
        </p:grpSpPr>
        <p:sp>
          <p:nvSpPr>
            <p:cNvPr id="37" name="Rectangle 36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ectangle 58"/>
          <p:cNvSpPr/>
          <p:nvPr/>
        </p:nvSpPr>
        <p:spPr>
          <a:xfrm>
            <a:off x="2987824" y="4581128"/>
            <a:ext cx="720080" cy="99972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2987824" y="4581128"/>
            <a:ext cx="720080" cy="999728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2987824" y="4581128"/>
            <a:ext cx="720080" cy="999728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707904" y="5373216"/>
            <a:ext cx="1440160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5536" y="5733256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Electromagnet (up to 1.5 T) or superconducting magnet for higher field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2483768" y="4077072"/>
            <a:ext cx="0" cy="100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267744" y="4797152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39552" y="3176972"/>
            <a:ext cx="1728192" cy="104411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Microwave bridge</a:t>
            </a:r>
          </a:p>
        </p:txBody>
      </p:sp>
      <p:cxnSp>
        <p:nvCxnSpPr>
          <p:cNvPr id="69" name="Straight Connector 68"/>
          <p:cNvCxnSpPr/>
          <p:nvPr/>
        </p:nvCxnSpPr>
        <p:spPr>
          <a:xfrm>
            <a:off x="2267744" y="3861048"/>
            <a:ext cx="2880320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267744" y="4077072"/>
            <a:ext cx="216024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096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  <a:p>
            <a:pPr algn="ctr"/>
            <a:r>
              <a:rPr lang="en-GB" sz="4000" dirty="0"/>
              <a:t>spectrometer</a:t>
            </a:r>
          </a:p>
        </p:txBody>
      </p:sp>
      <p:pic>
        <p:nvPicPr>
          <p:cNvPr id="32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5595768" y="1916832"/>
            <a:ext cx="331846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7" name="Straight Connector 66"/>
          <p:cNvCxnSpPr/>
          <p:nvPr/>
        </p:nvCxnSpPr>
        <p:spPr>
          <a:xfrm>
            <a:off x="3167844" y="4457132"/>
            <a:ext cx="0" cy="100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951819" y="5209024"/>
            <a:ext cx="423545" cy="5040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23528" y="1916832"/>
            <a:ext cx="3816424" cy="23042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1979548"/>
            <a:ext cx="851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Bridge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2699792" y="2164214"/>
            <a:ext cx="936104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source</a:t>
            </a:r>
          </a:p>
        </p:txBody>
      </p:sp>
      <p:cxnSp>
        <p:nvCxnSpPr>
          <p:cNvPr id="8" name="Straight Arrow Connector 7"/>
          <p:cNvCxnSpPr>
            <a:stCxn id="4" idx="2"/>
          </p:cNvCxnSpPr>
          <p:nvPr/>
        </p:nvCxnSpPr>
        <p:spPr>
          <a:xfrm>
            <a:off x="3167844" y="267291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627784" y="3356992"/>
            <a:ext cx="648072" cy="648072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171292" y="393305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123728" y="3681028"/>
            <a:ext cx="504685" cy="0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ircular Arrow 10"/>
          <p:cNvSpPr/>
          <p:nvPr/>
        </p:nvSpPr>
        <p:spPr>
          <a:xfrm rot="5400000">
            <a:off x="2627784" y="3356992"/>
            <a:ext cx="612068" cy="61206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179991" y="4841540"/>
            <a:ext cx="0" cy="3674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971600" y="3424354"/>
            <a:ext cx="1152128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detector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43809" y="5037074"/>
            <a:ext cx="683956" cy="84019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002119" y="5867980"/>
            <a:ext cx="2416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Microwave resonator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555776" y="5085184"/>
            <a:ext cx="216024" cy="747700"/>
            <a:chOff x="1259632" y="4589512"/>
            <a:chExt cx="720080" cy="999728"/>
          </a:xfrm>
        </p:grpSpPr>
        <p:sp>
          <p:nvSpPr>
            <p:cNvPr id="38" name="Rectangle 37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3635896" y="5085184"/>
            <a:ext cx="216024" cy="747700"/>
            <a:chOff x="1259632" y="4589512"/>
            <a:chExt cx="720080" cy="999728"/>
          </a:xfrm>
        </p:grpSpPr>
        <p:sp>
          <p:nvSpPr>
            <p:cNvPr id="43" name="Rectangle 4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1259632" y="4949552"/>
            <a:ext cx="720080" cy="999728"/>
            <a:chOff x="1259632" y="4589512"/>
            <a:chExt cx="720080" cy="999728"/>
          </a:xfrm>
        </p:grpSpPr>
        <p:sp>
          <p:nvSpPr>
            <p:cNvPr id="49" name="Rectangle 48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4355976" y="4941168"/>
            <a:ext cx="720080" cy="999728"/>
            <a:chOff x="1259632" y="4589512"/>
            <a:chExt cx="720080" cy="999728"/>
          </a:xfrm>
        </p:grpSpPr>
        <p:sp>
          <p:nvSpPr>
            <p:cNvPr id="53" name="Rectangle 5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55"/>
          <p:cNvSpPr/>
          <p:nvPr/>
        </p:nvSpPr>
        <p:spPr>
          <a:xfrm>
            <a:off x="219461" y="4355812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 Modulation coils</a:t>
            </a:r>
          </a:p>
        </p:txBody>
      </p:sp>
      <p:cxnSp>
        <p:nvCxnSpPr>
          <p:cNvPr id="15" name="Straight Arrow Connector 14"/>
          <p:cNvCxnSpPr>
            <a:stCxn id="56" idx="3"/>
            <a:endCxn id="38" idx="0"/>
          </p:cNvCxnSpPr>
          <p:nvPr/>
        </p:nvCxnSpPr>
        <p:spPr>
          <a:xfrm>
            <a:off x="2122546" y="4540478"/>
            <a:ext cx="541242" cy="54470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582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  <a:p>
            <a:pPr algn="ctr"/>
            <a:r>
              <a:rPr lang="en-GB" sz="4000" dirty="0"/>
              <a:t>spectrometer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3167844" y="4457132"/>
            <a:ext cx="0" cy="100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951819" y="5209024"/>
            <a:ext cx="423545" cy="5040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23528" y="1916832"/>
            <a:ext cx="3816424" cy="23042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1979548"/>
            <a:ext cx="851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Bridge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2699792" y="2164214"/>
            <a:ext cx="936104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source</a:t>
            </a:r>
          </a:p>
        </p:txBody>
      </p:sp>
      <p:cxnSp>
        <p:nvCxnSpPr>
          <p:cNvPr id="8" name="Straight Arrow Connector 7"/>
          <p:cNvCxnSpPr>
            <a:stCxn id="4" idx="2"/>
          </p:cNvCxnSpPr>
          <p:nvPr/>
        </p:nvCxnSpPr>
        <p:spPr>
          <a:xfrm>
            <a:off x="3167844" y="267291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627784" y="3356992"/>
            <a:ext cx="648072" cy="648072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171292" y="393305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123728" y="3681028"/>
            <a:ext cx="504685" cy="0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ircular Arrow 10"/>
          <p:cNvSpPr/>
          <p:nvPr/>
        </p:nvSpPr>
        <p:spPr>
          <a:xfrm rot="5400000">
            <a:off x="2627784" y="3356992"/>
            <a:ext cx="612068" cy="61206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179991" y="4841540"/>
            <a:ext cx="0" cy="3674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971600" y="3424354"/>
            <a:ext cx="1152128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detector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43809" y="5037074"/>
            <a:ext cx="683956" cy="84019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002119" y="5867980"/>
            <a:ext cx="2416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Microwave resonator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555776" y="5085184"/>
            <a:ext cx="216024" cy="747700"/>
            <a:chOff x="1259632" y="4589512"/>
            <a:chExt cx="720080" cy="999728"/>
          </a:xfrm>
        </p:grpSpPr>
        <p:sp>
          <p:nvSpPr>
            <p:cNvPr id="38" name="Rectangle 37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3635896" y="5085184"/>
            <a:ext cx="216024" cy="747700"/>
            <a:chOff x="1259632" y="4589512"/>
            <a:chExt cx="720080" cy="999728"/>
          </a:xfrm>
        </p:grpSpPr>
        <p:sp>
          <p:nvSpPr>
            <p:cNvPr id="43" name="Rectangle 4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1259632" y="4949552"/>
            <a:ext cx="720080" cy="999728"/>
            <a:chOff x="1259632" y="4589512"/>
            <a:chExt cx="720080" cy="999728"/>
          </a:xfrm>
        </p:grpSpPr>
        <p:sp>
          <p:nvSpPr>
            <p:cNvPr id="49" name="Rectangle 48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4355976" y="4941168"/>
            <a:ext cx="720080" cy="999728"/>
            <a:chOff x="1259632" y="4589512"/>
            <a:chExt cx="720080" cy="999728"/>
          </a:xfrm>
        </p:grpSpPr>
        <p:sp>
          <p:nvSpPr>
            <p:cNvPr id="53" name="Rectangle 5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55"/>
          <p:cNvSpPr/>
          <p:nvPr/>
        </p:nvSpPr>
        <p:spPr>
          <a:xfrm>
            <a:off x="219461" y="4355812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 Modulation coils</a:t>
            </a:r>
          </a:p>
        </p:txBody>
      </p:sp>
      <p:cxnSp>
        <p:nvCxnSpPr>
          <p:cNvPr id="15" name="Straight Arrow Connector 14"/>
          <p:cNvCxnSpPr>
            <a:stCxn id="56" idx="3"/>
            <a:endCxn id="38" idx="0"/>
          </p:cNvCxnSpPr>
          <p:nvPr/>
        </p:nvCxnSpPr>
        <p:spPr>
          <a:xfrm>
            <a:off x="2122546" y="4540478"/>
            <a:ext cx="541242" cy="54470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Content Placeholder 4" descr="IMG_01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19370" y="1750750"/>
            <a:ext cx="3295397" cy="439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2006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  <a:p>
            <a:pPr algn="ctr"/>
            <a:r>
              <a:rPr lang="en-GB" sz="4000" dirty="0"/>
              <a:t>spectrometer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3167844" y="4457132"/>
            <a:ext cx="0" cy="100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951819" y="5209024"/>
            <a:ext cx="423545" cy="5040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23528" y="1916832"/>
            <a:ext cx="3816424" cy="23042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1979548"/>
            <a:ext cx="851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Bridge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2699792" y="2164214"/>
            <a:ext cx="936104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source</a:t>
            </a:r>
          </a:p>
        </p:txBody>
      </p:sp>
      <p:cxnSp>
        <p:nvCxnSpPr>
          <p:cNvPr id="8" name="Straight Arrow Connector 7"/>
          <p:cNvCxnSpPr>
            <a:stCxn id="4" idx="2"/>
          </p:cNvCxnSpPr>
          <p:nvPr/>
        </p:nvCxnSpPr>
        <p:spPr>
          <a:xfrm>
            <a:off x="3167844" y="267291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627784" y="3356992"/>
            <a:ext cx="648072" cy="648072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171292" y="393305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123728" y="3681028"/>
            <a:ext cx="504685" cy="0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ircular Arrow 10"/>
          <p:cNvSpPr/>
          <p:nvPr/>
        </p:nvSpPr>
        <p:spPr>
          <a:xfrm rot="5400000">
            <a:off x="2627784" y="3356992"/>
            <a:ext cx="612068" cy="61206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179991" y="4841540"/>
            <a:ext cx="0" cy="3674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971600" y="3424354"/>
            <a:ext cx="1152128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detector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43809" y="5037074"/>
            <a:ext cx="683956" cy="84019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002119" y="5867980"/>
            <a:ext cx="2416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Microwave resonator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555776" y="5085184"/>
            <a:ext cx="216024" cy="747700"/>
            <a:chOff x="1259632" y="4589512"/>
            <a:chExt cx="720080" cy="999728"/>
          </a:xfrm>
        </p:grpSpPr>
        <p:sp>
          <p:nvSpPr>
            <p:cNvPr id="38" name="Rectangle 37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3635896" y="5085184"/>
            <a:ext cx="216024" cy="747700"/>
            <a:chOff x="1259632" y="4589512"/>
            <a:chExt cx="720080" cy="999728"/>
          </a:xfrm>
        </p:grpSpPr>
        <p:sp>
          <p:nvSpPr>
            <p:cNvPr id="43" name="Rectangle 4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1259632" y="4949552"/>
            <a:ext cx="720080" cy="999728"/>
            <a:chOff x="1259632" y="4589512"/>
            <a:chExt cx="720080" cy="999728"/>
          </a:xfrm>
        </p:grpSpPr>
        <p:sp>
          <p:nvSpPr>
            <p:cNvPr id="49" name="Rectangle 48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4355976" y="4941168"/>
            <a:ext cx="720080" cy="999728"/>
            <a:chOff x="1259632" y="4589512"/>
            <a:chExt cx="720080" cy="999728"/>
          </a:xfrm>
        </p:grpSpPr>
        <p:sp>
          <p:nvSpPr>
            <p:cNvPr id="53" name="Rectangle 5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55"/>
          <p:cNvSpPr/>
          <p:nvPr/>
        </p:nvSpPr>
        <p:spPr>
          <a:xfrm>
            <a:off x="219461" y="4355812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 Modulation coils</a:t>
            </a:r>
          </a:p>
        </p:txBody>
      </p:sp>
      <p:cxnSp>
        <p:nvCxnSpPr>
          <p:cNvPr id="15" name="Straight Arrow Connector 14"/>
          <p:cNvCxnSpPr>
            <a:stCxn id="56" idx="3"/>
            <a:endCxn id="38" idx="0"/>
          </p:cNvCxnSpPr>
          <p:nvPr/>
        </p:nvCxnSpPr>
        <p:spPr>
          <a:xfrm>
            <a:off x="2122546" y="4540478"/>
            <a:ext cx="541242" cy="54470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 descr="IMG_010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2282440"/>
            <a:ext cx="3352948" cy="25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78093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</a:t>
            </a:r>
          </a:p>
          <a:p>
            <a:pPr algn="ctr"/>
            <a:r>
              <a:rPr lang="en-GB" sz="4000" dirty="0"/>
              <a:t>spectrometer</a:t>
            </a:r>
          </a:p>
          <a:p>
            <a:pPr algn="ctr"/>
            <a:endParaRPr lang="en-GB" sz="4000" dirty="0"/>
          </a:p>
          <a:p>
            <a:pPr algn="ctr"/>
            <a:endParaRPr lang="en-GB" sz="4000" dirty="0"/>
          </a:p>
          <a:p>
            <a:pPr algn="ctr"/>
            <a:r>
              <a:rPr lang="en-GB" sz="4000" dirty="0"/>
              <a:t>CW EPR so far…</a:t>
            </a:r>
          </a:p>
          <a:p>
            <a:pPr algn="ctr"/>
            <a:endParaRPr lang="en-GB" sz="4000" dirty="0"/>
          </a:p>
          <a:p>
            <a:pPr algn="ctr"/>
            <a:r>
              <a:rPr lang="en-GB" sz="4000" dirty="0"/>
              <a:t>Pulsed EPR next</a:t>
            </a:r>
          </a:p>
        </p:txBody>
      </p:sp>
    </p:spTree>
    <p:extLst>
      <p:ext uri="{BB962C8B-B14F-4D97-AF65-F5344CB8AC3E}">
        <p14:creationId xmlns:p14="http://schemas.microsoft.com/office/powerpoint/2010/main" val="1602617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79912" y="1988840"/>
            <a:ext cx="52565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Electron paramagnetic resonance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/>
              <a:t>What it is </a:t>
            </a:r>
            <a:endParaRPr lang="en-US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Why it’s useful</a:t>
            </a:r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93250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251520" y="1916832"/>
            <a:ext cx="3334125" cy="151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11960" y="3225750"/>
            <a:ext cx="4442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What does an EPR spectrum look like? </a:t>
            </a:r>
          </a:p>
          <a:p>
            <a:r>
              <a:rPr lang="en-GB" dirty="0">
                <a:solidFill>
                  <a:srgbClr val="FFFF00"/>
                </a:solidFill>
              </a:rPr>
              <a:t>What is the resonant frequency for EPR? </a:t>
            </a:r>
          </a:p>
          <a:p>
            <a:r>
              <a:rPr lang="en-GB" dirty="0">
                <a:solidFill>
                  <a:srgbClr val="FFFF00"/>
                </a:solidFill>
              </a:rPr>
              <a:t>Which things have an EPR signal?</a:t>
            </a:r>
          </a:p>
        </p:txBody>
      </p:sp>
    </p:spTree>
    <p:extLst>
      <p:ext uri="{BB962C8B-B14F-4D97-AF65-F5344CB8AC3E}">
        <p14:creationId xmlns:p14="http://schemas.microsoft.com/office/powerpoint/2010/main" val="319587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Pulsed electron paramagnetic resonance spectrometer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3167844" y="4457132"/>
            <a:ext cx="0" cy="100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951819" y="5209024"/>
            <a:ext cx="423545" cy="5040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23528" y="1916832"/>
            <a:ext cx="3816424" cy="230425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1979548"/>
            <a:ext cx="851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Bridge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1547664" y="2164214"/>
            <a:ext cx="2088232" cy="508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High power pulsed source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163591" y="2672916"/>
            <a:ext cx="4253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627784" y="3356992"/>
            <a:ext cx="648072" cy="648072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171292" y="3933056"/>
            <a:ext cx="0" cy="7560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123728" y="3681028"/>
            <a:ext cx="504685" cy="0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ircular Arrow 10"/>
          <p:cNvSpPr/>
          <p:nvPr/>
        </p:nvSpPr>
        <p:spPr>
          <a:xfrm rot="5400000">
            <a:off x="2627784" y="3356992"/>
            <a:ext cx="612068" cy="61206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179991" y="4841540"/>
            <a:ext cx="0" cy="367484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821294" y="3212976"/>
            <a:ext cx="130243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Protected detector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43809" y="5037074"/>
            <a:ext cx="683956" cy="84019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002119" y="5867980"/>
            <a:ext cx="2416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Microwave resonator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555776" y="5085184"/>
            <a:ext cx="216024" cy="747700"/>
            <a:chOff x="1259632" y="4589512"/>
            <a:chExt cx="720080" cy="999728"/>
          </a:xfrm>
        </p:grpSpPr>
        <p:sp>
          <p:nvSpPr>
            <p:cNvPr id="38" name="Rectangle 37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3635896" y="5085184"/>
            <a:ext cx="216024" cy="747700"/>
            <a:chOff x="1259632" y="4589512"/>
            <a:chExt cx="720080" cy="999728"/>
          </a:xfrm>
        </p:grpSpPr>
        <p:sp>
          <p:nvSpPr>
            <p:cNvPr id="43" name="Rectangle 4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1259632" y="4949552"/>
            <a:ext cx="720080" cy="999728"/>
            <a:chOff x="1259632" y="4589512"/>
            <a:chExt cx="720080" cy="999728"/>
          </a:xfrm>
        </p:grpSpPr>
        <p:sp>
          <p:nvSpPr>
            <p:cNvPr id="49" name="Rectangle 48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4355976" y="4941168"/>
            <a:ext cx="720080" cy="999728"/>
            <a:chOff x="1259632" y="4589512"/>
            <a:chExt cx="720080" cy="999728"/>
          </a:xfrm>
        </p:grpSpPr>
        <p:sp>
          <p:nvSpPr>
            <p:cNvPr id="53" name="Rectangle 52"/>
            <p:cNvSpPr/>
            <p:nvPr/>
          </p:nvSpPr>
          <p:spPr>
            <a:xfrm>
              <a:off x="1259632" y="4589512"/>
              <a:ext cx="720080" cy="99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259632" y="4589512"/>
              <a:ext cx="720080" cy="99972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55"/>
          <p:cNvSpPr/>
          <p:nvPr/>
        </p:nvSpPr>
        <p:spPr>
          <a:xfrm>
            <a:off x="61245" y="4355812"/>
            <a:ext cx="2219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 Modulation coils off</a:t>
            </a:r>
          </a:p>
        </p:txBody>
      </p:sp>
      <p:cxnSp>
        <p:nvCxnSpPr>
          <p:cNvPr id="15" name="Straight Arrow Connector 14"/>
          <p:cNvCxnSpPr>
            <a:stCxn id="56" idx="3"/>
            <a:endCxn id="38" idx="0"/>
          </p:cNvCxnSpPr>
          <p:nvPr/>
        </p:nvCxnSpPr>
        <p:spPr>
          <a:xfrm>
            <a:off x="2280763" y="4540478"/>
            <a:ext cx="383025" cy="54470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 descr="IMG_010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2282440"/>
            <a:ext cx="3352948" cy="25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39959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Pulsed electron paramagnetic resonance</a:t>
            </a:r>
          </a:p>
        </p:txBody>
      </p:sp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276872"/>
            <a:ext cx="2808288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51632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Pulsed electron paramagnetic resonance</a:t>
            </a: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2209800" y="1905000"/>
            <a:ext cx="1981200" cy="1981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V="1">
            <a:off x="3200400" y="1905000"/>
            <a:ext cx="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685800" y="2286000"/>
            <a:ext cx="1447800" cy="914400"/>
            <a:chOff x="432" y="1440"/>
            <a:chExt cx="912" cy="576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32" y="1584"/>
              <a:ext cx="9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sz="2400" i="1">
                  <a:solidFill>
                    <a:schemeClr val="bg1"/>
                  </a:solidFill>
                  <a:latin typeface="Times New Roman" pitchFamily="18" charset="0"/>
                </a:rPr>
                <a:t>B</a:t>
              </a:r>
              <a:r>
                <a:rPr lang="en-GB" sz="2400" i="1" baseline="-25000">
                  <a:solidFill>
                    <a:schemeClr val="bg1"/>
                  </a:solidFill>
                  <a:latin typeface="Times New Roman" pitchFamily="18" charset="0"/>
                </a:rPr>
                <a:t>res</a:t>
              </a: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V="1">
              <a:off x="576" y="1440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209800" y="2667000"/>
            <a:ext cx="1981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3124200" y="2895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1235075" y="2133600"/>
            <a:ext cx="6689725" cy="3856038"/>
            <a:chOff x="778" y="1344"/>
            <a:chExt cx="4214" cy="2429"/>
          </a:xfrm>
        </p:grpSpPr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2976" y="1344"/>
              <a:ext cx="201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bg1"/>
                  </a:solidFill>
                </a:rPr>
                <a:t>resonance condition               </a:t>
              </a:r>
              <a:r>
                <a:rPr lang="en-GB" sz="2400" i="1">
                  <a:solidFill>
                    <a:schemeClr val="bg1"/>
                  </a:solidFill>
                  <a:latin typeface="Times New Roman" pitchFamily="18" charset="0"/>
                </a:rPr>
                <a:t>g</a:t>
              </a:r>
              <a:r>
                <a:rPr lang="en-GB" sz="2400" i="1">
                  <a:solidFill>
                    <a:schemeClr val="bg1"/>
                  </a:solidFill>
                </a:rPr>
                <a:t> </a:t>
              </a:r>
              <a:r>
                <a:rPr lang="en-GB" sz="2400" i="1">
                  <a:solidFill>
                    <a:schemeClr val="bg1"/>
                  </a:solidFill>
                  <a:latin typeface="Symbol" pitchFamily="18" charset="2"/>
                </a:rPr>
                <a:t>m</a:t>
              </a:r>
              <a:r>
                <a:rPr lang="en-GB" sz="2400" i="1" baseline="-25000">
                  <a:solidFill>
                    <a:schemeClr val="bg1"/>
                  </a:solidFill>
                </a:rPr>
                <a:t>B</a:t>
              </a:r>
              <a:r>
                <a:rPr lang="en-GB" sz="2400" i="1">
                  <a:solidFill>
                    <a:schemeClr val="bg1"/>
                  </a:solidFill>
                </a:rPr>
                <a:t> </a:t>
              </a:r>
              <a:r>
                <a:rPr lang="en-GB" sz="2400" i="1">
                  <a:solidFill>
                    <a:schemeClr val="bg1"/>
                  </a:solidFill>
                  <a:latin typeface="Times New Roman" pitchFamily="18" charset="0"/>
                </a:rPr>
                <a:t>B</a:t>
              </a:r>
              <a:r>
                <a:rPr lang="en-GB" sz="2400" i="1" baseline="-25000">
                  <a:solidFill>
                    <a:schemeClr val="bg1"/>
                  </a:solidFill>
                  <a:latin typeface="Times New Roman" pitchFamily="18" charset="0"/>
                </a:rPr>
                <a:t>res</a:t>
              </a:r>
              <a:r>
                <a:rPr lang="en-GB" sz="2400" i="1">
                  <a:solidFill>
                    <a:schemeClr val="bg1"/>
                  </a:solidFill>
                  <a:latin typeface="Times New Roman" pitchFamily="18" charset="0"/>
                </a:rPr>
                <a:t> = h f</a:t>
              </a:r>
              <a:endParaRPr lang="en-GB" sz="2400" i="1" baseline="-2500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778" y="2688"/>
              <a:ext cx="676" cy="1085"/>
              <a:chOff x="778" y="2688"/>
              <a:chExt cx="676" cy="1085"/>
            </a:xfrm>
          </p:grpSpPr>
          <p:sp>
            <p:nvSpPr>
              <p:cNvPr id="16" name="Line 14"/>
              <p:cNvSpPr>
                <a:spLocks noChangeShapeType="1"/>
              </p:cNvSpPr>
              <p:nvPr/>
            </p:nvSpPr>
            <p:spPr bwMode="auto">
              <a:xfrm flipV="1">
                <a:off x="1070" y="2688"/>
                <a:ext cx="0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Line 15"/>
              <p:cNvSpPr>
                <a:spLocks noChangeShapeType="1"/>
              </p:cNvSpPr>
              <p:nvPr/>
            </p:nvSpPr>
            <p:spPr bwMode="auto">
              <a:xfrm>
                <a:off x="1310" y="2688"/>
                <a:ext cx="0" cy="4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Text Box 16"/>
              <p:cNvSpPr txBox="1">
                <a:spLocks noChangeArrowheads="1"/>
              </p:cNvSpPr>
              <p:nvPr/>
            </p:nvSpPr>
            <p:spPr bwMode="auto">
              <a:xfrm>
                <a:off x="926" y="2736"/>
                <a:ext cx="528" cy="1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sz="2400" i="1">
                    <a:solidFill>
                      <a:schemeClr val="bg1"/>
                    </a:solidFill>
                    <a:latin typeface="Times New Roman" pitchFamily="18" charset="0"/>
                  </a:rPr>
                  <a:t>f</a:t>
                </a:r>
              </a:p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endParaRPr lang="en-GB" sz="2000" i="1">
                  <a:solidFill>
                    <a:schemeClr val="bg1"/>
                  </a:solidFill>
                </a:endParaRPr>
              </a:p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baseline="30000">
                    <a:solidFill>
                      <a:schemeClr val="bg1"/>
                    </a:solidFill>
                    <a:latin typeface="Symbol" pitchFamily="18" charset="2"/>
                  </a:rPr>
                  <a:t>p</a:t>
                </a:r>
                <a:r>
                  <a:rPr lang="en-GB" i="1">
                    <a:solidFill>
                      <a:schemeClr val="bg1"/>
                    </a:solidFill>
                    <a:latin typeface="Symbol" pitchFamily="18" charset="2"/>
                  </a:rPr>
                  <a:t>/</a:t>
                </a:r>
                <a:r>
                  <a:rPr lang="en-GB" baseline="-25000">
                    <a:solidFill>
                      <a:schemeClr val="bg1"/>
                    </a:solidFill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1070" y="3456"/>
                <a:ext cx="2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lg" len="lg"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1070" y="2688"/>
                <a:ext cx="2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 flipH="1">
                <a:off x="778" y="3168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>
              <a:off x="2016" y="1872"/>
              <a:ext cx="61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2085975" y="4076707"/>
            <a:ext cx="5922963" cy="1812928"/>
            <a:chOff x="1314" y="2568"/>
            <a:chExt cx="3731" cy="1142"/>
          </a:xfrm>
        </p:grpSpPr>
        <p:sp>
          <p:nvSpPr>
            <p:cNvPr id="23" name="Arc 22"/>
            <p:cNvSpPr>
              <a:spLocks/>
            </p:cNvSpPr>
            <p:nvPr/>
          </p:nvSpPr>
          <p:spPr bwMode="auto">
            <a:xfrm flipH="1" flipV="1">
              <a:off x="1314" y="2568"/>
              <a:ext cx="296" cy="612"/>
            </a:xfrm>
            <a:custGeom>
              <a:avLst/>
              <a:gdLst>
                <a:gd name="T0" fmla="*/ 0 w 20812"/>
                <a:gd name="T1" fmla="*/ 0 h 21600"/>
                <a:gd name="T2" fmla="*/ 296 w 20812"/>
                <a:gd name="T3" fmla="*/ 448 h 21600"/>
                <a:gd name="T4" fmla="*/ 0 w 20812"/>
                <a:gd name="T5" fmla="*/ 612 h 21600"/>
                <a:gd name="T6" fmla="*/ 0 60000 65536"/>
                <a:gd name="T7" fmla="*/ 0 60000 65536"/>
                <a:gd name="T8" fmla="*/ 0 60000 65536"/>
                <a:gd name="T9" fmla="*/ 0 w 20812"/>
                <a:gd name="T10" fmla="*/ 0 h 21600"/>
                <a:gd name="T11" fmla="*/ 20812 w 2081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812" h="21600" fill="none" extrusionOk="0">
                  <a:moveTo>
                    <a:pt x="-1" y="0"/>
                  </a:moveTo>
                  <a:cubicBezTo>
                    <a:pt x="9702" y="0"/>
                    <a:pt x="18215" y="6470"/>
                    <a:pt x="20812" y="15818"/>
                  </a:cubicBezTo>
                </a:path>
                <a:path w="20812" h="21600" stroke="0" extrusionOk="0">
                  <a:moveTo>
                    <a:pt x="-1" y="0"/>
                  </a:moveTo>
                  <a:cubicBezTo>
                    <a:pt x="9702" y="0"/>
                    <a:pt x="18215" y="6470"/>
                    <a:pt x="20812" y="1581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2154" y="3187"/>
              <a:ext cx="2891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sz="2400" dirty="0">
                  <a:solidFill>
                    <a:schemeClr val="bg1"/>
                  </a:solidFill>
                </a:rPr>
                <a:t>Free induction decay (FID) on timescale </a:t>
              </a:r>
              <a:r>
                <a:rPr lang="en-GB" sz="2400" i="1" dirty="0">
                  <a:solidFill>
                    <a:schemeClr val="bg1"/>
                  </a:solidFill>
                </a:rPr>
                <a:t>T</a:t>
              </a:r>
              <a:r>
                <a:rPr lang="en-GB" sz="2400" baseline="-25000" dirty="0">
                  <a:solidFill>
                    <a:schemeClr val="bg1"/>
                  </a:solidFill>
                </a:rPr>
                <a:t>2</a:t>
              </a:r>
              <a:r>
                <a:rPr lang="en-GB" sz="2400" baseline="30000" dirty="0">
                  <a:solidFill>
                    <a:schemeClr val="bg1"/>
                  </a:solidFill>
                </a:rPr>
                <a:t>*</a:t>
              </a: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1314" y="3180"/>
              <a:ext cx="54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3870969" y="3645024"/>
            <a:ext cx="4589463" cy="830997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sz="2400" dirty="0">
                <a:solidFill>
                  <a:schemeClr val="bg1"/>
                </a:solidFill>
              </a:rPr>
              <a:t>Polarize (thermalize) on timescale </a:t>
            </a:r>
            <a:r>
              <a:rPr lang="en-GB" sz="2400" i="1" dirty="0">
                <a:solidFill>
                  <a:schemeClr val="bg1"/>
                </a:solidFill>
              </a:rPr>
              <a:t>T</a:t>
            </a:r>
            <a:r>
              <a:rPr lang="en-GB" sz="2400" baseline="-25000" dirty="0">
                <a:solidFill>
                  <a:schemeClr val="bg1"/>
                </a:solidFill>
              </a:rPr>
              <a:t>1</a:t>
            </a:r>
            <a:endParaRPr lang="en-GB" sz="2400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11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Pulsed EPR</a:t>
            </a: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1235075" y="4267201"/>
            <a:ext cx="1073150" cy="1722438"/>
            <a:chOff x="778" y="2688"/>
            <a:chExt cx="676" cy="1085"/>
          </a:xfrm>
        </p:grpSpPr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1070" y="2688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1310" y="2688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926" y="2736"/>
              <a:ext cx="528" cy="1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sz="2400" i="1">
                  <a:solidFill>
                    <a:schemeClr val="bg1"/>
                  </a:solidFill>
                  <a:latin typeface="Times New Roman" pitchFamily="18" charset="0"/>
                </a:rPr>
                <a:t>f</a:t>
              </a: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GB" sz="2000" i="1">
                <a:solidFill>
                  <a:schemeClr val="bg1"/>
                </a:solidFill>
              </a:endParaRP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baseline="30000">
                  <a:solidFill>
                    <a:schemeClr val="bg1"/>
                  </a:solidFill>
                  <a:latin typeface="Symbol" pitchFamily="18" charset="2"/>
                </a:rPr>
                <a:t>p</a:t>
              </a:r>
              <a:r>
                <a:rPr lang="en-GB" i="1">
                  <a:solidFill>
                    <a:schemeClr val="bg1"/>
                  </a:solidFill>
                  <a:latin typeface="Symbol" pitchFamily="18" charset="2"/>
                </a:rPr>
                <a:t>/</a:t>
              </a:r>
              <a:r>
                <a:rPr lang="en-GB" baseline="-25000">
                  <a:solidFill>
                    <a:schemeClr val="bg1"/>
                  </a:solidFill>
                  <a:latin typeface="Symbol" pitchFamily="18" charset="2"/>
                </a:rPr>
                <a:t>2</a:t>
              </a:r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1070" y="3456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1070" y="268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H="1">
              <a:off x="778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2085976" y="4076700"/>
            <a:ext cx="865188" cy="971550"/>
            <a:chOff x="1314" y="2568"/>
            <a:chExt cx="545" cy="612"/>
          </a:xfrm>
        </p:grpSpPr>
        <p:sp>
          <p:nvSpPr>
            <p:cNvPr id="23" name="Arc 22"/>
            <p:cNvSpPr>
              <a:spLocks/>
            </p:cNvSpPr>
            <p:nvPr/>
          </p:nvSpPr>
          <p:spPr bwMode="auto">
            <a:xfrm flipH="1" flipV="1">
              <a:off x="1314" y="2568"/>
              <a:ext cx="296" cy="612"/>
            </a:xfrm>
            <a:custGeom>
              <a:avLst/>
              <a:gdLst>
                <a:gd name="T0" fmla="*/ 0 w 20812"/>
                <a:gd name="T1" fmla="*/ 0 h 21600"/>
                <a:gd name="T2" fmla="*/ 296 w 20812"/>
                <a:gd name="T3" fmla="*/ 448 h 21600"/>
                <a:gd name="T4" fmla="*/ 0 w 20812"/>
                <a:gd name="T5" fmla="*/ 612 h 21600"/>
                <a:gd name="T6" fmla="*/ 0 60000 65536"/>
                <a:gd name="T7" fmla="*/ 0 60000 65536"/>
                <a:gd name="T8" fmla="*/ 0 60000 65536"/>
                <a:gd name="T9" fmla="*/ 0 w 20812"/>
                <a:gd name="T10" fmla="*/ 0 h 21600"/>
                <a:gd name="T11" fmla="*/ 20812 w 2081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812" h="21600" fill="none" extrusionOk="0">
                  <a:moveTo>
                    <a:pt x="-1" y="0"/>
                  </a:moveTo>
                  <a:cubicBezTo>
                    <a:pt x="9702" y="0"/>
                    <a:pt x="18215" y="6470"/>
                    <a:pt x="20812" y="15818"/>
                  </a:cubicBezTo>
                </a:path>
                <a:path w="20812" h="21600" stroke="0" extrusionOk="0">
                  <a:moveTo>
                    <a:pt x="-1" y="0"/>
                  </a:moveTo>
                  <a:cubicBezTo>
                    <a:pt x="9702" y="0"/>
                    <a:pt x="18215" y="6470"/>
                    <a:pt x="20812" y="1581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1314" y="3180"/>
              <a:ext cx="54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020272" y="1700808"/>
            <a:ext cx="1845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 van Tol, L-C Brunel &amp; RJ Wylde, Rev </a:t>
            </a:r>
            <a:r>
              <a:rPr lang="en-GB" sz="1600" dirty="0" err="1"/>
              <a:t>Sci</a:t>
            </a:r>
            <a:r>
              <a:rPr lang="en-GB" sz="1600" dirty="0"/>
              <a:t> </a:t>
            </a:r>
            <a:r>
              <a:rPr lang="en-GB" sz="1600" dirty="0" err="1"/>
              <a:t>Instrum</a:t>
            </a:r>
            <a:r>
              <a:rPr lang="en-GB" sz="1600" dirty="0"/>
              <a:t> 76, 076101 (2005)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5" r="7322" b="76710"/>
          <a:stretch/>
        </p:blipFill>
        <p:spPr bwMode="auto">
          <a:xfrm>
            <a:off x="2339752" y="1412776"/>
            <a:ext cx="4472609" cy="1197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5" t="58974" r="7322" b="27252"/>
          <a:stretch/>
        </p:blipFill>
        <p:spPr bwMode="auto">
          <a:xfrm>
            <a:off x="2339752" y="2597296"/>
            <a:ext cx="4472609" cy="70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4172180" y="2431329"/>
            <a:ext cx="309995" cy="168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Line 17"/>
          <p:cNvSpPr>
            <a:spLocks noChangeShapeType="1"/>
          </p:cNvSpPr>
          <p:nvPr/>
        </p:nvSpPr>
        <p:spPr bwMode="auto">
          <a:xfrm>
            <a:off x="4335016" y="3573016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11960" y="3636313"/>
            <a:ext cx="49320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~100 MHz width</a:t>
            </a:r>
          </a:p>
          <a:p>
            <a:r>
              <a:rPr lang="en-GB" sz="2000" dirty="0"/>
              <a:t>Pulse width &lt; 500 MHz</a:t>
            </a:r>
          </a:p>
          <a:p>
            <a:r>
              <a:rPr lang="en-GB" sz="2000" dirty="0"/>
              <a:t>Resonator ringing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 err="1">
                <a:sym typeface="Wingdings" pitchFamily="2" charset="2"/>
              </a:rPr>
              <a:t>deadtime</a:t>
            </a:r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Short </a:t>
            </a:r>
            <a:r>
              <a:rPr lang="en-GB" sz="2000" i="1" dirty="0">
                <a:sym typeface="Wingdings" pitchFamily="2" charset="2"/>
              </a:rPr>
              <a:t>T</a:t>
            </a:r>
            <a:r>
              <a:rPr lang="en-GB" sz="2000" baseline="-25000" dirty="0">
                <a:sym typeface="Wingdings" pitchFamily="2" charset="2"/>
              </a:rPr>
              <a:t>2</a:t>
            </a:r>
            <a:r>
              <a:rPr lang="en-GB" sz="2000" i="1" dirty="0">
                <a:sym typeface="Wingdings" pitchFamily="2" charset="2"/>
              </a:rPr>
              <a:t> </a:t>
            </a:r>
            <a:r>
              <a:rPr lang="en-GB" sz="2000" dirty="0">
                <a:sym typeface="Wingdings" pitchFamily="2" charset="2"/>
              </a:rPr>
              <a:t>and </a:t>
            </a:r>
            <a:r>
              <a:rPr lang="en-GB" sz="2000" i="1" dirty="0">
                <a:sym typeface="Wingdings" pitchFamily="2" charset="2"/>
              </a:rPr>
              <a:t>T</a:t>
            </a:r>
            <a:r>
              <a:rPr lang="en-GB" sz="2000" baseline="-25000" dirty="0">
                <a:sym typeface="Wingdings" pitchFamily="2" charset="2"/>
              </a:rPr>
              <a:t>2</a:t>
            </a:r>
            <a:r>
              <a:rPr lang="en-GB" sz="2000" baseline="30000" dirty="0">
                <a:sym typeface="Wingdings" pitchFamily="2" charset="2"/>
              </a:rPr>
              <a:t>*</a:t>
            </a:r>
            <a:r>
              <a:rPr lang="en-GB" sz="2000" dirty="0">
                <a:sym typeface="Wingdings" pitchFamily="2" charset="2"/>
              </a:rPr>
              <a:t> compared to NMR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Homogeneous (</a:t>
            </a:r>
            <a:r>
              <a:rPr lang="en-GB" sz="2000" i="1" dirty="0">
                <a:sym typeface="Wingdings" pitchFamily="2" charset="2"/>
              </a:rPr>
              <a:t>T</a:t>
            </a:r>
            <a:r>
              <a:rPr lang="en-GB" sz="2000" baseline="-25000" dirty="0">
                <a:sym typeface="Wingdings" pitchFamily="2" charset="2"/>
              </a:rPr>
              <a:t>2</a:t>
            </a:r>
            <a:r>
              <a:rPr lang="en-GB" sz="2000" dirty="0">
                <a:sym typeface="Wingdings" pitchFamily="2" charset="2"/>
              </a:rPr>
              <a:t>) can be much longer than inhomogeneous (</a:t>
            </a:r>
            <a:r>
              <a:rPr lang="en-GB" sz="2000" i="1" dirty="0">
                <a:sym typeface="Wingdings" pitchFamily="2" charset="2"/>
              </a:rPr>
              <a:t>T</a:t>
            </a:r>
            <a:r>
              <a:rPr lang="en-GB" sz="2000" baseline="-25000" dirty="0">
                <a:sym typeface="Wingdings" pitchFamily="2" charset="2"/>
              </a:rPr>
              <a:t>2</a:t>
            </a:r>
            <a:r>
              <a:rPr lang="en-GB" sz="2000" baseline="30000" dirty="0">
                <a:sym typeface="Wingdings" pitchFamily="2" charset="2"/>
              </a:rPr>
              <a:t>*</a:t>
            </a:r>
            <a:r>
              <a:rPr lang="en-GB" sz="2000" dirty="0">
                <a:sym typeface="Wingdings" pitchFamily="2" charset="2"/>
              </a:rPr>
              <a:t>) so most pulsed EPR uses spin echo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956265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 descr="C:\Users\Admin\Documents\By us\cartoons\rotating frame\small\RotatingFrame001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3392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TextBox 1"/>
          <p:cNvSpPr txBox="1">
            <a:spLocks noChangeArrowheads="1"/>
          </p:cNvSpPr>
          <p:nvPr/>
        </p:nvSpPr>
        <p:spPr bwMode="auto">
          <a:xfrm>
            <a:off x="7235825" y="1849438"/>
            <a:ext cx="19319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0033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2000" dirty="0" err="1">
                <a:ea typeface="MS PGothic" panose="020B0600070205080204" pitchFamily="34" charset="-128"/>
              </a:rPr>
              <a:t>Larmor</a:t>
            </a:r>
            <a:r>
              <a:rPr lang="en-GB" altLang="en-US" sz="2000" dirty="0">
                <a:ea typeface="MS PGothic" panose="020B0600070205080204" pitchFamily="34" charset="-128"/>
              </a:rPr>
              <a:t> precession</a:t>
            </a:r>
            <a:endParaRPr lang="en-GB" altLang="en-US" dirty="0"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467600" cy="914400"/>
          </a:xfrm>
        </p:spPr>
        <p:txBody>
          <a:bodyPr>
            <a:normAutofit fontScale="90000"/>
          </a:bodyPr>
          <a:lstStyle/>
          <a:p>
            <a:r>
              <a:rPr lang="en-GB" dirty="0"/>
              <a:t>The rotating frame of reference</a:t>
            </a:r>
          </a:p>
        </p:txBody>
      </p:sp>
    </p:spTree>
    <p:extLst>
      <p:ext uri="{BB962C8B-B14F-4D97-AF65-F5344CB8AC3E}">
        <p14:creationId xmlns:p14="http://schemas.microsoft.com/office/powerpoint/2010/main" val="4094139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1"/>
          <p:cNvSpPr txBox="1">
            <a:spLocks noChangeArrowheads="1"/>
          </p:cNvSpPr>
          <p:nvPr/>
        </p:nvSpPr>
        <p:spPr bwMode="auto">
          <a:xfrm>
            <a:off x="7235825" y="1849438"/>
            <a:ext cx="19319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0033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2000" dirty="0" err="1">
                <a:ea typeface="MS PGothic" panose="020B0600070205080204" pitchFamily="34" charset="-128"/>
              </a:rPr>
              <a:t>Larmor</a:t>
            </a:r>
            <a:r>
              <a:rPr lang="en-GB" altLang="en-US" sz="2000" dirty="0">
                <a:ea typeface="MS PGothic" panose="020B0600070205080204" pitchFamily="34" charset="-128"/>
              </a:rPr>
              <a:t> precession</a:t>
            </a:r>
            <a:endParaRPr lang="en-GB" altLang="en-US" dirty="0"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3011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00" y="1340768"/>
            <a:ext cx="6092825" cy="457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467600" cy="914400"/>
          </a:xfrm>
        </p:spPr>
        <p:txBody>
          <a:bodyPr>
            <a:normAutofit fontScale="90000"/>
          </a:bodyPr>
          <a:lstStyle/>
          <a:p>
            <a:r>
              <a:rPr lang="en-GB" dirty="0"/>
              <a:t>The rotating frame of reference</a:t>
            </a:r>
          </a:p>
        </p:txBody>
      </p:sp>
    </p:spTree>
    <p:extLst>
      <p:ext uri="{BB962C8B-B14F-4D97-AF65-F5344CB8AC3E}">
        <p14:creationId xmlns:p14="http://schemas.microsoft.com/office/powerpoint/2010/main" val="39618728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1"/>
          <p:cNvSpPr txBox="1">
            <a:spLocks noChangeArrowheads="1"/>
          </p:cNvSpPr>
          <p:nvPr/>
        </p:nvSpPr>
        <p:spPr bwMode="auto">
          <a:xfrm>
            <a:off x="7235825" y="1849438"/>
            <a:ext cx="19319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ts val="3600"/>
              </a:lnSpc>
              <a:spcBef>
                <a:spcPts val="500"/>
              </a:spcBef>
              <a:buClr>
                <a:srgbClr val="990033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0033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2000" dirty="0" err="1">
                <a:ea typeface="MS PGothic" panose="020B0600070205080204" pitchFamily="34" charset="-128"/>
              </a:rPr>
              <a:t>Larmor</a:t>
            </a:r>
            <a:r>
              <a:rPr lang="en-GB" altLang="en-US" sz="2000" dirty="0">
                <a:ea typeface="MS PGothic" panose="020B0600070205080204" pitchFamily="34" charset="-128"/>
              </a:rPr>
              <a:t> precession</a:t>
            </a:r>
            <a:endParaRPr lang="en-GB" altLang="en-US" dirty="0"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403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340768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467600" cy="914400"/>
          </a:xfrm>
        </p:spPr>
        <p:txBody>
          <a:bodyPr>
            <a:normAutofit fontScale="90000"/>
          </a:bodyPr>
          <a:lstStyle/>
          <a:p>
            <a:r>
              <a:rPr lang="en-GB" dirty="0"/>
              <a:t>The rotating frame of reference</a:t>
            </a:r>
          </a:p>
        </p:txBody>
      </p:sp>
    </p:spTree>
    <p:extLst>
      <p:ext uri="{BB962C8B-B14F-4D97-AF65-F5344CB8AC3E}">
        <p14:creationId xmlns:p14="http://schemas.microsoft.com/office/powerpoint/2010/main" val="16455994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00" y="1340768"/>
            <a:ext cx="6092825" cy="457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0" y="548680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>
                <a:solidFill>
                  <a:srgbClr val="FFFFFF"/>
                </a:solidFill>
                <a:ea typeface="+mj-ea"/>
                <a:cs typeface="+mj-cs"/>
              </a:rPr>
              <a:t>Rotating frame</a:t>
            </a:r>
            <a:endParaRPr lang="en-US" sz="2800" dirty="0"/>
          </a:p>
        </p:txBody>
      </p:sp>
      <p:pic>
        <p:nvPicPr>
          <p:cNvPr id="700418" name="Picture 2" descr="C:\Users\Admin\Documents\By us\cartoons\rotating frame\small\AnimatedRotatingFrameGWM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78" y="132652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4100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0" y="548680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>
                <a:solidFill>
                  <a:srgbClr val="FFFFFF"/>
                </a:solidFill>
                <a:ea typeface="+mj-ea"/>
                <a:cs typeface="+mj-cs"/>
              </a:rPr>
              <a:t>Spin echo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511530" y="6021288"/>
            <a:ext cx="1924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 rotating frame</a:t>
            </a:r>
          </a:p>
        </p:txBody>
      </p:sp>
      <p:pic>
        <p:nvPicPr>
          <p:cNvPr id="8" name="Picture 3" descr="C:\Users\Gavin Morley\Documents\By us\cartoons\gallery\SpinEcho_GWM_highRes_1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4076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2091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8"/>
          <p:cNvSpPr txBox="1">
            <a:spLocks noChangeArrowheads="1"/>
          </p:cNvSpPr>
          <p:nvPr/>
        </p:nvSpPr>
        <p:spPr bwMode="auto">
          <a:xfrm>
            <a:off x="0" y="548680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>
                <a:solidFill>
                  <a:srgbClr val="FFFFFF"/>
                </a:solidFill>
                <a:ea typeface="+mj-ea"/>
                <a:cs typeface="+mj-cs"/>
              </a:rPr>
              <a:t>Spin echo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511530" y="6021288"/>
            <a:ext cx="1924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 rotating frame</a:t>
            </a:r>
          </a:p>
        </p:txBody>
      </p:sp>
      <p:pic>
        <p:nvPicPr>
          <p:cNvPr id="10" name="Picture 2" descr="C:\Users\Gavin Morley\Documents\By us\cartoons\gallery\SpinEcho_GWM_highRe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4076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798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79912" y="1988840"/>
            <a:ext cx="52565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Electron paramagnetic resonance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/>
              <a:t>What it is </a:t>
            </a:r>
            <a:endParaRPr lang="en-US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lvl="1"/>
            <a:r>
              <a:rPr lang="en-GB" sz="2400" dirty="0">
                <a:solidFill>
                  <a:schemeClr val="bg1"/>
                </a:solidFill>
              </a:rPr>
              <a:t>…NMR for electrons</a:t>
            </a:r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693250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251520" y="1916832"/>
            <a:ext cx="3334125" cy="151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1206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8"/>
          <p:cNvSpPr txBox="1">
            <a:spLocks noChangeArrowheads="1"/>
          </p:cNvSpPr>
          <p:nvPr/>
        </p:nvSpPr>
        <p:spPr bwMode="auto">
          <a:xfrm>
            <a:off x="0" y="548680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>
                <a:solidFill>
                  <a:srgbClr val="FFFFFF"/>
                </a:solidFill>
                <a:ea typeface="+mj-ea"/>
                <a:cs typeface="+mj-cs"/>
              </a:rPr>
              <a:t>Spin echo decay</a:t>
            </a:r>
            <a:endParaRPr lang="en-US" sz="2800" dirty="0"/>
          </a:p>
        </p:txBody>
      </p:sp>
      <p:pic>
        <p:nvPicPr>
          <p:cNvPr id="6" name="Picture 2" descr="C:\Users\Gavin Morley\Documents\By us\cartoons\gallery\GWM_SpinEchoDecay_1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60"/>
          <p:cNvSpPr txBox="1">
            <a:spLocks noChangeArrowheads="1"/>
          </p:cNvSpPr>
          <p:nvPr/>
        </p:nvSpPr>
        <p:spPr bwMode="auto">
          <a:xfrm>
            <a:off x="1043608" y="5877272"/>
            <a:ext cx="54006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r">
              <a:spcBef>
                <a:spcPct val="50000"/>
              </a:spcBef>
              <a:buFontTx/>
              <a:buNone/>
            </a:pPr>
            <a:r>
              <a:rPr lang="de-DE" sz="1600" dirty="0"/>
              <a:t>			Erwin L Hahn (1921-2016)                            </a:t>
            </a:r>
            <a:r>
              <a:rPr lang="en-US" sz="1200" i="1" dirty="0"/>
              <a:t>Photo: AIP Emilio Segre Visual Archives, Stephen Jacobs Collection</a:t>
            </a:r>
            <a:endParaRPr lang="en-US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55569" b="9007"/>
          <a:stretch/>
        </p:blipFill>
        <p:spPr>
          <a:xfrm>
            <a:off x="6444208" y="4221088"/>
            <a:ext cx="1282869" cy="200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0502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8"/>
          <p:cNvSpPr txBox="1">
            <a:spLocks noChangeArrowheads="1"/>
          </p:cNvSpPr>
          <p:nvPr/>
        </p:nvSpPr>
        <p:spPr bwMode="auto">
          <a:xfrm>
            <a:off x="0" y="548680"/>
            <a:ext cx="9144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000" dirty="0">
                <a:solidFill>
                  <a:srgbClr val="FFFFFF"/>
                </a:solidFill>
                <a:ea typeface="+mj-ea"/>
                <a:cs typeface="+mj-cs"/>
              </a:rPr>
              <a:t>Spin echo decay</a:t>
            </a:r>
            <a:endParaRPr lang="en-US" sz="2800" dirty="0"/>
          </a:p>
        </p:txBody>
      </p:sp>
      <p:pic>
        <p:nvPicPr>
          <p:cNvPr id="6" name="Picture 2" descr="C:\Users\Gavin Morley\Documents\By us\cartoons\gallery\GWM_SpinEchoDecay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60"/>
          <p:cNvSpPr txBox="1">
            <a:spLocks noChangeArrowheads="1"/>
          </p:cNvSpPr>
          <p:nvPr/>
        </p:nvSpPr>
        <p:spPr bwMode="auto">
          <a:xfrm>
            <a:off x="1043608" y="5877272"/>
            <a:ext cx="54006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r">
              <a:spcBef>
                <a:spcPct val="50000"/>
              </a:spcBef>
              <a:buFontTx/>
              <a:buNone/>
            </a:pPr>
            <a:r>
              <a:rPr lang="de-DE" sz="1600" dirty="0"/>
              <a:t>			Erwin L Hahn (1921-2016)                            </a:t>
            </a:r>
            <a:r>
              <a:rPr lang="en-US" sz="1200" i="1" dirty="0"/>
              <a:t>Photo: AIP Emilio Segre Visual Archives, Stephen Jacobs Collection</a:t>
            </a: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55569" b="9007"/>
          <a:stretch/>
        </p:blipFill>
        <p:spPr>
          <a:xfrm>
            <a:off x="6444208" y="4221088"/>
            <a:ext cx="1282869" cy="200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8697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0" y="427311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Pulsed EPR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Double electron-electron resonance (DEER) allows distances between two electron spins in the range 2 to 6 nm to be measured (</a:t>
            </a:r>
            <a:r>
              <a:rPr lang="en-GB" sz="2400" dirty="0" err="1"/>
              <a:t>cf</a:t>
            </a:r>
            <a:r>
              <a:rPr lang="en-GB" sz="2400" dirty="0"/>
              <a:t> &lt; 1 nm by NMR for two nuclear spins)</a:t>
            </a:r>
          </a:p>
          <a:p>
            <a:pPr algn="ctr"/>
            <a:endParaRPr lang="en-GB" sz="2400" dirty="0"/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			Dipolar coupling </a:t>
            </a:r>
            <a:r>
              <a:rPr lang="el-GR" sz="2400" dirty="0"/>
              <a:t>α</a:t>
            </a:r>
            <a:r>
              <a:rPr lang="en-GB" sz="2400" dirty="0"/>
              <a:t> 1/r</a:t>
            </a:r>
            <a:r>
              <a:rPr lang="en-GB" sz="2400" baseline="30000" dirty="0"/>
              <a:t>3</a:t>
            </a:r>
            <a:endParaRPr lang="en-GB" sz="2400" dirty="0"/>
          </a:p>
          <a:p>
            <a:pPr algn="ctr"/>
            <a:r>
              <a:rPr lang="en-GB" sz="2400" dirty="0"/>
              <a:t>				</a:t>
            </a:r>
          </a:p>
          <a:p>
            <a:pPr algn="ctr"/>
            <a:r>
              <a:rPr lang="en-GB" sz="2400" dirty="0"/>
              <a:t>				   Site directed spin labelling with      </a:t>
            </a:r>
          </a:p>
          <a:p>
            <a:pPr algn="ctr"/>
            <a:r>
              <a:rPr lang="en-GB" sz="2400" dirty="0"/>
              <a:t>                              one or more TEMPO</a:t>
            </a:r>
          </a:p>
        </p:txBody>
      </p:sp>
      <p:sp>
        <p:nvSpPr>
          <p:cNvPr id="2" name="Oval 1"/>
          <p:cNvSpPr/>
          <p:nvPr/>
        </p:nvSpPr>
        <p:spPr>
          <a:xfrm>
            <a:off x="1907704" y="3645024"/>
            <a:ext cx="360040" cy="360040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087724" y="3429000"/>
            <a:ext cx="0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131840" y="4005064"/>
            <a:ext cx="360040" cy="360040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311860" y="3789040"/>
            <a:ext cx="0" cy="7200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62471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475655" y="1268760"/>
            <a:ext cx="4798191" cy="14825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005064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19200" y="4871148"/>
            <a:ext cx="1949616" cy="358052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0309" y="5847655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067944" y="4149080"/>
            <a:ext cx="0" cy="79208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38991" y="2636913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4204" y="1455167"/>
            <a:ext cx="1701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Photons reflected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8991" y="1320112"/>
            <a:ext cx="0" cy="13168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638990" y="1699915"/>
            <a:ext cx="925200" cy="8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405600" y="1699915"/>
            <a:ext cx="25200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7"/>
          <p:cNvSpPr>
            <a:spLocks/>
          </p:cNvSpPr>
          <p:nvPr/>
        </p:nvSpPr>
        <p:spPr bwMode="auto">
          <a:xfrm flipV="1">
            <a:off x="2555776" y="1700808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4067944" y="1699915"/>
            <a:ext cx="248" cy="266519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>
          <a:xfrm flipV="1">
            <a:off x="2462400" y="4093200"/>
            <a:ext cx="1915200" cy="34971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38000" y="4519447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987824" y="4258607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987824" y="1699915"/>
            <a:ext cx="0" cy="2814205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37"/>
          <p:cNvSpPr>
            <a:spLocks/>
          </p:cNvSpPr>
          <p:nvPr/>
        </p:nvSpPr>
        <p:spPr bwMode="auto">
          <a:xfrm flipV="1">
            <a:off x="3636392" y="1699915"/>
            <a:ext cx="863600" cy="288925"/>
          </a:xfrm>
          <a:custGeom>
            <a:avLst/>
            <a:gdLst>
              <a:gd name="T0" fmla="*/ 0 w 544"/>
              <a:gd name="T1" fmla="*/ 2147483647 h 182"/>
              <a:gd name="T2" fmla="*/ 2147483647 w 544"/>
              <a:gd name="T3" fmla="*/ 2147483647 h 182"/>
              <a:gd name="T4" fmla="*/ 2147483647 w 544"/>
              <a:gd name="T5" fmla="*/ 0 h 182"/>
              <a:gd name="T6" fmla="*/ 2147483647 w 544"/>
              <a:gd name="T7" fmla="*/ 2147483647 h 182"/>
              <a:gd name="T8" fmla="*/ 2147483647 w 544"/>
              <a:gd name="T9" fmla="*/ 2147483647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4"/>
              <a:gd name="T16" fmla="*/ 0 h 182"/>
              <a:gd name="T17" fmla="*/ 544 w 544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4" h="182">
                <a:moveTo>
                  <a:pt x="0" y="182"/>
                </a:moveTo>
                <a:cubicBezTo>
                  <a:pt x="45" y="174"/>
                  <a:pt x="91" y="166"/>
                  <a:pt x="136" y="136"/>
                </a:cubicBezTo>
                <a:cubicBezTo>
                  <a:pt x="181" y="106"/>
                  <a:pt x="227" y="0"/>
                  <a:pt x="272" y="0"/>
                </a:cubicBezTo>
                <a:cubicBezTo>
                  <a:pt x="317" y="0"/>
                  <a:pt x="363" y="106"/>
                  <a:pt x="408" y="136"/>
                </a:cubicBezTo>
                <a:cubicBezTo>
                  <a:pt x="453" y="166"/>
                  <a:pt x="498" y="174"/>
                  <a:pt x="544" y="182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005368" y="2420887"/>
            <a:ext cx="1062576" cy="1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19289" y="18815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 flipV="1">
            <a:off x="755576" y="4198148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c 36"/>
          <p:cNvSpPr/>
          <p:nvPr/>
        </p:nvSpPr>
        <p:spPr>
          <a:xfrm>
            <a:off x="687600" y="4797152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58419" y="4021038"/>
            <a:ext cx="1139828" cy="110305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710309" y="2751311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0" y="4462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Electron nuclear double resonance (ENDOR)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555776" y="1239143"/>
            <a:ext cx="2539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     </a:t>
            </a:r>
            <a:r>
              <a:rPr lang="pt-BR" sz="24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-½ </a:t>
            </a:r>
            <a:endParaRPr lang="en-GB" sz="1400" dirty="0"/>
          </a:p>
        </p:txBody>
      </p:sp>
      <p:sp>
        <p:nvSpPr>
          <p:cNvPr id="45" name="Rectangle 44"/>
          <p:cNvSpPr/>
          <p:nvPr/>
        </p:nvSpPr>
        <p:spPr>
          <a:xfrm>
            <a:off x="6516216" y="1268760"/>
            <a:ext cx="2569934" cy="255454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pt-BR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½</a:t>
            </a:r>
          </a:p>
          <a:p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 </a:t>
            </a:r>
          </a:p>
          <a:p>
            <a:pPr lvl="0"/>
            <a:endParaRPr lang="pt-BR" sz="3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 = ½ </a:t>
            </a:r>
          </a:p>
          <a:p>
            <a:pPr lvl="0"/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i="1" baseline="-25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= ±½ (= </a:t>
            </a:r>
            <a:r>
              <a:rPr lang="pt-BR" sz="3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/>
          </a:p>
        </p:txBody>
      </p:sp>
      <p:sp>
        <p:nvSpPr>
          <p:cNvPr id="46" name="Rectangle 45"/>
          <p:cNvSpPr/>
          <p:nvPr/>
        </p:nvSpPr>
        <p:spPr>
          <a:xfrm>
            <a:off x="4067945" y="4299900"/>
            <a:ext cx="50182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pt-BR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/2</a:t>
            </a:r>
          </a:p>
        </p:txBody>
      </p:sp>
    </p:spTree>
    <p:extLst>
      <p:ext uri="{BB962C8B-B14F-4D97-AF65-F5344CB8AC3E}">
        <p14:creationId xmlns:p14="http://schemas.microsoft.com/office/powerpoint/2010/main" val="15017360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0" y="4462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Electron nuclear double resonance (ENDOR)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0" y="1634024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Why do ENDOR instead of NMR? </a:t>
            </a:r>
          </a:p>
          <a:p>
            <a:pPr algn="ctr"/>
            <a:endParaRPr lang="en-GB" sz="2400" dirty="0"/>
          </a:p>
          <a:p>
            <a:pPr marL="342900" indent="-342900" algn="ctr">
              <a:buFont typeface="Arial" charset="0"/>
              <a:buChar char="•"/>
            </a:pPr>
            <a:r>
              <a:rPr lang="en-GB" sz="2400" dirty="0"/>
              <a:t>only need ~10</a:t>
            </a:r>
            <a:r>
              <a:rPr lang="en-GB" sz="2400" baseline="30000" dirty="0"/>
              <a:t>10</a:t>
            </a:r>
            <a:r>
              <a:rPr lang="en-GB" sz="2400" dirty="0"/>
              <a:t> spins instead of ~10</a:t>
            </a:r>
            <a:r>
              <a:rPr lang="en-GB" sz="2400" baseline="30000" dirty="0"/>
              <a:t>15</a:t>
            </a:r>
          </a:p>
          <a:p>
            <a:pPr marL="342900" indent="-342900" algn="ctr">
              <a:buFont typeface="Arial" charset="0"/>
              <a:buChar char="•"/>
            </a:pPr>
            <a:r>
              <a:rPr lang="en-GB" sz="2400" dirty="0"/>
              <a:t>NMR may be difficult near the electron spin</a:t>
            </a:r>
          </a:p>
          <a:p>
            <a:pPr algn="ctr"/>
            <a:endParaRPr lang="en-GB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647758" y="4005064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419200" y="4871148"/>
            <a:ext cx="1949616" cy="358052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710309" y="5847655"/>
            <a:ext cx="2597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 err="1">
                <a:latin typeface="Times New Roman" pitchFamily="18" charset="0"/>
                <a:cs typeface="Times New Roman" pitchFamily="18" charset="0"/>
              </a:rPr>
              <a:t>z</a:t>
            </a:r>
            <a:endParaRPr lang="en-GB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4067944" y="4149080"/>
            <a:ext cx="0" cy="79208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cxnSpLocks/>
          </p:cNvCxnSpPr>
          <p:nvPr/>
        </p:nvCxnSpPr>
        <p:spPr>
          <a:xfrm flipV="1">
            <a:off x="2462400" y="4093200"/>
            <a:ext cx="1915200" cy="34971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638000" y="4519447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987824" y="4258607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rc 54"/>
          <p:cNvSpPr/>
          <p:nvPr/>
        </p:nvSpPr>
        <p:spPr>
          <a:xfrm flipV="1">
            <a:off x="755576" y="4198148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Arc 55"/>
          <p:cNvSpPr/>
          <p:nvPr/>
        </p:nvSpPr>
        <p:spPr>
          <a:xfrm>
            <a:off x="687600" y="4797152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58419" y="4021038"/>
            <a:ext cx="1139828" cy="110305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067945" y="4299900"/>
            <a:ext cx="50182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pt-BR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/2</a:t>
            </a:r>
          </a:p>
        </p:txBody>
      </p:sp>
    </p:spTree>
    <p:extLst>
      <p:ext uri="{BB962C8B-B14F-4D97-AF65-F5344CB8AC3E}">
        <p14:creationId xmlns:p14="http://schemas.microsoft.com/office/powerpoint/2010/main" val="13775518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0" y="4462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Electron nuclear double resonance (ENDOR)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59806" y="1628800"/>
            <a:ext cx="6584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2400" dirty="0"/>
              <a:t> is static magnetic field</a:t>
            </a:r>
          </a:p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400" dirty="0"/>
              <a:t> is EPR magnetic field</a:t>
            </a:r>
          </a:p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/>
              <a:t> is NMR magnetic field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86863" y="3596823"/>
            <a:ext cx="1204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system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647758" y="4005064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419200" y="4871148"/>
            <a:ext cx="1949616" cy="358052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710309" y="5847655"/>
            <a:ext cx="2597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field, </a:t>
            </a:r>
            <a:r>
              <a:rPr lang="en-GB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baseline="-25000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4067944" y="4149080"/>
            <a:ext cx="0" cy="79208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cxnSpLocks/>
          </p:cNvCxnSpPr>
          <p:nvPr/>
        </p:nvCxnSpPr>
        <p:spPr>
          <a:xfrm flipV="1">
            <a:off x="2462400" y="4093200"/>
            <a:ext cx="1915200" cy="34971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638000" y="4519447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987824" y="4258607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rc 54"/>
          <p:cNvSpPr/>
          <p:nvPr/>
        </p:nvSpPr>
        <p:spPr>
          <a:xfrm flipV="1">
            <a:off x="755576" y="4198148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Arc 55"/>
          <p:cNvSpPr/>
          <p:nvPr/>
        </p:nvSpPr>
        <p:spPr>
          <a:xfrm>
            <a:off x="687600" y="4797152"/>
            <a:ext cx="1872207" cy="310971"/>
          </a:xfrm>
          <a:prstGeom prst="arc">
            <a:avLst>
              <a:gd name="adj1" fmla="val 16200000"/>
              <a:gd name="adj2" fmla="val 21249828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8" t="4309" r="12228" b="2294"/>
          <a:stretch/>
        </p:blipFill>
        <p:spPr>
          <a:xfrm>
            <a:off x="1658419" y="4021038"/>
            <a:ext cx="1139828" cy="110305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067945" y="4299900"/>
            <a:ext cx="50182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cs typeface="Times New Roman" pitchFamily="18" charset="0"/>
              </a:rPr>
              <a:t>Energy gap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E|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g μ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BR" sz="28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pt-B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pt-BR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/2</a:t>
            </a:r>
          </a:p>
        </p:txBody>
      </p:sp>
    </p:spTree>
    <p:extLst>
      <p:ext uri="{BB962C8B-B14F-4D97-AF65-F5344CB8AC3E}">
        <p14:creationId xmlns:p14="http://schemas.microsoft.com/office/powerpoint/2010/main" val="13811496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0" y="4572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14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ENDOR for quantum computing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34590" y="2204864"/>
            <a:ext cx="5117106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Classical 		       Quantum </a:t>
            </a:r>
          </a:p>
          <a:p>
            <a:r>
              <a:rPr lang="en-GB" sz="2400" dirty="0"/>
              <a:t>computer		       computer</a:t>
            </a:r>
          </a:p>
          <a:p>
            <a:endParaRPr lang="en-GB" sz="2400" dirty="0"/>
          </a:p>
          <a:p>
            <a:r>
              <a:rPr lang="en-GB" sz="2400" dirty="0"/>
              <a:t>Bits			       Qubits</a:t>
            </a:r>
          </a:p>
          <a:p>
            <a:endParaRPr lang="en-GB" sz="2400" dirty="0"/>
          </a:p>
          <a:p>
            <a:r>
              <a:rPr lang="en-GB" sz="2400" dirty="0"/>
              <a:t>0 or 1 			       </a:t>
            </a:r>
            <a:r>
              <a:rPr lang="el-GR" sz="2400" i="1" dirty="0"/>
              <a:t>α</a:t>
            </a:r>
            <a:r>
              <a:rPr lang="en-GB" sz="2400" dirty="0"/>
              <a:t> </a:t>
            </a:r>
            <a:r>
              <a:rPr lang="el-GR" sz="2800" dirty="0">
                <a:sym typeface="Symbol"/>
              </a:rPr>
              <a:t></a:t>
            </a:r>
            <a:r>
              <a:rPr lang="en-GB" sz="2400" dirty="0"/>
              <a:t>0</a:t>
            </a:r>
            <a:r>
              <a:rPr lang="el-GR" sz="2800" dirty="0">
                <a:sym typeface="Symbol"/>
              </a:rPr>
              <a:t></a:t>
            </a:r>
            <a:r>
              <a:rPr lang="en-GB" sz="2400" dirty="0"/>
              <a:t> + </a:t>
            </a:r>
            <a:r>
              <a:rPr lang="el-GR" sz="2400" i="1" dirty="0"/>
              <a:t>β</a:t>
            </a:r>
            <a:r>
              <a:rPr lang="en-GB" sz="2400" dirty="0"/>
              <a:t> </a:t>
            </a:r>
            <a:r>
              <a:rPr lang="el-GR" sz="2400" dirty="0">
                <a:sym typeface="Symbol"/>
              </a:rPr>
              <a:t></a:t>
            </a:r>
            <a:r>
              <a:rPr lang="en-GB" sz="2400" dirty="0"/>
              <a:t>1</a:t>
            </a:r>
            <a:r>
              <a:rPr lang="el-GR" sz="2400" dirty="0">
                <a:sym typeface="Symbol"/>
              </a:rPr>
              <a:t></a:t>
            </a:r>
            <a:endParaRPr lang="en-GB" sz="2400" dirty="0"/>
          </a:p>
        </p:txBody>
      </p:sp>
      <p:sp>
        <p:nvSpPr>
          <p:cNvPr id="3" name="Rectangle 2"/>
          <p:cNvSpPr/>
          <p:nvPr/>
        </p:nvSpPr>
        <p:spPr>
          <a:xfrm>
            <a:off x="1691680" y="1988840"/>
            <a:ext cx="2088232" cy="29523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004048" y="1988840"/>
            <a:ext cx="2088232" cy="29523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149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8"/>
          <p:cNvSpPr txBox="1">
            <a:spLocks noChangeArrowheads="1"/>
          </p:cNvSpPr>
          <p:nvPr/>
        </p:nvSpPr>
        <p:spPr bwMode="auto">
          <a:xfrm>
            <a:off x="0" y="548680"/>
            <a:ext cx="91440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4400" dirty="0">
                <a:solidFill>
                  <a:srgbClr val="FFFFFF"/>
                </a:solidFill>
                <a:ea typeface="+mj-ea"/>
                <a:cs typeface="+mj-cs"/>
              </a:rPr>
              <a:t>Spin qubits in diamond</a:t>
            </a:r>
            <a:endParaRPr lang="en-US" sz="3200" dirty="0"/>
          </a:p>
        </p:txBody>
      </p:sp>
      <p:pic>
        <p:nvPicPr>
          <p:cNvPr id="12" name="Picture 2" descr="C:\Users\Admin\Pictures\Logos\Warwick\the_warwick_uni_whit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49512"/>
            <a:ext cx="2150170" cy="83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12776"/>
            <a:ext cx="4797152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2512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Conclusions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79912" y="1988840"/>
            <a:ext cx="52565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dirty="0"/>
              <a:t>EPR Applications: 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/>
              <a:t>Studying biomolecules</a:t>
            </a: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/>
              <a:t>Quality control in beer, wine </a:t>
            </a:r>
            <a:r>
              <a:rPr lang="en-US" sz="2400" dirty="0" err="1"/>
              <a:t>etc</a:t>
            </a:r>
            <a:endParaRPr lang="en-US" sz="2400" dirty="0">
              <a:solidFill>
                <a:schemeClr val="bg1"/>
              </a:solidFill>
            </a:endParaRPr>
          </a:p>
          <a:p>
            <a:pPr marL="799974" lvl="1" indent="-342900"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Radiation dose received by teeth</a:t>
            </a:r>
          </a:p>
          <a:p>
            <a:pPr marL="799974" lvl="1" indent="-342900">
              <a:buFont typeface="Arial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93250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251520" y="1916832"/>
            <a:ext cx="3334125" cy="151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50879" y="4573939"/>
            <a:ext cx="4442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What does an EPR spectrum look like? </a:t>
            </a:r>
          </a:p>
          <a:p>
            <a:r>
              <a:rPr lang="en-GB" dirty="0">
                <a:solidFill>
                  <a:srgbClr val="FFFF00"/>
                </a:solidFill>
              </a:rPr>
              <a:t>What is the resonant frequency for EPR? </a:t>
            </a:r>
          </a:p>
          <a:p>
            <a:r>
              <a:rPr lang="en-GB" dirty="0">
                <a:solidFill>
                  <a:srgbClr val="FFFF00"/>
                </a:solidFill>
              </a:rPr>
              <a:t>Which things have an EPR signal?</a:t>
            </a:r>
          </a:p>
        </p:txBody>
      </p:sp>
    </p:spTree>
    <p:extLst>
      <p:ext uri="{BB962C8B-B14F-4D97-AF65-F5344CB8AC3E}">
        <p14:creationId xmlns:p14="http://schemas.microsoft.com/office/powerpoint/2010/main" val="350237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Electron paramagnetic resonance (EPR)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3568" y="3789040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… or electron spin resonance (ESR)</a:t>
            </a:r>
          </a:p>
          <a:p>
            <a:r>
              <a:rPr lang="en-GB" sz="2400" dirty="0">
                <a:solidFill>
                  <a:prstClr val="white"/>
                </a:solidFill>
              </a:rPr>
              <a:t>… or electron magnetic resonance (EMR)</a:t>
            </a:r>
          </a:p>
          <a:p>
            <a:r>
              <a:rPr lang="en-GB" sz="2400" dirty="0">
                <a:solidFill>
                  <a:prstClr val="white"/>
                </a:solidFill>
              </a:rPr>
              <a:t>… or ferromagnetic resonance (FMR)</a:t>
            </a:r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693250" name="Picture 2" descr="C:\Users\Admin\Pictures\for talks\teaching\Bruker_epr_spectromet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r="20609"/>
          <a:stretch/>
        </p:blipFill>
        <p:spPr bwMode="auto">
          <a:xfrm>
            <a:off x="251520" y="1916832"/>
            <a:ext cx="3334125" cy="151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22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260" y="3640571"/>
            <a:ext cx="1829172" cy="1497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488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Magnetism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3568" y="1916832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				Electron spins tend to:</a:t>
            </a:r>
          </a:p>
          <a:p>
            <a:r>
              <a:rPr lang="en-GB" sz="2400" dirty="0"/>
              <a:t>	</a:t>
            </a:r>
            <a:r>
              <a:rPr lang="en-GB" sz="2400" u="sng" dirty="0" err="1"/>
              <a:t>Para</a:t>
            </a:r>
            <a:r>
              <a:rPr lang="en-GB" sz="2400" dirty="0" err="1"/>
              <a:t>magnetism</a:t>
            </a:r>
            <a:r>
              <a:rPr lang="en-GB" sz="2400" dirty="0"/>
              <a:t>:	follow</a:t>
            </a:r>
          </a:p>
          <a:p>
            <a:r>
              <a:rPr lang="en-GB" sz="2400" dirty="0"/>
              <a:t>	</a:t>
            </a:r>
            <a:r>
              <a:rPr lang="en-GB" sz="2400" u="sng" dirty="0"/>
              <a:t>Dia</a:t>
            </a:r>
            <a:r>
              <a:rPr lang="en-GB" sz="2400" dirty="0"/>
              <a:t>magnetism:	oppose</a:t>
            </a:r>
          </a:p>
          <a:p>
            <a:r>
              <a:rPr lang="en-GB" sz="2400" dirty="0"/>
              <a:t>	</a:t>
            </a:r>
            <a:r>
              <a:rPr lang="en-GB" sz="2400" u="sng" dirty="0"/>
              <a:t>Ferro</a:t>
            </a:r>
            <a:r>
              <a:rPr lang="en-GB" sz="2400" dirty="0"/>
              <a:t>magnetism:	ignore</a:t>
            </a:r>
          </a:p>
          <a:p>
            <a:endParaRPr lang="en-GB" sz="2400" dirty="0">
              <a:solidFill>
                <a:prstClr val="white"/>
              </a:solidFill>
            </a:endParaRPr>
          </a:p>
          <a:p>
            <a:r>
              <a:rPr lang="en-GB" sz="2400" dirty="0">
                <a:solidFill>
                  <a:prstClr val="white"/>
                </a:solidFill>
              </a:rPr>
              <a:t>				…an applied magnetic field</a:t>
            </a:r>
            <a:endParaRPr lang="en-US" sz="2400" dirty="0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380312" y="2434345"/>
            <a:ext cx="64807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80312" y="2564904"/>
            <a:ext cx="64807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228184" y="2816932"/>
            <a:ext cx="360040" cy="2160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228184" y="2780928"/>
            <a:ext cx="360040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139952" y="1844824"/>
            <a:ext cx="4248472" cy="2592288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02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241598"/>
            <a:ext cx="8060258" cy="58119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340768"/>
            <a:ext cx="1440160" cy="147732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From Steven Brown’s NMR lecture: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398C6B-10A7-6428-E613-8DFBAEC373ED}"/>
              </a:ext>
            </a:extLst>
          </p:cNvPr>
          <p:cNvSpPr/>
          <p:nvPr/>
        </p:nvSpPr>
        <p:spPr>
          <a:xfrm>
            <a:off x="7812360" y="5373216"/>
            <a:ext cx="1152128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701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</a:t>
            </a:r>
          </a:p>
        </p:txBody>
      </p:sp>
      <p:pic>
        <p:nvPicPr>
          <p:cNvPr id="10" name="Picture 59" descr="Isidor_Isaac_Rab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268760"/>
            <a:ext cx="1483121" cy="1995570"/>
          </a:xfrm>
          <a:prstGeom prst="rect">
            <a:avLst/>
          </a:prstGeom>
          <a:noFill/>
        </p:spPr>
      </p:pic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6732240" y="3348281"/>
            <a:ext cx="206208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 sz="1600" dirty="0"/>
              <a:t>	</a:t>
            </a:r>
            <a:r>
              <a:rPr lang="en-US" sz="1600" dirty="0" err="1"/>
              <a:t>Isidor</a:t>
            </a:r>
            <a:r>
              <a:rPr lang="en-US" sz="1600" dirty="0"/>
              <a:t> Isaac Rabi (1898 – 1988)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9"/>
          <p:cNvGrpSpPr>
            <a:grpSpLocks/>
          </p:cNvGrpSpPr>
          <p:nvPr/>
        </p:nvGrpSpPr>
        <p:grpSpPr bwMode="auto">
          <a:xfrm>
            <a:off x="4663451" y="5085308"/>
            <a:ext cx="215900" cy="215900"/>
            <a:chOff x="1837" y="3135"/>
            <a:chExt cx="136" cy="136"/>
          </a:xfrm>
        </p:grpSpPr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1837" y="3135"/>
              <a:ext cx="136" cy="136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1"/>
            <p:cNvSpPr>
              <a:spLocks noChangeShapeType="1"/>
            </p:cNvSpPr>
            <p:nvPr/>
          </p:nvSpPr>
          <p:spPr bwMode="auto">
            <a:xfrm>
              <a:off x="1837" y="320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663451" y="5085308"/>
            <a:ext cx="215900" cy="2159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cxnSp>
        <p:nvCxnSpPr>
          <p:cNvPr id="29" name="Straight Arrow Connector 28"/>
          <p:cNvCxnSpPr>
            <a:stCxn id="20" idx="4"/>
            <a:endCxn id="20" idx="0"/>
          </p:cNvCxnSpPr>
          <p:nvPr/>
        </p:nvCxnSpPr>
        <p:spPr>
          <a:xfrm flipV="1">
            <a:off x="4771401" y="5085308"/>
            <a:ext cx="0" cy="2159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599431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9"/>
          <p:cNvGrpSpPr>
            <a:grpSpLocks/>
          </p:cNvGrpSpPr>
          <p:nvPr/>
        </p:nvGrpSpPr>
        <p:grpSpPr bwMode="auto">
          <a:xfrm>
            <a:off x="4663327" y="4005064"/>
            <a:ext cx="215900" cy="215900"/>
            <a:chOff x="1837" y="3135"/>
            <a:chExt cx="136" cy="136"/>
          </a:xfrm>
        </p:grpSpPr>
        <p:sp>
          <p:nvSpPr>
            <p:cNvPr id="33" name="Oval 10"/>
            <p:cNvSpPr>
              <a:spLocks noChangeArrowheads="1"/>
            </p:cNvSpPr>
            <p:nvPr/>
          </p:nvSpPr>
          <p:spPr bwMode="auto">
            <a:xfrm>
              <a:off x="1837" y="3135"/>
              <a:ext cx="136" cy="136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11"/>
            <p:cNvSpPr>
              <a:spLocks noChangeShapeType="1"/>
            </p:cNvSpPr>
            <p:nvPr/>
          </p:nvSpPr>
          <p:spPr bwMode="auto">
            <a:xfrm>
              <a:off x="1837" y="320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5" name="Oval 18"/>
          <p:cNvSpPr>
            <a:spLocks noChangeArrowheads="1"/>
          </p:cNvSpPr>
          <p:nvPr/>
        </p:nvSpPr>
        <p:spPr bwMode="auto">
          <a:xfrm>
            <a:off x="4663327" y="4005064"/>
            <a:ext cx="215900" cy="2159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771277" y="4005064"/>
            <a:ext cx="0" cy="2159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71439" y="4254187"/>
            <a:ext cx="1204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Photon energy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710309" y="5847655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4395" y="1988839"/>
            <a:ext cx="5355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An isolated spin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= ½</a:t>
            </a:r>
            <a:r>
              <a:rPr lang="en-GB" sz="2400" dirty="0">
                <a:cs typeface="Times New Roman" panose="02020603050405020304" pitchFamily="18" charset="0"/>
              </a:rPr>
              <a:t> has 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±½ </a:t>
            </a:r>
            <a:endParaRPr lang="en-GB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203848" y="5037597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+½ </a:t>
            </a:r>
            <a:endParaRPr lang="en-GB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3203161" y="3759423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-½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1752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731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Magnetic resonance</a:t>
            </a:r>
          </a:p>
        </p:txBody>
      </p:sp>
      <p:pic>
        <p:nvPicPr>
          <p:cNvPr id="10" name="Picture 59" descr="Isidor_Isaac_Rab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268760"/>
            <a:ext cx="1483121" cy="1995570"/>
          </a:xfrm>
          <a:prstGeom prst="rect">
            <a:avLst/>
          </a:prstGeom>
          <a:noFill/>
        </p:spPr>
      </p:pic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6732240" y="3348281"/>
            <a:ext cx="206208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 sz="1600" dirty="0"/>
              <a:t>	</a:t>
            </a:r>
            <a:r>
              <a:rPr lang="en-US" sz="1600" dirty="0" err="1"/>
              <a:t>Isidor</a:t>
            </a:r>
            <a:r>
              <a:rPr lang="en-US" sz="1600" dirty="0"/>
              <a:t> Isaac Rabi (1898 – 1988)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38991" y="3480354"/>
            <a:ext cx="8767" cy="232491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863" y="3596823"/>
            <a:ext cx="1204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Energy of a spin ½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47758" y="5805265"/>
            <a:ext cx="3375992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47758" y="4149080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38991" y="4653136"/>
            <a:ext cx="2727537" cy="49372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9"/>
          <p:cNvGrpSpPr>
            <a:grpSpLocks/>
          </p:cNvGrpSpPr>
          <p:nvPr/>
        </p:nvGrpSpPr>
        <p:grpSpPr bwMode="auto">
          <a:xfrm>
            <a:off x="4663451" y="5085308"/>
            <a:ext cx="215900" cy="215900"/>
            <a:chOff x="1837" y="3135"/>
            <a:chExt cx="136" cy="136"/>
          </a:xfrm>
        </p:grpSpPr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1837" y="3135"/>
              <a:ext cx="136" cy="136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1"/>
            <p:cNvSpPr>
              <a:spLocks noChangeShapeType="1"/>
            </p:cNvSpPr>
            <p:nvPr/>
          </p:nvSpPr>
          <p:spPr bwMode="auto">
            <a:xfrm>
              <a:off x="1837" y="320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663451" y="5085308"/>
            <a:ext cx="215900" cy="2159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cxnSp>
        <p:nvCxnSpPr>
          <p:cNvPr id="29" name="Straight Arrow Connector 28"/>
          <p:cNvCxnSpPr>
            <a:stCxn id="20" idx="4"/>
            <a:endCxn id="20" idx="0"/>
          </p:cNvCxnSpPr>
          <p:nvPr/>
        </p:nvCxnSpPr>
        <p:spPr>
          <a:xfrm flipV="1">
            <a:off x="4771401" y="5085308"/>
            <a:ext cx="0" cy="2159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599431" y="4293096"/>
            <a:ext cx="0" cy="745819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9"/>
          <p:cNvGrpSpPr>
            <a:grpSpLocks/>
          </p:cNvGrpSpPr>
          <p:nvPr/>
        </p:nvGrpSpPr>
        <p:grpSpPr bwMode="auto">
          <a:xfrm>
            <a:off x="4663327" y="4005064"/>
            <a:ext cx="215900" cy="215900"/>
            <a:chOff x="1837" y="3135"/>
            <a:chExt cx="136" cy="136"/>
          </a:xfrm>
        </p:grpSpPr>
        <p:sp>
          <p:nvSpPr>
            <p:cNvPr id="33" name="Oval 10"/>
            <p:cNvSpPr>
              <a:spLocks noChangeArrowheads="1"/>
            </p:cNvSpPr>
            <p:nvPr/>
          </p:nvSpPr>
          <p:spPr bwMode="auto">
            <a:xfrm>
              <a:off x="1837" y="3135"/>
              <a:ext cx="136" cy="136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11"/>
            <p:cNvSpPr>
              <a:spLocks noChangeShapeType="1"/>
            </p:cNvSpPr>
            <p:nvPr/>
          </p:nvSpPr>
          <p:spPr bwMode="auto">
            <a:xfrm>
              <a:off x="1837" y="320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5" name="Oval 18"/>
          <p:cNvSpPr>
            <a:spLocks noChangeArrowheads="1"/>
          </p:cNvSpPr>
          <p:nvPr/>
        </p:nvSpPr>
        <p:spPr bwMode="auto">
          <a:xfrm>
            <a:off x="4663327" y="4005064"/>
            <a:ext cx="215900" cy="2159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771277" y="4005064"/>
            <a:ext cx="0" cy="2159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71439" y="4254187"/>
            <a:ext cx="1204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Photon energy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10309" y="5847655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03848" y="5037597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+½ </a:t>
            </a:r>
            <a:endParaRPr lang="en-GB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203161" y="3759423"/>
            <a:ext cx="259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-½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5122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9259E-6 L -0.2283 -2.59259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ckTemplate">
  <a:themeElements>
    <a:clrScheme name="white text">
      <a:dk1>
        <a:srgbClr val="FFFFF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BlackTemplate</Template>
  <TotalTime>17648</TotalTime>
  <Words>1519</Words>
  <Application>Microsoft Office PowerPoint</Application>
  <PresentationFormat>On-screen Show (4:3)</PresentationFormat>
  <Paragraphs>413</Paragraphs>
  <Slides>48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MS PGothic</vt:lpstr>
      <vt:lpstr>Arial</vt:lpstr>
      <vt:lpstr>Calibri</vt:lpstr>
      <vt:lpstr>Symbol</vt:lpstr>
      <vt:lpstr>Times New Roman</vt:lpstr>
      <vt:lpstr>Wingdings</vt:lpstr>
      <vt:lpstr>BlackTemplate</vt:lpstr>
      <vt:lpstr>Electron Paramagnetic Resonance CH921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rotating frame of reference</vt:lpstr>
      <vt:lpstr>The rotating frame of reference</vt:lpstr>
      <vt:lpstr>The rotating frame of reference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Gavin W Morley</dc:creator>
  <cp:lastModifiedBy>Morley, Gavin</cp:lastModifiedBy>
  <cp:revision>530</cp:revision>
  <cp:lastPrinted>2023-02-09T08:56:24Z</cp:lastPrinted>
  <dcterms:created xsi:type="dcterms:W3CDTF">2010-11-04T11:22:26Z</dcterms:created>
  <dcterms:modified xsi:type="dcterms:W3CDTF">2024-11-05T10:25:08Z</dcterms:modified>
</cp:coreProperties>
</file>