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65" r:id="rId2"/>
    <p:sldId id="297" r:id="rId3"/>
    <p:sldId id="269" r:id="rId4"/>
    <p:sldId id="270" r:id="rId5"/>
    <p:sldId id="267" r:id="rId6"/>
    <p:sldId id="257" r:id="rId7"/>
    <p:sldId id="258" r:id="rId8"/>
    <p:sldId id="259" r:id="rId9"/>
    <p:sldId id="260" r:id="rId10"/>
    <p:sldId id="294" r:id="rId11"/>
    <p:sldId id="278" r:id="rId12"/>
    <p:sldId id="289" r:id="rId13"/>
    <p:sldId id="274" r:id="rId14"/>
    <p:sldId id="275" r:id="rId15"/>
    <p:sldId id="276" r:id="rId16"/>
    <p:sldId id="279" r:id="rId17"/>
    <p:sldId id="282" r:id="rId18"/>
    <p:sldId id="281" r:id="rId19"/>
    <p:sldId id="283" r:id="rId20"/>
    <p:sldId id="284" r:id="rId21"/>
    <p:sldId id="288" r:id="rId22"/>
    <p:sldId id="280" r:id="rId23"/>
    <p:sldId id="291" r:id="rId24"/>
    <p:sldId id="295" r:id="rId25"/>
    <p:sldId id="293" r:id="rId26"/>
    <p:sldId id="292" r:id="rId27"/>
    <p:sldId id="261" r:id="rId28"/>
    <p:sldId id="296" r:id="rId29"/>
    <p:sldId id="290" r:id="rId30"/>
    <p:sldId id="286" r:id="rId31"/>
    <p:sldId id="287" r:id="rId32"/>
    <p:sldId id="262" r:id="rId33"/>
    <p:sldId id="277" r:id="rId34"/>
    <p:sldId id="263" r:id="rId35"/>
    <p:sldId id="271" r:id="rId36"/>
  </p:sldIdLst>
  <p:sldSz cx="9144000" cy="6858000" type="screen4x3"/>
  <p:notesSz cx="9928225" cy="666908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0000"/>
    <a:srgbClr val="3366FF"/>
    <a:srgbClr val="99CCFF"/>
    <a:srgbClr val="FF00FF"/>
    <a:srgbClr val="FF33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930" y="5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3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4513" y="0"/>
            <a:ext cx="4302125" cy="333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845A1BB-4CE0-4232-B045-7B6849105471}" type="datetimeFigureOut">
              <a:rPr lang="en-US"/>
              <a:pPr>
                <a:defRPr/>
              </a:pPr>
              <a:t>4/11/2016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34125"/>
            <a:ext cx="4302125" cy="333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4513" y="6334125"/>
            <a:ext cx="4302125" cy="333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9B9FDFE-EC1C-4770-BE93-2B5E2C18CD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3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4513" y="0"/>
            <a:ext cx="4302125" cy="333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0D98E90-FA95-45DD-BEA1-3FFBED69D1DF}" type="datetimeFigureOut">
              <a:rPr lang="en-US"/>
              <a:pPr>
                <a:defRPr/>
              </a:pPr>
              <a:t>4/11/2016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97238" y="500063"/>
            <a:ext cx="3333750" cy="25003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188" y="3167063"/>
            <a:ext cx="7943850" cy="300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34125"/>
            <a:ext cx="4302125" cy="333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4513" y="6334125"/>
            <a:ext cx="4302125" cy="333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5529AF6-743B-4FBE-B1BB-FB96155C0D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A452D-FD53-40AB-BADC-A2D86EF0CA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F5DBE-B32E-4471-A1A7-E190C035D5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A038E-7181-449F-8A89-4B5B22E23B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hysmaster22"/>
          <p:cNvPicPr>
            <a:picLocks noGrp="1"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35713"/>
            <a:ext cx="914241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C7F6B-13B5-4F05-A90C-15B6167941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A1258A-BEF1-434F-9861-43FB10F9A7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6AA63-359A-4D32-B090-F8AB1CE105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89361-CED3-467C-9A9A-2F713ECF5D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EDC5-479A-44D3-8F30-7EC8CA3E55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F5B65-F4B3-49FF-A712-B51348EC51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CD6AD-5233-454C-A616-112842BC7B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38883-E12F-486F-92FE-3C6BC31D14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F984183-F77D-4205-B4CE-A8B8CA0B06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5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image" Target="../media/image15.jpeg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7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image" Target="../media/image21.jpeg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8.wmf"/><Relationship Id="rId10" Type="http://schemas.openxmlformats.org/officeDocument/2006/relationships/image" Target="../media/image22.png"/><Relationship Id="rId4" Type="http://schemas.openxmlformats.org/officeDocument/2006/relationships/oleObject" Target="../embeddings/oleObject13.bin"/><Relationship Id="rId9" Type="http://schemas.openxmlformats.org/officeDocument/2006/relationships/image" Target="../media/image20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oleObject" Target="../embeddings/oleObject21.bin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36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8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33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5" Type="http://schemas.openxmlformats.org/officeDocument/2006/relationships/oleObject" Target="../embeddings/oleObject22.bin"/><Relationship Id="rId10" Type="http://schemas.openxmlformats.org/officeDocument/2006/relationships/image" Target="../media/image35.wmf"/><Relationship Id="rId4" Type="http://schemas.openxmlformats.org/officeDocument/2006/relationships/image" Target="../media/image32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3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3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42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image" Target="../media/image44.png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image" Target="../media/image51.png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5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4.png"/><Relationship Id="rId11" Type="http://schemas.openxmlformats.org/officeDocument/2006/relationships/oleObject" Target="../embeddings/oleObject30.bin"/><Relationship Id="rId5" Type="http://schemas.openxmlformats.org/officeDocument/2006/relationships/image" Target="../media/image53.png"/><Relationship Id="rId10" Type="http://schemas.openxmlformats.org/officeDocument/2006/relationships/image" Target="../media/image49.wmf"/><Relationship Id="rId4" Type="http://schemas.openxmlformats.org/officeDocument/2006/relationships/image" Target="../media/image52.png"/><Relationship Id="rId9" Type="http://schemas.openxmlformats.org/officeDocument/2006/relationships/oleObject" Target="../embeddings/oleObject29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57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45.png"/><Relationship Id="rId4" Type="http://schemas.openxmlformats.org/officeDocument/2006/relationships/image" Target="../media/image62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orldscientific.com/worldscinet/acs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image" Target="../media/image21.jpeg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4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33.bin"/><Relationship Id="rId9" Type="http://schemas.openxmlformats.org/officeDocument/2006/relationships/image" Target="../media/image20.w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68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5.jpeg"/><Relationship Id="rId4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2" descr="C:\Documents and Settings\phsep.000\Desktop\100_26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9450" y="2076450"/>
            <a:ext cx="4775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phsep\Pictures\2009-02-22 09-02\09-02 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2963" y="4568315"/>
            <a:ext cx="3053072" cy="2289685"/>
          </a:xfrm>
          <a:prstGeom prst="rect">
            <a:avLst/>
          </a:prstGeom>
          <a:noFill/>
        </p:spPr>
      </p:pic>
      <p:sp>
        <p:nvSpPr>
          <p:cNvPr id="15362" name="TextBox 8"/>
          <p:cNvSpPr txBox="1">
            <a:spLocks noChangeArrowheads="1"/>
          </p:cNvSpPr>
          <p:nvPr/>
        </p:nvSpPr>
        <p:spPr bwMode="auto">
          <a:xfrm>
            <a:off x="57150" y="1826260"/>
            <a:ext cx="44291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dirty="0"/>
              <a:t>R C Ball, RS MacKay, </a:t>
            </a:r>
          </a:p>
          <a:p>
            <a:r>
              <a:rPr lang="en-GB" sz="2400" dirty="0"/>
              <a:t>M Diakonova</a:t>
            </a:r>
          </a:p>
          <a:p>
            <a:endParaRPr lang="en-GB" sz="2400" dirty="0"/>
          </a:p>
          <a:p>
            <a:r>
              <a:rPr lang="en-GB" sz="2400" dirty="0"/>
              <a:t>Centre for Complexity Science,</a:t>
            </a:r>
          </a:p>
          <a:p>
            <a:r>
              <a:rPr lang="en-GB" sz="2400" dirty="0"/>
              <a:t>University of Warwick </a:t>
            </a:r>
          </a:p>
          <a:p>
            <a:endParaRPr lang="en-GB" sz="2400" dirty="0"/>
          </a:p>
        </p:txBody>
      </p:sp>
      <p:pic>
        <p:nvPicPr>
          <p:cNvPr id="15363" name="Picture 7" descr="physmaster22"/>
          <p:cNvPicPr>
            <a:picLocks noGrp="1"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88" y="6337300"/>
            <a:ext cx="91424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215900" y="541338"/>
            <a:ext cx="9144000" cy="5842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Emergence in Quantitative Systems – towards a measurable definition</a:t>
            </a:r>
          </a:p>
        </p:txBody>
      </p:sp>
      <p:pic>
        <p:nvPicPr>
          <p:cNvPr id="7" name="Picture 1" descr="C:\Users\phsep\Pictures\2009ECCS\100_446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43966"/>
            <a:ext cx="3032295" cy="2274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smtClean="0"/>
              <a:t>Discrete </a:t>
            </a:r>
            <a:r>
              <a:rPr lang="en-GB" sz="4000" i="1" smtClean="0"/>
              <a:t>vs</a:t>
            </a:r>
            <a:r>
              <a:rPr lang="en-GB" sz="4000" smtClean="0"/>
              <a:t> continuous emergent order parameters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763588" y="1770063"/>
            <a:ext cx="7200900" cy="779462"/>
            <a:chOff x="611188" y="1484313"/>
            <a:chExt cx="7200900" cy="779462"/>
          </a:xfrm>
        </p:grpSpPr>
        <p:sp>
          <p:nvSpPr>
            <p:cNvPr id="10248" name="Rectangle 11" descr="Newsprint"/>
            <p:cNvSpPr>
              <a:spLocks noChangeArrowheads="1"/>
            </p:cNvSpPr>
            <p:nvPr/>
          </p:nvSpPr>
          <p:spPr bwMode="auto">
            <a:xfrm>
              <a:off x="611188" y="1484313"/>
              <a:ext cx="7200900" cy="288925"/>
            </a:xfrm>
            <a:prstGeom prst="rect">
              <a:avLst/>
            </a:pr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0244" name="Object 5"/>
            <p:cNvGraphicFramePr>
              <a:graphicFrameLocks noChangeAspect="1"/>
            </p:cNvGraphicFramePr>
            <p:nvPr/>
          </p:nvGraphicFramePr>
          <p:xfrm>
            <a:off x="1727200" y="1760538"/>
            <a:ext cx="4106863" cy="5032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55" name="Equation" r:id="rId4" imgW="1968480" imgH="241200" progId="Equation.DSMT4">
                    <p:embed/>
                  </p:oleObj>
                </mc:Choice>
                <mc:Fallback>
                  <p:oleObj name="Equation" r:id="rId4" imgW="1968480" imgH="241200" progId="Equation.DSMT4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7200" y="1760538"/>
                          <a:ext cx="4106863" cy="5032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49" name="Rectangle 9"/>
            <p:cNvSpPr>
              <a:spLocks noChangeArrowheads="1"/>
            </p:cNvSpPr>
            <p:nvPr/>
          </p:nvSpPr>
          <p:spPr bwMode="auto">
            <a:xfrm>
              <a:off x="1763713" y="1484313"/>
              <a:ext cx="1008062" cy="2873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0" name="Rectangle 10"/>
            <p:cNvSpPr>
              <a:spLocks noChangeArrowheads="1"/>
            </p:cNvSpPr>
            <p:nvPr/>
          </p:nvSpPr>
          <p:spPr bwMode="auto">
            <a:xfrm>
              <a:off x="4716463" y="1484313"/>
              <a:ext cx="1008062" cy="288925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10242" name="Object 7"/>
          <p:cNvGraphicFramePr>
            <a:graphicFrameLocks noChangeAspect="1"/>
          </p:cNvGraphicFramePr>
          <p:nvPr/>
        </p:nvGraphicFramePr>
        <p:xfrm>
          <a:off x="250825" y="2876550"/>
          <a:ext cx="85217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6" name="Equation" r:id="rId6" imgW="4647960" imgH="228600" progId="Equation.DSMT4">
                  <p:embed/>
                </p:oleObj>
              </mc:Choice>
              <mc:Fallback>
                <p:oleObj name="Equation" r:id="rId6" imgW="4647960" imgH="228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876550"/>
                        <a:ext cx="852170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8"/>
          <p:cNvGraphicFramePr>
            <a:graphicFrameLocks noChangeAspect="1"/>
          </p:cNvGraphicFramePr>
          <p:nvPr/>
        </p:nvGraphicFramePr>
        <p:xfrm>
          <a:off x="241300" y="3597275"/>
          <a:ext cx="7219950" cy="158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7" name="Equation" r:id="rId8" imgW="3936960" imgH="863280" progId="Equation.DSMT4">
                  <p:embed/>
                </p:oleObj>
              </mc:Choice>
              <mc:Fallback>
                <p:oleObj name="Equation" r:id="rId8" imgW="3936960" imgH="86328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300" y="3597275"/>
                        <a:ext cx="7219950" cy="1582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7" name="TextBox 18"/>
          <p:cNvSpPr txBox="1">
            <a:spLocks noChangeArrowheads="1"/>
          </p:cNvSpPr>
          <p:nvPr/>
        </p:nvSpPr>
        <p:spPr bwMode="auto">
          <a:xfrm>
            <a:off x="266700" y="5334000"/>
            <a:ext cx="7191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This suggests some need to anticipate “information dimensionalities”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4" descr="logist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650" y="-239713"/>
            <a:ext cx="7643813" cy="502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02" name="Group 35"/>
          <p:cNvGrpSpPr>
            <a:grpSpLocks/>
          </p:cNvGrpSpPr>
          <p:nvPr/>
        </p:nvGrpSpPr>
        <p:grpSpPr bwMode="auto">
          <a:xfrm>
            <a:off x="609600" y="1760538"/>
            <a:ext cx="1192213" cy="854075"/>
            <a:chOff x="511227" y="3363581"/>
            <a:chExt cx="1191625" cy="855385"/>
          </a:xfrm>
        </p:grpSpPr>
        <p:sp>
          <p:nvSpPr>
            <p:cNvPr id="4132" name="AutoShape 7"/>
            <p:cNvSpPr>
              <a:spLocks/>
            </p:cNvSpPr>
            <p:nvPr/>
          </p:nvSpPr>
          <p:spPr bwMode="auto">
            <a:xfrm rot="5273669">
              <a:off x="882592" y="2992216"/>
              <a:ext cx="448896" cy="1191625"/>
            </a:xfrm>
            <a:prstGeom prst="rightBrace">
              <a:avLst>
                <a:gd name="adj1" fmla="val 24997"/>
                <a:gd name="adj2" fmla="val 50000"/>
              </a:avLst>
            </a:prstGeom>
            <a:noFill/>
            <a:ln w="9525">
              <a:solidFill>
                <a:srgbClr val="33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3" name="Text Box 8"/>
            <p:cNvSpPr txBox="1">
              <a:spLocks noChangeArrowheads="1"/>
            </p:cNvSpPr>
            <p:nvPr/>
          </p:nvSpPr>
          <p:spPr bwMode="auto">
            <a:xfrm>
              <a:off x="619243" y="3841589"/>
              <a:ext cx="987350" cy="377377"/>
            </a:xfrm>
            <a:prstGeom prst="rect">
              <a:avLst/>
            </a:prstGeom>
            <a:noFill/>
            <a:ln w="9525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3366FF"/>
                  </a:solidFill>
                </a:rPr>
                <a:t>PMI = 0</a:t>
              </a:r>
            </a:p>
          </p:txBody>
        </p:sp>
      </p:grpSp>
      <p:grpSp>
        <p:nvGrpSpPr>
          <p:cNvPr id="4103" name="Group 36"/>
          <p:cNvGrpSpPr>
            <a:grpSpLocks/>
          </p:cNvGrpSpPr>
          <p:nvPr/>
        </p:nvGrpSpPr>
        <p:grpSpPr bwMode="auto">
          <a:xfrm>
            <a:off x="1917700" y="2606675"/>
            <a:ext cx="2570163" cy="873125"/>
            <a:chOff x="2029473" y="3774636"/>
            <a:chExt cx="2968135" cy="873008"/>
          </a:xfrm>
        </p:grpSpPr>
        <p:sp>
          <p:nvSpPr>
            <p:cNvPr id="4130" name="AutoShape 9"/>
            <p:cNvSpPr>
              <a:spLocks/>
            </p:cNvSpPr>
            <p:nvPr/>
          </p:nvSpPr>
          <p:spPr bwMode="auto">
            <a:xfrm rot="5273669">
              <a:off x="3289093" y="2515016"/>
              <a:ext cx="448896" cy="2968135"/>
            </a:xfrm>
            <a:prstGeom prst="rightBrace">
              <a:avLst>
                <a:gd name="adj1" fmla="val 55101"/>
                <a:gd name="adj2" fmla="val 50000"/>
              </a:avLst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1" name="Text Box 11"/>
            <p:cNvSpPr txBox="1">
              <a:spLocks noChangeArrowheads="1"/>
            </p:cNvSpPr>
            <p:nvPr/>
          </p:nvSpPr>
          <p:spPr bwMode="auto">
            <a:xfrm>
              <a:off x="3111147" y="4278312"/>
              <a:ext cx="79068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</a:rPr>
                <a:t>log 2</a:t>
              </a:r>
            </a:p>
          </p:txBody>
        </p:sp>
      </p:grpSp>
      <p:grpSp>
        <p:nvGrpSpPr>
          <p:cNvPr id="4104" name="Group 37"/>
          <p:cNvGrpSpPr>
            <a:grpSpLocks/>
          </p:cNvGrpSpPr>
          <p:nvPr/>
        </p:nvGrpSpPr>
        <p:grpSpPr bwMode="auto">
          <a:xfrm>
            <a:off x="3476625" y="1485900"/>
            <a:ext cx="1263650" cy="736600"/>
            <a:chOff x="4067992" y="3820789"/>
            <a:chExt cx="1263663" cy="737141"/>
          </a:xfrm>
        </p:grpSpPr>
        <p:sp>
          <p:nvSpPr>
            <p:cNvPr id="4128" name="Line 14"/>
            <p:cNvSpPr>
              <a:spLocks noChangeShapeType="1"/>
            </p:cNvSpPr>
            <p:nvPr/>
          </p:nvSpPr>
          <p:spPr bwMode="auto">
            <a:xfrm>
              <a:off x="4698610" y="4107766"/>
              <a:ext cx="633045" cy="450164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29" name="Text Box 15"/>
            <p:cNvSpPr txBox="1">
              <a:spLocks noChangeArrowheads="1"/>
            </p:cNvSpPr>
            <p:nvPr/>
          </p:nvSpPr>
          <p:spPr bwMode="auto">
            <a:xfrm>
              <a:off x="4067992" y="3820789"/>
              <a:ext cx="68480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</a:rPr>
                <a:t>log 4</a:t>
              </a:r>
            </a:p>
          </p:txBody>
        </p:sp>
      </p:grpSp>
      <p:grpSp>
        <p:nvGrpSpPr>
          <p:cNvPr id="4105" name="Group 38"/>
          <p:cNvGrpSpPr>
            <a:grpSpLocks/>
          </p:cNvGrpSpPr>
          <p:nvPr/>
        </p:nvGrpSpPr>
        <p:grpSpPr bwMode="auto">
          <a:xfrm>
            <a:off x="3770313" y="1055688"/>
            <a:ext cx="1350962" cy="984250"/>
            <a:chOff x="4826015" y="3952897"/>
            <a:chExt cx="1349702" cy="984862"/>
          </a:xfrm>
        </p:grpSpPr>
        <p:sp>
          <p:nvSpPr>
            <p:cNvPr id="4126" name="Line 16"/>
            <p:cNvSpPr>
              <a:spLocks noChangeShapeType="1"/>
            </p:cNvSpPr>
            <p:nvPr/>
          </p:nvSpPr>
          <p:spPr bwMode="auto">
            <a:xfrm>
              <a:off x="5430128" y="4178103"/>
              <a:ext cx="745589" cy="75965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27" name="Text Box 17"/>
            <p:cNvSpPr txBox="1">
              <a:spLocks noChangeArrowheads="1"/>
            </p:cNvSpPr>
            <p:nvPr/>
          </p:nvSpPr>
          <p:spPr bwMode="auto">
            <a:xfrm>
              <a:off x="4826015" y="3952897"/>
              <a:ext cx="68480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</a:rPr>
                <a:t>log 8</a:t>
              </a:r>
            </a:p>
          </p:txBody>
        </p:sp>
      </p:grpSp>
      <p:grpSp>
        <p:nvGrpSpPr>
          <p:cNvPr id="4106" name="Group 39"/>
          <p:cNvGrpSpPr>
            <a:grpSpLocks/>
          </p:cNvGrpSpPr>
          <p:nvPr/>
        </p:nvGrpSpPr>
        <p:grpSpPr bwMode="auto">
          <a:xfrm>
            <a:off x="6864350" y="1443038"/>
            <a:ext cx="2084388" cy="765175"/>
            <a:chOff x="5838090" y="3835265"/>
            <a:chExt cx="2084447" cy="764871"/>
          </a:xfrm>
        </p:grpSpPr>
        <p:sp>
          <p:nvSpPr>
            <p:cNvPr id="4124" name="Line 23"/>
            <p:cNvSpPr>
              <a:spLocks noChangeShapeType="1"/>
            </p:cNvSpPr>
            <p:nvPr/>
          </p:nvSpPr>
          <p:spPr bwMode="auto">
            <a:xfrm flipH="1">
              <a:off x="5838090" y="4192173"/>
              <a:ext cx="1871004" cy="40796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25" name="Text Box 24"/>
            <p:cNvSpPr txBox="1">
              <a:spLocks noChangeArrowheads="1"/>
            </p:cNvSpPr>
            <p:nvPr/>
          </p:nvSpPr>
          <p:spPr bwMode="auto">
            <a:xfrm>
              <a:off x="7237734" y="3835265"/>
              <a:ext cx="68480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</a:rPr>
                <a:t>log 3</a:t>
              </a:r>
            </a:p>
          </p:txBody>
        </p:sp>
      </p:grpSp>
      <p:grpSp>
        <p:nvGrpSpPr>
          <p:cNvPr id="4107" name="Group 40"/>
          <p:cNvGrpSpPr>
            <a:grpSpLocks/>
          </p:cNvGrpSpPr>
          <p:nvPr/>
        </p:nvGrpSpPr>
        <p:grpSpPr bwMode="auto">
          <a:xfrm>
            <a:off x="4891088" y="-222250"/>
            <a:ext cx="723900" cy="3740150"/>
            <a:chOff x="5426026" y="678201"/>
            <a:chExt cx="723275" cy="3738822"/>
          </a:xfrm>
        </p:grpSpPr>
        <p:sp>
          <p:nvSpPr>
            <p:cNvPr id="4122" name="Line 18"/>
            <p:cNvSpPr>
              <a:spLocks noChangeShapeType="1"/>
            </p:cNvSpPr>
            <p:nvPr/>
          </p:nvSpPr>
          <p:spPr bwMode="auto">
            <a:xfrm flipH="1">
              <a:off x="5838092" y="678201"/>
              <a:ext cx="57113" cy="3288888"/>
            </a:xfrm>
            <a:prstGeom prst="line">
              <a:avLst/>
            </a:prstGeom>
            <a:noFill/>
            <a:ln w="28575">
              <a:solidFill>
                <a:srgbClr val="33CC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23" name="Text Box 19"/>
            <p:cNvSpPr txBox="1">
              <a:spLocks noChangeArrowheads="1"/>
            </p:cNvSpPr>
            <p:nvPr/>
          </p:nvSpPr>
          <p:spPr bwMode="auto">
            <a:xfrm>
              <a:off x="5426026" y="4047691"/>
              <a:ext cx="7232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b="1">
                  <a:solidFill>
                    <a:srgbClr val="33CC33"/>
                  </a:solidFill>
                </a:rPr>
                <a:t>log 4</a:t>
              </a:r>
            </a:p>
          </p:txBody>
        </p:sp>
      </p:grpSp>
      <p:grpSp>
        <p:nvGrpSpPr>
          <p:cNvPr id="4108" name="Group 41"/>
          <p:cNvGrpSpPr>
            <a:grpSpLocks/>
          </p:cNvGrpSpPr>
          <p:nvPr/>
        </p:nvGrpSpPr>
        <p:grpSpPr bwMode="auto">
          <a:xfrm>
            <a:off x="5430838" y="-223838"/>
            <a:ext cx="717550" cy="3919538"/>
            <a:chOff x="5993302" y="437746"/>
            <a:chExt cx="717838" cy="3918535"/>
          </a:xfrm>
        </p:grpSpPr>
        <p:sp>
          <p:nvSpPr>
            <p:cNvPr id="4120" name="Line 20"/>
            <p:cNvSpPr>
              <a:spLocks noChangeShapeType="1"/>
            </p:cNvSpPr>
            <p:nvPr/>
          </p:nvSpPr>
          <p:spPr bwMode="auto">
            <a:xfrm flipH="1">
              <a:off x="6333494" y="437746"/>
              <a:ext cx="45719" cy="3529343"/>
            </a:xfrm>
            <a:prstGeom prst="line">
              <a:avLst/>
            </a:prstGeom>
            <a:noFill/>
            <a:ln w="28575">
              <a:solidFill>
                <a:srgbClr val="33CC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21" name="Rectangle 21"/>
            <p:cNvSpPr>
              <a:spLocks noChangeArrowheads="1"/>
            </p:cNvSpPr>
            <p:nvPr/>
          </p:nvSpPr>
          <p:spPr bwMode="auto">
            <a:xfrm>
              <a:off x="5993302" y="3989513"/>
              <a:ext cx="717838" cy="366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b="1">
                  <a:solidFill>
                    <a:srgbClr val="33CC33"/>
                  </a:solidFill>
                </a:rPr>
                <a:t>log 2</a:t>
              </a:r>
            </a:p>
          </p:txBody>
        </p:sp>
      </p:grpSp>
      <p:grpSp>
        <p:nvGrpSpPr>
          <p:cNvPr id="4109" name="Group 42"/>
          <p:cNvGrpSpPr>
            <a:grpSpLocks/>
          </p:cNvGrpSpPr>
          <p:nvPr/>
        </p:nvGrpSpPr>
        <p:grpSpPr bwMode="auto">
          <a:xfrm>
            <a:off x="7870825" y="377825"/>
            <a:ext cx="730250" cy="889000"/>
            <a:chOff x="7870653" y="378143"/>
            <a:chExt cx="729808" cy="887948"/>
          </a:xfrm>
        </p:grpSpPr>
        <p:sp>
          <p:nvSpPr>
            <p:cNvPr id="4118" name="Line 38"/>
            <p:cNvSpPr>
              <a:spLocks noChangeShapeType="1"/>
            </p:cNvSpPr>
            <p:nvPr/>
          </p:nvSpPr>
          <p:spPr bwMode="auto">
            <a:xfrm flipH="1">
              <a:off x="7870653" y="787790"/>
              <a:ext cx="569962" cy="478301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19" name="Text Box 39"/>
            <p:cNvSpPr txBox="1">
              <a:spLocks noChangeArrowheads="1"/>
            </p:cNvSpPr>
            <p:nvPr/>
          </p:nvSpPr>
          <p:spPr bwMode="auto">
            <a:xfrm>
              <a:off x="8289375" y="378143"/>
              <a:ext cx="311086" cy="366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b="1">
                  <a:solidFill>
                    <a:srgbClr val="3366FF"/>
                  </a:solidFill>
                </a:rPr>
                <a:t>0</a:t>
              </a:r>
            </a:p>
          </p:txBody>
        </p:sp>
      </p:grpSp>
      <p:sp>
        <p:nvSpPr>
          <p:cNvPr id="4110" name="Text Box 10"/>
          <p:cNvSpPr txBox="1">
            <a:spLocks noChangeArrowheads="1"/>
          </p:cNvSpPr>
          <p:nvPr/>
        </p:nvSpPr>
        <p:spPr bwMode="auto">
          <a:xfrm>
            <a:off x="3040063" y="48164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4098" name="Object 34"/>
          <p:cNvGraphicFramePr>
            <a:graphicFrameLocks noGrp="1" noChangeAspect="1"/>
          </p:cNvGraphicFramePr>
          <p:nvPr>
            <p:ph sz="half" idx="2"/>
          </p:nvPr>
        </p:nvGraphicFramePr>
        <p:xfrm>
          <a:off x="828675" y="358775"/>
          <a:ext cx="2363788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Equation" r:id="rId4" imgW="1079280" imgH="228600" progId="Equation.DSMT4">
                  <p:embed/>
                </p:oleObj>
              </mc:Choice>
              <mc:Fallback>
                <p:oleObj name="Equation" r:id="rId4" imgW="1079280" imgH="228600" progId="Equation.DSMT4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8675" y="358775"/>
                        <a:ext cx="2363788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1" name="Rectangle 5"/>
          <p:cNvSpPr>
            <a:spLocks noGrp="1" noChangeArrowheads="1"/>
          </p:cNvSpPr>
          <p:nvPr>
            <p:ph type="title"/>
          </p:nvPr>
        </p:nvSpPr>
        <p:spPr>
          <a:xfrm>
            <a:off x="319088" y="0"/>
            <a:ext cx="3048000" cy="374650"/>
          </a:xfrm>
        </p:spPr>
        <p:txBody>
          <a:bodyPr/>
          <a:lstStyle/>
          <a:p>
            <a:pPr eaLnBrk="1" hangingPunct="1"/>
            <a:r>
              <a:rPr lang="en-GB" sz="2800" smtClean="0"/>
              <a:t>Logistic map</a:t>
            </a:r>
          </a:p>
        </p:txBody>
      </p:sp>
      <p:graphicFrame>
        <p:nvGraphicFramePr>
          <p:cNvPr id="4099" name="Object 36"/>
          <p:cNvGraphicFramePr>
            <a:graphicFrameLocks noChangeAspect="1"/>
          </p:cNvGraphicFramePr>
          <p:nvPr/>
        </p:nvGraphicFramePr>
        <p:xfrm>
          <a:off x="184150" y="901700"/>
          <a:ext cx="277813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Equation" r:id="rId6" imgW="126720" imgH="139680" progId="Equation.DSMT4">
                  <p:embed/>
                </p:oleObj>
              </mc:Choice>
              <mc:Fallback>
                <p:oleObj name="Equation" r:id="rId6" imgW="126720" imgH="139680" progId="Equation.DSMT4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150" y="901700"/>
                        <a:ext cx="277813" cy="307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37"/>
          <p:cNvGraphicFramePr>
            <a:graphicFrameLocks noChangeAspect="1"/>
          </p:cNvGraphicFramePr>
          <p:nvPr/>
        </p:nvGraphicFramePr>
        <p:xfrm>
          <a:off x="1890713" y="4187825"/>
          <a:ext cx="250825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Equation" r:id="rId8" imgW="114120" imgH="126720" progId="Equation.DSMT4">
                  <p:embed/>
                </p:oleObj>
              </mc:Choice>
              <mc:Fallback>
                <p:oleObj name="Equation" r:id="rId8" imgW="114120" imgH="126720" progId="Equation.DSMT4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0713" y="4187825"/>
                        <a:ext cx="250825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36"/>
          <p:cNvGrpSpPr>
            <a:grpSpLocks/>
          </p:cNvGrpSpPr>
          <p:nvPr/>
        </p:nvGrpSpPr>
        <p:grpSpPr bwMode="auto">
          <a:xfrm>
            <a:off x="717550" y="3544888"/>
            <a:ext cx="7331075" cy="3403600"/>
            <a:chOff x="717550" y="3544888"/>
            <a:chExt cx="7331075" cy="3403600"/>
          </a:xfrm>
        </p:grpSpPr>
        <p:pic>
          <p:nvPicPr>
            <p:cNvPr id="4114" name="Picture 32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308100" y="3544888"/>
              <a:ext cx="6740525" cy="340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15" name="TextBox 33"/>
            <p:cNvSpPr txBox="1">
              <a:spLocks noChangeArrowheads="1"/>
            </p:cNvSpPr>
            <p:nvPr/>
          </p:nvSpPr>
          <p:spPr bwMode="auto">
            <a:xfrm>
              <a:off x="717550" y="5176838"/>
              <a:ext cx="168433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</a:rPr>
                <a:t>Measured PMI</a:t>
              </a:r>
            </a:p>
          </p:txBody>
        </p:sp>
        <p:sp>
          <p:nvSpPr>
            <p:cNvPr id="4116" name="TextBox 34"/>
            <p:cNvSpPr txBox="1">
              <a:spLocks noChangeArrowheads="1"/>
            </p:cNvSpPr>
            <p:nvPr/>
          </p:nvSpPr>
          <p:spPr bwMode="auto">
            <a:xfrm>
              <a:off x="2644775" y="5824538"/>
              <a:ext cx="684213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</a:rPr>
                <a:t>log 2</a:t>
              </a:r>
            </a:p>
          </p:txBody>
        </p:sp>
        <p:sp>
          <p:nvSpPr>
            <p:cNvPr id="4117" name="Rectangle 35"/>
            <p:cNvSpPr>
              <a:spLocks noChangeArrowheads="1"/>
            </p:cNvSpPr>
            <p:nvPr/>
          </p:nvSpPr>
          <p:spPr bwMode="auto">
            <a:xfrm>
              <a:off x="4392613" y="5410200"/>
              <a:ext cx="684212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</a:rPr>
                <a:t>log 4</a:t>
              </a:r>
            </a:p>
          </p:txBody>
        </p:sp>
      </p:grpSp>
      <p:sp>
        <p:nvSpPr>
          <p:cNvPr id="4113" name="TextBox 36"/>
          <p:cNvSpPr txBox="1">
            <a:spLocks noChangeArrowheads="1"/>
          </p:cNvSpPr>
          <p:nvPr/>
        </p:nvSpPr>
        <p:spPr bwMode="auto">
          <a:xfrm>
            <a:off x="7581900" y="4754563"/>
            <a:ext cx="1531938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M Diakonova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5038" y="6858000"/>
            <a:ext cx="72485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363" y="3505200"/>
            <a:ext cx="8421687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54488" y="438150"/>
            <a:ext cx="4826000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495300" y="671513"/>
            <a:ext cx="3328988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/>
              <a:t>Feldman,McTague and Crutchfield, arXiv:0806.4789v1</a:t>
            </a:r>
          </a:p>
        </p:txBody>
      </p:sp>
      <p:sp>
        <p:nvSpPr>
          <p:cNvPr id="20486" name="Title 1"/>
          <p:cNvSpPr>
            <a:spLocks noGrp="1"/>
          </p:cNvSpPr>
          <p:nvPr>
            <p:ph type="title"/>
          </p:nvPr>
        </p:nvSpPr>
        <p:spPr>
          <a:xfrm>
            <a:off x="1628775" y="1806575"/>
            <a:ext cx="1847850" cy="3138488"/>
          </a:xfrm>
        </p:spPr>
        <p:txBody>
          <a:bodyPr/>
          <a:lstStyle/>
          <a:p>
            <a:r>
              <a:rPr lang="en-GB" sz="2400" smtClean="0"/>
              <a:t>Excess Entropy and Entropy Rate</a:t>
            </a:r>
            <a:br>
              <a:rPr lang="en-GB" sz="2400" smtClean="0"/>
            </a:br>
            <a:r>
              <a:rPr lang="en-GB" sz="2400" smtClean="0"/>
              <a:t/>
            </a:r>
            <a:br>
              <a:rPr lang="en-GB" sz="2400" smtClean="0"/>
            </a:br>
            <a:r>
              <a:rPr lang="en-GB" sz="2400" smtClean="0"/>
              <a:t>vs</a:t>
            </a:r>
            <a:br>
              <a:rPr lang="en-GB" sz="2400" smtClean="0"/>
            </a:br>
            <a:r>
              <a:rPr lang="en-GB" sz="2400" smtClean="0"/>
              <a:t/>
            </a:r>
            <a:br>
              <a:rPr lang="en-GB" sz="2400" smtClean="0"/>
            </a:br>
            <a:r>
              <a:rPr lang="en-GB" sz="2400" smtClean="0"/>
              <a:t>PMI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1"/>
          <p:cNvGrpSpPr>
            <a:grpSpLocks/>
          </p:cNvGrpSpPr>
          <p:nvPr/>
        </p:nvGrpSpPr>
        <p:grpSpPr bwMode="auto">
          <a:xfrm>
            <a:off x="5345113" y="2644775"/>
            <a:ext cx="3668712" cy="2025650"/>
            <a:chOff x="533400" y="609600"/>
            <a:chExt cx="8230136" cy="5410200"/>
          </a:xfrm>
        </p:grpSpPr>
        <p:pic>
          <p:nvPicPr>
            <p:cNvPr id="21524" name="Picture 22" descr="logistic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3400" y="609600"/>
              <a:ext cx="8230136" cy="541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Rectangle 23"/>
            <p:cNvSpPr/>
            <p:nvPr/>
          </p:nvSpPr>
          <p:spPr>
            <a:xfrm>
              <a:off x="5715073" y="838558"/>
              <a:ext cx="836904" cy="4723325"/>
            </a:xfrm>
            <a:prstGeom prst="rect">
              <a:avLst/>
            </a:prstGeom>
            <a:noFill/>
            <a:ln w="38100">
              <a:solidFill>
                <a:schemeClr val="accent2">
                  <a:alpha val="71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21507" name="Group 19"/>
          <p:cNvGrpSpPr>
            <a:grpSpLocks/>
          </p:cNvGrpSpPr>
          <p:nvPr/>
        </p:nvGrpSpPr>
        <p:grpSpPr bwMode="auto">
          <a:xfrm>
            <a:off x="-111125" y="576263"/>
            <a:ext cx="7707313" cy="5334000"/>
            <a:chOff x="381000" y="200339"/>
            <a:chExt cx="8382000" cy="6048061"/>
          </a:xfrm>
        </p:grpSpPr>
        <p:pic>
          <p:nvPicPr>
            <p:cNvPr id="21511" name="Picture 3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0" y="1872285"/>
              <a:ext cx="8382000" cy="4376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2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93761" y="200339"/>
              <a:ext cx="7653430" cy="1924219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6" name="Straight Arrow Connector 5"/>
            <p:cNvCxnSpPr/>
            <p:nvPr/>
          </p:nvCxnSpPr>
          <p:spPr>
            <a:xfrm rot="5400000">
              <a:off x="76552" y="2361298"/>
              <a:ext cx="2437225" cy="1726"/>
            </a:xfrm>
            <a:prstGeom prst="straightConnector1">
              <a:avLst/>
            </a:prstGeom>
            <a:ln>
              <a:solidFill>
                <a:schemeClr val="accent2">
                  <a:lumMod val="50000"/>
                  <a:alpha val="66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142373" y="761945"/>
              <a:ext cx="457513" cy="38160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</a:rPr>
                <a:t>A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rot="16200000" flipH="1">
              <a:off x="1220336" y="2362161"/>
              <a:ext cx="2437225" cy="0"/>
            </a:xfrm>
            <a:prstGeom prst="straightConnector1">
              <a:avLst/>
            </a:prstGeom>
            <a:ln>
              <a:solidFill>
                <a:schemeClr val="accent2">
                  <a:lumMod val="50000"/>
                  <a:alpha val="66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285294" y="761945"/>
              <a:ext cx="457513" cy="38160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</a:rPr>
                <a:t>B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5400000">
              <a:off x="6476567" y="2363097"/>
              <a:ext cx="2437225" cy="1727"/>
            </a:xfrm>
            <a:prstGeom prst="straightConnector1">
              <a:avLst/>
            </a:prstGeom>
            <a:ln>
              <a:solidFill>
                <a:schemeClr val="accent2">
                  <a:lumMod val="50000"/>
                  <a:alpha val="66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544114" y="761945"/>
              <a:ext cx="457513" cy="38160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</a:rPr>
                <a:t>C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rot="5400000">
              <a:off x="3275696" y="2361298"/>
              <a:ext cx="2437225" cy="1727"/>
            </a:xfrm>
            <a:prstGeom prst="straightConnector1">
              <a:avLst/>
            </a:prstGeom>
            <a:ln>
              <a:solidFill>
                <a:schemeClr val="accent2">
                  <a:lumMod val="50000"/>
                  <a:alpha val="66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343243" y="761945"/>
              <a:ext cx="457513" cy="38160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</a:rPr>
                <a:t>D</a:t>
              </a: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876497" y="4570783"/>
              <a:ext cx="343566" cy="179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876497" y="3962377"/>
              <a:ext cx="343566" cy="179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876497" y="5182789"/>
              <a:ext cx="343566" cy="179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508" name="Rectangle 20"/>
          <p:cNvSpPr>
            <a:spLocks noChangeArrowheads="1"/>
          </p:cNvSpPr>
          <p:nvPr/>
        </p:nvSpPr>
        <p:spPr bwMode="auto">
          <a:xfrm>
            <a:off x="476250" y="196850"/>
            <a:ext cx="3997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PMI of Banded Chaos</a:t>
            </a:r>
            <a:endParaRPr lang="en-GB"/>
          </a:p>
        </p:txBody>
      </p:sp>
      <p:sp>
        <p:nvSpPr>
          <p:cNvPr id="21509" name="TextBox 25"/>
          <p:cNvSpPr txBox="1">
            <a:spLocks noChangeArrowheads="1"/>
          </p:cNvSpPr>
          <p:nvPr/>
        </p:nvSpPr>
        <p:spPr bwMode="auto">
          <a:xfrm>
            <a:off x="0" y="2574925"/>
            <a:ext cx="5953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PMI</a:t>
            </a:r>
          </a:p>
        </p:txBody>
      </p:sp>
      <p:sp>
        <p:nvSpPr>
          <p:cNvPr id="21510" name="TextBox 26"/>
          <p:cNvSpPr txBox="1">
            <a:spLocks noChangeArrowheads="1"/>
          </p:cNvSpPr>
          <p:nvPr/>
        </p:nvSpPr>
        <p:spPr bwMode="auto">
          <a:xfrm>
            <a:off x="1795463" y="5910263"/>
            <a:ext cx="62134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/>
              <a:t>M Diakonova 2009,      MI by k-neighbours method (Grassberger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/>
          <p:nvPr/>
        </p:nvCxnSpPr>
        <p:spPr>
          <a:xfrm>
            <a:off x="876300" y="4570413"/>
            <a:ext cx="342900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76300" y="3962400"/>
            <a:ext cx="3429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876300" y="5183188"/>
            <a:ext cx="342900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533" name="TextBox 32"/>
          <p:cNvSpPr txBox="1">
            <a:spLocks noChangeArrowheads="1"/>
          </p:cNvSpPr>
          <p:nvPr/>
        </p:nvSpPr>
        <p:spPr bwMode="auto">
          <a:xfrm>
            <a:off x="1303338" y="273050"/>
            <a:ext cx="6019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Period 3 region</a:t>
            </a:r>
          </a:p>
        </p:txBody>
      </p:sp>
      <p:pic>
        <p:nvPicPr>
          <p:cNvPr id="22534" name="Picture 18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238" y="1219200"/>
            <a:ext cx="8107362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Straight Connector 19"/>
          <p:cNvCxnSpPr/>
          <p:nvPr/>
        </p:nvCxnSpPr>
        <p:spPr>
          <a:xfrm>
            <a:off x="1143000" y="5105400"/>
            <a:ext cx="207168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290888" y="4267200"/>
            <a:ext cx="208121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395913" y="3402013"/>
            <a:ext cx="342900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04800" y="4887913"/>
            <a:ext cx="12954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Log(3)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90800" y="4049713"/>
            <a:ext cx="12954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Log(6)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0" y="3197225"/>
            <a:ext cx="12954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Log(12)</a:t>
            </a:r>
          </a:p>
        </p:txBody>
      </p:sp>
      <p:sp>
        <p:nvSpPr>
          <p:cNvPr id="39" name="Rectangle 38"/>
          <p:cNvSpPr/>
          <p:nvPr/>
        </p:nvSpPr>
        <p:spPr>
          <a:xfrm>
            <a:off x="7323138" y="914400"/>
            <a:ext cx="371475" cy="4724400"/>
          </a:xfrm>
          <a:prstGeom prst="rect">
            <a:avLst/>
          </a:prstGeom>
          <a:noFill/>
          <a:ln w="38100">
            <a:solidFill>
              <a:srgbClr val="FF0000">
                <a:alpha val="7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2542" name="Group 15"/>
          <p:cNvGrpSpPr>
            <a:grpSpLocks/>
          </p:cNvGrpSpPr>
          <p:nvPr/>
        </p:nvGrpSpPr>
        <p:grpSpPr bwMode="auto">
          <a:xfrm>
            <a:off x="-1725613" y="350838"/>
            <a:ext cx="4316413" cy="2846387"/>
            <a:chOff x="533400" y="609600"/>
            <a:chExt cx="8230136" cy="5410200"/>
          </a:xfrm>
        </p:grpSpPr>
        <p:pic>
          <p:nvPicPr>
            <p:cNvPr id="22544" name="Picture 16" descr="logisti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3400" y="609600"/>
              <a:ext cx="8230136" cy="541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Rectangle 17"/>
            <p:cNvSpPr/>
            <p:nvPr/>
          </p:nvSpPr>
          <p:spPr>
            <a:xfrm>
              <a:off x="7501321" y="838923"/>
              <a:ext cx="193721" cy="4722232"/>
            </a:xfrm>
            <a:prstGeom prst="rect">
              <a:avLst/>
            </a:prstGeom>
            <a:noFill/>
            <a:ln w="38100">
              <a:solidFill>
                <a:schemeClr val="accent2">
                  <a:alpha val="71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2543" name="TextBox 26"/>
          <p:cNvSpPr txBox="1">
            <a:spLocks noChangeArrowheads="1"/>
          </p:cNvSpPr>
          <p:nvPr/>
        </p:nvSpPr>
        <p:spPr bwMode="auto">
          <a:xfrm>
            <a:off x="865188" y="5718175"/>
            <a:ext cx="54848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/>
              <a:t>M Diakonova 2009,      MI by k-neighbours method (Grassberger ),</a:t>
            </a:r>
          </a:p>
          <a:p>
            <a:r>
              <a:rPr lang="en-US" sz="1400"/>
              <a:t>R ranges from 3.835 to 3.856in 250 increments</a:t>
            </a:r>
          </a:p>
          <a:p>
            <a:endParaRPr lang="en-GB" sz="1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32"/>
          <p:cNvSpPr txBox="1">
            <a:spLocks noChangeArrowheads="1"/>
          </p:cNvSpPr>
          <p:nvPr/>
        </p:nvSpPr>
        <p:spPr bwMode="auto">
          <a:xfrm>
            <a:off x="1674813" y="273050"/>
            <a:ext cx="6019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P tripling followed by doubling</a:t>
            </a:r>
          </a:p>
          <a:p>
            <a:pPr algn="ctr"/>
            <a:r>
              <a:rPr lang="en-US"/>
              <a:t>(Zoom in on structure visible after  P3 doubling)</a:t>
            </a:r>
          </a:p>
        </p:txBody>
      </p:sp>
      <p:sp>
        <p:nvSpPr>
          <p:cNvPr id="23555" name="TextBox 33"/>
          <p:cNvSpPr txBox="1">
            <a:spLocks noChangeArrowheads="1"/>
          </p:cNvSpPr>
          <p:nvPr/>
        </p:nvSpPr>
        <p:spPr bwMode="auto">
          <a:xfrm>
            <a:off x="533400" y="5981700"/>
            <a:ext cx="792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R ranges from 3.8535 to 3.8544 in 250 increments</a:t>
            </a:r>
          </a:p>
        </p:txBody>
      </p:sp>
      <p:grpSp>
        <p:nvGrpSpPr>
          <p:cNvPr id="23556" name="Group 12"/>
          <p:cNvGrpSpPr>
            <a:grpSpLocks/>
          </p:cNvGrpSpPr>
          <p:nvPr/>
        </p:nvGrpSpPr>
        <p:grpSpPr bwMode="auto">
          <a:xfrm>
            <a:off x="319088" y="1216025"/>
            <a:ext cx="8443912" cy="4530725"/>
            <a:chOff x="319088" y="1301750"/>
            <a:chExt cx="8443912" cy="4530725"/>
          </a:xfrm>
        </p:grpSpPr>
        <p:pic>
          <p:nvPicPr>
            <p:cNvPr id="23557" name="Picture 1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3400" y="1301750"/>
              <a:ext cx="8229600" cy="4530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0" name="Straight Connector 19"/>
            <p:cNvCxnSpPr/>
            <p:nvPr/>
          </p:nvCxnSpPr>
          <p:spPr>
            <a:xfrm>
              <a:off x="1143000" y="5287963"/>
              <a:ext cx="838200" cy="15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085975" y="4297363"/>
              <a:ext cx="1828800" cy="15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000500" y="3656013"/>
              <a:ext cx="800100" cy="15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19088" y="5073650"/>
              <a:ext cx="1295400" cy="3683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accent1">
                      <a:lumMod val="75000"/>
                    </a:schemeClr>
                  </a:solidFill>
                </a:rPr>
                <a:t>Log(3)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371600" y="4125913"/>
              <a:ext cx="1295400" cy="369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accent1">
                      <a:lumMod val="75000"/>
                    </a:schemeClr>
                  </a:solidFill>
                </a:rPr>
                <a:t>Log(9)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124200" y="3429000"/>
              <a:ext cx="1295400" cy="3698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accent1">
                      <a:lumMod val="75000"/>
                    </a:schemeClr>
                  </a:solidFill>
                </a:rPr>
                <a:t>Log(18)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4800600" y="3016250"/>
              <a:ext cx="228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3962400" y="2819400"/>
              <a:ext cx="1295400" cy="3698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accent1">
                      <a:lumMod val="75000"/>
                    </a:schemeClr>
                  </a:solidFill>
                </a:rPr>
                <a:t>Log(36)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6" descr="logistic"/>
          <p:cNvPicPr>
            <a:picLocks noChangeAspect="1" noChangeArrowheads="1"/>
          </p:cNvPicPr>
          <p:nvPr/>
        </p:nvPicPr>
        <p:blipFill>
          <a:blip r:embed="rId2" cstate="print"/>
          <a:srcRect l="16745" r="31319"/>
          <a:stretch>
            <a:fillRect/>
          </a:stretch>
        </p:blipFill>
        <p:spPr bwMode="auto">
          <a:xfrm>
            <a:off x="4229100" y="0"/>
            <a:ext cx="4914900" cy="624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itle 1"/>
          <p:cNvSpPr>
            <a:spLocks noGrp="1"/>
          </p:cNvSpPr>
          <p:nvPr>
            <p:ph type="title"/>
          </p:nvPr>
        </p:nvSpPr>
        <p:spPr>
          <a:xfrm>
            <a:off x="185738" y="176213"/>
            <a:ext cx="8229600" cy="482600"/>
          </a:xfrm>
        </p:spPr>
        <p:txBody>
          <a:bodyPr/>
          <a:lstStyle/>
          <a:p>
            <a:r>
              <a:rPr lang="en-GB" sz="2400" smtClean="0"/>
              <a:t>Resolution dependent PMI at the Feigenbaum point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8" y="862013"/>
            <a:ext cx="64039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76413" y="6877050"/>
            <a:ext cx="5476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/>
          <p:nvPr/>
        </p:nvCxnSpPr>
        <p:spPr>
          <a:xfrm rot="16200000" flipH="1">
            <a:off x="6350794" y="2621757"/>
            <a:ext cx="4600575" cy="142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085850" y="5557838"/>
            <a:ext cx="6157913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Log (longest period resolvable)</a:t>
            </a:r>
            <a:endParaRPr lang="en-GB" sz="800"/>
          </a:p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Title 1"/>
          <p:cNvSpPr>
            <a:spLocks noGrp="1"/>
          </p:cNvSpPr>
          <p:nvPr>
            <p:ph type="title"/>
          </p:nvPr>
        </p:nvSpPr>
        <p:spPr>
          <a:xfrm>
            <a:off x="457200" y="160338"/>
            <a:ext cx="8229600" cy="625475"/>
          </a:xfrm>
        </p:spPr>
        <p:txBody>
          <a:bodyPr/>
          <a:lstStyle/>
          <a:p>
            <a:r>
              <a:rPr lang="en-GB" sz="2800" smtClean="0"/>
              <a:t>Practical Measurement of Entropy &amp; hence MI</a:t>
            </a: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428625" y="803275"/>
          <a:ext cx="6972300" cy="159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1" name="Equation" r:id="rId3" imgW="4216320" imgH="965160" progId="Equation.DSMT4">
                  <p:embed/>
                </p:oleObj>
              </mc:Choice>
              <mc:Fallback>
                <p:oleObj name="Equation" r:id="rId3" imgW="4216320" imgH="96516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803275"/>
                        <a:ext cx="6972300" cy="1595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3752850" y="19018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2" name="Equation" r:id="rId5" imgW="114120" imgH="177480" progId="Equation.DSMT4">
                  <p:embed/>
                </p:oleObj>
              </mc:Choice>
              <mc:Fallback>
                <p:oleObj name="Equation" r:id="rId5" imgW="114120" imgH="1774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2850" y="1901825"/>
                        <a:ext cx="114300" cy="17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130" name="Group 8"/>
          <p:cNvGrpSpPr>
            <a:grpSpLocks/>
          </p:cNvGrpSpPr>
          <p:nvPr/>
        </p:nvGrpSpPr>
        <p:grpSpPr bwMode="auto">
          <a:xfrm>
            <a:off x="314325" y="2614613"/>
            <a:ext cx="8172450" cy="557212"/>
            <a:chOff x="271463" y="2928937"/>
            <a:chExt cx="8172450" cy="557213"/>
          </a:xfrm>
        </p:grpSpPr>
        <p:graphicFrame>
          <p:nvGraphicFramePr>
            <p:cNvPr id="5128" name="Object 4"/>
            <p:cNvGraphicFramePr>
              <a:graphicFrameLocks noChangeAspect="1"/>
            </p:cNvGraphicFramePr>
            <p:nvPr/>
          </p:nvGraphicFramePr>
          <p:xfrm>
            <a:off x="436563" y="2992438"/>
            <a:ext cx="7122400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73" name="Equation" r:id="rId7" imgW="4140000" imgH="228600" progId="Equation.DSMT4">
                    <p:embed/>
                  </p:oleObj>
                </mc:Choice>
                <mc:Fallback>
                  <p:oleObj name="Equation" r:id="rId7" imgW="4140000" imgH="228600" progId="Equation.DSMT4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6563" y="2992438"/>
                          <a:ext cx="7122400" cy="393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Rectangle 6"/>
            <p:cNvSpPr/>
            <p:nvPr/>
          </p:nvSpPr>
          <p:spPr>
            <a:xfrm>
              <a:off x="271463" y="2928937"/>
              <a:ext cx="8172450" cy="55721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aphicFrame>
        <p:nvGraphicFramePr>
          <p:cNvPr id="8" name="Object 5"/>
          <p:cNvGraphicFramePr>
            <a:graphicFrameLocks noChangeAspect="1"/>
          </p:cNvGraphicFramePr>
          <p:nvPr/>
        </p:nvGraphicFramePr>
        <p:xfrm>
          <a:off x="403225" y="3790950"/>
          <a:ext cx="6569075" cy="169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4" name="Equation" r:id="rId9" imgW="3898800" imgH="1002960" progId="Equation.DSMT4">
                  <p:embed/>
                </p:oleObj>
              </mc:Choice>
              <mc:Fallback>
                <p:oleObj name="Equation" r:id="rId9" imgW="3898800" imgH="100296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225" y="3790950"/>
                        <a:ext cx="6569075" cy="1690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57"/>
          <p:cNvGrpSpPr>
            <a:grpSpLocks/>
          </p:cNvGrpSpPr>
          <p:nvPr/>
        </p:nvGrpSpPr>
        <p:grpSpPr bwMode="auto">
          <a:xfrm>
            <a:off x="5514975" y="3261043"/>
            <a:ext cx="3028950" cy="2549208"/>
            <a:chOff x="5514975" y="3261044"/>
            <a:chExt cx="3028950" cy="2549212"/>
          </a:xfrm>
        </p:grpSpPr>
        <p:sp>
          <p:nvSpPr>
            <p:cNvPr id="10" name="Oval 9"/>
            <p:cNvSpPr/>
            <p:nvPr/>
          </p:nvSpPr>
          <p:spPr>
            <a:xfrm>
              <a:off x="7629525" y="4843466"/>
              <a:ext cx="114300" cy="12858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6200000" flipH="1">
              <a:off x="6529386" y="4929192"/>
              <a:ext cx="1700216" cy="142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>
              <a:off x="7122318" y="4945860"/>
              <a:ext cx="1724028" cy="47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272213" y="5214942"/>
              <a:ext cx="22717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6238875" y="4595816"/>
              <a:ext cx="227171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1"/>
            <p:cNvSpPr/>
            <p:nvPr/>
          </p:nvSpPr>
          <p:spPr>
            <a:xfrm>
              <a:off x="7781925" y="4995867"/>
              <a:ext cx="114300" cy="128587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3" name="Oval 32"/>
            <p:cNvSpPr/>
            <p:nvPr/>
          </p:nvSpPr>
          <p:spPr>
            <a:xfrm>
              <a:off x="7477125" y="5091117"/>
              <a:ext cx="114300" cy="128587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4" name="Oval 33"/>
            <p:cNvSpPr/>
            <p:nvPr/>
          </p:nvSpPr>
          <p:spPr>
            <a:xfrm>
              <a:off x="7443788" y="4729166"/>
              <a:ext cx="114300" cy="128587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5" name="Oval 34"/>
            <p:cNvSpPr/>
            <p:nvPr/>
          </p:nvSpPr>
          <p:spPr>
            <a:xfrm>
              <a:off x="7753350" y="4795841"/>
              <a:ext cx="114300" cy="128587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>
              <a:off x="6129338" y="4186240"/>
              <a:ext cx="1243012" cy="41433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/>
            <p:cNvSpPr/>
            <p:nvPr/>
          </p:nvSpPr>
          <p:spPr>
            <a:xfrm>
              <a:off x="6453188" y="4781553"/>
              <a:ext cx="114300" cy="128588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6858000" y="4972054"/>
              <a:ext cx="114300" cy="128588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7081838" y="4795841"/>
              <a:ext cx="114300" cy="128587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8205788" y="4748216"/>
              <a:ext cx="114300" cy="128587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8" name="Oval 47"/>
            <p:cNvSpPr/>
            <p:nvPr/>
          </p:nvSpPr>
          <p:spPr>
            <a:xfrm>
              <a:off x="8358188" y="5000629"/>
              <a:ext cx="114300" cy="128588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9" name="Oval 48"/>
            <p:cNvSpPr/>
            <p:nvPr/>
          </p:nvSpPr>
          <p:spPr>
            <a:xfrm>
              <a:off x="7572375" y="5400679"/>
              <a:ext cx="114300" cy="128588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50" name="Oval 49"/>
            <p:cNvSpPr/>
            <p:nvPr/>
          </p:nvSpPr>
          <p:spPr>
            <a:xfrm>
              <a:off x="7724775" y="5553080"/>
              <a:ext cx="114300" cy="128588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>
              <a:off x="7758113" y="4157665"/>
              <a:ext cx="114300" cy="128587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52" name="Oval 51"/>
            <p:cNvSpPr/>
            <p:nvPr/>
          </p:nvSpPr>
          <p:spPr>
            <a:xfrm>
              <a:off x="7567613" y="4310066"/>
              <a:ext cx="114300" cy="128587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graphicFrame>
          <p:nvGraphicFramePr>
            <p:cNvPr id="5126" name="Object 6"/>
            <p:cNvGraphicFramePr>
              <a:graphicFrameLocks noChangeAspect="1"/>
            </p:cNvGraphicFramePr>
            <p:nvPr/>
          </p:nvGraphicFramePr>
          <p:xfrm>
            <a:off x="5514975" y="4637087"/>
            <a:ext cx="710564" cy="592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75" name="Equation" r:id="rId11" imgW="304560" imgH="253800" progId="Equation.DSMT4">
                    <p:embed/>
                  </p:oleObj>
                </mc:Choice>
                <mc:Fallback>
                  <p:oleObj name="Equation" r:id="rId11" imgW="304560" imgH="253800" progId="Equation.DSMT4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14975" y="4637087"/>
                          <a:ext cx="710564" cy="5921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7" name="Object 7"/>
            <p:cNvGraphicFramePr>
              <a:graphicFrameLocks noChangeAspect="1"/>
            </p:cNvGraphicFramePr>
            <p:nvPr/>
          </p:nvGraphicFramePr>
          <p:xfrm>
            <a:off x="7378700" y="3261044"/>
            <a:ext cx="650875" cy="9366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76" name="Equation" r:id="rId13" imgW="203040" imgH="406080" progId="Equation.DSMT4">
                    <p:embed/>
                  </p:oleObj>
                </mc:Choice>
                <mc:Fallback>
                  <p:oleObj name="Equation" r:id="rId13" imgW="203040" imgH="406080" progId="Equation.DSMT4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78700" y="3261044"/>
                          <a:ext cx="650875" cy="93662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57" name="Object 8"/>
          <p:cNvGraphicFramePr>
            <a:graphicFrameLocks noChangeAspect="1"/>
          </p:cNvGraphicFramePr>
          <p:nvPr/>
        </p:nvGraphicFramePr>
        <p:xfrm>
          <a:off x="762000" y="5759450"/>
          <a:ext cx="3024188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7" name="Equation" r:id="rId15" imgW="1866600" imgH="228600" progId="Equation.DSMT4">
                  <p:embed/>
                </p:oleObj>
              </mc:Choice>
              <mc:Fallback>
                <p:oleObj name="Equation" r:id="rId15" imgW="1866600" imgH="2286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5759450"/>
                        <a:ext cx="3024188" cy="369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8325"/>
          </a:xfrm>
        </p:spPr>
        <p:txBody>
          <a:bodyPr/>
          <a:lstStyle/>
          <a:p>
            <a:r>
              <a:rPr lang="en-GB" sz="2800" smtClean="0"/>
              <a:t>Measured MI in case of Fractal scaling</a:t>
            </a:r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0201475"/>
              </p:ext>
            </p:extLst>
          </p:nvPr>
        </p:nvGraphicFramePr>
        <p:xfrm>
          <a:off x="85725" y="1114425"/>
          <a:ext cx="8904288" cy="1357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Equation" r:id="rId3" imgW="4749480" imgH="723600" progId="Equation.DSMT4">
                  <p:embed/>
                </p:oleObj>
              </mc:Choice>
              <mc:Fallback>
                <p:oleObj name="Equation" r:id="rId3" imgW="4749480" imgH="723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5" y="1114425"/>
                        <a:ext cx="8904288" cy="1357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9" name="Object 5"/>
          <p:cNvGraphicFramePr>
            <a:graphicFrameLocks noChangeAspect="1"/>
          </p:cNvGraphicFramePr>
          <p:nvPr/>
        </p:nvGraphicFramePr>
        <p:xfrm>
          <a:off x="301625" y="2847975"/>
          <a:ext cx="6142038" cy="289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1" name="Equation" r:id="rId5" imgW="3644640" imgH="1714320" progId="Equation.DSMT4">
                  <p:embed/>
                </p:oleObj>
              </mc:Choice>
              <mc:Fallback>
                <p:oleObj name="Equation" r:id="rId5" imgW="3644640" imgH="171432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625" y="2847975"/>
                        <a:ext cx="6142038" cy="2892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740525" y="5049838"/>
            <a:ext cx="23002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Relative Information </a:t>
            </a:r>
          </a:p>
          <a:p>
            <a:r>
              <a:rPr lang="en-GB"/>
              <a:t>Co-dimension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16" descr="logistic"/>
          <p:cNvPicPr>
            <a:picLocks noChangeAspect="1" noChangeArrowheads="1"/>
          </p:cNvPicPr>
          <p:nvPr/>
        </p:nvPicPr>
        <p:blipFill>
          <a:blip r:embed="rId3" cstate="print"/>
          <a:srcRect l="16745" r="31319"/>
          <a:stretch>
            <a:fillRect/>
          </a:stretch>
        </p:blipFill>
        <p:spPr bwMode="auto">
          <a:xfrm>
            <a:off x="4229100" y="0"/>
            <a:ext cx="4914900" cy="624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itle 1"/>
          <p:cNvSpPr>
            <a:spLocks noGrp="1"/>
          </p:cNvSpPr>
          <p:nvPr>
            <p:ph type="title"/>
          </p:nvPr>
        </p:nvSpPr>
        <p:spPr>
          <a:xfrm>
            <a:off x="185738" y="176213"/>
            <a:ext cx="8229600" cy="482600"/>
          </a:xfrm>
        </p:spPr>
        <p:txBody>
          <a:bodyPr/>
          <a:lstStyle/>
          <a:p>
            <a:r>
              <a:rPr lang="en-GB" sz="2400" smtClean="0"/>
              <a:t>Fractal PMI at the Feigenbaum point</a:t>
            </a:r>
          </a:p>
        </p:txBody>
      </p:sp>
      <p:pic>
        <p:nvPicPr>
          <p:cNvPr id="717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8" y="862013"/>
            <a:ext cx="64039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76413" y="6877050"/>
            <a:ext cx="5476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/>
          <p:nvPr/>
        </p:nvCxnSpPr>
        <p:spPr>
          <a:xfrm rot="16200000" flipH="1">
            <a:off x="6350794" y="2621757"/>
            <a:ext cx="4600575" cy="142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6" name="TextBox 14"/>
          <p:cNvSpPr txBox="1">
            <a:spLocks noChangeArrowheads="1"/>
          </p:cNvSpPr>
          <p:nvPr/>
        </p:nvSpPr>
        <p:spPr bwMode="auto">
          <a:xfrm>
            <a:off x="1085850" y="5557838"/>
            <a:ext cx="6157913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Log (longest period resolvable)</a:t>
            </a:r>
            <a:endParaRPr lang="en-GB" sz="800"/>
          </a:p>
          <a:p>
            <a:endParaRPr lang="en-GB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3249613" y="3094038"/>
          <a:ext cx="3308350" cy="1163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Equation" r:id="rId6" imgW="1879560" imgH="660240" progId="Equation.DSMT4">
                  <p:embed/>
                </p:oleObj>
              </mc:Choice>
              <mc:Fallback>
                <p:oleObj name="Equation" r:id="rId6" imgW="1879560" imgH="66024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9613" y="3094038"/>
                        <a:ext cx="3308350" cy="1163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0"/>
            <a:ext cx="7772400" cy="647700"/>
          </a:xfrm>
        </p:spPr>
        <p:txBody>
          <a:bodyPr/>
          <a:lstStyle/>
          <a:p>
            <a:pPr eaLnBrk="1" hangingPunct="1"/>
            <a:r>
              <a:rPr lang="en-GB" sz="3600" smtClean="0"/>
              <a:t>Complexity Science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68313" y="531813"/>
            <a:ext cx="8135937" cy="613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dirty="0"/>
              <a:t>Key themes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dirty="0"/>
              <a:t>Systems of many inter-linked variables/components</a:t>
            </a:r>
          </a:p>
          <a:p>
            <a:pPr eaLnBrk="1" hangingPunct="1">
              <a:buFontTx/>
              <a:buChar char="•"/>
            </a:pPr>
            <a:r>
              <a:rPr lang="en-GB" dirty="0">
                <a:solidFill>
                  <a:srgbClr val="C00000"/>
                </a:solidFill>
              </a:rPr>
              <a:t>Emergent behaviour</a:t>
            </a:r>
            <a:r>
              <a:rPr lang="en-GB" dirty="0"/>
              <a:t>:  not just an obvious scale up of individuals</a:t>
            </a:r>
          </a:p>
          <a:p>
            <a:pPr eaLnBrk="1" hangingPunct="1">
              <a:buFontTx/>
              <a:buChar char="•"/>
            </a:pPr>
            <a:r>
              <a:rPr lang="en-GB" dirty="0"/>
              <a:t>Robustness (under perturbation, damage)</a:t>
            </a:r>
          </a:p>
          <a:p>
            <a:pPr eaLnBrk="1" hangingPunct="1">
              <a:buFontTx/>
              <a:buChar char="•"/>
            </a:pPr>
            <a:r>
              <a:rPr lang="en-GB" dirty="0"/>
              <a:t>Fluctuations and Noise</a:t>
            </a:r>
          </a:p>
          <a:p>
            <a:pPr eaLnBrk="1" hangingPunct="1">
              <a:buFontTx/>
              <a:buChar char="•"/>
            </a:pPr>
            <a:endParaRPr lang="en-GB" dirty="0"/>
          </a:p>
          <a:p>
            <a:pPr eaLnBrk="1" hangingPunct="1"/>
            <a:r>
              <a:rPr lang="en-GB" dirty="0"/>
              <a:t>Common issues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dirty="0"/>
              <a:t>Understanding system response</a:t>
            </a:r>
          </a:p>
          <a:p>
            <a:pPr eaLnBrk="1" hangingPunct="1">
              <a:buFontTx/>
              <a:buChar char="•"/>
            </a:pPr>
            <a:r>
              <a:rPr lang="en-GB" dirty="0">
                <a:solidFill>
                  <a:srgbClr val="C00000"/>
                </a:solidFill>
              </a:rPr>
              <a:t>Forecasting</a:t>
            </a:r>
            <a:r>
              <a:rPr lang="en-GB" dirty="0"/>
              <a:t> behaviour</a:t>
            </a:r>
          </a:p>
          <a:p>
            <a:pPr eaLnBrk="1" hangingPunct="1">
              <a:buFontTx/>
              <a:buChar char="•"/>
            </a:pPr>
            <a:r>
              <a:rPr lang="en-GB" dirty="0"/>
              <a:t>Optimising design (cost, performance, robustness ..)</a:t>
            </a:r>
          </a:p>
          <a:p>
            <a:pPr eaLnBrk="1" hangingPunct="1">
              <a:buFontTx/>
              <a:buChar char="•"/>
            </a:pPr>
            <a:endParaRPr lang="en-GB" dirty="0"/>
          </a:p>
          <a:p>
            <a:pPr eaLnBrk="1" hangingPunct="1"/>
            <a:r>
              <a:rPr lang="en-GB" dirty="0"/>
              <a:t>Other angles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dirty="0"/>
              <a:t>Large datasets, hidden info (secondary analysis)</a:t>
            </a:r>
          </a:p>
          <a:p>
            <a:pPr eaLnBrk="1" hangingPunct="1">
              <a:buFontTx/>
              <a:buChar char="•"/>
            </a:pPr>
            <a:r>
              <a:rPr lang="en-GB" dirty="0"/>
              <a:t>The cost-benefit of [high degrees of] choice</a:t>
            </a:r>
          </a:p>
          <a:p>
            <a:pPr eaLnBrk="1" hangingPunct="1">
              <a:buFontTx/>
              <a:buChar char="•"/>
            </a:pPr>
            <a:endParaRPr lang="en-GB" dirty="0"/>
          </a:p>
          <a:p>
            <a:pPr eaLnBrk="1" hangingPunct="1"/>
            <a:r>
              <a:rPr lang="en-GB" dirty="0"/>
              <a:t>Boundaries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dirty="0">
                <a:solidFill>
                  <a:srgbClr val="C00000"/>
                </a:solidFill>
              </a:rPr>
              <a:t>Complicated is not necessarily complex!</a:t>
            </a:r>
          </a:p>
          <a:p>
            <a:pPr eaLnBrk="1" hangingPunct="1">
              <a:buFontTx/>
              <a:buChar char="•"/>
            </a:pPr>
            <a:r>
              <a:rPr lang="en-GB" dirty="0"/>
              <a:t>Problems need inspiration from outside their field, with prospect to return it.</a:t>
            </a:r>
          </a:p>
          <a:p>
            <a:pPr eaLnBrk="1" hangingPunct="1">
              <a:buFontTx/>
              <a:buChar char="•"/>
            </a:pPr>
            <a:endParaRPr lang="en-GB" dirty="0"/>
          </a:p>
          <a:p>
            <a:pPr eaLnBrk="1" hangingPunct="1">
              <a:buFontTx/>
              <a:buChar char="•"/>
            </a:pPr>
            <a:endParaRPr lang="en-GB" dirty="0"/>
          </a:p>
        </p:txBody>
      </p:sp>
      <p:pic>
        <p:nvPicPr>
          <p:cNvPr id="7172" name="Picture 4" descr="10-04-08_16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2359330"/>
            <a:ext cx="3071802" cy="230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475"/>
          </a:xfrm>
        </p:spPr>
        <p:txBody>
          <a:bodyPr/>
          <a:lstStyle/>
          <a:p>
            <a:r>
              <a:rPr lang="en-GB" sz="2800" smtClean="0"/>
              <a:t>Example 2:  the Standard Map</a:t>
            </a:r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376238" y="1527175"/>
          <a:ext cx="8521700" cy="3608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Equation" r:id="rId3" imgW="4317840" imgH="1828800" progId="Equation.DSMT4">
                  <p:embed/>
                </p:oleObj>
              </mc:Choice>
              <mc:Fallback>
                <p:oleObj name="Equation" r:id="rId3" imgW="4317840" imgH="18288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238" y="1527175"/>
                        <a:ext cx="8521700" cy="3608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3" name="Picture 7" descr="C:\Users\phsep\Documents\quantifying emergence\280px-Std-map-0_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2667000" cy="2667000"/>
          </a:xfrm>
          <a:prstGeom prst="rect">
            <a:avLst/>
          </a:prstGeom>
          <a:noFill/>
        </p:spPr>
      </p:pic>
      <p:pic>
        <p:nvPicPr>
          <p:cNvPr id="55304" name="Picture 8" descr="C:\Users\phsep\Documents\quantifying emergence\280px-Std-map-1_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617659"/>
            <a:ext cx="2667000" cy="2667000"/>
          </a:xfrm>
          <a:prstGeom prst="rect">
            <a:avLst/>
          </a:prstGeom>
          <a:noFill/>
        </p:spPr>
      </p:pic>
      <p:pic>
        <p:nvPicPr>
          <p:cNvPr id="55305" name="Picture 9" descr="C:\Users\phsep\Documents\quantifying emergence\280px-Std-map-0_97163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0990" y="1480282"/>
            <a:ext cx="3830272" cy="3830272"/>
          </a:xfrm>
          <a:prstGeom prst="rect">
            <a:avLst/>
          </a:prstGeom>
          <a:noFill/>
        </p:spPr>
      </p:pic>
      <p:pic>
        <p:nvPicPr>
          <p:cNvPr id="55306" name="Picture 10" descr="C:\Users\phsep\Documents\quantifying emergence\280px-Std-map-2_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0" y="3663462"/>
            <a:ext cx="2667000" cy="26670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861646" y="5933049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Wikipedia “standard map” (</a:t>
            </a:r>
            <a:r>
              <a:rPr lang="en-GB" dirty="0" err="1" smtClean="0"/>
              <a:t>Linas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45122" y="316523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K=0.6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3534378" y="1046258"/>
            <a:ext cx="1710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K=0.9716 ~ </a:t>
            </a:r>
            <a:r>
              <a:rPr lang="en-GB" dirty="0" err="1" smtClean="0"/>
              <a:t>Kc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887306" y="257909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K=1.2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7713784" y="3317631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K=2.0</a:t>
            </a:r>
            <a:endParaRPr lang="en-GB" dirty="0"/>
          </a:p>
        </p:txBody>
      </p:sp>
      <p:graphicFrame>
        <p:nvGraphicFramePr>
          <p:cNvPr id="32769" name="Object 2"/>
          <p:cNvGraphicFramePr>
            <a:graphicFrameLocks noChangeAspect="1"/>
          </p:cNvGraphicFramePr>
          <p:nvPr/>
        </p:nvGraphicFramePr>
        <p:xfrm>
          <a:off x="60961" y="3743643"/>
          <a:ext cx="2270760" cy="1133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6" name="Equation" r:id="rId7" imgW="1295280" imgH="647640" progId="Equation.DSMT4">
                  <p:embed/>
                </p:oleObj>
              </mc:Choice>
              <mc:Fallback>
                <p:oleObj name="Equation" r:id="rId7" imgW="1295280" imgH="64764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1" y="3743643"/>
                        <a:ext cx="2270760" cy="113397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236720" y="522732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x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377440" y="46024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725" y="2403475"/>
            <a:ext cx="5610225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itle 1"/>
          <p:cNvSpPr>
            <a:spLocks noGrp="1"/>
          </p:cNvSpPr>
          <p:nvPr>
            <p:ph type="title"/>
          </p:nvPr>
        </p:nvSpPr>
        <p:spPr>
          <a:xfrm>
            <a:off x="323850" y="192088"/>
            <a:ext cx="2581275" cy="1268412"/>
          </a:xfrm>
        </p:spPr>
        <p:txBody>
          <a:bodyPr/>
          <a:lstStyle/>
          <a:p>
            <a:r>
              <a:rPr lang="en-GB" sz="2400" smtClean="0"/>
              <a:t>Fractal MI in Standard Map</a:t>
            </a:r>
          </a:p>
        </p:txBody>
      </p:sp>
      <p:pic>
        <p:nvPicPr>
          <p:cNvPr id="922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33750" y="179388"/>
            <a:ext cx="561022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530225" y="6872288"/>
            <a:ext cx="54959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41900" y="6865938"/>
            <a:ext cx="5476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619125" y="1371600"/>
            <a:ext cx="7256463" cy="900113"/>
            <a:chOff x="973393" y="3244646"/>
            <a:chExt cx="7256207" cy="899651"/>
          </a:xfrm>
        </p:grpSpPr>
        <p:sp>
          <p:nvSpPr>
            <p:cNvPr id="9" name="Rectangle 8"/>
            <p:cNvSpPr/>
            <p:nvPr/>
          </p:nvSpPr>
          <p:spPr>
            <a:xfrm>
              <a:off x="973393" y="3244646"/>
              <a:ext cx="7256207" cy="89965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graphicFrame>
          <p:nvGraphicFramePr>
            <p:cNvPr id="9220" name="Object 5"/>
            <p:cNvGraphicFramePr>
              <a:graphicFrameLocks noChangeAspect="1"/>
            </p:cNvGraphicFramePr>
            <p:nvPr/>
          </p:nvGraphicFramePr>
          <p:xfrm>
            <a:off x="1048367" y="3339741"/>
            <a:ext cx="7054424" cy="7013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39" name="Equation" r:id="rId7" imgW="4343400" imgH="431640" progId="Equation.DSMT4">
                    <p:embed/>
                  </p:oleObj>
                </mc:Choice>
                <mc:Fallback>
                  <p:oleObj name="Equation" r:id="rId7" imgW="4343400" imgH="431640" progId="Equation.DSMT4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8367" y="3339741"/>
                          <a:ext cx="7054424" cy="70131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" name="Curved Up Arrow 17"/>
          <p:cNvSpPr/>
          <p:nvPr/>
        </p:nvSpPr>
        <p:spPr>
          <a:xfrm rot="5400000">
            <a:off x="-344487" y="2157413"/>
            <a:ext cx="1463675" cy="42227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2727326" y="2792413"/>
            <a:ext cx="4764088" cy="900112"/>
            <a:chOff x="2254915" y="3244646"/>
            <a:chExt cx="4765317" cy="899651"/>
          </a:xfrm>
        </p:grpSpPr>
        <p:sp>
          <p:nvSpPr>
            <p:cNvPr id="20" name="Rectangle 19"/>
            <p:cNvSpPr/>
            <p:nvPr/>
          </p:nvSpPr>
          <p:spPr>
            <a:xfrm>
              <a:off x="2256503" y="3244646"/>
              <a:ext cx="4763729" cy="89965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graphicFrame>
          <p:nvGraphicFramePr>
            <p:cNvPr id="9219" name="Object 6"/>
            <p:cNvGraphicFramePr>
              <a:graphicFrameLocks noChangeAspect="1"/>
            </p:cNvGraphicFramePr>
            <p:nvPr/>
          </p:nvGraphicFramePr>
          <p:xfrm>
            <a:off x="2254915" y="3319220"/>
            <a:ext cx="4641460" cy="7409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40" name="Equation" r:id="rId9" imgW="2857320" imgH="457200" progId="Equation.DSMT4">
                    <p:embed/>
                  </p:oleObj>
                </mc:Choice>
                <mc:Fallback>
                  <p:oleObj name="Equation" r:id="rId9" imgW="2857320" imgH="457200" progId="Equation.DSMT4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54915" y="3319220"/>
                          <a:ext cx="4641460" cy="74098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23" name="Straight Arrow Connector 22"/>
          <p:cNvCxnSpPr/>
          <p:nvPr/>
        </p:nvCxnSpPr>
        <p:spPr>
          <a:xfrm rot="10800000">
            <a:off x="1547813" y="2935288"/>
            <a:ext cx="1150937" cy="889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6637338" y="4921250"/>
            <a:ext cx="2093912" cy="900113"/>
            <a:chOff x="3564194" y="3244646"/>
            <a:chExt cx="2094272" cy="899651"/>
          </a:xfrm>
        </p:grpSpPr>
        <p:sp>
          <p:nvSpPr>
            <p:cNvPr id="28" name="Rectangle 27"/>
            <p:cNvSpPr/>
            <p:nvPr/>
          </p:nvSpPr>
          <p:spPr>
            <a:xfrm>
              <a:off x="3564194" y="3244646"/>
              <a:ext cx="2094272" cy="89965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graphicFrame>
          <p:nvGraphicFramePr>
            <p:cNvPr id="9218" name="Object 8"/>
            <p:cNvGraphicFramePr>
              <a:graphicFrameLocks noChangeAspect="1"/>
            </p:cNvGraphicFramePr>
            <p:nvPr/>
          </p:nvGraphicFramePr>
          <p:xfrm>
            <a:off x="3655604" y="3340714"/>
            <a:ext cx="1836737" cy="700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41" name="Equation" r:id="rId11" imgW="1130040" imgH="431640" progId="Equation.DSMT4">
                    <p:embed/>
                  </p:oleObj>
                </mc:Choice>
                <mc:Fallback>
                  <p:oleObj name="Equation" r:id="rId11" imgW="1130040" imgH="431640" progId="Equation.DSMT4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55604" y="3340714"/>
                          <a:ext cx="1836737" cy="7000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31" name="Straight Arrow Connector 30"/>
          <p:cNvCxnSpPr>
            <a:stCxn id="28" idx="1"/>
          </p:cNvCxnSpPr>
          <p:nvPr/>
        </p:nvCxnSpPr>
        <p:spPr>
          <a:xfrm rot="10800000" flipV="1">
            <a:off x="5854700" y="5370513"/>
            <a:ext cx="782638" cy="26987"/>
          </a:xfrm>
          <a:prstGeom prst="straightConnector1">
            <a:avLst/>
          </a:prstGeom>
          <a:ln>
            <a:solidFill>
              <a:srgbClr val="33CC33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199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7394087" cy="5562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 27" descr="K0collapsed.eps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01333" y="931174"/>
            <a:ext cx="6553200" cy="4995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41"/>
            <a:ext cx="8229600" cy="572029"/>
          </a:xfrm>
        </p:spPr>
        <p:txBody>
          <a:bodyPr/>
          <a:lstStyle/>
          <a:p>
            <a:r>
              <a:rPr lang="en-GB" sz="3600" dirty="0" smtClean="0"/>
              <a:t>Cross-over scaling</a:t>
            </a:r>
            <a:endParaRPr lang="en-GB" sz="36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701675" y="679449"/>
          <a:ext cx="7400925" cy="564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5" name="Equation" r:id="rId3" imgW="4127400" imgH="3149280" progId="Equation.DSMT4">
                  <p:embed/>
                </p:oleObj>
              </mc:Choice>
              <mc:Fallback>
                <p:oleObj name="Equation" r:id="rId3" imgW="4127400" imgH="31492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675" y="679449"/>
                        <a:ext cx="7400925" cy="564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1337733" y="2692403"/>
            <a:ext cx="1371600" cy="3725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Parallelogram 6"/>
          <p:cNvSpPr/>
          <p:nvPr/>
        </p:nvSpPr>
        <p:spPr>
          <a:xfrm>
            <a:off x="5638794" y="2692400"/>
            <a:ext cx="1964273" cy="321733"/>
          </a:xfrm>
          <a:prstGeom prst="parallelogram">
            <a:avLst>
              <a:gd name="adj" fmla="val 197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 bwMode="auto">
          <a:xfrm>
            <a:off x="1968500" y="2828396"/>
            <a:ext cx="114300" cy="12858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Oval 8"/>
          <p:cNvSpPr/>
          <p:nvPr/>
        </p:nvSpPr>
        <p:spPr bwMode="auto">
          <a:xfrm>
            <a:off x="6540500" y="2794529"/>
            <a:ext cx="114300" cy="12858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 51" descr="K3collapsed.eps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36534" y="3372956"/>
            <a:ext cx="4370802" cy="29939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 58" descr="K08LongerDatacollapsed.eps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245544"/>
            <a:ext cx="4318000" cy="307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 164" descr="K15LongerDatacollapsed.eps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" y="3327239"/>
            <a:ext cx="4358640" cy="2938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 60" descr="K097LongerDatacollapsed.eps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22678" y="203200"/>
            <a:ext cx="4365723" cy="3078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Interpretation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1773775"/>
              </p:ext>
            </p:extLst>
          </p:nvPr>
        </p:nvGraphicFramePr>
        <p:xfrm>
          <a:off x="115574" y="1787440"/>
          <a:ext cx="6927850" cy="414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7" name="Equation" r:id="rId3" imgW="3987720" imgH="2387520" progId="Equation.DSMT4">
                  <p:embed/>
                </p:oleObj>
              </mc:Choice>
              <mc:Fallback>
                <p:oleObj name="Equation" r:id="rId3" imgW="3987720" imgH="238752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4" y="1787440"/>
                        <a:ext cx="6927850" cy="4144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8" descr="C:\Users\phsep\Documents\quantifying emergence\280px-Std-map-1_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407" y="1202278"/>
            <a:ext cx="3047593" cy="30475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41275"/>
            <a:ext cx="8229600" cy="706438"/>
          </a:xfrm>
        </p:spPr>
        <p:txBody>
          <a:bodyPr/>
          <a:lstStyle/>
          <a:p>
            <a:pPr eaLnBrk="1" hangingPunct="1"/>
            <a:r>
              <a:rPr lang="en-GB" sz="2800" smtClean="0"/>
              <a:t>A definition of Emergence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641350"/>
            <a:ext cx="8229600" cy="1752715"/>
          </a:xfrm>
        </p:spPr>
        <p:txBody>
          <a:bodyPr/>
          <a:lstStyle/>
          <a:p>
            <a:pPr eaLnBrk="1" hangingPunct="1"/>
            <a:r>
              <a:rPr lang="en-GB" sz="2000" dirty="0" smtClean="0"/>
              <a:t>System self-organises into a non-trivial behaviour;</a:t>
            </a:r>
          </a:p>
          <a:p>
            <a:pPr lvl="1" eaLnBrk="1" hangingPunct="1"/>
            <a:r>
              <a:rPr lang="en-GB" sz="1600" dirty="0" smtClean="0"/>
              <a:t>different </a:t>
            </a:r>
            <a:r>
              <a:rPr lang="en-GB" sz="1600" dirty="0" smtClean="0"/>
              <a:t>possible instances of that </a:t>
            </a:r>
            <a:r>
              <a:rPr lang="en-GB" sz="1600" dirty="0" smtClean="0"/>
              <a:t>behaviour;</a:t>
            </a:r>
          </a:p>
          <a:p>
            <a:pPr lvl="1" eaLnBrk="1" hangingPunct="1"/>
            <a:r>
              <a:rPr lang="en-GB" sz="1600" dirty="0" smtClean="0"/>
              <a:t>choice unpredictable but</a:t>
            </a:r>
          </a:p>
          <a:p>
            <a:pPr lvl="1" eaLnBrk="1" hangingPunct="1"/>
            <a:r>
              <a:rPr lang="en-GB" sz="1600" dirty="0"/>
              <a:t>persists over time (or other extensive coordinate</a:t>
            </a:r>
            <a:r>
              <a:rPr lang="en-GB" sz="1600" dirty="0" smtClean="0"/>
              <a:t>).</a:t>
            </a:r>
            <a:endParaRPr lang="en-GB" sz="2000" dirty="0" smtClean="0"/>
          </a:p>
          <a:p>
            <a:pPr eaLnBrk="1" hangingPunct="1"/>
            <a:r>
              <a:rPr lang="en-GB" sz="2000" dirty="0" smtClean="0"/>
              <a:t>Quantified by PMI = entropy of choice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539750" y="2424907"/>
            <a:ext cx="633378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/>
              <a:t>Shortcomings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Assumes system/experiment conceptually repeatable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Measuring MI requires deep sampling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Appropriate mathematical limits need careful construction</a:t>
            </a:r>
          </a:p>
          <a:p>
            <a:pPr>
              <a:buFontTx/>
              <a:buChar char="•"/>
            </a:pPr>
            <a:endParaRPr lang="en-GB" dirty="0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89268" y="3770515"/>
            <a:ext cx="603883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/>
              <a:t>Generalisations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PMI as function of </a:t>
            </a:r>
            <a:r>
              <a:rPr lang="en-GB" dirty="0" smtClean="0"/>
              <a:t>resolution → fractal </a:t>
            </a:r>
            <a:r>
              <a:rPr lang="en-GB" dirty="0"/>
              <a:t>information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PMI </a:t>
            </a:r>
            <a:r>
              <a:rPr lang="en-GB" dirty="0"/>
              <a:t>as function of timescale probed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Other extensive coordinates could play the role of time</a:t>
            </a:r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29904" y="5761443"/>
            <a:ext cx="84605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i="1" dirty="0" err="1" smtClean="0"/>
              <a:t>Ack’t</a:t>
            </a:r>
            <a:r>
              <a:rPr lang="en-GB" i="1" dirty="0" smtClean="0"/>
              <a:t>:</a:t>
            </a:r>
            <a:r>
              <a:rPr lang="en-GB" i="1" dirty="0" smtClean="0"/>
              <a:t>   </a:t>
            </a:r>
            <a:r>
              <a:rPr lang="en-GB" i="1" dirty="0" smtClean="0"/>
              <a:t>EPSRC </a:t>
            </a:r>
            <a:r>
              <a:rPr lang="en-GB" i="1" dirty="0"/>
              <a:t>funding of Warwick Complexity Science Doctoral Training Centre</a:t>
            </a:r>
          </a:p>
        </p:txBody>
      </p:sp>
      <p:sp>
        <p:nvSpPr>
          <p:cNvPr id="2" name="Rectangle 1"/>
          <p:cNvSpPr/>
          <p:nvPr/>
        </p:nvSpPr>
        <p:spPr>
          <a:xfrm>
            <a:off x="8457" y="5364494"/>
            <a:ext cx="91965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GB" i="1" dirty="0"/>
              <a:t>Ref</a:t>
            </a:r>
            <a:r>
              <a:rPr lang="en-GB" i="1" dirty="0" smtClean="0"/>
              <a:t>:  RCB, </a:t>
            </a:r>
            <a:r>
              <a:rPr lang="en-GB" i="1" dirty="0"/>
              <a:t>M Diakonova, RS MacKay,</a:t>
            </a:r>
            <a:r>
              <a:rPr lang="en-GB" i="1" dirty="0"/>
              <a:t> </a:t>
            </a:r>
            <a:r>
              <a:rPr lang="en-GB" i="1" dirty="0"/>
              <a:t> </a:t>
            </a:r>
            <a:r>
              <a:rPr lang="en-GB" i="1" dirty="0" smtClean="0">
                <a:hlinkClick r:id="rId2"/>
              </a:rPr>
              <a:t>Adv. </a:t>
            </a:r>
            <a:r>
              <a:rPr lang="en-GB" i="1" dirty="0">
                <a:hlinkClick r:id="rId2"/>
              </a:rPr>
              <a:t>in Complex Systems</a:t>
            </a:r>
            <a:r>
              <a:rPr lang="en-GB" dirty="0">
                <a:solidFill>
                  <a:srgbClr val="808080"/>
                </a:solidFill>
                <a:latin typeface="verdana" panose="020B0604030504040204" pitchFamily="34" charset="0"/>
              </a:rPr>
              <a:t> </a:t>
            </a:r>
            <a:r>
              <a:rPr lang="en-GB" b="1" dirty="0" smtClean="0">
                <a:solidFill>
                  <a:srgbClr val="808080"/>
                </a:solidFill>
                <a:latin typeface="verdana" panose="020B0604030504040204" pitchFamily="34" charset="0"/>
              </a:rPr>
              <a:t>13</a:t>
            </a:r>
            <a:r>
              <a:rPr lang="en-GB" dirty="0" smtClean="0">
                <a:solidFill>
                  <a:srgbClr val="808080"/>
                </a:solidFill>
                <a:latin typeface="verdana" panose="020B0604030504040204" pitchFamily="34" charset="0"/>
              </a:rPr>
              <a:t>, 327-338 </a:t>
            </a:r>
            <a:r>
              <a:rPr lang="en-GB" dirty="0">
                <a:solidFill>
                  <a:srgbClr val="808080"/>
                </a:solidFill>
                <a:latin typeface="verdana" panose="020B0604030504040204" pitchFamily="34" charset="0"/>
              </a:rPr>
              <a:t>(2010)</a:t>
            </a:r>
            <a:endParaRPr lang="en-GB" b="0" i="0" dirty="0">
              <a:solidFill>
                <a:srgbClr val="808080"/>
              </a:solidFill>
              <a:effectLst/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 51" descr="K3collapsed.eps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36534" y="3372956"/>
            <a:ext cx="4370802" cy="29939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 58" descr="K08LongerDatacollapsed.eps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245544"/>
            <a:ext cx="4318000" cy="307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 164" descr="K15LongerDatacollapsed.eps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" y="3327239"/>
            <a:ext cx="4358640" cy="2938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 60" descr="K097LongerDatacollapsed.eps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22678" y="203200"/>
            <a:ext cx="4365723" cy="3078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80963"/>
            <a:ext cx="8229600" cy="792162"/>
          </a:xfrm>
        </p:spPr>
        <p:txBody>
          <a:bodyPr/>
          <a:lstStyle/>
          <a:p>
            <a:pPr eaLnBrk="1" hangingPunct="1"/>
            <a:r>
              <a:rPr lang="en-GB" sz="3600" smtClean="0"/>
              <a:t>Emergent Behaviour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361950" y="869950"/>
            <a:ext cx="8229600" cy="1981200"/>
          </a:xfrm>
        </p:spPr>
        <p:txBody>
          <a:bodyPr/>
          <a:lstStyle/>
          <a:p>
            <a:pPr eaLnBrk="1" hangingPunct="1"/>
            <a:r>
              <a:rPr lang="en-GB" sz="2400" smtClean="0"/>
              <a:t>System + Dynamics</a:t>
            </a:r>
          </a:p>
          <a:p>
            <a:pPr eaLnBrk="1" hangingPunct="1"/>
            <a:r>
              <a:rPr lang="en-GB" sz="2400" smtClean="0"/>
              <a:t>Many internal d.o.f. and/or observe over long times</a:t>
            </a:r>
          </a:p>
          <a:p>
            <a:pPr eaLnBrk="1" hangingPunct="1"/>
            <a:r>
              <a:rPr lang="en-GB" sz="2400" smtClean="0"/>
              <a:t>Properties: averages, correlation functions</a:t>
            </a:r>
          </a:p>
          <a:p>
            <a:pPr eaLnBrk="1" hangingPunct="1"/>
            <a:r>
              <a:rPr lang="en-GB" sz="2400" smtClean="0"/>
              <a:t>Multiple realisations (conceptually)</a:t>
            </a:r>
          </a:p>
          <a:p>
            <a:pPr eaLnBrk="1" hangingPunct="1"/>
            <a:endParaRPr lang="en-GB" sz="2400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38150" y="4711700"/>
            <a:ext cx="8466138" cy="18462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/>
              <a:t>                       </a:t>
            </a:r>
            <a:r>
              <a:rPr lang="en-GB" sz="2400" b="1" i="1">
                <a:solidFill>
                  <a:srgbClr val="FF0000"/>
                </a:solidFill>
              </a:rPr>
              <a:t>Emergent properties</a:t>
            </a:r>
          </a:p>
          <a:p>
            <a:r>
              <a:rPr lang="en-GB" sz="2400"/>
              <a:t>behaviour which </a:t>
            </a:r>
            <a:r>
              <a:rPr lang="en-GB" sz="2400" i="1"/>
              <a:t> </a:t>
            </a:r>
          </a:p>
          <a:p>
            <a:pPr>
              <a:buFont typeface="Arial" charset="0"/>
              <a:buChar char="•"/>
            </a:pPr>
            <a:r>
              <a:rPr lang="en-GB" sz="2400" i="1">
                <a:solidFill>
                  <a:srgbClr val="FF0000"/>
                </a:solidFill>
              </a:rPr>
              <a:t>can be forecast</a:t>
            </a:r>
            <a:r>
              <a:rPr lang="en-GB" sz="2400"/>
              <a:t> (from preceding history) </a:t>
            </a:r>
            <a:r>
              <a:rPr lang="en-GB" sz="2400" i="1"/>
              <a:t>but</a:t>
            </a:r>
          </a:p>
          <a:p>
            <a:pPr>
              <a:buFont typeface="Arial" charset="0"/>
              <a:buChar char="•"/>
            </a:pPr>
            <a:r>
              <a:rPr lang="en-GB" sz="2400" i="1">
                <a:solidFill>
                  <a:srgbClr val="3366FF"/>
                </a:solidFill>
              </a:rPr>
              <a:t>cannnot be anticipated </a:t>
            </a:r>
            <a:r>
              <a:rPr lang="en-GB" sz="2400"/>
              <a:t>(from independent realisations).</a:t>
            </a:r>
          </a:p>
          <a:p>
            <a:endParaRPr lang="en-GB"/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1381125" y="2797175"/>
            <a:ext cx="6891338" cy="1782763"/>
            <a:chOff x="1522963" y="2895600"/>
            <a:chExt cx="6891573" cy="1783465"/>
          </a:xfrm>
        </p:grpSpPr>
        <p:grpSp>
          <p:nvGrpSpPr>
            <p:cNvPr id="17419" name="Group 31"/>
            <p:cNvGrpSpPr>
              <a:grpSpLocks/>
            </p:cNvGrpSpPr>
            <p:nvPr/>
          </p:nvGrpSpPr>
          <p:grpSpPr bwMode="auto">
            <a:xfrm>
              <a:off x="2267525" y="3410152"/>
              <a:ext cx="3467219" cy="1068810"/>
              <a:chOff x="2267525" y="3295852"/>
              <a:chExt cx="3467219" cy="1068810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>
                <a:off x="2267526" y="3295853"/>
                <a:ext cx="3410066" cy="158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>
                <a:off x="2286577" y="3462607"/>
                <a:ext cx="3410066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2324678" y="3640477"/>
                <a:ext cx="3410066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2324678" y="4058153"/>
                <a:ext cx="3410066" cy="1589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2324678" y="4363073"/>
                <a:ext cx="3410066" cy="158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7420" name="TextBox 16"/>
            <p:cNvSpPr txBox="1">
              <a:spLocks noChangeArrowheads="1"/>
            </p:cNvSpPr>
            <p:nvPr/>
          </p:nvSpPr>
          <p:spPr bwMode="auto">
            <a:xfrm>
              <a:off x="3695700" y="2895600"/>
              <a:ext cx="76655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time</a:t>
              </a:r>
            </a:p>
          </p:txBody>
        </p:sp>
        <p:sp>
          <p:nvSpPr>
            <p:cNvPr id="17421" name="TextBox 17"/>
            <p:cNvSpPr txBox="1">
              <a:spLocks noChangeArrowheads="1"/>
            </p:cNvSpPr>
            <p:nvPr/>
          </p:nvSpPr>
          <p:spPr bwMode="auto">
            <a:xfrm rot="-5400000">
              <a:off x="981469" y="3737461"/>
              <a:ext cx="148309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/>
                <a:t>realisations</a:t>
              </a: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rot="5400000">
              <a:off x="5943336" y="3923911"/>
              <a:ext cx="952875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423" name="TextBox 21"/>
            <p:cNvSpPr txBox="1">
              <a:spLocks noChangeArrowheads="1"/>
            </p:cNvSpPr>
            <p:nvPr/>
          </p:nvSpPr>
          <p:spPr bwMode="auto">
            <a:xfrm>
              <a:off x="6724650" y="3486150"/>
              <a:ext cx="1689886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 b="1" i="1"/>
                <a:t>Statistical</a:t>
              </a:r>
            </a:p>
            <a:p>
              <a:r>
                <a:rPr lang="en-GB" sz="2400" b="1" i="1"/>
                <a:t>properties</a:t>
              </a:r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3052763" y="3671888"/>
            <a:ext cx="2039937" cy="706437"/>
            <a:chOff x="3052763" y="3671888"/>
            <a:chExt cx="2039937" cy="706437"/>
          </a:xfrm>
        </p:grpSpPr>
        <p:sp>
          <p:nvSpPr>
            <p:cNvPr id="19" name="Down Arrow 18"/>
            <p:cNvSpPr/>
            <p:nvPr/>
          </p:nvSpPr>
          <p:spPr>
            <a:xfrm>
              <a:off x="4937125" y="3741738"/>
              <a:ext cx="155575" cy="295275"/>
            </a:xfrm>
            <a:prstGeom prst="downArrow">
              <a:avLst/>
            </a:prstGeom>
            <a:solidFill>
              <a:srgbClr val="33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7416" name="TextBox 20"/>
            <p:cNvSpPr txBox="1">
              <a:spLocks noChangeArrowheads="1"/>
            </p:cNvSpPr>
            <p:nvPr/>
          </p:nvSpPr>
          <p:spPr bwMode="auto">
            <a:xfrm>
              <a:off x="3559175" y="3671888"/>
              <a:ext cx="1350963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3366FF"/>
                  </a:solidFill>
                </a:rPr>
                <a:t>anticipation</a:t>
              </a:r>
            </a:p>
          </p:txBody>
        </p:sp>
        <p:sp>
          <p:nvSpPr>
            <p:cNvPr id="22" name="Right Arrow 21"/>
            <p:cNvSpPr/>
            <p:nvPr/>
          </p:nvSpPr>
          <p:spPr>
            <a:xfrm>
              <a:off x="4149725" y="4149725"/>
              <a:ext cx="619125" cy="127000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7418" name="TextBox 22"/>
            <p:cNvSpPr txBox="1">
              <a:spLocks noChangeArrowheads="1"/>
            </p:cNvSpPr>
            <p:nvPr/>
          </p:nvSpPr>
          <p:spPr bwMode="auto">
            <a:xfrm>
              <a:off x="3052763" y="4010025"/>
              <a:ext cx="1004887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</a:rPr>
                <a:t>forecast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56896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0" y="3543141"/>
          <a:ext cx="6096000" cy="640080"/>
        </p:xfrm>
        <a:graphic>
          <a:graphicData uri="http://schemas.openxmlformats.org/drawingml/2006/table">
            <a:tbl>
              <a:tblPr/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/>
                    </a:p>
                    <a:p>
                      <a:r>
                        <a:rPr lang="en-GB"/>
                        <a:t>K=0.5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  <a:p>
                      <a:r>
                        <a:rPr lang="en-GB"/>
                        <a:t>K=0.971635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dirty="0"/>
                        <a:t>K=5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3009" name="Picture 1" descr="http://www.scholarpedia.org/wiki/images/thumb/5/5e/Smap1.jpg/220px-Smap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877" y="2004646"/>
            <a:ext cx="2095500" cy="1819275"/>
          </a:xfrm>
          <a:prstGeom prst="rect">
            <a:avLst/>
          </a:prstGeom>
          <a:noFill/>
        </p:spPr>
      </p:pic>
      <p:pic>
        <p:nvPicPr>
          <p:cNvPr id="43010" name="Picture 2" descr="http://www.scholarpedia.org/wiki/skins/common/images/magnify-cli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2875" cy="104775"/>
          </a:xfrm>
          <a:prstGeom prst="rect">
            <a:avLst/>
          </a:prstGeom>
          <a:noFill/>
        </p:spPr>
      </p:pic>
      <p:pic>
        <p:nvPicPr>
          <p:cNvPr id="43011" name="Picture 3" descr="http://www.scholarpedia.org/wiki/images/thumb/c/cd/Smap2.jpg/220px-Smap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1076" y="1969477"/>
            <a:ext cx="2095500" cy="1819275"/>
          </a:xfrm>
          <a:prstGeom prst="rect">
            <a:avLst/>
          </a:prstGeom>
          <a:noFill/>
        </p:spPr>
      </p:pic>
      <p:pic>
        <p:nvPicPr>
          <p:cNvPr id="43012" name="Picture 4" descr="http://www.scholarpedia.org/wiki/skins/common/images/magnify-cli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2875" cy="104775"/>
          </a:xfrm>
          <a:prstGeom prst="rect">
            <a:avLst/>
          </a:prstGeom>
          <a:noFill/>
        </p:spPr>
      </p:pic>
      <p:pic>
        <p:nvPicPr>
          <p:cNvPr id="43013" name="Picture 5" descr="http://www.scholarpedia.org/wiki/images/thumb/6/6f/Smap3.jpg/220px-Smap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1916723"/>
            <a:ext cx="2095500" cy="1819275"/>
          </a:xfrm>
          <a:prstGeom prst="rect">
            <a:avLst/>
          </a:prstGeom>
          <a:noFill/>
        </p:spPr>
      </p:pic>
      <p:pic>
        <p:nvPicPr>
          <p:cNvPr id="43014" name="Picture 6" descr="http://www.scholarpedia.org/wiki/skins/common/images/magnify-cli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2875" cy="104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4" descr="logist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92113"/>
            <a:ext cx="8589963" cy="564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270" name="Group 35"/>
          <p:cNvGrpSpPr>
            <a:grpSpLocks/>
          </p:cNvGrpSpPr>
          <p:nvPr/>
        </p:nvGrpSpPr>
        <p:grpSpPr bwMode="auto">
          <a:xfrm>
            <a:off x="511175" y="3360738"/>
            <a:ext cx="1346200" cy="858837"/>
            <a:chOff x="511175" y="3360738"/>
            <a:chExt cx="1346386" cy="858228"/>
          </a:xfrm>
        </p:grpSpPr>
        <p:sp>
          <p:nvSpPr>
            <p:cNvPr id="11294" name="AutoShape 7"/>
            <p:cNvSpPr>
              <a:spLocks/>
            </p:cNvSpPr>
            <p:nvPr/>
          </p:nvSpPr>
          <p:spPr bwMode="auto">
            <a:xfrm rot="5273669">
              <a:off x="959920" y="2911993"/>
              <a:ext cx="448896" cy="1346386"/>
            </a:xfrm>
            <a:prstGeom prst="rightBrace">
              <a:avLst>
                <a:gd name="adj1" fmla="val 24994"/>
                <a:gd name="adj2" fmla="val 50000"/>
              </a:avLst>
            </a:prstGeom>
            <a:noFill/>
            <a:ln w="9525">
              <a:solidFill>
                <a:srgbClr val="33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5" name="Text Box 8"/>
            <p:cNvSpPr txBox="1">
              <a:spLocks noChangeArrowheads="1"/>
            </p:cNvSpPr>
            <p:nvPr/>
          </p:nvSpPr>
          <p:spPr bwMode="auto">
            <a:xfrm>
              <a:off x="788059" y="3841589"/>
              <a:ext cx="987350" cy="377377"/>
            </a:xfrm>
            <a:prstGeom prst="rect">
              <a:avLst/>
            </a:prstGeom>
            <a:noFill/>
            <a:ln w="9525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3366FF"/>
                  </a:solidFill>
                </a:rPr>
                <a:t>PMI = 0</a:t>
              </a:r>
            </a:p>
          </p:txBody>
        </p:sp>
      </p:grpSp>
      <p:grpSp>
        <p:nvGrpSpPr>
          <p:cNvPr id="11271" name="Group 36"/>
          <p:cNvGrpSpPr>
            <a:grpSpLocks/>
          </p:cNvGrpSpPr>
          <p:nvPr/>
        </p:nvGrpSpPr>
        <p:grpSpPr bwMode="auto">
          <a:xfrm>
            <a:off x="2028825" y="3775075"/>
            <a:ext cx="2968625" cy="869950"/>
            <a:chOff x="2029473" y="3774636"/>
            <a:chExt cx="2968135" cy="870401"/>
          </a:xfrm>
        </p:grpSpPr>
        <p:sp>
          <p:nvSpPr>
            <p:cNvPr id="11292" name="AutoShape 9"/>
            <p:cNvSpPr>
              <a:spLocks/>
            </p:cNvSpPr>
            <p:nvPr/>
          </p:nvSpPr>
          <p:spPr bwMode="auto">
            <a:xfrm rot="5273669">
              <a:off x="3289093" y="2515016"/>
              <a:ext cx="448896" cy="2968135"/>
            </a:xfrm>
            <a:prstGeom prst="rightBrace">
              <a:avLst>
                <a:gd name="adj1" fmla="val 55101"/>
                <a:gd name="adj2" fmla="val 50000"/>
              </a:avLst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3" name="Text Box 11"/>
            <p:cNvSpPr txBox="1">
              <a:spLocks noChangeArrowheads="1"/>
            </p:cNvSpPr>
            <p:nvPr/>
          </p:nvSpPr>
          <p:spPr bwMode="auto">
            <a:xfrm>
              <a:off x="3111146" y="4278312"/>
              <a:ext cx="680039" cy="3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</a:rPr>
                <a:t>log 2</a:t>
              </a:r>
            </a:p>
          </p:txBody>
        </p:sp>
      </p:grpSp>
      <p:grpSp>
        <p:nvGrpSpPr>
          <p:cNvPr id="11272" name="Group 37"/>
          <p:cNvGrpSpPr>
            <a:grpSpLocks/>
          </p:cNvGrpSpPr>
          <p:nvPr/>
        </p:nvGrpSpPr>
        <p:grpSpPr bwMode="auto">
          <a:xfrm>
            <a:off x="3843338" y="3913188"/>
            <a:ext cx="1430337" cy="1176337"/>
            <a:chOff x="3842910" y="3913109"/>
            <a:chExt cx="1430060" cy="1176259"/>
          </a:xfrm>
        </p:grpSpPr>
        <p:sp>
          <p:nvSpPr>
            <p:cNvPr id="11290" name="Line 14"/>
            <p:cNvSpPr>
              <a:spLocks noChangeShapeType="1"/>
            </p:cNvSpPr>
            <p:nvPr/>
          </p:nvSpPr>
          <p:spPr bwMode="auto">
            <a:xfrm flipV="1">
              <a:off x="4498608" y="3913109"/>
              <a:ext cx="774362" cy="704538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291" name="Text Box 15"/>
            <p:cNvSpPr txBox="1">
              <a:spLocks noChangeArrowheads="1"/>
            </p:cNvSpPr>
            <p:nvPr/>
          </p:nvSpPr>
          <p:spPr bwMode="auto">
            <a:xfrm>
              <a:off x="3842910" y="4721121"/>
              <a:ext cx="680039" cy="368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</a:rPr>
                <a:t>log 4</a:t>
              </a:r>
            </a:p>
          </p:txBody>
        </p:sp>
      </p:grpSp>
      <p:grpSp>
        <p:nvGrpSpPr>
          <p:cNvPr id="11273" name="Group 38"/>
          <p:cNvGrpSpPr>
            <a:grpSpLocks/>
          </p:cNvGrpSpPr>
          <p:nvPr/>
        </p:nvGrpSpPr>
        <p:grpSpPr bwMode="auto">
          <a:xfrm>
            <a:off x="4643438" y="4117975"/>
            <a:ext cx="974725" cy="1284288"/>
            <a:chOff x="4643135" y="4118535"/>
            <a:chExt cx="975179" cy="1284299"/>
          </a:xfrm>
        </p:grpSpPr>
        <p:sp>
          <p:nvSpPr>
            <p:cNvPr id="11288" name="Line 16"/>
            <p:cNvSpPr>
              <a:spLocks noChangeShapeType="1"/>
            </p:cNvSpPr>
            <p:nvPr/>
          </p:nvSpPr>
          <p:spPr bwMode="auto">
            <a:xfrm flipV="1">
              <a:off x="5091930" y="4118535"/>
              <a:ext cx="526384" cy="80192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289" name="Text Box 17"/>
            <p:cNvSpPr txBox="1">
              <a:spLocks noChangeArrowheads="1"/>
            </p:cNvSpPr>
            <p:nvPr/>
          </p:nvSpPr>
          <p:spPr bwMode="auto">
            <a:xfrm>
              <a:off x="4643135" y="5036109"/>
              <a:ext cx="680039" cy="3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</a:rPr>
                <a:t>log 8</a:t>
              </a:r>
            </a:p>
          </p:txBody>
        </p:sp>
      </p:grpSp>
      <p:grpSp>
        <p:nvGrpSpPr>
          <p:cNvPr id="11274" name="Group 39"/>
          <p:cNvGrpSpPr>
            <a:grpSpLocks/>
          </p:cNvGrpSpPr>
          <p:nvPr/>
        </p:nvGrpSpPr>
        <p:grpSpPr bwMode="auto">
          <a:xfrm>
            <a:off x="7097713" y="5113338"/>
            <a:ext cx="677862" cy="706437"/>
            <a:chOff x="7097057" y="5113715"/>
            <a:chExt cx="678518" cy="706060"/>
          </a:xfrm>
        </p:grpSpPr>
        <p:sp>
          <p:nvSpPr>
            <p:cNvPr id="11286" name="Line 23"/>
            <p:cNvSpPr>
              <a:spLocks noChangeShapeType="1"/>
            </p:cNvSpPr>
            <p:nvPr/>
          </p:nvSpPr>
          <p:spPr bwMode="auto">
            <a:xfrm flipV="1">
              <a:off x="7434795" y="5113715"/>
              <a:ext cx="124750" cy="38955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287" name="Text Box 24"/>
            <p:cNvSpPr txBox="1">
              <a:spLocks noChangeArrowheads="1"/>
            </p:cNvSpPr>
            <p:nvPr/>
          </p:nvSpPr>
          <p:spPr bwMode="auto">
            <a:xfrm>
              <a:off x="7097057" y="5453050"/>
              <a:ext cx="678518" cy="3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</a:rPr>
                <a:t>log 3</a:t>
              </a:r>
            </a:p>
          </p:txBody>
        </p:sp>
      </p:grpSp>
      <p:grpSp>
        <p:nvGrpSpPr>
          <p:cNvPr id="11275" name="Group 40"/>
          <p:cNvGrpSpPr>
            <a:grpSpLocks/>
          </p:cNvGrpSpPr>
          <p:nvPr/>
        </p:nvGrpSpPr>
        <p:grpSpPr bwMode="auto">
          <a:xfrm>
            <a:off x="5524500" y="677863"/>
            <a:ext cx="717550" cy="4976812"/>
            <a:chOff x="5524500" y="678200"/>
            <a:chExt cx="717838" cy="4976475"/>
          </a:xfrm>
        </p:grpSpPr>
        <p:sp>
          <p:nvSpPr>
            <p:cNvPr id="11284" name="Line 18"/>
            <p:cNvSpPr>
              <a:spLocks noChangeShapeType="1"/>
            </p:cNvSpPr>
            <p:nvPr/>
          </p:nvSpPr>
          <p:spPr bwMode="auto">
            <a:xfrm>
              <a:off x="5853002" y="678200"/>
              <a:ext cx="0" cy="4544267"/>
            </a:xfrm>
            <a:prstGeom prst="line">
              <a:avLst/>
            </a:prstGeom>
            <a:noFill/>
            <a:ln w="28575">
              <a:solidFill>
                <a:srgbClr val="33CC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285" name="Text Box 19"/>
            <p:cNvSpPr txBox="1">
              <a:spLocks noChangeArrowheads="1"/>
            </p:cNvSpPr>
            <p:nvPr/>
          </p:nvSpPr>
          <p:spPr bwMode="auto">
            <a:xfrm>
              <a:off x="5524500" y="5287907"/>
              <a:ext cx="717838" cy="366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b="1">
                  <a:solidFill>
                    <a:srgbClr val="33CC33"/>
                  </a:solidFill>
                </a:rPr>
                <a:t>log 4</a:t>
              </a:r>
            </a:p>
          </p:txBody>
        </p:sp>
      </p:grpSp>
      <p:grpSp>
        <p:nvGrpSpPr>
          <p:cNvPr id="11276" name="Group 41"/>
          <p:cNvGrpSpPr>
            <a:grpSpLocks/>
          </p:cNvGrpSpPr>
          <p:nvPr/>
        </p:nvGrpSpPr>
        <p:grpSpPr bwMode="auto">
          <a:xfrm>
            <a:off x="6091238" y="438150"/>
            <a:ext cx="719137" cy="4678363"/>
            <a:chOff x="6091775" y="437746"/>
            <a:chExt cx="717838" cy="4678191"/>
          </a:xfrm>
        </p:grpSpPr>
        <p:sp>
          <p:nvSpPr>
            <p:cNvPr id="11282" name="Line 20"/>
            <p:cNvSpPr>
              <a:spLocks noChangeShapeType="1"/>
            </p:cNvSpPr>
            <p:nvPr/>
          </p:nvSpPr>
          <p:spPr bwMode="auto">
            <a:xfrm flipH="1">
              <a:off x="6324464" y="437746"/>
              <a:ext cx="54750" cy="4191196"/>
            </a:xfrm>
            <a:prstGeom prst="line">
              <a:avLst/>
            </a:prstGeom>
            <a:noFill/>
            <a:ln w="28575">
              <a:solidFill>
                <a:srgbClr val="33CC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283" name="Rectangle 21"/>
            <p:cNvSpPr>
              <a:spLocks noChangeArrowheads="1"/>
            </p:cNvSpPr>
            <p:nvPr/>
          </p:nvSpPr>
          <p:spPr bwMode="auto">
            <a:xfrm>
              <a:off x="6091775" y="4749169"/>
              <a:ext cx="717838" cy="366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b="1">
                  <a:solidFill>
                    <a:srgbClr val="33CC33"/>
                  </a:solidFill>
                </a:rPr>
                <a:t>log 2</a:t>
              </a:r>
            </a:p>
          </p:txBody>
        </p:sp>
      </p:grpSp>
      <p:grpSp>
        <p:nvGrpSpPr>
          <p:cNvPr id="11277" name="Group 42"/>
          <p:cNvGrpSpPr>
            <a:grpSpLocks/>
          </p:cNvGrpSpPr>
          <p:nvPr/>
        </p:nvGrpSpPr>
        <p:grpSpPr bwMode="auto">
          <a:xfrm>
            <a:off x="7529513" y="195263"/>
            <a:ext cx="1006475" cy="366712"/>
            <a:chOff x="7529719" y="195263"/>
            <a:chExt cx="1006269" cy="366670"/>
          </a:xfrm>
        </p:grpSpPr>
        <p:sp>
          <p:nvSpPr>
            <p:cNvPr id="11280" name="Line 38"/>
            <p:cNvSpPr>
              <a:spLocks noChangeShapeType="1"/>
            </p:cNvSpPr>
            <p:nvPr/>
          </p:nvSpPr>
          <p:spPr bwMode="auto">
            <a:xfrm>
              <a:off x="7824934" y="363518"/>
              <a:ext cx="711054" cy="13016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281" name="Text Box 39"/>
            <p:cNvSpPr txBox="1">
              <a:spLocks noChangeArrowheads="1"/>
            </p:cNvSpPr>
            <p:nvPr/>
          </p:nvSpPr>
          <p:spPr bwMode="auto">
            <a:xfrm>
              <a:off x="7529719" y="195263"/>
              <a:ext cx="311086" cy="366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b="1">
                  <a:solidFill>
                    <a:srgbClr val="3366FF"/>
                  </a:solidFill>
                </a:rPr>
                <a:t>0</a:t>
              </a:r>
            </a:p>
          </p:txBody>
        </p:sp>
      </p:grpSp>
      <p:sp>
        <p:nvSpPr>
          <p:cNvPr id="11278" name="Text Box 10"/>
          <p:cNvSpPr txBox="1">
            <a:spLocks noChangeArrowheads="1"/>
          </p:cNvSpPr>
          <p:nvPr/>
        </p:nvSpPr>
        <p:spPr bwMode="auto">
          <a:xfrm>
            <a:off x="3040063" y="48164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11266" name="Object 34"/>
          <p:cNvGraphicFramePr>
            <a:graphicFrameLocks noGrp="1" noChangeAspect="1"/>
          </p:cNvGraphicFramePr>
          <p:nvPr>
            <p:ph sz="half" idx="2"/>
          </p:nvPr>
        </p:nvGraphicFramePr>
        <p:xfrm>
          <a:off x="1068388" y="935038"/>
          <a:ext cx="2363787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7" name="Equation" r:id="rId4" imgW="1079280" imgH="228600" progId="Equation.DSMT4">
                  <p:embed/>
                </p:oleObj>
              </mc:Choice>
              <mc:Fallback>
                <p:oleObj name="Equation" r:id="rId4" imgW="1079280" imgH="228600" progId="Equation.DSMT4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8388" y="935038"/>
                        <a:ext cx="2363787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9" name="Rectangle 5"/>
          <p:cNvSpPr>
            <a:spLocks noGrp="1" noChangeArrowheads="1"/>
          </p:cNvSpPr>
          <p:nvPr>
            <p:ph type="title"/>
          </p:nvPr>
        </p:nvSpPr>
        <p:spPr>
          <a:xfrm>
            <a:off x="530225" y="477838"/>
            <a:ext cx="3048000" cy="374650"/>
          </a:xfrm>
        </p:spPr>
        <p:txBody>
          <a:bodyPr/>
          <a:lstStyle/>
          <a:p>
            <a:pPr eaLnBrk="1" hangingPunct="1"/>
            <a:r>
              <a:rPr lang="en-GB" sz="2800" smtClean="0"/>
              <a:t>Logistic map</a:t>
            </a:r>
          </a:p>
        </p:txBody>
      </p:sp>
      <p:graphicFrame>
        <p:nvGraphicFramePr>
          <p:cNvPr id="11267" name="Object 36"/>
          <p:cNvGraphicFramePr>
            <a:graphicFrameLocks noChangeAspect="1"/>
          </p:cNvGraphicFramePr>
          <p:nvPr/>
        </p:nvGraphicFramePr>
        <p:xfrm>
          <a:off x="114300" y="4165600"/>
          <a:ext cx="277813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8" name="Equation" r:id="rId6" imgW="126720" imgH="139680" progId="Equation.DSMT4">
                  <p:embed/>
                </p:oleObj>
              </mc:Choice>
              <mc:Fallback>
                <p:oleObj name="Equation" r:id="rId6" imgW="126720" imgH="139680" progId="Equation.DSMT4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" y="4165600"/>
                        <a:ext cx="277813" cy="307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37"/>
          <p:cNvGraphicFramePr>
            <a:graphicFrameLocks noChangeAspect="1"/>
          </p:cNvGraphicFramePr>
          <p:nvPr/>
        </p:nvGraphicFramePr>
        <p:xfrm>
          <a:off x="1946275" y="5383213"/>
          <a:ext cx="250825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9" name="Equation" r:id="rId8" imgW="114120" imgH="126720" progId="Equation.DSMT4">
                  <p:embed/>
                </p:oleObj>
              </mc:Choice>
              <mc:Fallback>
                <p:oleObj name="Equation" r:id="rId8" imgW="114120" imgH="126720" progId="Equation.DSMT4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6275" y="5383213"/>
                        <a:ext cx="250825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8" y="1676400"/>
            <a:ext cx="8539162" cy="431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1674813" y="273050"/>
            <a:ext cx="60198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Graph III – general PMI v r</a:t>
            </a:r>
          </a:p>
          <a:p>
            <a:pPr algn="ctr"/>
            <a:r>
              <a:rPr lang="en-US"/>
              <a:t>(500 values of r between 3 and 4. r = 3 not included, because convergence is very very slow)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657225" y="198438"/>
          <a:ext cx="6630988" cy="657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" name="Acrobat Document" r:id="rId3" imgW="3132000" imgH="3105000" progId="AcroExch.Document.7">
                  <p:embed/>
                </p:oleObj>
              </mc:Choice>
              <mc:Fallback>
                <p:oleObj name="Acrobat Document" r:id="rId3" imgW="3132000" imgH="3105000" progId="AcroExch.Document.7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5" y="198438"/>
                        <a:ext cx="6630988" cy="6573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1" name="Rectangle 5"/>
          <p:cNvSpPr>
            <a:spLocks noGrp="1" noChangeArrowheads="1"/>
          </p:cNvSpPr>
          <p:nvPr>
            <p:ph type="title"/>
          </p:nvPr>
        </p:nvSpPr>
        <p:spPr>
          <a:xfrm>
            <a:off x="5718175" y="1000125"/>
            <a:ext cx="3425825" cy="619125"/>
          </a:xfrm>
        </p:spPr>
        <p:txBody>
          <a:bodyPr/>
          <a:lstStyle/>
          <a:p>
            <a:pPr eaLnBrk="1" hangingPunct="1"/>
            <a:r>
              <a:rPr lang="en-GB" sz="2800" smtClean="0"/>
              <a:t>First direct </a:t>
            </a:r>
            <a:br>
              <a:rPr lang="en-GB" sz="2800" smtClean="0"/>
            </a:br>
            <a:r>
              <a:rPr lang="en-GB" sz="2800" smtClean="0"/>
              <a:t>measurements</a:t>
            </a:r>
          </a:p>
        </p:txBody>
      </p:sp>
      <p:sp>
        <p:nvSpPr>
          <p:cNvPr id="12292" name="Text Box 7"/>
          <p:cNvSpPr txBox="1">
            <a:spLocks noChangeArrowheads="1"/>
          </p:cNvSpPr>
          <p:nvPr/>
        </p:nvSpPr>
        <p:spPr bwMode="auto">
          <a:xfrm>
            <a:off x="227013" y="892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2293" name="Text Box 8"/>
          <p:cNvSpPr txBox="1">
            <a:spLocks noChangeArrowheads="1"/>
          </p:cNvSpPr>
          <p:nvPr/>
        </p:nvSpPr>
        <p:spPr bwMode="auto">
          <a:xfrm>
            <a:off x="1490663" y="1195388"/>
            <a:ext cx="1085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PMI / ln2</a:t>
            </a:r>
          </a:p>
        </p:txBody>
      </p:sp>
      <p:sp>
        <p:nvSpPr>
          <p:cNvPr id="12294" name="Text Box 9"/>
          <p:cNvSpPr txBox="1">
            <a:spLocks noChangeArrowheads="1"/>
          </p:cNvSpPr>
          <p:nvPr/>
        </p:nvSpPr>
        <p:spPr bwMode="auto">
          <a:xfrm>
            <a:off x="5829300" y="3055938"/>
            <a:ext cx="26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12295" name="Text Box 10"/>
          <p:cNvSpPr txBox="1">
            <a:spLocks noChangeArrowheads="1"/>
          </p:cNvSpPr>
          <p:nvPr/>
        </p:nvSpPr>
        <p:spPr bwMode="auto">
          <a:xfrm>
            <a:off x="5859463" y="6307138"/>
            <a:ext cx="26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38150" y="0"/>
            <a:ext cx="8137525" cy="914400"/>
          </a:xfrm>
        </p:spPr>
        <p:txBody>
          <a:bodyPr/>
          <a:lstStyle/>
          <a:p>
            <a:pPr eaLnBrk="1" hangingPunct="1"/>
            <a:r>
              <a:rPr lang="en-GB" sz="4000" smtClean="0"/>
              <a:t>Issue of time windows and limits</a:t>
            </a: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4288" y="1273175"/>
            <a:ext cx="5957887" cy="456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Box 5"/>
          <p:cNvSpPr txBox="1">
            <a:spLocks noChangeArrowheads="1"/>
          </p:cNvSpPr>
          <p:nvPr/>
        </p:nvSpPr>
        <p:spPr bwMode="auto">
          <a:xfrm>
            <a:off x="768350" y="2266950"/>
            <a:ext cx="1222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PMI / log2</a:t>
            </a:r>
          </a:p>
        </p:txBody>
      </p:sp>
      <p:sp>
        <p:nvSpPr>
          <p:cNvPr id="27653" name="TextBox 6"/>
          <p:cNvSpPr txBox="1">
            <a:spLocks noChangeArrowheads="1"/>
          </p:cNvSpPr>
          <p:nvPr/>
        </p:nvSpPr>
        <p:spPr bwMode="auto">
          <a:xfrm>
            <a:off x="1133475" y="5340350"/>
            <a:ext cx="21986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Length of  “present”</a:t>
            </a:r>
          </a:p>
        </p:txBody>
      </p:sp>
      <p:sp>
        <p:nvSpPr>
          <p:cNvPr id="27654" name="TextBox 7"/>
          <p:cNvSpPr txBox="1">
            <a:spLocks noChangeArrowheads="1"/>
          </p:cNvSpPr>
          <p:nvPr/>
        </p:nvSpPr>
        <p:spPr bwMode="auto">
          <a:xfrm>
            <a:off x="6381750" y="4443413"/>
            <a:ext cx="2365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Length of past, future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238125" y="3749675"/>
            <a:ext cx="1077913" cy="922338"/>
            <a:chOff x="237744" y="3749041"/>
            <a:chExt cx="1078992" cy="923330"/>
          </a:xfrm>
        </p:grpSpPr>
        <p:sp>
          <p:nvSpPr>
            <p:cNvPr id="9" name="Up Arrow 8"/>
            <p:cNvSpPr/>
            <p:nvPr/>
          </p:nvSpPr>
          <p:spPr>
            <a:xfrm>
              <a:off x="1097442" y="3822145"/>
              <a:ext cx="219294" cy="567348"/>
            </a:xfrm>
            <a:prstGeom prst="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7661" name="TextBox 9"/>
            <p:cNvSpPr txBox="1">
              <a:spLocks noChangeArrowheads="1"/>
            </p:cNvSpPr>
            <p:nvPr/>
          </p:nvSpPr>
          <p:spPr bwMode="auto">
            <a:xfrm>
              <a:off x="237744" y="3749041"/>
              <a:ext cx="932687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</a:rPr>
                <a:t>Short time correl’n</a:t>
              </a:r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7248525" y="2419350"/>
            <a:ext cx="1657350" cy="1201738"/>
            <a:chOff x="7248144" y="2420112"/>
            <a:chExt cx="1658112" cy="1200329"/>
          </a:xfrm>
        </p:grpSpPr>
        <p:sp>
          <p:nvSpPr>
            <p:cNvPr id="11" name="Up Arrow 10"/>
            <p:cNvSpPr/>
            <p:nvPr/>
          </p:nvSpPr>
          <p:spPr>
            <a:xfrm>
              <a:off x="7248144" y="2675400"/>
              <a:ext cx="219176" cy="567659"/>
            </a:xfrm>
            <a:prstGeom prst="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7659" name="TextBox 11"/>
            <p:cNvSpPr txBox="1">
              <a:spLocks noChangeArrowheads="1"/>
            </p:cNvSpPr>
            <p:nvPr/>
          </p:nvSpPr>
          <p:spPr bwMode="auto">
            <a:xfrm>
              <a:off x="7741920" y="2420112"/>
              <a:ext cx="1164336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</a:rPr>
                <a:t>Long strings under- sampled </a:t>
              </a:r>
            </a:p>
          </p:txBody>
        </p:sp>
      </p:grpSp>
      <p:sp>
        <p:nvSpPr>
          <p:cNvPr id="27657" name="TextBox 12"/>
          <p:cNvSpPr txBox="1">
            <a:spLocks noChangeArrowheads="1"/>
          </p:cNvSpPr>
          <p:nvPr/>
        </p:nvSpPr>
        <p:spPr bwMode="auto">
          <a:xfrm>
            <a:off x="6053138" y="5284788"/>
            <a:ext cx="2403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r=3.58, </a:t>
            </a:r>
            <a:r>
              <a:rPr lang="en-GB">
                <a:solidFill>
                  <a:srgbClr val="99CCFF"/>
                </a:solidFill>
              </a:rPr>
              <a:t>PMI / log2 = 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3"/>
          <p:cNvSpPr txBox="1">
            <a:spLocks noChangeArrowheads="1"/>
          </p:cNvSpPr>
          <p:nvPr/>
        </p:nvSpPr>
        <p:spPr bwMode="auto">
          <a:xfrm>
            <a:off x="628650" y="647700"/>
            <a:ext cx="73914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/>
              <a:t>Strong emergence</a:t>
            </a:r>
            <a:r>
              <a:rPr lang="en-GB" sz="2400"/>
              <a:t>:  different realisations (can) differ for ever</a:t>
            </a:r>
          </a:p>
          <a:p>
            <a:endParaRPr lang="en-GB" sz="2400"/>
          </a:p>
          <a:p>
            <a:r>
              <a:rPr lang="en-GB" sz="2400"/>
              <a:t>MacKay:  non-unique Gibbs phase  (distribution over configurations for a dynamical system)</a:t>
            </a:r>
          </a:p>
          <a:p>
            <a:endParaRPr lang="en-GB" sz="2400"/>
          </a:p>
          <a:p>
            <a:r>
              <a:rPr lang="en-GB" sz="2400"/>
              <a:t>Physics example:  spontaneous </a:t>
            </a:r>
            <a:r>
              <a:rPr lang="en-GB" sz="2400" b="1"/>
              <a:t>symmetry</a:t>
            </a:r>
            <a:r>
              <a:rPr lang="en-GB" sz="2400"/>
              <a:t> breaking</a:t>
            </a:r>
          </a:p>
        </p:txBody>
      </p:sp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990600" y="3600450"/>
            <a:ext cx="763905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GB" sz="2400" dirty="0"/>
              <a:t> system makes/inherits one of many equivalent choices of how to </a:t>
            </a:r>
            <a:r>
              <a:rPr lang="en-GB" sz="2400" b="1" dirty="0" smtClean="0"/>
              <a:t>order (</a:t>
            </a:r>
            <a:r>
              <a:rPr lang="en-GB" sz="2400" dirty="0" smtClean="0"/>
              <a:t>or</a:t>
            </a:r>
            <a:r>
              <a:rPr lang="en-GB" sz="2400" b="1" dirty="0" smtClean="0"/>
              <a:t> statically disorder)</a:t>
            </a:r>
            <a:endParaRPr lang="en-GB" sz="2400" b="1" dirty="0"/>
          </a:p>
          <a:p>
            <a:pPr>
              <a:buFont typeface="Wingdings" pitchFamily="2" charset="2"/>
              <a:buChar char="§"/>
            </a:pPr>
            <a:endParaRPr lang="en-GB" sz="2400" b="1" dirty="0"/>
          </a:p>
          <a:p>
            <a:pPr>
              <a:buFont typeface="Wingdings" pitchFamily="2" charset="2"/>
              <a:buChar char="§"/>
            </a:pPr>
            <a:r>
              <a:rPr lang="en-GB" sz="2400" b="1" dirty="0"/>
              <a:t> </a:t>
            </a:r>
            <a:r>
              <a:rPr lang="en-GB" sz="2400" dirty="0"/>
              <a:t>fine </a:t>
            </a:r>
            <a:r>
              <a:rPr lang="en-GB" sz="2400" i="1" dirty="0"/>
              <a:t>after</a:t>
            </a:r>
            <a:r>
              <a:rPr lang="en-GB" sz="2400" dirty="0"/>
              <a:t> you have achieved the insight that there is ordering (maybe heat capacity anomaly?) and what ordering to look for (no general technique).  </a:t>
            </a:r>
            <a:endParaRPr lang="en-GB" sz="2400" b="1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303213" y="1865313"/>
            <a:ext cx="8229600" cy="2530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/>
              <a:t>Input ideas:</a:t>
            </a:r>
          </a:p>
          <a:p>
            <a:endParaRPr lang="en-GB" sz="2000"/>
          </a:p>
          <a:p>
            <a:r>
              <a:rPr lang="en-GB" sz="2000"/>
              <a:t>	Shannon:  Information -&gt; Entropy</a:t>
            </a:r>
          </a:p>
          <a:p>
            <a:r>
              <a:rPr lang="en-GB" sz="2000"/>
              <a:t>                     transmission -&gt; Mutual Information</a:t>
            </a:r>
          </a:p>
          <a:p>
            <a:endParaRPr lang="en-GB" sz="2000"/>
          </a:p>
          <a:p>
            <a:r>
              <a:rPr lang="en-GB" sz="2000"/>
              <a:t>	Crutchfield:  Complexity &lt;-&gt; Information</a:t>
            </a:r>
          </a:p>
          <a:p>
            <a:endParaRPr lang="en-GB" sz="2000"/>
          </a:p>
          <a:p>
            <a:r>
              <a:rPr lang="en-GB" sz="2000"/>
              <a:t>	MacKay:    Emergence = system evolves to non-unique state</a:t>
            </a:r>
          </a:p>
        </p:txBody>
      </p:sp>
      <p:pic>
        <p:nvPicPr>
          <p:cNvPr id="16387" name="Picture 7" descr="physmaster22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6337300"/>
            <a:ext cx="91424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215900" y="769938"/>
            <a:ext cx="9144000" cy="584200"/>
          </a:xfrm>
        </p:spPr>
        <p:txBody>
          <a:bodyPr/>
          <a:lstStyle/>
          <a:p>
            <a:pPr eaLnBrk="1" hangingPunct="1"/>
            <a:r>
              <a:rPr lang="en-US" sz="4000" smtClean="0"/>
              <a:t>Emergence in Quantitative Systems – towards a measurable definition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47663" y="4905375"/>
            <a:ext cx="74850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/>
              <a:t>Emergence measure:  Persistent Mutual Information across 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649287"/>
          </a:xfrm>
        </p:spPr>
        <p:txBody>
          <a:bodyPr/>
          <a:lstStyle/>
          <a:p>
            <a:pPr eaLnBrk="1" hangingPunct="1"/>
            <a:r>
              <a:rPr lang="en-GB" sz="3200" smtClean="0"/>
              <a:t>Entropy &amp; Mutual Information   </a:t>
            </a:r>
            <a:r>
              <a:rPr lang="en-GB" sz="2400" i="1" smtClean="0"/>
              <a:t>Shannon 1948</a:t>
            </a:r>
          </a:p>
        </p:txBody>
      </p:sp>
      <p:graphicFrame>
        <p:nvGraphicFramePr>
          <p:cNvPr id="307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468313" y="2149475"/>
          <a:ext cx="6911975" cy="141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Equation" r:id="rId3" imgW="3593880" imgH="736560" progId="Equation.DSMT4">
                  <p:embed/>
                </p:oleObj>
              </mc:Choice>
              <mc:Fallback>
                <p:oleObj name="Equation" r:id="rId3" imgW="3593880" imgH="7365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2149475"/>
                        <a:ext cx="6911975" cy="1416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6"/>
          <p:cNvGraphicFramePr>
            <a:graphicFrameLocks noChangeAspect="1"/>
          </p:cNvGraphicFramePr>
          <p:nvPr/>
        </p:nvGraphicFramePr>
        <p:xfrm>
          <a:off x="468313" y="957263"/>
          <a:ext cx="5256212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Equation" r:id="rId5" imgW="2819160" imgH="558720" progId="Equation.DSMT4">
                  <p:embed/>
                </p:oleObj>
              </mc:Choice>
              <mc:Fallback>
                <p:oleObj name="Equation" r:id="rId5" imgW="2819160" imgH="55872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957263"/>
                        <a:ext cx="5256212" cy="1041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346075" y="3603625"/>
            <a:ext cx="2497138" cy="1611313"/>
            <a:chOff x="463" y="3067"/>
            <a:chExt cx="1573" cy="1015"/>
          </a:xfrm>
        </p:grpSpPr>
        <p:sp>
          <p:nvSpPr>
            <p:cNvPr id="1051" name="Line 11"/>
            <p:cNvSpPr>
              <a:spLocks noChangeShapeType="1"/>
            </p:cNvSpPr>
            <p:nvPr/>
          </p:nvSpPr>
          <p:spPr bwMode="auto">
            <a:xfrm flipV="1">
              <a:off x="748" y="3067"/>
              <a:ext cx="0" cy="9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52" name="Line 12"/>
            <p:cNvSpPr>
              <a:spLocks noChangeShapeType="1"/>
            </p:cNvSpPr>
            <p:nvPr/>
          </p:nvSpPr>
          <p:spPr bwMode="auto">
            <a:xfrm>
              <a:off x="748" y="3974"/>
              <a:ext cx="108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53" name="Text Box 13"/>
            <p:cNvSpPr txBox="1">
              <a:spLocks noChangeArrowheads="1"/>
            </p:cNvSpPr>
            <p:nvPr/>
          </p:nvSpPr>
          <p:spPr bwMode="auto">
            <a:xfrm>
              <a:off x="1824" y="3851"/>
              <a:ext cx="2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A</a:t>
              </a:r>
            </a:p>
          </p:txBody>
        </p:sp>
        <p:sp>
          <p:nvSpPr>
            <p:cNvPr id="1054" name="Text Box 14"/>
            <p:cNvSpPr txBox="1">
              <a:spLocks noChangeArrowheads="1"/>
            </p:cNvSpPr>
            <p:nvPr/>
          </p:nvSpPr>
          <p:spPr bwMode="auto">
            <a:xfrm>
              <a:off x="463" y="3352"/>
              <a:ext cx="2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B</a:t>
              </a:r>
            </a:p>
          </p:txBody>
        </p:sp>
        <p:sp>
          <p:nvSpPr>
            <p:cNvPr id="1055" name="Rectangle 15"/>
            <p:cNvSpPr>
              <a:spLocks noChangeArrowheads="1"/>
            </p:cNvSpPr>
            <p:nvPr/>
          </p:nvSpPr>
          <p:spPr bwMode="auto">
            <a:xfrm>
              <a:off x="748" y="3203"/>
              <a:ext cx="91" cy="59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6" name="Rectangle 16"/>
            <p:cNvSpPr>
              <a:spLocks noChangeArrowheads="1"/>
            </p:cNvSpPr>
            <p:nvPr/>
          </p:nvSpPr>
          <p:spPr bwMode="auto">
            <a:xfrm>
              <a:off x="1066" y="3884"/>
              <a:ext cx="544" cy="90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7" name="Rectangle 17"/>
            <p:cNvSpPr>
              <a:spLocks noChangeArrowheads="1"/>
            </p:cNvSpPr>
            <p:nvPr/>
          </p:nvSpPr>
          <p:spPr bwMode="auto">
            <a:xfrm>
              <a:off x="1066" y="3203"/>
              <a:ext cx="544" cy="590"/>
            </a:xfrm>
            <a:prstGeom prst="rect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3492500" y="3630613"/>
            <a:ext cx="2476500" cy="1611312"/>
            <a:chOff x="3424" y="3022"/>
            <a:chExt cx="1560" cy="1015"/>
          </a:xfrm>
        </p:grpSpPr>
        <p:sp>
          <p:nvSpPr>
            <p:cNvPr id="1043" name="Text Box 20"/>
            <p:cNvSpPr txBox="1">
              <a:spLocks noChangeArrowheads="1"/>
            </p:cNvSpPr>
            <p:nvPr/>
          </p:nvSpPr>
          <p:spPr bwMode="auto">
            <a:xfrm>
              <a:off x="4772" y="3806"/>
              <a:ext cx="2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A</a:t>
              </a:r>
            </a:p>
          </p:txBody>
        </p:sp>
        <p:grpSp>
          <p:nvGrpSpPr>
            <p:cNvPr id="1044" name="Group 27"/>
            <p:cNvGrpSpPr>
              <a:grpSpLocks/>
            </p:cNvGrpSpPr>
            <p:nvPr/>
          </p:nvGrpSpPr>
          <p:grpSpPr bwMode="auto">
            <a:xfrm>
              <a:off x="3424" y="3022"/>
              <a:ext cx="1374" cy="907"/>
              <a:chOff x="3411" y="3022"/>
              <a:chExt cx="1374" cy="907"/>
            </a:xfrm>
          </p:grpSpPr>
          <p:sp>
            <p:nvSpPr>
              <p:cNvPr id="1045" name="Line 18"/>
              <p:cNvSpPr>
                <a:spLocks noChangeShapeType="1"/>
              </p:cNvSpPr>
              <p:nvPr/>
            </p:nvSpPr>
            <p:spPr bwMode="auto">
              <a:xfrm flipV="1">
                <a:off x="3696" y="3022"/>
                <a:ext cx="0" cy="90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46" name="Line 19"/>
              <p:cNvSpPr>
                <a:spLocks noChangeShapeType="1"/>
              </p:cNvSpPr>
              <p:nvPr/>
            </p:nvSpPr>
            <p:spPr bwMode="auto">
              <a:xfrm>
                <a:off x="3696" y="3929"/>
                <a:ext cx="10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47" name="Text Box 21"/>
              <p:cNvSpPr txBox="1">
                <a:spLocks noChangeArrowheads="1"/>
              </p:cNvSpPr>
              <p:nvPr/>
            </p:nvSpPr>
            <p:spPr bwMode="auto">
              <a:xfrm>
                <a:off x="3411" y="3307"/>
                <a:ext cx="21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/>
                  <a:t>B</a:t>
                </a:r>
              </a:p>
            </p:txBody>
          </p:sp>
          <p:sp>
            <p:nvSpPr>
              <p:cNvPr id="1048" name="Rectangle 22"/>
              <p:cNvSpPr>
                <a:spLocks noChangeArrowheads="1"/>
              </p:cNvSpPr>
              <p:nvPr/>
            </p:nvSpPr>
            <p:spPr bwMode="auto">
              <a:xfrm>
                <a:off x="3696" y="3158"/>
                <a:ext cx="91" cy="590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9" name="Rectangle 23"/>
              <p:cNvSpPr>
                <a:spLocks noChangeArrowheads="1"/>
              </p:cNvSpPr>
              <p:nvPr/>
            </p:nvSpPr>
            <p:spPr bwMode="auto">
              <a:xfrm>
                <a:off x="4014" y="3839"/>
                <a:ext cx="544" cy="90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0" name="AutoShape 25"/>
              <p:cNvSpPr>
                <a:spLocks noChangeArrowheads="1"/>
              </p:cNvSpPr>
              <p:nvPr/>
            </p:nvSpPr>
            <p:spPr bwMode="auto">
              <a:xfrm rot="-2939454">
                <a:off x="3878" y="3384"/>
                <a:ext cx="749" cy="159"/>
              </a:xfrm>
              <a:prstGeom prst="flowChartTerminator">
                <a:avLst/>
              </a:prstGeom>
              <a:solidFill>
                <a:srgbClr val="FF33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5867400" y="3630613"/>
            <a:ext cx="2476500" cy="1611312"/>
            <a:chOff x="3696" y="3067"/>
            <a:chExt cx="1560" cy="1015"/>
          </a:xfrm>
        </p:grpSpPr>
        <p:sp>
          <p:nvSpPr>
            <p:cNvPr id="1036" name="Text Box 30"/>
            <p:cNvSpPr txBox="1">
              <a:spLocks noChangeArrowheads="1"/>
            </p:cNvSpPr>
            <p:nvPr/>
          </p:nvSpPr>
          <p:spPr bwMode="auto">
            <a:xfrm>
              <a:off x="5044" y="3851"/>
              <a:ext cx="2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A</a:t>
              </a:r>
            </a:p>
          </p:txBody>
        </p:sp>
        <p:sp>
          <p:nvSpPr>
            <p:cNvPr id="1037" name="Line 32"/>
            <p:cNvSpPr>
              <a:spLocks noChangeShapeType="1"/>
            </p:cNvSpPr>
            <p:nvPr/>
          </p:nvSpPr>
          <p:spPr bwMode="auto">
            <a:xfrm flipV="1">
              <a:off x="3981" y="3067"/>
              <a:ext cx="0" cy="9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38" name="Line 33"/>
            <p:cNvSpPr>
              <a:spLocks noChangeShapeType="1"/>
            </p:cNvSpPr>
            <p:nvPr/>
          </p:nvSpPr>
          <p:spPr bwMode="auto">
            <a:xfrm>
              <a:off x="3981" y="3974"/>
              <a:ext cx="108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39" name="Text Box 34"/>
            <p:cNvSpPr txBox="1">
              <a:spLocks noChangeArrowheads="1"/>
            </p:cNvSpPr>
            <p:nvPr/>
          </p:nvSpPr>
          <p:spPr bwMode="auto">
            <a:xfrm>
              <a:off x="3696" y="3352"/>
              <a:ext cx="2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B</a:t>
              </a:r>
            </a:p>
          </p:txBody>
        </p:sp>
        <p:sp>
          <p:nvSpPr>
            <p:cNvPr id="1040" name="Rectangle 35"/>
            <p:cNvSpPr>
              <a:spLocks noChangeArrowheads="1"/>
            </p:cNvSpPr>
            <p:nvPr/>
          </p:nvSpPr>
          <p:spPr bwMode="auto">
            <a:xfrm>
              <a:off x="3981" y="3203"/>
              <a:ext cx="91" cy="59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1" name="Rectangle 36"/>
            <p:cNvSpPr>
              <a:spLocks noChangeArrowheads="1"/>
            </p:cNvSpPr>
            <p:nvPr/>
          </p:nvSpPr>
          <p:spPr bwMode="auto">
            <a:xfrm>
              <a:off x="4299" y="3884"/>
              <a:ext cx="544" cy="90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2" name="Freeform 39"/>
            <p:cNvSpPr>
              <a:spLocks/>
            </p:cNvSpPr>
            <p:nvPr/>
          </p:nvSpPr>
          <p:spPr bwMode="auto">
            <a:xfrm>
              <a:off x="4236" y="3211"/>
              <a:ext cx="572" cy="552"/>
            </a:xfrm>
            <a:custGeom>
              <a:avLst/>
              <a:gdLst>
                <a:gd name="T0" fmla="*/ 549 w 572"/>
                <a:gd name="T1" fmla="*/ 438 h 552"/>
                <a:gd name="T2" fmla="*/ 368 w 572"/>
                <a:gd name="T3" fmla="*/ 536 h 552"/>
                <a:gd name="T4" fmla="*/ 186 w 572"/>
                <a:gd name="T5" fmla="*/ 536 h 552"/>
                <a:gd name="T6" fmla="*/ 50 w 572"/>
                <a:gd name="T7" fmla="*/ 438 h 552"/>
                <a:gd name="T8" fmla="*/ 186 w 572"/>
                <a:gd name="T9" fmla="*/ 292 h 552"/>
                <a:gd name="T10" fmla="*/ 368 w 572"/>
                <a:gd name="T11" fmla="*/ 292 h 552"/>
                <a:gd name="T12" fmla="*/ 549 w 572"/>
                <a:gd name="T13" fmla="*/ 194 h 552"/>
                <a:gd name="T14" fmla="*/ 504 w 572"/>
                <a:gd name="T15" fmla="*/ 48 h 552"/>
                <a:gd name="T16" fmla="*/ 322 w 572"/>
                <a:gd name="T17" fmla="*/ 0 h 552"/>
                <a:gd name="T18" fmla="*/ 0 w 572"/>
                <a:gd name="T19" fmla="*/ 50 h 5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2"/>
                <a:gd name="T31" fmla="*/ 0 h 552"/>
                <a:gd name="T32" fmla="*/ 572 w 572"/>
                <a:gd name="T33" fmla="*/ 552 h 5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2" h="552">
                  <a:moveTo>
                    <a:pt x="549" y="438"/>
                  </a:moveTo>
                  <a:cubicBezTo>
                    <a:pt x="488" y="479"/>
                    <a:pt x="428" y="520"/>
                    <a:pt x="368" y="536"/>
                  </a:cubicBezTo>
                  <a:cubicBezTo>
                    <a:pt x="308" y="552"/>
                    <a:pt x="239" y="552"/>
                    <a:pt x="186" y="536"/>
                  </a:cubicBezTo>
                  <a:cubicBezTo>
                    <a:pt x="133" y="520"/>
                    <a:pt x="50" y="479"/>
                    <a:pt x="50" y="438"/>
                  </a:cubicBezTo>
                  <a:cubicBezTo>
                    <a:pt x="50" y="397"/>
                    <a:pt x="133" y="317"/>
                    <a:pt x="186" y="292"/>
                  </a:cubicBezTo>
                  <a:cubicBezTo>
                    <a:pt x="239" y="267"/>
                    <a:pt x="308" y="308"/>
                    <a:pt x="368" y="292"/>
                  </a:cubicBezTo>
                  <a:cubicBezTo>
                    <a:pt x="428" y="276"/>
                    <a:pt x="526" y="235"/>
                    <a:pt x="549" y="194"/>
                  </a:cubicBezTo>
                  <a:cubicBezTo>
                    <a:pt x="572" y="153"/>
                    <a:pt x="542" y="80"/>
                    <a:pt x="504" y="48"/>
                  </a:cubicBezTo>
                  <a:cubicBezTo>
                    <a:pt x="466" y="16"/>
                    <a:pt x="406" y="0"/>
                    <a:pt x="322" y="0"/>
                  </a:cubicBezTo>
                  <a:cubicBezTo>
                    <a:pt x="238" y="0"/>
                    <a:pt x="67" y="40"/>
                    <a:pt x="0" y="50"/>
                  </a:cubicBezTo>
                </a:path>
              </a:pathLst>
            </a:custGeom>
            <a:noFill/>
            <a:ln w="1270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aphicFrame>
        <p:nvGraphicFramePr>
          <p:cNvPr id="3114" name="Object 42"/>
          <p:cNvGraphicFramePr>
            <a:graphicFrameLocks noGrp="1" noChangeAspect="1"/>
          </p:cNvGraphicFramePr>
          <p:nvPr>
            <p:ph sz="half" idx="2"/>
          </p:nvPr>
        </p:nvGraphicFramePr>
        <p:xfrm>
          <a:off x="1116013" y="5445125"/>
          <a:ext cx="719137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Equation" r:id="rId7" imgW="342720" imgH="177480" progId="Equation.DSMT4">
                  <p:embed/>
                </p:oleObj>
              </mc:Choice>
              <mc:Fallback>
                <p:oleObj name="Equation" r:id="rId7" imgW="342720" imgH="177480" progId="Equation.DSMT4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445125"/>
                        <a:ext cx="719137" cy="373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8" name="Object 46"/>
          <p:cNvGraphicFramePr>
            <a:graphicFrameLocks noChangeAspect="1"/>
          </p:cNvGraphicFramePr>
          <p:nvPr/>
        </p:nvGraphicFramePr>
        <p:xfrm>
          <a:off x="4427538" y="5373688"/>
          <a:ext cx="719137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Equation" r:id="rId9" imgW="342720" imgH="177480" progId="Equation.DSMT4">
                  <p:embed/>
                </p:oleObj>
              </mc:Choice>
              <mc:Fallback>
                <p:oleObj name="Equation" r:id="rId9" imgW="342720" imgH="177480" progId="Equation.DSMT4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5373688"/>
                        <a:ext cx="719137" cy="373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21" name="Object 49"/>
          <p:cNvGraphicFramePr>
            <a:graphicFrameLocks noChangeAspect="1"/>
          </p:cNvGraphicFramePr>
          <p:nvPr/>
        </p:nvGraphicFramePr>
        <p:xfrm>
          <a:off x="6804025" y="5373688"/>
          <a:ext cx="719138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Equation" r:id="rId11" imgW="342720" imgH="177480" progId="Equation.DSMT4">
                  <p:embed/>
                </p:oleObj>
              </mc:Choice>
              <mc:Fallback>
                <p:oleObj name="Equation" r:id="rId11" imgW="342720" imgH="177480" progId="Equation.DSMT4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025" y="5373688"/>
                        <a:ext cx="719138" cy="373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22" name="Object 50"/>
          <p:cNvGraphicFramePr>
            <a:graphicFrameLocks noChangeAspect="1"/>
          </p:cNvGraphicFramePr>
          <p:nvPr/>
        </p:nvGraphicFramePr>
        <p:xfrm>
          <a:off x="466725" y="5884863"/>
          <a:ext cx="8208963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Equation" r:id="rId13" imgW="4127400" imgH="431640" progId="Equation.DSMT4">
                  <p:embed/>
                </p:oleObj>
              </mc:Choice>
              <mc:Fallback>
                <p:oleObj name="Equation" r:id="rId13" imgW="4127400" imgH="431640" progId="Equation.DSMT4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" y="5884863"/>
                        <a:ext cx="8208963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en-GB" sz="2800" smtClean="0"/>
              <a:t>MI-based Measures of Complexity</a:t>
            </a:r>
          </a:p>
        </p:txBody>
      </p:sp>
      <p:grpSp>
        <p:nvGrpSpPr>
          <p:cNvPr id="2052" name="Group 6"/>
          <p:cNvGrpSpPr>
            <a:grpSpLocks/>
          </p:cNvGrpSpPr>
          <p:nvPr/>
        </p:nvGrpSpPr>
        <p:grpSpPr bwMode="auto">
          <a:xfrm>
            <a:off x="971550" y="1196975"/>
            <a:ext cx="2160588" cy="366713"/>
            <a:chOff x="625" y="935"/>
            <a:chExt cx="1361" cy="231"/>
          </a:xfrm>
        </p:grpSpPr>
        <p:sp>
          <p:nvSpPr>
            <p:cNvPr id="2076" name="Line 4"/>
            <p:cNvSpPr>
              <a:spLocks noChangeShapeType="1"/>
            </p:cNvSpPr>
            <p:nvPr/>
          </p:nvSpPr>
          <p:spPr bwMode="auto">
            <a:xfrm>
              <a:off x="625" y="1150"/>
              <a:ext cx="136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7" name="Text Box 5"/>
            <p:cNvSpPr txBox="1">
              <a:spLocks noChangeArrowheads="1"/>
            </p:cNvSpPr>
            <p:nvPr/>
          </p:nvSpPr>
          <p:spPr bwMode="auto">
            <a:xfrm>
              <a:off x="793" y="935"/>
              <a:ext cx="3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time</a:t>
              </a:r>
            </a:p>
          </p:txBody>
        </p:sp>
      </p:grpSp>
      <p:grpSp>
        <p:nvGrpSpPr>
          <p:cNvPr id="2053" name="Group 19"/>
          <p:cNvGrpSpPr>
            <a:grpSpLocks/>
          </p:cNvGrpSpPr>
          <p:nvPr/>
        </p:nvGrpSpPr>
        <p:grpSpPr bwMode="auto">
          <a:xfrm>
            <a:off x="755650" y="2205038"/>
            <a:ext cx="7331075" cy="369887"/>
            <a:chOff x="476" y="1162"/>
            <a:chExt cx="4618" cy="233"/>
          </a:xfrm>
        </p:grpSpPr>
        <p:sp>
          <p:nvSpPr>
            <p:cNvPr id="2073" name="AutoShape 8"/>
            <p:cNvSpPr>
              <a:spLocks noChangeArrowheads="1"/>
            </p:cNvSpPr>
            <p:nvPr/>
          </p:nvSpPr>
          <p:spPr bwMode="auto">
            <a:xfrm rot="5400000">
              <a:off x="816" y="822"/>
              <a:ext cx="227" cy="907"/>
            </a:xfrm>
            <a:prstGeom prst="flowChartDocumen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4" name="Rectangle 9"/>
            <p:cNvSpPr>
              <a:spLocks noChangeArrowheads="1"/>
            </p:cNvSpPr>
            <p:nvPr/>
          </p:nvSpPr>
          <p:spPr bwMode="auto">
            <a:xfrm>
              <a:off x="1429" y="1162"/>
              <a:ext cx="45" cy="227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rgbClr val="FF3300"/>
                </a:solidFill>
              </a:endParaRPr>
            </a:p>
          </p:txBody>
        </p:sp>
        <p:sp>
          <p:nvSpPr>
            <p:cNvPr id="2075" name="Text Box 10"/>
            <p:cNvSpPr txBox="1">
              <a:spLocks noChangeArrowheads="1"/>
            </p:cNvSpPr>
            <p:nvPr/>
          </p:nvSpPr>
          <p:spPr bwMode="auto">
            <a:xfrm>
              <a:off x="2653" y="1162"/>
              <a:ext cx="244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Entropy density (rate)     </a:t>
              </a:r>
              <a:r>
                <a:rPr lang="en-GB" sz="1400" i="1"/>
                <a:t>Shannon 1948</a:t>
              </a:r>
            </a:p>
          </p:txBody>
        </p:sp>
      </p:grpSp>
      <p:grpSp>
        <p:nvGrpSpPr>
          <p:cNvPr id="2054" name="Group 20"/>
          <p:cNvGrpSpPr>
            <a:grpSpLocks/>
          </p:cNvGrpSpPr>
          <p:nvPr/>
        </p:nvGrpSpPr>
        <p:grpSpPr bwMode="auto">
          <a:xfrm>
            <a:off x="755650" y="3141663"/>
            <a:ext cx="7577138" cy="366712"/>
            <a:chOff x="476" y="1616"/>
            <a:chExt cx="4773" cy="231"/>
          </a:xfrm>
        </p:grpSpPr>
        <p:sp>
          <p:nvSpPr>
            <p:cNvPr id="2070" name="AutoShape 11"/>
            <p:cNvSpPr>
              <a:spLocks noChangeArrowheads="1"/>
            </p:cNvSpPr>
            <p:nvPr/>
          </p:nvSpPr>
          <p:spPr bwMode="auto">
            <a:xfrm rot="5400000">
              <a:off x="816" y="1276"/>
              <a:ext cx="227" cy="907"/>
            </a:xfrm>
            <a:prstGeom prst="flowChartDocumen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1" name="AutoShape 12"/>
            <p:cNvSpPr>
              <a:spLocks noChangeArrowheads="1"/>
            </p:cNvSpPr>
            <p:nvPr/>
          </p:nvSpPr>
          <p:spPr bwMode="auto">
            <a:xfrm rot="-5400000">
              <a:off x="1769" y="1276"/>
              <a:ext cx="227" cy="907"/>
            </a:xfrm>
            <a:prstGeom prst="flowChartDocumen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2" name="Text Box 13"/>
            <p:cNvSpPr txBox="1">
              <a:spLocks noChangeArrowheads="1"/>
            </p:cNvSpPr>
            <p:nvPr/>
          </p:nvSpPr>
          <p:spPr bwMode="auto">
            <a:xfrm>
              <a:off x="2653" y="1616"/>
              <a:ext cx="25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Excess Entropy   </a:t>
              </a:r>
              <a:r>
                <a:rPr lang="en-GB" sz="1400" i="1"/>
                <a:t>Crutchfield &amp; Packard 1982</a:t>
              </a:r>
            </a:p>
          </p:txBody>
        </p:sp>
      </p:grpSp>
      <p:sp>
        <p:nvSpPr>
          <p:cNvPr id="2055" name="Text Box 14"/>
          <p:cNvSpPr txBox="1">
            <a:spLocks noChangeArrowheads="1"/>
          </p:cNvSpPr>
          <p:nvPr/>
        </p:nvSpPr>
        <p:spPr bwMode="auto">
          <a:xfrm>
            <a:off x="971550" y="1557338"/>
            <a:ext cx="9604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3366FF"/>
                </a:solidFill>
              </a:rPr>
              <a:t>A=past</a:t>
            </a:r>
          </a:p>
        </p:txBody>
      </p:sp>
      <p:sp>
        <p:nvSpPr>
          <p:cNvPr id="2056" name="Text Box 15"/>
          <p:cNvSpPr txBox="1">
            <a:spLocks noChangeArrowheads="1"/>
          </p:cNvSpPr>
          <p:nvPr/>
        </p:nvSpPr>
        <p:spPr bwMode="auto">
          <a:xfrm>
            <a:off x="2771775" y="1557338"/>
            <a:ext cx="11398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3300"/>
                </a:solidFill>
              </a:rPr>
              <a:t>B=future</a:t>
            </a:r>
          </a:p>
        </p:txBody>
      </p:sp>
      <p:graphicFrame>
        <p:nvGraphicFramePr>
          <p:cNvPr id="2050" name="Object 22"/>
          <p:cNvGraphicFramePr>
            <a:graphicFrameLocks noChangeAspect="1"/>
          </p:cNvGraphicFramePr>
          <p:nvPr/>
        </p:nvGraphicFramePr>
        <p:xfrm>
          <a:off x="4238625" y="1412875"/>
          <a:ext cx="2797175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3" imgW="1498320" imgH="228600" progId="Equation.DSMT4">
                  <p:embed/>
                </p:oleObj>
              </mc:Choice>
              <mc:Fallback>
                <p:oleObj name="Equation" r:id="rId3" imgW="1498320" imgH="22860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8625" y="1412875"/>
                        <a:ext cx="2797175" cy="427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7" name="Line 27"/>
          <p:cNvSpPr>
            <a:spLocks noChangeShapeType="1"/>
          </p:cNvSpPr>
          <p:nvPr/>
        </p:nvSpPr>
        <p:spPr bwMode="auto">
          <a:xfrm>
            <a:off x="468313" y="4865688"/>
            <a:ext cx="8207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395288" y="5310188"/>
            <a:ext cx="7331075" cy="996950"/>
            <a:chOff x="395288" y="5367338"/>
            <a:chExt cx="7331075" cy="996950"/>
          </a:xfrm>
        </p:grpSpPr>
        <p:grpSp>
          <p:nvGrpSpPr>
            <p:cNvPr id="2065" name="Group 31"/>
            <p:cNvGrpSpPr>
              <a:grpSpLocks/>
            </p:cNvGrpSpPr>
            <p:nvPr/>
          </p:nvGrpSpPr>
          <p:grpSpPr bwMode="auto">
            <a:xfrm>
              <a:off x="395288" y="5367338"/>
              <a:ext cx="3959225" cy="360362"/>
              <a:chOff x="249" y="3381"/>
              <a:chExt cx="2494" cy="227"/>
            </a:xfrm>
          </p:grpSpPr>
          <p:sp>
            <p:nvSpPr>
              <p:cNvPr id="2068" name="AutoShape 24"/>
              <p:cNvSpPr>
                <a:spLocks noChangeArrowheads="1"/>
              </p:cNvSpPr>
              <p:nvPr/>
            </p:nvSpPr>
            <p:spPr bwMode="auto">
              <a:xfrm rot="5400000">
                <a:off x="589" y="3041"/>
                <a:ext cx="227" cy="907"/>
              </a:xfrm>
              <a:prstGeom prst="flowChartDocumen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9" name="AutoShape 25"/>
              <p:cNvSpPr>
                <a:spLocks noChangeArrowheads="1"/>
              </p:cNvSpPr>
              <p:nvPr/>
            </p:nvSpPr>
            <p:spPr bwMode="auto">
              <a:xfrm rot="-5400000">
                <a:off x="2176" y="3041"/>
                <a:ext cx="227" cy="907"/>
              </a:xfrm>
              <a:prstGeom prst="flowChartDocumen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066" name="Text Box 26"/>
            <p:cNvSpPr txBox="1">
              <a:spLocks noChangeArrowheads="1"/>
            </p:cNvSpPr>
            <p:nvPr/>
          </p:nvSpPr>
          <p:spPr bwMode="auto">
            <a:xfrm>
              <a:off x="4570413" y="5367338"/>
              <a:ext cx="31559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Persistent Mutual Information</a:t>
              </a:r>
            </a:p>
          </p:txBody>
        </p:sp>
        <p:sp>
          <p:nvSpPr>
            <p:cNvPr id="2067" name="Text Box 28"/>
            <p:cNvSpPr txBox="1">
              <a:spLocks noChangeArrowheads="1"/>
            </p:cNvSpPr>
            <p:nvPr/>
          </p:nvSpPr>
          <p:spPr bwMode="auto">
            <a:xfrm>
              <a:off x="2124075" y="5907088"/>
              <a:ext cx="49482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- candidate measure of Emergence</a:t>
              </a:r>
            </a:p>
          </p:txBody>
        </p:sp>
      </p:grpSp>
      <p:grpSp>
        <p:nvGrpSpPr>
          <p:cNvPr id="2059" name="Group 32"/>
          <p:cNvGrpSpPr>
            <a:grpSpLocks/>
          </p:cNvGrpSpPr>
          <p:nvPr/>
        </p:nvGrpSpPr>
        <p:grpSpPr bwMode="auto">
          <a:xfrm>
            <a:off x="30163" y="3933825"/>
            <a:ext cx="8435975" cy="576263"/>
            <a:chOff x="19" y="2478"/>
            <a:chExt cx="5314" cy="363"/>
          </a:xfrm>
        </p:grpSpPr>
        <p:sp>
          <p:nvSpPr>
            <p:cNvPr id="2060" name="AutoShape 16"/>
            <p:cNvSpPr>
              <a:spLocks noChangeArrowheads="1"/>
            </p:cNvSpPr>
            <p:nvPr/>
          </p:nvSpPr>
          <p:spPr bwMode="auto">
            <a:xfrm rot="5400000">
              <a:off x="826" y="2273"/>
              <a:ext cx="318" cy="817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1" name="AutoShape 17"/>
            <p:cNvSpPr>
              <a:spLocks noChangeArrowheads="1"/>
            </p:cNvSpPr>
            <p:nvPr/>
          </p:nvSpPr>
          <p:spPr bwMode="auto">
            <a:xfrm rot="-5400000">
              <a:off x="1687" y="2273"/>
              <a:ext cx="318" cy="817"/>
            </a:xfrm>
            <a:prstGeom prst="triangle">
              <a:avLst>
                <a:gd name="adj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2" name="Text Box 18"/>
            <p:cNvSpPr txBox="1">
              <a:spLocks noChangeArrowheads="1"/>
            </p:cNvSpPr>
            <p:nvPr/>
          </p:nvSpPr>
          <p:spPr bwMode="auto">
            <a:xfrm>
              <a:off x="2669" y="2581"/>
              <a:ext cx="26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Statistical Complexity  </a:t>
              </a:r>
              <a:r>
                <a:rPr lang="en-GB" sz="1400" i="1"/>
                <a:t>Shalizi et al PRL 2004</a:t>
              </a:r>
            </a:p>
          </p:txBody>
        </p:sp>
        <p:sp>
          <p:nvSpPr>
            <p:cNvPr id="2063" name="Line 29"/>
            <p:cNvSpPr>
              <a:spLocks noChangeShapeType="1"/>
            </p:cNvSpPr>
            <p:nvPr/>
          </p:nvSpPr>
          <p:spPr bwMode="auto">
            <a:xfrm flipV="1">
              <a:off x="476" y="2478"/>
              <a:ext cx="0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4" name="Text Box 30"/>
            <p:cNvSpPr txBox="1">
              <a:spLocks noChangeArrowheads="1"/>
            </p:cNvSpPr>
            <p:nvPr/>
          </p:nvSpPr>
          <p:spPr bwMode="auto">
            <a:xfrm>
              <a:off x="19" y="2550"/>
              <a:ext cx="4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600"/>
                <a:t>space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en-GB" sz="3200" smtClean="0"/>
              <a:t>Measurement of Persistent MI</a:t>
            </a: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436563" y="2570163"/>
          <a:ext cx="7627937" cy="99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Equation" r:id="rId3" imgW="2920680" imgH="380880" progId="Equation.DSMT4">
                  <p:embed/>
                </p:oleObj>
              </mc:Choice>
              <mc:Fallback>
                <p:oleObj name="Equation" r:id="rId3" imgW="2920680" imgH="3808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563" y="2570163"/>
                        <a:ext cx="7627937" cy="993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077" name="Group 10"/>
          <p:cNvGrpSpPr>
            <a:grpSpLocks/>
          </p:cNvGrpSpPr>
          <p:nvPr/>
        </p:nvGrpSpPr>
        <p:grpSpPr bwMode="auto">
          <a:xfrm>
            <a:off x="611188" y="1484313"/>
            <a:ext cx="7200900" cy="779462"/>
            <a:chOff x="611188" y="1484313"/>
            <a:chExt cx="7200900" cy="779462"/>
          </a:xfrm>
        </p:grpSpPr>
        <p:sp>
          <p:nvSpPr>
            <p:cNvPr id="3079" name="Rectangle 11" descr="Newsprint"/>
            <p:cNvSpPr>
              <a:spLocks noChangeArrowheads="1"/>
            </p:cNvSpPr>
            <p:nvPr/>
          </p:nvSpPr>
          <p:spPr bwMode="auto">
            <a:xfrm>
              <a:off x="611188" y="1484313"/>
              <a:ext cx="7200900" cy="288925"/>
            </a:xfrm>
            <a:prstGeom prst="rect">
              <a:avLst/>
            </a:prstGeom>
            <a:blipFill dpi="0" rotWithShape="1">
              <a:blip r:embed="rId5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3075" name="Object 5"/>
            <p:cNvGraphicFramePr>
              <a:graphicFrameLocks noChangeAspect="1"/>
            </p:cNvGraphicFramePr>
            <p:nvPr/>
          </p:nvGraphicFramePr>
          <p:xfrm>
            <a:off x="1727200" y="1760538"/>
            <a:ext cx="4106863" cy="5032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9" name="Equation" r:id="rId6" imgW="1968480" imgH="241200" progId="Equation.DSMT4">
                    <p:embed/>
                  </p:oleObj>
                </mc:Choice>
                <mc:Fallback>
                  <p:oleObj name="Equation" r:id="rId6" imgW="1968480" imgH="241200" progId="Equation.DSMT4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7200" y="1760538"/>
                          <a:ext cx="4106863" cy="5032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80" name="Rectangle 9"/>
            <p:cNvSpPr>
              <a:spLocks noChangeArrowheads="1"/>
            </p:cNvSpPr>
            <p:nvPr/>
          </p:nvSpPr>
          <p:spPr bwMode="auto">
            <a:xfrm>
              <a:off x="1763713" y="1484313"/>
              <a:ext cx="1008062" cy="2873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" name="Rectangle 10"/>
            <p:cNvSpPr>
              <a:spLocks noChangeArrowheads="1"/>
            </p:cNvSpPr>
            <p:nvPr/>
          </p:nvSpPr>
          <p:spPr bwMode="auto">
            <a:xfrm>
              <a:off x="4716463" y="1484313"/>
              <a:ext cx="1008062" cy="288925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8" name="Text Box 12"/>
          <p:cNvSpPr txBox="1">
            <a:spLocks noChangeArrowheads="1"/>
          </p:cNvSpPr>
          <p:nvPr/>
        </p:nvSpPr>
        <p:spPr bwMode="auto">
          <a:xfrm>
            <a:off x="409575" y="3944938"/>
            <a:ext cx="8012113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GB" sz="2000"/>
              <a:t>Measurement of I itself requires some rounding or discretising of continuous valued data</a:t>
            </a:r>
          </a:p>
          <a:p>
            <a:endParaRPr lang="en-GB" sz="2000"/>
          </a:p>
          <a:p>
            <a:pPr>
              <a:buFontTx/>
              <a:buChar char="•"/>
            </a:pPr>
            <a:r>
              <a:rPr lang="en-GB" sz="2000"/>
              <a:t>above seems the safer order of limits, and computationally practical</a:t>
            </a:r>
          </a:p>
          <a:p>
            <a:pPr>
              <a:buFontTx/>
              <a:buChar char="•"/>
            </a:pPr>
            <a:endParaRPr lang="en-GB" sz="2000"/>
          </a:p>
          <a:p>
            <a:pPr>
              <a:buFontTx/>
              <a:buChar char="•"/>
            </a:pPr>
            <a:r>
              <a:rPr lang="en-GB" sz="2000"/>
              <a:t>The outer limit may need more careful definition</a:t>
            </a:r>
          </a:p>
          <a:p>
            <a:pPr>
              <a:buFontTx/>
              <a:buChar char="•"/>
            </a:pPr>
            <a:endParaRPr lang="en-GB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268413"/>
            <a:ext cx="8229600" cy="19446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000" dirty="0" smtClean="0"/>
              <a:t>Oscillation (persistent phase)</a:t>
            </a:r>
          </a:p>
          <a:p>
            <a:pPr eaLnBrk="1" hangingPunct="1">
              <a:lnSpc>
                <a:spcPct val="80000"/>
              </a:lnSpc>
            </a:pPr>
            <a:endParaRPr lang="en-GB" sz="2000" dirty="0" smtClean="0"/>
          </a:p>
          <a:p>
            <a:pPr eaLnBrk="1" hangingPunct="1">
              <a:lnSpc>
                <a:spcPct val="80000"/>
              </a:lnSpc>
            </a:pPr>
            <a:r>
              <a:rPr lang="en-GB" sz="2000" dirty="0" smtClean="0"/>
              <a:t>Spontaneous ordering of spins (magnets)</a:t>
            </a:r>
          </a:p>
          <a:p>
            <a:pPr eaLnBrk="1" hangingPunct="1">
              <a:lnSpc>
                <a:spcPct val="80000"/>
              </a:lnSpc>
            </a:pPr>
            <a:endParaRPr lang="en-GB" sz="2000" dirty="0" smtClean="0"/>
          </a:p>
          <a:p>
            <a:pPr eaLnBrk="1" hangingPunct="1">
              <a:lnSpc>
                <a:spcPct val="80000"/>
              </a:lnSpc>
            </a:pPr>
            <a:r>
              <a:rPr lang="en-GB" sz="2000" dirty="0" err="1" smtClean="0"/>
              <a:t>Ergodicity</a:t>
            </a:r>
            <a:r>
              <a:rPr lang="en-GB" sz="2000" dirty="0" smtClean="0"/>
              <a:t> breaking (glasses) – pattern of atoms/spins is random but becomes frozen in over time</a:t>
            </a:r>
          </a:p>
          <a:p>
            <a:pPr eaLnBrk="1" hangingPunct="1">
              <a:lnSpc>
                <a:spcPct val="80000"/>
              </a:lnSpc>
            </a:pPr>
            <a:endParaRPr lang="en-GB" sz="2400" dirty="0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pPr eaLnBrk="1" hangingPunct="1"/>
            <a:r>
              <a:rPr lang="en-GB" sz="2400" smtClean="0"/>
              <a:t>Examples with PMI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68313" y="3586163"/>
            <a:ext cx="82296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2400">
                <a:solidFill>
                  <a:schemeClr val="tx2"/>
                </a:solidFill>
              </a:rPr>
              <a:t>Cases without PMI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611188" y="4364038"/>
            <a:ext cx="8229600" cy="141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/>
              <a:t>Reproducible steady state with (decaying) autocorrelation functions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GB" sz="20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/>
              <a:t>Chaotic dynamics</a:t>
            </a: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V="1">
            <a:off x="4859338" y="981075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4859338" y="1341438"/>
            <a:ext cx="34575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9464" name="Freeform 8"/>
          <p:cNvSpPr>
            <a:spLocks/>
          </p:cNvSpPr>
          <p:nvPr/>
        </p:nvSpPr>
        <p:spPr bwMode="auto">
          <a:xfrm>
            <a:off x="4852988" y="1095375"/>
            <a:ext cx="3263900" cy="557213"/>
          </a:xfrm>
          <a:custGeom>
            <a:avLst/>
            <a:gdLst>
              <a:gd name="T0" fmla="*/ 0 w 2056"/>
              <a:gd name="T1" fmla="*/ 2147483647 h 351"/>
              <a:gd name="T2" fmla="*/ 2147483647 w 2056"/>
              <a:gd name="T3" fmla="*/ 2147483647 h 351"/>
              <a:gd name="T4" fmla="*/ 2147483647 w 2056"/>
              <a:gd name="T5" fmla="*/ 2147483647 h 351"/>
              <a:gd name="T6" fmla="*/ 2147483647 w 2056"/>
              <a:gd name="T7" fmla="*/ 2147483647 h 351"/>
              <a:gd name="T8" fmla="*/ 2147483647 w 2056"/>
              <a:gd name="T9" fmla="*/ 2147483647 h 351"/>
              <a:gd name="T10" fmla="*/ 2147483647 w 2056"/>
              <a:gd name="T11" fmla="*/ 2147483647 h 351"/>
              <a:gd name="T12" fmla="*/ 2147483647 w 2056"/>
              <a:gd name="T13" fmla="*/ 2147483647 h 351"/>
              <a:gd name="T14" fmla="*/ 2147483647 w 2056"/>
              <a:gd name="T15" fmla="*/ 2147483647 h 351"/>
              <a:gd name="T16" fmla="*/ 2147483647 w 2056"/>
              <a:gd name="T17" fmla="*/ 2147483647 h 351"/>
              <a:gd name="T18" fmla="*/ 2147483647 w 2056"/>
              <a:gd name="T19" fmla="*/ 2147483647 h 351"/>
              <a:gd name="T20" fmla="*/ 2147483647 w 2056"/>
              <a:gd name="T21" fmla="*/ 2147483647 h 351"/>
              <a:gd name="T22" fmla="*/ 2147483647 w 2056"/>
              <a:gd name="T23" fmla="*/ 2147483647 h 351"/>
              <a:gd name="T24" fmla="*/ 2147483647 w 2056"/>
              <a:gd name="T25" fmla="*/ 2147483647 h 351"/>
              <a:gd name="T26" fmla="*/ 2147483647 w 2056"/>
              <a:gd name="T27" fmla="*/ 2147483647 h 351"/>
              <a:gd name="T28" fmla="*/ 2147483647 w 2056"/>
              <a:gd name="T29" fmla="*/ 2147483647 h 351"/>
              <a:gd name="T30" fmla="*/ 2147483647 w 2056"/>
              <a:gd name="T31" fmla="*/ 2147483647 h 351"/>
              <a:gd name="T32" fmla="*/ 2147483647 w 2056"/>
              <a:gd name="T33" fmla="*/ 2147483647 h 351"/>
              <a:gd name="T34" fmla="*/ 2147483647 w 2056"/>
              <a:gd name="T35" fmla="*/ 2147483647 h 351"/>
              <a:gd name="T36" fmla="*/ 2147483647 w 2056"/>
              <a:gd name="T37" fmla="*/ 2147483647 h 351"/>
              <a:gd name="T38" fmla="*/ 2147483647 w 2056"/>
              <a:gd name="T39" fmla="*/ 2147483647 h 351"/>
              <a:gd name="T40" fmla="*/ 2147483647 w 2056"/>
              <a:gd name="T41" fmla="*/ 2147483647 h 351"/>
              <a:gd name="T42" fmla="*/ 2147483647 w 2056"/>
              <a:gd name="T43" fmla="*/ 2147483647 h 351"/>
              <a:gd name="T44" fmla="*/ 2147483647 w 2056"/>
              <a:gd name="T45" fmla="*/ 2147483647 h 351"/>
              <a:gd name="T46" fmla="*/ 2147483647 w 2056"/>
              <a:gd name="T47" fmla="*/ 2147483647 h 351"/>
              <a:gd name="T48" fmla="*/ 2147483647 w 2056"/>
              <a:gd name="T49" fmla="*/ 2147483647 h 351"/>
              <a:gd name="T50" fmla="*/ 2147483647 w 2056"/>
              <a:gd name="T51" fmla="*/ 2147483647 h 351"/>
              <a:gd name="T52" fmla="*/ 2147483647 w 2056"/>
              <a:gd name="T53" fmla="*/ 2147483647 h 351"/>
              <a:gd name="T54" fmla="*/ 2147483647 w 2056"/>
              <a:gd name="T55" fmla="*/ 2147483647 h 351"/>
              <a:gd name="T56" fmla="*/ 2147483647 w 2056"/>
              <a:gd name="T57" fmla="*/ 2147483647 h 351"/>
              <a:gd name="T58" fmla="*/ 2147483647 w 2056"/>
              <a:gd name="T59" fmla="*/ 2147483647 h 351"/>
              <a:gd name="T60" fmla="*/ 2147483647 w 2056"/>
              <a:gd name="T61" fmla="*/ 2147483647 h 351"/>
              <a:gd name="T62" fmla="*/ 2147483647 w 2056"/>
              <a:gd name="T63" fmla="*/ 2147483647 h 351"/>
              <a:gd name="T64" fmla="*/ 2147483647 w 2056"/>
              <a:gd name="T65" fmla="*/ 2147483647 h 351"/>
              <a:gd name="T66" fmla="*/ 2147483647 w 2056"/>
              <a:gd name="T67" fmla="*/ 2147483647 h 351"/>
              <a:gd name="T68" fmla="*/ 2147483647 w 2056"/>
              <a:gd name="T69" fmla="*/ 2147483647 h 35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056"/>
              <a:gd name="T106" fmla="*/ 0 h 351"/>
              <a:gd name="T107" fmla="*/ 2056 w 2056"/>
              <a:gd name="T108" fmla="*/ 351 h 351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056" h="351">
                <a:moveTo>
                  <a:pt x="0" y="108"/>
                </a:moveTo>
                <a:cubicBezTo>
                  <a:pt x="18" y="104"/>
                  <a:pt x="50" y="100"/>
                  <a:pt x="62" y="81"/>
                </a:cubicBezTo>
                <a:cubicBezTo>
                  <a:pt x="99" y="21"/>
                  <a:pt x="56" y="36"/>
                  <a:pt x="107" y="10"/>
                </a:cubicBezTo>
                <a:cubicBezTo>
                  <a:pt x="115" y="6"/>
                  <a:pt x="124" y="4"/>
                  <a:pt x="133" y="1"/>
                </a:cubicBezTo>
                <a:cubicBezTo>
                  <a:pt x="157" y="4"/>
                  <a:pt x="182" y="0"/>
                  <a:pt x="204" y="10"/>
                </a:cubicBezTo>
                <a:cubicBezTo>
                  <a:pt x="213" y="14"/>
                  <a:pt x="212" y="28"/>
                  <a:pt x="213" y="37"/>
                </a:cubicBezTo>
                <a:cubicBezTo>
                  <a:pt x="218" y="89"/>
                  <a:pt x="184" y="217"/>
                  <a:pt x="257" y="240"/>
                </a:cubicBezTo>
                <a:cubicBezTo>
                  <a:pt x="300" y="305"/>
                  <a:pt x="349" y="273"/>
                  <a:pt x="434" y="267"/>
                </a:cubicBezTo>
                <a:cubicBezTo>
                  <a:pt x="444" y="52"/>
                  <a:pt x="396" y="48"/>
                  <a:pt x="576" y="63"/>
                </a:cubicBezTo>
                <a:cubicBezTo>
                  <a:pt x="579" y="81"/>
                  <a:pt x="576" y="101"/>
                  <a:pt x="585" y="116"/>
                </a:cubicBezTo>
                <a:cubicBezTo>
                  <a:pt x="590" y="124"/>
                  <a:pt x="609" y="116"/>
                  <a:pt x="612" y="125"/>
                </a:cubicBezTo>
                <a:cubicBezTo>
                  <a:pt x="655" y="264"/>
                  <a:pt x="581" y="206"/>
                  <a:pt x="647" y="249"/>
                </a:cubicBezTo>
                <a:cubicBezTo>
                  <a:pt x="682" y="246"/>
                  <a:pt x="733" y="269"/>
                  <a:pt x="753" y="240"/>
                </a:cubicBezTo>
                <a:cubicBezTo>
                  <a:pt x="850" y="99"/>
                  <a:pt x="696" y="93"/>
                  <a:pt x="789" y="72"/>
                </a:cubicBezTo>
                <a:cubicBezTo>
                  <a:pt x="806" y="68"/>
                  <a:pt x="824" y="66"/>
                  <a:pt x="842" y="63"/>
                </a:cubicBezTo>
                <a:cubicBezTo>
                  <a:pt x="872" y="66"/>
                  <a:pt x="917" y="46"/>
                  <a:pt x="931" y="72"/>
                </a:cubicBezTo>
                <a:cubicBezTo>
                  <a:pt x="1085" y="351"/>
                  <a:pt x="929" y="154"/>
                  <a:pt x="1028" y="223"/>
                </a:cubicBezTo>
                <a:cubicBezTo>
                  <a:pt x="1090" y="220"/>
                  <a:pt x="1091" y="260"/>
                  <a:pt x="1152" y="249"/>
                </a:cubicBezTo>
                <a:cubicBezTo>
                  <a:pt x="1161" y="247"/>
                  <a:pt x="1160" y="232"/>
                  <a:pt x="1161" y="223"/>
                </a:cubicBezTo>
                <a:cubicBezTo>
                  <a:pt x="1177" y="105"/>
                  <a:pt x="1134" y="127"/>
                  <a:pt x="1197" y="108"/>
                </a:cubicBezTo>
                <a:cubicBezTo>
                  <a:pt x="1228" y="76"/>
                  <a:pt x="1239" y="50"/>
                  <a:pt x="1303" y="90"/>
                </a:cubicBezTo>
                <a:cubicBezTo>
                  <a:pt x="1319" y="100"/>
                  <a:pt x="1315" y="125"/>
                  <a:pt x="1321" y="143"/>
                </a:cubicBezTo>
                <a:cubicBezTo>
                  <a:pt x="1324" y="153"/>
                  <a:pt x="1332" y="161"/>
                  <a:pt x="1338" y="170"/>
                </a:cubicBezTo>
                <a:cubicBezTo>
                  <a:pt x="1341" y="188"/>
                  <a:pt x="1332" y="213"/>
                  <a:pt x="1347" y="223"/>
                </a:cubicBezTo>
                <a:cubicBezTo>
                  <a:pt x="1362" y="233"/>
                  <a:pt x="1385" y="225"/>
                  <a:pt x="1400" y="214"/>
                </a:cubicBezTo>
                <a:cubicBezTo>
                  <a:pt x="1410" y="207"/>
                  <a:pt x="1403" y="189"/>
                  <a:pt x="1409" y="178"/>
                </a:cubicBezTo>
                <a:cubicBezTo>
                  <a:pt x="1418" y="162"/>
                  <a:pt x="1447" y="144"/>
                  <a:pt x="1462" y="134"/>
                </a:cubicBezTo>
                <a:cubicBezTo>
                  <a:pt x="1468" y="125"/>
                  <a:pt x="1471" y="114"/>
                  <a:pt x="1480" y="108"/>
                </a:cubicBezTo>
                <a:cubicBezTo>
                  <a:pt x="1517" y="85"/>
                  <a:pt x="1579" y="74"/>
                  <a:pt x="1622" y="63"/>
                </a:cubicBezTo>
                <a:cubicBezTo>
                  <a:pt x="1768" y="78"/>
                  <a:pt x="1718" y="86"/>
                  <a:pt x="1728" y="267"/>
                </a:cubicBezTo>
                <a:cubicBezTo>
                  <a:pt x="1778" y="264"/>
                  <a:pt x="1830" y="268"/>
                  <a:pt x="1879" y="258"/>
                </a:cubicBezTo>
                <a:cubicBezTo>
                  <a:pt x="1889" y="256"/>
                  <a:pt x="1896" y="242"/>
                  <a:pt x="1897" y="232"/>
                </a:cubicBezTo>
                <a:cubicBezTo>
                  <a:pt x="1904" y="179"/>
                  <a:pt x="1892" y="124"/>
                  <a:pt x="1905" y="72"/>
                </a:cubicBezTo>
                <a:cubicBezTo>
                  <a:pt x="1908" y="60"/>
                  <a:pt x="1929" y="64"/>
                  <a:pt x="1941" y="63"/>
                </a:cubicBezTo>
                <a:cubicBezTo>
                  <a:pt x="1979" y="61"/>
                  <a:pt x="2018" y="63"/>
                  <a:pt x="2056" y="6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65" name="Freeform 10"/>
          <p:cNvSpPr>
            <a:spLocks/>
          </p:cNvSpPr>
          <p:nvPr/>
        </p:nvSpPr>
        <p:spPr bwMode="auto">
          <a:xfrm>
            <a:off x="4397375" y="1052513"/>
            <a:ext cx="3263900" cy="557212"/>
          </a:xfrm>
          <a:custGeom>
            <a:avLst/>
            <a:gdLst>
              <a:gd name="T0" fmla="*/ 0 w 2056"/>
              <a:gd name="T1" fmla="*/ 2147483647 h 351"/>
              <a:gd name="T2" fmla="*/ 2147483647 w 2056"/>
              <a:gd name="T3" fmla="*/ 2147483647 h 351"/>
              <a:gd name="T4" fmla="*/ 2147483647 w 2056"/>
              <a:gd name="T5" fmla="*/ 2147483647 h 351"/>
              <a:gd name="T6" fmla="*/ 2147483647 w 2056"/>
              <a:gd name="T7" fmla="*/ 2147483647 h 351"/>
              <a:gd name="T8" fmla="*/ 2147483647 w 2056"/>
              <a:gd name="T9" fmla="*/ 2147483647 h 351"/>
              <a:gd name="T10" fmla="*/ 2147483647 w 2056"/>
              <a:gd name="T11" fmla="*/ 2147483647 h 351"/>
              <a:gd name="T12" fmla="*/ 2147483647 w 2056"/>
              <a:gd name="T13" fmla="*/ 2147483647 h 351"/>
              <a:gd name="T14" fmla="*/ 2147483647 w 2056"/>
              <a:gd name="T15" fmla="*/ 2147483647 h 351"/>
              <a:gd name="T16" fmla="*/ 2147483647 w 2056"/>
              <a:gd name="T17" fmla="*/ 2147483647 h 351"/>
              <a:gd name="T18" fmla="*/ 2147483647 w 2056"/>
              <a:gd name="T19" fmla="*/ 2147483647 h 351"/>
              <a:gd name="T20" fmla="*/ 2147483647 w 2056"/>
              <a:gd name="T21" fmla="*/ 2147483647 h 351"/>
              <a:gd name="T22" fmla="*/ 2147483647 w 2056"/>
              <a:gd name="T23" fmla="*/ 2147483647 h 351"/>
              <a:gd name="T24" fmla="*/ 2147483647 w 2056"/>
              <a:gd name="T25" fmla="*/ 2147483647 h 351"/>
              <a:gd name="T26" fmla="*/ 2147483647 w 2056"/>
              <a:gd name="T27" fmla="*/ 2147483647 h 351"/>
              <a:gd name="T28" fmla="*/ 2147483647 w 2056"/>
              <a:gd name="T29" fmla="*/ 2147483647 h 351"/>
              <a:gd name="T30" fmla="*/ 2147483647 w 2056"/>
              <a:gd name="T31" fmla="*/ 2147483647 h 351"/>
              <a:gd name="T32" fmla="*/ 2147483647 w 2056"/>
              <a:gd name="T33" fmla="*/ 2147483647 h 351"/>
              <a:gd name="T34" fmla="*/ 2147483647 w 2056"/>
              <a:gd name="T35" fmla="*/ 2147483647 h 351"/>
              <a:gd name="T36" fmla="*/ 2147483647 w 2056"/>
              <a:gd name="T37" fmla="*/ 2147483647 h 351"/>
              <a:gd name="T38" fmla="*/ 2147483647 w 2056"/>
              <a:gd name="T39" fmla="*/ 2147483647 h 351"/>
              <a:gd name="T40" fmla="*/ 2147483647 w 2056"/>
              <a:gd name="T41" fmla="*/ 2147483647 h 351"/>
              <a:gd name="T42" fmla="*/ 2147483647 w 2056"/>
              <a:gd name="T43" fmla="*/ 2147483647 h 351"/>
              <a:gd name="T44" fmla="*/ 2147483647 w 2056"/>
              <a:gd name="T45" fmla="*/ 2147483647 h 351"/>
              <a:gd name="T46" fmla="*/ 2147483647 w 2056"/>
              <a:gd name="T47" fmla="*/ 2147483647 h 351"/>
              <a:gd name="T48" fmla="*/ 2147483647 w 2056"/>
              <a:gd name="T49" fmla="*/ 2147483647 h 351"/>
              <a:gd name="T50" fmla="*/ 2147483647 w 2056"/>
              <a:gd name="T51" fmla="*/ 2147483647 h 351"/>
              <a:gd name="T52" fmla="*/ 2147483647 w 2056"/>
              <a:gd name="T53" fmla="*/ 2147483647 h 351"/>
              <a:gd name="T54" fmla="*/ 2147483647 w 2056"/>
              <a:gd name="T55" fmla="*/ 2147483647 h 351"/>
              <a:gd name="T56" fmla="*/ 2147483647 w 2056"/>
              <a:gd name="T57" fmla="*/ 2147483647 h 351"/>
              <a:gd name="T58" fmla="*/ 2147483647 w 2056"/>
              <a:gd name="T59" fmla="*/ 2147483647 h 351"/>
              <a:gd name="T60" fmla="*/ 2147483647 w 2056"/>
              <a:gd name="T61" fmla="*/ 2147483647 h 351"/>
              <a:gd name="T62" fmla="*/ 2147483647 w 2056"/>
              <a:gd name="T63" fmla="*/ 2147483647 h 351"/>
              <a:gd name="T64" fmla="*/ 2147483647 w 2056"/>
              <a:gd name="T65" fmla="*/ 2147483647 h 351"/>
              <a:gd name="T66" fmla="*/ 2147483647 w 2056"/>
              <a:gd name="T67" fmla="*/ 2147483647 h 351"/>
              <a:gd name="T68" fmla="*/ 2147483647 w 2056"/>
              <a:gd name="T69" fmla="*/ 2147483647 h 35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056"/>
              <a:gd name="T106" fmla="*/ 0 h 351"/>
              <a:gd name="T107" fmla="*/ 2056 w 2056"/>
              <a:gd name="T108" fmla="*/ 351 h 351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056" h="351">
                <a:moveTo>
                  <a:pt x="0" y="108"/>
                </a:moveTo>
                <a:cubicBezTo>
                  <a:pt x="18" y="104"/>
                  <a:pt x="50" y="100"/>
                  <a:pt x="62" y="81"/>
                </a:cubicBezTo>
                <a:cubicBezTo>
                  <a:pt x="99" y="21"/>
                  <a:pt x="56" y="36"/>
                  <a:pt x="107" y="10"/>
                </a:cubicBezTo>
                <a:cubicBezTo>
                  <a:pt x="115" y="6"/>
                  <a:pt x="124" y="4"/>
                  <a:pt x="133" y="1"/>
                </a:cubicBezTo>
                <a:cubicBezTo>
                  <a:pt x="157" y="4"/>
                  <a:pt x="182" y="0"/>
                  <a:pt x="204" y="10"/>
                </a:cubicBezTo>
                <a:cubicBezTo>
                  <a:pt x="213" y="14"/>
                  <a:pt x="212" y="28"/>
                  <a:pt x="213" y="37"/>
                </a:cubicBezTo>
                <a:cubicBezTo>
                  <a:pt x="218" y="89"/>
                  <a:pt x="184" y="217"/>
                  <a:pt x="257" y="240"/>
                </a:cubicBezTo>
                <a:cubicBezTo>
                  <a:pt x="300" y="305"/>
                  <a:pt x="349" y="273"/>
                  <a:pt x="434" y="267"/>
                </a:cubicBezTo>
                <a:cubicBezTo>
                  <a:pt x="444" y="52"/>
                  <a:pt x="396" y="48"/>
                  <a:pt x="576" y="63"/>
                </a:cubicBezTo>
                <a:cubicBezTo>
                  <a:pt x="579" y="81"/>
                  <a:pt x="576" y="101"/>
                  <a:pt x="585" y="116"/>
                </a:cubicBezTo>
                <a:cubicBezTo>
                  <a:pt x="590" y="124"/>
                  <a:pt x="609" y="116"/>
                  <a:pt x="612" y="125"/>
                </a:cubicBezTo>
                <a:cubicBezTo>
                  <a:pt x="655" y="264"/>
                  <a:pt x="581" y="206"/>
                  <a:pt x="647" y="249"/>
                </a:cubicBezTo>
                <a:cubicBezTo>
                  <a:pt x="682" y="246"/>
                  <a:pt x="733" y="269"/>
                  <a:pt x="753" y="240"/>
                </a:cubicBezTo>
                <a:cubicBezTo>
                  <a:pt x="850" y="99"/>
                  <a:pt x="696" y="93"/>
                  <a:pt x="789" y="72"/>
                </a:cubicBezTo>
                <a:cubicBezTo>
                  <a:pt x="806" y="68"/>
                  <a:pt x="824" y="66"/>
                  <a:pt x="842" y="63"/>
                </a:cubicBezTo>
                <a:cubicBezTo>
                  <a:pt x="872" y="66"/>
                  <a:pt x="917" y="46"/>
                  <a:pt x="931" y="72"/>
                </a:cubicBezTo>
                <a:cubicBezTo>
                  <a:pt x="1085" y="351"/>
                  <a:pt x="929" y="154"/>
                  <a:pt x="1028" y="223"/>
                </a:cubicBezTo>
                <a:cubicBezTo>
                  <a:pt x="1090" y="220"/>
                  <a:pt x="1091" y="260"/>
                  <a:pt x="1152" y="249"/>
                </a:cubicBezTo>
                <a:cubicBezTo>
                  <a:pt x="1161" y="247"/>
                  <a:pt x="1160" y="232"/>
                  <a:pt x="1161" y="223"/>
                </a:cubicBezTo>
                <a:cubicBezTo>
                  <a:pt x="1177" y="105"/>
                  <a:pt x="1134" y="127"/>
                  <a:pt x="1197" y="108"/>
                </a:cubicBezTo>
                <a:cubicBezTo>
                  <a:pt x="1228" y="76"/>
                  <a:pt x="1239" y="50"/>
                  <a:pt x="1303" y="90"/>
                </a:cubicBezTo>
                <a:cubicBezTo>
                  <a:pt x="1319" y="100"/>
                  <a:pt x="1315" y="125"/>
                  <a:pt x="1321" y="143"/>
                </a:cubicBezTo>
                <a:cubicBezTo>
                  <a:pt x="1324" y="153"/>
                  <a:pt x="1332" y="161"/>
                  <a:pt x="1338" y="170"/>
                </a:cubicBezTo>
                <a:cubicBezTo>
                  <a:pt x="1341" y="188"/>
                  <a:pt x="1332" y="213"/>
                  <a:pt x="1347" y="223"/>
                </a:cubicBezTo>
                <a:cubicBezTo>
                  <a:pt x="1362" y="233"/>
                  <a:pt x="1385" y="225"/>
                  <a:pt x="1400" y="214"/>
                </a:cubicBezTo>
                <a:cubicBezTo>
                  <a:pt x="1410" y="207"/>
                  <a:pt x="1403" y="189"/>
                  <a:pt x="1409" y="178"/>
                </a:cubicBezTo>
                <a:cubicBezTo>
                  <a:pt x="1418" y="162"/>
                  <a:pt x="1447" y="144"/>
                  <a:pt x="1462" y="134"/>
                </a:cubicBezTo>
                <a:cubicBezTo>
                  <a:pt x="1468" y="125"/>
                  <a:pt x="1471" y="114"/>
                  <a:pt x="1480" y="108"/>
                </a:cubicBezTo>
                <a:cubicBezTo>
                  <a:pt x="1517" y="85"/>
                  <a:pt x="1579" y="74"/>
                  <a:pt x="1622" y="63"/>
                </a:cubicBezTo>
                <a:cubicBezTo>
                  <a:pt x="1768" y="78"/>
                  <a:pt x="1718" y="86"/>
                  <a:pt x="1728" y="267"/>
                </a:cubicBezTo>
                <a:cubicBezTo>
                  <a:pt x="1778" y="264"/>
                  <a:pt x="1830" y="268"/>
                  <a:pt x="1879" y="258"/>
                </a:cubicBezTo>
                <a:cubicBezTo>
                  <a:pt x="1889" y="256"/>
                  <a:pt x="1896" y="242"/>
                  <a:pt x="1897" y="232"/>
                </a:cubicBezTo>
                <a:cubicBezTo>
                  <a:pt x="1904" y="179"/>
                  <a:pt x="1892" y="124"/>
                  <a:pt x="1905" y="72"/>
                </a:cubicBezTo>
                <a:cubicBezTo>
                  <a:pt x="1908" y="60"/>
                  <a:pt x="1929" y="64"/>
                  <a:pt x="1941" y="63"/>
                </a:cubicBezTo>
                <a:cubicBezTo>
                  <a:pt x="1979" y="61"/>
                  <a:pt x="2018" y="63"/>
                  <a:pt x="2056" y="63"/>
                </a:cubicBezTo>
              </a:path>
            </a:pathLst>
          </a:custGeom>
          <a:noFill/>
          <a:ln w="9525">
            <a:solidFill>
              <a:srgbClr val="33CC33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66" name="Line 12"/>
          <p:cNvSpPr>
            <a:spLocks noChangeShapeType="1"/>
          </p:cNvSpPr>
          <p:nvPr/>
        </p:nvSpPr>
        <p:spPr bwMode="auto">
          <a:xfrm flipV="1">
            <a:off x="5784850" y="1916113"/>
            <a:ext cx="287338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9467" name="Line 13"/>
          <p:cNvSpPr>
            <a:spLocks noChangeShapeType="1"/>
          </p:cNvSpPr>
          <p:nvPr/>
        </p:nvSpPr>
        <p:spPr bwMode="auto">
          <a:xfrm flipV="1">
            <a:off x="6000750" y="1916113"/>
            <a:ext cx="287338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9468" name="Line 14"/>
          <p:cNvSpPr>
            <a:spLocks noChangeShapeType="1"/>
          </p:cNvSpPr>
          <p:nvPr/>
        </p:nvSpPr>
        <p:spPr bwMode="auto">
          <a:xfrm flipV="1">
            <a:off x="6216650" y="1916113"/>
            <a:ext cx="287338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9469" name="Line 15"/>
          <p:cNvSpPr>
            <a:spLocks noChangeShapeType="1"/>
          </p:cNvSpPr>
          <p:nvPr/>
        </p:nvSpPr>
        <p:spPr bwMode="auto">
          <a:xfrm flipV="1">
            <a:off x="6432550" y="1916113"/>
            <a:ext cx="287338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9470" name="Line 16"/>
          <p:cNvSpPr>
            <a:spLocks noChangeShapeType="1"/>
          </p:cNvSpPr>
          <p:nvPr/>
        </p:nvSpPr>
        <p:spPr bwMode="auto">
          <a:xfrm flipV="1">
            <a:off x="6648450" y="1916113"/>
            <a:ext cx="287338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9471" name="Line 17"/>
          <p:cNvSpPr>
            <a:spLocks noChangeShapeType="1"/>
          </p:cNvSpPr>
          <p:nvPr/>
        </p:nvSpPr>
        <p:spPr bwMode="auto">
          <a:xfrm flipV="1">
            <a:off x="6864350" y="1916113"/>
            <a:ext cx="287338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9472" name="Line 18"/>
          <p:cNvSpPr>
            <a:spLocks noChangeShapeType="1"/>
          </p:cNvSpPr>
          <p:nvPr/>
        </p:nvSpPr>
        <p:spPr bwMode="auto">
          <a:xfrm flipV="1">
            <a:off x="7080250" y="1916113"/>
            <a:ext cx="287338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9473" name="Line 19"/>
          <p:cNvSpPr>
            <a:spLocks noChangeShapeType="1"/>
          </p:cNvSpPr>
          <p:nvPr/>
        </p:nvSpPr>
        <p:spPr bwMode="auto">
          <a:xfrm flipV="1">
            <a:off x="7296150" y="1916113"/>
            <a:ext cx="287338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9474" name="Line 20"/>
          <p:cNvSpPr>
            <a:spLocks noChangeShapeType="1"/>
          </p:cNvSpPr>
          <p:nvPr/>
        </p:nvSpPr>
        <p:spPr bwMode="auto">
          <a:xfrm flipV="1">
            <a:off x="7512050" y="1916113"/>
            <a:ext cx="287338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6077</TotalTime>
  <Words>787</Words>
  <Application>Microsoft Office PowerPoint</Application>
  <PresentationFormat>On-screen Show (4:3)</PresentationFormat>
  <Paragraphs>191</Paragraphs>
  <Slides>35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Calibri</vt:lpstr>
      <vt:lpstr>verdana</vt:lpstr>
      <vt:lpstr>Wingdings</vt:lpstr>
      <vt:lpstr>Default Design</vt:lpstr>
      <vt:lpstr>Equation</vt:lpstr>
      <vt:lpstr>MathType 6.0 Equation</vt:lpstr>
      <vt:lpstr>Acrobat Document</vt:lpstr>
      <vt:lpstr>Emergence in Quantitative Systems – towards a measurable definition</vt:lpstr>
      <vt:lpstr>Complexity Science</vt:lpstr>
      <vt:lpstr>Emergent Behaviour</vt:lpstr>
      <vt:lpstr>PowerPoint Presentation</vt:lpstr>
      <vt:lpstr>Emergence in Quantitative Systems – towards a measurable definition</vt:lpstr>
      <vt:lpstr>Entropy &amp; Mutual Information   Shannon 1948</vt:lpstr>
      <vt:lpstr>MI-based Measures of Complexity</vt:lpstr>
      <vt:lpstr>Measurement of Persistent MI</vt:lpstr>
      <vt:lpstr>Examples with PMI</vt:lpstr>
      <vt:lpstr>Discrete vs continuous emergent order parameters</vt:lpstr>
      <vt:lpstr>Logistic map</vt:lpstr>
      <vt:lpstr>Excess Entropy and Entropy Rate  vs  PMI</vt:lpstr>
      <vt:lpstr>PowerPoint Presentation</vt:lpstr>
      <vt:lpstr>PowerPoint Presentation</vt:lpstr>
      <vt:lpstr>PowerPoint Presentation</vt:lpstr>
      <vt:lpstr>Resolution dependent PMI at the Feigenbaum point</vt:lpstr>
      <vt:lpstr>Practical Measurement of Entropy &amp; hence MI</vt:lpstr>
      <vt:lpstr>Measured MI in case of Fractal scaling</vt:lpstr>
      <vt:lpstr>Fractal PMI at the Feigenbaum point</vt:lpstr>
      <vt:lpstr>Example 2:  the Standard Map</vt:lpstr>
      <vt:lpstr>PowerPoint Presentation</vt:lpstr>
      <vt:lpstr>Fractal MI in Standard Map</vt:lpstr>
      <vt:lpstr>PowerPoint Presentation</vt:lpstr>
      <vt:lpstr>Cross-over scaling</vt:lpstr>
      <vt:lpstr>PowerPoint Presentation</vt:lpstr>
      <vt:lpstr>Interpretation</vt:lpstr>
      <vt:lpstr>A definition of Emergence</vt:lpstr>
      <vt:lpstr>PowerPoint Presentation</vt:lpstr>
      <vt:lpstr>PowerPoint Presentation</vt:lpstr>
      <vt:lpstr>PowerPoint Presentation</vt:lpstr>
      <vt:lpstr>PowerPoint Presentation</vt:lpstr>
      <vt:lpstr>Logistic map</vt:lpstr>
      <vt:lpstr>PowerPoint Presentation</vt:lpstr>
      <vt:lpstr>First direct  measurements</vt:lpstr>
      <vt:lpstr>Issue of time windows and limits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Robin C Ball</dc:creator>
  <cp:lastModifiedBy>Ball, Robin</cp:lastModifiedBy>
  <cp:revision>137</cp:revision>
  <dcterms:created xsi:type="dcterms:W3CDTF">2008-04-21T21:31:47Z</dcterms:created>
  <dcterms:modified xsi:type="dcterms:W3CDTF">2016-04-12T07:10:12Z</dcterms:modified>
</cp:coreProperties>
</file>