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0"/>
  </p:notesMasterIdLst>
  <p:sldIdLst>
    <p:sldId id="284" r:id="rId5"/>
    <p:sldId id="270" r:id="rId6"/>
    <p:sldId id="268" r:id="rId7"/>
    <p:sldId id="256" r:id="rId8"/>
    <p:sldId id="283" r:id="rId9"/>
    <p:sldId id="269" r:id="rId10"/>
    <p:sldId id="282" r:id="rId11"/>
    <p:sldId id="273" r:id="rId12"/>
    <p:sldId id="280" r:id="rId13"/>
    <p:sldId id="285" r:id="rId14"/>
    <p:sldId id="265" r:id="rId15"/>
    <p:sldId id="257" r:id="rId16"/>
    <p:sldId id="264" r:id="rId17"/>
    <p:sldId id="262" r:id="rId18"/>
    <p:sldId id="260" r:id="rId19"/>
    <p:sldId id="274" r:id="rId20"/>
    <p:sldId id="275" r:id="rId21"/>
    <p:sldId id="276" r:id="rId22"/>
    <p:sldId id="277" r:id="rId23"/>
    <p:sldId id="278" r:id="rId24"/>
    <p:sldId id="263" r:id="rId25"/>
    <p:sldId id="279" r:id="rId26"/>
    <p:sldId id="286" r:id="rId27"/>
    <p:sldId id="267" r:id="rId28"/>
    <p:sldId id="266" r:id="rId29"/>
  </p:sldIdLst>
  <p:sldSz cx="12192000" cy="6858000"/>
  <p:notesSz cx="6858000" cy="9144000"/>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16403D6-DA01-42DD-AF22-C19968B693F1}">
          <p14:sldIdLst>
            <p14:sldId id="284"/>
          </p14:sldIdLst>
        </p14:section>
        <p14:section name="Jag's section" id="{69A1CE5C-513E-4270-8E11-858083DAB4F0}">
          <p14:sldIdLst>
            <p14:sldId id="270"/>
            <p14:sldId id="268"/>
            <p14:sldId id="256"/>
            <p14:sldId id="283"/>
            <p14:sldId id="269"/>
            <p14:sldId id="282"/>
            <p14:sldId id="273"/>
            <p14:sldId id="280"/>
            <p14:sldId id="285"/>
            <p14:sldId id="265"/>
            <p14:sldId id="257"/>
            <p14:sldId id="264"/>
            <p14:sldId id="262"/>
            <p14:sldId id="260"/>
          </p14:sldIdLst>
        </p14:section>
        <p14:section name="Paige's section" id="{1B154717-F229-4527-BF53-036419992EDB}">
          <p14:sldIdLst>
            <p14:sldId id="274"/>
            <p14:sldId id="275"/>
            <p14:sldId id="276"/>
            <p14:sldId id="277"/>
            <p14:sldId id="278"/>
            <p14:sldId id="263"/>
            <p14:sldId id="279"/>
            <p14:sldId id="286"/>
          </p14:sldIdLst>
        </p14:section>
        <p14:section name="Jag's section" id="{0A34C3E0-5647-4863-B59C-6C0A148CAB10}">
          <p14:sldIdLst>
            <p14:sldId id="267"/>
            <p14:sldId id="266"/>
          </p14:sldIdLst>
        </p14:section>
        <p14:section name="Amy's Section" id="{4FA87A2B-1570-4AE1-8533-E6F8978A588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727" autoAdjust="0"/>
    <p:restoredTop sz="83213" autoAdjust="0"/>
  </p:normalViewPr>
  <p:slideViewPr>
    <p:cSldViewPr snapToGrid="0">
      <p:cViewPr varScale="1">
        <p:scale>
          <a:sx n="48" d="100"/>
          <a:sy n="48" d="100"/>
        </p:scale>
        <p:origin x="996"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oleObject" Target="file:///\\wimple.ads.warwick.ac.uk\User52\u\u1773298\Documents\Copy%20of%20BAME%20Student%20Survey_JJN_data_clean%20(summarised.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Survey Results</a:t>
            </a:r>
            <a:r>
              <a:rPr lang="en-GB" baseline="0"/>
              <a:t> (mean)</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Sheet5!$B$3</c:f>
              <c:strCache>
                <c:ptCount val="1"/>
                <c:pt idx="0">
                  <c:v>BAME</c:v>
                </c:pt>
              </c:strCache>
            </c:strRef>
          </c:tx>
          <c:spPr>
            <a:solidFill>
              <a:schemeClr val="accent1"/>
            </a:solidFill>
            <a:ln>
              <a:noFill/>
            </a:ln>
            <a:effectLst/>
          </c:spPr>
          <c:invertIfNegative val="0"/>
          <c:cat>
            <c:strRef>
              <c:f>Sheet5!$C$2:$J$2</c:f>
              <c:strCache>
                <c:ptCount val="8"/>
                <c:pt idx="0">
                  <c:v>Psychology Curriculum</c:v>
                </c:pt>
                <c:pt idx="1">
                  <c:v>Staff Representation </c:v>
                </c:pt>
                <c:pt idx="2">
                  <c:v>Teaching Delivery</c:v>
                </c:pt>
                <c:pt idx="3">
                  <c:v>Approaches to Learnining </c:v>
                </c:pt>
                <c:pt idx="4">
                  <c:v>Personal Tutor </c:v>
                </c:pt>
                <c:pt idx="5">
                  <c:v>Resourches</c:v>
                </c:pt>
                <c:pt idx="6">
                  <c:v>Student Engagement</c:v>
                </c:pt>
                <c:pt idx="7">
                  <c:v>Peers </c:v>
                </c:pt>
              </c:strCache>
            </c:strRef>
          </c:cat>
          <c:val>
            <c:numRef>
              <c:f>Sheet5!$C$3:$J$3</c:f>
              <c:numCache>
                <c:formatCode>General</c:formatCode>
                <c:ptCount val="8"/>
                <c:pt idx="0">
                  <c:v>3.64937106918239</c:v>
                </c:pt>
                <c:pt idx="1">
                  <c:v>4.2325581395348841</c:v>
                </c:pt>
                <c:pt idx="2">
                  <c:v>3.3223270440251573</c:v>
                </c:pt>
                <c:pt idx="3">
                  <c:v>3.7666666666666666</c:v>
                </c:pt>
                <c:pt idx="4">
                  <c:v>4.0306603773584913</c:v>
                </c:pt>
                <c:pt idx="5">
                  <c:v>3.2795597484276722</c:v>
                </c:pt>
                <c:pt idx="6">
                  <c:v>3.7327437106918246</c:v>
                </c:pt>
                <c:pt idx="7">
                  <c:v>3.4449685534591192</c:v>
                </c:pt>
              </c:numCache>
            </c:numRef>
          </c:val>
          <c:extLst>
            <c:ext xmlns:c16="http://schemas.microsoft.com/office/drawing/2014/chart" uri="{C3380CC4-5D6E-409C-BE32-E72D297353CC}">
              <c16:uniqueId val="{00000000-967D-48B2-8A70-87D5CA46CE1E}"/>
            </c:ext>
          </c:extLst>
        </c:ser>
        <c:ser>
          <c:idx val="1"/>
          <c:order val="1"/>
          <c:tx>
            <c:strRef>
              <c:f>Sheet5!$B$4</c:f>
              <c:strCache>
                <c:ptCount val="1"/>
                <c:pt idx="0">
                  <c:v>WHITE</c:v>
                </c:pt>
              </c:strCache>
            </c:strRef>
          </c:tx>
          <c:spPr>
            <a:solidFill>
              <a:schemeClr val="accent2"/>
            </a:solidFill>
            <a:ln>
              <a:noFill/>
            </a:ln>
            <a:effectLst/>
          </c:spPr>
          <c:invertIfNegative val="0"/>
          <c:cat>
            <c:strRef>
              <c:f>Sheet5!$C$2:$J$2</c:f>
              <c:strCache>
                <c:ptCount val="8"/>
                <c:pt idx="0">
                  <c:v>Psychology Curriculum</c:v>
                </c:pt>
                <c:pt idx="1">
                  <c:v>Staff Representation </c:v>
                </c:pt>
                <c:pt idx="2">
                  <c:v>Teaching Delivery</c:v>
                </c:pt>
                <c:pt idx="3">
                  <c:v>Approaches to Learnining </c:v>
                </c:pt>
                <c:pt idx="4">
                  <c:v>Personal Tutor </c:v>
                </c:pt>
                <c:pt idx="5">
                  <c:v>Resourches</c:v>
                </c:pt>
                <c:pt idx="6">
                  <c:v>Student Engagement</c:v>
                </c:pt>
                <c:pt idx="7">
                  <c:v>Peers </c:v>
                </c:pt>
              </c:strCache>
            </c:strRef>
          </c:cat>
          <c:val>
            <c:numRef>
              <c:f>Sheet5!$C$4:$J$4</c:f>
              <c:numCache>
                <c:formatCode>General</c:formatCode>
                <c:ptCount val="8"/>
                <c:pt idx="0">
                  <c:v>3.753787878787878</c:v>
                </c:pt>
                <c:pt idx="1">
                  <c:v>4.3690476190476186</c:v>
                </c:pt>
                <c:pt idx="2">
                  <c:v>3.631086142322097</c:v>
                </c:pt>
                <c:pt idx="3">
                  <c:v>3.6348314606741572</c:v>
                </c:pt>
                <c:pt idx="4">
                  <c:v>4.1960674157303384</c:v>
                </c:pt>
                <c:pt idx="5">
                  <c:v>3.4176029962546819</c:v>
                </c:pt>
                <c:pt idx="6">
                  <c:v>3.9039606741573034</c:v>
                </c:pt>
                <c:pt idx="7">
                  <c:v>3.4176029962546806</c:v>
                </c:pt>
              </c:numCache>
            </c:numRef>
          </c:val>
          <c:extLst>
            <c:ext xmlns:c16="http://schemas.microsoft.com/office/drawing/2014/chart" uri="{C3380CC4-5D6E-409C-BE32-E72D297353CC}">
              <c16:uniqueId val="{00000001-967D-48B2-8A70-87D5CA46CE1E}"/>
            </c:ext>
          </c:extLst>
        </c:ser>
        <c:dLbls>
          <c:showLegendKey val="0"/>
          <c:showVal val="0"/>
          <c:showCatName val="0"/>
          <c:showSerName val="0"/>
          <c:showPercent val="0"/>
          <c:showBubbleSize val="0"/>
        </c:dLbls>
        <c:gapWidth val="182"/>
        <c:axId val="93047615"/>
        <c:axId val="93046367"/>
      </c:barChart>
      <c:catAx>
        <c:axId val="9304761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3046367"/>
        <c:crosses val="autoZero"/>
        <c:auto val="1"/>
        <c:lblAlgn val="ctr"/>
        <c:lblOffset val="100"/>
        <c:noMultiLvlLbl val="0"/>
      </c:catAx>
      <c:valAx>
        <c:axId val="93046367"/>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304761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r>
              <a:rPr lang="en-GB"/>
              <a:t>Ethnic Group Split </a:t>
            </a:r>
          </a:p>
        </c:rich>
      </c:tx>
      <c:overlay val="0"/>
      <c:spPr>
        <a:noFill/>
        <a:ln>
          <a:noFill/>
        </a:ln>
        <a:effectLst/>
      </c:spPr>
      <c:txPr>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072D-43D8-9AAD-72C4E4565C53}"/>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072D-43D8-9AAD-72C4E4565C53}"/>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072D-43D8-9AAD-72C4E4565C53}"/>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072D-43D8-9AAD-72C4E4565C53}"/>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072D-43D8-9AAD-72C4E4565C53}"/>
              </c:ext>
            </c:extLst>
          </c:dPt>
          <c:dLbls>
            <c:dLbl>
              <c:idx val="0"/>
              <c:tx>
                <c:rich>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r>
                      <a:rPr lang="en-US"/>
                      <a:t>Black</a:t>
                    </a:r>
                    <a:r>
                      <a:rPr lang="en-US" baseline="0"/>
                      <a:t>, </a:t>
                    </a:r>
                    <a:fld id="{83576C77-817A-4AEA-A2A3-E8E2B2106738}" type="PERCENTAGE">
                      <a:rPr lang="en-US" baseline="0"/>
                      <a:pPr>
                        <a:defRPr/>
                      </a:pPr>
                      <a:t>[PERCENTAGE]</a:t>
                    </a:fld>
                    <a:endParaRPr lang="en-US" baseline="0"/>
                  </a:p>
                </c:rich>
              </c:tx>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0"/>
              <c:showSerName val="1"/>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072D-43D8-9AAD-72C4E4565C53}"/>
                </c:ext>
              </c:extLst>
            </c:dLbl>
            <c:dLbl>
              <c:idx val="1"/>
              <c:tx>
                <c:rich>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r>
                      <a:rPr lang="en-US"/>
                      <a:t>White</a:t>
                    </a:r>
                    <a:r>
                      <a:rPr lang="en-US" baseline="0"/>
                      <a:t>, </a:t>
                    </a:r>
                    <a:fld id="{BAF03589-2277-42FF-9131-8970BEB661E9}" type="PERCENTAGE">
                      <a:rPr lang="en-US" baseline="0"/>
                      <a:pPr>
                        <a:defRPr>
                          <a:solidFill>
                            <a:schemeClr val="accent1"/>
                          </a:solidFill>
                        </a:defRPr>
                      </a:pPr>
                      <a:t>[PERCENTAGE]</a:t>
                    </a:fld>
                    <a:endParaRPr lang="en-US" baseline="0"/>
                  </a:p>
                </c:rich>
              </c:tx>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0"/>
              <c:showSerName val="1"/>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072D-43D8-9AAD-72C4E4565C53}"/>
                </c:ext>
              </c:extLst>
            </c:dLbl>
            <c:dLbl>
              <c:idx val="2"/>
              <c:tx>
                <c:rich>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r>
                      <a:rPr lang="en-US"/>
                      <a:t>Arab</a:t>
                    </a:r>
                    <a:r>
                      <a:rPr lang="en-US" baseline="0"/>
                      <a:t>, </a:t>
                    </a:r>
                    <a:fld id="{0EE9AAE0-783D-4B2D-8D5C-59EFE31A6D49}" type="PERCENTAGE">
                      <a:rPr lang="en-US" baseline="0"/>
                      <a:pPr>
                        <a:defRPr>
                          <a:solidFill>
                            <a:schemeClr val="accent1"/>
                          </a:solidFill>
                        </a:defRPr>
                      </a:pPr>
                      <a:t>[PERCENTAGE]</a:t>
                    </a:fld>
                    <a:endParaRPr lang="en-US" baseline="0"/>
                  </a:p>
                </c:rich>
              </c:tx>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0"/>
              <c:showSerName val="1"/>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072D-43D8-9AAD-72C4E4565C53}"/>
                </c:ext>
              </c:extLst>
            </c:dLbl>
            <c:dLbl>
              <c:idx val="3"/>
              <c:tx>
                <c:rich>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r>
                      <a:rPr lang="en-US"/>
                      <a:t>Asian</a:t>
                    </a:r>
                    <a:r>
                      <a:rPr lang="en-US" baseline="0"/>
                      <a:t>, </a:t>
                    </a:r>
                    <a:fld id="{9D16C810-E3E6-442C-8135-F7EA203120DA}" type="PERCENTAGE">
                      <a:rPr lang="en-US" baseline="0"/>
                      <a:pPr>
                        <a:defRPr>
                          <a:solidFill>
                            <a:schemeClr val="accent1"/>
                          </a:solidFill>
                        </a:defRPr>
                      </a:pPr>
                      <a:t>[PERCENTAGE]</a:t>
                    </a:fld>
                    <a:endParaRPr lang="en-US" baseline="0"/>
                  </a:p>
                </c:rich>
              </c:tx>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0"/>
              <c:showSerName val="1"/>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072D-43D8-9AAD-72C4E4565C53}"/>
                </c:ext>
              </c:extLst>
            </c:dLbl>
            <c:dLbl>
              <c:idx val="4"/>
              <c:tx>
                <c:rich>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r>
                      <a:rPr lang="en-US"/>
                      <a:t>Mixed</a:t>
                    </a:r>
                    <a:r>
                      <a:rPr lang="en-US" baseline="0"/>
                      <a:t> H</a:t>
                    </a:r>
                    <a:r>
                      <a:rPr lang="en-US"/>
                      <a:t>eritage,</a:t>
                    </a:r>
                    <a:r>
                      <a:rPr lang="en-US" baseline="0"/>
                      <a:t> </a:t>
                    </a:r>
                    <a:fld id="{B7F79FB4-9A16-42A2-A6A2-24A602653291}" type="PERCENTAGE">
                      <a:rPr lang="en-US" baseline="0"/>
                      <a:pPr>
                        <a:defRPr>
                          <a:solidFill>
                            <a:schemeClr val="accent1"/>
                          </a:solidFill>
                        </a:defRPr>
                      </a:pPr>
                      <a:t>[PERCENTAGE]</a:t>
                    </a:fld>
                    <a:endParaRPr lang="en-US" baseline="0"/>
                  </a:p>
                </c:rich>
              </c:tx>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0"/>
              <c:showSerName val="1"/>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072D-43D8-9AAD-72C4E4565C53}"/>
                </c:ext>
              </c:extLst>
            </c:dLbl>
            <c:spPr>
              <a:noFill/>
              <a:ln>
                <a:noFill/>
              </a:ln>
              <a:effectLst/>
            </c:spPr>
            <c:dLblPos val="outEnd"/>
            <c:showLegendKey val="0"/>
            <c:showVal val="0"/>
            <c:showCatName val="0"/>
            <c:showSerName val="1"/>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val>
            <c:numRef>
              <c:f>Sheet1!$E$6:$E$10</c:f>
              <c:numCache>
                <c:formatCode>General</c:formatCode>
                <c:ptCount val="5"/>
                <c:pt idx="0">
                  <c:v>9</c:v>
                </c:pt>
                <c:pt idx="1">
                  <c:v>3</c:v>
                </c:pt>
                <c:pt idx="2">
                  <c:v>1</c:v>
                </c:pt>
                <c:pt idx="3">
                  <c:v>11</c:v>
                </c:pt>
                <c:pt idx="4">
                  <c:v>3</c:v>
                </c:pt>
              </c:numCache>
            </c:numRef>
          </c:val>
          <c:extLst>
            <c:ext xmlns:c16="http://schemas.microsoft.com/office/drawing/2014/chart" uri="{C3380CC4-5D6E-409C-BE32-E72D297353CC}">
              <c16:uniqueId val="{0000000A-072D-43D8-9AAD-72C4E4565C53}"/>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DDB65D-7E73-4589-9EDB-880C8E134A8B}"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en-US"/>
        </a:p>
      </dgm:t>
    </dgm:pt>
    <dgm:pt modelId="{35D5164E-1206-420B-9C39-D7659677C5E8}">
      <dgm:prSet/>
      <dgm:spPr/>
      <dgm:t>
        <a:bodyPr/>
        <a:lstStyle/>
        <a:p>
          <a:r>
            <a:rPr lang="en-GB"/>
            <a:t>195 students – 106 BAME and 89 White</a:t>
          </a:r>
          <a:endParaRPr lang="en-US"/>
        </a:p>
      </dgm:t>
    </dgm:pt>
    <dgm:pt modelId="{5593BF54-6CBD-4746-B98A-F01407F81554}" type="parTrans" cxnId="{D8322875-DC88-4D3E-AD96-EE0F6F0EEEBD}">
      <dgm:prSet/>
      <dgm:spPr/>
      <dgm:t>
        <a:bodyPr/>
        <a:lstStyle/>
        <a:p>
          <a:endParaRPr lang="en-US"/>
        </a:p>
      </dgm:t>
    </dgm:pt>
    <dgm:pt modelId="{30A52EDC-E2E0-49BB-9A16-170378E521CE}" type="sibTrans" cxnId="{D8322875-DC88-4D3E-AD96-EE0F6F0EEEBD}">
      <dgm:prSet/>
      <dgm:spPr/>
      <dgm:t>
        <a:bodyPr/>
        <a:lstStyle/>
        <a:p>
          <a:endParaRPr lang="en-US"/>
        </a:p>
      </dgm:t>
    </dgm:pt>
    <dgm:pt modelId="{553DAAB0-AF65-4C7F-8C06-61BF040DAA92}">
      <dgm:prSet/>
      <dgm:spPr/>
      <dgm:t>
        <a:bodyPr/>
        <a:lstStyle/>
        <a:p>
          <a:r>
            <a:rPr lang="en-GB" dirty="0"/>
            <a:t>5 Arab, 24 Black, 11 east Asian, 16 mixed, 50 south Asian </a:t>
          </a:r>
          <a:endParaRPr lang="en-US" dirty="0"/>
        </a:p>
      </dgm:t>
    </dgm:pt>
    <dgm:pt modelId="{7068B07F-F4AD-4DED-84D9-00FCAB2A6544}" type="parTrans" cxnId="{C5C316FF-49FA-48B7-8192-B68187F1AB0E}">
      <dgm:prSet/>
      <dgm:spPr/>
      <dgm:t>
        <a:bodyPr/>
        <a:lstStyle/>
        <a:p>
          <a:endParaRPr lang="en-US"/>
        </a:p>
      </dgm:t>
    </dgm:pt>
    <dgm:pt modelId="{9BC7E24B-BED7-4FFA-8EF7-462C83ECD9A2}" type="sibTrans" cxnId="{C5C316FF-49FA-48B7-8192-B68187F1AB0E}">
      <dgm:prSet/>
      <dgm:spPr/>
      <dgm:t>
        <a:bodyPr/>
        <a:lstStyle/>
        <a:p>
          <a:endParaRPr lang="en-US"/>
        </a:p>
      </dgm:t>
    </dgm:pt>
    <dgm:pt modelId="{557C332C-0FBC-4E79-B7C5-269179B6179D}">
      <dgm:prSet/>
      <dgm:spPr/>
      <dgm:t>
        <a:bodyPr/>
        <a:lstStyle/>
        <a:p>
          <a:r>
            <a:rPr lang="en-GB" dirty="0"/>
            <a:t>24 students international </a:t>
          </a:r>
          <a:endParaRPr lang="en-US" dirty="0"/>
        </a:p>
      </dgm:t>
    </dgm:pt>
    <dgm:pt modelId="{D3378A26-A222-49E4-9F67-F75728574D14}" type="parTrans" cxnId="{04F57413-D840-4593-8D06-E1E82B5AB648}">
      <dgm:prSet/>
      <dgm:spPr/>
      <dgm:t>
        <a:bodyPr/>
        <a:lstStyle/>
        <a:p>
          <a:endParaRPr lang="en-US"/>
        </a:p>
      </dgm:t>
    </dgm:pt>
    <dgm:pt modelId="{78EEEC67-472A-4E26-B01A-8BB92286669E}" type="sibTrans" cxnId="{04F57413-D840-4593-8D06-E1E82B5AB648}">
      <dgm:prSet/>
      <dgm:spPr/>
      <dgm:t>
        <a:bodyPr/>
        <a:lstStyle/>
        <a:p>
          <a:endParaRPr lang="en-US"/>
        </a:p>
      </dgm:t>
    </dgm:pt>
    <dgm:pt modelId="{E29666FE-3185-4C1C-A6EC-672ECDD412B3}">
      <dgm:prSet/>
      <dgm:spPr/>
      <dgm:t>
        <a:bodyPr/>
        <a:lstStyle/>
        <a:p>
          <a:r>
            <a:rPr lang="en-GB" dirty="0"/>
            <a:t>48 students  disclosed a disability </a:t>
          </a:r>
          <a:endParaRPr lang="en-US" dirty="0"/>
        </a:p>
      </dgm:t>
    </dgm:pt>
    <dgm:pt modelId="{01AFCCA0-47BD-48C1-9581-DCAB33E1629F}" type="parTrans" cxnId="{4F00461B-3D48-4D24-A806-4EA2BE7076AE}">
      <dgm:prSet/>
      <dgm:spPr/>
      <dgm:t>
        <a:bodyPr/>
        <a:lstStyle/>
        <a:p>
          <a:endParaRPr lang="en-US"/>
        </a:p>
      </dgm:t>
    </dgm:pt>
    <dgm:pt modelId="{8C0CDDF6-AA57-4D7E-BE97-3912F6B206EA}" type="sibTrans" cxnId="{4F00461B-3D48-4D24-A806-4EA2BE7076AE}">
      <dgm:prSet/>
      <dgm:spPr/>
      <dgm:t>
        <a:bodyPr/>
        <a:lstStyle/>
        <a:p>
          <a:endParaRPr lang="en-US"/>
        </a:p>
      </dgm:t>
    </dgm:pt>
    <dgm:pt modelId="{0E1BBAAE-A5A2-473B-8AA1-113F2D066EA7}">
      <dgm:prSet/>
      <dgm:spPr/>
      <dgm:t>
        <a:bodyPr/>
        <a:lstStyle/>
        <a:p>
          <a:r>
            <a:rPr lang="en-GB" dirty="0"/>
            <a:t>24 students mature (over 24 </a:t>
          </a:r>
          <a:r>
            <a:rPr lang="en-GB" dirty="0" err="1"/>
            <a:t>yrs</a:t>
          </a:r>
          <a:r>
            <a:rPr lang="en-GB" dirty="0"/>
            <a:t> of age)</a:t>
          </a:r>
          <a:endParaRPr lang="en-US" dirty="0"/>
        </a:p>
      </dgm:t>
    </dgm:pt>
    <dgm:pt modelId="{A9BDD828-B2B4-48DC-87C3-7029206F2FBD}" type="parTrans" cxnId="{0C4833B2-8A3D-4028-B64B-0E4AD083B069}">
      <dgm:prSet/>
      <dgm:spPr/>
      <dgm:t>
        <a:bodyPr/>
        <a:lstStyle/>
        <a:p>
          <a:endParaRPr lang="en-US"/>
        </a:p>
      </dgm:t>
    </dgm:pt>
    <dgm:pt modelId="{F028AC15-0A1D-428F-BA79-20ECA7C07536}" type="sibTrans" cxnId="{0C4833B2-8A3D-4028-B64B-0E4AD083B069}">
      <dgm:prSet/>
      <dgm:spPr/>
      <dgm:t>
        <a:bodyPr/>
        <a:lstStyle/>
        <a:p>
          <a:endParaRPr lang="en-US"/>
        </a:p>
      </dgm:t>
    </dgm:pt>
    <dgm:pt modelId="{6B74BDCD-BD89-4357-86C5-4336FFE0185C}">
      <dgm:prSet/>
      <dgm:spPr/>
      <dgm:t>
        <a:bodyPr/>
        <a:lstStyle/>
        <a:p>
          <a:r>
            <a:rPr lang="en-GB"/>
            <a:t>123 BCU and 72 UoW</a:t>
          </a:r>
          <a:endParaRPr lang="en-US"/>
        </a:p>
      </dgm:t>
    </dgm:pt>
    <dgm:pt modelId="{1DC40084-5D3A-4708-9CEC-40DAB49FC029}" type="parTrans" cxnId="{34EF6425-2728-4CC7-8FFC-73F317BE26CC}">
      <dgm:prSet/>
      <dgm:spPr/>
      <dgm:t>
        <a:bodyPr/>
        <a:lstStyle/>
        <a:p>
          <a:endParaRPr lang="en-US"/>
        </a:p>
      </dgm:t>
    </dgm:pt>
    <dgm:pt modelId="{CE9273E3-F1C3-4344-BB31-0759889CD109}" type="sibTrans" cxnId="{34EF6425-2728-4CC7-8FFC-73F317BE26CC}">
      <dgm:prSet/>
      <dgm:spPr/>
      <dgm:t>
        <a:bodyPr/>
        <a:lstStyle/>
        <a:p>
          <a:endParaRPr lang="en-US"/>
        </a:p>
      </dgm:t>
    </dgm:pt>
    <dgm:pt modelId="{60FF6DA1-DCCC-4E27-AC8D-E87AEB1082A3}">
      <dgm:prSet/>
      <dgm:spPr/>
      <dgm:t>
        <a:bodyPr/>
        <a:lstStyle/>
        <a:p>
          <a:r>
            <a:rPr lang="en-GB"/>
            <a:t>101 away from home, 92 home, 3 did not say</a:t>
          </a:r>
          <a:endParaRPr lang="en-US"/>
        </a:p>
      </dgm:t>
    </dgm:pt>
    <dgm:pt modelId="{2C2847DB-B311-4D75-8109-51C6F7B16384}" type="parTrans" cxnId="{8229A4E5-9CA3-4F03-8B54-C2DB4DA914CF}">
      <dgm:prSet/>
      <dgm:spPr/>
      <dgm:t>
        <a:bodyPr/>
        <a:lstStyle/>
        <a:p>
          <a:endParaRPr lang="en-US"/>
        </a:p>
      </dgm:t>
    </dgm:pt>
    <dgm:pt modelId="{B2C61483-6612-4A95-95AD-1210BB0C1295}" type="sibTrans" cxnId="{8229A4E5-9CA3-4F03-8B54-C2DB4DA914CF}">
      <dgm:prSet/>
      <dgm:spPr/>
      <dgm:t>
        <a:bodyPr/>
        <a:lstStyle/>
        <a:p>
          <a:endParaRPr lang="en-US"/>
        </a:p>
      </dgm:t>
    </dgm:pt>
    <dgm:pt modelId="{94604B51-224D-4342-96A4-C45C1DCE14E9}">
      <dgm:prSet/>
      <dgm:spPr/>
      <dgm:t>
        <a:bodyPr/>
        <a:lstStyle/>
        <a:p>
          <a:r>
            <a:rPr lang="en-GB" dirty="0"/>
            <a:t>41 WP background, 25 not sure, 129 not WP</a:t>
          </a:r>
          <a:endParaRPr lang="en-US" dirty="0"/>
        </a:p>
      </dgm:t>
    </dgm:pt>
    <dgm:pt modelId="{FCE7AEB3-6634-4BDB-8079-1860439480E2}" type="parTrans" cxnId="{A079E23E-EF23-4342-A482-FB4B3085DCE7}">
      <dgm:prSet/>
      <dgm:spPr/>
      <dgm:t>
        <a:bodyPr/>
        <a:lstStyle/>
        <a:p>
          <a:endParaRPr lang="en-US"/>
        </a:p>
      </dgm:t>
    </dgm:pt>
    <dgm:pt modelId="{19AD460B-1D77-4DFA-B4DA-8C4CE578561E}" type="sibTrans" cxnId="{A079E23E-EF23-4342-A482-FB4B3085DCE7}">
      <dgm:prSet/>
      <dgm:spPr/>
      <dgm:t>
        <a:bodyPr/>
        <a:lstStyle/>
        <a:p>
          <a:endParaRPr lang="en-US"/>
        </a:p>
      </dgm:t>
    </dgm:pt>
    <dgm:pt modelId="{D9B577DB-929D-4BC3-B5A9-9F22C9F1ECC1}" type="pres">
      <dgm:prSet presAssocID="{35DDB65D-7E73-4589-9EDB-880C8E134A8B}" presName="linear" presStyleCnt="0">
        <dgm:presLayoutVars>
          <dgm:animLvl val="lvl"/>
          <dgm:resizeHandles val="exact"/>
        </dgm:presLayoutVars>
      </dgm:prSet>
      <dgm:spPr/>
    </dgm:pt>
    <dgm:pt modelId="{E1F3AA08-9C5F-4557-94F8-802FBE169D14}" type="pres">
      <dgm:prSet presAssocID="{35D5164E-1206-420B-9C39-D7659677C5E8}" presName="parentText" presStyleLbl="node1" presStyleIdx="0" presStyleCnt="8">
        <dgm:presLayoutVars>
          <dgm:chMax val="0"/>
          <dgm:bulletEnabled val="1"/>
        </dgm:presLayoutVars>
      </dgm:prSet>
      <dgm:spPr/>
    </dgm:pt>
    <dgm:pt modelId="{71F3FFAF-B2A2-4F08-A6B2-10D3F49C1A7F}" type="pres">
      <dgm:prSet presAssocID="{30A52EDC-E2E0-49BB-9A16-170378E521CE}" presName="spacer" presStyleCnt="0"/>
      <dgm:spPr/>
    </dgm:pt>
    <dgm:pt modelId="{F3D6C8E5-3D3D-49DA-B7FB-7E58D4EBDB76}" type="pres">
      <dgm:prSet presAssocID="{553DAAB0-AF65-4C7F-8C06-61BF040DAA92}" presName="parentText" presStyleLbl="node1" presStyleIdx="1" presStyleCnt="8">
        <dgm:presLayoutVars>
          <dgm:chMax val="0"/>
          <dgm:bulletEnabled val="1"/>
        </dgm:presLayoutVars>
      </dgm:prSet>
      <dgm:spPr/>
    </dgm:pt>
    <dgm:pt modelId="{A5F33E70-1E1E-4970-AB8B-BD521F5687B5}" type="pres">
      <dgm:prSet presAssocID="{9BC7E24B-BED7-4FFA-8EF7-462C83ECD9A2}" presName="spacer" presStyleCnt="0"/>
      <dgm:spPr/>
    </dgm:pt>
    <dgm:pt modelId="{BFAD5C86-6CC0-46B4-A32B-7739533EF874}" type="pres">
      <dgm:prSet presAssocID="{557C332C-0FBC-4E79-B7C5-269179B6179D}" presName="parentText" presStyleLbl="node1" presStyleIdx="2" presStyleCnt="8">
        <dgm:presLayoutVars>
          <dgm:chMax val="0"/>
          <dgm:bulletEnabled val="1"/>
        </dgm:presLayoutVars>
      </dgm:prSet>
      <dgm:spPr/>
    </dgm:pt>
    <dgm:pt modelId="{B484121F-F53B-4127-904D-63C7FD9BE5BC}" type="pres">
      <dgm:prSet presAssocID="{78EEEC67-472A-4E26-B01A-8BB92286669E}" presName="spacer" presStyleCnt="0"/>
      <dgm:spPr/>
    </dgm:pt>
    <dgm:pt modelId="{CD47B0EE-3DF6-4188-A4F7-4CF239F9C94A}" type="pres">
      <dgm:prSet presAssocID="{E29666FE-3185-4C1C-A6EC-672ECDD412B3}" presName="parentText" presStyleLbl="node1" presStyleIdx="3" presStyleCnt="8">
        <dgm:presLayoutVars>
          <dgm:chMax val="0"/>
          <dgm:bulletEnabled val="1"/>
        </dgm:presLayoutVars>
      </dgm:prSet>
      <dgm:spPr/>
    </dgm:pt>
    <dgm:pt modelId="{2D1A6A25-7F8D-4A17-85EC-A5DCD62F6DC3}" type="pres">
      <dgm:prSet presAssocID="{8C0CDDF6-AA57-4D7E-BE97-3912F6B206EA}" presName="spacer" presStyleCnt="0"/>
      <dgm:spPr/>
    </dgm:pt>
    <dgm:pt modelId="{EDA7D62F-B171-4653-91B4-10506C950EAA}" type="pres">
      <dgm:prSet presAssocID="{0E1BBAAE-A5A2-473B-8AA1-113F2D066EA7}" presName="parentText" presStyleLbl="node1" presStyleIdx="4" presStyleCnt="8">
        <dgm:presLayoutVars>
          <dgm:chMax val="0"/>
          <dgm:bulletEnabled val="1"/>
        </dgm:presLayoutVars>
      </dgm:prSet>
      <dgm:spPr/>
    </dgm:pt>
    <dgm:pt modelId="{14F966C1-249B-46AD-8D5B-53A17F31C65A}" type="pres">
      <dgm:prSet presAssocID="{F028AC15-0A1D-428F-BA79-20ECA7C07536}" presName="spacer" presStyleCnt="0"/>
      <dgm:spPr/>
    </dgm:pt>
    <dgm:pt modelId="{54632CDE-5C27-43B2-8D96-8D27B247AD5D}" type="pres">
      <dgm:prSet presAssocID="{6B74BDCD-BD89-4357-86C5-4336FFE0185C}" presName="parentText" presStyleLbl="node1" presStyleIdx="5" presStyleCnt="8">
        <dgm:presLayoutVars>
          <dgm:chMax val="0"/>
          <dgm:bulletEnabled val="1"/>
        </dgm:presLayoutVars>
      </dgm:prSet>
      <dgm:spPr/>
    </dgm:pt>
    <dgm:pt modelId="{F88272A2-7804-49DD-AB71-13B239A7C658}" type="pres">
      <dgm:prSet presAssocID="{CE9273E3-F1C3-4344-BB31-0759889CD109}" presName="spacer" presStyleCnt="0"/>
      <dgm:spPr/>
    </dgm:pt>
    <dgm:pt modelId="{8D870E0B-AAA1-4EB3-98CB-23AC65C9BFFF}" type="pres">
      <dgm:prSet presAssocID="{60FF6DA1-DCCC-4E27-AC8D-E87AEB1082A3}" presName="parentText" presStyleLbl="node1" presStyleIdx="6" presStyleCnt="8">
        <dgm:presLayoutVars>
          <dgm:chMax val="0"/>
          <dgm:bulletEnabled val="1"/>
        </dgm:presLayoutVars>
      </dgm:prSet>
      <dgm:spPr/>
    </dgm:pt>
    <dgm:pt modelId="{E89A2D1B-28D2-4163-BC85-8820775E3C29}" type="pres">
      <dgm:prSet presAssocID="{B2C61483-6612-4A95-95AD-1210BB0C1295}" presName="spacer" presStyleCnt="0"/>
      <dgm:spPr/>
    </dgm:pt>
    <dgm:pt modelId="{4DDC889D-76F5-45A3-8867-A894D2990F70}" type="pres">
      <dgm:prSet presAssocID="{94604B51-224D-4342-96A4-C45C1DCE14E9}" presName="parentText" presStyleLbl="node1" presStyleIdx="7" presStyleCnt="8">
        <dgm:presLayoutVars>
          <dgm:chMax val="0"/>
          <dgm:bulletEnabled val="1"/>
        </dgm:presLayoutVars>
      </dgm:prSet>
      <dgm:spPr/>
    </dgm:pt>
  </dgm:ptLst>
  <dgm:cxnLst>
    <dgm:cxn modelId="{04F57413-D840-4593-8D06-E1E82B5AB648}" srcId="{35DDB65D-7E73-4589-9EDB-880C8E134A8B}" destId="{557C332C-0FBC-4E79-B7C5-269179B6179D}" srcOrd="2" destOrd="0" parTransId="{D3378A26-A222-49E4-9F67-F75728574D14}" sibTransId="{78EEEC67-472A-4E26-B01A-8BB92286669E}"/>
    <dgm:cxn modelId="{11E91919-F82A-4D54-BCF7-EFBF39655E6C}" type="presOf" srcId="{553DAAB0-AF65-4C7F-8C06-61BF040DAA92}" destId="{F3D6C8E5-3D3D-49DA-B7FB-7E58D4EBDB76}" srcOrd="0" destOrd="0" presId="urn:microsoft.com/office/officeart/2005/8/layout/vList2"/>
    <dgm:cxn modelId="{4F00461B-3D48-4D24-A806-4EA2BE7076AE}" srcId="{35DDB65D-7E73-4589-9EDB-880C8E134A8B}" destId="{E29666FE-3185-4C1C-A6EC-672ECDD412B3}" srcOrd="3" destOrd="0" parTransId="{01AFCCA0-47BD-48C1-9581-DCAB33E1629F}" sibTransId="{8C0CDDF6-AA57-4D7E-BE97-3912F6B206EA}"/>
    <dgm:cxn modelId="{34EF6425-2728-4CC7-8FFC-73F317BE26CC}" srcId="{35DDB65D-7E73-4589-9EDB-880C8E134A8B}" destId="{6B74BDCD-BD89-4357-86C5-4336FFE0185C}" srcOrd="5" destOrd="0" parTransId="{1DC40084-5D3A-4708-9CEC-40DAB49FC029}" sibTransId="{CE9273E3-F1C3-4344-BB31-0759889CD109}"/>
    <dgm:cxn modelId="{A079E23E-EF23-4342-A482-FB4B3085DCE7}" srcId="{35DDB65D-7E73-4589-9EDB-880C8E134A8B}" destId="{94604B51-224D-4342-96A4-C45C1DCE14E9}" srcOrd="7" destOrd="0" parTransId="{FCE7AEB3-6634-4BDB-8079-1860439480E2}" sibTransId="{19AD460B-1D77-4DFA-B4DA-8C4CE578561E}"/>
    <dgm:cxn modelId="{AD69A15D-8ABC-414D-B34F-27D1FF05A58D}" type="presOf" srcId="{35DDB65D-7E73-4589-9EDB-880C8E134A8B}" destId="{D9B577DB-929D-4BC3-B5A9-9F22C9F1ECC1}" srcOrd="0" destOrd="0" presId="urn:microsoft.com/office/officeart/2005/8/layout/vList2"/>
    <dgm:cxn modelId="{DCA8E060-E427-4995-8776-BFD209DCEEB4}" type="presOf" srcId="{94604B51-224D-4342-96A4-C45C1DCE14E9}" destId="{4DDC889D-76F5-45A3-8867-A894D2990F70}" srcOrd="0" destOrd="0" presId="urn:microsoft.com/office/officeart/2005/8/layout/vList2"/>
    <dgm:cxn modelId="{06099841-3139-4264-B1FB-5AAC25B4705A}" type="presOf" srcId="{35D5164E-1206-420B-9C39-D7659677C5E8}" destId="{E1F3AA08-9C5F-4557-94F8-802FBE169D14}" srcOrd="0" destOrd="0" presId="urn:microsoft.com/office/officeart/2005/8/layout/vList2"/>
    <dgm:cxn modelId="{D8EB3662-DAF1-460B-8427-0FDFF8B878F1}" type="presOf" srcId="{6B74BDCD-BD89-4357-86C5-4336FFE0185C}" destId="{54632CDE-5C27-43B2-8D96-8D27B247AD5D}" srcOrd="0" destOrd="0" presId="urn:microsoft.com/office/officeart/2005/8/layout/vList2"/>
    <dgm:cxn modelId="{AC46C864-69F3-4F48-A93C-27146345FC77}" type="presOf" srcId="{E29666FE-3185-4C1C-A6EC-672ECDD412B3}" destId="{CD47B0EE-3DF6-4188-A4F7-4CF239F9C94A}" srcOrd="0" destOrd="0" presId="urn:microsoft.com/office/officeart/2005/8/layout/vList2"/>
    <dgm:cxn modelId="{75E81245-33AC-4A64-986B-8D1CC567300B}" type="presOf" srcId="{557C332C-0FBC-4E79-B7C5-269179B6179D}" destId="{BFAD5C86-6CC0-46B4-A32B-7739533EF874}" srcOrd="0" destOrd="0" presId="urn:microsoft.com/office/officeart/2005/8/layout/vList2"/>
    <dgm:cxn modelId="{68235A72-6A16-40FA-91BA-3A22DD53F597}" type="presOf" srcId="{60FF6DA1-DCCC-4E27-AC8D-E87AEB1082A3}" destId="{8D870E0B-AAA1-4EB3-98CB-23AC65C9BFFF}" srcOrd="0" destOrd="0" presId="urn:microsoft.com/office/officeart/2005/8/layout/vList2"/>
    <dgm:cxn modelId="{D8322875-DC88-4D3E-AD96-EE0F6F0EEEBD}" srcId="{35DDB65D-7E73-4589-9EDB-880C8E134A8B}" destId="{35D5164E-1206-420B-9C39-D7659677C5E8}" srcOrd="0" destOrd="0" parTransId="{5593BF54-6CBD-4746-B98A-F01407F81554}" sibTransId="{30A52EDC-E2E0-49BB-9A16-170378E521CE}"/>
    <dgm:cxn modelId="{0C4833B2-8A3D-4028-B64B-0E4AD083B069}" srcId="{35DDB65D-7E73-4589-9EDB-880C8E134A8B}" destId="{0E1BBAAE-A5A2-473B-8AA1-113F2D066EA7}" srcOrd="4" destOrd="0" parTransId="{A9BDD828-B2B4-48DC-87C3-7029206F2FBD}" sibTransId="{F028AC15-0A1D-428F-BA79-20ECA7C07536}"/>
    <dgm:cxn modelId="{1C63C8BB-E53B-4979-92A9-FD445945EDED}" type="presOf" srcId="{0E1BBAAE-A5A2-473B-8AA1-113F2D066EA7}" destId="{EDA7D62F-B171-4653-91B4-10506C950EAA}" srcOrd="0" destOrd="0" presId="urn:microsoft.com/office/officeart/2005/8/layout/vList2"/>
    <dgm:cxn modelId="{8229A4E5-9CA3-4F03-8B54-C2DB4DA914CF}" srcId="{35DDB65D-7E73-4589-9EDB-880C8E134A8B}" destId="{60FF6DA1-DCCC-4E27-AC8D-E87AEB1082A3}" srcOrd="6" destOrd="0" parTransId="{2C2847DB-B311-4D75-8109-51C6F7B16384}" sibTransId="{B2C61483-6612-4A95-95AD-1210BB0C1295}"/>
    <dgm:cxn modelId="{C5C316FF-49FA-48B7-8192-B68187F1AB0E}" srcId="{35DDB65D-7E73-4589-9EDB-880C8E134A8B}" destId="{553DAAB0-AF65-4C7F-8C06-61BF040DAA92}" srcOrd="1" destOrd="0" parTransId="{7068B07F-F4AD-4DED-84D9-00FCAB2A6544}" sibTransId="{9BC7E24B-BED7-4FFA-8EF7-462C83ECD9A2}"/>
    <dgm:cxn modelId="{FA03E984-2C2F-4FCA-A7A5-9A35C41A23C2}" type="presParOf" srcId="{D9B577DB-929D-4BC3-B5A9-9F22C9F1ECC1}" destId="{E1F3AA08-9C5F-4557-94F8-802FBE169D14}" srcOrd="0" destOrd="0" presId="urn:microsoft.com/office/officeart/2005/8/layout/vList2"/>
    <dgm:cxn modelId="{A94207B9-3040-47D0-B342-3AF32FF6BA45}" type="presParOf" srcId="{D9B577DB-929D-4BC3-B5A9-9F22C9F1ECC1}" destId="{71F3FFAF-B2A2-4F08-A6B2-10D3F49C1A7F}" srcOrd="1" destOrd="0" presId="urn:microsoft.com/office/officeart/2005/8/layout/vList2"/>
    <dgm:cxn modelId="{9A2D6303-A899-4EEF-B0B9-ECB8112D0D34}" type="presParOf" srcId="{D9B577DB-929D-4BC3-B5A9-9F22C9F1ECC1}" destId="{F3D6C8E5-3D3D-49DA-B7FB-7E58D4EBDB76}" srcOrd="2" destOrd="0" presId="urn:microsoft.com/office/officeart/2005/8/layout/vList2"/>
    <dgm:cxn modelId="{942A78A0-D5EF-49BD-8AF2-12254CEAA8CD}" type="presParOf" srcId="{D9B577DB-929D-4BC3-B5A9-9F22C9F1ECC1}" destId="{A5F33E70-1E1E-4970-AB8B-BD521F5687B5}" srcOrd="3" destOrd="0" presId="urn:microsoft.com/office/officeart/2005/8/layout/vList2"/>
    <dgm:cxn modelId="{746E6FC3-910C-4CAE-AD9F-C52BA1870773}" type="presParOf" srcId="{D9B577DB-929D-4BC3-B5A9-9F22C9F1ECC1}" destId="{BFAD5C86-6CC0-46B4-A32B-7739533EF874}" srcOrd="4" destOrd="0" presId="urn:microsoft.com/office/officeart/2005/8/layout/vList2"/>
    <dgm:cxn modelId="{85B85E47-AA3F-4474-A596-693E414D7F1A}" type="presParOf" srcId="{D9B577DB-929D-4BC3-B5A9-9F22C9F1ECC1}" destId="{B484121F-F53B-4127-904D-63C7FD9BE5BC}" srcOrd="5" destOrd="0" presId="urn:microsoft.com/office/officeart/2005/8/layout/vList2"/>
    <dgm:cxn modelId="{4EF88BDF-0A83-4CEB-A695-D9C262756E1D}" type="presParOf" srcId="{D9B577DB-929D-4BC3-B5A9-9F22C9F1ECC1}" destId="{CD47B0EE-3DF6-4188-A4F7-4CF239F9C94A}" srcOrd="6" destOrd="0" presId="urn:microsoft.com/office/officeart/2005/8/layout/vList2"/>
    <dgm:cxn modelId="{4D30D1C9-CF3E-4656-AA86-05DCDBA317E8}" type="presParOf" srcId="{D9B577DB-929D-4BC3-B5A9-9F22C9F1ECC1}" destId="{2D1A6A25-7F8D-4A17-85EC-A5DCD62F6DC3}" srcOrd="7" destOrd="0" presId="urn:microsoft.com/office/officeart/2005/8/layout/vList2"/>
    <dgm:cxn modelId="{8D726DAF-101C-482B-8B92-FAE11ED12E07}" type="presParOf" srcId="{D9B577DB-929D-4BC3-B5A9-9F22C9F1ECC1}" destId="{EDA7D62F-B171-4653-91B4-10506C950EAA}" srcOrd="8" destOrd="0" presId="urn:microsoft.com/office/officeart/2005/8/layout/vList2"/>
    <dgm:cxn modelId="{BA6CCA3A-AD22-4296-A36B-E242AF8F5EC8}" type="presParOf" srcId="{D9B577DB-929D-4BC3-B5A9-9F22C9F1ECC1}" destId="{14F966C1-249B-46AD-8D5B-53A17F31C65A}" srcOrd="9" destOrd="0" presId="urn:microsoft.com/office/officeart/2005/8/layout/vList2"/>
    <dgm:cxn modelId="{964AF7A7-4346-4D8B-BB8B-31BF67DE4059}" type="presParOf" srcId="{D9B577DB-929D-4BC3-B5A9-9F22C9F1ECC1}" destId="{54632CDE-5C27-43B2-8D96-8D27B247AD5D}" srcOrd="10" destOrd="0" presId="urn:microsoft.com/office/officeart/2005/8/layout/vList2"/>
    <dgm:cxn modelId="{526AE964-9EC2-44E7-960B-6CB73FA7E9DE}" type="presParOf" srcId="{D9B577DB-929D-4BC3-B5A9-9F22C9F1ECC1}" destId="{F88272A2-7804-49DD-AB71-13B239A7C658}" srcOrd="11" destOrd="0" presId="urn:microsoft.com/office/officeart/2005/8/layout/vList2"/>
    <dgm:cxn modelId="{22526D77-086C-4FBD-A468-570CB0F3988A}" type="presParOf" srcId="{D9B577DB-929D-4BC3-B5A9-9F22C9F1ECC1}" destId="{8D870E0B-AAA1-4EB3-98CB-23AC65C9BFFF}" srcOrd="12" destOrd="0" presId="urn:microsoft.com/office/officeart/2005/8/layout/vList2"/>
    <dgm:cxn modelId="{4BE52E02-ED9E-454B-A67C-7A33D282FA75}" type="presParOf" srcId="{D9B577DB-929D-4BC3-B5A9-9F22C9F1ECC1}" destId="{E89A2D1B-28D2-4163-BC85-8820775E3C29}" srcOrd="13" destOrd="0" presId="urn:microsoft.com/office/officeart/2005/8/layout/vList2"/>
    <dgm:cxn modelId="{1398C4B6-D135-4EF3-932A-F732BAA70AA8}" type="presParOf" srcId="{D9B577DB-929D-4BC3-B5A9-9F22C9F1ECC1}" destId="{4DDC889D-76F5-45A3-8867-A894D2990F70}" srcOrd="1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EE5648B-3B0C-4580-B32F-8A055CA13FFC}" type="doc">
      <dgm:prSet loTypeId="urn:microsoft.com/office/officeart/2018/2/layout/IconVerticalSolidList" loCatId="icon" qsTypeId="urn:microsoft.com/office/officeart/2005/8/quickstyle/simple1" qsCatId="simple" csTypeId="urn:microsoft.com/office/officeart/2005/8/colors/colorful4" csCatId="colorful" phldr="1"/>
      <dgm:spPr/>
      <dgm:t>
        <a:bodyPr/>
        <a:lstStyle/>
        <a:p>
          <a:endParaRPr lang="en-US"/>
        </a:p>
      </dgm:t>
    </dgm:pt>
    <dgm:pt modelId="{772080C9-059C-4831-BDAB-26E16FF8BDB3}">
      <dgm:prSet/>
      <dgm:spPr/>
      <dgm:t>
        <a:bodyPr/>
        <a:lstStyle/>
        <a:p>
          <a:pPr>
            <a:lnSpc>
              <a:spcPct val="100000"/>
            </a:lnSpc>
          </a:pPr>
          <a:r>
            <a:rPr lang="en-GB" b="0" i="0" dirty="0"/>
            <a:t>Psychology curriculum - It is important to me that my psychology curriculum covers topics about the experiences of BAME communities and / or individuals</a:t>
          </a:r>
          <a:r>
            <a:rPr lang="en-GB" dirty="0"/>
            <a:t> – 6% neutral, 3% negative, 91% positive</a:t>
          </a:r>
          <a:endParaRPr lang="en-US" dirty="0"/>
        </a:p>
      </dgm:t>
    </dgm:pt>
    <dgm:pt modelId="{694E21B8-47BC-46E0-939B-04809FD53D79}" type="parTrans" cxnId="{DDAD879C-D5A5-4375-A980-1AB7064D372E}">
      <dgm:prSet/>
      <dgm:spPr/>
      <dgm:t>
        <a:bodyPr/>
        <a:lstStyle/>
        <a:p>
          <a:endParaRPr lang="en-US"/>
        </a:p>
      </dgm:t>
    </dgm:pt>
    <dgm:pt modelId="{5C7E9846-19C6-43AC-8BD6-B9BB8D504F80}" type="sibTrans" cxnId="{DDAD879C-D5A5-4375-A980-1AB7064D372E}">
      <dgm:prSet/>
      <dgm:spPr/>
      <dgm:t>
        <a:bodyPr/>
        <a:lstStyle/>
        <a:p>
          <a:endParaRPr lang="en-US"/>
        </a:p>
      </dgm:t>
    </dgm:pt>
    <dgm:pt modelId="{8AE36A88-6FD5-4B63-BA50-E279AC2DD45C}">
      <dgm:prSet/>
      <dgm:spPr/>
      <dgm:t>
        <a:bodyPr/>
        <a:lstStyle/>
        <a:p>
          <a:pPr>
            <a:lnSpc>
              <a:spcPct val="100000"/>
            </a:lnSpc>
          </a:pPr>
          <a:r>
            <a:rPr lang="en-GB"/>
            <a:t>Psychology curriculum - My psychology curriculum / modules reflect topics which represent people from BAME backgrounds -27% disagree, 25% neutral, 48% agree</a:t>
          </a:r>
          <a:endParaRPr lang="en-US"/>
        </a:p>
      </dgm:t>
    </dgm:pt>
    <dgm:pt modelId="{EBAF5382-4BF2-40C5-914E-4D97F7CE1A08}" type="parTrans" cxnId="{E4D12F40-8F7D-4514-BA50-B3A48EDC5D70}">
      <dgm:prSet/>
      <dgm:spPr/>
      <dgm:t>
        <a:bodyPr/>
        <a:lstStyle/>
        <a:p>
          <a:endParaRPr lang="en-US"/>
        </a:p>
      </dgm:t>
    </dgm:pt>
    <dgm:pt modelId="{29366F95-8B31-4553-97B0-E8E0F2E68A9D}" type="sibTrans" cxnId="{E4D12F40-8F7D-4514-BA50-B3A48EDC5D70}">
      <dgm:prSet/>
      <dgm:spPr/>
      <dgm:t>
        <a:bodyPr/>
        <a:lstStyle/>
        <a:p>
          <a:endParaRPr lang="en-US"/>
        </a:p>
      </dgm:t>
    </dgm:pt>
    <dgm:pt modelId="{F15B8051-B75D-48B7-9367-D5846BF02E2D}">
      <dgm:prSet/>
      <dgm:spPr/>
      <dgm:t>
        <a:bodyPr/>
        <a:lstStyle/>
        <a:p>
          <a:pPr>
            <a:lnSpc>
              <a:spcPct val="100000"/>
            </a:lnSpc>
          </a:pPr>
          <a:r>
            <a:rPr lang="en-GB"/>
            <a:t>Psychology curriculum - It is important to me that my psychology curriculum explores the experiences of BAME communities and / or individuals – 1% disagree, 2% neutral, 97% agree</a:t>
          </a:r>
          <a:endParaRPr lang="en-US"/>
        </a:p>
      </dgm:t>
    </dgm:pt>
    <dgm:pt modelId="{4F00DE24-CB21-47A1-AA54-0C725A044309}" type="parTrans" cxnId="{C2E5D995-F190-46BA-B75F-EEF5A2AAD0FD}">
      <dgm:prSet/>
      <dgm:spPr/>
      <dgm:t>
        <a:bodyPr/>
        <a:lstStyle/>
        <a:p>
          <a:endParaRPr lang="en-US"/>
        </a:p>
      </dgm:t>
    </dgm:pt>
    <dgm:pt modelId="{9EC4F389-1372-4D13-88BF-0CA54FD06DC0}" type="sibTrans" cxnId="{C2E5D995-F190-46BA-B75F-EEF5A2AAD0FD}">
      <dgm:prSet/>
      <dgm:spPr/>
      <dgm:t>
        <a:bodyPr/>
        <a:lstStyle/>
        <a:p>
          <a:endParaRPr lang="en-US"/>
        </a:p>
      </dgm:t>
    </dgm:pt>
    <dgm:pt modelId="{E9623A92-68F8-455B-849F-6F526184B9B6}" type="pres">
      <dgm:prSet presAssocID="{4EE5648B-3B0C-4580-B32F-8A055CA13FFC}" presName="root" presStyleCnt="0">
        <dgm:presLayoutVars>
          <dgm:dir/>
          <dgm:resizeHandles val="exact"/>
        </dgm:presLayoutVars>
      </dgm:prSet>
      <dgm:spPr/>
    </dgm:pt>
    <dgm:pt modelId="{D3DE1289-8D02-4412-8939-21B90A9AE4EB}" type="pres">
      <dgm:prSet presAssocID="{772080C9-059C-4831-BDAB-26E16FF8BDB3}" presName="compNode" presStyleCnt="0"/>
      <dgm:spPr/>
    </dgm:pt>
    <dgm:pt modelId="{6C2CCC7A-253D-4CE3-8167-E39CA96F162E}" type="pres">
      <dgm:prSet presAssocID="{772080C9-059C-4831-BDAB-26E16FF8BDB3}" presName="bgRect" presStyleLbl="bgShp" presStyleIdx="0" presStyleCnt="3"/>
      <dgm:spPr/>
    </dgm:pt>
    <dgm:pt modelId="{B0BB0119-7A7C-463A-8847-A99F3205B186}" type="pres">
      <dgm:prSet presAssocID="{772080C9-059C-4831-BDAB-26E16FF8BDB3}"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Brain in head"/>
        </a:ext>
      </dgm:extLst>
    </dgm:pt>
    <dgm:pt modelId="{65F39176-27FA-4F06-987E-6597212A67C7}" type="pres">
      <dgm:prSet presAssocID="{772080C9-059C-4831-BDAB-26E16FF8BDB3}" presName="spaceRect" presStyleCnt="0"/>
      <dgm:spPr/>
    </dgm:pt>
    <dgm:pt modelId="{2A2F68C5-8A2C-4ADB-A36D-34EB1F7C3EE1}" type="pres">
      <dgm:prSet presAssocID="{772080C9-059C-4831-BDAB-26E16FF8BDB3}" presName="parTx" presStyleLbl="revTx" presStyleIdx="0" presStyleCnt="3">
        <dgm:presLayoutVars>
          <dgm:chMax val="0"/>
          <dgm:chPref val="0"/>
        </dgm:presLayoutVars>
      </dgm:prSet>
      <dgm:spPr/>
    </dgm:pt>
    <dgm:pt modelId="{0CB17DC6-81B6-4B3D-BC75-175DACEBAEEA}" type="pres">
      <dgm:prSet presAssocID="{5C7E9846-19C6-43AC-8BD6-B9BB8D504F80}" presName="sibTrans" presStyleCnt="0"/>
      <dgm:spPr/>
    </dgm:pt>
    <dgm:pt modelId="{770E2248-102C-4D15-A214-A435FEDD8D44}" type="pres">
      <dgm:prSet presAssocID="{8AE36A88-6FD5-4B63-BA50-E279AC2DD45C}" presName="compNode" presStyleCnt="0"/>
      <dgm:spPr/>
    </dgm:pt>
    <dgm:pt modelId="{70A13490-886B-4299-8204-7B63917391B3}" type="pres">
      <dgm:prSet presAssocID="{8AE36A88-6FD5-4B63-BA50-E279AC2DD45C}" presName="bgRect" presStyleLbl="bgShp" presStyleIdx="1" presStyleCnt="3"/>
      <dgm:spPr/>
    </dgm:pt>
    <dgm:pt modelId="{786AFE90-434A-4A62-BB3B-8583B4B40D9C}" type="pres">
      <dgm:prSet presAssocID="{8AE36A88-6FD5-4B63-BA50-E279AC2DD45C}"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Diploma Roll"/>
        </a:ext>
      </dgm:extLst>
    </dgm:pt>
    <dgm:pt modelId="{D4803FEE-A08A-4991-86F6-5D3B0248AECE}" type="pres">
      <dgm:prSet presAssocID="{8AE36A88-6FD5-4B63-BA50-E279AC2DD45C}" presName="spaceRect" presStyleCnt="0"/>
      <dgm:spPr/>
    </dgm:pt>
    <dgm:pt modelId="{CEFEC707-1486-44DA-9C89-83E8385A3D89}" type="pres">
      <dgm:prSet presAssocID="{8AE36A88-6FD5-4B63-BA50-E279AC2DD45C}" presName="parTx" presStyleLbl="revTx" presStyleIdx="1" presStyleCnt="3">
        <dgm:presLayoutVars>
          <dgm:chMax val="0"/>
          <dgm:chPref val="0"/>
        </dgm:presLayoutVars>
      </dgm:prSet>
      <dgm:spPr/>
    </dgm:pt>
    <dgm:pt modelId="{79C84943-BD1F-4449-B596-9DA4672011FD}" type="pres">
      <dgm:prSet presAssocID="{29366F95-8B31-4553-97B0-E8E0F2E68A9D}" presName="sibTrans" presStyleCnt="0"/>
      <dgm:spPr/>
    </dgm:pt>
    <dgm:pt modelId="{5B80DA76-CC20-4A1C-B556-97454C2B1BDF}" type="pres">
      <dgm:prSet presAssocID="{F15B8051-B75D-48B7-9367-D5846BF02E2D}" presName="compNode" presStyleCnt="0"/>
      <dgm:spPr/>
    </dgm:pt>
    <dgm:pt modelId="{DBCA8118-5076-40C6-A0FD-996630CF6DC0}" type="pres">
      <dgm:prSet presAssocID="{F15B8051-B75D-48B7-9367-D5846BF02E2D}" presName="bgRect" presStyleLbl="bgShp" presStyleIdx="2" presStyleCnt="3"/>
      <dgm:spPr/>
    </dgm:pt>
    <dgm:pt modelId="{288EA3AF-DE6A-4F47-874C-ED5A8CAB368C}" type="pres">
      <dgm:prSet presAssocID="{F15B8051-B75D-48B7-9367-D5846BF02E2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Brain"/>
        </a:ext>
      </dgm:extLst>
    </dgm:pt>
    <dgm:pt modelId="{419D4AA2-0B6F-4FFE-8286-7DBCFD8C96A4}" type="pres">
      <dgm:prSet presAssocID="{F15B8051-B75D-48B7-9367-D5846BF02E2D}" presName="spaceRect" presStyleCnt="0"/>
      <dgm:spPr/>
    </dgm:pt>
    <dgm:pt modelId="{67DE99E3-01AD-415F-9D33-1E02BAD0A24C}" type="pres">
      <dgm:prSet presAssocID="{F15B8051-B75D-48B7-9367-D5846BF02E2D}" presName="parTx" presStyleLbl="revTx" presStyleIdx="2" presStyleCnt="3">
        <dgm:presLayoutVars>
          <dgm:chMax val="0"/>
          <dgm:chPref val="0"/>
        </dgm:presLayoutVars>
      </dgm:prSet>
      <dgm:spPr/>
    </dgm:pt>
  </dgm:ptLst>
  <dgm:cxnLst>
    <dgm:cxn modelId="{DB783336-0D4D-475B-A5B6-37998FDC2477}" type="presOf" srcId="{772080C9-059C-4831-BDAB-26E16FF8BDB3}" destId="{2A2F68C5-8A2C-4ADB-A36D-34EB1F7C3EE1}" srcOrd="0" destOrd="0" presId="urn:microsoft.com/office/officeart/2018/2/layout/IconVerticalSolidList"/>
    <dgm:cxn modelId="{E4D12F40-8F7D-4514-BA50-B3A48EDC5D70}" srcId="{4EE5648B-3B0C-4580-B32F-8A055CA13FFC}" destId="{8AE36A88-6FD5-4B63-BA50-E279AC2DD45C}" srcOrd="1" destOrd="0" parTransId="{EBAF5382-4BF2-40C5-914E-4D97F7CE1A08}" sibTransId="{29366F95-8B31-4553-97B0-E8E0F2E68A9D}"/>
    <dgm:cxn modelId="{AF90FF5D-7E69-4BAB-9A67-223F8786C638}" type="presOf" srcId="{8AE36A88-6FD5-4B63-BA50-E279AC2DD45C}" destId="{CEFEC707-1486-44DA-9C89-83E8385A3D89}" srcOrd="0" destOrd="0" presId="urn:microsoft.com/office/officeart/2018/2/layout/IconVerticalSolidList"/>
    <dgm:cxn modelId="{EE989265-744A-4CA3-AE96-E1EA7C9E45D1}" type="presOf" srcId="{F15B8051-B75D-48B7-9367-D5846BF02E2D}" destId="{67DE99E3-01AD-415F-9D33-1E02BAD0A24C}" srcOrd="0" destOrd="0" presId="urn:microsoft.com/office/officeart/2018/2/layout/IconVerticalSolidList"/>
    <dgm:cxn modelId="{C2E5D995-F190-46BA-B75F-EEF5A2AAD0FD}" srcId="{4EE5648B-3B0C-4580-B32F-8A055CA13FFC}" destId="{F15B8051-B75D-48B7-9367-D5846BF02E2D}" srcOrd="2" destOrd="0" parTransId="{4F00DE24-CB21-47A1-AA54-0C725A044309}" sibTransId="{9EC4F389-1372-4D13-88BF-0CA54FD06DC0}"/>
    <dgm:cxn modelId="{DDAD879C-D5A5-4375-A980-1AB7064D372E}" srcId="{4EE5648B-3B0C-4580-B32F-8A055CA13FFC}" destId="{772080C9-059C-4831-BDAB-26E16FF8BDB3}" srcOrd="0" destOrd="0" parTransId="{694E21B8-47BC-46E0-939B-04809FD53D79}" sibTransId="{5C7E9846-19C6-43AC-8BD6-B9BB8D504F80}"/>
    <dgm:cxn modelId="{7177E4FA-5C36-4DCD-BFB8-6D5CA497C0AA}" type="presOf" srcId="{4EE5648B-3B0C-4580-B32F-8A055CA13FFC}" destId="{E9623A92-68F8-455B-849F-6F526184B9B6}" srcOrd="0" destOrd="0" presId="urn:microsoft.com/office/officeart/2018/2/layout/IconVerticalSolidList"/>
    <dgm:cxn modelId="{1F9E237A-2825-41F9-9F4B-5F3A96145494}" type="presParOf" srcId="{E9623A92-68F8-455B-849F-6F526184B9B6}" destId="{D3DE1289-8D02-4412-8939-21B90A9AE4EB}" srcOrd="0" destOrd="0" presId="urn:microsoft.com/office/officeart/2018/2/layout/IconVerticalSolidList"/>
    <dgm:cxn modelId="{854056EF-3ED6-4727-9559-127BB8E0A899}" type="presParOf" srcId="{D3DE1289-8D02-4412-8939-21B90A9AE4EB}" destId="{6C2CCC7A-253D-4CE3-8167-E39CA96F162E}" srcOrd="0" destOrd="0" presId="urn:microsoft.com/office/officeart/2018/2/layout/IconVerticalSolidList"/>
    <dgm:cxn modelId="{3127C448-9A28-43ED-83D6-3A49F3BF0762}" type="presParOf" srcId="{D3DE1289-8D02-4412-8939-21B90A9AE4EB}" destId="{B0BB0119-7A7C-463A-8847-A99F3205B186}" srcOrd="1" destOrd="0" presId="urn:microsoft.com/office/officeart/2018/2/layout/IconVerticalSolidList"/>
    <dgm:cxn modelId="{C989D4C4-53B4-474D-AD8B-64201DC50765}" type="presParOf" srcId="{D3DE1289-8D02-4412-8939-21B90A9AE4EB}" destId="{65F39176-27FA-4F06-987E-6597212A67C7}" srcOrd="2" destOrd="0" presId="urn:microsoft.com/office/officeart/2018/2/layout/IconVerticalSolidList"/>
    <dgm:cxn modelId="{11608782-EEA7-4CF2-BC77-1B9402D04D86}" type="presParOf" srcId="{D3DE1289-8D02-4412-8939-21B90A9AE4EB}" destId="{2A2F68C5-8A2C-4ADB-A36D-34EB1F7C3EE1}" srcOrd="3" destOrd="0" presId="urn:microsoft.com/office/officeart/2018/2/layout/IconVerticalSolidList"/>
    <dgm:cxn modelId="{15B158A9-E3E9-4727-BA3C-B72879D11FCB}" type="presParOf" srcId="{E9623A92-68F8-455B-849F-6F526184B9B6}" destId="{0CB17DC6-81B6-4B3D-BC75-175DACEBAEEA}" srcOrd="1" destOrd="0" presId="urn:microsoft.com/office/officeart/2018/2/layout/IconVerticalSolidList"/>
    <dgm:cxn modelId="{CAB3369F-EDD7-482E-B001-511A0B976936}" type="presParOf" srcId="{E9623A92-68F8-455B-849F-6F526184B9B6}" destId="{770E2248-102C-4D15-A214-A435FEDD8D44}" srcOrd="2" destOrd="0" presId="urn:microsoft.com/office/officeart/2018/2/layout/IconVerticalSolidList"/>
    <dgm:cxn modelId="{B77214A7-BF6A-4CF9-80FB-640DD7EFBFBA}" type="presParOf" srcId="{770E2248-102C-4D15-A214-A435FEDD8D44}" destId="{70A13490-886B-4299-8204-7B63917391B3}" srcOrd="0" destOrd="0" presId="urn:microsoft.com/office/officeart/2018/2/layout/IconVerticalSolidList"/>
    <dgm:cxn modelId="{7D6C5AA8-341A-4168-A1DB-428CC1A35E7B}" type="presParOf" srcId="{770E2248-102C-4D15-A214-A435FEDD8D44}" destId="{786AFE90-434A-4A62-BB3B-8583B4B40D9C}" srcOrd="1" destOrd="0" presId="urn:microsoft.com/office/officeart/2018/2/layout/IconVerticalSolidList"/>
    <dgm:cxn modelId="{F46A7A30-FCC7-4230-AE0F-B8AE25B27CC7}" type="presParOf" srcId="{770E2248-102C-4D15-A214-A435FEDD8D44}" destId="{D4803FEE-A08A-4991-86F6-5D3B0248AECE}" srcOrd="2" destOrd="0" presId="urn:microsoft.com/office/officeart/2018/2/layout/IconVerticalSolidList"/>
    <dgm:cxn modelId="{DFA25F98-86FD-4D03-B840-DD9102574ED1}" type="presParOf" srcId="{770E2248-102C-4D15-A214-A435FEDD8D44}" destId="{CEFEC707-1486-44DA-9C89-83E8385A3D89}" srcOrd="3" destOrd="0" presId="urn:microsoft.com/office/officeart/2018/2/layout/IconVerticalSolidList"/>
    <dgm:cxn modelId="{0420C635-CBF8-4B15-BF22-69CC9114C095}" type="presParOf" srcId="{E9623A92-68F8-455B-849F-6F526184B9B6}" destId="{79C84943-BD1F-4449-B596-9DA4672011FD}" srcOrd="3" destOrd="0" presId="urn:microsoft.com/office/officeart/2018/2/layout/IconVerticalSolidList"/>
    <dgm:cxn modelId="{DB92D268-6242-4DEE-A966-FEE21B4658BE}" type="presParOf" srcId="{E9623A92-68F8-455B-849F-6F526184B9B6}" destId="{5B80DA76-CC20-4A1C-B556-97454C2B1BDF}" srcOrd="4" destOrd="0" presId="urn:microsoft.com/office/officeart/2018/2/layout/IconVerticalSolidList"/>
    <dgm:cxn modelId="{871BB22B-5568-4A20-9978-326CD7DE386F}" type="presParOf" srcId="{5B80DA76-CC20-4A1C-B556-97454C2B1BDF}" destId="{DBCA8118-5076-40C6-A0FD-996630CF6DC0}" srcOrd="0" destOrd="0" presId="urn:microsoft.com/office/officeart/2018/2/layout/IconVerticalSolidList"/>
    <dgm:cxn modelId="{E337B85A-CB0B-4DC0-A2D0-1AF14CA8F059}" type="presParOf" srcId="{5B80DA76-CC20-4A1C-B556-97454C2B1BDF}" destId="{288EA3AF-DE6A-4F47-874C-ED5A8CAB368C}" srcOrd="1" destOrd="0" presId="urn:microsoft.com/office/officeart/2018/2/layout/IconVerticalSolidList"/>
    <dgm:cxn modelId="{C023F46F-A8FB-4B0A-BEAB-D4ED5C7F3BA3}" type="presParOf" srcId="{5B80DA76-CC20-4A1C-B556-97454C2B1BDF}" destId="{419D4AA2-0B6F-4FFE-8286-7DBCFD8C96A4}" srcOrd="2" destOrd="0" presId="urn:microsoft.com/office/officeart/2018/2/layout/IconVerticalSolidList"/>
    <dgm:cxn modelId="{DE705E5B-984E-4606-B36D-6C10D2493CF8}" type="presParOf" srcId="{5B80DA76-CC20-4A1C-B556-97454C2B1BDF}" destId="{67DE99E3-01AD-415F-9D33-1E02BAD0A24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AE3E93F-F637-4112-82E8-FA885F54A53C}" type="doc">
      <dgm:prSet loTypeId="urn:microsoft.com/office/officeart/2005/8/layout/vList2" loCatId="list" qsTypeId="urn:microsoft.com/office/officeart/2005/8/quickstyle/simple1" qsCatId="simple" csTypeId="urn:microsoft.com/office/officeart/2005/8/colors/accent0_1" csCatId="mainScheme"/>
      <dgm:spPr/>
      <dgm:t>
        <a:bodyPr/>
        <a:lstStyle/>
        <a:p>
          <a:endParaRPr lang="en-US"/>
        </a:p>
      </dgm:t>
    </dgm:pt>
    <dgm:pt modelId="{C1A9BC3E-4BEB-4B1D-A4BA-41029FF208C3}">
      <dgm:prSet/>
      <dgm:spPr/>
      <dgm:t>
        <a:bodyPr/>
        <a:lstStyle/>
        <a:p>
          <a:r>
            <a:rPr lang="en-GB" dirty="0"/>
            <a:t>Identify with term BAME =22% no, 8% N/A and 70%% yes</a:t>
          </a:r>
          <a:endParaRPr lang="en-US" dirty="0"/>
        </a:p>
      </dgm:t>
    </dgm:pt>
    <dgm:pt modelId="{CCA34170-96C9-4B6C-8267-06D24B010F39}" type="parTrans" cxnId="{85BFC0AE-2A91-41DA-BB5D-CCC054ABE7F0}">
      <dgm:prSet/>
      <dgm:spPr/>
      <dgm:t>
        <a:bodyPr/>
        <a:lstStyle/>
        <a:p>
          <a:endParaRPr lang="en-US"/>
        </a:p>
      </dgm:t>
    </dgm:pt>
    <dgm:pt modelId="{1D471E8E-D38A-4DCB-823A-489B57A5B1DF}" type="sibTrans" cxnId="{85BFC0AE-2A91-41DA-BB5D-CCC054ABE7F0}">
      <dgm:prSet/>
      <dgm:spPr/>
      <dgm:t>
        <a:bodyPr/>
        <a:lstStyle/>
        <a:p>
          <a:endParaRPr lang="en-US"/>
        </a:p>
      </dgm:t>
    </dgm:pt>
    <dgm:pt modelId="{9A540C59-96AF-470B-8AA0-7D8874A7F5B4}">
      <dgm:prSet/>
      <dgm:spPr/>
      <dgm:t>
        <a:bodyPr/>
        <a:lstStyle/>
        <a:p>
          <a:r>
            <a:rPr lang="en-GB"/>
            <a:t>Coming from a BAME background has negatively affected how I engage with my Psychology course 12% agree, 25% neutral and 58% disagree with statement </a:t>
          </a:r>
          <a:endParaRPr lang="en-US"/>
        </a:p>
      </dgm:t>
    </dgm:pt>
    <dgm:pt modelId="{6DC949B9-7804-4736-B623-6845FF539570}" type="parTrans" cxnId="{54C06181-DD1F-40D1-8A52-7DCFA440081D}">
      <dgm:prSet/>
      <dgm:spPr/>
      <dgm:t>
        <a:bodyPr/>
        <a:lstStyle/>
        <a:p>
          <a:endParaRPr lang="en-US"/>
        </a:p>
      </dgm:t>
    </dgm:pt>
    <dgm:pt modelId="{5BDABB88-CAF0-4A50-9C8A-D7FB0CA32451}" type="sibTrans" cxnId="{54C06181-DD1F-40D1-8A52-7DCFA440081D}">
      <dgm:prSet/>
      <dgm:spPr/>
      <dgm:t>
        <a:bodyPr/>
        <a:lstStyle/>
        <a:p>
          <a:endParaRPr lang="en-US"/>
        </a:p>
      </dgm:t>
    </dgm:pt>
    <dgm:pt modelId="{7A64FC1C-7544-4731-9CB9-B41EFC7EFF37}">
      <dgm:prSet/>
      <dgm:spPr/>
      <dgm:t>
        <a:bodyPr/>
        <a:lstStyle/>
        <a:p>
          <a:r>
            <a:rPr lang="en-GB"/>
            <a:t>Comfortable talking of race and racism – 20% disagree, 18% neutral, 68% agree</a:t>
          </a:r>
          <a:endParaRPr lang="en-US"/>
        </a:p>
      </dgm:t>
    </dgm:pt>
    <dgm:pt modelId="{E04C1C23-E722-4836-88B3-97F930107F6F}" type="parTrans" cxnId="{9A3A5B82-CB38-43E1-A791-E3E57F6AF3FB}">
      <dgm:prSet/>
      <dgm:spPr/>
      <dgm:t>
        <a:bodyPr/>
        <a:lstStyle/>
        <a:p>
          <a:endParaRPr lang="en-US"/>
        </a:p>
      </dgm:t>
    </dgm:pt>
    <dgm:pt modelId="{71D65C05-DCFE-42D6-A8F5-D97FBF9D6915}" type="sibTrans" cxnId="{9A3A5B82-CB38-43E1-A791-E3E57F6AF3FB}">
      <dgm:prSet/>
      <dgm:spPr/>
      <dgm:t>
        <a:bodyPr/>
        <a:lstStyle/>
        <a:p>
          <a:endParaRPr lang="en-US"/>
        </a:p>
      </dgm:t>
    </dgm:pt>
    <dgm:pt modelId="{57F595D3-3268-4750-B168-D7C8304BF078}">
      <dgm:prSet/>
      <dgm:spPr/>
      <dgm:t>
        <a:bodyPr/>
        <a:lstStyle/>
        <a:p>
          <a:r>
            <a:rPr lang="en-GB"/>
            <a:t>Coming from a BAME background, I have felt out of place / lack a sense of belonging while studying Psychology  28% agree, 26% neutral and 46% disagree</a:t>
          </a:r>
          <a:endParaRPr lang="en-US"/>
        </a:p>
      </dgm:t>
    </dgm:pt>
    <dgm:pt modelId="{E53D176A-69D8-4443-A2DA-3308B0FCEF6D}" type="parTrans" cxnId="{33A34889-0A5D-42FE-A22C-35744451CEE5}">
      <dgm:prSet/>
      <dgm:spPr/>
      <dgm:t>
        <a:bodyPr/>
        <a:lstStyle/>
        <a:p>
          <a:endParaRPr lang="en-US"/>
        </a:p>
      </dgm:t>
    </dgm:pt>
    <dgm:pt modelId="{7CA1A582-3D42-4CB9-A156-F3956E28FC3D}" type="sibTrans" cxnId="{33A34889-0A5D-42FE-A22C-35744451CEE5}">
      <dgm:prSet/>
      <dgm:spPr/>
      <dgm:t>
        <a:bodyPr/>
        <a:lstStyle/>
        <a:p>
          <a:endParaRPr lang="en-US"/>
        </a:p>
      </dgm:t>
    </dgm:pt>
    <dgm:pt modelId="{5E2C7AF3-1C01-4DD3-A116-BD806C3E5B5C}">
      <dgm:prSet/>
      <dgm:spPr/>
      <dgm:t>
        <a:bodyPr/>
        <a:lstStyle/>
        <a:p>
          <a:r>
            <a:rPr lang="en-GB"/>
            <a:t>My non-BAME peers have accurate perceptions of the issues which BAME students face 30% disagree, 34% Neutral, 36% agree</a:t>
          </a:r>
          <a:endParaRPr lang="en-US"/>
        </a:p>
      </dgm:t>
    </dgm:pt>
    <dgm:pt modelId="{758421F4-3983-402C-AC70-906C68BD261E}" type="parTrans" cxnId="{C72BDB6F-A8E3-427C-8574-5C5397D2FB6B}">
      <dgm:prSet/>
      <dgm:spPr/>
      <dgm:t>
        <a:bodyPr/>
        <a:lstStyle/>
        <a:p>
          <a:endParaRPr lang="en-US"/>
        </a:p>
      </dgm:t>
    </dgm:pt>
    <dgm:pt modelId="{422DE775-2558-44C2-ADB5-5CBA78FEECF8}" type="sibTrans" cxnId="{C72BDB6F-A8E3-427C-8574-5C5397D2FB6B}">
      <dgm:prSet/>
      <dgm:spPr/>
      <dgm:t>
        <a:bodyPr/>
        <a:lstStyle/>
        <a:p>
          <a:endParaRPr lang="en-US"/>
        </a:p>
      </dgm:t>
    </dgm:pt>
    <dgm:pt modelId="{06141D05-DBDE-4530-B7CB-861AE98CE9D0}" type="pres">
      <dgm:prSet presAssocID="{7AE3E93F-F637-4112-82E8-FA885F54A53C}" presName="linear" presStyleCnt="0">
        <dgm:presLayoutVars>
          <dgm:animLvl val="lvl"/>
          <dgm:resizeHandles val="exact"/>
        </dgm:presLayoutVars>
      </dgm:prSet>
      <dgm:spPr/>
    </dgm:pt>
    <dgm:pt modelId="{DCE87969-04FE-46D3-9CD8-D1BA2ED8C1ED}" type="pres">
      <dgm:prSet presAssocID="{C1A9BC3E-4BEB-4B1D-A4BA-41029FF208C3}" presName="parentText" presStyleLbl="node1" presStyleIdx="0" presStyleCnt="5">
        <dgm:presLayoutVars>
          <dgm:chMax val="0"/>
          <dgm:bulletEnabled val="1"/>
        </dgm:presLayoutVars>
      </dgm:prSet>
      <dgm:spPr/>
    </dgm:pt>
    <dgm:pt modelId="{A1E39F64-D91A-4F37-92A8-36B9BF1BC01B}" type="pres">
      <dgm:prSet presAssocID="{1D471E8E-D38A-4DCB-823A-489B57A5B1DF}" presName="spacer" presStyleCnt="0"/>
      <dgm:spPr/>
    </dgm:pt>
    <dgm:pt modelId="{3A3980BF-DD93-4BC6-85F2-D78EECA6B45B}" type="pres">
      <dgm:prSet presAssocID="{9A540C59-96AF-470B-8AA0-7D8874A7F5B4}" presName="parentText" presStyleLbl="node1" presStyleIdx="1" presStyleCnt="5">
        <dgm:presLayoutVars>
          <dgm:chMax val="0"/>
          <dgm:bulletEnabled val="1"/>
        </dgm:presLayoutVars>
      </dgm:prSet>
      <dgm:spPr/>
    </dgm:pt>
    <dgm:pt modelId="{0952C89B-820C-46CF-9341-CE40042D47A3}" type="pres">
      <dgm:prSet presAssocID="{5BDABB88-CAF0-4A50-9C8A-D7FB0CA32451}" presName="spacer" presStyleCnt="0"/>
      <dgm:spPr/>
    </dgm:pt>
    <dgm:pt modelId="{C98D5E1D-09C6-4A7B-88D5-E86D82D59753}" type="pres">
      <dgm:prSet presAssocID="{7A64FC1C-7544-4731-9CB9-B41EFC7EFF37}" presName="parentText" presStyleLbl="node1" presStyleIdx="2" presStyleCnt="5">
        <dgm:presLayoutVars>
          <dgm:chMax val="0"/>
          <dgm:bulletEnabled val="1"/>
        </dgm:presLayoutVars>
      </dgm:prSet>
      <dgm:spPr/>
    </dgm:pt>
    <dgm:pt modelId="{E9DDF943-12B5-4FA5-AF69-D461CB302B64}" type="pres">
      <dgm:prSet presAssocID="{71D65C05-DCFE-42D6-A8F5-D97FBF9D6915}" presName="spacer" presStyleCnt="0"/>
      <dgm:spPr/>
    </dgm:pt>
    <dgm:pt modelId="{6E8FD3B3-E530-43FE-9E4B-55CD6EC2919C}" type="pres">
      <dgm:prSet presAssocID="{57F595D3-3268-4750-B168-D7C8304BF078}" presName="parentText" presStyleLbl="node1" presStyleIdx="3" presStyleCnt="5">
        <dgm:presLayoutVars>
          <dgm:chMax val="0"/>
          <dgm:bulletEnabled val="1"/>
        </dgm:presLayoutVars>
      </dgm:prSet>
      <dgm:spPr/>
    </dgm:pt>
    <dgm:pt modelId="{DE4174F4-C27F-43B7-83BD-EFB377F6B39E}" type="pres">
      <dgm:prSet presAssocID="{7CA1A582-3D42-4CB9-A156-F3956E28FC3D}" presName="spacer" presStyleCnt="0"/>
      <dgm:spPr/>
    </dgm:pt>
    <dgm:pt modelId="{DDC7DE4F-46AD-4A5A-8135-2083DE924189}" type="pres">
      <dgm:prSet presAssocID="{5E2C7AF3-1C01-4DD3-A116-BD806C3E5B5C}" presName="parentText" presStyleLbl="node1" presStyleIdx="4" presStyleCnt="5">
        <dgm:presLayoutVars>
          <dgm:chMax val="0"/>
          <dgm:bulletEnabled val="1"/>
        </dgm:presLayoutVars>
      </dgm:prSet>
      <dgm:spPr/>
    </dgm:pt>
  </dgm:ptLst>
  <dgm:cxnLst>
    <dgm:cxn modelId="{6B3A4317-0C28-4EA8-B02A-53C74F5E65C6}" type="presOf" srcId="{57F595D3-3268-4750-B168-D7C8304BF078}" destId="{6E8FD3B3-E530-43FE-9E4B-55CD6EC2919C}" srcOrd="0" destOrd="0" presId="urn:microsoft.com/office/officeart/2005/8/layout/vList2"/>
    <dgm:cxn modelId="{D5C4663A-8012-401F-8694-A17BBF53FCFA}" type="presOf" srcId="{C1A9BC3E-4BEB-4B1D-A4BA-41029FF208C3}" destId="{DCE87969-04FE-46D3-9CD8-D1BA2ED8C1ED}" srcOrd="0" destOrd="0" presId="urn:microsoft.com/office/officeart/2005/8/layout/vList2"/>
    <dgm:cxn modelId="{C72BDB6F-A8E3-427C-8574-5C5397D2FB6B}" srcId="{7AE3E93F-F637-4112-82E8-FA885F54A53C}" destId="{5E2C7AF3-1C01-4DD3-A116-BD806C3E5B5C}" srcOrd="4" destOrd="0" parTransId="{758421F4-3983-402C-AC70-906C68BD261E}" sibTransId="{422DE775-2558-44C2-ADB5-5CBA78FEECF8}"/>
    <dgm:cxn modelId="{54C06181-DD1F-40D1-8A52-7DCFA440081D}" srcId="{7AE3E93F-F637-4112-82E8-FA885F54A53C}" destId="{9A540C59-96AF-470B-8AA0-7D8874A7F5B4}" srcOrd="1" destOrd="0" parTransId="{6DC949B9-7804-4736-B623-6845FF539570}" sibTransId="{5BDABB88-CAF0-4A50-9C8A-D7FB0CA32451}"/>
    <dgm:cxn modelId="{9A3A5B82-CB38-43E1-A791-E3E57F6AF3FB}" srcId="{7AE3E93F-F637-4112-82E8-FA885F54A53C}" destId="{7A64FC1C-7544-4731-9CB9-B41EFC7EFF37}" srcOrd="2" destOrd="0" parTransId="{E04C1C23-E722-4836-88B3-97F930107F6F}" sibTransId="{71D65C05-DCFE-42D6-A8F5-D97FBF9D6915}"/>
    <dgm:cxn modelId="{33A34889-0A5D-42FE-A22C-35744451CEE5}" srcId="{7AE3E93F-F637-4112-82E8-FA885F54A53C}" destId="{57F595D3-3268-4750-B168-D7C8304BF078}" srcOrd="3" destOrd="0" parTransId="{E53D176A-69D8-4443-A2DA-3308B0FCEF6D}" sibTransId="{7CA1A582-3D42-4CB9-A156-F3956E28FC3D}"/>
    <dgm:cxn modelId="{85BFC0AE-2A91-41DA-BB5D-CCC054ABE7F0}" srcId="{7AE3E93F-F637-4112-82E8-FA885F54A53C}" destId="{C1A9BC3E-4BEB-4B1D-A4BA-41029FF208C3}" srcOrd="0" destOrd="0" parTransId="{CCA34170-96C9-4B6C-8267-06D24B010F39}" sibTransId="{1D471E8E-D38A-4DCB-823A-489B57A5B1DF}"/>
    <dgm:cxn modelId="{D4EC20B7-8C99-4340-B181-381858098EF0}" type="presOf" srcId="{9A540C59-96AF-470B-8AA0-7D8874A7F5B4}" destId="{3A3980BF-DD93-4BC6-85F2-D78EECA6B45B}" srcOrd="0" destOrd="0" presId="urn:microsoft.com/office/officeart/2005/8/layout/vList2"/>
    <dgm:cxn modelId="{9E171CBF-4CBC-4B0C-B075-B004BE2259F8}" type="presOf" srcId="{5E2C7AF3-1C01-4DD3-A116-BD806C3E5B5C}" destId="{DDC7DE4F-46AD-4A5A-8135-2083DE924189}" srcOrd="0" destOrd="0" presId="urn:microsoft.com/office/officeart/2005/8/layout/vList2"/>
    <dgm:cxn modelId="{DB2B71C6-7D6F-4E92-8ADC-D159CAE4CCDD}" type="presOf" srcId="{7A64FC1C-7544-4731-9CB9-B41EFC7EFF37}" destId="{C98D5E1D-09C6-4A7B-88D5-E86D82D59753}" srcOrd="0" destOrd="0" presId="urn:microsoft.com/office/officeart/2005/8/layout/vList2"/>
    <dgm:cxn modelId="{317E35C7-8F52-495D-82E8-139CD2BA5814}" type="presOf" srcId="{7AE3E93F-F637-4112-82E8-FA885F54A53C}" destId="{06141D05-DBDE-4530-B7CB-861AE98CE9D0}" srcOrd="0" destOrd="0" presId="urn:microsoft.com/office/officeart/2005/8/layout/vList2"/>
    <dgm:cxn modelId="{C02472B0-5B6C-4F51-AC6E-DCB264D231D2}" type="presParOf" srcId="{06141D05-DBDE-4530-B7CB-861AE98CE9D0}" destId="{DCE87969-04FE-46D3-9CD8-D1BA2ED8C1ED}" srcOrd="0" destOrd="0" presId="urn:microsoft.com/office/officeart/2005/8/layout/vList2"/>
    <dgm:cxn modelId="{C403A0CD-E0D4-42D8-B8D4-A594387C7C8E}" type="presParOf" srcId="{06141D05-DBDE-4530-B7CB-861AE98CE9D0}" destId="{A1E39F64-D91A-4F37-92A8-36B9BF1BC01B}" srcOrd="1" destOrd="0" presId="urn:microsoft.com/office/officeart/2005/8/layout/vList2"/>
    <dgm:cxn modelId="{B13BB7D0-0B6C-4DF7-AD84-59D9698BDCB8}" type="presParOf" srcId="{06141D05-DBDE-4530-B7CB-861AE98CE9D0}" destId="{3A3980BF-DD93-4BC6-85F2-D78EECA6B45B}" srcOrd="2" destOrd="0" presId="urn:microsoft.com/office/officeart/2005/8/layout/vList2"/>
    <dgm:cxn modelId="{5DACA471-DBE3-4270-A48B-0B2A5DDA78FA}" type="presParOf" srcId="{06141D05-DBDE-4530-B7CB-861AE98CE9D0}" destId="{0952C89B-820C-46CF-9341-CE40042D47A3}" srcOrd="3" destOrd="0" presId="urn:microsoft.com/office/officeart/2005/8/layout/vList2"/>
    <dgm:cxn modelId="{F611BFCC-64BF-4303-81D0-96856C228BBD}" type="presParOf" srcId="{06141D05-DBDE-4530-B7CB-861AE98CE9D0}" destId="{C98D5E1D-09C6-4A7B-88D5-E86D82D59753}" srcOrd="4" destOrd="0" presId="urn:microsoft.com/office/officeart/2005/8/layout/vList2"/>
    <dgm:cxn modelId="{0B79DF96-FDEA-4BB7-B438-B4FADE115758}" type="presParOf" srcId="{06141D05-DBDE-4530-B7CB-861AE98CE9D0}" destId="{E9DDF943-12B5-4FA5-AF69-D461CB302B64}" srcOrd="5" destOrd="0" presId="urn:microsoft.com/office/officeart/2005/8/layout/vList2"/>
    <dgm:cxn modelId="{1C5DF71F-21EC-4C3B-9F49-D2065F745316}" type="presParOf" srcId="{06141D05-DBDE-4530-B7CB-861AE98CE9D0}" destId="{6E8FD3B3-E530-43FE-9E4B-55CD6EC2919C}" srcOrd="6" destOrd="0" presId="urn:microsoft.com/office/officeart/2005/8/layout/vList2"/>
    <dgm:cxn modelId="{DD900802-9EE7-4308-9A4A-CDDD664812DF}" type="presParOf" srcId="{06141D05-DBDE-4530-B7CB-861AE98CE9D0}" destId="{DE4174F4-C27F-43B7-83BD-EFB377F6B39E}" srcOrd="7" destOrd="0" presId="urn:microsoft.com/office/officeart/2005/8/layout/vList2"/>
    <dgm:cxn modelId="{2E3D03E0-6870-4700-84B8-915DCAD34735}" type="presParOf" srcId="{06141D05-DBDE-4530-B7CB-861AE98CE9D0}" destId="{DDC7DE4F-46AD-4A5A-8135-2083DE924189}"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F3AA08-9C5F-4557-94F8-802FBE169D14}">
      <dsp:nvSpPr>
        <dsp:cNvPr id="0" name=""/>
        <dsp:cNvSpPr/>
      </dsp:nvSpPr>
      <dsp:spPr>
        <a:xfrm>
          <a:off x="0" y="316412"/>
          <a:ext cx="6172199" cy="47970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a:t>195 students – 106 BAME and 89 White</a:t>
          </a:r>
          <a:endParaRPr lang="en-US" sz="2000" kern="1200"/>
        </a:p>
      </dsp:txBody>
      <dsp:txXfrm>
        <a:off x="23417" y="339829"/>
        <a:ext cx="6125365" cy="432866"/>
      </dsp:txXfrm>
    </dsp:sp>
    <dsp:sp modelId="{F3D6C8E5-3D3D-49DA-B7FB-7E58D4EBDB76}">
      <dsp:nvSpPr>
        <dsp:cNvPr id="0" name=""/>
        <dsp:cNvSpPr/>
      </dsp:nvSpPr>
      <dsp:spPr>
        <a:xfrm>
          <a:off x="0" y="853712"/>
          <a:ext cx="6172199" cy="47970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dirty="0"/>
            <a:t>5 Arab, 24 Black, 11 east Asian, 16 mixed, 50 south Asian </a:t>
          </a:r>
          <a:endParaRPr lang="en-US" sz="2000" kern="1200" dirty="0"/>
        </a:p>
      </dsp:txBody>
      <dsp:txXfrm>
        <a:off x="23417" y="877129"/>
        <a:ext cx="6125365" cy="432866"/>
      </dsp:txXfrm>
    </dsp:sp>
    <dsp:sp modelId="{BFAD5C86-6CC0-46B4-A32B-7739533EF874}">
      <dsp:nvSpPr>
        <dsp:cNvPr id="0" name=""/>
        <dsp:cNvSpPr/>
      </dsp:nvSpPr>
      <dsp:spPr>
        <a:xfrm>
          <a:off x="0" y="1391012"/>
          <a:ext cx="6172199" cy="47970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dirty="0"/>
            <a:t>24 students international </a:t>
          </a:r>
          <a:endParaRPr lang="en-US" sz="2000" kern="1200" dirty="0"/>
        </a:p>
      </dsp:txBody>
      <dsp:txXfrm>
        <a:off x="23417" y="1414429"/>
        <a:ext cx="6125365" cy="432866"/>
      </dsp:txXfrm>
    </dsp:sp>
    <dsp:sp modelId="{CD47B0EE-3DF6-4188-A4F7-4CF239F9C94A}">
      <dsp:nvSpPr>
        <dsp:cNvPr id="0" name=""/>
        <dsp:cNvSpPr/>
      </dsp:nvSpPr>
      <dsp:spPr>
        <a:xfrm>
          <a:off x="0" y="1928312"/>
          <a:ext cx="6172199" cy="47970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dirty="0"/>
            <a:t>48 students  disclosed a disability </a:t>
          </a:r>
          <a:endParaRPr lang="en-US" sz="2000" kern="1200" dirty="0"/>
        </a:p>
      </dsp:txBody>
      <dsp:txXfrm>
        <a:off x="23417" y="1951729"/>
        <a:ext cx="6125365" cy="432866"/>
      </dsp:txXfrm>
    </dsp:sp>
    <dsp:sp modelId="{EDA7D62F-B171-4653-91B4-10506C950EAA}">
      <dsp:nvSpPr>
        <dsp:cNvPr id="0" name=""/>
        <dsp:cNvSpPr/>
      </dsp:nvSpPr>
      <dsp:spPr>
        <a:xfrm>
          <a:off x="0" y="2465612"/>
          <a:ext cx="6172199" cy="47970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dirty="0"/>
            <a:t>24 students mature (over 24 </a:t>
          </a:r>
          <a:r>
            <a:rPr lang="en-GB" sz="2000" kern="1200" dirty="0" err="1"/>
            <a:t>yrs</a:t>
          </a:r>
          <a:r>
            <a:rPr lang="en-GB" sz="2000" kern="1200" dirty="0"/>
            <a:t> of age)</a:t>
          </a:r>
          <a:endParaRPr lang="en-US" sz="2000" kern="1200" dirty="0"/>
        </a:p>
      </dsp:txBody>
      <dsp:txXfrm>
        <a:off x="23417" y="2489029"/>
        <a:ext cx="6125365" cy="432866"/>
      </dsp:txXfrm>
    </dsp:sp>
    <dsp:sp modelId="{54632CDE-5C27-43B2-8D96-8D27B247AD5D}">
      <dsp:nvSpPr>
        <dsp:cNvPr id="0" name=""/>
        <dsp:cNvSpPr/>
      </dsp:nvSpPr>
      <dsp:spPr>
        <a:xfrm>
          <a:off x="0" y="3002912"/>
          <a:ext cx="6172199" cy="47970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a:t>123 BCU and 72 UoW</a:t>
          </a:r>
          <a:endParaRPr lang="en-US" sz="2000" kern="1200"/>
        </a:p>
      </dsp:txBody>
      <dsp:txXfrm>
        <a:off x="23417" y="3026329"/>
        <a:ext cx="6125365" cy="432866"/>
      </dsp:txXfrm>
    </dsp:sp>
    <dsp:sp modelId="{8D870E0B-AAA1-4EB3-98CB-23AC65C9BFFF}">
      <dsp:nvSpPr>
        <dsp:cNvPr id="0" name=""/>
        <dsp:cNvSpPr/>
      </dsp:nvSpPr>
      <dsp:spPr>
        <a:xfrm>
          <a:off x="0" y="3540212"/>
          <a:ext cx="6172199" cy="47970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a:t>101 away from home, 92 home, 3 did not say</a:t>
          </a:r>
          <a:endParaRPr lang="en-US" sz="2000" kern="1200"/>
        </a:p>
      </dsp:txBody>
      <dsp:txXfrm>
        <a:off x="23417" y="3563629"/>
        <a:ext cx="6125365" cy="432866"/>
      </dsp:txXfrm>
    </dsp:sp>
    <dsp:sp modelId="{4DDC889D-76F5-45A3-8867-A894D2990F70}">
      <dsp:nvSpPr>
        <dsp:cNvPr id="0" name=""/>
        <dsp:cNvSpPr/>
      </dsp:nvSpPr>
      <dsp:spPr>
        <a:xfrm>
          <a:off x="0" y="4077512"/>
          <a:ext cx="6172199" cy="47970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dirty="0"/>
            <a:t>41 WP background, 25 not sure, 129 not WP</a:t>
          </a:r>
          <a:endParaRPr lang="en-US" sz="2000" kern="1200" dirty="0"/>
        </a:p>
      </dsp:txBody>
      <dsp:txXfrm>
        <a:off x="23417" y="4100929"/>
        <a:ext cx="6125365" cy="4328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2CCC7A-253D-4CE3-8167-E39CA96F162E}">
      <dsp:nvSpPr>
        <dsp:cNvPr id="0" name=""/>
        <dsp:cNvSpPr/>
      </dsp:nvSpPr>
      <dsp:spPr>
        <a:xfrm>
          <a:off x="0" y="531"/>
          <a:ext cx="10515600" cy="1242935"/>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0BB0119-7A7C-463A-8847-A99F3205B186}">
      <dsp:nvSpPr>
        <dsp:cNvPr id="0" name=""/>
        <dsp:cNvSpPr/>
      </dsp:nvSpPr>
      <dsp:spPr>
        <a:xfrm>
          <a:off x="375988" y="280191"/>
          <a:ext cx="683614" cy="68361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A2F68C5-8A2C-4ADB-A36D-34EB1F7C3EE1}">
      <dsp:nvSpPr>
        <dsp:cNvPr id="0" name=""/>
        <dsp:cNvSpPr/>
      </dsp:nvSpPr>
      <dsp:spPr>
        <a:xfrm>
          <a:off x="1435590" y="531"/>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933450">
            <a:lnSpc>
              <a:spcPct val="100000"/>
            </a:lnSpc>
            <a:spcBef>
              <a:spcPct val="0"/>
            </a:spcBef>
            <a:spcAft>
              <a:spcPct val="35000"/>
            </a:spcAft>
            <a:buNone/>
          </a:pPr>
          <a:r>
            <a:rPr lang="en-GB" sz="2100" b="0" i="0" kern="1200" dirty="0"/>
            <a:t>Psychology curriculum - It is important to me that my psychology curriculum covers topics about the experiences of BAME communities and / or individuals</a:t>
          </a:r>
          <a:r>
            <a:rPr lang="en-GB" sz="2100" kern="1200" dirty="0"/>
            <a:t> – 6% neutral, 3% negative, 91% positive</a:t>
          </a:r>
          <a:endParaRPr lang="en-US" sz="2100" kern="1200" dirty="0"/>
        </a:p>
      </dsp:txBody>
      <dsp:txXfrm>
        <a:off x="1435590" y="531"/>
        <a:ext cx="9080009" cy="1242935"/>
      </dsp:txXfrm>
    </dsp:sp>
    <dsp:sp modelId="{70A13490-886B-4299-8204-7B63917391B3}">
      <dsp:nvSpPr>
        <dsp:cNvPr id="0" name=""/>
        <dsp:cNvSpPr/>
      </dsp:nvSpPr>
      <dsp:spPr>
        <a:xfrm>
          <a:off x="0" y="1554201"/>
          <a:ext cx="10515600" cy="1242935"/>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86AFE90-434A-4A62-BB3B-8583B4B40D9C}">
      <dsp:nvSpPr>
        <dsp:cNvPr id="0" name=""/>
        <dsp:cNvSpPr/>
      </dsp:nvSpPr>
      <dsp:spPr>
        <a:xfrm>
          <a:off x="375988" y="1833861"/>
          <a:ext cx="683614" cy="68361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EFEC707-1486-44DA-9C89-83E8385A3D89}">
      <dsp:nvSpPr>
        <dsp:cNvPr id="0" name=""/>
        <dsp:cNvSpPr/>
      </dsp:nvSpPr>
      <dsp:spPr>
        <a:xfrm>
          <a:off x="1435590" y="1554201"/>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933450">
            <a:lnSpc>
              <a:spcPct val="100000"/>
            </a:lnSpc>
            <a:spcBef>
              <a:spcPct val="0"/>
            </a:spcBef>
            <a:spcAft>
              <a:spcPct val="35000"/>
            </a:spcAft>
            <a:buNone/>
          </a:pPr>
          <a:r>
            <a:rPr lang="en-GB" sz="2100" kern="1200"/>
            <a:t>Psychology curriculum - My psychology curriculum / modules reflect topics which represent people from BAME backgrounds -27% disagree, 25% neutral, 48% agree</a:t>
          </a:r>
          <a:endParaRPr lang="en-US" sz="2100" kern="1200"/>
        </a:p>
      </dsp:txBody>
      <dsp:txXfrm>
        <a:off x="1435590" y="1554201"/>
        <a:ext cx="9080009" cy="1242935"/>
      </dsp:txXfrm>
    </dsp:sp>
    <dsp:sp modelId="{DBCA8118-5076-40C6-A0FD-996630CF6DC0}">
      <dsp:nvSpPr>
        <dsp:cNvPr id="0" name=""/>
        <dsp:cNvSpPr/>
      </dsp:nvSpPr>
      <dsp:spPr>
        <a:xfrm>
          <a:off x="0" y="3107870"/>
          <a:ext cx="10515600" cy="1242935"/>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88EA3AF-DE6A-4F47-874C-ED5A8CAB368C}">
      <dsp:nvSpPr>
        <dsp:cNvPr id="0" name=""/>
        <dsp:cNvSpPr/>
      </dsp:nvSpPr>
      <dsp:spPr>
        <a:xfrm>
          <a:off x="375988" y="3387531"/>
          <a:ext cx="683614" cy="68361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7DE99E3-01AD-415F-9D33-1E02BAD0A24C}">
      <dsp:nvSpPr>
        <dsp:cNvPr id="0" name=""/>
        <dsp:cNvSpPr/>
      </dsp:nvSpPr>
      <dsp:spPr>
        <a:xfrm>
          <a:off x="1435590" y="3107870"/>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933450">
            <a:lnSpc>
              <a:spcPct val="100000"/>
            </a:lnSpc>
            <a:spcBef>
              <a:spcPct val="0"/>
            </a:spcBef>
            <a:spcAft>
              <a:spcPct val="35000"/>
            </a:spcAft>
            <a:buNone/>
          </a:pPr>
          <a:r>
            <a:rPr lang="en-GB" sz="2100" kern="1200"/>
            <a:t>Psychology curriculum - It is important to me that my psychology curriculum explores the experiences of BAME communities and / or individuals – 1% disagree, 2% neutral, 97% agree</a:t>
          </a:r>
          <a:endParaRPr lang="en-US" sz="2100" kern="1200"/>
        </a:p>
      </dsp:txBody>
      <dsp:txXfrm>
        <a:off x="1435590" y="3107870"/>
        <a:ext cx="9080009" cy="12429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E87969-04FE-46D3-9CD8-D1BA2ED8C1ED}">
      <dsp:nvSpPr>
        <dsp:cNvPr id="0" name=""/>
        <dsp:cNvSpPr/>
      </dsp:nvSpPr>
      <dsp:spPr>
        <a:xfrm>
          <a:off x="0" y="74211"/>
          <a:ext cx="10515600" cy="794503"/>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dirty="0"/>
            <a:t>Identify with term BAME =22% no, 8% N/A and 70%% yes</a:t>
          </a:r>
          <a:endParaRPr lang="en-US" sz="2000" kern="1200" dirty="0"/>
        </a:p>
      </dsp:txBody>
      <dsp:txXfrm>
        <a:off x="38784" y="112995"/>
        <a:ext cx="10438032" cy="716935"/>
      </dsp:txXfrm>
    </dsp:sp>
    <dsp:sp modelId="{3A3980BF-DD93-4BC6-85F2-D78EECA6B45B}">
      <dsp:nvSpPr>
        <dsp:cNvPr id="0" name=""/>
        <dsp:cNvSpPr/>
      </dsp:nvSpPr>
      <dsp:spPr>
        <a:xfrm>
          <a:off x="0" y="926314"/>
          <a:ext cx="10515600" cy="794503"/>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a:t>Coming from a BAME background has negatively affected how I engage with my Psychology course 12% agree, 25% neutral and 58% disagree with statement </a:t>
          </a:r>
          <a:endParaRPr lang="en-US" sz="2000" kern="1200"/>
        </a:p>
      </dsp:txBody>
      <dsp:txXfrm>
        <a:off x="38784" y="965098"/>
        <a:ext cx="10438032" cy="716935"/>
      </dsp:txXfrm>
    </dsp:sp>
    <dsp:sp modelId="{C98D5E1D-09C6-4A7B-88D5-E86D82D59753}">
      <dsp:nvSpPr>
        <dsp:cNvPr id="0" name=""/>
        <dsp:cNvSpPr/>
      </dsp:nvSpPr>
      <dsp:spPr>
        <a:xfrm>
          <a:off x="0" y="1778417"/>
          <a:ext cx="10515600" cy="794503"/>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a:t>Comfortable talking of race and racism – 20% disagree, 18% neutral, 68% agree</a:t>
          </a:r>
          <a:endParaRPr lang="en-US" sz="2000" kern="1200"/>
        </a:p>
      </dsp:txBody>
      <dsp:txXfrm>
        <a:off x="38784" y="1817201"/>
        <a:ext cx="10438032" cy="716935"/>
      </dsp:txXfrm>
    </dsp:sp>
    <dsp:sp modelId="{6E8FD3B3-E530-43FE-9E4B-55CD6EC2919C}">
      <dsp:nvSpPr>
        <dsp:cNvPr id="0" name=""/>
        <dsp:cNvSpPr/>
      </dsp:nvSpPr>
      <dsp:spPr>
        <a:xfrm>
          <a:off x="0" y="2630520"/>
          <a:ext cx="10515600" cy="794503"/>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a:t>Coming from a BAME background, I have felt out of place / lack a sense of belonging while studying Psychology  28% agree, 26% neutral and 46% disagree</a:t>
          </a:r>
          <a:endParaRPr lang="en-US" sz="2000" kern="1200"/>
        </a:p>
      </dsp:txBody>
      <dsp:txXfrm>
        <a:off x="38784" y="2669304"/>
        <a:ext cx="10438032" cy="716935"/>
      </dsp:txXfrm>
    </dsp:sp>
    <dsp:sp modelId="{DDC7DE4F-46AD-4A5A-8135-2083DE924189}">
      <dsp:nvSpPr>
        <dsp:cNvPr id="0" name=""/>
        <dsp:cNvSpPr/>
      </dsp:nvSpPr>
      <dsp:spPr>
        <a:xfrm>
          <a:off x="0" y="3482623"/>
          <a:ext cx="10515600" cy="794503"/>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a:t>My non-BAME peers have accurate perceptions of the issues which BAME students face 30% disagree, 34% Neutral, 36% agree</a:t>
          </a:r>
          <a:endParaRPr lang="en-US" sz="2000" kern="1200"/>
        </a:p>
      </dsp:txBody>
      <dsp:txXfrm>
        <a:off x="38784" y="3521407"/>
        <a:ext cx="10438032" cy="71693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CC88AA-4EC4-443C-9833-9C892F9FAF7E}" type="datetimeFigureOut">
              <a:rPr lang="en-GB" smtClean="0"/>
              <a:t>17/11/2023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8E1185-C1B9-4500-A74B-A0F6DEB9709A}" type="slidenum">
              <a:rPr lang="en-GB" smtClean="0"/>
              <a:t>‹#›</a:t>
            </a:fld>
            <a:endParaRPr lang="en-GB"/>
          </a:p>
        </p:txBody>
      </p:sp>
    </p:spTree>
    <p:extLst>
      <p:ext uri="{BB962C8B-B14F-4D97-AF65-F5344CB8AC3E}">
        <p14:creationId xmlns:p14="http://schemas.microsoft.com/office/powerpoint/2010/main" val="27892393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rial" panose="020B0604020202020204" pitchFamily="34" charset="0"/>
                <a:ea typeface="Times New Roman" panose="02020603050405020304" pitchFamily="18" charset="0"/>
                <a:cs typeface="Times New Roman" panose="02020603050405020304" pitchFamily="18" charset="0"/>
              </a:rPr>
              <a:t>BAME stands for Black, Asian, and Minority Ethnic communities. We have used the term BAME throughout this survey. While these terms are often used to talk about the experiences of those students who identify as BAME, these are not homogenous communities, and we </a:t>
            </a:r>
            <a:r>
              <a:rPr lang="en-US" sz="1800" dirty="0" err="1">
                <a:effectLst/>
                <a:latin typeface="Arial" panose="020B0604020202020204" pitchFamily="34" charset="0"/>
                <a:ea typeface="Times New Roman" panose="02020603050405020304" pitchFamily="18" charset="0"/>
                <a:cs typeface="Times New Roman" panose="02020603050405020304" pitchFamily="18" charset="0"/>
              </a:rPr>
              <a:t>recognise</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 that most people don’t use those terms to describe themselves.</a:t>
            </a:r>
            <a:br>
              <a:rPr lang="en-US" sz="1800" dirty="0">
                <a:effectLst/>
                <a:latin typeface="Arial" panose="020B0604020202020204" pitchFamily="34" charset="0"/>
                <a:ea typeface="Times New Roman" panose="02020603050405020304" pitchFamily="18" charset="0"/>
                <a:cs typeface="Times New Roman" panose="02020603050405020304" pitchFamily="18" charset="0"/>
              </a:rPr>
            </a:br>
            <a:br>
              <a:rPr lang="en-US" sz="1800" dirty="0">
                <a:effectLst/>
                <a:latin typeface="Arial" panose="020B0604020202020204" pitchFamily="34" charset="0"/>
                <a:ea typeface="Times New Roman" panose="02020603050405020304" pitchFamily="18" charset="0"/>
                <a:cs typeface="Times New Roman" panose="02020603050405020304" pitchFamily="18" charset="0"/>
              </a:rPr>
            </a:br>
            <a:br>
              <a:rPr lang="en-US" sz="1800" dirty="0">
                <a:effectLst/>
                <a:latin typeface="Arial" panose="020B0604020202020204" pitchFamily="34" charset="0"/>
                <a:ea typeface="Times New Roman" panose="02020603050405020304" pitchFamily="18" charset="0"/>
                <a:cs typeface="Times New Roman" panose="02020603050405020304" pitchFamily="18" charset="0"/>
              </a:rPr>
            </a:br>
            <a:r>
              <a:rPr lang="en-US" sz="1800" dirty="0">
                <a:effectLst/>
                <a:latin typeface="Arial" panose="020B0604020202020204" pitchFamily="34" charset="0"/>
                <a:ea typeface="Times New Roman" panose="02020603050405020304" pitchFamily="18" charset="0"/>
                <a:cs typeface="Times New Roman" panose="02020603050405020304" pitchFamily="18" charset="0"/>
              </a:rPr>
              <a:t>You will be asked questions about the content of your psychology degree and in particular the representation of Black, Asian, and Minority Ethnic (BAME) communities in your curriculum content. </a:t>
            </a:r>
            <a:br>
              <a:rPr lang="en-US" sz="1800" dirty="0">
                <a:effectLst/>
                <a:latin typeface="Arial" panose="020B0604020202020204" pitchFamily="34" charset="0"/>
                <a:ea typeface="Times New Roman" panose="02020603050405020304" pitchFamily="18" charset="0"/>
                <a:cs typeface="Times New Roman" panose="02020603050405020304" pitchFamily="18" charset="0"/>
              </a:rPr>
            </a:br>
            <a:endParaRPr lang="en-GB" dirty="0"/>
          </a:p>
        </p:txBody>
      </p:sp>
      <p:sp>
        <p:nvSpPr>
          <p:cNvPr id="4" name="Slide Number Placeholder 3"/>
          <p:cNvSpPr>
            <a:spLocks noGrp="1"/>
          </p:cNvSpPr>
          <p:nvPr>
            <p:ph type="sldNum" sz="quarter" idx="5"/>
          </p:nvPr>
        </p:nvSpPr>
        <p:spPr/>
        <p:txBody>
          <a:bodyPr/>
          <a:lstStyle/>
          <a:p>
            <a:fld id="{3C8E1185-C1B9-4500-A74B-A0F6DEB9709A}" type="slidenum">
              <a:rPr lang="en-GB" smtClean="0"/>
              <a:t>1</a:t>
            </a:fld>
            <a:endParaRPr lang="en-GB"/>
          </a:p>
        </p:txBody>
      </p:sp>
    </p:spTree>
    <p:extLst>
      <p:ext uri="{BB962C8B-B14F-4D97-AF65-F5344CB8AC3E}">
        <p14:creationId xmlns:p14="http://schemas.microsoft.com/office/powerpoint/2010/main" val="2165948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When I say authorship I’m referring to the content taught, the researchers and theories that students learn about. There is a lack of diversifying and including content and research by a range of BAME </a:t>
            </a:r>
            <a:r>
              <a:rPr lang="en-GB" dirty="0" err="1"/>
              <a:t>ind.v’s</a:t>
            </a:r>
            <a:r>
              <a:rPr lang="en-GB" dirty="0"/>
              <a:t> that will help provide representation to all students but will be advantageous to BAME to show how </a:t>
            </a:r>
            <a:r>
              <a:rPr lang="en-GB" dirty="0" err="1"/>
              <a:t>ind.v</a:t>
            </a:r>
            <a:r>
              <a:rPr lang="en-GB" dirty="0"/>
              <a:t> from a similar background as them has made powerful movements that can inspire them to push further. </a:t>
            </a:r>
          </a:p>
          <a:p>
            <a:r>
              <a:rPr lang="en-GB" dirty="0"/>
              <a:t>If cross-culture research is taught it often lacks passion the student states as if its not important to teach about the diversity. </a:t>
            </a:r>
          </a:p>
        </p:txBody>
      </p:sp>
      <p:sp>
        <p:nvSpPr>
          <p:cNvPr id="4" name="Slide Number Placeholder 3"/>
          <p:cNvSpPr>
            <a:spLocks noGrp="1"/>
          </p:cNvSpPr>
          <p:nvPr>
            <p:ph type="sldNum" sz="quarter" idx="5"/>
          </p:nvPr>
        </p:nvSpPr>
        <p:spPr/>
        <p:txBody>
          <a:bodyPr/>
          <a:lstStyle/>
          <a:p>
            <a:fld id="{6F0221B8-F040-4CDC-B346-B08D997ED8A1}" type="slidenum">
              <a:rPr lang="en-GB" smtClean="0"/>
              <a:t>20</a:t>
            </a:fld>
            <a:endParaRPr lang="en-GB"/>
          </a:p>
        </p:txBody>
      </p:sp>
    </p:spTree>
    <p:extLst>
      <p:ext uri="{BB962C8B-B14F-4D97-AF65-F5344CB8AC3E}">
        <p14:creationId xmlns:p14="http://schemas.microsoft.com/office/powerpoint/2010/main" val="1221903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Personal Tutors, Lecturers and uni. External services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Students want to feel wanted and listened to my members of staff and there are some staff that go the extra mile to provide that support system. However, it can be difficult for BAME to seek pastoral support that can be in relation to academic or personal issues as it’s not always clear which member of staff is going to be compassionate and understands ones needs. Being a stand-offish lecturer can put up a barrier where BAME don’t want to ask for help and it makes it even harder when everyone does not look like you (</a:t>
            </a:r>
            <a:r>
              <a:rPr lang="en-GB" sz="1200" dirty="0" err="1"/>
              <a:t>bame</a:t>
            </a:r>
            <a:r>
              <a:rPr lang="en-GB" sz="1200" dirty="0"/>
              <a:t>) so </a:t>
            </a:r>
            <a:r>
              <a:rPr lang="en-GB" sz="1200" dirty="0" err="1"/>
              <a:t>bame</a:t>
            </a:r>
            <a:r>
              <a:rPr lang="en-GB" sz="1200" dirty="0"/>
              <a:t> students are trying to weigh up if from a white member of staff if going to provide a good level of compassionate care.</a:t>
            </a:r>
          </a:p>
        </p:txBody>
      </p:sp>
      <p:sp>
        <p:nvSpPr>
          <p:cNvPr id="4" name="Slide Number Placeholder 3"/>
          <p:cNvSpPr>
            <a:spLocks noGrp="1"/>
          </p:cNvSpPr>
          <p:nvPr>
            <p:ph type="sldNum" sz="quarter" idx="5"/>
          </p:nvPr>
        </p:nvSpPr>
        <p:spPr/>
        <p:txBody>
          <a:bodyPr/>
          <a:lstStyle/>
          <a:p>
            <a:fld id="{6F0221B8-F040-4CDC-B346-B08D997ED8A1}" type="slidenum">
              <a:rPr lang="en-GB" smtClean="0"/>
              <a:t>21</a:t>
            </a:fld>
            <a:endParaRPr lang="en-GB"/>
          </a:p>
        </p:txBody>
      </p:sp>
    </p:spTree>
    <p:extLst>
      <p:ext uri="{BB962C8B-B14F-4D97-AF65-F5344CB8AC3E}">
        <p14:creationId xmlns:p14="http://schemas.microsoft.com/office/powerpoint/2010/main" val="87352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Blended learning – exams online, reduces anxiety and can help with better performance. Online exams can help students to consolidate and have time to think about what they want to submit. Pressures of restricted time, exam conditions are negative for students capability. </a:t>
            </a:r>
          </a:p>
          <a:p>
            <a:r>
              <a:rPr lang="en-GB" dirty="0"/>
              <a:t>Feedback- mixture of feedback on work. There needs to be consistency in how feedback is given across the whole board of </a:t>
            </a:r>
            <a:r>
              <a:rPr lang="en-GB" dirty="0" err="1"/>
              <a:t>psy</a:t>
            </a:r>
            <a:r>
              <a:rPr lang="en-GB" dirty="0"/>
              <a:t> so students know what </a:t>
            </a:r>
            <a:r>
              <a:rPr lang="en-GB"/>
              <a:t>to expect.   </a:t>
            </a:r>
            <a:endParaRPr lang="en-GB" dirty="0"/>
          </a:p>
        </p:txBody>
      </p:sp>
      <p:sp>
        <p:nvSpPr>
          <p:cNvPr id="4" name="Slide Number Placeholder 3"/>
          <p:cNvSpPr>
            <a:spLocks noGrp="1"/>
          </p:cNvSpPr>
          <p:nvPr>
            <p:ph type="sldNum" sz="quarter" idx="5"/>
          </p:nvPr>
        </p:nvSpPr>
        <p:spPr/>
        <p:txBody>
          <a:bodyPr/>
          <a:lstStyle/>
          <a:p>
            <a:fld id="{6F0221B8-F040-4CDC-B346-B08D997ED8A1}" type="slidenum">
              <a:rPr lang="en-GB" smtClean="0"/>
              <a:t>22</a:t>
            </a:fld>
            <a:endParaRPr lang="en-GB"/>
          </a:p>
        </p:txBody>
      </p:sp>
    </p:spTree>
    <p:extLst>
      <p:ext uri="{BB962C8B-B14F-4D97-AF65-F5344CB8AC3E}">
        <p14:creationId xmlns:p14="http://schemas.microsoft.com/office/powerpoint/2010/main" val="3251991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will spend 5-10 minutes in breakout rooms </a:t>
            </a:r>
          </a:p>
        </p:txBody>
      </p:sp>
      <p:sp>
        <p:nvSpPr>
          <p:cNvPr id="4" name="Slide Number Placeholder 3"/>
          <p:cNvSpPr>
            <a:spLocks noGrp="1"/>
          </p:cNvSpPr>
          <p:nvPr>
            <p:ph type="sldNum" sz="quarter" idx="5"/>
          </p:nvPr>
        </p:nvSpPr>
        <p:spPr/>
        <p:txBody>
          <a:bodyPr/>
          <a:lstStyle/>
          <a:p>
            <a:fld id="{3C8E1185-C1B9-4500-A74B-A0F6DEB9709A}" type="slidenum">
              <a:rPr lang="en-GB" smtClean="0"/>
              <a:t>3</a:t>
            </a:fld>
            <a:endParaRPr lang="en-GB"/>
          </a:p>
        </p:txBody>
      </p:sp>
    </p:spTree>
    <p:extLst>
      <p:ext uri="{BB962C8B-B14F-4D97-AF65-F5344CB8AC3E}">
        <p14:creationId xmlns:p14="http://schemas.microsoft.com/office/powerpoint/2010/main" val="40763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5</a:t>
            </a:fld>
            <a:endParaRPr lang="en-GB"/>
          </a:p>
        </p:txBody>
      </p:sp>
    </p:spTree>
    <p:extLst>
      <p:ext uri="{BB962C8B-B14F-4D97-AF65-F5344CB8AC3E}">
        <p14:creationId xmlns:p14="http://schemas.microsoft.com/office/powerpoint/2010/main" val="2640646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8</a:t>
            </a:fld>
            <a:endParaRPr lang="en-GB"/>
          </a:p>
        </p:txBody>
      </p:sp>
    </p:spTree>
    <p:extLst>
      <p:ext uri="{BB962C8B-B14F-4D97-AF65-F5344CB8AC3E}">
        <p14:creationId xmlns:p14="http://schemas.microsoft.com/office/powerpoint/2010/main" val="820742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C8E1185-C1B9-4500-A74B-A0F6DEB9709A}" type="slidenum">
              <a:rPr lang="en-GB" smtClean="0"/>
              <a:t>11</a:t>
            </a:fld>
            <a:endParaRPr lang="en-GB"/>
          </a:p>
        </p:txBody>
      </p:sp>
    </p:spTree>
    <p:extLst>
      <p:ext uri="{BB962C8B-B14F-4D97-AF65-F5344CB8AC3E}">
        <p14:creationId xmlns:p14="http://schemas.microsoft.com/office/powerpoint/2010/main" val="4055173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0" i="0" u="none" strike="noStrike">
                <a:solidFill>
                  <a:srgbClr val="000000"/>
                </a:solidFill>
                <a:effectLst/>
                <a:latin typeface="Calibri" panose="020F0502020204030204" pitchFamily="34" charset="0"/>
              </a:rPr>
              <a:t>Psychology curriculum - It is important to me that my psychology curriculum covers topics about the experiences of BAME communities and / or individuals</a:t>
            </a:r>
            <a:r>
              <a:rPr lang="en-GB"/>
              <a:t> </a:t>
            </a:r>
            <a:r>
              <a:rPr lang="en-GB" sz="1800" b="0" i="0" u="none" strike="noStrike">
                <a:solidFill>
                  <a:srgbClr val="000000"/>
                </a:solidFill>
                <a:effectLst/>
                <a:latin typeface="Calibri" panose="020F0502020204030204" pitchFamily="34" charset="0"/>
              </a:rPr>
              <a:t>Psychology curriculum - My psychology curriculum / modules reflect topics which represent people from BAME backgrounds</a:t>
            </a:r>
            <a:r>
              <a:rPr lang="en-GB"/>
              <a:t> </a:t>
            </a:r>
            <a:r>
              <a:rPr lang="en-GB" sz="1800" b="0" i="0" u="none" strike="noStrike">
                <a:solidFill>
                  <a:srgbClr val="000000"/>
                </a:solidFill>
                <a:effectLst/>
                <a:latin typeface="Calibri" panose="020F0502020204030204" pitchFamily="34" charset="0"/>
              </a:rPr>
              <a:t>Psychology curriculum - It is important to me that my psychology curriculum explores the experiences of BAME communities and / or individuals</a:t>
            </a:r>
            <a:r>
              <a:rPr lang="en-GB"/>
              <a:t> </a:t>
            </a:r>
            <a:r>
              <a:rPr lang="en-GB" sz="1800" b="0" i="0" u="none" strike="noStrike">
                <a:solidFill>
                  <a:srgbClr val="000000"/>
                </a:solidFill>
                <a:effectLst/>
                <a:latin typeface="Calibri" panose="020F0502020204030204" pitchFamily="34" charset="0"/>
              </a:rPr>
              <a:t>Psychology curriculum - I have heard of decolonising the psychology curriculum</a:t>
            </a:r>
            <a:r>
              <a:rPr lang="en-GB"/>
              <a:t> </a:t>
            </a:r>
            <a:r>
              <a:rPr lang="en-GB" sz="1800" b="0" i="0" u="none" strike="noStrike">
                <a:solidFill>
                  <a:srgbClr val="000000"/>
                </a:solidFill>
                <a:effectLst/>
                <a:latin typeface="Calibri" panose="020F0502020204030204" pitchFamily="34" charset="0"/>
              </a:rPr>
              <a:t>On a scale of 1-10, (1 being the least inclusive and 10 the most inclusive) how important is it to you that your curriculum is inclusive of the following: - BAME communities</a:t>
            </a:r>
            <a:r>
              <a:rPr lang="en-GB"/>
              <a:t> </a:t>
            </a:r>
            <a:r>
              <a:rPr lang="en-GB" sz="1800" b="0" i="0" u="none" strike="noStrike">
                <a:solidFill>
                  <a:srgbClr val="000000"/>
                </a:solidFill>
                <a:effectLst/>
                <a:latin typeface="Calibri" panose="020F0502020204030204" pitchFamily="34" charset="0"/>
              </a:rPr>
              <a:t>On a scale of 1-10, (1 being the least inclusive and 10 the most inclusive) how important is it to you that your curriculum is inclusive of the following: - Gender</a:t>
            </a:r>
            <a:r>
              <a:rPr lang="en-GB"/>
              <a:t> </a:t>
            </a:r>
            <a:r>
              <a:rPr lang="en-GB" sz="1800" b="0" i="0" u="none" strike="noStrike">
                <a:solidFill>
                  <a:srgbClr val="000000"/>
                </a:solidFill>
                <a:effectLst/>
                <a:latin typeface="Calibri" panose="020F0502020204030204" pitchFamily="34" charset="0"/>
              </a:rPr>
              <a:t>On a scale of 1-10, (1 being the least inclusive and 10 the most inclusive) how important is it to you that your curriculum is inclusive of the following: - Social class</a:t>
            </a:r>
            <a:r>
              <a:rPr lang="en-GB"/>
              <a:t> </a:t>
            </a:r>
            <a:r>
              <a:rPr lang="en-GB" sz="1800" b="0" i="0" u="none" strike="noStrike">
                <a:solidFill>
                  <a:srgbClr val="000000"/>
                </a:solidFill>
                <a:effectLst/>
                <a:latin typeface="Calibri" panose="020F0502020204030204" pitchFamily="34" charset="0"/>
              </a:rPr>
              <a:t>On a scale of 1-10, (1 being the least inclusive and 10 the most inclusive) how important is it to you that your curriculum is inclusive of the following: - LGBTQUA+ communities</a:t>
            </a:r>
            <a:r>
              <a:rPr lang="en-GB"/>
              <a:t> </a:t>
            </a:r>
          </a:p>
        </p:txBody>
      </p:sp>
      <p:sp>
        <p:nvSpPr>
          <p:cNvPr id="4" name="Slide Number Placeholder 3"/>
          <p:cNvSpPr>
            <a:spLocks noGrp="1"/>
          </p:cNvSpPr>
          <p:nvPr>
            <p:ph type="sldNum" sz="quarter" idx="5"/>
          </p:nvPr>
        </p:nvSpPr>
        <p:spPr/>
        <p:txBody>
          <a:bodyPr/>
          <a:lstStyle/>
          <a:p>
            <a:fld id="{3C8E1185-C1B9-4500-A74B-A0F6DEB9709A}" type="slidenum">
              <a:rPr lang="en-GB" smtClean="0"/>
              <a:t>12</a:t>
            </a:fld>
            <a:endParaRPr lang="en-GB"/>
          </a:p>
        </p:txBody>
      </p:sp>
    </p:spTree>
    <p:extLst>
      <p:ext uri="{BB962C8B-B14F-4D97-AF65-F5344CB8AC3E}">
        <p14:creationId xmlns:p14="http://schemas.microsoft.com/office/powerpoint/2010/main" val="170097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Learning experience </a:t>
            </a:r>
            <a:r>
              <a:rPr lang="en-GB" dirty="0" err="1"/>
              <a:t>eg</a:t>
            </a:r>
            <a:r>
              <a:rPr lang="en-GB" dirty="0"/>
              <a:t>: </a:t>
            </a:r>
          </a:p>
          <a:p>
            <a:r>
              <a:rPr lang="en-GB" dirty="0"/>
              <a:t>Assessment, Lectures, Seminars, Tutorials, belonging to the university/department/student accommodation</a:t>
            </a:r>
          </a:p>
          <a:p>
            <a:endParaRPr lang="en-GB" dirty="0"/>
          </a:p>
          <a:p>
            <a:r>
              <a:rPr lang="en-GB" dirty="0"/>
              <a:t>Teaching experience </a:t>
            </a:r>
            <a:r>
              <a:rPr lang="en-GB" dirty="0" err="1"/>
              <a:t>eg</a:t>
            </a:r>
            <a:r>
              <a:rPr lang="en-GB" dirty="0"/>
              <a:t>:</a:t>
            </a:r>
          </a:p>
          <a:p>
            <a:r>
              <a:rPr lang="en-GB" dirty="0"/>
              <a:t>Relating to the content such as research, theories and topics</a:t>
            </a:r>
          </a:p>
          <a:p>
            <a:endParaRPr lang="en-GB" dirty="0"/>
          </a:p>
          <a:p>
            <a:r>
              <a:rPr lang="en-GB" dirty="0"/>
              <a:t>Student experience </a:t>
            </a:r>
            <a:r>
              <a:rPr lang="en-GB" dirty="0" err="1"/>
              <a:t>eg</a:t>
            </a:r>
            <a:r>
              <a:rPr lang="en-GB" dirty="0"/>
              <a:t>:</a:t>
            </a:r>
          </a:p>
          <a:p>
            <a:pPr marL="0" lvl="0" indent="0">
              <a:lnSpc>
                <a:spcPct val="107000"/>
              </a:lnSpc>
              <a:buFont typeface="Symbol" panose="05050102010706020507" pitchFamily="18" charset="2"/>
              <a:buNone/>
            </a:pPr>
            <a:r>
              <a:rPr lang="en-GB" sz="1800" dirty="0">
                <a:effectLst/>
                <a:latin typeface="Calibri" panose="020F0502020204030204" pitchFamily="34" charset="0"/>
                <a:ea typeface="Calibri" panose="020F0502020204030204" pitchFamily="34" charset="0"/>
                <a:cs typeface="Shruti" panose="020B0502040204020203" pitchFamily="34" charset="0"/>
              </a:rPr>
              <a:t>Feedback on assignments, research experience, raising concerns, d</a:t>
            </a:r>
            <a:r>
              <a:rPr lang="en-GB" dirty="0"/>
              <a:t>epartmental activities involvement </a:t>
            </a:r>
          </a:p>
        </p:txBody>
      </p:sp>
      <p:sp>
        <p:nvSpPr>
          <p:cNvPr id="4" name="Slide Number Placeholder 3"/>
          <p:cNvSpPr>
            <a:spLocks noGrp="1"/>
          </p:cNvSpPr>
          <p:nvPr>
            <p:ph type="sldNum" sz="quarter" idx="5"/>
          </p:nvPr>
        </p:nvSpPr>
        <p:spPr/>
        <p:txBody>
          <a:bodyPr/>
          <a:lstStyle/>
          <a:p>
            <a:fld id="{6F0221B8-F040-4CDC-B346-B08D997ED8A1}" type="slidenum">
              <a:rPr lang="en-GB" smtClean="0"/>
              <a:t>16</a:t>
            </a:fld>
            <a:endParaRPr lang="en-GB"/>
          </a:p>
        </p:txBody>
      </p:sp>
    </p:spTree>
    <p:extLst>
      <p:ext uri="{BB962C8B-B14F-4D97-AF65-F5344CB8AC3E}">
        <p14:creationId xmlns:p14="http://schemas.microsoft.com/office/powerpoint/2010/main" val="5359685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a:t>
            </a:r>
            <a:r>
              <a:rPr lang="en-GB" b="0" i="0" dirty="0">
                <a:solidFill>
                  <a:srgbClr val="202124"/>
                </a:solidFill>
                <a:effectLst/>
                <a:latin typeface="arial" panose="020B0604020202020204" pitchFamily="34" charset="0"/>
              </a:rPr>
              <a:t>themes that were conceptualised were….</a:t>
            </a:r>
            <a:endParaRPr lang="en-GB" dirty="0"/>
          </a:p>
        </p:txBody>
      </p:sp>
      <p:sp>
        <p:nvSpPr>
          <p:cNvPr id="4" name="Slide Number Placeholder 3"/>
          <p:cNvSpPr>
            <a:spLocks noGrp="1"/>
          </p:cNvSpPr>
          <p:nvPr>
            <p:ph type="sldNum" sz="quarter" idx="5"/>
          </p:nvPr>
        </p:nvSpPr>
        <p:spPr/>
        <p:txBody>
          <a:bodyPr/>
          <a:lstStyle/>
          <a:p>
            <a:fld id="{6F0221B8-F040-4CDC-B346-B08D997ED8A1}" type="slidenum">
              <a:rPr lang="en-GB" smtClean="0"/>
              <a:t>18</a:t>
            </a:fld>
            <a:endParaRPr lang="en-GB"/>
          </a:p>
        </p:txBody>
      </p:sp>
    </p:spTree>
    <p:extLst>
      <p:ext uri="{BB962C8B-B14F-4D97-AF65-F5344CB8AC3E}">
        <p14:creationId xmlns:p14="http://schemas.microsoft.com/office/powerpoint/2010/main" val="4719651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Ones ethnicity is part of their identity. Being </a:t>
            </a:r>
            <a:r>
              <a:rPr lang="en-GB" dirty="0" err="1"/>
              <a:t>bame</a:t>
            </a:r>
            <a:r>
              <a:rPr lang="en-GB" dirty="0"/>
              <a:t> within </a:t>
            </a:r>
            <a:r>
              <a:rPr lang="en-GB" dirty="0" err="1"/>
              <a:t>uni</a:t>
            </a:r>
            <a:r>
              <a:rPr lang="en-GB" dirty="0"/>
              <a:t> is further highlighted when there is a lack of diversity in their env. And social </a:t>
            </a:r>
            <a:r>
              <a:rPr lang="en-GB" dirty="0" err="1"/>
              <a:t>r.ships</a:t>
            </a:r>
            <a:r>
              <a:rPr lang="en-GB" dirty="0"/>
              <a:t> </a:t>
            </a:r>
          </a:p>
          <a:p>
            <a:endParaRPr lang="en-GB" dirty="0"/>
          </a:p>
          <a:p>
            <a:r>
              <a:rPr lang="en-GB" dirty="0"/>
              <a:t>Reminded of being a minority, feeling less than and not feeling apart/like they belong as if they are sticking out within the institutions. Then feeling that the </a:t>
            </a:r>
            <a:r>
              <a:rPr lang="en-GB" dirty="0" err="1"/>
              <a:t>psy</a:t>
            </a:r>
            <a:r>
              <a:rPr lang="en-GB" dirty="0"/>
              <a:t> dep is doing much to celebrate different cultures and groups so venturing out to societies to find people akin to them </a:t>
            </a:r>
          </a:p>
        </p:txBody>
      </p:sp>
      <p:sp>
        <p:nvSpPr>
          <p:cNvPr id="4" name="Slide Number Placeholder 3"/>
          <p:cNvSpPr>
            <a:spLocks noGrp="1"/>
          </p:cNvSpPr>
          <p:nvPr>
            <p:ph type="sldNum" sz="quarter" idx="5"/>
          </p:nvPr>
        </p:nvSpPr>
        <p:spPr/>
        <p:txBody>
          <a:bodyPr/>
          <a:lstStyle/>
          <a:p>
            <a:fld id="{6F0221B8-F040-4CDC-B346-B08D997ED8A1}" type="slidenum">
              <a:rPr lang="en-GB" smtClean="0"/>
              <a:t>19</a:t>
            </a:fld>
            <a:endParaRPr lang="en-GB"/>
          </a:p>
        </p:txBody>
      </p:sp>
    </p:spTree>
    <p:extLst>
      <p:ext uri="{BB962C8B-B14F-4D97-AF65-F5344CB8AC3E}">
        <p14:creationId xmlns:p14="http://schemas.microsoft.com/office/powerpoint/2010/main" val="42435416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33CE2-0C3D-4064-BB6C-F8274A48309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397775D-4E74-48B8-8DBE-627A32D24E1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C0B67BE-99C4-4A89-8B85-019613BA73C9}"/>
              </a:ext>
            </a:extLst>
          </p:cNvPr>
          <p:cNvSpPr>
            <a:spLocks noGrp="1"/>
          </p:cNvSpPr>
          <p:nvPr>
            <p:ph type="dt" sz="half" idx="10"/>
          </p:nvPr>
        </p:nvSpPr>
        <p:spPr/>
        <p:txBody>
          <a:bodyPr/>
          <a:lstStyle/>
          <a:p>
            <a:fld id="{D825A196-F08D-4FCE-B85E-225FF3359BC1}" type="datetimeFigureOut">
              <a:rPr lang="en-GB" smtClean="0"/>
              <a:t>17/11/2023</a:t>
            </a:fld>
            <a:endParaRPr lang="en-GB"/>
          </a:p>
        </p:txBody>
      </p:sp>
      <p:sp>
        <p:nvSpPr>
          <p:cNvPr id="5" name="Footer Placeholder 4">
            <a:extLst>
              <a:ext uri="{FF2B5EF4-FFF2-40B4-BE49-F238E27FC236}">
                <a16:creationId xmlns:a16="http://schemas.microsoft.com/office/drawing/2014/main" id="{E68ED393-B42C-4D05-8086-8AF2D1D5F21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86384EC-3FCA-4259-8554-23ACC5328C9A}"/>
              </a:ext>
            </a:extLst>
          </p:cNvPr>
          <p:cNvSpPr>
            <a:spLocks noGrp="1"/>
          </p:cNvSpPr>
          <p:nvPr>
            <p:ph type="sldNum" sz="quarter" idx="12"/>
          </p:nvPr>
        </p:nvSpPr>
        <p:spPr/>
        <p:txBody>
          <a:bodyPr/>
          <a:lstStyle/>
          <a:p>
            <a:fld id="{39DBDBFB-98E5-4634-AE66-F642569B5FB8}" type="slidenum">
              <a:rPr lang="en-GB" smtClean="0"/>
              <a:t>‹#›</a:t>
            </a:fld>
            <a:endParaRPr lang="en-GB"/>
          </a:p>
        </p:txBody>
      </p:sp>
    </p:spTree>
    <p:extLst>
      <p:ext uri="{BB962C8B-B14F-4D97-AF65-F5344CB8AC3E}">
        <p14:creationId xmlns:p14="http://schemas.microsoft.com/office/powerpoint/2010/main" val="2215252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4F0EB1-B736-4FDD-A386-C752DC02DBD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53391CD-B20E-4D81-BE68-DFA18E26A17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AD6264C-9F9A-483B-B4A6-6F084BFC6564}"/>
              </a:ext>
            </a:extLst>
          </p:cNvPr>
          <p:cNvSpPr>
            <a:spLocks noGrp="1"/>
          </p:cNvSpPr>
          <p:nvPr>
            <p:ph type="dt" sz="half" idx="10"/>
          </p:nvPr>
        </p:nvSpPr>
        <p:spPr/>
        <p:txBody>
          <a:bodyPr/>
          <a:lstStyle/>
          <a:p>
            <a:fld id="{D825A196-F08D-4FCE-B85E-225FF3359BC1}" type="datetimeFigureOut">
              <a:rPr lang="en-GB" smtClean="0"/>
              <a:t>17/11/2023</a:t>
            </a:fld>
            <a:endParaRPr lang="en-GB"/>
          </a:p>
        </p:txBody>
      </p:sp>
      <p:sp>
        <p:nvSpPr>
          <p:cNvPr id="5" name="Footer Placeholder 4">
            <a:extLst>
              <a:ext uri="{FF2B5EF4-FFF2-40B4-BE49-F238E27FC236}">
                <a16:creationId xmlns:a16="http://schemas.microsoft.com/office/drawing/2014/main" id="{7889F0ED-9858-415F-BDF6-BEA810E6B5B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9D3323-75E9-412A-B558-AC53AD5C317D}"/>
              </a:ext>
            </a:extLst>
          </p:cNvPr>
          <p:cNvSpPr>
            <a:spLocks noGrp="1"/>
          </p:cNvSpPr>
          <p:nvPr>
            <p:ph type="sldNum" sz="quarter" idx="12"/>
          </p:nvPr>
        </p:nvSpPr>
        <p:spPr/>
        <p:txBody>
          <a:bodyPr/>
          <a:lstStyle/>
          <a:p>
            <a:fld id="{39DBDBFB-98E5-4634-AE66-F642569B5FB8}" type="slidenum">
              <a:rPr lang="en-GB" smtClean="0"/>
              <a:t>‹#›</a:t>
            </a:fld>
            <a:endParaRPr lang="en-GB"/>
          </a:p>
        </p:txBody>
      </p:sp>
    </p:spTree>
    <p:extLst>
      <p:ext uri="{BB962C8B-B14F-4D97-AF65-F5344CB8AC3E}">
        <p14:creationId xmlns:p14="http://schemas.microsoft.com/office/powerpoint/2010/main" val="2877063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6E9096F-AF8D-40E6-ADD5-4F754839F81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CF4FAE9-3A50-448D-8141-7135650D936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BE97E9F-DD42-4F40-B848-7DC9B231ACE0}"/>
              </a:ext>
            </a:extLst>
          </p:cNvPr>
          <p:cNvSpPr>
            <a:spLocks noGrp="1"/>
          </p:cNvSpPr>
          <p:nvPr>
            <p:ph type="dt" sz="half" idx="10"/>
          </p:nvPr>
        </p:nvSpPr>
        <p:spPr/>
        <p:txBody>
          <a:bodyPr/>
          <a:lstStyle/>
          <a:p>
            <a:fld id="{D825A196-F08D-4FCE-B85E-225FF3359BC1}" type="datetimeFigureOut">
              <a:rPr lang="en-GB" smtClean="0"/>
              <a:t>17/11/2023</a:t>
            </a:fld>
            <a:endParaRPr lang="en-GB"/>
          </a:p>
        </p:txBody>
      </p:sp>
      <p:sp>
        <p:nvSpPr>
          <p:cNvPr id="5" name="Footer Placeholder 4">
            <a:extLst>
              <a:ext uri="{FF2B5EF4-FFF2-40B4-BE49-F238E27FC236}">
                <a16:creationId xmlns:a16="http://schemas.microsoft.com/office/drawing/2014/main" id="{55456E99-A42A-4DBD-9906-4870D7FC132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196332E-D906-4015-B469-5A7C8B7BA0AA}"/>
              </a:ext>
            </a:extLst>
          </p:cNvPr>
          <p:cNvSpPr>
            <a:spLocks noGrp="1"/>
          </p:cNvSpPr>
          <p:nvPr>
            <p:ph type="sldNum" sz="quarter" idx="12"/>
          </p:nvPr>
        </p:nvSpPr>
        <p:spPr/>
        <p:txBody>
          <a:bodyPr/>
          <a:lstStyle/>
          <a:p>
            <a:fld id="{39DBDBFB-98E5-4634-AE66-F642569B5FB8}" type="slidenum">
              <a:rPr lang="en-GB" smtClean="0"/>
              <a:t>‹#›</a:t>
            </a:fld>
            <a:endParaRPr lang="en-GB"/>
          </a:p>
        </p:txBody>
      </p:sp>
    </p:spTree>
    <p:extLst>
      <p:ext uri="{BB962C8B-B14F-4D97-AF65-F5344CB8AC3E}">
        <p14:creationId xmlns:p14="http://schemas.microsoft.com/office/powerpoint/2010/main" val="63562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29749-31DA-4CDA-B5DA-6DBB19CD294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DA18D7B-6690-439B-BB69-D72348EAC5C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5A2A90B-323C-4D0F-BD32-AF13B05A3404}"/>
              </a:ext>
            </a:extLst>
          </p:cNvPr>
          <p:cNvSpPr>
            <a:spLocks noGrp="1"/>
          </p:cNvSpPr>
          <p:nvPr>
            <p:ph type="dt" sz="half" idx="10"/>
          </p:nvPr>
        </p:nvSpPr>
        <p:spPr/>
        <p:txBody>
          <a:bodyPr/>
          <a:lstStyle/>
          <a:p>
            <a:fld id="{D825A196-F08D-4FCE-B85E-225FF3359BC1}" type="datetimeFigureOut">
              <a:rPr lang="en-GB" smtClean="0"/>
              <a:t>17/11/2023</a:t>
            </a:fld>
            <a:endParaRPr lang="en-GB"/>
          </a:p>
        </p:txBody>
      </p:sp>
      <p:sp>
        <p:nvSpPr>
          <p:cNvPr id="5" name="Footer Placeholder 4">
            <a:extLst>
              <a:ext uri="{FF2B5EF4-FFF2-40B4-BE49-F238E27FC236}">
                <a16:creationId xmlns:a16="http://schemas.microsoft.com/office/drawing/2014/main" id="{6BA55691-7482-4867-9389-931BCD85564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440FECF-1815-405C-BB62-224F3763C35F}"/>
              </a:ext>
            </a:extLst>
          </p:cNvPr>
          <p:cNvSpPr>
            <a:spLocks noGrp="1"/>
          </p:cNvSpPr>
          <p:nvPr>
            <p:ph type="sldNum" sz="quarter" idx="12"/>
          </p:nvPr>
        </p:nvSpPr>
        <p:spPr/>
        <p:txBody>
          <a:bodyPr/>
          <a:lstStyle/>
          <a:p>
            <a:fld id="{39DBDBFB-98E5-4634-AE66-F642569B5FB8}" type="slidenum">
              <a:rPr lang="en-GB" smtClean="0"/>
              <a:t>‹#›</a:t>
            </a:fld>
            <a:endParaRPr lang="en-GB"/>
          </a:p>
        </p:txBody>
      </p:sp>
    </p:spTree>
    <p:extLst>
      <p:ext uri="{BB962C8B-B14F-4D97-AF65-F5344CB8AC3E}">
        <p14:creationId xmlns:p14="http://schemas.microsoft.com/office/powerpoint/2010/main" val="1232241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BEDAC-223D-4F30-93BE-E13694AD848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978D0CD-4D68-4D6F-B69F-E5518D9BD5B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070FB6C-4ADE-405E-9CC9-2CED81AEFA27}"/>
              </a:ext>
            </a:extLst>
          </p:cNvPr>
          <p:cNvSpPr>
            <a:spLocks noGrp="1"/>
          </p:cNvSpPr>
          <p:nvPr>
            <p:ph type="dt" sz="half" idx="10"/>
          </p:nvPr>
        </p:nvSpPr>
        <p:spPr/>
        <p:txBody>
          <a:bodyPr/>
          <a:lstStyle/>
          <a:p>
            <a:fld id="{D825A196-F08D-4FCE-B85E-225FF3359BC1}" type="datetimeFigureOut">
              <a:rPr lang="en-GB" smtClean="0"/>
              <a:t>17/11/2023</a:t>
            </a:fld>
            <a:endParaRPr lang="en-GB"/>
          </a:p>
        </p:txBody>
      </p:sp>
      <p:sp>
        <p:nvSpPr>
          <p:cNvPr id="5" name="Footer Placeholder 4">
            <a:extLst>
              <a:ext uri="{FF2B5EF4-FFF2-40B4-BE49-F238E27FC236}">
                <a16:creationId xmlns:a16="http://schemas.microsoft.com/office/drawing/2014/main" id="{479E2EF9-1D9C-4B5E-83C7-46C1278C48B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734B777-3BF4-4E63-BEAC-D965446B974B}"/>
              </a:ext>
            </a:extLst>
          </p:cNvPr>
          <p:cNvSpPr>
            <a:spLocks noGrp="1"/>
          </p:cNvSpPr>
          <p:nvPr>
            <p:ph type="sldNum" sz="quarter" idx="12"/>
          </p:nvPr>
        </p:nvSpPr>
        <p:spPr/>
        <p:txBody>
          <a:bodyPr/>
          <a:lstStyle/>
          <a:p>
            <a:fld id="{39DBDBFB-98E5-4634-AE66-F642569B5FB8}" type="slidenum">
              <a:rPr lang="en-GB" smtClean="0"/>
              <a:t>‹#›</a:t>
            </a:fld>
            <a:endParaRPr lang="en-GB"/>
          </a:p>
        </p:txBody>
      </p:sp>
    </p:spTree>
    <p:extLst>
      <p:ext uri="{BB962C8B-B14F-4D97-AF65-F5344CB8AC3E}">
        <p14:creationId xmlns:p14="http://schemas.microsoft.com/office/powerpoint/2010/main" val="40913488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E585E-A85C-4D26-B67E-DC45082FDB9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A16828B-9C78-4895-8A9A-A4DE309199E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B8D2C97-D2AE-4861-A0A2-63399367B70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F92482B-595C-46DC-AF6F-1023F56A979C}"/>
              </a:ext>
            </a:extLst>
          </p:cNvPr>
          <p:cNvSpPr>
            <a:spLocks noGrp="1"/>
          </p:cNvSpPr>
          <p:nvPr>
            <p:ph type="dt" sz="half" idx="10"/>
          </p:nvPr>
        </p:nvSpPr>
        <p:spPr/>
        <p:txBody>
          <a:bodyPr/>
          <a:lstStyle/>
          <a:p>
            <a:fld id="{D825A196-F08D-4FCE-B85E-225FF3359BC1}" type="datetimeFigureOut">
              <a:rPr lang="en-GB" smtClean="0"/>
              <a:t>17/11/2023</a:t>
            </a:fld>
            <a:endParaRPr lang="en-GB"/>
          </a:p>
        </p:txBody>
      </p:sp>
      <p:sp>
        <p:nvSpPr>
          <p:cNvPr id="6" name="Footer Placeholder 5">
            <a:extLst>
              <a:ext uri="{FF2B5EF4-FFF2-40B4-BE49-F238E27FC236}">
                <a16:creationId xmlns:a16="http://schemas.microsoft.com/office/drawing/2014/main" id="{BEA2DFD7-83FB-4A20-B61B-247F335C517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F8928CB-3822-4608-B331-4DAB7376A458}"/>
              </a:ext>
            </a:extLst>
          </p:cNvPr>
          <p:cNvSpPr>
            <a:spLocks noGrp="1"/>
          </p:cNvSpPr>
          <p:nvPr>
            <p:ph type="sldNum" sz="quarter" idx="12"/>
          </p:nvPr>
        </p:nvSpPr>
        <p:spPr/>
        <p:txBody>
          <a:bodyPr/>
          <a:lstStyle/>
          <a:p>
            <a:fld id="{39DBDBFB-98E5-4634-AE66-F642569B5FB8}" type="slidenum">
              <a:rPr lang="en-GB" smtClean="0"/>
              <a:t>‹#›</a:t>
            </a:fld>
            <a:endParaRPr lang="en-GB"/>
          </a:p>
        </p:txBody>
      </p:sp>
    </p:spTree>
    <p:extLst>
      <p:ext uri="{BB962C8B-B14F-4D97-AF65-F5344CB8AC3E}">
        <p14:creationId xmlns:p14="http://schemas.microsoft.com/office/powerpoint/2010/main" val="13241858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3DFC9-1ED6-459B-8A7F-E3F8D3D4179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C2FF506-64A2-48DF-9A98-CAF3E010E09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5858879-1A17-4412-9264-8E9C706E725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CEA5589-662A-4B7C-9E8C-4AC3C63D30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E1F298F-A910-4B9E-A47C-64ABFA2D74E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60421A8-C797-4189-B1D4-8EFBDB56F210}"/>
              </a:ext>
            </a:extLst>
          </p:cNvPr>
          <p:cNvSpPr>
            <a:spLocks noGrp="1"/>
          </p:cNvSpPr>
          <p:nvPr>
            <p:ph type="dt" sz="half" idx="10"/>
          </p:nvPr>
        </p:nvSpPr>
        <p:spPr/>
        <p:txBody>
          <a:bodyPr/>
          <a:lstStyle/>
          <a:p>
            <a:fld id="{D825A196-F08D-4FCE-B85E-225FF3359BC1}" type="datetimeFigureOut">
              <a:rPr lang="en-GB" smtClean="0"/>
              <a:t>17/11/2023</a:t>
            </a:fld>
            <a:endParaRPr lang="en-GB"/>
          </a:p>
        </p:txBody>
      </p:sp>
      <p:sp>
        <p:nvSpPr>
          <p:cNvPr id="8" name="Footer Placeholder 7">
            <a:extLst>
              <a:ext uri="{FF2B5EF4-FFF2-40B4-BE49-F238E27FC236}">
                <a16:creationId xmlns:a16="http://schemas.microsoft.com/office/drawing/2014/main" id="{A5437D27-FDC7-4759-8F87-016D44545A4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EEC4075-CF00-480D-9E1B-62FDDF3DF0F7}"/>
              </a:ext>
            </a:extLst>
          </p:cNvPr>
          <p:cNvSpPr>
            <a:spLocks noGrp="1"/>
          </p:cNvSpPr>
          <p:nvPr>
            <p:ph type="sldNum" sz="quarter" idx="12"/>
          </p:nvPr>
        </p:nvSpPr>
        <p:spPr/>
        <p:txBody>
          <a:bodyPr/>
          <a:lstStyle/>
          <a:p>
            <a:fld id="{39DBDBFB-98E5-4634-AE66-F642569B5FB8}" type="slidenum">
              <a:rPr lang="en-GB" smtClean="0"/>
              <a:t>‹#›</a:t>
            </a:fld>
            <a:endParaRPr lang="en-GB"/>
          </a:p>
        </p:txBody>
      </p:sp>
    </p:spTree>
    <p:extLst>
      <p:ext uri="{BB962C8B-B14F-4D97-AF65-F5344CB8AC3E}">
        <p14:creationId xmlns:p14="http://schemas.microsoft.com/office/powerpoint/2010/main" val="27499653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0A23D-3021-4623-A991-2C6DF1DC88D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9933426-4DCD-4B80-8C4F-FC9070999E02}"/>
              </a:ext>
            </a:extLst>
          </p:cNvPr>
          <p:cNvSpPr>
            <a:spLocks noGrp="1"/>
          </p:cNvSpPr>
          <p:nvPr>
            <p:ph type="dt" sz="half" idx="10"/>
          </p:nvPr>
        </p:nvSpPr>
        <p:spPr/>
        <p:txBody>
          <a:bodyPr/>
          <a:lstStyle/>
          <a:p>
            <a:fld id="{D825A196-F08D-4FCE-B85E-225FF3359BC1}" type="datetimeFigureOut">
              <a:rPr lang="en-GB" smtClean="0"/>
              <a:t>17/11/2023</a:t>
            </a:fld>
            <a:endParaRPr lang="en-GB"/>
          </a:p>
        </p:txBody>
      </p:sp>
      <p:sp>
        <p:nvSpPr>
          <p:cNvPr id="4" name="Footer Placeholder 3">
            <a:extLst>
              <a:ext uri="{FF2B5EF4-FFF2-40B4-BE49-F238E27FC236}">
                <a16:creationId xmlns:a16="http://schemas.microsoft.com/office/drawing/2014/main" id="{C708E053-6F94-4F9A-8B5B-F2090FF4C44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CCC2E54-C6DA-468F-92E6-318F2FE7AEC9}"/>
              </a:ext>
            </a:extLst>
          </p:cNvPr>
          <p:cNvSpPr>
            <a:spLocks noGrp="1"/>
          </p:cNvSpPr>
          <p:nvPr>
            <p:ph type="sldNum" sz="quarter" idx="12"/>
          </p:nvPr>
        </p:nvSpPr>
        <p:spPr/>
        <p:txBody>
          <a:bodyPr/>
          <a:lstStyle/>
          <a:p>
            <a:fld id="{39DBDBFB-98E5-4634-AE66-F642569B5FB8}" type="slidenum">
              <a:rPr lang="en-GB" smtClean="0"/>
              <a:t>‹#›</a:t>
            </a:fld>
            <a:endParaRPr lang="en-GB"/>
          </a:p>
        </p:txBody>
      </p:sp>
    </p:spTree>
    <p:extLst>
      <p:ext uri="{BB962C8B-B14F-4D97-AF65-F5344CB8AC3E}">
        <p14:creationId xmlns:p14="http://schemas.microsoft.com/office/powerpoint/2010/main" val="1625857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DF46A7-D9D8-4875-AD0C-555C8523375A}"/>
              </a:ext>
            </a:extLst>
          </p:cNvPr>
          <p:cNvSpPr>
            <a:spLocks noGrp="1"/>
          </p:cNvSpPr>
          <p:nvPr>
            <p:ph type="dt" sz="half" idx="10"/>
          </p:nvPr>
        </p:nvSpPr>
        <p:spPr/>
        <p:txBody>
          <a:bodyPr/>
          <a:lstStyle/>
          <a:p>
            <a:fld id="{D825A196-F08D-4FCE-B85E-225FF3359BC1}" type="datetimeFigureOut">
              <a:rPr lang="en-GB" smtClean="0"/>
              <a:t>17/11/2023</a:t>
            </a:fld>
            <a:endParaRPr lang="en-GB"/>
          </a:p>
        </p:txBody>
      </p:sp>
      <p:sp>
        <p:nvSpPr>
          <p:cNvPr id="3" name="Footer Placeholder 2">
            <a:extLst>
              <a:ext uri="{FF2B5EF4-FFF2-40B4-BE49-F238E27FC236}">
                <a16:creationId xmlns:a16="http://schemas.microsoft.com/office/drawing/2014/main" id="{561A6E81-2846-4FF8-844A-BDB585F7F0E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AEE8262-A926-4DA1-B4C8-D9D9FF3FCCA8}"/>
              </a:ext>
            </a:extLst>
          </p:cNvPr>
          <p:cNvSpPr>
            <a:spLocks noGrp="1"/>
          </p:cNvSpPr>
          <p:nvPr>
            <p:ph type="sldNum" sz="quarter" idx="12"/>
          </p:nvPr>
        </p:nvSpPr>
        <p:spPr/>
        <p:txBody>
          <a:bodyPr/>
          <a:lstStyle/>
          <a:p>
            <a:fld id="{39DBDBFB-98E5-4634-AE66-F642569B5FB8}" type="slidenum">
              <a:rPr lang="en-GB" smtClean="0"/>
              <a:t>‹#›</a:t>
            </a:fld>
            <a:endParaRPr lang="en-GB"/>
          </a:p>
        </p:txBody>
      </p:sp>
    </p:spTree>
    <p:extLst>
      <p:ext uri="{BB962C8B-B14F-4D97-AF65-F5344CB8AC3E}">
        <p14:creationId xmlns:p14="http://schemas.microsoft.com/office/powerpoint/2010/main" val="7262586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606C8-1193-4FC2-A08C-9BBE150A7F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04431EB-05D3-4F3D-B369-75AF24112D7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9013C7C-768B-46A3-A9D1-0B5F29BC0A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5F2989F-23BD-4C8A-AA8C-549EEC2BE135}"/>
              </a:ext>
            </a:extLst>
          </p:cNvPr>
          <p:cNvSpPr>
            <a:spLocks noGrp="1"/>
          </p:cNvSpPr>
          <p:nvPr>
            <p:ph type="dt" sz="half" idx="10"/>
          </p:nvPr>
        </p:nvSpPr>
        <p:spPr/>
        <p:txBody>
          <a:bodyPr/>
          <a:lstStyle/>
          <a:p>
            <a:fld id="{D825A196-F08D-4FCE-B85E-225FF3359BC1}" type="datetimeFigureOut">
              <a:rPr lang="en-GB" smtClean="0"/>
              <a:t>17/11/2023</a:t>
            </a:fld>
            <a:endParaRPr lang="en-GB"/>
          </a:p>
        </p:txBody>
      </p:sp>
      <p:sp>
        <p:nvSpPr>
          <p:cNvPr id="6" name="Footer Placeholder 5">
            <a:extLst>
              <a:ext uri="{FF2B5EF4-FFF2-40B4-BE49-F238E27FC236}">
                <a16:creationId xmlns:a16="http://schemas.microsoft.com/office/drawing/2014/main" id="{85C3848D-C0E1-403C-9597-4A7C5101673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CDE0090-0E45-407D-ABF9-AFB71868900C}"/>
              </a:ext>
            </a:extLst>
          </p:cNvPr>
          <p:cNvSpPr>
            <a:spLocks noGrp="1"/>
          </p:cNvSpPr>
          <p:nvPr>
            <p:ph type="sldNum" sz="quarter" idx="12"/>
          </p:nvPr>
        </p:nvSpPr>
        <p:spPr/>
        <p:txBody>
          <a:bodyPr/>
          <a:lstStyle/>
          <a:p>
            <a:fld id="{39DBDBFB-98E5-4634-AE66-F642569B5FB8}" type="slidenum">
              <a:rPr lang="en-GB" smtClean="0"/>
              <a:t>‹#›</a:t>
            </a:fld>
            <a:endParaRPr lang="en-GB"/>
          </a:p>
        </p:txBody>
      </p:sp>
    </p:spTree>
    <p:extLst>
      <p:ext uri="{BB962C8B-B14F-4D97-AF65-F5344CB8AC3E}">
        <p14:creationId xmlns:p14="http://schemas.microsoft.com/office/powerpoint/2010/main" val="2777417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1FB36-69F7-4C86-B5C1-7B513241843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6E8068B-1192-4F03-AE57-CC3B43622A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a:extLst>
              <a:ext uri="{FF2B5EF4-FFF2-40B4-BE49-F238E27FC236}">
                <a16:creationId xmlns:a16="http://schemas.microsoft.com/office/drawing/2014/main" id="{7F831751-82EA-4FCC-AD73-1E54BE2D49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5C06741-A555-4E9A-BF88-E69EB56F2449}"/>
              </a:ext>
            </a:extLst>
          </p:cNvPr>
          <p:cNvSpPr>
            <a:spLocks noGrp="1"/>
          </p:cNvSpPr>
          <p:nvPr>
            <p:ph type="dt" sz="half" idx="10"/>
          </p:nvPr>
        </p:nvSpPr>
        <p:spPr/>
        <p:txBody>
          <a:bodyPr/>
          <a:lstStyle/>
          <a:p>
            <a:fld id="{D825A196-F08D-4FCE-B85E-225FF3359BC1}" type="datetimeFigureOut">
              <a:rPr lang="en-GB" smtClean="0"/>
              <a:t>17/11/2023</a:t>
            </a:fld>
            <a:endParaRPr lang="en-GB"/>
          </a:p>
        </p:txBody>
      </p:sp>
      <p:sp>
        <p:nvSpPr>
          <p:cNvPr id="6" name="Footer Placeholder 5">
            <a:extLst>
              <a:ext uri="{FF2B5EF4-FFF2-40B4-BE49-F238E27FC236}">
                <a16:creationId xmlns:a16="http://schemas.microsoft.com/office/drawing/2014/main" id="{01C5EC4A-5079-46A9-B5F2-33320F362E4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A6E9FAE-99E2-41D2-AB7A-E12D7C38F622}"/>
              </a:ext>
            </a:extLst>
          </p:cNvPr>
          <p:cNvSpPr>
            <a:spLocks noGrp="1"/>
          </p:cNvSpPr>
          <p:nvPr>
            <p:ph type="sldNum" sz="quarter" idx="12"/>
          </p:nvPr>
        </p:nvSpPr>
        <p:spPr/>
        <p:txBody>
          <a:bodyPr/>
          <a:lstStyle/>
          <a:p>
            <a:fld id="{39DBDBFB-98E5-4634-AE66-F642569B5FB8}" type="slidenum">
              <a:rPr lang="en-GB" smtClean="0"/>
              <a:t>‹#›</a:t>
            </a:fld>
            <a:endParaRPr lang="en-GB"/>
          </a:p>
        </p:txBody>
      </p:sp>
    </p:spTree>
    <p:extLst>
      <p:ext uri="{BB962C8B-B14F-4D97-AF65-F5344CB8AC3E}">
        <p14:creationId xmlns:p14="http://schemas.microsoft.com/office/powerpoint/2010/main" val="1605901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376A67-8D7B-49F3-BBBB-6E2FBFD5ADB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2E34543-2A4E-4679-AEE8-D8EACE8270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0C00BEE-94CD-420C-9A12-DE5A754BFD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25A196-F08D-4FCE-B85E-225FF3359BC1}" type="datetimeFigureOut">
              <a:rPr lang="en-GB" smtClean="0"/>
              <a:t>17/11/2023</a:t>
            </a:fld>
            <a:endParaRPr lang="en-GB"/>
          </a:p>
        </p:txBody>
      </p:sp>
      <p:sp>
        <p:nvSpPr>
          <p:cNvPr id="5" name="Footer Placeholder 4">
            <a:extLst>
              <a:ext uri="{FF2B5EF4-FFF2-40B4-BE49-F238E27FC236}">
                <a16:creationId xmlns:a16="http://schemas.microsoft.com/office/drawing/2014/main" id="{7AA380F5-CAEC-4BB2-B68B-91062D277A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4723B51-9EDC-4924-B44E-42078211324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DBDBFB-98E5-4634-AE66-F642569B5FB8}" type="slidenum">
              <a:rPr lang="en-GB" smtClean="0"/>
              <a:t>‹#›</a:t>
            </a:fld>
            <a:endParaRPr lang="en-GB"/>
          </a:p>
        </p:txBody>
      </p:sp>
    </p:spTree>
    <p:extLst>
      <p:ext uri="{BB962C8B-B14F-4D97-AF65-F5344CB8AC3E}">
        <p14:creationId xmlns:p14="http://schemas.microsoft.com/office/powerpoint/2010/main" val="13028492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press.rebus.community/introductiontocommunitypsychology/chapter/oppression-and-power/" TargetMode="External"/><Relationship Id="rId2" Type="http://schemas.openxmlformats.org/officeDocument/2006/relationships/image" Target="../media/image21.png"/><Relationship Id="rId1" Type="http://schemas.openxmlformats.org/officeDocument/2006/relationships/slideLayout" Target="../slideLayouts/slideLayout4.xml"/><Relationship Id="rId5" Type="http://schemas.openxmlformats.org/officeDocument/2006/relationships/hyperlink" Target="https://creativecommons.org/licenses/by/3.0/" TargetMode="External"/><Relationship Id="rId4" Type="http://schemas.openxmlformats.org/officeDocument/2006/relationships/hyperlink" Target="https://warwick.ac.uk/fac/sci/psych/bame/"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altc.alt.ac.uk/oesig/2016/03/07/webinar-recording-what-next-for-jisc-and-ukoer-in-a-post-jorum-world/" TargetMode="External"/><Relationship Id="rId2" Type="http://schemas.openxmlformats.org/officeDocument/2006/relationships/image" Target="../media/image22.png"/><Relationship Id="rId1" Type="http://schemas.openxmlformats.org/officeDocument/2006/relationships/slideLayout" Target="../slideLayouts/slideLayout4.xml"/><Relationship Id="rId4" Type="http://schemas.openxmlformats.org/officeDocument/2006/relationships/hyperlink" Target="https://creativecommons.org/licenses/by/3.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hyperlink" Target="https://owi.ucdavis.edu/blog/tips-using-discussion-forum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4FF36-CC7B-98BC-B2F9-6FC3383539DA}"/>
              </a:ext>
            </a:extLst>
          </p:cNvPr>
          <p:cNvSpPr>
            <a:spLocks noGrp="1"/>
          </p:cNvSpPr>
          <p:nvPr>
            <p:ph type="ctrTitle"/>
          </p:nvPr>
        </p:nvSpPr>
        <p:spPr>
          <a:xfrm>
            <a:off x="1396982" y="1810083"/>
            <a:ext cx="9144000" cy="2387600"/>
          </a:xfrm>
        </p:spPr>
        <p:txBody>
          <a:bodyPr>
            <a:normAutofit fontScale="90000"/>
          </a:bodyPr>
          <a:lstStyle/>
          <a:p>
            <a:r>
              <a:rPr lang="en-GB" sz="6000" b="1" i="0" dirty="0">
                <a:effectLst/>
                <a:latin typeface="Arial" panose="020B0604020202020204" pitchFamily="34" charset="0"/>
              </a:rPr>
              <a:t>Supporting Black Asian Minority Ethnic students (“BAME”) learning and student experience</a:t>
            </a:r>
            <a:endParaRPr lang="en-GB" b="1" dirty="0"/>
          </a:p>
        </p:txBody>
      </p:sp>
      <p:sp>
        <p:nvSpPr>
          <p:cNvPr id="3" name="Subtitle 2">
            <a:extLst>
              <a:ext uri="{FF2B5EF4-FFF2-40B4-BE49-F238E27FC236}">
                <a16:creationId xmlns:a16="http://schemas.microsoft.com/office/drawing/2014/main" id="{908451A3-5893-4626-0053-7B766462B6D6}"/>
              </a:ext>
            </a:extLst>
          </p:cNvPr>
          <p:cNvSpPr>
            <a:spLocks noGrp="1"/>
          </p:cNvSpPr>
          <p:nvPr>
            <p:ph type="subTitle" idx="1"/>
          </p:nvPr>
        </p:nvSpPr>
        <p:spPr>
          <a:xfrm>
            <a:off x="651354" y="5047917"/>
            <a:ext cx="11285950" cy="1655762"/>
          </a:xfrm>
        </p:spPr>
        <p:txBody>
          <a:bodyPr>
            <a:normAutofit/>
          </a:bodyPr>
          <a:lstStyle/>
          <a:p>
            <a:pPr marL="0" indent="0" algn="ctr">
              <a:buNone/>
            </a:pPr>
            <a:r>
              <a:rPr lang="en-GB" sz="2400" b="0" i="1" dirty="0">
                <a:effectLst/>
                <a:latin typeface="Arial" panose="020B0604020202020204" pitchFamily="34" charset="0"/>
              </a:rPr>
              <a:t>Investigator(s): Principal Investigator: </a:t>
            </a:r>
            <a:r>
              <a:rPr lang="en-GB" sz="2400" b="1" i="1" dirty="0">
                <a:effectLst/>
                <a:latin typeface="Arial" panose="020B0604020202020204" pitchFamily="34" charset="0"/>
              </a:rPr>
              <a:t>Dr Jagjeet Jutley-Neilson</a:t>
            </a:r>
            <a:r>
              <a:rPr lang="en-GB" sz="2400" b="0" i="1" dirty="0">
                <a:effectLst/>
                <a:latin typeface="Arial" panose="020B0604020202020204" pitchFamily="34" charset="0"/>
              </a:rPr>
              <a:t>, </a:t>
            </a:r>
            <a:r>
              <a:rPr lang="en-GB" sz="2400" b="1" i="1" dirty="0">
                <a:effectLst/>
                <a:latin typeface="Arial" panose="020B0604020202020204" pitchFamily="34" charset="0"/>
              </a:rPr>
              <a:t>Dr Amy Cook</a:t>
            </a:r>
            <a:r>
              <a:rPr lang="en-GB" sz="2400" b="0" i="1" dirty="0">
                <a:effectLst/>
                <a:latin typeface="Arial" panose="020B0604020202020204" pitchFamily="34" charset="0"/>
              </a:rPr>
              <a:t>, </a:t>
            </a:r>
            <a:r>
              <a:rPr lang="en-GB" sz="2400" b="1" i="1" dirty="0">
                <a:effectLst/>
                <a:latin typeface="Arial" panose="020B0604020202020204" pitchFamily="34" charset="0"/>
              </a:rPr>
              <a:t>Paige Clarke-Jeffers,</a:t>
            </a:r>
            <a:r>
              <a:rPr lang="en-GB" sz="2400" b="0" i="1" dirty="0">
                <a:effectLst/>
                <a:latin typeface="Arial" panose="020B0604020202020204" pitchFamily="34" charset="0"/>
              </a:rPr>
              <a:t> Professor Sotaro Kita, Dr Adrian von Muhlenen, Professor Derrick Watson, Noorin Rodenhurst&amp; </a:t>
            </a:r>
            <a:r>
              <a:rPr lang="en-GB" sz="2400" b="0" i="1" dirty="0" err="1">
                <a:effectLst/>
                <a:latin typeface="Arial" panose="020B0604020202020204" pitchFamily="34" charset="0"/>
              </a:rPr>
              <a:t>Inchara</a:t>
            </a:r>
            <a:r>
              <a:rPr lang="en-GB" sz="2400" b="0" i="1" dirty="0">
                <a:effectLst/>
                <a:latin typeface="Arial" panose="020B0604020202020204" pitchFamily="34" charset="0"/>
              </a:rPr>
              <a:t> Athreya</a:t>
            </a:r>
            <a:r>
              <a:rPr lang="en-GB" sz="2400" b="0" i="0" dirty="0">
                <a:effectLst/>
                <a:latin typeface="Arial" panose="020B0604020202020204" pitchFamily="34" charset="0"/>
              </a:rPr>
              <a:t>.</a:t>
            </a:r>
          </a:p>
          <a:p>
            <a:pPr marL="0" indent="0" algn="l">
              <a:buNone/>
            </a:pPr>
            <a:endParaRPr lang="en-GB" sz="3600" b="0" i="0" dirty="0">
              <a:effectLst/>
              <a:latin typeface="-apple-system"/>
            </a:endParaRPr>
          </a:p>
          <a:p>
            <a:endParaRPr lang="en-GB" dirty="0"/>
          </a:p>
        </p:txBody>
      </p:sp>
    </p:spTree>
    <p:extLst>
      <p:ext uri="{BB962C8B-B14F-4D97-AF65-F5344CB8AC3E}">
        <p14:creationId xmlns:p14="http://schemas.microsoft.com/office/powerpoint/2010/main" val="15851680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4A4C51-0EBD-E957-22DC-E51599DFEFC5}"/>
              </a:ext>
            </a:extLst>
          </p:cNvPr>
          <p:cNvSpPr>
            <a:spLocks noGrp="1"/>
          </p:cNvSpPr>
          <p:nvPr>
            <p:ph type="title"/>
          </p:nvPr>
        </p:nvSpPr>
        <p:spPr>
          <a:xfrm>
            <a:off x="263591" y="107417"/>
            <a:ext cx="4634630" cy="770351"/>
          </a:xfrm>
        </p:spPr>
        <p:txBody>
          <a:bodyPr anchor="b">
            <a:normAutofit/>
          </a:bodyPr>
          <a:lstStyle/>
          <a:p>
            <a:r>
              <a:rPr lang="en-GB" dirty="0"/>
              <a:t>Quantitative Survey design </a:t>
            </a:r>
          </a:p>
        </p:txBody>
      </p:sp>
      <p:sp>
        <p:nvSpPr>
          <p:cNvPr id="3" name="Content Placeholder 2">
            <a:extLst>
              <a:ext uri="{FF2B5EF4-FFF2-40B4-BE49-F238E27FC236}">
                <a16:creationId xmlns:a16="http://schemas.microsoft.com/office/drawing/2014/main" id="{B684DE02-8775-85EF-6EDB-FE79DF3D638E}"/>
              </a:ext>
            </a:extLst>
          </p:cNvPr>
          <p:cNvSpPr>
            <a:spLocks noGrp="1"/>
          </p:cNvSpPr>
          <p:nvPr>
            <p:ph type="body" sz="half" idx="2"/>
          </p:nvPr>
        </p:nvSpPr>
        <p:spPr>
          <a:xfrm>
            <a:off x="400407" y="1340285"/>
            <a:ext cx="11499317" cy="3733518"/>
          </a:xfrm>
        </p:spPr>
        <p:txBody>
          <a:bodyPr>
            <a:normAutofit/>
          </a:bodyPr>
          <a:lstStyle/>
          <a:p>
            <a:r>
              <a:rPr lang="en-US" sz="2400" b="1" dirty="0"/>
              <a:t>1.</a:t>
            </a:r>
            <a:r>
              <a:rPr lang="en-US" sz="2400" b="1" dirty="0">
                <a:effectLst/>
              </a:rPr>
              <a:t> Would you identify yourself using the terminology ‘BAME’?</a:t>
            </a:r>
            <a:r>
              <a:rPr lang="en-US" sz="2400" dirty="0">
                <a:effectLst/>
              </a:rPr>
              <a:t> </a:t>
            </a:r>
            <a:r>
              <a:rPr lang="en-US" sz="2400" dirty="0"/>
              <a:t>Alternatives?</a:t>
            </a:r>
          </a:p>
          <a:p>
            <a:endParaRPr lang="en-US" dirty="0"/>
          </a:p>
          <a:p>
            <a:endParaRPr lang="en-GB" dirty="0"/>
          </a:p>
        </p:txBody>
      </p:sp>
      <p:graphicFrame>
        <p:nvGraphicFramePr>
          <p:cNvPr id="5" name="Content Placeholder 4">
            <a:extLst>
              <a:ext uri="{FF2B5EF4-FFF2-40B4-BE49-F238E27FC236}">
                <a16:creationId xmlns:a16="http://schemas.microsoft.com/office/drawing/2014/main" id="{429375D0-BCD8-0854-FEBF-13D042F08821}"/>
              </a:ext>
            </a:extLst>
          </p:cNvPr>
          <p:cNvGraphicFramePr>
            <a:graphicFrameLocks noGrp="1"/>
          </p:cNvGraphicFramePr>
          <p:nvPr>
            <p:ph idx="1"/>
            <p:extLst>
              <p:ext uri="{D42A27DB-BD31-4B8C-83A1-F6EECF244321}">
                <p14:modId xmlns:p14="http://schemas.microsoft.com/office/powerpoint/2010/main" val="758813219"/>
              </p:ext>
            </p:extLst>
          </p:nvPr>
        </p:nvGraphicFramePr>
        <p:xfrm>
          <a:off x="5727526" y="2376647"/>
          <a:ext cx="6172200" cy="4024151"/>
        </p:xfrm>
        <a:graphic>
          <a:graphicData uri="http://schemas.openxmlformats.org/drawingml/2006/table">
            <a:tbl>
              <a:tblPr firstRow="1" firstCol="1" lastRow="1" lastCol="1">
                <a:tableStyleId>{616DA210-FB5B-4158-B5E0-FEB733F419BA}</a:tableStyleId>
              </a:tblPr>
              <a:tblGrid>
                <a:gridCol w="6172200">
                  <a:extLst>
                    <a:ext uri="{9D8B030D-6E8A-4147-A177-3AD203B41FA5}">
                      <a16:colId xmlns:a16="http://schemas.microsoft.com/office/drawing/2014/main" val="2651762850"/>
                    </a:ext>
                  </a:extLst>
                </a:gridCol>
              </a:tblGrid>
              <a:tr h="777240">
                <a:tc>
                  <a:txBody>
                    <a:bodyPr/>
                    <a:lstStyle/>
                    <a:p>
                      <a:pPr marL="0" indent="0" algn="l">
                        <a:lnSpc>
                          <a:spcPct val="115000"/>
                        </a:lnSpc>
                        <a:buFont typeface="+mj-lt"/>
                        <a:buNone/>
                      </a:pPr>
                      <a:r>
                        <a:rPr lang="en-US" sz="1800" b="0" dirty="0">
                          <a:effectLst/>
                        </a:rPr>
                        <a:t>1. Coming from a BAME background has negatively affected how I engage with my Psychology course (1) </a:t>
                      </a:r>
                      <a:endParaRPr lang="en-GB" sz="18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7040" marR="47040" marT="17589" marB="47040" anchor="ctr"/>
                </a:tc>
                <a:extLst>
                  <a:ext uri="{0D108BD9-81ED-4DB2-BD59-A6C34878D82A}">
                    <a16:rowId xmlns:a16="http://schemas.microsoft.com/office/drawing/2014/main" val="2783112642"/>
                  </a:ext>
                </a:extLst>
              </a:tr>
              <a:tr h="841484">
                <a:tc>
                  <a:txBody>
                    <a:bodyPr/>
                    <a:lstStyle/>
                    <a:p>
                      <a:pPr marL="0" indent="0" algn="l">
                        <a:lnSpc>
                          <a:spcPct val="115000"/>
                        </a:lnSpc>
                        <a:buFont typeface="+mj-lt"/>
                        <a:buNone/>
                      </a:pPr>
                      <a:r>
                        <a:rPr lang="en-US" sz="1800" b="0" dirty="0">
                          <a:effectLst/>
                        </a:rPr>
                        <a:t>2. Coming from a BAME background, I have felt out of place / lack a sense of belonging while studying Psychology (2) </a:t>
                      </a:r>
                      <a:endParaRPr lang="en-GB" sz="18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7040" marR="47040" marT="17589" marB="47040" anchor="ctr"/>
                </a:tc>
                <a:extLst>
                  <a:ext uri="{0D108BD9-81ED-4DB2-BD59-A6C34878D82A}">
                    <a16:rowId xmlns:a16="http://schemas.microsoft.com/office/drawing/2014/main" val="1176531046"/>
                  </a:ext>
                </a:extLst>
              </a:tr>
              <a:tr h="841484">
                <a:tc>
                  <a:txBody>
                    <a:bodyPr/>
                    <a:lstStyle/>
                    <a:p>
                      <a:pPr marL="0" indent="0" algn="l">
                        <a:lnSpc>
                          <a:spcPct val="115000"/>
                        </a:lnSpc>
                        <a:buFont typeface="+mj-lt"/>
                        <a:buNone/>
                      </a:pPr>
                      <a:r>
                        <a:rPr lang="en-US" sz="1800" b="0" dirty="0">
                          <a:effectLst/>
                        </a:rPr>
                        <a:t>3. Coming from a BAME background, I have had to adjust my cultural values or beliefs to fit in (3) </a:t>
                      </a:r>
                      <a:endParaRPr lang="en-GB" sz="18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7040" marR="47040" marT="17589" marB="47040" anchor="ctr"/>
                </a:tc>
                <a:extLst>
                  <a:ext uri="{0D108BD9-81ED-4DB2-BD59-A6C34878D82A}">
                    <a16:rowId xmlns:a16="http://schemas.microsoft.com/office/drawing/2014/main" val="4043768018"/>
                  </a:ext>
                </a:extLst>
              </a:tr>
              <a:tr h="1563943">
                <a:tc>
                  <a:txBody>
                    <a:bodyPr/>
                    <a:lstStyle/>
                    <a:p>
                      <a:pPr marL="0" indent="0" algn="l">
                        <a:lnSpc>
                          <a:spcPct val="115000"/>
                        </a:lnSpc>
                        <a:buFont typeface="+mj-lt"/>
                        <a:buNone/>
                      </a:pPr>
                      <a:r>
                        <a:rPr lang="en-US" sz="1800" b="0" dirty="0">
                          <a:effectLst/>
                        </a:rPr>
                        <a:t>4. Coming from a BAME background has negatively affected how I engage in the non-academic side of being at university e.g., extracurricular activities (nightlife, catering, living in halls, getting a part-time job etc.) (4) </a:t>
                      </a:r>
                      <a:endParaRPr lang="en-GB" sz="18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7040" marR="47040" marT="17589" marB="47040" anchor="ctr"/>
                </a:tc>
                <a:extLst>
                  <a:ext uri="{0D108BD9-81ED-4DB2-BD59-A6C34878D82A}">
                    <a16:rowId xmlns:a16="http://schemas.microsoft.com/office/drawing/2014/main" val="2133698591"/>
                  </a:ext>
                </a:extLst>
              </a:tr>
            </a:tbl>
          </a:graphicData>
        </a:graphic>
      </p:graphicFrame>
      <p:sp>
        <p:nvSpPr>
          <p:cNvPr id="7" name="Rectangle 1">
            <a:extLst>
              <a:ext uri="{FF2B5EF4-FFF2-40B4-BE49-F238E27FC236}">
                <a16:creationId xmlns:a16="http://schemas.microsoft.com/office/drawing/2014/main" id="{AD63861F-B437-CDAD-1540-59233B2D3AB9}"/>
              </a:ext>
            </a:extLst>
          </p:cNvPr>
          <p:cNvSpPr>
            <a:spLocks noChangeArrowheads="1"/>
          </p:cNvSpPr>
          <p:nvPr/>
        </p:nvSpPr>
        <p:spPr bwMode="auto">
          <a:xfrm>
            <a:off x="1821145" y="311785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9" name="Table 8">
            <a:extLst>
              <a:ext uri="{FF2B5EF4-FFF2-40B4-BE49-F238E27FC236}">
                <a16:creationId xmlns:a16="http://schemas.microsoft.com/office/drawing/2014/main" id="{9D5DC04E-0E87-2664-970D-3D4D9438023E}"/>
              </a:ext>
            </a:extLst>
          </p:cNvPr>
          <p:cNvGraphicFramePr>
            <a:graphicFrameLocks noGrp="1"/>
          </p:cNvGraphicFramePr>
          <p:nvPr>
            <p:extLst>
              <p:ext uri="{D42A27DB-BD31-4B8C-83A1-F6EECF244321}">
                <p14:modId xmlns:p14="http://schemas.microsoft.com/office/powerpoint/2010/main" val="1875755813"/>
              </p:ext>
            </p:extLst>
          </p:nvPr>
        </p:nvGraphicFramePr>
        <p:xfrm>
          <a:off x="387883" y="2376648"/>
          <a:ext cx="5074010" cy="4024152"/>
        </p:xfrm>
        <a:graphic>
          <a:graphicData uri="http://schemas.openxmlformats.org/drawingml/2006/table">
            <a:tbl>
              <a:tblPr firstRow="1" firstCol="1" lastRow="1" lastCol="1">
                <a:tableStyleId>{5940675A-B579-460E-94D1-54222C63F5DA}</a:tableStyleId>
              </a:tblPr>
              <a:tblGrid>
                <a:gridCol w="5074010">
                  <a:extLst>
                    <a:ext uri="{9D8B030D-6E8A-4147-A177-3AD203B41FA5}">
                      <a16:colId xmlns:a16="http://schemas.microsoft.com/office/drawing/2014/main" val="697781632"/>
                    </a:ext>
                  </a:extLst>
                </a:gridCol>
              </a:tblGrid>
              <a:tr h="1164922">
                <a:tc>
                  <a:txBody>
                    <a:bodyPr/>
                    <a:lstStyle/>
                    <a:p>
                      <a:pPr marL="0" indent="0" algn="l">
                        <a:lnSpc>
                          <a:spcPct val="115000"/>
                        </a:lnSpc>
                        <a:buFont typeface="+mj-lt"/>
                        <a:buNone/>
                      </a:pPr>
                      <a:r>
                        <a:rPr lang="en-US" sz="1600" dirty="0">
                          <a:effectLst/>
                        </a:rPr>
                        <a:t>1. I believe psychology staff have been / will be supportive and helpful when / if I have approached them with concerns about BAME related barriers I have experienced (1) </a:t>
                      </a:r>
                      <a:endParaRPr lang="en-GB"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8059" marR="28059" marT="10492" marB="28059" anchor="ctr"/>
                </a:tc>
                <a:extLst>
                  <a:ext uri="{0D108BD9-81ED-4DB2-BD59-A6C34878D82A}">
                    <a16:rowId xmlns:a16="http://schemas.microsoft.com/office/drawing/2014/main" val="1073519232"/>
                  </a:ext>
                </a:extLst>
              </a:tr>
              <a:tr h="759098">
                <a:tc>
                  <a:txBody>
                    <a:bodyPr/>
                    <a:lstStyle/>
                    <a:p>
                      <a:pPr marL="0" indent="0" algn="l">
                        <a:lnSpc>
                          <a:spcPct val="115000"/>
                        </a:lnSpc>
                        <a:buFont typeface="+mj-lt"/>
                        <a:buNone/>
                      </a:pPr>
                      <a:r>
                        <a:rPr lang="en-US" sz="1600" dirty="0">
                          <a:effectLst/>
                        </a:rPr>
                        <a:t>2. I would feel comfortable talking about race and racism within my department (friends, in lessons, to staff) (2) </a:t>
                      </a:r>
                      <a:endParaRPr lang="en-GB"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8059" marR="28059" marT="10492" marB="28059" anchor="ctr"/>
                </a:tc>
                <a:extLst>
                  <a:ext uri="{0D108BD9-81ED-4DB2-BD59-A6C34878D82A}">
                    <a16:rowId xmlns:a16="http://schemas.microsoft.com/office/drawing/2014/main" val="1685122200"/>
                  </a:ext>
                </a:extLst>
              </a:tr>
              <a:tr h="1268293">
                <a:tc>
                  <a:txBody>
                    <a:bodyPr/>
                    <a:lstStyle/>
                    <a:p>
                      <a:pPr marL="0" indent="0" algn="l">
                        <a:lnSpc>
                          <a:spcPct val="115000"/>
                        </a:lnSpc>
                        <a:buFont typeface="+mj-lt"/>
                        <a:buNone/>
                      </a:pPr>
                      <a:r>
                        <a:rPr lang="en-US" sz="1600" dirty="0">
                          <a:effectLst/>
                        </a:rPr>
                        <a:t>3. University staff (lecturers, seminar tutors, personal tutors etc.) are aware of the impact that ethnicity can have on the student learning experience (3) </a:t>
                      </a:r>
                      <a:endParaRPr lang="en-GB"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8059" marR="28059" marT="10492" marB="28059" anchor="ctr"/>
                </a:tc>
                <a:extLst>
                  <a:ext uri="{0D108BD9-81ED-4DB2-BD59-A6C34878D82A}">
                    <a16:rowId xmlns:a16="http://schemas.microsoft.com/office/drawing/2014/main" val="2022365179"/>
                  </a:ext>
                </a:extLst>
              </a:tr>
              <a:tr h="831839">
                <a:tc>
                  <a:txBody>
                    <a:bodyPr/>
                    <a:lstStyle/>
                    <a:p>
                      <a:pPr marL="0" indent="0" algn="l">
                        <a:lnSpc>
                          <a:spcPct val="115000"/>
                        </a:lnSpc>
                        <a:buFont typeface="+mj-lt"/>
                        <a:buNone/>
                      </a:pPr>
                      <a:r>
                        <a:rPr lang="en-US" sz="1600" dirty="0">
                          <a:effectLst/>
                        </a:rPr>
                        <a:t>4. My non-BAME peers have accurate perceptions of the issues which BAME students face (4) </a:t>
                      </a:r>
                      <a:endParaRPr lang="en-GB"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8059" marR="28059" marT="10492" marB="28059" anchor="ctr"/>
                </a:tc>
                <a:extLst>
                  <a:ext uri="{0D108BD9-81ED-4DB2-BD59-A6C34878D82A}">
                    <a16:rowId xmlns:a16="http://schemas.microsoft.com/office/drawing/2014/main" val="562920952"/>
                  </a:ext>
                </a:extLst>
              </a:tr>
            </a:tbl>
          </a:graphicData>
        </a:graphic>
      </p:graphicFrame>
      <p:sp>
        <p:nvSpPr>
          <p:cNvPr id="10" name="Rectangle 9">
            <a:extLst>
              <a:ext uri="{FF2B5EF4-FFF2-40B4-BE49-F238E27FC236}">
                <a16:creationId xmlns:a16="http://schemas.microsoft.com/office/drawing/2014/main" id="{13C40301-5C50-D739-D19C-7B38652E58FC}"/>
              </a:ext>
            </a:extLst>
          </p:cNvPr>
          <p:cNvSpPr/>
          <p:nvPr/>
        </p:nvSpPr>
        <p:spPr>
          <a:xfrm>
            <a:off x="400408" y="1251146"/>
            <a:ext cx="11499318" cy="914400"/>
          </a:xfrm>
          <a:prstGeom prst="rect">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17040724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FE567-3A74-B9BF-A15A-61D9B70765D2}"/>
              </a:ext>
            </a:extLst>
          </p:cNvPr>
          <p:cNvSpPr>
            <a:spLocks noGrp="1"/>
          </p:cNvSpPr>
          <p:nvPr>
            <p:ph type="title"/>
          </p:nvPr>
        </p:nvSpPr>
        <p:spPr>
          <a:xfrm>
            <a:off x="839788" y="457200"/>
            <a:ext cx="3932237" cy="1600200"/>
          </a:xfrm>
        </p:spPr>
        <p:txBody>
          <a:bodyPr anchor="b">
            <a:normAutofit/>
          </a:bodyPr>
          <a:lstStyle/>
          <a:p>
            <a:r>
              <a:rPr lang="en-GB" dirty="0"/>
              <a:t>Participants</a:t>
            </a:r>
          </a:p>
        </p:txBody>
      </p:sp>
      <p:sp>
        <p:nvSpPr>
          <p:cNvPr id="9" name="Text Placeholder 3">
            <a:extLst>
              <a:ext uri="{FF2B5EF4-FFF2-40B4-BE49-F238E27FC236}">
                <a16:creationId xmlns:a16="http://schemas.microsoft.com/office/drawing/2014/main" id="{DDE362C1-ABD1-4D1E-98BF-81C975056271}"/>
              </a:ext>
            </a:extLst>
          </p:cNvPr>
          <p:cNvSpPr>
            <a:spLocks noGrp="1"/>
          </p:cNvSpPr>
          <p:nvPr>
            <p:ph type="body" sz="half" idx="2"/>
          </p:nvPr>
        </p:nvSpPr>
        <p:spPr>
          <a:xfrm>
            <a:off x="839788" y="2057400"/>
            <a:ext cx="3932237" cy="3811588"/>
          </a:xfrm>
        </p:spPr>
        <p:txBody>
          <a:bodyPr/>
          <a:lstStyle/>
          <a:p>
            <a:endParaRPr lang="en-US" dirty="0"/>
          </a:p>
        </p:txBody>
      </p:sp>
      <p:graphicFrame>
        <p:nvGraphicFramePr>
          <p:cNvPr id="5" name="Content Placeholder 2">
            <a:extLst>
              <a:ext uri="{FF2B5EF4-FFF2-40B4-BE49-F238E27FC236}">
                <a16:creationId xmlns:a16="http://schemas.microsoft.com/office/drawing/2014/main" id="{E6DAA4ED-9793-A1C4-4D4F-7688180BB012}"/>
              </a:ext>
            </a:extLst>
          </p:cNvPr>
          <p:cNvGraphicFramePr>
            <a:graphicFrameLocks noGrp="1"/>
          </p:cNvGraphicFramePr>
          <p:nvPr>
            <p:ph idx="1"/>
            <p:extLst>
              <p:ext uri="{D42A27DB-BD31-4B8C-83A1-F6EECF244321}">
                <p14:modId xmlns:p14="http://schemas.microsoft.com/office/powerpoint/2010/main" val="1583739761"/>
              </p:ext>
            </p:extLst>
          </p:nvPr>
        </p:nvGraphicFramePr>
        <p:xfrm>
          <a:off x="5183188" y="987425"/>
          <a:ext cx="6172200" cy="48736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descr="People standing in a row wearing graduation caps with tassels and gowns">
            <a:extLst>
              <a:ext uri="{FF2B5EF4-FFF2-40B4-BE49-F238E27FC236}">
                <a16:creationId xmlns:a16="http://schemas.microsoft.com/office/drawing/2014/main" id="{C0774530-8AD4-152A-CF4A-2D3F3C73624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36612" y="2337460"/>
            <a:ext cx="3656055" cy="3251467"/>
          </a:xfrm>
          <a:prstGeom prst="rect">
            <a:avLst/>
          </a:prstGeom>
        </p:spPr>
      </p:pic>
    </p:spTree>
    <p:extLst>
      <p:ext uri="{BB962C8B-B14F-4D97-AF65-F5344CB8AC3E}">
        <p14:creationId xmlns:p14="http://schemas.microsoft.com/office/powerpoint/2010/main" val="16737765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A8CC6-92DB-1D1F-DFDD-2EF3E07EB414}"/>
              </a:ext>
            </a:extLst>
          </p:cNvPr>
          <p:cNvSpPr>
            <a:spLocks noGrp="1"/>
          </p:cNvSpPr>
          <p:nvPr>
            <p:ph type="title"/>
          </p:nvPr>
        </p:nvSpPr>
        <p:spPr>
          <a:xfrm>
            <a:off x="838200" y="365125"/>
            <a:ext cx="10515600" cy="1325563"/>
          </a:xfrm>
        </p:spPr>
        <p:txBody>
          <a:bodyPr anchor="ctr">
            <a:normAutofit/>
          </a:bodyPr>
          <a:lstStyle/>
          <a:p>
            <a:r>
              <a:rPr lang="en-GB"/>
              <a:t>Results: Means </a:t>
            </a:r>
          </a:p>
        </p:txBody>
      </p:sp>
      <p:sp>
        <p:nvSpPr>
          <p:cNvPr id="3" name="Lightning Bolt 2" descr="-">
            <a:extLst>
              <a:ext uri="{FF2B5EF4-FFF2-40B4-BE49-F238E27FC236}">
                <a16:creationId xmlns:a16="http://schemas.microsoft.com/office/drawing/2014/main" id="{7CA7FF0D-C34E-567D-C839-BC20390B7E9E}"/>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Lightning Bolt 3" descr="-">
            <a:extLst>
              <a:ext uri="{FF2B5EF4-FFF2-40B4-BE49-F238E27FC236}">
                <a16:creationId xmlns:a16="http://schemas.microsoft.com/office/drawing/2014/main" id="{5278517A-683C-E7BB-5609-53D1B50E07B3}"/>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Chart 7">
            <a:extLst>
              <a:ext uri="{FF2B5EF4-FFF2-40B4-BE49-F238E27FC236}">
                <a16:creationId xmlns:a16="http://schemas.microsoft.com/office/drawing/2014/main" id="{E00C67EA-E941-B5F3-D57B-C56CA55D60FD}"/>
              </a:ext>
            </a:extLst>
          </p:cNvPr>
          <p:cNvGraphicFramePr>
            <a:graphicFrameLocks/>
          </p:cNvGraphicFramePr>
          <p:nvPr>
            <p:extLst>
              <p:ext uri="{D42A27DB-BD31-4B8C-83A1-F6EECF244321}">
                <p14:modId xmlns:p14="http://schemas.microsoft.com/office/powerpoint/2010/main" val="2059105416"/>
              </p:ext>
            </p:extLst>
          </p:nvPr>
        </p:nvGraphicFramePr>
        <p:xfrm>
          <a:off x="838199" y="1517073"/>
          <a:ext cx="10602191" cy="465989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31843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5EA37-4495-8D54-CFE8-094C1BB3E8E9}"/>
              </a:ext>
            </a:extLst>
          </p:cNvPr>
          <p:cNvSpPr>
            <a:spLocks noGrp="1"/>
          </p:cNvSpPr>
          <p:nvPr>
            <p:ph type="title"/>
          </p:nvPr>
        </p:nvSpPr>
        <p:spPr>
          <a:xfrm>
            <a:off x="838200" y="365125"/>
            <a:ext cx="10515600" cy="1325563"/>
          </a:xfrm>
        </p:spPr>
        <p:txBody>
          <a:bodyPr anchor="ctr">
            <a:normAutofit/>
          </a:bodyPr>
          <a:lstStyle/>
          <a:p>
            <a:r>
              <a:rPr lang="en-GB" dirty="0"/>
              <a:t>Curriculum – all students</a:t>
            </a:r>
          </a:p>
        </p:txBody>
      </p:sp>
      <p:graphicFrame>
        <p:nvGraphicFramePr>
          <p:cNvPr id="5" name="Content Placeholder 2">
            <a:extLst>
              <a:ext uri="{FF2B5EF4-FFF2-40B4-BE49-F238E27FC236}">
                <a16:creationId xmlns:a16="http://schemas.microsoft.com/office/drawing/2014/main" id="{27A39425-D1B3-C919-761C-1E3611A3AEE5}"/>
              </a:ext>
            </a:extLst>
          </p:cNvPr>
          <p:cNvGraphicFramePr>
            <a:graphicFrameLocks noGrp="1"/>
          </p:cNvGraphicFramePr>
          <p:nvPr>
            <p:ph idx="1"/>
            <p:extLst>
              <p:ext uri="{D42A27DB-BD31-4B8C-83A1-F6EECF244321}">
                <p14:modId xmlns:p14="http://schemas.microsoft.com/office/powerpoint/2010/main" val="138840161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534862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A2583-3462-42D2-DE66-9C4E8A861A08}"/>
              </a:ext>
            </a:extLst>
          </p:cNvPr>
          <p:cNvSpPr>
            <a:spLocks noGrp="1"/>
          </p:cNvSpPr>
          <p:nvPr>
            <p:ph type="title"/>
          </p:nvPr>
        </p:nvSpPr>
        <p:spPr>
          <a:xfrm>
            <a:off x="838200" y="365125"/>
            <a:ext cx="10515600" cy="1325563"/>
          </a:xfrm>
        </p:spPr>
        <p:txBody>
          <a:bodyPr anchor="ctr">
            <a:normAutofit/>
          </a:bodyPr>
          <a:lstStyle/>
          <a:p>
            <a:r>
              <a:rPr lang="en-GB" dirty="0"/>
              <a:t>“BAME” Specific Qs</a:t>
            </a:r>
          </a:p>
        </p:txBody>
      </p:sp>
      <p:graphicFrame>
        <p:nvGraphicFramePr>
          <p:cNvPr id="5" name="Content Placeholder 2">
            <a:extLst>
              <a:ext uri="{FF2B5EF4-FFF2-40B4-BE49-F238E27FC236}">
                <a16:creationId xmlns:a16="http://schemas.microsoft.com/office/drawing/2014/main" id="{C4392570-5173-E695-3B68-0F1BB0B4395F}"/>
              </a:ext>
            </a:extLst>
          </p:cNvPr>
          <p:cNvGraphicFramePr>
            <a:graphicFrameLocks noGrp="1"/>
          </p:cNvGraphicFramePr>
          <p:nvPr>
            <p:ph idx="1"/>
            <p:extLst>
              <p:ext uri="{D42A27DB-BD31-4B8C-83A1-F6EECF244321}">
                <p14:modId xmlns:p14="http://schemas.microsoft.com/office/powerpoint/2010/main" val="287933021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299474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CE1FF-BCB7-2CBE-A944-2A37736D7482}"/>
              </a:ext>
            </a:extLst>
          </p:cNvPr>
          <p:cNvSpPr>
            <a:spLocks noGrp="1"/>
          </p:cNvSpPr>
          <p:nvPr>
            <p:ph type="title"/>
          </p:nvPr>
        </p:nvSpPr>
        <p:spPr>
          <a:xfrm>
            <a:off x="436324" y="323927"/>
            <a:ext cx="10515600" cy="1325563"/>
          </a:xfrm>
        </p:spPr>
        <p:txBody>
          <a:bodyPr/>
          <a:lstStyle/>
          <a:p>
            <a:r>
              <a:rPr lang="en-GB" dirty="0"/>
              <a:t>Free Text Comments</a:t>
            </a:r>
          </a:p>
        </p:txBody>
      </p:sp>
      <p:sp>
        <p:nvSpPr>
          <p:cNvPr id="3" name="Content Placeholder 2">
            <a:extLst>
              <a:ext uri="{FF2B5EF4-FFF2-40B4-BE49-F238E27FC236}">
                <a16:creationId xmlns:a16="http://schemas.microsoft.com/office/drawing/2014/main" id="{6A6661CA-7136-E05C-7E5F-92F05A3DA66C}"/>
              </a:ext>
            </a:extLst>
          </p:cNvPr>
          <p:cNvSpPr>
            <a:spLocks noGrp="1"/>
          </p:cNvSpPr>
          <p:nvPr>
            <p:ph sz="half" idx="1"/>
          </p:nvPr>
        </p:nvSpPr>
        <p:spPr>
          <a:xfrm>
            <a:off x="512524" y="1825625"/>
            <a:ext cx="5181600" cy="4351338"/>
          </a:xfrm>
        </p:spPr>
        <p:txBody>
          <a:bodyPr>
            <a:normAutofit fontScale="47500" lnSpcReduction="20000"/>
          </a:bodyPr>
          <a:lstStyle/>
          <a:p>
            <a:pPr marL="0" indent="0">
              <a:buNone/>
            </a:pPr>
            <a:r>
              <a:rPr lang="en-GB" sz="4200" b="1" dirty="0"/>
              <a:t>The Curriculum: </a:t>
            </a:r>
          </a:p>
          <a:p>
            <a:r>
              <a:rPr lang="en-GB" sz="4200" b="0" i="0" u="none" strike="noStrike" dirty="0">
                <a:solidFill>
                  <a:srgbClr val="000000"/>
                </a:solidFill>
                <a:effectLst/>
                <a:latin typeface="Calibri" panose="020F0502020204030204" pitchFamily="34" charset="0"/>
              </a:rPr>
              <a:t>“More focus on alternative stories, a shift from westernised stories/accounts” </a:t>
            </a:r>
            <a:r>
              <a:rPr lang="en-GB" sz="3800" b="0" i="0" u="none" strike="noStrike" dirty="0">
                <a:solidFill>
                  <a:srgbClr val="000000"/>
                </a:solidFill>
                <a:effectLst/>
                <a:latin typeface="Calibri" panose="020F0502020204030204" pitchFamily="34" charset="0"/>
              </a:rPr>
              <a:t>(</a:t>
            </a:r>
            <a:r>
              <a:rPr lang="en-GB" sz="3800" dirty="0">
                <a:solidFill>
                  <a:srgbClr val="000000"/>
                </a:solidFill>
                <a:latin typeface="Calibri" panose="020F0502020204030204" pitchFamily="34" charset="0"/>
              </a:rPr>
              <a:t>Paulo). </a:t>
            </a:r>
          </a:p>
          <a:p>
            <a:r>
              <a:rPr lang="en-GB" sz="4200" dirty="0"/>
              <a:t>“I would have appreciated the diversity in the curriculum, I have made lemonade with the Lemons I have… Again, if we discuss the elephant in the room (which is that White and Black people have different experiences in life)” (Jasleen)</a:t>
            </a:r>
          </a:p>
          <a:p>
            <a:pPr marL="0" indent="0">
              <a:buNone/>
            </a:pPr>
            <a:r>
              <a:rPr lang="en-GB" sz="4200" b="1" dirty="0"/>
              <a:t>Representation and authorship: </a:t>
            </a:r>
          </a:p>
          <a:p>
            <a:r>
              <a:rPr lang="en-GB" sz="4200" b="0" i="0" u="none" strike="noStrike" dirty="0">
                <a:solidFill>
                  <a:srgbClr val="000000"/>
                </a:solidFill>
                <a:effectLst/>
                <a:latin typeface="Calibri" panose="020F0502020204030204" pitchFamily="34" charset="0"/>
              </a:rPr>
              <a:t>We don't have enough BAME professors (Ash)</a:t>
            </a:r>
          </a:p>
          <a:p>
            <a:r>
              <a:rPr lang="en-GB" sz="4200" b="0" i="0" u="none" strike="noStrike" dirty="0">
                <a:solidFill>
                  <a:srgbClr val="000000"/>
                </a:solidFill>
                <a:effectLst/>
                <a:latin typeface="Calibri" panose="020F0502020204030204" pitchFamily="34" charset="0"/>
              </a:rPr>
              <a:t>I think if we had more representation in our department, it would make a difference” (Jenna). “Attempt to cover more research authored by ethnic minorities/other minority groups (Olu).</a:t>
            </a:r>
          </a:p>
          <a:p>
            <a:endParaRPr lang="en-GB" b="1" dirty="0"/>
          </a:p>
        </p:txBody>
      </p:sp>
      <p:sp>
        <p:nvSpPr>
          <p:cNvPr id="7" name="Content Placeholder 6">
            <a:extLst>
              <a:ext uri="{FF2B5EF4-FFF2-40B4-BE49-F238E27FC236}">
                <a16:creationId xmlns:a16="http://schemas.microsoft.com/office/drawing/2014/main" id="{1A7FC4E2-A7F5-9FB2-D7D5-DC9682DC9647}"/>
              </a:ext>
            </a:extLst>
          </p:cNvPr>
          <p:cNvSpPr>
            <a:spLocks noGrp="1"/>
          </p:cNvSpPr>
          <p:nvPr>
            <p:ph sz="half" idx="2"/>
          </p:nvPr>
        </p:nvSpPr>
        <p:spPr>
          <a:xfrm>
            <a:off x="6172200" y="513566"/>
            <a:ext cx="5877838" cy="6344433"/>
          </a:xfrm>
        </p:spPr>
        <p:txBody>
          <a:bodyPr>
            <a:normAutofit fontScale="47500" lnSpcReduction="20000"/>
          </a:bodyPr>
          <a:lstStyle/>
          <a:p>
            <a:pPr marL="0" indent="0">
              <a:buNone/>
            </a:pPr>
            <a:r>
              <a:rPr lang="en-GB" sz="4200" b="1" dirty="0"/>
              <a:t>Understanding &amp; Compassion </a:t>
            </a:r>
          </a:p>
          <a:p>
            <a:r>
              <a:rPr lang="en-GB" sz="3500" dirty="0"/>
              <a:t>“I don't think my tutors understand the experience of BAME students, being in a space where we are not represented. I don't doubt they would support any conversation on the topic, but it’s not sympathy that is needed sometimes I need practical advice or just an understanding” (Jenson)</a:t>
            </a:r>
          </a:p>
          <a:p>
            <a:r>
              <a:rPr lang="en-GB" sz="3500" dirty="0"/>
              <a:t>“By promoting discussions about racial difference in class, BAME students can hear what other people think of ethnic minorities and if they can confirm that the room is a safe space, then they are more likely to speak to non-ethnic minorities, knowing that there is no prejudice against them” (</a:t>
            </a:r>
            <a:r>
              <a:rPr lang="en-GB" sz="3500" dirty="0" err="1"/>
              <a:t>Shazia</a:t>
            </a:r>
            <a:r>
              <a:rPr lang="en-GB" sz="3500" dirty="0"/>
              <a:t>)</a:t>
            </a:r>
          </a:p>
          <a:p>
            <a:endParaRPr lang="en-GB" sz="3500" b="1" dirty="0"/>
          </a:p>
          <a:p>
            <a:pPr marL="0" indent="0">
              <a:buNone/>
            </a:pPr>
            <a:r>
              <a:rPr lang="en-GB" sz="4200" b="1" dirty="0"/>
              <a:t>Peer Homophily</a:t>
            </a:r>
          </a:p>
          <a:p>
            <a:r>
              <a:rPr lang="en-GB" sz="3500" dirty="0"/>
              <a:t>“I think people group together with those of the same ethnic background because the psychology cohort is vastly segregated… BAME students tend to group together for safety and security. They are most likely going to be able to resonate with each other because they may have grown up in the same urban city, or social class. I don't say this to stereotype but as a Black person myself, this explanation is very probable” (Ama)</a:t>
            </a:r>
          </a:p>
          <a:p>
            <a:r>
              <a:rPr lang="en-GB" sz="3500" b="0" i="0" u="none" strike="noStrike" dirty="0">
                <a:solidFill>
                  <a:srgbClr val="000000"/>
                </a:solidFill>
                <a:effectLst/>
                <a:latin typeface="Calibri" panose="020F0502020204030204" pitchFamily="34" charset="0"/>
              </a:rPr>
              <a:t>“I prefer to be around people with the same ethnicity as we share a common experience in general life and so the ways in which we would handle university would be similar. For example, experiencing academic burnout but also the pressure of being a first generation child of an immigrant and needing to do well to support your family” (</a:t>
            </a:r>
            <a:r>
              <a:rPr lang="en-GB" sz="3500" b="0" i="0" u="none" strike="noStrike" dirty="0" err="1">
                <a:solidFill>
                  <a:srgbClr val="000000"/>
                </a:solidFill>
                <a:effectLst/>
                <a:latin typeface="Calibri" panose="020F0502020204030204" pitchFamily="34" charset="0"/>
              </a:rPr>
              <a:t>Micheal</a:t>
            </a:r>
            <a:r>
              <a:rPr lang="en-GB" sz="3500" b="0" i="0" u="none" strike="noStrike" dirty="0">
                <a:solidFill>
                  <a:srgbClr val="000000"/>
                </a:solidFill>
                <a:effectLst/>
                <a:latin typeface="Calibri" panose="020F0502020204030204" pitchFamily="34" charset="0"/>
              </a:rPr>
              <a:t>) </a:t>
            </a:r>
            <a:endParaRPr lang="en-GB" sz="3500" dirty="0"/>
          </a:p>
          <a:p>
            <a:endParaRPr lang="en-GB" dirty="0"/>
          </a:p>
        </p:txBody>
      </p:sp>
    </p:spTree>
    <p:extLst>
      <p:ext uri="{BB962C8B-B14F-4D97-AF65-F5344CB8AC3E}">
        <p14:creationId xmlns:p14="http://schemas.microsoft.com/office/powerpoint/2010/main" val="12364288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1E5B0-0F24-4237-9414-CC4AC275897D}"/>
              </a:ext>
            </a:extLst>
          </p:cNvPr>
          <p:cNvSpPr>
            <a:spLocks noGrp="1"/>
          </p:cNvSpPr>
          <p:nvPr>
            <p:ph type="title"/>
          </p:nvPr>
        </p:nvSpPr>
        <p:spPr>
          <a:xfrm>
            <a:off x="838200" y="365125"/>
            <a:ext cx="10515600" cy="1325563"/>
          </a:xfrm>
        </p:spPr>
        <p:txBody>
          <a:bodyPr>
            <a:normAutofit/>
          </a:bodyPr>
          <a:lstStyle/>
          <a:p>
            <a:r>
              <a:rPr lang="en-GB" sz="4600" dirty="0"/>
              <a:t>Qualitative – Method Section </a:t>
            </a:r>
          </a:p>
        </p:txBody>
      </p:sp>
      <p:sp>
        <p:nvSpPr>
          <p:cNvPr id="3" name="Content Placeholder 2">
            <a:extLst>
              <a:ext uri="{FF2B5EF4-FFF2-40B4-BE49-F238E27FC236}">
                <a16:creationId xmlns:a16="http://schemas.microsoft.com/office/drawing/2014/main" id="{CBFD2A23-0EE7-4EB0-B2DD-73B719309039}"/>
              </a:ext>
            </a:extLst>
          </p:cNvPr>
          <p:cNvSpPr>
            <a:spLocks noGrp="1"/>
          </p:cNvSpPr>
          <p:nvPr>
            <p:ph idx="1"/>
          </p:nvPr>
        </p:nvSpPr>
        <p:spPr>
          <a:xfrm>
            <a:off x="601249" y="1690687"/>
            <a:ext cx="11085535" cy="4960633"/>
          </a:xfrm>
        </p:spPr>
        <p:txBody>
          <a:bodyPr>
            <a:normAutofit fontScale="92500" lnSpcReduction="20000"/>
          </a:bodyPr>
          <a:lstStyle/>
          <a:p>
            <a:r>
              <a:rPr lang="en-GB" sz="2600" dirty="0"/>
              <a:t>Semi structured interview provided flexibility and topics to naturally arise</a:t>
            </a:r>
          </a:p>
          <a:p>
            <a:pPr marL="0" indent="0">
              <a:buNone/>
            </a:pPr>
            <a:endParaRPr lang="en-GB" sz="2600" dirty="0"/>
          </a:p>
          <a:p>
            <a:r>
              <a:rPr lang="en-GB" sz="2600" dirty="0"/>
              <a:t>Topics of the interview schedule included:</a:t>
            </a:r>
          </a:p>
          <a:p>
            <a:pPr lvl="1"/>
            <a:r>
              <a:rPr lang="en-GB" sz="2100" dirty="0">
                <a:effectLst/>
                <a:latin typeface="Calibri" panose="020F0502020204030204" pitchFamily="34" charset="0"/>
                <a:ea typeface="Calibri" panose="020F0502020204030204" pitchFamily="34" charset="0"/>
                <a:cs typeface="Shruti" panose="020B0502040204020203" pitchFamily="34" charset="0"/>
              </a:rPr>
              <a:t>Learning, teaching and student experience (relation to the experiences of being BAME) </a:t>
            </a:r>
          </a:p>
          <a:p>
            <a:pPr marL="0" indent="0">
              <a:buNone/>
            </a:pPr>
            <a:endParaRPr lang="en-GB" sz="2600" dirty="0"/>
          </a:p>
          <a:p>
            <a:r>
              <a:rPr lang="en-GB" sz="2600" dirty="0"/>
              <a:t>Purposive Sampling </a:t>
            </a:r>
          </a:p>
          <a:p>
            <a:pPr lvl="1"/>
            <a:r>
              <a:rPr lang="en-GB" sz="2200" dirty="0"/>
              <a:t>Warwick university </a:t>
            </a:r>
            <a:r>
              <a:rPr lang="en-GB" sz="2200" dirty="0">
                <a:sym typeface="Wingdings" panose="05000000000000000000" pitchFamily="2" charset="2"/>
              </a:rPr>
              <a:t> poster e-mailed to psychology students </a:t>
            </a:r>
          </a:p>
          <a:p>
            <a:pPr lvl="1"/>
            <a:r>
              <a:rPr lang="en-GB" sz="2200" dirty="0"/>
              <a:t>BCU </a:t>
            </a:r>
            <a:r>
              <a:rPr lang="en-GB" sz="2200" dirty="0">
                <a:sym typeface="Wingdings" panose="05000000000000000000" pitchFamily="2" charset="2"/>
              </a:rPr>
              <a:t> poster e-mailed to psychology students and through the psychology departments research scheme where students can gain points for taking part in research  </a:t>
            </a:r>
            <a:endParaRPr lang="en-GB" sz="2200" dirty="0"/>
          </a:p>
          <a:p>
            <a:pPr lvl="1"/>
            <a:r>
              <a:rPr lang="en-GB" sz="2200" dirty="0"/>
              <a:t>Students received a £10 Love2Shop voucher after completion   </a:t>
            </a:r>
          </a:p>
          <a:p>
            <a:pPr marL="457200" lvl="1" indent="0">
              <a:buNone/>
            </a:pPr>
            <a:endParaRPr lang="en-GB" sz="2600" dirty="0"/>
          </a:p>
          <a:p>
            <a:r>
              <a:rPr lang="en-GB" sz="2600" dirty="0"/>
              <a:t>BCU RA interviewer identified as Black and Warwick RA interviewer identified as White and Asian</a:t>
            </a:r>
          </a:p>
          <a:p>
            <a:pPr lvl="1"/>
            <a:r>
              <a:rPr lang="en-GB" sz="2200" dirty="0"/>
              <a:t>Importance of positionality (insider) </a:t>
            </a:r>
            <a:r>
              <a:rPr lang="en-GB" sz="2200" dirty="0">
                <a:sym typeface="Wingdings" panose="05000000000000000000" pitchFamily="2" charset="2"/>
              </a:rPr>
              <a:t> building a rapport, identity similarity and participants feeling comfortable talking to non-teaching staff </a:t>
            </a:r>
            <a:endParaRPr lang="en-GB" sz="2200" dirty="0"/>
          </a:p>
          <a:p>
            <a:endParaRPr lang="en-GB" sz="2600" dirty="0"/>
          </a:p>
          <a:p>
            <a:pPr marL="0" indent="0">
              <a:buNone/>
            </a:pPr>
            <a:endParaRPr lang="en-GB" sz="2600" dirty="0"/>
          </a:p>
          <a:p>
            <a:endParaRPr lang="en-GB" sz="2600" dirty="0"/>
          </a:p>
          <a:p>
            <a:endParaRPr lang="en-GB" sz="2600" dirty="0"/>
          </a:p>
        </p:txBody>
      </p:sp>
    </p:spTree>
    <p:extLst>
      <p:ext uri="{BB962C8B-B14F-4D97-AF65-F5344CB8AC3E}">
        <p14:creationId xmlns:p14="http://schemas.microsoft.com/office/powerpoint/2010/main" val="14814520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1E5B0-0F24-4237-9414-CC4AC275897D}"/>
              </a:ext>
            </a:extLst>
          </p:cNvPr>
          <p:cNvSpPr>
            <a:spLocks noGrp="1"/>
          </p:cNvSpPr>
          <p:nvPr>
            <p:ph type="title"/>
          </p:nvPr>
        </p:nvSpPr>
        <p:spPr>
          <a:xfrm>
            <a:off x="838200" y="365125"/>
            <a:ext cx="10515600" cy="1325563"/>
          </a:xfrm>
        </p:spPr>
        <p:txBody>
          <a:bodyPr>
            <a:normAutofit/>
          </a:bodyPr>
          <a:lstStyle/>
          <a:p>
            <a:r>
              <a:rPr lang="en-GB" sz="4600" dirty="0"/>
              <a:t>Qualitative – Method Section </a:t>
            </a:r>
          </a:p>
        </p:txBody>
      </p:sp>
      <p:sp>
        <p:nvSpPr>
          <p:cNvPr id="3" name="Content Placeholder 2">
            <a:extLst>
              <a:ext uri="{FF2B5EF4-FFF2-40B4-BE49-F238E27FC236}">
                <a16:creationId xmlns:a16="http://schemas.microsoft.com/office/drawing/2014/main" id="{CBFD2A23-0EE7-4EB0-B2DD-73B719309039}"/>
              </a:ext>
            </a:extLst>
          </p:cNvPr>
          <p:cNvSpPr>
            <a:spLocks noGrp="1"/>
          </p:cNvSpPr>
          <p:nvPr>
            <p:ph idx="1"/>
          </p:nvPr>
        </p:nvSpPr>
        <p:spPr>
          <a:xfrm>
            <a:off x="838200" y="1590805"/>
            <a:ext cx="10515600" cy="4586157"/>
          </a:xfrm>
        </p:spPr>
        <p:txBody>
          <a:bodyPr>
            <a:normAutofit/>
          </a:bodyPr>
          <a:lstStyle/>
          <a:p>
            <a:r>
              <a:rPr lang="en-GB" sz="2600" dirty="0"/>
              <a:t>Online interviews conducted via Microsoft Teams                                                                               and transcribed using Otter.ai</a:t>
            </a:r>
          </a:p>
          <a:p>
            <a:endParaRPr lang="en-GB" sz="2600" dirty="0"/>
          </a:p>
          <a:p>
            <a:r>
              <a:rPr lang="en-GB" sz="2600" dirty="0"/>
              <a:t>Participants </a:t>
            </a:r>
          </a:p>
          <a:p>
            <a:pPr lvl="1"/>
            <a:r>
              <a:rPr lang="en-GB" sz="2200" dirty="0"/>
              <a:t>Warwick university N = 15 BAME students,                                                                                           BCU N= 12; n = 9 BAME students, n = 3 white students</a:t>
            </a:r>
          </a:p>
          <a:p>
            <a:pPr lvl="1"/>
            <a:r>
              <a:rPr lang="en-GB" sz="2400" dirty="0"/>
              <a:t>BAME breakdown across both universities:                                                                                        </a:t>
            </a:r>
            <a:r>
              <a:rPr lang="en-GB" sz="2000" dirty="0"/>
              <a:t>n=11 Asian, n=9 Black, n=3 Mixed Heritage, n=1 Arab</a:t>
            </a:r>
            <a:endParaRPr lang="en-GB" dirty="0"/>
          </a:p>
          <a:p>
            <a:pPr lvl="1"/>
            <a:endParaRPr lang="en-GB" sz="2400" dirty="0"/>
          </a:p>
          <a:p>
            <a:r>
              <a:rPr lang="en-GB" sz="2400" dirty="0"/>
              <a:t>Analysed using Reflective Thematic Analysis                                                                                                      (</a:t>
            </a:r>
            <a:r>
              <a:rPr lang="en-GB" sz="2400" dirty="0">
                <a:effectLst/>
                <a:ea typeface="Calibri" panose="020F0502020204030204" pitchFamily="34" charset="0"/>
              </a:rPr>
              <a:t>Braun &amp; Clarke, 2021)</a:t>
            </a:r>
          </a:p>
          <a:p>
            <a:endParaRPr lang="en-GB" sz="2400" dirty="0"/>
          </a:p>
        </p:txBody>
      </p:sp>
      <p:graphicFrame>
        <p:nvGraphicFramePr>
          <p:cNvPr id="6" name="Chart 5">
            <a:extLst>
              <a:ext uri="{FF2B5EF4-FFF2-40B4-BE49-F238E27FC236}">
                <a16:creationId xmlns:a16="http://schemas.microsoft.com/office/drawing/2014/main" id="{F6D72C7E-2103-4D6A-98E8-07D1DDA718E9}"/>
              </a:ext>
            </a:extLst>
          </p:cNvPr>
          <p:cNvGraphicFramePr>
            <a:graphicFrameLocks/>
          </p:cNvGraphicFramePr>
          <p:nvPr>
            <p:extLst>
              <p:ext uri="{D42A27DB-BD31-4B8C-83A1-F6EECF244321}">
                <p14:modId xmlns:p14="http://schemas.microsoft.com/office/powerpoint/2010/main" val="4177624235"/>
              </p:ext>
            </p:extLst>
          </p:nvPr>
        </p:nvGraphicFramePr>
        <p:xfrm>
          <a:off x="7067550" y="2154478"/>
          <a:ext cx="5124450" cy="355716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456097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1E5B0-0F24-4237-9414-CC4AC275897D}"/>
              </a:ext>
            </a:extLst>
          </p:cNvPr>
          <p:cNvSpPr>
            <a:spLocks noGrp="1"/>
          </p:cNvSpPr>
          <p:nvPr>
            <p:ph type="title"/>
          </p:nvPr>
        </p:nvSpPr>
        <p:spPr>
          <a:xfrm>
            <a:off x="838200" y="365125"/>
            <a:ext cx="10515600" cy="1325563"/>
          </a:xfrm>
        </p:spPr>
        <p:txBody>
          <a:bodyPr>
            <a:normAutofit/>
          </a:bodyPr>
          <a:lstStyle/>
          <a:p>
            <a:r>
              <a:rPr lang="en-GB" sz="4600" dirty="0"/>
              <a:t>Qualitative – </a:t>
            </a:r>
            <a:r>
              <a:rPr lang="en-GB" sz="4600"/>
              <a:t>Analysis Section </a:t>
            </a:r>
            <a:endParaRPr lang="en-GB" sz="4600" dirty="0"/>
          </a:p>
        </p:txBody>
      </p:sp>
      <p:sp>
        <p:nvSpPr>
          <p:cNvPr id="3" name="Content Placeholder 2">
            <a:extLst>
              <a:ext uri="{FF2B5EF4-FFF2-40B4-BE49-F238E27FC236}">
                <a16:creationId xmlns:a16="http://schemas.microsoft.com/office/drawing/2014/main" id="{CBFD2A23-0EE7-4EB0-B2DD-73B719309039}"/>
              </a:ext>
            </a:extLst>
          </p:cNvPr>
          <p:cNvSpPr>
            <a:spLocks noGrp="1"/>
          </p:cNvSpPr>
          <p:nvPr>
            <p:ph idx="1"/>
          </p:nvPr>
        </p:nvSpPr>
        <p:spPr>
          <a:xfrm>
            <a:off x="703729" y="2187388"/>
            <a:ext cx="10515600" cy="4265612"/>
          </a:xfrm>
        </p:spPr>
        <p:txBody>
          <a:bodyPr>
            <a:normAutofit/>
          </a:bodyPr>
          <a:lstStyle/>
          <a:p>
            <a:endParaRPr lang="en-GB" sz="2600" dirty="0"/>
          </a:p>
          <a:p>
            <a:pPr marL="0" indent="0">
              <a:buNone/>
            </a:pPr>
            <a:endParaRPr lang="en-GB" sz="2600" dirty="0"/>
          </a:p>
          <a:p>
            <a:endParaRPr lang="en-GB" sz="2600" dirty="0"/>
          </a:p>
          <a:p>
            <a:endParaRPr lang="en-GB" sz="2600" dirty="0"/>
          </a:p>
          <a:p>
            <a:endParaRPr lang="en-GB" sz="2600" dirty="0"/>
          </a:p>
        </p:txBody>
      </p:sp>
      <p:sp>
        <p:nvSpPr>
          <p:cNvPr id="7" name="Content Placeholder 2">
            <a:extLst>
              <a:ext uri="{FF2B5EF4-FFF2-40B4-BE49-F238E27FC236}">
                <a16:creationId xmlns:a16="http://schemas.microsoft.com/office/drawing/2014/main" id="{86CBDB66-BF8C-4F45-B9AE-A21F47E19E8E}"/>
              </a:ext>
            </a:extLst>
          </p:cNvPr>
          <p:cNvSpPr txBox="1">
            <a:spLocks/>
          </p:cNvSpPr>
          <p:nvPr/>
        </p:nvSpPr>
        <p:spPr>
          <a:xfrm>
            <a:off x="703729" y="1565753"/>
            <a:ext cx="10515600" cy="4887247"/>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900" dirty="0"/>
              <a:t>Themes across both universities  </a:t>
            </a:r>
          </a:p>
          <a:p>
            <a:endParaRPr lang="en-GB" sz="2900" dirty="0"/>
          </a:p>
          <a:p>
            <a:r>
              <a:rPr lang="en-GB" sz="2900" dirty="0"/>
              <a:t>Theme 1: Identifying</a:t>
            </a:r>
          </a:p>
          <a:p>
            <a:pPr lvl="1"/>
            <a:r>
              <a:rPr lang="en-GB" sz="2900" dirty="0"/>
              <a:t>Sub-theme: Sense of Belonging (to the environment and peers) </a:t>
            </a:r>
          </a:p>
          <a:p>
            <a:endParaRPr lang="en-GB" sz="2900" dirty="0"/>
          </a:p>
          <a:p>
            <a:r>
              <a:rPr lang="en-GB" sz="2900" dirty="0"/>
              <a:t>Theme 2: Representation</a:t>
            </a:r>
          </a:p>
          <a:p>
            <a:pPr lvl="1"/>
            <a:r>
              <a:rPr lang="en-GB" sz="2900" dirty="0"/>
              <a:t>Sub-theme: Staff and Authorship </a:t>
            </a:r>
          </a:p>
          <a:p>
            <a:pPr marL="0" indent="0">
              <a:buNone/>
            </a:pPr>
            <a:r>
              <a:rPr lang="en-GB" sz="2900" dirty="0"/>
              <a:t> </a:t>
            </a:r>
          </a:p>
          <a:p>
            <a:r>
              <a:rPr lang="en-GB" sz="2900" dirty="0"/>
              <a:t>Theme 3: Understanding and Compassion</a:t>
            </a:r>
          </a:p>
          <a:p>
            <a:pPr lvl="1"/>
            <a:r>
              <a:rPr lang="en-GB" sz="2900" dirty="0"/>
              <a:t>Sub-theme: Support Systems</a:t>
            </a:r>
          </a:p>
          <a:p>
            <a:pPr marL="457200" lvl="1" indent="0">
              <a:buNone/>
            </a:pPr>
            <a:r>
              <a:rPr lang="en-GB" sz="2900" dirty="0"/>
              <a:t> </a:t>
            </a:r>
          </a:p>
          <a:p>
            <a:r>
              <a:rPr lang="en-GB" sz="2900" dirty="0"/>
              <a:t>Theme 4: Learning Approaches </a:t>
            </a:r>
          </a:p>
          <a:p>
            <a:pPr lvl="1"/>
            <a:r>
              <a:rPr lang="en-GB" sz="2900" dirty="0"/>
              <a:t>Sub-theme: Assessments and Feedback</a:t>
            </a:r>
            <a:endParaRPr lang="en-GB" sz="2600" dirty="0"/>
          </a:p>
          <a:p>
            <a:endParaRPr lang="en-GB" sz="2600" dirty="0"/>
          </a:p>
        </p:txBody>
      </p:sp>
    </p:spTree>
    <p:extLst>
      <p:ext uri="{BB962C8B-B14F-4D97-AF65-F5344CB8AC3E}">
        <p14:creationId xmlns:p14="http://schemas.microsoft.com/office/powerpoint/2010/main" val="2949874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1E5B0-0F24-4237-9414-CC4AC275897D}"/>
              </a:ext>
            </a:extLst>
          </p:cNvPr>
          <p:cNvSpPr>
            <a:spLocks noGrp="1"/>
          </p:cNvSpPr>
          <p:nvPr>
            <p:ph type="title"/>
          </p:nvPr>
        </p:nvSpPr>
        <p:spPr>
          <a:xfrm>
            <a:off x="838200" y="365125"/>
            <a:ext cx="10515600" cy="1325563"/>
          </a:xfrm>
        </p:spPr>
        <p:txBody>
          <a:bodyPr>
            <a:normAutofit/>
          </a:bodyPr>
          <a:lstStyle/>
          <a:p>
            <a:r>
              <a:rPr lang="en-GB" sz="4600" dirty="0"/>
              <a:t>Qualitative – Analysis Section </a:t>
            </a:r>
          </a:p>
        </p:txBody>
      </p:sp>
      <p:sp>
        <p:nvSpPr>
          <p:cNvPr id="3" name="Content Placeholder 2">
            <a:extLst>
              <a:ext uri="{FF2B5EF4-FFF2-40B4-BE49-F238E27FC236}">
                <a16:creationId xmlns:a16="http://schemas.microsoft.com/office/drawing/2014/main" id="{CBFD2A23-0EE7-4EB0-B2DD-73B719309039}"/>
              </a:ext>
            </a:extLst>
          </p:cNvPr>
          <p:cNvSpPr>
            <a:spLocks noGrp="1"/>
          </p:cNvSpPr>
          <p:nvPr>
            <p:ph idx="1"/>
          </p:nvPr>
        </p:nvSpPr>
        <p:spPr>
          <a:xfrm>
            <a:off x="838200" y="2187388"/>
            <a:ext cx="10515600" cy="3989574"/>
          </a:xfrm>
        </p:spPr>
        <p:txBody>
          <a:bodyPr>
            <a:normAutofit/>
          </a:bodyPr>
          <a:lstStyle/>
          <a:p>
            <a:endParaRPr lang="en-GB" sz="2600" dirty="0"/>
          </a:p>
          <a:p>
            <a:pPr marL="0" indent="0">
              <a:buNone/>
            </a:pPr>
            <a:endParaRPr lang="en-GB" sz="2600" dirty="0"/>
          </a:p>
          <a:p>
            <a:endParaRPr lang="en-GB" sz="2600" dirty="0"/>
          </a:p>
          <a:p>
            <a:endParaRPr lang="en-GB" sz="2600" dirty="0"/>
          </a:p>
          <a:p>
            <a:endParaRPr lang="en-GB" sz="2600" dirty="0"/>
          </a:p>
        </p:txBody>
      </p:sp>
      <p:sp>
        <p:nvSpPr>
          <p:cNvPr id="7" name="Content Placeholder 2">
            <a:extLst>
              <a:ext uri="{FF2B5EF4-FFF2-40B4-BE49-F238E27FC236}">
                <a16:creationId xmlns:a16="http://schemas.microsoft.com/office/drawing/2014/main" id="{86CBDB66-BF8C-4F45-B9AE-A21F47E19E8E}"/>
              </a:ext>
            </a:extLst>
          </p:cNvPr>
          <p:cNvSpPr txBox="1">
            <a:spLocks/>
          </p:cNvSpPr>
          <p:nvPr/>
        </p:nvSpPr>
        <p:spPr>
          <a:xfrm>
            <a:off x="703729" y="1690688"/>
            <a:ext cx="10515600" cy="47623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dirty="0"/>
              <a:t>Theme 1: Identifying</a:t>
            </a:r>
          </a:p>
          <a:p>
            <a:pPr lvl="1"/>
            <a:r>
              <a:rPr lang="en-GB" sz="2000" dirty="0"/>
              <a:t>Sub-theme: Sense of Belonging (to the environment and peers) </a:t>
            </a:r>
          </a:p>
          <a:p>
            <a:pPr marL="0" indent="0">
              <a:buNone/>
            </a:pPr>
            <a:endParaRPr lang="en-GB" sz="2600" dirty="0"/>
          </a:p>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a:t>
            </a:r>
            <a:r>
              <a:rPr lang="en-GB" sz="1800" i="1" dirty="0">
                <a:effectLst/>
                <a:latin typeface="Calibri" panose="020F0502020204030204" pitchFamily="34" charset="0"/>
                <a:ea typeface="Calibri" panose="020F0502020204030204" pitchFamily="34" charset="0"/>
                <a:cs typeface="Times New Roman" panose="02020603050405020304" pitchFamily="18" charset="0"/>
              </a:rPr>
              <a:t>I don’t really feel a part of the univers</a:t>
            </a:r>
            <a:r>
              <a:rPr lang="en-GB" sz="1800" i="1" dirty="0">
                <a:latin typeface="Calibri" panose="020F0502020204030204" pitchFamily="34" charset="0"/>
                <a:ea typeface="Calibri" panose="020F0502020204030204" pitchFamily="34" charset="0"/>
                <a:cs typeface="Times New Roman" panose="02020603050405020304" pitchFamily="18" charset="0"/>
              </a:rPr>
              <a:t>ity</a:t>
            </a:r>
            <a:r>
              <a:rPr lang="en-GB" sz="1800" i="1" dirty="0">
                <a:effectLst/>
                <a:latin typeface="Calibri" panose="020F0502020204030204" pitchFamily="34" charset="0"/>
                <a:ea typeface="Calibri" panose="020F0502020204030204" pitchFamily="34" charset="0"/>
                <a:cs typeface="Times New Roman" panose="02020603050405020304" pitchFamily="18" charset="0"/>
              </a:rPr>
              <a:t>. I guess when I came to </a:t>
            </a:r>
            <a:r>
              <a:rPr lang="en-GB" sz="1800" i="1" dirty="0" err="1">
                <a:effectLst/>
                <a:latin typeface="Calibri" panose="020F0502020204030204" pitchFamily="34" charset="0"/>
                <a:ea typeface="Calibri" panose="020F0502020204030204" pitchFamily="34" charset="0"/>
                <a:cs typeface="Times New Roman" panose="02020603050405020304" pitchFamily="18" charset="0"/>
              </a:rPr>
              <a:t>uni</a:t>
            </a:r>
            <a:r>
              <a:rPr lang="en-GB" sz="1800" i="1" dirty="0">
                <a:effectLst/>
                <a:latin typeface="Calibri" panose="020F0502020204030204" pitchFamily="34" charset="0"/>
                <a:ea typeface="Calibri" panose="020F0502020204030204" pitchFamily="34" charset="0"/>
                <a:cs typeface="Times New Roman" panose="02020603050405020304" pitchFamily="18" charset="0"/>
              </a:rPr>
              <a:t>, I was just reminded that I was a minority, if that makes sense. Because I live in London, which is really diverse. So obviously I was kind of shocked when I would attend to lectures and there’s less than 10 Black people in the whole cohort kind of thing […] sometimes you just feel like the, the odd one out, like, ‘oh, just a minority over here’</a:t>
            </a:r>
            <a:r>
              <a:rPr lang="en-GB" sz="1800" dirty="0">
                <a:effectLst/>
                <a:latin typeface="Calibri" panose="020F0502020204030204" pitchFamily="34" charset="0"/>
                <a:ea typeface="Calibri" panose="020F0502020204030204" pitchFamily="34" charset="0"/>
                <a:cs typeface="Times New Roman" panose="02020603050405020304" pitchFamily="18" charset="0"/>
              </a:rPr>
              <a:t>.” – Warwick University, Black African, Home Student</a:t>
            </a:r>
          </a:p>
          <a:p>
            <a:endParaRPr lang="en-GB" sz="1800" dirty="0">
              <a:latin typeface="Calibri" panose="020F0502020204030204" pitchFamily="34" charset="0"/>
              <a:cs typeface="Times New Roman" panose="02020603050405020304" pitchFamily="18" charset="0"/>
            </a:endParaRPr>
          </a:p>
          <a:p>
            <a:pPr marL="0" indent="0">
              <a:buNone/>
            </a:pPr>
            <a:r>
              <a:rPr lang="en-GB" sz="1800" i="1" dirty="0">
                <a:latin typeface="Calibri" panose="020F0502020204030204" pitchFamily="34" charset="0"/>
                <a:ea typeface="Calibri" panose="020F0502020204030204" pitchFamily="34" charset="0"/>
                <a:cs typeface="Times New Roman" panose="02020603050405020304" pitchFamily="18" charset="0"/>
              </a:rPr>
              <a:t>“</a:t>
            </a:r>
            <a:r>
              <a:rPr lang="en-GB" sz="1800" i="1" dirty="0">
                <a:effectLst/>
                <a:latin typeface="Calibri" panose="020F0502020204030204" pitchFamily="34" charset="0"/>
                <a:ea typeface="Calibri" panose="020F0502020204030204" pitchFamily="34" charset="0"/>
                <a:cs typeface="Times New Roman" panose="02020603050405020304" pitchFamily="18" charset="0"/>
              </a:rPr>
              <a:t>To be honest, I don't think like the psychology department has done anything particular to make me feel like I belong. I think a lot of the belonging, feelings. It's kind of stemmed from me having to go, like attend society events going out of like, my circle like going out to meet people at parties and stuff like that, but I feel like the department didn't really have any events</a:t>
            </a:r>
            <a:r>
              <a:rPr lang="en-GB" sz="1800" i="1" dirty="0">
                <a:latin typeface="Calibri" panose="020F0502020204030204" pitchFamily="34" charset="0"/>
                <a:ea typeface="Calibri" panose="020F0502020204030204" pitchFamily="34" charset="0"/>
                <a:cs typeface="Times New Roman" panose="02020603050405020304" pitchFamily="18" charset="0"/>
              </a:rPr>
              <a:t>.” - Warwick University, Chinese,  International Student</a:t>
            </a:r>
          </a:p>
          <a:p>
            <a:endParaRPr lang="en-GB" sz="2600" dirty="0"/>
          </a:p>
        </p:txBody>
      </p:sp>
    </p:spTree>
    <p:extLst>
      <p:ext uri="{BB962C8B-B14F-4D97-AF65-F5344CB8AC3E}">
        <p14:creationId xmlns:p14="http://schemas.microsoft.com/office/powerpoint/2010/main" val="1120828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E63B0-1F5A-F267-85D7-7EDB57DC9A4A}"/>
              </a:ext>
            </a:extLst>
          </p:cNvPr>
          <p:cNvSpPr>
            <a:spLocks noGrp="1"/>
          </p:cNvSpPr>
          <p:nvPr>
            <p:ph type="title"/>
          </p:nvPr>
        </p:nvSpPr>
        <p:spPr/>
        <p:txBody>
          <a:bodyPr/>
          <a:lstStyle/>
          <a:p>
            <a:r>
              <a:rPr lang="en-GB" dirty="0"/>
              <a:t>Format of today’s masterclass</a:t>
            </a:r>
          </a:p>
        </p:txBody>
      </p:sp>
      <p:sp>
        <p:nvSpPr>
          <p:cNvPr id="3" name="Content Placeholder 2">
            <a:extLst>
              <a:ext uri="{FF2B5EF4-FFF2-40B4-BE49-F238E27FC236}">
                <a16:creationId xmlns:a16="http://schemas.microsoft.com/office/drawing/2014/main" id="{FB6A3F89-A99E-9239-EA34-57A1E8ED2D45}"/>
              </a:ext>
            </a:extLst>
          </p:cNvPr>
          <p:cNvSpPr>
            <a:spLocks noGrp="1"/>
          </p:cNvSpPr>
          <p:nvPr>
            <p:ph idx="1"/>
          </p:nvPr>
        </p:nvSpPr>
        <p:spPr/>
        <p:txBody>
          <a:bodyPr>
            <a:normAutofit/>
          </a:bodyPr>
          <a:lstStyle/>
          <a:p>
            <a:pPr algn="l"/>
            <a:r>
              <a:rPr lang="en-GB" dirty="0">
                <a:solidFill>
                  <a:srgbClr val="000000"/>
                </a:solidFill>
                <a:latin typeface="Times New Roman" panose="02020603050405020304" pitchFamily="18" charset="0"/>
              </a:rPr>
              <a:t>Aims of today’s masterclass and participation agreement </a:t>
            </a:r>
          </a:p>
          <a:p>
            <a:pPr algn="l"/>
            <a:r>
              <a:rPr lang="en-GB" i="0" dirty="0">
                <a:solidFill>
                  <a:srgbClr val="000000"/>
                </a:solidFill>
                <a:effectLst/>
                <a:latin typeface="Times New Roman" panose="02020603050405020304" pitchFamily="18" charset="0"/>
              </a:rPr>
              <a:t>Padlet activity </a:t>
            </a:r>
          </a:p>
          <a:p>
            <a:pPr algn="l"/>
            <a:r>
              <a:rPr lang="en-GB" i="0" dirty="0">
                <a:solidFill>
                  <a:srgbClr val="000000"/>
                </a:solidFill>
                <a:effectLst/>
                <a:latin typeface="Times New Roman" panose="02020603050405020304" pitchFamily="18" charset="0"/>
              </a:rPr>
              <a:t>Presentation of </a:t>
            </a:r>
            <a:r>
              <a:rPr lang="en-GB" dirty="0">
                <a:solidFill>
                  <a:srgbClr val="000000"/>
                </a:solidFill>
                <a:latin typeface="Times New Roman" panose="02020603050405020304" pitchFamily="18" charset="0"/>
              </a:rPr>
              <a:t>f</a:t>
            </a:r>
            <a:r>
              <a:rPr lang="en-GB" i="0" dirty="0">
                <a:solidFill>
                  <a:srgbClr val="000000"/>
                </a:solidFill>
                <a:effectLst/>
                <a:latin typeface="Times New Roman" panose="02020603050405020304" pitchFamily="18" charset="0"/>
              </a:rPr>
              <a:t>indings from the mixed-method project </a:t>
            </a:r>
          </a:p>
          <a:p>
            <a:pPr algn="l"/>
            <a:r>
              <a:rPr lang="en-GB" i="0" dirty="0">
                <a:solidFill>
                  <a:srgbClr val="000000"/>
                </a:solidFill>
                <a:effectLst/>
                <a:latin typeface="Times New Roman" panose="02020603050405020304" pitchFamily="18" charset="0"/>
              </a:rPr>
              <a:t>Introduction to the decolonising psychology curriculum pedagogies toolkit. </a:t>
            </a:r>
          </a:p>
          <a:p>
            <a:pPr algn="l"/>
            <a:r>
              <a:rPr lang="en-GB" i="0" dirty="0">
                <a:solidFill>
                  <a:srgbClr val="000000"/>
                </a:solidFill>
                <a:effectLst/>
                <a:latin typeface="Times New Roman" panose="02020603050405020304" pitchFamily="18" charset="0"/>
              </a:rPr>
              <a:t>Next steps </a:t>
            </a:r>
          </a:p>
          <a:p>
            <a:pPr marL="0" indent="0" algn="l">
              <a:buNone/>
            </a:pPr>
            <a:endParaRPr lang="en-GB" i="0" dirty="0">
              <a:solidFill>
                <a:srgbClr val="000000"/>
              </a:solidFill>
              <a:effectLst/>
              <a:latin typeface="Times New Roman" panose="02020603050405020304" pitchFamily="18" charset="0"/>
            </a:endParaRPr>
          </a:p>
        </p:txBody>
      </p:sp>
    </p:spTree>
    <p:extLst>
      <p:ext uri="{BB962C8B-B14F-4D97-AF65-F5344CB8AC3E}">
        <p14:creationId xmlns:p14="http://schemas.microsoft.com/office/powerpoint/2010/main" val="31973190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1E5B0-0F24-4237-9414-CC4AC275897D}"/>
              </a:ext>
            </a:extLst>
          </p:cNvPr>
          <p:cNvSpPr>
            <a:spLocks noGrp="1"/>
          </p:cNvSpPr>
          <p:nvPr>
            <p:ph type="title"/>
          </p:nvPr>
        </p:nvSpPr>
        <p:spPr>
          <a:xfrm>
            <a:off x="838200" y="365125"/>
            <a:ext cx="10515600" cy="1325563"/>
          </a:xfrm>
        </p:spPr>
        <p:txBody>
          <a:bodyPr>
            <a:normAutofit/>
          </a:bodyPr>
          <a:lstStyle/>
          <a:p>
            <a:r>
              <a:rPr lang="en-GB" sz="4600" dirty="0"/>
              <a:t>Qualitative – Analysis Section </a:t>
            </a:r>
          </a:p>
        </p:txBody>
      </p:sp>
      <p:sp>
        <p:nvSpPr>
          <p:cNvPr id="3" name="Content Placeholder 2">
            <a:extLst>
              <a:ext uri="{FF2B5EF4-FFF2-40B4-BE49-F238E27FC236}">
                <a16:creationId xmlns:a16="http://schemas.microsoft.com/office/drawing/2014/main" id="{CBFD2A23-0EE7-4EB0-B2DD-73B719309039}"/>
              </a:ext>
            </a:extLst>
          </p:cNvPr>
          <p:cNvSpPr>
            <a:spLocks noGrp="1"/>
          </p:cNvSpPr>
          <p:nvPr>
            <p:ph idx="1"/>
          </p:nvPr>
        </p:nvSpPr>
        <p:spPr>
          <a:xfrm>
            <a:off x="838200" y="2187388"/>
            <a:ext cx="10515600" cy="3989574"/>
          </a:xfrm>
        </p:spPr>
        <p:txBody>
          <a:bodyPr>
            <a:normAutofit/>
          </a:bodyPr>
          <a:lstStyle/>
          <a:p>
            <a:endParaRPr lang="en-GB" sz="2600" dirty="0"/>
          </a:p>
          <a:p>
            <a:pPr marL="0" indent="0">
              <a:buNone/>
            </a:pPr>
            <a:endParaRPr lang="en-GB" sz="2600" dirty="0"/>
          </a:p>
          <a:p>
            <a:endParaRPr lang="en-GB" sz="2600" dirty="0"/>
          </a:p>
          <a:p>
            <a:endParaRPr lang="en-GB" sz="2600" dirty="0"/>
          </a:p>
        </p:txBody>
      </p:sp>
      <p:sp>
        <p:nvSpPr>
          <p:cNvPr id="7" name="Content Placeholder 2">
            <a:extLst>
              <a:ext uri="{FF2B5EF4-FFF2-40B4-BE49-F238E27FC236}">
                <a16:creationId xmlns:a16="http://schemas.microsoft.com/office/drawing/2014/main" id="{86CBDB66-BF8C-4F45-B9AE-A21F47E19E8E}"/>
              </a:ext>
            </a:extLst>
          </p:cNvPr>
          <p:cNvSpPr txBox="1">
            <a:spLocks/>
          </p:cNvSpPr>
          <p:nvPr/>
        </p:nvSpPr>
        <p:spPr>
          <a:xfrm>
            <a:off x="703729" y="1515649"/>
            <a:ext cx="10792946" cy="521852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dirty="0"/>
              <a:t>Theme 2: Representation</a:t>
            </a:r>
          </a:p>
          <a:p>
            <a:pPr lvl="1"/>
            <a:r>
              <a:rPr lang="en-GB" sz="2000" dirty="0"/>
              <a:t>Sub-theme: Staff and Authorship </a:t>
            </a:r>
          </a:p>
          <a:p>
            <a:pPr marL="0" indent="0">
              <a:buNone/>
            </a:pPr>
            <a:endParaRPr lang="en-GB" sz="1800" dirty="0"/>
          </a:p>
          <a:p>
            <a:pPr marL="0" indent="0">
              <a:buNone/>
            </a:pPr>
            <a:r>
              <a:rPr lang="en-GB" sz="1800" i="1" dirty="0"/>
              <a:t>“For me, personally, I feel like it's really important for me to be able to see that kind of representation in what I study, and who is teaching me as well, because it would also inspire me to want to continue going into that profession.” – BCU, </a:t>
            </a:r>
            <a:r>
              <a:rPr lang="en-GB" sz="1800" dirty="0">
                <a:effectLst/>
                <a:ea typeface="Calibri" panose="020F0502020204030204" pitchFamily="34" charset="0"/>
              </a:rPr>
              <a:t>Pakistani, Home </a:t>
            </a:r>
            <a:r>
              <a:rPr lang="en-GB" sz="1800" dirty="0">
                <a:ea typeface="Calibri" panose="020F0502020204030204" pitchFamily="34" charset="0"/>
              </a:rPr>
              <a:t>S</a:t>
            </a:r>
            <a:r>
              <a:rPr lang="en-GB" sz="1800" dirty="0">
                <a:effectLst/>
                <a:ea typeface="Calibri" panose="020F0502020204030204" pitchFamily="34" charset="0"/>
              </a:rPr>
              <a:t>tudent</a:t>
            </a:r>
          </a:p>
          <a:p>
            <a:pPr marL="0" indent="0">
              <a:buNone/>
            </a:pPr>
            <a:endParaRPr lang="en-GB" sz="1800" dirty="0"/>
          </a:p>
          <a:p>
            <a:pPr marL="0" indent="0">
              <a:buNone/>
            </a:pPr>
            <a:r>
              <a:rPr lang="en-GB" sz="1800" dirty="0">
                <a:effectLst/>
                <a:ea typeface="Calibri" panose="020F0502020204030204" pitchFamily="34" charset="0"/>
                <a:cs typeface="Times New Roman" panose="02020603050405020304" pitchFamily="18" charset="0"/>
              </a:rPr>
              <a:t>“</a:t>
            </a:r>
            <a:r>
              <a:rPr lang="en-GB" sz="1800" i="1" dirty="0">
                <a:effectLst/>
                <a:ea typeface="Calibri" panose="020F0502020204030204" pitchFamily="34" charset="0"/>
                <a:cs typeface="Times New Roman" panose="02020603050405020304" pitchFamily="18" charset="0"/>
              </a:rPr>
              <a:t>I feel like that they could add more content about BAME people, because I know that they already do. But it's like they have like the one lecture about it. And it just feels like they're only teaching us about it just to say that they have, just for the sake of it, but it doesn't actually seem like they care. Like they don't really put any passion into it […] I think it's important to integrate more content about ethnic minorities</a:t>
            </a:r>
            <a:r>
              <a:rPr lang="en-GB" sz="1800" dirty="0">
                <a:effectLst/>
                <a:ea typeface="Calibri" panose="020F0502020204030204" pitchFamily="34" charset="0"/>
                <a:cs typeface="Times New Roman" panose="02020603050405020304" pitchFamily="18" charset="0"/>
              </a:rPr>
              <a:t>.” – BCU, </a:t>
            </a:r>
            <a:r>
              <a:rPr lang="en-GB" sz="1800" dirty="0">
                <a:effectLst/>
                <a:ea typeface="Calibri" panose="020F0502020204030204" pitchFamily="34" charset="0"/>
              </a:rPr>
              <a:t>Bangladeshi, Home </a:t>
            </a:r>
            <a:r>
              <a:rPr lang="en-GB" sz="1800" dirty="0">
                <a:ea typeface="Calibri" panose="020F0502020204030204" pitchFamily="34" charset="0"/>
              </a:rPr>
              <a:t>S</a:t>
            </a:r>
            <a:r>
              <a:rPr lang="en-GB" sz="1800" dirty="0">
                <a:effectLst/>
                <a:ea typeface="Calibri" panose="020F0502020204030204" pitchFamily="34" charset="0"/>
              </a:rPr>
              <a:t>tudent </a:t>
            </a:r>
            <a:endParaRPr lang="en-GB" sz="1800" dirty="0">
              <a:ea typeface="Calibri" panose="020F0502020204030204" pitchFamily="34" charset="0"/>
              <a:cs typeface="Times New Roman" panose="02020603050405020304" pitchFamily="18" charset="0"/>
            </a:endParaRPr>
          </a:p>
          <a:p>
            <a:pPr marL="0" indent="0">
              <a:buNone/>
            </a:pPr>
            <a:endParaRPr lang="en-GB" sz="1800" dirty="0">
              <a:cs typeface="Times New Roman" panose="02020603050405020304" pitchFamily="18" charset="0"/>
            </a:endParaRPr>
          </a:p>
          <a:p>
            <a:pPr marL="0" indent="0">
              <a:buNone/>
            </a:pPr>
            <a:r>
              <a:rPr lang="en-GB" sz="1800" dirty="0">
                <a:effectLst/>
                <a:ea typeface="Calibri" panose="020F0502020204030204" pitchFamily="34" charset="0"/>
                <a:cs typeface="Times New Roman" panose="02020603050405020304" pitchFamily="18" charset="0"/>
              </a:rPr>
              <a:t>“</a:t>
            </a:r>
            <a:r>
              <a:rPr lang="en-GB" sz="1800" i="1" dirty="0">
                <a:effectLst/>
                <a:ea typeface="Calibri" panose="020F0502020204030204" pitchFamily="34" charset="0"/>
                <a:cs typeface="Times New Roman" panose="02020603050405020304" pitchFamily="18" charset="0"/>
              </a:rPr>
              <a:t>I think intersectionality comes into this as well. I'm a Black female, and I'm constantly being taught about White men. I think that there is something that can be done about this, you can't tell me that only White people were philosophers that that cannot be true. And I feel like more of an effort to diversify</a:t>
            </a:r>
            <a:r>
              <a:rPr lang="en-GB" sz="1800" dirty="0">
                <a:effectLst/>
                <a:ea typeface="Calibri" panose="020F0502020204030204" pitchFamily="34" charset="0"/>
                <a:cs typeface="Times New Roman" panose="02020603050405020304" pitchFamily="18" charset="0"/>
              </a:rPr>
              <a:t>.”  – Warwick University, Black African, Home Student</a:t>
            </a:r>
          </a:p>
          <a:p>
            <a:pPr marL="0" indent="0">
              <a:buNone/>
            </a:pPr>
            <a:endParaRPr lang="en-GB" sz="1800" dirty="0">
              <a:latin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2366143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1E5B0-0F24-4237-9414-CC4AC275897D}"/>
              </a:ext>
            </a:extLst>
          </p:cNvPr>
          <p:cNvSpPr>
            <a:spLocks noGrp="1"/>
          </p:cNvSpPr>
          <p:nvPr>
            <p:ph type="title"/>
          </p:nvPr>
        </p:nvSpPr>
        <p:spPr>
          <a:xfrm>
            <a:off x="838200" y="365125"/>
            <a:ext cx="10515600" cy="1325563"/>
          </a:xfrm>
        </p:spPr>
        <p:txBody>
          <a:bodyPr>
            <a:normAutofit/>
          </a:bodyPr>
          <a:lstStyle/>
          <a:p>
            <a:r>
              <a:rPr lang="en-GB" sz="4600" dirty="0"/>
              <a:t>Qualitative – Analysis Section </a:t>
            </a:r>
          </a:p>
        </p:txBody>
      </p:sp>
      <p:sp>
        <p:nvSpPr>
          <p:cNvPr id="3" name="Content Placeholder 2">
            <a:extLst>
              <a:ext uri="{FF2B5EF4-FFF2-40B4-BE49-F238E27FC236}">
                <a16:creationId xmlns:a16="http://schemas.microsoft.com/office/drawing/2014/main" id="{CBFD2A23-0EE7-4EB0-B2DD-73B719309039}"/>
              </a:ext>
            </a:extLst>
          </p:cNvPr>
          <p:cNvSpPr>
            <a:spLocks noGrp="1"/>
          </p:cNvSpPr>
          <p:nvPr>
            <p:ph idx="1"/>
          </p:nvPr>
        </p:nvSpPr>
        <p:spPr>
          <a:xfrm>
            <a:off x="838200" y="2187388"/>
            <a:ext cx="10515600" cy="3989574"/>
          </a:xfrm>
        </p:spPr>
        <p:txBody>
          <a:bodyPr>
            <a:normAutofit/>
          </a:bodyPr>
          <a:lstStyle/>
          <a:p>
            <a:endParaRPr lang="en-GB" sz="2600" dirty="0"/>
          </a:p>
          <a:p>
            <a:pPr marL="0" indent="0">
              <a:buNone/>
            </a:pPr>
            <a:endParaRPr lang="en-GB" sz="2600" dirty="0"/>
          </a:p>
          <a:p>
            <a:endParaRPr lang="en-GB" sz="2600" dirty="0"/>
          </a:p>
          <a:p>
            <a:endParaRPr lang="en-GB" sz="2600" dirty="0"/>
          </a:p>
        </p:txBody>
      </p:sp>
      <p:sp>
        <p:nvSpPr>
          <p:cNvPr id="7" name="Content Placeholder 2">
            <a:extLst>
              <a:ext uri="{FF2B5EF4-FFF2-40B4-BE49-F238E27FC236}">
                <a16:creationId xmlns:a16="http://schemas.microsoft.com/office/drawing/2014/main" id="{86CBDB66-BF8C-4F45-B9AE-A21F47E19E8E}"/>
              </a:ext>
            </a:extLst>
          </p:cNvPr>
          <p:cNvSpPr txBox="1">
            <a:spLocks/>
          </p:cNvSpPr>
          <p:nvPr/>
        </p:nvSpPr>
        <p:spPr>
          <a:xfrm>
            <a:off x="703729" y="1690688"/>
            <a:ext cx="10515600" cy="4762312"/>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t>Theme 3: Understanding and Compassion</a:t>
            </a:r>
          </a:p>
          <a:p>
            <a:pPr lvl="1"/>
            <a:r>
              <a:rPr lang="en-GB" dirty="0"/>
              <a:t>Sub-theme: Support Systems </a:t>
            </a:r>
          </a:p>
          <a:p>
            <a:pPr marL="457200" lvl="1" indent="0">
              <a:buNone/>
            </a:pPr>
            <a:endParaRPr lang="en-GB" sz="2900" dirty="0">
              <a:effectLst/>
              <a:latin typeface="Arial" panose="020B0604020202020204" pitchFamily="34" charset="0"/>
              <a:ea typeface="Calibri" panose="020F0502020204030204" pitchFamily="34" charset="0"/>
              <a:cs typeface="Times New Roman" panose="02020603050405020304" pitchFamily="18" charset="0"/>
            </a:endParaRPr>
          </a:p>
          <a:p>
            <a:pPr marL="0" indent="0">
              <a:buNone/>
            </a:pPr>
            <a:endParaRPr lang="en-GB" sz="1600" dirty="0">
              <a:latin typeface="Calibri" panose="020F0502020204030204" pitchFamily="34" charset="0"/>
              <a:cs typeface="Times New Roman" panose="02020603050405020304" pitchFamily="18" charset="0"/>
            </a:endParaRPr>
          </a:p>
          <a:p>
            <a:pPr marL="0" indent="0">
              <a:buNone/>
            </a:pPr>
            <a:r>
              <a:rPr lang="en-GB" sz="2300" dirty="0">
                <a:effectLst/>
                <a:ea typeface="Calibri" panose="020F0502020204030204" pitchFamily="34" charset="0"/>
                <a:cs typeface="Times New Roman" panose="02020603050405020304" pitchFamily="18" charset="0"/>
              </a:rPr>
              <a:t>“</a:t>
            </a:r>
            <a:r>
              <a:rPr lang="en-GB" sz="2300" i="1" dirty="0">
                <a:effectLst/>
                <a:ea typeface="Calibri" panose="020F0502020204030204" pitchFamily="34" charset="0"/>
                <a:cs typeface="Times New Roman" panose="02020603050405020304" pitchFamily="18" charset="0"/>
              </a:rPr>
              <a:t>I think it's 50/50. I think some lectures do go the extra mile, which really is supportive and helpful. And that's where I can see my grades are the highest because, you know, they've actually helped. Some lectures don't really, they send a simple word answer, blunt email […] external factors, so like, needing support with living while I was in Birmingham, or sort of support with helping me with my career after finishing my degree, I'd say very poor, just from personal experience</a:t>
            </a:r>
            <a:r>
              <a:rPr lang="en-GB" sz="2300" dirty="0">
                <a:effectLst/>
                <a:ea typeface="Calibri" panose="020F0502020204030204" pitchFamily="34" charset="0"/>
                <a:cs typeface="Times New Roman" panose="02020603050405020304" pitchFamily="18" charset="0"/>
              </a:rPr>
              <a:t>.” – BCU, Black African, </a:t>
            </a:r>
            <a:r>
              <a:rPr lang="en-GB" sz="2300" dirty="0">
                <a:ea typeface="Calibri" panose="020F0502020204030204" pitchFamily="34" charset="0"/>
                <a:cs typeface="Times New Roman" panose="02020603050405020304" pitchFamily="18" charset="0"/>
              </a:rPr>
              <a:t>S</a:t>
            </a:r>
            <a:r>
              <a:rPr lang="en-GB" sz="2300" dirty="0">
                <a:effectLst/>
                <a:ea typeface="Calibri" panose="020F0502020204030204" pitchFamily="34" charset="0"/>
              </a:rPr>
              <a:t>tudent </a:t>
            </a:r>
            <a:r>
              <a:rPr lang="en-GB" sz="2300" dirty="0">
                <a:ea typeface="Calibri" panose="020F0502020204030204" pitchFamily="34" charset="0"/>
              </a:rPr>
              <a:t>A</a:t>
            </a:r>
            <a:r>
              <a:rPr lang="en-GB" sz="2300" dirty="0">
                <a:effectLst/>
                <a:ea typeface="Calibri" panose="020F0502020204030204" pitchFamily="34" charset="0"/>
              </a:rPr>
              <a:t>ccommodation </a:t>
            </a:r>
          </a:p>
          <a:p>
            <a:pPr marL="0" indent="0">
              <a:buNone/>
            </a:pPr>
            <a:endParaRPr lang="en-GB" sz="2300" dirty="0"/>
          </a:p>
          <a:p>
            <a:pPr marL="0" indent="0">
              <a:buNone/>
            </a:pPr>
            <a:r>
              <a:rPr lang="en-GB" sz="2300" dirty="0"/>
              <a:t>“</a:t>
            </a:r>
            <a:r>
              <a:rPr lang="en-GB" sz="2300" i="1" dirty="0">
                <a:cs typeface="Times New Roman" panose="02020603050405020304" pitchFamily="18" charset="0"/>
              </a:rPr>
              <a:t>H</a:t>
            </a:r>
            <a:r>
              <a:rPr lang="en-GB" sz="2300" i="1" dirty="0">
                <a:effectLst/>
                <a:ea typeface="Calibri" panose="020F0502020204030204" pitchFamily="34" charset="0"/>
                <a:cs typeface="Times New Roman" panose="02020603050405020304" pitchFamily="18" charset="0"/>
              </a:rPr>
              <a:t>ow they're supposed to indicate that they're more BAME friendly. Because with LGBT stuff they can put like, I don't know pronoun badges or pins like a rainbow to indicate that they're like, LGBT friendly, that you could approach them, but how that you do that for like BAME stuff?” </a:t>
            </a:r>
            <a:r>
              <a:rPr lang="en-GB" sz="2300" dirty="0">
                <a:effectLst/>
                <a:ea typeface="Calibri" panose="020F0502020204030204" pitchFamily="34" charset="0"/>
                <a:cs typeface="Times New Roman" panose="02020603050405020304" pitchFamily="18" charset="0"/>
              </a:rPr>
              <a:t>– Warwick University, </a:t>
            </a:r>
            <a:r>
              <a:rPr lang="en-GB" sz="2300" dirty="0">
                <a:effectLst/>
                <a:ea typeface="Calibri" panose="020F0502020204030204" pitchFamily="34" charset="0"/>
              </a:rPr>
              <a:t>Filipino, </a:t>
            </a:r>
            <a:r>
              <a:rPr lang="en-GB" sz="2300" dirty="0">
                <a:ea typeface="Calibri" panose="020F0502020204030204" pitchFamily="34" charset="0"/>
              </a:rPr>
              <a:t>H</a:t>
            </a:r>
            <a:r>
              <a:rPr lang="en-GB" sz="2300" dirty="0">
                <a:effectLst/>
                <a:ea typeface="Calibri" panose="020F0502020204030204" pitchFamily="34" charset="0"/>
              </a:rPr>
              <a:t>ome Student</a:t>
            </a:r>
          </a:p>
          <a:p>
            <a:pPr marL="0" indent="0">
              <a:buNone/>
            </a:pPr>
            <a:endParaRPr lang="en-GB" sz="2300" dirty="0">
              <a:effectLst/>
              <a:ea typeface="Calibri" panose="020F0502020204030204" pitchFamily="34" charset="0"/>
            </a:endParaRPr>
          </a:p>
          <a:p>
            <a:pPr marL="0" indent="0">
              <a:buNone/>
            </a:pPr>
            <a:r>
              <a:rPr lang="en-GB" sz="2300" dirty="0">
                <a:effectLst/>
                <a:ea typeface="Calibri" panose="020F0502020204030204" pitchFamily="34" charset="0"/>
                <a:cs typeface="Times New Roman" panose="02020603050405020304" pitchFamily="18" charset="0"/>
              </a:rPr>
              <a:t>“</a:t>
            </a:r>
            <a:r>
              <a:rPr lang="en-GB" sz="2300" i="1" dirty="0">
                <a:effectLst/>
                <a:ea typeface="Calibri" panose="020F0502020204030204" pitchFamily="34" charset="0"/>
                <a:cs typeface="Times New Roman" panose="02020603050405020304" pitchFamily="18" charset="0"/>
              </a:rPr>
              <a:t>POC staff would be cool, like I email [stated lecturers name] and stuff because [they are] super, like super friendly, […] if there was a race issue in the department, I would look for a POC person before going to a White person</a:t>
            </a:r>
            <a:r>
              <a:rPr lang="en-GB" sz="2300" dirty="0">
                <a:effectLst/>
                <a:ea typeface="Calibri" panose="020F0502020204030204" pitchFamily="34" charset="0"/>
                <a:cs typeface="Times New Roman" panose="02020603050405020304" pitchFamily="18" charset="0"/>
              </a:rPr>
              <a:t>.” - Warwick University, </a:t>
            </a:r>
            <a:r>
              <a:rPr lang="en-GB" sz="2300" dirty="0">
                <a:effectLst/>
                <a:ea typeface="Calibri" panose="020F0502020204030204" pitchFamily="34" charset="0"/>
              </a:rPr>
              <a:t>Filipino, </a:t>
            </a:r>
            <a:r>
              <a:rPr lang="en-GB" sz="2300" dirty="0">
                <a:ea typeface="Calibri" panose="020F0502020204030204" pitchFamily="34" charset="0"/>
              </a:rPr>
              <a:t>H</a:t>
            </a:r>
            <a:r>
              <a:rPr lang="en-GB" sz="2300" dirty="0">
                <a:effectLst/>
                <a:ea typeface="Calibri" panose="020F0502020204030204" pitchFamily="34" charset="0"/>
              </a:rPr>
              <a:t>ome Student</a:t>
            </a:r>
            <a:endParaRPr lang="en-GB" sz="2300" dirty="0">
              <a:effectLst/>
              <a:ea typeface="Calibri" panose="020F0502020204030204" pitchFamily="34" charset="0"/>
              <a:cs typeface="Times New Roman" panose="02020603050405020304" pitchFamily="18" charset="0"/>
            </a:endParaRPr>
          </a:p>
          <a:p>
            <a:pPr marL="0" indent="0">
              <a:buNone/>
            </a:pPr>
            <a:endParaRPr lang="en-GB" sz="2600" dirty="0"/>
          </a:p>
        </p:txBody>
      </p:sp>
    </p:spTree>
    <p:extLst>
      <p:ext uri="{BB962C8B-B14F-4D97-AF65-F5344CB8AC3E}">
        <p14:creationId xmlns:p14="http://schemas.microsoft.com/office/powerpoint/2010/main" val="4487455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1E5B0-0F24-4237-9414-CC4AC275897D}"/>
              </a:ext>
            </a:extLst>
          </p:cNvPr>
          <p:cNvSpPr>
            <a:spLocks noGrp="1"/>
          </p:cNvSpPr>
          <p:nvPr>
            <p:ph type="title"/>
          </p:nvPr>
        </p:nvSpPr>
        <p:spPr>
          <a:xfrm>
            <a:off x="838200" y="365125"/>
            <a:ext cx="10515600" cy="1325563"/>
          </a:xfrm>
        </p:spPr>
        <p:txBody>
          <a:bodyPr>
            <a:normAutofit/>
          </a:bodyPr>
          <a:lstStyle/>
          <a:p>
            <a:r>
              <a:rPr lang="en-GB" sz="4600" dirty="0"/>
              <a:t>Qualitative – </a:t>
            </a:r>
            <a:r>
              <a:rPr lang="en-GB" sz="4600"/>
              <a:t>Analysis Section </a:t>
            </a:r>
            <a:endParaRPr lang="en-GB" sz="4600" dirty="0"/>
          </a:p>
        </p:txBody>
      </p:sp>
      <p:sp>
        <p:nvSpPr>
          <p:cNvPr id="3" name="Content Placeholder 2">
            <a:extLst>
              <a:ext uri="{FF2B5EF4-FFF2-40B4-BE49-F238E27FC236}">
                <a16:creationId xmlns:a16="http://schemas.microsoft.com/office/drawing/2014/main" id="{CBFD2A23-0EE7-4EB0-B2DD-73B719309039}"/>
              </a:ext>
            </a:extLst>
          </p:cNvPr>
          <p:cNvSpPr>
            <a:spLocks noGrp="1"/>
          </p:cNvSpPr>
          <p:nvPr>
            <p:ph idx="1"/>
          </p:nvPr>
        </p:nvSpPr>
        <p:spPr>
          <a:xfrm>
            <a:off x="838200" y="2187388"/>
            <a:ext cx="10515600" cy="3989574"/>
          </a:xfrm>
        </p:spPr>
        <p:txBody>
          <a:bodyPr>
            <a:normAutofit/>
          </a:bodyPr>
          <a:lstStyle/>
          <a:p>
            <a:endParaRPr lang="en-GB" sz="2600" dirty="0"/>
          </a:p>
          <a:p>
            <a:pPr marL="0" indent="0">
              <a:buNone/>
            </a:pPr>
            <a:endParaRPr lang="en-GB" sz="2600" dirty="0"/>
          </a:p>
          <a:p>
            <a:endParaRPr lang="en-GB" sz="2600" dirty="0"/>
          </a:p>
          <a:p>
            <a:endParaRPr lang="en-GB" sz="2600" dirty="0"/>
          </a:p>
        </p:txBody>
      </p:sp>
      <p:sp>
        <p:nvSpPr>
          <p:cNvPr id="7" name="Content Placeholder 2">
            <a:extLst>
              <a:ext uri="{FF2B5EF4-FFF2-40B4-BE49-F238E27FC236}">
                <a16:creationId xmlns:a16="http://schemas.microsoft.com/office/drawing/2014/main" id="{86CBDB66-BF8C-4F45-B9AE-A21F47E19E8E}"/>
              </a:ext>
            </a:extLst>
          </p:cNvPr>
          <p:cNvSpPr txBox="1">
            <a:spLocks/>
          </p:cNvSpPr>
          <p:nvPr/>
        </p:nvSpPr>
        <p:spPr>
          <a:xfrm>
            <a:off x="575702" y="1553227"/>
            <a:ext cx="10987648" cy="5304773"/>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4200" dirty="0"/>
              <a:t>Theme 4: Learning Approaches </a:t>
            </a:r>
          </a:p>
          <a:p>
            <a:pPr lvl="1"/>
            <a:r>
              <a:rPr lang="en-GB" sz="4200" dirty="0"/>
              <a:t>Sub-theme: Assessments and Feedback</a:t>
            </a:r>
          </a:p>
          <a:p>
            <a:pPr marL="0" indent="0">
              <a:buNone/>
            </a:pPr>
            <a:endParaRPr lang="en-GB" sz="3800" dirty="0"/>
          </a:p>
          <a:p>
            <a:pPr marL="0" indent="0">
              <a:lnSpc>
                <a:spcPct val="107000"/>
              </a:lnSpc>
              <a:spcAft>
                <a:spcPts val="800"/>
              </a:spcAft>
              <a:buNone/>
            </a:pPr>
            <a:r>
              <a:rPr lang="en-GB" sz="3300" dirty="0">
                <a:effectLst/>
                <a:ea typeface="Calibri" panose="020F0502020204030204" pitchFamily="34" charset="0"/>
                <a:cs typeface="Times New Roman" panose="02020603050405020304" pitchFamily="18" charset="0"/>
              </a:rPr>
              <a:t>“</a:t>
            </a:r>
            <a:r>
              <a:rPr lang="en-GB" sz="3300" i="1" dirty="0">
                <a:ea typeface="Calibri" panose="020F0502020204030204" pitchFamily="34" charset="0"/>
                <a:cs typeface="Times New Roman" panose="02020603050405020304" pitchFamily="18" charset="0"/>
              </a:rPr>
              <a:t>G</a:t>
            </a:r>
            <a:r>
              <a:rPr lang="en-GB" sz="3300" i="1" dirty="0">
                <a:effectLst/>
                <a:ea typeface="Calibri" panose="020F0502020204030204" pitchFamily="34" charset="0"/>
                <a:cs typeface="Times New Roman" panose="02020603050405020304" pitchFamily="18" charset="0"/>
              </a:rPr>
              <a:t>oing online was one of the best things that the department could have done really, I don't know about everyone else. But for me in person exams, it produces a lot of anxiety, the issue around memorising content and then regurgitating it or doing something in a short space of time</a:t>
            </a:r>
            <a:r>
              <a:rPr lang="en-GB" sz="3300" dirty="0">
                <a:effectLst/>
                <a:ea typeface="Calibri" panose="020F0502020204030204" pitchFamily="34" charset="0"/>
                <a:cs typeface="Times New Roman" panose="02020603050405020304" pitchFamily="18" charset="0"/>
              </a:rPr>
              <a:t>.” - Warwick University, Black African, Home Student</a:t>
            </a:r>
          </a:p>
          <a:p>
            <a:pPr marL="0" indent="0">
              <a:lnSpc>
                <a:spcPct val="107000"/>
              </a:lnSpc>
              <a:spcAft>
                <a:spcPts val="800"/>
              </a:spcAft>
              <a:buNone/>
            </a:pPr>
            <a:endParaRPr lang="en-GB" sz="3300" dirty="0">
              <a:effectLst/>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3300" dirty="0">
                <a:ea typeface="Calibri" panose="020F0502020204030204" pitchFamily="34" charset="0"/>
                <a:cs typeface="Times New Roman" panose="02020603050405020304" pitchFamily="18" charset="0"/>
              </a:rPr>
              <a:t>“</a:t>
            </a:r>
            <a:r>
              <a:rPr lang="en-GB" sz="3300" i="1" dirty="0">
                <a:effectLst/>
                <a:ea typeface="Calibri" panose="020F0502020204030204" pitchFamily="34" charset="0"/>
                <a:cs typeface="Times New Roman" panose="02020603050405020304" pitchFamily="18" charset="0"/>
              </a:rPr>
              <a:t>I definitely have an issue with feedback […] they give very general sort of feedback. One, tutor it was just awful, I didn't understand. It wasn't very student focused. It was very, very general. There was another lecture, we did a really good feedback session. So a slide was prepared for each student's work, each student's formative piece of work. So that was really good. So I feel that there's no consistency across the, the modules. And I think that needs to change, because then we don't know what we should be expecting</a:t>
            </a:r>
            <a:r>
              <a:rPr lang="en-GB" sz="3300" dirty="0">
                <a:effectLst/>
                <a:ea typeface="Calibri" panose="020F0502020204030204" pitchFamily="34" charset="0"/>
                <a:cs typeface="Times New Roman" panose="02020603050405020304" pitchFamily="18" charset="0"/>
              </a:rPr>
              <a:t>.” – BCU, </a:t>
            </a:r>
            <a:r>
              <a:rPr lang="en-GB" sz="3300" dirty="0">
                <a:effectLst/>
                <a:ea typeface="Calibri" panose="020F0502020204030204" pitchFamily="34" charset="0"/>
              </a:rPr>
              <a:t>Pakistani, </a:t>
            </a:r>
            <a:r>
              <a:rPr lang="en-GB" sz="3300" dirty="0">
                <a:ea typeface="Calibri" panose="020F0502020204030204" pitchFamily="34" charset="0"/>
              </a:rPr>
              <a:t>Ho</a:t>
            </a:r>
            <a:r>
              <a:rPr lang="en-GB" sz="3300" dirty="0">
                <a:effectLst/>
                <a:ea typeface="Calibri" panose="020F0502020204030204" pitchFamily="34" charset="0"/>
              </a:rPr>
              <a:t>me </a:t>
            </a:r>
            <a:r>
              <a:rPr lang="en-GB" sz="3300" dirty="0">
                <a:ea typeface="Calibri" panose="020F0502020204030204" pitchFamily="34" charset="0"/>
              </a:rPr>
              <a:t>St</a:t>
            </a:r>
            <a:r>
              <a:rPr lang="en-GB" sz="3300" dirty="0">
                <a:effectLst/>
                <a:ea typeface="Calibri" panose="020F0502020204030204" pitchFamily="34" charset="0"/>
              </a:rPr>
              <a:t>udent</a:t>
            </a:r>
            <a:endParaRPr lang="en-GB" sz="3300" dirty="0"/>
          </a:p>
          <a:p>
            <a:pPr marL="0" indent="0">
              <a:lnSpc>
                <a:spcPct val="107000"/>
              </a:lnSpc>
              <a:spcAft>
                <a:spcPts val="800"/>
              </a:spcAft>
              <a:buNone/>
            </a:pPr>
            <a:endParaRPr lang="en-GB" sz="2600" dirty="0"/>
          </a:p>
        </p:txBody>
      </p:sp>
    </p:spTree>
    <p:extLst>
      <p:ext uri="{BB962C8B-B14F-4D97-AF65-F5344CB8AC3E}">
        <p14:creationId xmlns:p14="http://schemas.microsoft.com/office/powerpoint/2010/main" val="28657043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98588-0AF9-4278-4D10-02118BDFF753}"/>
              </a:ext>
            </a:extLst>
          </p:cNvPr>
          <p:cNvSpPr>
            <a:spLocks noGrp="1"/>
          </p:cNvSpPr>
          <p:nvPr>
            <p:ph type="title"/>
          </p:nvPr>
        </p:nvSpPr>
        <p:spPr>
          <a:xfrm>
            <a:off x="450937" y="214812"/>
            <a:ext cx="10515600" cy="1325563"/>
          </a:xfrm>
        </p:spPr>
        <p:txBody>
          <a:bodyPr/>
          <a:lstStyle/>
          <a:p>
            <a:r>
              <a:rPr lang="en-GB" dirty="0"/>
              <a:t>Take Home Message</a:t>
            </a:r>
          </a:p>
        </p:txBody>
      </p:sp>
      <p:sp>
        <p:nvSpPr>
          <p:cNvPr id="3" name="Content Placeholder 2">
            <a:extLst>
              <a:ext uri="{FF2B5EF4-FFF2-40B4-BE49-F238E27FC236}">
                <a16:creationId xmlns:a16="http://schemas.microsoft.com/office/drawing/2014/main" id="{2A250E91-EEBD-FF28-A4CF-2652BA8A8167}"/>
              </a:ext>
            </a:extLst>
          </p:cNvPr>
          <p:cNvSpPr>
            <a:spLocks noGrp="1"/>
          </p:cNvSpPr>
          <p:nvPr>
            <p:ph idx="1"/>
          </p:nvPr>
        </p:nvSpPr>
        <p:spPr>
          <a:xfrm>
            <a:off x="450937" y="1825625"/>
            <a:ext cx="11523945" cy="4667250"/>
          </a:xfrm>
        </p:spPr>
        <p:txBody>
          <a:bodyPr/>
          <a:lstStyle/>
          <a:p>
            <a:r>
              <a:rPr lang="en-GB" dirty="0"/>
              <a:t>All students regardless of ethnic background want to see the psychology curriculum decolonised.</a:t>
            </a:r>
          </a:p>
          <a:p>
            <a:pPr marL="0" indent="0">
              <a:buNone/>
            </a:pPr>
            <a:endParaRPr lang="en-GB" dirty="0"/>
          </a:p>
          <a:p>
            <a:r>
              <a:rPr lang="en-GB" dirty="0"/>
              <a:t> Buy-in from the top for staff to have time to develop </a:t>
            </a:r>
            <a:r>
              <a:rPr lang="en-GB"/>
              <a:t>their pedagogies and tools to do so. </a:t>
            </a:r>
            <a:endParaRPr lang="en-GB" dirty="0"/>
          </a:p>
          <a:p>
            <a:endParaRPr lang="en-GB" dirty="0"/>
          </a:p>
          <a:p>
            <a:r>
              <a:rPr lang="en-GB" dirty="0"/>
              <a:t>Increase the confidence of staff and students to discuss ethnicity, race and culture in the classroom – build inclusive communities.</a:t>
            </a:r>
          </a:p>
        </p:txBody>
      </p:sp>
    </p:spTree>
    <p:extLst>
      <p:ext uri="{BB962C8B-B14F-4D97-AF65-F5344CB8AC3E}">
        <p14:creationId xmlns:p14="http://schemas.microsoft.com/office/powerpoint/2010/main" val="33784123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CA5560-9010-D9EC-6961-386447D18F52}"/>
              </a:ext>
            </a:extLst>
          </p:cNvPr>
          <p:cNvSpPr>
            <a:spLocks noGrp="1"/>
          </p:cNvSpPr>
          <p:nvPr>
            <p:ph type="title"/>
          </p:nvPr>
        </p:nvSpPr>
        <p:spPr>
          <a:xfrm>
            <a:off x="838200" y="365125"/>
            <a:ext cx="10515600" cy="1325563"/>
          </a:xfrm>
        </p:spPr>
        <p:txBody>
          <a:bodyPr anchor="ctr">
            <a:normAutofit/>
          </a:bodyPr>
          <a:lstStyle/>
          <a:p>
            <a:r>
              <a:rPr lang="en-GB" dirty="0"/>
              <a:t>Toolkit </a:t>
            </a:r>
          </a:p>
        </p:txBody>
      </p:sp>
      <p:pic>
        <p:nvPicPr>
          <p:cNvPr id="5" name="Picture 4" descr="A group of people in clothing&#10;&#10;Description automatically generated with medium confidence">
            <a:extLst>
              <a:ext uri="{FF2B5EF4-FFF2-40B4-BE49-F238E27FC236}">
                <a16:creationId xmlns:a16="http://schemas.microsoft.com/office/drawing/2014/main" id="{FE321DDF-5A44-D46D-2CB3-F2C1359CC7E0}"/>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38200" y="3224054"/>
            <a:ext cx="5181600" cy="1554480"/>
          </a:xfrm>
          <a:prstGeom prst="rect">
            <a:avLst/>
          </a:prstGeom>
          <a:noFill/>
        </p:spPr>
      </p:pic>
      <p:sp>
        <p:nvSpPr>
          <p:cNvPr id="3" name="Content Placeholder 2">
            <a:extLst>
              <a:ext uri="{FF2B5EF4-FFF2-40B4-BE49-F238E27FC236}">
                <a16:creationId xmlns:a16="http://schemas.microsoft.com/office/drawing/2014/main" id="{5A60E768-CF18-4822-3CB2-5B21BD0284DF}"/>
              </a:ext>
            </a:extLst>
          </p:cNvPr>
          <p:cNvSpPr>
            <a:spLocks noGrp="1"/>
          </p:cNvSpPr>
          <p:nvPr>
            <p:ph sz="half" idx="2"/>
          </p:nvPr>
        </p:nvSpPr>
        <p:spPr>
          <a:xfrm>
            <a:off x="6172200" y="1825625"/>
            <a:ext cx="5181600" cy="4351338"/>
          </a:xfrm>
        </p:spPr>
        <p:txBody>
          <a:bodyPr>
            <a:normAutofit/>
          </a:bodyPr>
          <a:lstStyle/>
          <a:p>
            <a:r>
              <a:rPr lang="en-GB" b="0" i="0" u="sng" strike="noStrike">
                <a:effectLst/>
                <a:hlinkClick r:id="rId4"/>
              </a:rPr>
              <a:t>https://warwick.ac.uk/fac/sci/psych/bame/</a:t>
            </a:r>
            <a:r>
              <a:rPr lang="en-GB" b="0" i="0">
                <a:effectLst/>
              </a:rPr>
              <a:t> </a:t>
            </a:r>
            <a:endParaRPr lang="en-GB" dirty="0"/>
          </a:p>
        </p:txBody>
      </p:sp>
      <p:sp>
        <p:nvSpPr>
          <p:cNvPr id="6" name="TextBox 5">
            <a:extLst>
              <a:ext uri="{FF2B5EF4-FFF2-40B4-BE49-F238E27FC236}">
                <a16:creationId xmlns:a16="http://schemas.microsoft.com/office/drawing/2014/main" id="{2B59E27D-E28B-D31B-28D0-DC6ABCF6FCA1}"/>
              </a:ext>
            </a:extLst>
          </p:cNvPr>
          <p:cNvSpPr txBox="1"/>
          <p:nvPr/>
        </p:nvSpPr>
        <p:spPr>
          <a:xfrm>
            <a:off x="3832983" y="4578479"/>
            <a:ext cx="2186817" cy="200055"/>
          </a:xfrm>
          <a:prstGeom prst="rect">
            <a:avLst/>
          </a:prstGeom>
          <a:solidFill>
            <a:srgbClr val="000000"/>
          </a:solidFill>
        </p:spPr>
        <p:txBody>
          <a:bodyPr wrap="none" rtlCol="0">
            <a:spAutoFit/>
          </a:bodyPr>
          <a:lstStyle/>
          <a:p>
            <a:pPr algn="r">
              <a:spcAft>
                <a:spcPts val="600"/>
              </a:spcAft>
            </a:pPr>
            <a:r>
              <a:rPr lang="en-GB" sz="700">
                <a:solidFill>
                  <a:srgbClr val="FFFFFF"/>
                </a:solidFill>
                <a:hlinkClick r:id="rId3" tooltip="https://press.rebus.community/introductiontocommunitypsychology/chapter/oppression-and-power/">
                  <a:extLst>
                    <a:ext uri="{A12FA001-AC4F-418D-AE19-62706E023703}">
                      <ahyp:hlinkClr xmlns:ahyp="http://schemas.microsoft.com/office/drawing/2018/hyperlinkcolor" val="tx"/>
                    </a:ext>
                  </a:extLst>
                </a:hlinkClick>
              </a:rPr>
              <a:t>This Photo</a:t>
            </a:r>
            <a:r>
              <a:rPr lang="en-GB" sz="700">
                <a:solidFill>
                  <a:srgbClr val="FFFFFF"/>
                </a:solidFill>
              </a:rPr>
              <a:t> by Unknown Author is licensed under </a:t>
            </a:r>
            <a:r>
              <a:rPr lang="en-GB" sz="700">
                <a:solidFill>
                  <a:srgbClr val="FFFFFF"/>
                </a:solidFill>
                <a:hlinkClick r:id="rId5" tooltip="https://creativecommons.org/licenses/by/3.0/">
                  <a:extLst>
                    <a:ext uri="{A12FA001-AC4F-418D-AE19-62706E023703}">
                      <ahyp:hlinkClr xmlns:ahyp="http://schemas.microsoft.com/office/drawing/2018/hyperlinkcolor" val="tx"/>
                    </a:ext>
                  </a:extLst>
                </a:hlinkClick>
              </a:rPr>
              <a:t>CC BY</a:t>
            </a:r>
            <a:endParaRPr lang="en-GB" sz="700">
              <a:solidFill>
                <a:srgbClr val="FFFFFF"/>
              </a:solidFill>
            </a:endParaRPr>
          </a:p>
        </p:txBody>
      </p:sp>
    </p:spTree>
    <p:extLst>
      <p:ext uri="{BB962C8B-B14F-4D97-AF65-F5344CB8AC3E}">
        <p14:creationId xmlns:p14="http://schemas.microsoft.com/office/powerpoint/2010/main" val="18086167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E6026-0C93-5CD6-B75F-62839EDF354E}"/>
              </a:ext>
            </a:extLst>
          </p:cNvPr>
          <p:cNvSpPr>
            <a:spLocks noGrp="1"/>
          </p:cNvSpPr>
          <p:nvPr>
            <p:ph type="title"/>
          </p:nvPr>
        </p:nvSpPr>
        <p:spPr>
          <a:xfrm>
            <a:off x="838200" y="365125"/>
            <a:ext cx="10515600" cy="1325563"/>
          </a:xfrm>
        </p:spPr>
        <p:txBody>
          <a:bodyPr anchor="ctr">
            <a:normAutofit/>
          </a:bodyPr>
          <a:lstStyle/>
          <a:p>
            <a:r>
              <a:rPr lang="en-GB" dirty="0"/>
              <a:t>Next Steps…</a:t>
            </a:r>
          </a:p>
        </p:txBody>
      </p:sp>
      <p:sp>
        <p:nvSpPr>
          <p:cNvPr id="3" name="Content Placeholder 2">
            <a:extLst>
              <a:ext uri="{FF2B5EF4-FFF2-40B4-BE49-F238E27FC236}">
                <a16:creationId xmlns:a16="http://schemas.microsoft.com/office/drawing/2014/main" id="{1D2CC2E5-BDB9-2231-BDBE-ED033C334756}"/>
              </a:ext>
            </a:extLst>
          </p:cNvPr>
          <p:cNvSpPr>
            <a:spLocks noGrp="1"/>
          </p:cNvSpPr>
          <p:nvPr>
            <p:ph sz="half" idx="1"/>
          </p:nvPr>
        </p:nvSpPr>
        <p:spPr>
          <a:xfrm>
            <a:off x="838200" y="1825625"/>
            <a:ext cx="5181600" cy="1603375"/>
          </a:xfrm>
        </p:spPr>
        <p:txBody>
          <a:bodyPr>
            <a:normAutofit fontScale="25000" lnSpcReduction="20000"/>
          </a:bodyPr>
          <a:lstStyle/>
          <a:p>
            <a:r>
              <a:rPr lang="en-GB" sz="12800" dirty="0"/>
              <a:t>Toolkit development</a:t>
            </a:r>
          </a:p>
          <a:p>
            <a:r>
              <a:rPr lang="en-GB" sz="12800" dirty="0"/>
              <a:t>Survey further development </a:t>
            </a:r>
          </a:p>
          <a:p>
            <a:r>
              <a:rPr lang="en-GB" sz="12800" dirty="0"/>
              <a:t>Sharing findings </a:t>
            </a:r>
          </a:p>
          <a:p>
            <a:endParaRPr lang="en-GB" sz="12800" dirty="0"/>
          </a:p>
          <a:p>
            <a:endParaRPr lang="en-GB" sz="12800" dirty="0"/>
          </a:p>
          <a:p>
            <a:pPr marL="0" indent="0">
              <a:buNone/>
            </a:pPr>
            <a:endParaRPr lang="en-GB" sz="16000" dirty="0"/>
          </a:p>
          <a:p>
            <a:pPr marL="0" indent="0">
              <a:buNone/>
            </a:pPr>
            <a:endParaRPr lang="en-GB" sz="16000" dirty="0"/>
          </a:p>
          <a:p>
            <a:pPr marL="0" indent="0">
              <a:buNone/>
            </a:pPr>
            <a:endParaRPr lang="en-GB" sz="16000" dirty="0"/>
          </a:p>
          <a:p>
            <a:pPr marL="0" indent="0">
              <a:buNone/>
            </a:pPr>
            <a:r>
              <a:rPr lang="en-GB" sz="16000" dirty="0"/>
              <a:t>Thank you !!!!</a:t>
            </a:r>
          </a:p>
        </p:txBody>
      </p:sp>
      <p:pic>
        <p:nvPicPr>
          <p:cNvPr id="5" name="Picture 4" descr="A picture containing text, sign">
            <a:extLst>
              <a:ext uri="{FF2B5EF4-FFF2-40B4-BE49-F238E27FC236}">
                <a16:creationId xmlns:a16="http://schemas.microsoft.com/office/drawing/2014/main" id="{E77E35C2-3F1D-703A-667F-20D6C455098F}"/>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172200" y="2058194"/>
            <a:ext cx="5181600" cy="3886200"/>
          </a:xfrm>
          <a:prstGeom prst="rect">
            <a:avLst/>
          </a:prstGeom>
          <a:noFill/>
        </p:spPr>
      </p:pic>
      <p:sp>
        <p:nvSpPr>
          <p:cNvPr id="6" name="TextBox 5">
            <a:extLst>
              <a:ext uri="{FF2B5EF4-FFF2-40B4-BE49-F238E27FC236}">
                <a16:creationId xmlns:a16="http://schemas.microsoft.com/office/drawing/2014/main" id="{F9487BB2-38AE-A234-C9B2-46D58D213C12}"/>
              </a:ext>
            </a:extLst>
          </p:cNvPr>
          <p:cNvSpPr txBox="1"/>
          <p:nvPr/>
        </p:nvSpPr>
        <p:spPr>
          <a:xfrm>
            <a:off x="9166984" y="5744339"/>
            <a:ext cx="2186816" cy="200055"/>
          </a:xfrm>
          <a:prstGeom prst="rect">
            <a:avLst/>
          </a:prstGeom>
          <a:solidFill>
            <a:srgbClr val="000000"/>
          </a:solidFill>
        </p:spPr>
        <p:txBody>
          <a:bodyPr wrap="none" rtlCol="0">
            <a:spAutoFit/>
          </a:bodyPr>
          <a:lstStyle/>
          <a:p>
            <a:pPr algn="r">
              <a:spcAft>
                <a:spcPts val="600"/>
              </a:spcAft>
            </a:pPr>
            <a:r>
              <a:rPr lang="en-GB" sz="700">
                <a:solidFill>
                  <a:srgbClr val="FFFFFF"/>
                </a:solidFill>
                <a:hlinkClick r:id="rId3" tooltip="https://altc.alt.ac.uk/oesig/2016/03/07/webinar-recording-what-next-for-jisc-and-ukoer-in-a-post-jorum-world/">
                  <a:extLst>
                    <a:ext uri="{A12FA001-AC4F-418D-AE19-62706E023703}">
                      <ahyp:hlinkClr xmlns:ahyp="http://schemas.microsoft.com/office/drawing/2018/hyperlinkcolor" val="tx"/>
                    </a:ext>
                  </a:extLst>
                </a:hlinkClick>
              </a:rPr>
              <a:t>This Photo</a:t>
            </a:r>
            <a:r>
              <a:rPr lang="en-GB" sz="700">
                <a:solidFill>
                  <a:srgbClr val="FFFFFF"/>
                </a:solidFill>
              </a:rPr>
              <a:t> by Unknown Author is licensed under </a:t>
            </a:r>
            <a:r>
              <a:rPr lang="en-GB" sz="700">
                <a:solidFill>
                  <a:srgbClr val="FFFFFF"/>
                </a:solidFill>
                <a:hlinkClick r:id="rId4" tooltip="https://creativecommons.org/licenses/by/3.0/">
                  <a:extLst>
                    <a:ext uri="{A12FA001-AC4F-418D-AE19-62706E023703}">
                      <ahyp:hlinkClr xmlns:ahyp="http://schemas.microsoft.com/office/drawing/2018/hyperlinkcolor" val="tx"/>
                    </a:ext>
                  </a:extLst>
                </a:hlinkClick>
              </a:rPr>
              <a:t>CC BY</a:t>
            </a:r>
            <a:endParaRPr lang="en-GB" sz="700">
              <a:solidFill>
                <a:srgbClr val="FFFFFF"/>
              </a:solidFill>
            </a:endParaRPr>
          </a:p>
        </p:txBody>
      </p:sp>
      <p:sp>
        <p:nvSpPr>
          <p:cNvPr id="4" name="Smiley Face 3">
            <a:extLst>
              <a:ext uri="{FF2B5EF4-FFF2-40B4-BE49-F238E27FC236}">
                <a16:creationId xmlns:a16="http://schemas.microsoft.com/office/drawing/2014/main" id="{938D0E4C-FB3A-75FA-DEE6-A5F20A2181BD}"/>
              </a:ext>
            </a:extLst>
          </p:cNvPr>
          <p:cNvSpPr/>
          <p:nvPr/>
        </p:nvSpPr>
        <p:spPr>
          <a:xfrm>
            <a:off x="1058238" y="3563937"/>
            <a:ext cx="2804845" cy="1603375"/>
          </a:xfrm>
          <a:prstGeom prst="smileyFac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716673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1000"/>
                                        <p:tgtEl>
                                          <p:spTgt spid="3">
                                            <p:txEl>
                                              <p:pRg st="8" end="8"/>
                                            </p:txEl>
                                          </p:spTgt>
                                        </p:tgtEl>
                                      </p:cBhvr>
                                    </p:animEffect>
                                    <p:anim calcmode="lin" valueType="num">
                                      <p:cBhvr>
                                        <p:cTn id="1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1068B-5A78-1AEA-60B3-C9E1537A2702}"/>
              </a:ext>
            </a:extLst>
          </p:cNvPr>
          <p:cNvSpPr>
            <a:spLocks noGrp="1"/>
          </p:cNvSpPr>
          <p:nvPr>
            <p:ph type="title"/>
          </p:nvPr>
        </p:nvSpPr>
        <p:spPr>
          <a:xfrm>
            <a:off x="839788" y="457200"/>
            <a:ext cx="10512424" cy="1235869"/>
          </a:xfrm>
        </p:spPr>
        <p:txBody>
          <a:bodyPr anchor="b">
            <a:normAutofit/>
          </a:bodyPr>
          <a:lstStyle/>
          <a:p>
            <a:pPr algn="ctr"/>
            <a:r>
              <a:rPr lang="en-GB" sz="6000" dirty="0"/>
              <a:t>Padlet Activity </a:t>
            </a:r>
          </a:p>
        </p:txBody>
      </p:sp>
      <p:pic>
        <p:nvPicPr>
          <p:cNvPr id="5" name="Picture 4" descr="A group of colorful puzzle pieces">
            <a:extLst>
              <a:ext uri="{FF2B5EF4-FFF2-40B4-BE49-F238E27FC236}">
                <a16:creationId xmlns:a16="http://schemas.microsoft.com/office/drawing/2014/main" id="{FE3923E2-D28C-27C9-012F-0D6B87B727A9}"/>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5659577" y="1693069"/>
            <a:ext cx="6172200" cy="4870569"/>
          </a:xfrm>
          <a:prstGeom prst="rect">
            <a:avLst/>
          </a:prstGeom>
          <a:noFill/>
        </p:spPr>
      </p:pic>
      <p:sp>
        <p:nvSpPr>
          <p:cNvPr id="3" name="Content Placeholder 2">
            <a:extLst>
              <a:ext uri="{FF2B5EF4-FFF2-40B4-BE49-F238E27FC236}">
                <a16:creationId xmlns:a16="http://schemas.microsoft.com/office/drawing/2014/main" id="{48EB6DB6-5F8C-23C6-CCD3-B63319C0858D}"/>
              </a:ext>
            </a:extLst>
          </p:cNvPr>
          <p:cNvSpPr>
            <a:spLocks noGrp="1"/>
          </p:cNvSpPr>
          <p:nvPr>
            <p:ph type="body" sz="half" idx="2"/>
          </p:nvPr>
        </p:nvSpPr>
        <p:spPr>
          <a:xfrm>
            <a:off x="839788" y="2057400"/>
            <a:ext cx="4308409" cy="3811588"/>
          </a:xfrm>
        </p:spPr>
        <p:txBody>
          <a:bodyPr>
            <a:normAutofit fontScale="85000" lnSpcReduction="20000"/>
          </a:bodyPr>
          <a:lstStyle/>
          <a:p>
            <a:r>
              <a:rPr lang="en-GB" sz="4400" dirty="0"/>
              <a:t>What does decolonising the psychology curriculum and your pedagogies mean to you? </a:t>
            </a:r>
          </a:p>
          <a:p>
            <a:endParaRPr lang="en-GB" sz="4400" dirty="0"/>
          </a:p>
          <a:p>
            <a:r>
              <a:rPr lang="en-GB" sz="2800" dirty="0"/>
              <a:t>You can also comment on your experiences and approaches. </a:t>
            </a:r>
          </a:p>
        </p:txBody>
      </p:sp>
    </p:spTree>
    <p:extLst>
      <p:ext uri="{BB962C8B-B14F-4D97-AF65-F5344CB8AC3E}">
        <p14:creationId xmlns:p14="http://schemas.microsoft.com/office/powerpoint/2010/main" val="39197586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4FF36-CC7B-98BC-B2F9-6FC3383539DA}"/>
              </a:ext>
            </a:extLst>
          </p:cNvPr>
          <p:cNvSpPr>
            <a:spLocks noGrp="1"/>
          </p:cNvSpPr>
          <p:nvPr>
            <p:ph type="ctrTitle"/>
          </p:nvPr>
        </p:nvSpPr>
        <p:spPr>
          <a:xfrm>
            <a:off x="1396982" y="1810083"/>
            <a:ext cx="9144000" cy="2387600"/>
          </a:xfrm>
        </p:spPr>
        <p:txBody>
          <a:bodyPr>
            <a:normAutofit fontScale="90000"/>
          </a:bodyPr>
          <a:lstStyle/>
          <a:p>
            <a:r>
              <a:rPr lang="en-GB" sz="6000" b="1" i="0" dirty="0">
                <a:effectLst/>
                <a:latin typeface="Arial" panose="020B0604020202020204" pitchFamily="34" charset="0"/>
              </a:rPr>
              <a:t>Supporting Black Asian Minority Ethnic students (“BAME”) learning and student experience</a:t>
            </a:r>
            <a:endParaRPr lang="en-GB" b="1" dirty="0"/>
          </a:p>
        </p:txBody>
      </p:sp>
      <p:sp>
        <p:nvSpPr>
          <p:cNvPr id="3" name="Subtitle 2">
            <a:extLst>
              <a:ext uri="{FF2B5EF4-FFF2-40B4-BE49-F238E27FC236}">
                <a16:creationId xmlns:a16="http://schemas.microsoft.com/office/drawing/2014/main" id="{908451A3-5893-4626-0053-7B766462B6D6}"/>
              </a:ext>
            </a:extLst>
          </p:cNvPr>
          <p:cNvSpPr>
            <a:spLocks noGrp="1"/>
          </p:cNvSpPr>
          <p:nvPr>
            <p:ph type="subTitle" idx="1"/>
          </p:nvPr>
        </p:nvSpPr>
        <p:spPr>
          <a:xfrm>
            <a:off x="651354" y="5047917"/>
            <a:ext cx="11285950" cy="1655762"/>
          </a:xfrm>
        </p:spPr>
        <p:txBody>
          <a:bodyPr>
            <a:normAutofit/>
          </a:bodyPr>
          <a:lstStyle/>
          <a:p>
            <a:pPr marL="0" indent="0" algn="ctr">
              <a:buNone/>
            </a:pPr>
            <a:r>
              <a:rPr lang="en-GB" sz="2400" b="0" i="1" dirty="0">
                <a:effectLst/>
                <a:latin typeface="Arial" panose="020B0604020202020204" pitchFamily="34" charset="0"/>
              </a:rPr>
              <a:t>Investigator(s): Principal Investigator: </a:t>
            </a:r>
            <a:r>
              <a:rPr lang="en-GB" sz="2400" b="1" i="1" dirty="0">
                <a:effectLst/>
                <a:latin typeface="Arial" panose="020B0604020202020204" pitchFamily="34" charset="0"/>
              </a:rPr>
              <a:t>Dr Jagjeet Jutley-Neilson</a:t>
            </a:r>
            <a:r>
              <a:rPr lang="en-GB" sz="2400" b="0" i="1" dirty="0">
                <a:effectLst/>
                <a:latin typeface="Arial" panose="020B0604020202020204" pitchFamily="34" charset="0"/>
              </a:rPr>
              <a:t>, </a:t>
            </a:r>
            <a:r>
              <a:rPr lang="en-GB" sz="2400" b="1" i="1" dirty="0">
                <a:effectLst/>
                <a:latin typeface="Arial" panose="020B0604020202020204" pitchFamily="34" charset="0"/>
              </a:rPr>
              <a:t>Dr Amy Cook</a:t>
            </a:r>
            <a:r>
              <a:rPr lang="en-GB" sz="2400" b="0" i="1" dirty="0">
                <a:effectLst/>
                <a:latin typeface="Arial" panose="020B0604020202020204" pitchFamily="34" charset="0"/>
              </a:rPr>
              <a:t>, </a:t>
            </a:r>
            <a:r>
              <a:rPr lang="en-GB" sz="2400" b="1" i="1" dirty="0">
                <a:effectLst/>
                <a:latin typeface="Arial" panose="020B0604020202020204" pitchFamily="34" charset="0"/>
              </a:rPr>
              <a:t>Paige Clarke-Jeffers,</a:t>
            </a:r>
            <a:r>
              <a:rPr lang="en-GB" sz="2400" b="0" i="1" dirty="0">
                <a:effectLst/>
                <a:latin typeface="Arial" panose="020B0604020202020204" pitchFamily="34" charset="0"/>
              </a:rPr>
              <a:t> Professor Sotaro Kita, Dr Adrian von Muhlenen, Professor Derrick Watson, Noorin Rodenhurst&amp; </a:t>
            </a:r>
            <a:r>
              <a:rPr lang="en-GB" sz="2400" b="0" i="1" dirty="0" err="1">
                <a:effectLst/>
                <a:latin typeface="Arial" panose="020B0604020202020204" pitchFamily="34" charset="0"/>
              </a:rPr>
              <a:t>Inchara</a:t>
            </a:r>
            <a:r>
              <a:rPr lang="en-GB" sz="2400" b="0" i="1" dirty="0">
                <a:effectLst/>
                <a:latin typeface="Arial" panose="020B0604020202020204" pitchFamily="34" charset="0"/>
              </a:rPr>
              <a:t> Athreya</a:t>
            </a:r>
            <a:r>
              <a:rPr lang="en-GB" sz="2400" b="0" i="0" dirty="0">
                <a:effectLst/>
                <a:latin typeface="Arial" panose="020B0604020202020204" pitchFamily="34" charset="0"/>
              </a:rPr>
              <a:t>.</a:t>
            </a:r>
          </a:p>
          <a:p>
            <a:pPr marL="0" indent="0" algn="l">
              <a:buNone/>
            </a:pPr>
            <a:endParaRPr lang="en-GB" sz="3600" b="0" i="0">
              <a:effectLst/>
              <a:latin typeface="-apple-system"/>
            </a:endParaRPr>
          </a:p>
          <a:p>
            <a:pPr marL="0" indent="0" algn="l">
              <a:buNone/>
            </a:pPr>
            <a:endParaRPr lang="en-GB" sz="3600" b="0" i="0" dirty="0">
              <a:effectLst/>
              <a:latin typeface="-apple-system"/>
            </a:endParaRPr>
          </a:p>
          <a:p>
            <a:endParaRPr lang="en-GB" dirty="0"/>
          </a:p>
        </p:txBody>
      </p:sp>
    </p:spTree>
    <p:extLst>
      <p:ext uri="{BB962C8B-B14F-4D97-AF65-F5344CB8AC3E}">
        <p14:creationId xmlns:p14="http://schemas.microsoft.com/office/powerpoint/2010/main" val="724270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962DE-EDAB-4014-90A9-44AD8503CEE6}"/>
              </a:ext>
            </a:extLst>
          </p:cNvPr>
          <p:cNvSpPr>
            <a:spLocks noGrp="1"/>
          </p:cNvSpPr>
          <p:nvPr>
            <p:ph type="title"/>
          </p:nvPr>
        </p:nvSpPr>
        <p:spPr/>
        <p:txBody>
          <a:bodyPr/>
          <a:lstStyle/>
          <a:p>
            <a:r>
              <a:rPr lang="en-GB" dirty="0"/>
              <a:t>Project Aims</a:t>
            </a:r>
          </a:p>
        </p:txBody>
      </p:sp>
      <p:sp>
        <p:nvSpPr>
          <p:cNvPr id="3" name="Content Placeholder 2">
            <a:extLst>
              <a:ext uri="{FF2B5EF4-FFF2-40B4-BE49-F238E27FC236}">
                <a16:creationId xmlns:a16="http://schemas.microsoft.com/office/drawing/2014/main" id="{4F5D9B31-CA48-4786-AA74-2DFFA46938A2}"/>
              </a:ext>
            </a:extLst>
          </p:cNvPr>
          <p:cNvSpPr>
            <a:spLocks noGrp="1"/>
          </p:cNvSpPr>
          <p:nvPr>
            <p:ph idx="1"/>
          </p:nvPr>
        </p:nvSpPr>
        <p:spPr>
          <a:xfrm>
            <a:off x="655747" y="1805626"/>
            <a:ext cx="10880505" cy="4443573"/>
          </a:xfrm>
        </p:spPr>
        <p:txBody>
          <a:bodyPr/>
          <a:lstStyle/>
          <a:p>
            <a:pPr marL="0" indent="0">
              <a:lnSpc>
                <a:spcPct val="107000"/>
              </a:lnSpc>
              <a:spcAft>
                <a:spcPts val="800"/>
              </a:spcAft>
              <a:buNone/>
            </a:pPr>
            <a:r>
              <a:rPr lang="en-GB" sz="2400" dirty="0">
                <a:effectLst/>
                <a:latin typeface="Arial" panose="020B0604020202020204" pitchFamily="34" charset="0"/>
                <a:ea typeface="Calibri" panose="020F0502020204030204" pitchFamily="34" charset="0"/>
                <a:cs typeface="Times New Roman" panose="02020603050405020304" pitchFamily="18" charset="0"/>
              </a:rPr>
              <a:t>The project was exploratory in nature and aimed to look at:</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GB" sz="2400" dirty="0">
                <a:effectLst/>
                <a:latin typeface="Arial" panose="020B0604020202020204" pitchFamily="34" charset="0"/>
                <a:ea typeface="Calibri" panose="020F0502020204030204" pitchFamily="34" charset="0"/>
                <a:cs typeface="Times New Roman" panose="02020603050405020304" pitchFamily="18" charset="0"/>
              </a:rPr>
              <a:t>“BAME” students’ academic learning experiences</a:t>
            </a:r>
            <a:r>
              <a:rPr lang="en-GB" sz="2400" dirty="0">
                <a:latin typeface="Arial" panose="020B0604020202020204" pitchFamily="34" charset="0"/>
                <a:ea typeface="Calibri" panose="020F0502020204030204" pitchFamily="34" charset="0"/>
                <a:cs typeface="Times New Roman" panose="02020603050405020304" pitchFamily="18" charset="0"/>
              </a:rPr>
              <a:t> (survey and interviews)</a:t>
            </a:r>
          </a:p>
          <a:p>
            <a:pPr marL="342900" lvl="0" indent="-342900">
              <a:buFont typeface="+mj-lt"/>
              <a:buAutoNum type="arabicPeriod"/>
            </a:pPr>
            <a:endParaRPr lang="en-GB" sz="24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GB" sz="2400" dirty="0">
                <a:effectLst/>
                <a:latin typeface="Arial" panose="020B0604020202020204" pitchFamily="34" charset="0"/>
                <a:ea typeface="Calibri" panose="020F0502020204030204" pitchFamily="34" charset="0"/>
                <a:cs typeface="Times New Roman" panose="02020603050405020304" pitchFamily="18" charset="0"/>
              </a:rPr>
              <a:t>Creation of an “inclusive good practice pedagogical toolkit”</a:t>
            </a:r>
          </a:p>
          <a:p>
            <a:pPr marL="0" lvl="0" indent="0">
              <a:buNone/>
            </a:pPr>
            <a:endParaRPr lang="en-GB" sz="24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400" dirty="0">
                <a:effectLst/>
                <a:latin typeface="Arial" panose="020B0604020202020204" pitchFamily="34" charset="0"/>
                <a:ea typeface="Calibri" panose="020F0502020204030204" pitchFamily="34" charset="0"/>
                <a:cs typeface="Times New Roman" panose="02020603050405020304" pitchFamily="18" charset="0"/>
              </a:rPr>
              <a:t>This toolkit would include pedagogical exemplars for staff to use </a:t>
            </a:r>
          </a:p>
          <a:p>
            <a:pPr>
              <a:lnSpc>
                <a:spcPct val="107000"/>
              </a:lnSpc>
              <a:spcAft>
                <a:spcPts val="800"/>
              </a:spcAft>
            </a:pPr>
            <a:r>
              <a:rPr lang="en-GB" sz="2400" dirty="0">
                <a:effectLst/>
                <a:latin typeface="Arial" panose="020B0604020202020204" pitchFamily="34" charset="0"/>
                <a:ea typeface="Calibri" panose="020F0502020204030204" pitchFamily="34" charset="0"/>
                <a:cs typeface="Times New Roman" panose="02020603050405020304" pitchFamily="18" charset="0"/>
              </a:rPr>
              <a:t>These exemplars are supported by capturing students learning and student experience voices in pen portraits and infographics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dirty="0"/>
          </a:p>
        </p:txBody>
      </p:sp>
    </p:spTree>
    <p:extLst>
      <p:ext uri="{BB962C8B-B14F-4D97-AF65-F5344CB8AC3E}">
        <p14:creationId xmlns:p14="http://schemas.microsoft.com/office/powerpoint/2010/main" val="3057438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Sotaro Kita">
            <a:extLst>
              <a:ext uri="{FF2B5EF4-FFF2-40B4-BE49-F238E27FC236}">
                <a16:creationId xmlns:a16="http://schemas.microsoft.com/office/drawing/2014/main" id="{B14CF991-D6FA-4C96-4917-CD569FBF10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03889" y="3881227"/>
            <a:ext cx="1790700" cy="2500313"/>
          </a:xfrm>
          <a:prstGeom prst="rect">
            <a:avLst/>
          </a:prstGeom>
          <a:extLst>
            <a:ext uri="{909E8E84-426E-40DD-AFC4-6F175D3DCCD1}">
              <a14:hiddenFill xmlns:a14="http://schemas.microsoft.com/office/drawing/2010/main">
                <a:solidFill>
                  <a:srgbClr val="FFFFFF"/>
                </a:solidFill>
              </a14:hiddenFill>
            </a:ext>
          </a:extLst>
        </p:spPr>
      </p:pic>
      <p:pic>
        <p:nvPicPr>
          <p:cNvPr id="1040" name="Picture 16" descr="Engaging Assessment | RAISE">
            <a:extLst>
              <a:ext uri="{FF2B5EF4-FFF2-40B4-BE49-F238E27FC236}">
                <a16:creationId xmlns:a16="http://schemas.microsoft.com/office/drawing/2014/main" id="{46ACA7B9-B4F9-6789-3371-DC1121D4BF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577975"/>
            <a:ext cx="2036688" cy="2105299"/>
          </a:xfrm>
          <a:prstGeom prst="rect">
            <a:avLst/>
          </a:prstGeom>
          <a:extLst>
            <a:ext uri="{909E8E84-426E-40DD-AFC4-6F175D3DCCD1}">
              <a14:hiddenFill xmlns:a14="http://schemas.microsoft.com/office/drawing/2010/main">
                <a:solidFill>
                  <a:srgbClr val="FFFFFF"/>
                </a:solidFill>
              </a14:hiddenFill>
            </a:ext>
          </a:extLst>
        </p:spPr>
      </p:pic>
      <p:pic>
        <p:nvPicPr>
          <p:cNvPr id="1026" name="Picture 2" descr="Paige Clarke-Jeffers | Birmingham City University">
            <a:extLst>
              <a:ext uri="{FF2B5EF4-FFF2-40B4-BE49-F238E27FC236}">
                <a16:creationId xmlns:a16="http://schemas.microsoft.com/office/drawing/2014/main" id="{67A29162-F170-A0FF-6093-C83D9040E7C8}"/>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3105150" y="1534595"/>
            <a:ext cx="2990850" cy="2001838"/>
          </a:xfrm>
          <a:prstGeom prst="rect">
            <a:avLst/>
          </a:prstGeom>
          <a:extLst>
            <a:ext uri="{909E8E84-426E-40DD-AFC4-6F175D3DCCD1}">
              <a14:hiddenFill xmlns:a14="http://schemas.microsoft.com/office/drawing/2010/main">
                <a:solidFill>
                  <a:srgbClr val="FFFFFF"/>
                </a:solidFill>
              </a14:hiddenFill>
            </a:ext>
          </a:extLst>
        </p:spPr>
      </p:pic>
      <p:pic>
        <p:nvPicPr>
          <p:cNvPr id="1042" name="Picture 18" descr="Aarathi Varadachar on LinkedIn: #language #reading #english">
            <a:extLst>
              <a:ext uri="{FF2B5EF4-FFF2-40B4-BE49-F238E27FC236}">
                <a16:creationId xmlns:a16="http://schemas.microsoft.com/office/drawing/2014/main" id="{F58CDFB4-1487-4C1E-1380-2DD9D1FE681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71944" y="3987589"/>
            <a:ext cx="2990850" cy="2287588"/>
          </a:xfrm>
          <a:prstGeom prst="rect">
            <a:avLst/>
          </a:prstGeom>
          <a:extLst>
            <a:ext uri="{909E8E84-426E-40DD-AFC4-6F175D3DCCD1}">
              <a14:hiddenFill xmlns:a14="http://schemas.microsoft.com/office/drawing/2010/main">
                <a:solidFill>
                  <a:srgbClr val="FFFFFF"/>
                </a:solidFill>
              </a14:hiddenFill>
            </a:ext>
          </a:extLst>
        </p:spPr>
      </p:pic>
      <p:pic>
        <p:nvPicPr>
          <p:cNvPr id="1028" name="Picture 4" descr="Dr Amy Cook - School of Social Sciences | Birmingham City University">
            <a:extLst>
              <a:ext uri="{FF2B5EF4-FFF2-40B4-BE49-F238E27FC236}">
                <a16:creationId xmlns:a16="http://schemas.microsoft.com/office/drawing/2014/main" id="{21BF9C07-A431-496B-7E14-7942C070137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30481" y="3998422"/>
            <a:ext cx="1503363" cy="2001838"/>
          </a:xfrm>
          <a:prstGeom prst="rect">
            <a:avLst/>
          </a:prstGeom>
          <a:extLst>
            <a:ext uri="{909E8E84-426E-40DD-AFC4-6F175D3DCCD1}">
              <a14:hiddenFill xmlns:a14="http://schemas.microsoft.com/office/drawing/2010/main">
                <a:solidFill>
                  <a:srgbClr val="FFFFFF"/>
                </a:solidFill>
              </a14:hiddenFill>
            </a:ext>
          </a:extLst>
        </p:spPr>
      </p:pic>
      <p:pic>
        <p:nvPicPr>
          <p:cNvPr id="1038" name="Picture 14" descr="Adrian von Mühlenen">
            <a:extLst>
              <a:ext uri="{FF2B5EF4-FFF2-40B4-BE49-F238E27FC236}">
                <a16:creationId xmlns:a16="http://schemas.microsoft.com/office/drawing/2014/main" id="{3CD9CB50-D71E-3594-0FA3-031DB54071A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65031" y="1534595"/>
            <a:ext cx="1503363" cy="2287588"/>
          </a:xfrm>
          <a:prstGeom prst="rect">
            <a:avLst/>
          </a:prstGeom>
          <a:extLst>
            <a:ext uri="{909E8E84-426E-40DD-AFC4-6F175D3DCCD1}">
              <a14:hiddenFill xmlns:a14="http://schemas.microsoft.com/office/drawing/2010/main">
                <a:solidFill>
                  <a:srgbClr val="FFFFFF"/>
                </a:solidFill>
              </a14:hiddenFill>
            </a:ext>
          </a:extLst>
        </p:spPr>
      </p:pic>
      <p:pic>
        <p:nvPicPr>
          <p:cNvPr id="1036" name="Picture 12" descr="Derrick Watson">
            <a:extLst>
              <a:ext uri="{FF2B5EF4-FFF2-40B4-BE49-F238E27FC236}">
                <a16:creationId xmlns:a16="http://schemas.microsoft.com/office/drawing/2014/main" id="{A9DE1A13-731E-4019-8879-37DB2BBEA53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41495" y="4093128"/>
            <a:ext cx="2030849" cy="1907132"/>
          </a:xfrm>
          <a:prstGeom prst="rect">
            <a:avLst/>
          </a:prstGeom>
          <a:extLst>
            <a:ext uri="{909E8E84-426E-40DD-AFC4-6F175D3DCCD1}">
              <a14:hiddenFill xmlns:a14="http://schemas.microsoft.com/office/drawing/2010/main">
                <a:solidFill>
                  <a:srgbClr val="FFFFFF"/>
                </a:solidFill>
              </a14:hiddenFill>
            </a:ext>
          </a:extLst>
        </p:spPr>
      </p:pic>
      <p:pic>
        <p:nvPicPr>
          <p:cNvPr id="1034" name="Picture 10" descr="Noorin RODENHURST | PhD Student | Master of Science | The University of  Warwick, Coventry | Department of Psychology">
            <a:extLst>
              <a:ext uri="{FF2B5EF4-FFF2-40B4-BE49-F238E27FC236}">
                <a16:creationId xmlns:a16="http://schemas.microsoft.com/office/drawing/2014/main" id="{958F0F12-D703-6B5C-D62C-257978AF4F6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592037" y="1319613"/>
            <a:ext cx="1933847" cy="2216820"/>
          </a:xfrm>
          <a:prstGeom prst="rect">
            <a:avLst/>
          </a:prstGeom>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3672CC59-8489-A78A-52DD-27C0DAF0BEF9}"/>
              </a:ext>
            </a:extLst>
          </p:cNvPr>
          <p:cNvSpPr>
            <a:spLocks noGrp="1"/>
          </p:cNvSpPr>
          <p:nvPr>
            <p:ph type="title"/>
          </p:nvPr>
        </p:nvSpPr>
        <p:spPr>
          <a:xfrm>
            <a:off x="838200" y="365125"/>
            <a:ext cx="10515600" cy="1325563"/>
          </a:xfrm>
        </p:spPr>
        <p:txBody>
          <a:bodyPr anchor="ctr">
            <a:normAutofit/>
          </a:bodyPr>
          <a:lstStyle/>
          <a:p>
            <a:r>
              <a:rPr lang="en-GB" dirty="0"/>
              <a:t>The research team </a:t>
            </a:r>
          </a:p>
        </p:txBody>
      </p:sp>
      <p:pic>
        <p:nvPicPr>
          <p:cNvPr id="4" name="Picture 3" descr="A person with long hair&#10;&#10;Description automatically generated">
            <a:extLst>
              <a:ext uri="{FF2B5EF4-FFF2-40B4-BE49-F238E27FC236}">
                <a16:creationId xmlns:a16="http://schemas.microsoft.com/office/drawing/2014/main" id="{E3D5E264-8BE1-F73F-3D5A-B3D04C280E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98416" y="4065560"/>
            <a:ext cx="2036689" cy="2427315"/>
          </a:xfrm>
          <a:prstGeom prst="rect">
            <a:avLst/>
          </a:prstGeom>
        </p:spPr>
      </p:pic>
    </p:spTree>
    <p:extLst>
      <p:ext uri="{BB962C8B-B14F-4D97-AF65-F5344CB8AC3E}">
        <p14:creationId xmlns:p14="http://schemas.microsoft.com/office/powerpoint/2010/main" val="15695680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D565F417-8F0B-7831-8A17-3328C0E6BDBA}"/>
              </a:ext>
            </a:extLst>
          </p:cNvPr>
          <p:cNvSpPr>
            <a:spLocks noGrp="1"/>
          </p:cNvSpPr>
          <p:nvPr>
            <p:ph type="title"/>
          </p:nvPr>
        </p:nvSpPr>
        <p:spPr>
          <a:xfrm>
            <a:off x="838200" y="365125"/>
            <a:ext cx="10515600" cy="1325563"/>
          </a:xfrm>
        </p:spPr>
        <p:txBody>
          <a:bodyPr/>
          <a:lstStyle/>
          <a:p>
            <a:r>
              <a:rPr lang="en-US" dirty="0"/>
              <a:t>Project Design: Mixed methods approach </a:t>
            </a:r>
          </a:p>
        </p:txBody>
      </p:sp>
      <p:pic>
        <p:nvPicPr>
          <p:cNvPr id="5" name="Picture 4">
            <a:extLst>
              <a:ext uri="{FF2B5EF4-FFF2-40B4-BE49-F238E27FC236}">
                <a16:creationId xmlns:a16="http://schemas.microsoft.com/office/drawing/2014/main" id="{544A896D-E2C4-3EC6-1725-A8C33C61BA0A}"/>
              </a:ext>
            </a:extLst>
          </p:cNvPr>
          <p:cNvPicPr>
            <a:picLocks noChangeAspect="1"/>
          </p:cNvPicPr>
          <p:nvPr/>
        </p:nvPicPr>
        <p:blipFill>
          <a:blip r:embed="rId2"/>
          <a:stretch>
            <a:fillRect/>
          </a:stretch>
        </p:blipFill>
        <p:spPr>
          <a:xfrm>
            <a:off x="838200" y="3107469"/>
            <a:ext cx="10515600" cy="1787650"/>
          </a:xfrm>
          <a:prstGeom prst="rect">
            <a:avLst/>
          </a:prstGeom>
          <a:noFill/>
        </p:spPr>
      </p:pic>
    </p:spTree>
    <p:extLst>
      <p:ext uri="{BB962C8B-B14F-4D97-AF65-F5344CB8AC3E}">
        <p14:creationId xmlns:p14="http://schemas.microsoft.com/office/powerpoint/2010/main" val="29123491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C5D52-4EEC-45B4-ACD6-899AA6278F05}"/>
              </a:ext>
            </a:extLst>
          </p:cNvPr>
          <p:cNvSpPr>
            <a:spLocks noGrp="1"/>
          </p:cNvSpPr>
          <p:nvPr>
            <p:ph type="title" idx="4294967295"/>
          </p:nvPr>
        </p:nvSpPr>
        <p:spPr>
          <a:xfrm>
            <a:off x="257996" y="116200"/>
            <a:ext cx="10363200" cy="1066800"/>
          </a:xfrm>
        </p:spPr>
        <p:txBody>
          <a:bodyPr wrap="square" anchor="ctr">
            <a:normAutofit/>
          </a:bodyPr>
          <a:lstStyle/>
          <a:p>
            <a:r>
              <a:rPr lang="en-GB" dirty="0"/>
              <a:t>Project Design: Partnership</a:t>
            </a:r>
          </a:p>
        </p:txBody>
      </p:sp>
      <p:sp>
        <p:nvSpPr>
          <p:cNvPr id="3" name="Content Placeholder 2">
            <a:extLst>
              <a:ext uri="{FF2B5EF4-FFF2-40B4-BE49-F238E27FC236}">
                <a16:creationId xmlns:a16="http://schemas.microsoft.com/office/drawing/2014/main" id="{BB13C702-F8DD-4274-8C55-1CE8FE7BA151}"/>
              </a:ext>
            </a:extLst>
          </p:cNvPr>
          <p:cNvSpPr>
            <a:spLocks noGrp="1"/>
          </p:cNvSpPr>
          <p:nvPr>
            <p:ph sz="half" idx="4294967295"/>
          </p:nvPr>
        </p:nvSpPr>
        <p:spPr>
          <a:xfrm>
            <a:off x="359596" y="1852532"/>
            <a:ext cx="5080000" cy="4114800"/>
          </a:xfrm>
        </p:spPr>
        <p:txBody>
          <a:bodyPr wrap="square" anchor="t">
            <a:normAutofit/>
          </a:bodyPr>
          <a:lstStyle/>
          <a:p>
            <a:pPr>
              <a:lnSpc>
                <a:spcPct val="90000"/>
              </a:lnSpc>
            </a:pPr>
            <a:r>
              <a:rPr lang="en-GB" sz="2400" dirty="0"/>
              <a:t>Co-production of survey and focus group interviews</a:t>
            </a:r>
          </a:p>
          <a:p>
            <a:pPr lvl="1">
              <a:lnSpc>
                <a:spcPct val="90000"/>
              </a:lnSpc>
            </a:pPr>
            <a:r>
              <a:rPr lang="en-GB" dirty="0"/>
              <a:t>students researchers designed </a:t>
            </a:r>
          </a:p>
          <a:p>
            <a:pPr lvl="1">
              <a:lnSpc>
                <a:spcPct val="90000"/>
              </a:lnSpc>
            </a:pPr>
            <a:r>
              <a:rPr lang="en-GB" dirty="0"/>
              <a:t> academics and students worked together to review, etc.</a:t>
            </a:r>
          </a:p>
          <a:p>
            <a:pPr>
              <a:lnSpc>
                <a:spcPct val="90000"/>
              </a:lnSpc>
            </a:pPr>
            <a:endParaRPr lang="en-GB" sz="2400" dirty="0"/>
          </a:p>
          <a:p>
            <a:pPr>
              <a:lnSpc>
                <a:spcPct val="90000"/>
              </a:lnSpc>
            </a:pPr>
            <a:r>
              <a:rPr lang="en-GB" sz="2400" dirty="0"/>
              <a:t>Participatory Action Research</a:t>
            </a:r>
          </a:p>
          <a:p>
            <a:pPr lvl="1">
              <a:lnSpc>
                <a:spcPct val="90000"/>
              </a:lnSpc>
            </a:pPr>
            <a:r>
              <a:rPr lang="en-GB" dirty="0"/>
              <a:t>Recruitment</a:t>
            </a:r>
          </a:p>
          <a:p>
            <a:pPr lvl="1">
              <a:lnSpc>
                <a:spcPct val="90000"/>
              </a:lnSpc>
            </a:pPr>
            <a:r>
              <a:rPr lang="en-GB" dirty="0"/>
              <a:t>Survey design</a:t>
            </a:r>
          </a:p>
          <a:p>
            <a:pPr lvl="1">
              <a:lnSpc>
                <a:spcPct val="90000"/>
              </a:lnSpc>
            </a:pPr>
            <a:r>
              <a:rPr lang="en-GB" dirty="0"/>
              <a:t>Terminology of “BAME” </a:t>
            </a:r>
          </a:p>
        </p:txBody>
      </p:sp>
      <p:pic>
        <p:nvPicPr>
          <p:cNvPr id="2052" name="Picture 4" descr="Participatory action research - Learning for Sustainability">
            <a:extLst>
              <a:ext uri="{FF2B5EF4-FFF2-40B4-BE49-F238E27FC236}">
                <a16:creationId xmlns:a16="http://schemas.microsoft.com/office/drawing/2014/main" id="{C877AA44-6BA2-4F34-93DE-101D38AE6A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9596" y="4039873"/>
            <a:ext cx="4245132" cy="2609517"/>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What makes co-production different? - In more detail - Co-production - Co- production in commissioning tool - Think Local Act Personal">
            <a:extLst>
              <a:ext uri="{FF2B5EF4-FFF2-40B4-BE49-F238E27FC236}">
                <a16:creationId xmlns:a16="http://schemas.microsoft.com/office/drawing/2014/main" id="{EB204324-F729-4CAC-BE95-769B51A5609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5597"/>
          <a:stretch/>
        </p:blipFill>
        <p:spPr bwMode="auto">
          <a:xfrm>
            <a:off x="7946867" y="0"/>
            <a:ext cx="4245133" cy="3705065"/>
          </a:xfrm>
          <a:prstGeom prst="rect">
            <a:avLst/>
          </a:prstGeom>
          <a:solidFill>
            <a:srgbClr val="FFFFFF"/>
          </a:solidFill>
        </p:spPr>
      </p:pic>
    </p:spTree>
    <p:extLst>
      <p:ext uri="{BB962C8B-B14F-4D97-AF65-F5344CB8AC3E}">
        <p14:creationId xmlns:p14="http://schemas.microsoft.com/office/powerpoint/2010/main" val="34181080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B105F3-24A7-93DF-5F47-71A129561E4F}"/>
              </a:ext>
            </a:extLst>
          </p:cNvPr>
          <p:cNvSpPr>
            <a:spLocks noGrp="1"/>
          </p:cNvSpPr>
          <p:nvPr>
            <p:ph type="title"/>
          </p:nvPr>
        </p:nvSpPr>
        <p:spPr>
          <a:xfrm>
            <a:off x="838200" y="365125"/>
            <a:ext cx="10515600" cy="1325563"/>
          </a:xfrm>
        </p:spPr>
        <p:txBody>
          <a:bodyPr anchor="ctr">
            <a:normAutofit/>
          </a:bodyPr>
          <a:lstStyle/>
          <a:p>
            <a:r>
              <a:rPr lang="en-GB" dirty="0"/>
              <a:t>Quantitative Survey design </a:t>
            </a:r>
          </a:p>
        </p:txBody>
      </p:sp>
      <p:sp>
        <p:nvSpPr>
          <p:cNvPr id="6" name="Content Placeholder 5">
            <a:extLst>
              <a:ext uri="{FF2B5EF4-FFF2-40B4-BE49-F238E27FC236}">
                <a16:creationId xmlns:a16="http://schemas.microsoft.com/office/drawing/2014/main" id="{4C871B30-3E7F-785C-B5B9-54E93FD65561}"/>
              </a:ext>
            </a:extLst>
          </p:cNvPr>
          <p:cNvSpPr>
            <a:spLocks noGrp="1"/>
          </p:cNvSpPr>
          <p:nvPr>
            <p:ph sz="half" idx="1"/>
          </p:nvPr>
        </p:nvSpPr>
        <p:spPr>
          <a:xfrm>
            <a:off x="6537542" y="1817731"/>
            <a:ext cx="5181600" cy="4351338"/>
          </a:xfrm>
        </p:spPr>
        <p:txBody>
          <a:bodyPr>
            <a:normAutofit fontScale="85000" lnSpcReduction="10000"/>
          </a:bodyPr>
          <a:lstStyle/>
          <a:p>
            <a:pPr>
              <a:lnSpc>
                <a:spcPct val="100000"/>
              </a:lnSpc>
              <a:spcAft>
                <a:spcPts val="800"/>
              </a:spcAft>
            </a:pPr>
            <a:r>
              <a:rPr lang="en-GB" sz="1800" b="1" dirty="0">
                <a:effectLst/>
              </a:rPr>
              <a:t>Personal Tutoring (3)</a:t>
            </a:r>
            <a:endParaRPr lang="en-GB" sz="1800" dirty="0">
              <a:effectLst/>
            </a:endParaRPr>
          </a:p>
          <a:p>
            <a:pPr>
              <a:lnSpc>
                <a:spcPct val="100000"/>
              </a:lnSpc>
              <a:spcAft>
                <a:spcPts val="800"/>
              </a:spcAft>
            </a:pPr>
            <a:r>
              <a:rPr lang="en-GB" sz="1800" b="1" dirty="0">
                <a:effectLst/>
              </a:rPr>
              <a:t>Resources (5)</a:t>
            </a:r>
            <a:endParaRPr lang="en-GB" sz="1800" dirty="0">
              <a:effectLst/>
            </a:endParaRPr>
          </a:p>
          <a:p>
            <a:pPr>
              <a:lnSpc>
                <a:spcPct val="100000"/>
              </a:lnSpc>
              <a:spcAft>
                <a:spcPts val="800"/>
              </a:spcAft>
            </a:pPr>
            <a:r>
              <a:rPr lang="en-GB" sz="1800" b="1" dirty="0">
                <a:effectLst/>
              </a:rPr>
              <a:t>Student Engagement outside of the curriculum (4)</a:t>
            </a:r>
            <a:endParaRPr lang="en-GB" sz="1800" dirty="0">
              <a:effectLst/>
            </a:endParaRPr>
          </a:p>
          <a:p>
            <a:pPr>
              <a:lnSpc>
                <a:spcPct val="100000"/>
              </a:lnSpc>
              <a:spcAft>
                <a:spcPts val="800"/>
              </a:spcAft>
            </a:pPr>
            <a:r>
              <a:rPr lang="en-GB" sz="1800" b="1" dirty="0">
                <a:effectLst/>
              </a:rPr>
              <a:t>Student Voice (5)</a:t>
            </a:r>
            <a:endParaRPr lang="en-GB" sz="1800" dirty="0">
              <a:effectLst/>
            </a:endParaRPr>
          </a:p>
          <a:p>
            <a:pPr>
              <a:lnSpc>
                <a:spcPct val="100000"/>
              </a:lnSpc>
              <a:spcAft>
                <a:spcPts val="800"/>
              </a:spcAft>
            </a:pPr>
            <a:r>
              <a:rPr lang="en-GB" sz="1800" b="1" dirty="0">
                <a:effectLst/>
              </a:rPr>
              <a:t>Peers  (4)</a:t>
            </a:r>
            <a:endParaRPr lang="en-GB" sz="1800" dirty="0">
              <a:effectLst/>
            </a:endParaRPr>
          </a:p>
          <a:p>
            <a:pPr marL="342900" lvl="0" indent="-342900">
              <a:buFont typeface="+mj-lt"/>
              <a:buAutoNum type="arabicPeriod"/>
            </a:pPr>
            <a:r>
              <a:rPr lang="en-GB" sz="1800" dirty="0">
                <a:effectLst/>
              </a:rPr>
              <a:t>My peers make me feel welcome in my department</a:t>
            </a:r>
          </a:p>
          <a:p>
            <a:pPr marL="342900" lvl="0" indent="-342900">
              <a:buFont typeface="+mj-lt"/>
              <a:buAutoNum type="arabicPeriod"/>
            </a:pPr>
            <a:r>
              <a:rPr lang="en-GB" sz="1800" dirty="0">
                <a:effectLst/>
              </a:rPr>
              <a:t>I've made meaningful friends with my psychology peers</a:t>
            </a:r>
          </a:p>
          <a:p>
            <a:pPr marL="342900" lvl="0" indent="-342900">
              <a:buFont typeface="+mj-lt"/>
              <a:buAutoNum type="arabicPeriod"/>
            </a:pPr>
            <a:r>
              <a:rPr lang="en-GB" sz="1800" dirty="0">
                <a:effectLst/>
              </a:rPr>
              <a:t>When in lectures / seminars, I tend to sit with people of the same ethnicity as me</a:t>
            </a:r>
          </a:p>
          <a:p>
            <a:pPr marL="342900" lvl="0" indent="-342900">
              <a:spcAft>
                <a:spcPts val="800"/>
              </a:spcAft>
              <a:buFont typeface="+mj-lt"/>
              <a:buAutoNum type="arabicPeriod"/>
            </a:pPr>
            <a:r>
              <a:rPr lang="en-GB" sz="1800" dirty="0">
                <a:effectLst/>
              </a:rPr>
              <a:t>What percentage of your friends at university are the same ethnicity as you?</a:t>
            </a:r>
          </a:p>
          <a:p>
            <a:endParaRPr lang="en-GB" sz="1500" dirty="0"/>
          </a:p>
        </p:txBody>
      </p:sp>
      <p:sp>
        <p:nvSpPr>
          <p:cNvPr id="3" name="Content Placeholder 2">
            <a:extLst>
              <a:ext uri="{FF2B5EF4-FFF2-40B4-BE49-F238E27FC236}">
                <a16:creationId xmlns:a16="http://schemas.microsoft.com/office/drawing/2014/main" id="{6E06A665-5C3F-AF37-3FEF-C0DAE78F8E27}"/>
              </a:ext>
            </a:extLst>
          </p:cNvPr>
          <p:cNvSpPr>
            <a:spLocks noGrp="1"/>
          </p:cNvSpPr>
          <p:nvPr>
            <p:ph sz="half" idx="2"/>
          </p:nvPr>
        </p:nvSpPr>
        <p:spPr>
          <a:xfrm>
            <a:off x="914400" y="1817731"/>
            <a:ext cx="5181600" cy="4351338"/>
          </a:xfrm>
        </p:spPr>
        <p:txBody>
          <a:bodyPr>
            <a:normAutofit fontScale="85000" lnSpcReduction="10000"/>
          </a:bodyPr>
          <a:lstStyle/>
          <a:p>
            <a:pPr>
              <a:spcAft>
                <a:spcPts val="800"/>
              </a:spcAft>
            </a:pPr>
            <a:r>
              <a:rPr lang="en-GB" sz="1700" b="1" dirty="0">
                <a:effectLst/>
              </a:rPr>
              <a:t>The Psychology Curriculum</a:t>
            </a:r>
            <a:endParaRPr lang="en-GB" sz="1700" dirty="0">
              <a:effectLst/>
            </a:endParaRPr>
          </a:p>
          <a:p>
            <a:pPr marL="342900" lvl="0" indent="-342900">
              <a:buFont typeface="+mj-lt"/>
              <a:buAutoNum type="arabicPeriod"/>
            </a:pPr>
            <a:r>
              <a:rPr lang="en-GB" sz="1700" dirty="0">
                <a:effectLst/>
              </a:rPr>
              <a:t>Psychology curriculum - It is important to me that my psychology curriculum covers topics about the experiences of BAME communities and / or individuals</a:t>
            </a:r>
          </a:p>
          <a:p>
            <a:pPr marL="342900" lvl="0" indent="-342900">
              <a:buFont typeface="+mj-lt"/>
              <a:buAutoNum type="arabicPeriod"/>
            </a:pPr>
            <a:r>
              <a:rPr lang="en-GB" sz="1700" dirty="0">
                <a:effectLst/>
              </a:rPr>
              <a:t>Psychology curriculum - My psychology curriculum / modules reflect topics which represent people from BAME backgrounds</a:t>
            </a:r>
          </a:p>
          <a:p>
            <a:pPr marL="342900" lvl="0" indent="-342900">
              <a:buFont typeface="+mj-lt"/>
              <a:buAutoNum type="arabicPeriod"/>
            </a:pPr>
            <a:r>
              <a:rPr lang="en-GB" sz="1700" dirty="0">
                <a:effectLst/>
              </a:rPr>
              <a:t>Psychology curriculum - It is important to me that my psychology curriculum explores the experiences of BAME communities and / or individuals</a:t>
            </a:r>
          </a:p>
          <a:p>
            <a:pPr marL="342900" lvl="0" indent="-342900">
              <a:spcAft>
                <a:spcPts val="800"/>
              </a:spcAft>
              <a:buFont typeface="+mj-lt"/>
              <a:buAutoNum type="arabicPeriod"/>
            </a:pPr>
            <a:r>
              <a:rPr lang="en-GB" sz="1700" dirty="0">
                <a:effectLst/>
              </a:rPr>
              <a:t>Psychology curriculum - I have heard of decolonising the psychology curriculum</a:t>
            </a:r>
          </a:p>
          <a:p>
            <a:pPr>
              <a:spcAft>
                <a:spcPts val="800"/>
              </a:spcAft>
            </a:pPr>
            <a:r>
              <a:rPr lang="en-GB" sz="1700" b="1" dirty="0">
                <a:effectLst/>
              </a:rPr>
              <a:t>Representation</a:t>
            </a:r>
            <a:endParaRPr lang="en-GB" sz="1700" dirty="0">
              <a:effectLst/>
            </a:endParaRPr>
          </a:p>
          <a:p>
            <a:pPr marL="342900" lvl="0" indent="-342900">
              <a:spcAft>
                <a:spcPts val="800"/>
              </a:spcAft>
              <a:buFont typeface="+mj-lt"/>
              <a:buAutoNum type="arabicPeriod"/>
            </a:pPr>
            <a:r>
              <a:rPr lang="en-GB" sz="1700" dirty="0">
                <a:effectLst/>
              </a:rPr>
              <a:t>It is important to me that academics from BAME backgrounds are appropriately represented within my department</a:t>
            </a:r>
          </a:p>
          <a:p>
            <a:pPr>
              <a:spcAft>
                <a:spcPts val="800"/>
              </a:spcAft>
            </a:pPr>
            <a:r>
              <a:rPr lang="en-GB" sz="1700" b="1" dirty="0">
                <a:effectLst/>
              </a:rPr>
              <a:t>Approaches to Learning (6)</a:t>
            </a:r>
            <a:endParaRPr lang="en-GB" sz="1700" dirty="0">
              <a:effectLst/>
            </a:endParaRPr>
          </a:p>
          <a:p>
            <a:endParaRPr lang="en-GB" sz="1300" dirty="0"/>
          </a:p>
        </p:txBody>
      </p:sp>
    </p:spTree>
    <p:extLst>
      <p:ext uri="{BB962C8B-B14F-4D97-AF65-F5344CB8AC3E}">
        <p14:creationId xmlns:p14="http://schemas.microsoft.com/office/powerpoint/2010/main" val="65521258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e58374d0-83ee-455d-8df4-587b9f09bef8"/>
</p:tagLst>
</file>

<file path=ppt/theme/theme1.xml><?xml version="1.0" encoding="utf-8"?>
<a:theme xmlns:a="http://schemas.openxmlformats.org/drawingml/2006/main" name="theme 37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372" id="{6843E06F-31ED-4EC1-8B3D-B354C0B92991}" vid="{5E764216-9A3A-4A2C-9793-7D449372353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704B9D07670ED4BA6E0A218F8312436" ma:contentTypeVersion="13" ma:contentTypeDescription="Create a new document." ma:contentTypeScope="" ma:versionID="3da46747a0edc95851e4f2de6c0c7847">
  <xsd:schema xmlns:xsd="http://www.w3.org/2001/XMLSchema" xmlns:xs="http://www.w3.org/2001/XMLSchema" xmlns:p="http://schemas.microsoft.com/office/2006/metadata/properties" xmlns:ns3="b329d5ab-6e46-49f9-94b0-d14b47bbf0d5" xmlns:ns4="fca03eea-8937-4cd1-83a3-e877d9d11a4e" targetNamespace="http://schemas.microsoft.com/office/2006/metadata/properties" ma:root="true" ma:fieldsID="69db9027ffd2f1b1fe1076b6ef4350e9" ns3:_="" ns4:_="">
    <xsd:import namespace="b329d5ab-6e46-49f9-94b0-d14b47bbf0d5"/>
    <xsd:import namespace="fca03eea-8937-4cd1-83a3-e877d9d11a4e"/>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329d5ab-6e46-49f9-94b0-d14b47bbf0d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ca03eea-8937-4cd1-83a3-e877d9d11a4e"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5C58645-8AC0-48E8-B24D-019B6DFF43BA}">
  <ds:schemaRefs>
    <ds:schemaRef ds:uri="http://schemas.microsoft.com/office/2006/metadata/properties"/>
    <ds:schemaRef ds:uri="b329d5ab-6e46-49f9-94b0-d14b47bbf0d5"/>
    <ds:schemaRef ds:uri="http://schemas.microsoft.com/office/2006/documentManagement/types"/>
    <ds:schemaRef ds:uri="http://schemas.microsoft.com/office/infopath/2007/PartnerControls"/>
    <ds:schemaRef ds:uri="http://purl.org/dc/elements/1.1/"/>
    <ds:schemaRef ds:uri="http://www.w3.org/XML/1998/namespace"/>
    <ds:schemaRef ds:uri="fca03eea-8937-4cd1-83a3-e877d9d11a4e"/>
    <ds:schemaRef ds:uri="http://purl.org/dc/terms/"/>
    <ds:schemaRef ds:uri="http://purl.org/dc/dcmitype/"/>
    <ds:schemaRef ds:uri="http://schemas.openxmlformats.org/package/2006/metadata/core-properties"/>
  </ds:schemaRefs>
</ds:datastoreItem>
</file>

<file path=customXml/itemProps2.xml><?xml version="1.0" encoding="utf-8"?>
<ds:datastoreItem xmlns:ds="http://schemas.openxmlformats.org/officeDocument/2006/customXml" ds:itemID="{5FF05472-6357-402F-B282-EDDB5858CE22}">
  <ds:schemaRefs>
    <ds:schemaRef ds:uri="http://schemas.microsoft.com/sharepoint/v3/contenttype/forms"/>
  </ds:schemaRefs>
</ds:datastoreItem>
</file>

<file path=customXml/itemProps3.xml><?xml version="1.0" encoding="utf-8"?>
<ds:datastoreItem xmlns:ds="http://schemas.openxmlformats.org/officeDocument/2006/customXml" ds:itemID="{D71AF3D9-F711-49CD-AD4E-304EFBED0A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329d5ab-6e46-49f9-94b0-d14b47bbf0d5"/>
    <ds:schemaRef ds:uri="fca03eea-8937-4cd1-83a3-e877d9d11a4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theme 372</Template>
  <TotalTime>1646</TotalTime>
  <Words>3446</Words>
  <Application>Microsoft Office PowerPoint</Application>
  <PresentationFormat>Widescreen</PresentationFormat>
  <Paragraphs>239</Paragraphs>
  <Slides>25</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-apple-system</vt:lpstr>
      <vt:lpstr>Arial</vt:lpstr>
      <vt:lpstr>Arial</vt:lpstr>
      <vt:lpstr>Calibri</vt:lpstr>
      <vt:lpstr>Calibri Light</vt:lpstr>
      <vt:lpstr>Symbol</vt:lpstr>
      <vt:lpstr>Times New Roman</vt:lpstr>
      <vt:lpstr>theme 372</vt:lpstr>
      <vt:lpstr>Supporting Black Asian Minority Ethnic students (“BAME”) learning and student experience</vt:lpstr>
      <vt:lpstr>Format of today’s masterclass</vt:lpstr>
      <vt:lpstr>Padlet Activity </vt:lpstr>
      <vt:lpstr>Supporting Black Asian Minority Ethnic students (“BAME”) learning and student experience</vt:lpstr>
      <vt:lpstr>Project Aims</vt:lpstr>
      <vt:lpstr>The research team </vt:lpstr>
      <vt:lpstr>Project Design: Mixed methods approach </vt:lpstr>
      <vt:lpstr>Project Design: Partnership</vt:lpstr>
      <vt:lpstr>Quantitative Survey design </vt:lpstr>
      <vt:lpstr>Quantitative Survey design </vt:lpstr>
      <vt:lpstr>Participants</vt:lpstr>
      <vt:lpstr>Results: Means </vt:lpstr>
      <vt:lpstr>Curriculum – all students</vt:lpstr>
      <vt:lpstr>“BAME” Specific Qs</vt:lpstr>
      <vt:lpstr>Free Text Comments</vt:lpstr>
      <vt:lpstr>Qualitative – Method Section </vt:lpstr>
      <vt:lpstr>Qualitative – Method Section </vt:lpstr>
      <vt:lpstr>Qualitative – Analysis Section </vt:lpstr>
      <vt:lpstr>Qualitative – Analysis Section </vt:lpstr>
      <vt:lpstr>Qualitative – Analysis Section </vt:lpstr>
      <vt:lpstr>Qualitative – Analysis Section </vt:lpstr>
      <vt:lpstr>Qualitative – Analysis Section </vt:lpstr>
      <vt:lpstr>Take Home Message</vt:lpstr>
      <vt:lpstr>Toolkit </vt:lpstr>
      <vt:lpstr>Next Steps…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BAME data</dc:title>
  <dc:creator>Jutley-Neilson, Jagjeet</dc:creator>
  <cp:lastModifiedBy>Jutley-Neilson, Jagjeet</cp:lastModifiedBy>
  <cp:revision>18</cp:revision>
  <dcterms:created xsi:type="dcterms:W3CDTF">2022-10-13T11:14:40Z</dcterms:created>
  <dcterms:modified xsi:type="dcterms:W3CDTF">2023-11-17T14:52:16Z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0x010100D704B9D07670ED4BA6E0A218F8312436</vt:lpwstr>
  </property>
</Properties>
</file>