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7" r:id="rId2"/>
    <p:sldMasterId id="2147483709" r:id="rId3"/>
  </p:sldMasterIdLst>
  <p:notesMasterIdLst>
    <p:notesMasterId r:id="rId11"/>
  </p:notesMasterIdLst>
  <p:handoutMasterIdLst>
    <p:handoutMasterId r:id="rId12"/>
  </p:handoutMasterIdLst>
  <p:sldIdLst>
    <p:sldId id="312" r:id="rId4"/>
    <p:sldId id="289" r:id="rId5"/>
    <p:sldId id="313" r:id="rId6"/>
    <p:sldId id="314" r:id="rId7"/>
    <p:sldId id="315" r:id="rId8"/>
    <p:sldId id="316" r:id="rId9"/>
    <p:sldId id="317" r:id="rId10"/>
  </p:sldIdLst>
  <p:sldSz cx="9144000" cy="6858000" type="screen4x3"/>
  <p:notesSz cx="6797675" cy="9874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  <a:srgbClr val="FFCC99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98" autoAdjust="0"/>
    <p:restoredTop sz="79389" autoAdjust="0"/>
  </p:normalViewPr>
  <p:slideViewPr>
    <p:cSldViewPr showGuides="1">
      <p:cViewPr varScale="1">
        <p:scale>
          <a:sx n="91" d="100"/>
          <a:sy n="91" d="100"/>
        </p:scale>
        <p:origin x="198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3712"/>
          </a:xfrm>
          <a:prstGeom prst="rect">
            <a:avLst/>
          </a:prstGeom>
        </p:spPr>
        <p:txBody>
          <a:bodyPr vert="horz" lIns="95263" tIns="47631" rIns="95263" bIns="47631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3712"/>
          </a:xfrm>
          <a:prstGeom prst="rect">
            <a:avLst/>
          </a:prstGeom>
        </p:spPr>
        <p:txBody>
          <a:bodyPr vert="horz" lIns="95263" tIns="47631" rIns="95263" bIns="47631" rtlCol="0"/>
          <a:lstStyle>
            <a:lvl1pPr algn="r">
              <a:defRPr sz="1300"/>
            </a:lvl1pPr>
          </a:lstStyle>
          <a:p>
            <a:fld id="{99F8D8B8-1CBD-4205-8B03-DC888DD7210A}" type="datetimeFigureOut">
              <a:rPr lang="en-GB" smtClean="0"/>
              <a:pPr/>
              <a:t>17/09/2018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5"/>
            <a:ext cx="2945659" cy="493712"/>
          </a:xfrm>
          <a:prstGeom prst="rect">
            <a:avLst/>
          </a:prstGeom>
        </p:spPr>
        <p:txBody>
          <a:bodyPr vert="horz" lIns="95263" tIns="47631" rIns="95263" bIns="47631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5"/>
            <a:ext cx="2945659" cy="493712"/>
          </a:xfrm>
          <a:prstGeom prst="rect">
            <a:avLst/>
          </a:prstGeom>
        </p:spPr>
        <p:txBody>
          <a:bodyPr vert="horz" lIns="95263" tIns="47631" rIns="95263" bIns="47631" rtlCol="0" anchor="b"/>
          <a:lstStyle>
            <a:lvl1pPr algn="r">
              <a:defRPr sz="1300"/>
            </a:lvl1pPr>
          </a:lstStyle>
          <a:p>
            <a:fld id="{53601086-86BE-4B30-BD61-C8CA371D6C6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81875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659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63" tIns="47631" rIns="95263" bIns="476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GB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1"/>
            <a:ext cx="2945659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63" tIns="47631" rIns="95263" bIns="476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39775"/>
            <a:ext cx="4937125" cy="3703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690269"/>
            <a:ext cx="4984962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63" tIns="47631" rIns="95263" bIns="476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8"/>
            <a:ext cx="2945659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63" tIns="47631" rIns="95263" bIns="476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GB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380538"/>
            <a:ext cx="2945659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63" tIns="47631" rIns="95263" bIns="476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4A81C0FE-0F9B-454A-B245-064D1898606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6155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1C0FE-0F9B-454A-B245-064D1898606B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11297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1C0FE-0F9B-454A-B245-064D1898606B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24203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1C0FE-0F9B-454A-B245-064D1898606B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68690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1C0FE-0F9B-454A-B245-064D1898606B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57871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1C0FE-0F9B-454A-B245-064D1898606B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20203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17032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377815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333005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195348-6DEE-41DB-B9F7-BE532D9C44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686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E94522-BF3A-4431-B5EF-86DDB08963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7432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DAFDF3-1812-4133-8F46-0AA88A63C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4625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94444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04770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420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6174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13835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39841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336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292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8184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01572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978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76281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4634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7049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2421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2564904"/>
            <a:ext cx="77724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5"/>
            <a:ext cx="9144000" cy="150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9201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17/09/2018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02018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17/09/2018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21347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17/09/2018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0811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75FE26-127B-47C0-A83F-28C0ADF881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92425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17/09/2018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77191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17/09/2018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582697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17/09/2018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30231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21125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9864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0" y="5661248"/>
            <a:ext cx="9154649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3A7E69-3CBC-4358-9BFD-0660686F8BE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4000" cy="137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7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0C6352-1687-4E46-8006-6F9C88E1C9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924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3C6E13-2668-414C-92D4-5348B6DB48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904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593FDD-C7DA-492F-9F27-FA8F176C28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725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145362-5BEA-4D2D-B211-8F1CFA335C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917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87F681-86B8-4ECC-8E57-E37CACFF7D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677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5959929"/>
            <a:ext cx="9150350" cy="89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fld id="{D83457F0-8F8D-4CC2-8ABD-A322E94CEC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183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82"/>
            <a:ext cx="9144000" cy="15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414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8132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MSc in Clinical Applications of Psychology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267200"/>
            <a:ext cx="7772400" cy="1500187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Dr Claudie Fox 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Department of Psychology</a:t>
            </a:r>
            <a:endParaRPr lang="en-GB" dirty="0"/>
          </a:p>
          <a:p>
            <a:pPr algn="ctr"/>
            <a:endParaRPr lang="en-GB" dirty="0"/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68" b="30492"/>
          <a:stretch/>
        </p:blipFill>
        <p:spPr bwMode="auto">
          <a:xfrm>
            <a:off x="3276600" y="2913054"/>
            <a:ext cx="2371208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3066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93273"/>
            <a:ext cx="9144000" cy="5257800"/>
          </a:xfrm>
        </p:spPr>
        <p:txBody>
          <a:bodyPr>
            <a:normAutofit/>
          </a:bodyPr>
          <a:lstStyle/>
          <a:p>
            <a:r>
              <a:rPr lang="en-GB" dirty="0"/>
              <a:t>Significantly strengthen readiness and preparation for a clinically oriented career:</a:t>
            </a:r>
          </a:p>
          <a:p>
            <a:pPr lvl="1"/>
            <a:r>
              <a:rPr lang="en-GB" dirty="0">
                <a:solidFill>
                  <a:schemeClr val="accent2"/>
                </a:solidFill>
              </a:rPr>
              <a:t>Research design and statistical methods</a:t>
            </a:r>
          </a:p>
          <a:p>
            <a:pPr lvl="1"/>
            <a:r>
              <a:rPr lang="en-GB" dirty="0">
                <a:solidFill>
                  <a:schemeClr val="accent2"/>
                </a:solidFill>
              </a:rPr>
              <a:t>Evidence-based practice in child, adult and older adult practice</a:t>
            </a:r>
          </a:p>
          <a:p>
            <a:pPr lvl="1"/>
            <a:r>
              <a:rPr lang="en-GB" dirty="0">
                <a:solidFill>
                  <a:schemeClr val="accent2"/>
                </a:solidFill>
              </a:rPr>
              <a:t>Clinical case analysis</a:t>
            </a:r>
          </a:p>
          <a:p>
            <a:pPr lvl="1"/>
            <a:r>
              <a:rPr lang="en-GB" dirty="0">
                <a:solidFill>
                  <a:schemeClr val="accent2"/>
                </a:solidFill>
              </a:rPr>
              <a:t>Placement as Hon Assistant Psychologist in an NHS mental health service</a:t>
            </a:r>
          </a:p>
          <a:p>
            <a:pPr lvl="1"/>
            <a:r>
              <a:rPr lang="en-GB" dirty="0">
                <a:solidFill>
                  <a:schemeClr val="accent2"/>
                </a:solidFill>
              </a:rPr>
              <a:t>Clinical service evaluation design and reporting</a:t>
            </a:r>
          </a:p>
          <a:p>
            <a:endParaRPr lang="en-GB" dirty="0"/>
          </a:p>
          <a:p>
            <a:pPr lvl="1"/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9" y="304800"/>
            <a:ext cx="4249737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2830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5018" y="1295400"/>
            <a:ext cx="7772400" cy="4876800"/>
          </a:xfrm>
        </p:spPr>
        <p:txBody>
          <a:bodyPr/>
          <a:lstStyle/>
          <a:p>
            <a:r>
              <a:rPr lang="en-US" dirty="0"/>
              <a:t>Academic</a:t>
            </a:r>
          </a:p>
          <a:p>
            <a:pPr lvl="1"/>
            <a:r>
              <a:rPr lang="en-US" sz="2400" dirty="0">
                <a:solidFill>
                  <a:schemeClr val="accent2"/>
                </a:solidFill>
              </a:rPr>
              <a:t>First or good upper second class </a:t>
            </a:r>
            <a:r>
              <a:rPr lang="en-US" sz="2400" dirty="0" err="1">
                <a:solidFill>
                  <a:schemeClr val="accent2"/>
                </a:solidFill>
              </a:rPr>
              <a:t>honours</a:t>
            </a:r>
            <a:r>
              <a:rPr lang="en-US" sz="2400" dirty="0">
                <a:solidFill>
                  <a:schemeClr val="accent2"/>
                </a:solidFill>
              </a:rPr>
              <a:t> degree in Psychology providing GBC (BPS)</a:t>
            </a:r>
          </a:p>
          <a:p>
            <a:r>
              <a:rPr lang="en-US" dirty="0"/>
              <a:t>Demonstrated interest in, and commitment to, mental health care</a:t>
            </a:r>
          </a:p>
          <a:p>
            <a:pPr lvl="1"/>
            <a:r>
              <a:rPr lang="en-US" sz="2400" dirty="0">
                <a:solidFill>
                  <a:schemeClr val="accent2"/>
                </a:solidFill>
              </a:rPr>
              <a:t>Significant engagement in caregiving activity</a:t>
            </a:r>
          </a:p>
          <a:p>
            <a:pPr lvl="1"/>
            <a:r>
              <a:rPr lang="en-US" sz="2400" dirty="0">
                <a:solidFill>
                  <a:schemeClr val="accent2"/>
                </a:solidFill>
              </a:rPr>
              <a:t>Relevant voluntary or paid work experience</a:t>
            </a:r>
          </a:p>
          <a:p>
            <a:r>
              <a:rPr lang="en-US" dirty="0"/>
              <a:t>Application process</a:t>
            </a:r>
          </a:p>
          <a:p>
            <a:pPr lvl="1"/>
            <a:r>
              <a:rPr lang="en-US" sz="2400" dirty="0">
                <a:solidFill>
                  <a:schemeClr val="accent2"/>
                </a:solidFill>
              </a:rPr>
              <a:t>Application form </a:t>
            </a:r>
            <a:r>
              <a:rPr lang="en-US" sz="2400" dirty="0">
                <a:solidFill>
                  <a:srgbClr val="FF66FF"/>
                </a:solidFill>
              </a:rPr>
              <a:t>(Deadline January 31</a:t>
            </a:r>
            <a:r>
              <a:rPr lang="en-US" sz="2400" baseline="30000" dirty="0">
                <a:solidFill>
                  <a:srgbClr val="FF66FF"/>
                </a:solidFill>
              </a:rPr>
              <a:t>st</a:t>
            </a:r>
            <a:r>
              <a:rPr lang="en-US" sz="2400" dirty="0">
                <a:solidFill>
                  <a:srgbClr val="FF66FF"/>
                </a:solidFill>
              </a:rPr>
              <a:t> 2019)</a:t>
            </a:r>
          </a:p>
          <a:p>
            <a:pPr lvl="1"/>
            <a:r>
              <a:rPr lang="en-US" sz="2400" dirty="0">
                <a:solidFill>
                  <a:schemeClr val="accent2"/>
                </a:solidFill>
              </a:rPr>
              <a:t>Interview at Warwick </a:t>
            </a:r>
            <a:r>
              <a:rPr lang="en-US" sz="2400" dirty="0">
                <a:solidFill>
                  <a:srgbClr val="FF66FF"/>
                </a:solidFill>
              </a:rPr>
              <a:t>(w/c 18</a:t>
            </a:r>
            <a:r>
              <a:rPr lang="en-US" sz="2400" baseline="30000" dirty="0">
                <a:solidFill>
                  <a:srgbClr val="FF66FF"/>
                </a:solidFill>
              </a:rPr>
              <a:t>th</a:t>
            </a:r>
            <a:r>
              <a:rPr lang="en-US" sz="2400" dirty="0">
                <a:solidFill>
                  <a:srgbClr val="FF66FF"/>
                </a:solidFill>
              </a:rPr>
              <a:t> March, 2019)</a:t>
            </a:r>
          </a:p>
          <a:p>
            <a:endParaRPr lang="en-GB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772400" cy="798511"/>
          </a:xfrm>
          <a:solidFill>
            <a:srgbClr val="CCECFF"/>
          </a:solidFill>
        </p:spPr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GB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Admissions</a:t>
            </a:r>
          </a:p>
        </p:txBody>
      </p:sp>
    </p:spTree>
    <p:extLst>
      <p:ext uri="{BB962C8B-B14F-4D97-AF65-F5344CB8AC3E}">
        <p14:creationId xmlns:p14="http://schemas.microsoft.com/office/powerpoint/2010/main" val="2839502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7924800" cy="950912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Course Structure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4111809"/>
              </p:ext>
            </p:extLst>
          </p:nvPr>
        </p:nvGraphicFramePr>
        <p:xfrm>
          <a:off x="609600" y="1524000"/>
          <a:ext cx="7848600" cy="440026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188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90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709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8375">
                <a:tc>
                  <a:txBody>
                    <a:bodyPr/>
                    <a:lstStyle/>
                    <a:p>
                      <a:r>
                        <a:rPr lang="en-GB" sz="1800" dirty="0"/>
                        <a:t>MODULE</a:t>
                      </a:r>
                      <a:endParaRPr lang="en-GB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WEIGHT</a:t>
                      </a:r>
                      <a:endParaRPr lang="en-GB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ASSESSMENT</a:t>
                      </a:r>
                      <a:endParaRPr lang="en-GB" sz="1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8234">
                <a:tc>
                  <a:txBody>
                    <a:bodyPr/>
                    <a:lstStyle/>
                    <a:p>
                      <a:r>
                        <a:rPr lang="en-GB" sz="1800" dirty="0"/>
                        <a:t>PS906: Research Design and Data Collection</a:t>
                      </a:r>
                      <a:endParaRPr lang="en-GB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15 CATS</a:t>
                      </a:r>
                      <a:endParaRPr lang="en-GB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dirty="0"/>
                        <a:t>2 w</a:t>
                      </a:r>
                      <a:r>
                        <a:rPr lang="en-GB" sz="1800" dirty="0"/>
                        <a:t>orksheets (16.5% each)</a:t>
                      </a:r>
                    </a:p>
                    <a:p>
                      <a:r>
                        <a:rPr lang="en-GB" sz="1800" dirty="0"/>
                        <a:t>Class test (67%)</a:t>
                      </a:r>
                      <a:endParaRPr lang="en-GB" sz="1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8234">
                <a:tc>
                  <a:txBody>
                    <a:bodyPr/>
                    <a:lstStyle/>
                    <a:p>
                      <a:r>
                        <a:rPr lang="en-GB" sz="1800" dirty="0"/>
                        <a:t>PS907: Advanced qualitative and quantitative analysis</a:t>
                      </a:r>
                      <a:endParaRPr lang="en-GB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15 CATS</a:t>
                      </a:r>
                      <a:endParaRPr lang="en-GB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2 assignments (50%</a:t>
                      </a:r>
                      <a:r>
                        <a:rPr lang="en-GB" sz="1800" baseline="0" dirty="0"/>
                        <a:t> each)</a:t>
                      </a:r>
                      <a:endParaRPr lang="en-GB" sz="1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8234">
                <a:tc>
                  <a:txBody>
                    <a:bodyPr/>
                    <a:lstStyle/>
                    <a:p>
                      <a:r>
                        <a:rPr lang="en-GB" sz="1800" dirty="0"/>
                        <a:t>PS910: Clinical Psychology in Adult Mental Health</a:t>
                      </a:r>
                      <a:endParaRPr lang="en-GB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15 CATS</a:t>
                      </a:r>
                      <a:endParaRPr lang="en-GB" sz="1800" b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Take-home exam</a:t>
                      </a:r>
                      <a:r>
                        <a:rPr lang="en-GB" sz="1800" baseline="0" dirty="0"/>
                        <a:t> (100%)</a:t>
                      </a:r>
                      <a:endParaRPr lang="en-GB" sz="1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83192">
                <a:tc>
                  <a:txBody>
                    <a:bodyPr/>
                    <a:lstStyle/>
                    <a:p>
                      <a:r>
                        <a:rPr lang="en-GB" sz="1800" dirty="0"/>
                        <a:t>PS911: Clinical Child and Adolescent Psychology</a:t>
                      </a:r>
                      <a:endParaRPr lang="en-GB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15 CATS</a:t>
                      </a:r>
                      <a:endParaRPr lang="en-GB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Take-home exam</a:t>
                      </a:r>
                      <a:r>
                        <a:rPr lang="en-GB" sz="1800" baseline="0" dirty="0"/>
                        <a:t> (100%)</a:t>
                      </a:r>
                      <a:endParaRPr lang="en-GB" sz="1800" dirty="0"/>
                    </a:p>
                    <a:p>
                      <a:endParaRPr lang="en-GB" sz="1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8375">
                <a:tc>
                  <a:txBody>
                    <a:bodyPr/>
                    <a:lstStyle/>
                    <a:p>
                      <a:r>
                        <a:rPr lang="en-GB" sz="1800" dirty="0"/>
                        <a:t>PS914: Case Study Seminar</a:t>
                      </a:r>
                      <a:endParaRPr lang="en-GB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30 CATS</a:t>
                      </a:r>
                      <a:endParaRPr lang="en-GB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Class test (100%)</a:t>
                      </a:r>
                      <a:endParaRPr lang="en-GB" sz="1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8234">
                <a:tc>
                  <a:txBody>
                    <a:bodyPr/>
                    <a:lstStyle/>
                    <a:p>
                      <a:r>
                        <a:rPr lang="en-GB" sz="1800" dirty="0"/>
                        <a:t>PS915: Placement and Project</a:t>
                      </a:r>
                      <a:endParaRPr lang="en-GB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dirty="0"/>
                        <a:t>90 CATS</a:t>
                      </a:r>
                      <a:endParaRPr lang="en-GB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5,000 word literature review</a:t>
                      </a:r>
                    </a:p>
                    <a:p>
                      <a:r>
                        <a:rPr lang="en-GB" sz="1800" dirty="0"/>
                        <a:t>5,000 word project</a:t>
                      </a:r>
                      <a:r>
                        <a:rPr lang="en-GB" sz="1800" baseline="0" dirty="0"/>
                        <a:t> report</a:t>
                      </a:r>
                      <a:endParaRPr lang="en-GB" sz="1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2504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7772400" cy="1066800"/>
          </a:xfrm>
        </p:spPr>
        <p:txBody>
          <a:bodyPr/>
          <a:lstStyle/>
          <a:p>
            <a:r>
              <a:rPr lang="en-GB" dirty="0"/>
              <a:t>Degree Requirements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7772400" cy="4114800"/>
          </a:xfrm>
        </p:spPr>
        <p:txBody>
          <a:bodyPr/>
          <a:lstStyle/>
          <a:p>
            <a:r>
              <a:rPr lang="en-GB" sz="2000" dirty="0"/>
              <a:t>50% based on taught modules:</a:t>
            </a:r>
          </a:p>
          <a:p>
            <a:pPr lvl="1"/>
            <a:r>
              <a:rPr lang="en-GB" sz="2000" dirty="0">
                <a:solidFill>
                  <a:schemeClr val="accent2"/>
                </a:solidFill>
              </a:rPr>
              <a:t>PS906, PS907, PS910, PS911: 8.33% each</a:t>
            </a:r>
          </a:p>
          <a:p>
            <a:pPr lvl="1"/>
            <a:r>
              <a:rPr lang="en-GB" sz="2000" dirty="0">
                <a:solidFill>
                  <a:schemeClr val="accent2"/>
                </a:solidFill>
              </a:rPr>
              <a:t>PS914: 16.67%</a:t>
            </a:r>
          </a:p>
          <a:p>
            <a:r>
              <a:rPr lang="en-GB" sz="2000" dirty="0"/>
              <a:t>50% based on placement &amp; project</a:t>
            </a:r>
          </a:p>
          <a:p>
            <a:r>
              <a:rPr lang="en-GB" sz="2000" dirty="0"/>
              <a:t>Overall:</a:t>
            </a:r>
          </a:p>
          <a:p>
            <a:pPr lvl="1"/>
            <a:r>
              <a:rPr lang="en-GB" sz="2000" dirty="0">
                <a:solidFill>
                  <a:schemeClr val="accent2"/>
                </a:solidFill>
              </a:rPr>
              <a:t>70%-100%: 	Distinction</a:t>
            </a:r>
          </a:p>
          <a:p>
            <a:pPr lvl="1"/>
            <a:r>
              <a:rPr lang="en-GB" sz="2000" dirty="0">
                <a:solidFill>
                  <a:schemeClr val="accent2"/>
                </a:solidFill>
              </a:rPr>
              <a:t>60%-69%: 		Merit</a:t>
            </a:r>
          </a:p>
          <a:p>
            <a:pPr lvl="1"/>
            <a:r>
              <a:rPr lang="en-GB" sz="2000" dirty="0">
                <a:solidFill>
                  <a:schemeClr val="accent2"/>
                </a:solidFill>
              </a:rPr>
              <a:t>50%-59%: 		Pass</a:t>
            </a:r>
          </a:p>
          <a:p>
            <a:pPr lvl="1"/>
            <a:r>
              <a:rPr lang="en-GB" sz="2000" dirty="0">
                <a:solidFill>
                  <a:schemeClr val="accent2"/>
                </a:solidFill>
              </a:rPr>
              <a:t>0%-49%: 		Fail</a:t>
            </a:r>
          </a:p>
          <a:p>
            <a:pPr lvl="2"/>
            <a:r>
              <a:rPr lang="en-GB" sz="1800" dirty="0"/>
              <a:t>At least 50% in both taught modules and project will be required to pass</a:t>
            </a:r>
          </a:p>
          <a:p>
            <a:pPr lvl="2"/>
            <a:r>
              <a:rPr lang="en-GB" sz="1800" dirty="0"/>
              <a:t>Distinctions will normally be awarded where marks in taught modules and project are 70% or above</a:t>
            </a:r>
          </a:p>
          <a:p>
            <a:pPr lvl="2"/>
            <a:r>
              <a:rPr lang="en-GB" sz="1800" dirty="0"/>
              <a:t>Merit will normally be awarded where marks in taught modules and project are at least 60%</a:t>
            </a:r>
          </a:p>
          <a:p>
            <a:endParaRPr lang="en-GB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28600"/>
            <a:ext cx="2286000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7253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7772400" cy="1066800"/>
          </a:xfrm>
        </p:spPr>
        <p:txBody>
          <a:bodyPr/>
          <a:lstStyle/>
          <a:p>
            <a:r>
              <a:rPr lang="en-GB" dirty="0"/>
              <a:t>NHS Research Placement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5018" y="1600200"/>
            <a:ext cx="7772400" cy="4114800"/>
          </a:xfrm>
        </p:spPr>
        <p:txBody>
          <a:bodyPr/>
          <a:lstStyle/>
          <a:p>
            <a:r>
              <a:rPr lang="en-US" sz="2200" dirty="0"/>
              <a:t>6-month contract</a:t>
            </a:r>
          </a:p>
          <a:p>
            <a:r>
              <a:rPr lang="en-US" sz="2200" dirty="0"/>
              <a:t>Hon Assistant Psychologist</a:t>
            </a:r>
          </a:p>
          <a:p>
            <a:pPr lvl="1"/>
            <a:r>
              <a:rPr lang="en-US" sz="2200" dirty="0">
                <a:solidFill>
                  <a:schemeClr val="accent2"/>
                </a:solidFill>
              </a:rPr>
              <a:t>January – June</a:t>
            </a:r>
          </a:p>
          <a:p>
            <a:pPr lvl="1"/>
            <a:r>
              <a:rPr lang="en-US" sz="2200" dirty="0">
                <a:solidFill>
                  <a:schemeClr val="accent2"/>
                </a:solidFill>
              </a:rPr>
              <a:t>3 full days a week, usually MON-WED </a:t>
            </a:r>
          </a:p>
          <a:p>
            <a:r>
              <a:rPr lang="en-US" sz="2200" dirty="0"/>
              <a:t>Supervision</a:t>
            </a:r>
          </a:p>
          <a:p>
            <a:pPr lvl="1"/>
            <a:r>
              <a:rPr lang="en-US" sz="2200" dirty="0">
                <a:solidFill>
                  <a:schemeClr val="accent2"/>
                </a:solidFill>
              </a:rPr>
              <a:t>Clinician supervision: on location</a:t>
            </a:r>
          </a:p>
          <a:p>
            <a:pPr lvl="1"/>
            <a:r>
              <a:rPr lang="en-US" sz="2200" dirty="0">
                <a:solidFill>
                  <a:schemeClr val="accent2"/>
                </a:solidFill>
              </a:rPr>
              <a:t>Academic supervision: from course staff </a:t>
            </a:r>
          </a:p>
          <a:p>
            <a:r>
              <a:rPr lang="en-US" sz="2200" dirty="0"/>
              <a:t>Required outputs</a:t>
            </a:r>
          </a:p>
          <a:p>
            <a:pPr lvl="1"/>
            <a:r>
              <a:rPr lang="en-US" sz="2200" dirty="0">
                <a:solidFill>
                  <a:schemeClr val="accent2"/>
                </a:solidFill>
              </a:rPr>
              <a:t>Literature review (5,000 words)</a:t>
            </a:r>
          </a:p>
          <a:p>
            <a:pPr lvl="1"/>
            <a:r>
              <a:rPr lang="en-US" sz="2200" dirty="0">
                <a:solidFill>
                  <a:schemeClr val="accent2"/>
                </a:solidFill>
              </a:rPr>
              <a:t>Service evaluation/audit project (5,000 words)</a:t>
            </a:r>
          </a:p>
          <a:p>
            <a:endParaRPr lang="en-GB" sz="22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235527"/>
            <a:ext cx="2553129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9479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Any Questions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752600"/>
            <a:ext cx="2362200" cy="344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812667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_Warwick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template_warwick</Template>
  <TotalTime>2614</TotalTime>
  <Words>305</Words>
  <Application>Microsoft Office PowerPoint</Application>
  <PresentationFormat>On-screen Show (4:3)</PresentationFormat>
  <Paragraphs>72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Times New Roman</vt:lpstr>
      <vt:lpstr>Template_Warwick</vt:lpstr>
      <vt:lpstr>1_Custom Design</vt:lpstr>
      <vt:lpstr>Custom Design</vt:lpstr>
      <vt:lpstr>MSc in Clinical Applications of Psychology</vt:lpstr>
      <vt:lpstr>PowerPoint Presentation</vt:lpstr>
      <vt:lpstr>Admissions</vt:lpstr>
      <vt:lpstr>Course Structure</vt:lpstr>
      <vt:lpstr>Degree Requirements</vt:lpstr>
      <vt:lpstr>NHS Research Placement</vt:lpstr>
      <vt:lpstr>Any Questions</vt:lpstr>
    </vt:vector>
  </TitlesOfParts>
  <Company>Newman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‘What are the main issues surrounding assessment and diagnosis, and what similarities and differences are there in the ways that therapists from the three modalities undertake these processes?’</dc:title>
  <dc:creator>IT Services</dc:creator>
  <cp:lastModifiedBy>Grant, Nicola</cp:lastModifiedBy>
  <cp:revision>277</cp:revision>
  <cp:lastPrinted>2014-09-24T11:11:18Z</cp:lastPrinted>
  <dcterms:created xsi:type="dcterms:W3CDTF">2008-05-09T14:28:31Z</dcterms:created>
  <dcterms:modified xsi:type="dcterms:W3CDTF">2018-09-17T11:15:25Z</dcterms:modified>
</cp:coreProperties>
</file>