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798" r:id="rId4"/>
    <p:sldMasterId id="2147483873" r:id="rId5"/>
  </p:sldMasterIdLst>
  <p:notesMasterIdLst>
    <p:notesMasterId r:id="rId32"/>
  </p:notesMasterIdLst>
  <p:handoutMasterIdLst>
    <p:handoutMasterId r:id="rId33"/>
  </p:handoutMasterIdLst>
  <p:sldIdLst>
    <p:sldId id="265" r:id="rId6"/>
    <p:sldId id="326" r:id="rId7"/>
    <p:sldId id="345" r:id="rId8"/>
    <p:sldId id="413" r:id="rId9"/>
    <p:sldId id="414" r:id="rId10"/>
    <p:sldId id="386" r:id="rId11"/>
    <p:sldId id="387" r:id="rId12"/>
    <p:sldId id="388" r:id="rId13"/>
    <p:sldId id="284" r:id="rId14"/>
    <p:sldId id="390" r:id="rId15"/>
    <p:sldId id="391" r:id="rId16"/>
    <p:sldId id="392" r:id="rId17"/>
    <p:sldId id="401" r:id="rId18"/>
    <p:sldId id="394" r:id="rId19"/>
    <p:sldId id="416" r:id="rId20"/>
    <p:sldId id="396" r:id="rId21"/>
    <p:sldId id="405" r:id="rId22"/>
    <p:sldId id="407" r:id="rId23"/>
    <p:sldId id="402" r:id="rId24"/>
    <p:sldId id="397" r:id="rId25"/>
    <p:sldId id="398" r:id="rId26"/>
    <p:sldId id="399" r:id="rId27"/>
    <p:sldId id="403" r:id="rId28"/>
    <p:sldId id="415" r:id="rId29"/>
    <p:sldId id="400" r:id="rId30"/>
    <p:sldId id="384" r:id="rId31"/>
  </p:sldIdLst>
  <p:sldSz cx="12192000" cy="6858000"/>
  <p:notesSz cx="6858000" cy="9144000"/>
  <p:custDataLst>
    <p:tags r:id="rId3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Yellow" id="{45827EED-3254-2D48-B20C-27FF2F0542F5}">
          <p14:sldIdLst>
            <p14:sldId id="265"/>
            <p14:sldId id="326"/>
            <p14:sldId id="345"/>
            <p14:sldId id="413"/>
            <p14:sldId id="414"/>
            <p14:sldId id="386"/>
            <p14:sldId id="387"/>
            <p14:sldId id="388"/>
            <p14:sldId id="284"/>
            <p14:sldId id="390"/>
            <p14:sldId id="391"/>
            <p14:sldId id="392"/>
            <p14:sldId id="401"/>
            <p14:sldId id="394"/>
            <p14:sldId id="416"/>
            <p14:sldId id="396"/>
            <p14:sldId id="405"/>
            <p14:sldId id="407"/>
            <p14:sldId id="402"/>
            <p14:sldId id="397"/>
            <p14:sldId id="398"/>
            <p14:sldId id="399"/>
            <p14:sldId id="403"/>
            <p14:sldId id="415"/>
            <p14:sldId id="400"/>
            <p14:sldId id="3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B6F1D-ED99-5349-7F51-0CB9D3AA4303}" name="Kelleher, Lucy" initials="KL" userId="S::u1774172@live.warwick.ac.uk::a7d460b6-a904-4b89-9e64-58119e2e7618" providerId="AD"/>
  <p188:author id="{FC9FCF26-F0F8-4972-3715-BDE043EC4023}" name="Lawson, Holly" initials="LH" userId="S::u2271473@live.warwick.ac.uk::0de7dddd-20ce-43a4-8d85-02704f67e7b2" providerId="AD"/>
  <p188:author id="{F73A01AF-3AAF-8A96-B34A-4ECD0F6DD2D2}" name="Bodely, Ana" initials="BA" userId="S::u2172734@live.warwick.ac.uk::08ec00ae-aea7-4bf9-9869-9b75fae083f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0C0C"/>
    <a:srgbClr val="000000"/>
    <a:srgbClr val="FFFFFF"/>
    <a:srgbClr val="FD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175342-54C0-4081-8951-4E8BEAF6B177}" v="6" dt="2026-09-23T16:07:14.479"/>
  </p1510:revLst>
</p1510:revInfo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E3FDE45-AF77-4B5C-9715-49D594BDF05E}" styleName="Light Style 1 –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–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–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660B408-B3CF-4A94-85FC-2B1E0A45F4A2}" styleName="Dark Style 2 –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–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–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–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–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5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1166225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6818258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6519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A16B7-744E-B363-F2B8-C9A1141FC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897FDF-A287-D795-47D1-24359B5F2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E8D32F-5170-9FE3-A127-C075E188C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298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1E702E-1612-4BD1-3EF7-8DA49D1F2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6BB978-8975-3FBB-2790-70FAB77069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A236BF-1B9B-3C34-5E5D-65FE0B49FA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7894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8E1B1A-868A-10DC-8858-CCF35B41F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CAD6CA-C4BF-B498-189E-BF98F35C5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2D9400-FF1C-CDAB-423F-AEABEADE5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233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FDD19-3327-B00C-3486-211A3312D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EB2FFA-8F2C-2923-7AC8-B906C20C7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05E37F-B46C-FEF5-1124-95EBEB5B1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7723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C4E321-0182-2AC5-06F7-E378053B9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CE8577-6785-CD88-8F9C-F34803171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3D77CF-BFAB-3B48-3794-2EBC04B73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8354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3CCA0-3DA4-1044-F75F-F16C0C5FC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426A44-BFE0-CCCB-72EA-2757A28C6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EC7947-6EF3-2181-573E-34AA1C16B7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0192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451B9-0400-CD51-1739-47D736B8A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00273B-8409-6B1E-497C-7E047B8CD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444002-C446-B247-F0A7-8CB47E168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3944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7892703-6721-2E42-D1D5-E3F3D9E6E7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2D959CA-205F-61E0-E849-0515F946BC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414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42DDC41-069C-6569-FD8D-DA3442F2A3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FDC7C16-2B7D-58D4-01ED-D324386376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8787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FEA88B7B-40B5-F7ED-7A03-0B1D9E89BC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0EBCC2F-EDD1-E408-9592-63B405EF41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4717" y="5421625"/>
            <a:ext cx="642655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565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C878F-115A-2E4B-2DD5-883A8478AE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BCBA2-980E-EB6A-96D1-DA26D7067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2D7A4D-2DF2-9658-F124-D3258C0982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0817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7794E-F310-4D49-6A04-DB1BE6A40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B6C7A-ABDE-E96E-4925-133771EC2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00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FF3406A1-E679-26F8-D6B5-C912C21F8C2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71C24B-12B7-0554-7338-E5606F2B7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17862-307E-AF7C-BB5A-27151186CE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2522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6CB4-AC58-14FD-F861-6D4E32A970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F24AA-293B-0768-DE23-1F5E04F4E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337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81823BB-39B4-3DFB-5031-B13325159E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9EF935-4943-31DC-7AAC-7C1DB03F83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669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45808C7-E9C2-576C-1081-FCC08E045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5605128-C4BA-81A1-674F-E6C5A48638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4497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2BF3D1E0-7FC9-4E89-DFE7-5165B59500D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753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3D467372-F32E-DE9A-90D5-43011C637B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9AF3E014-79B3-303B-9C48-044DCEB17D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28D210-0C84-971E-A26F-3B2FE440CD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0909806-D6C8-D851-C1D5-EB899EC091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3" name="Content Placeholder 15">
            <a:extLst>
              <a:ext uri="{FF2B5EF4-FFF2-40B4-BE49-F238E27FC236}">
                <a16:creationId xmlns:a16="http://schemas.microsoft.com/office/drawing/2014/main" id="{D4F384C1-07C3-D90A-BDA7-8B66B59C618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4" y="2138376"/>
            <a:ext cx="486000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35E5D7F-8A7C-6EE9-409A-E74DEE1CEBD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2" y="1408771"/>
            <a:ext cx="4860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4CC3C885-19BC-3E17-8A93-2B1A7E5C25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5BD7BD88-0848-5288-8AA9-8D97F76E2B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1047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3764D63-5C2F-1B66-30E7-13032CD0152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CEDADC40-EB9F-9244-18DC-21FE7EA2B7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45CD228-5C19-1634-812F-0C8358B850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7FDB7BE5-FC74-185C-85FC-5BDDD3CA02D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F5562BB3-0997-BC2D-7EBE-6E4EA273BB0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9EDA59FE-8335-3268-B2CF-917AF8947C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2BA5C64-269D-2E74-1B77-B48FA5234B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A18F90CE-BCFD-6C99-EE37-9DA7FA4698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2431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E24D8582-267A-62B0-6375-52FBB6A95F0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0A0D45-92CE-4AA7-0114-549FDCB721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042A49D-B936-0FB8-BC5C-EBB1B67D30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0559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_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1B2A602F-B51D-0A59-07FD-1AC1CD15187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C6EBF-FD95-51E3-4F10-A159FCE953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5E30C0-4484-78A3-EDD5-F263669F8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081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79347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67B28CA-92CE-A2BE-6C8F-BE33A84BE9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4E8E6A1D-E8C8-8F6E-F5FB-34C455458D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D56FB0-D78B-9032-79F0-56E6DDE956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19999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2079FD-87C4-04AC-B43C-4BEE080B3A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5499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A951A39-DA62-980B-B3A2-7EF27E6214A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80A355D-9A11-0C00-0302-0D717A40C84F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A2A98AE3-E1CB-23AE-7F02-F930EFE8988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36258FE-C9AE-8A0E-063C-420B921D82DA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FE759C60-4DB6-D24A-3C87-CC2390CF4D9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59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3B0B68-0551-E511-1F5F-B2343E9FDF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815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D918510-412A-5F29-812E-B643D993E1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B9C3BC3-4C83-7298-19AB-051EAF34866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949DFEBA-8C45-97E6-528F-BBB76271D6E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B81EFBC-5DDF-0E56-4D9D-6E91752BE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6375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E55314F0-9808-2548-F057-2B3A1CFD9F8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9DA2CA7B-3CFB-2C3D-D34E-29B53D95918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886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7B367A6-FAF4-214D-CA11-8B215D07A4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4628" y="503550"/>
            <a:ext cx="642655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15B64E19-E5B3-A125-02DF-AA25578ADB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405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56617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9733" y="3779224"/>
            <a:ext cx="65412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 kern="1800" spc="-30" baseline="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1889950"/>
            <a:ext cx="6542513" cy="18069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678168" y="0"/>
            <a:ext cx="4014099" cy="635445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48D9EEB7-B7AB-1C64-A605-EF36D3FFBBF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ACCD27-71CC-F356-2FBD-08588D559C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99732" y="503550"/>
            <a:ext cx="651959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646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79E73F8-37B5-57EE-3B98-2EA71E263B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40877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01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4E74264-E44F-0797-6D9B-9719118A5B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7481" y="140877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6" name="Text Placeholder 21">
            <a:extLst>
              <a:ext uri="{FF2B5EF4-FFF2-40B4-BE49-F238E27FC236}">
                <a16:creationId xmlns:a16="http://schemas.microsoft.com/office/drawing/2014/main" id="{474BFACF-A065-5599-4DA5-5613F6DC25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9733" y="2113799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02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5691CC70-8DF2-EE6F-C40B-B6A831DFB1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99733" y="2818825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03</a:t>
            </a: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81241517-A93B-C884-00F7-1D76B026E7D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99733" y="3523851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04</a:t>
            </a:r>
          </a:p>
        </p:txBody>
      </p:sp>
      <p:sp>
        <p:nvSpPr>
          <p:cNvPr id="14" name="Text Placeholder 27">
            <a:extLst>
              <a:ext uri="{FF2B5EF4-FFF2-40B4-BE49-F238E27FC236}">
                <a16:creationId xmlns:a16="http://schemas.microsoft.com/office/drawing/2014/main" id="{623F1BAB-65D9-A5B4-E25B-18ED21C1E93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3" y="4228877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1" i="0"/>
            </a:lvl1pPr>
          </a:lstStyle>
          <a:p>
            <a:r>
              <a:rPr lang="en-GB"/>
              <a:t>05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A622FF6-9443-30AD-C876-90BBC09B5850}"/>
              </a:ext>
            </a:extLst>
          </p:cNvPr>
          <p:cNvCxnSpPr>
            <a:cxnSpLocks/>
          </p:cNvCxnSpPr>
          <p:nvPr userDrawn="1"/>
        </p:nvCxnSpPr>
        <p:spPr>
          <a:xfrm>
            <a:off x="1139588" y="1431102"/>
            <a:ext cx="0" cy="399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Placeholder 1">
            <a:extLst>
              <a:ext uri="{FF2B5EF4-FFF2-40B4-BE49-F238E27FC236}">
                <a16:creationId xmlns:a16="http://schemas.microsoft.com/office/drawing/2014/main" id="{D325DC9D-2AA9-80B0-59CB-EB2A231584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Agenda slide</a:t>
            </a:r>
          </a:p>
        </p:txBody>
      </p:sp>
      <p:sp>
        <p:nvSpPr>
          <p:cNvPr id="38" name="Text Placeholder 20">
            <a:extLst>
              <a:ext uri="{FF2B5EF4-FFF2-40B4-BE49-F238E27FC236}">
                <a16:creationId xmlns:a16="http://schemas.microsoft.com/office/drawing/2014/main" id="{94FB1512-536B-3C06-8758-3BF64A3DF5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37481" y="2113798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E73858A2-79B0-D494-4400-BA3171AC25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37481" y="2818824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0" name="Text Placeholder 20">
            <a:extLst>
              <a:ext uri="{FF2B5EF4-FFF2-40B4-BE49-F238E27FC236}">
                <a16:creationId xmlns:a16="http://schemas.microsoft.com/office/drawing/2014/main" id="{316DF11A-F375-2621-E425-D254C2BFBDC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337481" y="3523850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FB045E71-4D6C-C476-D364-81DB443EDF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337481" y="4228876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4" name="Text Placeholder 20">
            <a:extLst>
              <a:ext uri="{FF2B5EF4-FFF2-40B4-BE49-F238E27FC236}">
                <a16:creationId xmlns:a16="http://schemas.microsoft.com/office/drawing/2014/main" id="{6ACC28C5-8646-3B2E-4FDA-90CAAD6437E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37481" y="4933902"/>
            <a:ext cx="10354781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r>
              <a:rPr lang="en-GB"/>
              <a:t>Add section title</a:t>
            </a:r>
          </a:p>
        </p:txBody>
      </p:sp>
      <p:sp>
        <p:nvSpPr>
          <p:cNvPr id="49" name="Text Placeholder 29">
            <a:extLst>
              <a:ext uri="{FF2B5EF4-FFF2-40B4-BE49-F238E27FC236}">
                <a16:creationId xmlns:a16="http://schemas.microsoft.com/office/drawing/2014/main" id="{CE07A932-8579-47D4-C90C-297D44DE434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99733" y="4933903"/>
            <a:ext cx="496800" cy="493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800" b="1" i="0"/>
            </a:lvl1pPr>
          </a:lstStyle>
          <a:p>
            <a:r>
              <a:rPr lang="en-GB"/>
              <a:t>06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917D1B03-4E4C-6186-9FF9-B3CE96432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E928B4F-3265-2263-5059-1418E9ED8E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6196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9D3A070-4BD2-ECCB-D736-EBBF239055B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3445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F440B6D-D8EA-328C-0E0A-0927EB44B7D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580118"/>
            <a:ext cx="8208000" cy="855299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5000"/>
              </a:lnSpc>
              <a:defRPr sz="6000" b="1" i="0" kern="1800" spc="-30" baseline="0">
                <a:effectLst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Chapter #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FCD2B1-D684-AD84-2649-CD4B7D8A9D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2791790"/>
            <a:ext cx="8208000" cy="174368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effectLst/>
                <a:latin typeface="Aptos" panose="020B0004020202020204" pitchFamily="34" charset="0"/>
              </a:defRPr>
            </a:lvl1pPr>
          </a:lstStyle>
          <a:p>
            <a:r>
              <a:rPr lang="en-GB"/>
              <a:t>Click here </a:t>
            </a:r>
            <a:br>
              <a:rPr lang="en-GB"/>
            </a:br>
            <a:r>
              <a:rPr lang="en-GB"/>
              <a:t>to insert title</a:t>
            </a:r>
          </a:p>
        </p:txBody>
      </p:sp>
      <p:pic>
        <p:nvPicPr>
          <p:cNvPr id="90" name="Graphic 89">
            <a:extLst>
              <a:ext uri="{FF2B5EF4-FFF2-40B4-BE49-F238E27FC236}">
                <a16:creationId xmlns:a16="http://schemas.microsoft.com/office/drawing/2014/main" id="{DEABD41F-F2D1-68DD-A891-4162D21E5E5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0065" y="5418450"/>
            <a:ext cx="651959" cy="9360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B91F82F2-0A6F-6A9F-373C-171253D5E9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6850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57C52-1CB5-33E3-B149-EAB1272917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/>
              <a:t>Click here to insert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84F17C-6E19-B547-2E5A-436DE8D943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/>
          <a:lstStyle/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B4A28-AC6D-EC48-BC79-45434858B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88380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66BFCA1-3D8D-4284-C24E-E3DA1F69957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310189C7-0533-C5A5-2053-64B64A4AE6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BC0A28-AEB8-D9B8-A0EC-71E62E271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D773E-2150-96AA-393D-A238DD62D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B4E834-52E2-2CB9-48D2-3F87AFD2BE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9014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8901B2BF-B146-18AA-D1AC-C11BF13456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9733" y="1077065"/>
            <a:ext cx="11192534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36F623F4-4EF9-C441-6445-BE83736EA377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A80B7B62-049F-CC9E-9B73-4108CEF5DE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1" y="1888476"/>
            <a:ext cx="507600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26" name="Content Placeholder 15">
            <a:extLst>
              <a:ext uri="{FF2B5EF4-FFF2-40B4-BE49-F238E27FC236}">
                <a16:creationId xmlns:a16="http://schemas.microsoft.com/office/drawing/2014/main" id="{1E648676-8FD7-02E8-7716-297A4F3741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589800"/>
            <a:ext cx="5073091" cy="2866276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5854E95A-9CE6-D1AA-8A64-A9F487ACB8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19167" y="1888476"/>
            <a:ext cx="5073099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heading(two lines max)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2664B76-E093-0A2A-B5BC-50B49610644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830466"/>
            <a:ext cx="0" cy="36360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itle Placeholder 1">
            <a:extLst>
              <a:ext uri="{FF2B5EF4-FFF2-40B4-BE49-F238E27FC236}">
                <a16:creationId xmlns:a16="http://schemas.microsoft.com/office/drawing/2014/main" id="{1E67C38B-51DC-8901-ABF7-E4536FB081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387A-CEA4-C08B-EBCD-990ADDEEAE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0FB76A-7C7D-A6E7-84B4-B4D0176FE5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216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h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6B843F2C-A45A-02E0-0AFF-23B4732E852F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667466" y="1408770"/>
            <a:ext cx="402480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64F26B-8803-9659-C0F8-9ABB6BA873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8" name="Content Placeholder 15">
            <a:extLst>
              <a:ext uri="{FF2B5EF4-FFF2-40B4-BE49-F238E27FC236}">
                <a16:creationId xmlns:a16="http://schemas.microsoft.com/office/drawing/2014/main" id="{6F560808-D843-CD45-7AB0-37D202E7B9F2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6542090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B75E58B9-86FE-9082-F516-B5221DE85A4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654209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E00DE-C468-A7DC-57DA-3D7B609B9F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36C09-33F0-7683-FC8A-7E3AA4F109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503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E7A2C40-535F-5F7E-F1C3-491FC3950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9" name="Content Placeholder 15">
            <a:extLst>
              <a:ext uri="{FF2B5EF4-FFF2-40B4-BE49-F238E27FC236}">
                <a16:creationId xmlns:a16="http://schemas.microsoft.com/office/drawing/2014/main" id="{761E740E-CE5D-3F96-EF1B-74C269D86486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526947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6EE7FA59-16CE-C00E-EC88-A43E3E27FD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5269470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D4650F6D-1E8E-4387-3E83-A43623850CE6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422796" y="1408770"/>
            <a:ext cx="5269471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68BB6DF-82DA-20B1-861B-A213B26A05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D5341A7-FDFF-1392-D929-D43A7017E5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7805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FE7F2E16-67F1-F1D0-06B5-F587DD51CE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Content Placeholder 15">
            <a:extLst>
              <a:ext uri="{FF2B5EF4-FFF2-40B4-BE49-F238E27FC236}">
                <a16:creationId xmlns:a16="http://schemas.microsoft.com/office/drawing/2014/main" id="{56ECBFE5-B633-02D4-A1CC-32F1A77792C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2138376"/>
            <a:ext cx="2950477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B3A3145E-319C-A021-10D8-F9A8ADC5ED1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9731" y="1408771"/>
            <a:ext cx="2950477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5" name="Content Placeholder 15">
            <a:extLst>
              <a:ext uri="{FF2B5EF4-FFF2-40B4-BE49-F238E27FC236}">
                <a16:creationId xmlns:a16="http://schemas.microsoft.com/office/drawing/2014/main" id="{C6BED69E-9C6C-0FCA-B691-851E4ECE40E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091234" y="1408770"/>
            <a:ext cx="7601034" cy="4047306"/>
          </a:xfrm>
          <a:prstGeom prst="rect">
            <a:avLst/>
          </a:prstGeom>
        </p:spPr>
        <p:txBody>
          <a:bodyPr/>
          <a:lstStyle>
            <a:lvl1pPr>
              <a:defRPr sz="1400" b="0" i="0"/>
            </a:lvl1pPr>
          </a:lstStyle>
          <a:p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7CA6640-69D1-E70A-2655-F0B4DAED0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EF20949-F19A-616C-68AF-17C3111963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16092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o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9F8F3E0F-50EB-D7D9-1094-CBFCDE3AA38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lnSpc>
                <a:spcPct val="104000"/>
              </a:lnSpc>
              <a:defRPr sz="1400" b="0" i="0">
                <a:noFill/>
              </a:defRPr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6629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1">
            <a:extLst>
              <a:ext uri="{FF2B5EF4-FFF2-40B4-BE49-F238E27FC236}">
                <a16:creationId xmlns:a16="http://schemas.microsoft.com/office/drawing/2014/main" id="{46FD188F-21FA-C8C6-3224-86E0C1A0984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CC7FA05C-26C0-ABC7-F829-9277AFCB4F5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D9449682-B281-CE89-4793-ABF5A537F3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16841A6-ADBE-FF46-5903-3F2515996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500C2E1B-96D9-6987-FD2D-4DD6C85E6B7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1FE950B5-7673-85AA-4B5D-328A2464DAF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9ABC8A8A-E3E4-EAE3-E338-CA0EC14D71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C74A7B0C-79A2-5881-24CD-81CB8D23A5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4982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A2BBA4F-C36D-F323-4D63-166E891C69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EF9C6BA-D1C2-C4AA-F310-A6CF2F0378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F4A69417-9EB9-4AB5-1760-4866F51D669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888476"/>
            <a:ext cx="4860000" cy="35676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349A9E11-872C-1A48-5919-42AD1003B99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1999" y="0"/>
            <a:ext cx="4554000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88527B8A-DFCB-809E-5EF8-489A4F74AF6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6578ED61-F222-E36E-4434-172A03EA82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E7AE6D1-96FE-506D-672C-C342A426D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0AF7C1B-AF7C-0268-014E-B3408A958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09528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52A05B-734C-023B-C15D-942D9867BAB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7" name="Content Placeholder 15">
            <a:extLst>
              <a:ext uri="{FF2B5EF4-FFF2-40B4-BE49-F238E27FC236}">
                <a16:creationId xmlns:a16="http://schemas.microsoft.com/office/drawing/2014/main" id="{67BD0C26-0FB8-E001-81BA-5EA844A0C91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2138376"/>
            <a:ext cx="4860001" cy="3317700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548710A7-36AA-7701-8CF8-E2BC3CD3543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9732" y="1408771"/>
            <a:ext cx="4860002" cy="564450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lnSpc>
                <a:spcPct val="104000"/>
              </a:lnSpc>
              <a:defRPr sz="1600" b="1" i="0"/>
            </a:lvl1pPr>
          </a:lstStyle>
          <a:p>
            <a:r>
              <a:rPr lang="en-GB"/>
              <a:t>Add heading (two lines max)</a:t>
            </a:r>
          </a:p>
        </p:txBody>
      </p:sp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A79BFDA6-F32E-B996-4892-27B8AF51E8D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10" name="Picture Placeholder 11">
            <a:extLst>
              <a:ext uri="{FF2B5EF4-FFF2-40B4-BE49-F238E27FC236}">
                <a16:creationId xmlns:a16="http://schemas.microsoft.com/office/drawing/2014/main" id="{4D64FC78-7634-6352-7B43-68A85F78565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4" name="Picture Placeholder 11">
            <a:extLst>
              <a:ext uri="{FF2B5EF4-FFF2-40B4-BE49-F238E27FC236}">
                <a16:creationId xmlns:a16="http://schemas.microsoft.com/office/drawing/2014/main" id="{234864E0-2D0C-04DE-49AD-1E08E6C2807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6C77142-FD44-791C-459E-0233791EEC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A412CDE-5708-F6B5-F4F8-FE0BC50FCA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484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and tex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11">
            <a:extLst>
              <a:ext uri="{FF2B5EF4-FFF2-40B4-BE49-F238E27FC236}">
                <a16:creationId xmlns:a16="http://schemas.microsoft.com/office/drawing/2014/main" id="{6219DC3A-1FF1-7859-D599-6F9DCD54E59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144000" y="0"/>
            <a:ext cx="2548267" cy="6858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3" name="Picture Placeholder 11">
            <a:extLst>
              <a:ext uri="{FF2B5EF4-FFF2-40B4-BE49-F238E27FC236}">
                <a16:creationId xmlns:a16="http://schemas.microsoft.com/office/drawing/2014/main" id="{34A33B83-0498-6D8B-C355-16BE0BBD49C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986020" y="1895900"/>
            <a:ext cx="3157977" cy="4962099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7993DE8-5ABE-40D9-B897-DAF1B332870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4860000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1F382238-B715-064C-9E79-D94A425E35B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99733" y="1077065"/>
            <a:ext cx="4860000" cy="56445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04000"/>
              </a:lnSpc>
              <a:defRPr sz="18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subheading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78D2F36A-F968-C38D-8923-0F341E76F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4" y="1888476"/>
            <a:ext cx="4860000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defRPr sz="1600" b="0" i="0"/>
            </a:lvl1pPr>
          </a:lstStyle>
          <a:p>
            <a:pPr lvl="0"/>
            <a:endParaRPr lang="en-GB"/>
          </a:p>
        </p:txBody>
      </p:sp>
      <p:sp>
        <p:nvSpPr>
          <p:cNvPr id="2" name="Picture Placeholder 11">
            <a:extLst>
              <a:ext uri="{FF2B5EF4-FFF2-40B4-BE49-F238E27FC236}">
                <a16:creationId xmlns:a16="http://schemas.microsoft.com/office/drawing/2014/main" id="{2AFA8F0D-AE72-0FE4-8BB8-4E4CE972E7E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986016" y="0"/>
            <a:ext cx="3157977" cy="18972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F7C28-6C88-F213-D23A-E4C9BF929C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81DB3-B63A-FF1F-74C0-2D30FDEDAA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8877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or 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06DF862D-15E0-ACDB-80CE-697EB1AC1C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4" y="2539978"/>
            <a:ext cx="4860000" cy="2235622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>
              <a:defRPr sz="2400" b="0" i="0"/>
            </a:lvl1pPr>
          </a:lstStyle>
          <a:p>
            <a:r>
              <a:rPr lang="en-GB"/>
              <a:t>Add quote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A9898A81-6C3F-17C9-B449-3FE9B4C929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9734" y="4866805"/>
            <a:ext cx="4859999" cy="50174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 b="0" i="0"/>
            </a:lvl1pPr>
          </a:lstStyle>
          <a:p>
            <a:pPr marL="0" marR="0" lvl="0" indent="0" algn="l" defTabSz="914400" rtl="0" eaLnBrk="1" fontAlgn="auto" latinLnBrk="0" hangingPunct="1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Add source</a:t>
            </a:r>
          </a:p>
        </p:txBody>
      </p:sp>
      <p:sp>
        <p:nvSpPr>
          <p:cNvPr id="24" name="Picture Placeholder 11">
            <a:extLst>
              <a:ext uri="{FF2B5EF4-FFF2-40B4-BE49-F238E27FC236}">
                <a16:creationId xmlns:a16="http://schemas.microsoft.com/office/drawing/2014/main" id="{1E8A19FE-64F8-6DAE-5D3D-84BA47F1582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2630A848-805F-B52C-DAB6-56E569C2CA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536000" y="1897275"/>
            <a:ext cx="1656000" cy="4978653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sp>
        <p:nvSpPr>
          <p:cNvPr id="26" name="Title Placeholder 1">
            <a:extLst>
              <a:ext uri="{FF2B5EF4-FFF2-40B4-BE49-F238E27FC236}">
                <a16:creationId xmlns:a16="http://schemas.microsoft.com/office/drawing/2014/main" id="{A522FB30-D98F-CA6D-A898-E533909FFF18}"/>
              </a:ext>
            </a:extLst>
          </p:cNvPr>
          <p:cNvSpPr txBox="1">
            <a:spLocks/>
          </p:cNvSpPr>
          <p:nvPr userDrawn="1"/>
        </p:nvSpPr>
        <p:spPr>
          <a:xfrm>
            <a:off x="448797" y="1882098"/>
            <a:ext cx="562655" cy="1221488"/>
          </a:xfrm>
          <a:prstGeom prst="rect">
            <a:avLst/>
          </a:prstGeom>
        </p:spPr>
        <p:txBody>
          <a:bodyPr vert="horz" wrap="non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78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Neue Haas Grotesk Text Pro" panose="020B0504020202020204" pitchFamily="34" charset="77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GB" sz="10000" b="0" i="0">
                <a:latin typeface="Aptos" panose="020B0004020202020204" pitchFamily="34" charset="0"/>
              </a:rPr>
              <a:t>“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5CC809-C0C6-1AEE-518D-145A35C3DF6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94AA410-AD0C-3427-D1EA-96A87F50BB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685867"/>
            <a:ext cx="2047718" cy="54099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02F48-F88D-F6C0-5AB1-ADAC63DAAB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432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DB20B8-FE68-934B-C748-AC5CD51698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995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F5D07C09-A3CF-199A-4C35-C21D40729DC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B023360-2D40-9E30-AF64-F725792B25FD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42A38A2A-5040-F852-AAFD-179D3B4A07A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567259-CC7A-9907-9C5C-ED340D7F1A12}"/>
              </a:ext>
            </a:extLst>
          </p:cNvPr>
          <p:cNvCxnSpPr>
            <a:cxnSpLocks/>
          </p:cNvCxnSpPr>
          <p:nvPr userDrawn="1"/>
        </p:nvCxnSpPr>
        <p:spPr>
          <a:xfrm>
            <a:off x="4479196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846CAEF-979B-73A3-E5AC-BA314E4CDD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78830" y="5813493"/>
            <a:ext cx="54000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logo</a:t>
            </a:r>
          </a:p>
        </p:txBody>
      </p:sp>
    </p:spTree>
    <p:extLst>
      <p:ext uri="{BB962C8B-B14F-4D97-AF65-F5344CB8AC3E}">
        <p14:creationId xmlns:p14="http://schemas.microsoft.com/office/powerpoint/2010/main" val="123665714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Log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Placeholder 1">
            <a:extLst>
              <a:ext uri="{FF2B5EF4-FFF2-40B4-BE49-F238E27FC236}">
                <a16:creationId xmlns:a16="http://schemas.microsoft.com/office/drawing/2014/main" id="{02E7F36C-378D-28CD-894C-549E0127F7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3" y="538538"/>
            <a:ext cx="10036266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defRPr b="1" i="0"/>
            </a:lvl1pPr>
          </a:lstStyle>
          <a:p>
            <a:r>
              <a:rPr lang="en-GB"/>
              <a:t>Click here to insert title</a:t>
            </a:r>
          </a:p>
        </p:txBody>
      </p:sp>
      <p:sp>
        <p:nvSpPr>
          <p:cNvPr id="20" name="Content Placeholder 15">
            <a:extLst>
              <a:ext uri="{FF2B5EF4-FFF2-40B4-BE49-F238E27FC236}">
                <a16:creationId xmlns:a16="http://schemas.microsoft.com/office/drawing/2014/main" id="{E725A32E-8D8E-B948-82F0-8289130EB220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499733" y="1077065"/>
            <a:ext cx="10036266" cy="4379011"/>
          </a:xfrm>
          <a:prstGeom prst="rect">
            <a:avLst/>
          </a:prstGeom>
        </p:spPr>
        <p:txBody>
          <a:bodyPr/>
          <a:lstStyle>
            <a:lvl1pPr>
              <a:lnSpc>
                <a:spcPct val="104000"/>
              </a:lnSpc>
              <a:defRPr sz="1400" b="0" i="0"/>
            </a:lvl1pPr>
          </a:lstStyle>
          <a:p>
            <a:endParaRPr lang="en-GB"/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8C1D5C26-8787-7A59-105B-0F375A09A3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25B82023-1872-0B29-989D-7CBF191A9A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DFA1E0-4D75-34F7-6C42-F43C7C3062E1}"/>
              </a:ext>
            </a:extLst>
          </p:cNvPr>
          <p:cNvCxnSpPr>
            <a:cxnSpLocks/>
          </p:cNvCxnSpPr>
          <p:nvPr userDrawn="1"/>
        </p:nvCxnSpPr>
        <p:spPr>
          <a:xfrm>
            <a:off x="2749389" y="5814450"/>
            <a:ext cx="0" cy="54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11">
            <a:extLst>
              <a:ext uri="{FF2B5EF4-FFF2-40B4-BE49-F238E27FC236}">
                <a16:creationId xmlns:a16="http://schemas.microsoft.com/office/drawing/2014/main" id="{70A74EAE-B58D-D189-4BBA-8A2F041A791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949023" y="5813459"/>
            <a:ext cx="1330540" cy="54000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  <p:txBody>
          <a:bodyPr wrap="square" bIns="0" anchor="ctr">
            <a:noAutofit/>
          </a:bodyPr>
          <a:lstStyle>
            <a:lvl1pPr algn="ctr">
              <a:defRPr sz="900" b="0" i="0"/>
            </a:lvl1pPr>
          </a:lstStyle>
          <a:p>
            <a:r>
              <a:rPr lang="en-GB"/>
              <a:t>Partner </a:t>
            </a:r>
            <a:br>
              <a:rPr lang="en-GB"/>
            </a:br>
            <a:r>
              <a:rPr lang="en-GB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07640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968746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51D06E0-59F9-89D6-ACF8-6C5311E802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40309" y="503550"/>
            <a:ext cx="651959" cy="936000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21D1B6CD-BEBA-A389-2AF7-B83C17ED8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rot="16200000">
            <a:off x="10397913" y="5057790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4965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1A2B6932-246C-2F4B-B897-29B44C1D8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9732" y="2716971"/>
            <a:ext cx="4860000" cy="92050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>
              <a:lnSpc>
                <a:spcPct val="80000"/>
              </a:lnSpc>
              <a:defRPr sz="72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en-GB"/>
              <a:t>Thank you</a:t>
            </a:r>
          </a:p>
        </p:txBody>
      </p:sp>
      <p:sp>
        <p:nvSpPr>
          <p:cNvPr id="7" name="Picture Placeholder 11">
            <a:extLst>
              <a:ext uri="{FF2B5EF4-FFF2-40B4-BE49-F238E27FC236}">
                <a16:creationId xmlns:a16="http://schemas.microsoft.com/office/drawing/2014/main" id="{1CE9F832-37B0-8AE8-FEAB-E13F26BE46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986021" y="-1"/>
            <a:ext cx="4549978" cy="5368546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  <p:txBody>
          <a:bodyPr wrap="square" bIns="648000" anchor="ctr">
            <a:noAutofit/>
          </a:bodyPr>
          <a:lstStyle>
            <a:lvl1pPr algn="ctr">
              <a:defRPr sz="1200" b="0" i="0"/>
            </a:lvl1pPr>
          </a:lstStyle>
          <a:p>
            <a:r>
              <a:rPr lang="en-GB"/>
              <a:t>Click icon to insert image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61AC94D6-81C3-78DC-5AFA-1BD3B5E45F8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1039976" y="503550"/>
            <a:ext cx="651959" cy="936000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BFD63378-1B60-1C80-BEA9-4CEFF7D16C9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02038" y="5813459"/>
            <a:ext cx="2047718" cy="54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161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01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slideLayout" Target="../slideLayouts/slideLayout40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slideLayout" Target="../slideLayouts/slideLayout39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8AB54D8-D7B1-2203-B766-9409401D3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FFB335F-FA44-36C1-190E-822346021E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343282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933" r:id="rId4"/>
    <p:sldLayoutId id="2147483803" r:id="rId5"/>
    <p:sldLayoutId id="2147483802" r:id="rId6"/>
    <p:sldLayoutId id="2147483903" r:id="rId7"/>
    <p:sldLayoutId id="2147483904" r:id="rId8"/>
    <p:sldLayoutId id="2147483905" r:id="rId9"/>
    <p:sldLayoutId id="2147483812" r:id="rId10"/>
    <p:sldLayoutId id="2147483807" r:id="rId11"/>
    <p:sldLayoutId id="2147483808" r:id="rId12"/>
    <p:sldLayoutId id="2147483809" r:id="rId13"/>
    <p:sldLayoutId id="2147483810" r:id="rId14"/>
    <p:sldLayoutId id="2147483811" r:id="rId15"/>
    <p:sldLayoutId id="2147483948" r:id="rId16"/>
    <p:sldLayoutId id="2147483949" r:id="rId17"/>
    <p:sldLayoutId id="2147483947" r:id="rId18"/>
    <p:sldLayoutId id="2147483936" r:id="rId19"/>
    <p:sldLayoutId id="214748395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95AF3EB-775F-932F-2D2D-9A560FCE7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9733" y="1888476"/>
            <a:ext cx="11192534" cy="356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endParaRPr lang="en-GB"/>
          </a:p>
        </p:txBody>
      </p:sp>
      <p:sp>
        <p:nvSpPr>
          <p:cNvPr id="23" name="Title Placeholder 1">
            <a:extLst>
              <a:ext uri="{FF2B5EF4-FFF2-40B4-BE49-F238E27FC236}">
                <a16:creationId xmlns:a16="http://schemas.microsoft.com/office/drawing/2014/main" id="{C22E8A12-9DC3-A20F-90E1-730B1B828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8356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GB"/>
              <a:t>Click here to insert title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D25403A-F43E-EF34-8303-65CBD3B66C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39733" y="5994450"/>
            <a:ext cx="10652534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100" b="0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4643D9-7BD4-18F8-5DA6-C51216EA24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9733" y="5994450"/>
            <a:ext cx="360000" cy="360000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defRPr sz="1200" b="1" i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defRPr>
            </a:lvl1pPr>
          </a:lstStyle>
          <a:p>
            <a:fld id="{E8F1A65C-595C-4736-BF40-F7D31E78946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69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928" r:id="rId4"/>
    <p:sldLayoutId id="2147483878" r:id="rId5"/>
    <p:sldLayoutId id="2147483877" r:id="rId6"/>
    <p:sldLayoutId id="2147483918" r:id="rId7"/>
    <p:sldLayoutId id="2147483919" r:id="rId8"/>
    <p:sldLayoutId id="2147483920" r:id="rId9"/>
    <p:sldLayoutId id="2147483887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967" r:id="rId16"/>
    <p:sldLayoutId id="2147483968" r:id="rId17"/>
    <p:sldLayoutId id="2147483969" r:id="rId18"/>
    <p:sldLayoutId id="2147483941" r:id="rId19"/>
    <p:sldLayoutId id="2147483971" r:id="rId20"/>
  </p:sldLayoutIdLst>
  <p:hf hd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3000" b="1" i="0" kern="1200">
          <a:solidFill>
            <a:schemeClr val="tx1"/>
          </a:solidFill>
          <a:latin typeface="Aptos" panose="020B000402020202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104000"/>
        </a:lnSpc>
        <a:spcBef>
          <a:spcPts val="0"/>
        </a:spcBef>
        <a:buFont typeface="Arial" panose="020B0604020202020204" pitchFamily="34" charset="0"/>
        <a:buNone/>
        <a:defRPr sz="1600" b="0" i="0" kern="1200" spc="30" baseline="0">
          <a:solidFill>
            <a:schemeClr val="tx1"/>
          </a:solidFill>
          <a:latin typeface="Aptos" panose="020B0004020202020204" pitchFamily="34" charset="0"/>
          <a:ea typeface="+mn-ea"/>
          <a:cs typeface="Calibri" panose="020F050202020403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amantha.A.Johnson@warwick.ac.uk" TargetMode="External"/><Relationship Id="rId2" Type="http://schemas.openxmlformats.org/officeDocument/2006/relationships/hyperlink" Target="mailto:Library@warwick.ac.uk" TargetMode="Externa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hyperlink" Target="mailto:Chris.Bark@warwick.ac.uk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libguides.com/psychology/hom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9.jpeg"/><Relationship Id="rId4" Type="http://schemas.openxmlformats.org/officeDocument/2006/relationships/hyperlink" Target="https://warwick.libguides.com/epp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libguides.com/lifesciences/home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arwick.libguides.com/psychology/databases" TargetMode="Externa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library/using/get-it-for-me/" TargetMode="External"/><Relationship Id="rId2" Type="http://schemas.openxmlformats.org/officeDocument/2006/relationships/hyperlink" Target="https://warwick.ac.uk/services/library/find-resources/e-access/tools/" TargetMode="External"/><Relationship Id="rId1" Type="http://schemas.openxmlformats.org/officeDocument/2006/relationships/slideLayout" Target="../slideLayouts/slideLayout2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ac.uk/services/library/students/endnot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arwick.ac.uk/services/library/students/library-online-courses/" TargetMode="External"/><Relationship Id="rId1" Type="http://schemas.openxmlformats.org/officeDocument/2006/relationships/slideLayout" Target="../slideLayouts/slideLayout2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arwick.libguides.com/artificialintelligenc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mailto:Chris.Bark@warwick.ac.uk" TargetMode="External"/><Relationship Id="rId2" Type="http://schemas.openxmlformats.org/officeDocument/2006/relationships/hyperlink" Target="mailto:Samantha.A.Johnson@warwick.ac.uk" TargetMode="External"/><Relationship Id="rId1" Type="http://schemas.openxmlformats.org/officeDocument/2006/relationships/slideLayout" Target="../slideLayouts/slideLayout26.xml"/><Relationship Id="rId5" Type="http://schemas.openxmlformats.org/officeDocument/2006/relationships/hyperlink" Target="https://warwick.libguides.com/psychology/home" TargetMode="External"/><Relationship Id="rId4" Type="http://schemas.openxmlformats.org/officeDocument/2006/relationships/hyperlink" Target="mailto:library@warwick.ac.uk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CA4B0-E9A2-FB9D-72E9-83E1D42DB83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926F25D-EC5E-3B3B-B3AA-ABE614EA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2" y="1889950"/>
            <a:ext cx="6542513" cy="5598712"/>
          </a:xfrm>
        </p:spPr>
        <p:txBody>
          <a:bodyPr/>
          <a:lstStyle/>
          <a:p>
            <a:r>
              <a:rPr lang="en-US"/>
              <a:t>Welcome to the Library</a:t>
            </a:r>
            <a:br>
              <a:rPr lang="en-US"/>
            </a:br>
            <a:r>
              <a:rPr lang="en-US" sz="2800"/>
              <a:t>Samantha Johnson &amp; Chris Bark</a:t>
            </a:r>
            <a:br>
              <a:rPr lang="en-US" sz="2800"/>
            </a:br>
            <a:br>
              <a:rPr lang="en-US" sz="2800"/>
            </a:br>
            <a:r>
              <a:rPr lang="en-US" sz="2800"/>
              <a:t>Research &amp; Academic Support Librarians</a:t>
            </a:r>
            <a:br>
              <a:rPr lang="en-US" sz="2800"/>
            </a:br>
            <a:br>
              <a:rPr lang="en-US" sz="2800"/>
            </a:br>
            <a:br>
              <a:rPr lang="en-US" sz="9600"/>
            </a:br>
            <a:endParaRPr lang="en-GB"/>
          </a:p>
        </p:txBody>
      </p:sp>
      <p:pic>
        <p:nvPicPr>
          <p:cNvPr id="7" name="Picture Placeholder 6" descr="A building with a bridge over the entrance&#10;&#10;AI-generated content may be incorrect.">
            <a:extLst>
              <a:ext uri="{FF2B5EF4-FFF2-40B4-BE49-F238E27FC236}">
                <a16:creationId xmlns:a16="http://schemas.microsoft.com/office/drawing/2014/main" id="{E0CB3D18-BDA6-CBD5-564C-1FC2ACBE493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4824" r="2482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7110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D4ABBA5-CE2C-0C97-69D0-B3F730D0D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4860001" cy="777457"/>
          </a:xfrm>
        </p:spPr>
        <p:txBody>
          <a:bodyPr/>
          <a:lstStyle/>
          <a:p>
            <a:r>
              <a:rPr lang="en-GB" sz="3200"/>
              <a:t>How can we help?</a:t>
            </a:r>
            <a:br>
              <a:rPr lang="en-GB" sz="3200"/>
            </a:b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E98DB9-2818-EA70-3874-CCD7317ADB04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453243"/>
            <a:ext cx="4860001" cy="4718957"/>
          </a:xfrm>
        </p:spPr>
        <p:txBody>
          <a:bodyPr/>
          <a:lstStyle/>
          <a:p>
            <a:pPr>
              <a:defRPr/>
            </a:pPr>
            <a:r>
              <a:rPr lang="en-US" sz="2800">
                <a:ea typeface="+mn-lt"/>
                <a:cs typeface="+mn-lt"/>
              </a:rPr>
              <a:t>There is lots of help available:</a:t>
            </a:r>
            <a:br>
              <a:rPr lang="en-US" sz="2800">
                <a:ea typeface="+mn-lt"/>
                <a:cs typeface="+mn-lt"/>
              </a:rPr>
            </a:br>
            <a:endParaRPr lang="en-US" sz="2800">
              <a:ea typeface="+mn-lt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>
                <a:ea typeface="+mn-lt"/>
                <a:cs typeface="+mn-lt"/>
              </a:rPr>
              <a:t>finding your way around the building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>
                <a:ea typeface="+mn-lt"/>
                <a:cs typeface="+mn-lt"/>
              </a:rPr>
              <a:t>accessing the Library’s services and resources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800">
                <a:ea typeface="+mn-lt"/>
                <a:cs typeface="+mn-lt"/>
              </a:rPr>
              <a:t>accessing our e-books, electronic journals and </a:t>
            </a:r>
            <a:br>
              <a:rPr lang="en-US" sz="2800">
                <a:ea typeface="+mn-lt"/>
                <a:cs typeface="+mn-lt"/>
              </a:rPr>
            </a:br>
            <a:r>
              <a:rPr lang="en-US" sz="2800">
                <a:ea typeface="+mn-lt"/>
                <a:cs typeface="+mn-lt"/>
              </a:rPr>
              <a:t>databases</a:t>
            </a:r>
          </a:p>
          <a:p>
            <a:endParaRPr lang="en-GB"/>
          </a:p>
        </p:txBody>
      </p:sp>
      <p:pic>
        <p:nvPicPr>
          <p:cNvPr id="19" name="Picture Placeholder 18" descr="A close-up of flowers&#10;&#10;AI-generated content may be incorrect.">
            <a:extLst>
              <a:ext uri="{FF2B5EF4-FFF2-40B4-BE49-F238E27FC236}">
                <a16:creationId xmlns:a16="http://schemas.microsoft.com/office/drawing/2014/main" id="{8FB1F423-6A1E-9B82-E946-8725DD48B23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1999" y="0"/>
            <a:ext cx="4554000" cy="6858000"/>
          </a:xfrm>
        </p:spPr>
      </p:pic>
    </p:spTree>
    <p:extLst>
      <p:ext uri="{BB962C8B-B14F-4D97-AF65-F5344CB8AC3E}">
        <p14:creationId xmlns:p14="http://schemas.microsoft.com/office/powerpoint/2010/main" val="3625585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1929C6B-1E03-10BF-D0A6-C36828546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11192534" cy="357983"/>
          </a:xfrm>
        </p:spPr>
        <p:txBody>
          <a:bodyPr/>
          <a:lstStyle/>
          <a:p>
            <a:r>
              <a:rPr lang="en-GB" sz="2800"/>
              <a:t>How can we help?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1FC9BB-E465-CD34-E183-90C6FDB56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285335"/>
            <a:ext cx="11192534" cy="525348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ea typeface="+mn-lt"/>
                <a:cs typeface="+mn-lt"/>
              </a:rPr>
              <a:t>ask Library staff or our Library Student Partners</a:t>
            </a:r>
          </a:p>
          <a:p>
            <a:pPr>
              <a:defRPr/>
            </a:pPr>
            <a:endParaRPr lang="en-US" sz="2800" dirty="0">
              <a:ea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ea typeface="+mn-lt"/>
                <a:cs typeface="+mn-lt"/>
              </a:rPr>
              <a:t>Email the Library via </a:t>
            </a:r>
            <a:r>
              <a:rPr lang="en-US" sz="2800" dirty="0">
                <a:solidFill>
                  <a:schemeClr val="accent2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Library@warwick.ac.uk</a:t>
            </a:r>
            <a:endParaRPr lang="en-US" sz="2800" dirty="0">
              <a:solidFill>
                <a:schemeClr val="accent2"/>
              </a:solidFill>
              <a:ea typeface="+mn-lt"/>
              <a:cs typeface="+mn-lt"/>
            </a:endParaRPr>
          </a:p>
          <a:p>
            <a:pPr>
              <a:defRPr/>
            </a:pPr>
            <a:endParaRPr lang="en-US" sz="2800" dirty="0">
              <a:ea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ea typeface="+mn-lt"/>
                <a:cs typeface="+mn-lt"/>
              </a:rPr>
              <a:t>Check out our online guides and videos</a:t>
            </a:r>
          </a:p>
          <a:p>
            <a:pPr>
              <a:defRPr/>
            </a:pPr>
            <a:endParaRPr lang="en-US" sz="2800" dirty="0">
              <a:ea typeface="+mn-lt"/>
              <a:cs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ea typeface="+mn-lt"/>
                <a:cs typeface="+mn-lt"/>
              </a:rPr>
              <a:t>Contact us direct:</a:t>
            </a:r>
          </a:p>
          <a:p>
            <a:pPr lvl="1">
              <a:defRPr/>
            </a:pPr>
            <a:r>
              <a:rPr lang="en-US" sz="2800" dirty="0">
                <a:ea typeface="+mn-lt"/>
              </a:rPr>
              <a:t>Happy to meet in person, by email or via Teams</a:t>
            </a:r>
          </a:p>
          <a:p>
            <a:pPr lvl="1">
              <a:defRPr/>
            </a:pPr>
            <a:r>
              <a:rPr lang="en-US" sz="2800" dirty="0">
                <a:solidFill>
                  <a:schemeClr val="accent2"/>
                </a:solidFill>
                <a:ea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Samantha.A.Johnson@warwick.ac.uk</a:t>
            </a:r>
            <a:endParaRPr lang="en-US" sz="2800" dirty="0">
              <a:solidFill>
                <a:schemeClr val="accent2"/>
              </a:solidFill>
              <a:ea typeface="+mn-lt"/>
            </a:endParaRPr>
          </a:p>
          <a:p>
            <a:pPr lvl="1">
              <a:defRPr/>
            </a:pPr>
            <a:r>
              <a:rPr lang="en-US" sz="2800" dirty="0">
                <a:solidFill>
                  <a:schemeClr val="accent2"/>
                </a:solidFill>
                <a:ea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Chris.Bark@warwick.ac.uk</a:t>
            </a:r>
            <a:endParaRPr lang="en-US" sz="2800" dirty="0">
              <a:solidFill>
                <a:schemeClr val="accent2"/>
              </a:solidFill>
              <a:ea typeface="+mn-lt"/>
            </a:endParaRPr>
          </a:p>
          <a:p>
            <a:pPr lvl="1">
              <a:defRPr/>
            </a:pPr>
            <a:endParaRPr lang="en-US" sz="2800" dirty="0">
              <a:ea typeface="+mn-lt"/>
            </a:endParaRPr>
          </a:p>
          <a:p>
            <a:endParaRPr lang="en-GB" dirty="0"/>
          </a:p>
        </p:txBody>
      </p:sp>
      <p:pic>
        <p:nvPicPr>
          <p:cNvPr id="3" name="Picture 2" descr="A person wearing glasses and a teal shirt&#10;&#10;AI-generated content may be incorrect.">
            <a:extLst>
              <a:ext uri="{FF2B5EF4-FFF2-40B4-BE49-F238E27FC236}">
                <a16:creationId xmlns:a16="http://schemas.microsoft.com/office/drawing/2014/main" id="{F0BF33BE-9C12-17A0-655E-F928E427F8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649" y="716346"/>
            <a:ext cx="2553047" cy="2035629"/>
          </a:xfrm>
          <a:prstGeom prst="rect">
            <a:avLst/>
          </a:prstGeom>
          <a:ln w="22225">
            <a:solidFill>
              <a:schemeClr val="accent1"/>
            </a:solidFill>
          </a:ln>
        </p:spPr>
      </p:pic>
      <p:pic>
        <p:nvPicPr>
          <p:cNvPr id="6" name="Picture 5" descr="A person in a black jacket&#10;&#10;AI-generated content may be incorrect.">
            <a:extLst>
              <a:ext uri="{FF2B5EF4-FFF2-40B4-BE49-F238E27FC236}">
                <a16:creationId xmlns:a16="http://schemas.microsoft.com/office/drawing/2014/main" id="{0ED228E4-4F1B-BF5D-0C81-9AC7C328CC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0718" y="3547672"/>
            <a:ext cx="2554891" cy="2385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045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person reading a book&#10;&#10;AI-generated content may be incorrect.">
            <a:extLst>
              <a:ext uri="{FF2B5EF4-FFF2-40B4-BE49-F238E27FC236}">
                <a16:creationId xmlns:a16="http://schemas.microsoft.com/office/drawing/2014/main" id="{AE074C2C-CB90-DD4A-4B3A-04E23D5EFCC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1999" y="10"/>
            <a:ext cx="4554000" cy="6857990"/>
          </a:xfrm>
          <a:noFill/>
        </p:spPr>
      </p:pic>
      <p:sp>
        <p:nvSpPr>
          <p:cNvPr id="26" name="Title 2">
            <a:extLst>
              <a:ext uri="{FF2B5EF4-FFF2-40B4-BE49-F238E27FC236}">
                <a16:creationId xmlns:a16="http://schemas.microsoft.com/office/drawing/2014/main" id="{8D2DFB02-AEFB-545E-99B6-6D2EA28CD3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5344886" cy="383503"/>
          </a:xfrm>
        </p:spPr>
        <p:txBody>
          <a:bodyPr/>
          <a:lstStyle/>
          <a:p>
            <a:r>
              <a:rPr lang="en-US" dirty="0"/>
              <a:t>Library Welcome Week Events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6BD5B186-818F-2804-3F8E-72F803C689BF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26337" y="2453489"/>
            <a:ext cx="5618282" cy="4227968"/>
          </a:xfrm>
        </p:spPr>
        <p:txBody>
          <a:bodyPr/>
          <a:lstStyle/>
          <a:p>
            <a:r>
              <a:rPr lang="en-US" sz="2000" b="1" dirty="0"/>
              <a:t>Explore Your Library (Stall and Tours) – </a:t>
            </a:r>
            <a:r>
              <a:rPr lang="en-US" sz="2000" dirty="0"/>
              <a:t>Main Library, Floor 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Monday 28</a:t>
            </a:r>
            <a:r>
              <a:rPr lang="en-US" sz="2000" b="1" baseline="30000" dirty="0">
                <a:latin typeface="+mn-lt"/>
              </a:rPr>
              <a:t>th</a:t>
            </a:r>
            <a:r>
              <a:rPr lang="en-US" sz="2000" b="1" dirty="0">
                <a:latin typeface="+mn-lt"/>
              </a:rPr>
              <a:t> September:</a:t>
            </a:r>
            <a:r>
              <a:rPr lang="en-US" sz="2000" dirty="0">
                <a:latin typeface="+mn-lt"/>
              </a:rPr>
              <a:t> 11:00 – 15:00</a:t>
            </a:r>
            <a:endParaRPr lang="en-US" sz="2000" b="1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Tuesday 29</a:t>
            </a:r>
            <a:r>
              <a:rPr lang="en-US" sz="2000" b="1" baseline="30000" dirty="0">
                <a:latin typeface="+mn-lt"/>
              </a:rPr>
              <a:t>th</a:t>
            </a:r>
            <a:r>
              <a:rPr lang="en-US" sz="2000" b="1" dirty="0">
                <a:latin typeface="+mn-lt"/>
              </a:rPr>
              <a:t> September:</a:t>
            </a:r>
            <a:r>
              <a:rPr lang="en-US" sz="2000" dirty="0">
                <a:latin typeface="+mn-lt"/>
              </a:rPr>
              <a:t> 11:00– 15;00</a:t>
            </a:r>
            <a:endParaRPr lang="en-US" sz="2000" b="1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Wednesday 30</a:t>
            </a:r>
            <a:r>
              <a:rPr lang="en-US" sz="2000" b="1" baseline="30000" dirty="0">
                <a:latin typeface="+mn-lt"/>
              </a:rPr>
              <a:t>th</a:t>
            </a:r>
            <a:r>
              <a:rPr lang="en-US" sz="2000" b="1" dirty="0">
                <a:latin typeface="+mn-lt"/>
              </a:rPr>
              <a:t> September:</a:t>
            </a:r>
            <a:r>
              <a:rPr lang="en-US" sz="2000" dirty="0">
                <a:latin typeface="+mn-lt"/>
              </a:rPr>
              <a:t> 11:00 – 15:00</a:t>
            </a:r>
            <a:endParaRPr lang="en-US" sz="2000" b="1" dirty="0">
              <a:latin typeface="+mn-lt"/>
            </a:endParaRPr>
          </a:p>
          <a:p>
            <a:pPr lvl="1"/>
            <a:endParaRPr lang="en-US" sz="2000" b="1" dirty="0">
              <a:latin typeface="+mn-lt"/>
            </a:endParaRPr>
          </a:p>
          <a:p>
            <a:r>
              <a:rPr lang="en-US" sz="2000" b="1" dirty="0">
                <a:latin typeface="+mn-lt"/>
              </a:rPr>
              <a:t>Study essentials: finding academic resources</a:t>
            </a:r>
            <a:r>
              <a:rPr lang="en-US" sz="2000" dirty="0">
                <a:latin typeface="+mn-lt"/>
              </a:rPr>
              <a:t> – Creative Community space, Main Library, Floor 2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1" dirty="0">
                <a:latin typeface="+mn-lt"/>
              </a:rPr>
              <a:t>Mon 28</a:t>
            </a:r>
            <a:r>
              <a:rPr lang="en-US" sz="2000" b="1" baseline="30000" dirty="0">
                <a:latin typeface="+mn-lt"/>
              </a:rPr>
              <a:t>th</a:t>
            </a:r>
            <a:r>
              <a:rPr lang="en-US" sz="2000" b="1" dirty="0">
                <a:latin typeface="+mn-lt"/>
              </a:rPr>
              <a:t> Sep – Fri 2</a:t>
            </a:r>
            <a:r>
              <a:rPr lang="en-US" sz="2000" b="1" baseline="30000" dirty="0">
                <a:latin typeface="+mn-lt"/>
              </a:rPr>
              <a:t>nd</a:t>
            </a:r>
            <a:r>
              <a:rPr lang="en-US" sz="2000" b="1" dirty="0">
                <a:latin typeface="+mn-lt"/>
              </a:rPr>
              <a:t> October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+mn-lt"/>
              </a:rPr>
              <a:t>10:00-11:00 &amp; 14:00-15:00</a:t>
            </a:r>
          </a:p>
          <a:p>
            <a:endParaRPr lang="en-US" sz="1200" b="1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CB52E66B-26E2-300C-8032-890CB3E8633D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99733" y="1009148"/>
            <a:ext cx="4860002" cy="564450"/>
          </a:xfrm>
        </p:spPr>
        <p:txBody>
          <a:bodyPr/>
          <a:lstStyle/>
          <a:p>
            <a:r>
              <a:rPr lang="en-US" sz="2400" dirty="0"/>
              <a:t>Come along to any of these events to find out more about the Library and grab yourself some goodies!</a:t>
            </a:r>
          </a:p>
        </p:txBody>
      </p:sp>
    </p:spTree>
    <p:extLst>
      <p:ext uri="{BB962C8B-B14F-4D97-AF65-F5344CB8AC3E}">
        <p14:creationId xmlns:p14="http://schemas.microsoft.com/office/powerpoint/2010/main" val="22929501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0966E-4023-507C-C3F7-E1CFA8E05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F5B41F2B-34B2-3B7E-FF76-EB821D745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4860001" cy="777457"/>
          </a:xfrm>
        </p:spPr>
        <p:txBody>
          <a:bodyPr/>
          <a:lstStyle/>
          <a:p>
            <a:r>
              <a:rPr lang="en-GB" sz="3200"/>
              <a:t>Library Essentials</a:t>
            </a:r>
            <a:br>
              <a:rPr lang="en-GB" sz="3200"/>
            </a:b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B36B856-921E-3758-17B5-500100A21F16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98408" y="1315995"/>
            <a:ext cx="5500263" cy="5166448"/>
          </a:xfrm>
        </p:spPr>
        <p:txBody>
          <a:bodyPr/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Open 24/7 (except summer vacation)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Library and IT Helpdesks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Café Library &amp; Library Coffee Bar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Individual and group study spaces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Desktop PC’s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Rootes Grid – study space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The Breathing Space – relaxation   </a:t>
            </a:r>
          </a:p>
          <a:p>
            <a:pPr lvl="1"/>
            <a:r>
              <a:rPr lang="en-GB" sz="2600" dirty="0"/>
              <a:t>      area and leisure reading   	collection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600" dirty="0"/>
              <a:t>The Eating Place – relaxation area </a:t>
            </a:r>
          </a:p>
          <a:p>
            <a:pPr lvl="1"/>
            <a:r>
              <a:rPr lang="en-GB" sz="2600" dirty="0"/>
              <a:t>       just outside the Library</a:t>
            </a:r>
          </a:p>
          <a:p>
            <a:endParaRPr lang="en-GB" dirty="0"/>
          </a:p>
        </p:txBody>
      </p:sp>
      <p:pic>
        <p:nvPicPr>
          <p:cNvPr id="8" name="Content Placeholder 9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EE6B8709-6A15-D9CC-9D41-BA7EE8E8616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3525" r="23525"/>
          <a:stretch>
            <a:fillRect/>
          </a:stretch>
        </p:blipFill>
        <p:spPr>
          <a:xfrm>
            <a:off x="5981700" y="0"/>
            <a:ext cx="4554538" cy="6858000"/>
          </a:xfrm>
        </p:spPr>
      </p:pic>
    </p:spTree>
    <p:extLst>
      <p:ext uri="{BB962C8B-B14F-4D97-AF65-F5344CB8AC3E}">
        <p14:creationId xmlns:p14="http://schemas.microsoft.com/office/powerpoint/2010/main" val="2216125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E669F74-D9ED-7DB6-179E-2C5FB46D8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Usernames and passwords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D54271-EDC6-FEEB-4592-1336E2C51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800"/>
              <a:t>Your University username and password allows you to access all of our electronic resources</a:t>
            </a:r>
            <a:br>
              <a:rPr lang="en-GB" altLang="en-US" sz="2800"/>
            </a:br>
            <a:endParaRPr lang="en-GB" altLang="en-US" sz="280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800"/>
              <a:t>Use the Library pages as your starting point for databases and e-journals as we try to maintain the correct links</a:t>
            </a:r>
            <a:br>
              <a:rPr lang="en-GB" altLang="en-US" sz="2800"/>
            </a:br>
            <a:endParaRPr lang="en-GB" altLang="en-US" sz="280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GB" altLang="en-US" sz="2800"/>
              <a:t>Going from another page may mean that you are not recognised as a Warwick person and may be denied access or asked for payment</a:t>
            </a:r>
          </a:p>
        </p:txBody>
      </p:sp>
    </p:spTree>
    <p:extLst>
      <p:ext uri="{BB962C8B-B14F-4D97-AF65-F5344CB8AC3E}">
        <p14:creationId xmlns:p14="http://schemas.microsoft.com/office/powerpoint/2010/main" val="684864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1DAFB3-8FE3-2612-88B8-9423A70782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400" b="1"/>
              <a:t>Top tip: </a:t>
            </a:r>
            <a:r>
              <a:rPr lang="en-GB" sz="2400"/>
              <a:t>Lots of books are available electronically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D32EE8F-589E-3588-F264-CD7EE9DE9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Borrowing books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33880-0EC6-8B37-2138-A699C0BF4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888476"/>
            <a:ext cx="11192534" cy="45554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Borrow as many books as you need</a:t>
            </a:r>
            <a:br>
              <a:rPr lang="en-GB" sz="2400"/>
            </a:b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Issued for whole academic year</a:t>
            </a:r>
            <a:br>
              <a:rPr lang="en-GB" sz="2400"/>
            </a:b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Automatic renewals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No fines</a:t>
            </a:r>
            <a:br>
              <a:rPr lang="en-GB" sz="2400"/>
            </a:b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b="1"/>
              <a:t>Remember</a:t>
            </a:r>
            <a:r>
              <a:rPr lang="en-GB" sz="2400"/>
              <a:t>: all print books can be recalled earlier than the original due date.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Failure to return the book will prevent you from borrowing anything else and may result in you being invoiced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0696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People in a library with computers&#10;&#10;AI-generated content may be incorrect.">
            <a:extLst>
              <a:ext uri="{FF2B5EF4-FFF2-40B4-BE49-F238E27FC236}">
                <a16:creationId xmlns:a16="http://schemas.microsoft.com/office/drawing/2014/main" id="{152886AC-BEA3-8783-40C7-E6D0BA13A05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23525" r="23525"/>
          <a:stretch>
            <a:fillRect/>
          </a:stretch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BF5B56E-01CB-D7FA-7372-8E00ED9C2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and Collect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BCCA60-9E47-19A7-9859-853618866FE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302589"/>
            <a:ext cx="4860001" cy="518447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Order up to 10 items for collection from the Library</a:t>
            </a:r>
            <a:br>
              <a:rPr lang="en-GB" sz="2400"/>
            </a:b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We will email you when they ready for collection</a:t>
            </a:r>
            <a:br>
              <a:rPr lang="en-GB" sz="2400"/>
            </a:b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Pick up time will be approximately 48 hours</a:t>
            </a:r>
            <a:br>
              <a:rPr lang="en-GB" sz="2400"/>
            </a:b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For books out on loan to someone else, there will be a longer wait for the books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960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EF6EF-7AFD-053B-CD55-443C0EC5F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ontent Placeholder 33">
            <a:extLst>
              <a:ext uri="{FF2B5EF4-FFF2-40B4-BE49-F238E27FC236}">
                <a16:creationId xmlns:a16="http://schemas.microsoft.com/office/drawing/2014/main" id="{33477193-1475-0470-DA1E-A1941BD98D0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2589800"/>
            <a:ext cx="5076000" cy="400940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Floors 1 and 2 are study spaces: both individual and group study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altLang="en-US" sz="240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Psychology books are on Floor 3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altLang="en-US" sz="240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But you will find useful books on other floors as well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endParaRPr lang="en-US" altLang="en-US" sz="240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Happy to receive book suggestions</a:t>
            </a:r>
          </a:p>
          <a:p>
            <a:endParaRPr lang="en-GB"/>
          </a:p>
        </p:txBody>
      </p:sp>
      <p:sp>
        <p:nvSpPr>
          <p:cNvPr id="33" name="Text Placeholder 32">
            <a:extLst>
              <a:ext uri="{FF2B5EF4-FFF2-40B4-BE49-F238E27FC236}">
                <a16:creationId xmlns:a16="http://schemas.microsoft.com/office/drawing/2014/main" id="{1A0A5C8F-854A-13F9-FF17-87B378B1B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400"/>
              <a:t>Print books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9FCCCC3C-3833-B13D-4D3D-D4290EEF6A1E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Lots of textbooks are available electronically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Check via Library Search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/>
              <a:t>All work slightly differently – some good, some not so good!</a:t>
            </a:r>
          </a:p>
          <a:p>
            <a:endParaRPr lang="en-GB"/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1F301A5D-ACD5-992E-8589-48B9BDE66BF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400"/>
              <a:t>Electronic books</a:t>
            </a:r>
          </a:p>
        </p:txBody>
      </p:sp>
      <p:sp>
        <p:nvSpPr>
          <p:cNvPr id="31" name="Title 30">
            <a:extLst>
              <a:ext uri="{FF2B5EF4-FFF2-40B4-BE49-F238E27FC236}">
                <a16:creationId xmlns:a16="http://schemas.microsoft.com/office/drawing/2014/main" id="{9DD9CEA3-3F18-7BEF-E00D-2486D1AEB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Where are the books?</a:t>
            </a:r>
          </a:p>
        </p:txBody>
      </p:sp>
    </p:spTree>
    <p:extLst>
      <p:ext uri="{BB962C8B-B14F-4D97-AF65-F5344CB8AC3E}">
        <p14:creationId xmlns:p14="http://schemas.microsoft.com/office/powerpoint/2010/main" val="3918419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C0FC49-31E1-302F-9943-EB64DFACB53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sz="2800"/>
              <a:t>Check website for opening hours and study space availability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3542DE-1050-6472-0C88-7C3AB633048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79733" y="2452926"/>
            <a:ext cx="5076000" cy="28662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Main Library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Rootes Grid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PG Hub @Junction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5AA99F-85DC-0502-2411-D11CF2E347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400"/>
              <a:t>Main campus</a:t>
            </a:r>
          </a:p>
        </p:txBody>
      </p:sp>
      <p:pic>
        <p:nvPicPr>
          <p:cNvPr id="10" name="Content Placeholder 9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60CBC4E4-B53D-8424-A84C-EB2D8F1C6F7A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2"/>
          <a:stretch>
            <a:fillRect/>
          </a:stretch>
        </p:blipFill>
        <p:spPr>
          <a:xfrm>
            <a:off x="6943060" y="1796476"/>
            <a:ext cx="4210493" cy="3658026"/>
          </a:xfr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06E22247-E573-3707-AE08-58D0738B8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Library study spaces</a:t>
            </a:r>
          </a:p>
        </p:txBody>
      </p:sp>
    </p:spTree>
    <p:extLst>
      <p:ext uri="{BB962C8B-B14F-4D97-AF65-F5344CB8AC3E}">
        <p14:creationId xmlns:p14="http://schemas.microsoft.com/office/powerpoint/2010/main" val="3190102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39DB81-9AAF-243A-901D-F75A1D5B4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36DE47E-32FB-4168-AED1-ED63F9833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5411969" cy="1343425"/>
          </a:xfrm>
        </p:spPr>
        <p:txBody>
          <a:bodyPr/>
          <a:lstStyle/>
          <a:p>
            <a:r>
              <a:rPr lang="en-GB" sz="3200"/>
              <a:t>Accessibility</a:t>
            </a:r>
            <a:br>
              <a:rPr lang="en-GB" sz="3200"/>
            </a:br>
            <a:r>
              <a:rPr lang="en-GB" sz="2400"/>
              <a:t>https://warwick.ac.uk/services/library/using/accessibility/</a:t>
            </a:r>
            <a:br>
              <a:rPr lang="en-GB" sz="3200"/>
            </a:br>
            <a:br>
              <a:rPr lang="en-GB" sz="3200"/>
            </a:br>
            <a:br>
              <a:rPr lang="en-GB" sz="3200"/>
            </a:b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82F6AA0-CA50-86F8-AAB7-890EE5D9C8F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198408" y="1775637"/>
            <a:ext cx="5500263" cy="4706805"/>
          </a:xfrm>
        </p:spPr>
        <p:txBody>
          <a:bodyPr/>
          <a:lstStyle/>
          <a:p>
            <a:pPr lvl="1"/>
            <a:endParaRPr lang="en-GB" sz="2600"/>
          </a:p>
          <a:p>
            <a:r>
              <a:rPr lang="en-GB" sz="2400">
                <a:solidFill>
                  <a:srgbClr val="383838"/>
                </a:solidFill>
                <a:latin typeface="+mn-lt"/>
              </a:rPr>
              <a:t>Services and facilities to support students with disabilities or learning differences</a:t>
            </a:r>
            <a:endParaRPr lang="en-GB" sz="2400">
              <a:latin typeface="+mn-lt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>
                <a:latin typeface="+mn-lt"/>
              </a:rPr>
              <a:t>Study rooms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>
                <a:latin typeface="+mn-lt"/>
              </a:rPr>
              <a:t>Software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>
                <a:latin typeface="+mn-lt"/>
              </a:rPr>
              <a:t>Loanable equipment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>
                <a:latin typeface="+mn-lt"/>
              </a:rPr>
              <a:t>Adjustable furniture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>
                <a:latin typeface="+mn-lt"/>
              </a:rPr>
              <a:t>Productivity Tools</a:t>
            </a:r>
          </a:p>
          <a:p>
            <a:pPr lvl="1"/>
            <a:endParaRPr lang="en-GB">
              <a:latin typeface="+mn-lt"/>
            </a:endParaRPr>
          </a:p>
          <a:p>
            <a:pPr lvl="1"/>
            <a:endParaRPr lang="en-GB">
              <a:latin typeface="+mn-lt"/>
            </a:endParaRPr>
          </a:p>
          <a:p>
            <a:pPr lvl="1"/>
            <a:endParaRPr lang="en-GB" sz="2800">
              <a:latin typeface="+mn-lt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GB" sz="2600"/>
          </a:p>
          <a:p>
            <a:endParaRPr lang="en-GB"/>
          </a:p>
        </p:txBody>
      </p:sp>
      <p:pic>
        <p:nvPicPr>
          <p:cNvPr id="19" name="Picture Placeholder 18">
            <a:extLst>
              <a:ext uri="{FF2B5EF4-FFF2-40B4-BE49-F238E27FC236}">
                <a16:creationId xmlns:a16="http://schemas.microsoft.com/office/drawing/2014/main" id="{BCC02E12-9770-F95C-9A57-3CCFDC5D78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/>
          <a:stretch/>
        </p:blipFill>
        <p:spPr>
          <a:xfrm>
            <a:off x="6096000" y="0"/>
            <a:ext cx="4554000" cy="6858000"/>
          </a:xfrm>
        </p:spPr>
      </p:pic>
    </p:spTree>
    <p:extLst>
      <p:ext uri="{BB962C8B-B14F-4D97-AF65-F5344CB8AC3E}">
        <p14:creationId xmlns:p14="http://schemas.microsoft.com/office/powerpoint/2010/main" val="5855812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518A47C-8A62-26F3-9FD4-D162EC556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Finding Books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16BC53-B80B-E140-BA5B-567ABD65DBED}"/>
              </a:ext>
            </a:extLst>
          </p:cNvPr>
          <p:cNvSpPr txBox="1"/>
          <p:nvPr/>
        </p:nvSpPr>
        <p:spPr>
          <a:xfrm>
            <a:off x="2636874" y="4742121"/>
            <a:ext cx="893135" cy="369332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0BD66C-F4F6-4F23-8DBE-E6E1BEA30F9A}"/>
              </a:ext>
            </a:extLst>
          </p:cNvPr>
          <p:cNvSpPr txBox="1"/>
          <p:nvPr/>
        </p:nvSpPr>
        <p:spPr>
          <a:xfrm>
            <a:off x="4795284" y="2594344"/>
            <a:ext cx="1158949" cy="524718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endParaRPr lang="en-GB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78E496AE-301E-8560-8129-9FFD251613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63" y="2026191"/>
            <a:ext cx="11191875" cy="32929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3AD1F50-A17C-F825-2017-74BAF18CE8BD}"/>
              </a:ext>
            </a:extLst>
          </p:cNvPr>
          <p:cNvSpPr/>
          <p:nvPr/>
        </p:nvSpPr>
        <p:spPr>
          <a:xfrm>
            <a:off x="4667693" y="1903228"/>
            <a:ext cx="1286540" cy="52471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909596-6293-60D1-303E-EF5996DC794E}"/>
              </a:ext>
            </a:extLst>
          </p:cNvPr>
          <p:cNvSpPr/>
          <p:nvPr/>
        </p:nvSpPr>
        <p:spPr>
          <a:xfrm>
            <a:off x="2636874" y="3785191"/>
            <a:ext cx="893135" cy="4678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206CA9-9D21-79EF-9ED1-89CED07A3872}"/>
              </a:ext>
            </a:extLst>
          </p:cNvPr>
          <p:cNvSpPr/>
          <p:nvPr/>
        </p:nvSpPr>
        <p:spPr>
          <a:xfrm>
            <a:off x="1679944" y="4274289"/>
            <a:ext cx="2519916" cy="46783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AA5A42F-E665-D5AB-9B9D-674943A5D6A8}"/>
              </a:ext>
            </a:extLst>
          </p:cNvPr>
          <p:cNvSpPr/>
          <p:nvPr/>
        </p:nvSpPr>
        <p:spPr>
          <a:xfrm>
            <a:off x="3753293" y="4816549"/>
            <a:ext cx="914400" cy="38356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439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683C7-6DBD-7BDA-F926-55479BA97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7C9C57-3ECF-9A2F-5A8A-C9F23113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Finding Books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3699980-3A5A-3F80-DF93-BE788C780E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9734" y="1073889"/>
            <a:ext cx="11300380" cy="54438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CFD697B-3223-C931-3816-3CBBC5FCECA4}"/>
              </a:ext>
            </a:extLst>
          </p:cNvPr>
          <p:cNvSpPr/>
          <p:nvPr/>
        </p:nvSpPr>
        <p:spPr>
          <a:xfrm>
            <a:off x="5082363" y="3678865"/>
            <a:ext cx="2498651" cy="383567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4C9728E-11FB-51B2-0A81-171C4689D389}"/>
              </a:ext>
            </a:extLst>
          </p:cNvPr>
          <p:cNvSpPr/>
          <p:nvPr/>
        </p:nvSpPr>
        <p:spPr>
          <a:xfrm>
            <a:off x="5082363" y="5582093"/>
            <a:ext cx="1977656" cy="48909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EBC062-DB80-CAB4-20FC-6C2CE456FA16}"/>
              </a:ext>
            </a:extLst>
          </p:cNvPr>
          <p:cNvSpPr/>
          <p:nvPr/>
        </p:nvSpPr>
        <p:spPr>
          <a:xfrm>
            <a:off x="669851" y="5029200"/>
            <a:ext cx="1679944" cy="552893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58109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FFB1D2-C603-8954-FA7F-29E541CB7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Finding Research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27A412-60BE-5650-7BDB-A358DE83E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972" y="1148316"/>
            <a:ext cx="10738883" cy="5486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9C7926-0587-75DA-1E29-A2B3FF53889D}"/>
              </a:ext>
            </a:extLst>
          </p:cNvPr>
          <p:cNvSpPr/>
          <p:nvPr/>
        </p:nvSpPr>
        <p:spPr>
          <a:xfrm>
            <a:off x="5667153" y="4082902"/>
            <a:ext cx="2498652" cy="1222745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46B856-DB2B-A037-442E-03EC8E49BD8D}"/>
              </a:ext>
            </a:extLst>
          </p:cNvPr>
          <p:cNvSpPr/>
          <p:nvPr/>
        </p:nvSpPr>
        <p:spPr>
          <a:xfrm>
            <a:off x="2977116" y="1148316"/>
            <a:ext cx="2530549" cy="520996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8607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57797-9477-E923-9E29-AC65BDD34C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EA80FE-FA13-29C6-BFD3-2332CFE77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Online reading lists: PS906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70E65C9-EE18-75E0-357B-F2B3A2CD7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371600"/>
            <a:ext cx="11192534" cy="4947862"/>
          </a:xfrm>
        </p:spPr>
        <p:txBody>
          <a:bodyPr/>
          <a:lstStyle/>
          <a:p>
            <a:endParaRPr lang="en-GB" alt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800" dirty="0">
              <a:latin typeface="+mn-lt"/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D9202A-9544-A185-9222-5BF76DF80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438" y="1064248"/>
            <a:ext cx="9885926" cy="5562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6401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4F9F2-12FD-C38C-D6D0-DF3396B58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7347B4BE-E27B-266A-BBFB-2D535BC875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0534" y="310244"/>
            <a:ext cx="6948534" cy="4462760"/>
          </a:xfrm>
        </p:spPr>
        <p:txBody>
          <a:bodyPr/>
          <a:lstStyle/>
          <a:p>
            <a:pPr marL="457200" lvl="1"/>
            <a:r>
              <a:rPr lang="en-GB" sz="3200" dirty="0"/>
              <a:t>Psychology Guide</a:t>
            </a:r>
            <a:br>
              <a:rPr lang="en-GB" sz="3200" dirty="0"/>
            </a:br>
            <a:r>
              <a:rPr lang="en-GB" altLang="en-US" sz="24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https://warwick.libguides.com/psychology/home</a:t>
            </a:r>
            <a:br>
              <a:rPr lang="en-GB" altLang="en-US" sz="1800" dirty="0"/>
            </a:br>
            <a:br>
              <a:rPr lang="en-GB" altLang="en-US" sz="1800" dirty="0"/>
            </a:br>
            <a:r>
              <a:rPr lang="en-GB" altLang="en-US" sz="2800" dirty="0"/>
              <a:t>Economics, Psychology &amp; Philosophy Guide</a:t>
            </a:r>
            <a:br>
              <a:rPr lang="en-GB" altLang="en-US" sz="2800" dirty="0"/>
            </a:br>
            <a:r>
              <a:rPr lang="en-GB" altLang="en-US" sz="2400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https://warwick.libguides.com/epp</a:t>
            </a:r>
            <a:br>
              <a:rPr lang="en-GB" altLang="en-US" sz="2400" dirty="0">
                <a:solidFill>
                  <a:schemeClr val="accent2"/>
                </a:solidFill>
              </a:rPr>
            </a:br>
            <a:br>
              <a:rPr lang="en-GB" altLang="en-US" sz="2400" dirty="0">
                <a:solidFill>
                  <a:schemeClr val="accent2"/>
                </a:solidFill>
              </a:rPr>
            </a:br>
            <a:br>
              <a:rPr lang="en-GB" altLang="en-US" sz="2400" dirty="0">
                <a:solidFill>
                  <a:schemeClr val="accent2"/>
                </a:solidFill>
              </a:rPr>
            </a:br>
            <a:br>
              <a:rPr lang="en-GB" altLang="en-US" sz="2800" dirty="0"/>
            </a:br>
            <a:br>
              <a:rPr lang="en-GB" dirty="0"/>
            </a:b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5934016-E04F-41E1-0142-C8BF1D21253D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3051544"/>
            <a:ext cx="5305844" cy="361380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altLang="en-US" sz="28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Advice and guidance about: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 Databases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 Search techniques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 Referencing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 Books and Journals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 Research 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altLang="en-US" sz="2800" dirty="0">
              <a:latin typeface="+mn-lt"/>
            </a:endParaRPr>
          </a:p>
          <a:p>
            <a:pPr lvl="1"/>
            <a:endParaRPr lang="en-GB" altLang="en-US" sz="2800" dirty="0">
              <a:latin typeface="+mn-l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>
              <a:latin typeface="+mn-lt"/>
              <a:ea typeface="+mn-lt"/>
              <a:cs typeface="+mn-lt"/>
            </a:endParaRPr>
          </a:p>
          <a:p>
            <a:endParaRPr lang="en-US" sz="2800" dirty="0">
              <a:latin typeface="+mn-l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>
              <a:latin typeface="+mn-lt"/>
              <a:ea typeface="+mn-lt"/>
              <a:cs typeface="+mn-lt"/>
            </a:endParaRPr>
          </a:p>
        </p:txBody>
      </p:sp>
      <p:pic>
        <p:nvPicPr>
          <p:cNvPr id="13" name="Picture Placeholder 12" descr="A rocky shore with waves crashing on the rocks&#10;&#10;AI-generated content may be incorrect.">
            <a:extLst>
              <a:ext uri="{FF2B5EF4-FFF2-40B4-BE49-F238E27FC236}">
                <a16:creationId xmlns:a16="http://schemas.microsoft.com/office/drawing/2014/main" id="{F9E5D6C0-A35F-AA7C-1A46-49472A3D9E7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5"/>
          <a:srcRect l="1358" r="1358"/>
          <a:stretch>
            <a:fillRect/>
          </a:stretch>
        </p:blipFill>
        <p:spPr>
          <a:xfrm>
            <a:off x="7188200" y="0"/>
            <a:ext cx="5003800" cy="6858000"/>
          </a:xfrm>
        </p:spPr>
      </p:pic>
    </p:spTree>
    <p:extLst>
      <p:ext uri="{BB962C8B-B14F-4D97-AF65-F5344CB8AC3E}">
        <p14:creationId xmlns:p14="http://schemas.microsoft.com/office/powerpoint/2010/main" val="30548683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8E126-A7B9-BF0A-5121-BFD42712C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299FA34F-AD20-E9B6-5685-826A49B7D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070" y="310244"/>
            <a:ext cx="6898740" cy="1762342"/>
          </a:xfrm>
        </p:spPr>
        <p:txBody>
          <a:bodyPr/>
          <a:lstStyle/>
          <a:p>
            <a:br>
              <a:rPr lang="en-GB" sz="3200" dirty="0"/>
            </a:br>
            <a:r>
              <a:rPr lang="en-GB" sz="3200" dirty="0"/>
              <a:t>Help and advice</a:t>
            </a:r>
            <a:br>
              <a:rPr lang="en-GB" sz="3200" dirty="0"/>
            </a:br>
            <a:r>
              <a:rPr lang="en-GB" altLang="en-US" sz="24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https://warwick.libguides.com/psychology/home</a:t>
            </a:r>
            <a:br>
              <a:rPr lang="en-GB" dirty="0"/>
            </a:b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A91A7D89-E7F1-C1C9-6286-971DE227919E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703254"/>
            <a:ext cx="5305844" cy="496209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Which database to search?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How to put a search strategy together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Have you found too few or too many references?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Do you think that something is missing from your results?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Would you like your search strategy checking?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Saving and reporting your searches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Finding the full text of articles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altLang="en-US" sz="2400"/>
              <a:t>Managing your references</a:t>
            </a:r>
          </a:p>
          <a:p>
            <a:pPr lvl="1"/>
            <a:endParaRPr lang="en-GB" sz="2800">
              <a:latin typeface="+mn-lt"/>
              <a:ea typeface="+mn-lt"/>
              <a:cs typeface="+mn-lt"/>
            </a:endParaRPr>
          </a:p>
          <a:p>
            <a:endParaRPr lang="en-US" sz="2800">
              <a:latin typeface="+mn-lt"/>
              <a:ea typeface="+mn-lt"/>
              <a:cs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>
              <a:latin typeface="+mn-lt"/>
              <a:ea typeface="+mn-lt"/>
              <a:cs typeface="+mn-lt"/>
            </a:endParaRPr>
          </a:p>
        </p:txBody>
      </p:sp>
      <p:pic>
        <p:nvPicPr>
          <p:cNvPr id="13" name="Picture Placeholder 12" descr="A rocky shore with waves crashing on the rocks&#10;&#10;AI-generated content may be incorrect.">
            <a:extLst>
              <a:ext uri="{FF2B5EF4-FFF2-40B4-BE49-F238E27FC236}">
                <a16:creationId xmlns:a16="http://schemas.microsoft.com/office/drawing/2014/main" id="{B45CE18C-56D9-C5BA-5020-532C942F47E0}"/>
              </a:ext>
            </a:extLst>
          </p:cNvPr>
          <p:cNvPicPr>
            <a:picLocks noGrp="1" noChangeAspect="1"/>
          </p:cNvPicPr>
          <p:nvPr>
            <p:ph type="pic" sz="quarter" idx="18"/>
          </p:nvPr>
        </p:nvPicPr>
        <p:blipFill>
          <a:blip r:embed="rId4"/>
          <a:srcRect l="1358" r="1358"/>
          <a:stretch>
            <a:fillRect/>
          </a:stretch>
        </p:blipFill>
        <p:spPr>
          <a:xfrm>
            <a:off x="7188200" y="0"/>
            <a:ext cx="5003800" cy="6858000"/>
          </a:xfrm>
        </p:spPr>
      </p:pic>
    </p:spTree>
    <p:extLst>
      <p:ext uri="{BB962C8B-B14F-4D97-AF65-F5344CB8AC3E}">
        <p14:creationId xmlns:p14="http://schemas.microsoft.com/office/powerpoint/2010/main" val="33389318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F3964-6534-2B35-5899-A2EE2FAED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1C08025-8CDF-DCC5-8E4D-F668C3E6D40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en-US" sz="24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https://warwick.libguides.com/psychology/databases</a:t>
            </a:r>
            <a:endParaRPr lang="en-GB" altLang="en-US" sz="2400" dirty="0">
              <a:solidFill>
                <a:schemeClr val="accent2"/>
              </a:solidFill>
            </a:endParaRPr>
          </a:p>
          <a:p>
            <a:endParaRPr lang="en-GB" altLang="en-US" dirty="0"/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8B7B1-337D-A484-6A5D-C0D518D1393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Search advice and techniques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800" dirty="0">
                <a:latin typeface="+mn-lt"/>
              </a:rPr>
              <a:t>Saving searches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D6C8B6-BF87-7BE6-F371-C0B4611ED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/>
              <a:t>Medline (covers </a:t>
            </a:r>
            <a:r>
              <a:rPr lang="en-GB" sz="2800" err="1"/>
              <a:t>PsycInfo</a:t>
            </a:r>
            <a:r>
              <a:rPr lang="en-GB" sz="2800"/>
              <a:t>)</a:t>
            </a:r>
          </a:p>
          <a:p>
            <a:endParaRPr lang="en-GB" sz="2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26233A-BCD3-8C08-FF3F-F2A78E1BBBD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800"/>
              <a:t>Conducting a systematic literature search</a:t>
            </a:r>
          </a:p>
          <a:p>
            <a:endParaRPr lang="en-GB" sz="280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8A2C2D4-90D8-931C-970A-35D697FA2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Library Online courses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4EA4B5C-4270-466E-8419-66E4294425E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2966484"/>
            <a:ext cx="5073091" cy="2489592"/>
          </a:xfrm>
        </p:spPr>
        <p:txBody>
          <a:bodyPr/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>
                <a:latin typeface="+mn-lt"/>
              </a:rPr>
              <a:t>Planning your searches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>
                <a:latin typeface="+mn-lt"/>
              </a:rPr>
              <a:t>Recording and documenting searches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>
                <a:latin typeface="+mn-lt"/>
              </a:rPr>
              <a:t>Managing references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800">
                <a:latin typeface="+mn-lt"/>
              </a:rPr>
              <a:t>Starting to sift</a:t>
            </a:r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845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03C15-4777-8E0C-D624-D94C762FA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939ACF0-A8B2-00F8-3CD3-5E025A3B0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Finding the full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9AC2FF-04F6-FB3C-47C7-4E079581D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733" y="1371600"/>
            <a:ext cx="11192534" cy="494786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Install </a:t>
            </a:r>
            <a:r>
              <a:rPr lang="en-GB" altLang="en-US" sz="2800" dirty="0" err="1">
                <a:latin typeface="+mn-lt"/>
              </a:rPr>
              <a:t>LibKey</a:t>
            </a:r>
            <a:r>
              <a:rPr lang="en-GB" altLang="en-US" sz="2800" dirty="0">
                <a:latin typeface="+mn-lt"/>
              </a:rPr>
              <a:t> Nomad extension to help find the full text of articles: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800" dirty="0">
                <a:solidFill>
                  <a:schemeClr val="accent2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https://warwick.ac.uk/services/library/find-resources/e-access/tools/</a:t>
            </a:r>
            <a:endParaRPr lang="en-GB" altLang="en-US" sz="2800" dirty="0">
              <a:solidFill>
                <a:schemeClr val="accent2"/>
              </a:solidFill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In Google Scholar, go to Settings &gt; Library Links &gt; Enter Warwick and select Warwick University &gt; Submit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altLang="en-US" sz="2800" dirty="0">
                <a:latin typeface="+mn-lt"/>
              </a:rPr>
              <a:t>Use the Get it for Me service to request material that is not available:</a:t>
            </a:r>
            <a:br>
              <a:rPr lang="en-GB" altLang="en-US" sz="2800" dirty="0">
                <a:latin typeface="+mn-lt"/>
              </a:rPr>
            </a:br>
            <a:r>
              <a:rPr lang="en-GB" altLang="en-US" sz="2800" dirty="0">
                <a:solidFill>
                  <a:schemeClr val="accent2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https://warwick.ac.uk/services/library/using/get-it-for-me/</a:t>
            </a:r>
            <a:endParaRPr lang="en-GB" altLang="en-US" sz="2800" dirty="0">
              <a:solidFill>
                <a:schemeClr val="accent2"/>
              </a:solidFill>
              <a:latin typeface="+mn-lt"/>
            </a:endParaRPr>
          </a:p>
          <a:p>
            <a:endParaRPr lang="en-GB" altLang="en-US" sz="2800" dirty="0">
              <a:latin typeface="+mn-lt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altLang="en-US" sz="2800" dirty="0">
              <a:latin typeface="+mn-lt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9374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CBD38-1896-9A08-4DD5-216E065EE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E8347EA8-F690-095D-E420-6C96EEFD5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538538"/>
            <a:ext cx="4860001" cy="777457"/>
          </a:xfrm>
        </p:spPr>
        <p:txBody>
          <a:bodyPr/>
          <a:lstStyle/>
          <a:p>
            <a:r>
              <a:rPr lang="en-GB" sz="3200"/>
              <a:t>Referencing</a:t>
            </a:r>
            <a:br>
              <a:rPr lang="en-GB" sz="3200"/>
            </a:b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95D0189-4FD4-8C56-7459-5DC9F5535A4A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9733" y="1453243"/>
            <a:ext cx="4860001" cy="504552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800"/>
              <a:t>How will you keep track of the articles and books and other sources of information that you use in your assignments?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800"/>
              <a:t>How will you make sure that your references are in an accepted style?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800"/>
              <a:t>How will you make sure that your references are consistent?</a:t>
            </a:r>
          </a:p>
          <a:p>
            <a:endParaRPr lang="en-GB"/>
          </a:p>
        </p:txBody>
      </p:sp>
      <p:pic>
        <p:nvPicPr>
          <p:cNvPr id="19" name="Picture Placeholder 18" descr="A close-up of flowers&#10;&#10;AI-generated content may be incorrect.">
            <a:extLst>
              <a:ext uri="{FF2B5EF4-FFF2-40B4-BE49-F238E27FC236}">
                <a16:creationId xmlns:a16="http://schemas.microsoft.com/office/drawing/2014/main" id="{21C59B2F-E0D7-D4CC-2D4B-E10E2CE7D07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1999" y="0"/>
            <a:ext cx="4554000" cy="6858000"/>
          </a:xfrm>
        </p:spPr>
      </p:pic>
    </p:spTree>
    <p:extLst>
      <p:ext uri="{BB962C8B-B14F-4D97-AF65-F5344CB8AC3E}">
        <p14:creationId xmlns:p14="http://schemas.microsoft.com/office/powerpoint/2010/main" val="5684296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DB19C-34EB-6B12-7B76-2626BE299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52DABB8F-DB72-033B-66C7-BED58D147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3" y="326572"/>
            <a:ext cx="4860001" cy="702129"/>
          </a:xfrm>
        </p:spPr>
        <p:txBody>
          <a:bodyPr/>
          <a:lstStyle/>
          <a:p>
            <a:r>
              <a:rPr lang="en-GB" sz="3200"/>
              <a:t>Endnote</a:t>
            </a:r>
            <a:br>
              <a:rPr lang="en-GB" sz="3200"/>
            </a:br>
            <a:endParaRPr lang="en-GB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71C3CF8-FE69-72E3-6DC5-C5A02B6FE5D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77586" y="1028701"/>
            <a:ext cx="5417043" cy="564968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Install Endnote from IT Services</a:t>
            </a:r>
            <a:br>
              <a:rPr lang="en-GB" sz="2400" dirty="0"/>
            </a:b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Library runs training sessions and access to recorded webinars</a:t>
            </a:r>
            <a:br>
              <a:rPr lang="en-GB" sz="2400" dirty="0"/>
            </a:b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Create a Library of references</a:t>
            </a:r>
            <a:br>
              <a:rPr lang="en-GB" sz="2400" dirty="0"/>
            </a:b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Automatically formats references in your preferred referencing style</a:t>
            </a:r>
            <a:br>
              <a:rPr lang="en-GB" sz="2400" dirty="0"/>
            </a:b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Alternative software: Mendeley, Zotero</a:t>
            </a:r>
            <a:br>
              <a:rPr lang="en-GB" sz="2400" dirty="0"/>
            </a:br>
            <a:endParaRPr lang="en-GB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https://warwick.ac.uk/services/library/students/endnote/</a:t>
            </a:r>
            <a:endParaRPr lang="en-GB" sz="240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pic>
        <p:nvPicPr>
          <p:cNvPr id="19" name="Picture Placeholder 18" descr="A close-up of flowers&#10;&#10;AI-generated content may be incorrect.">
            <a:extLst>
              <a:ext uri="{FF2B5EF4-FFF2-40B4-BE49-F238E27FC236}">
                <a16:creationId xmlns:a16="http://schemas.microsoft.com/office/drawing/2014/main" id="{85C118D8-E5BB-875C-EB87-F7DEF0C3F17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81999" y="0"/>
            <a:ext cx="4554000" cy="6858000"/>
          </a:xfrm>
        </p:spPr>
      </p:pic>
    </p:spTree>
    <p:extLst>
      <p:ext uri="{BB962C8B-B14F-4D97-AF65-F5344CB8AC3E}">
        <p14:creationId xmlns:p14="http://schemas.microsoft.com/office/powerpoint/2010/main" val="11527408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02D7FE-08D8-F815-2B8C-93CBAF71C82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altLang="en-US" sz="24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https://warwick.ac.uk/services/library/students/library-online-courses/</a:t>
            </a:r>
            <a:endParaRPr lang="en-GB" altLang="en-US" sz="2400" dirty="0">
              <a:solidFill>
                <a:schemeClr val="accent2"/>
              </a:solidFill>
            </a:endParaRPr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AE65D-894E-86A6-5CDE-C3B0AFF9BD08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3200">
                <a:latin typeface="+mn-lt"/>
              </a:rPr>
              <a:t> </a:t>
            </a:r>
            <a:r>
              <a:rPr lang="en-GB" altLang="en-US" sz="2800">
                <a:latin typeface="+mn-lt"/>
              </a:rPr>
              <a:t>a good general introduction to referencing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>
                <a:latin typeface="+mn-lt"/>
              </a:rPr>
              <a:t>covers the Harvard and Vancouver styles of referencing</a:t>
            </a:r>
            <a:endParaRPr lang="en-GB" sz="2800">
              <a:latin typeface="+mn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AB584-140F-CAA8-4988-CD7492C25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sz="2800"/>
              <a:t>Introduction to Referencing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98DFCE-BD81-6C47-DB62-90ADB521B09D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/>
              <a:t>Passing off someone else’s work as your own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altLang="en-US" sz="2800"/>
              <a:t>Can get you into a lot of trouble!</a:t>
            </a:r>
            <a:endParaRPr lang="en-GB" sz="28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7C6B68C-E875-DCC1-9073-43EE0C2D7DA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GB" sz="2800"/>
              <a:t>Avoiding Plagiarism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E8D7EB1-4D92-4713-5819-DBFBAACF0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Library Online courses</a:t>
            </a:r>
          </a:p>
        </p:txBody>
      </p:sp>
    </p:spTree>
    <p:extLst>
      <p:ext uri="{BB962C8B-B14F-4D97-AF65-F5344CB8AC3E}">
        <p14:creationId xmlns:p14="http://schemas.microsoft.com/office/powerpoint/2010/main" val="25469410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67EF38-36F1-9044-78F7-4A6EA839C69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4932" r="10743" b="-1"/>
          <a:stretch>
            <a:fillRect/>
          </a:stretch>
        </p:blipFill>
        <p:spPr>
          <a:xfrm>
            <a:off x="5981999" y="10"/>
            <a:ext cx="4554000" cy="6857990"/>
          </a:xfrm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A9606DF-CCE2-386D-356B-DABC53ACBE3C}"/>
              </a:ext>
            </a:extLst>
          </p:cNvPr>
          <p:cNvSpPr txBox="1"/>
          <p:nvPr/>
        </p:nvSpPr>
        <p:spPr>
          <a:xfrm>
            <a:off x="499733" y="538538"/>
            <a:ext cx="4860001" cy="383567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/>
          <a:p>
            <a:pPr>
              <a:lnSpc>
                <a:spcPct val="80000"/>
              </a:lnSpc>
              <a:spcBef>
                <a:spcPct val="0"/>
              </a:spcBef>
              <a:spcAft>
                <a:spcPts val="600"/>
              </a:spcAft>
            </a:pPr>
            <a:r>
              <a:rPr lang="en-GB" sz="3000" b="1" i="0" kern="1200">
                <a:latin typeface="Aptos" panose="020B0004020202020204" pitchFamily="34" charset="0"/>
                <a:ea typeface="+mj-ea"/>
                <a:cs typeface="Calibri" panose="020F0502020204030204" pitchFamily="34" charset="0"/>
              </a:rPr>
              <a:t>AI is just another tool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CCF4EA-50EE-2F8F-7703-CF539702C34D}"/>
              </a:ext>
            </a:extLst>
          </p:cNvPr>
          <p:cNvSpPr txBox="1"/>
          <p:nvPr/>
        </p:nvSpPr>
        <p:spPr>
          <a:xfrm>
            <a:off x="499732" y="1770150"/>
            <a:ext cx="4860001" cy="3317700"/>
          </a:xfrm>
          <a:prstGeom prst="rect">
            <a:avLst/>
          </a:prstGeom>
        </p:spPr>
        <p:txBody>
          <a:bodyPr vert="horz" lIns="0" tIns="0" rIns="0" bIns="0" rtlCol="0">
            <a:normAutofit fontScale="92500" lnSpcReduction="20000"/>
          </a:bodyPr>
          <a:lstStyle/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en-GB" sz="2800" b="0" i="0" kern="1200" spc="30" baseline="0"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Use it appropriately – but don’t trust it</a:t>
            </a:r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en-GB" sz="2800" b="0" i="0" kern="1200" spc="30" baseline="0"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en-GB" sz="2800" b="0" i="0" kern="1200" spc="30" baseline="0"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Challenge everything</a:t>
            </a:r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en-GB" sz="2800" b="0" i="0" kern="1200" spc="30" baseline="0"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en-GB" sz="2800" b="0" i="0" kern="1200" spc="30" baseline="0"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Be curious</a:t>
            </a:r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en-GB" sz="2800" b="0" i="0" kern="1200" spc="30" baseline="0"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  <a:p>
            <a:pPr>
              <a:lnSpc>
                <a:spcPct val="104000"/>
              </a:lnSpc>
              <a:spcAft>
                <a:spcPts val="600"/>
              </a:spcAft>
            </a:pPr>
            <a:r>
              <a:rPr lang="en-GB" sz="2800" b="0" i="0" kern="1200" spc="30" baseline="0">
                <a:latin typeface="Aptos" panose="020B0004020202020204" pitchFamily="34" charset="0"/>
                <a:ea typeface="+mn-ea"/>
                <a:cs typeface="Calibri" panose="020F0502020204030204" pitchFamily="34" charset="0"/>
              </a:rPr>
              <a:t>Be critical</a:t>
            </a:r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en-GB" sz="1400" b="0" i="0" kern="1200" spc="30" baseline="0"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  <a:p>
            <a:pPr>
              <a:lnSpc>
                <a:spcPct val="104000"/>
              </a:lnSpc>
              <a:spcAft>
                <a:spcPts val="600"/>
              </a:spcAft>
            </a:pPr>
            <a:endParaRPr lang="en-GB" sz="1400" b="0" i="0" kern="1200" spc="30" baseline="0">
              <a:latin typeface="Aptos" panose="020B000402020202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4957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DBA2E-1503-A08D-7A60-397B6B0393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AEFD122-926B-855D-DACA-542E2D14C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365" y="326572"/>
            <a:ext cx="5710469" cy="1762342"/>
          </a:xfrm>
        </p:spPr>
        <p:txBody>
          <a:bodyPr/>
          <a:lstStyle/>
          <a:p>
            <a:r>
              <a:rPr lang="en-GB" sz="3200" dirty="0"/>
              <a:t>Guide to Artificial Intelligence:</a:t>
            </a:r>
            <a:br>
              <a:rPr lang="en-GB" sz="3200" dirty="0"/>
            </a:br>
            <a:r>
              <a:rPr lang="en-GB" sz="2400" dirty="0">
                <a:solidFill>
                  <a:srgbClr val="7030A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https://warwick.libguides.com/artificialintelligence</a:t>
            </a:r>
            <a:br>
              <a:rPr lang="en-GB" sz="2400" dirty="0"/>
            </a:br>
            <a:br>
              <a:rPr lang="en-GB" sz="3200" dirty="0"/>
            </a:br>
            <a:endParaRPr lang="en-GB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D21B82F-4496-EE9F-F75D-C7A4AF990720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277587" y="1407459"/>
            <a:ext cx="5372100" cy="527092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using AI at Warwick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  what it is &amp; how it works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   common uses &amp; applications</a:t>
            </a:r>
            <a:br>
              <a:rPr lang="en-GB" sz="2800" dirty="0"/>
            </a:b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   ethics and potential dangers</a:t>
            </a:r>
            <a:br>
              <a:rPr lang="en-GB" sz="2800" dirty="0"/>
            </a:b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 guidance on properly citing</a:t>
            </a:r>
          </a:p>
          <a:p>
            <a:r>
              <a:rPr lang="en-GB" sz="2800" dirty="0"/>
              <a:t>       and referencing AI tools and </a:t>
            </a:r>
          </a:p>
          <a:p>
            <a:r>
              <a:rPr lang="en-GB" sz="2800" dirty="0"/>
              <a:t>       resources in your academic </a:t>
            </a:r>
          </a:p>
          <a:p>
            <a:r>
              <a:rPr lang="en-GB" sz="2800" dirty="0"/>
              <a:t>       work</a:t>
            </a:r>
          </a:p>
        </p:txBody>
      </p:sp>
      <p:pic>
        <p:nvPicPr>
          <p:cNvPr id="13" name="Picture Placeholder 12">
            <a:extLst>
              <a:ext uri="{FF2B5EF4-FFF2-40B4-BE49-F238E27FC236}">
                <a16:creationId xmlns:a16="http://schemas.microsoft.com/office/drawing/2014/main" id="{0ECA3464-D030-596A-1B54-4884753DFEB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t="9" b="9"/>
          <a:stretch/>
        </p:blipFill>
        <p:spPr>
          <a:custGeom>
            <a:avLst/>
            <a:gdLst>
              <a:gd name="connsiteX0" fmla="*/ 0 w 3959504"/>
              <a:gd name="connsiteY0" fmla="*/ 0 h 6289040"/>
              <a:gd name="connsiteX1" fmla="*/ 3959504 w 3959504"/>
              <a:gd name="connsiteY1" fmla="*/ 0 h 6289040"/>
              <a:gd name="connsiteX2" fmla="*/ 3959504 w 3959504"/>
              <a:gd name="connsiteY2" fmla="*/ 6289040 h 6289040"/>
              <a:gd name="connsiteX3" fmla="*/ 0 w 3959504"/>
              <a:gd name="connsiteY3" fmla="*/ 6289040 h 628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59504" h="6289040">
                <a:moveTo>
                  <a:pt x="0" y="0"/>
                </a:moveTo>
                <a:lnTo>
                  <a:pt x="3959504" y="0"/>
                </a:lnTo>
                <a:lnTo>
                  <a:pt x="3959504" y="6289040"/>
                </a:lnTo>
                <a:lnTo>
                  <a:pt x="0" y="628904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95802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69801-9D7E-FEC2-A003-100F0FC24FA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9733" y="1616529"/>
            <a:ext cx="5345896" cy="383954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Contact us: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2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Samantha.A.Johnson@warwick.ac.uk</a:t>
            </a:r>
            <a:endParaRPr lang="en-GB" sz="28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Chris.Bark@warwick.ac.uk</a:t>
            </a:r>
            <a:endParaRPr lang="en-GB" sz="28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Book a one to one appointment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78CC461-F005-BCFF-15CC-B57448D2575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619166" y="1747157"/>
            <a:ext cx="5073091" cy="370891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Contact the Library:</a:t>
            </a:r>
            <a:endParaRPr lang="en-GB" sz="2800" dirty="0">
              <a:solidFill>
                <a:srgbClr val="A399F4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library@warwick.ac.uk</a:t>
            </a:r>
            <a:endParaRPr lang="en-GB" sz="28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Check out the Psychology Guide: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sz="2800" dirty="0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https://warwick.libguides.com/psychology/home</a:t>
            </a:r>
            <a:endParaRPr lang="en-GB" altLang="en-US" sz="28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92F72E6-DEDF-D9AF-2C88-B03794309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Further help and advice</a:t>
            </a:r>
          </a:p>
        </p:txBody>
      </p:sp>
    </p:spTree>
    <p:extLst>
      <p:ext uri="{BB962C8B-B14F-4D97-AF65-F5344CB8AC3E}">
        <p14:creationId xmlns:p14="http://schemas.microsoft.com/office/powerpoint/2010/main" val="56660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41ACD-9186-F13E-E1BD-6E595ADB42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732" y="1010093"/>
            <a:ext cx="4860000" cy="2806995"/>
          </a:xfrm>
        </p:spPr>
        <p:txBody>
          <a:bodyPr/>
          <a:lstStyle/>
          <a:p>
            <a:r>
              <a:rPr lang="en-GB"/>
              <a:t>Thank You and Good Luck!</a:t>
            </a:r>
          </a:p>
        </p:txBody>
      </p:sp>
      <p:pic>
        <p:nvPicPr>
          <p:cNvPr id="27" name="Picture Placeholder 26" descr="A group of women walking outside of a library&#10;&#10;AI-generated content may be incorrect.">
            <a:extLst>
              <a:ext uri="{FF2B5EF4-FFF2-40B4-BE49-F238E27FC236}">
                <a16:creationId xmlns:a16="http://schemas.microsoft.com/office/drawing/2014/main" id="{8AB34B09-C85A-D186-FBD4-718646CB0E4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6217" r="162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1942575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cf06aa6a-f4be-4b40-b5db-b274d659b1ef"/>
</p:tagLst>
</file>

<file path=ppt/theme/theme1.xml><?xml version="1.0" encoding="utf-8"?>
<a:theme xmlns:a="http://schemas.openxmlformats.org/drawingml/2006/main" name="UoW_Template_Black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UoW_Template_Yellow">
  <a:themeElements>
    <a:clrScheme name="UoW Colour Palette_Purple">
      <a:dk1>
        <a:srgbClr val="0C0C0C"/>
      </a:dk1>
      <a:lt1>
        <a:srgbClr val="FDFCFC"/>
      </a:lt1>
      <a:dk2>
        <a:srgbClr val="440379"/>
      </a:dk2>
      <a:lt2>
        <a:srgbClr val="FDFCFC"/>
      </a:lt2>
      <a:accent1>
        <a:srgbClr val="A399F4"/>
      </a:accent1>
      <a:accent2>
        <a:srgbClr val="440278"/>
      </a:accent2>
      <a:accent3>
        <a:srgbClr val="6CB6FF"/>
      </a:accent3>
      <a:accent4>
        <a:srgbClr val="50D6C1"/>
      </a:accent4>
      <a:accent5>
        <a:srgbClr val="FEDE7B"/>
      </a:accent5>
      <a:accent6>
        <a:srgbClr val="F0957F"/>
      </a:accent6>
      <a:hlink>
        <a:srgbClr val="A399F4"/>
      </a:hlink>
      <a:folHlink>
        <a:srgbClr val="44027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be7dd4-83b4-426f-bf97-c9b8f04eebab">
      <Terms xmlns="http://schemas.microsoft.com/office/infopath/2007/PartnerControls"/>
    </lcf76f155ced4ddcb4097134ff3c332f>
    <TaxCatchAll xmlns="d0ae7698-1053-4d7d-94dd-fa0ea45c4cd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EADDF345CDED42B949F547D0FBBA97" ma:contentTypeVersion="13" ma:contentTypeDescription="Create a new document." ma:contentTypeScope="" ma:versionID="2abd6752a126e216ec7c431e1cb6bd56">
  <xsd:schema xmlns:xsd="http://www.w3.org/2001/XMLSchema" xmlns:xs="http://www.w3.org/2001/XMLSchema" xmlns:p="http://schemas.microsoft.com/office/2006/metadata/properties" xmlns:ns2="edbe7dd4-83b4-426f-bf97-c9b8f04eebab" xmlns:ns3="d0ae7698-1053-4d7d-94dd-fa0ea45c4cd0" targetNamespace="http://schemas.microsoft.com/office/2006/metadata/properties" ma:root="true" ma:fieldsID="1883f86035746871c5c9e1462f741672" ns2:_="" ns3:_="">
    <xsd:import namespace="edbe7dd4-83b4-426f-bf97-c9b8f04eebab"/>
    <xsd:import namespace="d0ae7698-1053-4d7d-94dd-fa0ea45c4c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be7dd4-83b4-426f-bf97-c9b8f04eeba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ae7698-1053-4d7d-94dd-fa0ea45c4cd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71ff7d5-8bc2-4243-9697-0e8b3c07a9f2}" ma:internalName="TaxCatchAll" ma:showField="CatchAllData" ma:web="d0ae7698-1053-4d7d-94dd-fa0ea45c4c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889AE9-2A76-4CF2-8699-356903226B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299F2F-53D8-4F04-89F8-F8961CB59FBC}">
  <ds:schemaRefs>
    <ds:schemaRef ds:uri="edbe7dd4-83b4-426f-bf97-c9b8f04eebab"/>
    <ds:schemaRef ds:uri="http://purl.org/dc/dcmitype/"/>
    <ds:schemaRef ds:uri="http://www.w3.org/XML/1998/namespace"/>
    <ds:schemaRef ds:uri="http://schemas.openxmlformats.org/package/2006/metadata/core-properties"/>
    <ds:schemaRef ds:uri="d0ae7698-1053-4d7d-94dd-fa0ea45c4cd0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1B646590-58B9-4EB0-A33B-CBC297E40A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be7dd4-83b4-426f-bf97-c9b8f04eebab"/>
    <ds:schemaRef ds:uri="d0ae7698-1053-4d7d-94dd-fa0ea45c4cd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1144</Words>
  <Application>Microsoft Office PowerPoint</Application>
  <PresentationFormat>Widescreen</PresentationFormat>
  <Paragraphs>184</Paragraphs>
  <Slides>26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28" baseType="lpstr">
      <vt:lpstr>UoW_Template_Black</vt:lpstr>
      <vt:lpstr>UoW_Template_Yellow</vt:lpstr>
      <vt:lpstr>Welcome to the Library Samantha Johnson &amp; Chris Bark  Research &amp; Academic Support Librarians   </vt:lpstr>
      <vt:lpstr>How can we help? </vt:lpstr>
      <vt:lpstr>How can we help?</vt:lpstr>
      <vt:lpstr>Library Welcome Week Events</vt:lpstr>
      <vt:lpstr>Library Essentials </vt:lpstr>
      <vt:lpstr>Usernames and passwords</vt:lpstr>
      <vt:lpstr>Borrowing books</vt:lpstr>
      <vt:lpstr>Click and Collect</vt:lpstr>
      <vt:lpstr>Where are the books?</vt:lpstr>
      <vt:lpstr>Library study spaces</vt:lpstr>
      <vt:lpstr>Accessibility https://warwick.ac.uk/services/library/using/accessibility/   </vt:lpstr>
      <vt:lpstr>Finding Books</vt:lpstr>
      <vt:lpstr>Finding Books</vt:lpstr>
      <vt:lpstr>Finding Research</vt:lpstr>
      <vt:lpstr>Online reading lists: PS906</vt:lpstr>
      <vt:lpstr>Psychology Guide https://warwick.libguides.com/psychology/home  Economics, Psychology &amp; Philosophy Guide https://warwick.libguides.com/epp     </vt:lpstr>
      <vt:lpstr> Help and advice https://warwick.libguides.com/psychology/home </vt:lpstr>
      <vt:lpstr>Library Online courses</vt:lpstr>
      <vt:lpstr>Finding the full text</vt:lpstr>
      <vt:lpstr>Referencing </vt:lpstr>
      <vt:lpstr>Endnote </vt:lpstr>
      <vt:lpstr>Library Online courses</vt:lpstr>
      <vt:lpstr>PowerPoint Presentation</vt:lpstr>
      <vt:lpstr>Guide to Artificial Intelligence: https://warwick.libguides.com/artificialintelligence  </vt:lpstr>
      <vt:lpstr>Further help and advice</vt:lpstr>
      <vt:lpstr>Thank You and Good Luck!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 Seawright</dc:creator>
  <cp:lastModifiedBy>Johnson, Samantha</cp:lastModifiedBy>
  <cp:revision>4</cp:revision>
  <dcterms:created xsi:type="dcterms:W3CDTF">2025-03-11T16:19:18Z</dcterms:created>
  <dcterms:modified xsi:type="dcterms:W3CDTF">2026-09-30T14:20:52Z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0x010100F2EADDF345CDED42B949F547D0FBBA97</vt:lpwstr>
  </property>
  <property fmtid="{D5CDD505-2E9C-101B-9397-08002B2CF9AE}" pid="3" name="MediaServiceImageTags">
    <vt:lpwstr/>
  </property>
</Properties>
</file>