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4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5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6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798" r:id="rId4"/>
    <p:sldMasterId id="2147483813" r:id="rId5"/>
    <p:sldMasterId id="2147483828" r:id="rId6"/>
    <p:sldMasterId id="2147483843" r:id="rId7"/>
    <p:sldMasterId id="2147483858" r:id="rId8"/>
    <p:sldMasterId id="2147483873" r:id="rId9"/>
    <p:sldMasterId id="2147483888" r:id="rId10"/>
  </p:sldMasterIdLst>
  <p:notesMasterIdLst>
    <p:notesMasterId r:id="rId38"/>
  </p:notesMasterIdLst>
  <p:handoutMasterIdLst>
    <p:handoutMasterId r:id="rId39"/>
  </p:handoutMasterIdLst>
  <p:sldIdLst>
    <p:sldId id="265" r:id="rId11"/>
    <p:sldId id="326" r:id="rId12"/>
    <p:sldId id="345" r:id="rId13"/>
    <p:sldId id="334" r:id="rId14"/>
    <p:sldId id="385" r:id="rId15"/>
    <p:sldId id="386" r:id="rId16"/>
    <p:sldId id="387" r:id="rId17"/>
    <p:sldId id="388" r:id="rId18"/>
    <p:sldId id="284" r:id="rId19"/>
    <p:sldId id="390" r:id="rId20"/>
    <p:sldId id="391" r:id="rId21"/>
    <p:sldId id="392" r:id="rId22"/>
    <p:sldId id="401" r:id="rId23"/>
    <p:sldId id="394" r:id="rId24"/>
    <p:sldId id="393" r:id="rId25"/>
    <p:sldId id="395" r:id="rId26"/>
    <p:sldId id="396" r:id="rId27"/>
    <p:sldId id="405" r:id="rId28"/>
    <p:sldId id="407" r:id="rId29"/>
    <p:sldId id="402" r:id="rId30"/>
    <p:sldId id="397" r:id="rId31"/>
    <p:sldId id="398" r:id="rId32"/>
    <p:sldId id="399" r:id="rId33"/>
    <p:sldId id="412" r:id="rId34"/>
    <p:sldId id="327" r:id="rId35"/>
    <p:sldId id="400" r:id="rId36"/>
    <p:sldId id="384" r:id="rId37"/>
  </p:sldIdLst>
  <p:sldSz cx="12192000" cy="6858000"/>
  <p:notesSz cx="6858000" cy="9144000"/>
  <p:custDataLst>
    <p:tags r:id="rId4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Yellow" id="{45827EED-3254-2D48-B20C-27FF2F0542F5}">
          <p14:sldIdLst>
            <p14:sldId id="265"/>
            <p14:sldId id="326"/>
            <p14:sldId id="345"/>
            <p14:sldId id="334"/>
            <p14:sldId id="385"/>
            <p14:sldId id="386"/>
            <p14:sldId id="387"/>
            <p14:sldId id="388"/>
            <p14:sldId id="284"/>
            <p14:sldId id="390"/>
            <p14:sldId id="391"/>
            <p14:sldId id="392"/>
            <p14:sldId id="401"/>
            <p14:sldId id="394"/>
            <p14:sldId id="393"/>
            <p14:sldId id="395"/>
            <p14:sldId id="396"/>
            <p14:sldId id="405"/>
            <p14:sldId id="407"/>
            <p14:sldId id="402"/>
            <p14:sldId id="397"/>
            <p14:sldId id="398"/>
            <p14:sldId id="399"/>
            <p14:sldId id="412"/>
            <p14:sldId id="327"/>
            <p14:sldId id="400"/>
            <p14:sldId id="38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  <p188:author id="{FC9FCF26-F0F8-4972-3715-BDE043EC4023}" name="Lawson, Holly" initials="LH" userId="S::u2271473@live.warwick.ac.uk::0de7dddd-20ce-43a4-8d85-02704f67e7b2" providerId="AD"/>
  <p188:author id="{F73A01AF-3AAF-8A96-B34A-4ECD0F6DD2D2}" name="Bodely, Ana" initials="BA" userId="S::u2172734@live.warwick.ac.uk::08ec00ae-aea7-4bf9-9869-9b75fae083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0C0C"/>
    <a:srgbClr val="000000"/>
    <a:srgbClr val="FFFFFF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ACD0FC-D86A-0F94-723A-7995AC7EE1DC}" v="1" dt="2025-09-16T08:46:18.763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tags" Target="tags/tag1.xml"/><Relationship Id="rId45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notesMaster" Target="notesMasters/notesMaster1.xml"/><Relationship Id="rId46" Type="http://schemas.microsoft.com/office/2018/10/relationships/authors" Target="authors.xml"/><Relationship Id="rId20" Type="http://schemas.openxmlformats.org/officeDocument/2006/relationships/slide" Target="slides/slide10.xml"/><Relationship Id="rId4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62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18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651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650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A16B7-744E-B363-F2B8-C9A1141FC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897FDF-A287-D795-47D1-24359B5F2E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E8D32F-5170-9FE3-A127-C075E188C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298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E702E-1612-4BD1-3EF7-8DA49D1F2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6BB978-8975-3FBB-2790-70FAB77069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A236BF-1B9B-3C34-5E5D-65FE0B49F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789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8E1B1A-868A-10DC-8858-CCF35B41F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CAD6CA-C4BF-B498-189E-BF98F35C5D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2D9400-FF1C-CDAB-423F-AEABEADE51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233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FFDD19-3327-B00C-3486-211A3312D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EB2FFA-8F2C-2923-7AC8-B906C20C7D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05E37F-B46C-FEF5-1124-95EBEB5B1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772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C4E321-0182-2AC5-06F7-E378053B9D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CE8577-6785-CD88-8F9C-F348031710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3D77CF-BFAB-3B48-3794-2EBC04B73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354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3CCA0-3DA4-1044-F75F-F16C0C5FC0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426A44-BFE0-CCCB-72EA-2757A28C6E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EC7947-6EF3-2181-573E-34AA1C16B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019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D451B9-0400-CD51-1739-47D736B8A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00273B-8409-6B1E-497C-7E047B8CDE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444002-C446-B247-F0A7-8CB47E1686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394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2D959CA-205F-61E0-E849-0515F946BCD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BF3D1E0-7FC9-4E89-DFE7-5165B59500D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351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7675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646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7D1B03-4E4C-6186-9FF9-B3CE96432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E928B4F-3265-2263-5059-1418E9ED8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96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>
                <a:effectLst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effectLst/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1F82F2-0A6F-6A9F-373C-171253D5E9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8504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7C52-1CB5-33E3-B149-EAB12729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4F17C-6E19-B547-2E5A-436DE8D943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4A28-AC6D-EC48-BC79-45434858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805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773E-2150-96AA-393D-A238DD62D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4E834-52E2-2CB9-48D2-3F87AFD2B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0149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387A-CEA4-C08B-EBCD-990ADDEEA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FB76A-7C7D-A6E7-84B4-B4D0176F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216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E00DE-C468-A7DC-57DA-3D7B609B9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6C09-33F0-7683-FC8A-7E3AA4F1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5036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8BB6DF-82DA-20B1-861B-A213B26A0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341A7-FDFF-1392-D929-D43A7017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7805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A6640-69D1-E70A-2655-F0B4DAED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20949-F19A-616C-68AF-17C31119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60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D467372-F32E-DE9A-90D5-43011C637B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AF3E014-79B3-303B-9C48-044DCEB17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628D210-0C84-971E-A26F-3B2FE440CD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0909806-D6C8-D851-C1D5-EB899EC091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D4F384C1-07C3-D90A-BDA7-8B66B59C618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5E5D7F-8A7C-6EE9-409A-E74DEE1CE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CC3C885-19BC-3E17-8A93-2B1A7E5C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BD7BD88-0848-5288-8AA9-8D97F76E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0475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F8F3E0F-50EB-D7D9-1094-CBFCDE3AA3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29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6FD188F-21FA-C8C6-3224-86E0C1A098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FA05C-26C0-ABC7-F829-9277AFCB4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449682-B281-CE89-4793-ABF5A537F3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16841A6-ADBE-FF46-5903-3F2515996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500C2E1B-96D9-6987-FD2D-4DD6C85E6B7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FE950B5-7673-85AA-4B5D-328A2464DAF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ABC8A8A-E3E4-EAE3-E338-CA0EC14D7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74A7B0C-79A2-5881-24CD-81CB8D23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9828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A2BBA4F-C36D-F323-4D63-166E891C69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EF9C6BA-D1C2-C4AA-F310-A6CF2F0378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F4A69417-9EB9-4AB5-1760-4866F51D66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49A9E11-872C-1A48-5919-42AD1003B9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8527B8A-DFCB-809E-5EF8-489A4F74AF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578ED61-F222-E36E-4434-172A03EA82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E7AE6D1-96FE-506D-672C-C342A426D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0AF7C1B-AF7C-0268-014E-B3408A9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0952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234864E0-2D0C-04DE-49AD-1E08E6C280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C77142-FD44-791C-459E-0233791EE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412CDE-5708-F6B5-F4F8-FE0BC50FC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846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AFA8F0D-AE72-0FE4-8BB8-4E4CE972E7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F7C28-6C88-F213-D23A-E4C9BF92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1DB3-B63A-FF1F-74C0-2D30FDEDA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877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94AA410-AD0C-3427-D1EA-96A87F50BB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02F48-F88D-F6C0-5AB1-ADAC63DAA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DB20B8-FE68-934B-C748-AC5CD5169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2995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5D07C09-A3CF-199A-4C35-C21D40729D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023360-2D40-9E30-AF64-F725792B25F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2A38A2A-5040-F852-AAFD-179D3B4A07A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567259-CC7A-9907-9C5C-ED340D7F1A12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846CAEF-979B-73A3-E5AC-BA314E4CDD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23665714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5B82023-1872-0B29-989D-7CBF191A9A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8DFA1E0-4D75-34F7-6C42-F43C7C3062E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70A74EAE-B58D-D189-4BBA-8A2F041A791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3076403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965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1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3764D63-5C2F-1B66-30E7-13032CD015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EDADC40-EB9F-9244-18DC-21FE7EA2B7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5CD228-5C19-1634-812F-0C8358B850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FDB7BE5-FC74-185C-85FC-5BDDD3CA02D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5562BB3-0997-BC2D-7EBE-6E4EA273BB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EDA59FE-8335-3268-B2CF-917AF8947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2BA5C64-269D-2E74-1B77-B48FA5234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18F90CE-BCFD-6C99-EE37-9DA7FA469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311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017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6292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E6A203-953B-F765-6783-29C1BD9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445A163-7644-9D8A-EB2E-28984EDD3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4328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0CCC095-955B-D9F3-283A-32753ECE89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9760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4781-1C8C-B937-E1C2-FCEDE435C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CB45A-9CCC-6722-54ED-52BA6BABC3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72808-1082-6FB6-DCD6-6F1E6E8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9059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6D9E-78DC-4BD7-99DC-AC97577D2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3B840-7876-ED52-62F7-51A72E3AE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683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9290-7131-DE45-ABC9-63620DD2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537A-A761-3202-0BBF-1042C373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7028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61929-8F81-8E3F-5B37-AC1E2370D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2D4CB-7A56-0826-7F76-884D72498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19755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BE9F83-B8A7-9BDA-17F7-6020B9783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B933CD-FD5A-4ADC-D6B5-2E70E11D8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8822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F1CF5D-732D-66D4-7289-6849D8069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42FBA9-DFD7-6B49-A916-BF71EF1E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952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24D8582-267A-62B0-6375-52FBB6A95F0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A0D45-92CE-4AA7-0114-549FDCB721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42A49D-B936-0FB8-BC5C-EBB1B67D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0559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66DFE02-3922-DB47-CDA2-397BECDB411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9395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0C5DD64-2FBA-3D50-B525-3B0F9FF669E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FD3AA-01A6-8D07-F391-FBD97C3F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53D977-2176-6777-0E68-DE82DCCB0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76CF5E8-FCC3-3384-753F-AE1743390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387FE47-5CE4-76C2-401E-9B38A759E2F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15A27B3-E04F-BBBE-E564-AB652B3A07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3C17ED6-A7B8-C6F3-C41A-0AD1A338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F8E3EF6-8E6B-A779-2C5C-A1D5FD49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479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3A1727-81A1-4552-4F24-80C1424945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83D3F35-FEC2-3BA5-3DC1-38337AD035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97604C7-F06F-849B-20BD-46B562A01EB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5AA07DC2-5304-16B2-0B9E-0BB6EB668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0BFA2E6-1EE5-77CD-0CD7-CA9E98BD5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9D09C5-D351-4D31-17CE-13FBB13532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1EC6865-AD23-AEFF-4546-213FA1851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BBC4821-2989-7761-E9AF-7EA0D1F34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2339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CD5777-D403-D912-494B-0905096EF3F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9431A-7D7E-AFBA-5505-999340557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577F9C-FD22-6936-3105-12AA0900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545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53796BA5-A70C-F0B3-9FE1-8681A2A23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0CF0-82F4-B496-9D61-A56C93B0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6B78-0B43-E22D-66BD-0B6774CEA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4535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9C20D-FEBF-C9AE-EA3D-C0B6DE6CE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15C16E-2237-3D9A-42B4-89AFD6A64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0398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D3F15A-7755-86DE-90BB-0D71CDB936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20356-2F46-1123-55FF-DFD2EB2FF30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44EC55B-D7E4-4053-92B8-FB66A47B93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17B8E3-039A-9E03-CDB5-5927B8818E27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BC1056B-5EA8-4877-62BF-4137149AD9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052078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05060B-5843-BB4A-6A03-62247147D9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23E454-FB1D-0609-FC56-53FA95543E9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57C9E13D-98B4-1488-C4A7-99C32395D8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5615071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803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3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B2A602F-B51D-0A59-07FD-1AC1CD1518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6EBF-FD95-51E3-4F10-A159FCE95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30C0-4484-78A3-EDD5-F263669F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8150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502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D56FB0-D78B-9032-79F0-56E6DDE95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079FD-87C4-04AC-B43C-4BEE080B3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49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951A39-DA62-980B-B3A2-7EF27E621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0A355D-9A11-0C00-0302-0D717A40C84F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A2A98AE3-E1CB-23AE-7F02-F930EFE898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6258FE-C9AE-8A0E-063C-420B921D82DA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E759C60-4DB6-D24A-3C87-CC2390CF4D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3B0B68-0551-E511-1F5F-B2343E9FD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1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D918510-412A-5F29-812E-B643D993E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9C3BC3-4C83-7298-19AB-051EAF34866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49DFEBA-8C45-97E6-528F-BBB76271D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81EFBC-5DDF-0E56-4D9D-6E91752BE4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7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6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2DDC41-069C-6569-FD8D-DA3442F2A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FDC7C16-2B7D-58D4-01ED-D32438637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87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6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F418D34-AA8E-4C99-3102-43E12059DF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D7BF2ED-E99A-D2EF-2890-A53F927BF1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58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A911AAD-4208-8246-6AB8-9DCDFD5BE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0EDB3FE-29B0-955B-6F8E-FE051344F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0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656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B1DC5-77ED-1128-2382-8A5E015C8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1B0A0-49FC-C371-5B5A-33B1F5347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DBD9-EBBE-9171-3AA4-352B52A45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19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BCE634-ACEE-FFB5-E0D7-9D56B0111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CBC7E4-9C3A-0FAB-A51A-2ADF61DE1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34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E7A86D-8F1D-D88D-2E13-791D64D8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476C45-3BB1-C759-2CEC-03705A4A7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45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A231-C99C-C6FF-B4C9-43E5D4A90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7C9CD-7603-D725-4916-6660C84EE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6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8D36ED-B780-0F62-B431-999778793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DD79F2-69A0-AD15-9D88-B2A99ECF6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07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31139F-D5F0-415D-9896-0DE665299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E6DFEA-229D-07AD-37AC-67FD7E360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6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65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AD42AABE-4FE9-A141-624D-E44E67F8FBA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18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BF02B868-6115-47A1-7D39-F1E61DEA8B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51DD6D0-860D-BE7D-BC4C-E22637231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F82DC80-0538-92AF-341F-E870691B8A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66CEB78-2398-0144-603C-0ED8A19548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C2299EA-FCE7-AFFC-5759-F01FE04B373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5C4D8C3-25AF-36F5-6AF6-C76ABC3F06C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647F01-51C1-2272-A03F-6C86EA881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907D16D-B8EC-A815-8846-CC790C337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020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B8984DF6-A1FE-D622-A441-CCD458F0F2D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32D5F7EE-2D6F-F20E-5AFD-7C470CE8D0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0B76B560-08A6-15E4-4527-FACBE90376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58695BCB-0C2C-A89C-C87D-F43A9F01BBA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BDD9912-76FB-0977-3EEB-9319478B9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4FBA892-4AE7-3C6D-35F6-6D8734858E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F3E0872F-75AF-C5BB-C052-616FD8488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6749FB4-179F-027F-9BE9-9ADEC4B6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62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1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9EAFD1C-F405-88E0-28B0-8071B95223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48BCE1-1E88-B057-3BAE-860FB0678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7D6261-77FB-2E09-A67C-E9CC3B14C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680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45C280B-4D32-AF2A-95A4-738B32B4B9B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7653-8164-6DEC-E9BE-54DA0FF9E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D766-B795-CEA0-17D5-CFF0AC875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3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AE0ECF-7FD0-796A-2323-5E7937849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66F893-DB8C-2932-E98A-E860C127B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3543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26FD46-2E55-87FF-F0B3-A17A0C3DF6F8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282104C-1BBA-3D79-5319-A46C88E85C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8D4A99-E1E1-3139-1236-6EA3B7C13551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B52B6039-B8A2-14D4-A5B5-B1C659649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8769719-C365-1034-77ED-D3B1ACDC1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1E67D21-2834-FB76-C441-0440A6334F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431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CA75AEC-C41C-BFAB-96B1-80581DDF1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57B473-A786-0A68-6A97-AA566502DD6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6ED615C-BA52-DE54-6E80-D65CEA344F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5B01B66-5EB2-C395-D920-6AC9A14F9B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950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822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6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78F-115A-2E4B-2DD5-883A8478AE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BCBA2-980E-EB6A-96D1-DA26D7067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7A4D-2DF2-9658-F124-D3258C098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081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1688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D98896-83DF-6A21-1A43-C2633EAB2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47CB46-A89C-F1F7-F942-979B4D697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5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684A845-46C3-33DA-CA23-5D8B7F1FD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E9D5C80-43CB-B93C-AFEF-243C2D123E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916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CDB55-15B8-121C-9A95-E50F7B5D8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09629B-2E3D-8D47-E492-E4A5A92D9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A95B-F761-5DAE-DA12-BB84C34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C56F5-70C7-6B90-D9C5-30B098A22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F16-8026-9430-DFC0-2804BED2C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242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CE34-40F0-EC27-F6DC-A9DFD33FD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A899-6463-CF85-2673-DC139035F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91D9-CCA9-A9B9-5586-20666977E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ABDC7-BB7A-5EDA-21BA-97E1A0205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A34389-1F12-66E3-6C69-B610591E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4017DD-C813-3043-7FB0-A35D3B5C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3B0015-6C6D-3EC4-6761-F5A070AC6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DC7190-6158-888C-B0C7-CDFA1C4B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794E-F310-4D49-6A04-DB1BE6A40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6C7A-ABDE-E96E-4925-133771EC2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058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D2BE15D2-428D-7220-9547-DA01AED31FB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41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BAF59-55AD-BB20-0854-4F00E3D18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7F7BC55-3BC8-B89D-7919-0E86A543B5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EF2CC0D-E565-F017-AE91-CB0C2E441F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4856EA-8ADC-3DB3-F2A2-2F26B8486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27F0CE-9DAF-4D31-CA8F-A32C049CA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58EF5B5-50B6-097D-254A-DC0302C1E7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E07138AA-8105-84D9-677F-DAC3332DE7D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CAD70-D10E-930A-16EA-FD228228C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2A1544-8B5E-1EBA-9577-83CE7B0EA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05C08EB-46CF-FA11-3595-6C3BEAF4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9796065-C488-2296-40DE-B6F40F6B3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AFEC1-AE66-D8B4-E6D2-27C8EB892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426AEF-67DB-0719-C906-7D7AB502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4DFF7-D728-A0BD-BB56-56B0DBF62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9431-194F-E6E0-3EF3-3906DCBC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2D668-9298-B429-8245-1BC16281F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BA17-7B7D-899F-84F8-292CA768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884091-69C6-4322-83B8-C2BD56341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026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CDA39D1-C067-433E-BEEB-1E5A3359C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889796-979E-8AF1-9D58-7D0FDF3D416A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DFDF015-8CB2-7AE0-CC71-02DC2C8A9D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9CE45D-5663-1B62-E264-FE43A462B86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C196A81-C5EF-AD47-CDBF-98F74EE14A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138949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5ED1A46-D6DD-5265-ACD4-B99C67E04B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7340E-4B53-CC7A-7B58-E4712BCE07C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06FCE97C-D04A-21AE-E2D4-C31176C5C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827618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7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1C24B-12B7-0554-7338-E5606F2B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7862-307E-AF7C-BB5A-27151186C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227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A6F234A-02BD-CEA1-53B6-A3CBD82D9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4FD2369-CA15-45D0-6135-4B67E4FCCD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554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2FAD600-88E4-8EA1-EA4A-51A35A21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AF68AB-F850-E589-CE1A-0CA739524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78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F0B37E-1851-C4C9-6600-DBA2A6B5C6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72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BE98-0E22-15AB-65C2-C9AE1F66A1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051A74-FD7C-83D5-AE8A-B170E2565F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BCF1B-F604-B3B2-27A6-880F4008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3211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0805D-7AC6-DB66-3B58-C71820789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ED5DF8-DAFE-B042-8CE9-DF893AC62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820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4A198-F735-E4E3-DC6D-10CE25D63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71E6F-1396-52E5-82BD-6506E1A9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968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ED21-5FF2-403A-ACD9-35D71678F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77FA-076F-357B-040E-A4496664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354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5625F-7166-08D0-823D-AE6132CE7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45DE84D-61FF-419F-38A2-5DF443C1E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415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B4DE8A-BD61-46DB-0E87-D7E804731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06EEC-BB4E-2CDD-13A7-E2E502448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24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06CB4-AC58-14FD-F861-6D4E32A97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24AA-293B-0768-DE23-1F5E04F4E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723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55ED7E7-6451-3D92-ECF5-AFFF791A07C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453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1538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37681FC-CB57-A783-CC7B-A0690E432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0EF9FEF-9FC7-2805-A3DA-842211415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27B3970F-CF32-6E7B-7127-270E1D57E14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C002011-9DF8-0527-2C13-C31990238C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967279-7395-2E12-0B5F-67B8B30A58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717DBAC-3492-825A-FA55-FE65E816A2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4D852ED-6CD1-D7AB-F875-B6E3F846B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BF4FFC7-C85D-E46B-91C8-33DF6F266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642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B3FE2586-8C93-CEE4-B087-8FC1B211DE1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67E19A-5C25-CFA7-A2BC-1883830A1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DBAF6C-E7A5-A1E8-93F9-5D3F6723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175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F506A8E-EC3A-3A31-6F7F-FF188F7AFBC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65E1D-62B0-8AAB-F8E3-5B928309E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82DA3-A500-C2F7-C489-D1DEB5D98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19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42FACE8-73C3-8FB5-2BE9-8642456AFD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5E892E4-0A73-1495-1FA7-86BF8EFB3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F3E8F-51DF-36FC-E0BE-ECE629064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372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A8BF768-3ABC-598A-48EA-3A5080732E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69B04C-11B0-5E65-D8D1-75CB7E249202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07AB48F-2309-4BCF-D6E7-CB2C561E76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06EB4F-26D7-0089-2D17-9DD0A7C9DD5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76C3E90E-924C-F377-FA80-136D95D735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767811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BCB37D1-2523-762E-6DC4-DB31CB5807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C4DA4C-74B7-CB10-4D45-A09EBDA21DE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D0A2580-0001-9F70-6612-E3C46B31FB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763226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1823BB-39B4-3DFB-5031-B13325159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9EF935-4943-31DC-7AAC-7C1DB03F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6692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563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95D323A-2B78-EEBC-DA85-0E4EEC46D4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E3B281-6DA1-3BF1-68F7-E4CBC8D292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9075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AE35719-FA44-A163-BB88-1B8A4A445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09AF1F-D92E-6A9B-3F0C-EFF7A5E31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394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B8516D-47D9-14C7-8A37-4D8EBA2DA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CD01A2E-B837-A6F6-D4AB-D9E7B4711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7088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EA4A-9A60-48E7-C783-1DF04B0638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2F90A-D115-B139-91F8-349D3090A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C6D58-B907-2304-3A73-FE43477E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949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B6548-23BD-98E4-9CD2-2878F478E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27592-F46C-B92A-942C-96C668B8F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075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6D373-250A-B2CA-1130-B203D8FB4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7372-2C15-57D9-2B2B-79BD2F774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0053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8172A-3973-112E-D77F-1638E34FB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971DC-1654-C4EA-4403-B24156FC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4071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7F04A8-0659-0BC0-1F60-0CA420722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12AB3F-B3C5-4D72-D499-17479169C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11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CC283C8-455F-B22C-BEA9-755168596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0A80B36-076B-4AA7-3AB4-F70EB307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5808C7-E9C2-576C-1081-FCC08E045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605128-C4BA-81A1-674F-E6C5A486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4972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AAB078F-C61F-F400-75D1-C0E650759B7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802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7D8562E8-8EE1-F707-0B55-391E672885F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DBE6469-5230-F5E7-5350-4413AD462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FCAD50C-5473-7D00-E9F5-402EEA3767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9888C3B-D4C0-FCF9-B65B-9548EC0BC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1283586-8F79-3E56-6709-FA9D1E6159B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D49DF9A-7E25-18BB-6501-FA58CEF9F92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01B4DAC-4FDE-E171-9C79-FF47ACD4B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3C7CB9D-FF0F-140C-45B7-E43A53DB6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895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F92AAE4-E1DF-DFF2-3A75-00998EF265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A977D85-B4DF-47E5-6C71-68A171043B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AA1373D1-1158-3D20-DC3D-0FA72752B9E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E908BB2D-E9C9-5813-EBA4-18F79E8EB0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E33571-634F-C20F-9F05-D717F78D32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511362B-B5AD-3EE7-533E-A4F1F576E2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7B9D4EA-0328-4677-CC9B-EAD14819E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6430A9F-7417-2F65-0374-C906EBF00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2561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2AD944FB-0179-DD12-A466-F07875F378A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9A33BE5-B184-D376-8DF7-2B1964933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F793601-8B4C-CFE5-553C-99E51078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31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EE8C31F9-4188-ABD5-E59C-BFECC762CDE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199E5-97A7-BECE-B5FB-AA0E589FB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623F9-0289-6176-39D6-A10C7311D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621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C4C8669-4406-D169-EC0D-D6A27A2F23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0C231-FE73-E51A-3F12-69B193BBF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CE1066-E500-2767-8998-5A150A7EC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129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D03EE39-10B2-73D2-1393-27923655DB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D327CD-3202-365A-43EA-E7A1F8E96B3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08E20F9-2E66-AE56-346F-E4B145573C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EA7794-4B4F-F598-A175-44B2B16E0EE9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2977DE28-957E-B147-E156-648406ABC7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83765525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ABEBCFA-51F6-E69F-BE22-155AFF9542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9AB000-5357-40B7-095A-4090EA2B73B7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F0A8F6F1-9EB1-1E30-5F3D-4D45417E41A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457059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238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1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3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3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18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23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20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B54D8-D7B1-2203-B766-9409401D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FB335F-FA44-36C1-190E-822346021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32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933" r:id="rId4"/>
    <p:sldLayoutId id="2147483803" r:id="rId5"/>
    <p:sldLayoutId id="2147483802" r:id="rId6"/>
    <p:sldLayoutId id="2147483903" r:id="rId7"/>
    <p:sldLayoutId id="2147483904" r:id="rId8"/>
    <p:sldLayoutId id="2147483905" r:id="rId9"/>
    <p:sldLayoutId id="2147483812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948" r:id="rId16"/>
    <p:sldLayoutId id="2147483949" r:id="rId17"/>
    <p:sldLayoutId id="2147483947" r:id="rId18"/>
    <p:sldLayoutId id="2147483936" r:id="rId19"/>
    <p:sldLayoutId id="214748395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C4D7240-D232-95F4-C21B-298DDD2BE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1DC63404-594E-BCA7-9102-08E61E3F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4251766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932" r:id="rId4"/>
    <p:sldLayoutId id="2147483818" r:id="rId5"/>
    <p:sldLayoutId id="2147483817" r:id="rId6"/>
    <p:sldLayoutId id="2147483906" r:id="rId7"/>
    <p:sldLayoutId id="2147483907" r:id="rId8"/>
    <p:sldLayoutId id="2147483908" r:id="rId9"/>
    <p:sldLayoutId id="2147483827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952" r:id="rId16"/>
    <p:sldLayoutId id="2147483953" r:id="rId17"/>
    <p:sldLayoutId id="2147483954" r:id="rId18"/>
    <p:sldLayoutId id="2147483937" r:id="rId19"/>
    <p:sldLayoutId id="214748395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DBD2B0-55F3-A63B-D200-9AE2F1458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1CF57D-73B6-439E-2ADE-A41FA70D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931" r:id="rId4"/>
    <p:sldLayoutId id="2147483833" r:id="rId5"/>
    <p:sldLayoutId id="2147483832" r:id="rId6"/>
    <p:sldLayoutId id="2147483909" r:id="rId7"/>
    <p:sldLayoutId id="2147483910" r:id="rId8"/>
    <p:sldLayoutId id="2147483911" r:id="rId9"/>
    <p:sldLayoutId id="2147483842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957" r:id="rId16"/>
    <p:sldLayoutId id="2147483958" r:id="rId17"/>
    <p:sldLayoutId id="2147483959" r:id="rId18"/>
    <p:sldLayoutId id="2147483938" r:id="rId19"/>
    <p:sldLayoutId id="214748396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93378A-6677-05CC-756F-EFA23F9CB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29DDE8-8C80-2680-ADC4-5D69C5A89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930" r:id="rId4"/>
    <p:sldLayoutId id="2147483848" r:id="rId5"/>
    <p:sldLayoutId id="2147483847" r:id="rId6"/>
    <p:sldLayoutId id="2147483912" r:id="rId7"/>
    <p:sldLayoutId id="2147483913" r:id="rId8"/>
    <p:sldLayoutId id="2147483914" r:id="rId9"/>
    <p:sldLayoutId id="2147483857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977" r:id="rId16"/>
    <p:sldLayoutId id="2147483978" r:id="rId17"/>
    <p:sldLayoutId id="2147483979" r:id="rId18"/>
    <p:sldLayoutId id="2147483939" r:id="rId19"/>
    <p:sldLayoutId id="214748398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C4EDBF-2CB8-82EC-24AE-78509B283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BE6DE3-225D-4767-1F5E-38B5898ED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3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929" r:id="rId4"/>
    <p:sldLayoutId id="2147483863" r:id="rId5"/>
    <p:sldLayoutId id="2147483862" r:id="rId6"/>
    <p:sldLayoutId id="2147483915" r:id="rId7"/>
    <p:sldLayoutId id="2147483916" r:id="rId8"/>
    <p:sldLayoutId id="2147483917" r:id="rId9"/>
    <p:sldLayoutId id="2147483872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972" r:id="rId16"/>
    <p:sldLayoutId id="2147483973" r:id="rId17"/>
    <p:sldLayoutId id="2147483974" r:id="rId18"/>
    <p:sldLayoutId id="2147483940" r:id="rId19"/>
    <p:sldLayoutId id="214748397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25403A-F43E-EF34-8303-65CBD3B6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4643D9-7BD4-18F8-5DA6-C51216EA2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9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928" r:id="rId4"/>
    <p:sldLayoutId id="2147483878" r:id="rId5"/>
    <p:sldLayoutId id="2147483877" r:id="rId6"/>
    <p:sldLayoutId id="2147483918" r:id="rId7"/>
    <p:sldLayoutId id="2147483919" r:id="rId8"/>
    <p:sldLayoutId id="2147483920" r:id="rId9"/>
    <p:sldLayoutId id="2147483887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967" r:id="rId16"/>
    <p:sldLayoutId id="2147483968" r:id="rId17"/>
    <p:sldLayoutId id="2147483969" r:id="rId18"/>
    <p:sldLayoutId id="2147483941" r:id="rId19"/>
    <p:sldLayoutId id="214748397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5FC056-23FE-5B0B-86D3-91AB6CA75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66C055-7738-F2B2-5C9C-0C5840A7D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3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924" r:id="rId4"/>
    <p:sldLayoutId id="2147483893" r:id="rId5"/>
    <p:sldLayoutId id="2147483892" r:id="rId6"/>
    <p:sldLayoutId id="2147483921" r:id="rId7"/>
    <p:sldLayoutId id="2147483922" r:id="rId8"/>
    <p:sldLayoutId id="2147483923" r:id="rId9"/>
    <p:sldLayoutId id="2147483902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62" r:id="rId16"/>
    <p:sldLayoutId id="2147483963" r:id="rId17"/>
    <p:sldLayoutId id="2147483964" r:id="rId18"/>
    <p:sldLayoutId id="2147483942" r:id="rId19"/>
    <p:sldLayoutId id="214748396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libguides.com/psychology/hom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3.xml"/><Relationship Id="rId5" Type="http://schemas.openxmlformats.org/officeDocument/2006/relationships/image" Target="../media/image27.jpeg"/><Relationship Id="rId4" Type="http://schemas.openxmlformats.org/officeDocument/2006/relationships/hyperlink" Target="https://warwick.libguides.com/epp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libguides.com/lifesciences/hom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3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libguides.com/psychology/databases" TargetMode="External"/><Relationship Id="rId1" Type="http://schemas.openxmlformats.org/officeDocument/2006/relationships/slideLayout" Target="../slideLayouts/slideLayout10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using/get-it-for-me/" TargetMode="External"/><Relationship Id="rId2" Type="http://schemas.openxmlformats.org/officeDocument/2006/relationships/hyperlink" Target="https://warwick.ac.uk/services/library/find-resources/e-access/tools/" TargetMode="External"/><Relationship Id="rId1" Type="http://schemas.openxmlformats.org/officeDocument/2006/relationships/slideLayout" Target="../slideLayouts/slideLayout10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students/endnote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1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library/students/library-online-courses/" TargetMode="External"/><Relationship Id="rId1" Type="http://schemas.openxmlformats.org/officeDocument/2006/relationships/slideLayout" Target="../slideLayouts/slideLayout10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Chris.Bark@warwick.ac.uk" TargetMode="External"/><Relationship Id="rId2" Type="http://schemas.openxmlformats.org/officeDocument/2006/relationships/hyperlink" Target="mailto:Samantha.A.Johnson@warwick.ac.uk" TargetMode="External"/><Relationship Id="rId1" Type="http://schemas.openxmlformats.org/officeDocument/2006/relationships/slideLayout" Target="../slideLayouts/slideLayout106.xml"/><Relationship Id="rId6" Type="http://schemas.openxmlformats.org/officeDocument/2006/relationships/hyperlink" Target="https://warwick.ac.uk/services/library/social-media" TargetMode="External"/><Relationship Id="rId5" Type="http://schemas.openxmlformats.org/officeDocument/2006/relationships/hyperlink" Target="mailto:library@warwick.ac.uk" TargetMode="External"/><Relationship Id="rId4" Type="http://schemas.openxmlformats.org/officeDocument/2006/relationships/hyperlink" Target="https://warwick.libguides.com/psychology/home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amantha.A.Johnson@warwick.ac.uk" TargetMode="External"/><Relationship Id="rId2" Type="http://schemas.openxmlformats.org/officeDocument/2006/relationships/hyperlink" Target="mailto:Library@warwick.ac.uk" TargetMode="External"/><Relationship Id="rId1" Type="http://schemas.openxmlformats.org/officeDocument/2006/relationships/slideLayout" Target="../slideLayouts/slideLayout105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hyperlink" Target="mailto:Chris.Bark@warwick.ac.u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FCA4B0-E9A2-FB9D-72E9-83E1D42DB8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26F25D-EC5E-3B3B-B3AA-ABE614EA3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889950"/>
            <a:ext cx="6542513" cy="5598712"/>
          </a:xfrm>
        </p:spPr>
        <p:txBody>
          <a:bodyPr/>
          <a:lstStyle/>
          <a:p>
            <a:r>
              <a:rPr lang="en-US"/>
              <a:t>Welcome to the Library</a:t>
            </a:r>
            <a:br>
              <a:rPr lang="en-US"/>
            </a:br>
            <a:r>
              <a:rPr lang="en-US" sz="2800"/>
              <a:t>Samantha Johnson &amp; Chris Bark</a:t>
            </a:r>
            <a:br>
              <a:rPr lang="en-US" sz="2800"/>
            </a:br>
            <a:br>
              <a:rPr lang="en-US" sz="2800"/>
            </a:br>
            <a:r>
              <a:rPr lang="en-US" sz="2800"/>
              <a:t>Research &amp; Academic Support Librarians</a:t>
            </a:r>
            <a:br>
              <a:rPr lang="en-US" sz="2800"/>
            </a:br>
            <a:br>
              <a:rPr lang="en-US" sz="2800"/>
            </a:br>
            <a:br>
              <a:rPr lang="en-US" sz="9600"/>
            </a:br>
            <a:endParaRPr lang="en-GB"/>
          </a:p>
        </p:txBody>
      </p:sp>
      <p:pic>
        <p:nvPicPr>
          <p:cNvPr id="7" name="Picture Placeholder 6" descr="A building with a bridge over the entrance&#10;&#10;AI-generated content may be incorrect.">
            <a:extLst>
              <a:ext uri="{FF2B5EF4-FFF2-40B4-BE49-F238E27FC236}">
                <a16:creationId xmlns:a16="http://schemas.microsoft.com/office/drawing/2014/main" id="{E0CB3D18-BDA6-CBD5-564C-1FC2ACBE493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4824" r="248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7110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C0FC49-31E1-302F-9943-EB64DFACB5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z="2800"/>
              <a:t>Check website for opening hours and study space availability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542DE-1050-6472-0C88-7C3AB633048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9733" y="2452926"/>
            <a:ext cx="5076000" cy="286627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Main Library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Rootes Grid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Learning Grid at University House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PG Hub @Junction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5AA99F-85DC-0502-2411-D11CF2E347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/>
              <a:t>Main campus</a:t>
            </a:r>
          </a:p>
        </p:txBody>
      </p:sp>
      <p:pic>
        <p:nvPicPr>
          <p:cNvPr id="10" name="Content Placeholder 9" descr="A group of people sitting at a table&#10;&#10;AI-generated content may be incorrect.">
            <a:extLst>
              <a:ext uri="{FF2B5EF4-FFF2-40B4-BE49-F238E27FC236}">
                <a16:creationId xmlns:a16="http://schemas.microsoft.com/office/drawing/2014/main" id="{60CBC4E4-B53D-8424-A84C-EB2D8F1C6F7A}"/>
              </a:ext>
            </a:extLst>
          </p:cNvPr>
          <p:cNvPicPr>
            <a:picLocks noGrp="1" noChangeAspect="1"/>
          </p:cNvPicPr>
          <p:nvPr>
            <p:ph sz="quarter" idx="18"/>
          </p:nvPr>
        </p:nvPicPr>
        <p:blipFill>
          <a:blip r:embed="rId2"/>
          <a:stretch>
            <a:fillRect/>
          </a:stretch>
        </p:blipFill>
        <p:spPr>
          <a:xfrm>
            <a:off x="6943060" y="1796476"/>
            <a:ext cx="4210493" cy="3658026"/>
          </a:xfr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06E22247-E573-3707-AE08-58D0738B8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Library study spaces</a:t>
            </a:r>
          </a:p>
        </p:txBody>
      </p:sp>
    </p:spTree>
    <p:extLst>
      <p:ext uri="{BB962C8B-B14F-4D97-AF65-F5344CB8AC3E}">
        <p14:creationId xmlns:p14="http://schemas.microsoft.com/office/powerpoint/2010/main" val="3190102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39DB81-9AAF-243A-901D-F75A1D5B4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36DE47E-32FB-4168-AED1-ED63F9833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5411969" cy="1343425"/>
          </a:xfrm>
        </p:spPr>
        <p:txBody>
          <a:bodyPr/>
          <a:lstStyle/>
          <a:p>
            <a:r>
              <a:rPr lang="en-GB" sz="3200"/>
              <a:t>Accessibility</a:t>
            </a:r>
            <a:br>
              <a:rPr lang="en-GB" sz="3200"/>
            </a:br>
            <a:r>
              <a:rPr lang="en-GB" sz="2400"/>
              <a:t>https://warwick.ac.uk/services/library/using/accessibility/</a:t>
            </a:r>
            <a:br>
              <a:rPr lang="en-GB" sz="3200"/>
            </a:br>
            <a:br>
              <a:rPr lang="en-GB" sz="3200"/>
            </a:br>
            <a:br>
              <a:rPr lang="en-GB" sz="3200"/>
            </a:br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82F6AA0-CA50-86F8-AAB7-890EE5D9C8F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98408" y="1775637"/>
            <a:ext cx="5500263" cy="4706805"/>
          </a:xfrm>
        </p:spPr>
        <p:txBody>
          <a:bodyPr/>
          <a:lstStyle/>
          <a:p>
            <a:pPr lvl="1"/>
            <a:endParaRPr lang="en-GB" sz="2600"/>
          </a:p>
          <a:p>
            <a:r>
              <a:rPr lang="en-GB" sz="2400">
                <a:solidFill>
                  <a:srgbClr val="383838"/>
                </a:solidFill>
                <a:latin typeface="+mn-lt"/>
              </a:rPr>
              <a:t>Services and facilities to support students with disabilities or learning differences</a:t>
            </a:r>
            <a:endParaRPr lang="en-GB" sz="2400">
              <a:latin typeface="+mn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>
                <a:latin typeface="+mn-lt"/>
              </a:rPr>
              <a:t>Study rooms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>
                <a:latin typeface="+mn-lt"/>
              </a:rPr>
              <a:t>Software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>
                <a:latin typeface="+mn-lt"/>
              </a:rPr>
              <a:t>Loanable equipment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>
                <a:latin typeface="+mn-lt"/>
              </a:rPr>
              <a:t>Adjustable furniture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>
                <a:latin typeface="+mn-lt"/>
              </a:rPr>
              <a:t>Productivity Tools</a:t>
            </a:r>
          </a:p>
          <a:p>
            <a:pPr lvl="1"/>
            <a:endParaRPr lang="en-GB">
              <a:latin typeface="+mn-lt"/>
            </a:endParaRPr>
          </a:p>
          <a:p>
            <a:pPr lvl="1"/>
            <a:endParaRPr lang="en-GB">
              <a:latin typeface="+mn-lt"/>
            </a:endParaRPr>
          </a:p>
          <a:p>
            <a:pPr lvl="1"/>
            <a:endParaRPr lang="en-GB" sz="2800">
              <a:latin typeface="+mn-lt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600"/>
          </a:p>
          <a:p>
            <a:endParaRPr lang="en-GB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CC02E12-9770-F95C-9A57-3CCFDC5D788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/>
          <a:stretch/>
        </p:blipFill>
        <p:spPr>
          <a:xfrm>
            <a:off x="6096000" y="0"/>
            <a:ext cx="4554000" cy="6858000"/>
          </a:xfrm>
        </p:spPr>
      </p:pic>
    </p:spTree>
    <p:extLst>
      <p:ext uri="{BB962C8B-B14F-4D97-AF65-F5344CB8AC3E}">
        <p14:creationId xmlns:p14="http://schemas.microsoft.com/office/powerpoint/2010/main" val="585581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18A47C-8A62-26F3-9FD4-D162EC556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Finding Books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16BC53-B80B-E140-BA5B-567ABD65DBED}"/>
              </a:ext>
            </a:extLst>
          </p:cNvPr>
          <p:cNvSpPr txBox="1"/>
          <p:nvPr/>
        </p:nvSpPr>
        <p:spPr>
          <a:xfrm>
            <a:off x="2636874" y="4742121"/>
            <a:ext cx="893135" cy="3693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0BD66C-F4F6-4F23-8DBE-E6E1BEA30F9A}"/>
              </a:ext>
            </a:extLst>
          </p:cNvPr>
          <p:cNvSpPr txBox="1"/>
          <p:nvPr/>
        </p:nvSpPr>
        <p:spPr>
          <a:xfrm>
            <a:off x="4795284" y="2594344"/>
            <a:ext cx="1158949" cy="5247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8E496AE-301E-8560-8129-9FFD251613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3" y="2026191"/>
            <a:ext cx="11191875" cy="32929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3AD1F50-A17C-F825-2017-74BAF18CE8BD}"/>
              </a:ext>
            </a:extLst>
          </p:cNvPr>
          <p:cNvSpPr/>
          <p:nvPr/>
        </p:nvSpPr>
        <p:spPr>
          <a:xfrm>
            <a:off x="4667693" y="1903228"/>
            <a:ext cx="1286540" cy="52471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909596-6293-60D1-303E-EF5996DC794E}"/>
              </a:ext>
            </a:extLst>
          </p:cNvPr>
          <p:cNvSpPr/>
          <p:nvPr/>
        </p:nvSpPr>
        <p:spPr>
          <a:xfrm>
            <a:off x="2636874" y="3785191"/>
            <a:ext cx="893135" cy="4678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206CA9-9D21-79EF-9ED1-89CED07A3872}"/>
              </a:ext>
            </a:extLst>
          </p:cNvPr>
          <p:cNvSpPr/>
          <p:nvPr/>
        </p:nvSpPr>
        <p:spPr>
          <a:xfrm>
            <a:off x="1679944" y="4274289"/>
            <a:ext cx="2519916" cy="4678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A5A42F-E665-D5AB-9B9D-674943A5D6A8}"/>
              </a:ext>
            </a:extLst>
          </p:cNvPr>
          <p:cNvSpPr/>
          <p:nvPr/>
        </p:nvSpPr>
        <p:spPr>
          <a:xfrm>
            <a:off x="3753293" y="4816549"/>
            <a:ext cx="914400" cy="38356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43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683C7-6DBD-7BDA-F926-55479BA97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7C9C57-3ECF-9A2F-5A8A-C9F231136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Finding Books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3699980-3A5A-3F80-DF93-BE788C780E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9734" y="1073889"/>
            <a:ext cx="11300380" cy="54438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CFD697B-3223-C931-3816-3CBBC5FCECA4}"/>
              </a:ext>
            </a:extLst>
          </p:cNvPr>
          <p:cNvSpPr/>
          <p:nvPr/>
        </p:nvSpPr>
        <p:spPr>
          <a:xfrm>
            <a:off x="5082363" y="3678865"/>
            <a:ext cx="2498651" cy="38356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C9728E-11FB-51B2-0A81-171C4689D389}"/>
              </a:ext>
            </a:extLst>
          </p:cNvPr>
          <p:cNvSpPr/>
          <p:nvPr/>
        </p:nvSpPr>
        <p:spPr>
          <a:xfrm>
            <a:off x="5082363" y="5582093"/>
            <a:ext cx="1977656" cy="48909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EBC062-DB80-CAB4-20FC-6C2CE456FA16}"/>
              </a:ext>
            </a:extLst>
          </p:cNvPr>
          <p:cNvSpPr/>
          <p:nvPr/>
        </p:nvSpPr>
        <p:spPr>
          <a:xfrm>
            <a:off x="669851" y="5029200"/>
            <a:ext cx="1679944" cy="55289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810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FFB1D2-C603-8954-FA7F-29E541CB7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Finding Research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27A412-60BE-5650-7BDB-A358DE83E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972" y="1148316"/>
            <a:ext cx="10738883" cy="54864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19C7926-0587-75DA-1E29-A2B3FF53889D}"/>
              </a:ext>
            </a:extLst>
          </p:cNvPr>
          <p:cNvSpPr/>
          <p:nvPr/>
        </p:nvSpPr>
        <p:spPr>
          <a:xfrm>
            <a:off x="5667153" y="4082902"/>
            <a:ext cx="2498652" cy="12227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46B856-DB2B-A037-442E-03EC8E49BD8D}"/>
              </a:ext>
            </a:extLst>
          </p:cNvPr>
          <p:cNvSpPr/>
          <p:nvPr/>
        </p:nvSpPr>
        <p:spPr>
          <a:xfrm>
            <a:off x="2977116" y="1148316"/>
            <a:ext cx="2530549" cy="52099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607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5E5B5F-5D2C-83C3-A32B-5CDEEC71B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Online reading lists: PS121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5E72C8F-629B-E7E8-A1B1-4B44F3B854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8707" y="1467293"/>
            <a:ext cx="10558130" cy="485216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EAC5024-78E0-C290-703C-F932F4D3BADF}"/>
              </a:ext>
            </a:extLst>
          </p:cNvPr>
          <p:cNvSpPr/>
          <p:nvPr/>
        </p:nvSpPr>
        <p:spPr>
          <a:xfrm>
            <a:off x="4827181" y="2434856"/>
            <a:ext cx="1382233" cy="4678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B39E0F-672F-4AA0-7F49-723AD492030A}"/>
              </a:ext>
            </a:extLst>
          </p:cNvPr>
          <p:cNvSpPr/>
          <p:nvPr/>
        </p:nvSpPr>
        <p:spPr>
          <a:xfrm>
            <a:off x="5932967" y="3572540"/>
            <a:ext cx="1244010" cy="46783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C1E308-074D-6A61-1597-504A8CA56B38}"/>
              </a:ext>
            </a:extLst>
          </p:cNvPr>
          <p:cNvSpPr/>
          <p:nvPr/>
        </p:nvSpPr>
        <p:spPr>
          <a:xfrm>
            <a:off x="8888819" y="4795284"/>
            <a:ext cx="1329069" cy="59542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905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07E56-8DDC-76EE-3E54-287E46CB8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Undertaking your own research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4E20E1-DA93-0ED5-4100-77ABE09D5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371600"/>
            <a:ext cx="11192534" cy="494786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Library Search and Google Scholar lend themselves to very simple searches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For more advanced searches, you need to search subject databases: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 Collections of research articles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 Limit by year, language, population group, etc </a:t>
            </a:r>
            <a:br>
              <a:rPr lang="en-GB" altLang="en-US" sz="2800">
                <a:latin typeface="+mn-lt"/>
              </a:rPr>
            </a:br>
            <a:endParaRPr lang="en-GB" altLang="en-US" sz="2800">
              <a:latin typeface="+mn-lt"/>
            </a:endParaRPr>
          </a:p>
          <a:p>
            <a:br>
              <a:rPr lang="en-GB" altLang="en-US" sz="2800" b="1" i="1">
                <a:latin typeface="+mn-lt"/>
              </a:rPr>
            </a:br>
            <a:r>
              <a:rPr lang="en-GB" altLang="en-US" sz="2800" b="1" i="1">
                <a:latin typeface="+mn-lt"/>
              </a:rPr>
              <a:t>	</a:t>
            </a:r>
            <a:endParaRPr lang="en-GB" altLang="en-US" sz="2800">
              <a:latin typeface="+mn-lt"/>
            </a:endParaRP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096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4F9F2-12FD-C38C-D6D0-DF3396B58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347B4BE-E27B-266A-BBFB-2D535BC87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310244"/>
            <a:ext cx="6358267" cy="2560547"/>
          </a:xfrm>
        </p:spPr>
        <p:txBody>
          <a:bodyPr/>
          <a:lstStyle/>
          <a:p>
            <a:pPr marL="457200" lvl="1"/>
            <a:r>
              <a:rPr lang="en-GB" sz="3200"/>
              <a:t>Psychology Guide</a:t>
            </a:r>
            <a:br>
              <a:rPr lang="en-GB" sz="3200"/>
            </a:br>
            <a:r>
              <a:rPr lang="en-GB" altLang="en-US" sz="1800">
                <a:hlinkClick r:id="rId3"/>
              </a:rPr>
              <a:t>https://warwick.libguides.com/psychology/home</a:t>
            </a:r>
            <a:br>
              <a:rPr lang="en-GB" altLang="en-US" sz="1800"/>
            </a:br>
            <a:br>
              <a:rPr lang="en-GB" altLang="en-US" sz="1800"/>
            </a:br>
            <a:r>
              <a:rPr lang="en-GB" altLang="en-US" sz="2800"/>
              <a:t>Economics, Psychology &amp; Philosophy Guide</a:t>
            </a:r>
            <a:br>
              <a:rPr lang="en-GB" altLang="en-US" sz="2800"/>
            </a:br>
            <a:r>
              <a:rPr lang="en-GB" altLang="en-US">
                <a:hlinkClick r:id="rId4"/>
              </a:rPr>
              <a:t>https://warwick.libguides.com/epp</a:t>
            </a:r>
            <a:br>
              <a:rPr lang="en-GB" altLang="en-US" sz="2800"/>
            </a:br>
            <a:br>
              <a:rPr lang="en-GB"/>
            </a:br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5934016-E04F-41E1-0142-C8BF1D21253D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3051544"/>
            <a:ext cx="5305844" cy="361380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Advice and guidance about: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 Databases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 Search techniques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 Referencing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 Books and Journals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 Research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altLang="en-US" sz="2800">
              <a:latin typeface="+mn-lt"/>
            </a:endParaRPr>
          </a:p>
          <a:p>
            <a:pPr lvl="1"/>
            <a:endParaRPr lang="en-GB" altLang="en-US" sz="2800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>
              <a:latin typeface="+mn-lt"/>
              <a:ea typeface="+mn-lt"/>
              <a:cs typeface="+mn-lt"/>
            </a:endParaRPr>
          </a:p>
          <a:p>
            <a:endParaRPr lang="en-US" sz="2800">
              <a:latin typeface="+mn-lt"/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>
              <a:latin typeface="+mn-lt"/>
              <a:ea typeface="+mn-lt"/>
              <a:cs typeface="+mn-lt"/>
            </a:endParaRPr>
          </a:p>
        </p:txBody>
      </p:sp>
      <p:pic>
        <p:nvPicPr>
          <p:cNvPr id="13" name="Picture Placeholder 12" descr="A rocky shore with waves crashing on the rocks&#10;&#10;AI-generated content may be incorrect.">
            <a:extLst>
              <a:ext uri="{FF2B5EF4-FFF2-40B4-BE49-F238E27FC236}">
                <a16:creationId xmlns:a16="http://schemas.microsoft.com/office/drawing/2014/main" id="{F9E5D6C0-A35F-AA7C-1A46-49472A3D9E7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5"/>
          <a:srcRect l="1358" r="1358"/>
          <a:stretch>
            <a:fillRect/>
          </a:stretch>
        </p:blipFill>
        <p:spPr>
          <a:xfrm>
            <a:off x="7188200" y="0"/>
            <a:ext cx="5003800" cy="6858000"/>
          </a:xfrm>
        </p:spPr>
      </p:pic>
    </p:spTree>
    <p:extLst>
      <p:ext uri="{BB962C8B-B14F-4D97-AF65-F5344CB8AC3E}">
        <p14:creationId xmlns:p14="http://schemas.microsoft.com/office/powerpoint/2010/main" val="3054868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8E126-A7B9-BF0A-5121-BFD42712C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99FA34F-AD20-E9B6-5685-826A49B7D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310244"/>
            <a:ext cx="5305844" cy="1393010"/>
          </a:xfrm>
        </p:spPr>
        <p:txBody>
          <a:bodyPr/>
          <a:lstStyle/>
          <a:p>
            <a:br>
              <a:rPr lang="en-GB" sz="3200"/>
            </a:br>
            <a:r>
              <a:rPr lang="en-GB" sz="3200"/>
              <a:t>Help and advice</a:t>
            </a:r>
            <a:br>
              <a:rPr lang="en-GB" sz="3200"/>
            </a:br>
            <a:r>
              <a:rPr lang="en-GB" altLang="en-US" sz="1800">
                <a:hlinkClick r:id="rId3"/>
              </a:rPr>
              <a:t>https://warwick.libguides.com/psychology/home</a:t>
            </a:r>
            <a:br>
              <a:rPr lang="en-GB"/>
            </a:br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91A7D89-E7F1-C1C9-6286-971DE227919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703254"/>
            <a:ext cx="5305844" cy="496209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sz="2400"/>
              <a:t>Which database to search?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sz="2400"/>
              <a:t>How to put a search strategy together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sz="2400"/>
              <a:t>Have you found too few or too many references?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sz="2400"/>
              <a:t>Do you think that something is missing from your results?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sz="2400"/>
              <a:t>Would you like your search strategy checking?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sz="2400"/>
              <a:t>Saving and reporting your searches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sz="2400"/>
              <a:t>Finding the full text of articles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sz="2400"/>
              <a:t>Managing your references</a:t>
            </a:r>
          </a:p>
          <a:p>
            <a:pPr lvl="1"/>
            <a:endParaRPr lang="en-GB" sz="2800">
              <a:latin typeface="+mn-lt"/>
              <a:ea typeface="+mn-lt"/>
              <a:cs typeface="+mn-lt"/>
            </a:endParaRPr>
          </a:p>
          <a:p>
            <a:endParaRPr lang="en-US" sz="2800">
              <a:latin typeface="+mn-lt"/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>
              <a:latin typeface="+mn-lt"/>
              <a:ea typeface="+mn-lt"/>
              <a:cs typeface="+mn-lt"/>
            </a:endParaRPr>
          </a:p>
        </p:txBody>
      </p:sp>
      <p:pic>
        <p:nvPicPr>
          <p:cNvPr id="13" name="Picture Placeholder 12" descr="A rocky shore with waves crashing on the rocks&#10;&#10;AI-generated content may be incorrect.">
            <a:extLst>
              <a:ext uri="{FF2B5EF4-FFF2-40B4-BE49-F238E27FC236}">
                <a16:creationId xmlns:a16="http://schemas.microsoft.com/office/drawing/2014/main" id="{B45CE18C-56D9-C5BA-5020-532C942F47E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l="1358" r="1358"/>
          <a:stretch>
            <a:fillRect/>
          </a:stretch>
        </p:blipFill>
        <p:spPr>
          <a:xfrm>
            <a:off x="7188200" y="0"/>
            <a:ext cx="5003800" cy="6858000"/>
          </a:xfrm>
        </p:spPr>
      </p:pic>
    </p:spTree>
    <p:extLst>
      <p:ext uri="{BB962C8B-B14F-4D97-AF65-F5344CB8AC3E}">
        <p14:creationId xmlns:p14="http://schemas.microsoft.com/office/powerpoint/2010/main" val="3338931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F3964-6534-2B35-5899-A2EE2FAED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C08025-8CDF-DCC5-8E4D-F668C3E6D4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altLang="en-US">
                <a:hlinkClick r:id="rId2"/>
              </a:rPr>
              <a:t>https://warwick.libguides.com/psychology/databases</a:t>
            </a:r>
            <a:endParaRPr lang="en-GB" altLang="en-US"/>
          </a:p>
          <a:p>
            <a:endParaRPr lang="en-GB" altLang="en-US"/>
          </a:p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8B7B1-337D-A484-6A5D-C0D518D1393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>
                <a:latin typeface="+mn-lt"/>
              </a:rPr>
              <a:t>Search advice and techniques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>
                <a:latin typeface="+mn-lt"/>
              </a:rPr>
              <a:t>Saving searches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800">
              <a:latin typeface="+mn-l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D6C8B6-BF87-7BE6-F371-C0B4611ED5E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800"/>
              <a:t>Medline (covers </a:t>
            </a:r>
            <a:r>
              <a:rPr lang="en-GB" sz="2800" err="1"/>
              <a:t>PsycInfo</a:t>
            </a:r>
            <a:r>
              <a:rPr lang="en-GB" sz="2800"/>
              <a:t>)</a:t>
            </a:r>
          </a:p>
          <a:p>
            <a:endParaRPr lang="en-GB" sz="280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526233A-BCD3-8C08-FF3F-F2A78E1BBBD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sz="2800"/>
              <a:t>Conducting a systematic literature search</a:t>
            </a:r>
          </a:p>
          <a:p>
            <a:endParaRPr lang="en-GB" sz="280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8A2C2D4-90D8-931C-970A-35D697FA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Library Online courses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4EA4B5C-4270-466E-8419-66E4294425E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966484"/>
            <a:ext cx="5073091" cy="2489592"/>
          </a:xfrm>
        </p:spPr>
        <p:txBody>
          <a:bodyPr/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>
                <a:latin typeface="+mn-lt"/>
              </a:rPr>
              <a:t>Planning your searches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>
                <a:latin typeface="+mn-lt"/>
              </a:rPr>
              <a:t>Recording and documenting searches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>
                <a:latin typeface="+mn-lt"/>
              </a:rPr>
              <a:t>Managing references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>
                <a:latin typeface="+mn-lt"/>
              </a:rPr>
              <a:t>Starting to sift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845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D4ABBA5-CE2C-0C97-69D0-B3F730D0D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4860001" cy="777457"/>
          </a:xfrm>
        </p:spPr>
        <p:txBody>
          <a:bodyPr/>
          <a:lstStyle/>
          <a:p>
            <a:r>
              <a:rPr lang="en-GB" sz="3200"/>
              <a:t>How can we help?</a:t>
            </a:r>
            <a:br>
              <a:rPr lang="en-GB" sz="3200"/>
            </a:br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5E98DB9-2818-EA70-3874-CCD7317ADB0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453243"/>
            <a:ext cx="4860001" cy="4718957"/>
          </a:xfrm>
        </p:spPr>
        <p:txBody>
          <a:bodyPr/>
          <a:lstStyle/>
          <a:p>
            <a:pPr>
              <a:defRPr/>
            </a:pPr>
            <a:r>
              <a:rPr lang="en-US" sz="2800">
                <a:ea typeface="+mn-lt"/>
                <a:cs typeface="+mn-lt"/>
              </a:rPr>
              <a:t>There is lots of help available:</a:t>
            </a:r>
            <a:br>
              <a:rPr lang="en-US" sz="2800">
                <a:ea typeface="+mn-lt"/>
                <a:cs typeface="+mn-lt"/>
              </a:rPr>
            </a:br>
            <a:endParaRPr lang="en-US" sz="280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800">
                <a:ea typeface="+mn-lt"/>
                <a:cs typeface="+mn-lt"/>
              </a:rPr>
              <a:t>finding your way around the building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800">
                <a:ea typeface="+mn-lt"/>
                <a:cs typeface="+mn-lt"/>
              </a:rPr>
              <a:t>accessing the Library’s services and resources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800">
                <a:ea typeface="+mn-lt"/>
                <a:cs typeface="+mn-lt"/>
              </a:rPr>
              <a:t>accessing our e-books, electronic journals and </a:t>
            </a:r>
            <a:br>
              <a:rPr lang="en-US" sz="2800">
                <a:ea typeface="+mn-lt"/>
                <a:cs typeface="+mn-lt"/>
              </a:rPr>
            </a:br>
            <a:r>
              <a:rPr lang="en-US" sz="2800">
                <a:ea typeface="+mn-lt"/>
                <a:cs typeface="+mn-lt"/>
              </a:rPr>
              <a:t>databases</a:t>
            </a:r>
          </a:p>
          <a:p>
            <a:endParaRPr lang="en-GB"/>
          </a:p>
        </p:txBody>
      </p:sp>
      <p:pic>
        <p:nvPicPr>
          <p:cNvPr id="19" name="Picture Placeholder 18" descr="A close-up of flowers&#10;&#10;AI-generated content may be incorrect.">
            <a:extLst>
              <a:ext uri="{FF2B5EF4-FFF2-40B4-BE49-F238E27FC236}">
                <a16:creationId xmlns:a16="http://schemas.microsoft.com/office/drawing/2014/main" id="{8FB1F423-6A1E-9B82-E946-8725DD48B23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1999" y="0"/>
            <a:ext cx="4554000" cy="6858000"/>
          </a:xfrm>
        </p:spPr>
      </p:pic>
    </p:spTree>
    <p:extLst>
      <p:ext uri="{BB962C8B-B14F-4D97-AF65-F5344CB8AC3E}">
        <p14:creationId xmlns:p14="http://schemas.microsoft.com/office/powerpoint/2010/main" val="3625585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03C15-4777-8E0C-D624-D94C762FA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39ACF0-A8B2-00F8-3CD3-5E025A3B0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Finding the full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AC2FF-04F6-FB3C-47C7-4E079581D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371600"/>
            <a:ext cx="11192534" cy="494786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Install </a:t>
            </a:r>
            <a:r>
              <a:rPr lang="en-GB" altLang="en-US" sz="2800" err="1">
                <a:latin typeface="+mn-lt"/>
              </a:rPr>
              <a:t>LibKey</a:t>
            </a:r>
            <a:r>
              <a:rPr lang="en-GB" altLang="en-US" sz="2800">
                <a:latin typeface="+mn-lt"/>
              </a:rPr>
              <a:t> Nomad extension to help find the full text of articles: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  <a:hlinkClick r:id="rId2"/>
              </a:rPr>
              <a:t>https://warwick.ac.uk/services/library/find-resources/e-access/tools/</a:t>
            </a:r>
            <a:endParaRPr lang="en-GB" altLang="en-US" sz="280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altLang="en-US" sz="280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In Google Scholar, go to Settings &gt; Library Links &gt; Enter Warwick and select Warwick University &gt; Submit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altLang="en-US" sz="280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Use the Get it for Me service to request material that is not available:</a:t>
            </a:r>
            <a:br>
              <a:rPr lang="en-GB" altLang="en-US" sz="2800">
                <a:latin typeface="+mn-lt"/>
              </a:rPr>
            </a:br>
            <a:r>
              <a:rPr lang="en-GB" altLang="en-US" sz="2800">
                <a:latin typeface="+mn-lt"/>
                <a:hlinkClick r:id="rId3"/>
              </a:rPr>
              <a:t>https://warwick.ac.uk/services/library/using/get-it-for-me/</a:t>
            </a:r>
            <a:endParaRPr lang="en-GB" altLang="en-US" sz="2800">
              <a:latin typeface="+mn-lt"/>
            </a:endParaRPr>
          </a:p>
          <a:p>
            <a:endParaRPr lang="en-GB" altLang="en-US" sz="280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altLang="en-US" sz="2800">
              <a:latin typeface="+mn-lt"/>
            </a:endParaRP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9374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6CBD38-1896-9A08-4DD5-216E065EE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8347EA8-F690-095D-E420-6C96EEFD5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4860001" cy="777457"/>
          </a:xfrm>
        </p:spPr>
        <p:txBody>
          <a:bodyPr/>
          <a:lstStyle/>
          <a:p>
            <a:r>
              <a:rPr lang="en-GB" sz="3200"/>
              <a:t>Referencing</a:t>
            </a:r>
            <a:br>
              <a:rPr lang="en-GB" sz="3200"/>
            </a:br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95D0189-4FD4-8C56-7459-5DC9F5535A4A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453243"/>
            <a:ext cx="4860001" cy="504552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800"/>
              <a:t>How will you keep track of the articles and books and other sources of information that you use in your assignments?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800"/>
              <a:t>How will you make sure that your references are in an accepted style?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800"/>
              <a:t>How will you make sure that your references are consistent?</a:t>
            </a:r>
          </a:p>
          <a:p>
            <a:endParaRPr lang="en-GB"/>
          </a:p>
        </p:txBody>
      </p:sp>
      <p:pic>
        <p:nvPicPr>
          <p:cNvPr id="19" name="Picture Placeholder 18" descr="A close-up of flowers&#10;&#10;AI-generated content may be incorrect.">
            <a:extLst>
              <a:ext uri="{FF2B5EF4-FFF2-40B4-BE49-F238E27FC236}">
                <a16:creationId xmlns:a16="http://schemas.microsoft.com/office/drawing/2014/main" id="{21C59B2F-E0D7-D4CC-2D4B-E10E2CE7D07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1999" y="0"/>
            <a:ext cx="4554000" cy="6858000"/>
          </a:xfrm>
        </p:spPr>
      </p:pic>
    </p:spTree>
    <p:extLst>
      <p:ext uri="{BB962C8B-B14F-4D97-AF65-F5344CB8AC3E}">
        <p14:creationId xmlns:p14="http://schemas.microsoft.com/office/powerpoint/2010/main" val="568429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DB19C-34EB-6B12-7B76-2626BE299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2DABB8F-DB72-033B-66C7-BED58D147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326572"/>
            <a:ext cx="4860001" cy="702129"/>
          </a:xfrm>
        </p:spPr>
        <p:txBody>
          <a:bodyPr/>
          <a:lstStyle/>
          <a:p>
            <a:r>
              <a:rPr lang="en-GB" sz="3200"/>
              <a:t>Endnote</a:t>
            </a:r>
            <a:br>
              <a:rPr lang="en-GB" sz="3200"/>
            </a:br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71C3CF8-FE69-72E3-6DC5-C5A02B6FE5D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277587" y="1028701"/>
            <a:ext cx="5372100" cy="564968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Install Endnote from IT Services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Library runs training sessions and access to recorded webinars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Create a Library of references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Automatically formats references in your preferred referencing style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Alternative software: Mendeley, Zotero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>
                <a:hlinkClick r:id="rId3"/>
              </a:rPr>
              <a:t>https://warwick.ac.uk/services/library/students/endnote/</a:t>
            </a:r>
            <a:endParaRPr lang="en-GB" sz="2400"/>
          </a:p>
          <a:p>
            <a:endParaRPr lang="en-GB"/>
          </a:p>
        </p:txBody>
      </p:sp>
      <p:pic>
        <p:nvPicPr>
          <p:cNvPr id="19" name="Picture Placeholder 18" descr="A close-up of flowers&#10;&#10;AI-generated content may be incorrect.">
            <a:extLst>
              <a:ext uri="{FF2B5EF4-FFF2-40B4-BE49-F238E27FC236}">
                <a16:creationId xmlns:a16="http://schemas.microsoft.com/office/drawing/2014/main" id="{85C118D8-E5BB-875C-EB87-F7DEF0C3F17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1999" y="0"/>
            <a:ext cx="4554000" cy="6858000"/>
          </a:xfrm>
        </p:spPr>
      </p:pic>
    </p:spTree>
    <p:extLst>
      <p:ext uri="{BB962C8B-B14F-4D97-AF65-F5344CB8AC3E}">
        <p14:creationId xmlns:p14="http://schemas.microsoft.com/office/powerpoint/2010/main" val="11527408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02D7FE-08D8-F815-2B8C-93CBAF71C8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altLang="en-US">
                <a:hlinkClick r:id="rId2"/>
              </a:rPr>
              <a:t>https://warwick.ac.uk/services/library/students/library-online-courses/</a:t>
            </a:r>
            <a:endParaRPr lang="en-GB" altLang="en-US"/>
          </a:p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AE65D-894E-86A6-5CDE-C3B0AFF9BD0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sz="3200">
                <a:latin typeface="+mn-lt"/>
              </a:rPr>
              <a:t> </a:t>
            </a:r>
            <a:r>
              <a:rPr lang="en-GB" altLang="en-US" sz="2800">
                <a:latin typeface="+mn-lt"/>
              </a:rPr>
              <a:t>a good general introduction to referencing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sz="2800">
                <a:latin typeface="+mn-lt"/>
              </a:rPr>
              <a:t>covers the Harvard and Vancouver styles of referencing</a:t>
            </a:r>
            <a:endParaRPr lang="en-GB" sz="2800">
              <a:latin typeface="+mn-l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6AB584-140F-CAA8-4988-CD7492C25B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800"/>
              <a:t>Introduction to Referencing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398DFCE-BD81-6C47-DB62-90ADB521B09D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sz="2800"/>
              <a:t>Passing off someone else’s work as your own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sz="2800"/>
              <a:t>Can get you into a lot of trouble!</a:t>
            </a:r>
            <a:endParaRPr lang="en-GB" sz="280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C6B68C-E875-DCC1-9073-43EE0C2D7DA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sz="2800"/>
              <a:t>Avoiding Plagiarism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E8D7EB1-4D92-4713-5819-DBFBAACF0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Library Online courses</a:t>
            </a:r>
          </a:p>
        </p:txBody>
      </p:sp>
    </p:spTree>
    <p:extLst>
      <p:ext uri="{BB962C8B-B14F-4D97-AF65-F5344CB8AC3E}">
        <p14:creationId xmlns:p14="http://schemas.microsoft.com/office/powerpoint/2010/main" val="25469410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DBA2E-1503-A08D-7A60-397B6B039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AEFD122-926B-855D-DACA-542E2D14C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326572"/>
            <a:ext cx="4860001" cy="1215149"/>
          </a:xfrm>
        </p:spPr>
        <p:txBody>
          <a:bodyPr/>
          <a:lstStyle/>
          <a:p>
            <a:r>
              <a:rPr lang="en-GB" sz="3200"/>
              <a:t>Guide to Artificial Intelligence and Academic Integrity</a:t>
            </a:r>
            <a:br>
              <a:rPr lang="en-GB" sz="3200"/>
            </a:br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21B82F-4496-EE9F-F75D-C7A4AF990720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277587" y="1796901"/>
            <a:ext cx="5372100" cy="488148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/>
              <a:t>a primer for students and staff who are new to AI within a University setting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   what it is, how it 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   common uses and  </a:t>
            </a:r>
          </a:p>
          <a:p>
            <a:r>
              <a:rPr lang="en-GB" sz="2800"/>
              <a:t>      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   ethics and potential dangers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/>
              <a:t> guidance on properly citing</a:t>
            </a:r>
          </a:p>
          <a:p>
            <a:r>
              <a:rPr lang="en-GB" sz="2800"/>
              <a:t>       and referencing AI tools and </a:t>
            </a:r>
          </a:p>
          <a:p>
            <a:r>
              <a:rPr lang="en-GB" sz="2800"/>
              <a:t>       resources in your academic </a:t>
            </a:r>
          </a:p>
          <a:p>
            <a:r>
              <a:rPr lang="en-GB" sz="2800"/>
              <a:t>       work</a:t>
            </a:r>
          </a:p>
        </p:txBody>
      </p:sp>
      <p:pic>
        <p:nvPicPr>
          <p:cNvPr id="19" name="Picture Placeholder 18" descr="A close-up of flowers&#10;&#10;AI-generated content may be incorrect.">
            <a:extLst>
              <a:ext uri="{FF2B5EF4-FFF2-40B4-BE49-F238E27FC236}">
                <a16:creationId xmlns:a16="http://schemas.microsoft.com/office/drawing/2014/main" id="{8D0A29A5-9A33-B1DF-FD22-80573A513E8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1999" y="0"/>
            <a:ext cx="4554000" cy="6858000"/>
          </a:xfrm>
        </p:spPr>
      </p:pic>
    </p:spTree>
    <p:extLst>
      <p:ext uri="{BB962C8B-B14F-4D97-AF65-F5344CB8AC3E}">
        <p14:creationId xmlns:p14="http://schemas.microsoft.com/office/powerpoint/2010/main" val="9620551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 descr="A person reading a book&#10;&#10;AI-generated content may be incorrect.">
            <a:extLst>
              <a:ext uri="{FF2B5EF4-FFF2-40B4-BE49-F238E27FC236}">
                <a16:creationId xmlns:a16="http://schemas.microsoft.com/office/drawing/2014/main" id="{AE074C2C-CB90-DD4A-4B3A-04E23D5EFCC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1999" y="10"/>
            <a:ext cx="4554000" cy="6857990"/>
          </a:xfrm>
          <a:noFill/>
        </p:spPr>
      </p:pic>
      <p:sp>
        <p:nvSpPr>
          <p:cNvPr id="26" name="Title 2">
            <a:extLst>
              <a:ext uri="{FF2B5EF4-FFF2-40B4-BE49-F238E27FC236}">
                <a16:creationId xmlns:a16="http://schemas.microsoft.com/office/drawing/2014/main" id="{8D2DFB02-AEFB-545E-99B6-6D2EA28CD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5344886" cy="752835"/>
          </a:xfrm>
        </p:spPr>
        <p:txBody>
          <a:bodyPr/>
          <a:lstStyle/>
          <a:p>
            <a:r>
              <a:rPr lang="en-US"/>
              <a:t>Library Welcome Week Events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6BD5B186-818F-2804-3F8E-72F803C689B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945339"/>
            <a:ext cx="4948960" cy="4181086"/>
          </a:xfrm>
        </p:spPr>
        <p:txBody>
          <a:bodyPr/>
          <a:lstStyle/>
          <a:p>
            <a:r>
              <a:rPr lang="en-US" b="1"/>
              <a:t>Explore Your Library (Stall and Tours) – </a:t>
            </a:r>
            <a:r>
              <a:rPr lang="en-US"/>
              <a:t>Main Library, Floor 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>
                <a:latin typeface="+mn-lt"/>
              </a:rPr>
              <a:t>Monday 29</a:t>
            </a:r>
            <a:r>
              <a:rPr lang="en-US" sz="1400" b="1" baseline="30000">
                <a:latin typeface="+mn-lt"/>
              </a:rPr>
              <a:t>th</a:t>
            </a:r>
            <a:r>
              <a:rPr lang="en-US" sz="1400" b="1">
                <a:latin typeface="+mn-lt"/>
              </a:rPr>
              <a:t> September;</a:t>
            </a:r>
            <a:r>
              <a:rPr lang="en-US" sz="1400">
                <a:latin typeface="+mn-lt"/>
              </a:rPr>
              <a:t> 10am – 12pm</a:t>
            </a:r>
            <a:endParaRPr lang="en-US" sz="1400" b="1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>
                <a:latin typeface="+mn-lt"/>
              </a:rPr>
              <a:t>Tuesday 30</a:t>
            </a:r>
            <a:r>
              <a:rPr lang="en-US" sz="1400" b="1" baseline="30000">
                <a:latin typeface="+mn-lt"/>
              </a:rPr>
              <a:t>th</a:t>
            </a:r>
            <a:r>
              <a:rPr lang="en-US" sz="1400" b="1">
                <a:latin typeface="+mn-lt"/>
              </a:rPr>
              <a:t> September;</a:t>
            </a:r>
            <a:r>
              <a:rPr lang="en-US" sz="1400">
                <a:latin typeface="+mn-lt"/>
              </a:rPr>
              <a:t> 11am – 1pm</a:t>
            </a:r>
            <a:endParaRPr lang="en-US" sz="1400" b="1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>
                <a:latin typeface="+mn-lt"/>
              </a:rPr>
              <a:t>Wednesday 1</a:t>
            </a:r>
            <a:r>
              <a:rPr lang="en-US" sz="1400" b="1" baseline="30000">
                <a:latin typeface="+mn-lt"/>
              </a:rPr>
              <a:t>st</a:t>
            </a:r>
            <a:r>
              <a:rPr lang="en-US" sz="1400" b="1">
                <a:latin typeface="+mn-lt"/>
              </a:rPr>
              <a:t> October;</a:t>
            </a:r>
            <a:r>
              <a:rPr lang="en-US" sz="1400">
                <a:latin typeface="+mn-lt"/>
              </a:rPr>
              <a:t> 10am – 12pm</a:t>
            </a:r>
            <a:endParaRPr lang="en-US" sz="1400" b="1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>
                <a:latin typeface="+mn-lt"/>
              </a:rPr>
              <a:t>Thursday 2</a:t>
            </a:r>
            <a:r>
              <a:rPr lang="en-US" sz="1400" b="1" baseline="30000">
                <a:latin typeface="+mn-lt"/>
              </a:rPr>
              <a:t>nd</a:t>
            </a:r>
            <a:r>
              <a:rPr lang="en-US" sz="1400" b="1">
                <a:latin typeface="+mn-lt"/>
              </a:rPr>
              <a:t> October; </a:t>
            </a:r>
            <a:r>
              <a:rPr lang="en-US" sz="1400">
                <a:latin typeface="+mn-lt"/>
              </a:rPr>
              <a:t>2pm – 4pm</a:t>
            </a:r>
            <a:endParaRPr lang="en-US" sz="1400" b="1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>
                <a:latin typeface="+mn-lt"/>
              </a:rPr>
              <a:t>Friday 3</a:t>
            </a:r>
            <a:r>
              <a:rPr lang="en-US" sz="1400" b="1" baseline="30000">
                <a:latin typeface="+mn-lt"/>
              </a:rPr>
              <a:t>rd</a:t>
            </a:r>
            <a:r>
              <a:rPr lang="en-US" sz="1400" b="1">
                <a:latin typeface="+mn-lt"/>
              </a:rPr>
              <a:t> October; </a:t>
            </a:r>
            <a:r>
              <a:rPr lang="en-US" sz="1400">
                <a:latin typeface="+mn-lt"/>
              </a:rPr>
              <a:t>1pm – 3pm</a:t>
            </a:r>
            <a:endParaRPr lang="en-US" sz="1400" b="1">
              <a:latin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b="1">
              <a:latin typeface="+mn-lt"/>
            </a:endParaRPr>
          </a:p>
          <a:p>
            <a:r>
              <a:rPr lang="en-US" b="1">
                <a:latin typeface="+mn-lt"/>
              </a:rPr>
              <a:t>PG Explore Your Library</a:t>
            </a:r>
            <a:r>
              <a:rPr lang="en-US">
                <a:latin typeface="+mn-lt"/>
              </a:rPr>
              <a:t> – PG Hub, Junction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>
                <a:latin typeface="+mn-lt"/>
              </a:rPr>
              <a:t>Tuesday 30</a:t>
            </a:r>
            <a:r>
              <a:rPr lang="en-US" sz="1400" b="1" baseline="30000">
                <a:latin typeface="+mn-lt"/>
              </a:rPr>
              <a:t>th</a:t>
            </a:r>
            <a:r>
              <a:rPr lang="en-US" sz="1400" b="1">
                <a:latin typeface="+mn-lt"/>
              </a:rPr>
              <a:t> September;</a:t>
            </a:r>
            <a:r>
              <a:rPr lang="en-US" sz="1400">
                <a:latin typeface="+mn-lt"/>
              </a:rPr>
              <a:t> 2pm – 4pm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>
                <a:latin typeface="+mn-lt"/>
              </a:rPr>
              <a:t>Wednesday 1</a:t>
            </a:r>
            <a:r>
              <a:rPr lang="en-US" sz="1400" b="1" baseline="30000">
                <a:latin typeface="+mn-lt"/>
              </a:rPr>
              <a:t>st</a:t>
            </a:r>
            <a:r>
              <a:rPr lang="en-US" sz="1400" b="1">
                <a:latin typeface="+mn-lt"/>
              </a:rPr>
              <a:t> October</a:t>
            </a:r>
            <a:r>
              <a:rPr lang="en-US" sz="1400">
                <a:latin typeface="+mn-lt"/>
              </a:rPr>
              <a:t>; 2pm – 4pm</a:t>
            </a:r>
          </a:p>
          <a:p>
            <a:endParaRPr lang="en-US" sz="1200" b="1">
              <a:latin typeface="+mn-lt"/>
            </a:endParaRPr>
          </a:p>
          <a:p>
            <a:r>
              <a:rPr lang="en-US" b="1">
                <a:latin typeface="+mn-lt"/>
              </a:rPr>
              <a:t>PGR Explore Your Library</a:t>
            </a:r>
            <a:r>
              <a:rPr lang="en-US">
                <a:latin typeface="+mn-lt"/>
              </a:rPr>
              <a:t> – Wolfson Research Exchange, Main Library, Floor 3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b="1">
                <a:latin typeface="+mn-lt"/>
              </a:rPr>
              <a:t>Thursday 2</a:t>
            </a:r>
            <a:r>
              <a:rPr lang="en-US" sz="1400" b="1" baseline="30000">
                <a:latin typeface="+mn-lt"/>
              </a:rPr>
              <a:t>nd</a:t>
            </a:r>
            <a:r>
              <a:rPr lang="en-US" sz="1400" b="1">
                <a:latin typeface="+mn-lt"/>
              </a:rPr>
              <a:t> October;</a:t>
            </a:r>
            <a:r>
              <a:rPr lang="en-US" sz="1400">
                <a:latin typeface="+mn-lt"/>
              </a:rPr>
              <a:t> 10.30am – 12pm</a:t>
            </a:r>
          </a:p>
          <a:p>
            <a:endParaRPr lang="en-US" sz="1200" b="1">
              <a:latin typeface="+mn-lt"/>
            </a:endParaRPr>
          </a:p>
          <a:p>
            <a:r>
              <a:rPr lang="en-US" b="1">
                <a:latin typeface="+mn-lt"/>
              </a:rPr>
              <a:t>Student Toolkit</a:t>
            </a:r>
            <a:r>
              <a:rPr lang="en-US">
                <a:latin typeface="+mn-lt"/>
              </a:rPr>
              <a:t> – Gathering Space, Main Library, Floor 2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b="1">
                <a:latin typeface="+mn-lt"/>
              </a:rPr>
              <a:t>Friday 3</a:t>
            </a:r>
            <a:r>
              <a:rPr lang="en-US" sz="1400" b="1" baseline="30000">
                <a:latin typeface="+mn-lt"/>
              </a:rPr>
              <a:t>rd</a:t>
            </a:r>
            <a:r>
              <a:rPr lang="en-US" sz="1400" b="1">
                <a:latin typeface="+mn-lt"/>
              </a:rPr>
              <a:t> October;</a:t>
            </a:r>
            <a:r>
              <a:rPr lang="en-US" sz="1400">
                <a:latin typeface="+mn-lt"/>
              </a:rPr>
              <a:t> 11am – 1pm</a:t>
            </a:r>
            <a:endParaRPr lang="en-US" sz="1400" b="1">
              <a:latin typeface="+mn-lt"/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CB52E66B-26E2-300C-8032-890CB3E8633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99733" y="1009148"/>
            <a:ext cx="4860002" cy="564450"/>
          </a:xfrm>
        </p:spPr>
        <p:txBody>
          <a:bodyPr/>
          <a:lstStyle/>
          <a:p>
            <a:r>
              <a:rPr lang="en-US"/>
              <a:t>Come along to any of these events to find out more about the Library and grab yourself some goodies!</a:t>
            </a:r>
          </a:p>
        </p:txBody>
      </p:sp>
    </p:spTree>
    <p:extLst>
      <p:ext uri="{BB962C8B-B14F-4D97-AF65-F5344CB8AC3E}">
        <p14:creationId xmlns:p14="http://schemas.microsoft.com/office/powerpoint/2010/main" val="630364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69801-9D7E-FEC2-A003-100F0FC24FA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1616529"/>
            <a:ext cx="5345896" cy="383954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Contact us: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hlinkClick r:id="rId2"/>
              </a:rPr>
              <a:t>Samantha.A.Johnson@warwick.ac.uk</a:t>
            </a:r>
            <a:endParaRPr lang="en-GB" sz="2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hlinkClick r:id="rId3"/>
              </a:rPr>
              <a:t>Chris.Bark@warwick.ac.uk</a:t>
            </a:r>
            <a:endParaRPr lang="en-GB" sz="28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Book a one to one appointment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Check out the Psychology Guide: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800">
                <a:hlinkClick r:id="rId4"/>
              </a:rPr>
              <a:t>https://warwick.libguides.com/psychology/home</a:t>
            </a:r>
            <a:endParaRPr lang="en-GB" altLang="en-US" sz="28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78CC461-F005-BCFF-15CC-B57448D2575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1747157"/>
            <a:ext cx="5073091" cy="370891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Contact the Library:</a:t>
            </a:r>
            <a:endParaRPr lang="en-GB" sz="2800">
              <a:hlinkClick r:id="rId5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hlinkClick r:id="rId5"/>
              </a:rPr>
              <a:t>library@warwick.ac.uk</a:t>
            </a:r>
            <a:endParaRPr lang="en-GB" sz="28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/>
              <a:t>Follow us on Instagram: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>
                <a:hlinkClick r:id="rId6"/>
              </a:rPr>
              <a:t>https://warwick.ac.uk/services/library/social-media</a:t>
            </a:r>
            <a:endParaRPr lang="en-GB" sz="28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92F72E6-DEDF-D9AF-2C88-B03794309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Further help and advice</a:t>
            </a:r>
          </a:p>
        </p:txBody>
      </p:sp>
    </p:spTree>
    <p:extLst>
      <p:ext uri="{BB962C8B-B14F-4D97-AF65-F5344CB8AC3E}">
        <p14:creationId xmlns:p14="http://schemas.microsoft.com/office/powerpoint/2010/main" val="566609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41ACD-9186-F13E-E1BD-6E595ADB4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010093"/>
            <a:ext cx="4860000" cy="2806995"/>
          </a:xfrm>
        </p:spPr>
        <p:txBody>
          <a:bodyPr/>
          <a:lstStyle/>
          <a:p>
            <a:r>
              <a:rPr lang="en-GB"/>
              <a:t>Thank You and Good Luck!</a:t>
            </a:r>
          </a:p>
        </p:txBody>
      </p:sp>
      <p:pic>
        <p:nvPicPr>
          <p:cNvPr id="27" name="Picture Placeholder 26" descr="A group of women walking outside of a library&#10;&#10;AI-generated content may be incorrect.">
            <a:extLst>
              <a:ext uri="{FF2B5EF4-FFF2-40B4-BE49-F238E27FC236}">
                <a16:creationId xmlns:a16="http://schemas.microsoft.com/office/drawing/2014/main" id="{8AB34B09-C85A-D186-FBD4-718646CB0E4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6217" r="162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4257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929C6B-1E03-10BF-D0A6-C3682854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57983"/>
          </a:xfrm>
        </p:spPr>
        <p:txBody>
          <a:bodyPr/>
          <a:lstStyle/>
          <a:p>
            <a:r>
              <a:rPr lang="en-GB" sz="2800"/>
              <a:t>How can we help?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81FC9BB-E465-CD34-E183-90C6FDB56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285335"/>
            <a:ext cx="11192534" cy="525348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>
                <a:ea typeface="+mn-lt"/>
                <a:cs typeface="+mn-lt"/>
              </a:rPr>
              <a:t>ask Library staff or our Library Student Partners</a:t>
            </a:r>
          </a:p>
          <a:p>
            <a:pPr>
              <a:defRPr/>
            </a:pPr>
            <a:endParaRPr lang="en-US" sz="2800">
              <a:ea typeface="+mn-lt"/>
              <a:cs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>
                <a:ea typeface="+mn-lt"/>
                <a:cs typeface="+mn-lt"/>
              </a:rPr>
              <a:t>Email the Library via </a:t>
            </a:r>
            <a:r>
              <a:rPr lang="en-US" sz="2800">
                <a:ea typeface="+mn-lt"/>
                <a:cs typeface="+mn-lt"/>
                <a:hlinkClick r:id="rId2"/>
              </a:rPr>
              <a:t>Library@warwick.ac.uk</a:t>
            </a:r>
            <a:endParaRPr lang="en-US" sz="2800">
              <a:ea typeface="+mn-lt"/>
              <a:cs typeface="+mn-lt"/>
            </a:endParaRPr>
          </a:p>
          <a:p>
            <a:pPr>
              <a:defRPr/>
            </a:pPr>
            <a:endParaRPr lang="en-US" sz="2800">
              <a:ea typeface="+mn-lt"/>
              <a:cs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>
                <a:ea typeface="+mn-lt"/>
                <a:cs typeface="+mn-lt"/>
              </a:rPr>
              <a:t>Check out our online guides and videos</a:t>
            </a:r>
          </a:p>
          <a:p>
            <a:pPr>
              <a:defRPr/>
            </a:pPr>
            <a:endParaRPr lang="en-US" sz="2800">
              <a:ea typeface="+mn-lt"/>
              <a:cs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>
                <a:ea typeface="+mn-lt"/>
                <a:cs typeface="+mn-lt"/>
              </a:rPr>
              <a:t>Contact us direct:</a:t>
            </a:r>
          </a:p>
          <a:p>
            <a:pPr lvl="1">
              <a:defRPr/>
            </a:pPr>
            <a:r>
              <a:rPr lang="en-US" sz="2800">
                <a:ea typeface="+mn-lt"/>
              </a:rPr>
              <a:t>Happy to meet in person, by email or via Teams</a:t>
            </a:r>
          </a:p>
          <a:p>
            <a:pPr lvl="1">
              <a:defRPr/>
            </a:pPr>
            <a:r>
              <a:rPr lang="en-US" sz="2800">
                <a:ea typeface="+mn-lt"/>
                <a:hlinkClick r:id="rId3"/>
              </a:rPr>
              <a:t>Samantha.A.Johnson@warwick.ac.uk</a:t>
            </a:r>
            <a:endParaRPr lang="en-US" sz="2800">
              <a:ea typeface="+mn-lt"/>
            </a:endParaRPr>
          </a:p>
          <a:p>
            <a:pPr lvl="1">
              <a:defRPr/>
            </a:pPr>
            <a:r>
              <a:rPr lang="en-US" sz="2800">
                <a:ea typeface="+mn-lt"/>
                <a:hlinkClick r:id="rId4"/>
              </a:rPr>
              <a:t>Chris.Bark@warwick.ac.uk</a:t>
            </a:r>
            <a:endParaRPr lang="en-US" sz="2800">
              <a:ea typeface="+mn-lt"/>
            </a:endParaRPr>
          </a:p>
          <a:p>
            <a:pPr lvl="1">
              <a:defRPr/>
            </a:pPr>
            <a:endParaRPr lang="en-US" sz="2800">
              <a:ea typeface="+mn-lt"/>
            </a:endParaRPr>
          </a:p>
          <a:p>
            <a:endParaRPr lang="en-GB"/>
          </a:p>
        </p:txBody>
      </p:sp>
      <p:pic>
        <p:nvPicPr>
          <p:cNvPr id="3" name="Picture 2" descr="A person wearing glasses and a teal shirt&#10;&#10;AI-generated content may be incorrect.">
            <a:extLst>
              <a:ext uri="{FF2B5EF4-FFF2-40B4-BE49-F238E27FC236}">
                <a16:creationId xmlns:a16="http://schemas.microsoft.com/office/drawing/2014/main" id="{F0BF33BE-9C12-17A0-655E-F928E427F8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649" y="716346"/>
            <a:ext cx="2553047" cy="2035629"/>
          </a:xfrm>
          <a:prstGeom prst="rect">
            <a:avLst/>
          </a:prstGeom>
          <a:ln w="22225">
            <a:solidFill>
              <a:schemeClr val="accent1"/>
            </a:solidFill>
          </a:ln>
        </p:spPr>
      </p:pic>
      <p:pic>
        <p:nvPicPr>
          <p:cNvPr id="6" name="Picture 5" descr="A person in a black jacket&#10;&#10;AI-generated content may be incorrect.">
            <a:extLst>
              <a:ext uri="{FF2B5EF4-FFF2-40B4-BE49-F238E27FC236}">
                <a16:creationId xmlns:a16="http://schemas.microsoft.com/office/drawing/2014/main" id="{0ED228E4-4F1B-BF5D-0C81-9AC7C328CC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0718" y="3547672"/>
            <a:ext cx="2554891" cy="238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5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62F3FBB-5DF0-3B25-961A-7E265D37D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5305844" cy="777457"/>
          </a:xfrm>
        </p:spPr>
        <p:txBody>
          <a:bodyPr/>
          <a:lstStyle/>
          <a:p>
            <a:br>
              <a:rPr lang="en-GB" sz="3200"/>
            </a:br>
            <a:r>
              <a:rPr lang="en-GB"/>
              <a:t>“Come &amp; Explore your Library!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A871D33-C16E-699F-FA17-9EBAD38B650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604513"/>
            <a:ext cx="5305844" cy="4477109"/>
          </a:xfrm>
        </p:spPr>
        <p:txBody>
          <a:bodyPr/>
          <a:lstStyle/>
          <a:p>
            <a:pPr>
              <a:defRPr/>
            </a:pPr>
            <a:endParaRPr lang="en-US"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Find out about everything the Library has to offer at our Welcome Stand, or join one of our Library Tours which will run throughout the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Meet Library staff, our Library Student Partners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Pick up some freebies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When: Welcome Week and Monday-Wednesday in Week 1</a:t>
            </a:r>
          </a:p>
        </p:txBody>
      </p:sp>
      <p:pic>
        <p:nvPicPr>
          <p:cNvPr id="35" name="Picture Placeholder 34" descr="A person wearing headphones sitting at a desk&#10;&#10;AI-generated content may be incorrect.">
            <a:extLst>
              <a:ext uri="{FF2B5EF4-FFF2-40B4-BE49-F238E27FC236}">
                <a16:creationId xmlns:a16="http://schemas.microsoft.com/office/drawing/2014/main" id="{56AC80CA-278F-8992-045E-1166BF2AEB5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3" name="Picture Placeholder 42" descr="A person sitting at a desk&#10;&#10;AI-generated content may be incorrect.">
            <a:extLst>
              <a:ext uri="{FF2B5EF4-FFF2-40B4-BE49-F238E27FC236}">
                <a16:creationId xmlns:a16="http://schemas.microsoft.com/office/drawing/2014/main" id="{DECF7960-6CBC-621C-42D7-CB51EA8A0D6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6020" y="1895900"/>
            <a:ext cx="3157977" cy="4962099"/>
          </a:xfrm>
        </p:spPr>
      </p:pic>
      <p:pic>
        <p:nvPicPr>
          <p:cNvPr id="59" name="Picture Placeholder 58" descr="Rows of colorful seats in a lecture hall&#10;&#10;AI-generated content may be incorrect.">
            <a:extLst>
              <a:ext uri="{FF2B5EF4-FFF2-40B4-BE49-F238E27FC236}">
                <a16:creationId xmlns:a16="http://schemas.microsoft.com/office/drawing/2014/main" id="{7D36AAFC-1952-8DDF-28A0-0AB86F289D7D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6016" y="0"/>
            <a:ext cx="3157977" cy="1897200"/>
          </a:xfrm>
        </p:spPr>
      </p:pic>
    </p:spTree>
    <p:extLst>
      <p:ext uri="{BB962C8B-B14F-4D97-AF65-F5344CB8AC3E}">
        <p14:creationId xmlns:p14="http://schemas.microsoft.com/office/powerpoint/2010/main" val="541913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0966E-4023-507C-C3F7-E1CFA8E05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5B41F2B-34B2-3B7E-FF76-EB821D74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4860001" cy="777457"/>
          </a:xfrm>
        </p:spPr>
        <p:txBody>
          <a:bodyPr/>
          <a:lstStyle/>
          <a:p>
            <a:r>
              <a:rPr lang="en-GB" sz="3200"/>
              <a:t>Library Essentials</a:t>
            </a:r>
            <a:br>
              <a:rPr lang="en-GB" sz="3200"/>
            </a:br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B36B856-921E-3758-17B5-500100A21F1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98408" y="1315995"/>
            <a:ext cx="5500263" cy="5166448"/>
          </a:xfrm>
        </p:spPr>
        <p:txBody>
          <a:bodyPr/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600"/>
              <a:t>Open 24/7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600"/>
              <a:t>Library and IT Helpdesks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600"/>
              <a:t>Café Library &amp; Library Coffee Bar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600"/>
              <a:t>Individual and group study spaces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600"/>
              <a:t>Desktop PC’s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600"/>
              <a:t>The Breathing Space – relaxation   </a:t>
            </a:r>
          </a:p>
          <a:p>
            <a:pPr lvl="1"/>
            <a:r>
              <a:rPr lang="en-GB" sz="2600"/>
              <a:t>      area and leisure reading   	collection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600"/>
              <a:t>The Eating Place – relaxation area </a:t>
            </a:r>
          </a:p>
          <a:p>
            <a:pPr lvl="1"/>
            <a:r>
              <a:rPr lang="en-GB" sz="2600"/>
              <a:t>       just outside the Library</a:t>
            </a:r>
          </a:p>
          <a:p>
            <a:endParaRPr lang="en-GB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A270F41F-2AE7-A11A-51D3-2121B150752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/>
          <a:stretch/>
        </p:blipFill>
        <p:spPr>
          <a:xfrm>
            <a:off x="6096000" y="0"/>
            <a:ext cx="4554000" cy="6858000"/>
          </a:xfrm>
        </p:spPr>
      </p:pic>
    </p:spTree>
    <p:extLst>
      <p:ext uri="{BB962C8B-B14F-4D97-AF65-F5344CB8AC3E}">
        <p14:creationId xmlns:p14="http://schemas.microsoft.com/office/powerpoint/2010/main" val="3113488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669F74-D9ED-7DB6-179E-2C5FB46D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Usernames and passwords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54271-EDC6-FEEB-4592-1336E2C51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altLang="en-US" sz="2800"/>
              <a:t>Your University username and password allows you to access all of our electronic resources</a:t>
            </a:r>
            <a:br>
              <a:rPr lang="en-GB" altLang="en-US" sz="2800"/>
            </a:br>
            <a:endParaRPr lang="en-GB" altLang="en-US" sz="280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altLang="en-US" sz="2800"/>
              <a:t>Use the Library pages as your starting point for databases and e-journals as we try to maintain the correct links</a:t>
            </a:r>
            <a:br>
              <a:rPr lang="en-GB" altLang="en-US" sz="2800"/>
            </a:br>
            <a:endParaRPr lang="en-GB" altLang="en-US" sz="280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altLang="en-US" sz="2800"/>
              <a:t>Going from another page may mean that you are not recognised as a Warwick person and may be denied access or asked for payment</a:t>
            </a:r>
          </a:p>
        </p:txBody>
      </p:sp>
    </p:spTree>
    <p:extLst>
      <p:ext uri="{BB962C8B-B14F-4D97-AF65-F5344CB8AC3E}">
        <p14:creationId xmlns:p14="http://schemas.microsoft.com/office/powerpoint/2010/main" val="684864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71DAFB3-8FE3-2612-88B8-9423A70782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z="2400" b="1"/>
              <a:t>Top tip: </a:t>
            </a:r>
            <a:r>
              <a:rPr lang="en-GB" sz="2400"/>
              <a:t>Lots of books are available electronically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32EE8F-589E-3588-F264-CD7EE9DE9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Borrowing books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833880-0EC6-8B37-2138-A699C0BF4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455545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Borrow as many books as you need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Issued for whole academic year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Automatic renewals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No fines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/>
              <a:t>Remember</a:t>
            </a:r>
            <a:r>
              <a:rPr lang="en-GB" sz="2400"/>
              <a:t>: all print books can be recalled earlier than the original due date.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Failure to return the book will prevent you from borrowing anything else and may result in you being invoiced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696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People in a library with computers&#10;&#10;AI-generated content may be incorrect.">
            <a:extLst>
              <a:ext uri="{FF2B5EF4-FFF2-40B4-BE49-F238E27FC236}">
                <a16:creationId xmlns:a16="http://schemas.microsoft.com/office/drawing/2014/main" id="{152886AC-BEA3-8783-40C7-E6D0BA13A05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3525" r="23525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BF5B56E-01CB-D7FA-7372-8E00ED9C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and Collect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BCCA60-9E47-19A7-9859-853618866FED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302589"/>
            <a:ext cx="4860001" cy="518447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Order up to 10 items for collection from the Library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We will email you when they ready for collection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Pick up time will be approximately 48 hours</a:t>
            </a:r>
            <a:br>
              <a:rPr lang="en-GB" sz="2400"/>
            </a:b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For books out on loan to someone else, there will be a longer wait for the books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960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CEF6EF-7AFD-053B-CD55-443C0EC5FA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3">
            <a:extLst>
              <a:ext uri="{FF2B5EF4-FFF2-40B4-BE49-F238E27FC236}">
                <a16:creationId xmlns:a16="http://schemas.microsoft.com/office/drawing/2014/main" id="{33477193-1475-0470-DA1E-A1941BD98D0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400940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400"/>
              <a:t>Floors 1 and 2 are study spaces: both individual and group study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altLang="en-US" sz="240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400"/>
              <a:t>Psychology books are on Floor 3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altLang="en-US" sz="240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400"/>
              <a:t>But you will find useful books on other floors as well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altLang="en-US" sz="240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400"/>
              <a:t>Happy to receive book suggestions</a:t>
            </a:r>
          </a:p>
          <a:p>
            <a:endParaRPr lang="en-GB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1A0A5C8F-854A-13F9-FF17-87B378B1B8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400"/>
              <a:t>Print books</a:t>
            </a:r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9FCCCC3C-3833-B13D-4D3D-D4290EEF6A1E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Lots of textbooks are available electronically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Check via Library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All work slightly differently – some good, some not so good!</a:t>
            </a:r>
          </a:p>
          <a:p>
            <a:endParaRPr lang="en-GB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1F301A5D-ACD5-992E-8589-48B9BDE66BF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sz="2400"/>
              <a:t>Electronic books</a:t>
            </a:r>
          </a:p>
        </p:txBody>
      </p:sp>
      <p:sp>
        <p:nvSpPr>
          <p:cNvPr id="31" name="Title 30">
            <a:extLst>
              <a:ext uri="{FF2B5EF4-FFF2-40B4-BE49-F238E27FC236}">
                <a16:creationId xmlns:a16="http://schemas.microsoft.com/office/drawing/2014/main" id="{9DD9CEA3-3F18-7BEF-E00D-2486D1AEB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Where are the books?</a:t>
            </a:r>
          </a:p>
        </p:txBody>
      </p:sp>
    </p:spTree>
    <p:extLst>
      <p:ext uri="{BB962C8B-B14F-4D97-AF65-F5344CB8AC3E}">
        <p14:creationId xmlns:p14="http://schemas.microsoft.com/office/powerpoint/2010/main" val="39184192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cf06aa6a-f4be-4b40-b5db-b274d659b1ef"/>
</p:tagLst>
</file>

<file path=ppt/theme/theme1.xml><?xml version="1.0" encoding="utf-8"?>
<a:theme xmlns:a="http://schemas.openxmlformats.org/drawingml/2006/main" name="UoW_Template_Black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UoW_Template_Purpl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UoW_Template_Lavender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UoW_Template_Blu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UoW_Template_Green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UoW_Template_Yellow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UoW_Template_Coral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EADDF345CDED42B949F547D0FBBA97" ma:contentTypeVersion="12" ma:contentTypeDescription="Create a new document." ma:contentTypeScope="" ma:versionID="b40c928ea1ad5f9c140283332bd540f4">
  <xsd:schema xmlns:xsd="http://www.w3.org/2001/XMLSchema" xmlns:xs="http://www.w3.org/2001/XMLSchema" xmlns:p="http://schemas.microsoft.com/office/2006/metadata/properties" xmlns:ns2="edbe7dd4-83b4-426f-bf97-c9b8f04eebab" xmlns:ns3="d0ae7698-1053-4d7d-94dd-fa0ea45c4cd0" targetNamespace="http://schemas.microsoft.com/office/2006/metadata/properties" ma:root="true" ma:fieldsID="132809aa70919aed378caf5c61e96880" ns2:_="" ns3:_="">
    <xsd:import namespace="edbe7dd4-83b4-426f-bf97-c9b8f04eebab"/>
    <xsd:import namespace="d0ae7698-1053-4d7d-94dd-fa0ea45c4c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be7dd4-83b4-426f-bf97-c9b8f04eeb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ae7698-1053-4d7d-94dd-fa0ea45c4cd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971ff7d5-8bc2-4243-9697-0e8b3c07a9f2}" ma:internalName="TaxCatchAll" ma:showField="CatchAllData" ma:web="d0ae7698-1053-4d7d-94dd-fa0ea45c4c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dbe7dd4-83b4-426f-bf97-c9b8f04eebab">
      <Terms xmlns="http://schemas.microsoft.com/office/infopath/2007/PartnerControls"/>
    </lcf76f155ced4ddcb4097134ff3c332f>
    <TaxCatchAll xmlns="d0ae7698-1053-4d7d-94dd-fa0ea45c4cd0" xsi:nil="true"/>
  </documentManagement>
</p:properties>
</file>

<file path=customXml/itemProps1.xml><?xml version="1.0" encoding="utf-8"?>
<ds:datastoreItem xmlns:ds="http://schemas.openxmlformats.org/officeDocument/2006/customXml" ds:itemID="{BEA12FE7-B676-486C-BA2F-D4947263C7EE}">
  <ds:schemaRefs>
    <ds:schemaRef ds:uri="d0ae7698-1053-4d7d-94dd-fa0ea45c4cd0"/>
    <ds:schemaRef ds:uri="edbe7dd4-83b4-426f-bf97-c9b8f04eeba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2889AE9-2A76-4CF2-8699-356903226B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299F2F-53D8-4F04-89F8-F8961CB59FBC}">
  <ds:schemaRefs>
    <ds:schemaRef ds:uri="2457cae1-bbb3-49df-91d0-3eeeba63d323"/>
    <ds:schemaRef ds:uri="d0ae7698-1053-4d7d-94dd-fa0ea45c4cd0"/>
    <ds:schemaRef ds:uri="edbe7dd4-83b4-426f-bf97-c9b8f04eebab"/>
    <ds:schemaRef ds:uri="ef19808f-d5e4-40cd-93fa-31b8700ee2cf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1288</Words>
  <Application>Microsoft Office PowerPoint</Application>
  <PresentationFormat>Widescreen</PresentationFormat>
  <Paragraphs>199</Paragraphs>
  <Slides>27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Aptos</vt:lpstr>
      <vt:lpstr>Calibri</vt:lpstr>
      <vt:lpstr>Arial</vt:lpstr>
      <vt:lpstr>UoW_Template_Black</vt:lpstr>
      <vt:lpstr>UoW_Template_Purple</vt:lpstr>
      <vt:lpstr>UoW_Template_Lavender</vt:lpstr>
      <vt:lpstr>UoW_Template_Blue</vt:lpstr>
      <vt:lpstr>UoW_Template_Green</vt:lpstr>
      <vt:lpstr>UoW_Template_Yellow</vt:lpstr>
      <vt:lpstr>UoW_Template_Coral</vt:lpstr>
      <vt:lpstr>Welcome to the Library Samantha Johnson &amp; Chris Bark  Research &amp; Academic Support Librarians   </vt:lpstr>
      <vt:lpstr>How can we help? </vt:lpstr>
      <vt:lpstr>How can we help?</vt:lpstr>
      <vt:lpstr> “Come &amp; Explore your Library!</vt:lpstr>
      <vt:lpstr>Library Essentials </vt:lpstr>
      <vt:lpstr>Usernames and passwords</vt:lpstr>
      <vt:lpstr>Borrowing books</vt:lpstr>
      <vt:lpstr>Click and Collect</vt:lpstr>
      <vt:lpstr>Where are the books?</vt:lpstr>
      <vt:lpstr>Library study spaces</vt:lpstr>
      <vt:lpstr>Accessibility https://warwick.ac.uk/services/library/using/accessibility/   </vt:lpstr>
      <vt:lpstr>Finding Books</vt:lpstr>
      <vt:lpstr>Finding Books</vt:lpstr>
      <vt:lpstr>Finding Research</vt:lpstr>
      <vt:lpstr>Online reading lists: PS121</vt:lpstr>
      <vt:lpstr>Undertaking your own research</vt:lpstr>
      <vt:lpstr>Psychology Guide https://warwick.libguides.com/psychology/home  Economics, Psychology &amp; Philosophy Guide https://warwick.libguides.com/epp  </vt:lpstr>
      <vt:lpstr> Help and advice https://warwick.libguides.com/psychology/home </vt:lpstr>
      <vt:lpstr>Library Online courses</vt:lpstr>
      <vt:lpstr>Finding the full text</vt:lpstr>
      <vt:lpstr>Referencing </vt:lpstr>
      <vt:lpstr>Endnote </vt:lpstr>
      <vt:lpstr>Library Online courses</vt:lpstr>
      <vt:lpstr>Guide to Artificial Intelligence and Academic Integrity </vt:lpstr>
      <vt:lpstr>Library Welcome Week Events</vt:lpstr>
      <vt:lpstr>Further help and advice</vt:lpstr>
      <vt:lpstr>Thank You and Good Luck!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Seawright</dc:creator>
  <cp:lastModifiedBy>Bark, Chris</cp:lastModifiedBy>
  <cp:revision>3</cp:revision>
  <dcterms:created xsi:type="dcterms:W3CDTF">2025-03-11T16:19:18Z</dcterms:created>
  <dcterms:modified xsi:type="dcterms:W3CDTF">2025-09-23T12:25:27Z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0x010100F2EADDF345CDED42B949F547D0FBBA97</vt:lpwstr>
  </property>
  <property fmtid="{D5CDD505-2E9C-101B-9397-08002B2CF9AE}" pid="3" name="MediaServiceImageTags">
    <vt:lpwstr/>
  </property>
</Properties>
</file>