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Canva Sans" panose="020B0604020202020204" charset="0"/>
      <p:regular r:id="rId7"/>
    </p:embeddedFont>
    <p:embeddedFont>
      <p:font typeface="Canva Sans Bold" panose="020B0604020202020204" charset="0"/>
      <p:regular r:id="rId8"/>
    </p:embeddedFont>
    <p:embeddedFont>
      <p:font typeface="Inter" panose="020B0604020202020204" charset="0"/>
      <p:regular r:id="rId9"/>
    </p:embeddedFont>
    <p:embeddedFont>
      <p:font typeface="Poppins Bold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500" y="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8518" b="-68518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0" name="Group 10"/>
          <p:cNvGrpSpPr/>
          <p:nvPr/>
        </p:nvGrpSpPr>
        <p:grpSpPr>
          <a:xfrm>
            <a:off x="3912612" y="2747975"/>
            <a:ext cx="10462776" cy="1737868"/>
            <a:chOff x="0" y="0"/>
            <a:chExt cx="14092738" cy="234080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092737" cy="2340809"/>
            </a:xfrm>
            <a:custGeom>
              <a:avLst/>
              <a:gdLst/>
              <a:ahLst/>
              <a:cxnLst/>
              <a:rect l="l" t="t" r="r" b="b"/>
              <a:pathLst>
                <a:path w="14092737" h="2340809">
                  <a:moveTo>
                    <a:pt x="0" y="0"/>
                  </a:moveTo>
                  <a:lnTo>
                    <a:pt x="14092737" y="0"/>
                  </a:lnTo>
                  <a:lnTo>
                    <a:pt x="14092737" y="2340809"/>
                  </a:lnTo>
                  <a:lnTo>
                    <a:pt x="0" y="23408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7918" r="-14817" b="-10146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90500"/>
              <a:ext cx="14092738" cy="2531305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marL="0" lvl="0" indent="0" algn="l">
                <a:lnSpc>
                  <a:spcPts val="9799"/>
                </a:lnSpc>
                <a:spcBef>
                  <a:spcPct val="0"/>
                </a:spcBef>
              </a:pPr>
              <a:r>
                <a:rPr lang="en-US" sz="6999" b="1" u="none" strike="noStrike">
                  <a:solidFill>
                    <a:srgbClr val="0E1A3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Welcome to Warwick! 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543190" y="667512"/>
            <a:ext cx="5941868" cy="2415738"/>
          </a:xfrm>
          <a:custGeom>
            <a:avLst/>
            <a:gdLst/>
            <a:ahLst/>
            <a:cxnLst/>
            <a:rect l="l" t="t" r="r" b="b"/>
            <a:pathLst>
              <a:path w="5941868" h="2415738">
                <a:moveTo>
                  <a:pt x="0" y="0"/>
                </a:moveTo>
                <a:lnTo>
                  <a:pt x="5941868" y="0"/>
                </a:lnTo>
                <a:lnTo>
                  <a:pt x="5941868" y="2415738"/>
                </a:lnTo>
                <a:lnTo>
                  <a:pt x="0" y="24157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4" name="Group 14"/>
          <p:cNvGrpSpPr/>
          <p:nvPr/>
        </p:nvGrpSpPr>
        <p:grpSpPr>
          <a:xfrm>
            <a:off x="0" y="0"/>
            <a:ext cx="18288000" cy="133350"/>
            <a:chOff x="0" y="0"/>
            <a:chExt cx="24384000" cy="177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4384000" cy="177800"/>
            </a:xfrm>
            <a:custGeom>
              <a:avLst/>
              <a:gdLst/>
              <a:ahLst/>
              <a:cxnLst/>
              <a:rect l="l" t="t" r="r" b="b"/>
              <a:pathLst>
                <a:path w="24384000" h="177800">
                  <a:moveTo>
                    <a:pt x="0" y="0"/>
                  </a:moveTo>
                  <a:lnTo>
                    <a:pt x="24384000" y="0"/>
                  </a:lnTo>
                  <a:lnTo>
                    <a:pt x="24384000" y="177800"/>
                  </a:lnTo>
                  <a:lnTo>
                    <a:pt x="0" y="177800"/>
                  </a:lnTo>
                  <a:close/>
                </a:path>
              </a:pathLst>
            </a:custGeom>
            <a:solidFill>
              <a:srgbClr val="0E1A3C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24384000" cy="215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0" y="0"/>
            <a:ext cx="2476500" cy="133350"/>
            <a:chOff x="0" y="0"/>
            <a:chExt cx="3302000" cy="177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302000" cy="177800"/>
            </a:xfrm>
            <a:custGeom>
              <a:avLst/>
              <a:gdLst/>
              <a:ahLst/>
              <a:cxnLst/>
              <a:rect l="l" t="t" r="r" b="b"/>
              <a:pathLst>
                <a:path w="3302000" h="177800">
                  <a:moveTo>
                    <a:pt x="0" y="0"/>
                  </a:moveTo>
                  <a:lnTo>
                    <a:pt x="3302000" y="0"/>
                  </a:lnTo>
                  <a:lnTo>
                    <a:pt x="3302000" y="177800"/>
                  </a:lnTo>
                  <a:lnTo>
                    <a:pt x="0" y="177800"/>
                  </a:lnTo>
                  <a:close/>
                </a:path>
              </a:pathLst>
            </a:custGeom>
            <a:solidFill>
              <a:srgbClr val="7C3AE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3302000" cy="215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5448335" y="4683760"/>
            <a:ext cx="7391331" cy="767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20"/>
              </a:lnSpc>
              <a:spcBef>
                <a:spcPct val="0"/>
              </a:spcBef>
            </a:pPr>
            <a:r>
              <a:rPr lang="en-US" sz="4300" b="1" u="none" strike="noStrike">
                <a:solidFill>
                  <a:srgbClr val="0E1A3C"/>
                </a:solidFill>
                <a:latin typeface="Poppins Bold"/>
                <a:ea typeface="Poppins Bold"/>
                <a:cs typeface="Poppins Bold"/>
                <a:sym typeface="Poppins Bold"/>
              </a:rPr>
              <a:t>PG SSLC Introduction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33350"/>
            <a:chOff x="0" y="0"/>
            <a:chExt cx="24384000" cy="177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77800"/>
            </a:xfrm>
            <a:custGeom>
              <a:avLst/>
              <a:gdLst/>
              <a:ahLst/>
              <a:cxnLst/>
              <a:rect l="l" t="t" r="r" b="b"/>
              <a:pathLst>
                <a:path w="24384000" h="177800">
                  <a:moveTo>
                    <a:pt x="0" y="0"/>
                  </a:moveTo>
                  <a:lnTo>
                    <a:pt x="24384000" y="0"/>
                  </a:lnTo>
                  <a:lnTo>
                    <a:pt x="24384000" y="177800"/>
                  </a:lnTo>
                  <a:lnTo>
                    <a:pt x="0" y="177800"/>
                  </a:lnTo>
                  <a:close/>
                </a:path>
              </a:pathLst>
            </a:custGeom>
            <a:solidFill>
              <a:srgbClr val="0E1A3C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4384000" cy="215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2476500" cy="133350"/>
            <a:chOff x="0" y="0"/>
            <a:chExt cx="3302000" cy="177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02000" cy="177800"/>
            </a:xfrm>
            <a:custGeom>
              <a:avLst/>
              <a:gdLst/>
              <a:ahLst/>
              <a:cxnLst/>
              <a:rect l="l" t="t" r="r" b="b"/>
              <a:pathLst>
                <a:path w="3302000" h="177800">
                  <a:moveTo>
                    <a:pt x="0" y="0"/>
                  </a:moveTo>
                  <a:lnTo>
                    <a:pt x="3302000" y="0"/>
                  </a:lnTo>
                  <a:lnTo>
                    <a:pt x="3302000" y="177800"/>
                  </a:lnTo>
                  <a:lnTo>
                    <a:pt x="0" y="177800"/>
                  </a:lnTo>
                  <a:close/>
                </a:path>
              </a:pathLst>
            </a:custGeom>
            <a:solidFill>
              <a:srgbClr val="7C3AE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302000" cy="215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47750" y="1687195"/>
            <a:ext cx="1143000" cy="57150"/>
            <a:chOff x="0" y="0"/>
            <a:chExt cx="1524000" cy="76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24000" cy="76200"/>
            </a:xfrm>
            <a:custGeom>
              <a:avLst/>
              <a:gdLst/>
              <a:ahLst/>
              <a:cxnLst/>
              <a:rect l="l" t="t" r="r" b="b"/>
              <a:pathLst>
                <a:path w="1524000" h="76200">
                  <a:moveTo>
                    <a:pt x="0" y="0"/>
                  </a:moveTo>
                  <a:lnTo>
                    <a:pt x="1524000" y="0"/>
                  </a:lnTo>
                  <a:lnTo>
                    <a:pt x="15240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7C3AE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524000" cy="114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3538543" y="2655471"/>
            <a:ext cx="3555313" cy="3555313"/>
          </a:xfrm>
          <a:custGeom>
            <a:avLst/>
            <a:gdLst/>
            <a:ahLst/>
            <a:cxnLst/>
            <a:rect l="l" t="t" r="r" b="b"/>
            <a:pathLst>
              <a:path w="3555313" h="3555313">
                <a:moveTo>
                  <a:pt x="0" y="0"/>
                </a:moveTo>
                <a:lnTo>
                  <a:pt x="3555314" y="0"/>
                </a:lnTo>
                <a:lnTo>
                  <a:pt x="3555314" y="3555313"/>
                </a:lnTo>
                <a:lnTo>
                  <a:pt x="0" y="35553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" b="-24611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2" name="Group 12"/>
          <p:cNvGrpSpPr/>
          <p:nvPr/>
        </p:nvGrpSpPr>
        <p:grpSpPr>
          <a:xfrm>
            <a:off x="1047750" y="6591212"/>
            <a:ext cx="3848100" cy="2381250"/>
            <a:chOff x="0" y="0"/>
            <a:chExt cx="5130800" cy="3175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130800" cy="3175000"/>
            </a:xfrm>
            <a:custGeom>
              <a:avLst/>
              <a:gdLst/>
              <a:ahLst/>
              <a:cxnLst/>
              <a:rect l="l" t="t" r="r" b="b"/>
              <a:pathLst>
                <a:path w="5130800" h="3175000">
                  <a:moveTo>
                    <a:pt x="254000" y="0"/>
                  </a:moveTo>
                  <a:lnTo>
                    <a:pt x="4876800" y="0"/>
                  </a:lnTo>
                  <a:cubicBezTo>
                    <a:pt x="5017080" y="0"/>
                    <a:pt x="5130800" y="113720"/>
                    <a:pt x="5130800" y="254000"/>
                  </a:cubicBezTo>
                  <a:lnTo>
                    <a:pt x="5130800" y="2921000"/>
                  </a:lnTo>
                  <a:cubicBezTo>
                    <a:pt x="5130800" y="3061280"/>
                    <a:pt x="5017080" y="3175000"/>
                    <a:pt x="4876800" y="3175000"/>
                  </a:cubicBezTo>
                  <a:lnTo>
                    <a:pt x="254000" y="3175000"/>
                  </a:lnTo>
                  <a:cubicBezTo>
                    <a:pt x="113720" y="3175000"/>
                    <a:pt x="0" y="3061280"/>
                    <a:pt x="0" y="2921000"/>
                  </a:cubicBezTo>
                  <a:lnTo>
                    <a:pt x="0" y="254000"/>
                  </a:lnTo>
                  <a:cubicBezTo>
                    <a:pt x="0" y="113720"/>
                    <a:pt x="113720" y="0"/>
                    <a:pt x="254000" y="0"/>
                  </a:cubicBezTo>
                  <a:close/>
                </a:path>
              </a:pathLst>
            </a:custGeom>
            <a:solidFill>
              <a:srgbClr val="F4F5F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5130800" cy="3213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47750" y="6591212"/>
            <a:ext cx="3848100" cy="57150"/>
            <a:chOff x="0" y="0"/>
            <a:chExt cx="5130800" cy="762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130800" cy="76200"/>
            </a:xfrm>
            <a:custGeom>
              <a:avLst/>
              <a:gdLst/>
              <a:ahLst/>
              <a:cxnLst/>
              <a:rect l="l" t="t" r="r" b="b"/>
              <a:pathLst>
                <a:path w="5130800" h="76200">
                  <a:moveTo>
                    <a:pt x="0" y="0"/>
                  </a:moveTo>
                  <a:lnTo>
                    <a:pt x="5130800" y="0"/>
                  </a:lnTo>
                  <a:lnTo>
                    <a:pt x="51308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7C3AE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5130800" cy="114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162550" y="6591212"/>
            <a:ext cx="3848100" cy="2381250"/>
            <a:chOff x="0" y="0"/>
            <a:chExt cx="5130800" cy="31750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130800" cy="3175000"/>
            </a:xfrm>
            <a:custGeom>
              <a:avLst/>
              <a:gdLst/>
              <a:ahLst/>
              <a:cxnLst/>
              <a:rect l="l" t="t" r="r" b="b"/>
              <a:pathLst>
                <a:path w="5130800" h="3175000">
                  <a:moveTo>
                    <a:pt x="254000" y="0"/>
                  </a:moveTo>
                  <a:lnTo>
                    <a:pt x="4876800" y="0"/>
                  </a:lnTo>
                  <a:cubicBezTo>
                    <a:pt x="5017080" y="0"/>
                    <a:pt x="5130800" y="113720"/>
                    <a:pt x="5130800" y="254000"/>
                  </a:cubicBezTo>
                  <a:lnTo>
                    <a:pt x="5130800" y="2921000"/>
                  </a:lnTo>
                  <a:cubicBezTo>
                    <a:pt x="5130800" y="3061280"/>
                    <a:pt x="5017080" y="3175000"/>
                    <a:pt x="4876800" y="3175000"/>
                  </a:cubicBezTo>
                  <a:lnTo>
                    <a:pt x="254000" y="3175000"/>
                  </a:lnTo>
                  <a:cubicBezTo>
                    <a:pt x="113720" y="3175000"/>
                    <a:pt x="0" y="3061280"/>
                    <a:pt x="0" y="2921000"/>
                  </a:cubicBezTo>
                  <a:lnTo>
                    <a:pt x="0" y="254000"/>
                  </a:lnTo>
                  <a:cubicBezTo>
                    <a:pt x="0" y="113720"/>
                    <a:pt x="113720" y="0"/>
                    <a:pt x="254000" y="0"/>
                  </a:cubicBezTo>
                  <a:close/>
                </a:path>
              </a:pathLst>
            </a:custGeom>
            <a:solidFill>
              <a:srgbClr val="F4F5F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5130800" cy="3213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162550" y="6591212"/>
            <a:ext cx="3848100" cy="57150"/>
            <a:chOff x="0" y="0"/>
            <a:chExt cx="5130800" cy="762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130800" cy="76200"/>
            </a:xfrm>
            <a:custGeom>
              <a:avLst/>
              <a:gdLst/>
              <a:ahLst/>
              <a:cxnLst/>
              <a:rect l="l" t="t" r="r" b="b"/>
              <a:pathLst>
                <a:path w="5130800" h="76200">
                  <a:moveTo>
                    <a:pt x="0" y="0"/>
                  </a:moveTo>
                  <a:lnTo>
                    <a:pt x="5130800" y="0"/>
                  </a:lnTo>
                  <a:lnTo>
                    <a:pt x="51308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7C3AE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5130800" cy="114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277350" y="6591212"/>
            <a:ext cx="3848100" cy="2381250"/>
            <a:chOff x="0" y="0"/>
            <a:chExt cx="5130800" cy="31750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130800" cy="3175000"/>
            </a:xfrm>
            <a:custGeom>
              <a:avLst/>
              <a:gdLst/>
              <a:ahLst/>
              <a:cxnLst/>
              <a:rect l="l" t="t" r="r" b="b"/>
              <a:pathLst>
                <a:path w="5130800" h="3175000">
                  <a:moveTo>
                    <a:pt x="254000" y="0"/>
                  </a:moveTo>
                  <a:lnTo>
                    <a:pt x="4876800" y="0"/>
                  </a:lnTo>
                  <a:cubicBezTo>
                    <a:pt x="5017080" y="0"/>
                    <a:pt x="5130800" y="113720"/>
                    <a:pt x="5130800" y="254000"/>
                  </a:cubicBezTo>
                  <a:lnTo>
                    <a:pt x="5130800" y="2921000"/>
                  </a:lnTo>
                  <a:cubicBezTo>
                    <a:pt x="5130800" y="3061280"/>
                    <a:pt x="5017080" y="3175000"/>
                    <a:pt x="4876800" y="3175000"/>
                  </a:cubicBezTo>
                  <a:lnTo>
                    <a:pt x="254000" y="3175000"/>
                  </a:lnTo>
                  <a:cubicBezTo>
                    <a:pt x="113720" y="3175000"/>
                    <a:pt x="0" y="3061280"/>
                    <a:pt x="0" y="2921000"/>
                  </a:cubicBezTo>
                  <a:lnTo>
                    <a:pt x="0" y="254000"/>
                  </a:lnTo>
                  <a:cubicBezTo>
                    <a:pt x="0" y="113720"/>
                    <a:pt x="113720" y="0"/>
                    <a:pt x="254000" y="0"/>
                  </a:cubicBezTo>
                  <a:close/>
                </a:path>
              </a:pathLst>
            </a:custGeom>
            <a:solidFill>
              <a:srgbClr val="F4F5F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5130800" cy="3213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277350" y="6591212"/>
            <a:ext cx="3848100" cy="57150"/>
            <a:chOff x="0" y="0"/>
            <a:chExt cx="5130800" cy="762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130800" cy="76200"/>
            </a:xfrm>
            <a:custGeom>
              <a:avLst/>
              <a:gdLst/>
              <a:ahLst/>
              <a:cxnLst/>
              <a:rect l="l" t="t" r="r" b="b"/>
              <a:pathLst>
                <a:path w="5130800" h="76200">
                  <a:moveTo>
                    <a:pt x="0" y="0"/>
                  </a:moveTo>
                  <a:lnTo>
                    <a:pt x="5130800" y="0"/>
                  </a:lnTo>
                  <a:lnTo>
                    <a:pt x="51308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7C3AE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5130800" cy="114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3392150" y="6591212"/>
            <a:ext cx="3848100" cy="2381250"/>
            <a:chOff x="0" y="0"/>
            <a:chExt cx="5130800" cy="31750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130800" cy="3175000"/>
            </a:xfrm>
            <a:custGeom>
              <a:avLst/>
              <a:gdLst/>
              <a:ahLst/>
              <a:cxnLst/>
              <a:rect l="l" t="t" r="r" b="b"/>
              <a:pathLst>
                <a:path w="5130800" h="3175000">
                  <a:moveTo>
                    <a:pt x="254000" y="0"/>
                  </a:moveTo>
                  <a:lnTo>
                    <a:pt x="4876800" y="0"/>
                  </a:lnTo>
                  <a:cubicBezTo>
                    <a:pt x="5017080" y="0"/>
                    <a:pt x="5130800" y="113720"/>
                    <a:pt x="5130800" y="254000"/>
                  </a:cubicBezTo>
                  <a:lnTo>
                    <a:pt x="5130800" y="2921000"/>
                  </a:lnTo>
                  <a:cubicBezTo>
                    <a:pt x="5130800" y="3061280"/>
                    <a:pt x="5017080" y="3175000"/>
                    <a:pt x="4876800" y="3175000"/>
                  </a:cubicBezTo>
                  <a:lnTo>
                    <a:pt x="254000" y="3175000"/>
                  </a:lnTo>
                  <a:cubicBezTo>
                    <a:pt x="113720" y="3175000"/>
                    <a:pt x="0" y="3061280"/>
                    <a:pt x="0" y="2921000"/>
                  </a:cubicBezTo>
                  <a:lnTo>
                    <a:pt x="0" y="254000"/>
                  </a:lnTo>
                  <a:cubicBezTo>
                    <a:pt x="0" y="113720"/>
                    <a:pt x="113720" y="0"/>
                    <a:pt x="254000" y="0"/>
                  </a:cubicBezTo>
                  <a:close/>
                </a:path>
              </a:pathLst>
            </a:custGeom>
            <a:solidFill>
              <a:srgbClr val="F4F5F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5130800" cy="3213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3392150" y="6591212"/>
            <a:ext cx="3848100" cy="57150"/>
            <a:chOff x="0" y="0"/>
            <a:chExt cx="5130800" cy="762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130800" cy="76200"/>
            </a:xfrm>
            <a:custGeom>
              <a:avLst/>
              <a:gdLst/>
              <a:ahLst/>
              <a:cxnLst/>
              <a:rect l="l" t="t" r="r" b="b"/>
              <a:pathLst>
                <a:path w="5130800" h="76200">
                  <a:moveTo>
                    <a:pt x="0" y="0"/>
                  </a:moveTo>
                  <a:lnTo>
                    <a:pt x="5130800" y="0"/>
                  </a:lnTo>
                  <a:lnTo>
                    <a:pt x="51308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7C3AE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5130800" cy="114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36" name="Freeform 36"/>
          <p:cNvSpPr/>
          <p:nvPr/>
        </p:nvSpPr>
        <p:spPr>
          <a:xfrm>
            <a:off x="9448335" y="2640825"/>
            <a:ext cx="3569387" cy="3569387"/>
          </a:xfrm>
          <a:custGeom>
            <a:avLst/>
            <a:gdLst/>
            <a:ahLst/>
            <a:cxnLst/>
            <a:rect l="l" t="t" r="r" b="b"/>
            <a:pathLst>
              <a:path w="3569387" h="3569387">
                <a:moveTo>
                  <a:pt x="0" y="0"/>
                </a:moveTo>
                <a:lnTo>
                  <a:pt x="3569387" y="0"/>
                </a:lnTo>
                <a:lnTo>
                  <a:pt x="3569387" y="3569387"/>
                </a:lnTo>
                <a:lnTo>
                  <a:pt x="0" y="3569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112" t="-13886" r="-21212" b="-58547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37" name="Freeform 37"/>
          <p:cNvSpPr/>
          <p:nvPr/>
        </p:nvSpPr>
        <p:spPr>
          <a:xfrm>
            <a:off x="5309229" y="2655471"/>
            <a:ext cx="3554741" cy="3554741"/>
          </a:xfrm>
          <a:custGeom>
            <a:avLst/>
            <a:gdLst/>
            <a:ahLst/>
            <a:cxnLst/>
            <a:rect l="l" t="t" r="r" b="b"/>
            <a:pathLst>
              <a:path w="3554741" h="3554741">
                <a:moveTo>
                  <a:pt x="0" y="0"/>
                </a:moveTo>
                <a:lnTo>
                  <a:pt x="3554742" y="0"/>
                </a:lnTo>
                <a:lnTo>
                  <a:pt x="3554742" y="3554741"/>
                </a:lnTo>
                <a:lnTo>
                  <a:pt x="0" y="35547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6302" t="-51736" b="-1666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8" name="Freeform 38"/>
          <p:cNvSpPr/>
          <p:nvPr/>
        </p:nvSpPr>
        <p:spPr>
          <a:xfrm>
            <a:off x="1197507" y="2661625"/>
            <a:ext cx="3548587" cy="3548587"/>
          </a:xfrm>
          <a:custGeom>
            <a:avLst/>
            <a:gdLst/>
            <a:ahLst/>
            <a:cxnLst/>
            <a:rect l="l" t="t" r="r" b="b"/>
            <a:pathLst>
              <a:path w="3548587" h="3548587">
                <a:moveTo>
                  <a:pt x="0" y="0"/>
                </a:moveTo>
                <a:lnTo>
                  <a:pt x="3548586" y="0"/>
                </a:lnTo>
                <a:lnTo>
                  <a:pt x="3548586" y="3548587"/>
                </a:lnTo>
                <a:lnTo>
                  <a:pt x="0" y="35485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4656" t="-51806" r="-28268" b="-5209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9" name="TextBox 39"/>
          <p:cNvSpPr txBox="1"/>
          <p:nvPr/>
        </p:nvSpPr>
        <p:spPr>
          <a:xfrm>
            <a:off x="1047750" y="581025"/>
            <a:ext cx="16192500" cy="934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1">
                <a:solidFill>
                  <a:srgbClr val="0E1A3C"/>
                </a:solidFill>
                <a:latin typeface="Poppins Bold"/>
                <a:ea typeface="Poppins Bold"/>
                <a:cs typeface="Poppins Bold"/>
                <a:sym typeface="Poppins Bold"/>
              </a:rPr>
              <a:t>Who Are We...?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95400" y="6857912"/>
            <a:ext cx="3352800" cy="39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b="1">
                <a:solidFill>
                  <a:srgbClr val="0E1A3C"/>
                </a:solidFill>
                <a:latin typeface="Poppins Bold"/>
                <a:ea typeface="Poppins Bold"/>
                <a:cs typeface="Poppins Bold"/>
                <a:sym typeface="Poppins Bold"/>
              </a:rPr>
              <a:t>Inchara Athreya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295400" y="7506882"/>
            <a:ext cx="335280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>
                <a:solidFill>
                  <a:srgbClr val="5B6478"/>
                </a:solidFill>
                <a:latin typeface="Inter"/>
                <a:ea typeface="Inter"/>
                <a:cs typeface="Inter"/>
                <a:sym typeface="Inter"/>
              </a:rPr>
              <a:t>Second year PhD student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295400" y="7904392"/>
            <a:ext cx="3352800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699">
                <a:solidFill>
                  <a:srgbClr val="7C3AED"/>
                </a:solidFill>
                <a:latin typeface="Inter"/>
                <a:ea typeface="Inter"/>
                <a:cs typeface="Inter"/>
                <a:sym typeface="Inter"/>
              </a:rPr>
              <a:t>Inchara.Athreya@warwick.ac.uk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5410200" y="6857912"/>
            <a:ext cx="3352800" cy="39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b="1">
                <a:solidFill>
                  <a:srgbClr val="0E1A3C"/>
                </a:solidFill>
                <a:latin typeface="Poppins Bold"/>
                <a:ea typeface="Poppins Bold"/>
                <a:cs typeface="Poppins Bold"/>
                <a:sym typeface="Poppins Bold"/>
              </a:rPr>
              <a:t>Sarwang S Dwivedi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5410200" y="7506882"/>
            <a:ext cx="335280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>
                <a:solidFill>
                  <a:srgbClr val="5B6478"/>
                </a:solidFill>
                <a:latin typeface="Inter"/>
                <a:ea typeface="Inter"/>
                <a:cs typeface="Inter"/>
                <a:sym typeface="Inter"/>
              </a:rPr>
              <a:t>Second year PhD student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5410200" y="7904392"/>
            <a:ext cx="3453771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699">
                <a:solidFill>
                  <a:srgbClr val="7C3AED"/>
                </a:solidFill>
                <a:latin typeface="Inter"/>
                <a:ea typeface="Inter"/>
                <a:cs typeface="Inter"/>
                <a:sym typeface="Inter"/>
              </a:rPr>
              <a:t>Sarwang.Dwivedi@warwick.ac.uk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9525000" y="6857912"/>
            <a:ext cx="3352800" cy="39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b="1">
                <a:solidFill>
                  <a:srgbClr val="0E1A3C"/>
                </a:solidFill>
                <a:latin typeface="Poppins Bold"/>
                <a:ea typeface="Poppins Bold"/>
                <a:cs typeface="Poppins Bold"/>
                <a:sym typeface="Poppins Bold"/>
              </a:rPr>
              <a:t>Olivia Wang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9525000" y="7506882"/>
            <a:ext cx="335280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>
                <a:solidFill>
                  <a:srgbClr val="5B6478"/>
                </a:solidFill>
                <a:latin typeface="Inter"/>
                <a:ea typeface="Inter"/>
                <a:cs typeface="Inter"/>
                <a:sym typeface="Inter"/>
              </a:rPr>
              <a:t>Second year PhD student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9525000" y="7904392"/>
            <a:ext cx="3352800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699">
                <a:solidFill>
                  <a:srgbClr val="7C3AED"/>
                </a:solidFill>
                <a:latin typeface="Inter"/>
                <a:ea typeface="Inter"/>
                <a:cs typeface="Inter"/>
                <a:sym typeface="Inter"/>
              </a:rPr>
              <a:t>Zimeng.Wang@warwick.ac.uk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3639800" y="6857912"/>
            <a:ext cx="3352800" cy="782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b="1">
                <a:solidFill>
                  <a:srgbClr val="0E1A3C"/>
                </a:solidFill>
                <a:latin typeface="Poppins Bold"/>
                <a:ea typeface="Poppins Bold"/>
                <a:cs typeface="Poppins Bold"/>
                <a:sym typeface="Poppins Bold"/>
              </a:rPr>
              <a:t>Manos Konstantinidis (AP)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3639800" y="7897407"/>
            <a:ext cx="3352800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</a:pPr>
            <a:r>
              <a:rPr lang="en-US" sz="1799">
                <a:solidFill>
                  <a:srgbClr val="5B6478"/>
                </a:solidFill>
                <a:latin typeface="Inter"/>
                <a:ea typeface="Inter"/>
                <a:cs typeface="Inter"/>
                <a:sym typeface="Inter"/>
              </a:rPr>
              <a:t>Staff Representative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3639800" y="8294917"/>
            <a:ext cx="3352800" cy="280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699">
                <a:solidFill>
                  <a:srgbClr val="7C3AED"/>
                </a:solidFill>
                <a:latin typeface="Inter"/>
                <a:ea typeface="Inter"/>
                <a:cs typeface="Inter"/>
                <a:sym typeface="Inter"/>
              </a:rPr>
              <a:t>E.Konstantinidis@warwick.ac.uk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428625" y="2352675"/>
            <a:ext cx="2190750" cy="1933575"/>
          </a:xfrm>
          <a:custGeom>
            <a:avLst/>
            <a:gdLst/>
            <a:ahLst/>
            <a:cxnLst/>
            <a:rect l="l" t="t" r="r" b="b"/>
            <a:pathLst>
              <a:path w="2190750" h="1933575">
                <a:moveTo>
                  <a:pt x="0" y="0"/>
                </a:moveTo>
                <a:lnTo>
                  <a:pt x="2190750" y="0"/>
                </a:lnTo>
                <a:lnTo>
                  <a:pt x="219075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952625" y="2143125"/>
            <a:ext cx="2409825" cy="2362200"/>
          </a:xfrm>
          <a:custGeom>
            <a:avLst/>
            <a:gdLst/>
            <a:ahLst/>
            <a:cxnLst/>
            <a:rect l="l" t="t" r="r" b="b"/>
            <a:pathLst>
              <a:path w="2409825" h="2362200">
                <a:moveTo>
                  <a:pt x="0" y="0"/>
                </a:moveTo>
                <a:lnTo>
                  <a:pt x="2409825" y="0"/>
                </a:lnTo>
                <a:lnTo>
                  <a:pt x="2409825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2390775" y="2781300"/>
            <a:ext cx="1752600" cy="1076325"/>
          </a:xfrm>
          <a:custGeom>
            <a:avLst/>
            <a:gdLst/>
            <a:ahLst/>
            <a:cxnLst/>
            <a:rect l="l" t="t" r="r" b="b"/>
            <a:pathLst>
              <a:path w="1752600" h="1076325">
                <a:moveTo>
                  <a:pt x="0" y="0"/>
                </a:moveTo>
                <a:lnTo>
                  <a:pt x="1752600" y="0"/>
                </a:lnTo>
                <a:lnTo>
                  <a:pt x="175260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428625" y="4714875"/>
            <a:ext cx="2190750" cy="1933575"/>
          </a:xfrm>
          <a:custGeom>
            <a:avLst/>
            <a:gdLst/>
            <a:ahLst/>
            <a:cxnLst/>
            <a:rect l="l" t="t" r="r" b="b"/>
            <a:pathLst>
              <a:path w="2190750" h="1933575">
                <a:moveTo>
                  <a:pt x="0" y="0"/>
                </a:moveTo>
                <a:lnTo>
                  <a:pt x="2190750" y="0"/>
                </a:lnTo>
                <a:lnTo>
                  <a:pt x="219075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952625" y="4714875"/>
            <a:ext cx="2409825" cy="2362200"/>
          </a:xfrm>
          <a:custGeom>
            <a:avLst/>
            <a:gdLst/>
            <a:ahLst/>
            <a:cxnLst/>
            <a:rect l="l" t="t" r="r" b="b"/>
            <a:pathLst>
              <a:path w="2409825" h="2362200">
                <a:moveTo>
                  <a:pt x="0" y="0"/>
                </a:moveTo>
                <a:lnTo>
                  <a:pt x="2409825" y="0"/>
                </a:lnTo>
                <a:lnTo>
                  <a:pt x="2409825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2390775" y="4924425"/>
            <a:ext cx="1533525" cy="1724025"/>
          </a:xfrm>
          <a:custGeom>
            <a:avLst/>
            <a:gdLst/>
            <a:ahLst/>
            <a:cxnLst/>
            <a:rect l="l" t="t" r="r" b="b"/>
            <a:pathLst>
              <a:path w="1533525" h="1724025">
                <a:moveTo>
                  <a:pt x="0" y="0"/>
                </a:moveTo>
                <a:lnTo>
                  <a:pt x="1533525" y="0"/>
                </a:lnTo>
                <a:lnTo>
                  <a:pt x="1533525" y="1724025"/>
                </a:lnTo>
                <a:lnTo>
                  <a:pt x="0" y="17240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428625" y="7286625"/>
            <a:ext cx="2190750" cy="1933575"/>
          </a:xfrm>
          <a:custGeom>
            <a:avLst/>
            <a:gdLst/>
            <a:ahLst/>
            <a:cxnLst/>
            <a:rect l="l" t="t" r="r" b="b"/>
            <a:pathLst>
              <a:path w="2190750" h="1933575">
                <a:moveTo>
                  <a:pt x="0" y="0"/>
                </a:moveTo>
                <a:lnTo>
                  <a:pt x="2190750" y="0"/>
                </a:lnTo>
                <a:lnTo>
                  <a:pt x="2190750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952625" y="7067550"/>
            <a:ext cx="2409825" cy="2362200"/>
          </a:xfrm>
          <a:custGeom>
            <a:avLst/>
            <a:gdLst/>
            <a:ahLst/>
            <a:cxnLst/>
            <a:rect l="l" t="t" r="r" b="b"/>
            <a:pathLst>
              <a:path w="2409825" h="2362200">
                <a:moveTo>
                  <a:pt x="0" y="0"/>
                </a:moveTo>
                <a:lnTo>
                  <a:pt x="2409825" y="0"/>
                </a:lnTo>
                <a:lnTo>
                  <a:pt x="2409825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2390775" y="7715250"/>
            <a:ext cx="1752600" cy="1285875"/>
          </a:xfrm>
          <a:custGeom>
            <a:avLst/>
            <a:gdLst/>
            <a:ahLst/>
            <a:cxnLst/>
            <a:rect l="l" t="t" r="r" b="b"/>
            <a:pathLst>
              <a:path w="1752600" h="1285875">
                <a:moveTo>
                  <a:pt x="0" y="0"/>
                </a:moveTo>
                <a:lnTo>
                  <a:pt x="1752600" y="0"/>
                </a:lnTo>
                <a:lnTo>
                  <a:pt x="175260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2" name="Group 12"/>
          <p:cNvGrpSpPr/>
          <p:nvPr/>
        </p:nvGrpSpPr>
        <p:grpSpPr>
          <a:xfrm>
            <a:off x="0" y="0"/>
            <a:ext cx="18288000" cy="133350"/>
            <a:chOff x="0" y="0"/>
            <a:chExt cx="24384000" cy="177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4384000" cy="177800"/>
            </a:xfrm>
            <a:custGeom>
              <a:avLst/>
              <a:gdLst/>
              <a:ahLst/>
              <a:cxnLst/>
              <a:rect l="l" t="t" r="r" b="b"/>
              <a:pathLst>
                <a:path w="24384000" h="177800">
                  <a:moveTo>
                    <a:pt x="0" y="0"/>
                  </a:moveTo>
                  <a:lnTo>
                    <a:pt x="24384000" y="0"/>
                  </a:lnTo>
                  <a:lnTo>
                    <a:pt x="24384000" y="177800"/>
                  </a:lnTo>
                  <a:lnTo>
                    <a:pt x="0" y="177800"/>
                  </a:lnTo>
                  <a:close/>
                </a:path>
              </a:pathLst>
            </a:custGeom>
            <a:solidFill>
              <a:srgbClr val="0E1A3C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4384000" cy="215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0" y="0"/>
            <a:ext cx="2476500" cy="133350"/>
            <a:chOff x="0" y="0"/>
            <a:chExt cx="3302000" cy="177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302000" cy="177800"/>
            </a:xfrm>
            <a:custGeom>
              <a:avLst/>
              <a:gdLst/>
              <a:ahLst/>
              <a:cxnLst/>
              <a:rect l="l" t="t" r="r" b="b"/>
              <a:pathLst>
                <a:path w="3302000" h="177800">
                  <a:moveTo>
                    <a:pt x="0" y="0"/>
                  </a:moveTo>
                  <a:lnTo>
                    <a:pt x="3302000" y="0"/>
                  </a:lnTo>
                  <a:lnTo>
                    <a:pt x="3302000" y="177800"/>
                  </a:lnTo>
                  <a:lnTo>
                    <a:pt x="0" y="177800"/>
                  </a:lnTo>
                  <a:close/>
                </a:path>
              </a:pathLst>
            </a:custGeom>
            <a:solidFill>
              <a:srgbClr val="7C3AE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3302000" cy="215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5972597" y="369131"/>
            <a:ext cx="2058505" cy="1437070"/>
          </a:xfrm>
          <a:custGeom>
            <a:avLst/>
            <a:gdLst/>
            <a:ahLst/>
            <a:cxnLst/>
            <a:rect l="l" t="t" r="r" b="b"/>
            <a:pathLst>
              <a:path w="2058505" h="1437070">
                <a:moveTo>
                  <a:pt x="0" y="0"/>
                </a:moveTo>
                <a:lnTo>
                  <a:pt x="2058505" y="0"/>
                </a:lnTo>
                <a:lnTo>
                  <a:pt x="2058505" y="1437070"/>
                </a:lnTo>
                <a:lnTo>
                  <a:pt x="0" y="143707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TextBox 19"/>
          <p:cNvSpPr txBox="1"/>
          <p:nvPr/>
        </p:nvSpPr>
        <p:spPr>
          <a:xfrm>
            <a:off x="347472" y="537032"/>
            <a:ext cx="6382512" cy="986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75"/>
              </a:lnSpc>
            </a:pPr>
            <a:r>
              <a:rPr lang="en-US" sz="5767" b="1">
                <a:solidFill>
                  <a:srgbClr val="0E1A3C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is the SSLC?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52144" y="2796844"/>
            <a:ext cx="640080" cy="1019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70"/>
              </a:lnSpc>
            </a:pPr>
            <a:r>
              <a:rPr lang="en-US" sz="5978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72000" y="3097149"/>
            <a:ext cx="11594592" cy="406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8"/>
              </a:lnSpc>
            </a:pPr>
            <a:r>
              <a:rPr lang="en-US" sz="237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Student led representatives to act as a bridge between students and staff.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52144" y="5224576"/>
            <a:ext cx="640080" cy="1019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70"/>
              </a:lnSpc>
            </a:pPr>
            <a:r>
              <a:rPr lang="en-US" sz="5978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572000" y="5462558"/>
            <a:ext cx="12691872" cy="825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21"/>
              </a:lnSpc>
            </a:pPr>
            <a:r>
              <a:rPr lang="en-US" sz="237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 Discuss ideas &amp; issues related to teaching, learning &amp; student support </a:t>
            </a:r>
          </a:p>
          <a:p>
            <a:pPr algn="l">
              <a:lnSpc>
                <a:spcPts val="3321"/>
              </a:lnSpc>
            </a:pPr>
            <a:r>
              <a:rPr lang="en-US" sz="237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(e.g., Funding, career prospects, internships, scholarships, curriculum design).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52144" y="7725412"/>
            <a:ext cx="640080" cy="985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34"/>
              </a:lnSpc>
            </a:pPr>
            <a:r>
              <a:rPr lang="en-US" sz="5810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663440" y="8046714"/>
            <a:ext cx="4498848" cy="406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18"/>
              </a:lnSpc>
            </a:pPr>
            <a:r>
              <a:rPr lang="en-US" sz="237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 Attend regular meetings.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33350"/>
            <a:chOff x="0" y="0"/>
            <a:chExt cx="24384000" cy="177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77800"/>
            </a:xfrm>
            <a:custGeom>
              <a:avLst/>
              <a:gdLst/>
              <a:ahLst/>
              <a:cxnLst/>
              <a:rect l="l" t="t" r="r" b="b"/>
              <a:pathLst>
                <a:path w="24384000" h="177800">
                  <a:moveTo>
                    <a:pt x="0" y="0"/>
                  </a:moveTo>
                  <a:lnTo>
                    <a:pt x="24384000" y="0"/>
                  </a:lnTo>
                  <a:lnTo>
                    <a:pt x="24384000" y="177800"/>
                  </a:lnTo>
                  <a:lnTo>
                    <a:pt x="0" y="177800"/>
                  </a:lnTo>
                  <a:close/>
                </a:path>
              </a:pathLst>
            </a:custGeom>
            <a:solidFill>
              <a:srgbClr val="0E1A3C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4384000" cy="215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2476500" cy="133350"/>
            <a:chOff x="0" y="0"/>
            <a:chExt cx="3302000" cy="177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02000" cy="177800"/>
            </a:xfrm>
            <a:custGeom>
              <a:avLst/>
              <a:gdLst/>
              <a:ahLst/>
              <a:cxnLst/>
              <a:rect l="l" t="t" r="r" b="b"/>
              <a:pathLst>
                <a:path w="3302000" h="177800">
                  <a:moveTo>
                    <a:pt x="0" y="0"/>
                  </a:moveTo>
                  <a:lnTo>
                    <a:pt x="3302000" y="0"/>
                  </a:lnTo>
                  <a:lnTo>
                    <a:pt x="3302000" y="177800"/>
                  </a:lnTo>
                  <a:lnTo>
                    <a:pt x="0" y="177800"/>
                  </a:lnTo>
                  <a:close/>
                </a:path>
              </a:pathLst>
            </a:custGeom>
            <a:solidFill>
              <a:srgbClr val="7C3AE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302000" cy="215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47472" y="556082"/>
            <a:ext cx="17940528" cy="93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95"/>
              </a:lnSpc>
            </a:pPr>
            <a:r>
              <a:rPr lang="en-US" sz="5567" b="1">
                <a:solidFill>
                  <a:srgbClr val="0E1A3C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 have SSLCs across the universities achieved?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47750" y="2395855"/>
            <a:ext cx="5207000" cy="1905000"/>
            <a:chOff x="0" y="0"/>
            <a:chExt cx="6942667" cy="254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942667" cy="2540000"/>
            </a:xfrm>
            <a:custGeom>
              <a:avLst/>
              <a:gdLst/>
              <a:ahLst/>
              <a:cxnLst/>
              <a:rect l="l" t="t" r="r" b="b"/>
              <a:pathLst>
                <a:path w="6942667" h="2540000">
                  <a:moveTo>
                    <a:pt x="177800" y="0"/>
                  </a:moveTo>
                  <a:lnTo>
                    <a:pt x="6764867" y="0"/>
                  </a:lnTo>
                  <a:cubicBezTo>
                    <a:pt x="6863063" y="0"/>
                    <a:pt x="6942667" y="79604"/>
                    <a:pt x="6942667" y="177800"/>
                  </a:cubicBezTo>
                  <a:lnTo>
                    <a:pt x="6942667" y="2362200"/>
                  </a:lnTo>
                  <a:cubicBezTo>
                    <a:pt x="6942667" y="2460396"/>
                    <a:pt x="6863063" y="2540000"/>
                    <a:pt x="6764867" y="2540000"/>
                  </a:cubicBezTo>
                  <a:lnTo>
                    <a:pt x="177800" y="2540000"/>
                  </a:lnTo>
                  <a:cubicBezTo>
                    <a:pt x="79604" y="2540000"/>
                    <a:pt x="0" y="2460396"/>
                    <a:pt x="0" y="2362200"/>
                  </a:cubicBezTo>
                  <a:lnTo>
                    <a:pt x="0" y="177800"/>
                  </a:ln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F4F5F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6942667" cy="2578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47750" y="2395855"/>
            <a:ext cx="57150" cy="1905000"/>
            <a:chOff x="0" y="0"/>
            <a:chExt cx="76200" cy="254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6200" cy="2540000"/>
            </a:xfrm>
            <a:custGeom>
              <a:avLst/>
              <a:gdLst/>
              <a:ahLst/>
              <a:cxnLst/>
              <a:rect l="l" t="t" r="r" b="b"/>
              <a:pathLst>
                <a:path w="76200" h="2540000">
                  <a:moveTo>
                    <a:pt x="38100" y="0"/>
                  </a:moveTo>
                  <a:cubicBezTo>
                    <a:pt x="59142" y="0"/>
                    <a:pt x="76200" y="17058"/>
                    <a:pt x="76200" y="38100"/>
                  </a:cubicBezTo>
                  <a:lnTo>
                    <a:pt x="76200" y="2501900"/>
                  </a:lnTo>
                  <a:cubicBezTo>
                    <a:pt x="76200" y="2522942"/>
                    <a:pt x="59142" y="2540000"/>
                    <a:pt x="38100" y="2540000"/>
                  </a:cubicBezTo>
                  <a:cubicBezTo>
                    <a:pt x="17058" y="2540000"/>
                    <a:pt x="0" y="2522942"/>
                    <a:pt x="0" y="2501900"/>
                  </a:cubicBezTo>
                  <a:lnTo>
                    <a:pt x="0" y="38100"/>
                  </a:lnTo>
                  <a:cubicBezTo>
                    <a:pt x="0" y="17058"/>
                    <a:pt x="17058" y="0"/>
                    <a:pt x="38100" y="0"/>
                  </a:cubicBezTo>
                  <a:close/>
                </a:path>
              </a:pathLst>
            </a:custGeom>
            <a:solidFill>
              <a:srgbClr val="7C3AE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76200" cy="2578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5473700" y="2643505"/>
            <a:ext cx="49530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📚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33500" y="3357880"/>
            <a:ext cx="4635500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E1A3C"/>
                </a:solidFill>
                <a:latin typeface="Canva Sans"/>
                <a:ea typeface="Canva Sans"/>
                <a:cs typeface="Canva Sans"/>
                <a:sym typeface="Canva Sans"/>
              </a:rPr>
              <a:t>Extension of Library opening times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6540500" y="2395855"/>
            <a:ext cx="5207000" cy="1905000"/>
            <a:chOff x="0" y="0"/>
            <a:chExt cx="6942667" cy="2540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942667" cy="2540000"/>
            </a:xfrm>
            <a:custGeom>
              <a:avLst/>
              <a:gdLst/>
              <a:ahLst/>
              <a:cxnLst/>
              <a:rect l="l" t="t" r="r" b="b"/>
              <a:pathLst>
                <a:path w="6942667" h="2540000">
                  <a:moveTo>
                    <a:pt x="177800" y="0"/>
                  </a:moveTo>
                  <a:lnTo>
                    <a:pt x="6764867" y="0"/>
                  </a:lnTo>
                  <a:cubicBezTo>
                    <a:pt x="6863063" y="0"/>
                    <a:pt x="6942667" y="79604"/>
                    <a:pt x="6942667" y="177800"/>
                  </a:cubicBezTo>
                  <a:lnTo>
                    <a:pt x="6942667" y="2362200"/>
                  </a:lnTo>
                  <a:cubicBezTo>
                    <a:pt x="6942667" y="2460396"/>
                    <a:pt x="6863063" y="2540000"/>
                    <a:pt x="6764867" y="2540000"/>
                  </a:cubicBezTo>
                  <a:lnTo>
                    <a:pt x="177800" y="2540000"/>
                  </a:lnTo>
                  <a:cubicBezTo>
                    <a:pt x="79604" y="2540000"/>
                    <a:pt x="0" y="2460396"/>
                    <a:pt x="0" y="2362200"/>
                  </a:cubicBezTo>
                  <a:lnTo>
                    <a:pt x="0" y="177800"/>
                  </a:ln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F4F5F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6942667" cy="2578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540500" y="2395855"/>
            <a:ext cx="57150" cy="1905000"/>
            <a:chOff x="0" y="0"/>
            <a:chExt cx="76200" cy="25400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200" cy="2540000"/>
            </a:xfrm>
            <a:custGeom>
              <a:avLst/>
              <a:gdLst/>
              <a:ahLst/>
              <a:cxnLst/>
              <a:rect l="l" t="t" r="r" b="b"/>
              <a:pathLst>
                <a:path w="76200" h="2540000">
                  <a:moveTo>
                    <a:pt x="38100" y="0"/>
                  </a:moveTo>
                  <a:cubicBezTo>
                    <a:pt x="59142" y="0"/>
                    <a:pt x="76200" y="17058"/>
                    <a:pt x="76200" y="38100"/>
                  </a:cubicBezTo>
                  <a:lnTo>
                    <a:pt x="76200" y="2501900"/>
                  </a:lnTo>
                  <a:cubicBezTo>
                    <a:pt x="76200" y="2522942"/>
                    <a:pt x="59142" y="2540000"/>
                    <a:pt x="38100" y="2540000"/>
                  </a:cubicBezTo>
                  <a:cubicBezTo>
                    <a:pt x="17058" y="2540000"/>
                    <a:pt x="0" y="2522942"/>
                    <a:pt x="0" y="2501900"/>
                  </a:cubicBezTo>
                  <a:lnTo>
                    <a:pt x="0" y="38100"/>
                  </a:lnTo>
                  <a:cubicBezTo>
                    <a:pt x="0" y="17058"/>
                    <a:pt x="17058" y="0"/>
                    <a:pt x="38100" y="0"/>
                  </a:cubicBezTo>
                  <a:close/>
                </a:path>
              </a:pathLst>
            </a:custGeom>
            <a:solidFill>
              <a:srgbClr val="7C3AE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76200" cy="2578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0966450" y="2643505"/>
            <a:ext cx="49530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💾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26250" y="3357880"/>
            <a:ext cx="4635500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E1A3C"/>
                </a:solidFill>
                <a:latin typeface="Canva Sans"/>
                <a:ea typeface="Canva Sans"/>
                <a:cs typeface="Canva Sans"/>
                <a:sym typeface="Canva Sans"/>
              </a:rPr>
              <a:t>Increased digital resources in the Library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2033250" y="2395855"/>
            <a:ext cx="5207317" cy="1905000"/>
            <a:chOff x="0" y="0"/>
            <a:chExt cx="6943090" cy="2540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943090" cy="2540000"/>
            </a:xfrm>
            <a:custGeom>
              <a:avLst/>
              <a:gdLst/>
              <a:ahLst/>
              <a:cxnLst/>
              <a:rect l="l" t="t" r="r" b="b"/>
              <a:pathLst>
                <a:path w="6943090" h="2540000">
                  <a:moveTo>
                    <a:pt x="177811" y="0"/>
                  </a:moveTo>
                  <a:lnTo>
                    <a:pt x="6765279" y="0"/>
                  </a:lnTo>
                  <a:cubicBezTo>
                    <a:pt x="6863482" y="0"/>
                    <a:pt x="6943090" y="79604"/>
                    <a:pt x="6943090" y="177800"/>
                  </a:cubicBezTo>
                  <a:lnTo>
                    <a:pt x="6943090" y="2362200"/>
                  </a:lnTo>
                  <a:cubicBezTo>
                    <a:pt x="6943090" y="2460396"/>
                    <a:pt x="6863482" y="2540000"/>
                    <a:pt x="6765279" y="2540000"/>
                  </a:cubicBezTo>
                  <a:lnTo>
                    <a:pt x="177811" y="2540000"/>
                  </a:lnTo>
                  <a:cubicBezTo>
                    <a:pt x="79609" y="2540000"/>
                    <a:pt x="0" y="2460396"/>
                    <a:pt x="0" y="2362200"/>
                  </a:cubicBezTo>
                  <a:lnTo>
                    <a:pt x="0" y="177800"/>
                  </a:lnTo>
                  <a:cubicBezTo>
                    <a:pt x="0" y="79604"/>
                    <a:pt x="79609" y="0"/>
                    <a:pt x="177811" y="0"/>
                  </a:cubicBezTo>
                  <a:close/>
                </a:path>
              </a:pathLst>
            </a:custGeom>
            <a:solidFill>
              <a:srgbClr val="F4F5F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6943090" cy="2578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033250" y="2395855"/>
            <a:ext cx="57150" cy="1905000"/>
            <a:chOff x="0" y="0"/>
            <a:chExt cx="76200" cy="25400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76200" cy="2540000"/>
            </a:xfrm>
            <a:custGeom>
              <a:avLst/>
              <a:gdLst/>
              <a:ahLst/>
              <a:cxnLst/>
              <a:rect l="l" t="t" r="r" b="b"/>
              <a:pathLst>
                <a:path w="76200" h="2540000">
                  <a:moveTo>
                    <a:pt x="38100" y="0"/>
                  </a:moveTo>
                  <a:cubicBezTo>
                    <a:pt x="59142" y="0"/>
                    <a:pt x="76200" y="17058"/>
                    <a:pt x="76200" y="38100"/>
                  </a:cubicBezTo>
                  <a:lnTo>
                    <a:pt x="76200" y="2501900"/>
                  </a:lnTo>
                  <a:cubicBezTo>
                    <a:pt x="76200" y="2522942"/>
                    <a:pt x="59142" y="2540000"/>
                    <a:pt x="38100" y="2540000"/>
                  </a:cubicBezTo>
                  <a:cubicBezTo>
                    <a:pt x="17058" y="2540000"/>
                    <a:pt x="0" y="2522942"/>
                    <a:pt x="0" y="2501900"/>
                  </a:cubicBezTo>
                  <a:lnTo>
                    <a:pt x="0" y="38100"/>
                  </a:lnTo>
                  <a:cubicBezTo>
                    <a:pt x="0" y="17058"/>
                    <a:pt x="17058" y="0"/>
                    <a:pt x="38100" y="0"/>
                  </a:cubicBezTo>
                  <a:close/>
                </a:path>
              </a:pathLst>
            </a:custGeom>
            <a:solidFill>
              <a:srgbClr val="7C3AE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76200" cy="2578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6459200" y="2643505"/>
            <a:ext cx="49530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🖥️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319000" y="3357880"/>
            <a:ext cx="4635818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dirty="0">
                <a:solidFill>
                  <a:srgbClr val="0E1A3C"/>
                </a:solidFill>
                <a:latin typeface="Canva Sans"/>
                <a:ea typeface="Canva Sans"/>
                <a:cs typeface="Canva Sans"/>
                <a:sym typeface="Canva Sans"/>
              </a:rPr>
              <a:t>Improvements in IT, e.g.  increase in </a:t>
            </a:r>
            <a:br>
              <a:rPr lang="en-US" sz="2000" dirty="0">
                <a:solidFill>
                  <a:srgbClr val="0E1A3C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000" dirty="0">
                <a:solidFill>
                  <a:srgbClr val="0E1A3C"/>
                </a:solidFill>
                <a:latin typeface="Canva Sans"/>
                <a:ea typeface="Canva Sans"/>
                <a:cs typeface="Canva Sans"/>
                <a:sym typeface="Canva Sans"/>
              </a:rPr>
              <a:t>e-learning and e-submission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1047750" y="4586605"/>
            <a:ext cx="5207000" cy="1905000"/>
            <a:chOff x="0" y="0"/>
            <a:chExt cx="6942667" cy="25400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6942667" cy="2540000"/>
            </a:xfrm>
            <a:custGeom>
              <a:avLst/>
              <a:gdLst/>
              <a:ahLst/>
              <a:cxnLst/>
              <a:rect l="l" t="t" r="r" b="b"/>
              <a:pathLst>
                <a:path w="6942667" h="2540000">
                  <a:moveTo>
                    <a:pt x="177800" y="0"/>
                  </a:moveTo>
                  <a:lnTo>
                    <a:pt x="6764867" y="0"/>
                  </a:lnTo>
                  <a:cubicBezTo>
                    <a:pt x="6863063" y="0"/>
                    <a:pt x="6942667" y="79604"/>
                    <a:pt x="6942667" y="177800"/>
                  </a:cubicBezTo>
                  <a:lnTo>
                    <a:pt x="6942667" y="2362200"/>
                  </a:lnTo>
                  <a:cubicBezTo>
                    <a:pt x="6942667" y="2460396"/>
                    <a:pt x="6863063" y="2540000"/>
                    <a:pt x="6764867" y="2540000"/>
                  </a:cubicBezTo>
                  <a:lnTo>
                    <a:pt x="177800" y="2540000"/>
                  </a:lnTo>
                  <a:cubicBezTo>
                    <a:pt x="79604" y="2540000"/>
                    <a:pt x="0" y="2460396"/>
                    <a:pt x="0" y="2362200"/>
                  </a:cubicBezTo>
                  <a:lnTo>
                    <a:pt x="0" y="177800"/>
                  </a:ln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F4F5F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6942667" cy="2578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047750" y="4586605"/>
            <a:ext cx="57150" cy="1905000"/>
            <a:chOff x="0" y="0"/>
            <a:chExt cx="76200" cy="25400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76200" cy="2540000"/>
            </a:xfrm>
            <a:custGeom>
              <a:avLst/>
              <a:gdLst/>
              <a:ahLst/>
              <a:cxnLst/>
              <a:rect l="l" t="t" r="r" b="b"/>
              <a:pathLst>
                <a:path w="76200" h="2540000">
                  <a:moveTo>
                    <a:pt x="38100" y="0"/>
                  </a:moveTo>
                  <a:cubicBezTo>
                    <a:pt x="59142" y="0"/>
                    <a:pt x="76200" y="17058"/>
                    <a:pt x="76200" y="38100"/>
                  </a:cubicBezTo>
                  <a:lnTo>
                    <a:pt x="76200" y="2501900"/>
                  </a:lnTo>
                  <a:cubicBezTo>
                    <a:pt x="76200" y="2522942"/>
                    <a:pt x="59142" y="2540000"/>
                    <a:pt x="38100" y="2540000"/>
                  </a:cubicBezTo>
                  <a:cubicBezTo>
                    <a:pt x="17058" y="2540000"/>
                    <a:pt x="0" y="2522942"/>
                    <a:pt x="0" y="2501900"/>
                  </a:cubicBezTo>
                  <a:lnTo>
                    <a:pt x="0" y="38100"/>
                  </a:lnTo>
                  <a:cubicBezTo>
                    <a:pt x="0" y="17058"/>
                    <a:pt x="17058" y="0"/>
                    <a:pt x="38100" y="0"/>
                  </a:cubicBezTo>
                  <a:close/>
                </a:path>
              </a:pathLst>
            </a:custGeom>
            <a:solidFill>
              <a:srgbClr val="0F766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76200" cy="2578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5473700" y="4834255"/>
            <a:ext cx="49530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🗓️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333500" y="5548630"/>
            <a:ext cx="4635500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E1A3C"/>
                </a:solidFill>
                <a:latin typeface="Canva Sans"/>
                <a:ea typeface="Canva Sans"/>
                <a:cs typeface="Canva Sans"/>
                <a:sym typeface="Canva Sans"/>
              </a:rPr>
              <a:t>Earlier publication of exam timetables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6540500" y="4586605"/>
            <a:ext cx="5207000" cy="1905000"/>
            <a:chOff x="0" y="0"/>
            <a:chExt cx="6942667" cy="254000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6942667" cy="2540000"/>
            </a:xfrm>
            <a:custGeom>
              <a:avLst/>
              <a:gdLst/>
              <a:ahLst/>
              <a:cxnLst/>
              <a:rect l="l" t="t" r="r" b="b"/>
              <a:pathLst>
                <a:path w="6942667" h="2540000">
                  <a:moveTo>
                    <a:pt x="177800" y="0"/>
                  </a:moveTo>
                  <a:lnTo>
                    <a:pt x="6764867" y="0"/>
                  </a:lnTo>
                  <a:cubicBezTo>
                    <a:pt x="6863063" y="0"/>
                    <a:pt x="6942667" y="79604"/>
                    <a:pt x="6942667" y="177800"/>
                  </a:cubicBezTo>
                  <a:lnTo>
                    <a:pt x="6942667" y="2362200"/>
                  </a:lnTo>
                  <a:cubicBezTo>
                    <a:pt x="6942667" y="2460396"/>
                    <a:pt x="6863063" y="2540000"/>
                    <a:pt x="6764867" y="2540000"/>
                  </a:cubicBezTo>
                  <a:lnTo>
                    <a:pt x="177800" y="2540000"/>
                  </a:lnTo>
                  <a:cubicBezTo>
                    <a:pt x="79604" y="2540000"/>
                    <a:pt x="0" y="2460396"/>
                    <a:pt x="0" y="2362200"/>
                  </a:cubicBezTo>
                  <a:lnTo>
                    <a:pt x="0" y="177800"/>
                  </a:ln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F4F5F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38100"/>
              <a:ext cx="6942667" cy="2578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540500" y="4586605"/>
            <a:ext cx="57150" cy="1905000"/>
            <a:chOff x="0" y="0"/>
            <a:chExt cx="76200" cy="254000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76200" cy="2540000"/>
            </a:xfrm>
            <a:custGeom>
              <a:avLst/>
              <a:gdLst/>
              <a:ahLst/>
              <a:cxnLst/>
              <a:rect l="l" t="t" r="r" b="b"/>
              <a:pathLst>
                <a:path w="76200" h="2540000">
                  <a:moveTo>
                    <a:pt x="38100" y="0"/>
                  </a:moveTo>
                  <a:cubicBezTo>
                    <a:pt x="59142" y="0"/>
                    <a:pt x="76200" y="17058"/>
                    <a:pt x="76200" y="38100"/>
                  </a:cubicBezTo>
                  <a:lnTo>
                    <a:pt x="76200" y="2501900"/>
                  </a:lnTo>
                  <a:cubicBezTo>
                    <a:pt x="76200" y="2522942"/>
                    <a:pt x="59142" y="2540000"/>
                    <a:pt x="38100" y="2540000"/>
                  </a:cubicBezTo>
                  <a:cubicBezTo>
                    <a:pt x="17058" y="2540000"/>
                    <a:pt x="0" y="2522942"/>
                    <a:pt x="0" y="2501900"/>
                  </a:cubicBezTo>
                  <a:lnTo>
                    <a:pt x="0" y="38100"/>
                  </a:lnTo>
                  <a:cubicBezTo>
                    <a:pt x="0" y="17058"/>
                    <a:pt x="17058" y="0"/>
                    <a:pt x="38100" y="0"/>
                  </a:cubicBezTo>
                  <a:close/>
                </a:path>
              </a:pathLst>
            </a:custGeom>
            <a:solidFill>
              <a:srgbClr val="0F766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38100"/>
              <a:ext cx="76200" cy="2578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10966450" y="4834255"/>
            <a:ext cx="49530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✉️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6826250" y="5548630"/>
            <a:ext cx="4635500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E1A3C"/>
                </a:solidFill>
                <a:latin typeface="Canva Sans"/>
                <a:ea typeface="Canva Sans"/>
                <a:cs typeface="Canva Sans"/>
                <a:sym typeface="Canva Sans"/>
              </a:rPr>
              <a:t>Quicker feedback from departments on assignments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12033250" y="4586605"/>
            <a:ext cx="5207000" cy="1905000"/>
            <a:chOff x="0" y="0"/>
            <a:chExt cx="6942667" cy="254000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6942667" cy="2540000"/>
            </a:xfrm>
            <a:custGeom>
              <a:avLst/>
              <a:gdLst/>
              <a:ahLst/>
              <a:cxnLst/>
              <a:rect l="l" t="t" r="r" b="b"/>
              <a:pathLst>
                <a:path w="6942667" h="2540000">
                  <a:moveTo>
                    <a:pt x="177800" y="0"/>
                  </a:moveTo>
                  <a:lnTo>
                    <a:pt x="6764867" y="0"/>
                  </a:lnTo>
                  <a:cubicBezTo>
                    <a:pt x="6863063" y="0"/>
                    <a:pt x="6942667" y="79604"/>
                    <a:pt x="6942667" y="177800"/>
                  </a:cubicBezTo>
                  <a:lnTo>
                    <a:pt x="6942667" y="2362200"/>
                  </a:lnTo>
                  <a:cubicBezTo>
                    <a:pt x="6942667" y="2460396"/>
                    <a:pt x="6863063" y="2540000"/>
                    <a:pt x="6764867" y="2540000"/>
                  </a:cubicBezTo>
                  <a:lnTo>
                    <a:pt x="177800" y="2540000"/>
                  </a:lnTo>
                  <a:cubicBezTo>
                    <a:pt x="79604" y="2540000"/>
                    <a:pt x="0" y="2460396"/>
                    <a:pt x="0" y="2362200"/>
                  </a:cubicBezTo>
                  <a:lnTo>
                    <a:pt x="0" y="177800"/>
                  </a:ln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F4F5F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38100"/>
              <a:ext cx="6942667" cy="2578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2033250" y="4586605"/>
            <a:ext cx="57150" cy="1905000"/>
            <a:chOff x="0" y="0"/>
            <a:chExt cx="76200" cy="254000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76200" cy="2540000"/>
            </a:xfrm>
            <a:custGeom>
              <a:avLst/>
              <a:gdLst/>
              <a:ahLst/>
              <a:cxnLst/>
              <a:rect l="l" t="t" r="r" b="b"/>
              <a:pathLst>
                <a:path w="76200" h="2540000">
                  <a:moveTo>
                    <a:pt x="38100" y="0"/>
                  </a:moveTo>
                  <a:cubicBezTo>
                    <a:pt x="59142" y="0"/>
                    <a:pt x="76200" y="17058"/>
                    <a:pt x="76200" y="38100"/>
                  </a:cubicBezTo>
                  <a:lnTo>
                    <a:pt x="76200" y="2501900"/>
                  </a:lnTo>
                  <a:cubicBezTo>
                    <a:pt x="76200" y="2522942"/>
                    <a:pt x="59142" y="2540000"/>
                    <a:pt x="38100" y="2540000"/>
                  </a:cubicBezTo>
                  <a:cubicBezTo>
                    <a:pt x="17058" y="2540000"/>
                    <a:pt x="0" y="2522942"/>
                    <a:pt x="0" y="2501900"/>
                  </a:cubicBezTo>
                  <a:lnTo>
                    <a:pt x="0" y="38100"/>
                  </a:lnTo>
                  <a:cubicBezTo>
                    <a:pt x="0" y="17058"/>
                    <a:pt x="17058" y="0"/>
                    <a:pt x="38100" y="0"/>
                  </a:cubicBezTo>
                  <a:close/>
                </a:path>
              </a:pathLst>
            </a:custGeom>
            <a:solidFill>
              <a:srgbClr val="0F766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38100"/>
              <a:ext cx="76200" cy="2578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16459200" y="4834255"/>
            <a:ext cx="49530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🏅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2319000" y="5548630"/>
            <a:ext cx="4635500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E1A3C"/>
                </a:solidFill>
                <a:latin typeface="Canva Sans"/>
                <a:ea typeface="Canva Sans"/>
                <a:cs typeface="Canva Sans"/>
                <a:sym typeface="Canva Sans"/>
              </a:rPr>
              <a:t>Greater skills recognition</a:t>
            </a:r>
          </a:p>
        </p:txBody>
      </p:sp>
      <p:grpSp>
        <p:nvGrpSpPr>
          <p:cNvPr id="57" name="Group 57"/>
          <p:cNvGrpSpPr/>
          <p:nvPr/>
        </p:nvGrpSpPr>
        <p:grpSpPr>
          <a:xfrm>
            <a:off x="1047750" y="6777355"/>
            <a:ext cx="5207000" cy="1905000"/>
            <a:chOff x="0" y="0"/>
            <a:chExt cx="6942667" cy="254000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6942667" cy="2540000"/>
            </a:xfrm>
            <a:custGeom>
              <a:avLst/>
              <a:gdLst/>
              <a:ahLst/>
              <a:cxnLst/>
              <a:rect l="l" t="t" r="r" b="b"/>
              <a:pathLst>
                <a:path w="6942667" h="2540000">
                  <a:moveTo>
                    <a:pt x="177800" y="0"/>
                  </a:moveTo>
                  <a:lnTo>
                    <a:pt x="6764867" y="0"/>
                  </a:lnTo>
                  <a:cubicBezTo>
                    <a:pt x="6863063" y="0"/>
                    <a:pt x="6942667" y="79604"/>
                    <a:pt x="6942667" y="177800"/>
                  </a:cubicBezTo>
                  <a:lnTo>
                    <a:pt x="6942667" y="2362200"/>
                  </a:lnTo>
                  <a:cubicBezTo>
                    <a:pt x="6942667" y="2460396"/>
                    <a:pt x="6863063" y="2540000"/>
                    <a:pt x="6764867" y="2540000"/>
                  </a:cubicBezTo>
                  <a:lnTo>
                    <a:pt x="177800" y="2540000"/>
                  </a:lnTo>
                  <a:cubicBezTo>
                    <a:pt x="79604" y="2540000"/>
                    <a:pt x="0" y="2460396"/>
                    <a:pt x="0" y="2362200"/>
                  </a:cubicBezTo>
                  <a:lnTo>
                    <a:pt x="0" y="177800"/>
                  </a:ln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F4F5F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38100"/>
              <a:ext cx="6942667" cy="2578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047750" y="6777355"/>
            <a:ext cx="57150" cy="1905000"/>
            <a:chOff x="0" y="0"/>
            <a:chExt cx="76200" cy="254000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76200" cy="2540000"/>
            </a:xfrm>
            <a:custGeom>
              <a:avLst/>
              <a:gdLst/>
              <a:ahLst/>
              <a:cxnLst/>
              <a:rect l="l" t="t" r="r" b="b"/>
              <a:pathLst>
                <a:path w="76200" h="2540000">
                  <a:moveTo>
                    <a:pt x="38100" y="0"/>
                  </a:moveTo>
                  <a:cubicBezTo>
                    <a:pt x="59142" y="0"/>
                    <a:pt x="76200" y="17058"/>
                    <a:pt x="76200" y="38100"/>
                  </a:cubicBezTo>
                  <a:lnTo>
                    <a:pt x="76200" y="2501900"/>
                  </a:lnTo>
                  <a:cubicBezTo>
                    <a:pt x="76200" y="2522942"/>
                    <a:pt x="59142" y="2540000"/>
                    <a:pt x="38100" y="2540000"/>
                  </a:cubicBezTo>
                  <a:cubicBezTo>
                    <a:pt x="17058" y="2540000"/>
                    <a:pt x="0" y="2522942"/>
                    <a:pt x="0" y="2501900"/>
                  </a:cubicBezTo>
                  <a:lnTo>
                    <a:pt x="0" y="38100"/>
                  </a:lnTo>
                  <a:cubicBezTo>
                    <a:pt x="0" y="17058"/>
                    <a:pt x="17058" y="0"/>
                    <a:pt x="38100" y="0"/>
                  </a:cubicBezTo>
                  <a:close/>
                </a:path>
              </a:pathLst>
            </a:custGeom>
            <a:solidFill>
              <a:srgbClr val="0E1A3C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76200" cy="2578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63" name="TextBox 63"/>
          <p:cNvSpPr txBox="1"/>
          <p:nvPr/>
        </p:nvSpPr>
        <p:spPr>
          <a:xfrm>
            <a:off x="5473700" y="7025005"/>
            <a:ext cx="49530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🤝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1333500" y="7739380"/>
            <a:ext cx="4635500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E1A3C"/>
                </a:solidFill>
                <a:latin typeface="Canva Sans"/>
                <a:ea typeface="Canva Sans"/>
                <a:cs typeface="Canva Sans"/>
                <a:sym typeface="Canva Sans"/>
              </a:rPr>
              <a:t>Setting up mentoring/’buddy’ schemes</a:t>
            </a:r>
          </a:p>
        </p:txBody>
      </p:sp>
      <p:grpSp>
        <p:nvGrpSpPr>
          <p:cNvPr id="65" name="Group 65"/>
          <p:cNvGrpSpPr/>
          <p:nvPr/>
        </p:nvGrpSpPr>
        <p:grpSpPr>
          <a:xfrm>
            <a:off x="6540500" y="6777355"/>
            <a:ext cx="5207000" cy="1905000"/>
            <a:chOff x="0" y="0"/>
            <a:chExt cx="6942667" cy="2540000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6942667" cy="2540000"/>
            </a:xfrm>
            <a:custGeom>
              <a:avLst/>
              <a:gdLst/>
              <a:ahLst/>
              <a:cxnLst/>
              <a:rect l="l" t="t" r="r" b="b"/>
              <a:pathLst>
                <a:path w="6942667" h="2540000">
                  <a:moveTo>
                    <a:pt x="177800" y="0"/>
                  </a:moveTo>
                  <a:lnTo>
                    <a:pt x="6764867" y="0"/>
                  </a:lnTo>
                  <a:cubicBezTo>
                    <a:pt x="6863063" y="0"/>
                    <a:pt x="6942667" y="79604"/>
                    <a:pt x="6942667" y="177800"/>
                  </a:cubicBezTo>
                  <a:lnTo>
                    <a:pt x="6942667" y="2362200"/>
                  </a:lnTo>
                  <a:cubicBezTo>
                    <a:pt x="6942667" y="2460396"/>
                    <a:pt x="6863063" y="2540000"/>
                    <a:pt x="6764867" y="2540000"/>
                  </a:cubicBezTo>
                  <a:lnTo>
                    <a:pt x="177800" y="2540000"/>
                  </a:lnTo>
                  <a:cubicBezTo>
                    <a:pt x="79604" y="2540000"/>
                    <a:pt x="0" y="2460396"/>
                    <a:pt x="0" y="2362200"/>
                  </a:cubicBezTo>
                  <a:lnTo>
                    <a:pt x="0" y="177800"/>
                  </a:ln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F4F5F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0" y="-38100"/>
              <a:ext cx="6942667" cy="2578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6540500" y="6777355"/>
            <a:ext cx="57150" cy="1905000"/>
            <a:chOff x="0" y="0"/>
            <a:chExt cx="76200" cy="254000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76200" cy="2540000"/>
            </a:xfrm>
            <a:custGeom>
              <a:avLst/>
              <a:gdLst/>
              <a:ahLst/>
              <a:cxnLst/>
              <a:rect l="l" t="t" r="r" b="b"/>
              <a:pathLst>
                <a:path w="76200" h="2540000">
                  <a:moveTo>
                    <a:pt x="38100" y="0"/>
                  </a:moveTo>
                  <a:cubicBezTo>
                    <a:pt x="59142" y="0"/>
                    <a:pt x="76200" y="17058"/>
                    <a:pt x="76200" y="38100"/>
                  </a:cubicBezTo>
                  <a:lnTo>
                    <a:pt x="76200" y="2501900"/>
                  </a:lnTo>
                  <a:cubicBezTo>
                    <a:pt x="76200" y="2522942"/>
                    <a:pt x="59142" y="2540000"/>
                    <a:pt x="38100" y="2540000"/>
                  </a:cubicBezTo>
                  <a:cubicBezTo>
                    <a:pt x="17058" y="2540000"/>
                    <a:pt x="0" y="2522942"/>
                    <a:pt x="0" y="2501900"/>
                  </a:cubicBezTo>
                  <a:lnTo>
                    <a:pt x="0" y="38100"/>
                  </a:lnTo>
                  <a:cubicBezTo>
                    <a:pt x="0" y="17058"/>
                    <a:pt x="17058" y="0"/>
                    <a:pt x="38100" y="0"/>
                  </a:cubicBezTo>
                  <a:close/>
                </a:path>
              </a:pathLst>
            </a:custGeom>
            <a:solidFill>
              <a:srgbClr val="0E1A3C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38100"/>
              <a:ext cx="76200" cy="2578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71" name="TextBox 71"/>
          <p:cNvSpPr txBox="1"/>
          <p:nvPr/>
        </p:nvSpPr>
        <p:spPr>
          <a:xfrm>
            <a:off x="10966450" y="7025005"/>
            <a:ext cx="49530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⏰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6826250" y="7739380"/>
            <a:ext cx="4635500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E1A3C"/>
                </a:solidFill>
                <a:latin typeface="Canva Sans"/>
                <a:ea typeface="Canva Sans"/>
                <a:cs typeface="Canva Sans"/>
                <a:sym typeface="Canva Sans"/>
              </a:rPr>
              <a:t>Extension of computer lab opening hours</a:t>
            </a:r>
          </a:p>
        </p:txBody>
      </p:sp>
      <p:grpSp>
        <p:nvGrpSpPr>
          <p:cNvPr id="73" name="Group 73"/>
          <p:cNvGrpSpPr/>
          <p:nvPr/>
        </p:nvGrpSpPr>
        <p:grpSpPr>
          <a:xfrm>
            <a:off x="12033250" y="6777355"/>
            <a:ext cx="5207000" cy="1905000"/>
            <a:chOff x="0" y="0"/>
            <a:chExt cx="6942667" cy="2540000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6942667" cy="2540000"/>
            </a:xfrm>
            <a:custGeom>
              <a:avLst/>
              <a:gdLst/>
              <a:ahLst/>
              <a:cxnLst/>
              <a:rect l="l" t="t" r="r" b="b"/>
              <a:pathLst>
                <a:path w="6942667" h="2540000">
                  <a:moveTo>
                    <a:pt x="177800" y="0"/>
                  </a:moveTo>
                  <a:lnTo>
                    <a:pt x="6764867" y="0"/>
                  </a:lnTo>
                  <a:cubicBezTo>
                    <a:pt x="6863063" y="0"/>
                    <a:pt x="6942667" y="79604"/>
                    <a:pt x="6942667" y="177800"/>
                  </a:cubicBezTo>
                  <a:lnTo>
                    <a:pt x="6942667" y="2362200"/>
                  </a:lnTo>
                  <a:cubicBezTo>
                    <a:pt x="6942667" y="2460396"/>
                    <a:pt x="6863063" y="2540000"/>
                    <a:pt x="6764867" y="2540000"/>
                  </a:cubicBezTo>
                  <a:lnTo>
                    <a:pt x="177800" y="2540000"/>
                  </a:lnTo>
                  <a:cubicBezTo>
                    <a:pt x="79604" y="2540000"/>
                    <a:pt x="0" y="2460396"/>
                    <a:pt x="0" y="2362200"/>
                  </a:cubicBezTo>
                  <a:lnTo>
                    <a:pt x="0" y="177800"/>
                  </a:lnTo>
                  <a:cubicBezTo>
                    <a:pt x="0" y="79604"/>
                    <a:pt x="79604" y="0"/>
                    <a:pt x="177800" y="0"/>
                  </a:cubicBezTo>
                  <a:close/>
                </a:path>
              </a:pathLst>
            </a:custGeom>
            <a:solidFill>
              <a:srgbClr val="F4F5F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0" y="-38100"/>
              <a:ext cx="6942667" cy="2578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12033250" y="6777355"/>
            <a:ext cx="57150" cy="1905000"/>
            <a:chOff x="0" y="0"/>
            <a:chExt cx="76200" cy="2540000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76200" cy="2540000"/>
            </a:xfrm>
            <a:custGeom>
              <a:avLst/>
              <a:gdLst/>
              <a:ahLst/>
              <a:cxnLst/>
              <a:rect l="l" t="t" r="r" b="b"/>
              <a:pathLst>
                <a:path w="76200" h="2540000">
                  <a:moveTo>
                    <a:pt x="38100" y="0"/>
                  </a:moveTo>
                  <a:cubicBezTo>
                    <a:pt x="59142" y="0"/>
                    <a:pt x="76200" y="17058"/>
                    <a:pt x="76200" y="38100"/>
                  </a:cubicBezTo>
                  <a:lnTo>
                    <a:pt x="76200" y="2501900"/>
                  </a:lnTo>
                  <a:cubicBezTo>
                    <a:pt x="76200" y="2522942"/>
                    <a:pt x="59142" y="2540000"/>
                    <a:pt x="38100" y="2540000"/>
                  </a:cubicBezTo>
                  <a:cubicBezTo>
                    <a:pt x="17058" y="2540000"/>
                    <a:pt x="0" y="2522942"/>
                    <a:pt x="0" y="2501900"/>
                  </a:cubicBezTo>
                  <a:lnTo>
                    <a:pt x="0" y="38100"/>
                  </a:lnTo>
                  <a:cubicBezTo>
                    <a:pt x="0" y="17058"/>
                    <a:pt x="17058" y="0"/>
                    <a:pt x="38100" y="0"/>
                  </a:cubicBezTo>
                  <a:close/>
                </a:path>
              </a:pathLst>
            </a:custGeom>
            <a:solidFill>
              <a:srgbClr val="0E1A3C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0" y="-38100"/>
              <a:ext cx="76200" cy="2578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79" name="TextBox 79"/>
          <p:cNvSpPr txBox="1"/>
          <p:nvPr/>
        </p:nvSpPr>
        <p:spPr>
          <a:xfrm>
            <a:off x="16459200" y="7025005"/>
            <a:ext cx="49530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🌍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12319000" y="7739380"/>
            <a:ext cx="4635500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E1A3C"/>
                </a:solidFill>
                <a:latin typeface="Canva Sans"/>
                <a:ea typeface="Canva Sans"/>
                <a:cs typeface="Canva Sans"/>
                <a:sym typeface="Canva Sans"/>
              </a:rPr>
              <a:t>Increased departmental support for Erasmus and year abroad students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8518" b="-68518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0" name="Group 10"/>
          <p:cNvGrpSpPr/>
          <p:nvPr/>
        </p:nvGrpSpPr>
        <p:grpSpPr>
          <a:xfrm>
            <a:off x="5249441" y="3569284"/>
            <a:ext cx="7789118" cy="1737868"/>
            <a:chOff x="0" y="0"/>
            <a:chExt cx="10491479" cy="234080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491477" cy="2340809"/>
            </a:xfrm>
            <a:custGeom>
              <a:avLst/>
              <a:gdLst/>
              <a:ahLst/>
              <a:cxnLst/>
              <a:rect l="l" t="t" r="r" b="b"/>
              <a:pathLst>
                <a:path w="10491477" h="2340809">
                  <a:moveTo>
                    <a:pt x="0" y="0"/>
                  </a:moveTo>
                  <a:lnTo>
                    <a:pt x="10491477" y="0"/>
                  </a:lnTo>
                  <a:lnTo>
                    <a:pt x="10491477" y="2340809"/>
                  </a:lnTo>
                  <a:lnTo>
                    <a:pt x="0" y="23408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7918" r="-54229" b="-10146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90500"/>
              <a:ext cx="10491479" cy="2531305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marL="0" lvl="0" indent="0" algn="l">
                <a:lnSpc>
                  <a:spcPts val="9799"/>
                </a:lnSpc>
                <a:spcBef>
                  <a:spcPct val="0"/>
                </a:spcBef>
              </a:pPr>
              <a:r>
                <a:rPr lang="en-US" sz="6999" b="1">
                  <a:solidFill>
                    <a:srgbClr val="0E1A3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Any Questions?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543190" y="667512"/>
            <a:ext cx="5941868" cy="2415738"/>
          </a:xfrm>
          <a:custGeom>
            <a:avLst/>
            <a:gdLst/>
            <a:ahLst/>
            <a:cxnLst/>
            <a:rect l="l" t="t" r="r" b="b"/>
            <a:pathLst>
              <a:path w="5941868" h="2415738">
                <a:moveTo>
                  <a:pt x="0" y="0"/>
                </a:moveTo>
                <a:lnTo>
                  <a:pt x="5941868" y="0"/>
                </a:lnTo>
                <a:lnTo>
                  <a:pt x="5941868" y="2415738"/>
                </a:lnTo>
                <a:lnTo>
                  <a:pt x="0" y="24157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4" name="Group 14"/>
          <p:cNvGrpSpPr/>
          <p:nvPr/>
        </p:nvGrpSpPr>
        <p:grpSpPr>
          <a:xfrm>
            <a:off x="0" y="0"/>
            <a:ext cx="18288000" cy="133350"/>
            <a:chOff x="0" y="0"/>
            <a:chExt cx="24384000" cy="177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4384000" cy="177800"/>
            </a:xfrm>
            <a:custGeom>
              <a:avLst/>
              <a:gdLst/>
              <a:ahLst/>
              <a:cxnLst/>
              <a:rect l="l" t="t" r="r" b="b"/>
              <a:pathLst>
                <a:path w="24384000" h="177800">
                  <a:moveTo>
                    <a:pt x="0" y="0"/>
                  </a:moveTo>
                  <a:lnTo>
                    <a:pt x="24384000" y="0"/>
                  </a:lnTo>
                  <a:lnTo>
                    <a:pt x="24384000" y="177800"/>
                  </a:lnTo>
                  <a:lnTo>
                    <a:pt x="0" y="177800"/>
                  </a:lnTo>
                  <a:close/>
                </a:path>
              </a:pathLst>
            </a:custGeom>
            <a:solidFill>
              <a:srgbClr val="0E1A3C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24384000" cy="215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0" y="0"/>
            <a:ext cx="2476500" cy="133350"/>
            <a:chOff x="0" y="0"/>
            <a:chExt cx="3302000" cy="177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302000" cy="177800"/>
            </a:xfrm>
            <a:custGeom>
              <a:avLst/>
              <a:gdLst/>
              <a:ahLst/>
              <a:cxnLst/>
              <a:rect l="l" t="t" r="r" b="b"/>
              <a:pathLst>
                <a:path w="3302000" h="177800">
                  <a:moveTo>
                    <a:pt x="0" y="0"/>
                  </a:moveTo>
                  <a:lnTo>
                    <a:pt x="3302000" y="0"/>
                  </a:lnTo>
                  <a:lnTo>
                    <a:pt x="3302000" y="177800"/>
                  </a:lnTo>
                  <a:lnTo>
                    <a:pt x="0" y="177800"/>
                  </a:lnTo>
                  <a:close/>
                </a:path>
              </a:pathLst>
            </a:custGeom>
            <a:solidFill>
              <a:srgbClr val="7C3AE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3302000" cy="215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217</Words>
  <Application>Microsoft Office PowerPoint</Application>
  <PresentationFormat>Custom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Canva Sans</vt:lpstr>
      <vt:lpstr>Poppins Bold</vt:lpstr>
      <vt:lpstr>Arial</vt:lpstr>
      <vt:lpstr>Canva Sans Bold</vt:lpstr>
      <vt:lpstr>Calibri</vt:lpstr>
      <vt:lpstr>Inter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SSLC intro</dc:title>
  <cp:lastModifiedBy>ATHREYA, INCHARA (PGR)</cp:lastModifiedBy>
  <cp:revision>2</cp:revision>
  <dcterms:created xsi:type="dcterms:W3CDTF">2006-08-16T00:00:00Z</dcterms:created>
  <dcterms:modified xsi:type="dcterms:W3CDTF">2026-09-26T09:47:25Z</dcterms:modified>
  <dc:identifier>DAHWLz-lQ8M</dc:identifier>
</cp:coreProperties>
</file>