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ags/tag27.xml" ContentType="application/vnd.openxmlformats-officedocument.presentationml.tags+xml"/>
  <Override PartName="/ppt/tags/tag28.xml" ContentType="application/vnd.openxmlformats-officedocument.presentationml.tags+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29.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7" r:id="rId2"/>
    <p:sldMasterId id="2147483714" r:id="rId3"/>
  </p:sldMasterIdLst>
  <p:notesMasterIdLst>
    <p:notesMasterId r:id="rId14"/>
  </p:notesMasterIdLst>
  <p:sldIdLst>
    <p:sldId id="266" r:id="rId4"/>
    <p:sldId id="342" r:id="rId5"/>
    <p:sldId id="325" r:id="rId6"/>
    <p:sldId id="298" r:id="rId7"/>
    <p:sldId id="420" r:id="rId8"/>
    <p:sldId id="302" r:id="rId9"/>
    <p:sldId id="341" r:id="rId10"/>
    <p:sldId id="344" r:id="rId11"/>
    <p:sldId id="400" r:id="rId12"/>
    <p:sldId id="33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38D7AA-C5CE-46F1-B269-DD907BDFDE7B}" v="1" dt="2025-09-29T09:36:04.7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61AA1-C6A8-46FE-8A6E-7E60DD323D75}" type="datetimeFigureOut">
              <a:rPr lang="en-GB" smtClean="0"/>
              <a:t>30/09/2025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CDAB9F-3EED-47B1-B856-4371DBA74EE3}" type="slidenum">
              <a:rPr lang="en-GB" smtClean="0"/>
              <a:t>‹#›</a:t>
            </a:fld>
            <a:endParaRPr lang="en-GB"/>
          </a:p>
        </p:txBody>
      </p:sp>
    </p:spTree>
    <p:extLst>
      <p:ext uri="{BB962C8B-B14F-4D97-AF65-F5344CB8AC3E}">
        <p14:creationId xmlns:p14="http://schemas.microsoft.com/office/powerpoint/2010/main" val="2319343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600CD1-9095-441F-A1B9-C2443D7FEAF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7155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600CD1-9095-441F-A1B9-C2443D7FEAF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4941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600CD1-9095-441F-A1B9-C2443D7FEAF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900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QR code takes students straight to GI - *not* our webpage</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6600CD1-9095-441F-A1B9-C2443D7FEAF2}" type="slidenum">
              <a:rPr kumimoji="0" lang="en-GB" sz="18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571104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2.xml"/><Relationship Id="rId1" Type="http://schemas.openxmlformats.org/officeDocument/2006/relationships/tags" Target="../tags/tag27.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2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261433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09666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68457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17755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692148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50444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347224100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20491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360326423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51541154"/>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4618311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78331653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973448509"/>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2660905"/>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787012064"/>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17607070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13056332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70074270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342776"/>
            <a:ext cx="10515600" cy="442257"/>
          </a:xfrm>
        </p:spPr>
        <p:txBody>
          <a:bodyPr/>
          <a:lstStyle/>
          <a:p>
            <a:r>
              <a:rPr lang="en-US"/>
              <a:t>Click to edit Master title style</a:t>
            </a:r>
          </a:p>
        </p:txBody>
      </p:sp>
      <p:sp>
        <p:nvSpPr>
          <p:cNvPr id="3" name="Content Placeholder 2"/>
          <p:cNvSpPr>
            <a:spLocks noGrp="1"/>
          </p:cNvSpPr>
          <p:nvPr>
            <p:ph idx="1"/>
          </p:nvPr>
        </p:nvSpPr>
        <p:spPr>
          <a:xfrm>
            <a:off x="838200" y="2785034"/>
            <a:ext cx="10515600" cy="33919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14933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6137693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07968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389334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3819091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0874657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301084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966838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129513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384767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24895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1344894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25136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973732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4220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1871693"/>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806436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529961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3585427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3887720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445374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8150565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18566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Vevox basic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72F2E-3F20-0DC0-CFA3-D11D49B01C69}"/>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33DD3D74-F972-E096-E828-44B6C11A314C}"/>
              </a:ext>
            </a:extLst>
          </p:cNvPr>
          <p:cNvSpPr>
            <a:spLocks noGrp="1"/>
          </p:cNvSpPr>
          <p:nvPr>
            <p:ph type="dt" sz="half" idx="10"/>
          </p:nvPr>
        </p:nvSpPr>
        <p:spPr/>
        <p:txBody>
          <a:bodyPr/>
          <a:lstStyle/>
          <a:p>
            <a:fld id="{1663657D-8E22-4681-BD7E-16E8F6F56673}" type="datetimeFigureOut">
              <a:rPr lang="en-FI" smtClean="0"/>
              <a:t>09/30/2025</a:t>
            </a:fld>
            <a:endParaRPr lang="en-FI"/>
          </a:p>
        </p:txBody>
      </p:sp>
      <p:sp>
        <p:nvSpPr>
          <p:cNvPr id="4" name="Footer Placeholder 3">
            <a:extLst>
              <a:ext uri="{FF2B5EF4-FFF2-40B4-BE49-F238E27FC236}">
                <a16:creationId xmlns:a16="http://schemas.microsoft.com/office/drawing/2014/main" id="{03087A18-8950-3A86-D6FB-14BF0F08BA1C}"/>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AED9F6BC-1B26-1DC3-0C4B-4C12F07C71C1}"/>
              </a:ext>
            </a:extLst>
          </p:cNvPr>
          <p:cNvSpPr>
            <a:spLocks noGrp="1"/>
          </p:cNvSpPr>
          <p:nvPr>
            <p:ph type="sldNum" sz="quarter" idx="12"/>
          </p:nvPr>
        </p:nvSpPr>
        <p:spPr/>
        <p:txBody>
          <a:bodyPr/>
          <a:lstStyle/>
          <a:p>
            <a:fld id="{9D4AD3D6-B89C-4D82-B254-B84B3D342745}" type="slidenum">
              <a:rPr lang="en-FI" smtClean="0"/>
              <a:t>‹#›</a:t>
            </a:fld>
            <a:endParaRPr lang="en-FI"/>
          </a:p>
        </p:txBody>
      </p:sp>
      <p:sp>
        <p:nvSpPr>
          <p:cNvPr id="7" name="Content Placeholder 6">
            <a:extLst>
              <a:ext uri="{FF2B5EF4-FFF2-40B4-BE49-F238E27FC236}">
                <a16:creationId xmlns:a16="http://schemas.microsoft.com/office/drawing/2014/main" id="{1CADAFE8-3608-FDE7-C3ED-12BD6811F72B}"/>
              </a:ext>
            </a:extLst>
          </p:cNvPr>
          <p:cNvSpPr>
            <a:spLocks noGrp="1"/>
          </p:cNvSpPr>
          <p:nvPr>
            <p:ph sz="quarter" idx="13"/>
          </p:nvPr>
        </p:nvSpPr>
        <p:spPr>
          <a:xfrm>
            <a:off x="838200" y="1798320"/>
            <a:ext cx="10515600" cy="4429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Tree>
    <p:extLst>
      <p:ext uri="{BB962C8B-B14F-4D97-AF65-F5344CB8AC3E}">
        <p14:creationId xmlns:p14="http://schemas.microsoft.com/office/powerpoint/2010/main" val="4741999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Vevox double deck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7C4F-B92E-1E2D-D640-6453A375F4B5}"/>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872EE1D6-E875-BC73-C0F1-ACBBEB438BBD}"/>
              </a:ext>
            </a:extLst>
          </p:cNvPr>
          <p:cNvSpPr>
            <a:spLocks noGrp="1"/>
          </p:cNvSpPr>
          <p:nvPr>
            <p:ph type="dt" sz="half" idx="10"/>
          </p:nvPr>
        </p:nvSpPr>
        <p:spPr/>
        <p:txBody>
          <a:bodyPr/>
          <a:lstStyle/>
          <a:p>
            <a:fld id="{1663657D-8E22-4681-BD7E-16E8F6F56673}" type="datetimeFigureOut">
              <a:rPr lang="en-FI" smtClean="0"/>
              <a:t>09/30/2025</a:t>
            </a:fld>
            <a:endParaRPr lang="en-FI"/>
          </a:p>
        </p:txBody>
      </p:sp>
      <p:sp>
        <p:nvSpPr>
          <p:cNvPr id="4" name="Footer Placeholder 3">
            <a:extLst>
              <a:ext uri="{FF2B5EF4-FFF2-40B4-BE49-F238E27FC236}">
                <a16:creationId xmlns:a16="http://schemas.microsoft.com/office/drawing/2014/main" id="{E904571B-68EF-9D7B-0A35-F71996C84128}"/>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1BE06B6A-CB89-EBFF-94F3-3663DAF52C98}"/>
              </a:ext>
            </a:extLst>
          </p:cNvPr>
          <p:cNvSpPr>
            <a:spLocks noGrp="1"/>
          </p:cNvSpPr>
          <p:nvPr>
            <p:ph type="sldNum" sz="quarter" idx="12"/>
          </p:nvPr>
        </p:nvSpPr>
        <p:spPr/>
        <p:txBody>
          <a:bodyPr/>
          <a:lstStyle/>
          <a:p>
            <a:fld id="{9D4AD3D6-B89C-4D82-B254-B84B3D342745}" type="slidenum">
              <a:rPr lang="en-FI" smtClean="0"/>
              <a:t>‹#›</a:t>
            </a:fld>
            <a:endParaRPr lang="en-FI"/>
          </a:p>
        </p:txBody>
      </p:sp>
      <p:sp>
        <p:nvSpPr>
          <p:cNvPr id="7" name="Content Placeholder 6">
            <a:extLst>
              <a:ext uri="{FF2B5EF4-FFF2-40B4-BE49-F238E27FC236}">
                <a16:creationId xmlns:a16="http://schemas.microsoft.com/office/drawing/2014/main" id="{46DA7FF6-8C19-BA4D-02FE-C99E3C5CBD78}"/>
              </a:ext>
            </a:extLst>
          </p:cNvPr>
          <p:cNvSpPr>
            <a:spLocks noGrp="1"/>
          </p:cNvSpPr>
          <p:nvPr>
            <p:ph sz="quarter" idx="13"/>
          </p:nvPr>
        </p:nvSpPr>
        <p:spPr>
          <a:xfrm>
            <a:off x="838200" y="1838325"/>
            <a:ext cx="5156200" cy="4398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9" name="Content Placeholder 8">
            <a:extLst>
              <a:ext uri="{FF2B5EF4-FFF2-40B4-BE49-F238E27FC236}">
                <a16:creationId xmlns:a16="http://schemas.microsoft.com/office/drawing/2014/main" id="{9A01FD0F-07FA-89FA-36B2-E925D1119362}"/>
              </a:ext>
            </a:extLst>
          </p:cNvPr>
          <p:cNvSpPr>
            <a:spLocks noGrp="1"/>
          </p:cNvSpPr>
          <p:nvPr>
            <p:ph sz="quarter" idx="14"/>
          </p:nvPr>
        </p:nvSpPr>
        <p:spPr>
          <a:xfrm>
            <a:off x="6197600" y="1828800"/>
            <a:ext cx="5156200" cy="4398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Tree>
    <p:extLst>
      <p:ext uri="{BB962C8B-B14F-4D97-AF65-F5344CB8AC3E}">
        <p14:creationId xmlns:p14="http://schemas.microsoft.com/office/powerpoint/2010/main" val="630027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103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538051367"/>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543183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618247257"/>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342776"/>
            <a:ext cx="10515600" cy="442257"/>
          </a:xfrm>
        </p:spPr>
        <p:txBody>
          <a:bodyPr/>
          <a:lstStyle/>
          <a:p>
            <a:r>
              <a:rPr lang="en-US"/>
              <a:t>Click to edit Master title style</a:t>
            </a:r>
          </a:p>
        </p:txBody>
      </p:sp>
      <p:sp>
        <p:nvSpPr>
          <p:cNvPr id="3" name="Content Placeholder 2"/>
          <p:cNvSpPr>
            <a:spLocks noGrp="1"/>
          </p:cNvSpPr>
          <p:nvPr>
            <p:ph idx="1"/>
          </p:nvPr>
        </p:nvSpPr>
        <p:spPr>
          <a:xfrm>
            <a:off x="838200" y="2785034"/>
            <a:ext cx="10515600" cy="33919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51796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6784239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002599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260936956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12608522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48000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345606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08460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70726229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120861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3069949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0355655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673814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596383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986466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459323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087096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5663919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759495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ustDataLst>
      <p:tags r:id="rId1"/>
    </p:custDataLst>
    <p:extLst>
      <p:ext uri="{BB962C8B-B14F-4D97-AF65-F5344CB8AC3E}">
        <p14:creationId xmlns:p14="http://schemas.microsoft.com/office/powerpoint/2010/main" val="2069188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6202346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4265430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30393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78068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819968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342776"/>
            <a:ext cx="10515600" cy="442257"/>
          </a:xfrm>
        </p:spPr>
        <p:txBody>
          <a:bodyPr/>
          <a:lstStyle/>
          <a:p>
            <a:r>
              <a:rPr lang="en-GB"/>
              <a:t>Click to edit Master title style</a:t>
            </a:r>
            <a:endParaRPr lang="en-US"/>
          </a:p>
        </p:txBody>
      </p:sp>
      <p:sp>
        <p:nvSpPr>
          <p:cNvPr id="3" name="Content Placeholder 2"/>
          <p:cNvSpPr>
            <a:spLocks noGrp="1"/>
          </p:cNvSpPr>
          <p:nvPr>
            <p:ph idx="1"/>
          </p:nvPr>
        </p:nvSpPr>
        <p:spPr>
          <a:xfrm>
            <a:off x="838200" y="2785034"/>
            <a:ext cx="10515600" cy="33919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2118477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5AF6-EC84-F898-3C96-A778AA47F5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91B4FDA-1553-B698-15AC-9A7C151A4B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56FC1A2-2094-CEE0-EF06-DCF9AD0AF7B2}"/>
              </a:ext>
            </a:extLst>
          </p:cNvPr>
          <p:cNvSpPr>
            <a:spLocks noGrp="1"/>
          </p:cNvSpPr>
          <p:nvPr>
            <p:ph type="dt" sz="half" idx="10"/>
          </p:nvPr>
        </p:nvSpPr>
        <p:spPr/>
        <p:txBody>
          <a:bodyPr/>
          <a:lstStyle/>
          <a:p>
            <a:fld id="{D2FECEEA-38DD-4357-A101-0D07DAE7BE80}" type="datetimeFigureOut">
              <a:rPr lang="en-GB" smtClean="0"/>
              <a:t>30/09/2025</a:t>
            </a:fld>
            <a:endParaRPr lang="en-GB"/>
          </a:p>
        </p:txBody>
      </p:sp>
      <p:sp>
        <p:nvSpPr>
          <p:cNvPr id="5" name="Footer Placeholder 4">
            <a:extLst>
              <a:ext uri="{FF2B5EF4-FFF2-40B4-BE49-F238E27FC236}">
                <a16:creationId xmlns:a16="http://schemas.microsoft.com/office/drawing/2014/main" id="{094757E4-656F-43B9-9B4F-3FBE95ECC1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4B4B87-B90C-8909-DA47-A7255E05B070}"/>
              </a:ext>
            </a:extLst>
          </p:cNvPr>
          <p:cNvSpPr>
            <a:spLocks noGrp="1"/>
          </p:cNvSpPr>
          <p:nvPr>
            <p:ph type="sldNum" sz="quarter" idx="12"/>
          </p:nvPr>
        </p:nvSpPr>
        <p:spPr/>
        <p:txBody>
          <a:bodyPr/>
          <a:lstStyle/>
          <a:p>
            <a:fld id="{211F0192-F817-47CE-8825-31A7C1B12558}" type="slidenum">
              <a:rPr lang="en-GB" smtClean="0"/>
              <a:t>‹#›</a:t>
            </a:fld>
            <a:endParaRPr lang="en-GB"/>
          </a:p>
        </p:txBody>
      </p:sp>
    </p:spTree>
    <p:extLst>
      <p:ext uri="{BB962C8B-B14F-4D97-AF65-F5344CB8AC3E}">
        <p14:creationId xmlns:p14="http://schemas.microsoft.com/office/powerpoint/2010/main" val="3604210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48758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61197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3" Type="http://schemas.openxmlformats.org/officeDocument/2006/relationships/slideLayout" Target="../slideLayouts/slideLayout55.xml"/><Relationship Id="rId21" Type="http://schemas.openxmlformats.org/officeDocument/2006/relationships/slideLayout" Target="../slideLayouts/slideLayout73.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5" Type="http://schemas.openxmlformats.org/officeDocument/2006/relationships/theme" Target="../theme/theme3.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slideLayout" Target="../slideLayouts/slideLayout72.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24" Type="http://schemas.openxmlformats.org/officeDocument/2006/relationships/slideLayout" Target="../slideLayouts/slideLayout76.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8"/>
    </p:custDataLst>
    <p:extLst>
      <p:ext uri="{BB962C8B-B14F-4D97-AF65-F5344CB8AC3E}">
        <p14:creationId xmlns:p14="http://schemas.microsoft.com/office/powerpoint/2010/main" val="3187455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9002283"/>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440409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17.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3.png"/><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2.jpeg"/><Relationship Id="rId7" Type="http://schemas.microsoft.com/office/2007/relationships/hdphoto" Target="../media/hdphoto2.wdp"/><Relationship Id="rId12" Type="http://schemas.openxmlformats.org/officeDocument/2006/relationships/image" Target="../media/image40.jpeg"/><Relationship Id="rId2" Type="http://schemas.openxmlformats.org/officeDocument/2006/relationships/image" Target="../media/image31.jpeg"/><Relationship Id="rId1" Type="http://schemas.openxmlformats.org/officeDocument/2006/relationships/slideLayout" Target="../slideLayouts/slideLayout30.xml"/><Relationship Id="rId6" Type="http://schemas.openxmlformats.org/officeDocument/2006/relationships/image" Target="../media/image35.png"/><Relationship Id="rId11" Type="http://schemas.openxmlformats.org/officeDocument/2006/relationships/image" Target="../media/image39.png"/><Relationship Id="rId5" Type="http://schemas.openxmlformats.org/officeDocument/2006/relationships/image" Target="../media/image34.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xml"/><Relationship Id="rId1" Type="http://schemas.openxmlformats.org/officeDocument/2006/relationships/slideLayout" Target="../slideLayouts/slideLayout7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0986D243-9B45-3A23-216E-AD6B34DBA505}"/>
              </a:ext>
            </a:extLst>
          </p:cNvPr>
          <p:cNvSpPr>
            <a:spLocks noGrp="1"/>
          </p:cNvSpPr>
          <p:nvPr>
            <p:ph type="body" sz="quarter" idx="13"/>
          </p:nvPr>
        </p:nvSpPr>
        <p:spPr>
          <a:xfrm>
            <a:off x="499733" y="4450433"/>
            <a:ext cx="6541200" cy="855299"/>
          </a:xfrm>
        </p:spPr>
        <p:txBody>
          <a:bodyPr/>
          <a:lstStyle/>
          <a:p>
            <a:r>
              <a:rPr lang="en-GB" dirty="0"/>
              <a:t>George Haughie</a:t>
            </a:r>
          </a:p>
          <a:p>
            <a:r>
              <a:rPr lang="en-GB" dirty="0"/>
              <a:t>Skills Developer</a:t>
            </a:r>
          </a:p>
          <a:p>
            <a:r>
              <a:rPr lang="en-GB" dirty="0"/>
              <a:t>George.Haughie@warwick.ac.uk</a:t>
            </a:r>
          </a:p>
        </p:txBody>
      </p:sp>
      <p:sp>
        <p:nvSpPr>
          <p:cNvPr id="6" name="Title 5">
            <a:extLst>
              <a:ext uri="{FF2B5EF4-FFF2-40B4-BE49-F238E27FC236}">
                <a16:creationId xmlns:a16="http://schemas.microsoft.com/office/drawing/2014/main" id="{A89B7705-1B71-6EBB-9B36-A832EED6696B}"/>
              </a:ext>
            </a:extLst>
          </p:cNvPr>
          <p:cNvSpPr>
            <a:spLocks noGrp="1"/>
          </p:cNvSpPr>
          <p:nvPr>
            <p:ph type="title"/>
          </p:nvPr>
        </p:nvSpPr>
        <p:spPr>
          <a:xfrm>
            <a:off x="499732" y="1889950"/>
            <a:ext cx="6951655" cy="613694"/>
          </a:xfrm>
        </p:spPr>
        <p:txBody>
          <a:bodyPr/>
          <a:lstStyle/>
          <a:p>
            <a:r>
              <a:rPr lang="en-GB" sz="4800" dirty="0"/>
              <a:t>The Warwick Award</a:t>
            </a:r>
          </a:p>
        </p:txBody>
      </p:sp>
      <p:pic>
        <p:nvPicPr>
          <p:cNvPr id="5" name="Picture Placeholder 4" descr="Low angle view of a building&#10;&#10;AI-generated content may be incorrect.">
            <a:extLst>
              <a:ext uri="{FF2B5EF4-FFF2-40B4-BE49-F238E27FC236}">
                <a16:creationId xmlns:a16="http://schemas.microsoft.com/office/drawing/2014/main" id="{5A106160-D9A2-EA5A-F3FD-D1D129242CD3}"/>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968998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10;&#10;Description automatically generated">
            <a:extLst>
              <a:ext uri="{FF2B5EF4-FFF2-40B4-BE49-F238E27FC236}">
                <a16:creationId xmlns:a16="http://schemas.microsoft.com/office/drawing/2014/main" id="{945FDE8B-44A4-7AF1-C688-C50D5AC53E44}"/>
              </a:ext>
            </a:extLst>
          </p:cNvPr>
          <p:cNvPicPr>
            <a:picLocks noChangeAspect="1"/>
          </p:cNvPicPr>
          <p:nvPr/>
        </p:nvPicPr>
        <p:blipFill>
          <a:blip r:embed="rId2"/>
          <a:stretch>
            <a:fillRect/>
          </a:stretch>
        </p:blipFill>
        <p:spPr>
          <a:xfrm>
            <a:off x="484633" y="804730"/>
            <a:ext cx="5905657" cy="4950700"/>
          </a:xfrm>
          <a:prstGeom prst="rect">
            <a:avLst/>
          </a:prstGeom>
        </p:spPr>
      </p:pic>
      <p:pic>
        <p:nvPicPr>
          <p:cNvPr id="12" name="Picture 11" descr="Text&#10;&#10;Description automatically generated">
            <a:extLst>
              <a:ext uri="{FF2B5EF4-FFF2-40B4-BE49-F238E27FC236}">
                <a16:creationId xmlns:a16="http://schemas.microsoft.com/office/drawing/2014/main" id="{45638A1C-97F6-D657-09E1-ED6C581B10B3}"/>
              </a:ext>
            </a:extLst>
          </p:cNvPr>
          <p:cNvPicPr>
            <a:picLocks noChangeAspect="1"/>
          </p:cNvPicPr>
          <p:nvPr/>
        </p:nvPicPr>
        <p:blipFill>
          <a:blip r:embed="rId3">
            <a:extLst>
              <a:ext uri="{BEBA8EAE-BF5A-486C-A8C5-ECC9F3942E4B}">
                <a14:imgProps xmlns:a14="http://schemas.microsoft.com/office/drawing/2010/main">
                  <a14:imgLayer r:embed="rId4">
                    <a14:imgEffect>
                      <a14:artisticPhotocopy/>
                    </a14:imgEffect>
                  </a14:imgLayer>
                </a14:imgProps>
              </a:ext>
            </a:extLst>
          </a:blip>
          <a:stretch>
            <a:fillRect/>
          </a:stretch>
        </p:blipFill>
        <p:spPr>
          <a:xfrm>
            <a:off x="8008968" y="4841704"/>
            <a:ext cx="3314793" cy="913725"/>
          </a:xfrm>
          <a:prstGeom prst="rect">
            <a:avLst/>
          </a:prstGeom>
        </p:spPr>
      </p:pic>
      <p:sp>
        <p:nvSpPr>
          <p:cNvPr id="2" name="Title 1">
            <a:extLst>
              <a:ext uri="{FF2B5EF4-FFF2-40B4-BE49-F238E27FC236}">
                <a16:creationId xmlns:a16="http://schemas.microsoft.com/office/drawing/2014/main" id="{08AE33A3-92BC-AA39-EDE1-2FB3EE2ECFC5}"/>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542910BA-BBC3-B8AB-2C65-A14E30876361}"/>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3104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650AD-4486-7B43-91C4-93D249CB8CBF}"/>
              </a:ext>
            </a:extLst>
          </p:cNvPr>
          <p:cNvSpPr>
            <a:spLocks noGrp="1"/>
          </p:cNvSpPr>
          <p:nvPr>
            <p:ph type="title"/>
          </p:nvPr>
        </p:nvSpPr>
        <p:spPr/>
        <p:txBody>
          <a:bodyPr>
            <a:noAutofit/>
          </a:bodyPr>
          <a:lstStyle/>
          <a:p>
            <a:r>
              <a:rPr lang="en-GB" sz="5333" dirty="0">
                <a:latin typeface="Abadi" panose="020B0604020104020204" pitchFamily="34" charset="0"/>
              </a:rPr>
              <a:t>Skills!</a:t>
            </a:r>
          </a:p>
        </p:txBody>
      </p:sp>
      <p:sp>
        <p:nvSpPr>
          <p:cNvPr id="3" name="Content Placeholder 2">
            <a:extLst>
              <a:ext uri="{FF2B5EF4-FFF2-40B4-BE49-F238E27FC236}">
                <a16:creationId xmlns:a16="http://schemas.microsoft.com/office/drawing/2014/main" id="{47A3AF9A-B8F2-459B-E2BF-AF462EAAAA1A}"/>
              </a:ext>
            </a:extLst>
          </p:cNvPr>
          <p:cNvSpPr>
            <a:spLocks noGrp="1"/>
          </p:cNvSpPr>
          <p:nvPr>
            <p:ph idx="1"/>
          </p:nvPr>
        </p:nvSpPr>
        <p:spPr/>
        <p:txBody>
          <a:bodyPr/>
          <a:lstStyle/>
          <a:p>
            <a:endParaRPr lang="en-GB" dirty="0"/>
          </a:p>
        </p:txBody>
      </p:sp>
      <p:sp>
        <p:nvSpPr>
          <p:cNvPr id="5" name="TextBox 4">
            <a:extLst>
              <a:ext uri="{FF2B5EF4-FFF2-40B4-BE49-F238E27FC236}">
                <a16:creationId xmlns:a16="http://schemas.microsoft.com/office/drawing/2014/main" id="{18A46E4B-6AD6-8056-FF03-E0B516F7F777}"/>
              </a:ext>
            </a:extLst>
          </p:cNvPr>
          <p:cNvSpPr txBox="1"/>
          <p:nvPr/>
        </p:nvSpPr>
        <p:spPr>
          <a:xfrm>
            <a:off x="490585" y="2379904"/>
            <a:ext cx="8020369" cy="2237344"/>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tabLst/>
              <a:defRPr/>
            </a:pPr>
            <a:r>
              <a:rPr lang="en-GB" sz="3200" dirty="0"/>
              <a:t>How can you best </a:t>
            </a:r>
            <a:r>
              <a:rPr lang="en-GB" sz="3200" b="1" dirty="0"/>
              <a:t>show off</a:t>
            </a:r>
            <a:r>
              <a:rPr lang="en-GB" sz="3200" dirty="0"/>
              <a:t> the broad range of skills you will develop across your foundation year and beyond?</a:t>
            </a:r>
            <a:endParaRPr kumimoji="0" lang="en-GB" sz="3200" b="0" i="0" u="none" strike="noStrike" kern="1200" cap="none" spc="0" normalizeH="0" baseline="0" noProof="0" dirty="0">
              <a:ln>
                <a:noFill/>
              </a:ln>
              <a:solidFill>
                <a:prstClr val="black"/>
              </a:solidFill>
              <a:effectLst/>
              <a:uLnTx/>
              <a:uFillTx/>
              <a:latin typeface="+mj-lt"/>
              <a:ea typeface="+mn-ea"/>
              <a:cs typeface="+mn-cs"/>
            </a:endParaRPr>
          </a:p>
        </p:txBody>
      </p:sp>
      <p:pic>
        <p:nvPicPr>
          <p:cNvPr id="6" name="Picture 5" descr="Text&#10;&#10;Description automatically generated">
            <a:extLst>
              <a:ext uri="{FF2B5EF4-FFF2-40B4-BE49-F238E27FC236}">
                <a16:creationId xmlns:a16="http://schemas.microsoft.com/office/drawing/2014/main" id="{79851365-BCC5-2387-AA5F-C7E736286D69}"/>
              </a:ext>
            </a:extLst>
          </p:cNvPr>
          <p:cNvPicPr>
            <a:picLocks noChangeAspect="1"/>
          </p:cNvPicPr>
          <p:nvPr/>
        </p:nvPicPr>
        <p:blipFill>
          <a:blip r:embed="rId3"/>
          <a:stretch>
            <a:fillRect/>
          </a:stretch>
        </p:blipFill>
        <p:spPr>
          <a:xfrm>
            <a:off x="8400620" y="442758"/>
            <a:ext cx="3291647" cy="907344"/>
          </a:xfrm>
          <a:prstGeom prst="rect">
            <a:avLst/>
          </a:prstGeom>
        </p:spPr>
      </p:pic>
    </p:spTree>
    <p:extLst>
      <p:ext uri="{BB962C8B-B14F-4D97-AF65-F5344CB8AC3E}">
        <p14:creationId xmlns:p14="http://schemas.microsoft.com/office/powerpoint/2010/main" val="1085104333"/>
      </p:ext>
    </p:extLst>
  </p:cSld>
  <p:clrMapOvr>
    <a:masterClrMapping/>
  </p:clrMapOvr>
  <mc:AlternateContent xmlns:mc="http://schemas.openxmlformats.org/markup-compatibility/2006" xmlns:p14="http://schemas.microsoft.com/office/powerpoint/2010/main">
    <mc:Choice Requires="p14">
      <p:transition spd="slow" p14:dur="2000" advTm="41178"/>
    </mc:Choice>
    <mc:Fallback xmlns="">
      <p:transition spd="slow" advTm="4117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with medium confidence">
            <a:extLst>
              <a:ext uri="{FF2B5EF4-FFF2-40B4-BE49-F238E27FC236}">
                <a16:creationId xmlns:a16="http://schemas.microsoft.com/office/drawing/2014/main" id="{4D28F257-9BEE-5781-DBD4-4282BC9532DA}"/>
              </a:ext>
            </a:extLst>
          </p:cNvPr>
          <p:cNvPicPr>
            <a:picLocks noChangeAspect="1"/>
          </p:cNvPicPr>
          <p:nvPr/>
        </p:nvPicPr>
        <p:blipFill>
          <a:blip r:embed="rId3"/>
          <a:stretch>
            <a:fillRect/>
          </a:stretch>
        </p:blipFill>
        <p:spPr>
          <a:xfrm>
            <a:off x="4564533" y="512697"/>
            <a:ext cx="2331381" cy="852755"/>
          </a:xfrm>
          <a:prstGeom prst="rect">
            <a:avLst/>
          </a:prstGeom>
        </p:spPr>
      </p:pic>
      <p:pic>
        <p:nvPicPr>
          <p:cNvPr id="7" name="Picture 6" descr="Text&#10;&#10;Description automatically generated">
            <a:extLst>
              <a:ext uri="{FF2B5EF4-FFF2-40B4-BE49-F238E27FC236}">
                <a16:creationId xmlns:a16="http://schemas.microsoft.com/office/drawing/2014/main" id="{9573F925-75A2-3923-7C82-8ECABF80976F}"/>
              </a:ext>
            </a:extLst>
          </p:cNvPr>
          <p:cNvPicPr>
            <a:picLocks noChangeAspect="1"/>
          </p:cNvPicPr>
          <p:nvPr/>
        </p:nvPicPr>
        <p:blipFill>
          <a:blip r:embed="rId4"/>
          <a:stretch>
            <a:fillRect/>
          </a:stretch>
        </p:blipFill>
        <p:spPr>
          <a:xfrm>
            <a:off x="444501" y="1509365"/>
            <a:ext cx="2183619" cy="934817"/>
          </a:xfrm>
          <a:prstGeom prst="rect">
            <a:avLst/>
          </a:prstGeom>
        </p:spPr>
      </p:pic>
      <p:pic>
        <p:nvPicPr>
          <p:cNvPr id="11" name="Picture 10" descr="Text&#10;&#10;Description automatically generated">
            <a:extLst>
              <a:ext uri="{FF2B5EF4-FFF2-40B4-BE49-F238E27FC236}">
                <a16:creationId xmlns:a16="http://schemas.microsoft.com/office/drawing/2014/main" id="{FDD2B0C1-3B03-0ED7-BB2A-BCC85B222166}"/>
              </a:ext>
            </a:extLst>
          </p:cNvPr>
          <p:cNvPicPr>
            <a:picLocks noChangeAspect="1"/>
          </p:cNvPicPr>
          <p:nvPr/>
        </p:nvPicPr>
        <p:blipFill>
          <a:blip r:embed="rId5"/>
          <a:stretch>
            <a:fillRect/>
          </a:stretch>
        </p:blipFill>
        <p:spPr>
          <a:xfrm>
            <a:off x="4594192" y="2617122"/>
            <a:ext cx="3218339" cy="749281"/>
          </a:xfrm>
          <a:prstGeom prst="rect">
            <a:avLst/>
          </a:prstGeom>
        </p:spPr>
      </p:pic>
      <p:pic>
        <p:nvPicPr>
          <p:cNvPr id="15" name="Picture 14" descr="Graphical user interface&#10;&#10;Description automatically generated with medium confidence">
            <a:extLst>
              <a:ext uri="{FF2B5EF4-FFF2-40B4-BE49-F238E27FC236}">
                <a16:creationId xmlns:a16="http://schemas.microsoft.com/office/drawing/2014/main" id="{8FD72DBD-534E-664C-80AB-CF035DD4603A}"/>
              </a:ext>
            </a:extLst>
          </p:cNvPr>
          <p:cNvPicPr>
            <a:picLocks noChangeAspect="1"/>
          </p:cNvPicPr>
          <p:nvPr/>
        </p:nvPicPr>
        <p:blipFill>
          <a:blip r:embed="rId6"/>
          <a:stretch>
            <a:fillRect/>
          </a:stretch>
        </p:blipFill>
        <p:spPr>
          <a:xfrm>
            <a:off x="444501" y="2617122"/>
            <a:ext cx="2347747" cy="934817"/>
          </a:xfrm>
          <a:prstGeom prst="rect">
            <a:avLst/>
          </a:prstGeom>
        </p:spPr>
      </p:pic>
      <p:pic>
        <p:nvPicPr>
          <p:cNvPr id="23" name="Picture 22" descr="Text&#10;&#10;Description automatically generated">
            <a:extLst>
              <a:ext uri="{FF2B5EF4-FFF2-40B4-BE49-F238E27FC236}">
                <a16:creationId xmlns:a16="http://schemas.microsoft.com/office/drawing/2014/main" id="{7C263011-2E78-D2C5-F36B-D5110B3D8D5F}"/>
              </a:ext>
            </a:extLst>
          </p:cNvPr>
          <p:cNvPicPr>
            <a:picLocks noChangeAspect="1"/>
          </p:cNvPicPr>
          <p:nvPr/>
        </p:nvPicPr>
        <p:blipFill>
          <a:blip r:embed="rId7"/>
          <a:stretch>
            <a:fillRect/>
          </a:stretch>
        </p:blipFill>
        <p:spPr>
          <a:xfrm>
            <a:off x="4555142" y="1546829"/>
            <a:ext cx="2661729" cy="749281"/>
          </a:xfrm>
          <a:prstGeom prst="rect">
            <a:avLst/>
          </a:prstGeom>
        </p:spPr>
      </p:pic>
      <p:pic>
        <p:nvPicPr>
          <p:cNvPr id="25" name="Picture 24" descr="Text, logo&#10;&#10;Description automatically generated with medium confidence">
            <a:extLst>
              <a:ext uri="{FF2B5EF4-FFF2-40B4-BE49-F238E27FC236}">
                <a16:creationId xmlns:a16="http://schemas.microsoft.com/office/drawing/2014/main" id="{FC4C6300-5E05-AF1B-4A41-72579AA8C310}"/>
              </a:ext>
            </a:extLst>
          </p:cNvPr>
          <p:cNvPicPr>
            <a:picLocks noChangeAspect="1"/>
          </p:cNvPicPr>
          <p:nvPr/>
        </p:nvPicPr>
        <p:blipFill>
          <a:blip r:embed="rId8"/>
          <a:stretch>
            <a:fillRect/>
          </a:stretch>
        </p:blipFill>
        <p:spPr>
          <a:xfrm>
            <a:off x="4594192" y="3664521"/>
            <a:ext cx="3460963" cy="749281"/>
          </a:xfrm>
          <a:prstGeom prst="rect">
            <a:avLst/>
          </a:prstGeom>
        </p:spPr>
      </p:pic>
      <p:pic>
        <p:nvPicPr>
          <p:cNvPr id="27" name="Picture 26" descr="Text&#10;&#10;Description automatically generated">
            <a:extLst>
              <a:ext uri="{FF2B5EF4-FFF2-40B4-BE49-F238E27FC236}">
                <a16:creationId xmlns:a16="http://schemas.microsoft.com/office/drawing/2014/main" id="{BE1ADD99-C058-6C58-2C9F-34054F133639}"/>
              </a:ext>
            </a:extLst>
          </p:cNvPr>
          <p:cNvPicPr>
            <a:picLocks noChangeAspect="1"/>
          </p:cNvPicPr>
          <p:nvPr/>
        </p:nvPicPr>
        <p:blipFill>
          <a:blip r:embed="rId9"/>
          <a:stretch>
            <a:fillRect/>
          </a:stretch>
        </p:blipFill>
        <p:spPr>
          <a:xfrm>
            <a:off x="4594192" y="4562065"/>
            <a:ext cx="2600485" cy="934816"/>
          </a:xfrm>
          <a:prstGeom prst="rect">
            <a:avLst/>
          </a:prstGeom>
        </p:spPr>
      </p:pic>
      <p:pic>
        <p:nvPicPr>
          <p:cNvPr id="2" name="Picture 1" descr="Text&#10;&#10;Description automatically generated">
            <a:extLst>
              <a:ext uri="{FF2B5EF4-FFF2-40B4-BE49-F238E27FC236}">
                <a16:creationId xmlns:a16="http://schemas.microsoft.com/office/drawing/2014/main" id="{4FE3A628-C335-64B2-CBFB-B46568DA046B}"/>
              </a:ext>
            </a:extLst>
          </p:cNvPr>
          <p:cNvPicPr>
            <a:picLocks noChangeAspect="1"/>
          </p:cNvPicPr>
          <p:nvPr/>
        </p:nvPicPr>
        <p:blipFill>
          <a:blip r:embed="rId10"/>
          <a:stretch>
            <a:fillRect/>
          </a:stretch>
        </p:blipFill>
        <p:spPr>
          <a:xfrm>
            <a:off x="8871819" y="5806706"/>
            <a:ext cx="2452112" cy="675927"/>
          </a:xfrm>
          <a:prstGeom prst="rect">
            <a:avLst/>
          </a:prstGeom>
        </p:spPr>
      </p:pic>
      <p:sp>
        <p:nvSpPr>
          <p:cNvPr id="4" name="TextBox 3">
            <a:extLst>
              <a:ext uri="{FF2B5EF4-FFF2-40B4-BE49-F238E27FC236}">
                <a16:creationId xmlns:a16="http://schemas.microsoft.com/office/drawing/2014/main" id="{069B8B39-4EDA-342F-0C2E-B2618B364497}"/>
              </a:ext>
            </a:extLst>
          </p:cNvPr>
          <p:cNvSpPr txBox="1"/>
          <p:nvPr/>
        </p:nvSpPr>
        <p:spPr>
          <a:xfrm>
            <a:off x="8579796" y="2761497"/>
            <a:ext cx="3218339" cy="666786"/>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3733"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12 Core Skills</a:t>
            </a:r>
          </a:p>
        </p:txBody>
      </p:sp>
      <p:pic>
        <p:nvPicPr>
          <p:cNvPr id="3" name="Picture 2" descr="Text&#10;&#10;Description automatically generated">
            <a:extLst>
              <a:ext uri="{FF2B5EF4-FFF2-40B4-BE49-F238E27FC236}">
                <a16:creationId xmlns:a16="http://schemas.microsoft.com/office/drawing/2014/main" id="{C2C97905-3973-F4DC-53DE-250673DA0059}"/>
              </a:ext>
            </a:extLst>
          </p:cNvPr>
          <p:cNvPicPr>
            <a:picLocks noChangeAspect="1"/>
          </p:cNvPicPr>
          <p:nvPr/>
        </p:nvPicPr>
        <p:blipFill>
          <a:blip r:embed="rId11"/>
          <a:stretch>
            <a:fillRect/>
          </a:stretch>
        </p:blipFill>
        <p:spPr>
          <a:xfrm>
            <a:off x="4554908" y="5625213"/>
            <a:ext cx="3139843" cy="862680"/>
          </a:xfrm>
          <a:prstGeom prst="rect">
            <a:avLst/>
          </a:prstGeom>
        </p:spPr>
      </p:pic>
      <p:pic>
        <p:nvPicPr>
          <p:cNvPr id="8" name="Picture 7" descr="Text&#10;&#10;Description automatically generated">
            <a:extLst>
              <a:ext uri="{FF2B5EF4-FFF2-40B4-BE49-F238E27FC236}">
                <a16:creationId xmlns:a16="http://schemas.microsoft.com/office/drawing/2014/main" id="{B9FF355D-833D-9B87-5BEB-16F9DE9E44DD}"/>
              </a:ext>
            </a:extLst>
          </p:cNvPr>
          <p:cNvPicPr>
            <a:picLocks noChangeAspect="1"/>
          </p:cNvPicPr>
          <p:nvPr/>
        </p:nvPicPr>
        <p:blipFill>
          <a:blip r:embed="rId12"/>
          <a:stretch>
            <a:fillRect/>
          </a:stretch>
        </p:blipFill>
        <p:spPr>
          <a:xfrm>
            <a:off x="426662" y="3703915"/>
            <a:ext cx="2697409" cy="927681"/>
          </a:xfrm>
          <a:prstGeom prst="rect">
            <a:avLst/>
          </a:prstGeom>
        </p:spPr>
      </p:pic>
      <p:pic>
        <p:nvPicPr>
          <p:cNvPr id="12" name="Picture 11" descr="A picture containing text, clipart&#10;&#10;Description automatically generated">
            <a:extLst>
              <a:ext uri="{FF2B5EF4-FFF2-40B4-BE49-F238E27FC236}">
                <a16:creationId xmlns:a16="http://schemas.microsoft.com/office/drawing/2014/main" id="{DFD1408A-A12C-EC35-5105-D883E9FD65CB}"/>
              </a:ext>
            </a:extLst>
          </p:cNvPr>
          <p:cNvPicPr>
            <a:picLocks noChangeAspect="1"/>
          </p:cNvPicPr>
          <p:nvPr/>
        </p:nvPicPr>
        <p:blipFill>
          <a:blip r:embed="rId13"/>
          <a:stretch>
            <a:fillRect/>
          </a:stretch>
        </p:blipFill>
        <p:spPr>
          <a:xfrm>
            <a:off x="426661" y="512698"/>
            <a:ext cx="3532323" cy="927681"/>
          </a:xfrm>
          <a:prstGeom prst="rect">
            <a:avLst/>
          </a:prstGeom>
        </p:spPr>
      </p:pic>
      <p:pic>
        <p:nvPicPr>
          <p:cNvPr id="18" name="Picture 17" descr="Logo&#10;&#10;Description automatically generated with medium confidence">
            <a:extLst>
              <a:ext uri="{FF2B5EF4-FFF2-40B4-BE49-F238E27FC236}">
                <a16:creationId xmlns:a16="http://schemas.microsoft.com/office/drawing/2014/main" id="{D7CDF196-DAB9-A0AB-856F-B1AEB2038A8B}"/>
              </a:ext>
            </a:extLst>
          </p:cNvPr>
          <p:cNvPicPr>
            <a:picLocks noChangeAspect="1"/>
          </p:cNvPicPr>
          <p:nvPr/>
        </p:nvPicPr>
        <p:blipFill>
          <a:blip r:embed="rId14"/>
          <a:stretch>
            <a:fillRect/>
          </a:stretch>
        </p:blipFill>
        <p:spPr>
          <a:xfrm>
            <a:off x="426661" y="4783573"/>
            <a:ext cx="3568003" cy="934817"/>
          </a:xfrm>
          <a:prstGeom prst="rect">
            <a:avLst/>
          </a:prstGeom>
        </p:spPr>
      </p:pic>
      <p:pic>
        <p:nvPicPr>
          <p:cNvPr id="20" name="Picture 19" descr="Text&#10;&#10;Description automatically generated">
            <a:extLst>
              <a:ext uri="{FF2B5EF4-FFF2-40B4-BE49-F238E27FC236}">
                <a16:creationId xmlns:a16="http://schemas.microsoft.com/office/drawing/2014/main" id="{64F7961D-DF68-4E36-6381-8A43199E06E1}"/>
              </a:ext>
            </a:extLst>
          </p:cNvPr>
          <p:cNvPicPr>
            <a:picLocks noChangeAspect="1"/>
          </p:cNvPicPr>
          <p:nvPr/>
        </p:nvPicPr>
        <p:blipFill>
          <a:blip r:embed="rId15"/>
          <a:stretch>
            <a:fillRect/>
          </a:stretch>
        </p:blipFill>
        <p:spPr>
          <a:xfrm>
            <a:off x="426661" y="5869418"/>
            <a:ext cx="3139843" cy="735009"/>
          </a:xfrm>
          <a:prstGeom prst="rect">
            <a:avLst/>
          </a:prstGeom>
        </p:spPr>
      </p:pic>
    </p:spTree>
    <p:extLst>
      <p:ext uri="{BB962C8B-B14F-4D97-AF65-F5344CB8AC3E}">
        <p14:creationId xmlns:p14="http://schemas.microsoft.com/office/powerpoint/2010/main" val="2250542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650AD-4486-7B43-91C4-93D249CB8CBF}"/>
              </a:ext>
            </a:extLst>
          </p:cNvPr>
          <p:cNvSpPr>
            <a:spLocks noGrp="1"/>
          </p:cNvSpPr>
          <p:nvPr>
            <p:ph type="title"/>
          </p:nvPr>
        </p:nvSpPr>
        <p:spPr>
          <a:xfrm>
            <a:off x="490585" y="953857"/>
            <a:ext cx="7841417" cy="512927"/>
          </a:xfrm>
        </p:spPr>
        <p:txBody>
          <a:bodyPr>
            <a:noAutofit/>
          </a:bodyPr>
          <a:lstStyle/>
          <a:p>
            <a:r>
              <a:rPr lang="en-GB" sz="5333" dirty="0">
                <a:latin typeface="Abadi" panose="020B0604020104020204" pitchFamily="34" charset="0"/>
              </a:rPr>
              <a:t>The Warwick Award</a:t>
            </a:r>
          </a:p>
        </p:txBody>
      </p:sp>
      <p:sp>
        <p:nvSpPr>
          <p:cNvPr id="6" name="TextBox 5">
            <a:extLst>
              <a:ext uri="{FF2B5EF4-FFF2-40B4-BE49-F238E27FC236}">
                <a16:creationId xmlns:a16="http://schemas.microsoft.com/office/drawing/2014/main" id="{D385C94F-D172-D7BD-9CAF-9AAD9766F2BB}"/>
              </a:ext>
            </a:extLst>
          </p:cNvPr>
          <p:cNvSpPr txBox="1"/>
          <p:nvPr/>
        </p:nvSpPr>
        <p:spPr>
          <a:xfrm>
            <a:off x="9330869" y="2958808"/>
            <a:ext cx="2861131" cy="19389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Postgraduate Award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20 Core Skills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badi" panose="020B0604020104020204" pitchFamily="34" charset="0"/>
              <a:ea typeface="+mn-ea"/>
              <a:cs typeface="+mn-cs"/>
            </a:endParaRPr>
          </a:p>
        </p:txBody>
      </p:sp>
      <p:sp>
        <p:nvSpPr>
          <p:cNvPr id="5" name="TextBox 4">
            <a:extLst>
              <a:ext uri="{FF2B5EF4-FFF2-40B4-BE49-F238E27FC236}">
                <a16:creationId xmlns:a16="http://schemas.microsoft.com/office/drawing/2014/main" id="{18A46E4B-6AD6-8056-FF03-E0B516F7F777}"/>
              </a:ext>
            </a:extLst>
          </p:cNvPr>
          <p:cNvSpPr txBox="1"/>
          <p:nvPr/>
        </p:nvSpPr>
        <p:spPr>
          <a:xfrm>
            <a:off x="490585" y="2379904"/>
            <a:ext cx="6942221" cy="335906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Launched in October 2022</a:t>
            </a: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Free, optional, and students can join at any time</a:t>
            </a: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Runs for the whole time you are registered as a taught student at Warwick</a:t>
            </a: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Focuses on the Warwick Core Skills</a:t>
            </a: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Recognised on the HEAR</a:t>
            </a:r>
          </a:p>
        </p:txBody>
      </p:sp>
      <p:pic>
        <p:nvPicPr>
          <p:cNvPr id="4" name="Picture 3" descr="A logo with white lines&#10;&#10;Description automatically generated">
            <a:extLst>
              <a:ext uri="{FF2B5EF4-FFF2-40B4-BE49-F238E27FC236}">
                <a16:creationId xmlns:a16="http://schemas.microsoft.com/office/drawing/2014/main" id="{39E50DE0-EF02-7E2B-BD41-9E3156630B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1732" y="2828644"/>
            <a:ext cx="1503440" cy="1503440"/>
          </a:xfrm>
          <a:prstGeom prst="rect">
            <a:avLst/>
          </a:prstGeom>
        </p:spPr>
      </p:pic>
    </p:spTree>
    <p:extLst>
      <p:ext uri="{BB962C8B-B14F-4D97-AF65-F5344CB8AC3E}">
        <p14:creationId xmlns:p14="http://schemas.microsoft.com/office/powerpoint/2010/main" val="2052965533"/>
      </p:ext>
    </p:extLst>
  </p:cSld>
  <p:clrMapOvr>
    <a:masterClrMapping/>
  </p:clrMapOvr>
  <mc:AlternateContent xmlns:mc="http://schemas.openxmlformats.org/markup-compatibility/2006" xmlns:p14="http://schemas.microsoft.com/office/powerpoint/2010/main">
    <mc:Choice Requires="p14">
      <p:transition spd="slow" p14:dur="2000" advTm="41178"/>
    </mc:Choice>
    <mc:Fallback xmlns="">
      <p:transition spd="slow" advTm="4117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43A8D52-84DC-3699-BC86-5706CFDAFC6E}"/>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282987C7-1E95-8502-2A98-F91B9CA927D2}"/>
              </a:ext>
            </a:extLst>
          </p:cNvPr>
          <p:cNvSpPr>
            <a:spLocks noGrp="1"/>
          </p:cNvSpPr>
          <p:nvPr>
            <p:ph type="title"/>
          </p:nvPr>
        </p:nvSpPr>
        <p:spPr>
          <a:xfrm>
            <a:off x="499733" y="538538"/>
            <a:ext cx="4860001" cy="383567"/>
          </a:xfrm>
        </p:spPr>
        <p:txBody>
          <a:bodyPr wrap="square" anchor="t">
            <a:normAutofit/>
          </a:bodyPr>
          <a:lstStyle/>
          <a:p>
            <a:r>
              <a:rPr lang="en-GB"/>
              <a:t> </a:t>
            </a:r>
          </a:p>
        </p:txBody>
      </p:sp>
      <p:pic>
        <p:nvPicPr>
          <p:cNvPr id="5" name="Picture 4" descr="Text&#10;&#10;Description automatically generated">
            <a:extLst>
              <a:ext uri="{FF2B5EF4-FFF2-40B4-BE49-F238E27FC236}">
                <a16:creationId xmlns:a16="http://schemas.microsoft.com/office/drawing/2014/main" id="{E7D994AF-8D8E-74C9-36BE-560DF520305B}"/>
              </a:ext>
            </a:extLst>
          </p:cNvPr>
          <p:cNvPicPr>
            <a:picLocks noChangeAspect="1"/>
          </p:cNvPicPr>
          <p:nvPr/>
        </p:nvPicPr>
        <p:blipFill>
          <a:blip r:embed="rId2"/>
          <a:stretch>
            <a:fillRect/>
          </a:stretch>
        </p:blipFill>
        <p:spPr>
          <a:xfrm rot="16200000">
            <a:off x="10349318" y="2607745"/>
            <a:ext cx="2119952" cy="584367"/>
          </a:xfrm>
          <a:prstGeom prst="rect">
            <a:avLst/>
          </a:prstGeom>
        </p:spPr>
      </p:pic>
      <p:sp>
        <p:nvSpPr>
          <p:cNvPr id="4" name="TextBox 3">
            <a:extLst>
              <a:ext uri="{FF2B5EF4-FFF2-40B4-BE49-F238E27FC236}">
                <a16:creationId xmlns:a16="http://schemas.microsoft.com/office/drawing/2014/main" id="{845254F5-ED1A-AC96-BC88-836517F62AD1}"/>
              </a:ext>
            </a:extLst>
          </p:cNvPr>
          <p:cNvSpPr txBox="1"/>
          <p:nvPr/>
        </p:nvSpPr>
        <p:spPr>
          <a:xfrm>
            <a:off x="313967" y="464615"/>
            <a:ext cx="9385463" cy="24314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0C0C0C"/>
                </a:solidFill>
                <a:effectLst/>
                <a:uLnTx/>
                <a:uFillTx/>
                <a:latin typeface="Aptos" panose="02110004020202020204"/>
                <a:ea typeface="+mn-ea"/>
                <a:cs typeface="+mn-cs"/>
              </a:rPr>
              <a:t>Introduction to the Warwick Award Pathway</a:t>
            </a:r>
            <a:endParaRPr kumimoji="0" lang="en-US" altLang="zh-CN" sz="3200" b="1" i="0" u="none" strike="noStrike" kern="1200" cap="none" spc="0" normalizeH="0" baseline="0" noProof="0">
              <a:ln>
                <a:noFill/>
              </a:ln>
              <a:solidFill>
                <a:srgbClr val="0C0C0C"/>
              </a:solidFill>
              <a:effectLst/>
              <a:uLnTx/>
              <a:uFillTx/>
              <a:latin typeface="Aptos" panose="0211000402020202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0C0C0C"/>
              </a:solidFill>
              <a:effectLst/>
              <a:uLnTx/>
              <a:uFillTx/>
              <a:latin typeface="Aptos" panose="021100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When you signed up to the Warwick Award, you were automatically enrolled on this introductory pathway to help you get started with your Award and direct you to some of the introductory activities that will get your first few points on the board.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0C0C0C"/>
              </a:solidFill>
              <a:effectLst/>
              <a:uLnTx/>
              <a:uFillTx/>
              <a:latin typeface="Aptos" panose="02110004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The pathway contains:</a:t>
            </a:r>
          </a:p>
        </p:txBody>
      </p:sp>
      <p:sp>
        <p:nvSpPr>
          <p:cNvPr id="12" name="TextBox 11">
            <a:extLst>
              <a:ext uri="{FF2B5EF4-FFF2-40B4-BE49-F238E27FC236}">
                <a16:creationId xmlns:a16="http://schemas.microsoft.com/office/drawing/2014/main" id="{887517DE-23D0-85E9-BC75-A5EFF3053E8B}"/>
              </a:ext>
            </a:extLst>
          </p:cNvPr>
          <p:cNvSpPr txBox="1"/>
          <p:nvPr/>
        </p:nvSpPr>
        <p:spPr>
          <a:xfrm>
            <a:off x="669209" y="6255107"/>
            <a:ext cx="612919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C0C0C"/>
                </a:solidFill>
                <a:effectLst/>
                <a:uLnTx/>
                <a:uFillTx/>
                <a:latin typeface="Aptos" panose="02110004020202020204"/>
                <a:ea typeface="+mn-ea"/>
                <a:cs typeface="+mn-cs"/>
              </a:rPr>
              <a:t>Find out more on your Warwick Award profile </a:t>
            </a:r>
          </a:p>
        </p:txBody>
      </p:sp>
      <p:sp>
        <p:nvSpPr>
          <p:cNvPr id="14" name="TextBox 13">
            <a:extLst>
              <a:ext uri="{FF2B5EF4-FFF2-40B4-BE49-F238E27FC236}">
                <a16:creationId xmlns:a16="http://schemas.microsoft.com/office/drawing/2014/main" id="{95963CC0-7096-8EBD-7C20-E58852A5432E}"/>
              </a:ext>
            </a:extLst>
          </p:cNvPr>
          <p:cNvSpPr txBox="1"/>
          <p:nvPr/>
        </p:nvSpPr>
        <p:spPr>
          <a:xfrm>
            <a:off x="0" y="3083192"/>
            <a:ext cx="7907091" cy="2356286"/>
          </a:xfrm>
          <a:prstGeom prst="rect">
            <a:avLst/>
          </a:prstGeom>
          <a:noFill/>
        </p:spPr>
        <p:txBody>
          <a:bodyPr wrap="square" lIns="91440" tIns="45720" rIns="91440" bIns="45720" rtlCol="0" anchor="t">
            <a:spAutoFit/>
          </a:bodyPr>
          <a:lstStyle/>
          <a:p>
            <a:pPr marL="742950" marR="0" lvl="1"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The 12 Warwick Core Skills: Your Experience survey</a:t>
            </a:r>
          </a:p>
          <a:p>
            <a:pPr marL="742950" marR="0" lvl="1"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JISC Digital Capability Discovery Tool</a:t>
            </a:r>
          </a:p>
          <a:p>
            <a:pPr marL="742950" marR="0" lvl="1"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Introduction to the 12 Core Skills Moodle course</a:t>
            </a:r>
          </a:p>
          <a:p>
            <a:pPr marL="742950" marR="0" lvl="1"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A selection of Moodle course on specific Core Skills</a:t>
            </a:r>
          </a:p>
          <a:p>
            <a:pPr marL="742950" marR="0" lvl="1"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a:ln>
                  <a:noFill/>
                </a:ln>
                <a:solidFill>
                  <a:srgbClr val="0C0C0C"/>
                </a:solidFill>
                <a:effectLst/>
                <a:uLnTx/>
                <a:uFillTx/>
                <a:latin typeface="Aptos" panose="02110004020202020204"/>
                <a:ea typeface="+mn-ea"/>
                <a:cs typeface="+mn-cs"/>
              </a:rPr>
              <a:t>Choosing and Planning Activities Reflection</a:t>
            </a:r>
          </a:p>
        </p:txBody>
      </p:sp>
      <p:pic>
        <p:nvPicPr>
          <p:cNvPr id="3" name="Picture 2" descr="A person and person smiling&#10;&#10;AI-generated content may be incorrect.">
            <a:extLst>
              <a:ext uri="{FF2B5EF4-FFF2-40B4-BE49-F238E27FC236}">
                <a16:creationId xmlns:a16="http://schemas.microsoft.com/office/drawing/2014/main" id="{37CEC641-8F4F-0F1B-D66E-8D8F291386F3}"/>
              </a:ext>
            </a:extLst>
          </p:cNvPr>
          <p:cNvPicPr>
            <a:picLocks noChangeAspect="1"/>
          </p:cNvPicPr>
          <p:nvPr/>
        </p:nvPicPr>
        <p:blipFill>
          <a:blip r:embed="rId3"/>
          <a:srcRect r="8232"/>
          <a:stretch>
            <a:fillRect/>
          </a:stretch>
        </p:blipFill>
        <p:spPr>
          <a:xfrm>
            <a:off x="6761883" y="2724981"/>
            <a:ext cx="3964337" cy="2689499"/>
          </a:xfrm>
          <a:prstGeom prst="rect">
            <a:avLst/>
          </a:prstGeom>
        </p:spPr>
      </p:pic>
    </p:spTree>
    <p:extLst>
      <p:ext uri="{BB962C8B-B14F-4D97-AF65-F5344CB8AC3E}">
        <p14:creationId xmlns:p14="http://schemas.microsoft.com/office/powerpoint/2010/main" val="3365944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AEB51-E2EB-AFB7-F5F8-ABA04C82B269}"/>
              </a:ext>
            </a:extLst>
          </p:cNvPr>
          <p:cNvSpPr>
            <a:spLocks noGrp="1"/>
          </p:cNvSpPr>
          <p:nvPr>
            <p:ph type="title"/>
          </p:nvPr>
        </p:nvSpPr>
        <p:spPr/>
        <p:txBody>
          <a:bodyPr/>
          <a:lstStyle/>
          <a:p>
            <a:r>
              <a:rPr lang="en-GB" dirty="0"/>
              <a:t>Why should you get involved?</a:t>
            </a:r>
          </a:p>
        </p:txBody>
      </p:sp>
      <p:sp>
        <p:nvSpPr>
          <p:cNvPr id="3" name="Content Placeholder 2">
            <a:extLst>
              <a:ext uri="{FF2B5EF4-FFF2-40B4-BE49-F238E27FC236}">
                <a16:creationId xmlns:a16="http://schemas.microsoft.com/office/drawing/2014/main" id="{D97AAD17-0906-C430-034B-2A647C8E43ED}"/>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4D6E53F4-0DA9-E30E-681B-F469D1F7DC7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6</a:t>
            </a:fld>
            <a:endParaRPr kumimoji="0" lang="en-GB" sz="1200" b="1" i="0" u="none" strike="noStrike" kern="1200" cap="none" spc="0" normalizeH="0" baseline="0" noProof="0" dirty="0">
              <a:ln>
                <a:noFill/>
              </a:ln>
              <a:solidFill>
                <a:prstClr val="white"/>
              </a:solidFill>
              <a:effectLst/>
              <a:uLnTx/>
              <a:uFillTx/>
              <a:latin typeface="Calibri"/>
              <a:ea typeface="+mn-ea"/>
              <a:cs typeface="+mn-cs"/>
            </a:endParaRPr>
          </a:p>
        </p:txBody>
      </p:sp>
      <p:sp>
        <p:nvSpPr>
          <p:cNvPr id="7" name="TextBox 6">
            <a:extLst>
              <a:ext uri="{FF2B5EF4-FFF2-40B4-BE49-F238E27FC236}">
                <a16:creationId xmlns:a16="http://schemas.microsoft.com/office/drawing/2014/main" id="{182FB9EA-DBB3-F5F9-3E4A-3EF119C2814E}"/>
              </a:ext>
            </a:extLst>
          </p:cNvPr>
          <p:cNvSpPr txBox="1"/>
          <p:nvPr/>
        </p:nvSpPr>
        <p:spPr>
          <a:xfrm>
            <a:off x="363353" y="2067099"/>
            <a:ext cx="9704099" cy="3276282"/>
          </a:xfrm>
          <a:prstGeom prst="rect">
            <a:avLst/>
          </a:prstGeom>
          <a:noFill/>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The chance to recognise, reflect on and articulate skills developed across your experiences</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Identify skills for development or improvement, and find activities to develop them in</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Find and get involved in opportunities from all over the university</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Try new activities and experiences, and get recognition for being involved</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Get a certificate and a digital badge to prove you did these things</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n-GB" sz="2000" b="0" i="0" u="none" strike="noStrike" kern="1200" cap="none" spc="0" normalizeH="0" baseline="0" noProof="0" dirty="0">
                <a:ln>
                  <a:noFill/>
                </a:ln>
                <a:effectLst/>
                <a:uLnTx/>
                <a:uFillTx/>
                <a:latin typeface="Calibri"/>
                <a:ea typeface="+mn-ea"/>
                <a:cs typeface="+mn-cs"/>
              </a:rPr>
              <a:t>Have fun, make friends, belong to the Warwick community</a:t>
            </a:r>
          </a:p>
        </p:txBody>
      </p:sp>
      <p:pic>
        <p:nvPicPr>
          <p:cNvPr id="8" name="Picture 7" descr="Text&#10;&#10;Description automatically generated">
            <a:extLst>
              <a:ext uri="{FF2B5EF4-FFF2-40B4-BE49-F238E27FC236}">
                <a16:creationId xmlns:a16="http://schemas.microsoft.com/office/drawing/2014/main" id="{1A71D37D-D97A-FE1F-498D-A872A0D709AB}"/>
              </a:ext>
            </a:extLst>
          </p:cNvPr>
          <p:cNvPicPr>
            <a:picLocks noChangeAspect="1"/>
          </p:cNvPicPr>
          <p:nvPr/>
        </p:nvPicPr>
        <p:blipFill>
          <a:blip r:embed="rId2"/>
          <a:stretch>
            <a:fillRect/>
          </a:stretch>
        </p:blipFill>
        <p:spPr>
          <a:xfrm>
            <a:off x="8400620" y="442758"/>
            <a:ext cx="3291647" cy="907344"/>
          </a:xfrm>
          <a:prstGeom prst="rect">
            <a:avLst/>
          </a:prstGeom>
        </p:spPr>
      </p:pic>
    </p:spTree>
    <p:extLst>
      <p:ext uri="{BB962C8B-B14F-4D97-AF65-F5344CB8AC3E}">
        <p14:creationId xmlns:p14="http://schemas.microsoft.com/office/powerpoint/2010/main" val="36197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Unitemps | LinkedIn">
            <a:extLst>
              <a:ext uri="{FF2B5EF4-FFF2-40B4-BE49-F238E27FC236}">
                <a16:creationId xmlns:a16="http://schemas.microsoft.com/office/drawing/2014/main" id="{4F033585-1659-742A-2B6B-FDF0D646B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2160" y="4160920"/>
            <a:ext cx="2412333" cy="24123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descr="Warwick Volunteers - Home | Facebook">
            <a:extLst>
              <a:ext uri="{FF2B5EF4-FFF2-40B4-BE49-F238E27FC236}">
                <a16:creationId xmlns:a16="http://schemas.microsoft.com/office/drawing/2014/main" id="{837C2A22-ABA6-DB5F-B452-4864060922F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40776" y="1062664"/>
            <a:ext cx="3098373" cy="30983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33A372FC-4477-EDD7-EA9F-18C9921B9393}"/>
              </a:ext>
            </a:extLst>
          </p:cNvPr>
          <p:cNvPicPr>
            <a:picLocks noChangeAspect="1"/>
          </p:cNvPicPr>
          <p:nvPr/>
        </p:nvPicPr>
        <p:blipFill>
          <a:blip r:embed="rId4"/>
          <a:stretch>
            <a:fillRect/>
          </a:stretch>
        </p:blipFill>
        <p:spPr>
          <a:xfrm>
            <a:off x="2838164" y="2354590"/>
            <a:ext cx="4168388" cy="2148820"/>
          </a:xfrm>
          <a:prstGeom prst="rect">
            <a:avLst/>
          </a:prstGeom>
        </p:spPr>
      </p:pic>
      <p:pic>
        <p:nvPicPr>
          <p:cNvPr id="16" name="Picture 15">
            <a:extLst>
              <a:ext uri="{FF2B5EF4-FFF2-40B4-BE49-F238E27FC236}">
                <a16:creationId xmlns:a16="http://schemas.microsoft.com/office/drawing/2014/main" id="{684B1E37-5052-E893-931C-5ECEB5D7D28D}"/>
              </a:ext>
            </a:extLst>
          </p:cNvPr>
          <p:cNvPicPr>
            <a:picLocks noChangeAspect="1"/>
          </p:cNvPicPr>
          <p:nvPr/>
        </p:nvPicPr>
        <p:blipFill>
          <a:blip r:embed="rId5"/>
          <a:stretch>
            <a:fillRect/>
          </a:stretch>
        </p:blipFill>
        <p:spPr>
          <a:xfrm>
            <a:off x="3684780" y="4298755"/>
            <a:ext cx="2848617" cy="2419793"/>
          </a:xfrm>
          <a:prstGeom prst="rect">
            <a:avLst/>
          </a:prstGeom>
        </p:spPr>
      </p:pic>
      <p:pic>
        <p:nvPicPr>
          <p:cNvPr id="18" name="Picture 17" descr="A person talking to a group of people&#10;&#10;Description automatically generated with low confidence">
            <a:extLst>
              <a:ext uri="{FF2B5EF4-FFF2-40B4-BE49-F238E27FC236}">
                <a16:creationId xmlns:a16="http://schemas.microsoft.com/office/drawing/2014/main" id="{C53E7C5A-1A87-B1FC-A996-A4C383168A5B}"/>
              </a:ext>
            </a:extLst>
          </p:cNvPr>
          <p:cNvPicPr>
            <a:picLocks noChangeAspect="1"/>
          </p:cNvPicPr>
          <p:nvPr/>
        </p:nvPicPr>
        <p:blipFill>
          <a:blip r:embed="rId6" cstate="hq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8818344" y="4010014"/>
            <a:ext cx="3238189" cy="2590404"/>
          </a:xfrm>
          <a:prstGeom prst="rect">
            <a:avLst/>
          </a:prstGeom>
        </p:spPr>
      </p:pic>
      <p:sp>
        <p:nvSpPr>
          <p:cNvPr id="19" name="TextBox 18">
            <a:extLst>
              <a:ext uri="{FF2B5EF4-FFF2-40B4-BE49-F238E27FC236}">
                <a16:creationId xmlns:a16="http://schemas.microsoft.com/office/drawing/2014/main" id="{6B287169-5872-8F94-C6DA-69C7F7C9D6C0}"/>
              </a:ext>
            </a:extLst>
          </p:cNvPr>
          <p:cNvSpPr txBox="1"/>
          <p:nvPr/>
        </p:nvSpPr>
        <p:spPr>
          <a:xfrm>
            <a:off x="10554505" y="5847667"/>
            <a:ext cx="1450609" cy="666786"/>
          </a:xfrm>
          <a:prstGeom prst="rect">
            <a:avLst/>
          </a:prstGeom>
          <a:solidFill>
            <a:schemeClr val="tx1">
              <a:lumMod val="95000"/>
              <a:lumOff val="5000"/>
              <a:alpha val="53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733" b="0" i="0" u="none" strike="noStrike" kern="1200" cap="none" spc="0" normalizeH="0" baseline="0" noProof="0">
                <a:ln>
                  <a:noFill/>
                </a:ln>
                <a:solidFill>
                  <a:prstClr val="white"/>
                </a:solidFill>
                <a:effectLst/>
                <a:uLnTx/>
                <a:uFillTx/>
                <a:latin typeface="Abadi" panose="020B0604020104020204" pitchFamily="34" charset="0"/>
                <a:ea typeface="+mn-ea"/>
                <a:cs typeface="+mn-cs"/>
              </a:rPr>
              <a:t>URSS</a:t>
            </a:r>
            <a:endParaRPr kumimoji="0" lang="en-GB" sz="2400" b="0" i="0" u="none" strike="noStrike" kern="1200" cap="none" spc="0" normalizeH="0" baseline="0" noProof="0">
              <a:ln>
                <a:noFill/>
              </a:ln>
              <a:solidFill>
                <a:prstClr val="white"/>
              </a:solidFill>
              <a:effectLst/>
              <a:uLnTx/>
              <a:uFillTx/>
              <a:latin typeface="Abadi" panose="020B0604020104020204" pitchFamily="34" charset="0"/>
              <a:ea typeface="+mn-ea"/>
              <a:cs typeface="+mn-cs"/>
            </a:endParaRPr>
          </a:p>
        </p:txBody>
      </p:sp>
      <p:sp>
        <p:nvSpPr>
          <p:cNvPr id="2" name="Title 1">
            <a:extLst>
              <a:ext uri="{FF2B5EF4-FFF2-40B4-BE49-F238E27FC236}">
                <a16:creationId xmlns:a16="http://schemas.microsoft.com/office/drawing/2014/main" id="{A073C36C-B4CB-F3BF-5B14-C1C8E13B0697}"/>
              </a:ext>
            </a:extLst>
          </p:cNvPr>
          <p:cNvSpPr>
            <a:spLocks noGrp="1"/>
          </p:cNvSpPr>
          <p:nvPr>
            <p:ph type="title"/>
          </p:nvPr>
        </p:nvSpPr>
        <p:spPr>
          <a:xfrm>
            <a:off x="499733" y="538538"/>
            <a:ext cx="11192534" cy="752835"/>
          </a:xfrm>
        </p:spPr>
        <p:txBody>
          <a:bodyPr/>
          <a:lstStyle/>
          <a:p>
            <a:r>
              <a:rPr lang="en-GB" dirty="0"/>
              <a:t>Some activity providers working with the Warwick Award</a:t>
            </a:r>
            <a:br>
              <a:rPr lang="en-GB" dirty="0"/>
            </a:br>
            <a:endParaRPr lang="en-GB" dirty="0"/>
          </a:p>
        </p:txBody>
      </p:sp>
      <p:pic>
        <p:nvPicPr>
          <p:cNvPr id="6" name="Picture 5" descr="A group of people looking at a computer&#10;&#10;Description automatically generated">
            <a:extLst>
              <a:ext uri="{FF2B5EF4-FFF2-40B4-BE49-F238E27FC236}">
                <a16:creationId xmlns:a16="http://schemas.microsoft.com/office/drawing/2014/main" id="{06D12DD6-507E-A969-5A76-FD2B2D74ECA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1229" y="4467383"/>
            <a:ext cx="3468974" cy="2174049"/>
          </a:xfrm>
          <a:prstGeom prst="rect">
            <a:avLst/>
          </a:prstGeom>
        </p:spPr>
      </p:pic>
      <p:pic>
        <p:nvPicPr>
          <p:cNvPr id="8" name="Picture 7" descr="A hands holding a globe&#10;&#10;Description automatically generated">
            <a:extLst>
              <a:ext uri="{FF2B5EF4-FFF2-40B4-BE49-F238E27FC236}">
                <a16:creationId xmlns:a16="http://schemas.microsoft.com/office/drawing/2014/main" id="{D16911B3-D813-D93B-09EA-27D9C179F4C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3408" y="2354210"/>
            <a:ext cx="2408537" cy="2319056"/>
          </a:xfrm>
          <a:prstGeom prst="rect">
            <a:avLst/>
          </a:prstGeom>
        </p:spPr>
      </p:pic>
      <p:pic>
        <p:nvPicPr>
          <p:cNvPr id="10" name="Picture 9" descr="A close up of a logo&#10;&#10;Description automatically generated">
            <a:extLst>
              <a:ext uri="{FF2B5EF4-FFF2-40B4-BE49-F238E27FC236}">
                <a16:creationId xmlns:a16="http://schemas.microsoft.com/office/drawing/2014/main" id="{A9A01A8A-7753-45CB-8696-F903353834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6652" y="1001027"/>
            <a:ext cx="3474578" cy="1353183"/>
          </a:xfrm>
          <a:prstGeom prst="rect">
            <a:avLst/>
          </a:prstGeom>
        </p:spPr>
      </p:pic>
      <p:pic>
        <p:nvPicPr>
          <p:cNvPr id="1028" name="Picture 4" descr="Jisc">
            <a:extLst>
              <a:ext uri="{FF2B5EF4-FFF2-40B4-BE49-F238E27FC236}">
                <a16:creationId xmlns:a16="http://schemas.microsoft.com/office/drawing/2014/main" id="{75AF6BAE-53BB-8CE0-0976-F538659BD0E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98569" y="1962802"/>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6BBA399-8B57-EBF5-DFA6-89E322791187}"/>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1532" r="11655"/>
          <a:stretch/>
        </p:blipFill>
        <p:spPr bwMode="auto">
          <a:xfrm>
            <a:off x="3590222" y="1143668"/>
            <a:ext cx="3638350" cy="1214519"/>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3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EB8CDA-9544-DD56-836B-6B4000B06708}"/>
              </a:ext>
            </a:extLst>
          </p:cNvPr>
          <p:cNvSpPr/>
          <p:nvPr/>
        </p:nvSpPr>
        <p:spPr>
          <a:xfrm>
            <a:off x="0" y="0"/>
            <a:ext cx="12192000" cy="24993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4C625C48-B554-9259-2452-1EF0F1245D09}"/>
              </a:ext>
            </a:extLst>
          </p:cNvPr>
          <p:cNvPicPr>
            <a:picLocks noChangeAspect="1"/>
          </p:cNvPicPr>
          <p:nvPr/>
        </p:nvPicPr>
        <p:blipFill>
          <a:blip r:embed="rId2"/>
          <a:stretch>
            <a:fillRect/>
          </a:stretch>
        </p:blipFill>
        <p:spPr>
          <a:xfrm>
            <a:off x="1024594" y="1217126"/>
            <a:ext cx="9973000" cy="3431786"/>
          </a:xfrm>
          <a:prstGeom prst="rect">
            <a:avLst/>
          </a:prstGeom>
        </p:spPr>
      </p:pic>
      <p:sp>
        <p:nvSpPr>
          <p:cNvPr id="7" name="Oval 6">
            <a:extLst>
              <a:ext uri="{FF2B5EF4-FFF2-40B4-BE49-F238E27FC236}">
                <a16:creationId xmlns:a16="http://schemas.microsoft.com/office/drawing/2014/main" id="{A3E1AD78-5B9E-2323-650F-6A6FD75F4876}"/>
              </a:ext>
            </a:extLst>
          </p:cNvPr>
          <p:cNvSpPr/>
          <p:nvPr/>
        </p:nvSpPr>
        <p:spPr>
          <a:xfrm>
            <a:off x="5741046" y="2407090"/>
            <a:ext cx="2129630" cy="2334093"/>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104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and person looking at a cell phone&#10;&#10;Description automatically generated with medium confidence">
            <a:extLst>
              <a:ext uri="{FF2B5EF4-FFF2-40B4-BE49-F238E27FC236}">
                <a16:creationId xmlns:a16="http://schemas.microsoft.com/office/drawing/2014/main" id="{C54AB6AD-AAEE-D3EF-34D0-C541C1F3DDBF}"/>
              </a:ext>
            </a:extLst>
          </p:cNvPr>
          <p:cNvPicPr>
            <a:picLocks noChangeAspect="1"/>
          </p:cNvPicPr>
          <p:nvPr/>
        </p:nvPicPr>
        <p:blipFill rotWithShape="1">
          <a:blip r:embed="rId3"/>
          <a:srcRect b="15746"/>
          <a:stretch/>
        </p:blipFill>
        <p:spPr>
          <a:xfrm>
            <a:off x="27" y="1282"/>
            <a:ext cx="12191973" cy="6856719"/>
          </a:xfrm>
          <a:prstGeom prst="rect">
            <a:avLst/>
          </a:prstGeom>
        </p:spPr>
      </p:pic>
      <p:pic>
        <p:nvPicPr>
          <p:cNvPr id="5" name="Picture 4" descr="Text&#10;&#10;Description automatically generated">
            <a:extLst>
              <a:ext uri="{FF2B5EF4-FFF2-40B4-BE49-F238E27FC236}">
                <a16:creationId xmlns:a16="http://schemas.microsoft.com/office/drawing/2014/main" id="{35030FFC-95E9-8D8B-955C-8DE12C3AD631}"/>
              </a:ext>
            </a:extLst>
          </p:cNvPr>
          <p:cNvPicPr>
            <a:picLocks noChangeAspect="1"/>
          </p:cNvPicPr>
          <p:nvPr/>
        </p:nvPicPr>
        <p:blipFill>
          <a:blip r:embed="rId4"/>
          <a:stretch>
            <a:fillRect/>
          </a:stretch>
        </p:blipFill>
        <p:spPr>
          <a:xfrm>
            <a:off x="327364" y="576686"/>
            <a:ext cx="4283056" cy="1180628"/>
          </a:xfrm>
          <a:prstGeom prst="rect">
            <a:avLst/>
          </a:prstGeom>
        </p:spPr>
      </p:pic>
      <p:sp>
        <p:nvSpPr>
          <p:cNvPr id="7" name="Rectangle 6">
            <a:extLst>
              <a:ext uri="{FF2B5EF4-FFF2-40B4-BE49-F238E27FC236}">
                <a16:creationId xmlns:a16="http://schemas.microsoft.com/office/drawing/2014/main" id="{DBF6F8FC-A4A4-56AF-F618-33AF3C5745F6}"/>
              </a:ext>
            </a:extLst>
          </p:cNvPr>
          <p:cNvSpPr/>
          <p:nvPr/>
        </p:nvSpPr>
        <p:spPr>
          <a:xfrm>
            <a:off x="0" y="3256015"/>
            <a:ext cx="12192001" cy="3601985"/>
          </a:xfrm>
          <a:prstGeom prst="rect">
            <a:avLst/>
          </a:prstGeom>
          <a:solidFill>
            <a:srgbClr val="551775">
              <a:alpha val="6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1D0F61B2-FCA3-82BA-F04C-CD4AE1F6BA9F}"/>
              </a:ext>
            </a:extLst>
          </p:cNvPr>
          <p:cNvPicPr>
            <a:picLocks noChangeAspect="1"/>
          </p:cNvPicPr>
          <p:nvPr/>
        </p:nvPicPr>
        <p:blipFill>
          <a:blip r:embed="rId5"/>
          <a:srcRect/>
          <a:stretch/>
        </p:blipFill>
        <p:spPr>
          <a:xfrm>
            <a:off x="9024742" y="3882999"/>
            <a:ext cx="2794772" cy="2794772"/>
          </a:xfrm>
          <a:prstGeom prst="rect">
            <a:avLst/>
          </a:prstGeom>
        </p:spPr>
      </p:pic>
      <p:pic>
        <p:nvPicPr>
          <p:cNvPr id="2" name="Picture 1">
            <a:extLst>
              <a:ext uri="{FF2B5EF4-FFF2-40B4-BE49-F238E27FC236}">
                <a16:creationId xmlns:a16="http://schemas.microsoft.com/office/drawing/2014/main" id="{664079FF-A8A8-73B8-D758-7E7642A95653}"/>
              </a:ext>
            </a:extLst>
          </p:cNvPr>
          <p:cNvPicPr>
            <a:picLocks noChangeAspect="1"/>
          </p:cNvPicPr>
          <p:nvPr/>
        </p:nvPicPr>
        <p:blipFill>
          <a:blip r:embed="rId6"/>
          <a:srcRect/>
          <a:stretch/>
        </p:blipFill>
        <p:spPr>
          <a:xfrm>
            <a:off x="2885589" y="3890057"/>
            <a:ext cx="2794772" cy="2794772"/>
          </a:xfrm>
          <a:prstGeom prst="rect">
            <a:avLst/>
          </a:prstGeom>
        </p:spPr>
      </p:pic>
      <p:sp>
        <p:nvSpPr>
          <p:cNvPr id="6" name="TextBox 5">
            <a:extLst>
              <a:ext uri="{FF2B5EF4-FFF2-40B4-BE49-F238E27FC236}">
                <a16:creationId xmlns:a16="http://schemas.microsoft.com/office/drawing/2014/main" id="{A9AF4DFA-FF8E-125C-6887-F1DC941F51BB}"/>
              </a:ext>
            </a:extLst>
          </p:cNvPr>
          <p:cNvSpPr txBox="1"/>
          <p:nvPr/>
        </p:nvSpPr>
        <p:spPr>
          <a:xfrm>
            <a:off x="210312" y="3756259"/>
            <a:ext cx="2505456" cy="1261872"/>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2400" b="0" i="0" u="none" strike="noStrike" kern="1200" cap="none" spc="0" normalizeH="0" baseline="0" noProof="0">
                <a:ln>
                  <a:noFill/>
                </a:ln>
                <a:solidFill>
                  <a:prstClr val="white"/>
                </a:solidFill>
                <a:effectLst/>
                <a:uLnTx/>
                <a:uFillTx/>
                <a:latin typeface="Calibri" panose="020F0502020204030204"/>
                <a:ea typeface="+mn-ea"/>
                <a:cs typeface="+mn-cs"/>
              </a:rPr>
              <a:t>Go to the Warwick Award website to find out more about signing up </a:t>
            </a: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1800" b="0" i="0" u="none" strike="noStrike" kern="1200" cap="none" spc="0" normalizeH="0" baseline="0" noProof="0">
              <a:ln>
                <a:noFill/>
              </a:ln>
              <a:solidFill>
                <a:srgbClr val="0C0C0C"/>
              </a:solidFill>
              <a:effectLst/>
              <a:uLnTx/>
              <a:uFillTx/>
              <a:latin typeface="Aptos" panose="02110004020202020204"/>
              <a:ea typeface="+mn-ea"/>
              <a:cs typeface="+mn-cs"/>
            </a:endParaRPr>
          </a:p>
        </p:txBody>
      </p:sp>
      <p:sp>
        <p:nvSpPr>
          <p:cNvPr id="9" name="Arrow: Right 8">
            <a:extLst>
              <a:ext uri="{FF2B5EF4-FFF2-40B4-BE49-F238E27FC236}">
                <a16:creationId xmlns:a16="http://schemas.microsoft.com/office/drawing/2014/main" id="{BE147632-D03F-31DF-88FC-631700E997DE}"/>
              </a:ext>
            </a:extLst>
          </p:cNvPr>
          <p:cNvSpPr/>
          <p:nvPr/>
        </p:nvSpPr>
        <p:spPr>
          <a:xfrm>
            <a:off x="740664" y="5433942"/>
            <a:ext cx="1575816" cy="615696"/>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srgbClr val="FDFCFC"/>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DE25F093-6902-3C9F-FC32-32A1990CE858}"/>
              </a:ext>
            </a:extLst>
          </p:cNvPr>
          <p:cNvSpPr txBox="1"/>
          <p:nvPr/>
        </p:nvSpPr>
        <p:spPr>
          <a:xfrm>
            <a:off x="6333744" y="3782568"/>
            <a:ext cx="2572512" cy="1261872"/>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2400" b="0" i="0" u="none" strike="noStrike" kern="1200" cap="none" spc="0" normalizeH="0" baseline="0" noProof="0">
                <a:ln>
                  <a:noFill/>
                </a:ln>
                <a:solidFill>
                  <a:prstClr val="white"/>
                </a:solidFill>
                <a:effectLst/>
                <a:uLnTx/>
                <a:uFillTx/>
                <a:latin typeface="Calibri" panose="020F0502020204030204"/>
                <a:ea typeface="+mn-ea"/>
                <a:cs typeface="+mn-cs"/>
              </a:rPr>
              <a:t>Go straight to the </a:t>
            </a:r>
            <a:r>
              <a:rPr kumimoji="0" lang="en-GB" sz="2400" b="0" i="0" u="none" strike="noStrike" kern="1200" cap="none" spc="0" normalizeH="0" baseline="0" noProof="0" err="1">
                <a:ln>
                  <a:noFill/>
                </a:ln>
                <a:solidFill>
                  <a:prstClr val="white"/>
                </a:solidFill>
                <a:effectLst/>
                <a:uLnTx/>
                <a:uFillTx/>
                <a:latin typeface="Calibri" panose="020F0502020204030204"/>
                <a:ea typeface="+mn-ea"/>
                <a:cs typeface="+mn-cs"/>
              </a:rPr>
              <a:t>Gradintelligence</a:t>
            </a:r>
            <a:r>
              <a:rPr kumimoji="0" lang="en-GB" sz="2400" b="0" i="0" u="none" strike="noStrike" kern="1200" cap="none" spc="0" normalizeH="0" baseline="0" noProof="0">
                <a:ln>
                  <a:noFill/>
                </a:ln>
                <a:solidFill>
                  <a:prstClr val="white"/>
                </a:solidFill>
                <a:effectLst/>
                <a:uLnTx/>
                <a:uFillTx/>
                <a:latin typeface="Calibri" panose="020F0502020204030204"/>
                <a:ea typeface="+mn-ea"/>
                <a:cs typeface="+mn-cs"/>
              </a:rPr>
              <a:t> platform to log in</a:t>
            </a:r>
            <a:endParaRPr kumimoji="0" lang="en-GB" sz="2400" b="0" i="0" u="none" strike="noStrike" kern="1200" cap="none" spc="0" normalizeH="0" baseline="0" noProof="0">
              <a:ln>
                <a:noFill/>
              </a:ln>
              <a:solidFill>
                <a:srgbClr val="0C0C0C"/>
              </a:solidFill>
              <a:effectLst/>
              <a:uLnTx/>
              <a:uFillTx/>
              <a:latin typeface="Aptos" panose="02110004020202020204"/>
              <a:ea typeface="+mn-ea"/>
              <a:cs typeface="+mn-cs"/>
            </a:endParaRPr>
          </a:p>
        </p:txBody>
      </p:sp>
      <p:sp>
        <p:nvSpPr>
          <p:cNvPr id="12" name="Arrow: Right 11">
            <a:extLst>
              <a:ext uri="{FF2B5EF4-FFF2-40B4-BE49-F238E27FC236}">
                <a16:creationId xmlns:a16="http://schemas.microsoft.com/office/drawing/2014/main" id="{C18797C1-0236-44CA-228A-5B861337E3A4}"/>
              </a:ext>
            </a:extLst>
          </p:cNvPr>
          <p:cNvSpPr/>
          <p:nvPr/>
        </p:nvSpPr>
        <p:spPr>
          <a:xfrm>
            <a:off x="6941580" y="5449664"/>
            <a:ext cx="1575816" cy="615696"/>
          </a:xfrm>
          <a:prstGeom prst="right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0" lang="en-GB" sz="1800" b="0" i="0" u="none" strike="noStrike" kern="1200" cap="none" spc="0" normalizeH="0" baseline="0" noProof="0">
              <a:ln>
                <a:noFill/>
              </a:ln>
              <a:solidFill>
                <a:srgbClr val="FDFCFC"/>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466771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IntroductionSlides_05062024" id="{7512DF80-2CF8-45E0-B1AC-EAD52AA89A2D}" vid="{5990C30C-16D3-416B-8461-41F307F590AD}"/>
    </a:ext>
  </a:extLst>
</a:theme>
</file>

<file path=ppt/theme/theme2.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9375</TotalTime>
  <Words>321</Words>
  <Application>Microsoft Office PowerPoint</Application>
  <PresentationFormat>Widescreen</PresentationFormat>
  <Paragraphs>44</Paragraphs>
  <Slides>10</Slides>
  <Notes>4</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University of Warwick</vt:lpstr>
      <vt:lpstr>UoW_Template_Blue</vt:lpstr>
      <vt:lpstr>UoW_Template_Lavender</vt:lpstr>
      <vt:lpstr>The Warwick Award</vt:lpstr>
      <vt:lpstr>Skills!</vt:lpstr>
      <vt:lpstr>PowerPoint Presentation</vt:lpstr>
      <vt:lpstr>The Warwick Award</vt:lpstr>
      <vt:lpstr> </vt:lpstr>
      <vt:lpstr>Why should you get involved?</vt:lpstr>
      <vt:lpstr>Some activity providers working with the Warwick Award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Haughie, George</dc:creator>
  <cp:lastModifiedBy>Haughie, George</cp:lastModifiedBy>
  <cp:revision>8</cp:revision>
  <dcterms:created xsi:type="dcterms:W3CDTF">2024-09-20T08:07:13Z</dcterms:created>
  <dcterms:modified xsi:type="dcterms:W3CDTF">2025-09-30T10:34:56Z</dcterms:modified>
</cp:coreProperties>
</file>