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3.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4.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5.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6.xml" ContentType="application/vnd.openxmlformats-officedocument.theme+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theme/theme7.xml" ContentType="application/vnd.openxmlformats-officedocument.theme+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648" r:id="rId4"/>
    <p:sldMasterId id="2147483798" r:id="rId5"/>
    <p:sldMasterId id="2147483813" r:id="rId6"/>
    <p:sldMasterId id="2147483828" r:id="rId7"/>
    <p:sldMasterId id="2147483843" r:id="rId8"/>
    <p:sldMasterId id="2147483858" r:id="rId9"/>
    <p:sldMasterId id="2147483873" r:id="rId10"/>
    <p:sldMasterId id="2147483888" r:id="rId11"/>
  </p:sldMasterIdLst>
  <p:notesMasterIdLst>
    <p:notesMasterId r:id="rId52"/>
  </p:notesMasterIdLst>
  <p:handoutMasterIdLst>
    <p:handoutMasterId r:id="rId53"/>
  </p:handoutMasterIdLst>
  <p:sldIdLst>
    <p:sldId id="262" r:id="rId12"/>
    <p:sldId id="320" r:id="rId13"/>
    <p:sldId id="274" r:id="rId14"/>
    <p:sldId id="398" r:id="rId15"/>
    <p:sldId id="399" r:id="rId16"/>
    <p:sldId id="400" r:id="rId17"/>
    <p:sldId id="404" r:id="rId18"/>
    <p:sldId id="257" r:id="rId19"/>
    <p:sldId id="263" r:id="rId20"/>
    <p:sldId id="260" r:id="rId21"/>
    <p:sldId id="292" r:id="rId22"/>
    <p:sldId id="407" r:id="rId23"/>
    <p:sldId id="408" r:id="rId24"/>
    <p:sldId id="403" r:id="rId25"/>
    <p:sldId id="410" r:id="rId26"/>
    <p:sldId id="411" r:id="rId27"/>
    <p:sldId id="402" r:id="rId28"/>
    <p:sldId id="286" r:id="rId29"/>
    <p:sldId id="405" r:id="rId30"/>
    <p:sldId id="406" r:id="rId31"/>
    <p:sldId id="264" r:id="rId32"/>
    <p:sldId id="304" r:id="rId33"/>
    <p:sldId id="315" r:id="rId34"/>
    <p:sldId id="314" r:id="rId35"/>
    <p:sldId id="303" r:id="rId36"/>
    <p:sldId id="288" r:id="rId37"/>
    <p:sldId id="302" r:id="rId38"/>
    <p:sldId id="307" r:id="rId39"/>
    <p:sldId id="316" r:id="rId40"/>
    <p:sldId id="309" r:id="rId41"/>
    <p:sldId id="321" r:id="rId42"/>
    <p:sldId id="319" r:id="rId43"/>
    <p:sldId id="312" r:id="rId44"/>
    <p:sldId id="318" r:id="rId45"/>
    <p:sldId id="409" r:id="rId46"/>
    <p:sldId id="317" r:id="rId47"/>
    <p:sldId id="290" r:id="rId48"/>
    <p:sldId id="308" r:id="rId49"/>
    <p:sldId id="269" r:id="rId50"/>
    <p:sldId id="277" r:id="rId51"/>
  </p:sldIdLst>
  <p:sldSz cx="12192000" cy="6858000"/>
  <p:notesSz cx="6858000" cy="9144000"/>
  <p:embeddedFontLst>
    <p:embeddedFont>
      <p:font typeface="Segoe UI" panose="020B0502040204020203" pitchFamily="34" charset="0"/>
      <p:regular r:id="rId54"/>
      <p:bold r:id="rId55"/>
      <p:italic r:id="rId56"/>
      <p:boldItalic r:id="rId5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Lavender" id="{DF27C7D5-B301-0F4B-AA0B-9F4B850547A4}">
          <p14:sldIdLst>
            <p14:sldId id="262"/>
            <p14:sldId id="320"/>
            <p14:sldId id="274"/>
            <p14:sldId id="398"/>
            <p14:sldId id="399"/>
            <p14:sldId id="400"/>
            <p14:sldId id="404"/>
            <p14:sldId id="257"/>
            <p14:sldId id="263"/>
            <p14:sldId id="260"/>
            <p14:sldId id="292"/>
            <p14:sldId id="407"/>
            <p14:sldId id="408"/>
            <p14:sldId id="403"/>
            <p14:sldId id="410"/>
            <p14:sldId id="411"/>
            <p14:sldId id="402"/>
            <p14:sldId id="286"/>
            <p14:sldId id="405"/>
            <p14:sldId id="406"/>
            <p14:sldId id="264"/>
            <p14:sldId id="304"/>
            <p14:sldId id="315"/>
            <p14:sldId id="314"/>
            <p14:sldId id="303"/>
            <p14:sldId id="288"/>
            <p14:sldId id="302"/>
            <p14:sldId id="307"/>
            <p14:sldId id="316"/>
            <p14:sldId id="309"/>
            <p14:sldId id="321"/>
            <p14:sldId id="319"/>
            <p14:sldId id="312"/>
            <p14:sldId id="318"/>
            <p14:sldId id="409"/>
            <p14:sldId id="317"/>
            <p14:sldId id="290"/>
            <p14:sldId id="308"/>
            <p14:sldId id="269"/>
            <p14:sldId id="27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 id="{FC9FCF26-F0F8-4972-3715-BDE043EC4023}" name="Lawson, Holly" initials="LH" userId="S::u2271473@live.warwick.ac.uk::0de7dddd-20ce-43a4-8d85-02704f67e7b2" providerId="AD"/>
  <p188:author id="{F73A01AF-3AAF-8A96-B34A-4ECD0F6DD2D2}" name="Bodely, Ana" initials="BA" userId="S::u2172734@live.warwick.ac.uk::08ec00ae-aea7-4bf9-9869-9b75fae08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0C0C0C"/>
    <a:srgbClr val="FDFC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4BF6E9-E1B8-272C-3854-D357316F0AF9}" v="62" dt="2025-07-21T08:24:44.953"/>
    <p1510:client id="{B263D861-9030-4755-5655-6E6F4675260A}" v="127" dt="2025-07-20T16:15:38.021"/>
    <p1510:client id="{C28F6FEE-28B8-CCD6-5A7C-0D7F664EA8F1}" v="113" dt="2025-07-19T14:40:41.096"/>
    <p1510:client id="{C931BB45-B59D-2604-DD18-284C2D67F11C}" v="52" dt="2025-07-21T08:33:07.323"/>
  </p1510:revLst>
</p1510:revInfo>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slide" Target="slides/slide36.xml"/><Relationship Id="rId50" Type="http://schemas.openxmlformats.org/officeDocument/2006/relationships/slide" Target="slides/slide39.xml"/><Relationship Id="rId55" Type="http://schemas.openxmlformats.org/officeDocument/2006/relationships/font" Target="fonts/font2.fntdata"/><Relationship Id="rId63" Type="http://schemas.microsoft.com/office/2018/10/relationships/authors" Target="author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8.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handoutMaster" Target="handoutMasters/handoutMaster1.xml"/><Relationship Id="rId58"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tableStyles" Target="tableStyles.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font" Target="fonts/font3.fntdata"/><Relationship Id="rId8" Type="http://schemas.openxmlformats.org/officeDocument/2006/relationships/slideMaster" Target="slideMasters/slideMaster5.xml"/><Relationship Id="rId51" Type="http://schemas.openxmlformats.org/officeDocument/2006/relationships/slide" Target="slides/slide40.xml"/><Relationship Id="rId3" Type="http://schemas.openxmlformats.org/officeDocument/2006/relationships/customXml" Target="../customXml/item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viewProps" Target="viewProps.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font" Target="fonts/font1.fntdata"/><Relationship Id="rId62"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font" Target="fonts/font4.fntdata"/><Relationship Id="rId10" Type="http://schemas.openxmlformats.org/officeDocument/2006/relationships/slideMaster" Target="slideMasters/slideMaster7.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notesMaster" Target="notesMasters/notesMaster1.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_12F_DFD65DC.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116622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681825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GB"/>
          </a:p>
        </p:txBody>
      </p:sp>
      <p:sp>
        <p:nvSpPr>
          <p:cNvPr id="4" name="Slide Number Placeholder 3"/>
          <p:cNvSpPr>
            <a:spLocks noGrp="1"/>
          </p:cNvSpPr>
          <p:nvPr>
            <p:ph type="sldNum" sz="quarter" idx="5"/>
          </p:nvPr>
        </p:nvSpPr>
        <p:spPr>
          <a:xfrm>
            <a:off x="3884613" y="8685213"/>
            <a:ext cx="2971800" cy="458787"/>
          </a:xfrm>
          <a:prstGeom prst="rect">
            <a:avLst/>
          </a:prstGeom>
        </p:spPr>
        <p:txBody>
          <a:bodyPr/>
          <a:lstStyle/>
          <a:p>
            <a:fld id="{AD8E2137-41E1-4346-A1D3-FC14883ECB30}" type="slidenum">
              <a:rPr lang="en-GB" smtClean="0"/>
              <a:t>1</a:t>
            </a:fld>
            <a:endParaRPr lang="en-GB"/>
          </a:p>
        </p:txBody>
      </p:sp>
      <p:sp>
        <p:nvSpPr>
          <p:cNvPr id="5" name="Footer Placeholder 4">
            <a:extLst>
              <a:ext uri="{FF2B5EF4-FFF2-40B4-BE49-F238E27FC236}">
                <a16:creationId xmlns:a16="http://schemas.microsoft.com/office/drawing/2014/main" id="{563CC7F7-0CB9-DA6D-2028-B059ECE3341C}"/>
              </a:ext>
            </a:extLst>
          </p:cNvPr>
          <p:cNvSpPr>
            <a:spLocks noGrp="1"/>
          </p:cNvSpPr>
          <p:nvPr>
            <p:ph type="ftr" sz="quarter" idx="4"/>
          </p:nvPr>
        </p:nvSpPr>
        <p:spPr>
          <a:xfrm>
            <a:off x="0" y="8685213"/>
            <a:ext cx="2971800" cy="458787"/>
          </a:xfrm>
          <a:prstGeom prst="rect">
            <a:avLst/>
          </a:prstGeom>
        </p:spPr>
        <p:txBody>
          <a:bodyPr/>
          <a:lstStyle/>
          <a:p>
            <a:endParaRPr lang="en-GB"/>
          </a:p>
        </p:txBody>
      </p:sp>
    </p:spTree>
    <p:extLst>
      <p:ext uri="{BB962C8B-B14F-4D97-AF65-F5344CB8AC3E}">
        <p14:creationId xmlns:p14="http://schemas.microsoft.com/office/powerpoint/2010/main" val="10252008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a:effectLst/>
                <a:latin typeface="Calibri" panose="020F0502020204030204" pitchFamily="34" charset="0"/>
                <a:ea typeface="Calibri" panose="020F0502020204030204" pitchFamily="34" charset="0"/>
                <a:cs typeface="Times New Roman" panose="02020603050405020304" pitchFamily="18" charset="0"/>
              </a:rPr>
              <a:t>Gemma</a:t>
            </a: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a:effectLst/>
                <a:latin typeface="Calibri" panose="020F0502020204030204" pitchFamily="34" charset="0"/>
                <a:ea typeface="Calibri" panose="020F0502020204030204" pitchFamily="34" charset="0"/>
                <a:cs typeface="Times New Roman" panose="02020603050405020304" pitchFamily="18" charset="0"/>
              </a:rPr>
              <a:t>1. Diagnosis Disparities</a:t>
            </a:r>
          </a:p>
          <a:p>
            <a:pPr marL="285750" indent="-285750">
              <a:lnSpc>
                <a:spcPct val="107000"/>
              </a:lnSpc>
              <a:spcAft>
                <a:spcPts val="800"/>
              </a:spcAft>
              <a:buFont typeface="Arial" panose="020B0604020202020204" pitchFamily="34" charset="0"/>
              <a:buChar char="•"/>
            </a:pPr>
            <a:r>
              <a:rPr lang="en-GB" sz="1800">
                <a:effectLst/>
                <a:latin typeface="Calibri" panose="020F0502020204030204" pitchFamily="34" charset="0"/>
                <a:ea typeface="Calibri" panose="020F0502020204030204" pitchFamily="34" charset="0"/>
                <a:cs typeface="Times New Roman" panose="02020603050405020304" pitchFamily="18" charset="0"/>
              </a:rPr>
              <a:t>Underdiagnosis and Misdiagnosis: Children from ethnic minority backgrounds, are often underdiagnosed or misdiagnosed  compared to their White peers. This can be due to various factors, including biases in diagnostic practices, lack of access to healthcare, and cultural differences in recognising and interpreting symptoms. Some suggestion that in the USA black children are more likely to be diagnosed with oppositional defiant disorder or conduct disorder than autism or ADHD </a:t>
            </a: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	Delayed Diagnosis: There is often a significant delay in diagnosing autism in children from ethnic minority groups, which can impact the timely provision of early intervention services crucial for developmental support.</a:t>
            </a:r>
          </a:p>
          <a:p>
            <a:pPr>
              <a:lnSpc>
                <a:spcPct val="107000"/>
              </a:lnSpc>
              <a:spcAft>
                <a:spcPts val="800"/>
              </a:spcAft>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2. Cultural Perceptions</a:t>
            </a: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	Cultural Beliefs and Stigma: Different cultures have varying beliefs about autism, which can affect whether and how parents seek a diagnosis and support. In some communities, there may be stigma associated with developmental disabilities, leading families to avoid seeking help.</a:t>
            </a: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There may be limited knowledge about autism among family members, denial of autism due to religious beliefs that consider acceptance as an endorsement, and school authorities possibly having stereotypical views about behaviours of children from ethnic minority backgrounds</a:t>
            </a:r>
          </a:p>
          <a:p>
            <a:pPr marL="342900" lvl="0" indent="-342900">
              <a:lnSpc>
                <a:spcPct val="107000"/>
              </a:lnSpc>
              <a:buFont typeface="Symbol" panose="05050102010706020507" pitchFamily="18" charset="2"/>
              <a:buChar char=""/>
              <a:tabLst>
                <a:tab pos="800100" algn="l"/>
              </a:tabLst>
            </a:pPr>
            <a:r>
              <a:rPr lang="en-GB" sz="1200">
                <a:effectLst/>
                <a:latin typeface="Calibri" panose="020F0502020204030204" pitchFamily="34" charset="0"/>
                <a:ea typeface="Calibri" panose="020F0502020204030204" pitchFamily="34" charset="0"/>
                <a:cs typeface="Times New Roman" panose="02020603050405020304" pitchFamily="18" charset="0"/>
              </a:rPr>
              <a:t>Stigmatisation can impact on self-esteem- may not be something you will be proud of as you may be marginalised within your own community. Behave differently in different spaces due to ethnicity, masking more than one factor, Masking or trying to blend (code switching can be positive, not all masking bad. However, there is a link with masking at a high level which impacts on MH due to poorer self identity, we need to consider self concept and understand how some of the coding can help understand cultural awareness )</a:t>
            </a:r>
          </a:p>
          <a:p>
            <a:endParaRPr lang="en-GB"/>
          </a:p>
          <a:p>
            <a:endParaRPr lang="en-GB"/>
          </a:p>
          <a:p>
            <a:endParaRPr lang="en-GB"/>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Religion </a:t>
            </a: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religious leaders play an important part in the cultural lives of many people from ethnic minority backgrounds. While religious beliefs may contribute to reluctance to seek diagnosis, religion could also provide a major source of help for families of autistic people, including emotional support, strength to carry on, accepting the diagnosis and living with the day-to-day challenges (</a:t>
            </a:r>
            <a:r>
              <a:rPr lang="en-GB" sz="1800" err="1">
                <a:effectLst/>
                <a:latin typeface="Calibri" panose="020F0502020204030204" pitchFamily="34" charset="0"/>
                <a:ea typeface="Calibri" panose="020F0502020204030204" pitchFamily="34" charset="0"/>
                <a:cs typeface="Times New Roman" panose="02020603050405020304" pitchFamily="18" charset="0"/>
              </a:rPr>
              <a:t>Pitten</a:t>
            </a:r>
            <a:r>
              <a:rPr lang="en-GB" sz="1800">
                <a:effectLst/>
                <a:latin typeface="Calibri" panose="020F0502020204030204" pitchFamily="34" charset="0"/>
                <a:ea typeface="Calibri" panose="020F0502020204030204" pitchFamily="34" charset="0"/>
                <a:cs typeface="Times New Roman" panose="02020603050405020304" pitchFamily="18" charset="0"/>
              </a:rPr>
              <a:t>, 2008).</a:t>
            </a: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While Christianity is mainly popular within the African-Caribbean community, most in the South-Asian community are followers of Islam. These belief systems can play a major role in the acceptance of a child’s autism. Faith, arguably, gives autistic parents the strength, hope and feeling of ‘all shall be well’ (</a:t>
            </a:r>
            <a:r>
              <a:rPr lang="en-GB" sz="1800" err="1">
                <a:effectLst/>
                <a:latin typeface="Calibri" panose="020F0502020204030204" pitchFamily="34" charset="0"/>
                <a:ea typeface="Calibri" panose="020F0502020204030204" pitchFamily="34" charset="0"/>
                <a:cs typeface="Times New Roman" panose="02020603050405020304" pitchFamily="18" charset="0"/>
              </a:rPr>
              <a:t>Pitten</a:t>
            </a:r>
            <a:r>
              <a:rPr lang="en-GB" sz="1800">
                <a:effectLst/>
                <a:latin typeface="Calibri" panose="020F0502020204030204" pitchFamily="34" charset="0"/>
                <a:ea typeface="Calibri" panose="020F0502020204030204" pitchFamily="34" charset="0"/>
                <a:cs typeface="Times New Roman" panose="02020603050405020304" pitchFamily="18" charset="0"/>
              </a:rPr>
              <a:t>, 2008). However, misconceptions about autism by people of faith could have negative consequences which can impact on the wellbeing of autistic people and their families. An extreme view is that autism is caused by demonic spirits or genies. Alarmingly, exorcism is not unheard of and this has been highlighted as a concern in research focussing on harmful cure focussed interventions. (https://network.autism.org.uk/content/westminster-commission-autism-reports-harmful-interventions). Accepting a diagnosis of autism can be very difficult for families faced with stigmatising views of what this might mean. Some religious leaders warn parents not to accept an autism diagnosis but rather to rely on the power of prayer. Attitudes in some places of worship can limit the inclusion of autistic persons (Haack, 2017; Ault et al, 2013)</a:t>
            </a: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 Cultural differences can also influence how autism is understood and described. Some </a:t>
            </a:r>
            <a:r>
              <a:rPr lang="en-GB" sz="1800" err="1">
                <a:effectLst/>
                <a:latin typeface="Calibri" panose="020F0502020204030204" pitchFamily="34" charset="0"/>
                <a:ea typeface="Calibri" panose="020F0502020204030204" pitchFamily="34" charset="0"/>
                <a:cs typeface="Times New Roman" panose="02020603050405020304" pitchFamily="18" charset="0"/>
              </a:rPr>
              <a:t>behaviors</a:t>
            </a:r>
            <a:r>
              <a:rPr lang="en-GB" sz="1800">
                <a:effectLst/>
                <a:latin typeface="Calibri" panose="020F0502020204030204" pitchFamily="34" charset="0"/>
                <a:ea typeface="Calibri" panose="020F0502020204030204" pitchFamily="34" charset="0"/>
                <a:cs typeface="Times New Roman" panose="02020603050405020304" pitchFamily="18" charset="0"/>
              </a:rPr>
              <a:t> might be seen as typical within one cultural context but viewed as indicative of autism in another.</a:t>
            </a:r>
          </a:p>
          <a:p>
            <a:pPr>
              <a:lnSpc>
                <a:spcPct val="107000"/>
              </a:lnSpc>
              <a:spcAft>
                <a:spcPts val="800"/>
              </a:spcAft>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3. Access to Services</a:t>
            </a: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	Healthcare Access: Ethnic minority families may face barriers to accessing healthcare services, including language barriers, lack of culturally competent providers, and socioeconomic factors. These barriers can limit access to diagnostic services and interventions.</a:t>
            </a: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	Slade’s (2014) some communities can experience the pressure of isolation and alienation from their extended family and their community because of other people’s reactions to their child’s autism. Myths about autism are common and unhelpful. Professionals involved in working with families need to be culturally sensitive to these factors.. People who are perceived to ‘deviate from the norm’  in some way are more likely to be stigmatised as a result of subjection to ‘high surveillance levels’ (Papadopoulos, 2016, p.4) in which observers are on the lookout for difference. A major implication is that families who feel watched may decide to hide their autism circumstances from stigmatising community disapproval. Concealment in this way potentially leads to further isolation and loneliness.</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Calibri" panose="020F0502020204030204" pitchFamily="34" charset="0"/>
                <a:ea typeface="Calibri" panose="020F0502020204030204" pitchFamily="34" charset="0"/>
                <a:cs typeface="Times New Roman" panose="02020603050405020304" pitchFamily="18" charset="0"/>
              </a:rPr>
              <a:t>Reasons for poorer access to healthcare (Papadopoulos, 2016), including access to autism services (Slade, 2014). range from apparent cultural misunderstanding by service providers, lack of rapport, discrepancies in conceptualization of autism between professionals and parents, and language barriers. Families may experience some behaviours from professionals as culturally insensitive and assume that they are on the receiving end of judgemental attitudes. This in turn may lead them to avoid particular services. The ability to self-advocate can be hampered by lack of knowledge of entitlement and availability of services and disjuncture in communication between families and professional. Language barriers will exacerbate already difficult situations and further limit access. Perceived lack of recognition and acceptance of autistic people in communal spaces increased the level of vulnerability of autistic people and their families, and led to self-imposed ostracism, social isolation and loneliness. This is likely to have a negative effect on autistic people and their families including causing poor mental health</a:t>
            </a:r>
          </a:p>
          <a:p>
            <a:endParaRPr lang="en-GB"/>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4. Research and Representation</a:t>
            </a: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	Inclusive Research: Historically, research on autism has predominantly involved White participants, leading to a lack of data on how autism manifests and is experienced across different ethnic groups. There is a need for more inclusive research that considers the diversity of the autistic population.</a:t>
            </a: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	Cultural Competency in Research: Researchers need to be culturally competent and considerate of how ethnicity may influence the presentation and diagnosis of autism.</a:t>
            </a:r>
          </a:p>
          <a:p>
            <a:pPr>
              <a:lnSpc>
                <a:spcPct val="107000"/>
              </a:lnSpc>
              <a:spcAft>
                <a:spcPts val="800"/>
              </a:spcAft>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5. Community Support</a:t>
            </a: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	Community Engagement: Engaging with communities to raise awareness about autism and available resources is crucial. Community-based organizations can play a key role in providing support and advocacy for families.</a:t>
            </a: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	Culturally Sensitive Interventions: Developing and implementing interventions that are culturally sensitive and tailored to the specific needs of diverse populations can improve outcomes for autistic individuals from different ethnic backgrounds.</a:t>
            </a:r>
          </a:p>
          <a:p>
            <a:pPr>
              <a:lnSpc>
                <a:spcPct val="107000"/>
              </a:lnSpc>
              <a:spcAft>
                <a:spcPts val="800"/>
              </a:spcAft>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6. Policy and Advocacy</a:t>
            </a: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	Equitable Policies: Advocating for policies that address the disparities in diagnosis, access to services, and support for autistic individuals from ethnic minority backgrounds is essential. This includes promoting equitable healthcare, education, and social services.</a:t>
            </a: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	Awareness Campaigns: Public awareness campaigns that educate about autism in diverse cultural contexts can help reduce stigma and promote early diagnosis and intervention.</a:t>
            </a:r>
          </a:p>
          <a:p>
            <a:r>
              <a:rPr lang="en-GB" sz="1800">
                <a:effectLst/>
                <a:latin typeface="Calibri" panose="020F0502020204030204" pitchFamily="34" charset="0"/>
                <a:ea typeface="Calibri" panose="020F0502020204030204" pitchFamily="34" charset="0"/>
                <a:cs typeface="Times New Roman" panose="02020603050405020304" pitchFamily="18" charset="0"/>
              </a:rPr>
              <a:t>Understanding and addressing the complex relationship between ethnicity and autism is crucial for creating equitable and effective support systems that meet the needs of all individuals with autism, regardless of their ethnic background</a:t>
            </a:r>
            <a:endParaRPr lang="en-GB"/>
          </a:p>
          <a:p>
            <a:endParaRPr lang="en-GB"/>
          </a:p>
        </p:txBody>
      </p:sp>
      <p:sp>
        <p:nvSpPr>
          <p:cNvPr id="4" name="Slide Number Placeholder 3"/>
          <p:cNvSpPr>
            <a:spLocks noGrp="1"/>
          </p:cNvSpPr>
          <p:nvPr>
            <p:ph type="sldNum" sz="quarter" idx="5"/>
          </p:nvPr>
        </p:nvSpPr>
        <p:spPr/>
        <p:txBody>
          <a:bodyPr/>
          <a:lstStyle/>
          <a:p>
            <a:fld id="{D93C84EB-5CD6-41F8-900B-C966B19D2F3B}" type="slidenum">
              <a:rPr lang="en-GB" smtClean="0"/>
              <a:t>10</a:t>
            </a:fld>
            <a:endParaRPr lang="en-GB"/>
          </a:p>
        </p:txBody>
      </p:sp>
    </p:spTree>
    <p:extLst>
      <p:ext uri="{BB962C8B-B14F-4D97-AF65-F5344CB8AC3E}">
        <p14:creationId xmlns:p14="http://schemas.microsoft.com/office/powerpoint/2010/main" val="22767740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a:t>Gemma</a:t>
            </a:r>
          </a:p>
          <a:p>
            <a:pPr marL="0" marR="0" lvl="0" indent="0" algn="l" defTabSz="914400" rtl="0" eaLnBrk="1" fontAlgn="auto" latinLnBrk="0" hangingPunct="1">
              <a:lnSpc>
                <a:spcPct val="107000"/>
              </a:lnSpc>
              <a:spcBef>
                <a:spcPts val="0"/>
              </a:spcBef>
              <a:spcAft>
                <a:spcPts val="800"/>
              </a:spcAft>
              <a:buClrTx/>
              <a:buSzTx/>
              <a:buFontTx/>
              <a:buNone/>
              <a:tabLst/>
              <a:defRPr/>
            </a:pPr>
            <a:r>
              <a:rPr lang="en-GB"/>
              <a:t>We have linked with our CIN and have been aware of not replicating work already completed </a:t>
            </a:r>
          </a:p>
          <a:p>
            <a:pPr marL="0" marR="0" lvl="0" indent="0" algn="l" defTabSz="914400" rtl="0" eaLnBrk="1" fontAlgn="auto" latinLnBrk="0" hangingPunct="1">
              <a:lnSpc>
                <a:spcPct val="107000"/>
              </a:lnSpc>
              <a:spcBef>
                <a:spcPts val="0"/>
              </a:spcBef>
              <a:spcAft>
                <a:spcPts val="800"/>
              </a:spcAft>
              <a:buClrTx/>
              <a:buSzTx/>
              <a:buFontTx/>
              <a:buNone/>
              <a:tabLst/>
              <a:defRPr/>
            </a:pPr>
            <a:r>
              <a:rPr lang="en-GB"/>
              <a:t>However I didn’t want to make any assumptions regarding autism specifically and wanted to ask the question ‘how is autism talked about within your community?’ </a:t>
            </a:r>
          </a:p>
        </p:txBody>
      </p:sp>
      <p:sp>
        <p:nvSpPr>
          <p:cNvPr id="4" name="Slide Number Placeholder 3"/>
          <p:cNvSpPr>
            <a:spLocks noGrp="1"/>
          </p:cNvSpPr>
          <p:nvPr>
            <p:ph type="sldNum" sz="quarter" idx="5"/>
          </p:nvPr>
        </p:nvSpPr>
        <p:spPr/>
        <p:txBody>
          <a:bodyPr/>
          <a:lstStyle/>
          <a:p>
            <a:fld id="{D93C84EB-5CD6-41F8-900B-C966B19D2F3B}" type="slidenum">
              <a:rPr lang="en-GB" smtClean="0"/>
              <a:t>11</a:t>
            </a:fld>
            <a:endParaRPr lang="en-GB"/>
          </a:p>
        </p:txBody>
      </p:sp>
    </p:spTree>
    <p:extLst>
      <p:ext uri="{BB962C8B-B14F-4D97-AF65-F5344CB8AC3E}">
        <p14:creationId xmlns:p14="http://schemas.microsoft.com/office/powerpoint/2010/main" val="39843431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GB"/>
              <a:t>Emily</a:t>
            </a:r>
          </a:p>
        </p:txBody>
      </p:sp>
    </p:spTree>
    <p:extLst>
      <p:ext uri="{BB962C8B-B14F-4D97-AF65-F5344CB8AC3E}">
        <p14:creationId xmlns:p14="http://schemas.microsoft.com/office/powerpoint/2010/main" val="4863254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marL="0" indent="0" rtl="0" fontAlgn="base">
              <a:buFont typeface="Arial" panose="020B0604020202020204" pitchFamily="34" charset="0"/>
              <a:buNone/>
            </a:pPr>
            <a:r>
              <a:rPr lang="en-GB"/>
              <a:t>Gurnam, </a:t>
            </a:r>
            <a:r>
              <a:rPr lang="en-GB" err="1"/>
              <a:t>Misrah</a:t>
            </a:r>
            <a:r>
              <a:rPr lang="en-GB"/>
              <a:t> and John will speak about their role:</a:t>
            </a:r>
          </a:p>
          <a:p>
            <a:pPr marL="171450" indent="-171450" rtl="0" fontAlgn="base">
              <a:buFont typeface="Arial" panose="020B0604020202020204" pitchFamily="34" charset="0"/>
              <a:buChar char="•"/>
            </a:pPr>
            <a:r>
              <a:rPr lang="en-GB"/>
              <a:t>About </a:t>
            </a:r>
            <a:r>
              <a:rPr lang="en-GB" sz="1200" b="0" i="0" kern="1200">
                <a:solidFill>
                  <a:schemeClr val="tx1"/>
                </a:solidFill>
                <a:effectLst/>
                <a:latin typeface="+mn-lt"/>
                <a:ea typeface="+mn-ea"/>
                <a:cs typeface="+mn-cs"/>
              </a:rPr>
              <a:t>you (short introduction)</a:t>
            </a:r>
          </a:p>
          <a:p>
            <a:pPr marL="171450" indent="-171450" rtl="0" fontAlgn="base">
              <a:buFont typeface="Arial" panose="020B0604020202020204" pitchFamily="34" charset="0"/>
              <a:buChar char="•"/>
            </a:pPr>
            <a:r>
              <a:rPr lang="en-GB" sz="1200" b="0" i="0" kern="1200">
                <a:solidFill>
                  <a:schemeClr val="tx1"/>
                </a:solidFill>
                <a:effectLst/>
                <a:latin typeface="+mn-lt"/>
                <a:ea typeface="+mn-ea"/>
                <a:cs typeface="+mn-cs"/>
              </a:rPr>
              <a:t>How and why did you become involved as an EbE in the participatory research in autism project </a:t>
            </a:r>
          </a:p>
          <a:p>
            <a:pPr marL="171450" indent="-171450" rtl="0" fontAlgn="base">
              <a:buFont typeface="Arial" panose="020B0604020202020204" pitchFamily="34" charset="0"/>
              <a:buChar char="•"/>
            </a:pPr>
            <a:r>
              <a:rPr lang="en-GB" sz="1200" b="0" i="0" kern="1200">
                <a:solidFill>
                  <a:schemeClr val="tx1"/>
                </a:solidFill>
                <a:effectLst/>
                <a:latin typeface="+mn-lt"/>
                <a:ea typeface="+mn-ea"/>
                <a:cs typeface="+mn-cs"/>
              </a:rPr>
              <a:t>What was your role in this project </a:t>
            </a:r>
          </a:p>
          <a:p>
            <a:pPr marL="171450" indent="-171450" rtl="0" fontAlgn="base">
              <a:buFont typeface="Arial" panose="020B0604020202020204" pitchFamily="34" charset="0"/>
              <a:buChar char="•"/>
            </a:pPr>
            <a:r>
              <a:rPr lang="en-GB" sz="1200" b="0" i="0" kern="1200">
                <a:solidFill>
                  <a:schemeClr val="tx1"/>
                </a:solidFill>
                <a:effectLst/>
                <a:latin typeface="+mn-lt"/>
                <a:ea typeface="+mn-ea"/>
                <a:cs typeface="+mn-cs"/>
              </a:rPr>
              <a:t>What it felt like to be part of the project  </a:t>
            </a:r>
          </a:p>
          <a:p>
            <a:pPr marL="171450" indent="-171450" rtl="0" fontAlgn="base">
              <a:buFont typeface="Arial" panose="020B0604020202020204" pitchFamily="34" charset="0"/>
              <a:buChar char="•"/>
            </a:pPr>
            <a:r>
              <a:rPr lang="en-GB" sz="1200" b="0" i="0" kern="1200">
                <a:solidFill>
                  <a:schemeClr val="tx1"/>
                </a:solidFill>
                <a:effectLst/>
                <a:latin typeface="+mn-lt"/>
                <a:ea typeface="+mn-ea"/>
                <a:cs typeface="+mn-cs"/>
              </a:rPr>
              <a:t>Any reflections on working with the NHS, Academics and your community  </a:t>
            </a:r>
          </a:p>
          <a:p>
            <a:endParaRPr lang="en-GB"/>
          </a:p>
        </p:txBody>
      </p:sp>
    </p:spTree>
    <p:extLst>
      <p:ext uri="{BB962C8B-B14F-4D97-AF65-F5344CB8AC3E}">
        <p14:creationId xmlns:p14="http://schemas.microsoft.com/office/powerpoint/2010/main" val="36951896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GB"/>
              <a:t>Rohan/Jag</a:t>
            </a:r>
          </a:p>
        </p:txBody>
      </p:sp>
    </p:spTree>
    <p:extLst>
      <p:ext uri="{BB962C8B-B14F-4D97-AF65-F5344CB8AC3E}">
        <p14:creationId xmlns:p14="http://schemas.microsoft.com/office/powerpoint/2010/main" val="21402493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71C65F-6A0D-CF48-0FC7-8EBC4DEF4C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CA300A-5252-55FE-1791-3584A366084C}"/>
              </a:ext>
            </a:extLst>
          </p:cNvPr>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2BA80FDF-7EF1-74A7-9965-1680CBCBCD1B}"/>
              </a:ext>
            </a:extLst>
          </p:cNvPr>
          <p:cNvSpPr>
            <a:spLocks noGrp="1"/>
          </p:cNvSpPr>
          <p:nvPr>
            <p:ph type="body" idx="1"/>
          </p:nvPr>
        </p:nvSpPr>
        <p:spPr>
          <a:xfrm>
            <a:off x="685800" y="4400550"/>
            <a:ext cx="5486400" cy="3600450"/>
          </a:xfrm>
          <a:prstGeom prst="rect">
            <a:avLst/>
          </a:prstGeom>
        </p:spPr>
        <p:txBody>
          <a:bodyPr/>
          <a:lstStyle/>
          <a:p>
            <a:r>
              <a:rPr lang="en-GB"/>
              <a:t>Rohan/Jag</a:t>
            </a:r>
          </a:p>
          <a:p>
            <a:r>
              <a:rPr lang="en-GB"/>
              <a:t>So what do families actually want? The answer wasn’t ‘more services’ – it was better, more accessible ones. </a:t>
            </a:r>
          </a:p>
          <a:p>
            <a:endParaRPr lang="en-GB"/>
          </a:p>
          <a:p>
            <a:r>
              <a:rPr lang="en-GB"/>
              <a:t>Peer networks were a recurring suggestion. Parents who shared cultural or faith backgrounds wanted to support each other, especially those just starting the journey. That sense of trust and community was far more powerful than professional referrals. </a:t>
            </a:r>
          </a:p>
          <a:p>
            <a:endParaRPr lang="en-GB"/>
          </a:p>
          <a:p>
            <a:r>
              <a:rPr lang="en-GB"/>
              <a:t>Faith-based awareness was also critical. Many parents said that if information came from a religious leader or a trusted community figure, others would be more willing to engage. </a:t>
            </a:r>
          </a:p>
          <a:p>
            <a:endParaRPr lang="en-GB"/>
          </a:p>
          <a:p>
            <a:r>
              <a:rPr lang="en-GB"/>
              <a:t>And materials matter. Families are tired of leaflets packed with jargon. What they want are resources that are visual, translated, and actually useable – not just technically ‘available’.</a:t>
            </a:r>
          </a:p>
          <a:p>
            <a:endParaRPr lang="en-GB"/>
          </a:p>
          <a:p>
            <a:r>
              <a:rPr lang="en-GB"/>
              <a:t>Finally, families want to avoid getting bounced around between services. A single, clear pathway – one point of contact, one trusted relationship would go a long way. </a:t>
            </a:r>
            <a:endParaRPr lang="en-US"/>
          </a:p>
          <a:p>
            <a:endParaRPr lang="en-GB"/>
          </a:p>
        </p:txBody>
      </p:sp>
    </p:spTree>
    <p:extLst>
      <p:ext uri="{BB962C8B-B14F-4D97-AF65-F5344CB8AC3E}">
        <p14:creationId xmlns:p14="http://schemas.microsoft.com/office/powerpoint/2010/main" val="8145537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DCB37E-5AD5-FD86-2CE8-29C36B781BE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4D55B5A-E478-E0D0-7C07-E0FC2B6FD7B8}"/>
              </a:ext>
            </a:extLst>
          </p:cNvPr>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4EDA8F44-15BD-2913-73CE-9DD441A81690}"/>
              </a:ext>
            </a:extLst>
          </p:cNvPr>
          <p:cNvSpPr>
            <a:spLocks noGrp="1"/>
          </p:cNvSpPr>
          <p:nvPr>
            <p:ph type="body" idx="1"/>
          </p:nvPr>
        </p:nvSpPr>
        <p:spPr>
          <a:xfrm>
            <a:off x="685800" y="4400550"/>
            <a:ext cx="5486400" cy="3600450"/>
          </a:xfrm>
          <a:prstGeom prst="rect">
            <a:avLst/>
          </a:prstGeom>
        </p:spPr>
        <p:txBody>
          <a:bodyPr/>
          <a:lstStyle/>
          <a:p>
            <a:r>
              <a:rPr lang="en-GB"/>
              <a:t>Rohan/Jag</a:t>
            </a:r>
          </a:p>
          <a:p>
            <a:r>
              <a:rPr lang="en-GB"/>
              <a:t>This research isn’t just about autism – it’s about how systems engage with identity, culture, and trust. </a:t>
            </a:r>
          </a:p>
          <a:p>
            <a:endParaRPr lang="en-GB"/>
          </a:p>
          <a:p>
            <a:r>
              <a:rPr lang="en-GB"/>
              <a:t>What we saw were not passive families waiting for help, but determined parents – often mothers – navigating fractured systems while advocating for their children. </a:t>
            </a:r>
          </a:p>
          <a:p>
            <a:endParaRPr lang="en-GB"/>
          </a:p>
          <a:p>
            <a:r>
              <a:rPr lang="en-GB"/>
              <a:t>Their message was clear: don’t give us more paperwork, give us spaces to be heard. </a:t>
            </a:r>
          </a:p>
          <a:p>
            <a:endParaRPr lang="en-GB"/>
          </a:p>
          <a:p>
            <a:r>
              <a:rPr lang="en-GB"/>
              <a:t>And critically, this isn’t just about fixing access. It’s about recognising lived experience as expertise. These families don’t just need to be included – they need to help shape the solutions. As one participant put it, “This wasn’t just about autism – it was about being seen.”</a:t>
            </a:r>
            <a:endParaRPr lang="en-US"/>
          </a:p>
        </p:txBody>
      </p:sp>
    </p:spTree>
    <p:extLst>
      <p:ext uri="{BB962C8B-B14F-4D97-AF65-F5344CB8AC3E}">
        <p14:creationId xmlns:p14="http://schemas.microsoft.com/office/powerpoint/2010/main" val="21129305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GB"/>
              <a:t>Jag</a:t>
            </a:r>
          </a:p>
        </p:txBody>
      </p:sp>
    </p:spTree>
    <p:extLst>
      <p:ext uri="{BB962C8B-B14F-4D97-AF65-F5344CB8AC3E}">
        <p14:creationId xmlns:p14="http://schemas.microsoft.com/office/powerpoint/2010/main" val="39541344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Gemma</a:t>
            </a:r>
          </a:p>
          <a:p>
            <a:r>
              <a:rPr lang="en-GB"/>
              <a:t>In Coventry we have a significantly higher percentage of ethnicities other than white in the non-autistic population, others areas have less of a discrepancy. Possibly due to the other layers of intersectionality.</a:t>
            </a:r>
          </a:p>
        </p:txBody>
      </p:sp>
      <p:sp>
        <p:nvSpPr>
          <p:cNvPr id="4" name="Slide Number Placeholder 3"/>
          <p:cNvSpPr>
            <a:spLocks noGrp="1"/>
          </p:cNvSpPr>
          <p:nvPr>
            <p:ph type="sldNum" sz="quarter" idx="5"/>
          </p:nvPr>
        </p:nvSpPr>
        <p:spPr/>
        <p:txBody>
          <a:bodyPr/>
          <a:lstStyle/>
          <a:p>
            <a:fld id="{D93C84EB-5CD6-41F8-900B-C966B19D2F3B}" type="slidenum">
              <a:rPr lang="en-GB" smtClean="0"/>
              <a:t>18</a:t>
            </a:fld>
            <a:endParaRPr lang="en-GB"/>
          </a:p>
        </p:txBody>
      </p:sp>
    </p:spTree>
    <p:extLst>
      <p:ext uri="{BB962C8B-B14F-4D97-AF65-F5344CB8AC3E}">
        <p14:creationId xmlns:p14="http://schemas.microsoft.com/office/powerpoint/2010/main" val="16846010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4A806E-7DD4-A77F-9671-05EA9B731E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B3C22C-1E9D-6A9C-3ED0-D92A068EB648}"/>
              </a:ext>
            </a:extLst>
          </p:cNvPr>
          <p:cNvSpPr>
            <a:spLocks noGrp="1" noRot="1" noChangeAspect="1"/>
          </p:cNvSpPr>
          <p:nvPr>
            <p:ph type="sldImg"/>
          </p:nvPr>
        </p:nvSpPr>
        <p:spPr>
          <a:xfrm>
            <a:off x="685800" y="1143000"/>
            <a:ext cx="5486400" cy="3086100"/>
          </a:xfrm>
          <a:prstGeom prst="rect">
            <a:avLst/>
          </a:prstGeom>
        </p:spPr>
      </p:sp>
      <p:sp>
        <p:nvSpPr>
          <p:cNvPr id="3" name="Notes Placeholder 2">
            <a:extLst>
              <a:ext uri="{FF2B5EF4-FFF2-40B4-BE49-F238E27FC236}">
                <a16:creationId xmlns:a16="http://schemas.microsoft.com/office/drawing/2014/main" id="{7BE10F4D-CFB1-B1AD-9287-9489BC724030}"/>
              </a:ext>
            </a:extLst>
          </p:cNvPr>
          <p:cNvSpPr>
            <a:spLocks noGrp="1"/>
          </p:cNvSpPr>
          <p:nvPr>
            <p:ph type="body" idx="1"/>
          </p:nvPr>
        </p:nvSpPr>
        <p:spPr>
          <a:xfrm>
            <a:off x="685800" y="4400550"/>
            <a:ext cx="5486400" cy="3600450"/>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D11D706-CE5D-EA2B-F7D2-20D5574F2A86}"/>
              </a:ext>
            </a:extLst>
          </p:cNvPr>
          <p:cNvSpPr>
            <a:spLocks noGrp="1"/>
          </p:cNvSpPr>
          <p:nvPr>
            <p:ph type="sldNum" sz="quarter" idx="5"/>
          </p:nvPr>
        </p:nvSpPr>
        <p:spPr>
          <a:xfrm>
            <a:off x="3884613" y="8685213"/>
            <a:ext cx="2971800" cy="458787"/>
          </a:xfrm>
          <a:prstGeom prst="rect">
            <a:avLst/>
          </a:prstGeom>
        </p:spPr>
        <p:txBody>
          <a:bodyPr/>
          <a:lstStyle/>
          <a:p>
            <a:fld id="{AD8E2137-41E1-4346-A1D3-FC14883ECB30}" type="slidenum">
              <a:rPr lang="en-GB" smtClean="0"/>
              <a:t>19</a:t>
            </a:fld>
            <a:endParaRPr lang="en-GB"/>
          </a:p>
        </p:txBody>
      </p:sp>
      <p:sp>
        <p:nvSpPr>
          <p:cNvPr id="5" name="Footer Placeholder 4">
            <a:extLst>
              <a:ext uri="{FF2B5EF4-FFF2-40B4-BE49-F238E27FC236}">
                <a16:creationId xmlns:a16="http://schemas.microsoft.com/office/drawing/2014/main" id="{08B07893-5BB1-6577-FED0-8247654C97E0}"/>
              </a:ext>
            </a:extLst>
          </p:cNvPr>
          <p:cNvSpPr>
            <a:spLocks noGrp="1"/>
          </p:cNvSpPr>
          <p:nvPr>
            <p:ph type="ftr" sz="quarter" idx="4"/>
          </p:nvPr>
        </p:nvSpPr>
        <p:spPr>
          <a:xfrm>
            <a:off x="0" y="8685213"/>
            <a:ext cx="2971800" cy="458787"/>
          </a:xfrm>
          <a:prstGeom prst="rect">
            <a:avLst/>
          </a:prstGeom>
        </p:spPr>
        <p:txBody>
          <a:bodyPr/>
          <a:lstStyle/>
          <a:p>
            <a:endParaRPr lang="en-GB"/>
          </a:p>
        </p:txBody>
      </p:sp>
    </p:spTree>
    <p:extLst>
      <p:ext uri="{BB962C8B-B14F-4D97-AF65-F5344CB8AC3E}">
        <p14:creationId xmlns:p14="http://schemas.microsoft.com/office/powerpoint/2010/main" val="2154807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GB"/>
              <a:t>Jag</a:t>
            </a:r>
          </a:p>
        </p:txBody>
      </p:sp>
    </p:spTree>
    <p:extLst>
      <p:ext uri="{BB962C8B-B14F-4D97-AF65-F5344CB8AC3E}">
        <p14:creationId xmlns:p14="http://schemas.microsoft.com/office/powerpoint/2010/main" val="9165739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Ellie - welcome</a:t>
            </a:r>
          </a:p>
        </p:txBody>
      </p:sp>
      <p:sp>
        <p:nvSpPr>
          <p:cNvPr id="4" name="Slide Number Placeholder 3"/>
          <p:cNvSpPr>
            <a:spLocks noGrp="1"/>
          </p:cNvSpPr>
          <p:nvPr>
            <p:ph type="sldNum" sz="quarter" idx="5"/>
          </p:nvPr>
        </p:nvSpPr>
        <p:spPr/>
        <p:txBody>
          <a:bodyPr/>
          <a:lstStyle/>
          <a:p>
            <a:fld id="{60063C71-B22C-43D5-831A-D666972CDAEE}" type="slidenum">
              <a:rPr lang="en-GB" smtClean="0"/>
              <a:t>21</a:t>
            </a:fld>
            <a:endParaRPr lang="en-GB"/>
          </a:p>
        </p:txBody>
      </p:sp>
    </p:spTree>
    <p:extLst>
      <p:ext uri="{BB962C8B-B14F-4D97-AF65-F5344CB8AC3E}">
        <p14:creationId xmlns:p14="http://schemas.microsoft.com/office/powerpoint/2010/main" val="25902075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5F10E7-E678-A4F7-8B28-E106071ACA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3085F6-1D6D-F381-7E07-9C9B7CCC4AE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98EA695-0872-4AA4-621D-6670EC88FEDA}"/>
              </a:ext>
            </a:extLst>
          </p:cNvPr>
          <p:cNvSpPr>
            <a:spLocks noGrp="1"/>
          </p:cNvSpPr>
          <p:nvPr>
            <p:ph type="body" idx="1"/>
          </p:nvPr>
        </p:nvSpPr>
        <p:spPr/>
        <p:txBody>
          <a:bodyPr/>
          <a:lstStyle/>
          <a:p>
            <a:r>
              <a:rPr lang="en-GB"/>
              <a:t>All – short intro – our name, what we do and how we have been involved in this project.</a:t>
            </a:r>
          </a:p>
        </p:txBody>
      </p:sp>
      <p:sp>
        <p:nvSpPr>
          <p:cNvPr id="4" name="Slide Number Placeholder 3">
            <a:extLst>
              <a:ext uri="{FF2B5EF4-FFF2-40B4-BE49-F238E27FC236}">
                <a16:creationId xmlns:a16="http://schemas.microsoft.com/office/drawing/2014/main" id="{018DE67A-9982-D038-15E3-73A21856AC9D}"/>
              </a:ext>
            </a:extLst>
          </p:cNvPr>
          <p:cNvSpPr>
            <a:spLocks noGrp="1"/>
          </p:cNvSpPr>
          <p:nvPr>
            <p:ph type="sldNum" sz="quarter" idx="5"/>
          </p:nvPr>
        </p:nvSpPr>
        <p:spPr/>
        <p:txBody>
          <a:bodyPr/>
          <a:lstStyle/>
          <a:p>
            <a:fld id="{60063C71-B22C-43D5-831A-D666972CDAEE}" type="slidenum">
              <a:rPr lang="en-GB" smtClean="0"/>
              <a:t>22</a:t>
            </a:fld>
            <a:endParaRPr lang="en-GB"/>
          </a:p>
        </p:txBody>
      </p:sp>
    </p:spTree>
    <p:extLst>
      <p:ext uri="{BB962C8B-B14F-4D97-AF65-F5344CB8AC3E}">
        <p14:creationId xmlns:p14="http://schemas.microsoft.com/office/powerpoint/2010/main" val="18518371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AB466B-18C4-EF0B-10FD-540FC68C50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A7092FD-0D49-F735-AE6F-B33AB3963B0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32E1153-FFC8-F9EC-71F8-32864F3FFF35}"/>
              </a:ext>
            </a:extLst>
          </p:cNvPr>
          <p:cNvSpPr>
            <a:spLocks noGrp="1"/>
          </p:cNvSpPr>
          <p:nvPr>
            <p:ph type="body" idx="1"/>
          </p:nvPr>
        </p:nvSpPr>
        <p:spPr/>
        <p:txBody>
          <a:bodyPr/>
          <a:lstStyle/>
          <a:p>
            <a:r>
              <a:rPr lang="en-GB"/>
              <a:t>Ellie</a:t>
            </a:r>
          </a:p>
        </p:txBody>
      </p:sp>
      <p:sp>
        <p:nvSpPr>
          <p:cNvPr id="4" name="Slide Number Placeholder 3">
            <a:extLst>
              <a:ext uri="{FF2B5EF4-FFF2-40B4-BE49-F238E27FC236}">
                <a16:creationId xmlns:a16="http://schemas.microsoft.com/office/drawing/2014/main" id="{5B0B0624-54A3-D149-6920-62E3C85029CF}"/>
              </a:ext>
            </a:extLst>
          </p:cNvPr>
          <p:cNvSpPr>
            <a:spLocks noGrp="1"/>
          </p:cNvSpPr>
          <p:nvPr>
            <p:ph type="sldNum" sz="quarter" idx="5"/>
          </p:nvPr>
        </p:nvSpPr>
        <p:spPr/>
        <p:txBody>
          <a:bodyPr/>
          <a:lstStyle/>
          <a:p>
            <a:fld id="{60063C71-B22C-43D5-831A-D666972CDAEE}" type="slidenum">
              <a:rPr lang="en-GB" smtClean="0"/>
              <a:t>23</a:t>
            </a:fld>
            <a:endParaRPr lang="en-GB"/>
          </a:p>
        </p:txBody>
      </p:sp>
    </p:spTree>
    <p:extLst>
      <p:ext uri="{BB962C8B-B14F-4D97-AF65-F5344CB8AC3E}">
        <p14:creationId xmlns:p14="http://schemas.microsoft.com/office/powerpoint/2010/main" val="27487024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31443-0AC4-A463-1C29-D702DD96F49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B971C7C-23D4-5D86-FB72-B0570BEA92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A2B19D-2CCD-E4B6-655B-148E55F70714}"/>
              </a:ext>
            </a:extLst>
          </p:cNvPr>
          <p:cNvSpPr>
            <a:spLocks noGrp="1"/>
          </p:cNvSpPr>
          <p:nvPr>
            <p:ph type="body" idx="1"/>
          </p:nvPr>
        </p:nvSpPr>
        <p:spPr/>
        <p:txBody>
          <a:bodyPr/>
          <a:lstStyle/>
          <a:p>
            <a:r>
              <a:rPr lang="en-GB"/>
              <a:t>Anita</a:t>
            </a:r>
          </a:p>
        </p:txBody>
      </p:sp>
      <p:sp>
        <p:nvSpPr>
          <p:cNvPr id="4" name="Slide Number Placeholder 3">
            <a:extLst>
              <a:ext uri="{FF2B5EF4-FFF2-40B4-BE49-F238E27FC236}">
                <a16:creationId xmlns:a16="http://schemas.microsoft.com/office/drawing/2014/main" id="{A76FF72E-FAD1-890F-E298-5BDD2F86FF1F}"/>
              </a:ext>
            </a:extLst>
          </p:cNvPr>
          <p:cNvSpPr>
            <a:spLocks noGrp="1"/>
          </p:cNvSpPr>
          <p:nvPr>
            <p:ph type="sldNum" sz="quarter" idx="5"/>
          </p:nvPr>
        </p:nvSpPr>
        <p:spPr/>
        <p:txBody>
          <a:bodyPr/>
          <a:lstStyle/>
          <a:p>
            <a:fld id="{60063C71-B22C-43D5-831A-D666972CDAEE}" type="slidenum">
              <a:rPr lang="en-GB" smtClean="0"/>
              <a:t>24</a:t>
            </a:fld>
            <a:endParaRPr lang="en-GB"/>
          </a:p>
        </p:txBody>
      </p:sp>
    </p:spTree>
    <p:extLst>
      <p:ext uri="{BB962C8B-B14F-4D97-AF65-F5344CB8AC3E}">
        <p14:creationId xmlns:p14="http://schemas.microsoft.com/office/powerpoint/2010/main" val="27552906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F083D5-63DE-2BD2-1A3F-C6227AB892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72ADCD-2C2D-FFDC-2085-82E1E45845B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EF7C16F-5BD0-5997-6055-864399B6C145}"/>
              </a:ext>
            </a:extLst>
          </p:cNvPr>
          <p:cNvSpPr>
            <a:spLocks noGrp="1"/>
          </p:cNvSpPr>
          <p:nvPr>
            <p:ph type="body" idx="1"/>
          </p:nvPr>
        </p:nvSpPr>
        <p:spPr/>
        <p:txBody>
          <a:bodyPr/>
          <a:lstStyle/>
          <a:p>
            <a:r>
              <a:rPr lang="en-GB"/>
              <a:t>Laura</a:t>
            </a:r>
          </a:p>
        </p:txBody>
      </p:sp>
      <p:sp>
        <p:nvSpPr>
          <p:cNvPr id="4" name="Slide Number Placeholder 3">
            <a:extLst>
              <a:ext uri="{FF2B5EF4-FFF2-40B4-BE49-F238E27FC236}">
                <a16:creationId xmlns:a16="http://schemas.microsoft.com/office/drawing/2014/main" id="{C5118B07-90B5-4BB5-E365-56209056E7F9}"/>
              </a:ext>
            </a:extLst>
          </p:cNvPr>
          <p:cNvSpPr>
            <a:spLocks noGrp="1"/>
          </p:cNvSpPr>
          <p:nvPr>
            <p:ph type="sldNum" sz="quarter" idx="5"/>
          </p:nvPr>
        </p:nvSpPr>
        <p:spPr/>
        <p:txBody>
          <a:bodyPr/>
          <a:lstStyle/>
          <a:p>
            <a:fld id="{60063C71-B22C-43D5-831A-D666972CDAEE}" type="slidenum">
              <a:rPr lang="en-GB" smtClean="0"/>
              <a:t>25</a:t>
            </a:fld>
            <a:endParaRPr lang="en-GB"/>
          </a:p>
        </p:txBody>
      </p:sp>
    </p:spTree>
    <p:extLst>
      <p:ext uri="{BB962C8B-B14F-4D97-AF65-F5344CB8AC3E}">
        <p14:creationId xmlns:p14="http://schemas.microsoft.com/office/powerpoint/2010/main" val="38384920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Dan</a:t>
            </a:r>
          </a:p>
        </p:txBody>
      </p:sp>
      <p:sp>
        <p:nvSpPr>
          <p:cNvPr id="4" name="Slide Number Placeholder 3"/>
          <p:cNvSpPr>
            <a:spLocks noGrp="1"/>
          </p:cNvSpPr>
          <p:nvPr>
            <p:ph type="sldNum" sz="quarter" idx="5"/>
          </p:nvPr>
        </p:nvSpPr>
        <p:spPr/>
        <p:txBody>
          <a:bodyPr/>
          <a:lstStyle/>
          <a:p>
            <a:fld id="{60063C71-B22C-43D5-831A-D666972CDAEE}" type="slidenum">
              <a:rPr lang="en-GB" smtClean="0"/>
              <a:t>26</a:t>
            </a:fld>
            <a:endParaRPr lang="en-GB"/>
          </a:p>
        </p:txBody>
      </p:sp>
    </p:spTree>
    <p:extLst>
      <p:ext uri="{BB962C8B-B14F-4D97-AF65-F5344CB8AC3E}">
        <p14:creationId xmlns:p14="http://schemas.microsoft.com/office/powerpoint/2010/main" val="20511732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46CF67-051C-CB98-1505-FB88A07F36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9F6F27-8E69-2B2F-01D0-E7897EF662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F86C307-629F-1136-EBAD-094217DC3738}"/>
              </a:ext>
            </a:extLst>
          </p:cNvPr>
          <p:cNvSpPr>
            <a:spLocks noGrp="1"/>
          </p:cNvSpPr>
          <p:nvPr>
            <p:ph type="body" idx="1"/>
          </p:nvPr>
        </p:nvSpPr>
        <p:spPr/>
        <p:txBody>
          <a:bodyPr/>
          <a:lstStyle/>
          <a:p>
            <a:r>
              <a:rPr lang="en-GB"/>
              <a:t>Ellie</a:t>
            </a:r>
          </a:p>
        </p:txBody>
      </p:sp>
      <p:sp>
        <p:nvSpPr>
          <p:cNvPr id="4" name="Slide Number Placeholder 3">
            <a:extLst>
              <a:ext uri="{FF2B5EF4-FFF2-40B4-BE49-F238E27FC236}">
                <a16:creationId xmlns:a16="http://schemas.microsoft.com/office/drawing/2014/main" id="{8511552C-9ADF-E8DD-9B45-2B1652FFED51}"/>
              </a:ext>
            </a:extLst>
          </p:cNvPr>
          <p:cNvSpPr>
            <a:spLocks noGrp="1"/>
          </p:cNvSpPr>
          <p:nvPr>
            <p:ph type="sldNum" sz="quarter" idx="5"/>
          </p:nvPr>
        </p:nvSpPr>
        <p:spPr/>
        <p:txBody>
          <a:bodyPr/>
          <a:lstStyle/>
          <a:p>
            <a:fld id="{60063C71-B22C-43D5-831A-D666972CDAEE}" type="slidenum">
              <a:rPr lang="en-GB" smtClean="0"/>
              <a:t>27</a:t>
            </a:fld>
            <a:endParaRPr lang="en-GB"/>
          </a:p>
        </p:txBody>
      </p:sp>
    </p:spTree>
    <p:extLst>
      <p:ext uri="{BB962C8B-B14F-4D97-AF65-F5344CB8AC3E}">
        <p14:creationId xmlns:p14="http://schemas.microsoft.com/office/powerpoint/2010/main" val="20456309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44D00C-BA2F-0B4F-0451-C213BF22508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2D85C3-51E9-D296-9554-505F9F01477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75138E-CCBC-2EEF-48A1-A4ADEB7409AC}"/>
              </a:ext>
            </a:extLst>
          </p:cNvPr>
          <p:cNvSpPr>
            <a:spLocks noGrp="1"/>
          </p:cNvSpPr>
          <p:nvPr>
            <p:ph type="body" idx="1"/>
          </p:nvPr>
        </p:nvSpPr>
        <p:spPr/>
        <p:txBody>
          <a:bodyPr/>
          <a:lstStyle/>
          <a:p>
            <a:r>
              <a:rPr lang="en-GB"/>
              <a:t>Dan</a:t>
            </a:r>
          </a:p>
        </p:txBody>
      </p:sp>
      <p:sp>
        <p:nvSpPr>
          <p:cNvPr id="4" name="Slide Number Placeholder 3">
            <a:extLst>
              <a:ext uri="{FF2B5EF4-FFF2-40B4-BE49-F238E27FC236}">
                <a16:creationId xmlns:a16="http://schemas.microsoft.com/office/drawing/2014/main" id="{3F1854D1-EBC8-6BAA-AF0B-7F569FBBA681}"/>
              </a:ext>
            </a:extLst>
          </p:cNvPr>
          <p:cNvSpPr>
            <a:spLocks noGrp="1"/>
          </p:cNvSpPr>
          <p:nvPr>
            <p:ph type="sldNum" sz="quarter" idx="5"/>
          </p:nvPr>
        </p:nvSpPr>
        <p:spPr/>
        <p:txBody>
          <a:bodyPr/>
          <a:lstStyle/>
          <a:p>
            <a:fld id="{60063C71-B22C-43D5-831A-D666972CDAEE}" type="slidenum">
              <a:rPr lang="en-GB" smtClean="0"/>
              <a:t>28</a:t>
            </a:fld>
            <a:endParaRPr lang="en-GB"/>
          </a:p>
        </p:txBody>
      </p:sp>
    </p:spTree>
    <p:extLst>
      <p:ext uri="{BB962C8B-B14F-4D97-AF65-F5344CB8AC3E}">
        <p14:creationId xmlns:p14="http://schemas.microsoft.com/office/powerpoint/2010/main" val="25627157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154E5C-BA7B-AB19-8CDC-0B413E4B47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6D40D7-8638-06E1-1AB7-9BC33C407F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9AA72D9-5B54-205D-8778-3E1811B4CC4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Laura</a:t>
            </a:r>
          </a:p>
          <a:p>
            <a:endParaRPr lang="en-GB"/>
          </a:p>
        </p:txBody>
      </p:sp>
      <p:sp>
        <p:nvSpPr>
          <p:cNvPr id="4" name="Slide Number Placeholder 3">
            <a:extLst>
              <a:ext uri="{FF2B5EF4-FFF2-40B4-BE49-F238E27FC236}">
                <a16:creationId xmlns:a16="http://schemas.microsoft.com/office/drawing/2014/main" id="{5C69F621-F215-5927-884C-90906EC40B07}"/>
              </a:ext>
            </a:extLst>
          </p:cNvPr>
          <p:cNvSpPr>
            <a:spLocks noGrp="1"/>
          </p:cNvSpPr>
          <p:nvPr>
            <p:ph type="sldNum" sz="quarter" idx="5"/>
          </p:nvPr>
        </p:nvSpPr>
        <p:spPr/>
        <p:txBody>
          <a:bodyPr/>
          <a:lstStyle/>
          <a:p>
            <a:fld id="{60063C71-B22C-43D5-831A-D666972CDAEE}" type="slidenum">
              <a:rPr lang="en-GB" smtClean="0"/>
              <a:t>29</a:t>
            </a:fld>
            <a:endParaRPr lang="en-GB"/>
          </a:p>
        </p:txBody>
      </p:sp>
    </p:spTree>
    <p:extLst>
      <p:ext uri="{BB962C8B-B14F-4D97-AF65-F5344CB8AC3E}">
        <p14:creationId xmlns:p14="http://schemas.microsoft.com/office/powerpoint/2010/main" val="36502077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176B90-F2CE-BF43-09D3-3C5C7A24EA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3B0DDC-8818-5742-D901-D84BBE0352E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DEE7A2-9A97-A7FF-996C-AC078F9779AA}"/>
              </a:ext>
            </a:extLst>
          </p:cNvPr>
          <p:cNvSpPr>
            <a:spLocks noGrp="1"/>
          </p:cNvSpPr>
          <p:nvPr>
            <p:ph type="body" idx="1"/>
          </p:nvPr>
        </p:nvSpPr>
        <p:spPr/>
        <p:txBody>
          <a:bodyPr/>
          <a:lstStyle/>
          <a:p>
            <a:r>
              <a:rPr lang="en-GB"/>
              <a:t>Ellie</a:t>
            </a:r>
          </a:p>
        </p:txBody>
      </p:sp>
      <p:sp>
        <p:nvSpPr>
          <p:cNvPr id="4" name="Slide Number Placeholder 3">
            <a:extLst>
              <a:ext uri="{FF2B5EF4-FFF2-40B4-BE49-F238E27FC236}">
                <a16:creationId xmlns:a16="http://schemas.microsoft.com/office/drawing/2014/main" id="{44973DFB-39A0-680A-484F-306A970DF34E}"/>
              </a:ext>
            </a:extLst>
          </p:cNvPr>
          <p:cNvSpPr>
            <a:spLocks noGrp="1"/>
          </p:cNvSpPr>
          <p:nvPr>
            <p:ph type="sldNum" sz="quarter" idx="5"/>
          </p:nvPr>
        </p:nvSpPr>
        <p:spPr/>
        <p:txBody>
          <a:bodyPr/>
          <a:lstStyle/>
          <a:p>
            <a:fld id="{60063C71-B22C-43D5-831A-D666972CDAEE}" type="slidenum">
              <a:rPr lang="en-GB" smtClean="0"/>
              <a:t>30</a:t>
            </a:fld>
            <a:endParaRPr lang="en-GB"/>
          </a:p>
        </p:txBody>
      </p:sp>
    </p:spTree>
    <p:extLst>
      <p:ext uri="{BB962C8B-B14F-4D97-AF65-F5344CB8AC3E}">
        <p14:creationId xmlns:p14="http://schemas.microsoft.com/office/powerpoint/2010/main" val="28908780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GB"/>
              <a:t>Jag</a:t>
            </a:r>
          </a:p>
        </p:txBody>
      </p:sp>
    </p:spTree>
    <p:extLst>
      <p:ext uri="{BB962C8B-B14F-4D97-AF65-F5344CB8AC3E}">
        <p14:creationId xmlns:p14="http://schemas.microsoft.com/office/powerpoint/2010/main" val="33418493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0D83B1-8729-2CA9-EC44-02FB4CC783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737531A-FA0C-BED3-847A-56AF0B61A5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6DC4869-CEC6-4455-CAE3-5FFF72E4E198}"/>
              </a:ext>
            </a:extLst>
          </p:cNvPr>
          <p:cNvSpPr>
            <a:spLocks noGrp="1"/>
          </p:cNvSpPr>
          <p:nvPr>
            <p:ph type="body" idx="1"/>
          </p:nvPr>
        </p:nvSpPr>
        <p:spPr/>
        <p:txBody>
          <a:bodyPr/>
          <a:lstStyle/>
          <a:p>
            <a:r>
              <a:rPr lang="en-GB"/>
              <a:t>Ellie</a:t>
            </a:r>
          </a:p>
        </p:txBody>
      </p:sp>
      <p:sp>
        <p:nvSpPr>
          <p:cNvPr id="4" name="Slide Number Placeholder 3">
            <a:extLst>
              <a:ext uri="{FF2B5EF4-FFF2-40B4-BE49-F238E27FC236}">
                <a16:creationId xmlns:a16="http://schemas.microsoft.com/office/drawing/2014/main" id="{D70C8CD4-7BF5-9060-39FB-1F34AFE3B7B9}"/>
              </a:ext>
            </a:extLst>
          </p:cNvPr>
          <p:cNvSpPr>
            <a:spLocks noGrp="1"/>
          </p:cNvSpPr>
          <p:nvPr>
            <p:ph type="sldNum" sz="quarter" idx="5"/>
          </p:nvPr>
        </p:nvSpPr>
        <p:spPr/>
        <p:txBody>
          <a:bodyPr/>
          <a:lstStyle/>
          <a:p>
            <a:fld id="{60063C71-B22C-43D5-831A-D666972CDAEE}" type="slidenum">
              <a:rPr lang="en-GB" smtClean="0"/>
              <a:t>31</a:t>
            </a:fld>
            <a:endParaRPr lang="en-GB"/>
          </a:p>
        </p:txBody>
      </p:sp>
    </p:spTree>
    <p:extLst>
      <p:ext uri="{BB962C8B-B14F-4D97-AF65-F5344CB8AC3E}">
        <p14:creationId xmlns:p14="http://schemas.microsoft.com/office/powerpoint/2010/main" val="40284321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E0C1CA-873C-1CBE-77D7-A47332ACF4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56E29D-0D3B-F722-D186-D4A0AB5874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365A46-EF52-8B4F-C3E8-863618A1272E}"/>
              </a:ext>
            </a:extLst>
          </p:cNvPr>
          <p:cNvSpPr>
            <a:spLocks noGrp="1"/>
          </p:cNvSpPr>
          <p:nvPr>
            <p:ph type="body" idx="1"/>
          </p:nvPr>
        </p:nvSpPr>
        <p:spPr/>
        <p:txBody>
          <a:bodyPr/>
          <a:lstStyle/>
          <a:p>
            <a:r>
              <a:rPr lang="en-GB"/>
              <a:t>Anita</a:t>
            </a:r>
          </a:p>
        </p:txBody>
      </p:sp>
      <p:sp>
        <p:nvSpPr>
          <p:cNvPr id="4" name="Slide Number Placeholder 3">
            <a:extLst>
              <a:ext uri="{FF2B5EF4-FFF2-40B4-BE49-F238E27FC236}">
                <a16:creationId xmlns:a16="http://schemas.microsoft.com/office/drawing/2014/main" id="{5E8975EB-6BAC-0CEB-0C70-CBDBCB7FA46C}"/>
              </a:ext>
            </a:extLst>
          </p:cNvPr>
          <p:cNvSpPr>
            <a:spLocks noGrp="1"/>
          </p:cNvSpPr>
          <p:nvPr>
            <p:ph type="sldNum" sz="quarter" idx="5"/>
          </p:nvPr>
        </p:nvSpPr>
        <p:spPr/>
        <p:txBody>
          <a:bodyPr/>
          <a:lstStyle/>
          <a:p>
            <a:fld id="{60063C71-B22C-43D5-831A-D666972CDAEE}" type="slidenum">
              <a:rPr lang="en-GB" smtClean="0"/>
              <a:t>32</a:t>
            </a:fld>
            <a:endParaRPr lang="en-GB"/>
          </a:p>
        </p:txBody>
      </p:sp>
    </p:spTree>
    <p:extLst>
      <p:ext uri="{BB962C8B-B14F-4D97-AF65-F5344CB8AC3E}">
        <p14:creationId xmlns:p14="http://schemas.microsoft.com/office/powerpoint/2010/main" val="34273407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8B031B-D19D-F88D-183A-BE663CA40EB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E744CB-0856-4467-AD7C-594A994AD3E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943958-BC92-70DC-0186-C4ED2EF673B0}"/>
              </a:ext>
            </a:extLst>
          </p:cNvPr>
          <p:cNvSpPr>
            <a:spLocks noGrp="1"/>
          </p:cNvSpPr>
          <p:nvPr>
            <p:ph type="body" idx="1"/>
          </p:nvPr>
        </p:nvSpPr>
        <p:spPr/>
        <p:txBody>
          <a:bodyPr/>
          <a:lstStyle/>
          <a:p>
            <a:r>
              <a:rPr lang="en-GB"/>
              <a:t>Ellie</a:t>
            </a:r>
          </a:p>
        </p:txBody>
      </p:sp>
      <p:sp>
        <p:nvSpPr>
          <p:cNvPr id="4" name="Slide Number Placeholder 3">
            <a:extLst>
              <a:ext uri="{FF2B5EF4-FFF2-40B4-BE49-F238E27FC236}">
                <a16:creationId xmlns:a16="http://schemas.microsoft.com/office/drawing/2014/main" id="{F7AF9B64-23A0-1784-1432-59FD41867C4E}"/>
              </a:ext>
            </a:extLst>
          </p:cNvPr>
          <p:cNvSpPr>
            <a:spLocks noGrp="1"/>
          </p:cNvSpPr>
          <p:nvPr>
            <p:ph type="sldNum" sz="quarter" idx="5"/>
          </p:nvPr>
        </p:nvSpPr>
        <p:spPr/>
        <p:txBody>
          <a:bodyPr/>
          <a:lstStyle/>
          <a:p>
            <a:fld id="{60063C71-B22C-43D5-831A-D666972CDAEE}" type="slidenum">
              <a:rPr lang="en-GB" smtClean="0"/>
              <a:t>33</a:t>
            </a:fld>
            <a:endParaRPr lang="en-GB"/>
          </a:p>
        </p:txBody>
      </p:sp>
    </p:spTree>
    <p:extLst>
      <p:ext uri="{BB962C8B-B14F-4D97-AF65-F5344CB8AC3E}">
        <p14:creationId xmlns:p14="http://schemas.microsoft.com/office/powerpoint/2010/main" val="25122861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300529-BD6F-A963-88E9-9334AC4BACB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5F3CEB-A364-2968-C423-E593FCA6BE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D0B6A7F-FED5-1D72-0222-3042A8FAFF7A}"/>
              </a:ext>
            </a:extLst>
          </p:cNvPr>
          <p:cNvSpPr>
            <a:spLocks noGrp="1"/>
          </p:cNvSpPr>
          <p:nvPr>
            <p:ph type="body" idx="1"/>
          </p:nvPr>
        </p:nvSpPr>
        <p:spPr/>
        <p:txBody>
          <a:bodyPr/>
          <a:lstStyle/>
          <a:p>
            <a:r>
              <a:rPr lang="en-GB"/>
              <a:t>Laura</a:t>
            </a:r>
          </a:p>
        </p:txBody>
      </p:sp>
      <p:sp>
        <p:nvSpPr>
          <p:cNvPr id="4" name="Slide Number Placeholder 3">
            <a:extLst>
              <a:ext uri="{FF2B5EF4-FFF2-40B4-BE49-F238E27FC236}">
                <a16:creationId xmlns:a16="http://schemas.microsoft.com/office/drawing/2014/main" id="{B92E1E19-B88D-8343-7AC7-3FB29E664717}"/>
              </a:ext>
            </a:extLst>
          </p:cNvPr>
          <p:cNvSpPr>
            <a:spLocks noGrp="1"/>
          </p:cNvSpPr>
          <p:nvPr>
            <p:ph type="sldNum" sz="quarter" idx="5"/>
          </p:nvPr>
        </p:nvSpPr>
        <p:spPr/>
        <p:txBody>
          <a:bodyPr/>
          <a:lstStyle/>
          <a:p>
            <a:fld id="{60063C71-B22C-43D5-831A-D666972CDAEE}" type="slidenum">
              <a:rPr lang="en-GB" smtClean="0"/>
              <a:t>34</a:t>
            </a:fld>
            <a:endParaRPr lang="en-GB"/>
          </a:p>
        </p:txBody>
      </p:sp>
    </p:spTree>
    <p:extLst>
      <p:ext uri="{BB962C8B-B14F-4D97-AF65-F5344CB8AC3E}">
        <p14:creationId xmlns:p14="http://schemas.microsoft.com/office/powerpoint/2010/main" val="23197466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B4A1C-D9B3-E503-CA36-4065A47453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61D69B0-E1A7-9DEC-FAFA-9D67C40026C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7FF55A-BCA6-5E43-ED3B-D03DFAC04B41}"/>
              </a:ext>
            </a:extLst>
          </p:cNvPr>
          <p:cNvSpPr>
            <a:spLocks noGrp="1"/>
          </p:cNvSpPr>
          <p:nvPr>
            <p:ph type="body" idx="1"/>
          </p:nvPr>
        </p:nvSpPr>
        <p:spPr/>
        <p:txBody>
          <a:bodyPr/>
          <a:lstStyle/>
          <a:p>
            <a:r>
              <a:rPr lang="en-GB"/>
              <a:t>Dan</a:t>
            </a:r>
          </a:p>
        </p:txBody>
      </p:sp>
      <p:sp>
        <p:nvSpPr>
          <p:cNvPr id="4" name="Slide Number Placeholder 3">
            <a:extLst>
              <a:ext uri="{FF2B5EF4-FFF2-40B4-BE49-F238E27FC236}">
                <a16:creationId xmlns:a16="http://schemas.microsoft.com/office/drawing/2014/main" id="{89995A3E-FEE7-E6BA-84E3-2BE7414DA0B8}"/>
              </a:ext>
            </a:extLst>
          </p:cNvPr>
          <p:cNvSpPr>
            <a:spLocks noGrp="1"/>
          </p:cNvSpPr>
          <p:nvPr>
            <p:ph type="sldNum" sz="quarter" idx="5"/>
          </p:nvPr>
        </p:nvSpPr>
        <p:spPr/>
        <p:txBody>
          <a:bodyPr/>
          <a:lstStyle/>
          <a:p>
            <a:fld id="{60063C71-B22C-43D5-831A-D666972CDAEE}" type="slidenum">
              <a:rPr lang="en-GB" smtClean="0"/>
              <a:t>35</a:t>
            </a:fld>
            <a:endParaRPr lang="en-GB"/>
          </a:p>
        </p:txBody>
      </p:sp>
    </p:spTree>
    <p:extLst>
      <p:ext uri="{BB962C8B-B14F-4D97-AF65-F5344CB8AC3E}">
        <p14:creationId xmlns:p14="http://schemas.microsoft.com/office/powerpoint/2010/main" val="30691062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Ellie</a:t>
            </a:r>
          </a:p>
        </p:txBody>
      </p:sp>
      <p:sp>
        <p:nvSpPr>
          <p:cNvPr id="4" name="Slide Number Placeholder 3"/>
          <p:cNvSpPr>
            <a:spLocks noGrp="1"/>
          </p:cNvSpPr>
          <p:nvPr>
            <p:ph type="sldNum" sz="quarter" idx="5"/>
          </p:nvPr>
        </p:nvSpPr>
        <p:spPr/>
        <p:txBody>
          <a:bodyPr/>
          <a:lstStyle/>
          <a:p>
            <a:fld id="{60063C71-B22C-43D5-831A-D666972CDAEE}" type="slidenum">
              <a:rPr lang="en-GB" smtClean="0"/>
              <a:t>36</a:t>
            </a:fld>
            <a:endParaRPr lang="en-GB"/>
          </a:p>
        </p:txBody>
      </p:sp>
    </p:spTree>
    <p:extLst>
      <p:ext uri="{BB962C8B-B14F-4D97-AF65-F5344CB8AC3E}">
        <p14:creationId xmlns:p14="http://schemas.microsoft.com/office/powerpoint/2010/main" val="19796860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Ellie</a:t>
            </a:r>
          </a:p>
        </p:txBody>
      </p:sp>
      <p:sp>
        <p:nvSpPr>
          <p:cNvPr id="4" name="Slide Number Placeholder 3"/>
          <p:cNvSpPr>
            <a:spLocks noGrp="1"/>
          </p:cNvSpPr>
          <p:nvPr>
            <p:ph type="sldNum" sz="quarter" idx="5"/>
          </p:nvPr>
        </p:nvSpPr>
        <p:spPr/>
        <p:txBody>
          <a:bodyPr/>
          <a:lstStyle/>
          <a:p>
            <a:fld id="{60063C71-B22C-43D5-831A-D666972CDAEE}" type="slidenum">
              <a:rPr lang="en-GB" smtClean="0"/>
              <a:t>37</a:t>
            </a:fld>
            <a:endParaRPr lang="en-GB"/>
          </a:p>
        </p:txBody>
      </p:sp>
    </p:spTree>
    <p:extLst>
      <p:ext uri="{BB962C8B-B14F-4D97-AF65-F5344CB8AC3E}">
        <p14:creationId xmlns:p14="http://schemas.microsoft.com/office/powerpoint/2010/main" val="404997575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Anita</a:t>
            </a:r>
          </a:p>
        </p:txBody>
      </p:sp>
      <p:sp>
        <p:nvSpPr>
          <p:cNvPr id="4" name="Slide Number Placeholder 3"/>
          <p:cNvSpPr>
            <a:spLocks noGrp="1"/>
          </p:cNvSpPr>
          <p:nvPr>
            <p:ph type="sldNum" sz="quarter" idx="5"/>
          </p:nvPr>
        </p:nvSpPr>
        <p:spPr/>
        <p:txBody>
          <a:bodyPr/>
          <a:lstStyle/>
          <a:p>
            <a:fld id="{60063C71-B22C-43D5-831A-D666972CDAEE}" type="slidenum">
              <a:rPr lang="en-GB" smtClean="0"/>
              <a:t>38</a:t>
            </a:fld>
            <a:endParaRPr lang="en-GB"/>
          </a:p>
        </p:txBody>
      </p:sp>
    </p:spTree>
    <p:extLst>
      <p:ext uri="{BB962C8B-B14F-4D97-AF65-F5344CB8AC3E}">
        <p14:creationId xmlns:p14="http://schemas.microsoft.com/office/powerpoint/2010/main" val="5557515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GB"/>
              <a:t>Jag</a:t>
            </a:r>
          </a:p>
        </p:txBody>
      </p:sp>
    </p:spTree>
    <p:extLst>
      <p:ext uri="{BB962C8B-B14F-4D97-AF65-F5344CB8AC3E}">
        <p14:creationId xmlns:p14="http://schemas.microsoft.com/office/powerpoint/2010/main" val="515599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GB"/>
              <a:t>Jag</a:t>
            </a:r>
          </a:p>
        </p:txBody>
      </p:sp>
    </p:spTree>
    <p:extLst>
      <p:ext uri="{BB962C8B-B14F-4D97-AF65-F5344CB8AC3E}">
        <p14:creationId xmlns:p14="http://schemas.microsoft.com/office/powerpoint/2010/main" val="26296674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GB"/>
              <a:t>Jag</a:t>
            </a:r>
          </a:p>
        </p:txBody>
      </p:sp>
    </p:spTree>
    <p:extLst>
      <p:ext uri="{BB962C8B-B14F-4D97-AF65-F5344CB8AC3E}">
        <p14:creationId xmlns:p14="http://schemas.microsoft.com/office/powerpoint/2010/main" val="19864620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Gemma</a:t>
            </a:r>
          </a:p>
        </p:txBody>
      </p:sp>
      <p:sp>
        <p:nvSpPr>
          <p:cNvPr id="4" name="Slide Number Placeholder 3"/>
          <p:cNvSpPr>
            <a:spLocks noGrp="1"/>
          </p:cNvSpPr>
          <p:nvPr>
            <p:ph type="sldNum" sz="quarter" idx="5"/>
          </p:nvPr>
        </p:nvSpPr>
        <p:spPr/>
        <p:txBody>
          <a:bodyPr/>
          <a:lstStyle/>
          <a:p>
            <a:fld id="{D93C84EB-5CD6-41F8-900B-C966B19D2F3B}" type="slidenum">
              <a:rPr lang="en-GB" smtClean="0"/>
              <a:t>7</a:t>
            </a:fld>
            <a:endParaRPr lang="en-GB"/>
          </a:p>
        </p:txBody>
      </p:sp>
    </p:spTree>
    <p:extLst>
      <p:ext uri="{BB962C8B-B14F-4D97-AF65-F5344CB8AC3E}">
        <p14:creationId xmlns:p14="http://schemas.microsoft.com/office/powerpoint/2010/main" val="1670803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tabLst>
                <a:tab pos="800100" algn="l"/>
              </a:tabLst>
            </a:pPr>
            <a:r>
              <a:rPr lang="en-GB" sz="1800">
                <a:effectLst/>
                <a:latin typeface="Calibri" panose="020F0502020204030204" pitchFamily="34" charset="0"/>
                <a:ea typeface="Calibri" panose="020F0502020204030204" pitchFamily="34" charset="0"/>
                <a:cs typeface="Times New Roman" panose="02020603050405020304" pitchFamily="18" charset="0"/>
              </a:rPr>
              <a:t>Gemma</a:t>
            </a:r>
          </a:p>
          <a:p>
            <a:pPr>
              <a:lnSpc>
                <a:spcPct val="107000"/>
              </a:lnSpc>
              <a:spcAft>
                <a:spcPts val="800"/>
              </a:spcAft>
              <a:tabLst>
                <a:tab pos="800100" algn="l"/>
              </a:tabLst>
            </a:pPr>
            <a:r>
              <a:rPr lang="en-GB" sz="1800">
                <a:effectLst/>
                <a:latin typeface="Calibri" panose="020F0502020204030204" pitchFamily="34" charset="0"/>
                <a:ea typeface="Calibri" panose="020F0502020204030204" pitchFamily="34" charset="0"/>
                <a:cs typeface="Times New Roman" panose="02020603050405020304" pitchFamily="18" charset="0"/>
              </a:rPr>
              <a:t>So what is the national data telling us? Well according to SEN national data from 2023, it highlights that black African children are over represented in autistic population basically </a:t>
            </a:r>
          </a:p>
          <a:p>
            <a:pPr marL="285750" indent="-285750">
              <a:lnSpc>
                <a:spcPct val="107000"/>
              </a:lnSpc>
              <a:spcAft>
                <a:spcPts val="800"/>
              </a:spcAft>
              <a:buFont typeface="Arial" panose="020B0604020202020204" pitchFamily="34" charset="0"/>
              <a:buChar char="•"/>
              <a:tabLst>
                <a:tab pos="800100" algn="l"/>
              </a:tabLst>
            </a:pPr>
            <a:r>
              <a:rPr lang="en-GB" sz="1800">
                <a:effectLst/>
                <a:latin typeface="Calibri" panose="020F0502020204030204" pitchFamily="34" charset="0"/>
                <a:ea typeface="Calibri" panose="020F0502020204030204" pitchFamily="34" charset="0"/>
                <a:cs typeface="Times New Roman" panose="02020603050405020304" pitchFamily="18" charset="0"/>
              </a:rPr>
              <a:t>3.84% of the whole school population are black African, but 4.72 % of the autistic school population are black African.</a:t>
            </a:r>
          </a:p>
          <a:p>
            <a:pPr marL="285750" indent="-285750">
              <a:lnSpc>
                <a:spcPct val="107000"/>
              </a:lnSpc>
              <a:spcAft>
                <a:spcPts val="800"/>
              </a:spcAft>
              <a:buFont typeface="Arial" panose="020B0604020202020204" pitchFamily="34" charset="0"/>
              <a:buChar char="•"/>
              <a:tabLst>
                <a:tab pos="800100" algn="l"/>
              </a:tabLst>
            </a:pPr>
            <a:r>
              <a:rPr lang="en-GB" sz="1800">
                <a:effectLst/>
                <a:latin typeface="Calibri" panose="020F0502020204030204" pitchFamily="34" charset="0"/>
                <a:ea typeface="Calibri" panose="020F0502020204030204" pitchFamily="34" charset="0"/>
                <a:cs typeface="Times New Roman" panose="02020603050405020304" pitchFamily="18" charset="0"/>
              </a:rPr>
              <a:t>3.18 % of the whole school population are Indian but only 1.83 % of the autistic school age population are Indian, Pakistani 4.42% of whole school but only 1.82% of the autistic population</a:t>
            </a:r>
          </a:p>
          <a:p>
            <a:pPr marL="285750" indent="-285750">
              <a:lnSpc>
                <a:spcPct val="107000"/>
              </a:lnSpc>
              <a:spcAft>
                <a:spcPts val="800"/>
              </a:spcAft>
              <a:buFont typeface="Arial" panose="020B0604020202020204" pitchFamily="34" charset="0"/>
              <a:buChar char="•"/>
              <a:tabLst>
                <a:tab pos="800100" algn="l"/>
              </a:tabLst>
            </a:pPr>
            <a:r>
              <a:rPr lang="en-GB" sz="1800">
                <a:effectLst/>
                <a:latin typeface="Calibri" panose="020F0502020204030204" pitchFamily="34" charset="0"/>
                <a:ea typeface="Calibri" panose="020F0502020204030204" pitchFamily="34" charset="0"/>
                <a:cs typeface="Times New Roman" panose="02020603050405020304" pitchFamily="18" charset="0"/>
              </a:rPr>
              <a:t>White British are also overrepresented, however this is due to other groups being under represented rather than an ‘over Dx trend’</a:t>
            </a:r>
          </a:p>
          <a:p>
            <a:pPr marL="285750" indent="-285750">
              <a:lnSpc>
                <a:spcPct val="107000"/>
              </a:lnSpc>
              <a:spcAft>
                <a:spcPts val="800"/>
              </a:spcAft>
              <a:buFont typeface="Arial" panose="020B0604020202020204" pitchFamily="34" charset="0"/>
              <a:buChar char="•"/>
              <a:tabLst>
                <a:tab pos="800100" algn="l"/>
              </a:tabLst>
            </a:pPr>
            <a:r>
              <a:rPr lang="en-GB" sz="1800">
                <a:effectLst/>
                <a:latin typeface="Calibri" panose="020F0502020204030204" pitchFamily="34" charset="0"/>
                <a:ea typeface="Calibri" panose="020F0502020204030204" pitchFamily="34" charset="0"/>
                <a:cs typeface="Times New Roman" panose="02020603050405020304" pitchFamily="18" charset="0"/>
              </a:rPr>
              <a:t>Gypsy Roma are underrepresented, </a:t>
            </a:r>
          </a:p>
          <a:p>
            <a:pPr marL="285750" indent="-285750">
              <a:lnSpc>
                <a:spcPct val="107000"/>
              </a:lnSpc>
              <a:spcAft>
                <a:spcPts val="800"/>
              </a:spcAft>
              <a:buFont typeface="Arial" panose="020B0604020202020204" pitchFamily="34" charset="0"/>
              <a:buChar char="•"/>
              <a:tabLst>
                <a:tab pos="800100" algn="l"/>
              </a:tabLst>
            </a:pPr>
            <a:r>
              <a:rPr lang="en-GB" sz="1800">
                <a:effectLst/>
                <a:latin typeface="Calibri" panose="020F0502020204030204" pitchFamily="34" charset="0"/>
                <a:ea typeface="Calibri" panose="020F0502020204030204" pitchFamily="34" charset="0"/>
                <a:cs typeface="Times New Roman" panose="02020603050405020304" pitchFamily="18" charset="0"/>
              </a:rPr>
              <a:t>‘white other’ under represented in the SEN autistic population </a:t>
            </a:r>
          </a:p>
          <a:p>
            <a:pPr marL="285750" indent="-285750">
              <a:lnSpc>
                <a:spcPct val="107000"/>
              </a:lnSpc>
              <a:spcAft>
                <a:spcPts val="800"/>
              </a:spcAft>
              <a:buFont typeface="Arial" panose="020B0604020202020204" pitchFamily="34" charset="0"/>
              <a:buChar char="•"/>
              <a:tabLst>
                <a:tab pos="800100" algn="l"/>
              </a:tabLst>
            </a:pPr>
            <a:r>
              <a:rPr lang="en-GB" sz="1800">
                <a:effectLst/>
                <a:latin typeface="Calibri" panose="020F0502020204030204" pitchFamily="34" charset="0"/>
                <a:ea typeface="Calibri" panose="020F0502020204030204" pitchFamily="34" charset="0"/>
                <a:cs typeface="Times New Roman" panose="02020603050405020304" pitchFamily="18" charset="0"/>
              </a:rPr>
              <a:t> 19% of the whole school population have English as an additional language but only 13% of those diagnosed autistic have English as first language</a:t>
            </a:r>
          </a:p>
          <a:p>
            <a:pPr>
              <a:lnSpc>
                <a:spcPct val="107000"/>
              </a:lnSpc>
              <a:spcAft>
                <a:spcPts val="800"/>
              </a:spcAft>
              <a:tabLst>
                <a:tab pos="800100" algn="l"/>
              </a:tabLst>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a:highlight>
                <a:srgbClr val="FFFF00"/>
              </a:highlight>
            </a:endParaRPr>
          </a:p>
        </p:txBody>
      </p:sp>
      <p:sp>
        <p:nvSpPr>
          <p:cNvPr id="4" name="Slide Number Placeholder 3"/>
          <p:cNvSpPr>
            <a:spLocks noGrp="1"/>
          </p:cNvSpPr>
          <p:nvPr>
            <p:ph type="sldNum" sz="quarter" idx="5"/>
          </p:nvPr>
        </p:nvSpPr>
        <p:spPr/>
        <p:txBody>
          <a:bodyPr/>
          <a:lstStyle/>
          <a:p>
            <a:fld id="{D93C84EB-5CD6-41F8-900B-C966B19D2F3B}" type="slidenum">
              <a:rPr lang="en-GB" smtClean="0"/>
              <a:t>8</a:t>
            </a:fld>
            <a:endParaRPr lang="en-GB"/>
          </a:p>
        </p:txBody>
      </p:sp>
    </p:spTree>
    <p:extLst>
      <p:ext uri="{BB962C8B-B14F-4D97-AF65-F5344CB8AC3E}">
        <p14:creationId xmlns:p14="http://schemas.microsoft.com/office/powerpoint/2010/main" val="39168336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Gemma</a:t>
            </a:r>
          </a:p>
          <a:p>
            <a:r>
              <a:rPr lang="en-GB"/>
              <a:t>Locally our data for referrals doesn’t reflect the national SEN data- low representation of black African</a:t>
            </a:r>
          </a:p>
          <a:p>
            <a:r>
              <a:rPr lang="en-GB"/>
              <a:t>But does reflect the low numbers for Indian, Chinese and white other</a:t>
            </a:r>
          </a:p>
          <a:p>
            <a:r>
              <a:rPr lang="en-GB"/>
              <a:t>White and black African</a:t>
            </a:r>
          </a:p>
        </p:txBody>
      </p:sp>
      <p:sp>
        <p:nvSpPr>
          <p:cNvPr id="4" name="Slide Number Placeholder 3"/>
          <p:cNvSpPr>
            <a:spLocks noGrp="1"/>
          </p:cNvSpPr>
          <p:nvPr>
            <p:ph type="sldNum" sz="quarter" idx="5"/>
          </p:nvPr>
        </p:nvSpPr>
        <p:spPr/>
        <p:txBody>
          <a:bodyPr/>
          <a:lstStyle/>
          <a:p>
            <a:fld id="{D93C84EB-5CD6-41F8-900B-C966B19D2F3B}" type="slidenum">
              <a:rPr lang="en-GB" smtClean="0"/>
              <a:t>9</a:t>
            </a:fld>
            <a:endParaRPr lang="en-GB"/>
          </a:p>
        </p:txBody>
      </p:sp>
    </p:spTree>
    <p:extLst>
      <p:ext uri="{BB962C8B-B14F-4D97-AF65-F5344CB8AC3E}">
        <p14:creationId xmlns:p14="http://schemas.microsoft.com/office/powerpoint/2010/main" val="36147326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6.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6.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1.png"/></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7.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5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9DA70695-2501-E77B-EFCA-F8982C3AF85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5" name="Graphic 4">
            <a:extLst>
              <a:ext uri="{FF2B5EF4-FFF2-40B4-BE49-F238E27FC236}">
                <a16:creationId xmlns:a16="http://schemas.microsoft.com/office/drawing/2014/main" id="{0573EA90-025A-92E5-9459-5C7BEE7EA5E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1443610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page image or video">
    <p:bg>
      <p:bgPr>
        <a:solidFill>
          <a:schemeClr val="bg1"/>
        </a:solidFill>
        <a:effectLst/>
      </p:bgPr>
    </p:bg>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3B91A3E3-F049-5B54-8336-88231750EE46}"/>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154069823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797241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6761053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85636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95D323A-2B78-EEBC-DA85-0E4EEC46D49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37E3B281-6DA1-3BF1-68F7-E4CBC8D2924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6509075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3AE35719-FA44-A163-BB88-1B8A4A44537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CC09AF1F-D92E-6A9B-3F0C-EFF7A5E317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743948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00B8516D-47D9-14C7-8A37-4D8EBA2DA18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5" name="Graphic 4">
            <a:extLst>
              <a:ext uri="{FF2B5EF4-FFF2-40B4-BE49-F238E27FC236}">
                <a16:creationId xmlns:a16="http://schemas.microsoft.com/office/drawing/2014/main" id="{6CD01A2E-B837-A6F6-D4AB-D9E7B471108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413167088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EEA4A-9A60-48E7-C783-1DF04B063848}"/>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CF2F90A-D115-B139-91F8-349D3090A69A}"/>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EF2C6D58-B907-2304-3A73-FE43477E1871}"/>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73939499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26B6548-23BD-98E4-9CD2-2878F478E76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927592-F46C-B92A-942C-96C668B8F3D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8950752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0"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0"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2C96D373-250A-B2CA-1130-B203D8FB427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93A7372-2C15-57D9-2B2B-79BD2F77404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7330053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65F8172A-3973-112E-D77F-1638E34FBE7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8A971DC-1654-C4EA-4403-B24156FCC37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417240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and text v1">
    <p:bg>
      <p:bgPr>
        <a:solidFill>
          <a:schemeClr val="bg1"/>
        </a:solidFill>
        <a:effectLst/>
      </p:bgPr>
    </p:bg>
    <p:spTree>
      <p:nvGrpSpPr>
        <p:cNvPr id="1" name=""/>
        <p:cNvGrpSpPr/>
        <p:nvPr/>
      </p:nvGrpSpPr>
      <p:grpSpPr>
        <a:xfrm>
          <a:off x="0" y="0"/>
          <a:ext cx="0" cy="0"/>
          <a:chOff x="0" y="0"/>
          <a:chExt cx="0" cy="0"/>
        </a:xfrm>
      </p:grpSpPr>
      <p:sp>
        <p:nvSpPr>
          <p:cNvPr id="5" name="Picture Placeholder 11">
            <a:extLst>
              <a:ext uri="{FF2B5EF4-FFF2-40B4-BE49-F238E27FC236}">
                <a16:creationId xmlns:a16="http://schemas.microsoft.com/office/drawing/2014/main" id="{2CACF877-98EB-C504-2170-B2D84E90BF7D}"/>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3" name="Graphic 2">
            <a:extLst>
              <a:ext uri="{FF2B5EF4-FFF2-40B4-BE49-F238E27FC236}">
                <a16:creationId xmlns:a16="http://schemas.microsoft.com/office/drawing/2014/main" id="{6B27849B-CB10-F1E0-A5A8-5B05A3F3F9E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F4178E48-5E26-7133-CEE5-105663E56BA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7" name="Title Placeholder 1">
            <a:extLst>
              <a:ext uri="{FF2B5EF4-FFF2-40B4-BE49-F238E27FC236}">
                <a16:creationId xmlns:a16="http://schemas.microsoft.com/office/drawing/2014/main" id="{59933AFB-C5B9-05B3-AA63-1283AF192037}"/>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BE189048-A4DC-8194-6856-2E45B35726CC}"/>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C0D125F2-CF42-C81F-11C5-AAA95CDA9FA9}"/>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2" name="Footer Placeholder 4">
            <a:extLst>
              <a:ext uri="{FF2B5EF4-FFF2-40B4-BE49-F238E27FC236}">
                <a16:creationId xmlns:a16="http://schemas.microsoft.com/office/drawing/2014/main" id="{10375886-2AF5-4107-AE31-D263FB07CDDA}"/>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3" name="Slide Number Placeholder 5">
            <a:extLst>
              <a:ext uri="{FF2B5EF4-FFF2-40B4-BE49-F238E27FC236}">
                <a16:creationId xmlns:a16="http://schemas.microsoft.com/office/drawing/2014/main" id="{32CB9AFF-7FE6-A460-A0CB-BB991494894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08713144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A7F04A8-0659-0BC0-1F60-0CA4207222E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112AB3F-B3C5-4D72-D499-17479169CD8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56241132"/>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CC283C8-455F-B22C-BEA9-7551685969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0A80B36-076B-4AA7-3AB4-F70EB30729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6655280"/>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8AAB078F-C61F-F400-75D1-C0E650759B7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04748025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7D8562E8-8EE1-F707-0B55-391E672885F3}"/>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ADBE6469-5230-F5E7-5350-4413AD46255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0FCAD50C-5473-7D00-E9F5-402EEA37672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19888C3B-D4C0-FCF9-B65B-9548EC0BCB7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1283586-8F79-3E56-6709-FA9D1E6159B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2D49DF9A-7E25-18BB-6501-FA58CEF9F928}"/>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101B4DAC-4FDE-E171-9C79-FF47ACD4B76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93C7CB9D-FF0F-140C-45B7-E43A53DB6C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71778950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DF92AAE4-E1DF-DFF2-3A75-00998EF265CE}"/>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A977D85-B4DF-47E5-6C71-68A171043B93}"/>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AA1373D1-1158-3D20-DC3D-0FA72752B9E2}"/>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E908BB2D-E9C9-5813-EBA4-18F79E8EB06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62E33571-634F-C20F-9F05-D717F78D32B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5511362B-B5AD-3EE7-533E-A4F1F576E26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77B9D4EA-0328-4677-CC9B-EAD14819EB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26430A9F-7417-2F65-0374-C906EBF00F4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7825614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2AD944FB-0179-DD12-A466-F07875F378A2}"/>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B9A33BE5-B184-D376-8DF7-2B1964933F70}"/>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DF793601-8B4C-CFE5-553C-99E510782D8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549315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EE8C31F9-4188-ABD5-E59C-BFECC762CDEB}"/>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B6D199E5-97A7-BECE-B5FB-AA0E589FBF3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10623F9-0289-6176-39D6-A10C7311DA4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4576215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C4C8669-4406-D169-EC0D-D6A27A2F23C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A0E0C231-FE73-E51A-3F12-69B193BBFE4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DCE1066-E500-2767-8998-5A150A7EC35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541296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D03EE39-10B2-73D2-1393-27923655DBD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88D327CD-3202-365A-43EA-E7A1F8E96B3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08E20F9-2E66-AE56-346F-E4B145573C26}"/>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CEEA7794-4B4F-F598-A175-44B2B16E0EE9}"/>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2977DE28-957E-B147-E156-648406ABC738}"/>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83765525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DABEBCFA-51F6-E69F-BE22-155AFF9542B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29AB000-5357-40B7-095A-4090EA2B73B7}"/>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F0A8F6F1-9EB1-1E30-5F3D-4D45417E41A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7457059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and text v2">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7040CE-A94D-AA9F-2647-AFA5B8425771}"/>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3" name="Text Placeholder 12">
            <a:extLst>
              <a:ext uri="{FF2B5EF4-FFF2-40B4-BE49-F238E27FC236}">
                <a16:creationId xmlns:a16="http://schemas.microsoft.com/office/drawing/2014/main" id="{20F49C91-0553-D74D-2497-E699C5393217}"/>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4" name="Content Placeholder 15">
            <a:extLst>
              <a:ext uri="{FF2B5EF4-FFF2-40B4-BE49-F238E27FC236}">
                <a16:creationId xmlns:a16="http://schemas.microsoft.com/office/drawing/2014/main" id="{D63F3000-138E-2A82-B6ED-0E923DAF35BA}"/>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6" name="Picture Placeholder 11">
            <a:extLst>
              <a:ext uri="{FF2B5EF4-FFF2-40B4-BE49-F238E27FC236}">
                <a16:creationId xmlns:a16="http://schemas.microsoft.com/office/drawing/2014/main" id="{2230340E-87C8-BAF7-89D1-25433C9E30BA}"/>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E02E724E-A288-EFC3-E3BB-BE3CABCA3ACC}"/>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1" name="Graphic 10">
            <a:extLst>
              <a:ext uri="{FF2B5EF4-FFF2-40B4-BE49-F238E27FC236}">
                <a16:creationId xmlns:a16="http://schemas.microsoft.com/office/drawing/2014/main" id="{C2BB48BA-E4D7-01A5-235A-B675AB14142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2" name="Footer Placeholder 4">
            <a:extLst>
              <a:ext uri="{FF2B5EF4-FFF2-40B4-BE49-F238E27FC236}">
                <a16:creationId xmlns:a16="http://schemas.microsoft.com/office/drawing/2014/main" id="{EDC605D0-8A67-116B-F38D-738685542D77}"/>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4" name="Slide Number Placeholder 5">
            <a:extLst>
              <a:ext uri="{FF2B5EF4-FFF2-40B4-BE49-F238E27FC236}">
                <a16:creationId xmlns:a16="http://schemas.microsoft.com/office/drawing/2014/main" id="{79C74E85-CCD9-756F-E57A-188000714F0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97417523"/>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6564238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932510563"/>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4767556"/>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8D9EEB7-B7AB-1C64-A605-EF36D3FFBBF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98ACCD27-71CC-F356-2FBD-08588D559CB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934264666"/>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917D1B03-4E4C-6186-9FF9-B3CE964321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4E928B4F-3265-2263-5059-1418E9ED8E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619625"/>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effectLst/>
              </a:defRPr>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effectLst/>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B91F82F2-0A6F-6A9F-373C-171253D5E9A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7668504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57C52-1CB5-33E3-B149-EAB12729175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9784F17C-6E19-B547-2E5A-436DE8D943B1}"/>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7DEB4A28-AC6D-EC48-BC79-45434858BABC}"/>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86883805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AFD773E-2150-96AA-393D-A238DD62DBD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DB4E834-52E2-2CB9-48D2-3F87AFD2BE3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90149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DF77387A-CEA4-C08B-EBCD-990ADDEEAEE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00FB76A-7C7D-A6E7-84B4-B4D0176FE5F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6021688"/>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1FE00DE-C468-A7DC-57DA-3D7B609B9F2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836C09-33F0-7683-FC8A-7E3AA4F109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448250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mage and text v1">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1" name="Picture Placeholder 11">
            <a:extLst>
              <a:ext uri="{FF2B5EF4-FFF2-40B4-BE49-F238E27FC236}">
                <a16:creationId xmlns:a16="http://schemas.microsoft.com/office/drawing/2014/main" id="{2CB57F59-3C57-C85A-4795-3FD9AD5D848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Footer Placeholder 4">
            <a:extLst>
              <a:ext uri="{FF2B5EF4-FFF2-40B4-BE49-F238E27FC236}">
                <a16:creationId xmlns:a16="http://schemas.microsoft.com/office/drawing/2014/main" id="{D0BE81EC-17A2-AF37-8B15-8B6D9CEC691B}"/>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7D633C40-011D-9E95-0EE5-FEDBCC39FE1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026721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68BB6DF-82DA-20B1-861B-A213B26A056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D5341A7-FDFF-1392-D929-D43A7017E5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63780524"/>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7CA6640-69D1-E70A-2655-F0B4DAED05F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20949-F19A-616C-68AF-17C31119633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160928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9F8F3E0F-50EB-D7D9-1094-CBFCDE3AA38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4662988"/>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6FD188F-21FA-C8C6-3224-86E0C1A098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CC7FA05C-26C0-ABC7-F829-9277AFCB4F5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D9449682-B281-CE89-4793-ABF5A537F33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16841A6-ADBE-FF46-5903-3F2515996B6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500C2E1B-96D9-6987-FD2D-4DD6C85E6B7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1FE950B5-7673-85AA-4B5D-328A2464DAFE}"/>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9ABC8A8A-E3E4-EAE3-E338-CA0EC14D710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74A7B0C-79A2-5881-24CD-81CB8D23A52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3849828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2A2BBA4F-C36D-F323-4D63-166E891C695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3EF9C6BA-D1C2-C4AA-F310-A6CF2F03783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F4A69417-9EB9-4AB5-1760-4866F51D6699}"/>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349A9E11-872C-1A48-5919-42AD1003B991}"/>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8527B8A-DFCB-809E-5EF8-489A4F74AF6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578ED61-F222-E36E-4434-172A03EA82D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E7AE6D1-96FE-506D-672C-C342A426D8D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30AF7C1B-AF7C-0268-014E-B3408A95802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7095284"/>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Picture Placeholder 11">
            <a:extLst>
              <a:ext uri="{FF2B5EF4-FFF2-40B4-BE49-F238E27FC236}">
                <a16:creationId xmlns:a16="http://schemas.microsoft.com/office/drawing/2014/main" id="{234864E0-2D0C-04DE-49AD-1E08E6C2807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Footer Placeholder 4">
            <a:extLst>
              <a:ext uri="{FF2B5EF4-FFF2-40B4-BE49-F238E27FC236}">
                <a16:creationId xmlns:a16="http://schemas.microsoft.com/office/drawing/2014/main" id="{86C77142-FD44-791C-459E-0233791EEC0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A412CDE-5708-F6B5-F4F8-FE0BC50FCA3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079484678"/>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2AFA8F0D-AE72-0FE4-8BB8-4E4CE972E7E1}"/>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ABF7C28-6C88-F213-D23A-E4C9BF929CB3}"/>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3F81DB3-B63A-FF1F-74C0-2D30FDEDAA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6888772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94AA410-AD0C-3427-D1EA-96A87F50BB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37502F48-F88D-F6C0-5AB1-ADAC63DAAB94}"/>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BDB20B8-FE68-934B-C748-AC5CD51698E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232995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F5D07C09-A3CF-199A-4C35-C21D40729DC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B023360-2D40-9E30-AF64-F725792B25F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42A38A2A-5040-F852-AAFD-179D3B4A07A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1B567259-CC7A-9907-9C5C-ED340D7F1A12}"/>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1846CAEF-979B-73A3-E5AC-BA314E4CDD7D}"/>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123665714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5B82023-1872-0B29-989D-7CBF191A9A6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8DFA1E0-4D75-34F7-6C42-F43C7C3062E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70A74EAE-B58D-D189-4BBA-8A2F041A791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6307640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image and text v2">
    <p:bg>
      <p:bgPr>
        <a:solidFill>
          <a:schemeClr val="bg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4" name="Picture Placeholder 11">
            <a:extLst>
              <a:ext uri="{FF2B5EF4-FFF2-40B4-BE49-F238E27FC236}">
                <a16:creationId xmlns:a16="http://schemas.microsoft.com/office/drawing/2014/main" id="{BC30E919-61CD-A0E3-FBE6-8B10FDC911ED}"/>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5" name="Content Placeholder 15">
            <a:extLst>
              <a:ext uri="{FF2B5EF4-FFF2-40B4-BE49-F238E27FC236}">
                <a16:creationId xmlns:a16="http://schemas.microsoft.com/office/drawing/2014/main" id="{FB6437F4-92A5-139A-A9C4-A697581FC02F}"/>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2" name="Footer Placeholder 4">
            <a:extLst>
              <a:ext uri="{FF2B5EF4-FFF2-40B4-BE49-F238E27FC236}">
                <a16:creationId xmlns:a16="http://schemas.microsoft.com/office/drawing/2014/main" id="{F2B071D6-2E80-5842-B9C1-E84C09937430}"/>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266678E-B6BC-A6EA-D020-113EF97B100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96369369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014965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06121613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4701792"/>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BAE741EF-635A-4E59-4403-5B55187D38B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797062926"/>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8EE6A203-953B-F765-6783-29C1BD92380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8445A163-7644-9D8A-EB2E-28984EDD30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6843288"/>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E0CCC095-955B-D9F3-283A-32753ECE893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84897601"/>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D4781-1C8C-B937-E1C2-FCEDE435CA4B}"/>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1ACB45A-9CCC-6722-54ED-52BA6BABC369}"/>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B9572808-1082-6FB6-DCD6-6F1E6E85F4C3}"/>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970790591"/>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D2B6D9E-78DC-4BD7-99DC-AC97577D227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7F3B840-7876-ED52-62F7-51A72E3AEBC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39836836"/>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05619290-7131-DE45-ABC9-63620DD2597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ADA537A-A761-3202-0BBF-1042C373A6E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21670284"/>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DC61929-8F81-8E3F-5B37-AC1E2370DBB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D62D4CB-7A56-0826-7F76-884D72498E5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61975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or quote slide">
    <p:bg>
      <p:bgPr>
        <a:solidFill>
          <a:schemeClr val="bg1"/>
        </a:solidFill>
        <a:effectLst/>
      </p:bgPr>
    </p:bg>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79347"/>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3FFC4DE-4136-486C-252C-5AD4A808106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45C2996C-6DB5-A199-8218-F2160223F17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8B3A5009-B28B-F2B8-8E32-188E9E05E15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55005321"/>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D3BE9F83-B8A7-9BDA-17F7-6020B97831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77B933CD-FD5A-4ADC-D6B5-2E70E11D8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629388229"/>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5BF1CF5D-732D-66D4-7289-6849D80691F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42FBA9-DFD7-6B49-A916-BF71EF1E5BC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71952786"/>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66DFE02-3922-DB47-CDA2-397BECDB411A}"/>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656593959"/>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0C5DD64-2FBA-3D50-B525-3B0F9FF669ED}"/>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96BFD3AA-01A6-8D07-F391-FBD97C3FD6E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D53D977-2176-6777-0E68-DE82DCCB0E7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E76CF5E8-FCC3-3384-753F-AE1743390CE2}"/>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387FE47-5CE4-76C2-401E-9B38A759E2FB}"/>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415A27B3-E04F-BBBE-E564-AB652B3A073D}"/>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F3C17ED6-A7B8-C6F3-C41A-0AD1A338ECA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F8E3EF6-8E6B-A779-2C5C-A1D5FD4950D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703479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A3A1727-81A1-4552-4F24-80C1424945A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D83D3F35-FEC2-3BA5-3DC1-38337AD035EA}"/>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197604C7-F06F-849B-20BD-46B562A01EB8}"/>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5AA07DC2-5304-16B2-0B9E-0BB6EB66843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0BFA2E6-1EE5-77CD-0CD7-CA9E98BD503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9D09C5-D351-4D31-17CE-13FBB135322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1EC6865-AD23-AEFF-4546-213FA1851B9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EBBC4821-2989-7761-E9AF-7EA0D1F3444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70523396"/>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42CD5777-D403-D912-494B-0905096EF3F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DFD9431A-7D7E-AFBA-5505-9993405578D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52577F9C-FD22-6936-3105-12AA090002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207745456"/>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53796BA5-A70C-F0B3-9FE1-8681A2A2324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32AB0CF0-82F4-B496-9D61-A56C93B073B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CA416B78-0B43-E22D-66BD-0B6774CEACC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088845355"/>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39976" y="503550"/>
            <a:ext cx="651959" cy="936000"/>
          </a:xfrm>
          <a:prstGeom prst="rect">
            <a:avLst/>
          </a:prstGeom>
        </p:spPr>
      </p:pic>
      <p:sp>
        <p:nvSpPr>
          <p:cNvPr id="2" name="Footer Placeholder 4">
            <a:extLst>
              <a:ext uri="{FF2B5EF4-FFF2-40B4-BE49-F238E27FC236}">
                <a16:creationId xmlns:a16="http://schemas.microsoft.com/office/drawing/2014/main" id="{59F9C20D-FEBF-C9AE-EA3D-C0B6DE6CE25A}"/>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B515C16E-2237-3D9A-42B4-89AFD6A64B8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17203981"/>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6D3F15A-7755-86DE-90BB-0D71CDB936F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EC20356-2F46-1123-55FF-DFD2EB2FF30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C44EC55B-D7E4-4053-92B8-FB66A47B932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6E17B8E3-039A-9E03-CDB5-5927B8818E27}"/>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CBC1056B-5EA8-4877-62BF-4137149AD9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605207883"/>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705060B-5843-BB4A-6A03-62247147D95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523E454-FB1D-0609-FC56-53FA95543E9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57C9E13D-98B4-1488-C4A7-99C32395D8AA}"/>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6561507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rtner Logo v1">
    <p:bg>
      <p:bgPr>
        <a:solidFill>
          <a:schemeClr val="bg1"/>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9A4667DD-C338-BED4-997B-55E10BCF384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13" name="Straight Connector 12">
            <a:extLst>
              <a:ext uri="{FF2B5EF4-FFF2-40B4-BE49-F238E27FC236}">
                <a16:creationId xmlns:a16="http://schemas.microsoft.com/office/drawing/2014/main" id="{6326FD46-2E55-87FF-F0B3-A17A0C3DF6F8}"/>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Picture Placeholder 11">
            <a:extLst>
              <a:ext uri="{FF2B5EF4-FFF2-40B4-BE49-F238E27FC236}">
                <a16:creationId xmlns:a16="http://schemas.microsoft.com/office/drawing/2014/main" id="{D282104C-1BBA-3D79-5319-A46C88E85C5C}"/>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15" name="Straight Connector 14">
            <a:extLst>
              <a:ext uri="{FF2B5EF4-FFF2-40B4-BE49-F238E27FC236}">
                <a16:creationId xmlns:a16="http://schemas.microsoft.com/office/drawing/2014/main" id="{CE8D4A99-E1E1-3139-1236-6EA3B7C13551}"/>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6" name="Picture Placeholder 11">
            <a:extLst>
              <a:ext uri="{FF2B5EF4-FFF2-40B4-BE49-F238E27FC236}">
                <a16:creationId xmlns:a16="http://schemas.microsoft.com/office/drawing/2014/main" id="{B52B6039-B8A2-14D4-A5B5-B1C6596497BC}"/>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39976" y="503550"/>
            <a:ext cx="651959" cy="936000"/>
          </a:xfrm>
          <a:prstGeom prst="rect">
            <a:avLst/>
          </a:prstGeom>
        </p:spPr>
      </p:pic>
    </p:spTree>
    <p:extLst>
      <p:ext uri="{BB962C8B-B14F-4D97-AF65-F5344CB8AC3E}">
        <p14:creationId xmlns:p14="http://schemas.microsoft.com/office/powerpoint/2010/main" val="2134019111"/>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999618034"/>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994283043"/>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15029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rtner Logo v2">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484AF844-7532-EA26-6DF9-7821D6DAAA2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FF3443A7-ED34-25B2-4D80-A6F4038F79F9}"/>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CE34DAB9-73AF-CCFF-D154-A20EF66F3EE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31225717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ank you v1">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8194210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ank you v2">
    <p:bg>
      <p:bgPr>
        <a:solidFill>
          <a:schemeClr val="bg1"/>
        </a:solidFill>
        <a:effectLst/>
      </p:bgPr>
    </p:bg>
    <p:spTree>
      <p:nvGrpSpPr>
        <p:cNvPr id="1" name=""/>
        <p:cNvGrpSpPr/>
        <p:nvPr/>
      </p:nvGrpSpPr>
      <p:grpSpPr>
        <a:xfrm>
          <a:off x="0" y="0"/>
          <a:ext cx="0" cy="0"/>
          <a:chOff x="0" y="0"/>
          <a:chExt cx="0" cy="0"/>
        </a:xfrm>
      </p:grpSpPr>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
        <p:nvSpPr>
          <p:cNvPr id="11" name="Title Placeholder 1">
            <a:extLst>
              <a:ext uri="{FF2B5EF4-FFF2-40B4-BE49-F238E27FC236}">
                <a16:creationId xmlns:a16="http://schemas.microsoft.com/office/drawing/2014/main" id="{10B7C26A-DD06-48F4-6F84-2D4126BA4271}"/>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Tree>
    <p:extLst>
      <p:ext uri="{BB962C8B-B14F-4D97-AF65-F5344CB8AC3E}">
        <p14:creationId xmlns:p14="http://schemas.microsoft.com/office/powerpoint/2010/main" val="1003467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337AF688-F2F4-5A61-7DEC-E4536AC7662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BA0E0DF3-0C51-3B21-3B96-9D21D637379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816583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3577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54882-B859-48C8-B445-F1B842547EC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676C863-1FEB-4CF9-B5E5-183E7E4579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CA598B9-01E2-465C-A0D2-353DEEA7C821}"/>
              </a:ext>
            </a:extLst>
          </p:cNvPr>
          <p:cNvSpPr>
            <a:spLocks noGrp="1"/>
          </p:cNvSpPr>
          <p:nvPr>
            <p:ph type="dt" sz="half" idx="10"/>
          </p:nvPr>
        </p:nvSpPr>
        <p:spPr/>
        <p:txBody>
          <a:bodyPr/>
          <a:lstStyle/>
          <a:p>
            <a:fld id="{05AF9FF4-9583-400A-B3E5-E3B57493415A}" type="datetimeFigureOut">
              <a:rPr lang="en-GB" smtClean="0"/>
              <a:t>26/08/2025</a:t>
            </a:fld>
            <a:endParaRPr lang="en-GB"/>
          </a:p>
        </p:txBody>
      </p:sp>
      <p:sp>
        <p:nvSpPr>
          <p:cNvPr id="5" name="Footer Placeholder 4">
            <a:extLst>
              <a:ext uri="{FF2B5EF4-FFF2-40B4-BE49-F238E27FC236}">
                <a16:creationId xmlns:a16="http://schemas.microsoft.com/office/drawing/2014/main" id="{27FA068C-F212-44B6-87A9-CCFF15D7B20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C7D16D0-5EF8-4D1A-8660-6DF451FB1A02}"/>
              </a:ext>
            </a:extLst>
          </p:cNvPr>
          <p:cNvSpPr>
            <a:spLocks noGrp="1"/>
          </p:cNvSpPr>
          <p:nvPr>
            <p:ph type="sldNum" sz="quarter" idx="12"/>
          </p:nvPr>
        </p:nvSpPr>
        <p:spPr/>
        <p:txBody>
          <a:bodyPr/>
          <a:lstStyle/>
          <a:p>
            <a:fld id="{45EEA6CA-F085-4428-A95E-44C321056300}" type="slidenum">
              <a:rPr lang="en-GB" smtClean="0"/>
              <a:t>‹#›</a:t>
            </a:fld>
            <a:endParaRPr lang="en-GB"/>
          </a:p>
        </p:txBody>
      </p:sp>
    </p:spTree>
    <p:extLst>
      <p:ext uri="{BB962C8B-B14F-4D97-AF65-F5344CB8AC3E}">
        <p14:creationId xmlns:p14="http://schemas.microsoft.com/office/powerpoint/2010/main" val="27796210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C6206-05BB-44DB-9303-6D4F53A8ECA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3763C61-DA11-4204-91F3-F13EC43784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40194E9-2350-4CC3-B8D6-121F088B3564}"/>
              </a:ext>
            </a:extLst>
          </p:cNvPr>
          <p:cNvSpPr>
            <a:spLocks noGrp="1"/>
          </p:cNvSpPr>
          <p:nvPr>
            <p:ph type="dt" sz="half" idx="10"/>
          </p:nvPr>
        </p:nvSpPr>
        <p:spPr/>
        <p:txBody>
          <a:bodyPr/>
          <a:lstStyle/>
          <a:p>
            <a:fld id="{05AF9FF4-9583-400A-B3E5-E3B57493415A}" type="datetimeFigureOut">
              <a:rPr lang="en-GB" smtClean="0"/>
              <a:t>26/08/2025</a:t>
            </a:fld>
            <a:endParaRPr lang="en-GB"/>
          </a:p>
        </p:txBody>
      </p:sp>
      <p:sp>
        <p:nvSpPr>
          <p:cNvPr id="5" name="Footer Placeholder 4">
            <a:extLst>
              <a:ext uri="{FF2B5EF4-FFF2-40B4-BE49-F238E27FC236}">
                <a16:creationId xmlns:a16="http://schemas.microsoft.com/office/drawing/2014/main" id="{3F93E4FB-BCD1-4D1D-BFBE-F9F6778BCED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C69364B-12B1-409D-A252-A4549DA71CBE}"/>
              </a:ext>
            </a:extLst>
          </p:cNvPr>
          <p:cNvSpPr>
            <a:spLocks noGrp="1"/>
          </p:cNvSpPr>
          <p:nvPr>
            <p:ph type="sldNum" sz="quarter" idx="12"/>
          </p:nvPr>
        </p:nvSpPr>
        <p:spPr/>
        <p:txBody>
          <a:bodyPr/>
          <a:lstStyle/>
          <a:p>
            <a:fld id="{45EEA6CA-F085-4428-A95E-44C321056300}" type="slidenum">
              <a:rPr lang="en-GB" smtClean="0"/>
              <a:t>‹#›</a:t>
            </a:fld>
            <a:endParaRPr lang="en-GB"/>
          </a:p>
        </p:txBody>
      </p:sp>
    </p:spTree>
    <p:extLst>
      <p:ext uri="{BB962C8B-B14F-4D97-AF65-F5344CB8AC3E}">
        <p14:creationId xmlns:p14="http://schemas.microsoft.com/office/powerpoint/2010/main" val="2728554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12D959CA-205F-61E0-E849-0515F946BCD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26984148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242DDC41-069C-6569-FD8D-DA3442F2A3D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3FDC7C16-2B7D-58D4-01ED-D324386376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87870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hapter slide">
    <p:bg>
      <p:bgPr>
        <a:solidFill>
          <a:schemeClr val="bg1"/>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37325653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only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C878F-115A-2E4B-2DD5-883A8478AE7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0DEBCBA2-980E-EB6A-96D1-DA26D706785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AD2D7A4D-2DF2-9658-F124-D3258C09825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650817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xt only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DC57794E-F310-4D49-6A04-DB1BE6A40DA3}"/>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B6B6C7A-ABDE-E96E-4925-133771EC299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440058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slide">
    <p:bg>
      <p:bgPr>
        <a:solidFill>
          <a:schemeClr val="bg1"/>
        </a:solidFill>
        <a:effectLst/>
      </p:bgPr>
    </p:bg>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5" name="Footer Placeholder 4">
            <a:extLst>
              <a:ext uri="{FF2B5EF4-FFF2-40B4-BE49-F238E27FC236}">
                <a16:creationId xmlns:a16="http://schemas.microsoft.com/office/drawing/2014/main" id="{0171C24B-12B7-0554-7338-E5606F2B75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3817862-307E-AF7C-BB5A-27151186CE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25227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bg1"/>
        </a:solidFill>
        <a:effectLst/>
      </p:bgPr>
    </p:bg>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6106CB4-AC58-14FD-F861-6D4E32A9704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27F24AA-293B-0768-DE23-1F5E04F4E9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93372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slide">
    <p:bg>
      <p:bgPr>
        <a:solidFill>
          <a:schemeClr val="bg1"/>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38215868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xt and graph slide">
    <p:bg>
      <p:bgPr>
        <a:solidFill>
          <a:schemeClr val="bg1"/>
        </a:solidFill>
        <a:effectLst/>
      </p:bgPr>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81823BB-39B4-3DFB-5031-B13325159E1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29EF935-4943-31DC-7AAC-7C1DB03F83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766921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ext and table slide">
    <p:bg>
      <p:bgPr>
        <a:solidFill>
          <a:schemeClr val="bg1"/>
        </a:solidFill>
        <a:effectLst/>
      </p:bgPr>
    </p:bg>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445808C7-E9C2-576C-1081-FCC08E0452E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5605128-C4BA-81A1-674F-E6C5A48638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9344972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ull page image or video">
    <p:bg>
      <p:bgPr>
        <a:solidFill>
          <a:schemeClr val="bg1"/>
        </a:solidFill>
        <a:effectLst/>
      </p:bgPr>
    </p:bg>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2BF3D1E0-7FC9-4E89-DFE7-5165B59500DE}"/>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13275351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Image and text_v1">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D467372-F32E-DE9A-90D5-43011C637B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9AF3E014-79B3-303B-9C48-044DCEB17D24}"/>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11" name="Graphic 10">
            <a:extLst>
              <a:ext uri="{FF2B5EF4-FFF2-40B4-BE49-F238E27FC236}">
                <a16:creationId xmlns:a16="http://schemas.microsoft.com/office/drawing/2014/main" id="{A628D210-0C84-971E-A26F-3B2FE440CD8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2" name="Graphic 11">
            <a:extLst>
              <a:ext uri="{FF2B5EF4-FFF2-40B4-BE49-F238E27FC236}">
                <a16:creationId xmlns:a16="http://schemas.microsoft.com/office/drawing/2014/main" id="{40909806-D6C8-D851-C1D5-EB899EC0915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3" name="Content Placeholder 15">
            <a:extLst>
              <a:ext uri="{FF2B5EF4-FFF2-40B4-BE49-F238E27FC236}">
                <a16:creationId xmlns:a16="http://schemas.microsoft.com/office/drawing/2014/main" id="{D4F384C1-07C3-D90A-BDA7-8B66B59C618A}"/>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4" name="Text Placeholder 13">
            <a:extLst>
              <a:ext uri="{FF2B5EF4-FFF2-40B4-BE49-F238E27FC236}">
                <a16:creationId xmlns:a16="http://schemas.microsoft.com/office/drawing/2014/main" id="{235E5D7F-8A7C-6EE9-409A-E74DEE1CEBD0}"/>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7" name="Footer Placeholder 4">
            <a:extLst>
              <a:ext uri="{FF2B5EF4-FFF2-40B4-BE49-F238E27FC236}">
                <a16:creationId xmlns:a16="http://schemas.microsoft.com/office/drawing/2014/main" id="{4CC3C885-19BC-3E17-8A93-2B1A7E5C25BA}"/>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8" name="Slide Number Placeholder 5">
            <a:extLst>
              <a:ext uri="{FF2B5EF4-FFF2-40B4-BE49-F238E27FC236}">
                <a16:creationId xmlns:a16="http://schemas.microsoft.com/office/drawing/2014/main" id="{5BD7BD88-0848-5288-8AA9-8D97F76E2B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110475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mage and text_v2">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3764D63-5C2F-1B66-30E7-13032CD0152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CEDADC40-EB9F-9244-18DC-21FE7EA2B7F6}"/>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945CD228-5C19-1634-812F-0C8358B850A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7FDB7BE5-FC74-185C-85FC-5BDDD3CA02D6}"/>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14" name="Graphic 13">
            <a:extLst>
              <a:ext uri="{FF2B5EF4-FFF2-40B4-BE49-F238E27FC236}">
                <a16:creationId xmlns:a16="http://schemas.microsoft.com/office/drawing/2014/main" id="{F5562BB3-0997-BC2D-7EBE-6E4EA273BB0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5" name="Graphic 14">
            <a:extLst>
              <a:ext uri="{FF2B5EF4-FFF2-40B4-BE49-F238E27FC236}">
                <a16:creationId xmlns:a16="http://schemas.microsoft.com/office/drawing/2014/main" id="{9EDA59FE-8335-3268-B2CF-917AF8947C3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C2BA5C64-269D-2E74-1B77-B48FA5234BA4}"/>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18F90CE-BCFD-6C99-EE37-9DA7FA4698A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524311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hree image and text_v1">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E24D8582-267A-62B0-6375-52FBB6A95F0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30A0D45-92CE-4AA7-0114-549FDCB72176}"/>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F042A49D-B936-0FB8-BC5C-EBB1B67D30C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5405591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hree image and text_v2">
    <p:bg>
      <p:bgPr>
        <a:solidFill>
          <a:schemeClr val="bg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B2A602F-B51D-0A59-07FD-1AC1CD15187D}"/>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132C6EBF-FD95-51E3-4F10-A159FCE953E5}"/>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A5E30C0-4484-78A3-EDD5-F263669F806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00815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tatement or quote slide">
    <p:bg>
      <p:bgPr>
        <a:solidFill>
          <a:schemeClr val="bg1"/>
        </a:solidFill>
        <a:effectLst/>
      </p:bgPr>
    </p:bg>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79347"/>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74D56FB0-D78B-9032-79F0-56E6DDE956EE}"/>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5A2079FD-87C4-04AC-B43C-4BEE080B3A5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054996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Partner Logo v1">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6A951A39-DA62-980B-B3A2-7EF27E6214A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80A355D-9A11-0C00-0302-0D717A40C84F}"/>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A2A98AE3-E1CB-23AE-7F02-F930EFE8988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436258FE-C9AE-8A0E-063C-420B921D82DA}"/>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E759C60-4DB6-D24A-3C87-CC2390CF4D97}"/>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pic>
        <p:nvPicPr>
          <p:cNvPr id="8" name="Graphic 7">
            <a:extLst>
              <a:ext uri="{FF2B5EF4-FFF2-40B4-BE49-F238E27FC236}">
                <a16:creationId xmlns:a16="http://schemas.microsoft.com/office/drawing/2014/main" id="{5E3B0B68-0551-E511-1F5F-B2343E9FDFA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01815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artner Logo v2">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7D918510-412A-5F29-812E-B643D993E17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B9C3BC3-4C83-7298-19AB-051EAF34866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49DFEBA-8C45-97E6-528F-BBB76271D6E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5B81EFBC-5DDF-0E56-4D9D-6E91752BE44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136375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CF9BD1-A4DD-6A62-9BB5-F304498F64C0}"/>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BB37A09F-609D-6141-5F28-1FE05BC4218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516419A-B37A-74F5-E24E-782EAA1AB77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370092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hank you v1">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388688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hank you v2">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29904057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66176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BF418D34-AA8E-4C99-3102-43E12059DF8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10" name="Graphic 9">
            <a:extLst>
              <a:ext uri="{FF2B5EF4-FFF2-40B4-BE49-F238E27FC236}">
                <a16:creationId xmlns:a16="http://schemas.microsoft.com/office/drawing/2014/main" id="{2D7BF2ED-E99A-D2EF-2890-A53F927BF12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161635814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FA911AAD-4208-8246-6AB8-9DCDFD5BEB2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20EDB3FE-29B0-955B-6F8E-FE051344F0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74019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187656560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only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B1DC5-77ED-1128-2382-8A5E015C863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76F1B0A0-49FC-C371-5B5A-33B1F5347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7C1DBD9-EBBE-9171-3AA4-352B52A45B8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971944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2" name="Footer Placeholder 4">
            <a:extLst>
              <a:ext uri="{FF2B5EF4-FFF2-40B4-BE49-F238E27FC236}">
                <a16:creationId xmlns:a16="http://schemas.microsoft.com/office/drawing/2014/main" id="{27BCE634-ACEE-FFB5-E0D7-9D56B011133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65CBC7E4-9C3A-0FAB-A51A-2ADF61DE12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4013419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 name="Footer Placeholder 4">
            <a:extLst>
              <a:ext uri="{FF2B5EF4-FFF2-40B4-BE49-F238E27FC236}">
                <a16:creationId xmlns:a16="http://schemas.microsoft.com/office/drawing/2014/main" id="{09E7A86D-8F1D-D88D-2E13-791D64D8412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BA476C45-3BB1-C759-2CEC-03705A4A796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964540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D183A231-C99C-C6FF-B4C9-43E5D4A90FA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387C9CD-7603-D725-4916-6660C84EE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3456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1" name="Content Placeholder 15">
            <a:extLst>
              <a:ext uri="{FF2B5EF4-FFF2-40B4-BE49-F238E27FC236}">
                <a16:creationId xmlns:a16="http://schemas.microsoft.com/office/drawing/2014/main" id="{A3BBA274-D5FA-81FC-EF2A-782133FFBF8D}"/>
              </a:ext>
            </a:extLst>
          </p:cNvPr>
          <p:cNvSpPr>
            <a:spLocks noGrp="1"/>
          </p:cNvSpPr>
          <p:nvPr>
            <p:ph sz="quarter" idx="19"/>
          </p:nvPr>
        </p:nvSpPr>
        <p:spPr>
          <a:xfrm>
            <a:off x="499732" y="1888476"/>
            <a:ext cx="11192533" cy="3567600"/>
          </a:xfrm>
          <a:prstGeom prst="rect">
            <a:avLst/>
          </a:prstGeom>
        </p:spPr>
        <p:txBody>
          <a:bodyPr/>
          <a:lstStyle>
            <a:lvl1pPr>
              <a:lnSpc>
                <a:spcPct val="104000"/>
              </a:lnSpc>
              <a:defRPr sz="1400" b="0" i="0"/>
            </a:lvl1pPr>
          </a:lstStyle>
          <a:p>
            <a:endParaRPr lang="en-GB"/>
          </a:p>
        </p:txBody>
      </p:sp>
      <p:sp>
        <p:nvSpPr>
          <p:cNvPr id="5" name="Footer Placeholder 4">
            <a:extLst>
              <a:ext uri="{FF2B5EF4-FFF2-40B4-BE49-F238E27FC236}">
                <a16:creationId xmlns:a16="http://schemas.microsoft.com/office/drawing/2014/main" id="{889B92C1-F22F-9E51-6976-3986B0F6A52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2940EE97-C53A-24F1-7226-4B77D930213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7581530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58D36ED-B780-0F62-B431-99977879332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5DD79F2-69A0-AD15-9D88-B2A99ECF659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140779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931139F-D5F0-415D-9896-0DE665299A6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E5E6DFEA-229D-07AD-37AC-67FD7E36043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886501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AD42AABE-4FE9-A141-624D-E44E67F8FBA9}"/>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97211837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4" name="Picture Placeholder 11">
            <a:extLst>
              <a:ext uri="{FF2B5EF4-FFF2-40B4-BE49-F238E27FC236}">
                <a16:creationId xmlns:a16="http://schemas.microsoft.com/office/drawing/2014/main" id="{BF02B868-6115-47A1-7D39-F1E61DEA8B5B}"/>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6" name="Title Placeholder 1">
            <a:extLst>
              <a:ext uri="{FF2B5EF4-FFF2-40B4-BE49-F238E27FC236}">
                <a16:creationId xmlns:a16="http://schemas.microsoft.com/office/drawing/2014/main" id="{151DD6D0-860D-BE7D-BC4C-E2263723168C}"/>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8" name="Graphic 7">
            <a:extLst>
              <a:ext uri="{FF2B5EF4-FFF2-40B4-BE49-F238E27FC236}">
                <a16:creationId xmlns:a16="http://schemas.microsoft.com/office/drawing/2014/main" id="{3F82DC80-0538-92AF-341F-E870691B8A5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1" name="Graphic 10">
            <a:extLst>
              <a:ext uri="{FF2B5EF4-FFF2-40B4-BE49-F238E27FC236}">
                <a16:creationId xmlns:a16="http://schemas.microsoft.com/office/drawing/2014/main" id="{266CEB78-2398-0144-603C-0ED8A195482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2" name="Content Placeholder 15">
            <a:extLst>
              <a:ext uri="{FF2B5EF4-FFF2-40B4-BE49-F238E27FC236}">
                <a16:creationId xmlns:a16="http://schemas.microsoft.com/office/drawing/2014/main" id="{1C2299EA-FCE7-AFFC-5759-F01FE04B3731}"/>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75C4D8C3-25AF-36F5-6AF6-C76ABC3F06CA}"/>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0C647F01-51C1-2272-A03F-6C86EA881C53}"/>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907D16D-B8EC-A815-8846-CC790C3379B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9802096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17" name="Picture Placeholder 11">
            <a:extLst>
              <a:ext uri="{FF2B5EF4-FFF2-40B4-BE49-F238E27FC236}">
                <a16:creationId xmlns:a16="http://schemas.microsoft.com/office/drawing/2014/main" id="{B8984DF6-A1FE-D622-A441-CCD458F0F2D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8" name="Title Placeholder 1">
            <a:extLst>
              <a:ext uri="{FF2B5EF4-FFF2-40B4-BE49-F238E27FC236}">
                <a16:creationId xmlns:a16="http://schemas.microsoft.com/office/drawing/2014/main" id="{32D5F7EE-2D6F-F20E-5AFD-7C470CE8D0D0}"/>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Text Placeholder 12">
            <a:extLst>
              <a:ext uri="{FF2B5EF4-FFF2-40B4-BE49-F238E27FC236}">
                <a16:creationId xmlns:a16="http://schemas.microsoft.com/office/drawing/2014/main" id="{0B76B560-08A6-15E4-4527-FACBE903768B}"/>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1" name="Content Placeholder 15">
            <a:extLst>
              <a:ext uri="{FF2B5EF4-FFF2-40B4-BE49-F238E27FC236}">
                <a16:creationId xmlns:a16="http://schemas.microsoft.com/office/drawing/2014/main" id="{58695BCB-0C2C-A89C-C87D-F43A9F01BBA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2BDD9912-76FB-0977-3EEB-9319478B9AB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23" name="Graphic 22">
            <a:extLst>
              <a:ext uri="{FF2B5EF4-FFF2-40B4-BE49-F238E27FC236}">
                <a16:creationId xmlns:a16="http://schemas.microsoft.com/office/drawing/2014/main" id="{04FBA892-4AE7-3C6D-35F6-6D8734858E8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24" name="Footer Placeholder 4">
            <a:extLst>
              <a:ext uri="{FF2B5EF4-FFF2-40B4-BE49-F238E27FC236}">
                <a16:creationId xmlns:a16="http://schemas.microsoft.com/office/drawing/2014/main" id="{F3E0872F-75AF-C5BB-C052-616FD84881A9}"/>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25" name="Slide Number Placeholder 5">
            <a:extLst>
              <a:ext uri="{FF2B5EF4-FFF2-40B4-BE49-F238E27FC236}">
                <a16:creationId xmlns:a16="http://schemas.microsoft.com/office/drawing/2014/main" id="{B6749FB4-179F-027F-9BE9-9ADEC4B664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06966239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hree image and text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1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9EAFD1C-F405-88E0-28B0-8071B952232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548BCE1-1E88-B057-3BAE-860FB0678230}"/>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B7D6261-77FB-2E09-A67C-E9CC3B14C98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7336802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hree image and text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C45C280B-4D32-AF2A-95A4-738B32B4B9B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9D157653-8164-6DEC-E9BE-54DA0FF9E1EE}"/>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BDAD766-B795-CEA0-17D5-CFF0AC875A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0173076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EAAE0ECF-7FD0-796A-2323-5E7937849917}"/>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2266F893-DB8C-2932-E98A-E860C127B1A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7435435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6326FD46-2E55-87FF-F0B3-A17A0C3DF6F8}"/>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Picture Placeholder 11">
            <a:extLst>
              <a:ext uri="{FF2B5EF4-FFF2-40B4-BE49-F238E27FC236}">
                <a16:creationId xmlns:a16="http://schemas.microsoft.com/office/drawing/2014/main" id="{D282104C-1BBA-3D79-5319-A46C88E85C5C}"/>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15" name="Straight Connector 14">
            <a:extLst>
              <a:ext uri="{FF2B5EF4-FFF2-40B4-BE49-F238E27FC236}">
                <a16:creationId xmlns:a16="http://schemas.microsoft.com/office/drawing/2014/main" id="{CE8D4A99-E1E1-3139-1236-6EA3B7C13551}"/>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6" name="Picture Placeholder 11">
            <a:extLst>
              <a:ext uri="{FF2B5EF4-FFF2-40B4-BE49-F238E27FC236}">
                <a16:creationId xmlns:a16="http://schemas.microsoft.com/office/drawing/2014/main" id="{B52B6039-B8A2-14D4-A5B5-B1C6596497BC}"/>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 name="Graphic 1">
            <a:extLst>
              <a:ext uri="{FF2B5EF4-FFF2-40B4-BE49-F238E27FC236}">
                <a16:creationId xmlns:a16="http://schemas.microsoft.com/office/drawing/2014/main" id="{A8769719-C365-1034-77ED-D3B1ACDC10D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3" name="Graphic 2">
            <a:extLst>
              <a:ext uri="{FF2B5EF4-FFF2-40B4-BE49-F238E27FC236}">
                <a16:creationId xmlns:a16="http://schemas.microsoft.com/office/drawing/2014/main" id="{E1E67D21-2834-FB76-C441-0440A6334F8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Tree>
    <p:extLst>
      <p:ext uri="{BB962C8B-B14F-4D97-AF65-F5344CB8AC3E}">
        <p14:creationId xmlns:p14="http://schemas.microsoft.com/office/powerpoint/2010/main" val="37572431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5CA75AEC-C41C-BFAB-96B1-80581DDF1AB1}"/>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BE57B473-A786-0A68-6A97-AA566502DD6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6ED615C-BA52-DE54-6E80-D65CEA344F11}"/>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D5B01B66-5EB2-C395-D920-6AC9A14F9B4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6056950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slide">
    <p:bg>
      <p:bgPr>
        <a:solidFill>
          <a:schemeClr val="bg1"/>
        </a:solidFill>
        <a:effectLst/>
      </p:bgPr>
    </p:bg>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 name="Footer Placeholder 4">
            <a:extLst>
              <a:ext uri="{FF2B5EF4-FFF2-40B4-BE49-F238E27FC236}">
                <a16:creationId xmlns:a16="http://schemas.microsoft.com/office/drawing/2014/main" id="{586F01CE-863C-2545-F359-8EA7DA242B3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D4300F38-9E19-2837-5541-00EE5F9E99F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4611925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84478223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95286243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16884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BD1BE230-6420-FFF5-6758-C7F9655713B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7AAE7977-1BF5-F218-8311-ED7BFCFB29B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7164159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06D98896-83DF-6A21-1A43-C2633EAB2E4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A147CB46-A89C-F1F7-F942-979B4D697F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4652512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6684A845-46C3-33DA-CA23-5D8B7F1FD21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7E9D5C80-43CB-B93C-AFEF-243C2D123E9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5693916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CDB55-15B8-121C-9A95-E50F7B5D84F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F09629B-2E3D-8D47-E492-E4A5A92D99C2}"/>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6CDA95B-F761-5DAE-DA12-BB84C3475489}"/>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2962412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6AEC56F5-70C7-6B90-D9C5-30B098A22CD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82A2F16-8026-9430-DFC0-2804BED2C56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7382424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65A8CE34-40F0-EC27-F6DC-A9DFD33FD8D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2A8FA899-6463-CF85-2673-DC139035FF9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6140321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595D91D9-CCA9-A9B9-5586-20666977E2F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35EABDC7-BB7A-5EDA-21BA-97E1A0205A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84226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bg1"/>
        </a:solidFill>
        <a:effectLst/>
      </p:bgPr>
    </p:bg>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963F4D0E-28C6-7F57-EE08-455ACB2089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D892581-57BF-3501-A81B-FE662EA3EA1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03357071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3A34389-1F12-66E3-6C69-B610591E546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E4017DD-C813-3043-7FB0-A35D3B5C7A2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7079621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43B0015-6C6D-3EC4-6761-F5A070AC6D4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2DC7190-6158-888C-B0C7-CDFA1C4B2C8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5825585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Full page image and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D2BE15D2-428D-7220-9547-DA01AED31FB5}"/>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420259419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9BE374B3-9BB3-3993-5205-DACD8521FF6A}"/>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5ADBAF59-55AD-BB20-0854-4F00E3D183B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7F7BC55-3BC8-B89D-7919-0E86A543B57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247D0FD-6198-AED6-8BFB-68FF711B434D}"/>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EF2CC0D-E565-F017-AE91-CB0C2E441F2F}"/>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C84566B0-775F-522F-5694-0E110C51522C}"/>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864856EA-8ADC-3DB3-F2A2-2F26B84865D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F27F0CE-9DAF-4D31-CA8F-A32C049CAE8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2254503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9190BE7-B3D0-2484-8498-7AA5209EAFC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58EF5B5-50B6-097D-254A-DC0302C1E750}"/>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E07138AA-8105-84D9-677F-DAC3332DE7D3}"/>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8391AE21-6050-0226-6F85-476E9AF6A406}"/>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54CAD70-D10E-930A-16EA-FD228228C9D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2A1544-8B5E-1EBA-9577-83CE7B0EADA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B05C08EB-46CF-FA11-3595-6C3BEAF443DD}"/>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9796065-C488-2296-40DE-B6F40F6B325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9256400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A6F6C75-D2A5-E05B-2BCE-798B8F09BB83}"/>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00CAFEC1-AE66-D8B4-E6D2-27C8EB892EB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1F426AEF-67DB-0719-C906-7D7AB50263C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1978369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F8CEB787-490E-53D2-9EBC-81E529CEA45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9B4DFF7-D728-A0BD-BB56-56B0DBF62266}"/>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7779431-194F-E6E0-3EF3-3906DCBCA3A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4399694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4E82D668-9298-B429-8245-1BC16281F68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B7DABA17-7B7D-899F-84F8-292CA7682798}"/>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3884091-69C6-4322-83B8-C2BD56341AB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310266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5CDA39D1-C067-433E-BEEB-1E5A3359C1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5889796-979E-8AF1-9D58-7D0FDF3D416A}"/>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DFDF015-8CB2-7AE0-CC71-02DC2C8A9DE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AC9CE45D-5663-1B62-E264-FE43A462B86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C196A81-C5EF-AD47-CDBF-98F74EE14AF2}"/>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411389495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B5ED1A46-D6DD-5265-ACD4-B99C67E04B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0B27340E-4B53-CC7A-7B58-E4712BCE07C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06FCE97C-D04A-21AE-E2D4-C31176C5CEB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88276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graph slide">
    <p:bg>
      <p:bgPr>
        <a:solidFill>
          <a:schemeClr val="bg1"/>
        </a:solidFill>
        <a:effectLst/>
      </p:bgPr>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EB511903-CB70-1128-6EEE-9FF21DD8977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E3EB83CE-0CDC-FE94-D907-C47260ACA78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8585522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8753877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205737530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104477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0A6F234A-02BD-CEA1-53B6-A3CBD82D9D9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D4FD2369-CA15-45D0-6135-4B67E4FCCD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09325543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92FAD600-88E4-8EA1-EA4A-51A35A21FC2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F0AF68AB-F850-E589-CE1A-0CA7395247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835780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1AF0B37E-1851-C4C9-6600-DBA2A6B5C6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269721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BBE98-0E22-15AB-65C2-C9AE1F66A1E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A051A74-FD7C-83D5-AE8A-B170E2565F6B}"/>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FEBCF1B-F604-B3B2-27A6-880F400878A2}"/>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98932115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6" name="Footer Placeholder 4">
            <a:extLst>
              <a:ext uri="{FF2B5EF4-FFF2-40B4-BE49-F238E27FC236}">
                <a16:creationId xmlns:a16="http://schemas.microsoft.com/office/drawing/2014/main" id="{72F0805D-7AC6-DB66-3B58-C718207890EB}"/>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1ED5DF8-DAFE-B042-8CE9-DF893AC6240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9048206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80F4A198-F735-E4E3-DC6D-10CE25D63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1D71E6F-1396-52E5-82BD-6506E1A990B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599687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EB2ED21-5FF2-403A-ACD9-35D71678F4A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EDC77FA-076F-357B-040E-A4496664F1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41735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table slide">
    <p:bg>
      <p:bgPr>
        <a:solidFill>
          <a:schemeClr val="bg1"/>
        </a:solidFill>
        <a:effectLst/>
      </p:bgPr>
    </p:bg>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0483C78-BC28-1830-F13E-92BD8D4DB62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02E5F5AA-B1A2-E9D6-D14D-2F3AD3C5145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45388234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305625F-7166-08D0-823D-AE6132CE76C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F45DE84D-61FF-419F-38A2-5DF443C1E3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5264158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EB4DE8A-BD61-46DB-0E87-D7E804731B6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06EEC-BB4E-2CDD-13A7-E2E50244880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324353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55ED7E7-6451-3D92-ECF5-AFFF791A07CC}"/>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0274530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AE7036E6-159B-AB30-471E-A525D94FE30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0384444D-D7CD-F3A0-868D-95881EA5F7A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5E218285-2698-5C06-A51E-A0FFE918152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230773AF-350E-9246-0106-1674358DA5DB}"/>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68010EB-8939-A926-E01E-C52CAC459C5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F5F358D9-5074-CF75-C0F2-7287DD66EA57}"/>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B4B1EFBF-74E2-F771-E37B-D73A4D75D14A}"/>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86AFB09-C3AE-5C6D-3811-9837472DBF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15386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37681FC-CB57-A783-CC7B-A0690E432F52}"/>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60EF9FEF-9FC7-2805-A3DA-84221141590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27B3970F-CF32-6E7B-7127-270E1D57E14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FC002011-9DF8-0527-2C13-C31990238C02}"/>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C967279-7395-2E12-0B5F-67B8B30A581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B717DBAC-3492-825A-FA55-FE65E816A27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44D852ED-6CD1-D7AB-F875-B6E3F846BC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BF4FFC7-C85D-E46B-91C8-33DF6F266E6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9296422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B3FE2586-8C93-CEE4-B087-8FC1B211DE1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4F67E19A-5C25-CFA7-A2BC-1883830A111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25DBAF6C-E7A5-A1E8-93F9-5D3F6723BFA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8571756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F506A8E-EC3A-3A31-6F7F-FF188F7AFBCA}"/>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70765E1D-62B0-8AAB-F8E3-5B928309E815}"/>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4982DA3-A500-C2F7-C489-D1DEB5D98AF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051192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7" name="Graphic 6">
            <a:extLst>
              <a:ext uri="{FF2B5EF4-FFF2-40B4-BE49-F238E27FC236}">
                <a16:creationId xmlns:a16="http://schemas.microsoft.com/office/drawing/2014/main" id="{A42FACE8-73C3-8FB5-2BE9-8642456AFD1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2" name="Footer Placeholder 4">
            <a:extLst>
              <a:ext uri="{FF2B5EF4-FFF2-40B4-BE49-F238E27FC236}">
                <a16:creationId xmlns:a16="http://schemas.microsoft.com/office/drawing/2014/main" id="{45E892E4-0A73-1495-1FA7-86BF8EFB3A68}"/>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5F3E8F-51DF-36FC-E0BE-ECE629064C0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593728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AA8BF768-3ABC-598A-48EA-3A5080732E9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069B04C-11B0-5E65-D8D1-75CB7E249202}"/>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07AB48F-2309-4BCF-D6E7-CB2C561E7687}"/>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7106EB4F-26D7-0089-2D17-9DD0A7C9DD5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76C3E90E-924C-F377-FA80-136D95D735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7678119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BCB37D1-2523-762E-6DC4-DB31CB58073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CC4DA4C-74B7-CB10-4D45-A09EBDA21DE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D0A2580-0001-9F70-6612-E3C46B31FBD8}"/>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3076322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theme" Target="../theme/theme2.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slideLayout" Target="../slideLayouts/slideLayout60.xml"/><Relationship Id="rId3" Type="http://schemas.openxmlformats.org/officeDocument/2006/relationships/slideLayout" Target="../slideLayouts/slideLayout45.xml"/><Relationship Id="rId21" Type="http://schemas.openxmlformats.org/officeDocument/2006/relationships/theme" Target="../theme/theme3.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slideLayout" Target="../slideLayouts/slideLayout59.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20" Type="http://schemas.openxmlformats.org/officeDocument/2006/relationships/slideLayout" Target="../slideLayouts/slideLayout62.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10" Type="http://schemas.openxmlformats.org/officeDocument/2006/relationships/slideLayout" Target="../slideLayouts/slideLayout52.xml"/><Relationship Id="rId19" Type="http://schemas.openxmlformats.org/officeDocument/2006/relationships/slideLayout" Target="../slideLayouts/slideLayout61.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slideLayout" Target="../slideLayouts/slideLayout75.xml"/><Relationship Id="rId18" Type="http://schemas.openxmlformats.org/officeDocument/2006/relationships/slideLayout" Target="../slideLayouts/slideLayout80.xml"/><Relationship Id="rId3" Type="http://schemas.openxmlformats.org/officeDocument/2006/relationships/slideLayout" Target="../slideLayouts/slideLayout65.xml"/><Relationship Id="rId21" Type="http://schemas.openxmlformats.org/officeDocument/2006/relationships/theme" Target="../theme/theme4.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17" Type="http://schemas.openxmlformats.org/officeDocument/2006/relationships/slideLayout" Target="../slideLayouts/slideLayout79.xml"/><Relationship Id="rId2" Type="http://schemas.openxmlformats.org/officeDocument/2006/relationships/slideLayout" Target="../slideLayouts/slideLayout64.xml"/><Relationship Id="rId16" Type="http://schemas.openxmlformats.org/officeDocument/2006/relationships/slideLayout" Target="../slideLayouts/slideLayout78.xml"/><Relationship Id="rId20" Type="http://schemas.openxmlformats.org/officeDocument/2006/relationships/slideLayout" Target="../slideLayouts/slideLayout82.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5" Type="http://schemas.openxmlformats.org/officeDocument/2006/relationships/slideLayout" Target="../slideLayouts/slideLayout77.xml"/><Relationship Id="rId10" Type="http://schemas.openxmlformats.org/officeDocument/2006/relationships/slideLayout" Target="../slideLayouts/slideLayout72.xml"/><Relationship Id="rId19" Type="http://schemas.openxmlformats.org/officeDocument/2006/relationships/slideLayout" Target="../slideLayouts/slideLayout81.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slideLayout" Target="../slideLayouts/slideLayout7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3" Type="http://schemas.openxmlformats.org/officeDocument/2006/relationships/slideLayout" Target="../slideLayouts/slideLayout85.xml"/><Relationship Id="rId21" Type="http://schemas.openxmlformats.org/officeDocument/2006/relationships/theme" Target="../theme/theme5.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10.xml"/><Relationship Id="rId13" Type="http://schemas.openxmlformats.org/officeDocument/2006/relationships/slideLayout" Target="../slideLayouts/slideLayout115.xml"/><Relationship Id="rId18" Type="http://schemas.openxmlformats.org/officeDocument/2006/relationships/slideLayout" Target="../slideLayouts/slideLayout120.xml"/><Relationship Id="rId3" Type="http://schemas.openxmlformats.org/officeDocument/2006/relationships/slideLayout" Target="../slideLayouts/slideLayout105.xml"/><Relationship Id="rId21" Type="http://schemas.openxmlformats.org/officeDocument/2006/relationships/theme" Target="../theme/theme6.xml"/><Relationship Id="rId7" Type="http://schemas.openxmlformats.org/officeDocument/2006/relationships/slideLayout" Target="../slideLayouts/slideLayout109.xml"/><Relationship Id="rId12" Type="http://schemas.openxmlformats.org/officeDocument/2006/relationships/slideLayout" Target="../slideLayouts/slideLayout114.xml"/><Relationship Id="rId17" Type="http://schemas.openxmlformats.org/officeDocument/2006/relationships/slideLayout" Target="../slideLayouts/slideLayout119.xml"/><Relationship Id="rId2" Type="http://schemas.openxmlformats.org/officeDocument/2006/relationships/slideLayout" Target="../slideLayouts/slideLayout104.xml"/><Relationship Id="rId16" Type="http://schemas.openxmlformats.org/officeDocument/2006/relationships/slideLayout" Target="../slideLayouts/slideLayout118.xml"/><Relationship Id="rId20" Type="http://schemas.openxmlformats.org/officeDocument/2006/relationships/slideLayout" Target="../slideLayouts/slideLayout122.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slideLayout" Target="../slideLayouts/slideLayout113.xml"/><Relationship Id="rId5" Type="http://schemas.openxmlformats.org/officeDocument/2006/relationships/slideLayout" Target="../slideLayouts/slideLayout107.xml"/><Relationship Id="rId15" Type="http://schemas.openxmlformats.org/officeDocument/2006/relationships/slideLayout" Target="../slideLayouts/slideLayout117.xml"/><Relationship Id="rId10" Type="http://schemas.openxmlformats.org/officeDocument/2006/relationships/slideLayout" Target="../slideLayouts/slideLayout112.xml"/><Relationship Id="rId19" Type="http://schemas.openxmlformats.org/officeDocument/2006/relationships/slideLayout" Target="../slideLayouts/slideLayout121.xml"/><Relationship Id="rId4" Type="http://schemas.openxmlformats.org/officeDocument/2006/relationships/slideLayout" Target="../slideLayouts/slideLayout106.xml"/><Relationship Id="rId9" Type="http://schemas.openxmlformats.org/officeDocument/2006/relationships/slideLayout" Target="../slideLayouts/slideLayout111.xml"/><Relationship Id="rId14" Type="http://schemas.openxmlformats.org/officeDocument/2006/relationships/slideLayout" Target="../slideLayouts/slideLayout11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30.xml"/><Relationship Id="rId13" Type="http://schemas.openxmlformats.org/officeDocument/2006/relationships/slideLayout" Target="../slideLayouts/slideLayout135.xml"/><Relationship Id="rId18" Type="http://schemas.openxmlformats.org/officeDocument/2006/relationships/slideLayout" Target="../slideLayouts/slideLayout140.xml"/><Relationship Id="rId3" Type="http://schemas.openxmlformats.org/officeDocument/2006/relationships/slideLayout" Target="../slideLayouts/slideLayout125.xml"/><Relationship Id="rId21" Type="http://schemas.openxmlformats.org/officeDocument/2006/relationships/theme" Target="../theme/theme7.xml"/><Relationship Id="rId7" Type="http://schemas.openxmlformats.org/officeDocument/2006/relationships/slideLayout" Target="../slideLayouts/slideLayout129.xml"/><Relationship Id="rId12" Type="http://schemas.openxmlformats.org/officeDocument/2006/relationships/slideLayout" Target="../slideLayouts/slideLayout134.xml"/><Relationship Id="rId17" Type="http://schemas.openxmlformats.org/officeDocument/2006/relationships/slideLayout" Target="../slideLayouts/slideLayout139.xml"/><Relationship Id="rId2" Type="http://schemas.openxmlformats.org/officeDocument/2006/relationships/slideLayout" Target="../slideLayouts/slideLayout124.xml"/><Relationship Id="rId16" Type="http://schemas.openxmlformats.org/officeDocument/2006/relationships/slideLayout" Target="../slideLayouts/slideLayout138.xml"/><Relationship Id="rId20" Type="http://schemas.openxmlformats.org/officeDocument/2006/relationships/slideLayout" Target="../slideLayouts/slideLayout142.xml"/><Relationship Id="rId1" Type="http://schemas.openxmlformats.org/officeDocument/2006/relationships/slideLayout" Target="../slideLayouts/slideLayout123.xml"/><Relationship Id="rId6" Type="http://schemas.openxmlformats.org/officeDocument/2006/relationships/slideLayout" Target="../slideLayouts/slideLayout128.xml"/><Relationship Id="rId11" Type="http://schemas.openxmlformats.org/officeDocument/2006/relationships/slideLayout" Target="../slideLayouts/slideLayout133.xml"/><Relationship Id="rId5" Type="http://schemas.openxmlformats.org/officeDocument/2006/relationships/slideLayout" Target="../slideLayouts/slideLayout127.xml"/><Relationship Id="rId15" Type="http://schemas.openxmlformats.org/officeDocument/2006/relationships/slideLayout" Target="../slideLayouts/slideLayout137.xml"/><Relationship Id="rId10" Type="http://schemas.openxmlformats.org/officeDocument/2006/relationships/slideLayout" Target="../slideLayouts/slideLayout132.xml"/><Relationship Id="rId19" Type="http://schemas.openxmlformats.org/officeDocument/2006/relationships/slideLayout" Target="../slideLayouts/slideLayout141.xml"/><Relationship Id="rId4" Type="http://schemas.openxmlformats.org/officeDocument/2006/relationships/slideLayout" Target="../slideLayouts/slideLayout126.xml"/><Relationship Id="rId9" Type="http://schemas.openxmlformats.org/officeDocument/2006/relationships/slideLayout" Target="../slideLayouts/slideLayout131.xml"/><Relationship Id="rId14" Type="http://schemas.openxmlformats.org/officeDocument/2006/relationships/slideLayout" Target="../slideLayouts/slideLayout13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50.xml"/><Relationship Id="rId13" Type="http://schemas.openxmlformats.org/officeDocument/2006/relationships/slideLayout" Target="../slideLayouts/slideLayout155.xml"/><Relationship Id="rId18" Type="http://schemas.openxmlformats.org/officeDocument/2006/relationships/slideLayout" Target="../slideLayouts/slideLayout160.xml"/><Relationship Id="rId3" Type="http://schemas.openxmlformats.org/officeDocument/2006/relationships/slideLayout" Target="../slideLayouts/slideLayout145.xml"/><Relationship Id="rId21" Type="http://schemas.openxmlformats.org/officeDocument/2006/relationships/theme" Target="../theme/theme8.xml"/><Relationship Id="rId7" Type="http://schemas.openxmlformats.org/officeDocument/2006/relationships/slideLayout" Target="../slideLayouts/slideLayout149.xml"/><Relationship Id="rId12" Type="http://schemas.openxmlformats.org/officeDocument/2006/relationships/slideLayout" Target="../slideLayouts/slideLayout154.xml"/><Relationship Id="rId17" Type="http://schemas.openxmlformats.org/officeDocument/2006/relationships/slideLayout" Target="../slideLayouts/slideLayout159.xml"/><Relationship Id="rId2" Type="http://schemas.openxmlformats.org/officeDocument/2006/relationships/slideLayout" Target="../slideLayouts/slideLayout144.xml"/><Relationship Id="rId16" Type="http://schemas.openxmlformats.org/officeDocument/2006/relationships/slideLayout" Target="../slideLayouts/slideLayout158.xml"/><Relationship Id="rId20" Type="http://schemas.openxmlformats.org/officeDocument/2006/relationships/slideLayout" Target="../slideLayouts/slideLayout162.xml"/><Relationship Id="rId1" Type="http://schemas.openxmlformats.org/officeDocument/2006/relationships/slideLayout" Target="../slideLayouts/slideLayout143.xml"/><Relationship Id="rId6" Type="http://schemas.openxmlformats.org/officeDocument/2006/relationships/slideLayout" Target="../slideLayouts/slideLayout148.xml"/><Relationship Id="rId11" Type="http://schemas.openxmlformats.org/officeDocument/2006/relationships/slideLayout" Target="../slideLayouts/slideLayout153.xml"/><Relationship Id="rId5" Type="http://schemas.openxmlformats.org/officeDocument/2006/relationships/slideLayout" Target="../slideLayouts/slideLayout147.xml"/><Relationship Id="rId15" Type="http://schemas.openxmlformats.org/officeDocument/2006/relationships/slideLayout" Target="../slideLayouts/slideLayout157.xml"/><Relationship Id="rId10" Type="http://schemas.openxmlformats.org/officeDocument/2006/relationships/slideLayout" Target="../slideLayouts/slideLayout152.xml"/><Relationship Id="rId19" Type="http://schemas.openxmlformats.org/officeDocument/2006/relationships/slideLayout" Target="../slideLayouts/slideLayout161.xml"/><Relationship Id="rId4" Type="http://schemas.openxmlformats.org/officeDocument/2006/relationships/slideLayout" Target="../slideLayouts/slideLayout146.xml"/><Relationship Id="rId9" Type="http://schemas.openxmlformats.org/officeDocument/2006/relationships/slideLayout" Target="../slideLayouts/slideLayout151.xml"/><Relationship Id="rId14" Type="http://schemas.openxmlformats.org/officeDocument/2006/relationships/slideLayout" Target="../slideLayouts/slideLayout15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Footer Placeholder 4">
            <a:extLst>
              <a:ext uri="{FF2B5EF4-FFF2-40B4-BE49-F238E27FC236}">
                <a16:creationId xmlns:a16="http://schemas.microsoft.com/office/drawing/2014/main" id="{8C4D7240-D232-95F4-C21B-298DDD2BE5C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9" name="Slide Number Placeholder 5">
            <a:extLst>
              <a:ext uri="{FF2B5EF4-FFF2-40B4-BE49-F238E27FC236}">
                <a16:creationId xmlns:a16="http://schemas.microsoft.com/office/drawing/2014/main" id="{1DC63404-594E-BCA7-9102-08E61E3F9D5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Tree>
    <p:extLst>
      <p:ext uri="{BB962C8B-B14F-4D97-AF65-F5344CB8AC3E}">
        <p14:creationId xmlns:p14="http://schemas.microsoft.com/office/powerpoint/2010/main" val="3595367553"/>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94" r:id="rId3"/>
    <p:sldLayoutId id="2147483934" r:id="rId4"/>
    <p:sldLayoutId id="2147483780" r:id="rId5"/>
    <p:sldLayoutId id="2147483702" r:id="rId6"/>
    <p:sldLayoutId id="2147483741" r:id="rId7"/>
    <p:sldLayoutId id="2147483742" r:id="rId8"/>
    <p:sldLayoutId id="2147483743" r:id="rId9"/>
    <p:sldLayoutId id="2147483710" r:id="rId10"/>
    <p:sldLayoutId id="2147483762" r:id="rId11"/>
    <p:sldLayoutId id="2147483796" r:id="rId12"/>
    <p:sldLayoutId id="2147483772" r:id="rId13"/>
    <p:sldLayoutId id="2147483797" r:id="rId14"/>
    <p:sldLayoutId id="2147483788" r:id="rId15"/>
    <p:sldLayoutId id="2147483943" r:id="rId16"/>
    <p:sldLayoutId id="2147483944" r:id="rId17"/>
    <p:sldLayoutId id="2147483945" r:id="rId18"/>
    <p:sldLayoutId id="2147483935" r:id="rId19"/>
    <p:sldLayoutId id="2147483950" r:id="rId20"/>
    <p:sldLayoutId id="2147483982" r:id="rId21"/>
    <p:sldLayoutId id="2147483983" r:id="rId22"/>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28AB54D8-D7B1-2203-B766-9409401D3FA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0FFB335F-FA44-36C1-190E-822346021E8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3432824"/>
      </p:ext>
    </p:extLst>
  </p:cSld>
  <p:clrMap bg1="dk1" tx1="lt1" bg2="dk2" tx2="lt2" accent1="accent1" accent2="accent2" accent3="accent3" accent4="accent4" accent5="accent5" accent6="accent6" hlink="hlink" folHlink="folHlink"/>
  <p:sldLayoutIdLst>
    <p:sldLayoutId id="2147483799" r:id="rId1"/>
    <p:sldLayoutId id="2147483800" r:id="rId2"/>
    <p:sldLayoutId id="2147483801" r:id="rId3"/>
    <p:sldLayoutId id="2147483933" r:id="rId4"/>
    <p:sldLayoutId id="2147483803" r:id="rId5"/>
    <p:sldLayoutId id="2147483802" r:id="rId6"/>
    <p:sldLayoutId id="2147483903" r:id="rId7"/>
    <p:sldLayoutId id="2147483904" r:id="rId8"/>
    <p:sldLayoutId id="2147483905" r:id="rId9"/>
    <p:sldLayoutId id="2147483812" r:id="rId10"/>
    <p:sldLayoutId id="2147483807" r:id="rId11"/>
    <p:sldLayoutId id="2147483808" r:id="rId12"/>
    <p:sldLayoutId id="2147483809" r:id="rId13"/>
    <p:sldLayoutId id="2147483810" r:id="rId14"/>
    <p:sldLayoutId id="2147483811" r:id="rId15"/>
    <p:sldLayoutId id="2147483948" r:id="rId16"/>
    <p:sldLayoutId id="2147483949" r:id="rId17"/>
    <p:sldLayoutId id="2147483947" r:id="rId18"/>
    <p:sldLayoutId id="2147483936" r:id="rId19"/>
    <p:sldLayoutId id="214748395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8" name="Footer Placeholder 4">
            <a:extLst>
              <a:ext uri="{FF2B5EF4-FFF2-40B4-BE49-F238E27FC236}">
                <a16:creationId xmlns:a16="http://schemas.microsoft.com/office/drawing/2014/main" id="{8C4D7240-D232-95F4-C21B-298DDD2BE5C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900" b="0" i="0">
                <a:solidFill>
                  <a:schemeClr val="tx1"/>
                </a:solidFill>
                <a:latin typeface="Aptos" panose="020B0004020202020204" pitchFamily="34" charset="0"/>
                <a:cs typeface="Calibri" panose="020F0502020204030204" pitchFamily="34" charset="0"/>
              </a:defRPr>
            </a:lvl1pPr>
          </a:lstStyle>
          <a:p>
            <a:endParaRPr lang="en-GB"/>
          </a:p>
        </p:txBody>
      </p:sp>
      <p:sp>
        <p:nvSpPr>
          <p:cNvPr id="19" name="Slide Number Placeholder 5">
            <a:extLst>
              <a:ext uri="{FF2B5EF4-FFF2-40B4-BE49-F238E27FC236}">
                <a16:creationId xmlns:a16="http://schemas.microsoft.com/office/drawing/2014/main" id="{1DC63404-594E-BCA7-9102-08E61E3F9D5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Tree>
    <p:extLst>
      <p:ext uri="{BB962C8B-B14F-4D97-AF65-F5344CB8AC3E}">
        <p14:creationId xmlns:p14="http://schemas.microsoft.com/office/powerpoint/2010/main" val="4251766028"/>
      </p:ext>
    </p:extLst>
  </p:cSld>
  <p:clrMap bg1="dk1" tx1="lt1" bg2="dk2" tx2="lt2" accent1="accent1" accent2="accent2" accent3="accent3" accent4="accent4" accent5="accent5" accent6="accent6" hlink="hlink" folHlink="folHlink"/>
  <p:sldLayoutIdLst>
    <p:sldLayoutId id="2147483814" r:id="rId1"/>
    <p:sldLayoutId id="2147483815" r:id="rId2"/>
    <p:sldLayoutId id="2147483816" r:id="rId3"/>
    <p:sldLayoutId id="2147483932" r:id="rId4"/>
    <p:sldLayoutId id="2147483818" r:id="rId5"/>
    <p:sldLayoutId id="2147483817" r:id="rId6"/>
    <p:sldLayoutId id="2147483906" r:id="rId7"/>
    <p:sldLayoutId id="2147483907" r:id="rId8"/>
    <p:sldLayoutId id="2147483908" r:id="rId9"/>
    <p:sldLayoutId id="2147483827" r:id="rId10"/>
    <p:sldLayoutId id="2147483822" r:id="rId11"/>
    <p:sldLayoutId id="2147483823" r:id="rId12"/>
    <p:sldLayoutId id="2147483824" r:id="rId13"/>
    <p:sldLayoutId id="2147483825" r:id="rId14"/>
    <p:sldLayoutId id="2147483826" r:id="rId15"/>
    <p:sldLayoutId id="2147483952" r:id="rId16"/>
    <p:sldLayoutId id="2147483953" r:id="rId17"/>
    <p:sldLayoutId id="2147483954" r:id="rId18"/>
    <p:sldLayoutId id="2147483937" r:id="rId19"/>
    <p:sldLayoutId id="214748395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8DBD2B0-55F3-A63B-D200-9AE2F14584C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6B1CF57D-73B6-439E-2ADE-A41FA70DCFC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30631141"/>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931" r:id="rId4"/>
    <p:sldLayoutId id="2147483833" r:id="rId5"/>
    <p:sldLayoutId id="2147483832" r:id="rId6"/>
    <p:sldLayoutId id="2147483909" r:id="rId7"/>
    <p:sldLayoutId id="2147483910" r:id="rId8"/>
    <p:sldLayoutId id="2147483911" r:id="rId9"/>
    <p:sldLayoutId id="2147483842" r:id="rId10"/>
    <p:sldLayoutId id="2147483837" r:id="rId11"/>
    <p:sldLayoutId id="2147483838" r:id="rId12"/>
    <p:sldLayoutId id="2147483839" r:id="rId13"/>
    <p:sldLayoutId id="2147483840" r:id="rId14"/>
    <p:sldLayoutId id="2147483841" r:id="rId15"/>
    <p:sldLayoutId id="2147483957" r:id="rId16"/>
    <p:sldLayoutId id="2147483958" r:id="rId17"/>
    <p:sldLayoutId id="2147483959" r:id="rId18"/>
    <p:sldLayoutId id="2147483938" r:id="rId19"/>
    <p:sldLayoutId id="214748396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3"/>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5C93378A-6677-05CC-756F-EFA23F9CBC9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A29DDE8-8C80-2680-ADC4-5D69C5A89F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7150439"/>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930" r:id="rId4"/>
    <p:sldLayoutId id="2147483848" r:id="rId5"/>
    <p:sldLayoutId id="2147483847" r:id="rId6"/>
    <p:sldLayoutId id="2147483912" r:id="rId7"/>
    <p:sldLayoutId id="2147483913" r:id="rId8"/>
    <p:sldLayoutId id="2147483914" r:id="rId9"/>
    <p:sldLayoutId id="2147483857" r:id="rId10"/>
    <p:sldLayoutId id="2147483852" r:id="rId11"/>
    <p:sldLayoutId id="2147483853" r:id="rId12"/>
    <p:sldLayoutId id="2147483854" r:id="rId13"/>
    <p:sldLayoutId id="2147483855" r:id="rId14"/>
    <p:sldLayoutId id="2147483856" r:id="rId15"/>
    <p:sldLayoutId id="2147483977" r:id="rId16"/>
    <p:sldLayoutId id="2147483978" r:id="rId17"/>
    <p:sldLayoutId id="2147483979" r:id="rId18"/>
    <p:sldLayoutId id="2147483939" r:id="rId19"/>
    <p:sldLayoutId id="214748398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accent4"/>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FEC4EDBF-2CB8-82EC-24AE-78509B283CD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D7BE6DE3-225D-4767-1F5E-38B5898EDDC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43831479"/>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929" r:id="rId4"/>
    <p:sldLayoutId id="2147483863" r:id="rId5"/>
    <p:sldLayoutId id="2147483862" r:id="rId6"/>
    <p:sldLayoutId id="2147483915" r:id="rId7"/>
    <p:sldLayoutId id="2147483916" r:id="rId8"/>
    <p:sldLayoutId id="2147483917" r:id="rId9"/>
    <p:sldLayoutId id="2147483872" r:id="rId10"/>
    <p:sldLayoutId id="2147483867" r:id="rId11"/>
    <p:sldLayoutId id="2147483868" r:id="rId12"/>
    <p:sldLayoutId id="2147483869" r:id="rId13"/>
    <p:sldLayoutId id="2147483870" r:id="rId14"/>
    <p:sldLayoutId id="2147483871" r:id="rId15"/>
    <p:sldLayoutId id="2147483972" r:id="rId16"/>
    <p:sldLayoutId id="2147483973" r:id="rId17"/>
    <p:sldLayoutId id="2147483974" r:id="rId18"/>
    <p:sldLayoutId id="2147483940" r:id="rId19"/>
    <p:sldLayoutId id="214748397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accent5"/>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ED25403A-F43E-EF34-8303-65CBD3B66C7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54643D9-7BD4-18F8-5DA6-C51216EA24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69691242"/>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928" r:id="rId4"/>
    <p:sldLayoutId id="2147483878" r:id="rId5"/>
    <p:sldLayoutId id="2147483877" r:id="rId6"/>
    <p:sldLayoutId id="2147483918" r:id="rId7"/>
    <p:sldLayoutId id="2147483919" r:id="rId8"/>
    <p:sldLayoutId id="2147483920" r:id="rId9"/>
    <p:sldLayoutId id="2147483887" r:id="rId10"/>
    <p:sldLayoutId id="2147483882" r:id="rId11"/>
    <p:sldLayoutId id="2147483883" r:id="rId12"/>
    <p:sldLayoutId id="2147483884" r:id="rId13"/>
    <p:sldLayoutId id="2147483885" r:id="rId14"/>
    <p:sldLayoutId id="2147483886" r:id="rId15"/>
    <p:sldLayoutId id="2147483967" r:id="rId16"/>
    <p:sldLayoutId id="2147483968" r:id="rId17"/>
    <p:sldLayoutId id="2147483969" r:id="rId18"/>
    <p:sldLayoutId id="2147483941" r:id="rId19"/>
    <p:sldLayoutId id="214748397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25FC056-23FE-5B0B-86D3-91AB6CA75BE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066C055-7738-F2B2-5C9C-0C5840A7D5F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30832898"/>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924" r:id="rId4"/>
    <p:sldLayoutId id="2147483893" r:id="rId5"/>
    <p:sldLayoutId id="2147483892" r:id="rId6"/>
    <p:sldLayoutId id="2147483921" r:id="rId7"/>
    <p:sldLayoutId id="2147483922" r:id="rId8"/>
    <p:sldLayoutId id="2147483923" r:id="rId9"/>
    <p:sldLayoutId id="2147483902" r:id="rId10"/>
    <p:sldLayoutId id="2147483897" r:id="rId11"/>
    <p:sldLayoutId id="2147483898" r:id="rId12"/>
    <p:sldLayoutId id="2147483899" r:id="rId13"/>
    <p:sldLayoutId id="2147483900" r:id="rId14"/>
    <p:sldLayoutId id="2147483901" r:id="rId15"/>
    <p:sldLayoutId id="2147483962" r:id="rId16"/>
    <p:sldLayoutId id="2147483963" r:id="rId17"/>
    <p:sldLayoutId id="2147483964" r:id="rId18"/>
    <p:sldLayoutId id="2147483942" r:id="rId19"/>
    <p:sldLayoutId id="214748396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63.xml"/><Relationship Id="rId4" Type="http://schemas.openxmlformats.org/officeDocument/2006/relationships/image" Target="../media/image16.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2.xml"/><Relationship Id="rId5" Type="http://schemas.openxmlformats.org/officeDocument/2006/relationships/image" Target="../media/image22.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2.xml"/><Relationship Id="rId5" Type="http://schemas.openxmlformats.org/officeDocument/2006/relationships/image" Target="../media/image22.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2.xml"/><Relationship Id="rId5" Type="http://schemas.openxmlformats.org/officeDocument/2006/relationships/image" Target="../media/image23.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2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22.xml"/><Relationship Id="rId4" Type="http://schemas.openxmlformats.org/officeDocument/2006/relationships/image" Target="../media/image30.svg"/></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22.xml"/><Relationship Id="rId4" Type="http://schemas.openxmlformats.org/officeDocument/2006/relationships/image" Target="../media/image30.svg"/></Relationships>
</file>

<file path=ppt/slides/_rels/slide2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4.xml"/><Relationship Id="rId1" Type="http://schemas.openxmlformats.org/officeDocument/2006/relationships/slideLayout" Target="../slideLayouts/slideLayout22.xml"/><Relationship Id="rId5" Type="http://schemas.openxmlformats.org/officeDocument/2006/relationships/image" Target="../media/image30.svg"/><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5.xml"/><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21.xml"/><Relationship Id="rId4" Type="http://schemas.openxmlformats.org/officeDocument/2006/relationships/image" Target="../media/image30.sv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65.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9.xml"/><Relationship Id="rId1" Type="http://schemas.openxmlformats.org/officeDocument/2006/relationships/slideLayout" Target="../slideLayouts/slideLayout21.xml"/><Relationship Id="rId4" Type="http://schemas.openxmlformats.org/officeDocument/2006/relationships/image" Target="../media/image37.png"/></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2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2.xml"/><Relationship Id="rId1" Type="http://schemas.openxmlformats.org/officeDocument/2006/relationships/slideLayout" Target="../slideLayouts/slideLayout21.xml"/><Relationship Id="rId4" Type="http://schemas.openxmlformats.org/officeDocument/2006/relationships/image" Target="../media/image40.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1.xml"/></Relationships>
</file>

<file path=ppt/slides/_rels/slide36.xml.rels><?xml version="1.0" encoding="UTF-8" standalone="yes"?>
<Relationships xmlns="http://schemas.openxmlformats.org/package/2006/relationships"><Relationship Id="rId8" Type="http://schemas.openxmlformats.org/officeDocument/2006/relationships/image" Target="../media/image46.sv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35.xml"/><Relationship Id="rId1" Type="http://schemas.openxmlformats.org/officeDocument/2006/relationships/slideLayout" Target="../slideLayouts/slideLayout22.xml"/><Relationship Id="rId6" Type="http://schemas.openxmlformats.org/officeDocument/2006/relationships/image" Target="../media/image44.svg"/><Relationship Id="rId5" Type="http://schemas.openxmlformats.org/officeDocument/2006/relationships/image" Target="../media/image43.png"/><Relationship Id="rId4" Type="http://schemas.openxmlformats.org/officeDocument/2006/relationships/image" Target="../media/image42.svg"/></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48.png"/><Relationship Id="rId2" Type="http://schemas.openxmlformats.org/officeDocument/2006/relationships/notesSlide" Target="../notesSlides/notesSlide36.xml"/><Relationship Id="rId1" Type="http://schemas.openxmlformats.org/officeDocument/2006/relationships/slideLayout" Target="../slideLayouts/slideLayout21.xml"/><Relationship Id="rId6" Type="http://schemas.openxmlformats.org/officeDocument/2006/relationships/image" Target="../media/image47.png"/><Relationship Id="rId5" Type="http://schemas.openxmlformats.org/officeDocument/2006/relationships/hyperlink" Target="https://warwick.ac.uk/fac/sci/psych/research/autism/" TargetMode="External"/><Relationship Id="rId4" Type="http://schemas.openxmlformats.org/officeDocument/2006/relationships/image" Target="../media/image30.svg"/></Relationships>
</file>

<file path=ppt/slides/_rels/slide3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7.xml"/><Relationship Id="rId1" Type="http://schemas.openxmlformats.org/officeDocument/2006/relationships/slideLayout" Target="../slideLayouts/slideLayout21.xml"/><Relationship Id="rId4" Type="http://schemas.openxmlformats.org/officeDocument/2006/relationships/image" Target="../media/image50.svg"/></Relationships>
</file>

<file path=ppt/slides/_rels/slide39.xml.rels><?xml version="1.0" encoding="UTF-8" standalone="yes"?>
<Relationships xmlns="http://schemas.openxmlformats.org/package/2006/relationships"><Relationship Id="rId3" Type="http://schemas.openxmlformats.org/officeDocument/2006/relationships/hyperlink" Target="http://www.thebluediamondgallery.com/handwriting/q/questions.html" TargetMode="External"/><Relationship Id="rId2" Type="http://schemas.openxmlformats.org/officeDocument/2006/relationships/image" Target="../media/image51.jpeg"/><Relationship Id="rId1" Type="http://schemas.openxmlformats.org/officeDocument/2006/relationships/slideLayout" Target="../slideLayouts/slideLayout22.xml"/><Relationship Id="rId5" Type="http://schemas.openxmlformats.org/officeDocument/2006/relationships/hyperlink" Target="mailto:Elizabeth.Horton@warwick.ac.uk" TargetMode="External"/><Relationship Id="rId4" Type="http://schemas.openxmlformats.org/officeDocument/2006/relationships/hyperlink" Target="https://creativecommons.org/licenses/by-sa/3.0/"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hyperlink" Target="http://doi.org/10.35844/001c.66184" TargetMode="External"/><Relationship Id="rId2" Type="http://schemas.openxmlformats.org/officeDocument/2006/relationships/hyperlink" Target="https://doi.org/10.35844/001c.122455" TargetMode="Externa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hyperlink" Target="https://doi.org/10.1007/s10803-021-05250-y" TargetMode="External"/><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1.xml"/><Relationship Id="rId5" Type="http://schemas.openxmlformats.org/officeDocument/2006/relationships/image" Target="../media/image18.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2.xml"/><Relationship Id="rId5" Type="http://schemas.openxmlformats.org/officeDocument/2006/relationships/image" Target="../media/image19.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2.xml"/><Relationship Id="rId4" Type="http://schemas.openxmlformats.org/officeDocument/2006/relationships/image" Target="../media/image21.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BB0161F2-D84D-EB79-CC8F-875101556867}"/>
              </a:ext>
            </a:extLst>
          </p:cNvPr>
          <p:cNvSpPr>
            <a:spLocks noGrp="1"/>
          </p:cNvSpPr>
          <p:nvPr>
            <p:ph type="body" sz="quarter" idx="13"/>
          </p:nvPr>
        </p:nvSpPr>
        <p:spPr>
          <a:xfrm>
            <a:off x="510366" y="4895643"/>
            <a:ext cx="6541200" cy="855299"/>
          </a:xfrm>
        </p:spPr>
        <p:txBody>
          <a:bodyPr/>
          <a:lstStyle/>
          <a:p>
            <a:r>
              <a:rPr lang="en-GB"/>
              <a:t>July 2025</a:t>
            </a:r>
          </a:p>
        </p:txBody>
      </p:sp>
      <p:sp>
        <p:nvSpPr>
          <p:cNvPr id="6" name="Title 5">
            <a:extLst>
              <a:ext uri="{FF2B5EF4-FFF2-40B4-BE49-F238E27FC236}">
                <a16:creationId xmlns:a16="http://schemas.microsoft.com/office/drawing/2014/main" id="{C35D1BC9-819A-F4BC-F31F-3EA2C416829E}"/>
              </a:ext>
            </a:extLst>
          </p:cNvPr>
          <p:cNvSpPr>
            <a:spLocks noGrp="1"/>
          </p:cNvSpPr>
          <p:nvPr>
            <p:ph type="title"/>
          </p:nvPr>
        </p:nvSpPr>
        <p:spPr>
          <a:xfrm>
            <a:off x="425304" y="1294528"/>
            <a:ext cx="7070649" cy="3349571"/>
          </a:xfrm>
        </p:spPr>
        <p:txBody>
          <a:bodyPr/>
          <a:lstStyle/>
          <a:p>
            <a:br>
              <a:rPr lang="en-GB" sz="5400"/>
            </a:br>
            <a:r>
              <a:rPr lang="en-GB" sz="5400"/>
              <a:t>Inclusive Participatory Research in Autism Research: Methods and Practice</a:t>
            </a:r>
          </a:p>
        </p:txBody>
      </p:sp>
      <p:pic>
        <p:nvPicPr>
          <p:cNvPr id="5" name="Picture Placeholder 4">
            <a:extLst>
              <a:ext uri="{FF2B5EF4-FFF2-40B4-BE49-F238E27FC236}">
                <a16:creationId xmlns:a16="http://schemas.microsoft.com/office/drawing/2014/main" id="{ED411A6D-3956-0E15-DF63-74E094939C24}"/>
              </a:ext>
            </a:extLst>
          </p:cNvPr>
          <p:cNvPicPr>
            <a:picLocks noGrp="1" noChangeAspect="1"/>
          </p:cNvPicPr>
          <p:nvPr>
            <p:ph type="pic" sz="quarter" idx="12"/>
          </p:nvPr>
        </p:nvPicPr>
        <p:blipFill>
          <a:blip r:embed="rId3" cstate="email">
            <a:extLst>
              <a:ext uri="{28A0092B-C50C-407E-A947-70E740481C1C}">
                <a14:useLocalDpi xmlns:a14="http://schemas.microsoft.com/office/drawing/2010/main"/>
              </a:ext>
            </a:extLst>
          </a:blip>
          <a:srcRect/>
          <a:stretch>
            <a:fillRect/>
          </a:stretch>
        </p:blipFill>
        <p:spPr>
          <a:xfrm>
            <a:off x="7678168" y="0"/>
            <a:ext cx="4014099" cy="6354450"/>
          </a:xfrm>
        </p:spPr>
      </p:pic>
      <p:sp>
        <p:nvSpPr>
          <p:cNvPr id="4" name="TextBox 3">
            <a:extLst>
              <a:ext uri="{FF2B5EF4-FFF2-40B4-BE49-F238E27FC236}">
                <a16:creationId xmlns:a16="http://schemas.microsoft.com/office/drawing/2014/main" id="{2F970C3C-7248-BE0A-E5A4-5C6456F3A488}"/>
              </a:ext>
            </a:extLst>
          </p:cNvPr>
          <p:cNvSpPr txBox="1"/>
          <p:nvPr/>
        </p:nvSpPr>
        <p:spPr>
          <a:xfrm>
            <a:off x="1539063" y="724418"/>
            <a:ext cx="6097772" cy="830997"/>
          </a:xfrm>
          <a:prstGeom prst="rect">
            <a:avLst/>
          </a:prstGeom>
          <a:noFill/>
        </p:spPr>
        <p:txBody>
          <a:bodyPr wrap="square">
            <a:spAutoFit/>
          </a:bodyPr>
          <a:lstStyle/>
          <a:p>
            <a:r>
              <a:rPr lang="en-GB" sz="4800"/>
              <a:t>Webinar</a:t>
            </a:r>
          </a:p>
        </p:txBody>
      </p:sp>
      <p:grpSp>
        <p:nvGrpSpPr>
          <p:cNvPr id="10" name="Group 9">
            <a:extLst>
              <a:ext uri="{FF2B5EF4-FFF2-40B4-BE49-F238E27FC236}">
                <a16:creationId xmlns:a16="http://schemas.microsoft.com/office/drawing/2014/main" id="{4C02D4AA-D1CC-35D1-CF74-9976253325AD}"/>
              </a:ext>
            </a:extLst>
          </p:cNvPr>
          <p:cNvGrpSpPr/>
          <p:nvPr/>
        </p:nvGrpSpPr>
        <p:grpSpPr>
          <a:xfrm>
            <a:off x="2920625" y="5717651"/>
            <a:ext cx="2023516" cy="738830"/>
            <a:chOff x="2920625" y="5717651"/>
            <a:chExt cx="2023516" cy="738830"/>
          </a:xfrm>
        </p:grpSpPr>
        <p:sp>
          <p:nvSpPr>
            <p:cNvPr id="9" name="Rectangle 8">
              <a:extLst>
                <a:ext uri="{FF2B5EF4-FFF2-40B4-BE49-F238E27FC236}">
                  <a16:creationId xmlns:a16="http://schemas.microsoft.com/office/drawing/2014/main" id="{9A6777D9-696F-73A8-21A7-25B31B776518}"/>
                </a:ext>
              </a:extLst>
            </p:cNvPr>
            <p:cNvSpPr/>
            <p:nvPr/>
          </p:nvSpPr>
          <p:spPr>
            <a:xfrm>
              <a:off x="4356100" y="5727700"/>
              <a:ext cx="579967" cy="22013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NHS logo&#10;&#10;Description automatically generated">
              <a:extLst>
                <a:ext uri="{FF2B5EF4-FFF2-40B4-BE49-F238E27FC236}">
                  <a16:creationId xmlns:a16="http://schemas.microsoft.com/office/drawing/2014/main" id="{3919D2B1-A9D3-4D50-7334-2C32698A6873}"/>
                </a:ext>
                <a:ext uri="{C183D7F6-B498-43B3-948B-1728B52AA6E4}">
                  <adec:decorative xmlns:adec="http://schemas.microsoft.com/office/drawing/2017/decorative" val="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20625" y="5717651"/>
              <a:ext cx="2023516" cy="738830"/>
            </a:xfrm>
            <a:prstGeom prst="rect">
              <a:avLst/>
            </a:prstGeom>
          </p:spPr>
        </p:pic>
      </p:grpSp>
    </p:spTree>
    <p:extLst>
      <p:ext uri="{BB962C8B-B14F-4D97-AF65-F5344CB8AC3E}">
        <p14:creationId xmlns:p14="http://schemas.microsoft.com/office/powerpoint/2010/main" val="10795369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5E5DC590-981F-4B2A-B20D-9AA59E5FBE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63954" y="5069305"/>
            <a:ext cx="2960087" cy="2093494"/>
          </a:xfrm>
          <a:prstGeom prst="rect">
            <a:avLst/>
          </a:prstGeom>
        </p:spPr>
      </p:pic>
      <p:pic>
        <p:nvPicPr>
          <p:cNvPr id="9" name="Picture 8" descr="NHS logo&#10;&#10;Description automatically generated">
            <a:extLst>
              <a:ext uri="{FF2B5EF4-FFF2-40B4-BE49-F238E27FC236}">
                <a16:creationId xmlns:a16="http://schemas.microsoft.com/office/drawing/2014/main" id="{2C819EA9-7868-4469-AC89-30FFF620BAF4}"/>
              </a:ext>
              <a:ext uri="{C183D7F6-B498-43B3-948B-1728B52AA6E4}">
                <adec:decorative xmlns:adec="http://schemas.microsoft.com/office/drawing/2017/decorative" val="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63954" y="268941"/>
            <a:ext cx="2526744" cy="922569"/>
          </a:xfrm>
          <a:prstGeom prst="rect">
            <a:avLst/>
          </a:prstGeom>
        </p:spPr>
      </p:pic>
      <p:pic>
        <p:nvPicPr>
          <p:cNvPr id="12" name="Picture 11">
            <a:extLst>
              <a:ext uri="{FF2B5EF4-FFF2-40B4-BE49-F238E27FC236}">
                <a16:creationId xmlns:a16="http://schemas.microsoft.com/office/drawing/2014/main" id="{3F8E80FD-A483-4312-AC84-98C167ED26FD}"/>
              </a:ext>
              <a:ext uri="{C183D7F6-B498-43B3-948B-1728B52AA6E4}">
                <adec:decorative xmlns:adec="http://schemas.microsoft.com/office/drawing/2017/decorative" val="1"/>
              </a:ext>
            </a:extLst>
          </p:cNvPr>
          <p:cNvPicPr>
            <a:picLocks noChangeAspect="1"/>
          </p:cNvPicPr>
          <p:nvPr/>
        </p:nvPicPr>
        <p:blipFill rotWithShape="1">
          <a:blip r:embed="rId5">
            <a:extLst>
              <a:ext uri="{28A0092B-C50C-407E-A947-70E740481C1C}">
                <a14:useLocalDpi xmlns:a14="http://schemas.microsoft.com/office/drawing/2010/main" val="0"/>
              </a:ext>
            </a:extLst>
          </a:blip>
          <a:srcRect l="17240" t="24416" r="26363" b="17230"/>
          <a:stretch/>
        </p:blipFill>
        <p:spPr>
          <a:xfrm>
            <a:off x="0" y="4298867"/>
            <a:ext cx="4417250" cy="2571007"/>
          </a:xfrm>
          <a:prstGeom prst="rect">
            <a:avLst/>
          </a:prstGeom>
        </p:spPr>
      </p:pic>
      <p:sp>
        <p:nvSpPr>
          <p:cNvPr id="13" name="Oval 12">
            <a:extLst>
              <a:ext uri="{FF2B5EF4-FFF2-40B4-BE49-F238E27FC236}">
                <a16:creationId xmlns:a16="http://schemas.microsoft.com/office/drawing/2014/main" id="{D35A2689-A7C1-4DCD-9CA8-45E5854EFBD5}"/>
              </a:ext>
            </a:extLst>
          </p:cNvPr>
          <p:cNvSpPr/>
          <p:nvPr/>
        </p:nvSpPr>
        <p:spPr>
          <a:xfrm>
            <a:off x="3975652" y="5257800"/>
            <a:ext cx="1113183" cy="11231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7">
            <a:extLst>
              <a:ext uri="{FF2B5EF4-FFF2-40B4-BE49-F238E27FC236}">
                <a16:creationId xmlns:a16="http://schemas.microsoft.com/office/drawing/2014/main" id="{753F7BFA-6372-45B2-B0DB-F9EB5C714E85}"/>
              </a:ext>
            </a:extLst>
          </p:cNvPr>
          <p:cNvSpPr txBox="1">
            <a:spLocks noChangeArrowheads="1"/>
          </p:cNvSpPr>
          <p:nvPr/>
        </p:nvSpPr>
        <p:spPr bwMode="auto">
          <a:xfrm>
            <a:off x="1419225" y="2570096"/>
            <a:ext cx="8201026" cy="91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150000"/>
              </a:lnSpc>
            </a:pPr>
            <a:endParaRPr lang="en-US" altLang="en-US" sz="2000">
              <a:latin typeface="Arial" panose="020B0604020202020204" pitchFamily="34" charset="0"/>
              <a:cs typeface="Arial" panose="020B0604020202020204" pitchFamily="34" charset="0"/>
            </a:endParaRPr>
          </a:p>
          <a:p>
            <a:pPr eaLnBrk="1" hangingPunct="1">
              <a:lnSpc>
                <a:spcPct val="150000"/>
              </a:lnSpc>
              <a:buSzPct val="120000"/>
            </a:pPr>
            <a:r>
              <a:rPr lang="en-US" altLang="en-US">
                <a:solidFill>
                  <a:schemeClr val="bg1"/>
                </a:solidFill>
                <a:latin typeface="Arial" panose="020B0604020202020204" pitchFamily="34" charset="0"/>
                <a:cs typeface="Arial" panose="020B0604020202020204" pitchFamily="34" charset="0"/>
              </a:rPr>
              <a:t>Audits </a:t>
            </a:r>
          </a:p>
        </p:txBody>
      </p:sp>
      <p:sp>
        <p:nvSpPr>
          <p:cNvPr id="15" name="Rectangle 1">
            <a:extLst>
              <a:ext uri="{FF2B5EF4-FFF2-40B4-BE49-F238E27FC236}">
                <a16:creationId xmlns:a16="http://schemas.microsoft.com/office/drawing/2014/main" id="{B219F9F0-C479-4A58-B8C3-B370A6653544}"/>
              </a:ext>
            </a:extLst>
          </p:cNvPr>
          <p:cNvSpPr>
            <a:spLocks noChangeArrowheads="1"/>
          </p:cNvSpPr>
          <p:nvPr/>
        </p:nvSpPr>
        <p:spPr bwMode="auto">
          <a:xfrm>
            <a:off x="2493831" y="1699100"/>
            <a:ext cx="57785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en-US" altLang="en-US" sz="4800" b="1">
              <a:solidFill>
                <a:srgbClr val="F39000"/>
              </a:solidFill>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820B30B3-8A61-D9BC-1ED2-7A02625E2523}"/>
              </a:ext>
            </a:extLst>
          </p:cNvPr>
          <p:cNvSpPr>
            <a:spLocks noGrp="1"/>
          </p:cNvSpPr>
          <p:nvPr>
            <p:ph type="title"/>
          </p:nvPr>
        </p:nvSpPr>
        <p:spPr>
          <a:xfrm>
            <a:off x="425303" y="419708"/>
            <a:ext cx="10822172" cy="1325563"/>
          </a:xfrm>
        </p:spPr>
        <p:txBody>
          <a:bodyPr>
            <a:normAutofit/>
          </a:bodyPr>
          <a:lstStyle/>
          <a:p>
            <a:r>
              <a:rPr lang="en-GB" sz="3600" b="1"/>
              <a:t>Intersections of ethnicity and autism </a:t>
            </a:r>
          </a:p>
        </p:txBody>
      </p:sp>
      <p:sp>
        <p:nvSpPr>
          <p:cNvPr id="3" name="Content Placeholder 2">
            <a:extLst>
              <a:ext uri="{FF2B5EF4-FFF2-40B4-BE49-F238E27FC236}">
                <a16:creationId xmlns:a16="http://schemas.microsoft.com/office/drawing/2014/main" id="{10E88B54-4216-EF27-E85D-6ADFCC3A9FC0}"/>
              </a:ext>
            </a:extLst>
          </p:cNvPr>
          <p:cNvSpPr>
            <a:spLocks noGrp="1"/>
          </p:cNvSpPr>
          <p:nvPr>
            <p:ph idx="1"/>
          </p:nvPr>
        </p:nvSpPr>
        <p:spPr>
          <a:xfrm>
            <a:off x="509034" y="1235760"/>
            <a:ext cx="11399432" cy="4486275"/>
          </a:xfrm>
        </p:spPr>
        <p:txBody>
          <a:bodyPr>
            <a:normAutofit fontScale="92500" lnSpcReduction="20000"/>
          </a:bodyPr>
          <a:lstStyle/>
          <a:p>
            <a:pPr marL="0" indent="0">
              <a:spcAft>
                <a:spcPts val="1200"/>
              </a:spcAft>
              <a:buNone/>
            </a:pPr>
            <a:r>
              <a:rPr lang="en-GB" sz="2600">
                <a:effectLst/>
                <a:latin typeface="+mj-lt"/>
                <a:ea typeface="Calibri" panose="020F0502020204030204" pitchFamily="34" charset="0"/>
                <a:cs typeface="Times New Roman" panose="02020603050405020304" pitchFamily="18" charset="0"/>
              </a:rPr>
              <a:t>The intersection of ethnicity and autism involves understanding how cultural, social,           and systemic factors influence the identification, diagnosis, and support for autistic individuals across different ethnic groups. </a:t>
            </a:r>
          </a:p>
          <a:p>
            <a:pPr marL="0" indent="0">
              <a:spcAft>
                <a:spcPts val="1200"/>
              </a:spcAft>
              <a:buNone/>
            </a:pPr>
            <a:r>
              <a:rPr lang="en-GB" sz="2600">
                <a:effectLst/>
                <a:latin typeface="+mj-lt"/>
                <a:ea typeface="Calibri" panose="020F0502020204030204" pitchFamily="34" charset="0"/>
                <a:cs typeface="Times New Roman" panose="02020603050405020304" pitchFamily="18" charset="0"/>
              </a:rPr>
              <a:t>Key points to consider:</a:t>
            </a:r>
          </a:p>
          <a:p>
            <a:pPr marL="360000" indent="-288000">
              <a:spcAft>
                <a:spcPts val="1200"/>
              </a:spcAft>
              <a:buFont typeface="Arial" panose="020B0604020202020204" pitchFamily="34" charset="0"/>
              <a:buChar char="•"/>
            </a:pPr>
            <a:r>
              <a:rPr lang="en-GB" sz="2600">
                <a:latin typeface="+mj-lt"/>
              </a:rPr>
              <a:t>Diagnosis disparities- under diagnosis &amp; misdiagnosis, delayed diagnosis</a:t>
            </a:r>
          </a:p>
          <a:p>
            <a:pPr marL="360000" indent="-288000">
              <a:spcAft>
                <a:spcPts val="1200"/>
              </a:spcAft>
              <a:buFont typeface="Arial" panose="020B0604020202020204" pitchFamily="34" charset="0"/>
              <a:buChar char="•"/>
            </a:pPr>
            <a:r>
              <a:rPr lang="en-GB" sz="2600">
                <a:latin typeface="+mj-lt"/>
              </a:rPr>
              <a:t>Cultural perception – cultural beliefs and stigma, religion, understanding &amp; awareness </a:t>
            </a:r>
          </a:p>
          <a:p>
            <a:pPr marL="360000" indent="-288000">
              <a:spcAft>
                <a:spcPts val="1200"/>
              </a:spcAft>
              <a:buFont typeface="Arial" panose="020B0604020202020204" pitchFamily="34" charset="0"/>
              <a:buChar char="•"/>
            </a:pPr>
            <a:r>
              <a:rPr lang="en-GB" sz="2600">
                <a:latin typeface="+mj-lt"/>
              </a:rPr>
              <a:t>Access to services – healthcare access</a:t>
            </a:r>
          </a:p>
          <a:p>
            <a:pPr marL="360000" indent="-288000">
              <a:spcAft>
                <a:spcPts val="1200"/>
              </a:spcAft>
              <a:buFont typeface="Arial" panose="020B0604020202020204" pitchFamily="34" charset="0"/>
              <a:buChar char="•"/>
            </a:pPr>
            <a:r>
              <a:rPr lang="en-GB" sz="2600">
                <a:latin typeface="+mj-lt"/>
              </a:rPr>
              <a:t>Research and representation – lack of inclusive research &amp; cultural incompetency </a:t>
            </a:r>
          </a:p>
          <a:p>
            <a:pPr marL="360000" indent="-288000">
              <a:spcAft>
                <a:spcPts val="1200"/>
              </a:spcAft>
              <a:buFont typeface="Arial" panose="020B0604020202020204" pitchFamily="34" charset="0"/>
              <a:buChar char="•"/>
            </a:pPr>
            <a:r>
              <a:rPr lang="en-GB" sz="2600">
                <a:latin typeface="+mj-lt"/>
              </a:rPr>
              <a:t>Community support- engagement, culturally sensitive interventions </a:t>
            </a:r>
          </a:p>
          <a:p>
            <a:pPr marL="360000" indent="-288000">
              <a:spcAft>
                <a:spcPts val="1200"/>
              </a:spcAft>
              <a:buFont typeface="Arial" panose="020B0604020202020204" pitchFamily="34" charset="0"/>
              <a:buChar char="•"/>
            </a:pPr>
            <a:r>
              <a:rPr lang="en-GB" sz="2600">
                <a:latin typeface="+mj-lt"/>
              </a:rPr>
              <a:t>Policy &amp; Advocacy – equitable policy and awareness campaigns </a:t>
            </a:r>
          </a:p>
          <a:p>
            <a:endParaRPr lang="en-GB"/>
          </a:p>
        </p:txBody>
      </p:sp>
    </p:spTree>
    <p:extLst>
      <p:ext uri="{BB962C8B-B14F-4D97-AF65-F5344CB8AC3E}">
        <p14:creationId xmlns:p14="http://schemas.microsoft.com/office/powerpoint/2010/main" val="15118935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5E5DC590-981F-4B2A-B20D-9AA59E5FBE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63954" y="5069305"/>
            <a:ext cx="2960087" cy="2093494"/>
          </a:xfrm>
          <a:prstGeom prst="rect">
            <a:avLst/>
          </a:prstGeom>
        </p:spPr>
      </p:pic>
      <p:pic>
        <p:nvPicPr>
          <p:cNvPr id="9" name="Picture 8" descr="NHS logo&#10;&#10;Description automatically generated">
            <a:extLst>
              <a:ext uri="{FF2B5EF4-FFF2-40B4-BE49-F238E27FC236}">
                <a16:creationId xmlns:a16="http://schemas.microsoft.com/office/drawing/2014/main" id="{2C819EA9-7868-4469-AC89-30FFF620BAF4}"/>
              </a:ext>
              <a:ext uri="{C183D7F6-B498-43B3-948B-1728B52AA6E4}">
                <adec:decorative xmlns:adec="http://schemas.microsoft.com/office/drawing/2017/decorative" val="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63954" y="268941"/>
            <a:ext cx="2526744" cy="922569"/>
          </a:xfrm>
          <a:prstGeom prst="rect">
            <a:avLst/>
          </a:prstGeom>
        </p:spPr>
      </p:pic>
      <p:pic>
        <p:nvPicPr>
          <p:cNvPr id="12" name="Picture 11">
            <a:extLst>
              <a:ext uri="{FF2B5EF4-FFF2-40B4-BE49-F238E27FC236}">
                <a16:creationId xmlns:a16="http://schemas.microsoft.com/office/drawing/2014/main" id="{3F8E80FD-A483-4312-AC84-98C167ED26FD}"/>
              </a:ext>
              <a:ext uri="{C183D7F6-B498-43B3-948B-1728B52AA6E4}">
                <adec:decorative xmlns:adec="http://schemas.microsoft.com/office/drawing/2017/decorative" val="1"/>
              </a:ext>
            </a:extLst>
          </p:cNvPr>
          <p:cNvPicPr>
            <a:picLocks noChangeAspect="1"/>
          </p:cNvPicPr>
          <p:nvPr/>
        </p:nvPicPr>
        <p:blipFill rotWithShape="1">
          <a:blip r:embed="rId5">
            <a:extLst>
              <a:ext uri="{28A0092B-C50C-407E-A947-70E740481C1C}">
                <a14:useLocalDpi xmlns:a14="http://schemas.microsoft.com/office/drawing/2010/main" val="0"/>
              </a:ext>
            </a:extLst>
          </a:blip>
          <a:srcRect l="17240" t="24416" r="26363" b="17230"/>
          <a:stretch/>
        </p:blipFill>
        <p:spPr>
          <a:xfrm>
            <a:off x="0" y="4298867"/>
            <a:ext cx="4417250" cy="2571007"/>
          </a:xfrm>
          <a:prstGeom prst="rect">
            <a:avLst/>
          </a:prstGeom>
        </p:spPr>
      </p:pic>
      <p:sp>
        <p:nvSpPr>
          <p:cNvPr id="13" name="Oval 12">
            <a:extLst>
              <a:ext uri="{FF2B5EF4-FFF2-40B4-BE49-F238E27FC236}">
                <a16:creationId xmlns:a16="http://schemas.microsoft.com/office/drawing/2014/main" id="{D35A2689-A7C1-4DCD-9CA8-45E5854EFBD5}"/>
              </a:ext>
            </a:extLst>
          </p:cNvPr>
          <p:cNvSpPr/>
          <p:nvPr/>
        </p:nvSpPr>
        <p:spPr>
          <a:xfrm>
            <a:off x="3975652" y="5257800"/>
            <a:ext cx="1113183" cy="11231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7">
            <a:extLst>
              <a:ext uri="{FF2B5EF4-FFF2-40B4-BE49-F238E27FC236}">
                <a16:creationId xmlns:a16="http://schemas.microsoft.com/office/drawing/2014/main" id="{753F7BFA-6372-45B2-B0DB-F9EB5C714E85}"/>
              </a:ext>
            </a:extLst>
          </p:cNvPr>
          <p:cNvSpPr txBox="1">
            <a:spLocks noChangeArrowheads="1"/>
          </p:cNvSpPr>
          <p:nvPr/>
        </p:nvSpPr>
        <p:spPr bwMode="auto">
          <a:xfrm>
            <a:off x="1419225" y="2570096"/>
            <a:ext cx="8201026" cy="91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150000"/>
              </a:lnSpc>
            </a:pPr>
            <a:endParaRPr lang="en-US" altLang="en-US" sz="2000">
              <a:latin typeface="Arial" panose="020B0604020202020204" pitchFamily="34" charset="0"/>
              <a:cs typeface="Arial" panose="020B0604020202020204" pitchFamily="34" charset="0"/>
            </a:endParaRPr>
          </a:p>
          <a:p>
            <a:pPr eaLnBrk="1" hangingPunct="1">
              <a:lnSpc>
                <a:spcPct val="150000"/>
              </a:lnSpc>
              <a:buSzPct val="120000"/>
            </a:pPr>
            <a:r>
              <a:rPr lang="en-US" altLang="en-US">
                <a:solidFill>
                  <a:schemeClr val="bg1"/>
                </a:solidFill>
                <a:latin typeface="Arial" panose="020B0604020202020204" pitchFamily="34" charset="0"/>
                <a:cs typeface="Arial" panose="020B0604020202020204" pitchFamily="34" charset="0"/>
              </a:rPr>
              <a:t>Audits </a:t>
            </a:r>
          </a:p>
        </p:txBody>
      </p:sp>
      <p:sp>
        <p:nvSpPr>
          <p:cNvPr id="15" name="Rectangle 1">
            <a:extLst>
              <a:ext uri="{FF2B5EF4-FFF2-40B4-BE49-F238E27FC236}">
                <a16:creationId xmlns:a16="http://schemas.microsoft.com/office/drawing/2014/main" id="{B219F9F0-C479-4A58-B8C3-B370A6653544}"/>
              </a:ext>
            </a:extLst>
          </p:cNvPr>
          <p:cNvSpPr>
            <a:spLocks noChangeArrowheads="1"/>
          </p:cNvSpPr>
          <p:nvPr/>
        </p:nvSpPr>
        <p:spPr bwMode="auto">
          <a:xfrm>
            <a:off x="2493831" y="1699100"/>
            <a:ext cx="57785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en-US" altLang="en-US" sz="4800" b="1">
              <a:solidFill>
                <a:srgbClr val="F39000"/>
              </a:solidFill>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820B30B3-8A61-D9BC-1ED2-7A02625E2523}"/>
              </a:ext>
            </a:extLst>
          </p:cNvPr>
          <p:cNvSpPr>
            <a:spLocks noGrp="1"/>
          </p:cNvSpPr>
          <p:nvPr>
            <p:ph type="title"/>
          </p:nvPr>
        </p:nvSpPr>
        <p:spPr>
          <a:xfrm>
            <a:off x="1899799" y="550950"/>
            <a:ext cx="6967755" cy="720146"/>
          </a:xfrm>
        </p:spPr>
        <p:txBody>
          <a:bodyPr>
            <a:normAutofit fontScale="90000"/>
          </a:bodyPr>
          <a:lstStyle/>
          <a:p>
            <a:pPr algn="ctr"/>
            <a:r>
              <a:rPr lang="en-GB" sz="4000" b="1"/>
              <a:t>Cultural Inclusion Network (CIN)</a:t>
            </a:r>
            <a:br>
              <a:rPr lang="en-GB" sz="4000" b="1"/>
            </a:br>
            <a:r>
              <a:rPr lang="en-GB" sz="4000" b="1"/>
              <a:t>Recommendations</a:t>
            </a:r>
          </a:p>
        </p:txBody>
      </p:sp>
      <p:sp>
        <p:nvSpPr>
          <p:cNvPr id="5" name="Content Placeholder 2">
            <a:extLst>
              <a:ext uri="{FF2B5EF4-FFF2-40B4-BE49-F238E27FC236}">
                <a16:creationId xmlns:a16="http://schemas.microsoft.com/office/drawing/2014/main" id="{F726ED3B-4453-5508-2EA7-4DE3921E75B2}"/>
              </a:ext>
            </a:extLst>
          </p:cNvPr>
          <p:cNvSpPr>
            <a:spLocks noGrp="1"/>
          </p:cNvSpPr>
          <p:nvPr>
            <p:ph idx="1"/>
          </p:nvPr>
        </p:nvSpPr>
        <p:spPr>
          <a:xfrm>
            <a:off x="943684" y="1722130"/>
            <a:ext cx="10986045" cy="4351338"/>
          </a:xfrm>
        </p:spPr>
        <p:txBody>
          <a:bodyPr>
            <a:noAutofit/>
          </a:bodyPr>
          <a:lstStyle/>
          <a:p>
            <a:pPr marL="288000" indent="-288000">
              <a:lnSpc>
                <a:spcPts val="2200"/>
              </a:lnSpc>
              <a:spcAft>
                <a:spcPts val="1800"/>
              </a:spcAft>
              <a:buFont typeface="Arial" panose="020B0604020202020204" pitchFamily="34" charset="0"/>
              <a:buChar char="•"/>
            </a:pPr>
            <a:r>
              <a:rPr lang="en-GB" sz="2400">
                <a:solidFill>
                  <a:srgbClr val="292B2C"/>
                </a:solidFill>
                <a:effectLst/>
                <a:latin typeface="+mn-lt"/>
                <a:ea typeface="Times New Roman" panose="02020603050405020304" pitchFamily="18" charset="0"/>
                <a:cs typeface="Calibri" panose="020F0502020204030204" pitchFamily="34" charset="0"/>
              </a:rPr>
              <a:t>Listen, listen, and listen to ethnic minorities’ asks and provide for their needs. Please do not use already existing medical models. One size fits all does not work in mental health care.</a:t>
            </a:r>
            <a:endParaRPr lang="en-GB" sz="2400">
              <a:effectLst/>
              <a:latin typeface="+mn-lt"/>
              <a:ea typeface="Calibri" panose="020F0502020204030204" pitchFamily="34" charset="0"/>
              <a:cs typeface="Times New Roman" panose="02020603050405020304" pitchFamily="18" charset="0"/>
            </a:endParaRPr>
          </a:p>
          <a:p>
            <a:pPr marL="288000" indent="-288000">
              <a:lnSpc>
                <a:spcPts val="2200"/>
              </a:lnSpc>
              <a:spcAft>
                <a:spcPts val="1800"/>
              </a:spcAft>
              <a:buFont typeface="Arial" panose="020B0604020202020204" pitchFamily="34" charset="0"/>
              <a:buChar char="•"/>
            </a:pPr>
            <a:r>
              <a:rPr lang="en-GB" sz="2400">
                <a:solidFill>
                  <a:srgbClr val="292B2C"/>
                </a:solidFill>
                <a:effectLst/>
                <a:latin typeface="+mn-lt"/>
                <a:ea typeface="Times New Roman" panose="02020603050405020304" pitchFamily="18" charset="0"/>
              </a:rPr>
              <a:t>Enrol more ethnic minority experts by experience to provide a unique perspective and destigmatise mental health</a:t>
            </a:r>
          </a:p>
          <a:p>
            <a:pPr marL="288000" indent="-288000">
              <a:lnSpc>
                <a:spcPts val="2200"/>
              </a:lnSpc>
              <a:spcAft>
                <a:spcPts val="1800"/>
              </a:spcAft>
              <a:buFont typeface="Arial" panose="020B0604020202020204" pitchFamily="34" charset="0"/>
              <a:buChar char="•"/>
            </a:pPr>
            <a:r>
              <a:rPr lang="en-GB" sz="2400">
                <a:solidFill>
                  <a:srgbClr val="292B2C"/>
                </a:solidFill>
                <a:effectLst/>
                <a:latin typeface="+mn-lt"/>
                <a:ea typeface="Times New Roman" panose="02020603050405020304" pitchFamily="18" charset="0"/>
                <a:cs typeface="Calibri" panose="020F0502020204030204" pitchFamily="34" charset="0"/>
              </a:rPr>
              <a:t>Help family members and carers understand the condition, treatment, and its consequences so they can devise the best strategy of support. Where possible, co-design this strategy with them.</a:t>
            </a:r>
            <a:endParaRPr lang="en-GB" sz="2400">
              <a:effectLst/>
              <a:latin typeface="+mn-lt"/>
              <a:ea typeface="Calibri" panose="020F0502020204030204" pitchFamily="34" charset="0"/>
              <a:cs typeface="Times New Roman" panose="02020603050405020304" pitchFamily="18" charset="0"/>
            </a:endParaRPr>
          </a:p>
          <a:p>
            <a:pPr marL="288000" indent="-288000">
              <a:lnSpc>
                <a:spcPts val="2200"/>
              </a:lnSpc>
              <a:spcAft>
                <a:spcPts val="1800"/>
              </a:spcAft>
              <a:buFont typeface="Arial" panose="020B0604020202020204" pitchFamily="34" charset="0"/>
              <a:buChar char="•"/>
            </a:pPr>
            <a:r>
              <a:rPr lang="en-GB" sz="2400">
                <a:solidFill>
                  <a:srgbClr val="292B2C"/>
                </a:solidFill>
                <a:effectLst/>
                <a:latin typeface="+mn-lt"/>
                <a:ea typeface="Times New Roman" panose="02020603050405020304" pitchFamily="18" charset="0"/>
              </a:rPr>
              <a:t>Encourage and facilitate carers and family members to meet with others in similar situations. This creates awareness of existing religious and cultural dimensions, thereby reducing stress or tension build-up</a:t>
            </a:r>
            <a:endParaRPr lang="en-GB" sz="2400">
              <a:latin typeface="+mn-lt"/>
            </a:endParaRPr>
          </a:p>
        </p:txBody>
      </p:sp>
    </p:spTree>
    <p:extLst>
      <p:ext uri="{BB962C8B-B14F-4D97-AF65-F5344CB8AC3E}">
        <p14:creationId xmlns:p14="http://schemas.microsoft.com/office/powerpoint/2010/main" val="42858451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2EEF9E-CB77-82E2-17FB-66E5FDF9C4D0}"/>
            </a:ext>
          </a:extLst>
        </p:cNvPr>
        <p:cNvGrpSpPr/>
        <p:nvPr/>
      </p:nvGrpSpPr>
      <p:grpSpPr>
        <a:xfrm>
          <a:off x="0" y="0"/>
          <a:ext cx="0" cy="0"/>
          <a:chOff x="0" y="0"/>
          <a:chExt cx="0" cy="0"/>
        </a:xfrm>
      </p:grpSpPr>
      <p:sp>
        <p:nvSpPr>
          <p:cNvPr id="66" name="Title 1">
            <a:extLst>
              <a:ext uri="{FF2B5EF4-FFF2-40B4-BE49-F238E27FC236}">
                <a16:creationId xmlns:a16="http://schemas.microsoft.com/office/drawing/2014/main" id="{B75A254F-67BA-20AB-4A5C-B8B7865665F0}"/>
              </a:ext>
            </a:extLst>
          </p:cNvPr>
          <p:cNvSpPr>
            <a:spLocks noGrp="1"/>
          </p:cNvSpPr>
          <p:nvPr>
            <p:ph type="title"/>
          </p:nvPr>
        </p:nvSpPr>
        <p:spPr>
          <a:xfrm>
            <a:off x="1244112" y="1195603"/>
            <a:ext cx="9705489" cy="897746"/>
          </a:xfrm>
        </p:spPr>
        <p:txBody>
          <a:bodyPr/>
          <a:lstStyle/>
          <a:p>
            <a:pPr algn="ctr"/>
            <a:r>
              <a:rPr lang="en-GB" sz="3200">
                <a:latin typeface="Aptos"/>
                <a:cs typeface="Calibri"/>
              </a:rPr>
              <a:t>Participatory Research in Autism - The process</a:t>
            </a:r>
            <a:r>
              <a:rPr lang="en-GB" sz="4800">
                <a:latin typeface="Aptos"/>
                <a:cs typeface="Calibri"/>
              </a:rPr>
              <a:t> </a:t>
            </a:r>
            <a:br>
              <a:rPr lang="en-GB" sz="4400">
                <a:latin typeface="Aptos"/>
                <a:cs typeface="Calibri"/>
              </a:rPr>
            </a:br>
            <a:r>
              <a:rPr lang="en-GB" sz="2400" b="0">
                <a:latin typeface="Aptos"/>
                <a:cs typeface="Calibri"/>
              </a:rPr>
              <a:t>Emily Ahmed</a:t>
            </a:r>
            <a:endParaRPr lang="en-GB" sz="2400">
              <a:latin typeface="Aptos"/>
              <a:cs typeface="Calibri"/>
            </a:endParaRPr>
          </a:p>
        </p:txBody>
      </p:sp>
      <p:sp>
        <p:nvSpPr>
          <p:cNvPr id="4" name="Title 1">
            <a:extLst>
              <a:ext uri="{FF2B5EF4-FFF2-40B4-BE49-F238E27FC236}">
                <a16:creationId xmlns:a16="http://schemas.microsoft.com/office/drawing/2014/main" id="{F1D63D14-C00A-9286-341B-ACE178C58247}"/>
              </a:ext>
            </a:extLst>
          </p:cNvPr>
          <p:cNvSpPr txBox="1">
            <a:spLocks/>
          </p:cNvSpPr>
          <p:nvPr/>
        </p:nvSpPr>
        <p:spPr>
          <a:xfrm>
            <a:off x="2816979" y="818707"/>
            <a:ext cx="7772400" cy="383503"/>
          </a:xfrm>
          <a:prstGeom prst="rect">
            <a:avLst/>
          </a:prstGeom>
        </p:spPr>
        <p:txBody>
          <a:bodyPr vert="horz" wrap="square" lIns="0" tIns="0" rIns="0" bIns="0" rtlCol="0" anchor="t">
            <a:spAutoFit/>
          </a:bodyPr>
          <a:lst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a:lstStyle>
          <a:p>
            <a:r>
              <a:rPr lang="en-GB"/>
              <a:t> </a:t>
            </a:r>
          </a:p>
        </p:txBody>
      </p:sp>
      <p:sp>
        <p:nvSpPr>
          <p:cNvPr id="3" name="TextBox 2">
            <a:extLst>
              <a:ext uri="{FF2B5EF4-FFF2-40B4-BE49-F238E27FC236}">
                <a16:creationId xmlns:a16="http://schemas.microsoft.com/office/drawing/2014/main" id="{1D6F4AE0-0AE7-AB87-68FF-7BC51477C743}"/>
              </a:ext>
            </a:extLst>
          </p:cNvPr>
          <p:cNvSpPr txBox="1"/>
          <p:nvPr/>
        </p:nvSpPr>
        <p:spPr>
          <a:xfrm>
            <a:off x="2239554" y="2608217"/>
            <a:ext cx="7254240" cy="34163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a:ea typeface="+mn-lt"/>
                <a:cs typeface="+mn-lt"/>
              </a:rPr>
              <a:t>• Collaborative Working</a:t>
            </a:r>
            <a:endParaRPr lang="en-US"/>
          </a:p>
          <a:p>
            <a:r>
              <a:rPr lang="en-GB">
                <a:ea typeface="+mn-lt"/>
                <a:cs typeface="+mn-lt"/>
              </a:rPr>
              <a:t>Building trust, sharing knowledge, adapting to capacity</a:t>
            </a:r>
            <a:endParaRPr lang="en-GB"/>
          </a:p>
          <a:p>
            <a:endParaRPr lang="en-US"/>
          </a:p>
          <a:p>
            <a:r>
              <a:rPr lang="en-GB" b="1">
                <a:ea typeface="+mn-lt"/>
                <a:cs typeface="+mn-lt"/>
              </a:rPr>
              <a:t>• Participatory Approach</a:t>
            </a:r>
            <a:endParaRPr lang="en-GB"/>
          </a:p>
          <a:p>
            <a:r>
              <a:rPr lang="en-GB">
                <a:ea typeface="+mn-lt"/>
                <a:cs typeface="+mn-lt"/>
              </a:rPr>
              <a:t>Lived experience shaped every stage</a:t>
            </a:r>
            <a:br>
              <a:rPr lang="en-US"/>
            </a:br>
            <a:endParaRPr lang="en-US"/>
          </a:p>
          <a:p>
            <a:r>
              <a:rPr lang="en-GB" b="1">
                <a:ea typeface="+mn-lt"/>
                <a:cs typeface="+mn-lt"/>
              </a:rPr>
              <a:t>• Inclusive Practice</a:t>
            </a:r>
            <a:endParaRPr lang="en-GB"/>
          </a:p>
          <a:p>
            <a:r>
              <a:rPr lang="en-GB">
                <a:ea typeface="+mn-lt"/>
                <a:cs typeface="+mn-lt"/>
              </a:rPr>
              <a:t>Diverse team, neuro-affirming, culturally responsive</a:t>
            </a:r>
            <a:br>
              <a:rPr lang="en-US"/>
            </a:br>
            <a:endParaRPr lang="en-US"/>
          </a:p>
          <a:p>
            <a:r>
              <a:rPr lang="en-GB" b="1">
                <a:ea typeface="+mn-lt"/>
                <a:cs typeface="+mn-lt"/>
              </a:rPr>
              <a:t>• Recognition &amp; Remuneration</a:t>
            </a:r>
            <a:endParaRPr lang="en-GB"/>
          </a:p>
          <a:p>
            <a:r>
              <a:rPr lang="en-GB">
                <a:ea typeface="+mn-lt"/>
                <a:cs typeface="+mn-lt"/>
              </a:rPr>
              <a:t>Valuing contributions, but processes need work</a:t>
            </a:r>
            <a:endParaRPr lang="en-GB"/>
          </a:p>
          <a:p>
            <a:pPr algn="l"/>
            <a:endParaRPr lang="en-GB"/>
          </a:p>
        </p:txBody>
      </p:sp>
    </p:spTree>
    <p:extLst>
      <p:ext uri="{BB962C8B-B14F-4D97-AF65-F5344CB8AC3E}">
        <p14:creationId xmlns:p14="http://schemas.microsoft.com/office/powerpoint/2010/main" val="3958129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DF4A2D-6B04-E43D-8A77-5EF1B62E945B}"/>
            </a:ext>
          </a:extLst>
        </p:cNvPr>
        <p:cNvGrpSpPr/>
        <p:nvPr/>
      </p:nvGrpSpPr>
      <p:grpSpPr>
        <a:xfrm>
          <a:off x="0" y="0"/>
          <a:ext cx="0" cy="0"/>
          <a:chOff x="0" y="0"/>
          <a:chExt cx="0" cy="0"/>
        </a:xfrm>
      </p:grpSpPr>
      <p:sp>
        <p:nvSpPr>
          <p:cNvPr id="66" name="Title 1">
            <a:extLst>
              <a:ext uri="{FF2B5EF4-FFF2-40B4-BE49-F238E27FC236}">
                <a16:creationId xmlns:a16="http://schemas.microsoft.com/office/drawing/2014/main" id="{00DD5A1B-6FBD-D602-B580-074C9B3130AB}"/>
              </a:ext>
            </a:extLst>
          </p:cNvPr>
          <p:cNvSpPr>
            <a:spLocks noGrp="1"/>
          </p:cNvSpPr>
          <p:nvPr>
            <p:ph type="title"/>
          </p:nvPr>
        </p:nvSpPr>
        <p:spPr>
          <a:xfrm>
            <a:off x="1809606" y="1627283"/>
            <a:ext cx="7734742" cy="3974614"/>
          </a:xfrm>
        </p:spPr>
        <p:txBody>
          <a:bodyPr/>
          <a:lstStyle/>
          <a:p>
            <a:pPr algn="ctr"/>
            <a:r>
              <a:rPr lang="en-GB" sz="6000">
                <a:latin typeface="Aptos"/>
                <a:cs typeface="Calibri"/>
              </a:rPr>
              <a:t>The Role of Experts by Experience in Participatory Research in Autism</a:t>
            </a:r>
            <a:br>
              <a:rPr lang="en-GB" sz="6000">
                <a:latin typeface="Aptos"/>
                <a:cs typeface="Calibri"/>
              </a:rPr>
            </a:br>
            <a:br>
              <a:rPr lang="en-GB" sz="6000"/>
            </a:br>
            <a:r>
              <a:rPr lang="en-GB" sz="2200" b="0">
                <a:latin typeface="Aptos"/>
                <a:cs typeface="Calibri"/>
              </a:rPr>
              <a:t>Dr Gurnam Singh, </a:t>
            </a:r>
            <a:r>
              <a:rPr lang="en-GB" sz="2200" b="0" err="1">
                <a:latin typeface="Aptos"/>
                <a:cs typeface="Calibri"/>
              </a:rPr>
              <a:t>Misrah</a:t>
            </a:r>
            <a:r>
              <a:rPr lang="en-GB" sz="2200" b="0">
                <a:latin typeface="Aptos"/>
                <a:cs typeface="Calibri"/>
              </a:rPr>
              <a:t> Mohamed, John Bernard</a:t>
            </a:r>
            <a:endParaRPr lang="en-GB" sz="6000">
              <a:latin typeface="Aptos"/>
              <a:cs typeface="Calibri"/>
            </a:endParaRPr>
          </a:p>
        </p:txBody>
      </p:sp>
      <p:sp>
        <p:nvSpPr>
          <p:cNvPr id="4" name="Title 1">
            <a:extLst>
              <a:ext uri="{FF2B5EF4-FFF2-40B4-BE49-F238E27FC236}">
                <a16:creationId xmlns:a16="http://schemas.microsoft.com/office/drawing/2014/main" id="{04E10A14-2414-B3F3-DAC7-072F5DAA215C}"/>
              </a:ext>
            </a:extLst>
          </p:cNvPr>
          <p:cNvSpPr txBox="1">
            <a:spLocks/>
          </p:cNvSpPr>
          <p:nvPr/>
        </p:nvSpPr>
        <p:spPr>
          <a:xfrm>
            <a:off x="2816979" y="818707"/>
            <a:ext cx="7772400" cy="383503"/>
          </a:xfrm>
          <a:prstGeom prst="rect">
            <a:avLst/>
          </a:prstGeom>
        </p:spPr>
        <p:txBody>
          <a:bodyPr vert="horz" wrap="square" lIns="0" tIns="0" rIns="0" bIns="0" rtlCol="0" anchor="t">
            <a:spAutoFit/>
          </a:bodyPr>
          <a:lst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a:lstStyle>
          <a:p>
            <a:r>
              <a:rPr lang="en-GB"/>
              <a:t> </a:t>
            </a:r>
          </a:p>
        </p:txBody>
      </p:sp>
    </p:spTree>
    <p:extLst>
      <p:ext uri="{BB962C8B-B14F-4D97-AF65-F5344CB8AC3E}">
        <p14:creationId xmlns:p14="http://schemas.microsoft.com/office/powerpoint/2010/main" val="12485417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FB04AB-4BFE-DA66-B0BD-999EF3F30674}"/>
            </a:ext>
          </a:extLst>
        </p:cNvPr>
        <p:cNvGrpSpPr/>
        <p:nvPr/>
      </p:nvGrpSpPr>
      <p:grpSpPr>
        <a:xfrm>
          <a:off x="0" y="0"/>
          <a:ext cx="0" cy="0"/>
          <a:chOff x="0" y="0"/>
          <a:chExt cx="0" cy="0"/>
        </a:xfrm>
      </p:grpSpPr>
      <p:sp>
        <p:nvSpPr>
          <p:cNvPr id="66" name="Title 1">
            <a:extLst>
              <a:ext uri="{FF2B5EF4-FFF2-40B4-BE49-F238E27FC236}">
                <a16:creationId xmlns:a16="http://schemas.microsoft.com/office/drawing/2014/main" id="{21685FE3-6E93-C827-1B2B-CB2FE75BBCFE}"/>
              </a:ext>
            </a:extLst>
          </p:cNvPr>
          <p:cNvSpPr>
            <a:spLocks noGrp="1"/>
          </p:cNvSpPr>
          <p:nvPr>
            <p:ph type="title"/>
          </p:nvPr>
        </p:nvSpPr>
        <p:spPr>
          <a:xfrm>
            <a:off x="499733" y="538537"/>
            <a:ext cx="9920174" cy="562526"/>
          </a:xfrm>
        </p:spPr>
        <p:txBody>
          <a:bodyPr/>
          <a:lstStyle/>
          <a:p>
            <a:r>
              <a:rPr lang="en-GB" sz="4400"/>
              <a:t>What Families Told Us </a:t>
            </a:r>
            <a:endParaRPr lang="en-US" sz="4200"/>
          </a:p>
        </p:txBody>
      </p:sp>
      <p:sp>
        <p:nvSpPr>
          <p:cNvPr id="68" name="Text Placeholder 2">
            <a:extLst>
              <a:ext uri="{FF2B5EF4-FFF2-40B4-BE49-F238E27FC236}">
                <a16:creationId xmlns:a16="http://schemas.microsoft.com/office/drawing/2014/main" id="{5EC6AD0A-78B2-413C-4A52-5B080A80DCC2}"/>
              </a:ext>
            </a:extLst>
          </p:cNvPr>
          <p:cNvSpPr>
            <a:spLocks noGrp="1"/>
          </p:cNvSpPr>
          <p:nvPr>
            <p:ph type="body" sz="quarter" idx="13"/>
          </p:nvPr>
        </p:nvSpPr>
        <p:spPr>
          <a:xfrm>
            <a:off x="574159" y="1300349"/>
            <a:ext cx="10047767" cy="564450"/>
          </a:xfrm>
        </p:spPr>
        <p:txBody>
          <a:bodyPr/>
          <a:lstStyle/>
          <a:p>
            <a:pPr marL="252000" indent="-252000">
              <a:lnSpc>
                <a:spcPct val="100000"/>
              </a:lnSpc>
              <a:buFont typeface="Arial" panose="020B0604020202020204" pitchFamily="34" charset="0"/>
              <a:buChar char="•"/>
            </a:pPr>
            <a:r>
              <a:rPr lang="en-GB" sz="2200" b="1"/>
              <a:t>Silence and Stigma</a:t>
            </a:r>
          </a:p>
          <a:p>
            <a:pPr lvl="1"/>
            <a:r>
              <a:rPr lang="en-GB" sz="2200"/>
              <a:t>Autism often misread as disobedience, and a fear of judgement kept many from seeking help</a:t>
            </a:r>
          </a:p>
          <a:p>
            <a:pPr lvl="1"/>
            <a:r>
              <a:rPr lang="en-GB" sz="2200" i="1"/>
              <a:t>“If you get labelled, it’ll be used against you.”</a:t>
            </a:r>
          </a:p>
          <a:p>
            <a:pPr lvl="1"/>
            <a:endParaRPr lang="en-GB" sz="2200" i="1"/>
          </a:p>
          <a:p>
            <a:pPr marL="252000" indent="-252000">
              <a:lnSpc>
                <a:spcPct val="100000"/>
              </a:lnSpc>
              <a:buFont typeface="Arial" panose="020B0604020202020204" pitchFamily="34" charset="0"/>
              <a:buChar char="•"/>
            </a:pPr>
            <a:r>
              <a:rPr lang="en-GB" sz="2200" b="1"/>
              <a:t>Faith as Both Barriers and Bridges</a:t>
            </a:r>
          </a:p>
          <a:p>
            <a:pPr lvl="1"/>
            <a:r>
              <a:rPr lang="en-GB" sz="2200"/>
              <a:t>Sensory overwhelming made worship spaces inaccessible, but faith leaders are trusted!</a:t>
            </a:r>
          </a:p>
          <a:p>
            <a:pPr lvl="1"/>
            <a:r>
              <a:rPr lang="en-GB" sz="2200" i="1"/>
              <a:t>“The gurdwara led it – and people really listened.”</a:t>
            </a:r>
          </a:p>
          <a:p>
            <a:pPr lvl="1"/>
            <a:endParaRPr lang="en-GB" sz="2200" i="1"/>
          </a:p>
          <a:p>
            <a:pPr marL="252000" indent="-252000">
              <a:buFont typeface="Arial" panose="020B0604020202020204" pitchFamily="34" charset="0"/>
              <a:buChar char="•"/>
            </a:pPr>
            <a:r>
              <a:rPr lang="en-GB" sz="2200" b="1"/>
              <a:t>Broken Path to Diagnosis</a:t>
            </a:r>
          </a:p>
          <a:p>
            <a:pPr lvl="1"/>
            <a:r>
              <a:rPr lang="en-GB" sz="2200"/>
              <a:t>Nurseries noticed needs early - often before doctors</a:t>
            </a:r>
          </a:p>
          <a:p>
            <a:pPr lvl="1"/>
            <a:r>
              <a:rPr lang="en-GB" sz="2200"/>
              <a:t>Language barriers excluded families from the process</a:t>
            </a:r>
          </a:p>
          <a:p>
            <a:pPr lvl="1"/>
            <a:r>
              <a:rPr lang="en-GB" sz="2200" i="1"/>
              <a:t>“You get leaflets – but no one explains it in your language.”</a:t>
            </a:r>
          </a:p>
          <a:p>
            <a:pPr marL="342900" indent="-342900">
              <a:spcAft>
                <a:spcPts val="1800"/>
              </a:spcAft>
              <a:buSzPct val="110000"/>
              <a:buFont typeface="Arial" panose="020B0604020202020204" pitchFamily="34" charset="0"/>
              <a:buChar char="•"/>
            </a:pPr>
            <a:endParaRPr lang="en-GB" sz="2200"/>
          </a:p>
        </p:txBody>
      </p:sp>
      <p:sp>
        <p:nvSpPr>
          <p:cNvPr id="4" name="Title 1">
            <a:extLst>
              <a:ext uri="{FF2B5EF4-FFF2-40B4-BE49-F238E27FC236}">
                <a16:creationId xmlns:a16="http://schemas.microsoft.com/office/drawing/2014/main" id="{58C8C59B-EB2E-718D-2E68-45CF931A5BFB}"/>
              </a:ext>
            </a:extLst>
          </p:cNvPr>
          <p:cNvSpPr txBox="1">
            <a:spLocks/>
          </p:cNvSpPr>
          <p:nvPr/>
        </p:nvSpPr>
        <p:spPr>
          <a:xfrm>
            <a:off x="2816979" y="818707"/>
            <a:ext cx="7772400" cy="383503"/>
          </a:xfrm>
          <a:prstGeom prst="rect">
            <a:avLst/>
          </a:prstGeom>
        </p:spPr>
        <p:txBody>
          <a:bodyPr vert="horz" wrap="square" lIns="0" tIns="0" rIns="0" bIns="0" rtlCol="0" anchor="t">
            <a:spAutoFit/>
          </a:bodyPr>
          <a:lst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a:lstStyle>
          <a:p>
            <a:r>
              <a:rPr lang="en-GB"/>
              <a:t> </a:t>
            </a:r>
          </a:p>
        </p:txBody>
      </p:sp>
    </p:spTree>
    <p:extLst>
      <p:ext uri="{BB962C8B-B14F-4D97-AF65-F5344CB8AC3E}">
        <p14:creationId xmlns:p14="http://schemas.microsoft.com/office/powerpoint/2010/main" val="4932641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FD69B2-DB26-C3A0-912F-9226D4CB9BBD}"/>
            </a:ext>
          </a:extLst>
        </p:cNvPr>
        <p:cNvGrpSpPr/>
        <p:nvPr/>
      </p:nvGrpSpPr>
      <p:grpSpPr>
        <a:xfrm>
          <a:off x="0" y="0"/>
          <a:ext cx="0" cy="0"/>
          <a:chOff x="0" y="0"/>
          <a:chExt cx="0" cy="0"/>
        </a:xfrm>
      </p:grpSpPr>
      <p:sp>
        <p:nvSpPr>
          <p:cNvPr id="66" name="Title 1">
            <a:extLst>
              <a:ext uri="{FF2B5EF4-FFF2-40B4-BE49-F238E27FC236}">
                <a16:creationId xmlns:a16="http://schemas.microsoft.com/office/drawing/2014/main" id="{1404DF3C-6BDB-785E-FFBE-27EC17A142FB}"/>
              </a:ext>
            </a:extLst>
          </p:cNvPr>
          <p:cNvSpPr>
            <a:spLocks noGrp="1"/>
          </p:cNvSpPr>
          <p:nvPr>
            <p:ph type="title"/>
          </p:nvPr>
        </p:nvSpPr>
        <p:spPr>
          <a:xfrm>
            <a:off x="499733" y="538537"/>
            <a:ext cx="9920174" cy="562526"/>
          </a:xfrm>
        </p:spPr>
        <p:txBody>
          <a:bodyPr/>
          <a:lstStyle/>
          <a:p>
            <a:r>
              <a:rPr lang="en-GB" sz="4400"/>
              <a:t>What Families Said They Need </a:t>
            </a:r>
            <a:endParaRPr lang="en-US" sz="4200"/>
          </a:p>
        </p:txBody>
      </p:sp>
      <p:sp>
        <p:nvSpPr>
          <p:cNvPr id="68" name="Text Placeholder 2">
            <a:extLst>
              <a:ext uri="{FF2B5EF4-FFF2-40B4-BE49-F238E27FC236}">
                <a16:creationId xmlns:a16="http://schemas.microsoft.com/office/drawing/2014/main" id="{F2037E7D-6E5E-6B26-1747-0F9FF99B9692}"/>
              </a:ext>
            </a:extLst>
          </p:cNvPr>
          <p:cNvSpPr>
            <a:spLocks noGrp="1"/>
          </p:cNvSpPr>
          <p:nvPr>
            <p:ph type="body" sz="quarter" idx="13"/>
          </p:nvPr>
        </p:nvSpPr>
        <p:spPr>
          <a:xfrm>
            <a:off x="563527" y="1534265"/>
            <a:ext cx="10047767" cy="564450"/>
          </a:xfrm>
        </p:spPr>
        <p:txBody>
          <a:bodyPr/>
          <a:lstStyle/>
          <a:p>
            <a:pPr marL="457200" indent="-457200">
              <a:buFont typeface="Arial" panose="020B0604020202020204" pitchFamily="34" charset="0"/>
              <a:buChar char="•"/>
            </a:pPr>
            <a:r>
              <a:rPr lang="en-GB" sz="2800" b="1">
                <a:latin typeface="+mn-lt"/>
              </a:rPr>
              <a:t>Peer Networks Rooted in Trust</a:t>
            </a:r>
          </a:p>
          <a:p>
            <a:pPr lvl="1"/>
            <a:r>
              <a:rPr lang="en-GB" sz="2400">
                <a:latin typeface="+mn-lt"/>
              </a:rPr>
              <a:t>- Culturally connected parents supporting each other</a:t>
            </a:r>
          </a:p>
          <a:p>
            <a:pPr lvl="1"/>
            <a:endParaRPr lang="en-GB" sz="2400">
              <a:latin typeface="+mn-lt"/>
            </a:endParaRPr>
          </a:p>
          <a:p>
            <a:pPr marL="457200" indent="-457200">
              <a:buFont typeface="Arial" panose="020B0604020202020204" pitchFamily="34" charset="0"/>
              <a:buChar char="•"/>
            </a:pPr>
            <a:r>
              <a:rPr lang="en-GB" sz="2800" b="1">
                <a:latin typeface="+mn-lt"/>
              </a:rPr>
              <a:t>Faith-Based Autism Awareness</a:t>
            </a:r>
          </a:p>
          <a:p>
            <a:pPr lvl="1"/>
            <a:r>
              <a:rPr lang="en-GB" sz="2400">
                <a:latin typeface="+mn-lt"/>
              </a:rPr>
              <a:t>- Community-led events in gurdwaras, mosques, churches, etc.</a:t>
            </a:r>
          </a:p>
          <a:p>
            <a:pPr lvl="1"/>
            <a:endParaRPr lang="en-GB" sz="2400">
              <a:latin typeface="+mn-lt"/>
            </a:endParaRPr>
          </a:p>
          <a:p>
            <a:pPr marL="457200" indent="-457200">
              <a:buFont typeface="Arial" panose="020B0604020202020204" pitchFamily="34" charset="0"/>
              <a:buChar char="•"/>
            </a:pPr>
            <a:r>
              <a:rPr lang="en-GB" sz="2800" b="1">
                <a:latin typeface="+mn-lt"/>
              </a:rPr>
              <a:t>Simple, Visual, Translated Resources</a:t>
            </a:r>
          </a:p>
          <a:p>
            <a:pPr lvl="1"/>
            <a:r>
              <a:rPr lang="en-GB" sz="2400">
                <a:latin typeface="+mn-lt"/>
              </a:rPr>
              <a:t>- No more jargon-heavy leaflets</a:t>
            </a:r>
          </a:p>
          <a:p>
            <a:pPr lvl="1"/>
            <a:endParaRPr lang="en-GB" sz="2400">
              <a:latin typeface="+mn-lt"/>
            </a:endParaRPr>
          </a:p>
          <a:p>
            <a:pPr marL="457200" indent="-457200">
              <a:buFont typeface="Arial" panose="020B0604020202020204" pitchFamily="34" charset="0"/>
              <a:buChar char="•"/>
            </a:pPr>
            <a:r>
              <a:rPr lang="en-GB" sz="2800" b="1">
                <a:latin typeface="+mn-lt"/>
              </a:rPr>
              <a:t>A Single, Clear Route into Support</a:t>
            </a:r>
          </a:p>
          <a:p>
            <a:pPr lvl="1"/>
            <a:r>
              <a:rPr lang="en-GB" sz="2400" i="1">
                <a:latin typeface="+mn-lt"/>
              </a:rPr>
              <a:t>- “It’s not about more services – it’s about the right ones.”</a:t>
            </a:r>
            <a:endParaRPr lang="en-US" sz="2400" i="1">
              <a:latin typeface="+mn-lt"/>
            </a:endParaRPr>
          </a:p>
          <a:p>
            <a:pPr marL="342900" indent="-342900">
              <a:spcAft>
                <a:spcPts val="1800"/>
              </a:spcAft>
              <a:buSzPct val="110000"/>
              <a:buFont typeface="Arial" panose="020B0604020202020204" pitchFamily="34" charset="0"/>
              <a:buChar char="•"/>
            </a:pPr>
            <a:endParaRPr lang="en-GB" sz="3200">
              <a:latin typeface="+mn-lt"/>
            </a:endParaRPr>
          </a:p>
        </p:txBody>
      </p:sp>
      <p:sp>
        <p:nvSpPr>
          <p:cNvPr id="4" name="Title 1">
            <a:extLst>
              <a:ext uri="{FF2B5EF4-FFF2-40B4-BE49-F238E27FC236}">
                <a16:creationId xmlns:a16="http://schemas.microsoft.com/office/drawing/2014/main" id="{3A17D98A-4DBF-6CF5-F221-F72F1C7169FD}"/>
              </a:ext>
            </a:extLst>
          </p:cNvPr>
          <p:cNvSpPr txBox="1">
            <a:spLocks/>
          </p:cNvSpPr>
          <p:nvPr/>
        </p:nvSpPr>
        <p:spPr>
          <a:xfrm>
            <a:off x="2816979" y="818707"/>
            <a:ext cx="7772400" cy="383503"/>
          </a:xfrm>
          <a:prstGeom prst="rect">
            <a:avLst/>
          </a:prstGeom>
        </p:spPr>
        <p:txBody>
          <a:bodyPr vert="horz" wrap="square" lIns="0" tIns="0" rIns="0" bIns="0" rtlCol="0" anchor="t">
            <a:spAutoFit/>
          </a:bodyPr>
          <a:lst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a:lstStyle>
          <a:p>
            <a:r>
              <a:rPr lang="en-GB"/>
              <a:t> </a:t>
            </a:r>
          </a:p>
        </p:txBody>
      </p:sp>
    </p:spTree>
    <p:extLst>
      <p:ext uri="{BB962C8B-B14F-4D97-AF65-F5344CB8AC3E}">
        <p14:creationId xmlns:p14="http://schemas.microsoft.com/office/powerpoint/2010/main" val="42683859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A3C9F5-406F-D29E-C531-86E73506DED7}"/>
            </a:ext>
          </a:extLst>
        </p:cNvPr>
        <p:cNvGrpSpPr/>
        <p:nvPr/>
      </p:nvGrpSpPr>
      <p:grpSpPr>
        <a:xfrm>
          <a:off x="0" y="0"/>
          <a:ext cx="0" cy="0"/>
          <a:chOff x="0" y="0"/>
          <a:chExt cx="0" cy="0"/>
        </a:xfrm>
      </p:grpSpPr>
      <p:sp>
        <p:nvSpPr>
          <p:cNvPr id="66" name="Title 1">
            <a:extLst>
              <a:ext uri="{FF2B5EF4-FFF2-40B4-BE49-F238E27FC236}">
                <a16:creationId xmlns:a16="http://schemas.microsoft.com/office/drawing/2014/main" id="{A5FDFF05-8C23-B802-0D57-A47149EC632A}"/>
              </a:ext>
            </a:extLst>
          </p:cNvPr>
          <p:cNvSpPr>
            <a:spLocks noGrp="1"/>
          </p:cNvSpPr>
          <p:nvPr>
            <p:ph type="title"/>
          </p:nvPr>
        </p:nvSpPr>
        <p:spPr>
          <a:xfrm>
            <a:off x="499733" y="538537"/>
            <a:ext cx="9920174" cy="562526"/>
          </a:xfrm>
        </p:spPr>
        <p:txBody>
          <a:bodyPr/>
          <a:lstStyle/>
          <a:p>
            <a:r>
              <a:rPr lang="en-GB" sz="4400"/>
              <a:t>What This Really Tells Us</a:t>
            </a:r>
            <a:endParaRPr lang="en-US" sz="4200"/>
          </a:p>
        </p:txBody>
      </p:sp>
      <p:sp>
        <p:nvSpPr>
          <p:cNvPr id="68" name="Text Placeholder 2">
            <a:extLst>
              <a:ext uri="{FF2B5EF4-FFF2-40B4-BE49-F238E27FC236}">
                <a16:creationId xmlns:a16="http://schemas.microsoft.com/office/drawing/2014/main" id="{641CDE42-7BE0-C58F-6CBE-CD000F2688E1}"/>
              </a:ext>
            </a:extLst>
          </p:cNvPr>
          <p:cNvSpPr>
            <a:spLocks noGrp="1"/>
          </p:cNvSpPr>
          <p:nvPr>
            <p:ph type="body" sz="quarter" idx="13"/>
          </p:nvPr>
        </p:nvSpPr>
        <p:spPr>
          <a:xfrm>
            <a:off x="563527" y="1534265"/>
            <a:ext cx="10047767" cy="564450"/>
          </a:xfrm>
        </p:spPr>
        <p:txBody>
          <a:bodyPr/>
          <a:lstStyle/>
          <a:p>
            <a:pPr marL="457200" indent="-457200">
              <a:buFont typeface="Arial" panose="020B0604020202020204" pitchFamily="34" charset="0"/>
              <a:buChar char="•"/>
            </a:pPr>
            <a:r>
              <a:rPr lang="en-GB" sz="2800" b="1"/>
              <a:t>It’s not just about autism</a:t>
            </a:r>
            <a:r>
              <a:rPr lang="en-GB" sz="2800"/>
              <a:t> – it’s about identity, belonging, and trust</a:t>
            </a:r>
          </a:p>
          <a:p>
            <a:pPr marL="457200" indent="-457200">
              <a:buFont typeface="Arial" panose="020B0604020202020204" pitchFamily="34" charset="0"/>
              <a:buChar char="•"/>
            </a:pPr>
            <a:endParaRPr lang="en-GB" sz="2800" b="1"/>
          </a:p>
          <a:p>
            <a:pPr marL="457200" indent="-457200">
              <a:buFont typeface="Arial" panose="020B0604020202020204" pitchFamily="34" charset="0"/>
              <a:buChar char="•"/>
            </a:pPr>
            <a:r>
              <a:rPr lang="en-GB" sz="2800"/>
              <a:t>Families aren’t passive – they’re </a:t>
            </a:r>
            <a:r>
              <a:rPr lang="en-GB" sz="2800" b="1"/>
              <a:t>active advocates</a:t>
            </a:r>
            <a:r>
              <a:rPr lang="en-GB" sz="2800"/>
              <a:t> navigating broken systems</a:t>
            </a:r>
          </a:p>
          <a:p>
            <a:pPr marL="457200" indent="-457200">
              <a:buFont typeface="Arial" panose="020B0604020202020204" pitchFamily="34" charset="0"/>
              <a:buChar char="•"/>
            </a:pPr>
            <a:endParaRPr lang="en-GB" sz="2800"/>
          </a:p>
          <a:p>
            <a:pPr marL="457200" indent="-457200">
              <a:buFont typeface="Arial" panose="020B0604020202020204" pitchFamily="34" charset="0"/>
              <a:buChar char="•"/>
            </a:pPr>
            <a:r>
              <a:rPr lang="en-GB" sz="2800"/>
              <a:t>Change won’t come from “more forms” – it’ll come from </a:t>
            </a:r>
            <a:r>
              <a:rPr lang="en-GB" sz="2800" b="1"/>
              <a:t>listening differently</a:t>
            </a:r>
          </a:p>
          <a:p>
            <a:endParaRPr lang="en-GB" sz="2800" b="1"/>
          </a:p>
          <a:p>
            <a:pPr algn="ctr"/>
            <a:r>
              <a:rPr lang="en-GB" sz="2800" b="1" i="1"/>
              <a:t>“This wasn’t just about autism – it was about being seen.”</a:t>
            </a:r>
            <a:endParaRPr lang="en-GB" sz="3200">
              <a:latin typeface="+mn-lt"/>
            </a:endParaRPr>
          </a:p>
        </p:txBody>
      </p:sp>
      <p:sp>
        <p:nvSpPr>
          <p:cNvPr id="4" name="Title 1">
            <a:extLst>
              <a:ext uri="{FF2B5EF4-FFF2-40B4-BE49-F238E27FC236}">
                <a16:creationId xmlns:a16="http://schemas.microsoft.com/office/drawing/2014/main" id="{E3BB2320-7883-8D38-CBC5-5D5BD4EC47DC}"/>
              </a:ext>
            </a:extLst>
          </p:cNvPr>
          <p:cNvSpPr txBox="1">
            <a:spLocks/>
          </p:cNvSpPr>
          <p:nvPr/>
        </p:nvSpPr>
        <p:spPr>
          <a:xfrm>
            <a:off x="2816979" y="818707"/>
            <a:ext cx="7772400" cy="383503"/>
          </a:xfrm>
          <a:prstGeom prst="rect">
            <a:avLst/>
          </a:prstGeom>
        </p:spPr>
        <p:txBody>
          <a:bodyPr vert="horz" wrap="square" lIns="0" tIns="0" rIns="0" bIns="0" rtlCol="0" anchor="t">
            <a:spAutoFit/>
          </a:bodyPr>
          <a:lst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a:lstStyle>
          <a:p>
            <a:r>
              <a:rPr lang="en-GB"/>
              <a:t> </a:t>
            </a:r>
          </a:p>
        </p:txBody>
      </p:sp>
    </p:spTree>
    <p:extLst>
      <p:ext uri="{BB962C8B-B14F-4D97-AF65-F5344CB8AC3E}">
        <p14:creationId xmlns:p14="http://schemas.microsoft.com/office/powerpoint/2010/main" val="31912359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1ABB22-9E13-FB6E-ED3B-D426982BC4A0}"/>
            </a:ext>
          </a:extLst>
        </p:cNvPr>
        <p:cNvGrpSpPr/>
        <p:nvPr/>
      </p:nvGrpSpPr>
      <p:grpSpPr>
        <a:xfrm>
          <a:off x="0" y="0"/>
          <a:ext cx="0" cy="0"/>
          <a:chOff x="0" y="0"/>
          <a:chExt cx="0" cy="0"/>
        </a:xfrm>
      </p:grpSpPr>
      <p:sp>
        <p:nvSpPr>
          <p:cNvPr id="66" name="Title 1">
            <a:extLst>
              <a:ext uri="{FF2B5EF4-FFF2-40B4-BE49-F238E27FC236}">
                <a16:creationId xmlns:a16="http://schemas.microsoft.com/office/drawing/2014/main" id="{7E13D980-6F1E-5A02-21A8-7C530025E706}"/>
              </a:ext>
            </a:extLst>
          </p:cNvPr>
          <p:cNvSpPr>
            <a:spLocks noGrp="1"/>
          </p:cNvSpPr>
          <p:nvPr>
            <p:ph type="title"/>
          </p:nvPr>
        </p:nvSpPr>
        <p:spPr>
          <a:xfrm>
            <a:off x="499733" y="538537"/>
            <a:ext cx="9920174" cy="1104213"/>
          </a:xfrm>
        </p:spPr>
        <p:txBody>
          <a:bodyPr/>
          <a:lstStyle/>
          <a:p>
            <a:r>
              <a:rPr lang="en-GB" sz="4400"/>
              <a:t>Collaboration with the NHS: Goals, Gaps &amp; Impact</a:t>
            </a:r>
            <a:endParaRPr lang="en-US" sz="4200"/>
          </a:p>
        </p:txBody>
      </p:sp>
      <p:sp>
        <p:nvSpPr>
          <p:cNvPr id="68" name="Text Placeholder 2">
            <a:extLst>
              <a:ext uri="{FF2B5EF4-FFF2-40B4-BE49-F238E27FC236}">
                <a16:creationId xmlns:a16="http://schemas.microsoft.com/office/drawing/2014/main" id="{4C21A8B9-8C85-3523-7083-504B01B10F88}"/>
              </a:ext>
            </a:extLst>
          </p:cNvPr>
          <p:cNvSpPr>
            <a:spLocks noGrp="1"/>
          </p:cNvSpPr>
          <p:nvPr>
            <p:ph type="body" sz="quarter" idx="13"/>
          </p:nvPr>
        </p:nvSpPr>
        <p:spPr>
          <a:xfrm>
            <a:off x="563526" y="1885140"/>
            <a:ext cx="9675627" cy="564450"/>
          </a:xfrm>
        </p:spPr>
        <p:txBody>
          <a:bodyPr/>
          <a:lstStyle/>
          <a:p>
            <a:pPr marL="342900" indent="-342900">
              <a:spcAft>
                <a:spcPts val="1800"/>
              </a:spcAft>
              <a:buSzPct val="110000"/>
              <a:buFont typeface="Arial" panose="020B0604020202020204" pitchFamily="34" charset="0"/>
              <a:buChar char="•"/>
            </a:pPr>
            <a:r>
              <a:rPr lang="en-GB" sz="2400"/>
              <a:t>Collaboration bridges academic research with healthcare practice.</a:t>
            </a:r>
          </a:p>
          <a:p>
            <a:pPr marL="342900" indent="-342900">
              <a:spcAft>
                <a:spcPts val="1800"/>
              </a:spcAft>
              <a:buSzPct val="110000"/>
              <a:buFont typeface="Arial" panose="020B0604020202020204" pitchFamily="34" charset="0"/>
              <a:buChar char="•"/>
            </a:pPr>
            <a:r>
              <a:rPr lang="en-GB" sz="2400"/>
              <a:t>Joint projects with NHS clinicians, researchers, and Experts by Experience (</a:t>
            </a:r>
            <a:r>
              <a:rPr lang="en-GB" sz="2400" err="1"/>
              <a:t>EbEs</a:t>
            </a:r>
            <a:r>
              <a:rPr lang="en-GB" sz="2400"/>
              <a:t>).</a:t>
            </a:r>
          </a:p>
          <a:p>
            <a:pPr marL="342900" indent="-342900">
              <a:spcAft>
                <a:spcPts val="1800"/>
              </a:spcAft>
              <a:buSzPct val="110000"/>
              <a:buFont typeface="Arial" panose="020B0604020202020204" pitchFamily="34" charset="0"/>
              <a:buChar char="•"/>
            </a:pPr>
            <a:r>
              <a:rPr lang="en-GB" sz="2400"/>
              <a:t>Aims to improve early diagnosis, support pathways, and culturally sensitive care.</a:t>
            </a:r>
          </a:p>
          <a:p>
            <a:pPr marL="342900" indent="-342900">
              <a:spcAft>
                <a:spcPts val="1800"/>
              </a:spcAft>
              <a:buSzPct val="110000"/>
              <a:buFont typeface="Arial" panose="020B0604020202020204" pitchFamily="34" charset="0"/>
              <a:buChar char="•"/>
            </a:pPr>
            <a:r>
              <a:rPr lang="en-GB" sz="2400"/>
              <a:t>Identifies gaps and influences policy through community-informed research.</a:t>
            </a:r>
          </a:p>
          <a:p>
            <a:pPr marL="342900" indent="-342900">
              <a:spcAft>
                <a:spcPts val="1800"/>
              </a:spcAft>
              <a:buSzPct val="110000"/>
              <a:buFont typeface="Arial" panose="020B0604020202020204" pitchFamily="34" charset="0"/>
              <a:buChar char="•"/>
            </a:pPr>
            <a:r>
              <a:rPr lang="en-GB" sz="2400"/>
              <a:t>Expected impact: inclusive services, stronger partnerships, better outcomes.</a:t>
            </a:r>
          </a:p>
          <a:p>
            <a:pPr>
              <a:spcAft>
                <a:spcPts val="2400"/>
              </a:spcAft>
            </a:pPr>
            <a:endParaRPr lang="en-GB" sz="2400"/>
          </a:p>
        </p:txBody>
      </p:sp>
      <p:sp>
        <p:nvSpPr>
          <p:cNvPr id="4" name="Title 1">
            <a:extLst>
              <a:ext uri="{FF2B5EF4-FFF2-40B4-BE49-F238E27FC236}">
                <a16:creationId xmlns:a16="http://schemas.microsoft.com/office/drawing/2014/main" id="{52E6D4C0-BF42-05B4-7251-6A77461003F8}"/>
              </a:ext>
            </a:extLst>
          </p:cNvPr>
          <p:cNvSpPr txBox="1">
            <a:spLocks/>
          </p:cNvSpPr>
          <p:nvPr/>
        </p:nvSpPr>
        <p:spPr>
          <a:xfrm>
            <a:off x="2816979" y="818707"/>
            <a:ext cx="7772400" cy="383503"/>
          </a:xfrm>
          <a:prstGeom prst="rect">
            <a:avLst/>
          </a:prstGeom>
        </p:spPr>
        <p:txBody>
          <a:bodyPr vert="horz" wrap="square" lIns="0" tIns="0" rIns="0" bIns="0" rtlCol="0" anchor="t">
            <a:spAutoFit/>
          </a:bodyPr>
          <a:lst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a:lstStyle>
          <a:p>
            <a:r>
              <a:rPr lang="en-GB"/>
              <a:t> </a:t>
            </a:r>
          </a:p>
        </p:txBody>
      </p:sp>
    </p:spTree>
    <p:extLst>
      <p:ext uri="{BB962C8B-B14F-4D97-AF65-F5344CB8AC3E}">
        <p14:creationId xmlns:p14="http://schemas.microsoft.com/office/powerpoint/2010/main" val="29181144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8980047C-11D2-4110-8167-8513611F1B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63954" y="5069305"/>
            <a:ext cx="2960087" cy="2093494"/>
          </a:xfrm>
          <a:prstGeom prst="rect">
            <a:avLst/>
          </a:prstGeom>
        </p:spPr>
      </p:pic>
      <p:pic>
        <p:nvPicPr>
          <p:cNvPr id="9" name="Picture 8" descr="NHS logo&#10;&#10;Description automatically generated">
            <a:extLst>
              <a:ext uri="{FF2B5EF4-FFF2-40B4-BE49-F238E27FC236}">
                <a16:creationId xmlns:a16="http://schemas.microsoft.com/office/drawing/2014/main" id="{CBAF4D87-EC6C-4E8C-A477-9F6ADD013030}"/>
              </a:ext>
              <a:ext uri="{C183D7F6-B498-43B3-948B-1728B52AA6E4}">
                <adec:decorative xmlns:adec="http://schemas.microsoft.com/office/drawing/2017/decorative" val="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63954" y="268941"/>
            <a:ext cx="2526744" cy="922569"/>
          </a:xfrm>
          <a:prstGeom prst="rect">
            <a:avLst/>
          </a:prstGeom>
        </p:spPr>
      </p:pic>
      <p:pic>
        <p:nvPicPr>
          <p:cNvPr id="12" name="Picture 11">
            <a:extLst>
              <a:ext uri="{FF2B5EF4-FFF2-40B4-BE49-F238E27FC236}">
                <a16:creationId xmlns:a16="http://schemas.microsoft.com/office/drawing/2014/main" id="{4ED562F7-0470-45C7-9622-C190D47ED92E}"/>
              </a:ext>
              <a:ext uri="{C183D7F6-B498-43B3-948B-1728B52AA6E4}">
                <adec:decorative xmlns:adec="http://schemas.microsoft.com/office/drawing/2017/decorative" val="1"/>
              </a:ext>
            </a:extLst>
          </p:cNvPr>
          <p:cNvPicPr>
            <a:picLocks noChangeAspect="1"/>
          </p:cNvPicPr>
          <p:nvPr/>
        </p:nvPicPr>
        <p:blipFill rotWithShape="1">
          <a:blip r:embed="rId5">
            <a:extLst>
              <a:ext uri="{28A0092B-C50C-407E-A947-70E740481C1C}">
                <a14:useLocalDpi xmlns:a14="http://schemas.microsoft.com/office/drawing/2010/main" val="0"/>
              </a:ext>
            </a:extLst>
          </a:blip>
          <a:srcRect l="16753" t="28745" r="26948" b="17575"/>
          <a:stretch/>
        </p:blipFill>
        <p:spPr>
          <a:xfrm>
            <a:off x="0" y="4503194"/>
            <a:ext cx="4412715" cy="2366681"/>
          </a:xfrm>
          <a:prstGeom prst="rect">
            <a:avLst/>
          </a:prstGeom>
        </p:spPr>
      </p:pic>
      <p:sp>
        <p:nvSpPr>
          <p:cNvPr id="13" name="Oval 12">
            <a:extLst>
              <a:ext uri="{FF2B5EF4-FFF2-40B4-BE49-F238E27FC236}">
                <a16:creationId xmlns:a16="http://schemas.microsoft.com/office/drawing/2014/main" id="{6F08108D-0D42-4D81-8419-FB20190095DA}"/>
              </a:ext>
            </a:extLst>
          </p:cNvPr>
          <p:cNvSpPr/>
          <p:nvPr/>
        </p:nvSpPr>
        <p:spPr>
          <a:xfrm>
            <a:off x="3975652" y="5257800"/>
            <a:ext cx="1113183" cy="11231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7">
            <a:extLst>
              <a:ext uri="{FF2B5EF4-FFF2-40B4-BE49-F238E27FC236}">
                <a16:creationId xmlns:a16="http://schemas.microsoft.com/office/drawing/2014/main" id="{DA1AFED2-85C2-4355-9B96-BD11A030F66B}"/>
              </a:ext>
            </a:extLst>
          </p:cNvPr>
          <p:cNvSpPr txBox="1">
            <a:spLocks noChangeArrowheads="1"/>
          </p:cNvSpPr>
          <p:nvPr/>
        </p:nvSpPr>
        <p:spPr bwMode="auto">
          <a:xfrm>
            <a:off x="1388010" y="2529363"/>
            <a:ext cx="8077200" cy="91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150000"/>
              </a:lnSpc>
            </a:pPr>
            <a:endParaRPr lang="en-US" altLang="en-US" sz="2000">
              <a:latin typeface="Arial" panose="020B0604020202020204" pitchFamily="34" charset="0"/>
              <a:cs typeface="Arial" panose="020B0604020202020204" pitchFamily="34" charset="0"/>
            </a:endParaRPr>
          </a:p>
          <a:p>
            <a:pPr eaLnBrk="1" hangingPunct="1">
              <a:lnSpc>
                <a:spcPct val="150000"/>
              </a:lnSpc>
              <a:buSzPct val="120000"/>
            </a:pPr>
            <a:r>
              <a:rPr lang="en-US" altLang="en-US">
                <a:solidFill>
                  <a:schemeClr val="bg1"/>
                </a:solidFill>
                <a:latin typeface="Arial" panose="020B0604020202020204" pitchFamily="34" charset="0"/>
                <a:cs typeface="Arial" panose="020B0604020202020204" pitchFamily="34" charset="0"/>
              </a:rPr>
              <a:t>Weaning Group</a:t>
            </a:r>
          </a:p>
        </p:txBody>
      </p:sp>
      <p:sp>
        <p:nvSpPr>
          <p:cNvPr id="8" name="Title 7">
            <a:extLst>
              <a:ext uri="{FF2B5EF4-FFF2-40B4-BE49-F238E27FC236}">
                <a16:creationId xmlns:a16="http://schemas.microsoft.com/office/drawing/2014/main" id="{2762AF57-983B-DDA0-0B56-87D5BB6CE52F}"/>
              </a:ext>
            </a:extLst>
          </p:cNvPr>
          <p:cNvSpPr>
            <a:spLocks noGrp="1"/>
          </p:cNvSpPr>
          <p:nvPr>
            <p:ph type="title"/>
          </p:nvPr>
        </p:nvSpPr>
        <p:spPr>
          <a:xfrm>
            <a:off x="657447" y="655941"/>
            <a:ext cx="10515600" cy="1325563"/>
          </a:xfrm>
        </p:spPr>
        <p:txBody>
          <a:bodyPr>
            <a:normAutofit/>
          </a:bodyPr>
          <a:lstStyle/>
          <a:p>
            <a:r>
              <a:rPr lang="en-GB" sz="4000" b="1"/>
              <a:t>What will do next….</a:t>
            </a:r>
          </a:p>
        </p:txBody>
      </p:sp>
      <p:sp>
        <p:nvSpPr>
          <p:cNvPr id="3" name="Content Placeholder 2">
            <a:extLst>
              <a:ext uri="{FF2B5EF4-FFF2-40B4-BE49-F238E27FC236}">
                <a16:creationId xmlns:a16="http://schemas.microsoft.com/office/drawing/2014/main" id="{24087457-A180-3D16-CC81-396ECB0F2B1E}"/>
              </a:ext>
            </a:extLst>
          </p:cNvPr>
          <p:cNvSpPr>
            <a:spLocks noGrp="1"/>
          </p:cNvSpPr>
          <p:nvPr>
            <p:ph idx="1"/>
          </p:nvPr>
        </p:nvSpPr>
        <p:spPr>
          <a:xfrm>
            <a:off x="668079" y="1303655"/>
            <a:ext cx="10515600" cy="4351338"/>
          </a:xfrm>
        </p:spPr>
        <p:txBody>
          <a:bodyPr/>
          <a:lstStyle/>
          <a:p>
            <a:pPr marL="0" indent="0">
              <a:buNone/>
            </a:pPr>
            <a:endParaRPr lang="en-GB"/>
          </a:p>
          <a:p>
            <a:pPr marL="342900" indent="-342900">
              <a:spcAft>
                <a:spcPts val="1800"/>
              </a:spcAft>
              <a:buFont typeface="Arial" panose="020B0604020202020204" pitchFamily="34" charset="0"/>
              <a:buChar char="•"/>
            </a:pPr>
            <a:r>
              <a:rPr lang="en-GB" sz="2400"/>
              <a:t>Present to the Learning Disability and Autism Health Inequalities Steering Group</a:t>
            </a:r>
          </a:p>
          <a:p>
            <a:pPr marL="342900" indent="-342900">
              <a:spcAft>
                <a:spcPts val="1800"/>
              </a:spcAft>
              <a:buFont typeface="Arial" panose="020B0604020202020204" pitchFamily="34" charset="0"/>
              <a:buChar char="•"/>
            </a:pPr>
            <a:r>
              <a:rPr lang="en-GB" sz="2400"/>
              <a:t>Share findings with the local autism strategy priority group, focusing on inequalities </a:t>
            </a:r>
          </a:p>
          <a:p>
            <a:pPr marL="342900" indent="-342900">
              <a:spcAft>
                <a:spcPts val="1800"/>
              </a:spcAft>
              <a:buFont typeface="Arial" panose="020B0604020202020204" pitchFamily="34" charset="0"/>
              <a:buChar char="•"/>
            </a:pPr>
            <a:r>
              <a:rPr lang="en-GB" sz="2400"/>
              <a:t>Share insights with our parent carer networks &amp; Expert by Experience provide </a:t>
            </a:r>
          </a:p>
          <a:p>
            <a:pPr marL="342900" indent="-342900">
              <a:spcAft>
                <a:spcPts val="1800"/>
              </a:spcAft>
              <a:buFont typeface="Arial" panose="020B0604020202020204" pitchFamily="34" charset="0"/>
              <a:buChar char="•"/>
            </a:pPr>
            <a:r>
              <a:rPr lang="en-GB" sz="2400"/>
              <a:t>Work with academia to explore different approaches to engagement with our local communities</a:t>
            </a:r>
          </a:p>
        </p:txBody>
      </p:sp>
    </p:spTree>
    <p:extLst>
      <p:ext uri="{BB962C8B-B14F-4D97-AF65-F5344CB8AC3E}">
        <p14:creationId xmlns:p14="http://schemas.microsoft.com/office/powerpoint/2010/main" val="25583838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2949CD-17C0-201A-98B8-33DDED5862E7}"/>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574675A7-3E7F-CB1A-EA19-8A35F0C146F8}"/>
              </a:ext>
            </a:extLst>
          </p:cNvPr>
          <p:cNvSpPr>
            <a:spLocks noGrp="1"/>
          </p:cNvSpPr>
          <p:nvPr>
            <p:ph type="title"/>
          </p:nvPr>
        </p:nvSpPr>
        <p:spPr>
          <a:xfrm>
            <a:off x="478467" y="2581068"/>
            <a:ext cx="7070649" cy="1355179"/>
          </a:xfrm>
        </p:spPr>
        <p:txBody>
          <a:bodyPr/>
          <a:lstStyle/>
          <a:p>
            <a:br>
              <a:rPr lang="en-GB" sz="5400"/>
            </a:br>
            <a:r>
              <a:rPr lang="en-GB" sz="5400"/>
              <a:t>BREAK</a:t>
            </a:r>
          </a:p>
        </p:txBody>
      </p:sp>
      <p:pic>
        <p:nvPicPr>
          <p:cNvPr id="5" name="Picture Placeholder 4">
            <a:extLst>
              <a:ext uri="{FF2B5EF4-FFF2-40B4-BE49-F238E27FC236}">
                <a16:creationId xmlns:a16="http://schemas.microsoft.com/office/drawing/2014/main" id="{35B03E9C-AE9A-CD60-ADE3-21EE63FEF3F0}"/>
              </a:ext>
            </a:extLst>
          </p:cNvPr>
          <p:cNvPicPr>
            <a:picLocks noGrp="1" noChangeAspect="1"/>
          </p:cNvPicPr>
          <p:nvPr>
            <p:ph type="pic" sz="quarter" idx="12"/>
          </p:nvPr>
        </p:nvPicPr>
        <p:blipFill>
          <a:blip r:embed="rId3" cstate="email">
            <a:extLst>
              <a:ext uri="{28A0092B-C50C-407E-A947-70E740481C1C}">
                <a14:useLocalDpi xmlns:a14="http://schemas.microsoft.com/office/drawing/2010/main"/>
              </a:ext>
            </a:extLst>
          </a:blip>
          <a:srcRect/>
          <a:stretch>
            <a:fillRect/>
          </a:stretch>
        </p:blipFill>
        <p:spPr>
          <a:xfrm>
            <a:off x="7678168" y="0"/>
            <a:ext cx="4014099" cy="6354450"/>
          </a:xfrm>
        </p:spPr>
      </p:pic>
      <p:sp>
        <p:nvSpPr>
          <p:cNvPr id="4" name="TextBox 3">
            <a:extLst>
              <a:ext uri="{FF2B5EF4-FFF2-40B4-BE49-F238E27FC236}">
                <a16:creationId xmlns:a16="http://schemas.microsoft.com/office/drawing/2014/main" id="{E477D59E-74F8-DA9F-0947-65CB6021F161}"/>
              </a:ext>
            </a:extLst>
          </p:cNvPr>
          <p:cNvSpPr txBox="1"/>
          <p:nvPr/>
        </p:nvSpPr>
        <p:spPr>
          <a:xfrm>
            <a:off x="1539063" y="724418"/>
            <a:ext cx="6097772" cy="830997"/>
          </a:xfrm>
          <a:prstGeom prst="rect">
            <a:avLst/>
          </a:prstGeom>
          <a:noFill/>
        </p:spPr>
        <p:txBody>
          <a:bodyPr wrap="square">
            <a:spAutoFit/>
          </a:bodyPr>
          <a:lstStyle/>
          <a:p>
            <a:r>
              <a:rPr lang="en-GB" sz="4800"/>
              <a:t>Webinar</a:t>
            </a:r>
          </a:p>
        </p:txBody>
      </p:sp>
    </p:spTree>
    <p:extLst>
      <p:ext uri="{BB962C8B-B14F-4D97-AF65-F5344CB8AC3E}">
        <p14:creationId xmlns:p14="http://schemas.microsoft.com/office/powerpoint/2010/main" val="3925986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itle 1">
            <a:extLst>
              <a:ext uri="{FF2B5EF4-FFF2-40B4-BE49-F238E27FC236}">
                <a16:creationId xmlns:a16="http://schemas.microsoft.com/office/drawing/2014/main" id="{D8CA51E2-8B02-17E3-F2D8-93CBB2448034}"/>
              </a:ext>
            </a:extLst>
          </p:cNvPr>
          <p:cNvSpPr>
            <a:spLocks noGrp="1"/>
          </p:cNvSpPr>
          <p:nvPr>
            <p:ph type="title"/>
          </p:nvPr>
        </p:nvSpPr>
        <p:spPr>
          <a:xfrm>
            <a:off x="499733" y="538538"/>
            <a:ext cx="9930807" cy="1054071"/>
          </a:xfrm>
        </p:spPr>
        <p:txBody>
          <a:bodyPr/>
          <a:lstStyle/>
          <a:p>
            <a:r>
              <a:rPr lang="en-GB"/>
              <a:t>🧹  </a:t>
            </a:r>
            <a:r>
              <a:rPr lang="en-GB" sz="4200"/>
              <a:t>Webinar Housekeeping Guidance</a:t>
            </a:r>
            <a:endParaRPr lang="en-US" sz="4200"/>
          </a:p>
        </p:txBody>
      </p:sp>
      <p:sp>
        <p:nvSpPr>
          <p:cNvPr id="68" name="Text Placeholder 2">
            <a:extLst>
              <a:ext uri="{FF2B5EF4-FFF2-40B4-BE49-F238E27FC236}">
                <a16:creationId xmlns:a16="http://schemas.microsoft.com/office/drawing/2014/main" id="{EB37D0C2-4C6C-1594-AD1D-484CA9282D18}"/>
              </a:ext>
            </a:extLst>
          </p:cNvPr>
          <p:cNvSpPr>
            <a:spLocks noGrp="1"/>
          </p:cNvSpPr>
          <p:nvPr>
            <p:ph type="body" sz="quarter" idx="13"/>
          </p:nvPr>
        </p:nvSpPr>
        <p:spPr>
          <a:xfrm>
            <a:off x="520995" y="1385409"/>
            <a:ext cx="7049386" cy="564450"/>
          </a:xfrm>
        </p:spPr>
        <p:txBody>
          <a:bodyPr/>
          <a:lstStyle/>
          <a:p>
            <a:pPr marL="288000" indent="-288000">
              <a:lnSpc>
                <a:spcPts val="2200"/>
              </a:lnSpc>
              <a:spcAft>
                <a:spcPts val="1200"/>
              </a:spcAft>
              <a:buSzPct val="111000"/>
              <a:buFont typeface="Arial" panose="020B0604020202020204" pitchFamily="34" charset="0"/>
              <a:buChar char="•"/>
            </a:pPr>
            <a:r>
              <a:rPr lang="en-GB" sz="2000" b="1"/>
              <a:t>Mute &amp; Audio</a:t>
            </a:r>
            <a:r>
              <a:rPr lang="en-GB" sz="2000"/>
              <a:t>: We have disabled audio to avoid background noise. </a:t>
            </a:r>
          </a:p>
          <a:p>
            <a:pPr marL="288000" indent="-288000">
              <a:lnSpc>
                <a:spcPts val="2200"/>
              </a:lnSpc>
              <a:spcAft>
                <a:spcPts val="1200"/>
              </a:spcAft>
              <a:buSzPct val="111000"/>
              <a:buFont typeface="Arial" panose="020B0604020202020204" pitchFamily="34" charset="0"/>
              <a:buChar char="•"/>
            </a:pPr>
            <a:r>
              <a:rPr lang="en-GB" sz="2000" b="1"/>
              <a:t>Confidentiality</a:t>
            </a:r>
            <a:r>
              <a:rPr lang="en-GB" sz="2000"/>
              <a:t>: Do not share personal details or specific information about individuals in the chat. </a:t>
            </a:r>
          </a:p>
          <a:p>
            <a:pPr marL="288000" indent="-288000">
              <a:lnSpc>
                <a:spcPts val="2200"/>
              </a:lnSpc>
              <a:spcAft>
                <a:spcPts val="1200"/>
              </a:spcAft>
              <a:buSzPct val="111000"/>
              <a:buFont typeface="Arial" panose="020B0604020202020204" pitchFamily="34" charset="0"/>
              <a:buChar char="•"/>
            </a:pPr>
            <a:r>
              <a:rPr lang="en-GB" sz="2000" b="1"/>
              <a:t>Chat Function</a:t>
            </a:r>
            <a:r>
              <a:rPr lang="en-GB" sz="2000"/>
              <a:t>: Feel free to use the chat to ask questions, share reflections, or flag any technical issues. We’ll monitor it throughout.</a:t>
            </a:r>
          </a:p>
          <a:p>
            <a:pPr marL="288000" indent="-288000">
              <a:lnSpc>
                <a:spcPts val="2200"/>
              </a:lnSpc>
              <a:spcAft>
                <a:spcPts val="1200"/>
              </a:spcAft>
              <a:buSzPct val="111000"/>
              <a:buFont typeface="Arial" panose="020B0604020202020204" pitchFamily="34" charset="0"/>
              <a:buChar char="•"/>
            </a:pPr>
            <a:r>
              <a:rPr lang="en-GB" sz="2000" b="1"/>
              <a:t>Recording</a:t>
            </a:r>
            <a:r>
              <a:rPr lang="en-GB" sz="2000"/>
              <a:t>: This session is being recorded and will be shared with attendees afterwards. We have disabled visuals for this purpose. </a:t>
            </a:r>
          </a:p>
          <a:p>
            <a:pPr marL="288000" indent="-288000">
              <a:lnSpc>
                <a:spcPts val="2200"/>
              </a:lnSpc>
              <a:spcAft>
                <a:spcPts val="1200"/>
              </a:spcAft>
              <a:buSzPct val="111000"/>
              <a:buFont typeface="Arial" panose="020B0604020202020204" pitchFamily="34" charset="0"/>
              <a:buChar char="•"/>
            </a:pPr>
            <a:r>
              <a:rPr lang="en-GB" sz="2000" b="1"/>
              <a:t>Accessibility</a:t>
            </a:r>
            <a:r>
              <a:rPr lang="en-GB" sz="2000"/>
              <a:t>: Live captions are available -please enable them via the toolbar if needed. Let us know if you require any additional support.</a:t>
            </a:r>
          </a:p>
          <a:p>
            <a:pPr marL="288000" indent="-288000">
              <a:lnSpc>
                <a:spcPts val="2200"/>
              </a:lnSpc>
              <a:spcAft>
                <a:spcPts val="1200"/>
              </a:spcAft>
              <a:buSzPct val="111000"/>
              <a:buFont typeface="Arial" panose="020B0604020202020204" pitchFamily="34" charset="0"/>
              <a:buChar char="•"/>
            </a:pPr>
            <a:r>
              <a:rPr lang="en-GB" sz="2000" b="1"/>
              <a:t>Breaks</a:t>
            </a:r>
            <a:r>
              <a:rPr lang="en-GB" sz="2000"/>
              <a:t>: We’ll have a short break at the halfway mark built into the session. You’re welcome to step away as needed. But feel free to have a break at any time.</a:t>
            </a:r>
          </a:p>
          <a:p>
            <a:pPr marL="288000" indent="-288000">
              <a:lnSpc>
                <a:spcPts val="2200"/>
              </a:lnSpc>
              <a:spcAft>
                <a:spcPts val="1800"/>
              </a:spcAft>
              <a:buSzPct val="111000"/>
              <a:buFont typeface="Arial" panose="020B0604020202020204" pitchFamily="34" charset="0"/>
              <a:buChar char="•"/>
            </a:pPr>
            <a:endParaRPr lang="en-US" sz="2000"/>
          </a:p>
        </p:txBody>
      </p:sp>
      <p:sp>
        <p:nvSpPr>
          <p:cNvPr id="4" name="Title 1">
            <a:extLst>
              <a:ext uri="{FF2B5EF4-FFF2-40B4-BE49-F238E27FC236}">
                <a16:creationId xmlns:a16="http://schemas.microsoft.com/office/drawing/2014/main" id="{2007FC33-36D6-4E68-2D23-A3FD93975B23}"/>
              </a:ext>
            </a:extLst>
          </p:cNvPr>
          <p:cNvSpPr txBox="1">
            <a:spLocks/>
          </p:cNvSpPr>
          <p:nvPr/>
        </p:nvSpPr>
        <p:spPr>
          <a:xfrm>
            <a:off x="2816979" y="818707"/>
            <a:ext cx="7772400" cy="383503"/>
          </a:xfrm>
          <a:prstGeom prst="rect">
            <a:avLst/>
          </a:prstGeom>
        </p:spPr>
        <p:txBody>
          <a:bodyPr vert="horz" wrap="square" lIns="0" tIns="0" rIns="0" bIns="0" rtlCol="0" anchor="t">
            <a:spAutoFit/>
          </a:bodyPr>
          <a:lst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a:lstStyle>
          <a:p>
            <a:r>
              <a:rPr lang="en-GB"/>
              <a:t> </a:t>
            </a:r>
          </a:p>
        </p:txBody>
      </p:sp>
      <p:sp>
        <p:nvSpPr>
          <p:cNvPr id="5" name="Content Placeholder 2">
            <a:extLst>
              <a:ext uri="{FF2B5EF4-FFF2-40B4-BE49-F238E27FC236}">
                <a16:creationId xmlns:a16="http://schemas.microsoft.com/office/drawing/2014/main" id="{DCCE6505-FB69-A5C6-978A-2FA6F24FC95A}"/>
              </a:ext>
            </a:extLst>
          </p:cNvPr>
          <p:cNvSpPr txBox="1">
            <a:spLocks/>
          </p:cNvSpPr>
          <p:nvPr/>
        </p:nvSpPr>
        <p:spPr>
          <a:xfrm>
            <a:off x="2432262" y="1643897"/>
            <a:ext cx="8056756" cy="4360127"/>
          </a:xfrm>
          <a:prstGeom prst="rect">
            <a:avLst/>
          </a:prstGeom>
        </p:spPr>
        <p:txBody>
          <a:bodyPr/>
          <a:lst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a:p>
        </p:txBody>
      </p:sp>
      <p:graphicFrame>
        <p:nvGraphicFramePr>
          <p:cNvPr id="8" name="Content Placeholder 7">
            <a:extLst>
              <a:ext uri="{FF2B5EF4-FFF2-40B4-BE49-F238E27FC236}">
                <a16:creationId xmlns:a16="http://schemas.microsoft.com/office/drawing/2014/main" id="{AAAFDFD9-B717-4FCB-AEAB-E21245179C08}"/>
              </a:ext>
            </a:extLst>
          </p:cNvPr>
          <p:cNvGraphicFramePr>
            <a:graphicFrameLocks/>
          </p:cNvGraphicFramePr>
          <p:nvPr>
            <p:extLst>
              <p:ext uri="{D42A27DB-BD31-4B8C-83A1-F6EECF244321}">
                <p14:modId xmlns:p14="http://schemas.microsoft.com/office/powerpoint/2010/main" val="3143637225"/>
              </p:ext>
            </p:extLst>
          </p:nvPr>
        </p:nvGraphicFramePr>
        <p:xfrm>
          <a:off x="7783026" y="1280522"/>
          <a:ext cx="3157869" cy="5301840"/>
        </p:xfrm>
        <a:graphic>
          <a:graphicData uri="http://schemas.openxmlformats.org/drawingml/2006/table">
            <a:tbl>
              <a:tblPr firstRow="1" bandRow="1">
                <a:effectLst/>
                <a:tableStyleId>{D113A9D2-9D6B-4929-AA2D-F23B5EE8CBE7}</a:tableStyleId>
              </a:tblPr>
              <a:tblGrid>
                <a:gridCol w="3157869">
                  <a:extLst>
                    <a:ext uri="{9D8B030D-6E8A-4147-A177-3AD203B41FA5}">
                      <a16:colId xmlns:a16="http://schemas.microsoft.com/office/drawing/2014/main" val="3299424875"/>
                    </a:ext>
                  </a:extLst>
                </a:gridCol>
              </a:tblGrid>
              <a:tr h="5782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i="0">
                          <a:solidFill>
                            <a:schemeClr val="bg1"/>
                          </a:solidFill>
                          <a:effectLst/>
                          <a:latin typeface="+mn-lt"/>
                        </a:rPr>
                        <a:t>Programme</a:t>
                      </a:r>
                      <a:endParaRPr kumimoji="0" lang="en-GB" sz="2000" b="0" i="0" u="none" strike="noStrike" kern="1200" cap="none" spc="0" normalizeH="0" baseline="0" noProof="0">
                        <a:ln>
                          <a:noFill/>
                        </a:ln>
                        <a:solidFill>
                          <a:schemeClr val="bg1"/>
                        </a:solidFill>
                        <a:effectLst/>
                        <a:uLnTx/>
                        <a:uFillTx/>
                        <a:latin typeface="+mn-lt"/>
                        <a:ea typeface="+mn-ea"/>
                        <a:cs typeface="+mn-cs"/>
                      </a:endParaRPr>
                    </a:p>
                  </a:txBody>
                  <a:tcPr anchor="ctr"/>
                </a:tc>
                <a:extLst>
                  <a:ext uri="{0D108BD9-81ED-4DB2-BD59-A6C34878D82A}">
                    <a16:rowId xmlns:a16="http://schemas.microsoft.com/office/drawing/2014/main" val="2768850418"/>
                  </a:ext>
                </a:extLst>
              </a:tr>
              <a:tr h="5782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i="0">
                          <a:solidFill>
                            <a:schemeClr val="tx1"/>
                          </a:solidFill>
                          <a:effectLst/>
                          <a:latin typeface="+mn-lt"/>
                        </a:rPr>
                        <a:t>10:00-10:50: Session 1 </a:t>
                      </a:r>
                      <a:r>
                        <a:rPr lang="en-GB" sz="2000" i="0">
                          <a:solidFill>
                            <a:schemeClr val="tx1"/>
                          </a:solidFill>
                          <a:effectLst/>
                          <a:latin typeface="+mn-lt"/>
                        </a:rPr>
                        <a:t>Inclusive Participatory Research in Autism Research: a collaboration between academia, the NHS, and community members</a:t>
                      </a:r>
                      <a:endParaRPr lang="en-GB" sz="2000" b="1">
                        <a:solidFill>
                          <a:schemeClr val="tx1"/>
                        </a:solidFill>
                        <a:latin typeface="+mn-lt"/>
                      </a:endParaRPr>
                    </a:p>
                  </a:txBody>
                  <a:tcPr anchor="ctr"/>
                </a:tc>
                <a:extLst>
                  <a:ext uri="{0D108BD9-81ED-4DB2-BD59-A6C34878D82A}">
                    <a16:rowId xmlns:a16="http://schemas.microsoft.com/office/drawing/2014/main" val="1701517123"/>
                  </a:ext>
                </a:extLst>
              </a:tr>
              <a:tr h="5782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a:solidFill>
                            <a:schemeClr val="tx1"/>
                          </a:solidFill>
                          <a:latin typeface="+mn-lt"/>
                        </a:rPr>
                        <a:t>10:50-11:00 BREAK</a:t>
                      </a:r>
                      <a:endParaRPr kumimoji="0" lang="en-GB" sz="2000" b="0" i="0" u="none" strike="noStrike" kern="1200" cap="none" spc="0" normalizeH="0" baseline="0" noProof="0">
                        <a:ln>
                          <a:noFill/>
                        </a:ln>
                        <a:solidFill>
                          <a:schemeClr val="tx1"/>
                        </a:solidFill>
                        <a:effectLst/>
                        <a:uLnTx/>
                        <a:uFillTx/>
                        <a:latin typeface="+mn-lt"/>
                        <a:ea typeface="+mn-ea"/>
                        <a:cs typeface="+mn-cs"/>
                      </a:endParaRPr>
                    </a:p>
                  </a:txBody>
                  <a:tcPr anchor="ctr"/>
                </a:tc>
                <a:extLst>
                  <a:ext uri="{0D108BD9-81ED-4DB2-BD59-A6C34878D82A}">
                    <a16:rowId xmlns:a16="http://schemas.microsoft.com/office/drawing/2014/main" val="4108734565"/>
                  </a:ext>
                </a:extLst>
              </a:tr>
              <a:tr h="578280">
                <a:tc>
                  <a:txBody>
                    <a:bodyPr/>
                    <a:lstStyle/>
                    <a:p>
                      <a:pPr algn="l"/>
                      <a:r>
                        <a:rPr lang="en-GB" sz="2000" b="1">
                          <a:solidFill>
                            <a:schemeClr val="tx1"/>
                          </a:solidFill>
                          <a:latin typeface="+mn-lt"/>
                        </a:rPr>
                        <a:t>11:00-11:45 Session 2</a:t>
                      </a:r>
                    </a:p>
                    <a:p>
                      <a:pPr algn="l"/>
                      <a:r>
                        <a:rPr lang="en-GB" sz="2000">
                          <a:solidFill>
                            <a:schemeClr val="tx1"/>
                          </a:solidFill>
                          <a:latin typeface="+mn-lt"/>
                        </a:rPr>
                        <a:t>Introducing an evaluation framework to support researchers in participatory research with the autistic community</a:t>
                      </a:r>
                      <a:endParaRPr kumimoji="0" lang="en-GB" sz="2000" b="0" i="0" u="none" strike="noStrike" kern="1200" cap="none" spc="0" normalizeH="0" baseline="0" noProof="0">
                        <a:ln>
                          <a:noFill/>
                        </a:ln>
                        <a:solidFill>
                          <a:schemeClr val="tx1"/>
                        </a:solidFill>
                        <a:effectLst/>
                        <a:uLnTx/>
                        <a:uFillTx/>
                        <a:latin typeface="+mn-lt"/>
                        <a:ea typeface="+mn-ea"/>
                        <a:cs typeface="+mn-cs"/>
                      </a:endParaRPr>
                    </a:p>
                  </a:txBody>
                  <a:tcPr anchor="ctr"/>
                </a:tc>
                <a:extLst>
                  <a:ext uri="{0D108BD9-81ED-4DB2-BD59-A6C34878D82A}">
                    <a16:rowId xmlns:a16="http://schemas.microsoft.com/office/drawing/2014/main" val="132060947"/>
                  </a:ext>
                </a:extLst>
              </a:tr>
            </a:tbl>
          </a:graphicData>
        </a:graphic>
      </p:graphicFrame>
    </p:spTree>
    <p:extLst>
      <p:ext uri="{BB962C8B-B14F-4D97-AF65-F5344CB8AC3E}">
        <p14:creationId xmlns:p14="http://schemas.microsoft.com/office/powerpoint/2010/main" val="27852236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32EBF4-CF5C-2F90-940D-2F69FB12A854}"/>
            </a:ext>
          </a:extLst>
        </p:cNvPr>
        <p:cNvGrpSpPr/>
        <p:nvPr/>
      </p:nvGrpSpPr>
      <p:grpSpPr>
        <a:xfrm>
          <a:off x="0" y="0"/>
          <a:ext cx="0" cy="0"/>
          <a:chOff x="0" y="0"/>
          <a:chExt cx="0" cy="0"/>
        </a:xfrm>
      </p:grpSpPr>
      <p:sp>
        <p:nvSpPr>
          <p:cNvPr id="9" name="Title 8">
            <a:extLst>
              <a:ext uri="{FF2B5EF4-FFF2-40B4-BE49-F238E27FC236}">
                <a16:creationId xmlns:a16="http://schemas.microsoft.com/office/drawing/2014/main" id="{39929A33-53D1-7875-A371-1689AAFAD544}"/>
              </a:ext>
            </a:extLst>
          </p:cNvPr>
          <p:cNvSpPr>
            <a:spLocks noGrp="1"/>
          </p:cNvSpPr>
          <p:nvPr>
            <p:ph type="title"/>
          </p:nvPr>
        </p:nvSpPr>
        <p:spPr>
          <a:xfrm>
            <a:off x="542263" y="1462720"/>
            <a:ext cx="10228518" cy="1743682"/>
          </a:xfrm>
        </p:spPr>
        <p:txBody>
          <a:bodyPr/>
          <a:lstStyle/>
          <a:p>
            <a:r>
              <a:rPr lang="en-GB" sz="4800">
                <a:latin typeface="+mn-lt"/>
              </a:rPr>
              <a:t>Introducing an evaluation framework to support researchers in participatory research with the autistic community</a:t>
            </a:r>
          </a:p>
        </p:txBody>
      </p:sp>
      <p:sp>
        <p:nvSpPr>
          <p:cNvPr id="4" name="Text Placeholder 3">
            <a:extLst>
              <a:ext uri="{FF2B5EF4-FFF2-40B4-BE49-F238E27FC236}">
                <a16:creationId xmlns:a16="http://schemas.microsoft.com/office/drawing/2014/main" id="{D3C88FBE-1C0C-2976-3574-25F7CA51D6C8}"/>
              </a:ext>
            </a:extLst>
          </p:cNvPr>
          <p:cNvSpPr>
            <a:spLocks noGrp="1"/>
          </p:cNvSpPr>
          <p:nvPr>
            <p:ph type="body" sz="quarter" idx="13"/>
          </p:nvPr>
        </p:nvSpPr>
        <p:spPr>
          <a:xfrm>
            <a:off x="563528" y="591290"/>
            <a:ext cx="8208000" cy="855299"/>
          </a:xfrm>
        </p:spPr>
        <p:txBody>
          <a:bodyPr/>
          <a:lstStyle/>
          <a:p>
            <a:r>
              <a:rPr lang="en-GB" sz="3200" b="0">
                <a:latin typeface="Segoe UI" panose="020B0502040204020203" pitchFamily="34" charset="0"/>
              </a:rPr>
              <a:t>Session 2</a:t>
            </a:r>
            <a:endParaRPr lang="en-GB" sz="3200" b="0"/>
          </a:p>
        </p:txBody>
      </p:sp>
      <p:sp>
        <p:nvSpPr>
          <p:cNvPr id="7" name="Title 8">
            <a:extLst>
              <a:ext uri="{FF2B5EF4-FFF2-40B4-BE49-F238E27FC236}">
                <a16:creationId xmlns:a16="http://schemas.microsoft.com/office/drawing/2014/main" id="{48FB7577-91A5-746C-821E-071E0F0FA16D}"/>
              </a:ext>
            </a:extLst>
          </p:cNvPr>
          <p:cNvSpPr txBox="1">
            <a:spLocks/>
          </p:cNvSpPr>
          <p:nvPr/>
        </p:nvSpPr>
        <p:spPr>
          <a:xfrm>
            <a:off x="641501" y="4071241"/>
            <a:ext cx="10228518" cy="851634"/>
          </a:xfrm>
          <a:prstGeom prst="rect">
            <a:avLst/>
          </a:prstGeom>
        </p:spPr>
        <p:txBody>
          <a:bodyPr vert="horz" wrap="square" lIns="0" tIns="0" rIns="0" bIns="0" rtlCol="0" anchor="t">
            <a:noAutofit/>
          </a:bodyPr>
          <a:lstStyle>
            <a:lvl1pPr algn="l" defTabSz="914400" rtl="0" eaLnBrk="1" latinLnBrk="0" hangingPunct="1">
              <a:lnSpc>
                <a:spcPct val="80000"/>
              </a:lnSpc>
              <a:spcBef>
                <a:spcPct val="0"/>
              </a:spcBef>
              <a:buNone/>
              <a:defRPr sz="7200" b="1" i="0" kern="1200">
                <a:solidFill>
                  <a:schemeClr val="tx1"/>
                </a:solidFill>
                <a:latin typeface="Aptos" panose="020B0004020202020204" pitchFamily="34" charset="0"/>
                <a:ea typeface="+mj-ea"/>
                <a:cs typeface="Calibri" panose="020F0502020204030204" pitchFamily="34" charset="0"/>
              </a:defRPr>
            </a:lvl1pPr>
          </a:lstStyle>
          <a:p>
            <a:pPr>
              <a:lnSpc>
                <a:spcPct val="100000"/>
              </a:lnSpc>
            </a:pPr>
            <a:r>
              <a:rPr lang="en-GB" sz="2800" b="0"/>
              <a:t>Ellie Horton, Daniel Tones, Dr. Anita Z. Goldschmied and Laura Brownhill.</a:t>
            </a:r>
          </a:p>
        </p:txBody>
      </p:sp>
    </p:spTree>
    <p:extLst>
      <p:ext uri="{BB962C8B-B14F-4D97-AF65-F5344CB8AC3E}">
        <p14:creationId xmlns:p14="http://schemas.microsoft.com/office/powerpoint/2010/main" val="18819978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DAA85-0F58-4419-9F76-48995A9B8B2A}"/>
              </a:ext>
            </a:extLst>
          </p:cNvPr>
          <p:cNvSpPr>
            <a:spLocks noGrp="1"/>
          </p:cNvSpPr>
          <p:nvPr>
            <p:ph type="title"/>
          </p:nvPr>
        </p:nvSpPr>
        <p:spPr>
          <a:xfrm>
            <a:off x="1081255" y="577248"/>
            <a:ext cx="9833548" cy="2752429"/>
          </a:xfrm>
        </p:spPr>
        <p:txBody>
          <a:bodyPr anchor="b">
            <a:normAutofit/>
          </a:bodyPr>
          <a:lstStyle/>
          <a:p>
            <a:pPr algn="ctr"/>
            <a:r>
              <a:rPr lang="en-GB" sz="4000" b="1">
                <a:solidFill>
                  <a:schemeClr val="tx2"/>
                </a:solidFill>
                <a:latin typeface="+mj-lt"/>
                <a:cs typeface="Calibri"/>
              </a:rPr>
              <a:t>Coproducing </a:t>
            </a:r>
            <a:r>
              <a:rPr lang="en-GB" sz="4000">
                <a:solidFill>
                  <a:schemeClr val="tx2"/>
                </a:solidFill>
                <a:latin typeface="+mj-lt"/>
                <a:cs typeface="Calibri"/>
              </a:rPr>
              <a:t>research</a:t>
            </a:r>
            <a:r>
              <a:rPr lang="en-GB" sz="4000" b="1">
                <a:solidFill>
                  <a:schemeClr val="tx2"/>
                </a:solidFill>
                <a:latin typeface="+mj-lt"/>
                <a:cs typeface="Calibri"/>
              </a:rPr>
              <a:t> with autistic </a:t>
            </a:r>
            <a:r>
              <a:rPr lang="en-GB" sz="4000">
                <a:solidFill>
                  <a:schemeClr val="tx2"/>
                </a:solidFill>
                <a:latin typeface="+mj-lt"/>
                <a:cs typeface="Calibri"/>
              </a:rPr>
              <a:t>people -</a:t>
            </a:r>
            <a:r>
              <a:rPr lang="en-GB" sz="4000" b="1">
                <a:solidFill>
                  <a:schemeClr val="tx2"/>
                </a:solidFill>
                <a:latin typeface="+mj-lt"/>
                <a:cs typeface="Calibri"/>
              </a:rPr>
              <a:t> introducing the ELPART</a:t>
            </a:r>
            <a:r>
              <a:rPr lang="en-GB" sz="4000">
                <a:solidFill>
                  <a:schemeClr val="tx2"/>
                </a:solidFill>
                <a:latin typeface="+mj-lt"/>
                <a:cs typeface="Calibri"/>
              </a:rPr>
              <a:t> and PAR group checklist</a:t>
            </a:r>
            <a:br>
              <a:rPr lang="en-GB" sz="4000">
                <a:latin typeface="+mj-lt"/>
                <a:cs typeface="Arial" panose="020B0604020202020204" pitchFamily="34" charset="0"/>
              </a:rPr>
            </a:br>
            <a:br>
              <a:rPr lang="en-GB" sz="4000">
                <a:latin typeface="+mj-lt"/>
                <a:cs typeface="Arial" panose="020B0604020202020204" pitchFamily="34" charset="0"/>
              </a:rPr>
            </a:br>
            <a:r>
              <a:rPr lang="en-GB" sz="3100" b="0">
                <a:solidFill>
                  <a:schemeClr val="tx2"/>
                </a:solidFill>
                <a:latin typeface="+mj-lt"/>
                <a:cs typeface="Arial"/>
              </a:rPr>
              <a:t>Ellie Horton, Dr Anita Z Goldschmied, Dan Tones and Laura Brownhill</a:t>
            </a:r>
            <a:endParaRPr lang="en-GB" sz="4400" b="0">
              <a:solidFill>
                <a:schemeClr val="tx2"/>
              </a:solidFill>
              <a:latin typeface="+mj-lt"/>
              <a:cs typeface="Arial"/>
            </a:endParaRPr>
          </a:p>
        </p:txBody>
      </p:sp>
      <p:sp>
        <p:nvSpPr>
          <p:cNvPr id="3" name="Content Placeholder 2">
            <a:extLst>
              <a:ext uri="{FF2B5EF4-FFF2-40B4-BE49-F238E27FC236}">
                <a16:creationId xmlns:a16="http://schemas.microsoft.com/office/drawing/2014/main" id="{7EFF58C8-1D44-40A9-9D58-347D20DCB1EB}"/>
              </a:ext>
            </a:extLst>
          </p:cNvPr>
          <p:cNvSpPr>
            <a:spLocks noGrp="1"/>
          </p:cNvSpPr>
          <p:nvPr>
            <p:ph idx="1"/>
          </p:nvPr>
        </p:nvSpPr>
        <p:spPr>
          <a:xfrm>
            <a:off x="1179226" y="3329677"/>
            <a:ext cx="9833548" cy="2457269"/>
          </a:xfrm>
        </p:spPr>
        <p:txBody>
          <a:bodyPr>
            <a:normAutofit/>
          </a:bodyPr>
          <a:lstStyle/>
          <a:p>
            <a:pPr marL="0" indent="0">
              <a:buNone/>
            </a:pPr>
            <a:endParaRPr lang="en-GB" sz="1800">
              <a:solidFill>
                <a:schemeClr val="tx2"/>
              </a:solidFill>
            </a:endParaRPr>
          </a:p>
          <a:p>
            <a:pPr marL="0" indent="0">
              <a:buNone/>
            </a:pPr>
            <a:endParaRPr lang="en-GB" sz="1800">
              <a:solidFill>
                <a:schemeClr val="tx2"/>
              </a:solidFill>
            </a:endParaRPr>
          </a:p>
          <a:p>
            <a:pPr marL="0" indent="0">
              <a:buNone/>
            </a:pPr>
            <a:endParaRPr lang="en-GB" sz="1800">
              <a:solidFill>
                <a:schemeClr val="tx2"/>
              </a:solidFill>
            </a:endParaRPr>
          </a:p>
          <a:p>
            <a:pPr marL="0" indent="0">
              <a:buNone/>
            </a:pPr>
            <a:endParaRPr lang="en-GB" sz="1800">
              <a:solidFill>
                <a:schemeClr val="tx2"/>
              </a:solidFill>
            </a:endParaRPr>
          </a:p>
          <a:p>
            <a:pPr marL="0" indent="0">
              <a:buNone/>
            </a:pPr>
            <a:endParaRPr lang="en-GB" sz="1800">
              <a:solidFill>
                <a:schemeClr val="tx2"/>
              </a:solidFill>
            </a:endParaRPr>
          </a:p>
        </p:txBody>
      </p:sp>
      <p:pic>
        <p:nvPicPr>
          <p:cNvPr id="4" name="Picture 3" descr="Image result for student metnal health">
            <a:extLst>
              <a:ext uri="{FF2B5EF4-FFF2-40B4-BE49-F238E27FC236}">
                <a16:creationId xmlns:a16="http://schemas.microsoft.com/office/drawing/2014/main" id="{2B2C08C1-138E-03B5-F660-F689637583D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022572" y="3472468"/>
            <a:ext cx="4146550" cy="1806575"/>
          </a:xfrm>
          <a:prstGeom prst="rect">
            <a:avLst/>
          </a:prstGeom>
          <a:noFill/>
          <a:ln>
            <a:noFill/>
          </a:ln>
        </p:spPr>
      </p:pic>
      <p:pic>
        <p:nvPicPr>
          <p:cNvPr id="5" name="Picture 4">
            <a:extLst>
              <a:ext uri="{FF2B5EF4-FFF2-40B4-BE49-F238E27FC236}">
                <a16:creationId xmlns:a16="http://schemas.microsoft.com/office/drawing/2014/main" id="{47A18319-13BC-A406-B913-29D74434B089}"/>
              </a:ext>
            </a:extLst>
          </p:cNvPr>
          <p:cNvPicPr>
            <a:picLocks noChangeAspect="1"/>
          </p:cNvPicPr>
          <p:nvPr/>
        </p:nvPicPr>
        <p:blipFill>
          <a:blip r:embed="rId4"/>
          <a:stretch>
            <a:fillRect/>
          </a:stretch>
        </p:blipFill>
        <p:spPr>
          <a:xfrm>
            <a:off x="8946955" y="4261348"/>
            <a:ext cx="2844946" cy="2019404"/>
          </a:xfrm>
          <a:prstGeom prst="rect">
            <a:avLst/>
          </a:prstGeom>
        </p:spPr>
      </p:pic>
      <p:pic>
        <p:nvPicPr>
          <p:cNvPr id="1026" name="Picture 2">
            <a:extLst>
              <a:ext uri="{FF2B5EF4-FFF2-40B4-BE49-F238E27FC236}">
                <a16:creationId xmlns:a16="http://schemas.microsoft.com/office/drawing/2014/main" id="{18BC61D8-B0BA-7179-7866-F80A9764A1E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3047" y="5519819"/>
            <a:ext cx="3846963" cy="106319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University of Wolverhampton">
            <a:extLst>
              <a:ext uri="{FF2B5EF4-FFF2-40B4-BE49-F238E27FC236}">
                <a16:creationId xmlns:a16="http://schemas.microsoft.com/office/drawing/2014/main" id="{D2C5190F-BBE7-CAF1-EFEE-F9AD7B213E6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7948" t="30935" r="10611"/>
          <a:stretch>
            <a:fillRect/>
          </a:stretch>
        </p:blipFill>
        <p:spPr bwMode="auto">
          <a:xfrm>
            <a:off x="460966" y="3527870"/>
            <a:ext cx="2903245" cy="13807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DBB17D61-3E3A-FF7B-9F46-A17F3DF92494}"/>
              </a:ext>
            </a:extLst>
          </p:cNvPr>
          <p:cNvPicPr>
            <a:picLocks noChangeAspect="1"/>
          </p:cNvPicPr>
          <p:nvPr/>
        </p:nvPicPr>
        <p:blipFill>
          <a:blip r:embed="rId7"/>
          <a:stretch>
            <a:fillRect/>
          </a:stretch>
        </p:blipFill>
        <p:spPr>
          <a:xfrm>
            <a:off x="444003" y="4558311"/>
            <a:ext cx="2902099" cy="1962251"/>
          </a:xfrm>
          <a:prstGeom prst="rect">
            <a:avLst/>
          </a:prstGeom>
        </p:spPr>
      </p:pic>
    </p:spTree>
    <p:extLst>
      <p:ext uri="{BB962C8B-B14F-4D97-AF65-F5344CB8AC3E}">
        <p14:creationId xmlns:p14="http://schemas.microsoft.com/office/powerpoint/2010/main" val="35060477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0D91C3-B072-69F1-3AB4-B22D3B58D8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7D5536A-5A6A-9AE8-7203-720129C8F833}"/>
              </a:ext>
            </a:extLst>
          </p:cNvPr>
          <p:cNvSpPr>
            <a:spLocks noGrp="1"/>
          </p:cNvSpPr>
          <p:nvPr>
            <p:ph type="title"/>
          </p:nvPr>
        </p:nvSpPr>
        <p:spPr/>
        <p:txBody>
          <a:bodyPr/>
          <a:lstStyle/>
          <a:p>
            <a:r>
              <a:rPr lang="en-GB"/>
              <a:t>Mental Health within an autistic population</a:t>
            </a:r>
          </a:p>
        </p:txBody>
      </p:sp>
      <p:sp>
        <p:nvSpPr>
          <p:cNvPr id="4" name="Rectangle 3">
            <a:extLst>
              <a:ext uri="{FF2B5EF4-FFF2-40B4-BE49-F238E27FC236}">
                <a16:creationId xmlns:a16="http://schemas.microsoft.com/office/drawing/2014/main" id="{80F295D1-6957-11C5-1AAF-4438BEAAB6DD}"/>
              </a:ext>
            </a:extLst>
          </p:cNvPr>
          <p:cNvSpPr/>
          <p:nvPr/>
        </p:nvSpPr>
        <p:spPr>
          <a:xfrm>
            <a:off x="0" y="-22596"/>
            <a:ext cx="12192000" cy="14399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b="1">
                <a:solidFill>
                  <a:schemeClr val="tx1"/>
                </a:solidFill>
              </a:rPr>
              <a:t>Introductions</a:t>
            </a:r>
          </a:p>
        </p:txBody>
      </p:sp>
      <p:pic>
        <p:nvPicPr>
          <p:cNvPr id="3" name="Graphic 2" descr="Cheers with solid fill">
            <a:extLst>
              <a:ext uri="{FF2B5EF4-FFF2-40B4-BE49-F238E27FC236}">
                <a16:creationId xmlns:a16="http://schemas.microsoft.com/office/drawing/2014/main" id="{209014DA-2CC6-FA41-F041-0EF287D1B93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014953" y="365125"/>
            <a:ext cx="914400" cy="914400"/>
          </a:xfrm>
          <a:prstGeom prst="rect">
            <a:avLst/>
          </a:prstGeom>
        </p:spPr>
      </p:pic>
      <p:pic>
        <p:nvPicPr>
          <p:cNvPr id="7" name="Graphic 6" descr="Cheers with solid fill">
            <a:extLst>
              <a:ext uri="{FF2B5EF4-FFF2-40B4-BE49-F238E27FC236}">
                <a16:creationId xmlns:a16="http://schemas.microsoft.com/office/drawing/2014/main" id="{1E318F54-C9CE-EFB2-C384-62FDB0413EF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90623" y="415158"/>
            <a:ext cx="914400" cy="914400"/>
          </a:xfrm>
          <a:prstGeom prst="rect">
            <a:avLst/>
          </a:prstGeom>
        </p:spPr>
      </p:pic>
      <p:sp>
        <p:nvSpPr>
          <p:cNvPr id="10" name="Rectangle: Rounded Corners 9">
            <a:extLst>
              <a:ext uri="{FF2B5EF4-FFF2-40B4-BE49-F238E27FC236}">
                <a16:creationId xmlns:a16="http://schemas.microsoft.com/office/drawing/2014/main" id="{AF73D0E0-1505-9D88-0FEE-27E9BFA6E0AC}"/>
              </a:ext>
            </a:extLst>
          </p:cNvPr>
          <p:cNvSpPr/>
          <p:nvPr/>
        </p:nvSpPr>
        <p:spPr>
          <a:xfrm>
            <a:off x="747823" y="1855074"/>
            <a:ext cx="2881424" cy="2115879"/>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a:p>
            <a:pPr algn="ctr"/>
            <a:endParaRPr lang="en-GB" sz="2800">
              <a:solidFill>
                <a:schemeClr val="tx1"/>
              </a:solidFill>
            </a:endParaRPr>
          </a:p>
          <a:p>
            <a:pPr algn="ctr"/>
            <a:r>
              <a:rPr lang="en-GB" sz="2800">
                <a:solidFill>
                  <a:schemeClr val="tx1"/>
                </a:solidFill>
              </a:rPr>
              <a:t>Daniel Tones</a:t>
            </a:r>
          </a:p>
          <a:p>
            <a:pPr algn="ctr"/>
            <a:endParaRPr lang="en-GB"/>
          </a:p>
        </p:txBody>
      </p:sp>
      <p:sp>
        <p:nvSpPr>
          <p:cNvPr id="11" name="Rectangle: Rounded Corners 10">
            <a:extLst>
              <a:ext uri="{FF2B5EF4-FFF2-40B4-BE49-F238E27FC236}">
                <a16:creationId xmlns:a16="http://schemas.microsoft.com/office/drawing/2014/main" id="{F5617622-DB0C-2147-C878-1A8D05CC049B}"/>
              </a:ext>
            </a:extLst>
          </p:cNvPr>
          <p:cNvSpPr/>
          <p:nvPr/>
        </p:nvSpPr>
        <p:spPr>
          <a:xfrm>
            <a:off x="3322517" y="4414171"/>
            <a:ext cx="2881424" cy="2115879"/>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a:p>
            <a:pPr algn="ctr"/>
            <a:endParaRPr lang="en-GB" sz="2800">
              <a:solidFill>
                <a:schemeClr val="tx1"/>
              </a:solidFill>
            </a:endParaRPr>
          </a:p>
          <a:p>
            <a:pPr algn="ctr"/>
            <a:r>
              <a:rPr lang="en-GB" sz="2800">
                <a:solidFill>
                  <a:schemeClr val="tx1"/>
                </a:solidFill>
              </a:rPr>
              <a:t>Laura Brownhill</a:t>
            </a:r>
          </a:p>
          <a:p>
            <a:pPr algn="ctr"/>
            <a:endParaRPr lang="en-GB"/>
          </a:p>
        </p:txBody>
      </p:sp>
      <p:sp>
        <p:nvSpPr>
          <p:cNvPr id="12" name="Rectangle: Rounded Corners 11">
            <a:extLst>
              <a:ext uri="{FF2B5EF4-FFF2-40B4-BE49-F238E27FC236}">
                <a16:creationId xmlns:a16="http://schemas.microsoft.com/office/drawing/2014/main" id="{D8E9064F-3F8D-CB01-1274-5F9192B303A4}"/>
              </a:ext>
            </a:extLst>
          </p:cNvPr>
          <p:cNvSpPr/>
          <p:nvPr/>
        </p:nvSpPr>
        <p:spPr>
          <a:xfrm>
            <a:off x="5936967" y="1855073"/>
            <a:ext cx="2881424" cy="2115879"/>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a:p>
            <a:pPr algn="ctr"/>
            <a:endParaRPr lang="en-GB" sz="2800">
              <a:solidFill>
                <a:schemeClr val="tx1"/>
              </a:solidFill>
            </a:endParaRPr>
          </a:p>
          <a:p>
            <a:pPr algn="ctr"/>
            <a:r>
              <a:rPr lang="en-GB" sz="2800">
                <a:solidFill>
                  <a:schemeClr val="tx1"/>
                </a:solidFill>
              </a:rPr>
              <a:t>Dr. Anita Z. Goldschmied</a:t>
            </a:r>
          </a:p>
          <a:p>
            <a:pPr algn="ctr"/>
            <a:endParaRPr lang="en-GB"/>
          </a:p>
        </p:txBody>
      </p:sp>
      <p:sp>
        <p:nvSpPr>
          <p:cNvPr id="13" name="Rectangle: Rounded Corners 12">
            <a:extLst>
              <a:ext uri="{FF2B5EF4-FFF2-40B4-BE49-F238E27FC236}">
                <a16:creationId xmlns:a16="http://schemas.microsoft.com/office/drawing/2014/main" id="{0C85649B-A4B3-8FA7-61C8-0AE2378FE53B}"/>
              </a:ext>
            </a:extLst>
          </p:cNvPr>
          <p:cNvSpPr/>
          <p:nvPr/>
        </p:nvSpPr>
        <p:spPr>
          <a:xfrm>
            <a:off x="9047929" y="4414171"/>
            <a:ext cx="2881424" cy="2115879"/>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a:p>
            <a:pPr algn="ctr"/>
            <a:endParaRPr lang="en-GB" sz="2800">
              <a:solidFill>
                <a:schemeClr val="tx1"/>
              </a:solidFill>
            </a:endParaRPr>
          </a:p>
          <a:p>
            <a:pPr algn="ctr"/>
            <a:r>
              <a:rPr lang="en-GB" sz="2800">
                <a:solidFill>
                  <a:schemeClr val="tx1"/>
                </a:solidFill>
              </a:rPr>
              <a:t>Ellie Horton</a:t>
            </a:r>
          </a:p>
          <a:p>
            <a:pPr algn="ctr"/>
            <a:endParaRPr lang="en-GB"/>
          </a:p>
        </p:txBody>
      </p:sp>
      <p:pic>
        <p:nvPicPr>
          <p:cNvPr id="15" name="Graphic 14" descr="Male profile with solid fill">
            <a:extLst>
              <a:ext uri="{FF2B5EF4-FFF2-40B4-BE49-F238E27FC236}">
                <a16:creationId xmlns:a16="http://schemas.microsoft.com/office/drawing/2014/main" id="{4AE8CEC4-25D3-9FAF-3B74-E8D44460BCA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731335" y="2078409"/>
            <a:ext cx="914400" cy="914400"/>
          </a:xfrm>
          <a:prstGeom prst="rect">
            <a:avLst/>
          </a:prstGeom>
        </p:spPr>
      </p:pic>
      <p:pic>
        <p:nvPicPr>
          <p:cNvPr id="17" name="Graphic 16" descr="Female Profile with solid fill">
            <a:extLst>
              <a:ext uri="{FF2B5EF4-FFF2-40B4-BE49-F238E27FC236}">
                <a16:creationId xmlns:a16="http://schemas.microsoft.com/office/drawing/2014/main" id="{24859170-79E1-134F-269C-111400D1B61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920479" y="1864661"/>
            <a:ext cx="914400" cy="914400"/>
          </a:xfrm>
          <a:prstGeom prst="rect">
            <a:avLst/>
          </a:prstGeom>
        </p:spPr>
      </p:pic>
      <p:pic>
        <p:nvPicPr>
          <p:cNvPr id="18" name="Graphic 17" descr="Female Profile with solid fill">
            <a:extLst>
              <a:ext uri="{FF2B5EF4-FFF2-40B4-BE49-F238E27FC236}">
                <a16:creationId xmlns:a16="http://schemas.microsoft.com/office/drawing/2014/main" id="{2E800132-E4AC-EFA5-0723-A477658E79D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306029" y="4557710"/>
            <a:ext cx="914400" cy="914400"/>
          </a:xfrm>
          <a:prstGeom prst="rect">
            <a:avLst/>
          </a:prstGeom>
        </p:spPr>
      </p:pic>
      <p:pic>
        <p:nvPicPr>
          <p:cNvPr id="19" name="Graphic 18" descr="Female Profile with solid fill">
            <a:extLst>
              <a:ext uri="{FF2B5EF4-FFF2-40B4-BE49-F238E27FC236}">
                <a16:creationId xmlns:a16="http://schemas.microsoft.com/office/drawing/2014/main" id="{3F58745B-596B-C5C5-8B1F-4DEDE3ACF93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00553" y="4706379"/>
            <a:ext cx="914400" cy="914400"/>
          </a:xfrm>
          <a:prstGeom prst="rect">
            <a:avLst/>
          </a:prstGeom>
        </p:spPr>
      </p:pic>
    </p:spTree>
    <p:extLst>
      <p:ext uri="{BB962C8B-B14F-4D97-AF65-F5344CB8AC3E}">
        <p14:creationId xmlns:p14="http://schemas.microsoft.com/office/powerpoint/2010/main" val="37228281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200B62-96E6-3D22-7FF1-469DAB61F3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7E287EB-CCB9-7A1E-7B6D-5DA8A6A57B02}"/>
              </a:ext>
            </a:extLst>
          </p:cNvPr>
          <p:cNvSpPr>
            <a:spLocks noGrp="1"/>
          </p:cNvSpPr>
          <p:nvPr>
            <p:ph type="title"/>
          </p:nvPr>
        </p:nvSpPr>
        <p:spPr/>
        <p:txBody>
          <a:bodyPr/>
          <a:lstStyle/>
          <a:p>
            <a:r>
              <a:rPr lang="en-GB"/>
              <a:t>Mental Health within an autistic population</a:t>
            </a:r>
          </a:p>
        </p:txBody>
      </p:sp>
      <p:sp>
        <p:nvSpPr>
          <p:cNvPr id="4" name="Rectangle 3">
            <a:extLst>
              <a:ext uri="{FF2B5EF4-FFF2-40B4-BE49-F238E27FC236}">
                <a16:creationId xmlns:a16="http://schemas.microsoft.com/office/drawing/2014/main" id="{0186E0CA-B7F9-07ED-4D5F-0D91E2393F02}"/>
              </a:ext>
            </a:extLst>
          </p:cNvPr>
          <p:cNvSpPr/>
          <p:nvPr/>
        </p:nvSpPr>
        <p:spPr>
          <a:xfrm>
            <a:off x="0" y="-22596"/>
            <a:ext cx="12192000" cy="14399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b="1">
                <a:solidFill>
                  <a:schemeClr val="tx1"/>
                </a:solidFill>
              </a:rPr>
              <a:t>Background to our work</a:t>
            </a:r>
          </a:p>
        </p:txBody>
      </p:sp>
      <p:pic>
        <p:nvPicPr>
          <p:cNvPr id="3" name="Graphic 2" descr="Cheers with solid fill">
            <a:extLst>
              <a:ext uri="{FF2B5EF4-FFF2-40B4-BE49-F238E27FC236}">
                <a16:creationId xmlns:a16="http://schemas.microsoft.com/office/drawing/2014/main" id="{31BE8519-05BB-4285-CAAF-D1D467AD3C2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014953" y="365125"/>
            <a:ext cx="914400" cy="914400"/>
          </a:xfrm>
          <a:prstGeom prst="rect">
            <a:avLst/>
          </a:prstGeom>
        </p:spPr>
      </p:pic>
      <p:pic>
        <p:nvPicPr>
          <p:cNvPr id="7" name="Graphic 6" descr="Cheers with solid fill">
            <a:extLst>
              <a:ext uri="{FF2B5EF4-FFF2-40B4-BE49-F238E27FC236}">
                <a16:creationId xmlns:a16="http://schemas.microsoft.com/office/drawing/2014/main" id="{3DB871A5-F50D-B11D-0314-8FBB6D2753D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90623" y="415158"/>
            <a:ext cx="914400" cy="914400"/>
          </a:xfrm>
          <a:prstGeom prst="rect">
            <a:avLst/>
          </a:prstGeom>
        </p:spPr>
      </p:pic>
      <p:sp>
        <p:nvSpPr>
          <p:cNvPr id="6" name="TextBox 5">
            <a:extLst>
              <a:ext uri="{FF2B5EF4-FFF2-40B4-BE49-F238E27FC236}">
                <a16:creationId xmlns:a16="http://schemas.microsoft.com/office/drawing/2014/main" id="{7406D05C-9BC3-6608-60E2-3F0D4AAF04E6}"/>
              </a:ext>
            </a:extLst>
          </p:cNvPr>
          <p:cNvSpPr txBox="1"/>
          <p:nvPr/>
        </p:nvSpPr>
        <p:spPr>
          <a:xfrm>
            <a:off x="476526" y="1731065"/>
            <a:ext cx="11372574" cy="4939814"/>
          </a:xfrm>
          <a:prstGeom prst="rect">
            <a:avLst/>
          </a:prstGeom>
          <a:noFill/>
        </p:spPr>
        <p:txBody>
          <a:bodyPr wrap="square" lIns="91440" tIns="45720" rIns="91440" bIns="45720" anchor="t">
            <a:spAutoFit/>
          </a:bodyPr>
          <a:lstStyle/>
          <a:p>
            <a:pPr marL="0" indent="0">
              <a:buNone/>
            </a:pPr>
            <a:r>
              <a:rPr lang="en-GB" sz="2100">
                <a:latin typeface="Arial" panose="020B0604020202020204" pitchFamily="34" charset="0"/>
                <a:cs typeface="Arial" panose="020B0604020202020204" pitchFamily="34" charset="0"/>
              </a:rPr>
              <a:t>Participatory group established in May 2021 with 5 autistic students to coproduce PhD research into the mental health experiences of autistic university students. </a:t>
            </a:r>
          </a:p>
          <a:p>
            <a:pPr marL="0" indent="0">
              <a:buNone/>
            </a:pPr>
            <a:endParaRPr lang="en-GB" sz="2100">
              <a:latin typeface="Arial" panose="020B0604020202020204" pitchFamily="34" charset="0"/>
              <a:cs typeface="Arial" panose="020B0604020202020204" pitchFamily="34" charset="0"/>
            </a:endParaRPr>
          </a:p>
          <a:p>
            <a:r>
              <a:rPr lang="en-GB" sz="2100" b="1">
                <a:latin typeface="Arial"/>
                <a:cs typeface="Arial"/>
              </a:rPr>
              <a:t>Overall purpose of PAR group  - </a:t>
            </a:r>
            <a:r>
              <a:rPr lang="en-GB" sz="2100">
                <a:latin typeface="Arial"/>
                <a:cs typeface="Arial"/>
              </a:rPr>
              <a:t>To ensure that research is respectful, accessible and socially relevant for autistic people.</a:t>
            </a:r>
            <a:endParaRPr lang="en-GB"/>
          </a:p>
          <a:p>
            <a:pPr marL="0" indent="0">
              <a:buNone/>
            </a:pPr>
            <a:r>
              <a:rPr lang="en-GB" sz="2100">
                <a:latin typeface="Arial" panose="020B0604020202020204" pitchFamily="34" charset="0"/>
                <a:cs typeface="Arial" panose="020B0604020202020204" pitchFamily="34" charset="0"/>
              </a:rPr>
              <a:t>More specific goals;</a:t>
            </a:r>
          </a:p>
          <a:p>
            <a:pPr marL="0" indent="0">
              <a:buNone/>
            </a:pPr>
            <a:endParaRPr lang="en-GB" sz="210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100">
                <a:latin typeface="Arial"/>
                <a:cs typeface="Arial"/>
              </a:rPr>
              <a:t>To be involved in the selection of research approaches and measures used and ensure that they are effective and appropriate.</a:t>
            </a:r>
          </a:p>
          <a:p>
            <a:pPr marL="285750" lvl="0" indent="-285750">
              <a:buFont typeface="Arial" panose="020B0604020202020204" pitchFamily="34" charset="0"/>
              <a:buChar char="•"/>
            </a:pPr>
            <a:r>
              <a:rPr lang="en-GB" sz="2100">
                <a:latin typeface="Arial" panose="020B0604020202020204" pitchFamily="34" charset="0"/>
                <a:cs typeface="Arial" panose="020B0604020202020204" pitchFamily="34" charset="0"/>
              </a:rPr>
              <a:t>To coproduce specific research questions to ensure that they are socially relevant and that the language used is autism friendly and respectful.</a:t>
            </a:r>
          </a:p>
          <a:p>
            <a:pPr lvl="0"/>
            <a:endParaRPr lang="en-GB" sz="2100">
              <a:latin typeface="Arial" panose="020B0604020202020204" pitchFamily="34" charset="0"/>
              <a:cs typeface="Arial" panose="020B0604020202020204" pitchFamily="34" charset="0"/>
            </a:endParaRPr>
          </a:p>
          <a:p>
            <a:pPr lvl="0"/>
            <a:r>
              <a:rPr lang="en-GB" sz="2100">
                <a:latin typeface="Arial" panose="020B0604020202020204" pitchFamily="34" charset="0"/>
                <a:cs typeface="Arial" panose="020B0604020202020204" pitchFamily="34" charset="0"/>
              </a:rPr>
              <a:t>Since then, our work has developed to also focus on how autistic people can be involved in research. Although some members have left and new members joined, the majority have been with the project since its conception.</a:t>
            </a:r>
          </a:p>
        </p:txBody>
      </p:sp>
    </p:spTree>
    <p:extLst>
      <p:ext uri="{BB962C8B-B14F-4D97-AF65-F5344CB8AC3E}">
        <p14:creationId xmlns:p14="http://schemas.microsoft.com/office/powerpoint/2010/main" val="40449718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2B9D1B-42E7-4FE5-DD09-5F7767A14C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C897C3A-C2EA-5AD2-DE4B-1AB8BF0AAD1E}"/>
              </a:ext>
            </a:extLst>
          </p:cNvPr>
          <p:cNvSpPr>
            <a:spLocks noGrp="1"/>
          </p:cNvSpPr>
          <p:nvPr>
            <p:ph type="title"/>
          </p:nvPr>
        </p:nvSpPr>
        <p:spPr/>
        <p:txBody>
          <a:bodyPr/>
          <a:lstStyle/>
          <a:p>
            <a:r>
              <a:rPr lang="en-GB"/>
              <a:t>Mental Health within an autistic population</a:t>
            </a:r>
          </a:p>
        </p:txBody>
      </p:sp>
      <p:sp>
        <p:nvSpPr>
          <p:cNvPr id="4" name="Rectangle 3">
            <a:extLst>
              <a:ext uri="{FF2B5EF4-FFF2-40B4-BE49-F238E27FC236}">
                <a16:creationId xmlns:a16="http://schemas.microsoft.com/office/drawing/2014/main" id="{E68D5823-C27F-BE2E-AD90-0210BD66C73D}"/>
              </a:ext>
            </a:extLst>
          </p:cNvPr>
          <p:cNvSpPr/>
          <p:nvPr/>
        </p:nvSpPr>
        <p:spPr>
          <a:xfrm>
            <a:off x="0" y="-22596"/>
            <a:ext cx="12192000" cy="14399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b="1">
                <a:solidFill>
                  <a:schemeClr val="tx1"/>
                </a:solidFill>
              </a:rPr>
              <a:t>What is Coproduction/Participatory research?</a:t>
            </a:r>
          </a:p>
        </p:txBody>
      </p:sp>
      <p:sp>
        <p:nvSpPr>
          <p:cNvPr id="5" name="Speech Bubble: Rectangle with Corners Rounded 4">
            <a:extLst>
              <a:ext uri="{FF2B5EF4-FFF2-40B4-BE49-F238E27FC236}">
                <a16:creationId xmlns:a16="http://schemas.microsoft.com/office/drawing/2014/main" id="{C1F9FD68-9DF5-3BAA-3F3A-9519861FD180}"/>
              </a:ext>
            </a:extLst>
          </p:cNvPr>
          <p:cNvSpPr/>
          <p:nvPr/>
        </p:nvSpPr>
        <p:spPr>
          <a:xfrm>
            <a:off x="6464300" y="2354580"/>
            <a:ext cx="4656036" cy="3347720"/>
          </a:xfrm>
          <a:prstGeom prst="wedgeRoundRectCallou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500">
                <a:solidFill>
                  <a:schemeClr val="tx1"/>
                </a:solidFill>
              </a:rPr>
              <a:t>“Coproduction is based on the sharing of information and shared decision making between the service users and providers” (Realpe &amp; Wallace, 2010, p.4)</a:t>
            </a:r>
          </a:p>
        </p:txBody>
      </p:sp>
      <p:sp>
        <p:nvSpPr>
          <p:cNvPr id="6" name="Speech Bubble: Rectangle with Corners Rounded 5">
            <a:extLst>
              <a:ext uri="{FF2B5EF4-FFF2-40B4-BE49-F238E27FC236}">
                <a16:creationId xmlns:a16="http://schemas.microsoft.com/office/drawing/2014/main" id="{8F51E961-38D9-BDA2-BE0C-C589CE958E74}"/>
              </a:ext>
            </a:extLst>
          </p:cNvPr>
          <p:cNvSpPr/>
          <p:nvPr/>
        </p:nvSpPr>
        <p:spPr>
          <a:xfrm>
            <a:off x="1143000" y="2354580"/>
            <a:ext cx="4732506" cy="3309620"/>
          </a:xfrm>
          <a:prstGeom prst="wedgeRoundRectCallout">
            <a:avLst/>
          </a:prstGeom>
          <a:solidFill>
            <a:schemeClr val="tx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500">
                <a:solidFill>
                  <a:schemeClr val="tx1"/>
                </a:solidFill>
              </a:rPr>
              <a:t>“Participatory research is a research to action approach that emphasizes direct engagement of local priorities and perspectives” (Vaughn and Jacquez, 2020, p.1)</a:t>
            </a:r>
          </a:p>
        </p:txBody>
      </p:sp>
      <p:pic>
        <p:nvPicPr>
          <p:cNvPr id="3" name="Graphic 2" descr="Cheers with solid fill">
            <a:extLst>
              <a:ext uri="{FF2B5EF4-FFF2-40B4-BE49-F238E27FC236}">
                <a16:creationId xmlns:a16="http://schemas.microsoft.com/office/drawing/2014/main" id="{1BA24146-F760-8337-7099-E210A1BB021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014953" y="365125"/>
            <a:ext cx="914400" cy="914400"/>
          </a:xfrm>
          <a:prstGeom prst="rect">
            <a:avLst/>
          </a:prstGeom>
        </p:spPr>
      </p:pic>
      <p:pic>
        <p:nvPicPr>
          <p:cNvPr id="7" name="Graphic 6" descr="Cheers with solid fill">
            <a:extLst>
              <a:ext uri="{FF2B5EF4-FFF2-40B4-BE49-F238E27FC236}">
                <a16:creationId xmlns:a16="http://schemas.microsoft.com/office/drawing/2014/main" id="{28ACBAB3-8B1F-1847-F421-7880DF9B20B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90623" y="415158"/>
            <a:ext cx="914400" cy="914400"/>
          </a:xfrm>
          <a:prstGeom prst="rect">
            <a:avLst/>
          </a:prstGeom>
        </p:spPr>
      </p:pic>
    </p:spTree>
    <p:extLst>
      <p:ext uri="{BB962C8B-B14F-4D97-AF65-F5344CB8AC3E}">
        <p14:creationId xmlns:p14="http://schemas.microsoft.com/office/powerpoint/2010/main" val="11370654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78F644-8112-FD77-52A8-D1269C73243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C665512-31C1-2548-7E50-23DB2EC12DC6}"/>
              </a:ext>
            </a:extLst>
          </p:cNvPr>
          <p:cNvSpPr>
            <a:spLocks noGrp="1"/>
          </p:cNvSpPr>
          <p:nvPr>
            <p:ph type="title"/>
          </p:nvPr>
        </p:nvSpPr>
        <p:spPr/>
        <p:txBody>
          <a:bodyPr/>
          <a:lstStyle/>
          <a:p>
            <a:r>
              <a:rPr lang="en-GB"/>
              <a:t>Mental Health within an autistic population</a:t>
            </a:r>
          </a:p>
        </p:txBody>
      </p:sp>
      <p:graphicFrame>
        <p:nvGraphicFramePr>
          <p:cNvPr id="66" name="Chart 65">
            <a:extLst>
              <a:ext uri="{FF2B5EF4-FFF2-40B4-BE49-F238E27FC236}">
                <a16:creationId xmlns:a16="http://schemas.microsoft.com/office/drawing/2014/main" id="{1B51573C-7776-628C-5330-27CD56EB0F68}"/>
              </a:ext>
            </a:extLst>
          </p:cNvPr>
          <p:cNvGraphicFramePr/>
          <p:nvPr/>
        </p:nvGraphicFramePr>
        <p:xfrm>
          <a:off x="3536056" y="2055812"/>
          <a:ext cx="5119888" cy="4802186"/>
        </p:xfrm>
        <a:graphic>
          <a:graphicData uri="http://schemas.openxmlformats.org/drawingml/2006/chart">
            <c:chart xmlns:c="http://schemas.openxmlformats.org/drawingml/2006/chart" xmlns:r="http://schemas.openxmlformats.org/officeDocument/2006/relationships" r:id="rId3"/>
          </a:graphicData>
        </a:graphic>
      </p:graphicFrame>
      <p:sp>
        <p:nvSpPr>
          <p:cNvPr id="4" name="Rectangle 3">
            <a:extLst>
              <a:ext uri="{FF2B5EF4-FFF2-40B4-BE49-F238E27FC236}">
                <a16:creationId xmlns:a16="http://schemas.microsoft.com/office/drawing/2014/main" id="{F9F916B4-66F7-2195-73A9-1230B6A15E68}"/>
              </a:ext>
            </a:extLst>
          </p:cNvPr>
          <p:cNvSpPr/>
          <p:nvPr/>
        </p:nvSpPr>
        <p:spPr>
          <a:xfrm>
            <a:off x="0" y="0"/>
            <a:ext cx="12192000" cy="14399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b="1">
                <a:solidFill>
                  <a:schemeClr val="tx1"/>
                </a:solidFill>
              </a:rPr>
              <a:t>Introduction</a:t>
            </a:r>
          </a:p>
        </p:txBody>
      </p:sp>
      <p:sp>
        <p:nvSpPr>
          <p:cNvPr id="3" name="TextBox 2">
            <a:extLst>
              <a:ext uri="{FF2B5EF4-FFF2-40B4-BE49-F238E27FC236}">
                <a16:creationId xmlns:a16="http://schemas.microsoft.com/office/drawing/2014/main" id="{B27AB381-18C1-2491-9211-632C3F4239F7}"/>
              </a:ext>
            </a:extLst>
          </p:cNvPr>
          <p:cNvSpPr txBox="1"/>
          <p:nvPr/>
        </p:nvSpPr>
        <p:spPr>
          <a:xfrm>
            <a:off x="317501" y="1739927"/>
            <a:ext cx="11874499" cy="4693593"/>
          </a:xfrm>
          <a:prstGeom prst="rect">
            <a:avLst/>
          </a:prstGeom>
          <a:noFill/>
        </p:spPr>
        <p:txBody>
          <a:bodyPr wrap="square" lIns="91440" tIns="45720" rIns="91440" bIns="45720" rtlCol="0" anchor="t">
            <a:spAutoFit/>
          </a:bodyPr>
          <a:lstStyle/>
          <a:p>
            <a:pPr marL="342900" indent="-342900">
              <a:spcAft>
                <a:spcPts val="1400"/>
              </a:spcAft>
              <a:buFont typeface="Wingdings" panose="05000000000000000000" pitchFamily="2" charset="2"/>
              <a:buChar char="v"/>
            </a:pPr>
            <a:r>
              <a:rPr lang="en-GB" sz="2400">
                <a:ea typeface="Arial" panose="020B0604020202020204" pitchFamily="34" charset="0"/>
                <a:cs typeface="Aptos" panose="020B0004020202020204" pitchFamily="34" charset="0"/>
              </a:rPr>
              <a:t>G</a:t>
            </a:r>
            <a:r>
              <a:rPr lang="en-GB" sz="2400">
                <a:effectLst/>
                <a:ea typeface="Arial" panose="020B0604020202020204" pitchFamily="34" charset="0"/>
                <a:cs typeface="Aptos" panose="020B0004020202020204" pitchFamily="34" charset="0"/>
              </a:rPr>
              <a:t>rowing emphasis on the meaningful involvement of autistic people in research, participatory research increasingly recognised as best practice or the gold standard (Le </a:t>
            </a:r>
            <a:r>
              <a:rPr lang="en-GB" sz="2400" err="1">
                <a:effectLst/>
                <a:ea typeface="Arial" panose="020B0604020202020204" pitchFamily="34" charset="0"/>
                <a:cs typeface="Aptos" panose="020B0004020202020204" pitchFamily="34" charset="0"/>
              </a:rPr>
              <a:t>Cunff</a:t>
            </a:r>
            <a:r>
              <a:rPr lang="en-GB" sz="2400">
                <a:effectLst/>
                <a:ea typeface="Arial" panose="020B0604020202020204" pitchFamily="34" charset="0"/>
                <a:cs typeface="Aptos" panose="020B0004020202020204" pitchFamily="34" charset="0"/>
              </a:rPr>
              <a:t> et al., 2023; Fletcher-Watson et al., 2021). </a:t>
            </a:r>
          </a:p>
          <a:p>
            <a:pPr marL="342900" indent="-342900">
              <a:spcAft>
                <a:spcPts val="1400"/>
              </a:spcAft>
              <a:buFont typeface="Wingdings" panose="05000000000000000000" pitchFamily="2" charset="2"/>
              <a:buChar char="v"/>
            </a:pPr>
            <a:r>
              <a:rPr lang="en-GB" sz="2400">
                <a:effectLst/>
                <a:ea typeface="Aptos" panose="020B0004020202020204" pitchFamily="34" charset="0"/>
              </a:rPr>
              <a:t>Historically, autism research dominated by neurotypical perspectives, leading to a disconnect between research outcomes and the lived realities of those directly affected. </a:t>
            </a:r>
          </a:p>
          <a:p>
            <a:pPr marL="342900" indent="-342900">
              <a:spcAft>
                <a:spcPts val="1400"/>
              </a:spcAft>
              <a:buFont typeface="Wingdings" panose="05000000000000000000" pitchFamily="2" charset="2"/>
              <a:buChar char="v"/>
            </a:pPr>
            <a:r>
              <a:rPr lang="en-GB" sz="2400">
                <a:ea typeface="Calibri" panose="020F0502020204030204" pitchFamily="34" charset="0"/>
                <a:cs typeface="Arial" panose="020B0604020202020204" pitchFamily="34" charset="0"/>
              </a:rPr>
              <a:t>M</a:t>
            </a:r>
            <a:r>
              <a:rPr lang="en-GB" sz="2400">
                <a:solidFill>
                  <a:schemeClr val="tx1"/>
                </a:solidFill>
                <a:ea typeface="Calibri" panose="020F0502020204030204" pitchFamily="34" charset="0"/>
                <a:cs typeface="Arial" panose="020B0604020202020204" pitchFamily="34" charset="0"/>
              </a:rPr>
              <a:t>ental health - Research demonstrates the different risk factors for the development of mental health issues in the autistic population and need for bespoke approaches to mental health for autistic students (Cassidy et al., 2018; Purkis et al., 2016).</a:t>
            </a:r>
          </a:p>
          <a:p>
            <a:pPr marL="342900" indent="-342900">
              <a:spcAft>
                <a:spcPts val="1400"/>
              </a:spcAft>
              <a:buFont typeface="Wingdings" panose="05000000000000000000" pitchFamily="2" charset="2"/>
              <a:buChar char="v"/>
            </a:pPr>
            <a:r>
              <a:rPr lang="en-GB" sz="2400">
                <a:ea typeface="Calibri"/>
                <a:cs typeface="Arial"/>
              </a:rPr>
              <a:t>Working in coproduction with autistic people </a:t>
            </a:r>
            <a:r>
              <a:rPr lang="en-GB" sz="2400">
                <a:effectLst/>
                <a:ea typeface="Calibri"/>
                <a:cs typeface="Arial"/>
              </a:rPr>
              <a:t>has the potential to transform services (Rudd &amp; Hwang, 2021).</a:t>
            </a:r>
            <a:endParaRPr lang="en-GB" sz="2400">
              <a:ea typeface="Calibri"/>
              <a:cs typeface="Arial"/>
            </a:endParaRPr>
          </a:p>
        </p:txBody>
      </p:sp>
      <p:pic>
        <p:nvPicPr>
          <p:cNvPr id="5" name="Graphic 4" descr="Cheers with solid fill">
            <a:extLst>
              <a:ext uri="{FF2B5EF4-FFF2-40B4-BE49-F238E27FC236}">
                <a16:creationId xmlns:a16="http://schemas.microsoft.com/office/drawing/2014/main" id="{1E02D6EB-B4BC-3456-7C4F-20F4C27EDA0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8223" y="262758"/>
            <a:ext cx="914400" cy="914400"/>
          </a:xfrm>
          <a:prstGeom prst="rect">
            <a:avLst/>
          </a:prstGeom>
        </p:spPr>
      </p:pic>
      <p:pic>
        <p:nvPicPr>
          <p:cNvPr id="6" name="Graphic 5" descr="Cheers with solid fill">
            <a:extLst>
              <a:ext uri="{FF2B5EF4-FFF2-40B4-BE49-F238E27FC236}">
                <a16:creationId xmlns:a16="http://schemas.microsoft.com/office/drawing/2014/main" id="{987974F4-950B-5FBB-0E56-D380B1B1990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896600" y="376264"/>
            <a:ext cx="914400" cy="914400"/>
          </a:xfrm>
          <a:prstGeom prst="rect">
            <a:avLst/>
          </a:prstGeom>
        </p:spPr>
      </p:pic>
    </p:spTree>
    <p:extLst>
      <p:ext uri="{BB962C8B-B14F-4D97-AF65-F5344CB8AC3E}">
        <p14:creationId xmlns:p14="http://schemas.microsoft.com/office/powerpoint/2010/main" val="2347104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D803F-2957-6168-EF00-C245AA6A346F}"/>
              </a:ext>
            </a:extLst>
          </p:cNvPr>
          <p:cNvSpPr>
            <a:spLocks noGrp="1"/>
          </p:cNvSpPr>
          <p:nvPr>
            <p:ph type="title"/>
          </p:nvPr>
        </p:nvSpPr>
        <p:spPr/>
        <p:txBody>
          <a:bodyPr/>
          <a:lstStyle/>
          <a:p>
            <a:pPr algn="ctr"/>
            <a:r>
              <a:rPr lang="en-GB"/>
              <a:t>Background into coproduction with autistic</a:t>
            </a:r>
          </a:p>
        </p:txBody>
      </p:sp>
      <p:sp>
        <p:nvSpPr>
          <p:cNvPr id="6" name="Content Placeholder 5">
            <a:extLst>
              <a:ext uri="{FF2B5EF4-FFF2-40B4-BE49-F238E27FC236}">
                <a16:creationId xmlns:a16="http://schemas.microsoft.com/office/drawing/2014/main" id="{231A0527-B924-6996-4046-F16B5C492C69}"/>
              </a:ext>
            </a:extLst>
          </p:cNvPr>
          <p:cNvSpPr>
            <a:spLocks noGrp="1"/>
          </p:cNvSpPr>
          <p:nvPr>
            <p:ph idx="1"/>
          </p:nvPr>
        </p:nvSpPr>
        <p:spPr>
          <a:xfrm>
            <a:off x="291830" y="1946811"/>
            <a:ext cx="6186791" cy="4351338"/>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pPr marL="342900" indent="-342900">
              <a:lnSpc>
                <a:spcPct val="100000"/>
              </a:lnSpc>
              <a:spcAft>
                <a:spcPts val="1200"/>
              </a:spcAft>
              <a:buFont typeface="Arial" panose="020B0604020202020204" pitchFamily="34" charset="0"/>
              <a:buChar char="•"/>
            </a:pPr>
            <a:r>
              <a:rPr lang="en-GB" sz="2400" u="none" strike="noStrike">
                <a:solidFill>
                  <a:schemeClr val="tx1"/>
                </a:solidFill>
                <a:effectLst/>
                <a:ea typeface="Arial" panose="020B0604020202020204" pitchFamily="34" charset="0"/>
                <a:cs typeface="Aptos" panose="020B0004020202020204" pitchFamily="34" charset="0"/>
              </a:rPr>
              <a:t>Perceptual misalignment of what participation is</a:t>
            </a:r>
          </a:p>
          <a:p>
            <a:pPr marL="342900" indent="-342900">
              <a:lnSpc>
                <a:spcPct val="100000"/>
              </a:lnSpc>
              <a:spcAft>
                <a:spcPts val="1200"/>
              </a:spcAft>
              <a:buFont typeface="Arial" panose="020B0604020202020204" pitchFamily="34" charset="0"/>
              <a:buChar char="•"/>
            </a:pPr>
            <a:r>
              <a:rPr lang="en-GB" sz="2400" u="none" strike="noStrike">
                <a:solidFill>
                  <a:schemeClr val="tx1"/>
                </a:solidFill>
                <a:effectLst/>
                <a:ea typeface="Arial" panose="020B0604020202020204" pitchFamily="34" charset="0"/>
                <a:cs typeface="Aptos" panose="020B0004020202020204" pitchFamily="34" charset="0"/>
              </a:rPr>
              <a:t>Lack of Understanding of Meaningful Participation</a:t>
            </a:r>
          </a:p>
          <a:p>
            <a:pPr marL="342900" indent="-342900">
              <a:lnSpc>
                <a:spcPct val="100000"/>
              </a:lnSpc>
              <a:spcAft>
                <a:spcPts val="1200"/>
              </a:spcAft>
              <a:buFont typeface="Arial" panose="020B0604020202020204" pitchFamily="34" charset="0"/>
              <a:buChar char="•"/>
            </a:pPr>
            <a:r>
              <a:rPr lang="en-GB" sz="2400" u="none" strike="noStrike">
                <a:solidFill>
                  <a:schemeClr val="tx1"/>
                </a:solidFill>
                <a:effectLst/>
                <a:ea typeface="Arial" panose="020B0604020202020204" pitchFamily="34" charset="0"/>
                <a:cs typeface="Aptos" panose="020B0004020202020204" pitchFamily="34" charset="0"/>
              </a:rPr>
              <a:t>Mismatch Between Research Priorities</a:t>
            </a:r>
            <a:endParaRPr lang="en-GB" sz="2400" u="none" strike="noStrike">
              <a:solidFill>
                <a:schemeClr val="tx1"/>
              </a:solidFill>
              <a:effectLst/>
              <a:ea typeface="Aptos" panose="020B0004020202020204" pitchFamily="34" charset="0"/>
              <a:cs typeface="Aptos" panose="020B0004020202020204" pitchFamily="34" charset="0"/>
            </a:endParaRPr>
          </a:p>
          <a:p>
            <a:pPr marL="342900" indent="-342900">
              <a:lnSpc>
                <a:spcPct val="100000"/>
              </a:lnSpc>
              <a:spcAft>
                <a:spcPts val="1200"/>
              </a:spcAft>
              <a:buFont typeface="Arial" panose="020B0604020202020204" pitchFamily="34" charset="0"/>
              <a:buChar char="•"/>
            </a:pPr>
            <a:r>
              <a:rPr lang="en-GB" sz="2400" u="none" strike="noStrike">
                <a:solidFill>
                  <a:schemeClr val="tx1"/>
                </a:solidFill>
                <a:effectLst/>
                <a:ea typeface="Arial" panose="020B0604020202020204" pitchFamily="34" charset="0"/>
                <a:cs typeface="Aptos" panose="020B0004020202020204" pitchFamily="34" charset="0"/>
              </a:rPr>
              <a:t>Inconsistencies in Participatory Research Practices</a:t>
            </a:r>
            <a:endParaRPr lang="en-GB" sz="2400" u="none" strike="noStrike">
              <a:solidFill>
                <a:schemeClr val="tx1"/>
              </a:solidFill>
              <a:effectLst/>
              <a:ea typeface="Aptos" panose="020B0004020202020204" pitchFamily="34" charset="0"/>
              <a:cs typeface="Aptos" panose="020B0004020202020204" pitchFamily="34" charset="0"/>
            </a:endParaRPr>
          </a:p>
        </p:txBody>
      </p:sp>
      <p:pic>
        <p:nvPicPr>
          <p:cNvPr id="1026" name="Picture 2" descr="Image result for arnsteins ladder">
            <a:extLst>
              <a:ext uri="{FF2B5EF4-FFF2-40B4-BE49-F238E27FC236}">
                <a16:creationId xmlns:a16="http://schemas.microsoft.com/office/drawing/2014/main" id="{13F38296-DF6A-A6B3-AAA6-EBAD111C5D1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091"/>
          <a:stretch>
            <a:fillRect/>
          </a:stretch>
        </p:blipFill>
        <p:spPr bwMode="auto">
          <a:xfrm>
            <a:off x="7150100" y="1916714"/>
            <a:ext cx="4432300" cy="37047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5D678C4A-B25D-7411-C531-A09CA9D791D8}"/>
              </a:ext>
            </a:extLst>
          </p:cNvPr>
          <p:cNvSpPr/>
          <p:nvPr/>
        </p:nvSpPr>
        <p:spPr>
          <a:xfrm>
            <a:off x="0" y="1"/>
            <a:ext cx="12192000" cy="14399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b="1">
                <a:solidFill>
                  <a:schemeClr val="tx1"/>
                </a:solidFill>
              </a:rPr>
              <a:t>Challenges of coproduction with the autistic community</a:t>
            </a:r>
          </a:p>
        </p:txBody>
      </p:sp>
      <p:sp>
        <p:nvSpPr>
          <p:cNvPr id="4" name="TextBox 3">
            <a:extLst>
              <a:ext uri="{FF2B5EF4-FFF2-40B4-BE49-F238E27FC236}">
                <a16:creationId xmlns:a16="http://schemas.microsoft.com/office/drawing/2014/main" id="{402826FC-13D7-BAA6-ADE1-265D194E7E8B}"/>
              </a:ext>
            </a:extLst>
          </p:cNvPr>
          <p:cNvSpPr txBox="1"/>
          <p:nvPr/>
        </p:nvSpPr>
        <p:spPr>
          <a:xfrm>
            <a:off x="7261086" y="5559965"/>
            <a:ext cx="4499113" cy="830997"/>
          </a:xfrm>
          <a:prstGeom prst="rect">
            <a:avLst/>
          </a:prstGeom>
          <a:noFill/>
        </p:spPr>
        <p:txBody>
          <a:bodyPr wrap="square" rtlCol="0">
            <a:spAutoFit/>
          </a:bodyPr>
          <a:lstStyle/>
          <a:p>
            <a:r>
              <a:rPr lang="en-GB" sz="2400"/>
              <a:t>Image above shows Arnstein’s ladder of participation (1969</a:t>
            </a:r>
            <a:r>
              <a:rPr lang="en-GB"/>
              <a:t>)</a:t>
            </a:r>
          </a:p>
        </p:txBody>
      </p:sp>
    </p:spTree>
    <p:extLst>
      <p:ext uri="{BB962C8B-B14F-4D97-AF65-F5344CB8AC3E}">
        <p14:creationId xmlns:p14="http://schemas.microsoft.com/office/powerpoint/2010/main" val="11976068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ACB16C-541E-167F-6943-9CFAC21F34FC}"/>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B086FA8D-FA3B-972E-CCED-A1311BD23E92}"/>
              </a:ext>
            </a:extLst>
          </p:cNvPr>
          <p:cNvSpPr/>
          <p:nvPr/>
        </p:nvSpPr>
        <p:spPr>
          <a:xfrm>
            <a:off x="0" y="0"/>
            <a:ext cx="12192000" cy="14399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b="1">
                <a:solidFill>
                  <a:schemeClr val="tx1"/>
                </a:solidFill>
              </a:rPr>
              <a:t>Evaluating participation – the ELPART and PAR group checklist</a:t>
            </a:r>
            <a:endParaRPr lang="en-GB" b="1">
              <a:solidFill>
                <a:schemeClr val="tx1"/>
              </a:solidFill>
            </a:endParaRPr>
          </a:p>
        </p:txBody>
      </p:sp>
      <p:pic>
        <p:nvPicPr>
          <p:cNvPr id="2" name="Graphic 1" descr="Cheers with solid fill">
            <a:extLst>
              <a:ext uri="{FF2B5EF4-FFF2-40B4-BE49-F238E27FC236}">
                <a16:creationId xmlns:a16="http://schemas.microsoft.com/office/drawing/2014/main" id="{8043E875-07E6-AFFE-A38E-DFED5A8C394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700425" y="5233703"/>
            <a:ext cx="914400" cy="914400"/>
          </a:xfrm>
          <a:prstGeom prst="rect">
            <a:avLst/>
          </a:prstGeom>
        </p:spPr>
      </p:pic>
      <p:sp>
        <p:nvSpPr>
          <p:cNvPr id="5" name="TextBox 4">
            <a:extLst>
              <a:ext uri="{FF2B5EF4-FFF2-40B4-BE49-F238E27FC236}">
                <a16:creationId xmlns:a16="http://schemas.microsoft.com/office/drawing/2014/main" id="{7D498EE0-051E-7B2B-49B6-2FAE86062212}"/>
              </a:ext>
            </a:extLst>
          </p:cNvPr>
          <p:cNvSpPr txBox="1"/>
          <p:nvPr/>
        </p:nvSpPr>
        <p:spPr>
          <a:xfrm>
            <a:off x="535022" y="1887310"/>
            <a:ext cx="11384604" cy="3139321"/>
          </a:xfrm>
          <a:prstGeom prst="rect">
            <a:avLst/>
          </a:prstGeom>
          <a:noFill/>
        </p:spPr>
        <p:txBody>
          <a:bodyPr wrap="square">
            <a:spAutoFit/>
          </a:bodyPr>
          <a:lstStyle/>
          <a:p>
            <a:pPr>
              <a:spcAft>
                <a:spcPts val="1800"/>
              </a:spcAft>
              <a:buNone/>
            </a:pPr>
            <a:r>
              <a:rPr lang="en-GB" sz="2800">
                <a:solidFill>
                  <a:schemeClr val="tx1">
                    <a:lumMod val="85000"/>
                    <a:lumOff val="15000"/>
                  </a:schemeClr>
                </a:solidFill>
                <a:latin typeface="+mj-lt"/>
                <a:ea typeface="Arial" panose="020B0604020202020204" pitchFamily="34" charset="0"/>
                <a:cs typeface="Aptos" panose="020B0004020202020204" pitchFamily="34" charset="0"/>
              </a:rPr>
              <a:t>T</a:t>
            </a:r>
            <a:r>
              <a:rPr lang="en-GB" sz="2800">
                <a:solidFill>
                  <a:schemeClr val="tx1">
                    <a:lumMod val="85000"/>
                    <a:lumOff val="15000"/>
                  </a:schemeClr>
                </a:solidFill>
                <a:effectLst/>
                <a:latin typeface="+mj-lt"/>
                <a:ea typeface="Arial" panose="020B0604020202020204" pitchFamily="34" charset="0"/>
                <a:cs typeface="Aptos" panose="020B0004020202020204" pitchFamily="34" charset="0"/>
              </a:rPr>
              <a:t>he aim of this project was to develop tools to;</a:t>
            </a:r>
          </a:p>
          <a:p>
            <a:pPr marL="514350" indent="-514350">
              <a:spcAft>
                <a:spcPts val="1800"/>
              </a:spcAft>
              <a:buFont typeface="+mj-lt"/>
              <a:buAutoNum type="arabicPeriod"/>
            </a:pPr>
            <a:r>
              <a:rPr lang="en-GB" sz="2800">
                <a:solidFill>
                  <a:schemeClr val="tx1">
                    <a:lumMod val="85000"/>
                    <a:lumOff val="15000"/>
                  </a:schemeClr>
                </a:solidFill>
                <a:effectLst/>
                <a:latin typeface="+mj-lt"/>
                <a:ea typeface="Arial" panose="020B0604020202020204" pitchFamily="34" charset="0"/>
                <a:cs typeface="Aptos" panose="020B0004020202020204" pitchFamily="34" charset="0"/>
              </a:rPr>
              <a:t> Evaluate the meaningful involvement of autistic people at every stage of the research process (ELPART).</a:t>
            </a:r>
            <a:endParaRPr lang="en-GB" sz="2800">
              <a:solidFill>
                <a:schemeClr val="tx1">
                  <a:lumMod val="85000"/>
                  <a:lumOff val="15000"/>
                </a:schemeClr>
              </a:solidFill>
              <a:effectLst/>
              <a:latin typeface="+mj-lt"/>
              <a:ea typeface="Aptos" panose="020B0004020202020204" pitchFamily="34" charset="0"/>
              <a:cs typeface="Aptos" panose="020B0004020202020204" pitchFamily="34" charset="0"/>
            </a:endParaRPr>
          </a:p>
          <a:p>
            <a:pPr marL="514350" lvl="0" indent="-514350">
              <a:spcAft>
                <a:spcPts val="1800"/>
              </a:spcAft>
              <a:buFont typeface="+mj-lt"/>
              <a:buAutoNum type="arabicPeriod"/>
            </a:pPr>
            <a:r>
              <a:rPr lang="en-GB" sz="2800">
                <a:solidFill>
                  <a:schemeClr val="tx1">
                    <a:lumMod val="85000"/>
                    <a:lumOff val="15000"/>
                  </a:schemeClr>
                </a:solidFill>
                <a:effectLst/>
                <a:latin typeface="+mj-lt"/>
                <a:ea typeface="Arial" panose="020B0604020202020204" pitchFamily="34" charset="0"/>
                <a:cs typeface="Aptos" panose="020B0004020202020204" pitchFamily="34" charset="0"/>
              </a:rPr>
              <a:t>Promote and evaluate inclusive and accessible interactions and redress power imbalances in establishing a Participatory Action Research Group with autistic people (PAR group checklist).</a:t>
            </a:r>
            <a:endParaRPr lang="en-GB" sz="2800">
              <a:solidFill>
                <a:schemeClr val="tx1">
                  <a:lumMod val="85000"/>
                  <a:lumOff val="15000"/>
                </a:schemeClr>
              </a:solidFill>
              <a:effectLst/>
              <a:latin typeface="+mj-lt"/>
              <a:ea typeface="Aptos" panose="020B0004020202020204" pitchFamily="34" charset="0"/>
              <a:cs typeface="Aptos" panose="020B0004020202020204" pitchFamily="34" charset="0"/>
            </a:endParaRPr>
          </a:p>
        </p:txBody>
      </p:sp>
      <p:pic>
        <p:nvPicPr>
          <p:cNvPr id="6" name="Graphic 5" descr="Cheers with solid fill">
            <a:extLst>
              <a:ext uri="{FF2B5EF4-FFF2-40B4-BE49-F238E27FC236}">
                <a16:creationId xmlns:a16="http://schemas.microsoft.com/office/drawing/2014/main" id="{165CBD04-099C-2760-0440-C497C941341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8060" y="5690903"/>
            <a:ext cx="914400" cy="914400"/>
          </a:xfrm>
          <a:prstGeom prst="rect">
            <a:avLst/>
          </a:prstGeom>
        </p:spPr>
      </p:pic>
    </p:spTree>
    <p:extLst>
      <p:ext uri="{BB962C8B-B14F-4D97-AF65-F5344CB8AC3E}">
        <p14:creationId xmlns:p14="http://schemas.microsoft.com/office/powerpoint/2010/main" val="36347638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71FB72-C7ED-0578-2D05-1BA5F8711928}"/>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4D4948CA-A523-3881-419F-33A20B5AE3D3}"/>
              </a:ext>
            </a:extLst>
          </p:cNvPr>
          <p:cNvSpPr/>
          <p:nvPr/>
        </p:nvSpPr>
        <p:spPr>
          <a:xfrm>
            <a:off x="0" y="0"/>
            <a:ext cx="12192000" cy="14399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b="1">
                <a:solidFill>
                  <a:schemeClr val="tx1"/>
                </a:solidFill>
              </a:rPr>
              <a:t>Evaluating participation – the ELPART and PAR group checklist</a:t>
            </a:r>
            <a:endParaRPr lang="en-GB" b="1">
              <a:solidFill>
                <a:schemeClr val="tx1"/>
              </a:solidFill>
            </a:endParaRPr>
          </a:p>
        </p:txBody>
      </p:sp>
      <p:sp>
        <p:nvSpPr>
          <p:cNvPr id="5" name="TextBox 4">
            <a:extLst>
              <a:ext uri="{FF2B5EF4-FFF2-40B4-BE49-F238E27FC236}">
                <a16:creationId xmlns:a16="http://schemas.microsoft.com/office/drawing/2014/main" id="{D7C8E359-D484-19D3-2C2A-3788817701FD}"/>
              </a:ext>
            </a:extLst>
          </p:cNvPr>
          <p:cNvSpPr txBox="1"/>
          <p:nvPr/>
        </p:nvSpPr>
        <p:spPr>
          <a:xfrm>
            <a:off x="460443" y="1695034"/>
            <a:ext cx="11731557" cy="4708981"/>
          </a:xfrm>
          <a:prstGeom prst="rect">
            <a:avLst/>
          </a:prstGeom>
          <a:noFill/>
        </p:spPr>
        <p:txBody>
          <a:bodyPr wrap="square">
            <a:spAutoFit/>
          </a:bodyPr>
          <a:lstStyle/>
          <a:p>
            <a:pPr>
              <a:spcAft>
                <a:spcPts val="1800"/>
              </a:spcAft>
            </a:pPr>
            <a:r>
              <a:rPr lang="en-GB" sz="2400">
                <a:solidFill>
                  <a:schemeClr val="tx1">
                    <a:lumMod val="85000"/>
                    <a:lumOff val="15000"/>
                  </a:schemeClr>
                </a:solidFill>
                <a:latin typeface="+mj-lt"/>
                <a:ea typeface="Arial" panose="020B0604020202020204" pitchFamily="34" charset="0"/>
                <a:cs typeface="Aptos" panose="020B0004020202020204" pitchFamily="34" charset="0"/>
              </a:rPr>
              <a:t>T</a:t>
            </a:r>
            <a:r>
              <a:rPr lang="en-GB" sz="2400">
                <a:solidFill>
                  <a:schemeClr val="tx1">
                    <a:lumMod val="85000"/>
                    <a:lumOff val="15000"/>
                  </a:schemeClr>
                </a:solidFill>
                <a:effectLst/>
                <a:latin typeface="+mj-lt"/>
                <a:ea typeface="Arial" panose="020B0604020202020204" pitchFamily="34" charset="0"/>
                <a:cs typeface="Aptos" panose="020B0004020202020204" pitchFamily="34" charset="0"/>
              </a:rPr>
              <a:t>hese tools will aid researchers adopting </a:t>
            </a:r>
            <a:r>
              <a:rPr lang="en-GB" sz="2400">
                <a:solidFill>
                  <a:schemeClr val="tx1">
                    <a:lumMod val="85000"/>
                    <a:lumOff val="15000"/>
                  </a:schemeClr>
                </a:solidFill>
                <a:latin typeface="+mj-lt"/>
                <a:ea typeface="Arial" panose="020B0604020202020204" pitchFamily="34" charset="0"/>
                <a:cs typeface="Aptos" panose="020B0004020202020204" pitchFamily="34" charset="0"/>
              </a:rPr>
              <a:t>participatory </a:t>
            </a:r>
            <a:r>
              <a:rPr lang="en-GB" sz="2400">
                <a:solidFill>
                  <a:schemeClr val="tx1">
                    <a:lumMod val="85000"/>
                    <a:lumOff val="15000"/>
                  </a:schemeClr>
                </a:solidFill>
                <a:effectLst/>
                <a:latin typeface="+mj-lt"/>
                <a:ea typeface="Arial" panose="020B0604020202020204" pitchFamily="34" charset="0"/>
                <a:cs typeface="Aptos" panose="020B0004020202020204" pitchFamily="34" charset="0"/>
              </a:rPr>
              <a:t>approaches and in promoting best practice in autism research by;</a:t>
            </a:r>
            <a:endParaRPr lang="en-GB" sz="2400">
              <a:solidFill>
                <a:schemeClr val="tx1">
                  <a:lumMod val="85000"/>
                  <a:lumOff val="15000"/>
                </a:schemeClr>
              </a:solidFill>
              <a:effectLst/>
              <a:latin typeface="+mj-lt"/>
              <a:ea typeface="Aptos" panose="020B0004020202020204" pitchFamily="34" charset="0"/>
              <a:cs typeface="Aptos" panose="020B0004020202020204" pitchFamily="34" charset="0"/>
            </a:endParaRPr>
          </a:p>
          <a:p>
            <a:pPr marL="342900" lvl="0" indent="-342900">
              <a:spcAft>
                <a:spcPts val="1800"/>
              </a:spcAft>
              <a:buFont typeface="Arial" panose="020B0604020202020204" pitchFamily="34" charset="0"/>
              <a:buChar char="•"/>
            </a:pPr>
            <a:r>
              <a:rPr lang="en-GB" sz="2400">
                <a:solidFill>
                  <a:schemeClr val="tx1">
                    <a:lumMod val="85000"/>
                    <a:lumOff val="15000"/>
                  </a:schemeClr>
                </a:solidFill>
                <a:effectLst/>
                <a:latin typeface="+mj-lt"/>
                <a:ea typeface="Arial" panose="020B0604020202020204" pitchFamily="34" charset="0"/>
                <a:cs typeface="Noto Sans Symbols"/>
              </a:rPr>
              <a:t>Promoting and providing specific guidance around the meaningful inclusion of autistic people throughout the research process, from conception of an idea through to dissemination of results.</a:t>
            </a:r>
            <a:endParaRPr lang="en-GB" sz="2400">
              <a:solidFill>
                <a:schemeClr val="tx1">
                  <a:lumMod val="85000"/>
                  <a:lumOff val="15000"/>
                </a:schemeClr>
              </a:solidFill>
              <a:effectLst/>
              <a:latin typeface="+mj-lt"/>
              <a:ea typeface="Noto Sans Symbols"/>
              <a:cs typeface="Noto Sans Symbols"/>
            </a:endParaRPr>
          </a:p>
          <a:p>
            <a:pPr marL="342900" lvl="0" indent="-342900">
              <a:spcAft>
                <a:spcPts val="1800"/>
              </a:spcAft>
              <a:buFont typeface="Arial" panose="020B0604020202020204" pitchFamily="34" charset="0"/>
              <a:buChar char="•"/>
            </a:pPr>
            <a:r>
              <a:rPr lang="en-GB" sz="2400">
                <a:solidFill>
                  <a:schemeClr val="tx1">
                    <a:lumMod val="85000"/>
                    <a:lumOff val="15000"/>
                  </a:schemeClr>
                </a:solidFill>
                <a:effectLst/>
                <a:latin typeface="+mj-lt"/>
                <a:ea typeface="Arial" panose="020B0604020202020204" pitchFamily="34" charset="0"/>
                <a:cs typeface="Noto Sans Symbols"/>
              </a:rPr>
              <a:t>Aiding transparency in how and to what extent autistic people are involved throughout the research process and in decision making promoting the fair acknowledgement of autistic people’s views.</a:t>
            </a:r>
            <a:endParaRPr lang="en-GB" sz="2400">
              <a:solidFill>
                <a:schemeClr val="tx1">
                  <a:lumMod val="85000"/>
                  <a:lumOff val="15000"/>
                </a:schemeClr>
              </a:solidFill>
              <a:effectLst/>
              <a:latin typeface="+mj-lt"/>
              <a:ea typeface="Noto Sans Symbols"/>
              <a:cs typeface="Noto Sans Symbols"/>
            </a:endParaRPr>
          </a:p>
          <a:p>
            <a:pPr marL="342900" lvl="0" indent="-342900">
              <a:spcAft>
                <a:spcPts val="1800"/>
              </a:spcAft>
              <a:buFont typeface="Arial" panose="020B0604020202020204" pitchFamily="34" charset="0"/>
              <a:buChar char="•"/>
            </a:pPr>
            <a:r>
              <a:rPr lang="en-GB" sz="2400">
                <a:solidFill>
                  <a:schemeClr val="tx1">
                    <a:lumMod val="85000"/>
                    <a:lumOff val="15000"/>
                  </a:schemeClr>
                </a:solidFill>
                <a:effectLst/>
                <a:latin typeface="+mj-lt"/>
                <a:ea typeface="Arial" panose="020B0604020202020204" pitchFamily="34" charset="0"/>
                <a:cs typeface="Noto Sans Symbols"/>
              </a:rPr>
              <a:t>Aiding reflection and learning at all stages of the research process.</a:t>
            </a:r>
            <a:r>
              <a:rPr lang="en-GB" sz="2400">
                <a:solidFill>
                  <a:schemeClr val="tx1">
                    <a:lumMod val="85000"/>
                    <a:lumOff val="15000"/>
                  </a:schemeClr>
                </a:solidFill>
                <a:effectLst/>
                <a:latin typeface="+mj-lt"/>
                <a:ea typeface="Arial" panose="020B0604020202020204" pitchFamily="34" charset="0"/>
                <a:cs typeface="Aptos" panose="020B0004020202020204" pitchFamily="34" charset="0"/>
              </a:rPr>
              <a:t> </a:t>
            </a:r>
            <a:endParaRPr lang="en-GB" sz="2400">
              <a:solidFill>
                <a:schemeClr val="tx1">
                  <a:lumMod val="85000"/>
                  <a:lumOff val="15000"/>
                </a:schemeClr>
              </a:solidFill>
              <a:effectLst/>
              <a:latin typeface="+mj-lt"/>
              <a:ea typeface="Aptos" panose="020B0004020202020204" pitchFamily="34" charset="0"/>
              <a:cs typeface="Aptos" panose="020B0004020202020204" pitchFamily="34" charset="0"/>
            </a:endParaRPr>
          </a:p>
          <a:p>
            <a:pPr marL="342900" lvl="0" indent="-342900">
              <a:spcAft>
                <a:spcPts val="1800"/>
              </a:spcAft>
              <a:buFont typeface="Arial" panose="020B0604020202020204" pitchFamily="34" charset="0"/>
              <a:buChar char="•"/>
            </a:pPr>
            <a:r>
              <a:rPr lang="en-GB" sz="2400">
                <a:solidFill>
                  <a:schemeClr val="tx1">
                    <a:lumMod val="85000"/>
                    <a:lumOff val="15000"/>
                  </a:schemeClr>
                </a:solidFill>
                <a:effectLst/>
                <a:latin typeface="+mj-lt"/>
                <a:ea typeface="Arial" panose="020B0604020202020204" pitchFamily="34" charset="0"/>
                <a:cs typeface="Noto Sans Symbols"/>
              </a:rPr>
              <a:t>Address power dynamics inherent in autism research.</a:t>
            </a:r>
            <a:endParaRPr lang="en-GB" sz="1800">
              <a:effectLst/>
              <a:latin typeface="Aptos" panose="020B0004020202020204" pitchFamily="34"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13163535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F5474B-922C-120B-BE5A-DEEA81E732F3}"/>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49145453-05C2-D32B-E591-06074B65C63A}"/>
              </a:ext>
            </a:extLst>
          </p:cNvPr>
          <p:cNvSpPr/>
          <p:nvPr/>
        </p:nvSpPr>
        <p:spPr>
          <a:xfrm>
            <a:off x="0" y="0"/>
            <a:ext cx="12192000" cy="14399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b="1">
                <a:solidFill>
                  <a:schemeClr val="tx1"/>
                </a:solidFill>
              </a:rPr>
              <a:t>Developing the ELPART and PAR group checklist</a:t>
            </a:r>
            <a:endParaRPr lang="en-GB" b="1">
              <a:solidFill>
                <a:schemeClr val="tx1"/>
              </a:solidFill>
            </a:endParaRPr>
          </a:p>
        </p:txBody>
      </p:sp>
      <p:sp>
        <p:nvSpPr>
          <p:cNvPr id="2" name="Rectangle: Rounded Corners 1">
            <a:extLst>
              <a:ext uri="{FF2B5EF4-FFF2-40B4-BE49-F238E27FC236}">
                <a16:creationId xmlns:a16="http://schemas.microsoft.com/office/drawing/2014/main" id="{9A46C03F-3400-A43D-9D0C-32E4BCFC9E4B}"/>
              </a:ext>
            </a:extLst>
          </p:cNvPr>
          <p:cNvSpPr/>
          <p:nvPr/>
        </p:nvSpPr>
        <p:spPr>
          <a:xfrm>
            <a:off x="185529" y="1689653"/>
            <a:ext cx="3339547" cy="1815547"/>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2300"/>
              </a:lnSpc>
            </a:pPr>
            <a:r>
              <a:rPr lang="en-GB" sz="2200" b="1">
                <a:solidFill>
                  <a:schemeClr val="tx1"/>
                </a:solidFill>
              </a:rPr>
              <a:t>Drafting tools </a:t>
            </a:r>
            <a:r>
              <a:rPr lang="en-GB" sz="2200">
                <a:solidFill>
                  <a:schemeClr val="tx1"/>
                </a:solidFill>
              </a:rPr>
              <a:t>- Lead researcher created tools. Shared with PAR group and two members of the research team</a:t>
            </a:r>
          </a:p>
        </p:txBody>
      </p:sp>
      <p:sp>
        <p:nvSpPr>
          <p:cNvPr id="7" name="Rectangle: Rounded Corners 6">
            <a:extLst>
              <a:ext uri="{FF2B5EF4-FFF2-40B4-BE49-F238E27FC236}">
                <a16:creationId xmlns:a16="http://schemas.microsoft.com/office/drawing/2014/main" id="{DE18CA5A-A35D-DC24-90E7-6E1695D37207}"/>
              </a:ext>
            </a:extLst>
          </p:cNvPr>
          <p:cNvSpPr/>
          <p:nvPr/>
        </p:nvSpPr>
        <p:spPr>
          <a:xfrm>
            <a:off x="4310220" y="1669773"/>
            <a:ext cx="3339547" cy="1815547"/>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2200"/>
              </a:lnSpc>
            </a:pPr>
            <a:r>
              <a:rPr lang="en-GB" sz="2200" b="1">
                <a:solidFill>
                  <a:schemeClr val="tx1"/>
                </a:solidFill>
              </a:rPr>
              <a:t>Group discussion </a:t>
            </a:r>
            <a:r>
              <a:rPr lang="en-GB" sz="2200">
                <a:solidFill>
                  <a:schemeClr val="tx1"/>
                </a:solidFill>
              </a:rPr>
              <a:t>- PAR group reviewed and discussed changes which were implemented. </a:t>
            </a:r>
          </a:p>
        </p:txBody>
      </p:sp>
      <p:sp>
        <p:nvSpPr>
          <p:cNvPr id="8" name="Rectangle: Rounded Corners 7">
            <a:extLst>
              <a:ext uri="{FF2B5EF4-FFF2-40B4-BE49-F238E27FC236}">
                <a16:creationId xmlns:a16="http://schemas.microsoft.com/office/drawing/2014/main" id="{DB0BAE1E-C1BB-27C9-2792-91B828E8D141}"/>
              </a:ext>
            </a:extLst>
          </p:cNvPr>
          <p:cNvSpPr/>
          <p:nvPr/>
        </p:nvSpPr>
        <p:spPr>
          <a:xfrm>
            <a:off x="8434911" y="1669773"/>
            <a:ext cx="3339547" cy="1815548"/>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200" b="1">
                <a:solidFill>
                  <a:schemeClr val="tx1"/>
                </a:solidFill>
              </a:rPr>
              <a:t>Securing resources </a:t>
            </a:r>
            <a:r>
              <a:rPr lang="en-GB" sz="2200">
                <a:solidFill>
                  <a:schemeClr val="tx1"/>
                </a:solidFill>
              </a:rPr>
              <a:t>-Spotlight funding for PAR group to lead initial validation activities. </a:t>
            </a:r>
          </a:p>
        </p:txBody>
      </p:sp>
      <p:sp>
        <p:nvSpPr>
          <p:cNvPr id="10" name="Rectangle: Rounded Corners 9">
            <a:extLst>
              <a:ext uri="{FF2B5EF4-FFF2-40B4-BE49-F238E27FC236}">
                <a16:creationId xmlns:a16="http://schemas.microsoft.com/office/drawing/2014/main" id="{0264E703-B1A7-D4E0-026A-F98D1822B5C7}"/>
              </a:ext>
            </a:extLst>
          </p:cNvPr>
          <p:cNvSpPr/>
          <p:nvPr/>
        </p:nvSpPr>
        <p:spPr>
          <a:xfrm>
            <a:off x="8426652" y="4227444"/>
            <a:ext cx="3339547" cy="2305878"/>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200" b="1">
                <a:solidFill>
                  <a:schemeClr val="tx1"/>
                </a:solidFill>
              </a:rPr>
              <a:t>Literature review </a:t>
            </a:r>
            <a:r>
              <a:rPr lang="en-GB" sz="2200">
                <a:solidFill>
                  <a:schemeClr val="tx1"/>
                </a:solidFill>
              </a:rPr>
              <a:t>- PAR group reviewed the literature and checked alignment with key themes.</a:t>
            </a:r>
          </a:p>
        </p:txBody>
      </p:sp>
      <p:sp>
        <p:nvSpPr>
          <p:cNvPr id="11" name="Rectangle: Rounded Corners 10">
            <a:extLst>
              <a:ext uri="{FF2B5EF4-FFF2-40B4-BE49-F238E27FC236}">
                <a16:creationId xmlns:a16="http://schemas.microsoft.com/office/drawing/2014/main" id="{AE1BCE9B-DB92-5DA0-14DE-D3A6DEFAC6F3}"/>
              </a:ext>
            </a:extLst>
          </p:cNvPr>
          <p:cNvSpPr/>
          <p:nvPr/>
        </p:nvSpPr>
        <p:spPr>
          <a:xfrm>
            <a:off x="4359966" y="4227444"/>
            <a:ext cx="3339547" cy="2305878"/>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200" b="1">
                <a:solidFill>
                  <a:schemeClr val="tx1"/>
                </a:solidFill>
              </a:rPr>
              <a:t>Validation meetings </a:t>
            </a:r>
            <a:r>
              <a:rPr lang="en-GB" sz="2200">
                <a:solidFill>
                  <a:schemeClr val="tx1"/>
                </a:solidFill>
              </a:rPr>
              <a:t>- PAR group chaired 2 x 1 hour meetings. Changes reflected researcher feedback.  </a:t>
            </a:r>
          </a:p>
          <a:p>
            <a:pPr algn="ctr"/>
            <a:r>
              <a:rPr lang="en-GB" sz="2200">
                <a:solidFill>
                  <a:schemeClr val="tx1"/>
                </a:solidFill>
              </a:rPr>
              <a:t> </a:t>
            </a:r>
          </a:p>
        </p:txBody>
      </p:sp>
      <p:sp>
        <p:nvSpPr>
          <p:cNvPr id="12" name="Rectangle: Rounded Corners 11">
            <a:extLst>
              <a:ext uri="{FF2B5EF4-FFF2-40B4-BE49-F238E27FC236}">
                <a16:creationId xmlns:a16="http://schemas.microsoft.com/office/drawing/2014/main" id="{5AF3C5AF-D0FB-3431-24CD-2F90DF8D2738}"/>
              </a:ext>
            </a:extLst>
          </p:cNvPr>
          <p:cNvSpPr/>
          <p:nvPr/>
        </p:nvSpPr>
        <p:spPr>
          <a:xfrm>
            <a:off x="293280" y="4227444"/>
            <a:ext cx="3339547" cy="2305878"/>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sz="2400" b="1"/>
          </a:p>
          <a:p>
            <a:pPr algn="ctr"/>
            <a:r>
              <a:rPr lang="en-GB" sz="2200" b="1">
                <a:solidFill>
                  <a:schemeClr val="tx1"/>
                </a:solidFill>
              </a:rPr>
              <a:t>Final review </a:t>
            </a:r>
            <a:r>
              <a:rPr lang="en-GB" sz="2200">
                <a:solidFill>
                  <a:schemeClr val="tx1"/>
                </a:solidFill>
              </a:rPr>
              <a:t>- Final meeting PAR group meeting. Reviewed changes and resolved outstanding points. </a:t>
            </a:r>
          </a:p>
          <a:p>
            <a:r>
              <a:rPr lang="en-GB" sz="2400"/>
              <a:t> </a:t>
            </a:r>
          </a:p>
          <a:p>
            <a:pPr algn="ctr"/>
            <a:r>
              <a:rPr lang="en-GB" sz="2400"/>
              <a:t> </a:t>
            </a:r>
          </a:p>
        </p:txBody>
      </p:sp>
      <p:sp>
        <p:nvSpPr>
          <p:cNvPr id="4" name="Arrow: Right 3">
            <a:extLst>
              <a:ext uri="{FF2B5EF4-FFF2-40B4-BE49-F238E27FC236}">
                <a16:creationId xmlns:a16="http://schemas.microsoft.com/office/drawing/2014/main" id="{60DCF02B-C452-9153-188E-FF7A382AB455}"/>
              </a:ext>
            </a:extLst>
          </p:cNvPr>
          <p:cNvSpPr/>
          <p:nvPr/>
        </p:nvSpPr>
        <p:spPr>
          <a:xfrm>
            <a:off x="3665857" y="2585830"/>
            <a:ext cx="596348" cy="41081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Arrow: Right 4">
            <a:extLst>
              <a:ext uri="{FF2B5EF4-FFF2-40B4-BE49-F238E27FC236}">
                <a16:creationId xmlns:a16="http://schemas.microsoft.com/office/drawing/2014/main" id="{AA6FD239-FE50-6738-0F51-FBA56BC02949}"/>
              </a:ext>
            </a:extLst>
          </p:cNvPr>
          <p:cNvSpPr/>
          <p:nvPr/>
        </p:nvSpPr>
        <p:spPr>
          <a:xfrm>
            <a:off x="7735882" y="2507974"/>
            <a:ext cx="596348" cy="41081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Arrow: Down 13">
            <a:extLst>
              <a:ext uri="{FF2B5EF4-FFF2-40B4-BE49-F238E27FC236}">
                <a16:creationId xmlns:a16="http://schemas.microsoft.com/office/drawing/2014/main" id="{71E800D6-6013-E259-A9F9-3A50F3A08E23}"/>
              </a:ext>
            </a:extLst>
          </p:cNvPr>
          <p:cNvSpPr/>
          <p:nvPr/>
        </p:nvSpPr>
        <p:spPr>
          <a:xfrm>
            <a:off x="9992139" y="3562778"/>
            <a:ext cx="410818" cy="58435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Arrow: Left 14">
            <a:extLst>
              <a:ext uri="{FF2B5EF4-FFF2-40B4-BE49-F238E27FC236}">
                <a16:creationId xmlns:a16="http://schemas.microsoft.com/office/drawing/2014/main" id="{570D18B5-29C3-DAAE-DE04-8C0038B9F17C}"/>
              </a:ext>
            </a:extLst>
          </p:cNvPr>
          <p:cNvSpPr/>
          <p:nvPr/>
        </p:nvSpPr>
        <p:spPr>
          <a:xfrm>
            <a:off x="7832035" y="4969565"/>
            <a:ext cx="462095" cy="410818"/>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Arrow: Left 15">
            <a:extLst>
              <a:ext uri="{FF2B5EF4-FFF2-40B4-BE49-F238E27FC236}">
                <a16:creationId xmlns:a16="http://schemas.microsoft.com/office/drawing/2014/main" id="{F0DD247C-A459-5A72-B366-D621B1D1DF68}"/>
              </a:ext>
            </a:extLst>
          </p:cNvPr>
          <p:cNvSpPr/>
          <p:nvPr/>
        </p:nvSpPr>
        <p:spPr>
          <a:xfrm>
            <a:off x="3750364" y="4877428"/>
            <a:ext cx="462095" cy="410818"/>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947893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9B456F4A-C5B0-087D-DEF3-686F037D2A8E}"/>
              </a:ext>
            </a:extLst>
          </p:cNvPr>
          <p:cNvSpPr>
            <a:spLocks noGrp="1"/>
          </p:cNvSpPr>
          <p:nvPr>
            <p:ph type="title"/>
          </p:nvPr>
        </p:nvSpPr>
        <p:spPr>
          <a:xfrm>
            <a:off x="542263" y="1462720"/>
            <a:ext cx="10228518" cy="1743682"/>
          </a:xfrm>
        </p:spPr>
        <p:txBody>
          <a:bodyPr/>
          <a:lstStyle/>
          <a:p>
            <a:r>
              <a:rPr lang="en-GB" sz="4800">
                <a:latin typeface="+mn-lt"/>
              </a:rPr>
              <a:t>Inclusive Participatory Research in Autism Research: a collaboration between academia, the NHS, and community members</a:t>
            </a:r>
          </a:p>
        </p:txBody>
      </p:sp>
      <p:sp>
        <p:nvSpPr>
          <p:cNvPr id="4" name="Text Placeholder 3">
            <a:extLst>
              <a:ext uri="{FF2B5EF4-FFF2-40B4-BE49-F238E27FC236}">
                <a16:creationId xmlns:a16="http://schemas.microsoft.com/office/drawing/2014/main" id="{F4EF7015-ACD5-E6B4-ABE3-6FC7B884336E}"/>
              </a:ext>
            </a:extLst>
          </p:cNvPr>
          <p:cNvSpPr>
            <a:spLocks noGrp="1"/>
          </p:cNvSpPr>
          <p:nvPr>
            <p:ph type="body" sz="quarter" idx="13"/>
          </p:nvPr>
        </p:nvSpPr>
        <p:spPr>
          <a:xfrm>
            <a:off x="563528" y="591290"/>
            <a:ext cx="8208000" cy="855299"/>
          </a:xfrm>
        </p:spPr>
        <p:txBody>
          <a:bodyPr/>
          <a:lstStyle/>
          <a:p>
            <a:r>
              <a:rPr lang="en-GB" sz="3200" b="0">
                <a:latin typeface="+mn-lt"/>
              </a:rPr>
              <a:t>Session 1</a:t>
            </a:r>
          </a:p>
        </p:txBody>
      </p:sp>
      <p:sp>
        <p:nvSpPr>
          <p:cNvPr id="7" name="Title 8">
            <a:extLst>
              <a:ext uri="{FF2B5EF4-FFF2-40B4-BE49-F238E27FC236}">
                <a16:creationId xmlns:a16="http://schemas.microsoft.com/office/drawing/2014/main" id="{664CEE6A-6F76-2E19-1F57-B4821F1189BB}"/>
              </a:ext>
            </a:extLst>
          </p:cNvPr>
          <p:cNvSpPr txBox="1">
            <a:spLocks/>
          </p:cNvSpPr>
          <p:nvPr/>
        </p:nvSpPr>
        <p:spPr>
          <a:xfrm>
            <a:off x="641501" y="4071241"/>
            <a:ext cx="10228518" cy="851634"/>
          </a:xfrm>
          <a:prstGeom prst="rect">
            <a:avLst/>
          </a:prstGeom>
        </p:spPr>
        <p:txBody>
          <a:bodyPr vert="horz" wrap="square" lIns="0" tIns="0" rIns="0" bIns="0" rtlCol="0" anchor="t">
            <a:noAutofit/>
          </a:bodyPr>
          <a:lstStyle>
            <a:lvl1pPr algn="l" defTabSz="914400" rtl="0" eaLnBrk="1" latinLnBrk="0" hangingPunct="1">
              <a:lnSpc>
                <a:spcPct val="80000"/>
              </a:lnSpc>
              <a:spcBef>
                <a:spcPct val="0"/>
              </a:spcBef>
              <a:buNone/>
              <a:defRPr sz="7200" b="1" i="0" kern="1200">
                <a:solidFill>
                  <a:schemeClr val="tx1"/>
                </a:solidFill>
                <a:latin typeface="Aptos" panose="020B0004020202020204" pitchFamily="34" charset="0"/>
                <a:ea typeface="+mj-ea"/>
                <a:cs typeface="Calibri" panose="020F0502020204030204" pitchFamily="34" charset="0"/>
              </a:defRPr>
            </a:lvl1pPr>
          </a:lstStyle>
          <a:p>
            <a:pPr>
              <a:lnSpc>
                <a:spcPct val="100000"/>
              </a:lnSpc>
            </a:pPr>
            <a:r>
              <a:rPr lang="en-GB" sz="2200" b="0"/>
              <a:t>Dr Jagjeet (Jag) </a:t>
            </a:r>
            <a:r>
              <a:rPr lang="en-GB" sz="2200" b="0" err="1"/>
              <a:t>Jutley</a:t>
            </a:r>
            <a:r>
              <a:rPr lang="en-GB" sz="2200" b="0"/>
              <a:t>-Neilson, Gemma Cartwright, Dr Gurnam Singh, John Bernard, Rohan Dasgupta, </a:t>
            </a:r>
            <a:r>
              <a:rPr lang="en-GB" sz="2200" b="0" err="1"/>
              <a:t>Misrah</a:t>
            </a:r>
            <a:r>
              <a:rPr lang="en-GB" sz="2200" b="0"/>
              <a:t> Mohamed, Emily Ahmed, Dawn Nicholls, Dr Gitit Kadar-Satat</a:t>
            </a:r>
          </a:p>
        </p:txBody>
      </p:sp>
      <p:grpSp>
        <p:nvGrpSpPr>
          <p:cNvPr id="13" name="Group 12">
            <a:extLst>
              <a:ext uri="{FF2B5EF4-FFF2-40B4-BE49-F238E27FC236}">
                <a16:creationId xmlns:a16="http://schemas.microsoft.com/office/drawing/2014/main" id="{82F20F2C-9ABB-158A-A6AF-7790F5E46D06}"/>
              </a:ext>
            </a:extLst>
          </p:cNvPr>
          <p:cNvGrpSpPr/>
          <p:nvPr/>
        </p:nvGrpSpPr>
        <p:grpSpPr>
          <a:xfrm>
            <a:off x="1506691" y="5486400"/>
            <a:ext cx="2396441" cy="902348"/>
            <a:chOff x="2920625" y="5717651"/>
            <a:chExt cx="2023516" cy="738830"/>
          </a:xfrm>
        </p:grpSpPr>
        <p:sp>
          <p:nvSpPr>
            <p:cNvPr id="14" name="Rectangle 13">
              <a:extLst>
                <a:ext uri="{FF2B5EF4-FFF2-40B4-BE49-F238E27FC236}">
                  <a16:creationId xmlns:a16="http://schemas.microsoft.com/office/drawing/2014/main" id="{E4A66C67-EFE9-639D-046E-55285A5B9C85}"/>
                </a:ext>
              </a:extLst>
            </p:cNvPr>
            <p:cNvSpPr/>
            <p:nvPr/>
          </p:nvSpPr>
          <p:spPr>
            <a:xfrm>
              <a:off x="4356100" y="5727700"/>
              <a:ext cx="579967" cy="22013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descr="NHS logo&#10;&#10;Description automatically generated">
              <a:extLst>
                <a:ext uri="{FF2B5EF4-FFF2-40B4-BE49-F238E27FC236}">
                  <a16:creationId xmlns:a16="http://schemas.microsoft.com/office/drawing/2014/main" id="{A0B9959A-9AF9-72E7-E3A3-76B904A79784}"/>
                </a:ext>
                <a:ext uri="{C183D7F6-B498-43B3-948B-1728B52AA6E4}">
                  <adec:decorative xmlns:adec="http://schemas.microsoft.com/office/drawing/2017/decorative" val="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0625" y="5717651"/>
              <a:ext cx="2023516" cy="738830"/>
            </a:xfrm>
            <a:prstGeom prst="rect">
              <a:avLst/>
            </a:prstGeom>
          </p:spPr>
        </p:pic>
      </p:grpSp>
    </p:spTree>
    <p:extLst>
      <p:ext uri="{BB962C8B-B14F-4D97-AF65-F5344CB8AC3E}">
        <p14:creationId xmlns:p14="http://schemas.microsoft.com/office/powerpoint/2010/main" val="32579393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D0000E-8C8B-C402-FCA3-573A9CBF758F}"/>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84A86500-5C2A-6A24-3649-08B273B2DA7B}"/>
              </a:ext>
            </a:extLst>
          </p:cNvPr>
          <p:cNvSpPr/>
          <p:nvPr/>
        </p:nvSpPr>
        <p:spPr>
          <a:xfrm>
            <a:off x="5575300" y="0"/>
            <a:ext cx="6616699" cy="14399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b="1">
                <a:solidFill>
                  <a:schemeClr val="tx1"/>
                </a:solidFill>
              </a:rPr>
              <a:t>Evaluating participation – the ELPART </a:t>
            </a:r>
            <a:endParaRPr lang="en-GB" b="1">
              <a:solidFill>
                <a:schemeClr val="tx1"/>
              </a:solidFill>
            </a:endParaRPr>
          </a:p>
        </p:txBody>
      </p:sp>
      <p:pic>
        <p:nvPicPr>
          <p:cNvPr id="5" name="Picture 4">
            <a:extLst>
              <a:ext uri="{FF2B5EF4-FFF2-40B4-BE49-F238E27FC236}">
                <a16:creationId xmlns:a16="http://schemas.microsoft.com/office/drawing/2014/main" id="{0FD5B398-17E2-5039-8DD8-82663828C1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1235" y="41822"/>
            <a:ext cx="4802755" cy="6816178"/>
          </a:xfrm>
          <a:prstGeom prst="rect">
            <a:avLst/>
          </a:prstGeom>
        </p:spPr>
      </p:pic>
      <p:sp>
        <p:nvSpPr>
          <p:cNvPr id="2" name="TextBox 1">
            <a:extLst>
              <a:ext uri="{FF2B5EF4-FFF2-40B4-BE49-F238E27FC236}">
                <a16:creationId xmlns:a16="http://schemas.microsoft.com/office/drawing/2014/main" id="{F6378B35-E283-CA05-3C61-689292343BD6}"/>
              </a:ext>
            </a:extLst>
          </p:cNvPr>
          <p:cNvSpPr txBox="1"/>
          <p:nvPr/>
        </p:nvSpPr>
        <p:spPr>
          <a:xfrm>
            <a:off x="5546890" y="5906002"/>
            <a:ext cx="3520910" cy="707886"/>
          </a:xfrm>
          <a:prstGeom prst="rect">
            <a:avLst/>
          </a:prstGeom>
          <a:noFill/>
        </p:spPr>
        <p:txBody>
          <a:bodyPr wrap="square" rtlCol="0">
            <a:spAutoFit/>
          </a:bodyPr>
          <a:lstStyle/>
          <a:p>
            <a:r>
              <a:rPr lang="en-GB" sz="2000"/>
              <a:t>Image to the left shows the ELPART</a:t>
            </a:r>
          </a:p>
        </p:txBody>
      </p:sp>
      <p:sp>
        <p:nvSpPr>
          <p:cNvPr id="4" name="TextBox 3">
            <a:extLst>
              <a:ext uri="{FF2B5EF4-FFF2-40B4-BE49-F238E27FC236}">
                <a16:creationId xmlns:a16="http://schemas.microsoft.com/office/drawing/2014/main" id="{B61EB6E2-28A1-D38D-3839-A43DE854907F}"/>
              </a:ext>
            </a:extLst>
          </p:cNvPr>
          <p:cNvSpPr txBox="1"/>
          <p:nvPr/>
        </p:nvSpPr>
        <p:spPr>
          <a:xfrm>
            <a:off x="5511800" y="1929246"/>
            <a:ext cx="6362147" cy="3640035"/>
          </a:xfrm>
          <a:prstGeom prst="rect">
            <a:avLst/>
          </a:prstGeom>
          <a:noFill/>
        </p:spPr>
        <p:txBody>
          <a:bodyPr wrap="square" rtlCol="0">
            <a:spAutoFit/>
          </a:bodyPr>
          <a:lstStyle/>
          <a:p>
            <a:pPr>
              <a:lnSpc>
                <a:spcPts val="2400"/>
              </a:lnSpc>
              <a:spcAft>
                <a:spcPts val="1800"/>
              </a:spcAft>
            </a:pPr>
            <a:r>
              <a:rPr lang="en-GB" sz="2400"/>
              <a:t>ELPART helps measure and address power imbalances in autism research by ensuring autistic individuals have meaningful participation from the earliest stages.</a:t>
            </a:r>
          </a:p>
          <a:p>
            <a:pPr>
              <a:lnSpc>
                <a:spcPts val="2400"/>
              </a:lnSpc>
              <a:spcAft>
                <a:spcPts val="1800"/>
              </a:spcAft>
            </a:pPr>
            <a:r>
              <a:rPr lang="en-GB" sz="2400"/>
              <a:t>It enhances transparency and accountability in participatory research, reduces tokenism, and can be adapted for various research methods. </a:t>
            </a:r>
          </a:p>
          <a:p>
            <a:pPr>
              <a:lnSpc>
                <a:spcPts val="2400"/>
              </a:lnSpc>
              <a:spcAft>
                <a:spcPts val="1800"/>
              </a:spcAft>
            </a:pPr>
            <a:r>
              <a:rPr lang="en-GB" sz="2400"/>
              <a:t>It also provides a structured way for funders and institutions to assess the quality of participatory approaches.</a:t>
            </a:r>
          </a:p>
        </p:txBody>
      </p:sp>
      <p:pic>
        <p:nvPicPr>
          <p:cNvPr id="6" name="Picture 5" descr="A qr code on a white background&#10;&#10;AI-generated content may be incorrect.">
            <a:extLst>
              <a:ext uri="{FF2B5EF4-FFF2-40B4-BE49-F238E27FC236}">
                <a16:creationId xmlns:a16="http://schemas.microsoft.com/office/drawing/2014/main" id="{BEC0E961-8B1D-757C-37D0-E723EE21DD5E}"/>
              </a:ext>
            </a:extLst>
          </p:cNvPr>
          <p:cNvPicPr>
            <a:picLocks noChangeAspect="1"/>
          </p:cNvPicPr>
          <p:nvPr/>
        </p:nvPicPr>
        <p:blipFill>
          <a:blip r:embed="rId4"/>
          <a:stretch>
            <a:fillRect/>
          </a:stretch>
        </p:blipFill>
        <p:spPr>
          <a:xfrm>
            <a:off x="10468977" y="5240755"/>
            <a:ext cx="1721519" cy="1616911"/>
          </a:xfrm>
          <a:prstGeom prst="rect">
            <a:avLst/>
          </a:prstGeom>
        </p:spPr>
      </p:pic>
    </p:spTree>
    <p:extLst>
      <p:ext uri="{BB962C8B-B14F-4D97-AF65-F5344CB8AC3E}">
        <p14:creationId xmlns:p14="http://schemas.microsoft.com/office/powerpoint/2010/main" val="1947228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5222EC-A5A8-092E-3B38-F27122503F0E}"/>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53165F84-FEAF-AD37-E689-F6BF3DD471B9}"/>
              </a:ext>
            </a:extLst>
          </p:cNvPr>
          <p:cNvPicPr>
            <a:picLocks noChangeAspect="1"/>
          </p:cNvPicPr>
          <p:nvPr/>
        </p:nvPicPr>
        <p:blipFill>
          <a:blip r:embed="rId3"/>
          <a:stretch>
            <a:fillRect/>
          </a:stretch>
        </p:blipFill>
        <p:spPr>
          <a:xfrm>
            <a:off x="1099930" y="0"/>
            <a:ext cx="9687339" cy="6811946"/>
          </a:xfrm>
          <a:prstGeom prst="rect">
            <a:avLst/>
          </a:prstGeom>
        </p:spPr>
      </p:pic>
    </p:spTree>
    <p:extLst>
      <p:ext uri="{BB962C8B-B14F-4D97-AF65-F5344CB8AC3E}">
        <p14:creationId xmlns:p14="http://schemas.microsoft.com/office/powerpoint/2010/main" val="22757113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B6CBC1-E653-38B8-4000-A7C04C8DB9DB}"/>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C04F1FCA-3A32-94DF-3396-8E3A0B9428FD}"/>
              </a:ext>
            </a:extLst>
          </p:cNvPr>
          <p:cNvSpPr/>
          <p:nvPr/>
        </p:nvSpPr>
        <p:spPr>
          <a:xfrm>
            <a:off x="0" y="0"/>
            <a:ext cx="12191999" cy="14399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b="1">
                <a:solidFill>
                  <a:schemeClr val="tx1"/>
                </a:solidFill>
              </a:rPr>
              <a:t>Evaluating participation – the ELPART guidance </a:t>
            </a:r>
            <a:endParaRPr lang="en-GB" b="1">
              <a:solidFill>
                <a:schemeClr val="tx1"/>
              </a:solidFill>
            </a:endParaRPr>
          </a:p>
        </p:txBody>
      </p:sp>
      <p:sp>
        <p:nvSpPr>
          <p:cNvPr id="4" name="TextBox 3">
            <a:extLst>
              <a:ext uri="{FF2B5EF4-FFF2-40B4-BE49-F238E27FC236}">
                <a16:creationId xmlns:a16="http://schemas.microsoft.com/office/drawing/2014/main" id="{339EA8A4-6F3E-4F38-7075-EEABD0011EFB}"/>
              </a:ext>
            </a:extLst>
          </p:cNvPr>
          <p:cNvSpPr txBox="1"/>
          <p:nvPr/>
        </p:nvSpPr>
        <p:spPr>
          <a:xfrm>
            <a:off x="901148" y="1593569"/>
            <a:ext cx="11078817" cy="6309420"/>
          </a:xfrm>
          <a:prstGeom prst="rect">
            <a:avLst/>
          </a:prstGeom>
          <a:noFill/>
        </p:spPr>
        <p:txBody>
          <a:bodyPr wrap="square" rtlCol="0">
            <a:spAutoFit/>
          </a:bodyPr>
          <a:lstStyle/>
          <a:p>
            <a:endParaRPr lang="en-GB" sz="2400"/>
          </a:p>
          <a:p>
            <a:r>
              <a:rPr lang="en-GB" sz="2000">
                <a:latin typeface="Arial" panose="020B0604020202020204" pitchFamily="34" charset="0"/>
                <a:cs typeface="Arial" panose="020B0604020202020204" pitchFamily="34" charset="0"/>
              </a:rPr>
              <a:t>Use ELPART’s five-point scale to assess involvement of autistic people in each stage of the research process (0 = No involvement, 1 = Minimal involvement, 2 = Equal involvement, 3 = Mostly autistic-led, 4 = Completely autistic-led). </a:t>
            </a:r>
          </a:p>
          <a:p>
            <a:endParaRPr lang="en-GB" sz="2000">
              <a:latin typeface="Arial" panose="020B0604020202020204" pitchFamily="34" charset="0"/>
              <a:cs typeface="Arial" panose="020B0604020202020204" pitchFamily="34" charset="0"/>
            </a:endParaRPr>
          </a:p>
          <a:p>
            <a:r>
              <a:rPr lang="en-GB" sz="2000">
                <a:latin typeface="Arial" panose="020B0604020202020204" pitchFamily="34" charset="0"/>
                <a:cs typeface="Arial" panose="020B0604020202020204" pitchFamily="34" charset="0"/>
              </a:rPr>
              <a:t>The ELPART should not used as a tick box to complete at the end of a research project but should be used from the start to guide good practice.</a:t>
            </a:r>
          </a:p>
          <a:p>
            <a:endParaRPr lang="en-GB" sz="2000">
              <a:latin typeface="Arial" panose="020B0604020202020204" pitchFamily="34" charset="0"/>
              <a:cs typeface="Arial" panose="020B0604020202020204" pitchFamily="34" charset="0"/>
            </a:endParaRPr>
          </a:p>
          <a:p>
            <a:r>
              <a:rPr lang="en-GB" sz="2000">
                <a:latin typeface="Arial" panose="020B0604020202020204" pitchFamily="34" charset="0"/>
                <a:cs typeface="Arial" panose="020B0604020202020204" pitchFamily="34" charset="0"/>
              </a:rPr>
              <a:t>Autistic community members should be involved in completing the ELPART and PAR group checklist.</a:t>
            </a:r>
          </a:p>
          <a:p>
            <a:endParaRPr lang="en-GB" sz="2000">
              <a:latin typeface="Arial" panose="020B0604020202020204" pitchFamily="34" charset="0"/>
              <a:cs typeface="Arial" panose="020B0604020202020204" pitchFamily="34" charset="0"/>
            </a:endParaRPr>
          </a:p>
          <a:p>
            <a:r>
              <a:rPr lang="en-GB" sz="2000">
                <a:latin typeface="Arial" panose="020B0604020202020204" pitchFamily="34" charset="0"/>
                <a:cs typeface="Arial" panose="020B0604020202020204" pitchFamily="34" charset="0"/>
              </a:rPr>
              <a:t>Relationships are key to successful collaboration with the autistic community so should be prioritised throughout the research process.</a:t>
            </a:r>
          </a:p>
          <a:p>
            <a:endParaRPr lang="en-GB" sz="2000">
              <a:latin typeface="Arial" panose="020B0604020202020204" pitchFamily="34" charset="0"/>
              <a:cs typeface="Arial" panose="020B0604020202020204" pitchFamily="34" charset="0"/>
            </a:endParaRPr>
          </a:p>
          <a:p>
            <a:r>
              <a:rPr lang="en-GB" sz="2000">
                <a:latin typeface="Arial" panose="020B0604020202020204" pitchFamily="34" charset="0"/>
                <a:cs typeface="Arial" panose="020B0604020202020204" pitchFamily="34" charset="0"/>
              </a:rPr>
              <a:t>Fostering an environment that is inclusive and encourages open, honest and creative discussions is crucial.</a:t>
            </a:r>
          </a:p>
          <a:p>
            <a:endParaRPr lang="en-GB" sz="2000">
              <a:latin typeface="Arial" panose="020B0604020202020204" pitchFamily="34" charset="0"/>
              <a:cs typeface="Arial" panose="020B0604020202020204" pitchFamily="34" charset="0"/>
            </a:endParaRPr>
          </a:p>
          <a:p>
            <a:endParaRPr lang="en-GB" sz="2400"/>
          </a:p>
          <a:p>
            <a:endParaRPr lang="en-GB"/>
          </a:p>
          <a:p>
            <a:endParaRPr lang="en-GB"/>
          </a:p>
        </p:txBody>
      </p:sp>
      <p:sp>
        <p:nvSpPr>
          <p:cNvPr id="6" name="TextBox 5">
            <a:extLst>
              <a:ext uri="{FF2B5EF4-FFF2-40B4-BE49-F238E27FC236}">
                <a16:creationId xmlns:a16="http://schemas.microsoft.com/office/drawing/2014/main" id="{6B2E19C7-191E-5A90-4580-775C79DEFCED}"/>
              </a:ext>
            </a:extLst>
          </p:cNvPr>
          <p:cNvSpPr txBox="1"/>
          <p:nvPr/>
        </p:nvSpPr>
        <p:spPr>
          <a:xfrm>
            <a:off x="377686" y="2125110"/>
            <a:ext cx="523462" cy="4247317"/>
          </a:xfrm>
          <a:prstGeom prst="rect">
            <a:avLst/>
          </a:prstGeom>
          <a:noFill/>
        </p:spPr>
        <p:txBody>
          <a:bodyPr wrap="square" rtlCol="0">
            <a:spAutoFit/>
          </a:bodyPr>
          <a:lstStyle/>
          <a:p>
            <a:r>
              <a:rPr lang="en-GB">
                <a:latin typeface="Arial" panose="020B0604020202020204" pitchFamily="34" charset="0"/>
                <a:cs typeface="Arial" panose="020B0604020202020204" pitchFamily="34" charset="0"/>
              </a:rPr>
              <a:t>✅</a:t>
            </a:r>
          </a:p>
          <a:p>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a:t>
            </a:r>
          </a:p>
          <a:p>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a:t>
            </a:r>
          </a:p>
          <a:p>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a:t>
            </a:r>
          </a:p>
          <a:p>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a:t>
            </a:r>
            <a:endParaRPr lang="en-GB"/>
          </a:p>
        </p:txBody>
      </p:sp>
    </p:spTree>
    <p:extLst>
      <p:ext uri="{BB962C8B-B14F-4D97-AF65-F5344CB8AC3E}">
        <p14:creationId xmlns:p14="http://schemas.microsoft.com/office/powerpoint/2010/main" val="38946575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11E73D-CC7A-F678-7C00-B7753B1B0616}"/>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E5B2FDAE-FFF0-44CA-4D55-630AC1FC6E72}"/>
              </a:ext>
            </a:extLst>
          </p:cNvPr>
          <p:cNvSpPr/>
          <p:nvPr/>
        </p:nvSpPr>
        <p:spPr>
          <a:xfrm>
            <a:off x="0" y="0"/>
            <a:ext cx="12191999" cy="14399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b="1">
                <a:solidFill>
                  <a:schemeClr val="tx1"/>
                </a:solidFill>
              </a:rPr>
              <a:t>Evaluating participation – the PAR group checklist </a:t>
            </a:r>
            <a:endParaRPr lang="en-GB" b="1">
              <a:solidFill>
                <a:schemeClr val="tx1"/>
              </a:solidFill>
            </a:endParaRPr>
          </a:p>
        </p:txBody>
      </p:sp>
      <p:pic>
        <p:nvPicPr>
          <p:cNvPr id="5" name="Picture 4">
            <a:extLst>
              <a:ext uri="{FF2B5EF4-FFF2-40B4-BE49-F238E27FC236}">
                <a16:creationId xmlns:a16="http://schemas.microsoft.com/office/drawing/2014/main" id="{68A326A3-9312-19E3-41C6-23DFCE835423}"/>
              </a:ext>
            </a:extLst>
          </p:cNvPr>
          <p:cNvPicPr>
            <a:picLocks noChangeAspect="1"/>
          </p:cNvPicPr>
          <p:nvPr/>
        </p:nvPicPr>
        <p:blipFill>
          <a:blip r:embed="rId3"/>
          <a:stretch>
            <a:fillRect/>
          </a:stretch>
        </p:blipFill>
        <p:spPr>
          <a:xfrm>
            <a:off x="0" y="1439916"/>
            <a:ext cx="7516746" cy="5348453"/>
          </a:xfrm>
          <a:prstGeom prst="rect">
            <a:avLst/>
          </a:prstGeom>
        </p:spPr>
      </p:pic>
      <p:sp>
        <p:nvSpPr>
          <p:cNvPr id="2" name="TextBox 1">
            <a:extLst>
              <a:ext uri="{FF2B5EF4-FFF2-40B4-BE49-F238E27FC236}">
                <a16:creationId xmlns:a16="http://schemas.microsoft.com/office/drawing/2014/main" id="{5F82249E-C91D-6DAC-B31C-6CFD11309027}"/>
              </a:ext>
            </a:extLst>
          </p:cNvPr>
          <p:cNvSpPr txBox="1"/>
          <p:nvPr/>
        </p:nvSpPr>
        <p:spPr>
          <a:xfrm>
            <a:off x="7720932" y="4889886"/>
            <a:ext cx="1459164" cy="1631216"/>
          </a:xfrm>
          <a:prstGeom prst="rect">
            <a:avLst/>
          </a:prstGeom>
          <a:noFill/>
        </p:spPr>
        <p:txBody>
          <a:bodyPr wrap="square" lIns="91440" tIns="45720" rIns="91440" bIns="45720" rtlCol="0" anchor="t">
            <a:spAutoFit/>
          </a:bodyPr>
          <a:lstStyle/>
          <a:p>
            <a:r>
              <a:rPr lang="en-GB" sz="2000"/>
              <a:t>Image to the left shows the PAR group checklist</a:t>
            </a:r>
          </a:p>
        </p:txBody>
      </p:sp>
      <p:sp>
        <p:nvSpPr>
          <p:cNvPr id="4" name="TextBox 3">
            <a:extLst>
              <a:ext uri="{FF2B5EF4-FFF2-40B4-BE49-F238E27FC236}">
                <a16:creationId xmlns:a16="http://schemas.microsoft.com/office/drawing/2014/main" id="{2B684F8E-D248-B2B6-FACE-F754776E1FAE}"/>
              </a:ext>
            </a:extLst>
          </p:cNvPr>
          <p:cNvSpPr txBox="1"/>
          <p:nvPr/>
        </p:nvSpPr>
        <p:spPr>
          <a:xfrm>
            <a:off x="7556501" y="1557656"/>
            <a:ext cx="4412422" cy="3330912"/>
          </a:xfrm>
          <a:prstGeom prst="rect">
            <a:avLst/>
          </a:prstGeom>
          <a:noFill/>
        </p:spPr>
        <p:txBody>
          <a:bodyPr wrap="square" lIns="91440" tIns="45720" rIns="91440" bIns="45720" rtlCol="0" anchor="t">
            <a:spAutoFit/>
          </a:bodyPr>
          <a:lstStyle/>
          <a:p>
            <a:pPr>
              <a:lnSpc>
                <a:spcPts val="2000"/>
              </a:lnSpc>
              <a:spcAft>
                <a:spcPts val="1200"/>
              </a:spcAft>
            </a:pPr>
            <a:r>
              <a:rPr lang="en-GB" sz="2000"/>
              <a:t>The PAR Group Checklist was designed to evaluate best practices for establishing and supporting participatory action research (PAR) groups with autistic individuals.</a:t>
            </a:r>
          </a:p>
          <a:p>
            <a:pPr>
              <a:lnSpc>
                <a:spcPts val="2000"/>
              </a:lnSpc>
              <a:spcAft>
                <a:spcPts val="1200"/>
              </a:spcAft>
            </a:pPr>
            <a:r>
              <a:rPr lang="en-GB" sz="2000"/>
              <a:t>The PAR group checklist helps remove barriers for autistic co-researchers by ensuring fair pay and accessibility, promotes ongoing improvement through reflection, and supports autistic leadership to challenge traditional research hierarchies.</a:t>
            </a:r>
          </a:p>
        </p:txBody>
      </p:sp>
      <p:pic>
        <p:nvPicPr>
          <p:cNvPr id="6" name="Picture 5" descr="A qr code on a white background&#10;&#10;AI-generated content may be incorrect.">
            <a:extLst>
              <a:ext uri="{FF2B5EF4-FFF2-40B4-BE49-F238E27FC236}">
                <a16:creationId xmlns:a16="http://schemas.microsoft.com/office/drawing/2014/main" id="{DF087CD4-5D04-223E-EB4C-71D59CE4D5ED}"/>
              </a:ext>
            </a:extLst>
          </p:cNvPr>
          <p:cNvPicPr>
            <a:picLocks noChangeAspect="1"/>
          </p:cNvPicPr>
          <p:nvPr/>
        </p:nvPicPr>
        <p:blipFill>
          <a:blip r:embed="rId4"/>
          <a:stretch>
            <a:fillRect/>
          </a:stretch>
        </p:blipFill>
        <p:spPr>
          <a:xfrm>
            <a:off x="10301788" y="4877050"/>
            <a:ext cx="1895476" cy="1916530"/>
          </a:xfrm>
          <a:prstGeom prst="rect">
            <a:avLst/>
          </a:prstGeom>
        </p:spPr>
      </p:pic>
    </p:spTree>
    <p:extLst>
      <p:ext uri="{BB962C8B-B14F-4D97-AF65-F5344CB8AC3E}">
        <p14:creationId xmlns:p14="http://schemas.microsoft.com/office/powerpoint/2010/main" val="16078210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C612CA-EC44-336F-4E4F-09DCE1B60D73}"/>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827091F1-E681-A122-B074-A6EC81AC272F}"/>
              </a:ext>
            </a:extLst>
          </p:cNvPr>
          <p:cNvSpPr/>
          <p:nvPr/>
        </p:nvSpPr>
        <p:spPr>
          <a:xfrm>
            <a:off x="0" y="0"/>
            <a:ext cx="12191999" cy="14399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b="1">
                <a:solidFill>
                  <a:schemeClr val="tx1"/>
                </a:solidFill>
              </a:rPr>
              <a:t>Evaluating participation – the PAR group checklist guidance</a:t>
            </a:r>
            <a:endParaRPr lang="en-GB" b="1">
              <a:solidFill>
                <a:schemeClr val="tx1"/>
              </a:solidFill>
            </a:endParaRPr>
          </a:p>
        </p:txBody>
      </p:sp>
      <p:sp>
        <p:nvSpPr>
          <p:cNvPr id="4" name="TextBox 3">
            <a:extLst>
              <a:ext uri="{FF2B5EF4-FFF2-40B4-BE49-F238E27FC236}">
                <a16:creationId xmlns:a16="http://schemas.microsoft.com/office/drawing/2014/main" id="{134B6F99-E748-939E-A6D3-F712A746292D}"/>
              </a:ext>
            </a:extLst>
          </p:cNvPr>
          <p:cNvSpPr txBox="1"/>
          <p:nvPr/>
        </p:nvSpPr>
        <p:spPr>
          <a:xfrm>
            <a:off x="1033670" y="1736035"/>
            <a:ext cx="10789646" cy="5016758"/>
          </a:xfrm>
          <a:prstGeom prst="rect">
            <a:avLst/>
          </a:prstGeom>
          <a:noFill/>
        </p:spPr>
        <p:txBody>
          <a:bodyPr wrap="square" rtlCol="0">
            <a:spAutoFit/>
          </a:bodyPr>
          <a:lstStyle/>
          <a:p>
            <a:r>
              <a:rPr lang="en-GB" sz="2000">
                <a:latin typeface="Arial" panose="020B0604020202020204" pitchFamily="34" charset="0"/>
                <a:cs typeface="Arial" panose="020B0604020202020204" pitchFamily="34" charset="0"/>
              </a:rPr>
              <a:t>The PAR Group Checklist was designed to evaluate best practices for establishing and supporting participatory action research (PAR) groups with autistic individuals. It does not evaluate the extent of participation throughout a project per se, and can be used in conjunction with the ELPART to do this.</a:t>
            </a:r>
          </a:p>
          <a:p>
            <a:endParaRPr lang="en-GB" sz="2000">
              <a:latin typeface="Arial" panose="020B0604020202020204" pitchFamily="34" charset="0"/>
              <a:cs typeface="Arial" panose="020B0604020202020204" pitchFamily="34" charset="0"/>
            </a:endParaRPr>
          </a:p>
          <a:p>
            <a:r>
              <a:rPr lang="en-GB" sz="2000">
                <a:latin typeface="Arial" panose="020B0604020202020204" pitchFamily="34" charset="0"/>
                <a:cs typeface="Arial" panose="020B0604020202020204" pitchFamily="34" charset="0"/>
              </a:rPr>
              <a:t>Recruit participants with relevant lived experience and ensure diverse representation including underrepresented groups.</a:t>
            </a:r>
          </a:p>
          <a:p>
            <a:endParaRPr lang="en-GB" sz="2000">
              <a:latin typeface="Arial" panose="020B0604020202020204" pitchFamily="34" charset="0"/>
              <a:cs typeface="Arial" panose="020B0604020202020204" pitchFamily="34" charset="0"/>
            </a:endParaRPr>
          </a:p>
          <a:p>
            <a:r>
              <a:rPr lang="en-GB" sz="2000">
                <a:latin typeface="Arial" panose="020B0604020202020204" pitchFamily="34" charset="0"/>
                <a:cs typeface="Arial" panose="020B0604020202020204" pitchFamily="34" charset="0"/>
              </a:rPr>
              <a:t>Collaborate with organisations and networks to support inclusive recruitment.</a:t>
            </a:r>
          </a:p>
          <a:p>
            <a:endParaRPr lang="en-GB" sz="2000">
              <a:latin typeface="Arial" panose="020B0604020202020204" pitchFamily="34" charset="0"/>
              <a:cs typeface="Arial" panose="020B0604020202020204" pitchFamily="34" charset="0"/>
            </a:endParaRPr>
          </a:p>
          <a:p>
            <a:r>
              <a:rPr lang="en-GB" sz="2000">
                <a:latin typeface="Arial" panose="020B0604020202020204" pitchFamily="34" charset="0"/>
                <a:cs typeface="Arial" panose="020B0604020202020204" pitchFamily="34" charset="0"/>
              </a:rPr>
              <a:t>Provide clear, accessible information on group aims, roles, expected time commitments, and compensation.</a:t>
            </a:r>
          </a:p>
          <a:p>
            <a:endParaRPr lang="en-GB" sz="2000">
              <a:latin typeface="Arial" panose="020B0604020202020204" pitchFamily="34" charset="0"/>
              <a:cs typeface="Arial" panose="020B0604020202020204" pitchFamily="34" charset="0"/>
            </a:endParaRPr>
          </a:p>
          <a:p>
            <a:r>
              <a:rPr lang="en-GB" sz="2000">
                <a:latin typeface="Arial" panose="020B0604020202020204" pitchFamily="34" charset="0"/>
                <a:cs typeface="Arial" panose="020B0604020202020204" pitchFamily="34" charset="0"/>
              </a:rPr>
              <a:t>Allow members to choose their preferred level of involvement and be transparent about how their input will influence decisions.</a:t>
            </a:r>
          </a:p>
          <a:p>
            <a:endParaRPr lang="en-GB" sz="2000"/>
          </a:p>
        </p:txBody>
      </p:sp>
      <p:sp>
        <p:nvSpPr>
          <p:cNvPr id="6" name="TextBox 5">
            <a:extLst>
              <a:ext uri="{FF2B5EF4-FFF2-40B4-BE49-F238E27FC236}">
                <a16:creationId xmlns:a16="http://schemas.microsoft.com/office/drawing/2014/main" id="{83C82F00-3F1E-506A-0625-E23B84B5C9A7}"/>
              </a:ext>
            </a:extLst>
          </p:cNvPr>
          <p:cNvSpPr txBox="1"/>
          <p:nvPr/>
        </p:nvSpPr>
        <p:spPr>
          <a:xfrm>
            <a:off x="368684" y="1736035"/>
            <a:ext cx="523462" cy="4524315"/>
          </a:xfrm>
          <a:prstGeom prst="rect">
            <a:avLst/>
          </a:prstGeom>
          <a:noFill/>
        </p:spPr>
        <p:txBody>
          <a:bodyPr wrap="square" rtlCol="0">
            <a:spAutoFit/>
          </a:bodyPr>
          <a:lstStyle/>
          <a:p>
            <a:r>
              <a:rPr lang="en-GB">
                <a:latin typeface="Arial" panose="020B0604020202020204" pitchFamily="34" charset="0"/>
                <a:cs typeface="Arial" panose="020B0604020202020204" pitchFamily="34" charset="0"/>
              </a:rPr>
              <a:t>✅</a:t>
            </a:r>
          </a:p>
          <a:p>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a:t>
            </a:r>
          </a:p>
          <a:p>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a:t>
            </a:r>
          </a:p>
          <a:p>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a:t>
            </a:r>
          </a:p>
          <a:p>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a:t>
            </a:r>
            <a:endParaRPr lang="en-GB"/>
          </a:p>
        </p:txBody>
      </p:sp>
    </p:spTree>
    <p:extLst>
      <p:ext uri="{BB962C8B-B14F-4D97-AF65-F5344CB8AC3E}">
        <p14:creationId xmlns:p14="http://schemas.microsoft.com/office/powerpoint/2010/main" val="23395083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1EA638-02B8-B601-16F3-DEB01BA61CF0}"/>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E68D3F3F-F3DF-D06E-A795-6C3AA92D0FCF}"/>
              </a:ext>
            </a:extLst>
          </p:cNvPr>
          <p:cNvSpPr/>
          <p:nvPr/>
        </p:nvSpPr>
        <p:spPr>
          <a:xfrm>
            <a:off x="0" y="0"/>
            <a:ext cx="12191999" cy="14399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b="1">
                <a:solidFill>
                  <a:schemeClr val="tx1"/>
                </a:solidFill>
              </a:rPr>
              <a:t>Evaluating participation – the PAR group checklist guidance</a:t>
            </a:r>
            <a:endParaRPr lang="en-GB" b="1">
              <a:solidFill>
                <a:schemeClr val="tx1"/>
              </a:solidFill>
            </a:endParaRPr>
          </a:p>
        </p:txBody>
      </p:sp>
      <p:sp>
        <p:nvSpPr>
          <p:cNvPr id="4" name="TextBox 3">
            <a:extLst>
              <a:ext uri="{FF2B5EF4-FFF2-40B4-BE49-F238E27FC236}">
                <a16:creationId xmlns:a16="http://schemas.microsoft.com/office/drawing/2014/main" id="{1E50A0E1-5770-1D2C-04B7-1B8A41B37AA0}"/>
              </a:ext>
            </a:extLst>
          </p:cNvPr>
          <p:cNvSpPr txBox="1"/>
          <p:nvPr/>
        </p:nvSpPr>
        <p:spPr>
          <a:xfrm>
            <a:off x="1126435" y="1630018"/>
            <a:ext cx="10416208" cy="5324535"/>
          </a:xfrm>
          <a:prstGeom prst="rect">
            <a:avLst/>
          </a:prstGeom>
          <a:noFill/>
        </p:spPr>
        <p:txBody>
          <a:bodyPr wrap="square" lIns="91440" tIns="45720" rIns="91440" bIns="45720" rtlCol="0" anchor="t">
            <a:spAutoFit/>
          </a:bodyPr>
          <a:lstStyle/>
          <a:p>
            <a:r>
              <a:rPr lang="en-GB" sz="2000">
                <a:latin typeface="Arial" panose="020B0604020202020204" pitchFamily="34" charset="0"/>
                <a:cs typeface="Arial" panose="020B0604020202020204" pitchFamily="34" charset="0"/>
              </a:rPr>
              <a:t>Establish shared ethical principles and openly discuss researcher positionality and power dynamics.</a:t>
            </a:r>
          </a:p>
          <a:p>
            <a:endParaRPr lang="en-GB" sz="2000">
              <a:latin typeface="Arial" panose="020B0604020202020204" pitchFamily="34" charset="0"/>
              <a:cs typeface="Arial" panose="020B0604020202020204" pitchFamily="34" charset="0"/>
            </a:endParaRPr>
          </a:p>
          <a:p>
            <a:r>
              <a:rPr lang="en-GB" sz="2000">
                <a:latin typeface="Arial" panose="020B0604020202020204" pitchFamily="34" charset="0"/>
                <a:cs typeface="Arial" panose="020B0604020202020204" pitchFamily="34" charset="0"/>
              </a:rPr>
              <a:t>Agree on inclusive and respectful language, allowing the group to decide on preferred terminology.</a:t>
            </a:r>
          </a:p>
          <a:p>
            <a:endParaRPr lang="en-GB" sz="2000">
              <a:latin typeface="Arial" panose="020B0604020202020204" pitchFamily="34" charset="0"/>
              <a:cs typeface="Arial" panose="020B0604020202020204" pitchFamily="34" charset="0"/>
            </a:endParaRPr>
          </a:p>
          <a:p>
            <a:r>
              <a:rPr lang="en-GB" sz="2000">
                <a:latin typeface="Arial" panose="020B0604020202020204" pitchFamily="34" charset="0"/>
                <a:cs typeface="Arial" panose="020B0604020202020204" pitchFamily="34" charset="0"/>
              </a:rPr>
              <a:t>Build relationships based on trust, mutual respect, and open communication through active listening and regular feedback.</a:t>
            </a:r>
          </a:p>
          <a:p>
            <a:endParaRPr lang="en-GB" sz="2000">
              <a:latin typeface="Arial" panose="020B0604020202020204" pitchFamily="34" charset="0"/>
              <a:cs typeface="Arial" panose="020B0604020202020204" pitchFamily="34" charset="0"/>
            </a:endParaRPr>
          </a:p>
          <a:p>
            <a:r>
              <a:rPr lang="en-GB" sz="2000">
                <a:latin typeface="Arial" panose="020B0604020202020204" pitchFamily="34" charset="0"/>
                <a:cs typeface="Arial" panose="020B0604020202020204" pitchFamily="34" charset="0"/>
              </a:rPr>
              <a:t>Not a tick box exercise </a:t>
            </a:r>
          </a:p>
          <a:p>
            <a:endParaRPr lang="en-GB" sz="2000">
              <a:latin typeface="Arial" panose="020B0604020202020204" pitchFamily="34" charset="0"/>
              <a:cs typeface="Arial" panose="020B0604020202020204" pitchFamily="34" charset="0"/>
            </a:endParaRPr>
          </a:p>
          <a:p>
            <a:r>
              <a:rPr lang="en-GB" sz="2000">
                <a:latin typeface="Arial"/>
                <a:cs typeface="Arial"/>
              </a:rPr>
              <a:t>To be used throughout the process rather than at the end</a:t>
            </a:r>
          </a:p>
          <a:p>
            <a:endParaRPr lang="en-GB" sz="2000">
              <a:latin typeface="Arial" panose="020B0604020202020204" pitchFamily="34" charset="0"/>
              <a:cs typeface="Arial" panose="020B0604020202020204" pitchFamily="34" charset="0"/>
            </a:endParaRPr>
          </a:p>
          <a:p>
            <a:r>
              <a:rPr lang="en-GB" sz="2000">
                <a:latin typeface="Arial" panose="020B0604020202020204" pitchFamily="34" charset="0"/>
                <a:cs typeface="Arial" panose="020B0604020202020204" pitchFamily="34" charset="0"/>
              </a:rPr>
              <a:t>Completed by all members of research team</a:t>
            </a:r>
          </a:p>
          <a:p>
            <a:endParaRPr lang="en-GB" sz="2000"/>
          </a:p>
          <a:p>
            <a:endParaRPr lang="en-GB" sz="2000"/>
          </a:p>
          <a:p>
            <a:endParaRPr lang="en-GB" sz="2000"/>
          </a:p>
        </p:txBody>
      </p:sp>
      <p:sp>
        <p:nvSpPr>
          <p:cNvPr id="2" name="TextBox 1">
            <a:extLst>
              <a:ext uri="{FF2B5EF4-FFF2-40B4-BE49-F238E27FC236}">
                <a16:creationId xmlns:a16="http://schemas.microsoft.com/office/drawing/2014/main" id="{03FBDD3E-A68B-DEB5-EFF1-49C25CFDFBD5}"/>
              </a:ext>
            </a:extLst>
          </p:cNvPr>
          <p:cNvSpPr txBox="1"/>
          <p:nvPr/>
        </p:nvSpPr>
        <p:spPr>
          <a:xfrm>
            <a:off x="496956" y="1736035"/>
            <a:ext cx="523462" cy="4247317"/>
          </a:xfrm>
          <a:prstGeom prst="rect">
            <a:avLst/>
          </a:prstGeom>
          <a:noFill/>
        </p:spPr>
        <p:txBody>
          <a:bodyPr wrap="square" rtlCol="0">
            <a:spAutoFit/>
          </a:bodyPr>
          <a:lstStyle/>
          <a:p>
            <a:r>
              <a:rPr lang="en-GB">
                <a:latin typeface="Arial" panose="020B0604020202020204" pitchFamily="34" charset="0"/>
                <a:cs typeface="Arial" panose="020B0604020202020204" pitchFamily="34" charset="0"/>
              </a:rPr>
              <a:t>✅</a:t>
            </a:r>
          </a:p>
          <a:p>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a:t>
            </a:r>
          </a:p>
          <a:p>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a:t>
            </a:r>
          </a:p>
          <a:p>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a:t>
            </a:r>
          </a:p>
          <a:p>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a:t>
            </a:r>
          </a:p>
          <a:p>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a:t>
            </a:r>
            <a:endParaRPr lang="en-GB"/>
          </a:p>
        </p:txBody>
      </p:sp>
    </p:spTree>
    <p:extLst>
      <p:ext uri="{BB962C8B-B14F-4D97-AF65-F5344CB8AC3E}">
        <p14:creationId xmlns:p14="http://schemas.microsoft.com/office/powerpoint/2010/main" val="22659122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descr="Right pointing backhand index outline">
            <a:extLst>
              <a:ext uri="{FF2B5EF4-FFF2-40B4-BE49-F238E27FC236}">
                <a16:creationId xmlns:a16="http://schemas.microsoft.com/office/drawing/2014/main" id="{5B5491DB-200F-65C4-343A-EF0545708C6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5279" y="2374780"/>
            <a:ext cx="2673078" cy="2673078"/>
          </a:xfrm>
          <a:prstGeom prst="rect">
            <a:avLst/>
          </a:prstGeom>
        </p:spPr>
      </p:pic>
      <p:sp>
        <p:nvSpPr>
          <p:cNvPr id="3" name="Content Placeholder 2">
            <a:extLst>
              <a:ext uri="{FF2B5EF4-FFF2-40B4-BE49-F238E27FC236}">
                <a16:creationId xmlns:a16="http://schemas.microsoft.com/office/drawing/2014/main" id="{36050EBF-1530-62C3-89FF-E06F16399A20}"/>
              </a:ext>
            </a:extLst>
          </p:cNvPr>
          <p:cNvSpPr>
            <a:spLocks noGrp="1"/>
          </p:cNvSpPr>
          <p:nvPr>
            <p:ph idx="1"/>
          </p:nvPr>
        </p:nvSpPr>
        <p:spPr>
          <a:xfrm>
            <a:off x="3922643" y="1842052"/>
            <a:ext cx="7428756" cy="4533348"/>
          </a:xfrm>
        </p:spPr>
        <p:txBody>
          <a:bodyPr anchor="t">
            <a:normAutofit fontScale="85000" lnSpcReduction="10000"/>
          </a:bodyPr>
          <a:lstStyle/>
          <a:p>
            <a:pPr marL="0" indent="0">
              <a:buNone/>
            </a:pPr>
            <a:r>
              <a:rPr lang="en-GB" sz="2600"/>
              <a:t>Many barriers to participation are systemic—time, cost, senior staff attitudes, and research culture. These tools help highlight such issues and the need for broader action. Attitudinal and cultural shifts are also essential.</a:t>
            </a:r>
          </a:p>
          <a:p>
            <a:endParaRPr lang="en-GB" sz="2600"/>
          </a:p>
          <a:p>
            <a:pPr marL="0" indent="0">
              <a:buNone/>
            </a:pPr>
            <a:r>
              <a:rPr lang="en-GB" sz="2600"/>
              <a:t>The extent to which power can be shared varies by project context (Pickard et al., 2022; Redman et al., 2021). As Bellingham et al. (2023) note, projects with limited participation or lower PAR checklist scores still have value, offering a starting point for deeper involvement. However, we must remain mindful of their limitations and be transparent about the level of autistic participation—this evaluation framework supports such transparency.</a:t>
            </a:r>
          </a:p>
          <a:p>
            <a:endParaRPr lang="en-GB" sz="1400"/>
          </a:p>
        </p:txBody>
      </p:sp>
      <p:sp>
        <p:nvSpPr>
          <p:cNvPr id="6" name="Rectangle 5">
            <a:extLst>
              <a:ext uri="{FF2B5EF4-FFF2-40B4-BE49-F238E27FC236}">
                <a16:creationId xmlns:a16="http://schemas.microsoft.com/office/drawing/2014/main" id="{5081D252-4C67-07CD-5FB1-FF475EA86DDB}"/>
              </a:ext>
            </a:extLst>
          </p:cNvPr>
          <p:cNvSpPr/>
          <p:nvPr/>
        </p:nvSpPr>
        <p:spPr>
          <a:xfrm>
            <a:off x="-2" y="-2796"/>
            <a:ext cx="12192000" cy="14399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b="1">
                <a:solidFill>
                  <a:schemeClr val="tx1"/>
                </a:solidFill>
              </a:rPr>
              <a:t>Points to note</a:t>
            </a:r>
          </a:p>
        </p:txBody>
      </p:sp>
      <p:pic>
        <p:nvPicPr>
          <p:cNvPr id="4" name="Graphic 3" descr="Stopwatch 75% outline">
            <a:extLst>
              <a:ext uri="{FF2B5EF4-FFF2-40B4-BE49-F238E27FC236}">
                <a16:creationId xmlns:a16="http://schemas.microsoft.com/office/drawing/2014/main" id="{41E2C368-5078-DA84-5B34-860153E934B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008242" y="1828800"/>
            <a:ext cx="914400" cy="914400"/>
          </a:xfrm>
          <a:prstGeom prst="rect">
            <a:avLst/>
          </a:prstGeom>
        </p:spPr>
      </p:pic>
      <p:pic>
        <p:nvPicPr>
          <p:cNvPr id="11" name="Graphic 10" descr="Muscular arm outline">
            <a:extLst>
              <a:ext uri="{FF2B5EF4-FFF2-40B4-BE49-F238E27FC236}">
                <a16:creationId xmlns:a16="http://schemas.microsoft.com/office/drawing/2014/main" id="{A2430046-E57C-35B4-6D23-1E959082891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975112" y="3626777"/>
            <a:ext cx="947530" cy="947530"/>
          </a:xfrm>
          <a:prstGeom prst="rect">
            <a:avLst/>
          </a:prstGeom>
        </p:spPr>
      </p:pic>
    </p:spTree>
    <p:extLst>
      <p:ext uri="{BB962C8B-B14F-4D97-AF65-F5344CB8AC3E}">
        <p14:creationId xmlns:p14="http://schemas.microsoft.com/office/powerpoint/2010/main" val="23485594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8E4E4B6-CC21-09DF-DD62-C077F1509100}"/>
              </a:ext>
            </a:extLst>
          </p:cNvPr>
          <p:cNvSpPr/>
          <p:nvPr/>
        </p:nvSpPr>
        <p:spPr>
          <a:xfrm>
            <a:off x="0" y="1"/>
            <a:ext cx="12192000" cy="14399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b="1">
                <a:solidFill>
                  <a:schemeClr val="tx1"/>
                </a:solidFill>
              </a:rPr>
              <a:t>Links to journal and website</a:t>
            </a:r>
            <a:endParaRPr lang="en-GB" b="1">
              <a:solidFill>
                <a:schemeClr val="tx1"/>
              </a:solidFill>
            </a:endParaRPr>
          </a:p>
        </p:txBody>
      </p:sp>
      <p:pic>
        <p:nvPicPr>
          <p:cNvPr id="2" name="Graphic 1" descr="Cheers with solid fill">
            <a:extLst>
              <a:ext uri="{FF2B5EF4-FFF2-40B4-BE49-F238E27FC236}">
                <a16:creationId xmlns:a16="http://schemas.microsoft.com/office/drawing/2014/main" id="{DB9CAFA6-D8B1-EE5C-6F50-3E3826628A7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5800" y="262759"/>
            <a:ext cx="914400" cy="914400"/>
          </a:xfrm>
          <a:prstGeom prst="rect">
            <a:avLst/>
          </a:prstGeom>
        </p:spPr>
      </p:pic>
      <p:sp>
        <p:nvSpPr>
          <p:cNvPr id="9" name="TextBox 8">
            <a:extLst>
              <a:ext uri="{FF2B5EF4-FFF2-40B4-BE49-F238E27FC236}">
                <a16:creationId xmlns:a16="http://schemas.microsoft.com/office/drawing/2014/main" id="{44E51359-1434-4817-DCA8-D5F18988DC8E}"/>
              </a:ext>
            </a:extLst>
          </p:cNvPr>
          <p:cNvSpPr txBox="1"/>
          <p:nvPr/>
        </p:nvSpPr>
        <p:spPr>
          <a:xfrm>
            <a:off x="6325244" y="1454940"/>
            <a:ext cx="3797025" cy="830997"/>
          </a:xfrm>
          <a:prstGeom prst="rect">
            <a:avLst/>
          </a:prstGeom>
          <a:noFill/>
        </p:spPr>
        <p:txBody>
          <a:bodyPr wrap="square" rtlCol="0">
            <a:spAutoFit/>
          </a:bodyPr>
          <a:lstStyle/>
          <a:p>
            <a:r>
              <a:rPr lang="en-GB" sz="2400"/>
              <a:t>Please scan the QR code to access our recent preprint</a:t>
            </a:r>
          </a:p>
        </p:txBody>
      </p:sp>
      <p:sp>
        <p:nvSpPr>
          <p:cNvPr id="10" name="TextBox 9">
            <a:extLst>
              <a:ext uri="{FF2B5EF4-FFF2-40B4-BE49-F238E27FC236}">
                <a16:creationId xmlns:a16="http://schemas.microsoft.com/office/drawing/2014/main" id="{5C4092E4-761C-C984-81D1-CAB187BF829F}"/>
              </a:ext>
            </a:extLst>
          </p:cNvPr>
          <p:cNvSpPr txBox="1"/>
          <p:nvPr/>
        </p:nvSpPr>
        <p:spPr>
          <a:xfrm>
            <a:off x="477078" y="2504661"/>
            <a:ext cx="1908313" cy="3416320"/>
          </a:xfrm>
          <a:prstGeom prst="rect">
            <a:avLst/>
          </a:prstGeom>
          <a:noFill/>
        </p:spPr>
        <p:txBody>
          <a:bodyPr wrap="square" rtlCol="0">
            <a:spAutoFit/>
          </a:bodyPr>
          <a:lstStyle/>
          <a:p>
            <a:r>
              <a:rPr lang="en-GB" sz="2400"/>
              <a:t>Both tools available at: </a:t>
            </a:r>
            <a:r>
              <a:rPr lang="en-GB" sz="2400">
                <a:hlinkClick r:id="rId5"/>
              </a:rPr>
              <a:t>https://warwick.ac.uk/fac/sci/psych/research/autism/</a:t>
            </a:r>
            <a:r>
              <a:rPr lang="en-GB" sz="2400"/>
              <a:t> </a:t>
            </a:r>
          </a:p>
          <a:p>
            <a:endParaRPr lang="en-GB" sz="2400"/>
          </a:p>
          <a:p>
            <a:endParaRPr lang="en-GB" sz="2400"/>
          </a:p>
        </p:txBody>
      </p:sp>
      <p:pic>
        <p:nvPicPr>
          <p:cNvPr id="5" name="Picture 4">
            <a:extLst>
              <a:ext uri="{FF2B5EF4-FFF2-40B4-BE49-F238E27FC236}">
                <a16:creationId xmlns:a16="http://schemas.microsoft.com/office/drawing/2014/main" id="{44936072-CF71-B743-4EF1-F18408AAA917}"/>
              </a:ext>
            </a:extLst>
          </p:cNvPr>
          <p:cNvPicPr>
            <a:picLocks noChangeAspect="1"/>
          </p:cNvPicPr>
          <p:nvPr/>
        </p:nvPicPr>
        <p:blipFill>
          <a:blip r:embed="rId6"/>
          <a:stretch>
            <a:fillRect/>
          </a:stretch>
        </p:blipFill>
        <p:spPr>
          <a:xfrm>
            <a:off x="2379364" y="2679187"/>
            <a:ext cx="3371021" cy="3447634"/>
          </a:xfrm>
          <a:prstGeom prst="rect">
            <a:avLst/>
          </a:prstGeom>
        </p:spPr>
      </p:pic>
      <p:sp>
        <p:nvSpPr>
          <p:cNvPr id="6" name="TextBox 5">
            <a:extLst>
              <a:ext uri="{FF2B5EF4-FFF2-40B4-BE49-F238E27FC236}">
                <a16:creationId xmlns:a16="http://schemas.microsoft.com/office/drawing/2014/main" id="{A965DBDC-B31C-EE64-9B7A-13C82D887159}"/>
              </a:ext>
            </a:extLst>
          </p:cNvPr>
          <p:cNvSpPr txBox="1"/>
          <p:nvPr/>
        </p:nvSpPr>
        <p:spPr>
          <a:xfrm>
            <a:off x="3262277" y="1469359"/>
            <a:ext cx="2796209" cy="830997"/>
          </a:xfrm>
          <a:prstGeom prst="rect">
            <a:avLst/>
          </a:prstGeom>
          <a:noFill/>
        </p:spPr>
        <p:txBody>
          <a:bodyPr wrap="square" lIns="91440" tIns="45720" rIns="91440" bIns="45720" rtlCol="0" anchor="t">
            <a:spAutoFit/>
          </a:bodyPr>
          <a:lstStyle/>
          <a:p>
            <a:r>
              <a:rPr lang="en-GB" sz="2400"/>
              <a:t>Website</a:t>
            </a:r>
          </a:p>
          <a:p>
            <a:endParaRPr lang="en-GB" sz="2400"/>
          </a:p>
        </p:txBody>
      </p:sp>
      <p:pic>
        <p:nvPicPr>
          <p:cNvPr id="3" name="Picture 2" descr="A qr code on a white background&#10;&#10;AI-generated content may be incorrect.">
            <a:extLst>
              <a:ext uri="{FF2B5EF4-FFF2-40B4-BE49-F238E27FC236}">
                <a16:creationId xmlns:a16="http://schemas.microsoft.com/office/drawing/2014/main" id="{F7B107F8-BE22-977D-5006-277E4525EDB8}"/>
              </a:ext>
            </a:extLst>
          </p:cNvPr>
          <p:cNvPicPr>
            <a:picLocks noChangeAspect="1"/>
          </p:cNvPicPr>
          <p:nvPr/>
        </p:nvPicPr>
        <p:blipFill>
          <a:blip r:embed="rId7"/>
          <a:stretch>
            <a:fillRect/>
          </a:stretch>
        </p:blipFill>
        <p:spPr>
          <a:xfrm>
            <a:off x="6534530" y="2543530"/>
            <a:ext cx="3877700" cy="3708742"/>
          </a:xfrm>
          <a:prstGeom prst="rect">
            <a:avLst/>
          </a:prstGeom>
        </p:spPr>
      </p:pic>
    </p:spTree>
    <p:extLst>
      <p:ext uri="{BB962C8B-B14F-4D97-AF65-F5344CB8AC3E}">
        <p14:creationId xmlns:p14="http://schemas.microsoft.com/office/powerpoint/2010/main" val="26202946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84D45-9A94-205B-1D94-61795C4470DC}"/>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9A68C303-8BDB-3900-8B58-05A8B35E6A19}"/>
              </a:ext>
            </a:extLst>
          </p:cNvPr>
          <p:cNvSpPr>
            <a:spLocks noGrp="1"/>
          </p:cNvSpPr>
          <p:nvPr>
            <p:ph type="subTitle" idx="1"/>
          </p:nvPr>
        </p:nvSpPr>
        <p:spPr>
          <a:xfrm>
            <a:off x="499730" y="1616149"/>
            <a:ext cx="11450970" cy="5114260"/>
          </a:xfrm>
        </p:spPr>
        <p:txBody>
          <a:bodyPr>
            <a:noAutofit/>
          </a:bodyPr>
          <a:lstStyle/>
          <a:p>
            <a:pPr marL="342900" indent="-342900" algn="l">
              <a:lnSpc>
                <a:spcPts val="2000"/>
              </a:lnSpc>
              <a:spcAft>
                <a:spcPts val="1100"/>
              </a:spcAft>
              <a:buFont typeface="Wingdings" panose="05000000000000000000" pitchFamily="2" charset="2"/>
              <a:buChar char="ü"/>
            </a:pPr>
            <a:r>
              <a:rPr lang="en-US" sz="2100"/>
              <a:t>Establish early in the research/service development process and consider how you can coproduce across the stages of research/throughout the service </a:t>
            </a:r>
          </a:p>
          <a:p>
            <a:pPr marL="342900" indent="-342900" algn="l">
              <a:lnSpc>
                <a:spcPts val="2000"/>
              </a:lnSpc>
              <a:spcAft>
                <a:spcPts val="1100"/>
              </a:spcAft>
              <a:buFont typeface="Wingdings" panose="05000000000000000000" pitchFamily="2" charset="2"/>
              <a:buChar char="ü"/>
            </a:pPr>
            <a:r>
              <a:rPr lang="en-US" sz="2100"/>
              <a:t>Be clear on expectations - these may change over time so be flexible</a:t>
            </a:r>
          </a:p>
          <a:p>
            <a:pPr marL="342900" indent="-342900" algn="l">
              <a:lnSpc>
                <a:spcPts val="2000"/>
              </a:lnSpc>
              <a:spcAft>
                <a:spcPts val="1100"/>
              </a:spcAft>
              <a:buFont typeface="Wingdings" panose="05000000000000000000" pitchFamily="2" charset="2"/>
              <a:buChar char="ü"/>
            </a:pPr>
            <a:r>
              <a:rPr lang="en-US" sz="2100"/>
              <a:t>Develop creative and innovative methods</a:t>
            </a:r>
          </a:p>
          <a:p>
            <a:pPr marL="342900" indent="-342900" algn="l">
              <a:lnSpc>
                <a:spcPts val="2000"/>
              </a:lnSpc>
              <a:spcAft>
                <a:spcPts val="1100"/>
              </a:spcAft>
              <a:buFont typeface="Wingdings" panose="05000000000000000000" pitchFamily="2" charset="2"/>
              <a:buChar char="ü"/>
            </a:pPr>
            <a:r>
              <a:rPr lang="en-US" sz="2100"/>
              <a:t>Avoid tokenistic involvement – what can participants get from involvement? i.e. coproduce webinars, journals </a:t>
            </a:r>
          </a:p>
          <a:p>
            <a:pPr marL="342900" indent="-342900" algn="l">
              <a:lnSpc>
                <a:spcPts val="2000"/>
              </a:lnSpc>
              <a:spcAft>
                <a:spcPts val="1100"/>
              </a:spcAft>
              <a:buFont typeface="Wingdings" panose="05000000000000000000" pitchFamily="2" charset="2"/>
              <a:buChar char="ü"/>
            </a:pPr>
            <a:r>
              <a:rPr lang="en-US" sz="2100"/>
              <a:t>Coproduction is about relationships so spend time on developing open, trusting and positive</a:t>
            </a:r>
          </a:p>
          <a:p>
            <a:pPr marL="342900" indent="-342900" algn="l">
              <a:lnSpc>
                <a:spcPts val="2000"/>
              </a:lnSpc>
              <a:spcAft>
                <a:spcPts val="1100"/>
              </a:spcAft>
              <a:buFont typeface="Wingdings" panose="05000000000000000000" pitchFamily="2" charset="2"/>
              <a:buChar char="ü"/>
            </a:pPr>
            <a:r>
              <a:rPr lang="en-US" sz="2100"/>
              <a:t>Reflect continuously and be aware of power</a:t>
            </a:r>
          </a:p>
          <a:p>
            <a:pPr marL="342900" indent="-342900" algn="l">
              <a:lnSpc>
                <a:spcPts val="2000"/>
              </a:lnSpc>
              <a:spcAft>
                <a:spcPts val="1100"/>
              </a:spcAft>
              <a:buFont typeface="Wingdings" panose="05000000000000000000" pitchFamily="2" charset="2"/>
              <a:buChar char="ü"/>
            </a:pPr>
            <a:r>
              <a:rPr lang="en-US" sz="2100"/>
              <a:t>Be ready for challenges and misunderstandings around coproduction</a:t>
            </a:r>
          </a:p>
          <a:p>
            <a:pPr marL="342900" indent="-342900" algn="l">
              <a:lnSpc>
                <a:spcPts val="2000"/>
              </a:lnSpc>
              <a:spcAft>
                <a:spcPts val="1100"/>
              </a:spcAft>
              <a:buFont typeface="Wingdings" panose="05000000000000000000" pitchFamily="2" charset="2"/>
              <a:buChar char="ü"/>
            </a:pPr>
            <a:r>
              <a:rPr lang="en-US" sz="2100"/>
              <a:t>Implement reasonable adjustments – be flexible – everyone’s needs are different!</a:t>
            </a:r>
          </a:p>
          <a:p>
            <a:pPr marL="342900" indent="-342900" algn="l">
              <a:lnSpc>
                <a:spcPts val="2000"/>
              </a:lnSpc>
              <a:spcAft>
                <a:spcPts val="1100"/>
              </a:spcAft>
              <a:buFont typeface="Wingdings" panose="05000000000000000000" pitchFamily="2" charset="2"/>
              <a:buChar char="ü"/>
            </a:pPr>
            <a:r>
              <a:rPr lang="en-US" sz="2100"/>
              <a:t>Pay participants for their time</a:t>
            </a:r>
          </a:p>
          <a:p>
            <a:pPr marL="342900" indent="-342900" algn="l">
              <a:lnSpc>
                <a:spcPts val="2000"/>
              </a:lnSpc>
              <a:spcAft>
                <a:spcPts val="1100"/>
              </a:spcAft>
              <a:buFont typeface="Wingdings" panose="05000000000000000000" pitchFamily="2" charset="2"/>
              <a:buChar char="ü"/>
            </a:pPr>
            <a:r>
              <a:rPr lang="en-US" sz="2100"/>
              <a:t>Ask participants what level of involvement they would like from the start – participants may not want the same level of involvement as you want them to have!</a:t>
            </a:r>
          </a:p>
          <a:p>
            <a:pPr marL="342900" indent="-342900" algn="l">
              <a:lnSpc>
                <a:spcPts val="2000"/>
              </a:lnSpc>
              <a:spcAft>
                <a:spcPts val="1100"/>
              </a:spcAft>
              <a:buFont typeface="Wingdings" panose="05000000000000000000" pitchFamily="2" charset="2"/>
              <a:buChar char="ü"/>
            </a:pPr>
            <a:r>
              <a:rPr lang="en-US" sz="2100"/>
              <a:t>Researchers themselves should be participants to get a rounded view</a:t>
            </a:r>
            <a:endParaRPr lang="en-GB" sz="2100"/>
          </a:p>
        </p:txBody>
      </p:sp>
      <p:sp>
        <p:nvSpPr>
          <p:cNvPr id="4" name="Rectangle 3">
            <a:extLst>
              <a:ext uri="{FF2B5EF4-FFF2-40B4-BE49-F238E27FC236}">
                <a16:creationId xmlns:a16="http://schemas.microsoft.com/office/drawing/2014/main" id="{D14456C1-F602-16AD-01D1-E02D4105C230}"/>
              </a:ext>
            </a:extLst>
          </p:cNvPr>
          <p:cNvSpPr/>
          <p:nvPr/>
        </p:nvSpPr>
        <p:spPr>
          <a:xfrm>
            <a:off x="0" y="0"/>
            <a:ext cx="12192000" cy="14399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b="1">
                <a:solidFill>
                  <a:schemeClr val="tx1"/>
                </a:solidFill>
              </a:rPr>
              <a:t>Tips for coproduction</a:t>
            </a:r>
          </a:p>
        </p:txBody>
      </p:sp>
      <p:pic>
        <p:nvPicPr>
          <p:cNvPr id="2" name="Graphic 1" descr="Lights On with solid fill">
            <a:extLst>
              <a:ext uri="{FF2B5EF4-FFF2-40B4-BE49-F238E27FC236}">
                <a16:creationId xmlns:a16="http://schemas.microsoft.com/office/drawing/2014/main" id="{2331551F-2056-0C7A-7618-F0A264486C6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848754" y="270679"/>
            <a:ext cx="914400" cy="914400"/>
          </a:xfrm>
          <a:prstGeom prst="rect">
            <a:avLst/>
          </a:prstGeom>
        </p:spPr>
      </p:pic>
      <p:pic>
        <p:nvPicPr>
          <p:cNvPr id="6" name="Graphic 5" descr="Lights On with solid fill">
            <a:extLst>
              <a:ext uri="{FF2B5EF4-FFF2-40B4-BE49-F238E27FC236}">
                <a16:creationId xmlns:a16="http://schemas.microsoft.com/office/drawing/2014/main" id="{C3807E79-CD0F-7686-9B69-5F45E40DE03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18" y="156433"/>
            <a:ext cx="914400" cy="914400"/>
          </a:xfrm>
          <a:prstGeom prst="rect">
            <a:avLst/>
          </a:prstGeom>
        </p:spPr>
      </p:pic>
    </p:spTree>
    <p:extLst>
      <p:ext uri="{BB962C8B-B14F-4D97-AF65-F5344CB8AC3E}">
        <p14:creationId xmlns:p14="http://schemas.microsoft.com/office/powerpoint/2010/main" val="19133402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Text, whiteboard&#10;&#10;Description automatically generated">
            <a:extLst>
              <a:ext uri="{FF2B5EF4-FFF2-40B4-BE49-F238E27FC236}">
                <a16:creationId xmlns:a16="http://schemas.microsoft.com/office/drawing/2014/main" id="{562EC9A4-99F6-4AF1-8860-433A2406E1DA}"/>
              </a:ext>
            </a:extLst>
          </p:cNvPr>
          <p:cNvPicPr>
            <a:picLocks noGrp="1" noChangeAspect="1"/>
          </p:cNvPicPr>
          <p:nvPr>
            <p:ph idx="1"/>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b="15746"/>
          <a:stretch/>
        </p:blipFill>
        <p:spPr>
          <a:xfrm>
            <a:off x="3289300" y="1530178"/>
            <a:ext cx="5291667" cy="2976008"/>
          </a:xfrm>
          <a:prstGeom prst="rect">
            <a:avLst/>
          </a:prstGeom>
        </p:spPr>
      </p:pic>
      <p:sp>
        <p:nvSpPr>
          <p:cNvPr id="6" name="TextBox 5">
            <a:extLst>
              <a:ext uri="{FF2B5EF4-FFF2-40B4-BE49-F238E27FC236}">
                <a16:creationId xmlns:a16="http://schemas.microsoft.com/office/drawing/2014/main" id="{73497664-B415-406A-8FCC-6E8BCF88ADD0}"/>
              </a:ext>
            </a:extLst>
          </p:cNvPr>
          <p:cNvSpPr txBox="1"/>
          <p:nvPr/>
        </p:nvSpPr>
        <p:spPr>
          <a:xfrm>
            <a:off x="9241490" y="4716949"/>
            <a:ext cx="2307042" cy="200055"/>
          </a:xfrm>
          <a:prstGeom prst="rect">
            <a:avLst/>
          </a:prstGeom>
          <a:solidFill>
            <a:srgbClr val="000000"/>
          </a:solidFill>
        </p:spPr>
        <p:txBody>
          <a:bodyPr wrap="none" rtlCol="0">
            <a:spAutoFit/>
          </a:bodyPr>
          <a:lstStyle/>
          <a:p>
            <a:pPr algn="r">
              <a:spcAft>
                <a:spcPts val="600"/>
              </a:spcAft>
            </a:pPr>
            <a:r>
              <a:rPr lang="en-GB" sz="700">
                <a:solidFill>
                  <a:srgbClr val="FFFFFF"/>
                </a:solidFill>
                <a:hlinkClick r:id="rId3" tooltip="http://www.thebluediamondgallery.com/handwriting/q/questions.html">
                  <a:extLst>
                    <a:ext uri="{A12FA001-AC4F-418D-AE19-62706E023703}">
                      <ahyp:hlinkClr xmlns:ahyp="http://schemas.microsoft.com/office/drawing/2018/hyperlinkcolor" val="tx"/>
                    </a:ext>
                  </a:extLst>
                </a:hlinkClick>
              </a:rPr>
              <a:t>This Photo</a:t>
            </a:r>
            <a:r>
              <a:rPr lang="en-GB" sz="700">
                <a:solidFill>
                  <a:srgbClr val="FFFFFF"/>
                </a:solidFill>
              </a:rPr>
              <a:t> by Unknown Author is licensed under </a:t>
            </a:r>
            <a:r>
              <a:rPr lang="en-GB"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en-GB" sz="700">
              <a:solidFill>
                <a:srgbClr val="FFFFFF"/>
              </a:solidFill>
            </a:endParaRPr>
          </a:p>
        </p:txBody>
      </p:sp>
      <p:sp>
        <p:nvSpPr>
          <p:cNvPr id="2" name="TextBox 1">
            <a:extLst>
              <a:ext uri="{FF2B5EF4-FFF2-40B4-BE49-F238E27FC236}">
                <a16:creationId xmlns:a16="http://schemas.microsoft.com/office/drawing/2014/main" id="{191A9FFA-3296-33C3-389E-21ADFAF5873F}"/>
              </a:ext>
            </a:extLst>
          </p:cNvPr>
          <p:cNvSpPr txBox="1"/>
          <p:nvPr/>
        </p:nvSpPr>
        <p:spPr>
          <a:xfrm>
            <a:off x="702365" y="5102087"/>
            <a:ext cx="10508975" cy="1384995"/>
          </a:xfrm>
          <a:prstGeom prst="rect">
            <a:avLst/>
          </a:prstGeom>
          <a:noFill/>
        </p:spPr>
        <p:txBody>
          <a:bodyPr wrap="square" rtlCol="0">
            <a:spAutoFit/>
          </a:bodyPr>
          <a:lstStyle/>
          <a:p>
            <a:r>
              <a:rPr lang="en-GB" sz="2800" b="1"/>
              <a:t>Contact -  </a:t>
            </a:r>
          </a:p>
          <a:p>
            <a:r>
              <a:rPr lang="en-GB" sz="2800" b="1">
                <a:hlinkClick r:id="rId5"/>
              </a:rPr>
              <a:t>Elizabeth.Horton@warwick.ac.uk</a:t>
            </a:r>
            <a:endParaRPr lang="en-GB" sz="2800" b="1"/>
          </a:p>
          <a:p>
            <a:r>
              <a:rPr lang="en-GB" sz="2800" b="1"/>
              <a:t>A.Z.Goldschmied@shu.ac.uk</a:t>
            </a:r>
          </a:p>
        </p:txBody>
      </p:sp>
    </p:spTree>
    <p:extLst>
      <p:ext uri="{BB962C8B-B14F-4D97-AF65-F5344CB8AC3E}">
        <p14:creationId xmlns:p14="http://schemas.microsoft.com/office/powerpoint/2010/main" val="917506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09A53A-2A2B-F9B3-E6E4-A4347DE18C21}"/>
            </a:ext>
          </a:extLst>
        </p:cNvPr>
        <p:cNvGrpSpPr/>
        <p:nvPr/>
      </p:nvGrpSpPr>
      <p:grpSpPr>
        <a:xfrm>
          <a:off x="0" y="0"/>
          <a:ext cx="0" cy="0"/>
          <a:chOff x="0" y="0"/>
          <a:chExt cx="0" cy="0"/>
        </a:xfrm>
      </p:grpSpPr>
      <p:sp>
        <p:nvSpPr>
          <p:cNvPr id="66" name="Title 1">
            <a:extLst>
              <a:ext uri="{FF2B5EF4-FFF2-40B4-BE49-F238E27FC236}">
                <a16:creationId xmlns:a16="http://schemas.microsoft.com/office/drawing/2014/main" id="{819E4B29-3B66-C030-F499-19E95EE93411}"/>
              </a:ext>
            </a:extLst>
          </p:cNvPr>
          <p:cNvSpPr>
            <a:spLocks noGrp="1"/>
          </p:cNvSpPr>
          <p:nvPr>
            <p:ph type="title"/>
          </p:nvPr>
        </p:nvSpPr>
        <p:spPr>
          <a:xfrm>
            <a:off x="499733" y="538537"/>
            <a:ext cx="10334844" cy="1354057"/>
          </a:xfrm>
        </p:spPr>
        <p:txBody>
          <a:bodyPr/>
          <a:lstStyle/>
          <a:p>
            <a:r>
              <a:rPr lang="en-GB"/>
              <a:t> </a:t>
            </a:r>
            <a:r>
              <a:rPr lang="en-GB" sz="4400"/>
              <a:t>Participatory Research (PR) in Autism</a:t>
            </a:r>
            <a:endParaRPr lang="en-US" sz="4200"/>
          </a:p>
        </p:txBody>
      </p:sp>
      <p:sp>
        <p:nvSpPr>
          <p:cNvPr id="68" name="Text Placeholder 2">
            <a:extLst>
              <a:ext uri="{FF2B5EF4-FFF2-40B4-BE49-F238E27FC236}">
                <a16:creationId xmlns:a16="http://schemas.microsoft.com/office/drawing/2014/main" id="{6A3BF2FE-AD02-77D8-0231-22E9DAE1266A}"/>
              </a:ext>
            </a:extLst>
          </p:cNvPr>
          <p:cNvSpPr>
            <a:spLocks noGrp="1"/>
          </p:cNvSpPr>
          <p:nvPr>
            <p:ph type="body" sz="quarter" idx="13"/>
          </p:nvPr>
        </p:nvSpPr>
        <p:spPr>
          <a:xfrm>
            <a:off x="893136" y="1385409"/>
            <a:ext cx="10164724" cy="564450"/>
          </a:xfrm>
        </p:spPr>
        <p:txBody>
          <a:bodyPr/>
          <a:lstStyle/>
          <a:p>
            <a:pPr marL="252000" indent="-252000">
              <a:lnSpc>
                <a:spcPct val="100000"/>
              </a:lnSpc>
              <a:spcAft>
                <a:spcPts val="1800"/>
              </a:spcAft>
              <a:buSzPct val="110000"/>
              <a:buFont typeface="Arial" panose="020B0604020202020204" pitchFamily="34" charset="0"/>
              <a:buChar char="•"/>
            </a:pPr>
            <a:r>
              <a:rPr lang="en-GB" sz="2500"/>
              <a:t>Historically, research was DONE on autistic individuals and their carers/families. </a:t>
            </a:r>
          </a:p>
          <a:p>
            <a:pPr marL="252000" indent="-252000">
              <a:lnSpc>
                <a:spcPct val="100000"/>
              </a:lnSpc>
              <a:spcAft>
                <a:spcPts val="1800"/>
              </a:spcAft>
              <a:buSzPct val="110000"/>
              <a:buFont typeface="Arial" panose="020B0604020202020204" pitchFamily="34" charset="0"/>
              <a:buChar char="•"/>
            </a:pPr>
            <a:r>
              <a:rPr lang="en-GB" sz="2500"/>
              <a:t>Participatory research helps autistic individuals and their carers/families become equal partners in research.</a:t>
            </a:r>
          </a:p>
          <a:p>
            <a:pPr marL="252000" indent="-252000">
              <a:lnSpc>
                <a:spcPct val="100000"/>
              </a:lnSpc>
              <a:spcAft>
                <a:spcPts val="1800"/>
              </a:spcAft>
              <a:buSzPct val="110000"/>
              <a:buFont typeface="Arial" panose="020B0604020202020204" pitchFamily="34" charset="0"/>
              <a:buChar char="•"/>
            </a:pPr>
            <a:r>
              <a:rPr lang="en-GB" sz="2500"/>
              <a:t>PR helps to ensure that the needs and wants of the autistic community and their carers/families are at the centre of research - </a:t>
            </a:r>
            <a:r>
              <a:rPr lang="en-GB" sz="2500" i="1"/>
              <a:t>“nothing about us without us”.</a:t>
            </a:r>
          </a:p>
          <a:p>
            <a:pPr marL="252000" indent="-252000">
              <a:lnSpc>
                <a:spcPct val="100000"/>
              </a:lnSpc>
              <a:spcAft>
                <a:spcPts val="1800"/>
              </a:spcAft>
              <a:buSzPct val="110000"/>
              <a:buFont typeface="Arial" panose="020B0604020202020204" pitchFamily="34" charset="0"/>
              <a:buChar char="•"/>
            </a:pPr>
            <a:r>
              <a:rPr lang="en-GB" sz="2500"/>
              <a:t>This approach emphasises co-production, shared decision-making, and lived experience.</a:t>
            </a:r>
          </a:p>
          <a:p>
            <a:pPr marL="252000" indent="-252000">
              <a:lnSpc>
                <a:spcPct val="100000"/>
              </a:lnSpc>
              <a:spcAft>
                <a:spcPts val="1800"/>
              </a:spcAft>
              <a:buSzPct val="110000"/>
              <a:buFont typeface="Arial" panose="020B0604020202020204" pitchFamily="34" charset="0"/>
              <a:buChar char="•"/>
            </a:pPr>
            <a:r>
              <a:rPr lang="en-GB" sz="2500"/>
              <a:t>Builds trust and relevance by centring autistic voices.</a:t>
            </a:r>
          </a:p>
        </p:txBody>
      </p:sp>
      <p:sp>
        <p:nvSpPr>
          <p:cNvPr id="4" name="Title 1">
            <a:extLst>
              <a:ext uri="{FF2B5EF4-FFF2-40B4-BE49-F238E27FC236}">
                <a16:creationId xmlns:a16="http://schemas.microsoft.com/office/drawing/2014/main" id="{1B77B1BC-06A1-155C-8F8C-346F8EEC1762}"/>
              </a:ext>
            </a:extLst>
          </p:cNvPr>
          <p:cNvSpPr txBox="1">
            <a:spLocks/>
          </p:cNvSpPr>
          <p:nvPr/>
        </p:nvSpPr>
        <p:spPr>
          <a:xfrm>
            <a:off x="2816979" y="818707"/>
            <a:ext cx="7772400" cy="383503"/>
          </a:xfrm>
          <a:prstGeom prst="rect">
            <a:avLst/>
          </a:prstGeom>
        </p:spPr>
        <p:txBody>
          <a:bodyPr vert="horz" wrap="square" lIns="0" tIns="0" rIns="0" bIns="0" rtlCol="0" anchor="t">
            <a:spAutoFit/>
          </a:bodyPr>
          <a:lst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a:lstStyle>
          <a:p>
            <a:r>
              <a:rPr lang="en-GB"/>
              <a:t> </a:t>
            </a:r>
          </a:p>
        </p:txBody>
      </p:sp>
      <p:sp>
        <p:nvSpPr>
          <p:cNvPr id="5" name="Content Placeholder 2">
            <a:extLst>
              <a:ext uri="{FF2B5EF4-FFF2-40B4-BE49-F238E27FC236}">
                <a16:creationId xmlns:a16="http://schemas.microsoft.com/office/drawing/2014/main" id="{3B3311F6-1968-8E96-682F-B5625D3CF387}"/>
              </a:ext>
            </a:extLst>
          </p:cNvPr>
          <p:cNvSpPr txBox="1">
            <a:spLocks/>
          </p:cNvSpPr>
          <p:nvPr/>
        </p:nvSpPr>
        <p:spPr>
          <a:xfrm>
            <a:off x="2432262" y="1643897"/>
            <a:ext cx="8056756" cy="4360127"/>
          </a:xfrm>
          <a:prstGeom prst="rect">
            <a:avLst/>
          </a:prstGeom>
        </p:spPr>
        <p:txBody>
          <a:bodyPr/>
          <a:lst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a:p>
        </p:txBody>
      </p:sp>
    </p:spTree>
    <p:extLst>
      <p:ext uri="{BB962C8B-B14F-4D97-AF65-F5344CB8AC3E}">
        <p14:creationId xmlns:p14="http://schemas.microsoft.com/office/powerpoint/2010/main" val="423139508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C2ABD-8BD6-4120-8A76-1D4DFD9EB671}"/>
              </a:ext>
            </a:extLst>
          </p:cNvPr>
          <p:cNvSpPr>
            <a:spLocks noGrp="1"/>
          </p:cNvSpPr>
          <p:nvPr>
            <p:ph type="title"/>
          </p:nvPr>
        </p:nvSpPr>
        <p:spPr/>
        <p:txBody>
          <a:bodyPr/>
          <a:lstStyle/>
          <a:p>
            <a:r>
              <a:rPr lang="en-GB"/>
              <a:t>References</a:t>
            </a:r>
          </a:p>
        </p:txBody>
      </p:sp>
      <p:sp>
        <p:nvSpPr>
          <p:cNvPr id="3" name="Content Placeholder 2">
            <a:extLst>
              <a:ext uri="{FF2B5EF4-FFF2-40B4-BE49-F238E27FC236}">
                <a16:creationId xmlns:a16="http://schemas.microsoft.com/office/drawing/2014/main" id="{C685AA17-4D9C-4FFD-B3A9-F716D675372E}"/>
              </a:ext>
            </a:extLst>
          </p:cNvPr>
          <p:cNvSpPr>
            <a:spLocks noGrp="1"/>
          </p:cNvSpPr>
          <p:nvPr>
            <p:ph idx="1"/>
          </p:nvPr>
        </p:nvSpPr>
        <p:spPr>
          <a:xfrm>
            <a:off x="838200" y="1351280"/>
            <a:ext cx="10515600" cy="4825683"/>
          </a:xfrm>
        </p:spPr>
        <p:txBody>
          <a:bodyPr>
            <a:normAutofit fontScale="62500" lnSpcReduction="20000"/>
          </a:bodyPr>
          <a:lstStyle/>
          <a:p>
            <a:endParaRPr lang="en-GB" sz="1600">
              <a:effectLst/>
              <a:latin typeface="Arial" panose="020B0604020202020204" pitchFamily="34" charset="0"/>
              <a:ea typeface="Times New Roman" panose="02020603050405020304" pitchFamily="18" charset="0"/>
              <a:cs typeface="Arial" panose="020B0604020202020204" pitchFamily="34" charset="0"/>
            </a:endParaRPr>
          </a:p>
          <a:p>
            <a:pPr marL="0" indent="0">
              <a:buNone/>
            </a:pPr>
            <a:endParaRPr lang="en-GB" sz="2500">
              <a:solidFill>
                <a:srgbClr val="222222"/>
              </a:solidFill>
              <a:effectLst/>
              <a:highlight>
                <a:srgbClr val="FFFFFF"/>
              </a:highlight>
              <a:latin typeface="Arial" panose="020B0604020202020204" pitchFamily="34" charset="0"/>
              <a:ea typeface="Calibri" panose="020F0502020204030204" pitchFamily="34" charset="0"/>
              <a:cs typeface="Arial" panose="020B0604020202020204" pitchFamily="34" charset="0"/>
            </a:endParaRPr>
          </a:p>
          <a:p>
            <a:pPr marL="0" indent="0">
              <a:lnSpc>
                <a:spcPct val="115000"/>
              </a:lnSpc>
              <a:spcAft>
                <a:spcPts val="1000"/>
              </a:spcAft>
              <a:buNone/>
            </a:pPr>
            <a:r>
              <a:rPr lang="en-GB" sz="1800">
                <a:solidFill>
                  <a:srgbClr val="222222"/>
                </a:solidFill>
                <a:highlight>
                  <a:srgbClr val="FFFFFF"/>
                </a:highlight>
                <a:latin typeface="Arial" panose="020B0604020202020204" pitchFamily="34" charset="0"/>
                <a:ea typeface="Calibri" panose="020F0502020204030204" pitchFamily="34" charset="0"/>
                <a:cs typeface="Arial" panose="020B0604020202020204" pitchFamily="34" charset="0"/>
              </a:rPr>
              <a:t>Arnstein, S. R. (1969). A ladder of citizen participation. </a:t>
            </a:r>
            <a:r>
              <a:rPr lang="en-GB" sz="1800" i="1">
                <a:solidFill>
                  <a:srgbClr val="222222"/>
                </a:solidFill>
                <a:highlight>
                  <a:srgbClr val="FFFFFF"/>
                </a:highlight>
                <a:latin typeface="Arial" panose="020B0604020202020204" pitchFamily="34" charset="0"/>
                <a:ea typeface="Calibri" panose="020F0502020204030204" pitchFamily="34" charset="0"/>
                <a:cs typeface="Arial" panose="020B0604020202020204" pitchFamily="34" charset="0"/>
              </a:rPr>
              <a:t>Journal of the American Institute of planners</a:t>
            </a:r>
            <a:r>
              <a:rPr lang="en-GB" sz="1800">
                <a:solidFill>
                  <a:srgbClr val="222222"/>
                </a:solidFill>
                <a:highlight>
                  <a:srgbClr val="FFFFFF"/>
                </a:highlight>
                <a:latin typeface="Arial" panose="020B0604020202020204" pitchFamily="34" charset="0"/>
                <a:ea typeface="Calibri" panose="020F0502020204030204" pitchFamily="34" charset="0"/>
                <a:cs typeface="Arial" panose="020B0604020202020204" pitchFamily="34" charset="0"/>
              </a:rPr>
              <a:t>, </a:t>
            </a:r>
            <a:r>
              <a:rPr lang="en-GB" sz="1800" i="1">
                <a:solidFill>
                  <a:srgbClr val="222222"/>
                </a:solidFill>
                <a:highlight>
                  <a:srgbClr val="FFFFFF"/>
                </a:highlight>
                <a:latin typeface="Arial" panose="020B0604020202020204" pitchFamily="34" charset="0"/>
                <a:ea typeface="Calibri" panose="020F0502020204030204" pitchFamily="34" charset="0"/>
                <a:cs typeface="Arial" panose="020B0604020202020204" pitchFamily="34" charset="0"/>
              </a:rPr>
              <a:t>35</a:t>
            </a:r>
            <a:r>
              <a:rPr lang="en-GB" sz="1800">
                <a:solidFill>
                  <a:srgbClr val="222222"/>
                </a:solidFill>
                <a:highlight>
                  <a:srgbClr val="FFFFFF"/>
                </a:highlight>
                <a:latin typeface="Arial" panose="020B0604020202020204" pitchFamily="34" charset="0"/>
                <a:ea typeface="Calibri" panose="020F0502020204030204" pitchFamily="34" charset="0"/>
                <a:cs typeface="Arial" panose="020B0604020202020204" pitchFamily="34" charset="0"/>
              </a:rPr>
              <a:t>(4), 216-224. https://doi.org/10.1080/01944366908977225.</a:t>
            </a:r>
            <a:endParaRPr lang="en-GB" sz="1800">
              <a:highlight>
                <a:srgbClr val="FFFFFF"/>
              </a:highlight>
              <a:latin typeface="Arial" panose="020B0604020202020204" pitchFamily="34" charset="0"/>
              <a:ea typeface="Calibri" panose="020F0502020204030204" pitchFamily="34" charset="0"/>
              <a:cs typeface="Arial" panose="020B0604020202020204" pitchFamily="34" charset="0"/>
            </a:endParaRPr>
          </a:p>
          <a:p>
            <a:pPr marL="0" indent="0">
              <a:lnSpc>
                <a:spcPct val="115000"/>
              </a:lnSpc>
              <a:spcAft>
                <a:spcPts val="1000"/>
              </a:spcAft>
              <a:buNone/>
            </a:pPr>
            <a:r>
              <a:rPr lang="en-GB" sz="1800">
                <a:highlight>
                  <a:srgbClr val="FFFFFF"/>
                </a:highlight>
                <a:latin typeface="Arial" panose="020B0604020202020204" pitchFamily="34" charset="0"/>
                <a:ea typeface="Times New Roman" panose="02020603050405020304" pitchFamily="18" charset="0"/>
                <a:cs typeface="Arial" panose="020B0604020202020204" pitchFamily="34" charset="0"/>
              </a:rPr>
              <a:t>Cassidy, S., Bradley, L., Shaw, R., Baron-Cohen, S. (2018) Risk markers for suicidality in autistic adults. Molecular Autism. 9 (42)</a:t>
            </a:r>
          </a:p>
          <a:p>
            <a:pPr marL="0" indent="0">
              <a:lnSpc>
                <a:spcPct val="115000"/>
              </a:lnSpc>
              <a:spcAft>
                <a:spcPts val="1000"/>
              </a:spcAft>
              <a:buNone/>
            </a:pPr>
            <a:r>
              <a:rPr lang="en-GB" sz="1800">
                <a:solidFill>
                  <a:srgbClr val="222222"/>
                </a:solidFill>
                <a:highlight>
                  <a:srgbClr val="FFFFFF"/>
                </a:highlight>
                <a:latin typeface="Arial" panose="020B0604020202020204" pitchFamily="34" charset="0"/>
                <a:ea typeface="Times New Roman" panose="02020603050405020304" pitchFamily="18" charset="0"/>
                <a:cs typeface="Arial" panose="020B0604020202020204" pitchFamily="34" charset="0"/>
              </a:rPr>
              <a:t>Cassidy, S. A., Bradley, L., Bowen, E., Wigham, S., &amp; Rodgers, J. (2018). Measurement properties of tools used to assess depression in adults with and without autism spectrum conditions: A systematic review. </a:t>
            </a:r>
            <a:r>
              <a:rPr lang="en-GB" sz="1800" i="1">
                <a:solidFill>
                  <a:srgbClr val="222222"/>
                </a:solidFill>
                <a:highlight>
                  <a:srgbClr val="FFFFFF"/>
                </a:highlight>
                <a:latin typeface="Arial" panose="020B0604020202020204" pitchFamily="34" charset="0"/>
                <a:ea typeface="Times New Roman" panose="02020603050405020304" pitchFamily="18" charset="0"/>
                <a:cs typeface="Arial" panose="020B0604020202020204" pitchFamily="34" charset="0"/>
              </a:rPr>
              <a:t>Autism Research</a:t>
            </a:r>
            <a:r>
              <a:rPr lang="en-GB" sz="1800">
                <a:solidFill>
                  <a:srgbClr val="222222"/>
                </a:solidFill>
                <a:highlight>
                  <a:srgbClr val="FFFFFF"/>
                </a:highlight>
                <a:latin typeface="Arial" panose="020B0604020202020204" pitchFamily="34" charset="0"/>
                <a:ea typeface="Times New Roman" panose="02020603050405020304" pitchFamily="18" charset="0"/>
                <a:cs typeface="Arial" panose="020B0604020202020204" pitchFamily="34" charset="0"/>
              </a:rPr>
              <a:t>, </a:t>
            </a:r>
            <a:r>
              <a:rPr lang="en-GB" sz="1800" i="1">
                <a:solidFill>
                  <a:srgbClr val="222222"/>
                </a:solidFill>
                <a:highlight>
                  <a:srgbClr val="FFFFFF"/>
                </a:highlight>
                <a:latin typeface="Arial" panose="020B0604020202020204" pitchFamily="34" charset="0"/>
                <a:ea typeface="Times New Roman" panose="02020603050405020304" pitchFamily="18" charset="0"/>
                <a:cs typeface="Arial" panose="020B0604020202020204" pitchFamily="34" charset="0"/>
              </a:rPr>
              <a:t>11</a:t>
            </a:r>
            <a:r>
              <a:rPr lang="en-GB" sz="1800">
                <a:solidFill>
                  <a:srgbClr val="222222"/>
                </a:solidFill>
                <a:highlight>
                  <a:srgbClr val="FFFFFF"/>
                </a:highlight>
                <a:latin typeface="Arial" panose="020B0604020202020204" pitchFamily="34" charset="0"/>
                <a:ea typeface="Times New Roman" panose="02020603050405020304" pitchFamily="18" charset="0"/>
                <a:cs typeface="Arial" panose="020B0604020202020204" pitchFamily="34" charset="0"/>
              </a:rPr>
              <a:t>(5), 738-754.</a:t>
            </a:r>
          </a:p>
          <a:p>
            <a:pPr marL="0" indent="0">
              <a:buNone/>
            </a:pPr>
            <a:r>
              <a:rPr lang="en-GB" sz="1800">
                <a:highlight>
                  <a:srgbClr val="FFFFFF"/>
                </a:highlight>
                <a:latin typeface="Arial" panose="020B0604020202020204" pitchFamily="34" charset="0"/>
                <a:ea typeface="Arial" panose="020B0604020202020204" pitchFamily="34" charset="0"/>
                <a:cs typeface="Arial" panose="020B0604020202020204" pitchFamily="34" charset="0"/>
              </a:rPr>
              <a:t>Fletcher-Watson, S., </a:t>
            </a:r>
            <a:r>
              <a:rPr lang="en-GB" sz="1800" err="1">
                <a:highlight>
                  <a:srgbClr val="FFFFFF"/>
                </a:highlight>
                <a:latin typeface="Arial" panose="020B0604020202020204" pitchFamily="34" charset="0"/>
                <a:ea typeface="Arial" panose="020B0604020202020204" pitchFamily="34" charset="0"/>
                <a:cs typeface="Arial" panose="020B0604020202020204" pitchFamily="34" charset="0"/>
              </a:rPr>
              <a:t>Bölte</a:t>
            </a:r>
            <a:r>
              <a:rPr lang="en-GB" sz="1800">
                <a:highlight>
                  <a:srgbClr val="FFFFFF"/>
                </a:highlight>
                <a:latin typeface="Arial" panose="020B0604020202020204" pitchFamily="34" charset="0"/>
                <a:ea typeface="Arial" panose="020B0604020202020204" pitchFamily="34" charset="0"/>
                <a:cs typeface="Arial" panose="020B0604020202020204" pitchFamily="34" charset="0"/>
              </a:rPr>
              <a:t>, S., Crompton, C. J., Jones, D., Lai, M. C., Mandy, W., ... &amp; Mandell, D. (2021). Publishing standards for promoting excellence in autism research. </a:t>
            </a:r>
            <a:r>
              <a:rPr lang="en-GB" sz="1800" i="1">
                <a:highlight>
                  <a:srgbClr val="FFFFFF"/>
                </a:highlight>
                <a:latin typeface="Arial" panose="020B0604020202020204" pitchFamily="34" charset="0"/>
                <a:ea typeface="Arial" panose="020B0604020202020204" pitchFamily="34" charset="0"/>
                <a:cs typeface="Arial" panose="020B0604020202020204" pitchFamily="34" charset="0"/>
              </a:rPr>
              <a:t>Autism</a:t>
            </a:r>
            <a:r>
              <a:rPr lang="en-GB" sz="1800">
                <a:highlight>
                  <a:srgbClr val="FFFFFF"/>
                </a:highlight>
                <a:latin typeface="Arial" panose="020B0604020202020204" pitchFamily="34" charset="0"/>
                <a:ea typeface="Arial" panose="020B0604020202020204" pitchFamily="34" charset="0"/>
                <a:cs typeface="Arial" panose="020B0604020202020204" pitchFamily="34" charset="0"/>
              </a:rPr>
              <a:t>, </a:t>
            </a:r>
            <a:r>
              <a:rPr lang="en-GB" sz="1800" i="1">
                <a:highlight>
                  <a:srgbClr val="FFFFFF"/>
                </a:highlight>
                <a:latin typeface="Arial" panose="020B0604020202020204" pitchFamily="34" charset="0"/>
                <a:ea typeface="Arial" panose="020B0604020202020204" pitchFamily="34" charset="0"/>
                <a:cs typeface="Arial" panose="020B0604020202020204" pitchFamily="34" charset="0"/>
              </a:rPr>
              <a:t>25</a:t>
            </a:r>
            <a:r>
              <a:rPr lang="en-GB" sz="1800">
                <a:highlight>
                  <a:srgbClr val="FFFFFF"/>
                </a:highlight>
                <a:latin typeface="Arial" panose="020B0604020202020204" pitchFamily="34" charset="0"/>
                <a:ea typeface="Arial" panose="020B0604020202020204" pitchFamily="34" charset="0"/>
                <a:cs typeface="Arial" panose="020B0604020202020204" pitchFamily="34" charset="0"/>
              </a:rPr>
              <a:t>(6), 1501-1504.</a:t>
            </a:r>
          </a:p>
          <a:p>
            <a:pPr marL="0" indent="0" algn="just">
              <a:lnSpc>
                <a:spcPct val="150000"/>
              </a:lnSpc>
              <a:buNone/>
            </a:pPr>
            <a:r>
              <a:rPr lang="en-GB" sz="1800">
                <a:highlight>
                  <a:srgbClr val="FFFFFF"/>
                </a:highlight>
                <a:latin typeface="Arial" panose="020B0604020202020204" pitchFamily="34" charset="0"/>
                <a:ea typeface="Arial" panose="020B0604020202020204" pitchFamily="34" charset="0"/>
                <a:cs typeface="Arial" panose="020B0604020202020204" pitchFamily="34" charset="0"/>
              </a:rPr>
              <a:t>Horton, E., Brownhill, L., Bycroft, A., Goldschmied, A. Z., Knops, M. J., Lloyd, A., Tones, D., Wiltshire, B., Toro, C. T., &amp; </a:t>
            </a:r>
            <a:r>
              <a:rPr lang="en-GB" sz="1800" err="1">
                <a:highlight>
                  <a:srgbClr val="FFFFFF"/>
                </a:highlight>
                <a:latin typeface="Arial" panose="020B0604020202020204" pitchFamily="34" charset="0"/>
                <a:ea typeface="Arial" panose="020B0604020202020204" pitchFamily="34" charset="0"/>
                <a:cs typeface="Arial" panose="020B0604020202020204" pitchFamily="34" charset="0"/>
              </a:rPr>
              <a:t>Jutley</a:t>
            </a:r>
            <a:r>
              <a:rPr lang="en-GB" sz="1800">
                <a:highlight>
                  <a:srgbClr val="FFFFFF"/>
                </a:highlight>
                <a:latin typeface="Arial" panose="020B0604020202020204" pitchFamily="34" charset="0"/>
                <a:ea typeface="Arial" panose="020B0604020202020204" pitchFamily="34" charset="0"/>
                <a:cs typeface="Arial" panose="020B0604020202020204" pitchFamily="34" charset="0"/>
              </a:rPr>
              <a:t>-Neilson, J. (2025). In our own words: Using participatory dialogue to reflect on the mental health experiences of autistic students in university. Neurodiversity, 3. https://doi.org/10.1177/27546330241310372 (Original work published 2025)</a:t>
            </a:r>
          </a:p>
          <a:p>
            <a:pPr marL="0" indent="0" algn="just">
              <a:lnSpc>
                <a:spcPct val="150000"/>
              </a:lnSpc>
              <a:buNone/>
            </a:pPr>
            <a:r>
              <a:rPr lang="en-GB" sz="1800" err="1">
                <a:highlight>
                  <a:srgbClr val="FFFFFF"/>
                </a:highlight>
                <a:latin typeface="Arial" panose="020B0604020202020204" pitchFamily="34" charset="0"/>
                <a:ea typeface="Arial" panose="020B0604020202020204" pitchFamily="34" charset="0"/>
                <a:cs typeface="Arial" panose="020B0604020202020204" pitchFamily="34" charset="0"/>
              </a:rPr>
              <a:t>Horton,E</a:t>
            </a:r>
            <a:r>
              <a:rPr lang="en-GB" sz="1800">
                <a:highlight>
                  <a:srgbClr val="FFFFFF"/>
                </a:highlight>
                <a:latin typeface="Arial" panose="020B0604020202020204" pitchFamily="34" charset="0"/>
                <a:ea typeface="Arial" panose="020B0604020202020204" pitchFamily="34" charset="0"/>
                <a:cs typeface="Arial" panose="020B0604020202020204" pitchFamily="34" charset="0"/>
              </a:rPr>
              <a:t>., Goldschmied, A. Z., Knops, M. J. J., Brownhill, L. A., Bycroft, A., Lloyd, A., Tones, D., Wiltshire, B., Toro, C. T., &amp; </a:t>
            </a:r>
            <a:r>
              <a:rPr lang="en-GB" sz="1800" err="1">
                <a:highlight>
                  <a:srgbClr val="FFFFFF"/>
                </a:highlight>
                <a:latin typeface="Arial" panose="020B0604020202020204" pitchFamily="34" charset="0"/>
                <a:ea typeface="Arial" panose="020B0604020202020204" pitchFamily="34" charset="0"/>
                <a:cs typeface="Arial" panose="020B0604020202020204" pitchFamily="34" charset="0"/>
              </a:rPr>
              <a:t>Jutley</a:t>
            </a:r>
            <a:r>
              <a:rPr lang="en-GB" sz="1800">
                <a:highlight>
                  <a:srgbClr val="FFFFFF"/>
                </a:highlight>
                <a:latin typeface="Arial" panose="020B0604020202020204" pitchFamily="34" charset="0"/>
                <a:ea typeface="Arial" panose="020B0604020202020204" pitchFamily="34" charset="0"/>
                <a:cs typeface="Arial" panose="020B0604020202020204" pitchFamily="34" charset="0"/>
              </a:rPr>
              <a:t>-Neilson, J. (2024).Empowering voices: fostering reflective dialogue and redefining research dynamics in participatory approaches with the autistic community. Journal of Participatory Research Methods, 5, </a:t>
            </a:r>
            <a:r>
              <a:rPr lang="en-GB" sz="1800" u="sng">
                <a:solidFill>
                  <a:srgbClr val="1155CC"/>
                </a:solidFill>
                <a:highlight>
                  <a:srgbClr val="FFFFFF"/>
                </a:highlight>
                <a:latin typeface="Arial" panose="020B0604020202020204" pitchFamily="34" charset="0"/>
                <a:ea typeface="Arial" panose="020B0604020202020204" pitchFamily="34" charset="0"/>
                <a:cs typeface="Arial" panose="020B0604020202020204" pitchFamily="34" charset="0"/>
                <a:hlinkClick r:id="rId2"/>
              </a:rPr>
              <a:t>https://doi.org/10.35844/001c.122455</a:t>
            </a:r>
            <a:endParaRPr lang="en-GB" sz="1800" u="sng">
              <a:solidFill>
                <a:srgbClr val="1155CC"/>
              </a:solidFill>
              <a:highlight>
                <a:srgbClr val="FFFFFF"/>
              </a:highlight>
              <a:latin typeface="Arial" panose="020B0604020202020204" pitchFamily="34" charset="0"/>
              <a:ea typeface="Arial" panose="020B0604020202020204" pitchFamily="34" charset="0"/>
              <a:cs typeface="Arial" panose="020B0604020202020204" pitchFamily="34" charset="0"/>
            </a:endParaRPr>
          </a:p>
          <a:p>
            <a:pPr marL="0" indent="0">
              <a:buNone/>
            </a:pPr>
            <a:r>
              <a:rPr lang="en-GB" sz="1800">
                <a:highlight>
                  <a:srgbClr val="FFFFFF"/>
                </a:highlight>
                <a:latin typeface="Arial" panose="020B0604020202020204" pitchFamily="34" charset="0"/>
                <a:ea typeface="Arial" panose="020B0604020202020204" pitchFamily="34" charset="0"/>
                <a:cs typeface="Arial" panose="020B0604020202020204" pitchFamily="34" charset="0"/>
              </a:rPr>
              <a:t>Le </a:t>
            </a:r>
            <a:r>
              <a:rPr lang="en-GB" sz="1800" err="1">
                <a:highlight>
                  <a:srgbClr val="FFFFFF"/>
                </a:highlight>
                <a:latin typeface="Arial" panose="020B0604020202020204" pitchFamily="34" charset="0"/>
                <a:ea typeface="Arial" panose="020B0604020202020204" pitchFamily="34" charset="0"/>
                <a:cs typeface="Arial" panose="020B0604020202020204" pitchFamily="34" charset="0"/>
              </a:rPr>
              <a:t>Cunff</a:t>
            </a:r>
            <a:r>
              <a:rPr lang="en-GB" sz="1800">
                <a:highlight>
                  <a:srgbClr val="FFFFFF"/>
                </a:highlight>
                <a:latin typeface="Arial" panose="020B0604020202020204" pitchFamily="34" charset="0"/>
                <a:ea typeface="Arial" panose="020B0604020202020204" pitchFamily="34" charset="0"/>
                <a:cs typeface="Arial" panose="020B0604020202020204" pitchFamily="34" charset="0"/>
              </a:rPr>
              <a:t>, A.-L., Ellis Logan, P., Martic, B. L., Mousset, I., </a:t>
            </a:r>
            <a:r>
              <a:rPr lang="en-GB" sz="1800" err="1">
                <a:highlight>
                  <a:srgbClr val="FFFFFF"/>
                </a:highlight>
                <a:latin typeface="Arial" panose="020B0604020202020204" pitchFamily="34" charset="0"/>
                <a:ea typeface="Arial" panose="020B0604020202020204" pitchFamily="34" charset="0"/>
                <a:cs typeface="Arial" panose="020B0604020202020204" pitchFamily="34" charset="0"/>
              </a:rPr>
              <a:t>Sekibo</a:t>
            </a:r>
            <a:r>
              <a:rPr lang="en-GB" sz="1800">
                <a:highlight>
                  <a:srgbClr val="FFFFFF"/>
                </a:highlight>
                <a:latin typeface="Arial" panose="020B0604020202020204" pitchFamily="34" charset="0"/>
                <a:ea typeface="Arial" panose="020B0604020202020204" pitchFamily="34" charset="0"/>
                <a:cs typeface="Arial" panose="020B0604020202020204" pitchFamily="34" charset="0"/>
              </a:rPr>
              <a:t>, J., Dommett. E. &amp; Giampietro, V. (2023). Co-Design for Participatory  Neurodiversity Research: Collaborating with a Community Advisory Board to Design a Research Study. Journal of Participatory Research Methods, 4(1). https: //</a:t>
            </a:r>
            <a:r>
              <a:rPr lang="en-GB" sz="1800" u="sng">
                <a:solidFill>
                  <a:srgbClr val="1155CC"/>
                </a:solidFill>
                <a:highlight>
                  <a:srgbClr val="FFFFFF"/>
                </a:highlight>
                <a:latin typeface="Arial" panose="020B0604020202020204" pitchFamily="34" charset="0"/>
                <a:ea typeface="Arial" panose="020B0604020202020204" pitchFamily="34" charset="0"/>
                <a:cs typeface="Arial" panose="020B0604020202020204" pitchFamily="34" charset="0"/>
                <a:hlinkClick r:id="rId3"/>
              </a:rPr>
              <a:t>doi.org/10.35844/001c.66184</a:t>
            </a:r>
            <a:endParaRPr lang="en-GB" sz="1800" u="sng">
              <a:solidFill>
                <a:srgbClr val="1155CC"/>
              </a:solidFill>
              <a:highlight>
                <a:srgbClr val="FFFFFF"/>
              </a:highlight>
              <a:latin typeface="Arial" panose="020B0604020202020204" pitchFamily="34" charset="0"/>
              <a:ea typeface="Arial" panose="020B0604020202020204" pitchFamily="34" charset="0"/>
              <a:cs typeface="Arial" panose="020B0604020202020204" pitchFamily="34" charset="0"/>
            </a:endParaRPr>
          </a:p>
          <a:p>
            <a:pPr marL="0" indent="0">
              <a:buNone/>
            </a:pPr>
            <a:endParaRPr lang="en-GB" sz="1800" u="sng">
              <a:solidFill>
                <a:srgbClr val="1155CC"/>
              </a:solidFill>
              <a:highlight>
                <a:srgbClr val="FFFFFF"/>
              </a:highlight>
              <a:latin typeface="Arial" panose="020B0604020202020204" pitchFamily="34" charset="0"/>
              <a:ea typeface="Arial" panose="020B0604020202020204" pitchFamily="34" charset="0"/>
              <a:cs typeface="Arial" panose="020B0604020202020204" pitchFamily="34" charset="0"/>
            </a:endParaRPr>
          </a:p>
          <a:p>
            <a:pPr marL="0" indent="0">
              <a:buNone/>
            </a:pPr>
            <a:r>
              <a:rPr lang="en-GB" sz="1800">
                <a:solidFill>
                  <a:srgbClr val="222222"/>
                </a:solidFill>
                <a:highlight>
                  <a:srgbClr val="FFFFFF"/>
                </a:highlight>
                <a:latin typeface="Arial" panose="020B0604020202020204" pitchFamily="34" charset="0"/>
                <a:cs typeface="Arial" panose="020B0604020202020204" pitchFamily="34" charset="0"/>
              </a:rPr>
              <a:t>Purkis, Y., Goodall, E., &amp; Nugent, J. (2016). </a:t>
            </a:r>
            <a:r>
              <a:rPr lang="en-GB" sz="1800" i="1">
                <a:solidFill>
                  <a:srgbClr val="222222"/>
                </a:solidFill>
                <a:highlight>
                  <a:srgbClr val="FFFFFF"/>
                </a:highlight>
                <a:latin typeface="Arial" panose="020B0604020202020204" pitchFamily="34" charset="0"/>
                <a:cs typeface="Arial" panose="020B0604020202020204" pitchFamily="34" charset="0"/>
              </a:rPr>
              <a:t>The guide to good mental health on the autism spectrum</a:t>
            </a:r>
            <a:r>
              <a:rPr lang="en-GB" sz="1800">
                <a:solidFill>
                  <a:srgbClr val="222222"/>
                </a:solidFill>
                <a:highlight>
                  <a:srgbClr val="FFFFFF"/>
                </a:highlight>
                <a:latin typeface="Arial" panose="020B0604020202020204" pitchFamily="34" charset="0"/>
                <a:cs typeface="Arial" panose="020B0604020202020204" pitchFamily="34" charset="0"/>
              </a:rPr>
              <a:t>. Jessica Kingsley Publishers.</a:t>
            </a:r>
            <a:endParaRPr lang="en-GB" sz="1800">
              <a:highlight>
                <a:srgbClr val="FFFFFF"/>
              </a:highlight>
              <a:latin typeface="Arial" panose="020B0604020202020204" pitchFamily="34" charset="0"/>
              <a:ea typeface="Calibri" panose="020F0502020204030204" pitchFamily="34" charset="0"/>
              <a:cs typeface="Arial" panose="020B0604020202020204" pitchFamily="34" charset="0"/>
            </a:endParaRPr>
          </a:p>
          <a:p>
            <a:pPr marL="0" indent="0">
              <a:buNone/>
            </a:pPr>
            <a:endParaRPr lang="en-GB" sz="1800" u="sng">
              <a:solidFill>
                <a:srgbClr val="1155CC"/>
              </a:solidFill>
              <a:highlight>
                <a:srgbClr val="FFFFFF"/>
              </a:highlight>
              <a:latin typeface="Arial" panose="020B0604020202020204" pitchFamily="34" charset="0"/>
              <a:ea typeface="Arial" panose="020B0604020202020204" pitchFamily="34" charset="0"/>
              <a:cs typeface="Arial" panose="020B0604020202020204" pitchFamily="34" charset="0"/>
            </a:endParaRPr>
          </a:p>
          <a:p>
            <a:pPr marL="0" indent="0">
              <a:buNone/>
            </a:pPr>
            <a:r>
              <a:rPr lang="en-GB" sz="1800">
                <a:solidFill>
                  <a:srgbClr val="222222"/>
                </a:solidFill>
                <a:highlight>
                  <a:srgbClr val="FFFFFF"/>
                </a:highlight>
                <a:latin typeface="Arial" panose="020B0604020202020204" pitchFamily="34" charset="0"/>
                <a:cs typeface="Arial" panose="020B0604020202020204" pitchFamily="34" charset="0"/>
              </a:rPr>
              <a:t>Realpe, A., &amp; Wallace, L. M. (2010). What is co-production. </a:t>
            </a:r>
            <a:r>
              <a:rPr lang="en-GB" sz="1800" i="1">
                <a:solidFill>
                  <a:srgbClr val="222222"/>
                </a:solidFill>
                <a:highlight>
                  <a:srgbClr val="FFFFFF"/>
                </a:highlight>
                <a:latin typeface="Arial" panose="020B0604020202020204" pitchFamily="34" charset="0"/>
                <a:cs typeface="Arial" panose="020B0604020202020204" pitchFamily="34" charset="0"/>
              </a:rPr>
              <a:t>London: The Health Foundation</a:t>
            </a:r>
            <a:r>
              <a:rPr lang="en-GB" sz="1800">
                <a:solidFill>
                  <a:srgbClr val="222222"/>
                </a:solidFill>
                <a:highlight>
                  <a:srgbClr val="FFFFFF"/>
                </a:highlight>
                <a:latin typeface="Arial" panose="020B0604020202020204" pitchFamily="34" charset="0"/>
                <a:cs typeface="Arial" panose="020B0604020202020204" pitchFamily="34" charset="0"/>
              </a:rPr>
              <a:t>, 1-1.</a:t>
            </a:r>
          </a:p>
          <a:p>
            <a:pPr marL="0" indent="0">
              <a:buNone/>
            </a:pPr>
            <a:endParaRPr lang="en-GB" sz="1800">
              <a:solidFill>
                <a:srgbClr val="222222"/>
              </a:solidFill>
              <a:highlight>
                <a:srgbClr val="FFFFFF"/>
              </a:highlight>
              <a:latin typeface="Arial" panose="020B0604020202020204" pitchFamily="34" charset="0"/>
              <a:ea typeface="Arial" panose="020B0604020202020204" pitchFamily="34" charset="0"/>
              <a:cs typeface="Arial" panose="020B0604020202020204" pitchFamily="34" charset="0"/>
            </a:endParaRPr>
          </a:p>
          <a:p>
            <a:pPr marL="0" indent="0">
              <a:buNone/>
            </a:pPr>
            <a:r>
              <a:rPr lang="en-GB" sz="1800">
                <a:solidFill>
                  <a:srgbClr val="222222"/>
                </a:solidFill>
                <a:highlight>
                  <a:srgbClr val="FFFFFF"/>
                </a:highlight>
                <a:latin typeface="Arial" panose="020B0604020202020204" pitchFamily="34" charset="0"/>
                <a:ea typeface="Arial" panose="020B0604020202020204" pitchFamily="34" charset="0"/>
                <a:cs typeface="Arial" panose="020B0604020202020204" pitchFamily="34" charset="0"/>
              </a:rPr>
              <a:t>Vaughn, L. M., &amp; Jacquez, F. (2020). Participatory research methods–choice points in the research process. </a:t>
            </a:r>
            <a:r>
              <a:rPr lang="en-GB" sz="1800" i="1">
                <a:solidFill>
                  <a:srgbClr val="222222"/>
                </a:solidFill>
                <a:highlight>
                  <a:srgbClr val="FFFFFF"/>
                </a:highlight>
                <a:latin typeface="Arial" panose="020B0604020202020204" pitchFamily="34" charset="0"/>
                <a:ea typeface="Arial" panose="020B0604020202020204" pitchFamily="34" charset="0"/>
                <a:cs typeface="Arial" panose="020B0604020202020204" pitchFamily="34" charset="0"/>
              </a:rPr>
              <a:t>Journal of Participatory Research Methods</a:t>
            </a:r>
            <a:r>
              <a:rPr lang="en-GB" sz="1800">
                <a:solidFill>
                  <a:srgbClr val="222222"/>
                </a:solidFill>
                <a:highlight>
                  <a:srgbClr val="FFFFFF"/>
                </a:highlight>
                <a:latin typeface="Arial" panose="020B0604020202020204" pitchFamily="34" charset="0"/>
                <a:ea typeface="Arial" panose="020B0604020202020204" pitchFamily="34" charset="0"/>
                <a:cs typeface="Arial" panose="020B0604020202020204" pitchFamily="34" charset="0"/>
              </a:rPr>
              <a:t>, </a:t>
            </a:r>
            <a:r>
              <a:rPr lang="en-GB" sz="1800" i="1">
                <a:solidFill>
                  <a:srgbClr val="222222"/>
                </a:solidFill>
                <a:highlight>
                  <a:srgbClr val="FFFFFF"/>
                </a:highlight>
                <a:latin typeface="Arial" panose="020B0604020202020204" pitchFamily="34" charset="0"/>
                <a:ea typeface="Arial" panose="020B0604020202020204" pitchFamily="34" charset="0"/>
                <a:cs typeface="Arial" panose="020B0604020202020204" pitchFamily="34" charset="0"/>
              </a:rPr>
              <a:t>1</a:t>
            </a:r>
            <a:r>
              <a:rPr lang="en-GB" sz="1800">
                <a:solidFill>
                  <a:srgbClr val="222222"/>
                </a:solidFill>
                <a:highlight>
                  <a:srgbClr val="FFFFFF"/>
                </a:highlight>
                <a:latin typeface="Arial" panose="020B0604020202020204" pitchFamily="34" charset="0"/>
                <a:ea typeface="Arial" panose="020B0604020202020204" pitchFamily="34" charset="0"/>
                <a:cs typeface="Arial" panose="020B0604020202020204" pitchFamily="34" charset="0"/>
              </a:rPr>
              <a:t>(1).</a:t>
            </a:r>
          </a:p>
          <a:p>
            <a:endParaRPr lang="en-GB" sz="1800">
              <a:solidFill>
                <a:srgbClr val="222222"/>
              </a:solidFill>
              <a:highlight>
                <a:srgbClr val="FFFFFF"/>
              </a:highlight>
              <a:latin typeface="Arial" panose="020B0604020202020204" pitchFamily="34" charset="0"/>
              <a:ea typeface="Arial" panose="020B0604020202020204" pitchFamily="34" charset="0"/>
              <a:cs typeface="Arial" panose="020B0604020202020204" pitchFamily="34" charset="0"/>
            </a:endParaRPr>
          </a:p>
          <a:p>
            <a:endParaRPr lang="en-GB" sz="1800">
              <a:effectLst/>
              <a:latin typeface="Aptos" panose="020B0004020202020204" pitchFamily="34" charset="0"/>
              <a:ea typeface="Aptos" panose="020B0004020202020204" pitchFamily="34" charset="0"/>
              <a:cs typeface="Aptos" panose="020B0004020202020204" pitchFamily="34" charset="0"/>
            </a:endParaRPr>
          </a:p>
        </p:txBody>
      </p:sp>
      <p:sp>
        <p:nvSpPr>
          <p:cNvPr id="4" name="Rectangle 3">
            <a:extLst>
              <a:ext uri="{FF2B5EF4-FFF2-40B4-BE49-F238E27FC236}">
                <a16:creationId xmlns:a16="http://schemas.microsoft.com/office/drawing/2014/main" id="{0F66438F-F851-5D3E-3DAE-B2DB97B3A857}"/>
              </a:ext>
            </a:extLst>
          </p:cNvPr>
          <p:cNvSpPr/>
          <p:nvPr/>
        </p:nvSpPr>
        <p:spPr>
          <a:xfrm>
            <a:off x="0" y="0"/>
            <a:ext cx="12192000" cy="14399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a:solidFill>
                  <a:schemeClr val="tx1"/>
                </a:solidFill>
              </a:rPr>
              <a:t>References</a:t>
            </a:r>
          </a:p>
        </p:txBody>
      </p:sp>
    </p:spTree>
    <p:extLst>
      <p:ext uri="{BB962C8B-B14F-4D97-AF65-F5344CB8AC3E}">
        <p14:creationId xmlns:p14="http://schemas.microsoft.com/office/powerpoint/2010/main" val="9241193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02598A-B463-D47A-65BC-9DB15B7944E8}"/>
            </a:ext>
          </a:extLst>
        </p:cNvPr>
        <p:cNvGrpSpPr/>
        <p:nvPr/>
      </p:nvGrpSpPr>
      <p:grpSpPr>
        <a:xfrm>
          <a:off x="0" y="0"/>
          <a:ext cx="0" cy="0"/>
          <a:chOff x="0" y="0"/>
          <a:chExt cx="0" cy="0"/>
        </a:xfrm>
      </p:grpSpPr>
      <p:sp>
        <p:nvSpPr>
          <p:cNvPr id="66" name="Title 1">
            <a:extLst>
              <a:ext uri="{FF2B5EF4-FFF2-40B4-BE49-F238E27FC236}">
                <a16:creationId xmlns:a16="http://schemas.microsoft.com/office/drawing/2014/main" id="{C996E27D-43A9-F25E-8E69-591D97295528}"/>
              </a:ext>
            </a:extLst>
          </p:cNvPr>
          <p:cNvSpPr>
            <a:spLocks noGrp="1"/>
          </p:cNvSpPr>
          <p:nvPr>
            <p:ph type="title"/>
          </p:nvPr>
        </p:nvSpPr>
        <p:spPr>
          <a:xfrm>
            <a:off x="499733" y="538537"/>
            <a:ext cx="10334844" cy="562526"/>
          </a:xfrm>
        </p:spPr>
        <p:txBody>
          <a:bodyPr/>
          <a:lstStyle/>
          <a:p>
            <a:r>
              <a:rPr lang="en-GB"/>
              <a:t> </a:t>
            </a:r>
            <a:r>
              <a:rPr lang="en-GB" sz="4400"/>
              <a:t>Barriers to PR work in the area of autism </a:t>
            </a:r>
            <a:endParaRPr lang="en-US" sz="4200"/>
          </a:p>
        </p:txBody>
      </p:sp>
      <p:sp>
        <p:nvSpPr>
          <p:cNvPr id="68" name="Text Placeholder 2">
            <a:extLst>
              <a:ext uri="{FF2B5EF4-FFF2-40B4-BE49-F238E27FC236}">
                <a16:creationId xmlns:a16="http://schemas.microsoft.com/office/drawing/2014/main" id="{9E46BE46-2046-8F90-B1F3-9940C99CF370}"/>
              </a:ext>
            </a:extLst>
          </p:cNvPr>
          <p:cNvSpPr>
            <a:spLocks noGrp="1"/>
          </p:cNvSpPr>
          <p:nvPr>
            <p:ph type="body" sz="quarter" idx="13"/>
          </p:nvPr>
        </p:nvSpPr>
        <p:spPr>
          <a:xfrm>
            <a:off x="893136" y="1385409"/>
            <a:ext cx="9675627" cy="564450"/>
          </a:xfrm>
        </p:spPr>
        <p:txBody>
          <a:bodyPr/>
          <a:lstStyle/>
          <a:p>
            <a:pPr marL="288000" indent="-288000">
              <a:lnSpc>
                <a:spcPct val="100000"/>
              </a:lnSpc>
              <a:spcAft>
                <a:spcPts val="2400"/>
              </a:spcAft>
              <a:buSzPct val="112000"/>
              <a:buFont typeface="Arial" panose="020B0604020202020204" pitchFamily="34" charset="0"/>
              <a:buChar char="•"/>
            </a:pPr>
            <a:r>
              <a:rPr lang="en-GB" sz="2800">
                <a:latin typeface="+mn-lt"/>
              </a:rPr>
              <a:t>PR research is growing in the area of autism, but still not as established in other areas of health. </a:t>
            </a:r>
          </a:p>
          <a:p>
            <a:pPr marL="288000" indent="-288000">
              <a:lnSpc>
                <a:spcPct val="100000"/>
              </a:lnSpc>
              <a:spcAft>
                <a:spcPts val="2400"/>
              </a:spcAft>
              <a:buSzPct val="112000"/>
              <a:buFont typeface="Arial" panose="020B0604020202020204" pitchFamily="34" charset="0"/>
              <a:buChar char="•"/>
            </a:pPr>
            <a:r>
              <a:rPr lang="en-GB" sz="2800">
                <a:latin typeface="+mn-lt"/>
              </a:rPr>
              <a:t>However, </a:t>
            </a:r>
          </a:p>
          <a:p>
            <a:pPr marL="800100" lvl="1" indent="-342900">
              <a:spcAft>
                <a:spcPts val="2400"/>
              </a:spcAft>
              <a:buFont typeface="Courier New" panose="02070309020205020404" pitchFamily="49" charset="0"/>
              <a:buChar char="o"/>
            </a:pPr>
            <a:r>
              <a:rPr lang="en-GB" sz="2400">
                <a:latin typeface="+mn-lt"/>
              </a:rPr>
              <a:t>Researchers in the area of autism have said they lack guidance and skills for PR work, esp. early career researchers (Pellicano et al., 2014).</a:t>
            </a:r>
          </a:p>
          <a:p>
            <a:pPr marL="800100" lvl="1" indent="-342900">
              <a:spcAft>
                <a:spcPts val="2400"/>
              </a:spcAft>
              <a:buFont typeface="Courier New" panose="02070309020205020404" pitchFamily="49" charset="0"/>
              <a:buChar char="o"/>
            </a:pPr>
            <a:r>
              <a:rPr lang="en-GB" sz="2400">
                <a:latin typeface="+mn-lt"/>
              </a:rPr>
              <a:t>In addition, even though PR aims to address underrepresentation in research, some communities within autism research are still underrepresented. e.g., ethnic minority autistic people and/or their families </a:t>
            </a:r>
            <a:r>
              <a:rPr lang="en-GB" sz="2400">
                <a:latin typeface="+mn-lt"/>
                <a:hlinkClick r:id="rId3"/>
              </a:rPr>
              <a:t>(May et al., 2022)</a:t>
            </a:r>
            <a:endParaRPr lang="en-GB" sz="2400">
              <a:latin typeface="+mn-lt"/>
            </a:endParaRPr>
          </a:p>
          <a:p>
            <a:pPr marL="252000" indent="-252000">
              <a:lnSpc>
                <a:spcPct val="100000"/>
              </a:lnSpc>
              <a:spcAft>
                <a:spcPts val="2400"/>
              </a:spcAft>
              <a:buSzPct val="110000"/>
              <a:buFont typeface="Arial" panose="020B0604020202020204" pitchFamily="34" charset="0"/>
              <a:buChar char="•"/>
            </a:pPr>
            <a:endParaRPr lang="en-GB" sz="2200">
              <a:latin typeface="+mn-lt"/>
            </a:endParaRPr>
          </a:p>
        </p:txBody>
      </p:sp>
      <p:sp>
        <p:nvSpPr>
          <p:cNvPr id="4" name="Title 1">
            <a:extLst>
              <a:ext uri="{FF2B5EF4-FFF2-40B4-BE49-F238E27FC236}">
                <a16:creationId xmlns:a16="http://schemas.microsoft.com/office/drawing/2014/main" id="{5B17A68B-81AA-EBEE-F97C-98D478530A88}"/>
              </a:ext>
            </a:extLst>
          </p:cNvPr>
          <p:cNvSpPr txBox="1">
            <a:spLocks/>
          </p:cNvSpPr>
          <p:nvPr/>
        </p:nvSpPr>
        <p:spPr>
          <a:xfrm>
            <a:off x="2816979" y="818707"/>
            <a:ext cx="7772400" cy="383503"/>
          </a:xfrm>
          <a:prstGeom prst="rect">
            <a:avLst/>
          </a:prstGeom>
        </p:spPr>
        <p:txBody>
          <a:bodyPr vert="horz" wrap="square" lIns="0" tIns="0" rIns="0" bIns="0" rtlCol="0" anchor="t">
            <a:spAutoFit/>
          </a:bodyPr>
          <a:lst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a:lstStyle>
          <a:p>
            <a:r>
              <a:rPr lang="en-GB"/>
              <a:t> </a:t>
            </a:r>
          </a:p>
        </p:txBody>
      </p:sp>
      <p:sp>
        <p:nvSpPr>
          <p:cNvPr id="5" name="Content Placeholder 2">
            <a:extLst>
              <a:ext uri="{FF2B5EF4-FFF2-40B4-BE49-F238E27FC236}">
                <a16:creationId xmlns:a16="http://schemas.microsoft.com/office/drawing/2014/main" id="{7F8A5D87-0242-853A-9F81-D0E49D576F47}"/>
              </a:ext>
            </a:extLst>
          </p:cNvPr>
          <p:cNvSpPr txBox="1">
            <a:spLocks/>
          </p:cNvSpPr>
          <p:nvPr/>
        </p:nvSpPr>
        <p:spPr>
          <a:xfrm>
            <a:off x="2432262" y="1643897"/>
            <a:ext cx="8056756" cy="4360127"/>
          </a:xfrm>
          <a:prstGeom prst="rect">
            <a:avLst/>
          </a:prstGeom>
        </p:spPr>
        <p:txBody>
          <a:bodyPr/>
          <a:lst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a:p>
        </p:txBody>
      </p:sp>
    </p:spTree>
    <p:extLst>
      <p:ext uri="{BB962C8B-B14F-4D97-AF65-F5344CB8AC3E}">
        <p14:creationId xmlns:p14="http://schemas.microsoft.com/office/powerpoint/2010/main" val="385941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1A022F-E408-BB4A-006C-63F5A0235C80}"/>
            </a:ext>
          </a:extLst>
        </p:cNvPr>
        <p:cNvGrpSpPr/>
        <p:nvPr/>
      </p:nvGrpSpPr>
      <p:grpSpPr>
        <a:xfrm>
          <a:off x="0" y="0"/>
          <a:ext cx="0" cy="0"/>
          <a:chOff x="0" y="0"/>
          <a:chExt cx="0" cy="0"/>
        </a:xfrm>
      </p:grpSpPr>
      <p:sp>
        <p:nvSpPr>
          <p:cNvPr id="66" name="Title 1">
            <a:extLst>
              <a:ext uri="{FF2B5EF4-FFF2-40B4-BE49-F238E27FC236}">
                <a16:creationId xmlns:a16="http://schemas.microsoft.com/office/drawing/2014/main" id="{0714196B-94D3-9D36-E443-B90F8540B875}"/>
              </a:ext>
            </a:extLst>
          </p:cNvPr>
          <p:cNvSpPr>
            <a:spLocks noGrp="1"/>
          </p:cNvSpPr>
          <p:nvPr>
            <p:ph type="title"/>
          </p:nvPr>
        </p:nvSpPr>
        <p:spPr>
          <a:xfrm>
            <a:off x="499733" y="538537"/>
            <a:ext cx="10334844" cy="562526"/>
          </a:xfrm>
        </p:spPr>
        <p:txBody>
          <a:bodyPr/>
          <a:lstStyle/>
          <a:p>
            <a:r>
              <a:rPr lang="en-GB"/>
              <a:t> </a:t>
            </a:r>
            <a:r>
              <a:rPr lang="en-GB" sz="4400"/>
              <a:t>Warwick University Aims </a:t>
            </a:r>
            <a:endParaRPr lang="en-US" sz="4200"/>
          </a:p>
        </p:txBody>
      </p:sp>
      <p:sp>
        <p:nvSpPr>
          <p:cNvPr id="68" name="Text Placeholder 2">
            <a:extLst>
              <a:ext uri="{FF2B5EF4-FFF2-40B4-BE49-F238E27FC236}">
                <a16:creationId xmlns:a16="http://schemas.microsoft.com/office/drawing/2014/main" id="{E1A03C11-838F-FE43-8C51-207EC35FC08B}"/>
              </a:ext>
            </a:extLst>
          </p:cNvPr>
          <p:cNvSpPr>
            <a:spLocks noGrp="1"/>
          </p:cNvSpPr>
          <p:nvPr>
            <p:ph type="body" sz="quarter" idx="13"/>
          </p:nvPr>
        </p:nvSpPr>
        <p:spPr>
          <a:xfrm>
            <a:off x="669852" y="1385409"/>
            <a:ext cx="10047767" cy="564450"/>
          </a:xfrm>
        </p:spPr>
        <p:txBody>
          <a:bodyPr/>
          <a:lstStyle/>
          <a:p>
            <a:pPr>
              <a:spcAft>
                <a:spcPts val="2400"/>
              </a:spcAft>
            </a:pPr>
            <a:r>
              <a:rPr lang="en-GB" sz="2300">
                <a:latin typeface="+mn-lt"/>
              </a:rPr>
              <a:t>1. Based on barriers to PR work in the area of autism, we aimed to</a:t>
            </a:r>
          </a:p>
          <a:p>
            <a:pPr marL="857236" lvl="2" indent="-342900">
              <a:spcAft>
                <a:spcPts val="2400"/>
              </a:spcAft>
              <a:buFont typeface="Courier New" panose="02070309020205020404" pitchFamily="49" charset="0"/>
              <a:buChar char="o"/>
            </a:pPr>
            <a:r>
              <a:rPr lang="en-GB" sz="2300">
                <a:latin typeface="+mn-lt"/>
              </a:rPr>
              <a:t>Develop an autism PR framework for autism research to address (the ELPART, learn about the ELPART in the 2</a:t>
            </a:r>
            <a:r>
              <a:rPr lang="en-GB" sz="2300" baseline="30000">
                <a:latin typeface="+mn-lt"/>
              </a:rPr>
              <a:t>nd</a:t>
            </a:r>
            <a:r>
              <a:rPr lang="en-GB" sz="2300">
                <a:latin typeface="+mn-lt"/>
              </a:rPr>
              <a:t> part of the webinar) </a:t>
            </a:r>
          </a:p>
          <a:p>
            <a:pPr>
              <a:spcAft>
                <a:spcPts val="2400"/>
              </a:spcAft>
            </a:pPr>
            <a:r>
              <a:rPr lang="en-GB" sz="2300">
                <a:latin typeface="+mn-lt"/>
              </a:rPr>
              <a:t>2. To ensure diverse representation, we aimed to develop further guidance to learn about the 2</a:t>
            </a:r>
            <a:r>
              <a:rPr lang="en-GB" sz="2300" baseline="30000">
                <a:latin typeface="+mn-lt"/>
              </a:rPr>
              <a:t>nd</a:t>
            </a:r>
            <a:r>
              <a:rPr lang="en-GB" sz="2300">
                <a:latin typeface="+mn-lt"/>
              </a:rPr>
              <a:t> part of the webinar.</a:t>
            </a:r>
          </a:p>
          <a:p>
            <a:pPr marL="800100" lvl="1" indent="-342900">
              <a:spcAft>
                <a:spcPts val="2400"/>
              </a:spcAft>
              <a:buFont typeface="Courier New" panose="02070309020205020404" pitchFamily="49" charset="0"/>
              <a:buChar char="o"/>
            </a:pPr>
            <a:r>
              <a:rPr lang="en-GB" sz="2300">
                <a:latin typeface="+mn-lt"/>
              </a:rPr>
              <a:t>Enhance researchers' skills for cultural competence in autism research.</a:t>
            </a:r>
          </a:p>
          <a:p>
            <a:pPr marL="800100" lvl="1" indent="-342900">
              <a:spcAft>
                <a:spcPts val="2400"/>
              </a:spcAft>
              <a:buFont typeface="Courier New" panose="02070309020205020404" pitchFamily="49" charset="0"/>
              <a:buChar char="o"/>
            </a:pPr>
            <a:r>
              <a:rPr lang="en-GB" sz="2300">
                <a:latin typeface="+mn-lt"/>
              </a:rPr>
              <a:t>Provide ideas for researchers to help recruit ethnically diverse experts by experience (</a:t>
            </a:r>
            <a:r>
              <a:rPr lang="en-GB" sz="2300" err="1">
                <a:latin typeface="+mn-lt"/>
              </a:rPr>
              <a:t>EbEs</a:t>
            </a:r>
            <a:r>
              <a:rPr lang="en-GB" sz="2300">
                <a:latin typeface="+mn-lt"/>
              </a:rPr>
              <a:t>) and participants to address ethnic minority underrepresentation in autism research through community collaboration.</a:t>
            </a:r>
          </a:p>
          <a:p>
            <a:pPr>
              <a:lnSpc>
                <a:spcPct val="100000"/>
              </a:lnSpc>
              <a:spcAft>
                <a:spcPts val="2400"/>
              </a:spcAft>
              <a:buSzPct val="112000"/>
            </a:pPr>
            <a:endParaRPr lang="en-GB" sz="2300">
              <a:latin typeface="+mn-lt"/>
            </a:endParaRPr>
          </a:p>
        </p:txBody>
      </p:sp>
      <p:sp>
        <p:nvSpPr>
          <p:cNvPr id="4" name="Title 1">
            <a:extLst>
              <a:ext uri="{FF2B5EF4-FFF2-40B4-BE49-F238E27FC236}">
                <a16:creationId xmlns:a16="http://schemas.microsoft.com/office/drawing/2014/main" id="{3D148A2E-C233-62DF-5F2C-F8291BE54198}"/>
              </a:ext>
            </a:extLst>
          </p:cNvPr>
          <p:cNvSpPr txBox="1">
            <a:spLocks/>
          </p:cNvSpPr>
          <p:nvPr/>
        </p:nvSpPr>
        <p:spPr>
          <a:xfrm>
            <a:off x="2816979" y="818707"/>
            <a:ext cx="7772400" cy="383503"/>
          </a:xfrm>
          <a:prstGeom prst="rect">
            <a:avLst/>
          </a:prstGeom>
        </p:spPr>
        <p:txBody>
          <a:bodyPr vert="horz" wrap="square" lIns="0" tIns="0" rIns="0" bIns="0" rtlCol="0" anchor="t">
            <a:spAutoFit/>
          </a:bodyPr>
          <a:lst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a:lstStyle>
          <a:p>
            <a:r>
              <a:rPr lang="en-GB"/>
              <a:t> </a:t>
            </a:r>
          </a:p>
        </p:txBody>
      </p:sp>
      <p:sp>
        <p:nvSpPr>
          <p:cNvPr id="5" name="Content Placeholder 2">
            <a:extLst>
              <a:ext uri="{FF2B5EF4-FFF2-40B4-BE49-F238E27FC236}">
                <a16:creationId xmlns:a16="http://schemas.microsoft.com/office/drawing/2014/main" id="{440EDE88-7692-2BCF-F6CF-62D9422EDD62}"/>
              </a:ext>
            </a:extLst>
          </p:cNvPr>
          <p:cNvSpPr txBox="1">
            <a:spLocks/>
          </p:cNvSpPr>
          <p:nvPr/>
        </p:nvSpPr>
        <p:spPr>
          <a:xfrm>
            <a:off x="2432262" y="1643897"/>
            <a:ext cx="8056756" cy="4360127"/>
          </a:xfrm>
          <a:prstGeom prst="rect">
            <a:avLst/>
          </a:prstGeom>
        </p:spPr>
        <p:txBody>
          <a:bodyPr/>
          <a:lst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a:p>
        </p:txBody>
      </p:sp>
    </p:spTree>
    <p:extLst>
      <p:ext uri="{BB962C8B-B14F-4D97-AF65-F5344CB8AC3E}">
        <p14:creationId xmlns:p14="http://schemas.microsoft.com/office/powerpoint/2010/main" val="28800780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descr="Logo, company name&#10;&#10;Description automatically generated">
            <a:extLst>
              <a:ext uri="{FF2B5EF4-FFF2-40B4-BE49-F238E27FC236}">
                <a16:creationId xmlns:a16="http://schemas.microsoft.com/office/drawing/2014/main" id="{44E90858-FE2D-40D4-A42C-7353E1D60A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63954" y="5069305"/>
            <a:ext cx="2960087" cy="2093494"/>
          </a:xfrm>
          <a:prstGeom prst="rect">
            <a:avLst/>
          </a:prstGeom>
        </p:spPr>
      </p:pic>
      <p:pic>
        <p:nvPicPr>
          <p:cNvPr id="49" name="Picture 48" descr="NHS logo&#10;&#10;Description automatically generated">
            <a:extLst>
              <a:ext uri="{FF2B5EF4-FFF2-40B4-BE49-F238E27FC236}">
                <a16:creationId xmlns:a16="http://schemas.microsoft.com/office/drawing/2014/main" id="{52204D35-E837-4286-9BE8-2218A233C0E0}"/>
              </a:ext>
              <a:ext uri="{C183D7F6-B498-43B3-948B-1728B52AA6E4}">
                <adec:decorative xmlns:adec="http://schemas.microsoft.com/office/drawing/2017/decorative" val="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63954" y="268941"/>
            <a:ext cx="2526744" cy="922569"/>
          </a:xfrm>
          <a:prstGeom prst="rect">
            <a:avLst/>
          </a:prstGeom>
        </p:spPr>
      </p:pic>
      <p:pic>
        <p:nvPicPr>
          <p:cNvPr id="55" name="Picture 54">
            <a:extLst>
              <a:ext uri="{FF2B5EF4-FFF2-40B4-BE49-F238E27FC236}">
                <a16:creationId xmlns:a16="http://schemas.microsoft.com/office/drawing/2014/main" id="{2CA2EA93-1E4B-4520-9070-4B6EC09E1E6B}"/>
              </a:ext>
              <a:ext uri="{C183D7F6-B498-43B3-948B-1728B52AA6E4}">
                <adec:decorative xmlns:adec="http://schemas.microsoft.com/office/drawing/2017/decorative" val="1"/>
              </a:ext>
            </a:extLst>
          </p:cNvPr>
          <p:cNvPicPr>
            <a:picLocks noChangeAspect="1"/>
          </p:cNvPicPr>
          <p:nvPr/>
        </p:nvPicPr>
        <p:blipFill rotWithShape="1">
          <a:blip r:embed="rId5">
            <a:extLst>
              <a:ext uri="{28A0092B-C50C-407E-A947-70E740481C1C}">
                <a14:useLocalDpi xmlns:a14="http://schemas.microsoft.com/office/drawing/2010/main" val="0"/>
              </a:ext>
            </a:extLst>
          </a:blip>
          <a:srcRect l="17206" t="29281" r="26324" b="17647"/>
          <a:stretch/>
        </p:blipFill>
        <p:spPr>
          <a:xfrm>
            <a:off x="1" y="4535198"/>
            <a:ext cx="4393870" cy="2322801"/>
          </a:xfrm>
          <a:prstGeom prst="rect">
            <a:avLst/>
          </a:prstGeom>
        </p:spPr>
      </p:pic>
      <p:sp>
        <p:nvSpPr>
          <p:cNvPr id="56" name="Oval 55">
            <a:extLst>
              <a:ext uri="{FF2B5EF4-FFF2-40B4-BE49-F238E27FC236}">
                <a16:creationId xmlns:a16="http://schemas.microsoft.com/office/drawing/2014/main" id="{5E2C98F6-EACE-4E8E-A55D-AAF619889F49}"/>
              </a:ext>
            </a:extLst>
          </p:cNvPr>
          <p:cNvSpPr/>
          <p:nvPr/>
        </p:nvSpPr>
        <p:spPr>
          <a:xfrm>
            <a:off x="3975652" y="5257800"/>
            <a:ext cx="1113183" cy="11231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F2091F1F-9083-00B6-EBF8-2BBD72DBAFDF}"/>
              </a:ext>
            </a:extLst>
          </p:cNvPr>
          <p:cNvSpPr>
            <a:spLocks noGrp="1"/>
          </p:cNvSpPr>
          <p:nvPr>
            <p:ph type="ctrTitle"/>
          </p:nvPr>
        </p:nvSpPr>
        <p:spPr>
          <a:xfrm>
            <a:off x="1524000" y="2164471"/>
            <a:ext cx="9144000" cy="767133"/>
          </a:xfrm>
        </p:spPr>
        <p:txBody>
          <a:bodyPr/>
          <a:lstStyle/>
          <a:p>
            <a:r>
              <a:rPr lang="en-GB" b="1"/>
              <a:t>Autism and Ethnicity </a:t>
            </a:r>
          </a:p>
        </p:txBody>
      </p:sp>
      <p:sp>
        <p:nvSpPr>
          <p:cNvPr id="3" name="Subtitle 2">
            <a:extLst>
              <a:ext uri="{FF2B5EF4-FFF2-40B4-BE49-F238E27FC236}">
                <a16:creationId xmlns:a16="http://schemas.microsoft.com/office/drawing/2014/main" id="{FFDCAEE3-72DA-3409-F95C-8FA93D5F7683}"/>
              </a:ext>
            </a:extLst>
          </p:cNvPr>
          <p:cNvSpPr>
            <a:spLocks noGrp="1"/>
          </p:cNvSpPr>
          <p:nvPr>
            <p:ph type="subTitle" idx="1"/>
          </p:nvPr>
        </p:nvSpPr>
        <p:spPr>
          <a:xfrm>
            <a:off x="1002697" y="3372215"/>
            <a:ext cx="10654748" cy="1268896"/>
          </a:xfrm>
        </p:spPr>
        <p:txBody>
          <a:bodyPr>
            <a:normAutofit fontScale="92500" lnSpcReduction="10000"/>
          </a:bodyPr>
          <a:lstStyle/>
          <a:p>
            <a:r>
              <a:rPr lang="en-GB"/>
              <a:t>Gemma Cartwright  - Consultant Practitioner in Neurodiversity (C&amp;W) &amp; Clinical Director for Autism (NHS England Midlands)</a:t>
            </a:r>
          </a:p>
          <a:p>
            <a:endParaRPr lang="en-GB"/>
          </a:p>
          <a:p>
            <a:r>
              <a:rPr lang="en-GB"/>
              <a:t>Dawn Nicholls - Dimensions Project Manager and Community Engagement </a:t>
            </a:r>
          </a:p>
        </p:txBody>
      </p:sp>
    </p:spTree>
    <p:extLst>
      <p:ext uri="{BB962C8B-B14F-4D97-AF65-F5344CB8AC3E}">
        <p14:creationId xmlns:p14="http://schemas.microsoft.com/office/powerpoint/2010/main" val="38887849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D8C66CEC-10CF-473C-A530-799C395BFA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63954" y="5069305"/>
            <a:ext cx="2960087" cy="2093494"/>
          </a:xfrm>
          <a:prstGeom prst="rect">
            <a:avLst/>
          </a:prstGeom>
        </p:spPr>
      </p:pic>
      <p:pic>
        <p:nvPicPr>
          <p:cNvPr id="9" name="Picture 8" descr="NHS logo&#10;&#10;Description automatically generated">
            <a:extLst>
              <a:ext uri="{FF2B5EF4-FFF2-40B4-BE49-F238E27FC236}">
                <a16:creationId xmlns:a16="http://schemas.microsoft.com/office/drawing/2014/main" id="{410783E1-2741-4639-AE0F-A60EBCBB56F6}"/>
              </a:ext>
              <a:ext uri="{C183D7F6-B498-43B3-948B-1728B52AA6E4}">
                <adec:decorative xmlns:adec="http://schemas.microsoft.com/office/drawing/2017/decorative" val="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63954" y="268941"/>
            <a:ext cx="2526744" cy="922569"/>
          </a:xfrm>
          <a:prstGeom prst="rect">
            <a:avLst/>
          </a:prstGeom>
        </p:spPr>
      </p:pic>
      <p:pic>
        <p:nvPicPr>
          <p:cNvPr id="12" name="Picture 11">
            <a:extLst>
              <a:ext uri="{FF2B5EF4-FFF2-40B4-BE49-F238E27FC236}">
                <a16:creationId xmlns:a16="http://schemas.microsoft.com/office/drawing/2014/main" id="{E264EE97-F406-4B3E-9999-E4E796CF16E6}"/>
              </a:ext>
              <a:ext uri="{C183D7F6-B498-43B3-948B-1728B52AA6E4}">
                <adec:decorative xmlns:adec="http://schemas.microsoft.com/office/drawing/2017/decorative" val="1"/>
              </a:ext>
            </a:extLst>
          </p:cNvPr>
          <p:cNvPicPr>
            <a:picLocks noChangeAspect="1"/>
          </p:cNvPicPr>
          <p:nvPr/>
        </p:nvPicPr>
        <p:blipFill rotWithShape="1">
          <a:blip r:embed="rId5">
            <a:extLst>
              <a:ext uri="{28A0092B-C50C-407E-A947-70E740481C1C}">
                <a14:useLocalDpi xmlns:a14="http://schemas.microsoft.com/office/drawing/2010/main" val="0"/>
              </a:ext>
            </a:extLst>
          </a:blip>
          <a:srcRect l="17234" t="27518" r="25798" b="17447"/>
          <a:stretch/>
        </p:blipFill>
        <p:spPr>
          <a:xfrm>
            <a:off x="0" y="4439426"/>
            <a:ext cx="4450675" cy="2418574"/>
          </a:xfrm>
          <a:prstGeom prst="rect">
            <a:avLst/>
          </a:prstGeom>
        </p:spPr>
      </p:pic>
      <p:sp>
        <p:nvSpPr>
          <p:cNvPr id="13" name="Oval 12">
            <a:extLst>
              <a:ext uri="{FF2B5EF4-FFF2-40B4-BE49-F238E27FC236}">
                <a16:creationId xmlns:a16="http://schemas.microsoft.com/office/drawing/2014/main" id="{ECBF2DB1-BD2C-4A1C-B335-8C16249F54A5}"/>
              </a:ext>
            </a:extLst>
          </p:cNvPr>
          <p:cNvSpPr/>
          <p:nvPr/>
        </p:nvSpPr>
        <p:spPr>
          <a:xfrm>
            <a:off x="3975652" y="5257800"/>
            <a:ext cx="1113183" cy="11231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94377DE-FA18-D928-CA5E-0D597F84E663}"/>
              </a:ext>
            </a:extLst>
          </p:cNvPr>
          <p:cNvSpPr>
            <a:spLocks noGrp="1"/>
          </p:cNvSpPr>
          <p:nvPr>
            <p:ph type="title"/>
          </p:nvPr>
        </p:nvSpPr>
        <p:spPr>
          <a:xfrm>
            <a:off x="-211545" y="683565"/>
            <a:ext cx="6240206" cy="1306289"/>
          </a:xfrm>
        </p:spPr>
        <p:txBody>
          <a:bodyPr>
            <a:normAutofit/>
          </a:bodyPr>
          <a:lstStyle/>
          <a:p>
            <a:r>
              <a:rPr lang="en-GB" sz="4800" b="1"/>
              <a:t>       </a:t>
            </a:r>
            <a:r>
              <a:rPr lang="en-GB" sz="4000" b="1"/>
              <a:t>National Autism Data </a:t>
            </a:r>
          </a:p>
        </p:txBody>
      </p:sp>
      <p:graphicFrame>
        <p:nvGraphicFramePr>
          <p:cNvPr id="4" name="Content Placeholder 3">
            <a:extLst>
              <a:ext uri="{FF2B5EF4-FFF2-40B4-BE49-F238E27FC236}">
                <a16:creationId xmlns:a16="http://schemas.microsoft.com/office/drawing/2014/main" id="{F33D85B1-1522-D1F3-DEAB-614B7C3F6293}"/>
              </a:ext>
            </a:extLst>
          </p:cNvPr>
          <p:cNvGraphicFramePr>
            <a:graphicFrameLocks noGrp="1"/>
          </p:cNvGraphicFramePr>
          <p:nvPr>
            <p:ph idx="1"/>
            <p:extLst>
              <p:ext uri="{D42A27DB-BD31-4B8C-83A1-F6EECF244321}">
                <p14:modId xmlns:p14="http://schemas.microsoft.com/office/powerpoint/2010/main" val="3451169388"/>
              </p:ext>
            </p:extLst>
          </p:nvPr>
        </p:nvGraphicFramePr>
        <p:xfrm>
          <a:off x="614839" y="1422806"/>
          <a:ext cx="5459897" cy="3769019"/>
        </p:xfrm>
        <a:graphic>
          <a:graphicData uri="http://schemas.openxmlformats.org/drawingml/2006/table">
            <a:tbl>
              <a:tblPr firstRow="1" firstCol="1" bandRow="1">
                <a:tableStyleId>{5C22544A-7EE6-4342-B048-85BDC9FD1C3A}</a:tableStyleId>
              </a:tblPr>
              <a:tblGrid>
                <a:gridCol w="1819764">
                  <a:extLst>
                    <a:ext uri="{9D8B030D-6E8A-4147-A177-3AD203B41FA5}">
                      <a16:colId xmlns:a16="http://schemas.microsoft.com/office/drawing/2014/main" val="1125629555"/>
                    </a:ext>
                  </a:extLst>
                </a:gridCol>
                <a:gridCol w="1819764">
                  <a:extLst>
                    <a:ext uri="{9D8B030D-6E8A-4147-A177-3AD203B41FA5}">
                      <a16:colId xmlns:a16="http://schemas.microsoft.com/office/drawing/2014/main" val="247123122"/>
                    </a:ext>
                  </a:extLst>
                </a:gridCol>
                <a:gridCol w="1820369">
                  <a:extLst>
                    <a:ext uri="{9D8B030D-6E8A-4147-A177-3AD203B41FA5}">
                      <a16:colId xmlns:a16="http://schemas.microsoft.com/office/drawing/2014/main" val="608129549"/>
                    </a:ext>
                  </a:extLst>
                </a:gridCol>
              </a:tblGrid>
              <a:tr h="459102">
                <a:tc>
                  <a:txBody>
                    <a:bodyPr/>
                    <a:lstStyle/>
                    <a:p>
                      <a:pPr>
                        <a:lnSpc>
                          <a:spcPct val="107000"/>
                        </a:lnSpc>
                        <a:spcAft>
                          <a:spcPts val="800"/>
                        </a:spcAft>
                        <a:tabLst>
                          <a:tab pos="800100" algn="l"/>
                        </a:tabLst>
                      </a:pPr>
                      <a:r>
                        <a:rPr lang="en-GB" sz="2000">
                          <a:effectLst/>
                        </a:rPr>
                        <a:t>Ethnicity</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tabLst>
                          <a:tab pos="800100" algn="l"/>
                        </a:tabLst>
                      </a:pPr>
                      <a:r>
                        <a:rPr lang="en-GB" sz="2000">
                          <a:effectLst/>
                        </a:rPr>
                        <a:t>Rates in whole school</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tabLst>
                          <a:tab pos="800100" algn="l"/>
                        </a:tabLst>
                      </a:pPr>
                      <a:r>
                        <a:rPr lang="en-GB" sz="2000">
                          <a:effectLst/>
                        </a:rPr>
                        <a:t>Rates in autism </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99808283"/>
                  </a:ext>
                </a:extLst>
              </a:tr>
              <a:tr h="459102">
                <a:tc>
                  <a:txBody>
                    <a:bodyPr/>
                    <a:lstStyle/>
                    <a:p>
                      <a:pPr>
                        <a:lnSpc>
                          <a:spcPct val="107000"/>
                        </a:lnSpc>
                        <a:spcAft>
                          <a:spcPts val="800"/>
                        </a:spcAft>
                        <a:tabLst>
                          <a:tab pos="800100" algn="l"/>
                        </a:tabLst>
                      </a:pPr>
                      <a:r>
                        <a:rPr lang="en-GB" sz="2000">
                          <a:effectLst/>
                        </a:rPr>
                        <a:t>Bangladeshi</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tabLst>
                          <a:tab pos="800100" algn="l"/>
                        </a:tabLst>
                      </a:pPr>
                      <a:r>
                        <a:rPr lang="en-GB" sz="2000">
                          <a:effectLst/>
                        </a:rPr>
                        <a:t>1.76</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tabLst>
                          <a:tab pos="800100" algn="l"/>
                        </a:tabLst>
                      </a:pPr>
                      <a:r>
                        <a:rPr lang="en-GB" sz="2000">
                          <a:effectLst/>
                        </a:rPr>
                        <a:t>1.86</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86657236"/>
                  </a:ext>
                </a:extLst>
              </a:tr>
              <a:tr h="459102">
                <a:tc>
                  <a:txBody>
                    <a:bodyPr/>
                    <a:lstStyle/>
                    <a:p>
                      <a:pPr>
                        <a:lnSpc>
                          <a:spcPct val="107000"/>
                        </a:lnSpc>
                        <a:spcAft>
                          <a:spcPts val="800"/>
                        </a:spcAft>
                        <a:tabLst>
                          <a:tab pos="800100" algn="l"/>
                        </a:tabLst>
                      </a:pPr>
                      <a:r>
                        <a:rPr lang="en-GB" sz="2000">
                          <a:effectLst/>
                        </a:rPr>
                        <a:t>Indian</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tabLst>
                          <a:tab pos="800100" algn="l"/>
                        </a:tabLst>
                      </a:pPr>
                      <a:r>
                        <a:rPr lang="en-GB" sz="2000">
                          <a:effectLst/>
                        </a:rPr>
                        <a:t>3.13</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tabLst>
                          <a:tab pos="800100" algn="l"/>
                        </a:tabLst>
                      </a:pPr>
                      <a:r>
                        <a:rPr lang="en-GB" sz="2000">
                          <a:effectLst/>
                        </a:rPr>
                        <a:t>1.83</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45504368"/>
                  </a:ext>
                </a:extLst>
              </a:tr>
              <a:tr h="374073">
                <a:tc>
                  <a:txBody>
                    <a:bodyPr/>
                    <a:lstStyle/>
                    <a:p>
                      <a:pPr>
                        <a:lnSpc>
                          <a:spcPct val="107000"/>
                        </a:lnSpc>
                        <a:spcAft>
                          <a:spcPts val="800"/>
                        </a:spcAft>
                        <a:tabLst>
                          <a:tab pos="800100" algn="l"/>
                        </a:tabLst>
                      </a:pPr>
                      <a:r>
                        <a:rPr lang="en-GB" sz="2000">
                          <a:effectLst/>
                        </a:rPr>
                        <a:t>Pakistani</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tabLst>
                          <a:tab pos="800100" algn="l"/>
                        </a:tabLst>
                      </a:pPr>
                      <a:r>
                        <a:rPr lang="en-GB" sz="2000">
                          <a:effectLst/>
                        </a:rPr>
                        <a:t>4.42</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tabLst>
                          <a:tab pos="800100" algn="l"/>
                        </a:tabLst>
                      </a:pPr>
                      <a:r>
                        <a:rPr lang="en-GB" sz="2000">
                          <a:effectLst/>
                        </a:rPr>
                        <a:t>2.95</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29454961"/>
                  </a:ext>
                </a:extLst>
              </a:tr>
              <a:tr h="459102">
                <a:tc>
                  <a:txBody>
                    <a:bodyPr/>
                    <a:lstStyle/>
                    <a:p>
                      <a:pPr>
                        <a:lnSpc>
                          <a:spcPct val="107000"/>
                        </a:lnSpc>
                        <a:spcAft>
                          <a:spcPts val="800"/>
                        </a:spcAft>
                        <a:tabLst>
                          <a:tab pos="800100" algn="l"/>
                        </a:tabLst>
                      </a:pPr>
                      <a:r>
                        <a:rPr lang="en-GB" sz="2000">
                          <a:effectLst/>
                        </a:rPr>
                        <a:t>Black African</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tabLst>
                          <a:tab pos="800100" algn="l"/>
                        </a:tabLst>
                      </a:pPr>
                      <a:r>
                        <a:rPr lang="en-GB" sz="2000">
                          <a:effectLst/>
                        </a:rPr>
                        <a:t>3.84</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FF00"/>
                    </a:solidFill>
                  </a:tcPr>
                </a:tc>
                <a:tc>
                  <a:txBody>
                    <a:bodyPr/>
                    <a:lstStyle/>
                    <a:p>
                      <a:pPr>
                        <a:lnSpc>
                          <a:spcPct val="107000"/>
                        </a:lnSpc>
                        <a:spcAft>
                          <a:spcPts val="800"/>
                        </a:spcAft>
                        <a:tabLst>
                          <a:tab pos="800100" algn="l"/>
                        </a:tabLst>
                      </a:pPr>
                      <a:r>
                        <a:rPr lang="en-GB" sz="2000">
                          <a:effectLst/>
                        </a:rPr>
                        <a:t>4.72</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FF00"/>
                    </a:solidFill>
                  </a:tcPr>
                </a:tc>
                <a:extLst>
                  <a:ext uri="{0D108BD9-81ED-4DB2-BD59-A6C34878D82A}">
                    <a16:rowId xmlns:a16="http://schemas.microsoft.com/office/drawing/2014/main" val="3124708490"/>
                  </a:ext>
                </a:extLst>
              </a:tr>
              <a:tr h="459102">
                <a:tc>
                  <a:txBody>
                    <a:bodyPr/>
                    <a:lstStyle/>
                    <a:p>
                      <a:pPr>
                        <a:lnSpc>
                          <a:spcPct val="107000"/>
                        </a:lnSpc>
                        <a:spcAft>
                          <a:spcPts val="800"/>
                        </a:spcAft>
                        <a:tabLst>
                          <a:tab pos="800100" algn="l"/>
                        </a:tabLst>
                      </a:pPr>
                      <a:r>
                        <a:rPr lang="en-GB" sz="2000">
                          <a:effectLst/>
                        </a:rPr>
                        <a:t>Gypsy Roma</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tabLst>
                          <a:tab pos="800100" algn="l"/>
                        </a:tabLst>
                      </a:pPr>
                      <a:r>
                        <a:rPr lang="en-GB" sz="2000">
                          <a:effectLst/>
                        </a:rPr>
                        <a:t>0.32</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tabLst>
                          <a:tab pos="800100" algn="l"/>
                        </a:tabLst>
                      </a:pPr>
                      <a:r>
                        <a:rPr lang="en-GB" sz="2000">
                          <a:effectLst/>
                        </a:rPr>
                        <a:t>0.15</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69839837"/>
                  </a:ext>
                </a:extLst>
              </a:tr>
              <a:tr h="459102">
                <a:tc>
                  <a:txBody>
                    <a:bodyPr/>
                    <a:lstStyle/>
                    <a:p>
                      <a:pPr>
                        <a:lnSpc>
                          <a:spcPct val="107000"/>
                        </a:lnSpc>
                        <a:spcAft>
                          <a:spcPts val="800"/>
                        </a:spcAft>
                        <a:tabLst>
                          <a:tab pos="800100" algn="l"/>
                        </a:tabLst>
                      </a:pPr>
                      <a:r>
                        <a:rPr lang="en-GB" sz="2000">
                          <a:effectLst/>
                        </a:rPr>
                        <a:t>White British </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tabLst>
                          <a:tab pos="800100" algn="l"/>
                        </a:tabLst>
                      </a:pPr>
                      <a:r>
                        <a:rPr lang="en-GB" sz="2000">
                          <a:effectLst/>
                        </a:rPr>
                        <a:t>66.11</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tabLst>
                          <a:tab pos="800100" algn="l"/>
                        </a:tabLst>
                      </a:pPr>
                      <a:r>
                        <a:rPr lang="en-GB" sz="2000">
                          <a:effectLst/>
                        </a:rPr>
                        <a:t>69.8</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00395066"/>
                  </a:ext>
                </a:extLst>
              </a:tr>
              <a:tr h="459102">
                <a:tc>
                  <a:txBody>
                    <a:bodyPr/>
                    <a:lstStyle/>
                    <a:p>
                      <a:pPr>
                        <a:lnSpc>
                          <a:spcPct val="107000"/>
                        </a:lnSpc>
                        <a:spcAft>
                          <a:spcPts val="800"/>
                        </a:spcAft>
                        <a:tabLst>
                          <a:tab pos="800100" algn="l"/>
                        </a:tabLst>
                      </a:pPr>
                      <a:r>
                        <a:rPr lang="en-GB" sz="2000">
                          <a:effectLst/>
                        </a:rPr>
                        <a:t>Other White </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tabLst>
                          <a:tab pos="800100" algn="l"/>
                        </a:tabLst>
                      </a:pPr>
                      <a:r>
                        <a:rPr lang="en-GB" sz="2000">
                          <a:effectLst/>
                        </a:rPr>
                        <a:t>6.44</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tabLst>
                          <a:tab pos="800100" algn="l"/>
                        </a:tabLst>
                      </a:pPr>
                      <a:r>
                        <a:rPr lang="en-GB" sz="2000">
                          <a:effectLst/>
                        </a:rPr>
                        <a:t>4.46</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13750917"/>
                  </a:ext>
                </a:extLst>
              </a:tr>
            </a:tbl>
          </a:graphicData>
        </a:graphic>
      </p:graphicFrame>
      <p:sp>
        <p:nvSpPr>
          <p:cNvPr id="6" name="TextBox 5">
            <a:extLst>
              <a:ext uri="{FF2B5EF4-FFF2-40B4-BE49-F238E27FC236}">
                <a16:creationId xmlns:a16="http://schemas.microsoft.com/office/drawing/2014/main" id="{110AB84E-EE3E-00BD-296F-039A1C14B3B4}"/>
              </a:ext>
            </a:extLst>
          </p:cNvPr>
          <p:cNvSpPr txBox="1"/>
          <p:nvPr/>
        </p:nvSpPr>
        <p:spPr>
          <a:xfrm>
            <a:off x="3235587" y="5298373"/>
            <a:ext cx="3968147" cy="369332"/>
          </a:xfrm>
          <a:prstGeom prst="rect">
            <a:avLst/>
          </a:prstGeom>
          <a:noFill/>
        </p:spPr>
        <p:txBody>
          <a:bodyPr wrap="square">
            <a:spAutoFit/>
          </a:bodyPr>
          <a:lstStyle/>
          <a:p>
            <a:r>
              <a:rPr lang="en-GB" sz="1800">
                <a:effectLst/>
                <a:latin typeface="+mj-lt"/>
                <a:ea typeface="Calibri" panose="020F0502020204030204" pitchFamily="34" charset="0"/>
                <a:cs typeface="Times New Roman" panose="02020603050405020304" pitchFamily="18" charset="0"/>
              </a:rPr>
              <a:t>National SEN data (Jan 2023)</a:t>
            </a:r>
            <a:endParaRPr lang="en-GB">
              <a:latin typeface="+mj-lt"/>
            </a:endParaRPr>
          </a:p>
        </p:txBody>
      </p:sp>
      <p:sp>
        <p:nvSpPr>
          <p:cNvPr id="3" name="Content Placeholder 2">
            <a:extLst>
              <a:ext uri="{FF2B5EF4-FFF2-40B4-BE49-F238E27FC236}">
                <a16:creationId xmlns:a16="http://schemas.microsoft.com/office/drawing/2014/main" id="{135841BE-562C-89FE-53EA-29B92DF0B2BB}"/>
              </a:ext>
            </a:extLst>
          </p:cNvPr>
          <p:cNvSpPr txBox="1">
            <a:spLocks/>
          </p:cNvSpPr>
          <p:nvPr/>
        </p:nvSpPr>
        <p:spPr>
          <a:xfrm>
            <a:off x="6319282" y="2018929"/>
            <a:ext cx="5780567" cy="34488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300">
                <a:ea typeface="Calibri" panose="020F0502020204030204" pitchFamily="34" charset="0"/>
                <a:cs typeface="Times New Roman" panose="02020603050405020304" pitchFamily="18" charset="0"/>
              </a:rPr>
              <a:t>Evidence from across the UK shows that CYP from ethnic minority backgrounds experience lower rates of identification of autism and often have higher support needs (Beger et al, 2009)</a:t>
            </a:r>
          </a:p>
          <a:p>
            <a:pPr>
              <a:spcBef>
                <a:spcPts val="1800"/>
              </a:spcBef>
            </a:pPr>
            <a:r>
              <a:rPr lang="en-GB" sz="2300">
                <a:ea typeface="Calibri" panose="020F0502020204030204" pitchFamily="34" charset="0"/>
                <a:cs typeface="Times New Roman" panose="02020603050405020304" pitchFamily="18" charset="0"/>
              </a:rPr>
              <a:t>There is compelling evidence of underdiagnosis among bilingual CYP and ethnic minority CYP in comparison to White British CYP  (</a:t>
            </a:r>
            <a:r>
              <a:rPr lang="en-GB" sz="2300" err="1">
                <a:ea typeface="Calibri" panose="020F0502020204030204" pitchFamily="34" charset="0"/>
                <a:cs typeface="Times New Roman" panose="02020603050405020304" pitchFamily="18" charset="0"/>
              </a:rPr>
              <a:t>PinPoint</a:t>
            </a:r>
            <a:r>
              <a:rPr lang="en-GB" sz="2300">
                <a:ea typeface="Calibri" panose="020F0502020204030204" pitchFamily="34" charset="0"/>
                <a:cs typeface="Times New Roman" panose="02020603050405020304" pitchFamily="18" charset="0"/>
              </a:rPr>
              <a:t> Cambridgeshire, 2023)  </a:t>
            </a:r>
          </a:p>
        </p:txBody>
      </p:sp>
      <p:sp>
        <p:nvSpPr>
          <p:cNvPr id="5" name="Title 1">
            <a:extLst>
              <a:ext uri="{FF2B5EF4-FFF2-40B4-BE49-F238E27FC236}">
                <a16:creationId xmlns:a16="http://schemas.microsoft.com/office/drawing/2014/main" id="{4143F4A1-1BCD-EFE0-1F41-4A40E1C3CC0E}"/>
              </a:ext>
            </a:extLst>
          </p:cNvPr>
          <p:cNvSpPr txBox="1">
            <a:spLocks/>
          </p:cNvSpPr>
          <p:nvPr/>
        </p:nvSpPr>
        <p:spPr>
          <a:xfrm>
            <a:off x="5601288" y="971857"/>
            <a:ext cx="2838445" cy="1174689"/>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800" b="1"/>
              <a:t>       </a:t>
            </a:r>
            <a:r>
              <a:rPr lang="en-GB" sz="4000" b="1"/>
              <a:t>Research </a:t>
            </a:r>
          </a:p>
        </p:txBody>
      </p:sp>
    </p:spTree>
    <p:extLst>
      <p:ext uri="{BB962C8B-B14F-4D97-AF65-F5344CB8AC3E}">
        <p14:creationId xmlns:p14="http://schemas.microsoft.com/office/powerpoint/2010/main" val="17100636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phic 4">
            <a:extLst>
              <a:ext uri="{FF2B5EF4-FFF2-40B4-BE49-F238E27FC236}">
                <a16:creationId xmlns:a16="http://schemas.microsoft.com/office/drawing/2014/main" id="{CA972D4B-2DCA-9222-151C-0247A9181B84}"/>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rcRect t="2948"/>
          <a:stretch>
            <a:fillRect/>
          </a:stretch>
        </p:blipFill>
        <p:spPr>
          <a:xfrm>
            <a:off x="1427783" y="733647"/>
            <a:ext cx="8915138" cy="5872007"/>
          </a:xfrm>
          <a:prstGeom prst="rect">
            <a:avLst/>
          </a:prstGeom>
        </p:spPr>
      </p:pic>
      <p:sp>
        <p:nvSpPr>
          <p:cNvPr id="2" name="Title 1">
            <a:extLst>
              <a:ext uri="{FF2B5EF4-FFF2-40B4-BE49-F238E27FC236}">
                <a16:creationId xmlns:a16="http://schemas.microsoft.com/office/drawing/2014/main" id="{10D7FB9C-12B5-B263-3055-91C373A8699D}"/>
              </a:ext>
            </a:extLst>
          </p:cNvPr>
          <p:cNvSpPr>
            <a:spLocks noGrp="1"/>
          </p:cNvSpPr>
          <p:nvPr>
            <p:ph type="title"/>
          </p:nvPr>
        </p:nvSpPr>
        <p:spPr>
          <a:xfrm>
            <a:off x="-915859" y="448309"/>
            <a:ext cx="10515600" cy="1325563"/>
          </a:xfrm>
        </p:spPr>
        <p:txBody>
          <a:bodyPr>
            <a:normAutofit/>
          </a:bodyPr>
          <a:lstStyle/>
          <a:p>
            <a:pPr algn="ctr"/>
            <a:r>
              <a:rPr lang="en-GB" sz="3600" b="1"/>
              <a:t>Local autism data- Referrals (CWPT)</a:t>
            </a:r>
          </a:p>
        </p:txBody>
      </p:sp>
    </p:spTree>
    <p:extLst>
      <p:ext uri="{BB962C8B-B14F-4D97-AF65-F5344CB8AC3E}">
        <p14:creationId xmlns:p14="http://schemas.microsoft.com/office/powerpoint/2010/main" val="2680335818"/>
      </p:ext>
    </p:extLst>
  </p:cSld>
  <p:clrMapOvr>
    <a:masterClrMapping/>
  </p:clrMapOvr>
</p:sld>
</file>

<file path=ppt/theme/theme1.xml><?xml version="1.0" encoding="utf-8"?>
<a:theme xmlns:a="http://schemas.openxmlformats.org/drawingml/2006/main" name="UoW_Template_Whit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UoW_Template_Black">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UoW_Template_Purpl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UoW_Template_Lavender">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UoW_Template_Blu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UoW_Template_Green">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UoW_Template_Yellow">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8.xml><?xml version="1.0" encoding="utf-8"?>
<a:theme xmlns:a="http://schemas.openxmlformats.org/drawingml/2006/main" name="UoW_Template_Coral">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A6A58E46E899740870C95D6051EEDFA" ma:contentTypeVersion="12" ma:contentTypeDescription="Create a new document." ma:contentTypeScope="" ma:versionID="6cefba2b1f490489bd331282c97c2ee5">
  <xsd:schema xmlns:xsd="http://www.w3.org/2001/XMLSchema" xmlns:xs="http://www.w3.org/2001/XMLSchema" xmlns:p="http://schemas.microsoft.com/office/2006/metadata/properties" xmlns:ns2="280f609f-e4fd-48e0-a286-6a6744f66501" xmlns:ns3="0b019135-354b-459e-9b36-57f365f3bb7b" targetNamespace="http://schemas.microsoft.com/office/2006/metadata/properties" ma:root="true" ma:fieldsID="13658fea3057c760aa5a69d55c6f0735" ns2:_="" ns3:_="">
    <xsd:import namespace="280f609f-e4fd-48e0-a286-6a6744f66501"/>
    <xsd:import namespace="0b019135-354b-459e-9b36-57f365f3bb7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80f609f-e4fd-48e0-a286-6a6744f6650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0b019135-354b-459e-9b36-57f365f3bb7b"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3cf96d1d-7bdc-49eb-950a-a7f2976832b5}" ma:internalName="TaxCatchAll" ma:showField="CatchAllData" ma:web="0b019135-354b-459e-9b36-57f365f3bb7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280f609f-e4fd-48e0-a286-6a6744f66501">
      <Terms xmlns="http://schemas.microsoft.com/office/infopath/2007/PartnerControls"/>
    </lcf76f155ced4ddcb4097134ff3c332f>
    <TaxCatchAll xmlns="0b019135-354b-459e-9b36-57f365f3bb7b" xsi:nil="true"/>
  </documentManagement>
</p:properties>
</file>

<file path=customXml/itemProps1.xml><?xml version="1.0" encoding="utf-8"?>
<ds:datastoreItem xmlns:ds="http://schemas.openxmlformats.org/officeDocument/2006/customXml" ds:itemID="{C0BEEA91-AAB1-4CEE-9D9E-D8D4261D764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80f609f-e4fd-48e0-a286-6a6744f66501"/>
    <ds:schemaRef ds:uri="0b019135-354b-459e-9b36-57f365f3bb7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2889AE9-2A76-4CF2-8699-356903226B0A}">
  <ds:schemaRefs>
    <ds:schemaRef ds:uri="http://schemas.microsoft.com/sharepoint/v3/contenttype/forms"/>
  </ds:schemaRefs>
</ds:datastoreItem>
</file>

<file path=customXml/itemProps3.xml><?xml version="1.0" encoding="utf-8"?>
<ds:datastoreItem xmlns:ds="http://schemas.openxmlformats.org/officeDocument/2006/customXml" ds:itemID="{74299F2F-53D8-4F04-89F8-F8961CB59FBC}">
  <ds:schemaRefs>
    <ds:schemaRef ds:uri="0b019135-354b-459e-9b36-57f365f3bb7b"/>
    <ds:schemaRef ds:uri="2457cae1-bbb3-49df-91d0-3eeeba63d323"/>
    <ds:schemaRef ds:uri="280f609f-e4fd-48e0-a286-6a6744f66501"/>
    <ds:schemaRef ds:uri="ef19808f-d5e4-40cd-93fa-31b8700ee2cf"/>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40</Slides>
  <Notes>37</Notes>
  <HiddenSlides>0</HiddenSlides>
  <ScaleCrop>false</ScaleCrop>
  <HeadingPairs>
    <vt:vector size="4" baseType="variant">
      <vt:variant>
        <vt:lpstr>Theme</vt:lpstr>
      </vt:variant>
      <vt:variant>
        <vt:i4>8</vt:i4>
      </vt:variant>
      <vt:variant>
        <vt:lpstr>Slide Titles</vt:lpstr>
      </vt:variant>
      <vt:variant>
        <vt:i4>40</vt:i4>
      </vt:variant>
    </vt:vector>
  </HeadingPairs>
  <TitlesOfParts>
    <vt:vector size="48" baseType="lpstr">
      <vt:lpstr>UoW_Template_White</vt:lpstr>
      <vt:lpstr>UoW_Template_Black</vt:lpstr>
      <vt:lpstr>UoW_Template_Purple</vt:lpstr>
      <vt:lpstr>UoW_Template_Lavender</vt:lpstr>
      <vt:lpstr>UoW_Template_Blue</vt:lpstr>
      <vt:lpstr>UoW_Template_Green</vt:lpstr>
      <vt:lpstr>UoW_Template_Yellow</vt:lpstr>
      <vt:lpstr>UoW_Template_Coral</vt:lpstr>
      <vt:lpstr> Inclusive Participatory Research in Autism Research: Methods and Practice</vt:lpstr>
      <vt:lpstr>🧹  Webinar Housekeeping Guidance</vt:lpstr>
      <vt:lpstr>Inclusive Participatory Research in Autism Research: a collaboration between academia, the NHS, and community members</vt:lpstr>
      <vt:lpstr> Participatory Research (PR) in Autism</vt:lpstr>
      <vt:lpstr> Barriers to PR work in the area of autism </vt:lpstr>
      <vt:lpstr> Warwick University Aims </vt:lpstr>
      <vt:lpstr>Autism and Ethnicity </vt:lpstr>
      <vt:lpstr>       National Autism Data </vt:lpstr>
      <vt:lpstr>Local autism data- Referrals (CWPT)</vt:lpstr>
      <vt:lpstr>Intersections of ethnicity and autism </vt:lpstr>
      <vt:lpstr>Cultural Inclusion Network (CIN) Recommendations</vt:lpstr>
      <vt:lpstr>Participatory Research in Autism - The process  Emily Ahmed</vt:lpstr>
      <vt:lpstr>The Role of Experts by Experience in Participatory Research in Autism  Dr Gurnam Singh, Misrah Mohamed, John Bernard</vt:lpstr>
      <vt:lpstr>What Families Told Us </vt:lpstr>
      <vt:lpstr>What Families Said They Need </vt:lpstr>
      <vt:lpstr>What This Really Tells Us</vt:lpstr>
      <vt:lpstr>Collaboration with the NHS: Goals, Gaps &amp; Impact</vt:lpstr>
      <vt:lpstr>What will do next….</vt:lpstr>
      <vt:lpstr> BREAK</vt:lpstr>
      <vt:lpstr>Introducing an evaluation framework to support researchers in participatory research with the autistic community</vt:lpstr>
      <vt:lpstr>Coproducing research with autistic people - introducing the ELPART and PAR group checklist  Ellie Horton, Dr Anita Z Goldschmied, Dan Tones and Laura Brownhill</vt:lpstr>
      <vt:lpstr>Mental Health within an autistic population</vt:lpstr>
      <vt:lpstr>Mental Health within an autistic population</vt:lpstr>
      <vt:lpstr>Mental Health within an autistic population</vt:lpstr>
      <vt:lpstr>Mental Health within an autistic population</vt:lpstr>
      <vt:lpstr>Background into coproduction with autistic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Seawright</dc:creator>
  <cp:revision>2</cp:revision>
  <dcterms:created xsi:type="dcterms:W3CDTF">2025-03-11T16:19:18Z</dcterms:created>
  <dcterms:modified xsi:type="dcterms:W3CDTF">2025-08-26T12:31:34Z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0x0101001A6A58E46E899740870C95D6051EEDFA</vt:lpwstr>
  </property>
  <property fmtid="{D5CDD505-2E9C-101B-9397-08002B2CF9AE}" pid="3" name="MediaServiceImageTags">
    <vt:lpwstr/>
  </property>
</Properties>
</file>