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660" r:id="rId2"/>
  </p:sldMasterIdLst>
  <p:notesMasterIdLst>
    <p:notesMasterId r:id="rId4"/>
  </p:notesMasterIdLst>
  <p:handoutMasterIdLst>
    <p:handoutMasterId r:id="rId5"/>
  </p:handoutMasterIdLst>
  <p:sldIdLst>
    <p:sldId id="276" r:id="rId3"/>
  </p:sldIdLst>
  <p:sldSz cx="6858000" cy="9144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B217"/>
    <a:srgbClr val="5EFF3F"/>
    <a:srgbClr val="8F33FF"/>
    <a:srgbClr val="FFFE66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21927" autoAdjust="0"/>
    <p:restoredTop sz="99701" autoAdjust="0"/>
  </p:normalViewPr>
  <p:slideViewPr>
    <p:cSldViewPr showGuides="1">
      <p:cViewPr>
        <p:scale>
          <a:sx n="200" d="100"/>
          <a:sy n="200" d="100"/>
        </p:scale>
        <p:origin x="-416" y="35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97075" y="742950"/>
            <a:ext cx="278765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gold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595" y="0"/>
            <a:ext cx="6858000" cy="18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2676" y="3419873"/>
            <a:ext cx="5829300" cy="427209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gold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595" y="0"/>
            <a:ext cx="6858000" cy="18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634" y="647733"/>
            <a:ext cx="5292588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22/10/15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40" y="1298377"/>
            <a:ext cx="19812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>
                <a:solidFill>
                  <a:srgbClr val="660066"/>
                </a:solidFill>
                <a:latin typeface="+mn-lt"/>
              </a:rPr>
              <a:t>INTRODUCTION</a:t>
            </a:r>
            <a:r>
              <a:rPr lang="en-US" sz="1200" b="1" dirty="0" smtClean="0">
                <a:solidFill>
                  <a:srgbClr val="660066"/>
                </a:solidFill>
                <a:latin typeface="+mn-lt"/>
              </a:rPr>
              <a:t> </a:t>
            </a:r>
          </a:p>
          <a:p>
            <a:pPr algn="just"/>
            <a:r>
              <a:rPr lang="en-US" sz="1000" dirty="0">
                <a:latin typeface="+mn-lt"/>
              </a:rPr>
              <a:t>Insomnia is a debilitating comorbidity of chronic pain. </a:t>
            </a:r>
            <a:r>
              <a:rPr lang="en-US" sz="1000" dirty="0" smtClean="0">
                <a:latin typeface="+mn-lt"/>
              </a:rPr>
              <a:t>This study evaluated </a:t>
            </a:r>
            <a:r>
              <a:rPr lang="en-US" sz="1000" dirty="0">
                <a:latin typeface="+mn-lt"/>
              </a:rPr>
              <a:t>the effect of </a:t>
            </a:r>
            <a:r>
              <a:rPr lang="en-US" sz="1000" dirty="0" err="1">
                <a:latin typeface="+mn-lt"/>
              </a:rPr>
              <a:t>nonpharmacological</a:t>
            </a:r>
            <a:r>
              <a:rPr lang="en-US" sz="1000" dirty="0">
                <a:latin typeface="+mn-lt"/>
              </a:rPr>
              <a:t> sleep treatments on patient-reported sleep quality, pain, and well-being in people with long-term cancer and non-</a:t>
            </a:r>
            <a:r>
              <a:rPr lang="en-US" sz="1000" dirty="0" smtClean="0">
                <a:latin typeface="+mn-lt"/>
              </a:rPr>
              <a:t>cancer (e.g., back pain, arthritis, fibromyalgia) </a:t>
            </a:r>
            <a:r>
              <a:rPr lang="en-US" sz="1000" dirty="0">
                <a:latin typeface="+mn-lt"/>
              </a:rPr>
              <a:t>pain conditions.</a:t>
            </a:r>
            <a:br>
              <a:rPr lang="en-US" sz="1000" dirty="0">
                <a:latin typeface="+mn-lt"/>
              </a:rPr>
            </a:br>
            <a:endParaRPr lang="en-US" sz="1000" dirty="0" smtClean="0">
              <a:latin typeface="+mn-lt"/>
            </a:endParaRPr>
          </a:p>
          <a:p>
            <a:pPr algn="just"/>
            <a:r>
              <a:rPr lang="en-US" sz="1100" b="1" dirty="0" smtClean="0">
                <a:solidFill>
                  <a:srgbClr val="660066"/>
                </a:solidFill>
                <a:latin typeface="+mn-lt"/>
              </a:rPr>
              <a:t>METHOD</a:t>
            </a:r>
            <a:r>
              <a:rPr lang="en-US" sz="1200" b="1" dirty="0" smtClean="0">
                <a:latin typeface="+mn-lt"/>
              </a:rPr>
              <a:t> </a:t>
            </a:r>
            <a:endParaRPr lang="en-US" sz="1200" b="1" dirty="0" smtClean="0">
              <a:latin typeface="+mn-lt"/>
            </a:endParaRPr>
          </a:p>
          <a:p>
            <a:pPr algn="just"/>
            <a:r>
              <a:rPr lang="en-US" sz="1000" dirty="0" smtClean="0">
                <a:latin typeface="+mn-lt"/>
              </a:rPr>
              <a:t>We systematically searched Cochrane CENTRAL, MEDLINE, </a:t>
            </a:r>
            <a:r>
              <a:rPr lang="en-US" sz="1000" dirty="0" err="1" smtClean="0">
                <a:latin typeface="+mn-lt"/>
              </a:rPr>
              <a:t>Embase</a:t>
            </a:r>
            <a:r>
              <a:rPr lang="en-US" sz="1000" dirty="0" smtClean="0">
                <a:latin typeface="+mn-lt"/>
              </a:rPr>
              <a:t> &amp; </a:t>
            </a:r>
            <a:r>
              <a:rPr lang="en-US" sz="1000" dirty="0" err="1" smtClean="0">
                <a:latin typeface="+mn-lt"/>
              </a:rPr>
              <a:t>PsychINFO</a:t>
            </a:r>
            <a:r>
              <a:rPr lang="en-US" sz="1000" dirty="0" smtClean="0">
                <a:latin typeface="+mn-lt"/>
              </a:rPr>
              <a:t> for relevant </a:t>
            </a:r>
            <a:r>
              <a:rPr lang="en-US" sz="1000" dirty="0" smtClean="0">
                <a:latin typeface="+mn-lt"/>
              </a:rPr>
              <a:t>studies. </a:t>
            </a: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r>
              <a:rPr lang="en-US" sz="1000" dirty="0" smtClean="0">
                <a:latin typeface="+mn-lt"/>
              </a:rPr>
              <a:t>Studies </a:t>
            </a:r>
            <a:r>
              <a:rPr lang="en-US" sz="1000" dirty="0" smtClean="0">
                <a:latin typeface="+mn-lt"/>
              </a:rPr>
              <a:t>included were: original </a:t>
            </a:r>
            <a:r>
              <a:rPr lang="en-US" sz="1000" dirty="0" smtClean="0">
                <a:latin typeface="+mn-lt"/>
              </a:rPr>
              <a:t>randomized controlled trials (RCT); </a:t>
            </a:r>
            <a:r>
              <a:rPr lang="en-US" sz="1000" dirty="0" smtClean="0">
                <a:latin typeface="+mn-lt"/>
              </a:rPr>
              <a:t>testing a </a:t>
            </a:r>
            <a:r>
              <a:rPr lang="en-US" sz="1000" dirty="0" err="1" smtClean="0">
                <a:latin typeface="+mn-lt"/>
              </a:rPr>
              <a:t>nonpharmacological</a:t>
            </a:r>
            <a:r>
              <a:rPr lang="en-US" sz="1000" dirty="0" smtClean="0">
                <a:latin typeface="+mn-lt"/>
              </a:rPr>
              <a:t> </a:t>
            </a:r>
            <a:r>
              <a:rPr lang="en-US" sz="1000" dirty="0" smtClean="0">
                <a:latin typeface="+mn-lt"/>
              </a:rPr>
              <a:t>intervention; that targets sleep; in adults; with painful health conditions; that has a control group; includes a measure of sleep quality; and at least 1 other health and wellbeing outcome. </a:t>
            </a:r>
            <a:endParaRPr lang="en-US" sz="10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FFFE66">
                <a:tint val="45000"/>
                <a:satMod val="400000"/>
              </a:srgbClr>
            </a:duotone>
          </a:blip>
          <a:srcRect b="2437"/>
          <a:stretch/>
        </p:blipFill>
        <p:spPr>
          <a:xfrm>
            <a:off x="78491" y="5647808"/>
            <a:ext cx="1884757" cy="35469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60848" y="1289743"/>
            <a:ext cx="4797152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>
                <a:solidFill>
                  <a:srgbClr val="660066"/>
                </a:solidFill>
                <a:latin typeface="+mn-lt"/>
              </a:rPr>
              <a:t>RESULTS</a:t>
            </a:r>
            <a:r>
              <a:rPr lang="en-US" sz="1100" b="1" dirty="0" smtClean="0">
                <a:latin typeface="+mn-lt"/>
              </a:rPr>
              <a:t> </a:t>
            </a:r>
          </a:p>
          <a:p>
            <a:pPr algn="just"/>
            <a:r>
              <a:rPr lang="en-US" sz="1000" b="1" dirty="0" smtClean="0">
                <a:latin typeface="+mn-lt"/>
              </a:rPr>
              <a:t>Eleven RCTs </a:t>
            </a:r>
            <a:r>
              <a:rPr lang="en-US" sz="1000" dirty="0" smtClean="0">
                <a:latin typeface="+mn-lt"/>
              </a:rPr>
              <a:t>involving 1,066 participants (</a:t>
            </a:r>
            <a:r>
              <a:rPr lang="en-US" sz="1000" i="1" dirty="0" smtClean="0">
                <a:latin typeface="+mn-lt"/>
              </a:rPr>
              <a:t>M </a:t>
            </a:r>
            <a:r>
              <a:rPr lang="en-US" sz="1000" dirty="0" smtClean="0">
                <a:latin typeface="+mn-lt"/>
              </a:rPr>
              <a:t>age 45-61) from the US</a:t>
            </a:r>
            <a:r>
              <a:rPr lang="en-US" sz="1000" dirty="0" smtClean="0">
                <a:latin typeface="+mn-lt"/>
              </a:rPr>
              <a:t>, UK, </a:t>
            </a:r>
            <a:r>
              <a:rPr lang="en-US" sz="1000" dirty="0" smtClean="0">
                <a:latin typeface="+mn-lt"/>
              </a:rPr>
              <a:t>Canada, </a:t>
            </a:r>
            <a:r>
              <a:rPr lang="en-US" sz="1000" dirty="0" smtClean="0">
                <a:latin typeface="+mn-lt"/>
              </a:rPr>
              <a:t>and</a:t>
            </a:r>
            <a:r>
              <a:rPr lang="en-US" sz="1000" dirty="0" smtClean="0">
                <a:latin typeface="+mn-lt"/>
              </a:rPr>
              <a:t> Spain provided </a:t>
            </a:r>
            <a:r>
              <a:rPr lang="en-US" sz="1000" dirty="0" smtClean="0">
                <a:latin typeface="+mn-lt"/>
              </a:rPr>
              <a:t>data for the meta-analysis. 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dirty="0" smtClean="0">
                <a:latin typeface="+mn-lt"/>
              </a:rPr>
              <a:t>Cancer pain = </a:t>
            </a:r>
            <a:r>
              <a:rPr lang="en-US" sz="1000" dirty="0" smtClean="0">
                <a:latin typeface="+mn-lt"/>
              </a:rPr>
              <a:t>6  </a:t>
            </a:r>
            <a:r>
              <a:rPr lang="en-US" sz="1000" dirty="0" smtClean="0">
                <a:latin typeface="+mn-lt"/>
              </a:rPr>
              <a:t>(</a:t>
            </a:r>
            <a:r>
              <a:rPr lang="en-US" sz="1000" dirty="0">
                <a:latin typeface="+mn-lt"/>
              </a:rPr>
              <a:t>mixed types of </a:t>
            </a:r>
            <a:r>
              <a:rPr lang="en-US" sz="1000" dirty="0" smtClean="0">
                <a:latin typeface="+mn-lt"/>
              </a:rPr>
              <a:t>cancer = 4; breast cancer only = 2)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dirty="0" smtClean="0">
                <a:latin typeface="+mn-lt"/>
              </a:rPr>
              <a:t>Non-cancer pain = 5 </a:t>
            </a:r>
            <a:r>
              <a:rPr lang="en-US" sz="1000" dirty="0" smtClean="0">
                <a:latin typeface="+mn-lt"/>
              </a:rPr>
              <a:t> (</a:t>
            </a:r>
            <a:r>
              <a:rPr lang="en-US" sz="1000" dirty="0" smtClean="0">
                <a:latin typeface="+mn-lt"/>
              </a:rPr>
              <a:t>mixed types of pain = 2; fibromyalgia only = 3)</a:t>
            </a: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r>
              <a:rPr lang="en-US" sz="1000" b="1" dirty="0" smtClean="0">
                <a:latin typeface="+mn-lt"/>
              </a:rPr>
              <a:t>Interventions</a:t>
            </a:r>
            <a:r>
              <a:rPr lang="en-US" sz="1000" dirty="0" smtClean="0">
                <a:latin typeface="+mn-lt"/>
              </a:rPr>
              <a:t>: most </a:t>
            </a:r>
            <a:r>
              <a:rPr lang="en-US" sz="1000" dirty="0" smtClean="0">
                <a:latin typeface="+mn-lt"/>
              </a:rPr>
              <a:t>popular </a:t>
            </a:r>
            <a:r>
              <a:rPr lang="en-US" sz="1000" dirty="0" smtClean="0">
                <a:latin typeface="+mn-lt"/>
              </a:rPr>
              <a:t>CBT-I components </a:t>
            </a:r>
            <a:r>
              <a:rPr lang="en-US" sz="1000" dirty="0" smtClean="0">
                <a:latin typeface="+mn-lt"/>
              </a:rPr>
              <a:t>were </a:t>
            </a:r>
            <a:r>
              <a:rPr lang="en-US" sz="1000" dirty="0" smtClean="0">
                <a:latin typeface="+mn-lt"/>
              </a:rPr>
              <a:t>psycho-education</a:t>
            </a:r>
            <a:r>
              <a:rPr lang="en-US" sz="1000" dirty="0" smtClean="0">
                <a:latin typeface="+mn-lt"/>
              </a:rPr>
              <a:t>, sleep hygiene, stimulus control, sleep restriction, </a:t>
            </a:r>
            <a:r>
              <a:rPr lang="en-US" sz="1000" dirty="0" smtClean="0">
                <a:latin typeface="+mn-lt"/>
              </a:rPr>
              <a:t>and </a:t>
            </a:r>
            <a:r>
              <a:rPr lang="en-US" sz="1000" dirty="0" smtClean="0">
                <a:latin typeface="+mn-lt"/>
              </a:rPr>
              <a:t>cognitive therapy. 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dirty="0" smtClean="0">
                <a:latin typeface="+mn-lt"/>
              </a:rPr>
              <a:t>Face-to-face </a:t>
            </a:r>
            <a:r>
              <a:rPr lang="en-US" sz="1000" dirty="0" smtClean="0">
                <a:latin typeface="+mn-lt"/>
              </a:rPr>
              <a:t>= </a:t>
            </a:r>
            <a:r>
              <a:rPr lang="en-US" sz="1000" dirty="0" smtClean="0">
                <a:latin typeface="+mn-lt"/>
              </a:rPr>
              <a:t>9; </a:t>
            </a:r>
            <a:r>
              <a:rPr lang="en-US" sz="1000" dirty="0" smtClean="0">
                <a:latin typeface="+mn-lt"/>
              </a:rPr>
              <a:t>Phone or internet = 2</a:t>
            </a:r>
          </a:p>
          <a:p>
            <a:pPr algn="just"/>
            <a:endParaRPr lang="en-US" sz="1100" dirty="0" smtClean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r>
              <a:rPr lang="en-US" sz="1000" b="1" dirty="0" smtClean="0">
                <a:latin typeface="+mn-lt"/>
              </a:rPr>
              <a:t>At </a:t>
            </a:r>
            <a:r>
              <a:rPr lang="en-US" sz="1000" b="1" dirty="0">
                <a:latin typeface="+mn-lt"/>
              </a:rPr>
              <a:t>post-treatment</a:t>
            </a:r>
            <a:r>
              <a:rPr lang="en-US" sz="1000" dirty="0">
                <a:latin typeface="+mn-lt"/>
              </a:rPr>
              <a:t>: a large improvement in sleep quality (SMD = 0.78), small reduction in pain (0.18), and moderate improvement in fatigue (0.38). </a:t>
            </a:r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  <a:p>
            <a:pPr algn="just"/>
            <a:r>
              <a:rPr lang="en-US" sz="1000" b="1" dirty="0" smtClean="0">
                <a:latin typeface="+mn-lt"/>
              </a:rPr>
              <a:t>At </a:t>
            </a:r>
            <a:r>
              <a:rPr lang="en-US" sz="1000" b="1" dirty="0" smtClean="0">
                <a:latin typeface="+mn-lt"/>
              </a:rPr>
              <a:t>follow-up</a:t>
            </a:r>
            <a:r>
              <a:rPr lang="en-US" sz="1000" dirty="0" smtClean="0">
                <a:latin typeface="+mn-lt"/>
              </a:rPr>
              <a:t>: effects </a:t>
            </a:r>
            <a:r>
              <a:rPr lang="en-US" sz="1000" dirty="0">
                <a:latin typeface="+mn-lt"/>
              </a:rPr>
              <a:t>on sleep quality and fatigue were maintained </a:t>
            </a:r>
            <a:r>
              <a:rPr lang="en-US" sz="1000" dirty="0" smtClean="0">
                <a:latin typeface="+mn-lt"/>
              </a:rPr>
              <a:t>(</a:t>
            </a:r>
            <a:r>
              <a:rPr lang="en-US" sz="1000" dirty="0">
                <a:latin typeface="+mn-lt"/>
              </a:rPr>
              <a:t>up to 1 year) when a moderate reduction in depression (</a:t>
            </a:r>
            <a:r>
              <a:rPr lang="en-US" sz="1000" dirty="0" smtClean="0">
                <a:latin typeface="+mn-lt"/>
              </a:rPr>
              <a:t>0.31) </a:t>
            </a:r>
            <a:r>
              <a:rPr lang="en-US" sz="1000" dirty="0">
                <a:latin typeface="+mn-lt"/>
              </a:rPr>
              <a:t>was also observed. </a:t>
            </a: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r>
              <a:rPr lang="en-US" sz="1000" dirty="0" smtClean="0">
                <a:latin typeface="+mn-lt"/>
              </a:rPr>
              <a:t>Both </a:t>
            </a:r>
            <a:r>
              <a:rPr lang="en-US" sz="1000" dirty="0">
                <a:latin typeface="+mn-lt"/>
              </a:rPr>
              <a:t>cancer </a:t>
            </a:r>
            <a:r>
              <a:rPr lang="en-US" sz="1000" dirty="0" smtClean="0">
                <a:latin typeface="+mn-lt"/>
              </a:rPr>
              <a:t>and </a:t>
            </a:r>
            <a:r>
              <a:rPr lang="en-US" sz="1000" dirty="0">
                <a:latin typeface="+mn-lt"/>
              </a:rPr>
              <a:t>non-cancer pain patients benefited from </a:t>
            </a:r>
            <a:r>
              <a:rPr lang="en-US" sz="1000" dirty="0" err="1">
                <a:latin typeface="+mn-lt"/>
              </a:rPr>
              <a:t>nonpharmacological</a:t>
            </a:r>
            <a:r>
              <a:rPr lang="en-US" sz="1000" dirty="0">
                <a:latin typeface="+mn-lt"/>
              </a:rPr>
              <a:t> sleep treatments. Face-to-face treatments achieved better outcomes than </a:t>
            </a:r>
            <a:r>
              <a:rPr lang="en-US" sz="1000" dirty="0" smtClean="0">
                <a:latin typeface="+mn-lt"/>
              </a:rPr>
              <a:t>those delivered </a:t>
            </a:r>
            <a:r>
              <a:rPr lang="en-US" sz="1000" dirty="0">
                <a:latin typeface="+mn-lt"/>
              </a:rPr>
              <a:t>over the phone or internet. </a:t>
            </a:r>
            <a:endParaRPr lang="en-US" sz="1000" b="1" dirty="0">
              <a:solidFill>
                <a:srgbClr val="660066"/>
              </a:solidFill>
              <a:latin typeface="+mn-lt"/>
            </a:endParaRPr>
          </a:p>
          <a:p>
            <a:pPr algn="just"/>
            <a:endParaRPr lang="en-US" sz="900" b="1" dirty="0" smtClean="0">
              <a:solidFill>
                <a:srgbClr val="660066"/>
              </a:solidFill>
              <a:latin typeface="+mn-lt"/>
            </a:endParaRPr>
          </a:p>
          <a:p>
            <a:pPr algn="just"/>
            <a:r>
              <a:rPr lang="en-US" sz="1100" b="1" dirty="0" smtClean="0">
                <a:solidFill>
                  <a:srgbClr val="660066"/>
                </a:solidFill>
                <a:latin typeface="+mn-lt"/>
              </a:rPr>
              <a:t>CONCLUSION</a:t>
            </a:r>
            <a:r>
              <a:rPr lang="en-US" sz="1100" b="1" dirty="0" smtClean="0">
                <a:latin typeface="+mn-lt"/>
              </a:rPr>
              <a:t> </a:t>
            </a:r>
            <a:endParaRPr lang="en-US" sz="1100" b="1" dirty="0" smtClean="0">
              <a:latin typeface="+mn-lt"/>
            </a:endParaRPr>
          </a:p>
          <a:p>
            <a:pPr algn="just"/>
            <a:r>
              <a:rPr lang="en-US" sz="1000" dirty="0" err="1" smtClean="0">
                <a:latin typeface="+mn-lt"/>
              </a:rPr>
              <a:t>Nonpharmacological</a:t>
            </a:r>
            <a:r>
              <a:rPr lang="en-US" sz="1000" dirty="0" smtClean="0">
                <a:latin typeface="+mn-lt"/>
              </a:rPr>
              <a:t> sleep intervention may represent a fruitful avenue for optimizing treatment outcomes in patient with chronic pain.</a:t>
            </a:r>
          </a:p>
          <a:p>
            <a:pPr algn="just"/>
            <a:endParaRPr lang="en-US" sz="1000" dirty="0" smtClean="0">
              <a:latin typeface="+mn-lt"/>
            </a:endParaRPr>
          </a:p>
          <a:p>
            <a:pPr algn="just"/>
            <a:endParaRPr lang="en-US" sz="1000" dirty="0">
              <a:latin typeface="+mn-lt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0802"/>
            <a:ext cx="6876000" cy="1340107"/>
          </a:xfrm>
          <a:prstGeom prst="rect">
            <a:avLst/>
          </a:prstGeom>
        </p:spPr>
      </p:pic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-8468" y="327800"/>
            <a:ext cx="5453692" cy="936104"/>
          </a:xfrm>
        </p:spPr>
        <p:txBody>
          <a:bodyPr>
            <a:noAutofit/>
          </a:bodyPr>
          <a:lstStyle/>
          <a:p>
            <a:r>
              <a:rPr lang="en-US" sz="1400" b="1" dirty="0" err="1" smtClean="0">
                <a:solidFill>
                  <a:srgbClr val="660066"/>
                </a:solidFill>
              </a:rPr>
              <a:t>Nonpharmacological</a:t>
            </a:r>
            <a:r>
              <a:rPr lang="en-US" sz="1400" b="1" dirty="0" smtClean="0">
                <a:solidFill>
                  <a:srgbClr val="660066"/>
                </a:solidFill>
              </a:rPr>
              <a:t> </a:t>
            </a:r>
            <a:r>
              <a:rPr lang="en-US" sz="1400" b="1" dirty="0" smtClean="0">
                <a:solidFill>
                  <a:srgbClr val="660066"/>
                </a:solidFill>
              </a:rPr>
              <a:t>treatments </a:t>
            </a:r>
            <a:r>
              <a:rPr lang="en-US" sz="1400" b="1" dirty="0">
                <a:solidFill>
                  <a:srgbClr val="660066"/>
                </a:solidFill>
              </a:rPr>
              <a:t>of </a:t>
            </a:r>
            <a:r>
              <a:rPr lang="en-US" sz="1400" b="1" dirty="0" smtClean="0">
                <a:solidFill>
                  <a:srgbClr val="660066"/>
                </a:solidFill>
              </a:rPr>
              <a:t>insomnia </a:t>
            </a:r>
            <a:r>
              <a:rPr lang="en-US" sz="1400" b="1" dirty="0">
                <a:solidFill>
                  <a:srgbClr val="660066"/>
                </a:solidFill>
              </a:rPr>
              <a:t>for </a:t>
            </a:r>
            <a:r>
              <a:rPr lang="en-US" sz="1400" b="1" dirty="0" smtClean="0">
                <a:solidFill>
                  <a:srgbClr val="660066"/>
                </a:solidFill>
              </a:rPr>
              <a:t>long-term painful </a:t>
            </a:r>
            <a:r>
              <a:rPr lang="en-US" sz="1400" b="1" dirty="0" smtClean="0">
                <a:solidFill>
                  <a:srgbClr val="660066"/>
                </a:solidFill>
              </a:rPr>
              <a:t>conditions</a:t>
            </a:r>
            <a:r>
              <a:rPr lang="en-US" sz="1400" dirty="0">
                <a:solidFill>
                  <a:srgbClr val="660066"/>
                </a:solidFill>
              </a:rPr>
              <a:t> </a:t>
            </a:r>
            <a:r>
              <a:rPr lang="en-US" sz="1100" b="1" dirty="0" smtClean="0">
                <a:solidFill>
                  <a:srgbClr val="660066"/>
                </a:solidFill>
              </a:rPr>
              <a:t>A </a:t>
            </a:r>
            <a:r>
              <a:rPr lang="en-US" sz="1100" b="1" dirty="0" smtClean="0">
                <a:solidFill>
                  <a:srgbClr val="660066"/>
                </a:solidFill>
              </a:rPr>
              <a:t>systematic review </a:t>
            </a:r>
            <a:r>
              <a:rPr lang="en-US" sz="1100" dirty="0">
                <a:solidFill>
                  <a:srgbClr val="660066"/>
                </a:solidFill>
              </a:rPr>
              <a:t>&amp;</a:t>
            </a:r>
            <a:r>
              <a:rPr lang="en-US" sz="1100" b="1" dirty="0" smtClean="0">
                <a:solidFill>
                  <a:srgbClr val="660066"/>
                </a:solidFill>
              </a:rPr>
              <a:t> </a:t>
            </a:r>
            <a:r>
              <a:rPr lang="en-US" sz="1100" b="1" dirty="0" smtClean="0">
                <a:solidFill>
                  <a:srgbClr val="660066"/>
                </a:solidFill>
              </a:rPr>
              <a:t>meta</a:t>
            </a:r>
            <a:r>
              <a:rPr lang="en-US" sz="1100" b="1" dirty="0">
                <a:solidFill>
                  <a:srgbClr val="660066"/>
                </a:solidFill>
              </a:rPr>
              <a:t>-analysis of </a:t>
            </a:r>
            <a:r>
              <a:rPr lang="en-US" sz="1100" b="1" dirty="0" smtClean="0">
                <a:solidFill>
                  <a:srgbClr val="660066"/>
                </a:solidFill>
              </a:rPr>
              <a:t>patient-reported outcomes </a:t>
            </a:r>
            <a:r>
              <a:rPr lang="en-US" sz="1100" b="1" dirty="0" smtClean="0">
                <a:solidFill>
                  <a:srgbClr val="660066"/>
                </a:solidFill>
              </a:rPr>
              <a:t>in RCTs</a:t>
            </a:r>
            <a:r>
              <a:rPr lang="en-US" sz="900" b="1" dirty="0" smtClean="0">
                <a:solidFill>
                  <a:schemeClr val="tx2"/>
                </a:solidFill>
              </a:rPr>
              <a:t/>
            </a:r>
            <a:br>
              <a:rPr lang="en-US" sz="900" b="1" dirty="0" smtClean="0">
                <a:solidFill>
                  <a:schemeClr val="tx2"/>
                </a:solidFill>
              </a:rPr>
            </a:br>
            <a:r>
              <a:rPr lang="en-US" sz="600" b="1" dirty="0" smtClean="0">
                <a:solidFill>
                  <a:schemeClr val="tx2"/>
                </a:solidFill>
              </a:rPr>
              <a:t/>
            </a:r>
            <a:br>
              <a:rPr lang="en-US" sz="600" b="1" dirty="0" smtClean="0">
                <a:solidFill>
                  <a:schemeClr val="tx2"/>
                </a:solidFill>
              </a:rPr>
            </a:br>
            <a:r>
              <a:rPr lang="en-US" sz="1100" b="0" dirty="0" smtClean="0"/>
              <a:t>Tang </a:t>
            </a:r>
            <a:r>
              <a:rPr lang="en-US" sz="1100" b="0" dirty="0" smtClean="0"/>
              <a:t>NKY</a:t>
            </a:r>
            <a:r>
              <a:rPr lang="en-US" sz="1100" b="0" baseline="30000" dirty="0" smtClean="0"/>
              <a:t>1</a:t>
            </a:r>
            <a:r>
              <a:rPr lang="en-US" sz="1100" b="0" dirty="0" smtClean="0"/>
              <a:t>, </a:t>
            </a:r>
            <a:r>
              <a:rPr lang="en-US" sz="1100" b="0" dirty="0" err="1" smtClean="0"/>
              <a:t>Lereya</a:t>
            </a:r>
            <a:r>
              <a:rPr lang="en-US" sz="1100" b="0" dirty="0" smtClean="0"/>
              <a:t> ST</a:t>
            </a:r>
            <a:r>
              <a:rPr lang="en-US" sz="1100" b="0" baseline="30000" dirty="0" smtClean="0"/>
              <a:t>1</a:t>
            </a:r>
            <a:r>
              <a:rPr lang="en-US" sz="1100" b="0" dirty="0" smtClean="0"/>
              <a:t>, </a:t>
            </a:r>
            <a:r>
              <a:rPr lang="en-US" sz="1100" b="0" dirty="0" err="1" smtClean="0"/>
              <a:t>Boulton</a:t>
            </a:r>
            <a:r>
              <a:rPr lang="en-US" sz="1100" b="0" dirty="0" smtClean="0"/>
              <a:t> H</a:t>
            </a:r>
            <a:r>
              <a:rPr lang="en-US" sz="1100" b="0" baseline="30000" dirty="0" smtClean="0"/>
              <a:t>1</a:t>
            </a:r>
            <a:r>
              <a:rPr lang="en-US" sz="1100" b="0" dirty="0" smtClean="0"/>
              <a:t>, Miller MA</a:t>
            </a:r>
            <a:r>
              <a:rPr lang="en-US" sz="1100" b="0" baseline="30000" dirty="0" smtClean="0"/>
              <a:t>2</a:t>
            </a:r>
            <a:r>
              <a:rPr lang="en-US" sz="1100" b="0" dirty="0" smtClean="0"/>
              <a:t>, </a:t>
            </a:r>
            <a:r>
              <a:rPr lang="en-US" sz="1100" b="0" dirty="0" err="1" smtClean="0"/>
              <a:t>Wolke</a:t>
            </a:r>
            <a:r>
              <a:rPr lang="en-US" sz="1100" b="0" dirty="0" smtClean="0"/>
              <a:t> D</a:t>
            </a:r>
            <a:r>
              <a:rPr lang="en-US" sz="1100" b="0" baseline="30000" dirty="0" smtClean="0"/>
              <a:t>1,2</a:t>
            </a:r>
            <a:r>
              <a:rPr lang="en-US" sz="1100" b="0" dirty="0" smtClean="0"/>
              <a:t>, </a:t>
            </a:r>
            <a:r>
              <a:rPr lang="en-US" sz="1100" b="0" dirty="0" err="1" smtClean="0"/>
              <a:t>Cappuccio</a:t>
            </a:r>
            <a:r>
              <a:rPr lang="en-US" sz="1100" b="0" dirty="0" smtClean="0"/>
              <a:t> FP</a:t>
            </a:r>
            <a:r>
              <a:rPr lang="en-US" sz="1100" b="0" baseline="30000" dirty="0" smtClean="0"/>
              <a:t>2</a:t>
            </a:r>
            <a:r>
              <a:rPr lang="en-US" sz="1100" b="0" dirty="0" smtClean="0"/>
              <a:t/>
            </a:r>
            <a:br>
              <a:rPr lang="en-US" sz="1100" b="0" dirty="0" smtClean="0"/>
            </a:br>
            <a:r>
              <a:rPr lang="en-US" sz="1000" b="0" baseline="30000" dirty="0" smtClean="0"/>
              <a:t>1</a:t>
            </a:r>
            <a:r>
              <a:rPr lang="en-US" sz="1000" b="0" dirty="0" smtClean="0"/>
              <a:t>Department of Psychology and </a:t>
            </a:r>
            <a:r>
              <a:rPr lang="en-US" sz="1000" b="0" baseline="30000" dirty="0" smtClean="0"/>
              <a:t>2</a:t>
            </a:r>
            <a:r>
              <a:rPr lang="en-US" sz="1000" b="0" dirty="0" smtClean="0"/>
              <a:t>Warwick Medical School</a:t>
            </a:r>
            <a:r>
              <a:rPr lang="en-US" sz="1050" b="0" dirty="0" smtClean="0"/>
              <a:t>, </a:t>
            </a:r>
            <a:r>
              <a:rPr lang="en-US" sz="1000" b="0" dirty="0" smtClean="0"/>
              <a:t>University of Warwick, UK</a:t>
            </a:r>
            <a:endParaRPr lang="en-US" sz="1050" b="0" dirty="0"/>
          </a:p>
        </p:txBody>
      </p:sp>
      <p:grpSp>
        <p:nvGrpSpPr>
          <p:cNvPr id="33" name="Group 32"/>
          <p:cNvGrpSpPr/>
          <p:nvPr/>
        </p:nvGrpSpPr>
        <p:grpSpPr>
          <a:xfrm>
            <a:off x="2157489" y="2843808"/>
            <a:ext cx="4713211" cy="4269678"/>
            <a:chOff x="2157489" y="2843808"/>
            <a:chExt cx="4713211" cy="4269678"/>
          </a:xfrm>
        </p:grpSpPr>
        <p:grpSp>
          <p:nvGrpSpPr>
            <p:cNvPr id="23" name="Group 22"/>
            <p:cNvGrpSpPr/>
            <p:nvPr/>
          </p:nvGrpSpPr>
          <p:grpSpPr>
            <a:xfrm>
              <a:off x="2328655" y="2843808"/>
              <a:ext cx="4542045" cy="4269678"/>
              <a:chOff x="2996952" y="2669719"/>
              <a:chExt cx="3024336" cy="3642755"/>
            </a:xfrm>
          </p:grpSpPr>
          <p:pic>
            <p:nvPicPr>
              <p:cNvPr id="28" name="Picture 27" descr="Forest plot (A).pd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96952" y="2669719"/>
                <a:ext cx="3024336" cy="1013990"/>
              </a:xfrm>
              <a:prstGeom prst="rect">
                <a:avLst/>
              </a:prstGeom>
            </p:spPr>
          </p:pic>
          <p:pic>
            <p:nvPicPr>
              <p:cNvPr id="29" name="Picture 28" descr="Forest plot (B).pd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96952" y="3749308"/>
                <a:ext cx="3024336" cy="736129"/>
              </a:xfrm>
              <a:prstGeom prst="rect">
                <a:avLst/>
              </a:prstGeom>
            </p:spPr>
          </p:pic>
          <p:pic>
            <p:nvPicPr>
              <p:cNvPr id="30" name="Picture 29" descr="Forest plot (C)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96952" y="4555108"/>
                <a:ext cx="3024336" cy="729709"/>
              </a:xfrm>
              <a:prstGeom prst="rect">
                <a:avLst/>
              </a:prstGeom>
            </p:spPr>
          </p:pic>
          <p:pic>
            <p:nvPicPr>
              <p:cNvPr id="31" name="Picture 30" descr="Forest plot (D)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96952" y="5351388"/>
                <a:ext cx="3024336" cy="961086"/>
              </a:xfrm>
              <a:prstGeom prst="rect">
                <a:avLst/>
              </a:prstGeom>
            </p:spPr>
          </p:pic>
        </p:grpSp>
        <p:sp>
          <p:nvSpPr>
            <p:cNvPr id="24" name="TextBox 23"/>
            <p:cNvSpPr txBox="1"/>
            <p:nvPr/>
          </p:nvSpPr>
          <p:spPr>
            <a:xfrm rot="16200000">
              <a:off x="1729243" y="3361184"/>
              <a:ext cx="1027885" cy="169860"/>
            </a:xfrm>
            <a:prstGeom prst="rect">
              <a:avLst/>
            </a:prstGeom>
            <a:solidFill>
              <a:srgbClr val="13B217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700" dirty="0" smtClean="0">
                  <a:solidFill>
                    <a:schemeClr val="bg1"/>
                  </a:solidFill>
                  <a:latin typeface="+mn-lt"/>
                </a:rPr>
                <a:t>Sleep quality</a:t>
              </a:r>
              <a:endParaRPr lang="en-US" sz="7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829352" y="4506546"/>
              <a:ext cx="830122" cy="169860"/>
            </a:xfrm>
            <a:prstGeom prst="rect">
              <a:avLst/>
            </a:prstGeom>
            <a:solidFill>
              <a:srgbClr val="13B217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700" dirty="0" smtClean="0">
                  <a:solidFill>
                    <a:schemeClr val="bg1"/>
                  </a:solidFill>
                  <a:latin typeface="+mn-lt"/>
                </a:rPr>
                <a:t>Pain intensity</a:t>
              </a:r>
              <a:endParaRPr lang="en-US" sz="7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1866888" y="5418076"/>
              <a:ext cx="751061" cy="169860"/>
            </a:xfrm>
            <a:prstGeom prst="rect">
              <a:avLst/>
            </a:prstGeom>
            <a:solidFill>
              <a:srgbClr val="13B217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700" dirty="0" smtClean="0">
                  <a:solidFill>
                    <a:schemeClr val="bg1"/>
                  </a:solidFill>
                  <a:latin typeface="+mn-lt"/>
                </a:rPr>
                <a:t>Fatigue</a:t>
              </a:r>
              <a:endParaRPr lang="en-US" sz="7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1768847" y="6451792"/>
              <a:ext cx="948818" cy="169860"/>
            </a:xfrm>
            <a:prstGeom prst="rect">
              <a:avLst/>
            </a:prstGeom>
            <a:solidFill>
              <a:srgbClr val="13B217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700" dirty="0" smtClean="0">
                  <a:solidFill>
                    <a:schemeClr val="bg1"/>
                  </a:solidFill>
                  <a:latin typeface="+mn-lt"/>
                </a:rPr>
                <a:t>Depression</a:t>
              </a:r>
              <a:endParaRPr lang="en-US" sz="700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9972819"/>
      </p:ext>
    </p:extLst>
  </p:cSld>
  <p:clrMapOvr>
    <a:masterClrMapping/>
  </p:clrMapOvr>
</p:sld>
</file>

<file path=ppt/theme/theme1.xml><?xml version="1.0" encoding="utf-8"?>
<a:theme xmlns:a="http://schemas.openxmlformats.org/drawingml/2006/main" name="WSF po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WSF poster.potx</Template>
  <TotalTime>1599</TotalTime>
  <Words>311</Words>
  <Application>Microsoft Macintosh PowerPoint</Application>
  <PresentationFormat>On-screen Show (4:3)</PresentationFormat>
  <Paragraphs>55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WSF poster</vt:lpstr>
      <vt:lpstr>Custom Design</vt:lpstr>
      <vt:lpstr>Nonpharmacological treatments of insomnia for long-term painful conditions A systematic review &amp; meta-analysis of patient-reported outcomes in RCTs  Tang NKY1, Lereya ST1, Boulton H1, Miller MA2, Wolke D1,2, Cappuccio FP2 1Department of Psychology and 2Warwick Medical School, University of Warwick, UK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Scholl, Julia</dc:creator>
  <cp:lastModifiedBy>Nicole Tang</cp:lastModifiedBy>
  <cp:revision>22</cp:revision>
  <cp:lastPrinted>2015-10-23T16:30:10Z</cp:lastPrinted>
  <dcterms:created xsi:type="dcterms:W3CDTF">2015-09-22T13:04:34Z</dcterms:created>
  <dcterms:modified xsi:type="dcterms:W3CDTF">2015-10-23T16:40:52Z</dcterms:modified>
</cp:coreProperties>
</file>