
<file path=[Content_Types].xml><?xml version="1.0" encoding="utf-8"?>
<Types xmlns="http://schemas.openxmlformats.org/package/2006/content-types">
  <Default Extension="bin" ContentType="application/vnd.openxmlformats-officedocument.oleObject"/>
  <Default Extension="wmf" ContentType="image/x-wmf"/>
  <Default Extension="emf" ContentType="image/x-emf"/>
  <Default Extension="xls" ContentType="application/vnd.ms-excel"/>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5"/>
  </p:notesMasterIdLst>
  <p:handoutMasterIdLst>
    <p:handoutMasterId r:id="rId86"/>
  </p:handoutMasterIdLst>
  <p:sldIdLst>
    <p:sldId id="256" r:id="rId2"/>
    <p:sldId id="257" r:id="rId3"/>
    <p:sldId id="258" r:id="rId4"/>
    <p:sldId id="259" r:id="rId5"/>
    <p:sldId id="260" r:id="rId6"/>
    <p:sldId id="261" r:id="rId7"/>
    <p:sldId id="262" r:id="rId8"/>
    <p:sldId id="263" r:id="rId9"/>
    <p:sldId id="264" r:id="rId10"/>
    <p:sldId id="265" r:id="rId11"/>
    <p:sldId id="266" r:id="rId12"/>
    <p:sldId id="341" r:id="rId13"/>
    <p:sldId id="331" r:id="rId14"/>
    <p:sldId id="339" r:id="rId15"/>
    <p:sldId id="340" r:id="rId16"/>
    <p:sldId id="333" r:id="rId17"/>
    <p:sldId id="334" r:id="rId18"/>
    <p:sldId id="335" r:id="rId19"/>
    <p:sldId id="336" r:id="rId20"/>
    <p:sldId id="337" r:id="rId21"/>
    <p:sldId id="338" r:id="rId22"/>
    <p:sldId id="267" r:id="rId23"/>
    <p:sldId id="268" r:id="rId24"/>
    <p:sldId id="271" r:id="rId25"/>
    <p:sldId id="282" r:id="rId26"/>
    <p:sldId id="283" r:id="rId27"/>
    <p:sldId id="284" r:id="rId28"/>
    <p:sldId id="285" r:id="rId29"/>
    <p:sldId id="286" r:id="rId30"/>
    <p:sldId id="287" r:id="rId31"/>
    <p:sldId id="288" r:id="rId32"/>
    <p:sldId id="289" r:id="rId33"/>
    <p:sldId id="291" r:id="rId34"/>
    <p:sldId id="292" r:id="rId35"/>
    <p:sldId id="293" r:id="rId36"/>
    <p:sldId id="294" r:id="rId37"/>
    <p:sldId id="295" r:id="rId38"/>
    <p:sldId id="343" r:id="rId39"/>
    <p:sldId id="274" r:id="rId40"/>
    <p:sldId id="275" r:id="rId41"/>
    <p:sldId id="276" r:id="rId42"/>
    <p:sldId id="277" r:id="rId43"/>
    <p:sldId id="278" r:id="rId44"/>
    <p:sldId id="279" r:id="rId45"/>
    <p:sldId id="280" r:id="rId46"/>
    <p:sldId id="281" r:id="rId47"/>
    <p:sldId id="308" r:id="rId48"/>
    <p:sldId id="296" r:id="rId49"/>
    <p:sldId id="297" r:id="rId50"/>
    <p:sldId id="298" r:id="rId51"/>
    <p:sldId id="299" r:id="rId52"/>
    <p:sldId id="300" r:id="rId53"/>
    <p:sldId id="301" r:id="rId54"/>
    <p:sldId id="302" r:id="rId55"/>
    <p:sldId id="303" r:id="rId56"/>
    <p:sldId id="304" r:id="rId57"/>
    <p:sldId id="327" r:id="rId58"/>
    <p:sldId id="305" r:id="rId59"/>
    <p:sldId id="306" r:id="rId60"/>
    <p:sldId id="307" r:id="rId61"/>
    <p:sldId id="342" r:id="rId62"/>
    <p:sldId id="309" r:id="rId63"/>
    <p:sldId id="310" r:id="rId64"/>
    <p:sldId id="311" r:id="rId65"/>
    <p:sldId id="312" r:id="rId66"/>
    <p:sldId id="313" r:id="rId67"/>
    <p:sldId id="314" r:id="rId68"/>
    <p:sldId id="316" r:id="rId69"/>
    <p:sldId id="317" r:id="rId70"/>
    <p:sldId id="318" r:id="rId71"/>
    <p:sldId id="319" r:id="rId72"/>
    <p:sldId id="320" r:id="rId73"/>
    <p:sldId id="321" r:id="rId74"/>
    <p:sldId id="322" r:id="rId75"/>
    <p:sldId id="344" r:id="rId76"/>
    <p:sldId id="323" r:id="rId77"/>
    <p:sldId id="324" r:id="rId78"/>
    <p:sldId id="325" r:id="rId79"/>
    <p:sldId id="345" r:id="rId80"/>
    <p:sldId id="326" r:id="rId81"/>
    <p:sldId id="328" r:id="rId82"/>
    <p:sldId id="329" r:id="rId83"/>
    <p:sldId id="330" r:id="rId84"/>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5029" autoAdjust="0"/>
  </p:normalViewPr>
  <p:slideViewPr>
    <p:cSldViewPr>
      <p:cViewPr>
        <p:scale>
          <a:sx n="66" d="100"/>
          <a:sy n="66" d="100"/>
        </p:scale>
        <p:origin x="-1446" y="-112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ableStyles" Target="tableStyle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image" Target="../media/image13.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emf"/><Relationship Id="rId1" Type="http://schemas.openxmlformats.org/officeDocument/2006/relationships/image" Target="../media/image16.e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image" Target="../media/image19.emf"/><Relationship Id="rId5" Type="http://schemas.openxmlformats.org/officeDocument/2006/relationships/image" Target="../media/image23.emf"/><Relationship Id="rId4" Type="http://schemas.openxmlformats.org/officeDocument/2006/relationships/image" Target="../media/image22.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image" Target="../media/image25.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28.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29.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30.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2.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21.vml.rels><?xml version="1.0" encoding="UTF-8" standalone="yes"?>
<Relationships xmlns="http://schemas.openxmlformats.org/package/2006/relationships"><Relationship Id="rId2" Type="http://schemas.openxmlformats.org/officeDocument/2006/relationships/image" Target="../media/image33.wmf"/><Relationship Id="rId1" Type="http://schemas.openxmlformats.org/officeDocument/2006/relationships/image" Target="../media/image32.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36.wmf"/></Relationships>
</file>

<file path=ppt/drawings/_rels/vmlDrawing25.vml.rels><?xml version="1.0" encoding="UTF-8" standalone="yes"?>
<Relationships xmlns="http://schemas.openxmlformats.org/package/2006/relationships"><Relationship Id="rId2" Type="http://schemas.openxmlformats.org/officeDocument/2006/relationships/image" Target="../media/image38.wmf"/><Relationship Id="rId1" Type="http://schemas.openxmlformats.org/officeDocument/2006/relationships/image" Target="../media/image37.emf"/></Relationships>
</file>

<file path=ppt/drawings/_rels/vmlDrawing26.vml.rels><?xml version="1.0" encoding="UTF-8" standalone="yes"?>
<Relationships xmlns="http://schemas.openxmlformats.org/package/2006/relationships"><Relationship Id="rId2" Type="http://schemas.openxmlformats.org/officeDocument/2006/relationships/image" Target="../media/image40.emf"/><Relationship Id="rId1" Type="http://schemas.openxmlformats.org/officeDocument/2006/relationships/image" Target="../media/image39.e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41.wmf"/></Relationships>
</file>

<file path=ppt/drawings/_rels/vmlDrawing28.v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image" Target="../media/image42.emf"/></Relationships>
</file>

<file path=ppt/drawings/_rels/vmlDrawing29.vml.rels><?xml version="1.0" encoding="UTF-8" standalone="yes"?>
<Relationships xmlns="http://schemas.openxmlformats.org/package/2006/relationships"><Relationship Id="rId2" Type="http://schemas.openxmlformats.org/officeDocument/2006/relationships/image" Target="../media/image45.emf"/><Relationship Id="rId1" Type="http://schemas.openxmlformats.org/officeDocument/2006/relationships/image" Target="../media/image4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30.vml.rels><?xml version="1.0" encoding="UTF-8" standalone="yes"?>
<Relationships xmlns="http://schemas.openxmlformats.org/package/2006/relationships"><Relationship Id="rId3" Type="http://schemas.openxmlformats.org/officeDocument/2006/relationships/image" Target="../media/image48.wmf"/><Relationship Id="rId2" Type="http://schemas.openxmlformats.org/officeDocument/2006/relationships/image" Target="../media/image47.wmf"/><Relationship Id="rId1" Type="http://schemas.openxmlformats.org/officeDocument/2006/relationships/image" Target="../media/image46.w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49.w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50.w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51.w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52.e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53.w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54.wmf"/></Relationships>
</file>

<file path=ppt/drawings/_rels/vmlDrawing37.vml.rels><?xml version="1.0" encoding="UTF-8" standalone="yes"?>
<Relationships xmlns="http://schemas.openxmlformats.org/package/2006/relationships"><Relationship Id="rId2" Type="http://schemas.openxmlformats.org/officeDocument/2006/relationships/image" Target="../media/image56.wmf"/><Relationship Id="rId1" Type="http://schemas.openxmlformats.org/officeDocument/2006/relationships/image" Target="../media/image55.wmf"/></Relationships>
</file>

<file path=ppt/drawings/_rels/vmlDrawing38.vml.rels><?xml version="1.0" encoding="UTF-8" standalone="yes"?>
<Relationships xmlns="http://schemas.openxmlformats.org/package/2006/relationships"><Relationship Id="rId2" Type="http://schemas.openxmlformats.org/officeDocument/2006/relationships/image" Target="../media/image58.wmf"/><Relationship Id="rId1" Type="http://schemas.openxmlformats.org/officeDocument/2006/relationships/image" Target="../media/image57.wmf"/></Relationships>
</file>

<file path=ppt/drawings/_rels/vmlDrawing39.vml.rels><?xml version="1.0" encoding="UTF-8" standalone="yes"?>
<Relationships xmlns="http://schemas.openxmlformats.org/package/2006/relationships"><Relationship Id="rId1" Type="http://schemas.openxmlformats.org/officeDocument/2006/relationships/image" Target="../media/image59.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40.vml.rels><?xml version="1.0" encoding="UTF-8" standalone="yes"?>
<Relationships xmlns="http://schemas.openxmlformats.org/package/2006/relationships"><Relationship Id="rId1" Type="http://schemas.openxmlformats.org/officeDocument/2006/relationships/image" Target="../media/image60.wmf"/></Relationships>
</file>

<file path=ppt/drawings/_rels/vmlDrawing41.vml.rels><?xml version="1.0" encoding="UTF-8" standalone="yes"?>
<Relationships xmlns="http://schemas.openxmlformats.org/package/2006/relationships"><Relationship Id="rId1" Type="http://schemas.openxmlformats.org/officeDocument/2006/relationships/image" Target="../media/image6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202EE417-B750-4B79-AAA8-1F7A29868ABB}" type="datetimeFigureOut">
              <a:rPr lang="en-GB" smtClean="0"/>
              <a:t>25/02/2013</a:t>
            </a:fld>
            <a:endParaRPr lang="en-GB"/>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C81A315F-1BCF-438B-875F-9D841ED877EA}" type="slidenum">
              <a:rPr lang="en-GB" smtClean="0"/>
              <a:t>‹#›</a:t>
            </a:fld>
            <a:endParaRPr lang="en-GB"/>
          </a:p>
        </p:txBody>
      </p:sp>
    </p:spTree>
    <p:extLst>
      <p:ext uri="{BB962C8B-B14F-4D97-AF65-F5344CB8AC3E}">
        <p14:creationId xmlns:p14="http://schemas.microsoft.com/office/powerpoint/2010/main" val="37703950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AC2154FF-2467-45FC-80B3-751FBE68D40F}" type="datetimeFigureOut">
              <a:rPr lang="en-GB" smtClean="0"/>
              <a:pPr/>
              <a:t>25/02/2013</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39A93D6E-FF60-489B-9021-A6352CB8504E}" type="slidenum">
              <a:rPr lang="en-GB" smtClean="0"/>
              <a:pPr/>
              <a:t>‹#›</a:t>
            </a:fld>
            <a:endParaRPr lang="en-GB"/>
          </a:p>
        </p:txBody>
      </p:sp>
    </p:spTree>
    <p:extLst>
      <p:ext uri="{BB962C8B-B14F-4D97-AF65-F5344CB8AC3E}">
        <p14:creationId xmlns:p14="http://schemas.microsoft.com/office/powerpoint/2010/main" val="13459834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slide" Target="../slides/slide7.xml"/><Relationship Id="rId2" Type="http://schemas.openxmlformats.org/officeDocument/2006/relationships/notesMaster" Target="../notesMasters/notesMaster1.xml"/><Relationship Id="rId1" Type="http://schemas.openxmlformats.org/officeDocument/2006/relationships/vmlDrawing" Target="../drawings/vmlDrawing5.vml"/><Relationship Id="rId5" Type="http://schemas.openxmlformats.org/officeDocument/2006/relationships/image" Target="../media/image7.wmf"/><Relationship Id="rId4" Type="http://schemas.openxmlformats.org/officeDocument/2006/relationships/oleObject" Target="../embeddings/oleObject6.bin"/></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FC07C63-98AF-42EF-B910-DA8F9897F00E}" type="slidenum">
              <a:rPr lang="en-US"/>
              <a:pPr/>
              <a:t>2</a:t>
            </a:fld>
            <a:endParaRPr lang="en-US"/>
          </a:p>
        </p:txBody>
      </p:sp>
      <p:sp>
        <p:nvSpPr>
          <p:cNvPr id="71682" name="Rectangle 1026"/>
          <p:cNvSpPr>
            <a:spLocks noGrp="1" noRot="1" noChangeAspect="1" noChangeArrowheads="1" noTextEdit="1"/>
          </p:cNvSpPr>
          <p:nvPr>
            <p:ph type="sldImg"/>
          </p:nvPr>
        </p:nvSpPr>
        <p:spPr>
          <a:ln/>
        </p:spPr>
      </p:sp>
      <p:sp>
        <p:nvSpPr>
          <p:cNvPr id="71683" name="Rectangle 1027"/>
          <p:cNvSpPr>
            <a:spLocks noGrp="1" noChangeArrowheads="1"/>
          </p:cNvSpPr>
          <p:nvPr>
            <p:ph type="body" idx="1"/>
          </p:nvPr>
        </p:nvSpPr>
        <p:spPr/>
        <p:txBody>
          <a:bodyPr/>
          <a:lstStyle/>
          <a:p>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367A18-A7E6-4910-A1B6-58F5DCC04700}" type="slidenum">
              <a:rPr lang="en-US"/>
              <a:pPr/>
              <a:t>11</a:t>
            </a:fld>
            <a:endParaRPr lang="en-US"/>
          </a:p>
        </p:txBody>
      </p:sp>
      <p:sp>
        <p:nvSpPr>
          <p:cNvPr id="75778" name="Rectangle 2"/>
          <p:cNvSpPr>
            <a:spLocks noGrp="1" noRot="1" noChangeAspect="1" noChangeArrowheads="1" noTextEdit="1"/>
          </p:cNvSpPr>
          <p:nvPr>
            <p:ph type="sldImg"/>
          </p:nvPr>
        </p:nvSpPr>
        <p:spPr>
          <a:ln/>
        </p:spPr>
      </p:sp>
      <p:sp>
        <p:nvSpPr>
          <p:cNvPr id="75779" name="Rectangle 3"/>
          <p:cNvSpPr>
            <a:spLocks noGrp="1" noChangeArrowheads="1"/>
          </p:cNvSpPr>
          <p:nvPr>
            <p:ph type="body" idx="1"/>
          </p:nvPr>
        </p:nvSpPr>
        <p:spPr/>
        <p:txBody>
          <a:bodyPr/>
          <a:lstStyle/>
          <a:p>
            <a:r>
              <a:rPr lang="en-US"/>
              <a:t>The population 1) stays constant if R=1; 2) grows geometrically or exponentially (i.e.  the rate of increases as the population increases) if R&gt;1; 3) decreases exponentially (i.e. the rate of decreases slows as the population decreases) if R&lt;1. This is clearly not realistic as most populations have some equilibrium.</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37EC80-B648-44F3-B8FB-A95DF26A9B7E}" type="slidenum">
              <a:rPr lang="en-US"/>
              <a:pPr/>
              <a:t>14</a:t>
            </a:fld>
            <a:endParaRPr lang="en-US"/>
          </a:p>
        </p:txBody>
      </p:sp>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2A53B0-3BA5-4149-BCC4-332DB53B11B6}" type="slidenum">
              <a:rPr lang="en-US"/>
              <a:pPr/>
              <a:t>15</a:t>
            </a:fld>
            <a:endParaRPr lang="en-US"/>
          </a:p>
        </p:txBody>
      </p:sp>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F6DCDD-A1E1-41F3-9EAE-F9592618B28F}" type="slidenum">
              <a:rPr lang="en-US"/>
              <a:pPr/>
              <a:t>22</a:t>
            </a:fld>
            <a:endParaRPr lang="en-US"/>
          </a:p>
        </p:txBody>
      </p:sp>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p:txBody>
          <a:bodyPr/>
          <a:lstStyle/>
          <a:p>
            <a:r>
              <a:rPr lang="en-US" dirty="0"/>
              <a:t>The derivation of this equation comes from BMT page 53, and is done by knowing two end points on a straight line relationship between the population size and the rate of change between time steps.</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B19B57C-A1BC-4D25-BD3B-65E8CA6EB8E4}" type="slidenum">
              <a:rPr lang="en-US"/>
              <a:pPr/>
              <a:t>23</a:t>
            </a:fld>
            <a:endParaRPr lang="en-US"/>
          </a:p>
        </p:txBody>
      </p:sp>
      <p:sp>
        <p:nvSpPr>
          <p:cNvPr id="77826" name="Rectangle 2"/>
          <p:cNvSpPr>
            <a:spLocks noGrp="1" noRot="1" noChangeAspect="1" noChangeArrowheads="1" noTextEdit="1"/>
          </p:cNvSpPr>
          <p:nvPr>
            <p:ph type="sldImg"/>
          </p:nvPr>
        </p:nvSpPr>
        <p:spPr>
          <a:ln/>
        </p:spPr>
      </p:sp>
      <p:sp>
        <p:nvSpPr>
          <p:cNvPr id="77827" name="Rectangle 3"/>
          <p:cNvSpPr>
            <a:spLocks noGrp="1" noChangeArrowheads="1"/>
          </p:cNvSpPr>
          <p:nvPr>
            <p:ph type="body" idx="1"/>
          </p:nvPr>
        </p:nvSpPr>
        <p:spPr/>
        <p:txBody>
          <a:bodyPr/>
          <a:lstStyle/>
          <a:p>
            <a:r>
              <a:rPr lang="en-US"/>
              <a:t>Because birth and death dominate population processes (by definition), and are multiplicative (i.e. populations tend to double or halve rather than change by a fixed number) the changes in population are best plotted using logarithms.</a:t>
            </a:r>
          </a:p>
          <a:p>
            <a:r>
              <a:rPr lang="en-US"/>
              <a:t>The upper graph shows the discrete logistic curve (as lower graph), and the discrete birth-death model (with R&gt;1) for comparison. Note that the geometric increase appears as a straight line on a logarithmic scale.</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859C837-4052-4210-8083-DAAB095CC736}" type="slidenum">
              <a:rPr lang="en-US"/>
              <a:pPr/>
              <a:t>24</a:t>
            </a:fld>
            <a:endParaRPr lang="en-US"/>
          </a:p>
        </p:txBody>
      </p:sp>
      <p:sp>
        <p:nvSpPr>
          <p:cNvPr id="81922" name="Rectangle 2"/>
          <p:cNvSpPr>
            <a:spLocks noGrp="1" noRot="1" noChangeAspect="1" noChangeArrowheads="1" noTextEdit="1"/>
          </p:cNvSpPr>
          <p:nvPr>
            <p:ph type="sldImg"/>
          </p:nvPr>
        </p:nvSpPr>
        <p:spPr>
          <a:ln/>
        </p:spPr>
      </p:sp>
      <p:sp>
        <p:nvSpPr>
          <p:cNvPr id="8192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1DEA68-7BEB-4384-B720-BBED49E5E4F3}" type="slidenum">
              <a:rPr lang="en-US"/>
              <a:pPr/>
              <a:t>40</a:t>
            </a:fld>
            <a:endParaRPr lang="en-US"/>
          </a:p>
        </p:txBody>
      </p:sp>
      <p:sp>
        <p:nvSpPr>
          <p:cNvPr id="39938" name="Rectangle 1026"/>
          <p:cNvSpPr>
            <a:spLocks noGrp="1" noRot="1" noChangeAspect="1" noChangeArrowheads="1" noTextEdit="1"/>
          </p:cNvSpPr>
          <p:nvPr>
            <p:ph type="sldImg"/>
          </p:nvPr>
        </p:nvSpPr>
        <p:spPr>
          <a:ln/>
        </p:spPr>
      </p:sp>
      <p:sp>
        <p:nvSpPr>
          <p:cNvPr id="39939" name="Rectangle 1027"/>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9DB1F4-00BA-465A-A7CC-5ADFFE7DE2AB}" type="slidenum">
              <a:rPr lang="en-US"/>
              <a:pPr/>
              <a:t>41</a:t>
            </a:fld>
            <a:endParaRPr lang="en-US"/>
          </a:p>
        </p:txBody>
      </p:sp>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B9EEA8-2614-42CB-9D5A-A091EE83CA9E}" type="slidenum">
              <a:rPr lang="en-US"/>
              <a:pPr/>
              <a:t>42</a:t>
            </a:fld>
            <a:endParaRPr lang="en-US"/>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042B2D0-FFEE-4924-95F8-F98962F07EE2}" type="slidenum">
              <a:rPr lang="en-US"/>
              <a:pPr/>
              <a:t>43</a:t>
            </a:fld>
            <a:endParaRPr lang="en-US"/>
          </a:p>
        </p:txBody>
      </p:sp>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1F3C845-9BB9-44D8-AE6B-D07ED4010A81}" type="slidenum">
              <a:rPr lang="en-US"/>
              <a:pPr/>
              <a:t>3</a:t>
            </a:fld>
            <a:endParaRPr lang="en-US"/>
          </a:p>
        </p:txBody>
      </p:sp>
      <p:sp>
        <p:nvSpPr>
          <p:cNvPr id="72706" name="Rectangle 1026"/>
          <p:cNvSpPr>
            <a:spLocks noGrp="1" noRot="1" noChangeAspect="1" noChangeArrowheads="1" noTextEdit="1"/>
          </p:cNvSpPr>
          <p:nvPr>
            <p:ph type="sldImg"/>
          </p:nvPr>
        </p:nvSpPr>
        <p:spPr>
          <a:ln/>
        </p:spPr>
      </p:sp>
      <p:sp>
        <p:nvSpPr>
          <p:cNvPr id="72707" name="Rectangle 1027"/>
          <p:cNvSpPr>
            <a:spLocks noGrp="1" noChangeArrowheads="1"/>
          </p:cNvSpPr>
          <p:nvPr>
            <p:ph type="body" idx="1"/>
          </p:nvPr>
        </p:nvSpPr>
        <p:spPr/>
        <p:txBody>
          <a:bodyPr/>
          <a:lstStyle/>
          <a:p>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D800FE-23C2-4B9D-A3F8-48D59F35ACC4}" type="slidenum">
              <a:rPr lang="en-US"/>
              <a:pPr/>
              <a:t>44</a:t>
            </a:fld>
            <a:endParaRPr lang="en-US"/>
          </a:p>
        </p:txBody>
      </p:sp>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5249CCE-62DD-4171-9C28-10E16596F21D}" type="slidenum">
              <a:rPr lang="en-US"/>
              <a:pPr/>
              <a:t>45</a:t>
            </a:fld>
            <a:endParaRPr lang="en-US"/>
          </a:p>
        </p:txBody>
      </p:sp>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5AE139B-A042-4216-B027-A2954B1518C7}" type="slidenum">
              <a:rPr lang="en-US"/>
              <a:pPr/>
              <a:t>4</a:t>
            </a:fld>
            <a:endParaRPr lang="en-US"/>
          </a:p>
        </p:txBody>
      </p:sp>
      <p:sp>
        <p:nvSpPr>
          <p:cNvPr id="73730" name="Rectangle 1026"/>
          <p:cNvSpPr>
            <a:spLocks noGrp="1" noRot="1" noChangeAspect="1" noChangeArrowheads="1" noTextEdit="1"/>
          </p:cNvSpPr>
          <p:nvPr>
            <p:ph type="sldImg"/>
          </p:nvPr>
        </p:nvSpPr>
        <p:spPr>
          <a:ln/>
        </p:spPr>
      </p:sp>
      <p:sp>
        <p:nvSpPr>
          <p:cNvPr id="73731" name="Rectangle 1027"/>
          <p:cNvSpPr>
            <a:spLocks noGrp="1" noChangeArrowheads="1"/>
          </p:cNvSpPr>
          <p:nvPr>
            <p:ph type="body" idx="1"/>
          </p:nvPr>
        </p:nvSpPr>
        <p:spPr/>
        <p:txBody>
          <a:bodyPr/>
          <a:lstStyle/>
          <a:p>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533444-1E98-4413-9ED0-76C465063FEE}" type="slidenum">
              <a:rPr lang="en-US"/>
              <a:pPr/>
              <a:t>5</a:t>
            </a:fld>
            <a:endParaRPr lang="en-US"/>
          </a:p>
        </p:txBody>
      </p:sp>
      <p:sp>
        <p:nvSpPr>
          <p:cNvPr id="32770" name="Rectangle 1026"/>
          <p:cNvSpPr>
            <a:spLocks noGrp="1" noRot="1" noChangeAspect="1" noChangeArrowheads="1" noTextEdit="1"/>
          </p:cNvSpPr>
          <p:nvPr>
            <p:ph type="sldImg"/>
          </p:nvPr>
        </p:nvSpPr>
        <p:spPr>
          <a:ln/>
        </p:spPr>
      </p:sp>
      <p:sp>
        <p:nvSpPr>
          <p:cNvPr id="32771" name="Rectangle 1027"/>
          <p:cNvSpPr>
            <a:spLocks noGrp="1" noChangeArrowheads="1"/>
          </p:cNvSpPr>
          <p:nvPr>
            <p:ph type="body" idx="1"/>
          </p:nvPr>
        </p:nvSpPr>
        <p:spPr/>
        <p:txBody>
          <a:bodyPr/>
          <a:lstStyle/>
          <a:p>
            <a:r>
              <a:rPr lang="en-US"/>
              <a:t>Compare this equation with the fundamental equation. Note that the rates are not given the same notation, because it is the concept, not the symbol its given, which is important.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F793E4-C0AB-4A66-B371-3FA5A206435A}" type="slidenum">
              <a:rPr lang="en-US"/>
              <a:pPr/>
              <a:t>6</a:t>
            </a:fld>
            <a:endParaRPr lang="en-US"/>
          </a:p>
        </p:txBody>
      </p:sp>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p:txBody>
          <a:bodyPr/>
          <a:lstStyle/>
          <a:p>
            <a:r>
              <a:rPr lang="en-US"/>
              <a:t>dN/dt is the rate of change of the population (numbers per unit time), and is called a differential. Consequently, this is a differential equation. It can be zero (which represents an equilibrium or unchanging population), positive (which implies an increasing population) or negative (a decreasing population). It is useful to think of dN/dt as a direction (up or down) as the population moves through time - the larger the size of dN/dt, the larger the slope.</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0941BA34-CCA0-41CD-AC8F-C09C56B4A0FD}" type="slidenum">
              <a:rPr lang="en-US"/>
              <a:pPr/>
              <a:t>7</a:t>
            </a:fld>
            <a:endParaRPr lang="en-US"/>
          </a:p>
        </p:txBody>
      </p:sp>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r>
              <a:rPr lang="en-US"/>
              <a:t>The immigration-death process in continuous time has the solution given below. It depends on the initial conditions, N(0) - which you need if you have a set of directions (the differential equation). Note that the solution is the sum of two populations: the original (initial) population and the new immigrants into the population. This equation is solved in the spreadsheet “Immigration Death”, and you should be able to see it by clicking on the title (when in slide show view).</a:t>
            </a:r>
          </a:p>
        </p:txBody>
      </p:sp>
      <p:graphicFrame>
        <p:nvGraphicFramePr>
          <p:cNvPr id="34820" name="Object 4"/>
          <p:cNvGraphicFramePr>
            <a:graphicFrameLocks noChangeAspect="1"/>
          </p:cNvGraphicFramePr>
          <p:nvPr/>
        </p:nvGraphicFramePr>
        <p:xfrm>
          <a:off x="2492481" y="7693144"/>
          <a:ext cx="1837890" cy="454971"/>
        </p:xfrm>
        <a:graphic>
          <a:graphicData uri="http://schemas.openxmlformats.org/presentationml/2006/ole">
            <mc:AlternateContent xmlns:mc="http://schemas.openxmlformats.org/markup-compatibility/2006">
              <mc:Choice xmlns:v="urn:schemas-microsoft-com:vml" Requires="v">
                <p:oleObj spid="_x0000_s5125" name="Equation" r:id="rId4" imgW="1854000" imgH="419040" progId="Equation.3">
                  <p:embed/>
                </p:oleObj>
              </mc:Choice>
              <mc:Fallback>
                <p:oleObj name="Equation" r:id="rId4" imgW="1854000" imgH="41904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92481" y="7693144"/>
                        <a:ext cx="1837890" cy="45497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50437B3-54BB-4313-A132-C69440403907}" type="slidenum">
              <a:rPr lang="en-US"/>
              <a:pPr/>
              <a:t>8</a:t>
            </a:fld>
            <a:endParaRPr lang="en-US"/>
          </a:p>
        </p:txBody>
      </p:sp>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p:txBody>
          <a:bodyPr/>
          <a:lstStyle/>
          <a:p>
            <a:r>
              <a:rPr lang="en-US"/>
              <a:t>There is only one equilibrium, when the two rates are equal.</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9C86A6F-3709-4383-A15C-A955DB027BF6}" type="slidenum">
              <a:rPr lang="en-US"/>
              <a:pPr/>
              <a:t>9</a:t>
            </a:fld>
            <a:endParaRPr lang="en-US"/>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r>
              <a:rPr lang="en-US"/>
              <a:t>For example, removing all 19 year old people from a population now, would have an effect on the human population for about 50 years (see later in course), whereas removing all 3 week old mice would not be observable in 2 years time.</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E1F97A-3DDA-4725-A22A-CC5F2D5974B7}" type="slidenum">
              <a:rPr lang="en-US"/>
              <a:pPr/>
              <a:t>10</a:t>
            </a:fld>
            <a:endParaRPr lang="en-US"/>
          </a:p>
        </p:txBody>
      </p:sp>
      <p:sp>
        <p:nvSpPr>
          <p:cNvPr id="74754" name="Rectangle 2"/>
          <p:cNvSpPr>
            <a:spLocks noGrp="1" noRot="1" noChangeAspect="1" noChangeArrowheads="1" noTextEdit="1"/>
          </p:cNvSpPr>
          <p:nvPr>
            <p:ph type="sldImg"/>
          </p:nvPr>
        </p:nvSpPr>
        <p:spPr>
          <a:ln/>
        </p:spPr>
      </p:sp>
      <p:sp>
        <p:nvSpPr>
          <p:cNvPr id="74755" name="Rectangle 3"/>
          <p:cNvSpPr>
            <a:spLocks noGrp="1" noChangeArrowheads="1"/>
          </p:cNvSpPr>
          <p:nvPr>
            <p:ph type="body" idx="1"/>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2581F676-8FCE-4084-A32E-331D23F00D64}" type="datetimeFigureOut">
              <a:rPr lang="en-GB" smtClean="0"/>
              <a:pPr/>
              <a:t>25/02/2013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9BC54C-8F2D-435A-876E-417303A72092}"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581F676-8FCE-4084-A32E-331D23F00D64}" type="datetimeFigureOut">
              <a:rPr lang="en-GB" smtClean="0"/>
              <a:pPr/>
              <a:t>25/02/2013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9BC54C-8F2D-435A-876E-417303A72092}"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581F676-8FCE-4084-A32E-331D23F00D64}" type="datetimeFigureOut">
              <a:rPr lang="en-GB" smtClean="0"/>
              <a:pPr/>
              <a:t>25/02/2013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9BC54C-8F2D-435A-876E-417303A72092}" type="slidenum">
              <a:rPr lang="en-GB" smtClean="0"/>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30D0CD12-25CE-456C-99C1-961DB0179745}"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482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648200"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Date Placeholder 5"/>
          <p:cNvSpPr>
            <a:spLocks noGrp="1"/>
          </p:cNvSpPr>
          <p:nvPr>
            <p:ph type="dt" sz="half" idx="10"/>
          </p:nvPr>
        </p:nvSpPr>
        <p:spPr>
          <a:xfrm>
            <a:off x="685800" y="6248400"/>
            <a:ext cx="1905000" cy="457200"/>
          </a:xfrm>
        </p:spPr>
        <p:txBody>
          <a:bodyPr/>
          <a:lstStyle>
            <a:lvl1pPr>
              <a:defRPr/>
            </a:lvl1pPr>
          </a:lstStyle>
          <a:p>
            <a:endParaRPr lang="en-US"/>
          </a:p>
        </p:txBody>
      </p:sp>
      <p:sp>
        <p:nvSpPr>
          <p:cNvPr id="7" name="Footer Placeholder 6"/>
          <p:cNvSpPr>
            <a:spLocks noGrp="1"/>
          </p:cNvSpPr>
          <p:nvPr>
            <p:ph type="ftr" sz="quarter" idx="11"/>
          </p:nvPr>
        </p:nvSpPr>
        <p:spPr>
          <a:xfrm>
            <a:off x="3124200" y="6248400"/>
            <a:ext cx="2895600" cy="457200"/>
          </a:xfrm>
        </p:spPr>
        <p:txBody>
          <a:bodyPr/>
          <a:lstStyle>
            <a:lvl1pPr>
              <a:defRPr/>
            </a:lvl1pPr>
          </a:lstStyle>
          <a:p>
            <a:endParaRPr lang="en-US"/>
          </a:p>
        </p:txBody>
      </p:sp>
      <p:sp>
        <p:nvSpPr>
          <p:cNvPr id="8" name="Slide Number Placeholder 7"/>
          <p:cNvSpPr>
            <a:spLocks noGrp="1"/>
          </p:cNvSpPr>
          <p:nvPr>
            <p:ph type="sldNum" sz="quarter" idx="12"/>
          </p:nvPr>
        </p:nvSpPr>
        <p:spPr>
          <a:xfrm>
            <a:off x="6553200" y="6248400"/>
            <a:ext cx="1905000" cy="457200"/>
          </a:xfrm>
        </p:spPr>
        <p:txBody>
          <a:bodyPr/>
          <a:lstStyle>
            <a:lvl1pPr>
              <a:defRPr/>
            </a:lvl1pPr>
          </a:lstStyle>
          <a:p>
            <a:fld id="{6E8B4514-0C08-461B-9620-8AC4F3123EC1}"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581F676-8FCE-4084-A32E-331D23F00D64}" type="datetimeFigureOut">
              <a:rPr lang="en-GB" smtClean="0"/>
              <a:pPr/>
              <a:t>25/02/2013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9BC54C-8F2D-435A-876E-417303A72092}"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81F676-8FCE-4084-A32E-331D23F00D64}" type="datetimeFigureOut">
              <a:rPr lang="en-GB" smtClean="0"/>
              <a:pPr/>
              <a:t>25/02/2013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9BC54C-8F2D-435A-876E-417303A72092}"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2581F676-8FCE-4084-A32E-331D23F00D64}" type="datetimeFigureOut">
              <a:rPr lang="en-GB" smtClean="0"/>
              <a:pPr/>
              <a:t>25/02/2013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29BC54C-8F2D-435A-876E-417303A72092}"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2581F676-8FCE-4084-A32E-331D23F00D64}" type="datetimeFigureOut">
              <a:rPr lang="en-GB" smtClean="0"/>
              <a:pPr/>
              <a:t>25/02/2013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29BC54C-8F2D-435A-876E-417303A72092}"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2581F676-8FCE-4084-A32E-331D23F00D64}" type="datetimeFigureOut">
              <a:rPr lang="en-GB" smtClean="0"/>
              <a:pPr/>
              <a:t>25/02/2013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29BC54C-8F2D-435A-876E-417303A72092}"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81F676-8FCE-4084-A32E-331D23F00D64}" type="datetimeFigureOut">
              <a:rPr lang="en-GB" smtClean="0"/>
              <a:pPr/>
              <a:t>25/02/2013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29BC54C-8F2D-435A-876E-417303A72092}"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81F676-8FCE-4084-A32E-331D23F00D64}" type="datetimeFigureOut">
              <a:rPr lang="en-GB" smtClean="0"/>
              <a:pPr/>
              <a:t>25/02/2013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29BC54C-8F2D-435A-876E-417303A72092}"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81F676-8FCE-4084-A32E-331D23F00D64}" type="datetimeFigureOut">
              <a:rPr lang="en-GB" smtClean="0"/>
              <a:pPr/>
              <a:t>25/02/2013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29BC54C-8F2D-435A-876E-417303A72092}"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81F676-8FCE-4084-A32E-331D23F00D64}" type="datetimeFigureOut">
              <a:rPr lang="en-GB" smtClean="0"/>
              <a:pPr/>
              <a:t>25/02/2013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9BC54C-8F2D-435A-876E-417303A72092}"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6.xml"/><Relationship Id="rId1" Type="http://schemas.openxmlformats.org/officeDocument/2006/relationships/vmlDrawing" Target="../drawings/vmlDrawing7.vml"/><Relationship Id="rId5" Type="http://schemas.openxmlformats.org/officeDocument/2006/relationships/image" Target="../media/image9.emf"/><Relationship Id="rId4" Type="http://schemas.openxmlformats.org/officeDocument/2006/relationships/oleObject" Target="../embeddings/Microsoft_Excel_97-2003_Worksheet3.xls"/></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mlDrawing" Target="../drawings/vmlDrawing8.vml"/><Relationship Id="rId5" Type="http://schemas.openxmlformats.org/officeDocument/2006/relationships/image" Target="../media/image10.wmf"/><Relationship Id="rId4" Type="http://schemas.openxmlformats.org/officeDocument/2006/relationships/oleObject" Target="../embeddings/oleObject7.bin"/></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image" Target="../media/image11.w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10.vml"/><Relationship Id="rId4" Type="http://schemas.openxmlformats.org/officeDocument/2006/relationships/image" Target="../media/image12.wmf"/></Relationships>
</file>

<file path=ppt/slides/_rels/slide18.xml.rels><?xml version="1.0" encoding="UTF-8" standalone="yes"?>
<Relationships xmlns="http://schemas.openxmlformats.org/package/2006/relationships"><Relationship Id="rId8" Type="http://schemas.openxmlformats.org/officeDocument/2006/relationships/image" Target="../media/image15.wmf"/><Relationship Id="rId3" Type="http://schemas.openxmlformats.org/officeDocument/2006/relationships/oleObject" Target="../embeddings/oleObject10.bin"/><Relationship Id="rId7"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image" Target="../media/image14.wmf"/><Relationship Id="rId5" Type="http://schemas.openxmlformats.org/officeDocument/2006/relationships/oleObject" Target="../embeddings/oleObject11.bin"/><Relationship Id="rId4" Type="http://schemas.openxmlformats.org/officeDocument/2006/relationships/image" Target="../media/image13.w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18.emf"/><Relationship Id="rId3" Type="http://schemas.openxmlformats.org/officeDocument/2006/relationships/oleObject" Target="../embeddings/Microsoft_Excel_97-2003_Worksheet4.xls"/><Relationship Id="rId7" Type="http://schemas.openxmlformats.org/officeDocument/2006/relationships/oleObject" Target="../embeddings/Microsoft_Excel_97-2003_Worksheet6.xls"/><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image" Target="../media/image17.emf"/><Relationship Id="rId5" Type="http://schemas.openxmlformats.org/officeDocument/2006/relationships/oleObject" Target="../embeddings/Microsoft_Excel_97-2003_Worksheet5.xls"/><Relationship Id="rId4" Type="http://schemas.openxmlformats.org/officeDocument/2006/relationships/image" Target="../media/image16.emf"/></Relationships>
</file>

<file path=ppt/slides/_rels/slide21.xml.rels><?xml version="1.0" encoding="UTF-8" standalone="yes"?>
<Relationships xmlns="http://schemas.openxmlformats.org/package/2006/relationships"><Relationship Id="rId8" Type="http://schemas.openxmlformats.org/officeDocument/2006/relationships/image" Target="../media/image21.emf"/><Relationship Id="rId3" Type="http://schemas.openxmlformats.org/officeDocument/2006/relationships/oleObject" Target="../embeddings/Microsoft_Excel_97-2003_Worksheet7.xls"/><Relationship Id="rId7" Type="http://schemas.openxmlformats.org/officeDocument/2006/relationships/oleObject" Target="../embeddings/Microsoft_Excel_97-2003_Worksheet9.xls"/><Relationship Id="rId12" Type="http://schemas.openxmlformats.org/officeDocument/2006/relationships/image" Target="../media/image23.emf"/><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image" Target="../media/image20.emf"/><Relationship Id="rId11" Type="http://schemas.openxmlformats.org/officeDocument/2006/relationships/oleObject" Target="../embeddings/Microsoft_Excel_97-2003_Worksheet11.xls"/><Relationship Id="rId5" Type="http://schemas.openxmlformats.org/officeDocument/2006/relationships/oleObject" Target="../embeddings/Microsoft_Excel_97-2003_Worksheet8.xls"/><Relationship Id="rId10" Type="http://schemas.openxmlformats.org/officeDocument/2006/relationships/image" Target="../media/image22.emf"/><Relationship Id="rId4" Type="http://schemas.openxmlformats.org/officeDocument/2006/relationships/image" Target="../media/image19.emf"/><Relationship Id="rId9" Type="http://schemas.openxmlformats.org/officeDocument/2006/relationships/oleObject" Target="../embeddings/Microsoft_Excel_97-2003_Worksheet10.xls"/></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vmlDrawing" Target="../drawings/vmlDrawing14.vml"/><Relationship Id="rId5" Type="http://schemas.openxmlformats.org/officeDocument/2006/relationships/image" Target="../media/image24.wmf"/><Relationship Id="rId4" Type="http://schemas.openxmlformats.org/officeDocument/2006/relationships/oleObject" Target="../embeddings/oleObject13.bin"/></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4.xml"/><Relationship Id="rId7" Type="http://schemas.openxmlformats.org/officeDocument/2006/relationships/image" Target="../media/image26.emf"/><Relationship Id="rId2" Type="http://schemas.openxmlformats.org/officeDocument/2006/relationships/slideLayout" Target="../slideLayouts/slideLayout7.xml"/><Relationship Id="rId1" Type="http://schemas.openxmlformats.org/officeDocument/2006/relationships/vmlDrawing" Target="../drawings/vmlDrawing15.vml"/><Relationship Id="rId6" Type="http://schemas.openxmlformats.org/officeDocument/2006/relationships/oleObject" Target="../embeddings/Microsoft_Excel_97-2003_Worksheet13.xls"/><Relationship Id="rId5" Type="http://schemas.openxmlformats.org/officeDocument/2006/relationships/image" Target="../media/image25.emf"/><Relationship Id="rId4" Type="http://schemas.openxmlformats.org/officeDocument/2006/relationships/oleObject" Target="../embeddings/Microsoft_Excel_97-2003_Worksheet12.xls"/></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12.xml"/><Relationship Id="rId1" Type="http://schemas.openxmlformats.org/officeDocument/2006/relationships/vmlDrawing" Target="../drawings/vmlDrawing16.vml"/><Relationship Id="rId4" Type="http://schemas.openxmlformats.org/officeDocument/2006/relationships/image" Target="../media/image27.w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12.xml"/><Relationship Id="rId1" Type="http://schemas.openxmlformats.org/officeDocument/2006/relationships/vmlDrawing" Target="../drawings/vmlDrawing17.vml"/><Relationship Id="rId4" Type="http://schemas.openxmlformats.org/officeDocument/2006/relationships/image" Target="../media/image28.w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Microsoft_Excel_97-2003_Worksheet14.xls"/><Relationship Id="rId2" Type="http://schemas.openxmlformats.org/officeDocument/2006/relationships/slideLayout" Target="../slideLayouts/slideLayout7.xml"/><Relationship Id="rId1" Type="http://schemas.openxmlformats.org/officeDocument/2006/relationships/vmlDrawing" Target="../drawings/vmlDrawing18.vml"/><Relationship Id="rId4" Type="http://schemas.openxmlformats.org/officeDocument/2006/relationships/image" Target="../media/image29.e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wmf"/><Relationship Id="rId4" Type="http://schemas.openxmlformats.org/officeDocument/2006/relationships/oleObject" Target="../embeddings/oleObject1.bin"/></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vmlDrawing" Target="../drawings/vmlDrawing19.vml"/><Relationship Id="rId5" Type="http://schemas.openxmlformats.org/officeDocument/2006/relationships/image" Target="../media/image30.wmf"/><Relationship Id="rId4" Type="http://schemas.openxmlformats.org/officeDocument/2006/relationships/oleObject" Target="../embeddings/oleObject16.bin"/></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vmlDrawing" Target="../drawings/vmlDrawing20.vml"/><Relationship Id="rId5" Type="http://schemas.openxmlformats.org/officeDocument/2006/relationships/image" Target="../media/image31.wmf"/><Relationship Id="rId4" Type="http://schemas.openxmlformats.org/officeDocument/2006/relationships/oleObject" Target="../embeddings/oleObject17.bin"/></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20.xml"/><Relationship Id="rId7" Type="http://schemas.openxmlformats.org/officeDocument/2006/relationships/image" Target="../media/image33.wmf"/><Relationship Id="rId2" Type="http://schemas.openxmlformats.org/officeDocument/2006/relationships/slideLayout" Target="../slideLayouts/slideLayout2.xml"/><Relationship Id="rId1" Type="http://schemas.openxmlformats.org/officeDocument/2006/relationships/vmlDrawing" Target="../drawings/vmlDrawing21.vml"/><Relationship Id="rId6" Type="http://schemas.openxmlformats.org/officeDocument/2006/relationships/oleObject" Target="../embeddings/oleObject19.bin"/><Relationship Id="rId5" Type="http://schemas.openxmlformats.org/officeDocument/2006/relationships/image" Target="../media/image32.wmf"/><Relationship Id="rId4" Type="http://schemas.openxmlformats.org/officeDocument/2006/relationships/oleObject" Target="../embeddings/oleObject18.bin"/></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2.xml"/><Relationship Id="rId1" Type="http://schemas.openxmlformats.org/officeDocument/2006/relationships/vmlDrawing" Target="../drawings/vmlDrawing22.vml"/><Relationship Id="rId4" Type="http://schemas.openxmlformats.org/officeDocument/2006/relationships/image" Target="../media/image34.wmf"/></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23.vml"/><Relationship Id="rId4" Type="http://schemas.openxmlformats.org/officeDocument/2006/relationships/image" Target="../media/image35.wmf"/></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notesSlide" Target="../notesSlides/notesSlide4.xml"/><Relationship Id="rId7" Type="http://schemas.openxmlformats.org/officeDocument/2006/relationships/image" Target="../media/image3.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2.wmf"/><Relationship Id="rId4" Type="http://schemas.openxmlformats.org/officeDocument/2006/relationships/oleObject" Target="../embeddings/oleObject2.bin"/><Relationship Id="rId9" Type="http://schemas.openxmlformats.org/officeDocument/2006/relationships/image" Target="../media/image4.wmf"/></Relationships>
</file>

<file path=ppt/slides/_rels/slide50.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2.xml"/><Relationship Id="rId1" Type="http://schemas.openxmlformats.org/officeDocument/2006/relationships/vmlDrawing" Target="../drawings/vmlDrawing24.vml"/><Relationship Id="rId4" Type="http://schemas.openxmlformats.org/officeDocument/2006/relationships/image" Target="../media/image36.wmf"/></Relationships>
</file>

<file path=ppt/slides/_rels/slide51.xml.rels><?xml version="1.0" encoding="UTF-8" standalone="yes"?>
<Relationships xmlns="http://schemas.openxmlformats.org/package/2006/relationships"><Relationship Id="rId3" Type="http://schemas.openxmlformats.org/officeDocument/2006/relationships/oleObject" Target="../embeddings/Microsoft_Excel_97-2003_Worksheet15.xls"/><Relationship Id="rId2" Type="http://schemas.openxmlformats.org/officeDocument/2006/relationships/slideLayout" Target="../slideLayouts/slideLayout2.xml"/><Relationship Id="rId1" Type="http://schemas.openxmlformats.org/officeDocument/2006/relationships/vmlDrawing" Target="../drawings/vmlDrawing25.vml"/><Relationship Id="rId6" Type="http://schemas.openxmlformats.org/officeDocument/2006/relationships/image" Target="../media/image38.wmf"/><Relationship Id="rId5" Type="http://schemas.openxmlformats.org/officeDocument/2006/relationships/oleObject" Target="../embeddings/oleObject23.bin"/><Relationship Id="rId4" Type="http://schemas.openxmlformats.org/officeDocument/2006/relationships/image" Target="../media/image37.emf"/></Relationships>
</file>

<file path=ppt/slides/_rels/slide52.xml.rels><?xml version="1.0" encoding="UTF-8" standalone="yes"?>
<Relationships xmlns="http://schemas.openxmlformats.org/package/2006/relationships"><Relationship Id="rId3" Type="http://schemas.openxmlformats.org/officeDocument/2006/relationships/oleObject" Target="../embeddings/Microsoft_Excel_97-2003_Worksheet16.xls"/><Relationship Id="rId2" Type="http://schemas.openxmlformats.org/officeDocument/2006/relationships/slideLayout" Target="../slideLayouts/slideLayout7.xml"/><Relationship Id="rId1" Type="http://schemas.openxmlformats.org/officeDocument/2006/relationships/vmlDrawing" Target="../drawings/vmlDrawing26.vml"/><Relationship Id="rId6" Type="http://schemas.openxmlformats.org/officeDocument/2006/relationships/image" Target="../media/image40.emf"/><Relationship Id="rId5" Type="http://schemas.openxmlformats.org/officeDocument/2006/relationships/oleObject" Target="../embeddings/Microsoft_Excel_97-2003_Worksheet17.xls"/><Relationship Id="rId4" Type="http://schemas.openxmlformats.org/officeDocument/2006/relationships/image" Target="../media/image39.emf"/></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2.xml"/><Relationship Id="rId1" Type="http://schemas.openxmlformats.org/officeDocument/2006/relationships/vmlDrawing" Target="../drawings/vmlDrawing27.vml"/><Relationship Id="rId4" Type="http://schemas.openxmlformats.org/officeDocument/2006/relationships/image" Target="../media/image41.wmf"/></Relationships>
</file>

<file path=ppt/slides/_rels/slide55.xml.rels><?xml version="1.0" encoding="UTF-8" standalone="yes"?>
<Relationships xmlns="http://schemas.openxmlformats.org/package/2006/relationships"><Relationship Id="rId3" Type="http://schemas.openxmlformats.org/officeDocument/2006/relationships/oleObject" Target="../embeddings/Microsoft_Excel_97-2003_Worksheet18.xls"/><Relationship Id="rId2" Type="http://schemas.openxmlformats.org/officeDocument/2006/relationships/slideLayout" Target="../slideLayouts/slideLayout7.xml"/><Relationship Id="rId1" Type="http://schemas.openxmlformats.org/officeDocument/2006/relationships/vmlDrawing" Target="../drawings/vmlDrawing28.vml"/><Relationship Id="rId6" Type="http://schemas.openxmlformats.org/officeDocument/2006/relationships/image" Target="../media/image43.emf"/><Relationship Id="rId5" Type="http://schemas.openxmlformats.org/officeDocument/2006/relationships/oleObject" Target="../embeddings/Microsoft_Excel_97-2003_Worksheet19.xls"/><Relationship Id="rId4" Type="http://schemas.openxmlformats.org/officeDocument/2006/relationships/image" Target="../media/image42.emf"/></Relationships>
</file>

<file path=ppt/slides/_rels/slide56.xml.rels><?xml version="1.0" encoding="UTF-8" standalone="yes"?>
<Relationships xmlns="http://schemas.openxmlformats.org/package/2006/relationships"><Relationship Id="rId3" Type="http://schemas.openxmlformats.org/officeDocument/2006/relationships/oleObject" Target="../embeddings/Microsoft_Excel_97-2003_Worksheet20.xls"/><Relationship Id="rId2" Type="http://schemas.openxmlformats.org/officeDocument/2006/relationships/slideLayout" Target="../slideLayouts/slideLayout7.xml"/><Relationship Id="rId1" Type="http://schemas.openxmlformats.org/officeDocument/2006/relationships/vmlDrawing" Target="../drawings/vmlDrawing29.vml"/><Relationship Id="rId6" Type="http://schemas.openxmlformats.org/officeDocument/2006/relationships/image" Target="../media/image45.emf"/><Relationship Id="rId5" Type="http://schemas.openxmlformats.org/officeDocument/2006/relationships/oleObject" Target="../embeddings/Microsoft_Excel_97-2003_Worksheet21.xls"/><Relationship Id="rId4" Type="http://schemas.openxmlformats.org/officeDocument/2006/relationships/image" Target="../media/image44.emf"/></Relationships>
</file>

<file path=ppt/slides/_rels/slide57.xml.rels><?xml version="1.0" encoding="UTF-8" standalone="yes"?>
<Relationships xmlns="http://schemas.openxmlformats.org/package/2006/relationships"><Relationship Id="rId8" Type="http://schemas.openxmlformats.org/officeDocument/2006/relationships/image" Target="../media/image48.wmf"/><Relationship Id="rId3" Type="http://schemas.openxmlformats.org/officeDocument/2006/relationships/oleObject" Target="../embeddings/oleObject25.bin"/><Relationship Id="rId7" Type="http://schemas.openxmlformats.org/officeDocument/2006/relationships/oleObject" Target="../embeddings/oleObject27.bin"/><Relationship Id="rId2" Type="http://schemas.openxmlformats.org/officeDocument/2006/relationships/slideLayout" Target="../slideLayouts/slideLayout4.xml"/><Relationship Id="rId1" Type="http://schemas.openxmlformats.org/officeDocument/2006/relationships/vmlDrawing" Target="../drawings/vmlDrawing30.vml"/><Relationship Id="rId6" Type="http://schemas.openxmlformats.org/officeDocument/2006/relationships/image" Target="../media/image47.wmf"/><Relationship Id="rId5" Type="http://schemas.openxmlformats.org/officeDocument/2006/relationships/oleObject" Target="../embeddings/oleObject26.bin"/><Relationship Id="rId4" Type="http://schemas.openxmlformats.org/officeDocument/2006/relationships/image" Target="../media/image46.wmf"/></Relationships>
</file>

<file path=ppt/slides/_rels/slide58.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2.xml"/><Relationship Id="rId1" Type="http://schemas.openxmlformats.org/officeDocument/2006/relationships/vmlDrawing" Target="../drawings/vmlDrawing31.vml"/><Relationship Id="rId4" Type="http://schemas.openxmlformats.org/officeDocument/2006/relationships/image" Target="../media/image49.wmf"/></Relationships>
</file>

<file path=ppt/slides/_rels/slide59.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Layout" Target="../slideLayouts/slideLayout2.xml"/><Relationship Id="rId1" Type="http://schemas.openxmlformats.org/officeDocument/2006/relationships/vmlDrawing" Target="../drawings/vmlDrawing32.vml"/><Relationship Id="rId4" Type="http://schemas.openxmlformats.org/officeDocument/2006/relationships/image" Target="../media/image50.wmf"/></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5.wmf"/><Relationship Id="rId4" Type="http://schemas.openxmlformats.org/officeDocument/2006/relationships/oleObject" Target="../embeddings/oleObject5.bin"/></Relationships>
</file>

<file path=ppt/slides/_rels/slide60.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Layout" Target="../slideLayouts/slideLayout2.xml"/><Relationship Id="rId1" Type="http://schemas.openxmlformats.org/officeDocument/2006/relationships/vmlDrawing" Target="../drawings/vmlDrawing33.vml"/><Relationship Id="rId4" Type="http://schemas.openxmlformats.org/officeDocument/2006/relationships/image" Target="../media/image51.wmf"/></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oleObject" Target="../embeddings/Microsoft_Excel_97-2003_Worksheet22.xls"/><Relationship Id="rId2" Type="http://schemas.openxmlformats.org/officeDocument/2006/relationships/slideLayout" Target="../slideLayouts/slideLayout2.xml"/><Relationship Id="rId1" Type="http://schemas.openxmlformats.org/officeDocument/2006/relationships/vmlDrawing" Target="../drawings/vmlDrawing34.vml"/><Relationship Id="rId4" Type="http://schemas.openxmlformats.org/officeDocument/2006/relationships/image" Target="../media/image52.emf"/></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oleObject" Target="../embeddings/Microsoft_Word_97_-_2003_Document23.doc"/><Relationship Id="rId2" Type="http://schemas.openxmlformats.org/officeDocument/2006/relationships/slideLayout" Target="../slideLayouts/slideLayout2.xml"/><Relationship Id="rId1" Type="http://schemas.openxmlformats.org/officeDocument/2006/relationships/vmlDrawing" Target="../drawings/vmlDrawing35.vml"/><Relationship Id="rId4" Type="http://schemas.openxmlformats.org/officeDocument/2006/relationships/image" Target="../media/image53.wmf"/></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Layout" Target="../slideLayouts/slideLayout2.xml"/><Relationship Id="rId1" Type="http://schemas.openxmlformats.org/officeDocument/2006/relationships/vmlDrawing" Target="../drawings/vmlDrawing36.vml"/><Relationship Id="rId4" Type="http://schemas.openxmlformats.org/officeDocument/2006/relationships/image" Target="../media/image54.wmf"/></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6.xml"/><Relationship Id="rId1" Type="http://schemas.openxmlformats.org/officeDocument/2006/relationships/vmlDrawing" Target="../drawings/vmlDrawing4.vml"/><Relationship Id="rId5" Type="http://schemas.openxmlformats.org/officeDocument/2006/relationships/image" Target="../media/image6.emf"/><Relationship Id="rId4" Type="http://schemas.openxmlformats.org/officeDocument/2006/relationships/oleObject" Target="../embeddings/Microsoft_Excel_97-2003_Worksheet1.xls"/></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Layout" Target="../slideLayouts/slideLayout2.xml"/><Relationship Id="rId1" Type="http://schemas.openxmlformats.org/officeDocument/2006/relationships/vmlDrawing" Target="../drawings/vmlDrawing37.vml"/><Relationship Id="rId6" Type="http://schemas.openxmlformats.org/officeDocument/2006/relationships/image" Target="../media/image56.wmf"/><Relationship Id="rId5" Type="http://schemas.openxmlformats.org/officeDocument/2006/relationships/oleObject" Target="../embeddings/oleObject33.bin"/><Relationship Id="rId4" Type="http://schemas.openxmlformats.org/officeDocument/2006/relationships/image" Target="../media/image55.wmf"/></Relationships>
</file>

<file path=ppt/slides/_rels/slide74.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Layout" Target="../slideLayouts/slideLayout2.xml"/><Relationship Id="rId1" Type="http://schemas.openxmlformats.org/officeDocument/2006/relationships/vmlDrawing" Target="../drawings/vmlDrawing38.vml"/><Relationship Id="rId6" Type="http://schemas.openxmlformats.org/officeDocument/2006/relationships/image" Target="../media/image58.wmf"/><Relationship Id="rId5" Type="http://schemas.openxmlformats.org/officeDocument/2006/relationships/oleObject" Target="../embeddings/oleObject35.bin"/><Relationship Id="rId4" Type="http://schemas.openxmlformats.org/officeDocument/2006/relationships/image" Target="../media/image57.wmf"/></Relationships>
</file>

<file path=ppt/slides/_rels/slide75.xml.rels><?xml version="1.0" encoding="UTF-8" standalone="yes"?>
<Relationships xmlns="http://schemas.openxmlformats.org/package/2006/relationships"><Relationship Id="rId3" Type="http://schemas.openxmlformats.org/officeDocument/2006/relationships/oleObject" Target="../embeddings/Microsoft_Excel_97-2003_Worksheet24.xls"/><Relationship Id="rId2" Type="http://schemas.openxmlformats.org/officeDocument/2006/relationships/slideLayout" Target="../slideLayouts/slideLayout7.xml"/><Relationship Id="rId1" Type="http://schemas.openxmlformats.org/officeDocument/2006/relationships/vmlDrawing" Target="../drawings/vmlDrawing39.vml"/><Relationship Id="rId4" Type="http://schemas.openxmlformats.org/officeDocument/2006/relationships/image" Target="../media/image59.emf"/></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oleObject" Target="../embeddings/oleObject36.bin"/><Relationship Id="rId2" Type="http://schemas.openxmlformats.org/officeDocument/2006/relationships/slideLayout" Target="../slideLayouts/slideLayout2.xml"/><Relationship Id="rId1" Type="http://schemas.openxmlformats.org/officeDocument/2006/relationships/vmlDrawing" Target="../drawings/vmlDrawing40.vml"/><Relationship Id="rId4" Type="http://schemas.openxmlformats.org/officeDocument/2006/relationships/image" Target="../media/image60.wmf"/></Relationships>
</file>

<file path=ppt/slides/_rels/slide78.xml.rels><?xml version="1.0" encoding="UTF-8" standalone="yes"?>
<Relationships xmlns="http://schemas.openxmlformats.org/package/2006/relationships"><Relationship Id="rId3" Type="http://schemas.openxmlformats.org/officeDocument/2006/relationships/oleObject" Target="../embeddings/Microsoft_Excel_97-2003_Worksheet25.xls"/><Relationship Id="rId2" Type="http://schemas.openxmlformats.org/officeDocument/2006/relationships/slideLayout" Target="../slideLayouts/slideLayout7.xml"/><Relationship Id="rId1" Type="http://schemas.openxmlformats.org/officeDocument/2006/relationships/vmlDrawing" Target="../drawings/vmlDrawing41.vml"/><Relationship Id="rId4" Type="http://schemas.openxmlformats.org/officeDocument/2006/relationships/image" Target="../media/image61.emf"/></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image" Target="../media/image8.emf"/><Relationship Id="rId4" Type="http://schemas.openxmlformats.org/officeDocument/2006/relationships/oleObject" Target="../embeddings/Microsoft_Excel_97-2003_Worksheet2.xls"/></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Quantitative Biology: populations</a:t>
            </a:r>
            <a:endParaRPr lang="en-GB" dirty="0"/>
          </a:p>
        </p:txBody>
      </p:sp>
      <p:sp>
        <p:nvSpPr>
          <p:cNvPr id="3" name="Subtitle 2"/>
          <p:cNvSpPr>
            <a:spLocks noGrp="1"/>
          </p:cNvSpPr>
          <p:nvPr>
            <p:ph type="subTitle" idx="1"/>
          </p:nvPr>
        </p:nvSpPr>
        <p:spPr/>
        <p:txBody>
          <a:bodyPr/>
          <a:lstStyle/>
          <a:p>
            <a:r>
              <a:rPr lang="en-US" dirty="0"/>
              <a:t>g</a:t>
            </a:r>
            <a:r>
              <a:rPr lang="en-US" dirty="0" smtClean="0"/>
              <a:t>raham.medley@warwick.ac.uk</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sz="2800"/>
              <a:t>Immigration-death model with different L</a:t>
            </a:r>
            <a:endParaRPr lang="en-US"/>
          </a:p>
        </p:txBody>
      </p:sp>
      <p:graphicFrame>
        <p:nvGraphicFramePr>
          <p:cNvPr id="119808" name="Object 0"/>
          <p:cNvGraphicFramePr>
            <a:graphicFrameLocks noChangeAspect="1"/>
          </p:cNvGraphicFramePr>
          <p:nvPr/>
        </p:nvGraphicFramePr>
        <p:xfrm>
          <a:off x="1524000" y="1905000"/>
          <a:ext cx="6172200" cy="4394200"/>
        </p:xfrm>
        <a:graphic>
          <a:graphicData uri="http://schemas.openxmlformats.org/presentationml/2006/ole">
            <mc:AlternateContent xmlns:mc="http://schemas.openxmlformats.org/markup-compatibility/2006">
              <mc:Choice xmlns:v="urn:schemas-microsoft-com:vml" Requires="v">
                <p:oleObj spid="_x0000_s7173" name="Worksheet" r:id="rId4" imgW="5433840" imgH="3870000" progId="Excel.Sheet.8">
                  <p:embed/>
                </p:oleObj>
              </mc:Choice>
              <mc:Fallback>
                <p:oleObj name="Worksheet" r:id="rId4" imgW="5433840" imgH="3870000" progId="Excel.Sheet.8">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0" y="1905000"/>
                        <a:ext cx="6172200" cy="439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85800" y="609600"/>
            <a:ext cx="7772400" cy="762000"/>
          </a:xfrm>
        </p:spPr>
        <p:txBody>
          <a:bodyPr/>
          <a:lstStyle/>
          <a:p>
            <a:r>
              <a:rPr lang="en-US" sz="3200"/>
              <a:t>Simplest Discrete Birth-Death Model</a:t>
            </a:r>
            <a:endParaRPr lang="en-US"/>
          </a:p>
        </p:txBody>
      </p:sp>
      <p:sp>
        <p:nvSpPr>
          <p:cNvPr id="14339" name="Rectangle 3"/>
          <p:cNvSpPr>
            <a:spLocks noGrp="1" noChangeArrowheads="1"/>
          </p:cNvSpPr>
          <p:nvPr>
            <p:ph type="body" idx="1"/>
          </p:nvPr>
        </p:nvSpPr>
        <p:spPr>
          <a:xfrm>
            <a:off x="685800" y="1981200"/>
            <a:ext cx="7772400" cy="3124200"/>
          </a:xfrm>
        </p:spPr>
        <p:txBody>
          <a:bodyPr>
            <a:normAutofit lnSpcReduction="10000"/>
          </a:bodyPr>
          <a:lstStyle/>
          <a:p>
            <a:r>
              <a:rPr lang="en-US" dirty="0"/>
              <a:t>R is the reproductive rate</a:t>
            </a:r>
          </a:p>
          <a:p>
            <a:pPr lvl="1"/>
            <a:r>
              <a:rPr lang="en-US" dirty="0"/>
              <a:t>the (average) number of offspring left in the next generation by each individual</a:t>
            </a:r>
          </a:p>
          <a:p>
            <a:r>
              <a:rPr lang="en-US" dirty="0"/>
              <a:t>Gives a difference equation</a:t>
            </a:r>
          </a:p>
          <a:p>
            <a:pPr lvl="1"/>
            <a:r>
              <a:rPr lang="en-US" dirty="0"/>
              <a:t>check with fundamental equation</a:t>
            </a:r>
          </a:p>
          <a:p>
            <a:r>
              <a:rPr lang="en-US" dirty="0"/>
              <a:t>Population grows </a:t>
            </a:r>
            <a:r>
              <a:rPr lang="en-US" dirty="0" smtClean="0"/>
              <a:t>indefinitely if R&gt;1</a:t>
            </a:r>
            <a:endParaRPr lang="en-US" dirty="0"/>
          </a:p>
        </p:txBody>
      </p:sp>
      <p:graphicFrame>
        <p:nvGraphicFramePr>
          <p:cNvPr id="120832" name="Object 0"/>
          <p:cNvGraphicFramePr>
            <a:graphicFrameLocks noChangeAspect="1"/>
          </p:cNvGraphicFramePr>
          <p:nvPr/>
        </p:nvGraphicFramePr>
        <p:xfrm>
          <a:off x="4038600" y="5334000"/>
          <a:ext cx="3124200" cy="1130300"/>
        </p:xfrm>
        <a:graphic>
          <a:graphicData uri="http://schemas.openxmlformats.org/presentationml/2006/ole">
            <mc:AlternateContent xmlns:mc="http://schemas.openxmlformats.org/markup-compatibility/2006">
              <mc:Choice xmlns:v="urn:schemas-microsoft-com:vml" Requires="v">
                <p:oleObj spid="_x0000_s8197" name="Equation" r:id="rId4" imgW="736560" imgH="228600" progId="Equation.3">
                  <p:embed/>
                </p:oleObj>
              </mc:Choice>
              <mc:Fallback>
                <p:oleObj name="Equation" r:id="rId4" imgW="736560" imgH="22860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38600" y="5334000"/>
                        <a:ext cx="3124200" cy="1130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Birth-Death Continuous</a:t>
            </a:r>
            <a:endParaRPr lang="en-GB" dirty="0"/>
          </a:p>
        </p:txBody>
      </p:sp>
      <p:sp>
        <p:nvSpPr>
          <p:cNvPr id="3" name="Content Placeholder 2"/>
          <p:cNvSpPr>
            <a:spLocks noGrp="1"/>
          </p:cNvSpPr>
          <p:nvPr>
            <p:ph idx="1"/>
          </p:nvPr>
        </p:nvSpPr>
        <p:spPr/>
        <p:txBody>
          <a:bodyPr/>
          <a:lstStyle/>
          <a:p>
            <a:r>
              <a:rPr lang="en-US" dirty="0" smtClean="0"/>
              <a:t>r is the difference between birth and death rates</a:t>
            </a:r>
          </a:p>
          <a:p>
            <a:pPr lvl="1"/>
            <a:r>
              <a:rPr lang="en-US" dirty="0" smtClean="0"/>
              <a:t>R = </a:t>
            </a:r>
            <a:r>
              <a:rPr lang="en-US" dirty="0" err="1" smtClean="0"/>
              <a:t>e</a:t>
            </a:r>
            <a:r>
              <a:rPr lang="en-US" baseline="30000" dirty="0" err="1" smtClean="0"/>
              <a:t>r</a:t>
            </a:r>
            <a:r>
              <a:rPr lang="en-US" baseline="30000" dirty="0" smtClean="0"/>
              <a:t> </a:t>
            </a:r>
            <a:r>
              <a:rPr lang="en-US" dirty="0" smtClean="0"/>
              <a:t> ; r = </a:t>
            </a:r>
            <a:r>
              <a:rPr lang="en-US" dirty="0" err="1" smtClean="0"/>
              <a:t>ln</a:t>
            </a:r>
            <a:r>
              <a:rPr lang="en-US" dirty="0" smtClean="0"/>
              <a:t>(R)</a:t>
            </a:r>
            <a:endParaRPr lang="en-GB" baseline="30000" dirty="0" smtClean="0"/>
          </a:p>
          <a:p>
            <a:r>
              <a:rPr lang="en-US" dirty="0" smtClean="0"/>
              <a:t>If r &gt; 0, exponential growth, if r &lt; 1 exponential decay</a:t>
            </a:r>
          </a:p>
        </p:txBody>
      </p:sp>
      <p:graphicFrame>
        <p:nvGraphicFramePr>
          <p:cNvPr id="44034" name="Object 2"/>
          <p:cNvGraphicFramePr>
            <a:graphicFrameLocks noChangeAspect="1"/>
          </p:cNvGraphicFramePr>
          <p:nvPr/>
        </p:nvGraphicFramePr>
        <p:xfrm>
          <a:off x="1524000" y="5105400"/>
          <a:ext cx="5924550" cy="1193800"/>
        </p:xfrm>
        <a:graphic>
          <a:graphicData uri="http://schemas.openxmlformats.org/presentationml/2006/ole">
            <mc:AlternateContent xmlns:mc="http://schemas.openxmlformats.org/markup-compatibility/2006">
              <mc:Choice xmlns:v="urn:schemas-microsoft-com:vml" Requires="v">
                <p:oleObj spid="_x0000_s44037" name="Equation" r:id="rId3" imgW="1396800" imgH="241200" progId="Equation.3">
                  <p:embed/>
                </p:oleObj>
              </mc:Choice>
              <mc:Fallback>
                <p:oleObj name="Equation" r:id="rId3" imgW="1396800" imgH="2412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5105400"/>
                        <a:ext cx="5924550" cy="1193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Density Dependence: necessity</a:t>
            </a:r>
            <a:endParaRPr lang="en-GB" dirty="0"/>
          </a:p>
        </p:txBody>
      </p:sp>
      <p:sp>
        <p:nvSpPr>
          <p:cNvPr id="4" name="Content Placeholder 3"/>
          <p:cNvSpPr>
            <a:spLocks noGrp="1"/>
          </p:cNvSpPr>
          <p:nvPr>
            <p:ph idx="1"/>
          </p:nvPr>
        </p:nvSpPr>
        <p:spPr/>
        <p:txBody>
          <a:bodyPr>
            <a:normAutofit fontScale="92500" lnSpcReduction="10000"/>
          </a:bodyPr>
          <a:lstStyle/>
          <a:p>
            <a:r>
              <a:rPr lang="en-US" dirty="0" smtClean="0"/>
              <a:t>To survive, in ideal conditions, birth rates must be bigger than death rates</a:t>
            </a:r>
          </a:p>
          <a:p>
            <a:pPr lvl="1"/>
            <a:r>
              <a:rPr lang="en-US" dirty="0" smtClean="0">
                <a:sym typeface="Symbol"/>
              </a:rPr>
              <a:t> ALL populations grow exponentially in ideal circumstances</a:t>
            </a:r>
          </a:p>
          <a:p>
            <a:r>
              <a:rPr lang="en-US" dirty="0" smtClean="0">
                <a:sym typeface="Symbol"/>
              </a:rPr>
              <a:t>Not all biological populations are growing exponentially</a:t>
            </a:r>
          </a:p>
          <a:p>
            <a:pPr lvl="1"/>
            <a:r>
              <a:rPr lang="en-US" dirty="0" smtClean="0">
                <a:sym typeface="Symbol"/>
              </a:rPr>
              <a:t> ALL populations are constrained (birth </a:t>
            </a:r>
            <a:r>
              <a:rPr lang="en-US" dirty="0">
                <a:sym typeface="Symbol"/>
              </a:rPr>
              <a:t></a:t>
            </a:r>
            <a:r>
              <a:rPr lang="en-US" dirty="0" smtClean="0">
                <a:sym typeface="Symbol"/>
              </a:rPr>
              <a:t> death)</a:t>
            </a:r>
          </a:p>
          <a:p>
            <a:pPr lvl="1"/>
            <a:r>
              <a:rPr lang="en-US" dirty="0" smtClean="0">
                <a:sym typeface="Symbol"/>
              </a:rPr>
              <a:t>Density dependence vs. external fluctuations</a:t>
            </a:r>
          </a:p>
          <a:p>
            <a:r>
              <a:rPr lang="en-US" dirty="0" smtClean="0">
                <a:sym typeface="Symbol"/>
              </a:rPr>
              <a:t>Stable equilibria suggest that density dependence is a fundamental property of populations</a:t>
            </a:r>
            <a:endParaRPr lang="en-GB"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85800" y="304800"/>
            <a:ext cx="7772400" cy="1143000"/>
          </a:xfrm>
        </p:spPr>
        <p:txBody>
          <a:bodyPr/>
          <a:lstStyle/>
          <a:p>
            <a:r>
              <a:rPr lang="en-US" sz="4000" dirty="0" smtClean="0"/>
              <a:t>Factors &amp; Processes</a:t>
            </a:r>
            <a:endParaRPr lang="en-US" dirty="0"/>
          </a:p>
        </p:txBody>
      </p:sp>
      <p:sp>
        <p:nvSpPr>
          <p:cNvPr id="9219" name="Rectangle 3"/>
          <p:cNvSpPr>
            <a:spLocks noGrp="1" noChangeArrowheads="1"/>
          </p:cNvSpPr>
          <p:nvPr>
            <p:ph type="body" idx="1"/>
          </p:nvPr>
        </p:nvSpPr>
        <p:spPr>
          <a:xfrm>
            <a:off x="685800" y="1524000"/>
            <a:ext cx="7772400" cy="4114800"/>
          </a:xfrm>
        </p:spPr>
        <p:txBody>
          <a:bodyPr>
            <a:normAutofit fontScale="92500" lnSpcReduction="10000"/>
          </a:bodyPr>
          <a:lstStyle/>
          <a:p>
            <a:r>
              <a:rPr lang="en-US" sz="2000" b="1"/>
              <a:t>Density Independence Factors</a:t>
            </a:r>
          </a:p>
          <a:p>
            <a:pPr lvl="1"/>
            <a:r>
              <a:rPr lang="en-US" sz="1800"/>
              <a:t>act on population processes independently of population density</a:t>
            </a:r>
          </a:p>
          <a:p>
            <a:r>
              <a:rPr lang="en-US" sz="2000" b="1"/>
              <a:t>Limiting Factors</a:t>
            </a:r>
          </a:p>
          <a:p>
            <a:pPr lvl="1"/>
            <a:r>
              <a:rPr lang="en-US" sz="1800"/>
              <a:t>act to determine population size; maybe density dependent or independent</a:t>
            </a:r>
          </a:p>
          <a:p>
            <a:r>
              <a:rPr lang="en-US" sz="2000" b="1"/>
              <a:t>Regulatory Factors</a:t>
            </a:r>
          </a:p>
          <a:p>
            <a:pPr lvl="1"/>
            <a:r>
              <a:rPr lang="en-US" sz="1800"/>
              <a:t>act to bring populations towards an equilibrium. The factor acts on a wide range of starting densities and brings them to a much narrower range of final densities.</a:t>
            </a:r>
          </a:p>
          <a:p>
            <a:r>
              <a:rPr lang="en-US" sz="2000" b="1"/>
              <a:t>Density Dependence Factors</a:t>
            </a:r>
          </a:p>
          <a:p>
            <a:pPr lvl="1"/>
            <a:r>
              <a:rPr lang="en-US" sz="1800"/>
              <a:t>act on population processes according to the density of the population</a:t>
            </a:r>
          </a:p>
          <a:p>
            <a:pPr lvl="1"/>
            <a:r>
              <a:rPr lang="en-US" sz="1800"/>
              <a:t>only density dependent factors can be regulatory</a:t>
            </a:r>
          </a:p>
          <a:p>
            <a:r>
              <a:rPr lang="en-US" sz="2000"/>
              <a:t>Factors act through processes to produce effects (eg: drought-starvation-mortality)</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t>Density Dependent Factors</a:t>
            </a:r>
          </a:p>
        </p:txBody>
      </p:sp>
      <p:sp>
        <p:nvSpPr>
          <p:cNvPr id="10243" name="Rectangle 3"/>
          <p:cNvSpPr>
            <a:spLocks noGrp="1" noChangeArrowheads="1"/>
          </p:cNvSpPr>
          <p:nvPr>
            <p:ph type="body" idx="1"/>
          </p:nvPr>
        </p:nvSpPr>
        <p:spPr/>
        <p:txBody>
          <a:bodyPr/>
          <a:lstStyle/>
          <a:p>
            <a:r>
              <a:rPr lang="en-US"/>
              <a:t>Mechanisms</a:t>
            </a:r>
          </a:p>
          <a:p>
            <a:pPr lvl="1"/>
            <a:r>
              <a:rPr lang="en-US"/>
              <a:t>competition for resources (intra- and interspecific)</a:t>
            </a:r>
          </a:p>
          <a:p>
            <a:pPr lvl="1"/>
            <a:r>
              <a:rPr lang="en-US"/>
              <a:t>predators &amp; parasites (disease)</a:t>
            </a:r>
          </a:p>
          <a:p>
            <a:r>
              <a:rPr lang="en-US"/>
              <a:t>Optimum evolutionary choices for individuals (e.g. group living, territoriality) may regulate population</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85800" y="381000"/>
            <a:ext cx="7772400" cy="762000"/>
          </a:xfrm>
        </p:spPr>
        <p:txBody>
          <a:bodyPr/>
          <a:lstStyle/>
          <a:p>
            <a:r>
              <a:rPr lang="en-US">
                <a:latin typeface="Comic Sans MS" pitchFamily="66" charset="0"/>
              </a:rPr>
              <a:t>Logistic - Observations</a:t>
            </a:r>
            <a:endParaRPr lang="en-US"/>
          </a:p>
        </p:txBody>
      </p:sp>
      <p:sp>
        <p:nvSpPr>
          <p:cNvPr id="14339" name="Rectangle 3"/>
          <p:cNvSpPr>
            <a:spLocks noGrp="1" noChangeArrowheads="1"/>
          </p:cNvSpPr>
          <p:nvPr>
            <p:ph type="body" idx="1"/>
          </p:nvPr>
        </p:nvSpPr>
        <p:spPr>
          <a:xfrm>
            <a:off x="685800" y="1524000"/>
            <a:ext cx="7772400" cy="4876800"/>
          </a:xfrm>
        </p:spPr>
        <p:txBody>
          <a:bodyPr/>
          <a:lstStyle/>
          <a:p>
            <a:r>
              <a:rPr lang="en-US" sz="2800"/>
              <a:t>Populations are roughly constant</a:t>
            </a:r>
          </a:p>
          <a:p>
            <a:pPr lvl="1"/>
            <a:r>
              <a:rPr lang="en-US" sz="2400"/>
              <a:t>K - “carrying capacity”</a:t>
            </a:r>
          </a:p>
          <a:p>
            <a:pPr lvl="1"/>
            <a:r>
              <a:rPr lang="en-US" sz="2400"/>
              <a:t>determined by species / environment combination</a:t>
            </a:r>
          </a:p>
          <a:p>
            <a:pPr lvl="1"/>
            <a:r>
              <a:rPr lang="en-US" sz="2400"/>
              <a:t>density dependent factors</a:t>
            </a:r>
          </a:p>
          <a:p>
            <a:r>
              <a:rPr lang="en-US" sz="2800"/>
              <a:t>Populations grow exponentially when unconstrained</a:t>
            </a:r>
          </a:p>
          <a:p>
            <a:pPr lvl="1"/>
            <a:r>
              <a:rPr lang="en-US" sz="2400" i="1"/>
              <a:t>r</a:t>
            </a:r>
            <a:r>
              <a:rPr lang="en-US" sz="2400"/>
              <a:t> - intrinsic rate of population change</a:t>
            </a:r>
          </a:p>
          <a:p>
            <a:pPr lvl="1"/>
            <a:r>
              <a:rPr lang="en-US" sz="2400"/>
              <a:t>i.e. before density dependent factors begin to operate</a:t>
            </a:r>
          </a:p>
          <a:p>
            <a:r>
              <a:rPr lang="en-US" sz="2800" i="1"/>
              <a:t>r</a:t>
            </a:r>
            <a:r>
              <a:rPr lang="en-US" sz="2800"/>
              <a:t> and </a:t>
            </a:r>
            <a:r>
              <a:rPr lang="en-US" sz="2800" i="1"/>
              <a:t>K</a:t>
            </a:r>
            <a:r>
              <a:rPr lang="en-US" sz="2800"/>
              <a:t> are independent</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a:latin typeface="Comic Sans MS" pitchFamily="66" charset="0"/>
              </a:rPr>
              <a:t>Logistic Equation - Empirical</a:t>
            </a:r>
            <a:endParaRPr lang="en-US"/>
          </a:p>
        </p:txBody>
      </p:sp>
      <p:sp>
        <p:nvSpPr>
          <p:cNvPr id="15363" name="Rectangle 3"/>
          <p:cNvSpPr>
            <a:spLocks noGrp="1" noChangeArrowheads="1"/>
          </p:cNvSpPr>
          <p:nvPr>
            <p:ph type="body" idx="1"/>
          </p:nvPr>
        </p:nvSpPr>
        <p:spPr/>
        <p:txBody>
          <a:bodyPr/>
          <a:lstStyle/>
          <a:p>
            <a:r>
              <a:rPr lang="en-US"/>
              <a:t>Empirical observations combined</a:t>
            </a:r>
          </a:p>
          <a:p>
            <a:r>
              <a:rPr lang="en-US"/>
              <a:t>Fits many, many data</a:t>
            </a:r>
          </a:p>
          <a:p>
            <a:endParaRPr lang="en-US"/>
          </a:p>
          <a:p>
            <a:endParaRPr lang="en-US"/>
          </a:p>
        </p:txBody>
      </p:sp>
      <p:graphicFrame>
        <p:nvGraphicFramePr>
          <p:cNvPr id="15364" name="Object 4"/>
          <p:cNvGraphicFramePr>
            <a:graphicFrameLocks noChangeAspect="1"/>
          </p:cNvGraphicFramePr>
          <p:nvPr/>
        </p:nvGraphicFramePr>
        <p:xfrm>
          <a:off x="1981200" y="3581400"/>
          <a:ext cx="5334000" cy="2224088"/>
        </p:xfrm>
        <a:graphic>
          <a:graphicData uri="http://schemas.openxmlformats.org/presentationml/2006/ole">
            <mc:AlternateContent xmlns:mc="http://schemas.openxmlformats.org/markup-compatibility/2006">
              <mc:Choice xmlns:v="urn:schemas-microsoft-com:vml" Requires="v">
                <p:oleObj spid="_x0000_s39941" name="Equation" r:id="rId3" imgW="2679480" imgH="1117440" progId="Equation.3">
                  <p:embed/>
                </p:oleObj>
              </mc:Choice>
              <mc:Fallback>
                <p:oleObj name="Equation" r:id="rId3" imgW="2679480" imgH="11174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3581400"/>
                        <a:ext cx="5334000" cy="22240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z="4000">
                <a:latin typeface="Comic Sans MS" pitchFamily="66" charset="0"/>
              </a:rPr>
              <a:t>Logistic Equation - Mechanistic</a:t>
            </a:r>
            <a:endParaRPr lang="en-US"/>
          </a:p>
        </p:txBody>
      </p:sp>
      <p:sp>
        <p:nvSpPr>
          <p:cNvPr id="16387" name="Rectangle 3"/>
          <p:cNvSpPr>
            <a:spLocks noGrp="1" noChangeArrowheads="1"/>
          </p:cNvSpPr>
          <p:nvPr>
            <p:ph type="body" idx="1"/>
          </p:nvPr>
        </p:nvSpPr>
        <p:spPr/>
        <p:txBody>
          <a:bodyPr/>
          <a:lstStyle/>
          <a:p>
            <a:r>
              <a:rPr lang="en-US" sz="2800"/>
              <a:t>Linear decrease in </a:t>
            </a:r>
            <a:r>
              <a:rPr lang="en-US" sz="2800" i="1"/>
              <a:t>per capita</a:t>
            </a:r>
            <a:r>
              <a:rPr lang="en-US" sz="2800"/>
              <a:t> birth rate</a:t>
            </a:r>
          </a:p>
          <a:p>
            <a:r>
              <a:rPr lang="en-US" sz="2800"/>
              <a:t>Linear increase in </a:t>
            </a:r>
            <a:r>
              <a:rPr lang="en-US" sz="2800" i="1"/>
              <a:t>per capita</a:t>
            </a:r>
            <a:r>
              <a:rPr lang="en-US" sz="2800"/>
              <a:t> death rate</a:t>
            </a:r>
            <a:endParaRPr lang="en-US"/>
          </a:p>
        </p:txBody>
      </p:sp>
      <p:graphicFrame>
        <p:nvGraphicFramePr>
          <p:cNvPr id="16388" name="Object 4"/>
          <p:cNvGraphicFramePr>
            <a:graphicFrameLocks noChangeAspect="1"/>
          </p:cNvGraphicFramePr>
          <p:nvPr/>
        </p:nvGraphicFramePr>
        <p:xfrm>
          <a:off x="6705600" y="1981200"/>
          <a:ext cx="1981200" cy="574675"/>
        </p:xfrm>
        <a:graphic>
          <a:graphicData uri="http://schemas.openxmlformats.org/presentationml/2006/ole">
            <mc:AlternateContent xmlns:mc="http://schemas.openxmlformats.org/markup-compatibility/2006">
              <mc:Choice xmlns:v="urn:schemas-microsoft-com:vml" Requires="v">
                <p:oleObj spid="_x0000_s40971" name="Equation" r:id="rId3" imgW="787320" imgH="228600" progId="Equation.3">
                  <p:embed/>
                </p:oleObj>
              </mc:Choice>
              <mc:Fallback>
                <p:oleObj name="Equation" r:id="rId3" imgW="787320" imgH="2286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05600" y="1981200"/>
                        <a:ext cx="1981200" cy="5746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389" name="Object 5"/>
          <p:cNvGraphicFramePr>
            <a:graphicFrameLocks noChangeAspect="1"/>
          </p:cNvGraphicFramePr>
          <p:nvPr/>
        </p:nvGraphicFramePr>
        <p:xfrm>
          <a:off x="6611938" y="2514600"/>
          <a:ext cx="2170112" cy="574675"/>
        </p:xfrm>
        <a:graphic>
          <a:graphicData uri="http://schemas.openxmlformats.org/presentationml/2006/ole">
            <mc:AlternateContent xmlns:mc="http://schemas.openxmlformats.org/markup-compatibility/2006">
              <mc:Choice xmlns:v="urn:schemas-microsoft-com:vml" Requires="v">
                <p:oleObj spid="_x0000_s40972" name="Equation" r:id="rId5" imgW="863280" imgH="228600" progId="Equation.3">
                  <p:embed/>
                </p:oleObj>
              </mc:Choice>
              <mc:Fallback>
                <p:oleObj name="Equation" r:id="rId5" imgW="863280" imgH="22860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11938" y="2514600"/>
                        <a:ext cx="2170112" cy="5746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390" name="Object 6"/>
          <p:cNvGraphicFramePr>
            <a:graphicFrameLocks noChangeAspect="1"/>
          </p:cNvGraphicFramePr>
          <p:nvPr/>
        </p:nvGraphicFramePr>
        <p:xfrm>
          <a:off x="1905000" y="3048000"/>
          <a:ext cx="5257800" cy="3141663"/>
        </p:xfrm>
        <a:graphic>
          <a:graphicData uri="http://schemas.openxmlformats.org/presentationml/2006/ole">
            <mc:AlternateContent xmlns:mc="http://schemas.openxmlformats.org/markup-compatibility/2006">
              <mc:Choice xmlns:v="urn:schemas-microsoft-com:vml" Requires="v">
                <p:oleObj spid="_x0000_s40973" name="Equation" r:id="rId7" imgW="1955520" imgH="1168200" progId="Equation.3">
                  <p:embed/>
                </p:oleObj>
              </mc:Choice>
              <mc:Fallback>
                <p:oleObj name="Equation" r:id="rId7" imgW="1955520" imgH="1168200" progId="Equation.3">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05000" y="3048000"/>
                        <a:ext cx="5257800" cy="31416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a:latin typeface="Comic Sans MS" pitchFamily="66" charset="0"/>
              </a:rPr>
              <a:t>Stability of Logistic</a:t>
            </a:r>
            <a:endParaRPr lang="en-US"/>
          </a:p>
        </p:txBody>
      </p:sp>
      <p:sp>
        <p:nvSpPr>
          <p:cNvPr id="17411" name="Rectangle 3"/>
          <p:cNvSpPr>
            <a:spLocks noGrp="1" noChangeArrowheads="1"/>
          </p:cNvSpPr>
          <p:nvPr>
            <p:ph type="body" idx="1"/>
          </p:nvPr>
        </p:nvSpPr>
        <p:spPr/>
        <p:txBody>
          <a:bodyPr/>
          <a:lstStyle/>
          <a:p>
            <a:r>
              <a:rPr lang="en-US"/>
              <a:t>Linear birth and death rates (as functions of N) give a single equilibrium point</a:t>
            </a:r>
          </a:p>
          <a:p>
            <a:pPr lvl="1">
              <a:buFontTx/>
              <a:buNone/>
            </a:pPr>
            <a:r>
              <a:rPr lang="en-US"/>
              <a:t>N = K</a:t>
            </a:r>
          </a:p>
          <a:p>
            <a:r>
              <a:rPr lang="en-US"/>
              <a:t>Equilibrium is globally, stable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026"/>
          <p:cNvSpPr>
            <a:spLocks noGrp="1" noChangeArrowheads="1"/>
          </p:cNvSpPr>
          <p:nvPr>
            <p:ph type="title"/>
          </p:nvPr>
        </p:nvSpPr>
        <p:spPr/>
        <p:txBody>
          <a:bodyPr>
            <a:normAutofit fontScale="90000"/>
          </a:bodyPr>
          <a:lstStyle/>
          <a:p>
            <a:r>
              <a:rPr lang="en-US" dirty="0"/>
              <a:t>Lecture 1. Basic </a:t>
            </a:r>
            <a:r>
              <a:rPr lang="en-US" dirty="0" smtClean="0"/>
              <a:t>Concepts &amp; Simplest Models</a:t>
            </a:r>
            <a:endParaRPr lang="en-US" dirty="0"/>
          </a:p>
        </p:txBody>
      </p:sp>
      <p:sp>
        <p:nvSpPr>
          <p:cNvPr id="11267" name="Rectangle 1027"/>
          <p:cNvSpPr>
            <a:spLocks noGrp="1" noChangeArrowheads="1"/>
          </p:cNvSpPr>
          <p:nvPr>
            <p:ph type="body" idx="1"/>
          </p:nvPr>
        </p:nvSpPr>
        <p:spPr/>
        <p:txBody>
          <a:bodyPr>
            <a:normAutofit lnSpcReduction="10000"/>
          </a:bodyPr>
          <a:lstStyle/>
          <a:p>
            <a:r>
              <a:rPr lang="en-US" dirty="0"/>
              <a:t>Definitions</a:t>
            </a:r>
          </a:p>
          <a:p>
            <a:r>
              <a:rPr lang="en-US" dirty="0"/>
              <a:t>Basic population dynamics</a:t>
            </a:r>
          </a:p>
          <a:p>
            <a:pPr lvl="1"/>
            <a:r>
              <a:rPr lang="en-US" dirty="0"/>
              <a:t>immigration-death</a:t>
            </a:r>
          </a:p>
          <a:p>
            <a:pPr lvl="2"/>
            <a:r>
              <a:rPr lang="en-US" dirty="0"/>
              <a:t>discrete &amp; continuous</a:t>
            </a:r>
          </a:p>
          <a:p>
            <a:pPr lvl="1"/>
            <a:r>
              <a:rPr lang="en-US" dirty="0" smtClean="0"/>
              <a:t>birth-death</a:t>
            </a:r>
            <a:endParaRPr lang="en-US" dirty="0"/>
          </a:p>
          <a:p>
            <a:pPr lvl="2"/>
            <a:r>
              <a:rPr lang="en-US" dirty="0"/>
              <a:t>discrete</a:t>
            </a:r>
          </a:p>
          <a:p>
            <a:pPr lvl="1"/>
            <a:r>
              <a:rPr lang="en-US" dirty="0"/>
              <a:t>logistic equation</a:t>
            </a:r>
          </a:p>
          <a:p>
            <a:pPr lvl="2"/>
            <a:r>
              <a:rPr lang="en-US" dirty="0"/>
              <a:t>discrete &amp; </a:t>
            </a:r>
            <a:r>
              <a:rPr lang="en-US" dirty="0" smtClean="0"/>
              <a:t>continuous</a:t>
            </a:r>
            <a:endParaRPr lang="en-US" dirty="0"/>
          </a:p>
          <a:p>
            <a:r>
              <a:rPr lang="en-US" dirty="0" smtClean="0"/>
              <a:t>Multiple species: competition and predation</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sz="4000">
                <a:latin typeface="Comic Sans MS" pitchFamily="66" charset="0"/>
              </a:rPr>
              <a:t>Logistic Equation - Dynamics</a:t>
            </a:r>
            <a:endParaRPr lang="en-US"/>
          </a:p>
        </p:txBody>
      </p:sp>
      <p:graphicFrame>
        <p:nvGraphicFramePr>
          <p:cNvPr id="18435" name="Object 3"/>
          <p:cNvGraphicFramePr>
            <a:graphicFrameLocks noChangeAspect="1"/>
          </p:cNvGraphicFramePr>
          <p:nvPr/>
        </p:nvGraphicFramePr>
        <p:xfrm>
          <a:off x="914400" y="1752600"/>
          <a:ext cx="3352800" cy="1847850"/>
        </p:xfrm>
        <a:graphic>
          <a:graphicData uri="http://schemas.openxmlformats.org/presentationml/2006/ole">
            <mc:AlternateContent xmlns:mc="http://schemas.openxmlformats.org/markup-compatibility/2006">
              <mc:Choice xmlns:v="urn:schemas-microsoft-com:vml" Requires="v">
                <p:oleObj spid="_x0000_s41995" name="Worksheet" r:id="rId3" imgW="3960000" imgH="2182680" progId="Excel.Sheet.8">
                  <p:embed/>
                </p:oleObj>
              </mc:Choice>
              <mc:Fallback>
                <p:oleObj name="Worksheet" r:id="rId3" imgW="3960000" imgH="2182680" progId="Excel.Sheet.8">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1752600"/>
                        <a:ext cx="3352800"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8436" name="Object 4"/>
          <p:cNvGraphicFramePr>
            <a:graphicFrameLocks noChangeAspect="1"/>
          </p:cNvGraphicFramePr>
          <p:nvPr/>
        </p:nvGraphicFramePr>
        <p:xfrm>
          <a:off x="4648200" y="2971800"/>
          <a:ext cx="3390900" cy="1800225"/>
        </p:xfrm>
        <a:graphic>
          <a:graphicData uri="http://schemas.openxmlformats.org/presentationml/2006/ole">
            <mc:AlternateContent xmlns:mc="http://schemas.openxmlformats.org/markup-compatibility/2006">
              <mc:Choice xmlns:v="urn:schemas-microsoft-com:vml" Requires="v">
                <p:oleObj spid="_x0000_s41996" name="Worksheet" r:id="rId5" imgW="4005000" imgH="2126160" progId="Excel.Sheet.8">
                  <p:embed/>
                </p:oleObj>
              </mc:Choice>
              <mc:Fallback>
                <p:oleObj name="Worksheet" r:id="rId5" imgW="4005000" imgH="2126160" progId="Excel.Sheet.8">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48200" y="2971800"/>
                        <a:ext cx="3390900" cy="180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8437" name="Object 5"/>
          <p:cNvGraphicFramePr>
            <a:graphicFrameLocks noChangeAspect="1"/>
          </p:cNvGraphicFramePr>
          <p:nvPr/>
        </p:nvGraphicFramePr>
        <p:xfrm>
          <a:off x="914400" y="4495800"/>
          <a:ext cx="3400425" cy="1809750"/>
        </p:xfrm>
        <a:graphic>
          <a:graphicData uri="http://schemas.openxmlformats.org/presentationml/2006/ole">
            <mc:AlternateContent xmlns:mc="http://schemas.openxmlformats.org/markup-compatibility/2006">
              <mc:Choice xmlns:v="urn:schemas-microsoft-com:vml" Requires="v">
                <p:oleObj spid="_x0000_s41997" name="Worksheet" r:id="rId7" imgW="4016160" imgH="2137680" progId="Excel.Sheet.8">
                  <p:embed/>
                </p:oleObj>
              </mc:Choice>
              <mc:Fallback>
                <p:oleObj name="Worksheet" r:id="rId7" imgW="4016160" imgH="2137680" progId="Excel.Sheet.8">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14400" y="4495800"/>
                        <a:ext cx="3400425" cy="1809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57200" y="457200"/>
            <a:ext cx="3962400" cy="1447800"/>
          </a:xfrm>
        </p:spPr>
        <p:txBody>
          <a:bodyPr/>
          <a:lstStyle/>
          <a:p>
            <a:r>
              <a:rPr lang="en-US" sz="3600">
                <a:latin typeface="Comic Sans MS" pitchFamily="66" charset="0"/>
              </a:rPr>
              <a:t>Logistic Equation Properties</a:t>
            </a:r>
            <a:endParaRPr lang="en-US"/>
          </a:p>
        </p:txBody>
      </p:sp>
      <p:graphicFrame>
        <p:nvGraphicFramePr>
          <p:cNvPr id="19459" name="Object 3"/>
          <p:cNvGraphicFramePr>
            <a:graphicFrameLocks noChangeAspect="1"/>
          </p:cNvGraphicFramePr>
          <p:nvPr/>
        </p:nvGraphicFramePr>
        <p:xfrm>
          <a:off x="4800600" y="685800"/>
          <a:ext cx="2971800" cy="1493838"/>
        </p:xfrm>
        <a:graphic>
          <a:graphicData uri="http://schemas.openxmlformats.org/presentationml/2006/ole">
            <mc:AlternateContent xmlns:mc="http://schemas.openxmlformats.org/markup-compatibility/2006">
              <mc:Choice xmlns:v="urn:schemas-microsoft-com:vml" Requires="v">
                <p:oleObj spid="_x0000_s43025" name="Worksheet" r:id="rId3" imgW="3960000" imgH="1822680" progId="Excel.Sheet.8">
                  <p:embed/>
                </p:oleObj>
              </mc:Choice>
              <mc:Fallback>
                <p:oleObj name="Worksheet" r:id="rId3" imgW="3960000" imgH="1822680" progId="Excel.Sheet.8">
                  <p:embed/>
                  <p:pic>
                    <p:nvPicPr>
                      <p:cNvPr id="0" name="Picture 2"/>
                      <p:cNvPicPr>
                        <a:picLocks noRot="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0600" y="685800"/>
                        <a:ext cx="2971800" cy="1493838"/>
                      </a:xfrm>
                      <a:prstGeom prst="rect">
                        <a:avLst/>
                      </a:prstGeom>
                      <a:noFill/>
                      <a:ln>
                        <a:noFill/>
                      </a:ln>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
                            <a:solidFill>
                              <a:srgbClr val="FFFFFF"/>
                            </a:solidFill>
                            <a:miter lim="800000"/>
                            <a:headEnd/>
                            <a:tailEnd/>
                          </a14:hiddenLine>
                        </a:ext>
                      </a:extLst>
                    </p:spPr>
                  </p:pic>
                </p:oleObj>
              </mc:Fallback>
            </mc:AlternateContent>
          </a:graphicData>
        </a:graphic>
      </p:graphicFrame>
      <p:graphicFrame>
        <p:nvGraphicFramePr>
          <p:cNvPr id="19460" name="Object 4"/>
          <p:cNvGraphicFramePr>
            <a:graphicFrameLocks noChangeAspect="1"/>
          </p:cNvGraphicFramePr>
          <p:nvPr/>
        </p:nvGraphicFramePr>
        <p:xfrm>
          <a:off x="1247775" y="2705100"/>
          <a:ext cx="3390900" cy="1781175"/>
        </p:xfrm>
        <a:graphic>
          <a:graphicData uri="http://schemas.openxmlformats.org/presentationml/2006/ole">
            <mc:AlternateContent xmlns:mc="http://schemas.openxmlformats.org/markup-compatibility/2006">
              <mc:Choice xmlns:v="urn:schemas-microsoft-com:vml" Requires="v">
                <p:oleObj spid="_x0000_s43026" name="Worksheet" r:id="rId5" imgW="4005000" imgH="1935000" progId="Excel.Sheet.8">
                  <p:embed/>
                </p:oleObj>
              </mc:Choice>
              <mc:Fallback>
                <p:oleObj name="Worksheet" r:id="rId5" imgW="4005000" imgH="1935000" progId="Excel.Sheet.8">
                  <p:embed/>
                  <p:pic>
                    <p:nvPicPr>
                      <p:cNvPr id="0" name="Picture 3"/>
                      <p:cNvPicPr>
                        <a:picLocks noRot="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47775" y="2705100"/>
                        <a:ext cx="3390900" cy="1781175"/>
                      </a:xfrm>
                      <a:prstGeom prst="rect">
                        <a:avLst/>
                      </a:prstGeom>
                      <a:noFill/>
                      <a:ln>
                        <a:noFill/>
                      </a:ln>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
                            <a:solidFill>
                              <a:srgbClr val="FFFFFF"/>
                            </a:solidFill>
                            <a:miter lim="800000"/>
                            <a:headEnd/>
                            <a:tailEnd/>
                          </a14:hiddenLine>
                        </a:ext>
                      </a:extLst>
                    </p:spPr>
                  </p:pic>
                </p:oleObj>
              </mc:Fallback>
            </mc:AlternateContent>
          </a:graphicData>
        </a:graphic>
      </p:graphicFrame>
      <p:graphicFrame>
        <p:nvGraphicFramePr>
          <p:cNvPr id="19461" name="Object 5"/>
          <p:cNvGraphicFramePr>
            <a:graphicFrameLocks noChangeAspect="1"/>
          </p:cNvGraphicFramePr>
          <p:nvPr/>
        </p:nvGraphicFramePr>
        <p:xfrm>
          <a:off x="1228725" y="4495800"/>
          <a:ext cx="3400425" cy="1952625"/>
        </p:xfrm>
        <a:graphic>
          <a:graphicData uri="http://schemas.openxmlformats.org/presentationml/2006/ole">
            <mc:AlternateContent xmlns:mc="http://schemas.openxmlformats.org/markup-compatibility/2006">
              <mc:Choice xmlns:v="urn:schemas-microsoft-com:vml" Requires="v">
                <p:oleObj spid="_x0000_s43027" name="Worksheet" r:id="rId7" imgW="4016160" imgH="2137680" progId="Excel.Sheet.8">
                  <p:embed/>
                </p:oleObj>
              </mc:Choice>
              <mc:Fallback>
                <p:oleObj name="Worksheet" r:id="rId7" imgW="4016160" imgH="2137680" progId="Excel.Sheet.8">
                  <p:embed/>
                  <p:pic>
                    <p:nvPicPr>
                      <p:cNvPr id="0" name="Picture 4"/>
                      <p:cNvPicPr>
                        <a:picLocks noRot="1"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28725" y="4495800"/>
                        <a:ext cx="3400425" cy="1952625"/>
                      </a:xfrm>
                      <a:prstGeom prst="rect">
                        <a:avLst/>
                      </a:prstGeom>
                      <a:noFill/>
                      <a:ln>
                        <a:noFill/>
                      </a:ln>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
                            <a:solidFill>
                              <a:srgbClr val="FFFFFF"/>
                            </a:solidFill>
                            <a:miter lim="800000"/>
                            <a:headEnd/>
                            <a:tailEnd/>
                          </a14:hiddenLine>
                        </a:ext>
                      </a:extLst>
                    </p:spPr>
                  </p:pic>
                </p:oleObj>
              </mc:Fallback>
            </mc:AlternateContent>
          </a:graphicData>
        </a:graphic>
      </p:graphicFrame>
      <p:graphicFrame>
        <p:nvGraphicFramePr>
          <p:cNvPr id="19462" name="Object 6"/>
          <p:cNvGraphicFramePr>
            <a:graphicFrameLocks noChangeAspect="1"/>
          </p:cNvGraphicFramePr>
          <p:nvPr/>
        </p:nvGraphicFramePr>
        <p:xfrm>
          <a:off x="4648200" y="2705100"/>
          <a:ext cx="3400425" cy="1790700"/>
        </p:xfrm>
        <a:graphic>
          <a:graphicData uri="http://schemas.openxmlformats.org/presentationml/2006/ole">
            <mc:AlternateContent xmlns:mc="http://schemas.openxmlformats.org/markup-compatibility/2006">
              <mc:Choice xmlns:v="urn:schemas-microsoft-com:vml" Requires="v">
                <p:oleObj spid="_x0000_s43028" name="Worksheet" r:id="rId9" imgW="4016160" imgH="1946160" progId="Excel.Sheet.8">
                  <p:embed/>
                </p:oleObj>
              </mc:Choice>
              <mc:Fallback>
                <p:oleObj name="Worksheet" r:id="rId9" imgW="4016160" imgH="1946160" progId="Excel.Sheet.8">
                  <p:embed/>
                  <p:pic>
                    <p:nvPicPr>
                      <p:cNvPr id="0" name="Picture 5"/>
                      <p:cNvPicPr>
                        <a:picLocks noRot="1"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648200" y="2705100"/>
                        <a:ext cx="3400425" cy="1790700"/>
                      </a:xfrm>
                      <a:prstGeom prst="rect">
                        <a:avLst/>
                      </a:prstGeom>
                      <a:noFill/>
                      <a:ln>
                        <a:noFill/>
                      </a:ln>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
                            <a:solidFill>
                              <a:srgbClr val="FFFFFF"/>
                            </a:solidFill>
                            <a:miter lim="800000"/>
                            <a:headEnd/>
                            <a:tailEnd/>
                          </a14:hiddenLine>
                        </a:ext>
                      </a:extLst>
                    </p:spPr>
                  </p:pic>
                </p:oleObj>
              </mc:Fallback>
            </mc:AlternateContent>
          </a:graphicData>
        </a:graphic>
      </p:graphicFrame>
      <p:graphicFrame>
        <p:nvGraphicFramePr>
          <p:cNvPr id="19463" name="Object 7"/>
          <p:cNvGraphicFramePr>
            <a:graphicFrameLocks noChangeAspect="1"/>
          </p:cNvGraphicFramePr>
          <p:nvPr/>
        </p:nvGraphicFramePr>
        <p:xfrm>
          <a:off x="4648200" y="4495800"/>
          <a:ext cx="3409950" cy="1962150"/>
        </p:xfrm>
        <a:graphic>
          <a:graphicData uri="http://schemas.openxmlformats.org/presentationml/2006/ole">
            <mc:AlternateContent xmlns:mc="http://schemas.openxmlformats.org/markup-compatibility/2006">
              <mc:Choice xmlns:v="urn:schemas-microsoft-com:vml" Requires="v">
                <p:oleObj spid="_x0000_s43029" name="Worksheet" r:id="rId11" imgW="4027680" imgH="2148840" progId="Excel.Sheet.8">
                  <p:embed/>
                </p:oleObj>
              </mc:Choice>
              <mc:Fallback>
                <p:oleObj name="Worksheet" r:id="rId11" imgW="4027680" imgH="2148840" progId="Excel.Sheet.8">
                  <p:embed/>
                  <p:pic>
                    <p:nvPicPr>
                      <p:cNvPr id="0" name="Picture 6"/>
                      <p:cNvPicPr>
                        <a:picLocks noRot="1"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648200" y="4495800"/>
                        <a:ext cx="3409950" cy="1962150"/>
                      </a:xfrm>
                      <a:prstGeom prst="rect">
                        <a:avLst/>
                      </a:prstGeom>
                      <a:noFill/>
                      <a:ln>
                        <a:noFill/>
                      </a:ln>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
                            <a:solidFill>
                              <a:srgbClr val="FFFFFF"/>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a:t>Logistic Equation (Discrete)</a:t>
            </a:r>
          </a:p>
        </p:txBody>
      </p:sp>
      <p:sp>
        <p:nvSpPr>
          <p:cNvPr id="15363" name="Rectangle 3"/>
          <p:cNvSpPr>
            <a:spLocks noGrp="1" noChangeArrowheads="1"/>
          </p:cNvSpPr>
          <p:nvPr>
            <p:ph type="body" idx="1"/>
          </p:nvPr>
        </p:nvSpPr>
        <p:spPr>
          <a:xfrm>
            <a:off x="685800" y="1981200"/>
            <a:ext cx="7772400" cy="2057400"/>
          </a:xfrm>
        </p:spPr>
        <p:txBody>
          <a:bodyPr>
            <a:normAutofit fontScale="85000" lnSpcReduction="20000"/>
          </a:bodyPr>
          <a:lstStyle/>
          <a:p>
            <a:r>
              <a:rPr lang="en-US" dirty="0"/>
              <a:t>Explicit equilibrium, </a:t>
            </a:r>
            <a:r>
              <a:rPr lang="en-US" i="1" dirty="0"/>
              <a:t>K</a:t>
            </a:r>
          </a:p>
          <a:p>
            <a:r>
              <a:rPr lang="en-US" dirty="0"/>
              <a:t>Derivation is by considering the relative growth rate from its maximum (1/R) to its minimum (1</a:t>
            </a:r>
            <a:r>
              <a:rPr lang="en-US" dirty="0" smtClean="0"/>
              <a:t>)</a:t>
            </a:r>
          </a:p>
          <a:p>
            <a:r>
              <a:rPr lang="en-US" dirty="0" smtClean="0"/>
              <a:t>The growth rate (R) decreases as population size increases</a:t>
            </a:r>
            <a:endParaRPr lang="en-US" dirty="0"/>
          </a:p>
        </p:txBody>
      </p:sp>
      <p:graphicFrame>
        <p:nvGraphicFramePr>
          <p:cNvPr id="121856" name="Object 0"/>
          <p:cNvGraphicFramePr>
            <a:graphicFrameLocks noChangeAspect="1"/>
          </p:cNvGraphicFramePr>
          <p:nvPr/>
        </p:nvGraphicFramePr>
        <p:xfrm>
          <a:off x="3276600" y="4800600"/>
          <a:ext cx="4800600" cy="1528763"/>
        </p:xfrm>
        <a:graphic>
          <a:graphicData uri="http://schemas.openxmlformats.org/presentationml/2006/ole">
            <mc:AlternateContent xmlns:mc="http://schemas.openxmlformats.org/markup-compatibility/2006">
              <mc:Choice xmlns:v="urn:schemas-microsoft-com:vml" Requires="v">
                <p:oleObj spid="_x0000_s9221" name="Equation" r:id="rId4" imgW="1828800" imgH="583920" progId="Equation.3">
                  <p:embed/>
                </p:oleObj>
              </mc:Choice>
              <mc:Fallback>
                <p:oleObj name="Equation" r:id="rId4" imgW="1828800" imgH="58392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76600" y="4800600"/>
                        <a:ext cx="4800600" cy="15287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386" name="Object 2"/>
          <p:cNvGraphicFramePr>
            <a:graphicFrameLocks noChangeAspect="1"/>
          </p:cNvGraphicFramePr>
          <p:nvPr/>
        </p:nvGraphicFramePr>
        <p:xfrm>
          <a:off x="914400" y="381000"/>
          <a:ext cx="6172200" cy="3095625"/>
        </p:xfrm>
        <a:graphic>
          <a:graphicData uri="http://schemas.openxmlformats.org/presentationml/2006/ole">
            <mc:AlternateContent xmlns:mc="http://schemas.openxmlformats.org/markup-compatibility/2006">
              <mc:Choice xmlns:v="urn:schemas-microsoft-com:vml" Requires="v">
                <p:oleObj spid="_x0000_s10248" name="Worksheet" r:id="rId4" imgW="4218840" imgH="2115000" progId="Excel.Sheet.8">
                  <p:embed/>
                </p:oleObj>
              </mc:Choice>
              <mc:Fallback>
                <p:oleObj name="Worksheet" r:id="rId4" imgW="4218840" imgH="2115000" progId="Excel.Sheet.8">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4400" y="381000"/>
                        <a:ext cx="6172200" cy="3095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6387" name="Object 3"/>
          <p:cNvGraphicFramePr>
            <a:graphicFrameLocks noChangeAspect="1"/>
          </p:cNvGraphicFramePr>
          <p:nvPr/>
        </p:nvGraphicFramePr>
        <p:xfrm>
          <a:off x="3886200" y="3713163"/>
          <a:ext cx="4419600" cy="2516187"/>
        </p:xfrm>
        <a:graphic>
          <a:graphicData uri="http://schemas.openxmlformats.org/presentationml/2006/ole">
            <mc:AlternateContent xmlns:mc="http://schemas.openxmlformats.org/markup-compatibility/2006">
              <mc:Choice xmlns:v="urn:schemas-microsoft-com:vml" Requires="v">
                <p:oleObj spid="_x0000_s10249" name="Worksheet" r:id="rId6" imgW="4230000" imgH="2407680" progId="Excel.Sheet.8">
                  <p:embed/>
                </p:oleObj>
              </mc:Choice>
              <mc:Fallback>
                <p:oleObj name="Worksheet" r:id="rId6" imgW="4230000" imgH="2407680" progId="Excel.Sheet.8">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86200" y="3713163"/>
                        <a:ext cx="4419600" cy="2516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a:xfrm>
            <a:off x="685800" y="381000"/>
            <a:ext cx="7772400" cy="762000"/>
          </a:xfrm>
        </p:spPr>
        <p:txBody>
          <a:bodyPr/>
          <a:lstStyle/>
          <a:p>
            <a:r>
              <a:rPr lang="en-US"/>
              <a:t>Summary</a:t>
            </a:r>
          </a:p>
        </p:txBody>
      </p:sp>
      <p:sp>
        <p:nvSpPr>
          <p:cNvPr id="80899" name="Rectangle 3"/>
          <p:cNvSpPr>
            <a:spLocks noGrp="1" noChangeArrowheads="1"/>
          </p:cNvSpPr>
          <p:nvPr>
            <p:ph type="body" idx="1"/>
          </p:nvPr>
        </p:nvSpPr>
        <p:spPr>
          <a:xfrm>
            <a:off x="685800" y="1219200"/>
            <a:ext cx="7772400" cy="4876800"/>
          </a:xfrm>
        </p:spPr>
        <p:txBody>
          <a:bodyPr>
            <a:normAutofit/>
          </a:bodyPr>
          <a:lstStyle/>
          <a:p>
            <a:r>
              <a:rPr lang="en-US" dirty="0" smtClean="0"/>
              <a:t>Timescales</a:t>
            </a:r>
            <a:endParaRPr lang="en-US" dirty="0"/>
          </a:p>
          <a:p>
            <a:pPr lvl="2"/>
            <a:r>
              <a:rPr lang="en-US" dirty="0"/>
              <a:t>the “system” (population) timescale is determined by the life expectancy of the individuals within the population</a:t>
            </a:r>
          </a:p>
          <a:p>
            <a:r>
              <a:rPr lang="en-US" dirty="0" smtClean="0"/>
              <a:t>Density dependence</a:t>
            </a:r>
          </a:p>
          <a:p>
            <a:pPr lvl="1"/>
            <a:r>
              <a:rPr lang="en-US" dirty="0" smtClean="0"/>
              <a:t>Birth and death are universal for biological populations</a:t>
            </a:r>
          </a:p>
          <a:p>
            <a:pPr lvl="1"/>
            <a:r>
              <a:rPr lang="en-US" dirty="0" smtClean="0"/>
              <a:t>The direct implication is that populations are regulated</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85800" y="609600"/>
            <a:ext cx="7772400" cy="685800"/>
          </a:xfrm>
        </p:spPr>
        <p:txBody>
          <a:bodyPr>
            <a:noAutofit/>
          </a:bodyPr>
          <a:lstStyle/>
          <a:p>
            <a:r>
              <a:rPr lang="en-US" dirty="0" smtClean="0"/>
              <a:t>Multi-population </a:t>
            </a:r>
            <a:r>
              <a:rPr lang="en-US" dirty="0"/>
              <a:t>Dynamics</a:t>
            </a:r>
            <a:r>
              <a:rPr lang="en-US" sz="6000" dirty="0"/>
              <a:t> </a:t>
            </a:r>
          </a:p>
        </p:txBody>
      </p:sp>
      <p:sp>
        <p:nvSpPr>
          <p:cNvPr id="5125" name="Rectangle 5"/>
          <p:cNvSpPr>
            <a:spLocks noGrp="1" noChangeArrowheads="1"/>
          </p:cNvSpPr>
          <p:nvPr>
            <p:ph type="body" idx="1"/>
          </p:nvPr>
        </p:nvSpPr>
        <p:spPr>
          <a:xfrm>
            <a:off x="685800" y="1828800"/>
            <a:ext cx="7772400" cy="4343400"/>
          </a:xfrm>
          <a:noFill/>
          <a:ln/>
        </p:spPr>
        <p:txBody>
          <a:bodyPr>
            <a:normAutofit lnSpcReduction="10000"/>
          </a:bodyPr>
          <a:lstStyle/>
          <a:p>
            <a:r>
              <a:rPr lang="en-US" dirty="0"/>
              <a:t>Two Species</a:t>
            </a:r>
          </a:p>
          <a:p>
            <a:pPr lvl="1"/>
            <a:r>
              <a:rPr lang="en-US" dirty="0"/>
              <a:t>Competition (-/-)</a:t>
            </a:r>
          </a:p>
          <a:p>
            <a:pPr lvl="2"/>
            <a:r>
              <a:rPr lang="en-US" dirty="0" err="1"/>
              <a:t>intraspecific</a:t>
            </a:r>
            <a:endParaRPr lang="en-US" dirty="0"/>
          </a:p>
          <a:p>
            <a:pPr lvl="2"/>
            <a:r>
              <a:rPr lang="en-US" dirty="0" err="1"/>
              <a:t>interspecific</a:t>
            </a:r>
            <a:endParaRPr lang="en-US" dirty="0"/>
          </a:p>
          <a:p>
            <a:pPr lvl="1"/>
            <a:r>
              <a:rPr lang="en-US" dirty="0"/>
              <a:t>Predation (+/-)</a:t>
            </a:r>
          </a:p>
          <a:p>
            <a:pPr lvl="2"/>
            <a:r>
              <a:rPr lang="en-US" dirty="0"/>
              <a:t>patchiness</a:t>
            </a:r>
          </a:p>
          <a:p>
            <a:pPr lvl="2"/>
            <a:r>
              <a:rPr lang="en-US" dirty="0"/>
              <a:t>prey population limitation</a:t>
            </a:r>
          </a:p>
          <a:p>
            <a:pPr lvl="2"/>
            <a:r>
              <a:rPr lang="en-US" dirty="0"/>
              <a:t>multiple equilibria</a:t>
            </a:r>
          </a:p>
          <a:p>
            <a:r>
              <a:rPr lang="en-US" dirty="0"/>
              <a:t>Multi-species</a:t>
            </a:r>
          </a:p>
          <a:p>
            <a:pPr lvl="1"/>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685800" y="457200"/>
            <a:ext cx="7772400" cy="838200"/>
          </a:xfrm>
        </p:spPr>
        <p:txBody>
          <a:bodyPr/>
          <a:lstStyle/>
          <a:p>
            <a:r>
              <a:rPr lang="en-US" u="sng"/>
              <a:t>Intraspecific Competition</a:t>
            </a:r>
            <a:endParaRPr lang="en-US"/>
          </a:p>
        </p:txBody>
      </p:sp>
      <p:sp>
        <p:nvSpPr>
          <p:cNvPr id="45059" name="Rectangle 3"/>
          <p:cNvSpPr>
            <a:spLocks noGrp="1" noChangeArrowheads="1"/>
          </p:cNvSpPr>
          <p:nvPr>
            <p:ph type="body" idx="1"/>
          </p:nvPr>
        </p:nvSpPr>
        <p:spPr>
          <a:xfrm>
            <a:off x="685800" y="1752600"/>
            <a:ext cx="7772400" cy="4343400"/>
          </a:xfrm>
        </p:spPr>
        <p:txBody>
          <a:bodyPr>
            <a:normAutofit lnSpcReduction="10000"/>
          </a:bodyPr>
          <a:lstStyle/>
          <a:p>
            <a:r>
              <a:rPr lang="en-US" sz="2800" dirty="0"/>
              <a:t>Availability of a resource is limited </a:t>
            </a:r>
          </a:p>
          <a:p>
            <a:r>
              <a:rPr lang="en-US" sz="2800" dirty="0"/>
              <a:t>Has a reciprocal effect (i.e. all individuals affected)</a:t>
            </a:r>
          </a:p>
          <a:p>
            <a:r>
              <a:rPr lang="en-US" sz="2800" dirty="0"/>
              <a:t>Reduces recruitment / fitness</a:t>
            </a:r>
          </a:p>
          <a:p>
            <a:r>
              <a:rPr lang="en-US" sz="2800" dirty="0"/>
              <a:t>Consequently produces density dependence</a:t>
            </a:r>
          </a:p>
          <a:p>
            <a:r>
              <a:rPr lang="en-US" sz="2800" dirty="0"/>
              <a:t>Important in generation of skewed distribution of individual </a:t>
            </a:r>
            <a:r>
              <a:rPr lang="en-US" sz="2800" dirty="0" smtClean="0"/>
              <a:t>quality</a:t>
            </a:r>
          </a:p>
          <a:p>
            <a:pPr lvl="1"/>
            <a:r>
              <a:rPr lang="en-US" sz="2400" dirty="0" smtClean="0"/>
              <a:t>Different individuals react differently to competition = creates heterogeneity</a:t>
            </a:r>
            <a:endParaRPr lang="en-US" sz="2400" dirty="0"/>
          </a:p>
          <a:p>
            <a:r>
              <a:rPr lang="en-US" sz="2800" dirty="0"/>
              <a:t>Inverse </a:t>
            </a:r>
            <a:r>
              <a:rPr lang="en-US" sz="2800" dirty="0" err="1"/>
              <a:t>dd</a:t>
            </a:r>
            <a:r>
              <a:rPr lang="en-US" sz="2800" dirty="0"/>
              <a:t> (co-operation)</a:t>
            </a:r>
          </a:p>
          <a:p>
            <a:pPr lvl="1"/>
            <a:r>
              <a:rPr lang="en-US" sz="2400" dirty="0" err="1"/>
              <a:t>Allee</a:t>
            </a:r>
            <a:r>
              <a:rPr lang="en-US" sz="2400" dirty="0"/>
              <a:t> Effect</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685800" y="533400"/>
            <a:ext cx="7772400" cy="762000"/>
          </a:xfrm>
        </p:spPr>
        <p:txBody>
          <a:bodyPr/>
          <a:lstStyle/>
          <a:p>
            <a:r>
              <a:rPr lang="en-US" u="sng"/>
              <a:t>Interspecific Competition</a:t>
            </a:r>
            <a:endParaRPr lang="en-US"/>
          </a:p>
        </p:txBody>
      </p:sp>
      <p:sp>
        <p:nvSpPr>
          <p:cNvPr id="46083" name="Rectangle 3"/>
          <p:cNvSpPr>
            <a:spLocks noGrp="1" noChangeArrowheads="1"/>
          </p:cNvSpPr>
          <p:nvPr>
            <p:ph type="body" idx="1"/>
          </p:nvPr>
        </p:nvSpPr>
        <p:spPr>
          <a:xfrm>
            <a:off x="685800" y="1447800"/>
            <a:ext cx="7772400" cy="4648200"/>
          </a:xfrm>
        </p:spPr>
        <p:txBody>
          <a:bodyPr>
            <a:normAutofit/>
          </a:bodyPr>
          <a:lstStyle/>
          <a:p>
            <a:r>
              <a:rPr lang="en-US" sz="2800" dirty="0"/>
              <a:t>Competition for shared resource</a:t>
            </a:r>
          </a:p>
          <a:p>
            <a:pPr lvl="1"/>
            <a:r>
              <a:rPr lang="en-US" sz="2400" dirty="0" smtClean="0"/>
              <a:t>results </a:t>
            </a:r>
            <a:r>
              <a:rPr lang="en-US" sz="2400" dirty="0"/>
              <a:t>in exclusion or coexistence</a:t>
            </a:r>
          </a:p>
          <a:p>
            <a:pPr lvl="2"/>
            <a:r>
              <a:rPr lang="en-US" sz="2000" dirty="0"/>
              <a:t>which depends on degree of overlap for resource and degree of </a:t>
            </a:r>
            <a:r>
              <a:rPr lang="en-US" sz="2000" dirty="0" err="1"/>
              <a:t>intraspecific</a:t>
            </a:r>
            <a:r>
              <a:rPr lang="en-US" sz="2000" dirty="0"/>
              <a:t> </a:t>
            </a:r>
            <a:r>
              <a:rPr lang="en-US" sz="2000" dirty="0" smtClean="0"/>
              <a:t>competition</a:t>
            </a:r>
            <a:endParaRPr lang="en-US" sz="2000" dirty="0"/>
          </a:p>
          <a:p>
            <a:r>
              <a:rPr lang="en-US" sz="2800" dirty="0"/>
              <a:t>Aggregation &amp; spatial effects</a:t>
            </a:r>
          </a:p>
          <a:p>
            <a:pPr lvl="1"/>
            <a:r>
              <a:rPr lang="en-US" sz="2400" dirty="0"/>
              <a:t>disturbance</a:t>
            </a:r>
          </a:p>
          <a:p>
            <a:pPr lvl="2"/>
            <a:r>
              <a:rPr lang="en-US" sz="2000" dirty="0"/>
              <a:t>kills better competitor leaving gaps for better </a:t>
            </a:r>
            <a:r>
              <a:rPr lang="en-US" sz="2000" dirty="0" err="1"/>
              <a:t>colonisers</a:t>
            </a:r>
            <a:r>
              <a:rPr lang="en-US" sz="2000" dirty="0"/>
              <a:t> (r- &amp; K- species)</a:t>
            </a:r>
          </a:p>
          <a:p>
            <a:pPr lvl="1"/>
            <a:r>
              <a:rPr lang="en-US" sz="2400" dirty="0"/>
              <a:t>aggregation enhances coexistence</a:t>
            </a:r>
          </a:p>
          <a:p>
            <a:pPr lvl="2"/>
            <a:r>
              <a:rPr lang="en-US" sz="2000" dirty="0"/>
              <a:t>“empty” patches allow the worse competitor some </a:t>
            </a:r>
            <a:r>
              <a:rPr lang="en-US" sz="2000" dirty="0" smtClean="0"/>
              <a:t>space</a:t>
            </a:r>
            <a:endParaRPr lang="en-US" sz="20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685800" y="609600"/>
            <a:ext cx="7772400" cy="762000"/>
          </a:xfrm>
        </p:spPr>
        <p:txBody>
          <a:bodyPr/>
          <a:lstStyle/>
          <a:p>
            <a:r>
              <a:rPr lang="en-US"/>
              <a:t>Interspp Competition Dynamics</a:t>
            </a:r>
          </a:p>
        </p:txBody>
      </p:sp>
      <p:sp>
        <p:nvSpPr>
          <p:cNvPr id="47107" name="Rectangle 3"/>
          <p:cNvSpPr>
            <a:spLocks noGrp="1" noChangeArrowheads="1"/>
          </p:cNvSpPr>
          <p:nvPr>
            <p:ph type="body" idx="1"/>
          </p:nvPr>
        </p:nvSpPr>
        <p:spPr>
          <a:xfrm>
            <a:off x="685800" y="1773238"/>
            <a:ext cx="7772400" cy="4322762"/>
          </a:xfrm>
        </p:spPr>
        <p:txBody>
          <a:bodyPr/>
          <a:lstStyle/>
          <a:p>
            <a:r>
              <a:rPr lang="en-US"/>
              <a:t>Lotka-Volterra model</a:t>
            </a:r>
          </a:p>
          <a:p>
            <a:pPr lvl="1"/>
            <a:r>
              <a:rPr lang="en-US"/>
              <a:t>Structure</a:t>
            </a:r>
          </a:p>
          <a:p>
            <a:pPr lvl="1"/>
            <a:r>
              <a:rPr lang="en-US"/>
              <a:t>Statics</a:t>
            </a:r>
          </a:p>
          <a:p>
            <a:pPr lvl="2"/>
            <a:r>
              <a:rPr lang="en-US"/>
              <a:t>What are the equilibria</a:t>
            </a:r>
          </a:p>
          <a:p>
            <a:pPr lvl="1"/>
            <a:r>
              <a:rPr lang="en-US"/>
              <a:t>Dynamics</a:t>
            </a:r>
          </a:p>
          <a:p>
            <a:pPr lvl="2"/>
            <a:r>
              <a:rPr lang="en-US"/>
              <a:t>What happens over time</a:t>
            </a:r>
          </a:p>
          <a:p>
            <a:pPr lvl="1"/>
            <a:r>
              <a:rPr lang="en-US"/>
              <a:t>Phase planes</a:t>
            </a:r>
          </a:p>
          <a:p>
            <a:pPr lvl="2"/>
            <a:r>
              <a:rPr lang="en-US"/>
              <a:t>isoclines</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r>
              <a:rPr lang="en-GB"/>
              <a:t>Lotka-Volterra Equations</a:t>
            </a:r>
          </a:p>
        </p:txBody>
      </p:sp>
      <p:sp>
        <p:nvSpPr>
          <p:cNvPr id="65539" name="Rectangle 3"/>
          <p:cNvSpPr>
            <a:spLocks noGrp="1" noChangeArrowheads="1"/>
          </p:cNvSpPr>
          <p:nvPr>
            <p:ph type="body" sz="half" idx="1"/>
          </p:nvPr>
        </p:nvSpPr>
        <p:spPr>
          <a:xfrm>
            <a:off x="685800" y="1981200"/>
            <a:ext cx="7773988" cy="2455863"/>
          </a:xfrm>
        </p:spPr>
        <p:txBody>
          <a:bodyPr/>
          <a:lstStyle/>
          <a:p>
            <a:r>
              <a:rPr lang="en-GB" sz="2400"/>
              <a:t>Based on logistic equations</a:t>
            </a:r>
          </a:p>
          <a:p>
            <a:pPr lvl="1"/>
            <a:r>
              <a:rPr lang="en-GB" sz="2000"/>
              <a:t>One for each species</a:t>
            </a:r>
          </a:p>
          <a:p>
            <a:pPr lvl="1"/>
            <a:r>
              <a:rPr lang="en-GB" sz="2000">
                <a:sym typeface="Symbol" pitchFamily="18" charset="2"/>
              </a:rPr>
              <a:t></a:t>
            </a:r>
            <a:r>
              <a:rPr lang="en-GB" sz="2000" baseline="-25000">
                <a:sym typeface="Symbol" pitchFamily="18" charset="2"/>
              </a:rPr>
              <a:t>21</a:t>
            </a:r>
            <a:r>
              <a:rPr lang="en-GB" sz="2000">
                <a:sym typeface="Symbol" pitchFamily="18" charset="2"/>
              </a:rPr>
              <a:t> represents the effect of an individual of species 2 on species 1</a:t>
            </a:r>
          </a:p>
          <a:p>
            <a:pPr lvl="1"/>
            <a:r>
              <a:rPr lang="en-GB" sz="2000">
                <a:sym typeface="Symbol" pitchFamily="18" charset="2"/>
              </a:rPr>
              <a:t>i.e. if </a:t>
            </a:r>
            <a:r>
              <a:rPr lang="en-GB" sz="2000" baseline="-25000">
                <a:sym typeface="Symbol" pitchFamily="18" charset="2"/>
              </a:rPr>
              <a:t>21</a:t>
            </a:r>
            <a:r>
              <a:rPr lang="en-GB" sz="2000">
                <a:sym typeface="Symbol" pitchFamily="18" charset="2"/>
              </a:rPr>
              <a:t> = 0.5 then sp. 2 are ½ as competitive, i.e. at individual level interspecific competition is greater than intraspecific competition</a:t>
            </a:r>
          </a:p>
        </p:txBody>
      </p:sp>
      <p:graphicFrame>
        <p:nvGraphicFramePr>
          <p:cNvPr id="65540" name="Object 4"/>
          <p:cNvGraphicFramePr>
            <a:graphicFrameLocks noGrp="1" noChangeAspect="1"/>
          </p:cNvGraphicFramePr>
          <p:nvPr>
            <p:ph sz="half" idx="2"/>
          </p:nvPr>
        </p:nvGraphicFramePr>
        <p:xfrm>
          <a:off x="2484438" y="4724400"/>
          <a:ext cx="5616575" cy="1422400"/>
        </p:xfrm>
        <a:graphic>
          <a:graphicData uri="http://schemas.openxmlformats.org/presentationml/2006/ole">
            <mc:AlternateContent xmlns:mc="http://schemas.openxmlformats.org/markup-compatibility/2006">
              <mc:Choice xmlns:v="urn:schemas-microsoft-com:vml" Requires="v">
                <p:oleObj spid="_x0000_s18437" name="Equation" r:id="rId3" imgW="1904760" imgH="482400" progId="Equation.3">
                  <p:embed/>
                </p:oleObj>
              </mc:Choice>
              <mc:Fallback>
                <p:oleObj name="Equation" r:id="rId3" imgW="1904760" imgH="4824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84438" y="4724400"/>
                        <a:ext cx="5616575" cy="1422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a:t>Definitions</a:t>
            </a:r>
          </a:p>
        </p:txBody>
      </p:sp>
      <p:sp>
        <p:nvSpPr>
          <p:cNvPr id="5123" name="Rectangle 3"/>
          <p:cNvSpPr>
            <a:spLocks noGrp="1" noChangeArrowheads="1"/>
          </p:cNvSpPr>
          <p:nvPr>
            <p:ph type="body" idx="1"/>
          </p:nvPr>
        </p:nvSpPr>
        <p:spPr/>
        <p:txBody>
          <a:bodyPr/>
          <a:lstStyle/>
          <a:p>
            <a:r>
              <a:rPr lang="en-US"/>
              <a:t>Population</a:t>
            </a:r>
          </a:p>
          <a:p>
            <a:pPr lvl="1"/>
            <a:r>
              <a:rPr lang="en-US"/>
              <a:t>a “closed” group of individuals of same spp.</a:t>
            </a:r>
          </a:p>
          <a:p>
            <a:pPr lvl="1"/>
            <a:r>
              <a:rPr lang="en-US"/>
              <a:t>immigration and emigration rates zero</a:t>
            </a:r>
          </a:p>
          <a:p>
            <a:r>
              <a:rPr lang="en-US"/>
              <a:t>Metapopulation</a:t>
            </a:r>
          </a:p>
          <a:p>
            <a:pPr lvl="1"/>
            <a:r>
              <a:rPr lang="en-US"/>
              <a:t>a collection of populations for which the migration rates between them is defined</a:t>
            </a:r>
          </a:p>
          <a:p>
            <a:r>
              <a:rPr lang="en-US"/>
              <a:t>Community</a:t>
            </a:r>
          </a:p>
          <a:p>
            <a:pPr lvl="1"/>
            <a:r>
              <a:rPr lang="en-US"/>
              <a:t>a closed group of co-existing species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n-GB"/>
              <a:t>Analysis</a:t>
            </a:r>
          </a:p>
        </p:txBody>
      </p:sp>
      <p:sp>
        <p:nvSpPr>
          <p:cNvPr id="68611" name="Rectangle 3"/>
          <p:cNvSpPr>
            <a:spLocks noGrp="1" noChangeArrowheads="1"/>
          </p:cNvSpPr>
          <p:nvPr>
            <p:ph type="body" sz="half" idx="1"/>
          </p:nvPr>
        </p:nvSpPr>
        <p:spPr>
          <a:xfrm>
            <a:off x="685800" y="1981200"/>
            <a:ext cx="7773988" cy="2024063"/>
          </a:xfrm>
        </p:spPr>
        <p:txBody>
          <a:bodyPr/>
          <a:lstStyle/>
          <a:p>
            <a:r>
              <a:rPr lang="en-GB" sz="2800"/>
              <a:t>Equilibrium points are given when the differential equation is zero</a:t>
            </a:r>
          </a:p>
          <a:p>
            <a:pPr lvl="1"/>
            <a:r>
              <a:rPr lang="en-GB" sz="2400"/>
              <a:t>A single point (trivial equilibrium) and isocline</a:t>
            </a:r>
          </a:p>
          <a:p>
            <a:pPr lvl="1"/>
            <a:r>
              <a:rPr lang="en-GB" sz="2400"/>
              <a:t>The line along which N</a:t>
            </a:r>
            <a:r>
              <a:rPr lang="en-GB" sz="2400" baseline="-25000"/>
              <a:t>1</a:t>
            </a:r>
            <a:r>
              <a:rPr lang="en-GB" sz="2400"/>
              <a:t> doesn’t change</a:t>
            </a:r>
          </a:p>
        </p:txBody>
      </p:sp>
      <p:graphicFrame>
        <p:nvGraphicFramePr>
          <p:cNvPr id="68612" name="Object 4"/>
          <p:cNvGraphicFramePr>
            <a:graphicFrameLocks noGrp="1" noChangeAspect="1"/>
          </p:cNvGraphicFramePr>
          <p:nvPr>
            <p:ph sz="half" idx="2"/>
          </p:nvPr>
        </p:nvGraphicFramePr>
        <p:xfrm>
          <a:off x="755650" y="4208463"/>
          <a:ext cx="6337300" cy="2112962"/>
        </p:xfrm>
        <a:graphic>
          <a:graphicData uri="http://schemas.openxmlformats.org/presentationml/2006/ole">
            <mc:AlternateContent xmlns:mc="http://schemas.openxmlformats.org/markup-compatibility/2006">
              <mc:Choice xmlns:v="urn:schemas-microsoft-com:vml" Requires="v">
                <p:oleObj spid="_x0000_s19461" name="Equation" r:id="rId3" imgW="2819160" imgH="939600" progId="Equation.3">
                  <p:embed/>
                </p:oleObj>
              </mc:Choice>
              <mc:Fallback>
                <p:oleObj name="Equation" r:id="rId3" imgW="2819160" imgH="9396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650" y="4208463"/>
                        <a:ext cx="6337300" cy="21129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en-GB"/>
              <a:t>Phase Planes</a:t>
            </a:r>
          </a:p>
        </p:txBody>
      </p:sp>
      <p:sp>
        <p:nvSpPr>
          <p:cNvPr id="70659" name="Rectangle 3"/>
          <p:cNvSpPr>
            <a:spLocks noGrp="1" noChangeArrowheads="1"/>
          </p:cNvSpPr>
          <p:nvPr>
            <p:ph type="body" idx="1"/>
          </p:nvPr>
        </p:nvSpPr>
        <p:spPr/>
        <p:txBody>
          <a:bodyPr/>
          <a:lstStyle/>
          <a:p>
            <a:r>
              <a:rPr lang="en-GB"/>
              <a:t>Variables plot against each other</a:t>
            </a:r>
          </a:p>
          <a:p>
            <a:r>
              <a:rPr lang="en-GB"/>
              <a:t>Isoclines</a:t>
            </a:r>
          </a:p>
          <a:p>
            <a:r>
              <a:rPr lang="en-GB"/>
              <a:t>Direction of change (zero on isocline)</a:t>
            </a:r>
          </a:p>
          <a:p>
            <a:pPr lvl="1"/>
            <a:r>
              <a:rPr lang="en-GB"/>
              <a:t>For spp. 1 these are horizontal toward isocline</a:t>
            </a:r>
          </a:p>
          <a:p>
            <a:pPr lvl="1"/>
            <a:r>
              <a:rPr lang="en-GB"/>
              <a:t>For spp. 2 these are vertical toward isocline</a:t>
            </a:r>
          </a:p>
          <a:p>
            <a:r>
              <a:rPr lang="en-GB"/>
              <a:t>Combine two isoclines and directions on single figure…</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684213" y="115888"/>
            <a:ext cx="7772400" cy="660400"/>
          </a:xfrm>
        </p:spPr>
        <p:txBody>
          <a:bodyPr/>
          <a:lstStyle/>
          <a:p>
            <a:r>
              <a:rPr lang="en-GB" sz="3600"/>
              <a:t>Outcomes</a:t>
            </a:r>
          </a:p>
        </p:txBody>
      </p:sp>
      <p:graphicFrame>
        <p:nvGraphicFramePr>
          <p:cNvPr id="71732" name="Group 52"/>
          <p:cNvGraphicFramePr>
            <a:graphicFrameLocks noGrp="1"/>
          </p:cNvGraphicFramePr>
          <p:nvPr>
            <p:ph sz="quarter" idx="3"/>
          </p:nvPr>
        </p:nvGraphicFramePr>
        <p:xfrm>
          <a:off x="971550" y="981075"/>
          <a:ext cx="7561263" cy="5065776"/>
        </p:xfrm>
        <a:graphic>
          <a:graphicData uri="http://schemas.openxmlformats.org/drawingml/2006/table">
            <a:tbl>
              <a:tblPr/>
              <a:tblGrid>
                <a:gridCol w="2520950"/>
                <a:gridCol w="2519363"/>
                <a:gridCol w="2520950"/>
              </a:tblGrid>
              <a:tr h="12573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GB" sz="28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2800" b="0" i="0" u="none" strike="noStrike" cap="none" normalizeH="0" baseline="0" smtClean="0">
                          <a:ln>
                            <a:noFill/>
                          </a:ln>
                          <a:solidFill>
                            <a:schemeClr val="tx1"/>
                          </a:solidFill>
                          <a:effectLst/>
                          <a:latin typeface="Times New Roman" pitchFamily="18" charset="0"/>
                        </a:rPr>
                        <a:t>K</a:t>
                      </a:r>
                      <a:r>
                        <a:rPr kumimoji="0" lang="en-GB" sz="2800" b="0" i="0" u="none" strike="noStrike" cap="none" normalizeH="0" baseline="-25000" smtClean="0">
                          <a:ln>
                            <a:noFill/>
                          </a:ln>
                          <a:solidFill>
                            <a:schemeClr val="tx1"/>
                          </a:solidFill>
                          <a:effectLst/>
                          <a:latin typeface="Times New Roman" pitchFamily="18" charset="0"/>
                        </a:rPr>
                        <a:t>2</a:t>
                      </a:r>
                      <a:r>
                        <a:rPr kumimoji="0" lang="en-GB" sz="2800" b="0" i="0" u="none" strike="noStrike" cap="none" normalizeH="0" baseline="0" smtClean="0">
                          <a:ln>
                            <a:noFill/>
                          </a:ln>
                          <a:solidFill>
                            <a:schemeClr val="tx1"/>
                          </a:solidFill>
                          <a:effectLst/>
                          <a:latin typeface="Times New Roman" pitchFamily="18" charset="0"/>
                        </a:rPr>
                        <a:t> &gt; K</a:t>
                      </a:r>
                      <a:r>
                        <a:rPr kumimoji="0" lang="en-GB" sz="2800" b="0" i="0" u="none" strike="noStrike" cap="none" normalizeH="0" baseline="-25000" smtClean="0">
                          <a:ln>
                            <a:noFill/>
                          </a:ln>
                          <a:solidFill>
                            <a:schemeClr val="tx1"/>
                          </a:solidFill>
                          <a:effectLst/>
                          <a:latin typeface="Times New Roman" pitchFamily="18" charset="0"/>
                        </a:rPr>
                        <a:t>1</a:t>
                      </a:r>
                      <a:r>
                        <a:rPr kumimoji="0" lang="en-GB" sz="2800" b="0" i="0" u="none" strike="noStrike" cap="none" normalizeH="0" baseline="0" smtClean="0">
                          <a:ln>
                            <a:noFill/>
                          </a:ln>
                          <a:solidFill>
                            <a:schemeClr val="tx1"/>
                          </a:solidFill>
                          <a:effectLst/>
                          <a:latin typeface="Times New Roman" pitchFamily="18" charset="0"/>
                        </a:rPr>
                        <a:t>/</a:t>
                      </a:r>
                      <a:r>
                        <a:rPr kumimoji="0" lang="en-GB" sz="2800" b="0" i="0" u="none" strike="noStrike" cap="none" normalizeH="0" baseline="0" smtClean="0">
                          <a:ln>
                            <a:noFill/>
                          </a:ln>
                          <a:solidFill>
                            <a:schemeClr val="tx1"/>
                          </a:solidFill>
                          <a:effectLst/>
                          <a:latin typeface="Times New Roman" pitchFamily="18" charset="0"/>
                          <a:sym typeface="Symbol" pitchFamily="18" charset="2"/>
                        </a:rPr>
                        <a:t></a:t>
                      </a:r>
                      <a:r>
                        <a:rPr kumimoji="0" lang="en-GB" sz="2800" b="0" i="0" u="none" strike="noStrike" cap="none" normalizeH="0" baseline="-25000" smtClean="0">
                          <a:ln>
                            <a:noFill/>
                          </a:ln>
                          <a:solidFill>
                            <a:schemeClr val="tx1"/>
                          </a:solidFill>
                          <a:effectLst/>
                          <a:latin typeface="Times New Roman" pitchFamily="18" charset="0"/>
                          <a:sym typeface="Symbol" pitchFamily="18" charset="2"/>
                        </a:rPr>
                        <a:t>12</a:t>
                      </a:r>
                      <a:endParaRPr kumimoji="0" lang="en-GB" sz="2800" b="0" i="0" u="none" strike="noStrike" cap="none" normalizeH="0" baseline="0" smtClean="0">
                        <a:ln>
                          <a:noFill/>
                        </a:ln>
                        <a:solidFill>
                          <a:schemeClr val="tx1"/>
                        </a:solidFill>
                        <a:effectLst/>
                        <a:latin typeface="Times New Roman" pitchFamily="18" charset="0"/>
                        <a:sym typeface="Symbol" pitchFamily="18" charset="2"/>
                      </a:endParaRPr>
                    </a:p>
                    <a:p>
                      <a:pPr marL="0" marR="0" lvl="0" indent="0" algn="l" defTabSz="914400" rtl="0" eaLnBrk="0" fontAlgn="base" latinLnBrk="0" hangingPunct="0">
                        <a:lnSpc>
                          <a:spcPct val="100000"/>
                        </a:lnSpc>
                        <a:spcBef>
                          <a:spcPct val="20000"/>
                        </a:spcBef>
                        <a:spcAft>
                          <a:spcPct val="0"/>
                        </a:spcAft>
                        <a:buClrTx/>
                        <a:buSzTx/>
                        <a:buFontTx/>
                        <a:buNone/>
                        <a:tabLst/>
                      </a:pPr>
                      <a:r>
                        <a:rPr kumimoji="0" lang="en-GB" sz="2400" b="0" i="0" u="none" strike="noStrike" cap="none" normalizeH="0" baseline="0" smtClean="0">
                          <a:ln>
                            <a:noFill/>
                          </a:ln>
                          <a:solidFill>
                            <a:schemeClr val="tx1"/>
                          </a:solidFill>
                          <a:effectLst/>
                          <a:latin typeface="Times New Roman" pitchFamily="18" charset="0"/>
                          <a:sym typeface="Symbol" pitchFamily="18" charset="2"/>
                        </a:rPr>
                        <a:t>Spp 2 is more competitive at high densities</a:t>
                      </a:r>
                      <a:endParaRPr kumimoji="0" lang="en-GB" sz="2400" b="0" i="0" u="none" strike="noStrike" cap="none" normalizeH="0" baseline="-25000" smtClean="0">
                        <a:ln>
                          <a:noFill/>
                        </a:ln>
                        <a:solidFill>
                          <a:schemeClr val="tx1"/>
                        </a:solidFill>
                        <a:effectLst/>
                        <a:latin typeface="Times New Roman" pitchFamily="18" charset="0"/>
                        <a:sym typeface="Symbol" pitchFamily="18" charset="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2800" b="0" i="0" u="none" strike="noStrike" cap="none" normalizeH="0" baseline="0" smtClean="0">
                          <a:ln>
                            <a:noFill/>
                          </a:ln>
                          <a:solidFill>
                            <a:schemeClr val="tx1"/>
                          </a:solidFill>
                          <a:effectLst/>
                          <a:latin typeface="Times New Roman" pitchFamily="18" charset="0"/>
                        </a:rPr>
                        <a:t>K</a:t>
                      </a:r>
                      <a:r>
                        <a:rPr kumimoji="0" lang="en-GB" sz="2800" b="0" i="0" u="none" strike="noStrike" cap="none" normalizeH="0" baseline="-25000" smtClean="0">
                          <a:ln>
                            <a:noFill/>
                          </a:ln>
                          <a:solidFill>
                            <a:schemeClr val="tx1"/>
                          </a:solidFill>
                          <a:effectLst/>
                          <a:latin typeface="Times New Roman" pitchFamily="18" charset="0"/>
                        </a:rPr>
                        <a:t>2</a:t>
                      </a:r>
                      <a:r>
                        <a:rPr kumimoji="0" lang="en-GB" sz="2800" b="0" i="0" u="none" strike="noStrike" cap="none" normalizeH="0" baseline="0" smtClean="0">
                          <a:ln>
                            <a:noFill/>
                          </a:ln>
                          <a:solidFill>
                            <a:schemeClr val="tx1"/>
                          </a:solidFill>
                          <a:effectLst/>
                          <a:latin typeface="Times New Roman" pitchFamily="18" charset="0"/>
                        </a:rPr>
                        <a:t> &lt; K</a:t>
                      </a:r>
                      <a:r>
                        <a:rPr kumimoji="0" lang="en-GB" sz="2800" b="0" i="0" u="none" strike="noStrike" cap="none" normalizeH="0" baseline="-25000" smtClean="0">
                          <a:ln>
                            <a:noFill/>
                          </a:ln>
                          <a:solidFill>
                            <a:schemeClr val="tx1"/>
                          </a:solidFill>
                          <a:effectLst/>
                          <a:latin typeface="Times New Roman" pitchFamily="18" charset="0"/>
                        </a:rPr>
                        <a:t>1</a:t>
                      </a:r>
                      <a:r>
                        <a:rPr kumimoji="0" lang="en-GB" sz="2800" b="0" i="0" u="none" strike="noStrike" cap="none" normalizeH="0" baseline="0" smtClean="0">
                          <a:ln>
                            <a:noFill/>
                          </a:ln>
                          <a:solidFill>
                            <a:schemeClr val="tx1"/>
                          </a:solidFill>
                          <a:effectLst/>
                          <a:latin typeface="Times New Roman" pitchFamily="18" charset="0"/>
                        </a:rPr>
                        <a:t>/</a:t>
                      </a:r>
                      <a:r>
                        <a:rPr kumimoji="0" lang="en-GB" sz="2800" b="0" i="0" u="none" strike="noStrike" cap="none" normalizeH="0" baseline="0" smtClean="0">
                          <a:ln>
                            <a:noFill/>
                          </a:ln>
                          <a:solidFill>
                            <a:schemeClr val="tx1"/>
                          </a:solidFill>
                          <a:effectLst/>
                          <a:latin typeface="Times New Roman" pitchFamily="18" charset="0"/>
                          <a:sym typeface="Symbol" pitchFamily="18" charset="2"/>
                        </a:rPr>
                        <a:t></a:t>
                      </a:r>
                      <a:r>
                        <a:rPr kumimoji="0" lang="en-GB" sz="2800" b="0" i="0" u="none" strike="noStrike" cap="none" normalizeH="0" baseline="-25000" smtClean="0">
                          <a:ln>
                            <a:noFill/>
                          </a:ln>
                          <a:solidFill>
                            <a:schemeClr val="tx1"/>
                          </a:solidFill>
                          <a:effectLst/>
                          <a:latin typeface="Times New Roman" pitchFamily="18" charset="0"/>
                          <a:sym typeface="Symbol" pitchFamily="18" charset="2"/>
                        </a:rPr>
                        <a:t>12</a:t>
                      </a:r>
                      <a:endParaRPr kumimoji="0" lang="en-GB" sz="2800" b="0" i="0" u="none" strike="noStrike" cap="none" normalizeH="0" baseline="0" smtClean="0">
                        <a:ln>
                          <a:noFill/>
                        </a:ln>
                        <a:solidFill>
                          <a:schemeClr val="tx1"/>
                        </a:solidFill>
                        <a:effectLst/>
                        <a:latin typeface="Times New Roman" pitchFamily="18" charset="0"/>
                        <a:sym typeface="Symbol" pitchFamily="18" charset="2"/>
                      </a:endParaRPr>
                    </a:p>
                    <a:p>
                      <a:pPr marL="0" marR="0" lvl="0" indent="0" algn="l" defTabSz="914400" rtl="0" eaLnBrk="0" fontAlgn="base" latinLnBrk="0" hangingPunct="0">
                        <a:lnSpc>
                          <a:spcPct val="100000"/>
                        </a:lnSpc>
                        <a:spcBef>
                          <a:spcPct val="20000"/>
                        </a:spcBef>
                        <a:spcAft>
                          <a:spcPct val="0"/>
                        </a:spcAft>
                        <a:buClrTx/>
                        <a:buSzTx/>
                        <a:buFontTx/>
                        <a:buNone/>
                        <a:tabLst/>
                      </a:pPr>
                      <a:r>
                        <a:rPr kumimoji="0" lang="en-GB" sz="2400" b="0" i="0" u="none" strike="noStrike" cap="none" normalizeH="0" baseline="0" smtClean="0">
                          <a:ln>
                            <a:noFill/>
                          </a:ln>
                          <a:solidFill>
                            <a:schemeClr val="tx1"/>
                          </a:solidFill>
                          <a:effectLst/>
                          <a:latin typeface="Times New Roman" pitchFamily="18" charset="0"/>
                          <a:sym typeface="Symbol" pitchFamily="18" charset="2"/>
                        </a:rPr>
                        <a:t>Spp 2 is less competitive at high densities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92213">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2800" b="0" i="0" u="none" strike="noStrike" cap="none" normalizeH="0" baseline="0" smtClean="0">
                          <a:ln>
                            <a:noFill/>
                          </a:ln>
                          <a:solidFill>
                            <a:schemeClr val="tx1"/>
                          </a:solidFill>
                          <a:effectLst/>
                          <a:latin typeface="Times New Roman" pitchFamily="18" charset="0"/>
                        </a:rPr>
                        <a:t>K</a:t>
                      </a:r>
                      <a:r>
                        <a:rPr kumimoji="0" lang="en-GB" sz="2800" b="0" i="0" u="none" strike="noStrike" cap="none" normalizeH="0" baseline="-25000" smtClean="0">
                          <a:ln>
                            <a:noFill/>
                          </a:ln>
                          <a:solidFill>
                            <a:schemeClr val="tx1"/>
                          </a:solidFill>
                          <a:effectLst/>
                          <a:latin typeface="Times New Roman" pitchFamily="18" charset="0"/>
                        </a:rPr>
                        <a:t>1</a:t>
                      </a:r>
                      <a:r>
                        <a:rPr kumimoji="0" lang="en-GB" sz="2800" b="0" i="0" u="none" strike="noStrike" cap="none" normalizeH="0" baseline="0" smtClean="0">
                          <a:ln>
                            <a:noFill/>
                          </a:ln>
                          <a:solidFill>
                            <a:schemeClr val="tx1"/>
                          </a:solidFill>
                          <a:effectLst/>
                          <a:latin typeface="Times New Roman" pitchFamily="18" charset="0"/>
                        </a:rPr>
                        <a:t> &gt; K</a:t>
                      </a:r>
                      <a:r>
                        <a:rPr kumimoji="0" lang="en-GB" sz="2800" b="0" i="0" u="none" strike="noStrike" cap="none" normalizeH="0" baseline="-25000" smtClean="0">
                          <a:ln>
                            <a:noFill/>
                          </a:ln>
                          <a:solidFill>
                            <a:schemeClr val="tx1"/>
                          </a:solidFill>
                          <a:effectLst/>
                          <a:latin typeface="Times New Roman" pitchFamily="18" charset="0"/>
                        </a:rPr>
                        <a:t>2</a:t>
                      </a:r>
                      <a:r>
                        <a:rPr kumimoji="0" lang="en-GB" sz="2800" b="0" i="0" u="none" strike="noStrike" cap="none" normalizeH="0" baseline="0" smtClean="0">
                          <a:ln>
                            <a:noFill/>
                          </a:ln>
                          <a:solidFill>
                            <a:schemeClr val="tx1"/>
                          </a:solidFill>
                          <a:effectLst/>
                          <a:latin typeface="Times New Roman" pitchFamily="18" charset="0"/>
                        </a:rPr>
                        <a:t>/</a:t>
                      </a:r>
                      <a:r>
                        <a:rPr kumimoji="0" lang="en-GB" sz="2800" b="0" i="0" u="none" strike="noStrike" cap="none" normalizeH="0" baseline="0" smtClean="0">
                          <a:ln>
                            <a:noFill/>
                          </a:ln>
                          <a:solidFill>
                            <a:schemeClr val="tx1"/>
                          </a:solidFill>
                          <a:effectLst/>
                          <a:latin typeface="Times New Roman" pitchFamily="18" charset="0"/>
                          <a:sym typeface="Symbol" pitchFamily="18" charset="2"/>
                        </a:rPr>
                        <a:t></a:t>
                      </a:r>
                      <a:r>
                        <a:rPr kumimoji="0" lang="en-GB" sz="2800" b="0" i="0" u="none" strike="noStrike" cap="none" normalizeH="0" baseline="-25000" smtClean="0">
                          <a:ln>
                            <a:noFill/>
                          </a:ln>
                          <a:solidFill>
                            <a:schemeClr val="tx1"/>
                          </a:solidFill>
                          <a:effectLst/>
                          <a:latin typeface="Times New Roman" pitchFamily="18" charset="0"/>
                          <a:sym typeface="Symbol" pitchFamily="18" charset="2"/>
                        </a:rPr>
                        <a:t>21</a:t>
                      </a:r>
                      <a:endParaRPr kumimoji="0" lang="en-GB" sz="2800" b="0" i="0" u="none" strike="noStrike" cap="none" normalizeH="0" baseline="0" smtClean="0">
                        <a:ln>
                          <a:noFill/>
                        </a:ln>
                        <a:solidFill>
                          <a:schemeClr val="tx1"/>
                        </a:solidFill>
                        <a:effectLst/>
                        <a:latin typeface="Times New Roman" pitchFamily="18" charset="0"/>
                        <a:sym typeface="Symbol" pitchFamily="18" charset="2"/>
                      </a:endParaRPr>
                    </a:p>
                    <a:p>
                      <a:pPr marL="0" marR="0" lvl="0" indent="0" algn="l" defTabSz="914400" rtl="0" eaLnBrk="0" fontAlgn="base" latinLnBrk="0" hangingPunct="0">
                        <a:lnSpc>
                          <a:spcPct val="100000"/>
                        </a:lnSpc>
                        <a:spcBef>
                          <a:spcPct val="20000"/>
                        </a:spcBef>
                        <a:spcAft>
                          <a:spcPct val="0"/>
                        </a:spcAft>
                        <a:buClrTx/>
                        <a:buSzTx/>
                        <a:buFontTx/>
                        <a:buNone/>
                        <a:tabLst/>
                      </a:pPr>
                      <a:r>
                        <a:rPr kumimoji="0" lang="en-GB" sz="2400" b="0" i="0" u="none" strike="noStrike" cap="none" normalizeH="0" baseline="0" smtClean="0">
                          <a:ln>
                            <a:noFill/>
                          </a:ln>
                          <a:solidFill>
                            <a:schemeClr val="tx1"/>
                          </a:solidFill>
                          <a:effectLst/>
                          <a:latin typeface="Times New Roman" pitchFamily="18" charset="0"/>
                          <a:sym typeface="Symbol" pitchFamily="18" charset="2"/>
                        </a:rPr>
                        <a:t>Spp 1 is more competitive at high densities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2800" b="0" i="0" u="none" strike="noStrike" cap="none" normalizeH="0" baseline="0" smtClean="0">
                          <a:ln>
                            <a:noFill/>
                          </a:ln>
                          <a:solidFill>
                            <a:schemeClr val="tx1"/>
                          </a:solidFill>
                          <a:effectLst/>
                          <a:latin typeface="Times New Roman" pitchFamily="18" charset="0"/>
                        </a:rPr>
                        <a:t>Exclusion</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rPr>
                        <a:t>(initial condition dependent)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2800" b="0" i="0" u="none" strike="noStrike" cap="none" normalizeH="0" baseline="0" smtClean="0">
                          <a:ln>
                            <a:noFill/>
                          </a:ln>
                          <a:solidFill>
                            <a:schemeClr val="tx1"/>
                          </a:solidFill>
                          <a:effectLst/>
                          <a:latin typeface="Times New Roman" pitchFamily="18" charset="0"/>
                        </a:rPr>
                        <a:t>Spp 1 wins</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5730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2800" b="0" i="0" u="none" strike="noStrike" cap="none" normalizeH="0" baseline="0" smtClean="0">
                          <a:ln>
                            <a:noFill/>
                          </a:ln>
                          <a:solidFill>
                            <a:schemeClr val="tx1"/>
                          </a:solidFill>
                          <a:effectLst/>
                          <a:latin typeface="Times New Roman" pitchFamily="18" charset="0"/>
                        </a:rPr>
                        <a:t>K</a:t>
                      </a:r>
                      <a:r>
                        <a:rPr kumimoji="0" lang="en-GB" sz="2800" b="0" i="0" u="none" strike="noStrike" cap="none" normalizeH="0" baseline="-25000" smtClean="0">
                          <a:ln>
                            <a:noFill/>
                          </a:ln>
                          <a:solidFill>
                            <a:schemeClr val="tx1"/>
                          </a:solidFill>
                          <a:effectLst/>
                          <a:latin typeface="Times New Roman" pitchFamily="18" charset="0"/>
                        </a:rPr>
                        <a:t>1</a:t>
                      </a:r>
                      <a:r>
                        <a:rPr kumimoji="0" lang="en-GB" sz="2800" b="0" i="0" u="none" strike="noStrike" cap="none" normalizeH="0" baseline="0" smtClean="0">
                          <a:ln>
                            <a:noFill/>
                          </a:ln>
                          <a:solidFill>
                            <a:schemeClr val="tx1"/>
                          </a:solidFill>
                          <a:effectLst/>
                          <a:latin typeface="Times New Roman" pitchFamily="18" charset="0"/>
                        </a:rPr>
                        <a:t> &lt; K</a:t>
                      </a:r>
                      <a:r>
                        <a:rPr kumimoji="0" lang="en-GB" sz="2800" b="0" i="0" u="none" strike="noStrike" cap="none" normalizeH="0" baseline="-25000" smtClean="0">
                          <a:ln>
                            <a:noFill/>
                          </a:ln>
                          <a:solidFill>
                            <a:schemeClr val="tx1"/>
                          </a:solidFill>
                          <a:effectLst/>
                          <a:latin typeface="Times New Roman" pitchFamily="18" charset="0"/>
                        </a:rPr>
                        <a:t>2</a:t>
                      </a:r>
                      <a:r>
                        <a:rPr kumimoji="0" lang="en-GB" sz="2800" b="0" i="0" u="none" strike="noStrike" cap="none" normalizeH="0" baseline="0" smtClean="0">
                          <a:ln>
                            <a:noFill/>
                          </a:ln>
                          <a:solidFill>
                            <a:schemeClr val="tx1"/>
                          </a:solidFill>
                          <a:effectLst/>
                          <a:latin typeface="Times New Roman" pitchFamily="18" charset="0"/>
                        </a:rPr>
                        <a:t>/</a:t>
                      </a:r>
                      <a:r>
                        <a:rPr kumimoji="0" lang="en-GB" sz="2800" b="0" i="0" u="none" strike="noStrike" cap="none" normalizeH="0" baseline="0" smtClean="0">
                          <a:ln>
                            <a:noFill/>
                          </a:ln>
                          <a:solidFill>
                            <a:schemeClr val="tx1"/>
                          </a:solidFill>
                          <a:effectLst/>
                          <a:latin typeface="Times New Roman" pitchFamily="18" charset="0"/>
                          <a:sym typeface="Symbol" pitchFamily="18" charset="2"/>
                        </a:rPr>
                        <a:t></a:t>
                      </a:r>
                      <a:r>
                        <a:rPr kumimoji="0" lang="en-GB" sz="2800" b="0" i="0" u="none" strike="noStrike" cap="none" normalizeH="0" baseline="-25000" smtClean="0">
                          <a:ln>
                            <a:noFill/>
                          </a:ln>
                          <a:solidFill>
                            <a:schemeClr val="tx1"/>
                          </a:solidFill>
                          <a:effectLst/>
                          <a:latin typeface="Times New Roman" pitchFamily="18" charset="0"/>
                          <a:sym typeface="Symbol" pitchFamily="18" charset="2"/>
                        </a:rPr>
                        <a:t>21</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GB" sz="2400" b="0" i="0" u="none" strike="noStrike" cap="none" normalizeH="0" baseline="0" smtClean="0">
                          <a:ln>
                            <a:noFill/>
                          </a:ln>
                          <a:solidFill>
                            <a:schemeClr val="tx1"/>
                          </a:solidFill>
                          <a:effectLst/>
                          <a:latin typeface="Times New Roman" pitchFamily="18" charset="0"/>
                          <a:sym typeface="Symbol" pitchFamily="18" charset="2"/>
                        </a:rPr>
                        <a:t>Spp 1 is less competitive at high densities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2800" b="0" i="0" u="none" strike="noStrike" cap="none" normalizeH="0" baseline="0" smtClean="0">
                          <a:ln>
                            <a:noFill/>
                          </a:ln>
                          <a:solidFill>
                            <a:schemeClr val="tx1"/>
                          </a:solidFill>
                          <a:effectLst/>
                          <a:latin typeface="Times New Roman" pitchFamily="18" charset="0"/>
                        </a:rPr>
                        <a:t>Spp 2 wins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2800" b="0" i="0" u="none" strike="noStrike" cap="none" normalizeH="0" baseline="0" smtClean="0">
                          <a:ln>
                            <a:noFill/>
                          </a:ln>
                          <a:solidFill>
                            <a:schemeClr val="tx1"/>
                          </a:solidFill>
                          <a:effectLst/>
                          <a:latin typeface="Times New Roman" pitchFamily="18" charset="0"/>
                        </a:rPr>
                        <a:t>Co-existence</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r>
              <a:rPr lang="en-GB"/>
              <a:t>Dynamics</a:t>
            </a:r>
          </a:p>
        </p:txBody>
      </p:sp>
      <p:sp>
        <p:nvSpPr>
          <p:cNvPr id="67587" name="Rectangle 3"/>
          <p:cNvSpPr>
            <a:spLocks noGrp="1" noChangeArrowheads="1"/>
          </p:cNvSpPr>
          <p:nvPr>
            <p:ph type="body" idx="1"/>
          </p:nvPr>
        </p:nvSpPr>
        <p:spPr/>
        <p:txBody>
          <a:bodyPr/>
          <a:lstStyle/>
          <a:p>
            <a:r>
              <a:rPr lang="en-US"/>
              <a:t>Exclusion or co-existence is not dependent on </a:t>
            </a:r>
            <a:r>
              <a:rPr lang="en-US" i="1"/>
              <a:t>r</a:t>
            </a:r>
          </a:p>
          <a:p>
            <a:pPr lvl="1"/>
            <a:r>
              <a:rPr lang="en-US"/>
              <a:t>but dynamic approach to equilibrium is</a:t>
            </a:r>
          </a:p>
          <a:p>
            <a:endParaRPr lang="en-GB"/>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8130" name="Object 2"/>
          <p:cNvGraphicFramePr>
            <a:graphicFrameLocks noChangeAspect="1"/>
          </p:cNvGraphicFramePr>
          <p:nvPr/>
        </p:nvGraphicFramePr>
        <p:xfrm>
          <a:off x="762000" y="838200"/>
          <a:ext cx="7696200" cy="4497388"/>
        </p:xfrm>
        <a:graphic>
          <a:graphicData uri="http://schemas.openxmlformats.org/presentationml/2006/ole">
            <mc:AlternateContent xmlns:mc="http://schemas.openxmlformats.org/markup-compatibility/2006">
              <mc:Choice xmlns:v="urn:schemas-microsoft-com:vml" Requires="v">
                <p:oleObj spid="_x0000_s20485" name="Worksheet" r:id="rId3" imgW="5523840" imgH="3228840" progId="Excel.Sheet.8">
                  <p:embed/>
                </p:oleObj>
              </mc:Choice>
              <mc:Fallback>
                <p:oleObj name="Worksheet" r:id="rId3" imgW="5523840" imgH="3228840" progId="Excel.Sheet.8">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838200"/>
                        <a:ext cx="7696200" cy="4497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609600" y="457200"/>
            <a:ext cx="7772400" cy="685800"/>
          </a:xfrm>
        </p:spPr>
        <p:txBody>
          <a:bodyPr>
            <a:normAutofit fontScale="90000"/>
          </a:bodyPr>
          <a:lstStyle/>
          <a:p>
            <a:r>
              <a:rPr lang="en-US" u="sng"/>
              <a:t>Predation</a:t>
            </a:r>
            <a:endParaRPr lang="en-US"/>
          </a:p>
        </p:txBody>
      </p:sp>
      <p:sp>
        <p:nvSpPr>
          <p:cNvPr id="49155" name="Rectangle 3"/>
          <p:cNvSpPr>
            <a:spLocks noGrp="1" noChangeArrowheads="1"/>
          </p:cNvSpPr>
          <p:nvPr>
            <p:ph type="body" idx="1"/>
          </p:nvPr>
        </p:nvSpPr>
        <p:spPr>
          <a:xfrm>
            <a:off x="685800" y="1447800"/>
            <a:ext cx="7772400" cy="4648200"/>
          </a:xfrm>
        </p:spPr>
        <p:txBody>
          <a:bodyPr/>
          <a:lstStyle/>
          <a:p>
            <a:r>
              <a:rPr lang="en-US" sz="2800"/>
              <a:t>Consumers</a:t>
            </a:r>
          </a:p>
          <a:p>
            <a:pPr lvl="1"/>
            <a:r>
              <a:rPr lang="en-US" sz="2400"/>
              <a:t>inc. parasites, herbivores, “true predators”</a:t>
            </a:r>
          </a:p>
          <a:p>
            <a:r>
              <a:rPr lang="en-US" sz="2800"/>
              <a:t>predator numbers influenced by prey density which is influenced by predator numbers</a:t>
            </a:r>
          </a:p>
          <a:p>
            <a:pPr lvl="1"/>
            <a:r>
              <a:rPr lang="en-US" sz="2400"/>
              <a:t>circular causality: limit cycles in simple models</a:t>
            </a:r>
          </a:p>
          <a:p>
            <a:r>
              <a:rPr lang="en-US" sz="2800"/>
              <a:t>time delay </a:t>
            </a:r>
          </a:p>
          <a:p>
            <a:pPr lvl="1"/>
            <a:r>
              <a:rPr lang="en-US" sz="2400"/>
              <a:t>in respect of predator population’s ability to grow, </a:t>
            </a:r>
            <a:r>
              <a:rPr lang="en-US" sz="2400" i="1"/>
              <a:t>r</a:t>
            </a:r>
          </a:p>
          <a:p>
            <a:r>
              <a:rPr lang="en-US" sz="2800"/>
              <a:t>over-compensation</a:t>
            </a:r>
          </a:p>
          <a:p>
            <a:pPr lvl="1"/>
            <a:r>
              <a:rPr lang="en-US" sz="2400"/>
              <a:t>predators effect on prey is drastic</a:t>
            </a:r>
            <a:endParaRPr lang="en-US" i="1"/>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685800" y="381000"/>
            <a:ext cx="7772400" cy="990600"/>
          </a:xfrm>
        </p:spPr>
        <p:txBody>
          <a:bodyPr/>
          <a:lstStyle/>
          <a:p>
            <a:r>
              <a:rPr lang="en-US"/>
              <a:t>Predation Dynamics</a:t>
            </a:r>
          </a:p>
        </p:txBody>
      </p:sp>
      <p:sp>
        <p:nvSpPr>
          <p:cNvPr id="54275" name="Rectangle 3"/>
          <p:cNvSpPr>
            <a:spLocks noGrp="1" noChangeArrowheads="1"/>
          </p:cNvSpPr>
          <p:nvPr>
            <p:ph type="body" idx="1"/>
          </p:nvPr>
        </p:nvSpPr>
        <p:spPr>
          <a:xfrm>
            <a:off x="685800" y="1447800"/>
            <a:ext cx="7772400" cy="4648200"/>
          </a:xfrm>
        </p:spPr>
        <p:txBody>
          <a:bodyPr>
            <a:normAutofit lnSpcReduction="10000"/>
          </a:bodyPr>
          <a:lstStyle/>
          <a:p>
            <a:r>
              <a:rPr lang="en-US" dirty="0"/>
              <a:t>Limit cycles rarely </a:t>
            </a:r>
            <a:r>
              <a:rPr lang="en-US" dirty="0" smtClean="0"/>
              <a:t>seen</a:t>
            </a:r>
            <a:endParaRPr lang="en-US" dirty="0"/>
          </a:p>
          <a:p>
            <a:r>
              <a:rPr lang="en-US" dirty="0"/>
              <a:t>heterogeneity in predation</a:t>
            </a:r>
          </a:p>
          <a:p>
            <a:pPr lvl="1"/>
            <a:r>
              <a:rPr lang="en-US" dirty="0"/>
              <a:t>patchiness of prey densities</a:t>
            </a:r>
          </a:p>
          <a:p>
            <a:r>
              <a:rPr lang="en-US" dirty="0"/>
              <a:t>reduced density in prey population</a:t>
            </a:r>
          </a:p>
          <a:p>
            <a:pPr lvl="1"/>
            <a:r>
              <a:rPr lang="en-US" dirty="0"/>
              <a:t>effect ameliorated by reduction in competition (i.e. compensation)</a:t>
            </a:r>
          </a:p>
          <a:p>
            <a:r>
              <a:rPr lang="en-US" dirty="0"/>
              <a:t>increased density in prey population</a:t>
            </a:r>
          </a:p>
          <a:p>
            <a:pPr lvl="1"/>
            <a:r>
              <a:rPr lang="en-US" dirty="0"/>
              <a:t>effect ameliorated by increase in competition (i.e. compensation)</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685800" y="381000"/>
            <a:ext cx="7772400" cy="762000"/>
          </a:xfrm>
        </p:spPr>
        <p:txBody>
          <a:bodyPr/>
          <a:lstStyle/>
          <a:p>
            <a:r>
              <a:rPr lang="en-US"/>
              <a:t>Refuges</a:t>
            </a:r>
          </a:p>
        </p:txBody>
      </p:sp>
      <p:sp>
        <p:nvSpPr>
          <p:cNvPr id="50179" name="Rectangle 3"/>
          <p:cNvSpPr>
            <a:spLocks noGrp="1" noChangeArrowheads="1"/>
          </p:cNvSpPr>
          <p:nvPr>
            <p:ph type="body" idx="1"/>
          </p:nvPr>
        </p:nvSpPr>
        <p:spPr>
          <a:xfrm>
            <a:off x="685800" y="1371600"/>
            <a:ext cx="7772400" cy="4724400"/>
          </a:xfrm>
        </p:spPr>
        <p:txBody>
          <a:bodyPr/>
          <a:lstStyle/>
          <a:p>
            <a:r>
              <a:rPr lang="en-US" sz="2800" dirty="0"/>
              <a:t>Prey aggregated into patches</a:t>
            </a:r>
          </a:p>
          <a:p>
            <a:r>
              <a:rPr lang="en-US" sz="2800" dirty="0"/>
              <a:t>Predators aggregate in prey-dense patches</a:t>
            </a:r>
          </a:p>
          <a:p>
            <a:r>
              <a:rPr lang="en-US" sz="2800" dirty="0" smtClean="0"/>
              <a:t>Effect </a:t>
            </a:r>
            <a:r>
              <a:rPr lang="en-US" sz="2800" dirty="0"/>
              <a:t>on prey population</a:t>
            </a:r>
          </a:p>
          <a:p>
            <a:pPr lvl="1"/>
            <a:r>
              <a:rPr lang="en-US" sz="2400" dirty="0"/>
              <a:t>prey in less dense patches are most commonly in a partial </a:t>
            </a:r>
            <a:r>
              <a:rPr lang="en-US" sz="2400" dirty="0" smtClean="0"/>
              <a:t>refuge</a:t>
            </a:r>
            <a:endParaRPr lang="en-US" sz="2400" dirty="0"/>
          </a:p>
          <a:p>
            <a:pPr lvl="1"/>
            <a:r>
              <a:rPr lang="en-US" sz="2400" dirty="0"/>
              <a:t>they are less likely to be predated</a:t>
            </a:r>
          </a:p>
          <a:p>
            <a:r>
              <a:rPr lang="en-US" sz="2800" dirty="0" smtClean="0"/>
              <a:t>Effect </a:t>
            </a:r>
            <a:r>
              <a:rPr lang="en-US" sz="2800" dirty="0"/>
              <a:t>is to </a:t>
            </a:r>
            <a:r>
              <a:rPr lang="en-US" sz="2800" dirty="0" err="1"/>
              <a:t>stabilise</a:t>
            </a:r>
            <a:r>
              <a:rPr lang="en-US" sz="2800" dirty="0"/>
              <a:t> </a:t>
            </a:r>
            <a:r>
              <a:rPr lang="en-US" sz="2800" dirty="0" smtClean="0"/>
              <a:t>dynamics</a:t>
            </a:r>
            <a:endParaRPr lang="en-US" sz="28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GB" dirty="0"/>
          </a:p>
        </p:txBody>
      </p:sp>
      <p:sp>
        <p:nvSpPr>
          <p:cNvPr id="3" name="Content Placeholder 2"/>
          <p:cNvSpPr>
            <a:spLocks noGrp="1"/>
          </p:cNvSpPr>
          <p:nvPr>
            <p:ph idx="1"/>
          </p:nvPr>
        </p:nvSpPr>
        <p:spPr/>
        <p:txBody>
          <a:bodyPr>
            <a:normAutofit fontScale="92500" lnSpcReduction="20000"/>
          </a:bodyPr>
          <a:lstStyle/>
          <a:p>
            <a:r>
              <a:rPr lang="en-US" dirty="0" smtClean="0"/>
              <a:t>Individuals interact with each other</a:t>
            </a:r>
          </a:p>
          <a:p>
            <a:pPr lvl="1"/>
            <a:r>
              <a:rPr lang="en-US" dirty="0"/>
              <a:t>a</a:t>
            </a:r>
            <a:r>
              <a:rPr lang="en-US" dirty="0" smtClean="0"/>
              <a:t>nd compete</a:t>
            </a:r>
          </a:p>
          <a:p>
            <a:r>
              <a:rPr lang="en-US" dirty="0" smtClean="0"/>
              <a:t>Each individual is affected by the population(s) and each population(s) is affect by the individual</a:t>
            </a:r>
          </a:p>
          <a:p>
            <a:pPr lvl="1"/>
            <a:r>
              <a:rPr lang="en-US" dirty="0" smtClean="0"/>
              <a:t>Population dynamics are reciprocal</a:t>
            </a:r>
          </a:p>
          <a:p>
            <a:pPr lvl="1"/>
            <a:r>
              <a:rPr lang="en-US" dirty="0"/>
              <a:t>a</a:t>
            </a:r>
            <a:r>
              <a:rPr lang="en-US" dirty="0" smtClean="0"/>
              <a:t>nd reciprocal across level</a:t>
            </a:r>
          </a:p>
          <a:p>
            <a:r>
              <a:rPr lang="en-US" dirty="0" smtClean="0"/>
              <a:t>Co-existence is sometimes hard to reproduce in models</a:t>
            </a:r>
          </a:p>
          <a:p>
            <a:pPr lvl="1"/>
            <a:r>
              <a:rPr lang="en-US" dirty="0" smtClean="0"/>
              <a:t>How rare is it?</a:t>
            </a:r>
          </a:p>
          <a:p>
            <a:r>
              <a:rPr lang="en-US" dirty="0" smtClean="0"/>
              <a:t>Heterogeneity (e.g. patches) tends to enhance co-existence</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Lecture 2: Structuring Populations</a:t>
            </a:r>
            <a:endParaRPr lang="en-GB" dirty="0"/>
          </a:p>
        </p:txBody>
      </p:sp>
      <p:sp>
        <p:nvSpPr>
          <p:cNvPr id="3" name="Content Placeholder 2"/>
          <p:cNvSpPr>
            <a:spLocks noGrp="1"/>
          </p:cNvSpPr>
          <p:nvPr>
            <p:ph idx="1"/>
          </p:nvPr>
        </p:nvSpPr>
        <p:spPr/>
        <p:txBody>
          <a:bodyPr/>
          <a:lstStyle/>
          <a:p>
            <a:r>
              <a:rPr lang="en-US" dirty="0" smtClean="0"/>
              <a:t>Age</a:t>
            </a:r>
          </a:p>
          <a:p>
            <a:pPr lvl="1"/>
            <a:r>
              <a:rPr lang="en-US" dirty="0" smtClean="0"/>
              <a:t>Leslie matrices</a:t>
            </a:r>
          </a:p>
          <a:p>
            <a:r>
              <a:rPr lang="en-US" dirty="0" err="1" smtClean="0"/>
              <a:t>Metapopulations</a:t>
            </a:r>
            <a:endParaRPr lang="en-US" dirty="0" smtClean="0"/>
          </a:p>
          <a:p>
            <a:pPr lvl="1"/>
            <a:r>
              <a:rPr lang="en-US" dirty="0" smtClean="0"/>
              <a:t>Probability distributions</a:t>
            </a:r>
          </a:p>
          <a:p>
            <a:r>
              <a:rPr lang="en-US" dirty="0" err="1" smtClean="0"/>
              <a:t>Metapopulations</a:t>
            </a:r>
            <a:endParaRPr lang="en-US" dirty="0" smtClean="0"/>
          </a:p>
          <a:p>
            <a:pPr lvl="1"/>
            <a:r>
              <a:rPr lang="en-US" dirty="0" smtClean="0"/>
              <a:t>Levin’s model</a:t>
            </a:r>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a:t>Fundamental Equation</a:t>
            </a:r>
          </a:p>
        </p:txBody>
      </p:sp>
      <p:sp>
        <p:nvSpPr>
          <p:cNvPr id="4099" name="Rectangle 3"/>
          <p:cNvSpPr>
            <a:spLocks noGrp="1" noChangeArrowheads="1"/>
          </p:cNvSpPr>
          <p:nvPr>
            <p:ph type="body" idx="1"/>
          </p:nvPr>
        </p:nvSpPr>
        <p:spPr>
          <a:xfrm>
            <a:off x="685800" y="1981200"/>
            <a:ext cx="7772400" cy="3200400"/>
          </a:xfrm>
        </p:spPr>
        <p:txBody>
          <a:bodyPr>
            <a:normAutofit lnSpcReduction="10000"/>
          </a:bodyPr>
          <a:lstStyle/>
          <a:p>
            <a:r>
              <a:rPr lang="en-US"/>
              <a:t>Populations change due to</a:t>
            </a:r>
          </a:p>
          <a:p>
            <a:pPr lvl="1"/>
            <a:r>
              <a:rPr lang="en-US"/>
              <a:t>immigration, emigration</a:t>
            </a:r>
          </a:p>
          <a:p>
            <a:pPr lvl="2"/>
            <a:r>
              <a:rPr lang="en-US"/>
              <a:t>additive rates; usually assumed independent of population size</a:t>
            </a:r>
          </a:p>
          <a:p>
            <a:pPr lvl="1"/>
            <a:r>
              <a:rPr lang="en-US"/>
              <a:t>birth, death</a:t>
            </a:r>
          </a:p>
          <a:p>
            <a:pPr lvl="2"/>
            <a:r>
              <a:rPr lang="en-US"/>
              <a:t>multiplicative rates; usually dependent on population size</a:t>
            </a:r>
          </a:p>
        </p:txBody>
      </p:sp>
      <p:graphicFrame>
        <p:nvGraphicFramePr>
          <p:cNvPr id="114688" name="Object 0"/>
          <p:cNvGraphicFramePr>
            <a:graphicFrameLocks noChangeAspect="1"/>
          </p:cNvGraphicFramePr>
          <p:nvPr/>
        </p:nvGraphicFramePr>
        <p:xfrm>
          <a:off x="1447800" y="5410200"/>
          <a:ext cx="6781800" cy="836613"/>
        </p:xfrm>
        <a:graphic>
          <a:graphicData uri="http://schemas.openxmlformats.org/presentationml/2006/ole">
            <mc:AlternateContent xmlns:mc="http://schemas.openxmlformats.org/markup-compatibility/2006">
              <mc:Choice xmlns:v="urn:schemas-microsoft-com:vml" Requires="v">
                <p:oleObj spid="_x0000_s1029" name="Equation" r:id="rId4" imgW="1854000" imgH="228600" progId="Equation.3">
                  <p:embed/>
                </p:oleObj>
              </mc:Choice>
              <mc:Fallback>
                <p:oleObj name="Equation" r:id="rId4" imgW="1854000" imgH="22860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47800" y="5410200"/>
                        <a:ext cx="6781800" cy="8366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85800" y="381000"/>
            <a:ext cx="7772400" cy="762000"/>
          </a:xfrm>
        </p:spPr>
        <p:txBody>
          <a:bodyPr/>
          <a:lstStyle/>
          <a:p>
            <a:r>
              <a:rPr lang="en-US"/>
              <a:t>Types of Structuring</a:t>
            </a:r>
          </a:p>
        </p:txBody>
      </p:sp>
      <p:sp>
        <p:nvSpPr>
          <p:cNvPr id="12291" name="Rectangle 3"/>
          <p:cNvSpPr>
            <a:spLocks noGrp="1" noChangeArrowheads="1"/>
          </p:cNvSpPr>
          <p:nvPr>
            <p:ph type="body" idx="1"/>
          </p:nvPr>
        </p:nvSpPr>
        <p:spPr>
          <a:xfrm>
            <a:off x="685800" y="1371600"/>
            <a:ext cx="7772400" cy="4724400"/>
          </a:xfrm>
        </p:spPr>
        <p:txBody>
          <a:bodyPr/>
          <a:lstStyle/>
          <a:p>
            <a:r>
              <a:rPr lang="en-US"/>
              <a:t>Individuals in a population are not identical</a:t>
            </a:r>
          </a:p>
          <a:p>
            <a:pPr lvl="1"/>
            <a:r>
              <a:rPr lang="en-US"/>
              <a:t>heterogeneity in different traits</a:t>
            </a:r>
          </a:p>
          <a:p>
            <a:r>
              <a:rPr lang="en-US"/>
              <a:t>trait constant (throughout life)</a:t>
            </a:r>
          </a:p>
          <a:p>
            <a:pPr lvl="1"/>
            <a:r>
              <a:rPr lang="en-US"/>
              <a:t>DNA (with exceptions? e.g. somatic evolution)</a:t>
            </a:r>
          </a:p>
          <a:p>
            <a:pPr lvl="1"/>
            <a:r>
              <a:rPr lang="en-US"/>
              <a:t>gender (with exceptions)</a:t>
            </a:r>
          </a:p>
          <a:p>
            <a:r>
              <a:rPr lang="en-US"/>
              <a:t>trait variable</a:t>
            </a:r>
          </a:p>
          <a:p>
            <a:pPr lvl="1"/>
            <a:r>
              <a:rPr lang="en-US"/>
              <a:t>stage of development, age, infection status, pregnancy, weight, position in dominance hierarchy, etc</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a:t>Rate of Change of Structure</a:t>
            </a:r>
          </a:p>
        </p:txBody>
      </p:sp>
      <p:sp>
        <p:nvSpPr>
          <p:cNvPr id="13315" name="Rectangle 3"/>
          <p:cNvSpPr>
            <a:spLocks noGrp="1" noChangeArrowheads="1"/>
          </p:cNvSpPr>
          <p:nvPr>
            <p:ph type="body" idx="1"/>
          </p:nvPr>
        </p:nvSpPr>
        <p:spPr>
          <a:xfrm>
            <a:off x="685800" y="1752600"/>
            <a:ext cx="7772400" cy="4343400"/>
          </a:xfrm>
        </p:spPr>
        <p:txBody>
          <a:bodyPr>
            <a:normAutofit lnSpcReduction="10000"/>
          </a:bodyPr>
          <a:lstStyle/>
          <a:p>
            <a:r>
              <a:rPr lang="en-US"/>
              <a:t>If trait constant for an individual throughout life, then it varies in the population on time scale of L</a:t>
            </a:r>
          </a:p>
          <a:p>
            <a:pPr lvl="1"/>
            <a:r>
              <a:rPr lang="en-US"/>
              <a:t>e.g. evolutionary time scale; sex ratios</a:t>
            </a:r>
          </a:p>
          <a:p>
            <a:r>
              <a:rPr lang="en-US"/>
              <a:t>If trait variable for an individual, then varies on its own time scale</a:t>
            </a:r>
          </a:p>
          <a:p>
            <a:pPr lvl="1"/>
            <a:r>
              <a:rPr lang="en-US"/>
              <a:t>infection status varies on a time-scale of duration of infectiousness</a:t>
            </a:r>
          </a:p>
          <a:p>
            <a:pPr lvl="1"/>
            <a:r>
              <a:rPr lang="en-US"/>
              <a:t>fat content varies according to energy balance</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85800" y="228600"/>
            <a:ext cx="7772400" cy="685800"/>
          </a:xfrm>
        </p:spPr>
        <p:txBody>
          <a:bodyPr>
            <a:normAutofit fontScale="90000"/>
          </a:bodyPr>
          <a:lstStyle/>
          <a:p>
            <a:r>
              <a:rPr lang="en-US"/>
              <a:t>Modelling Stages (Discrete)</a:t>
            </a:r>
          </a:p>
        </p:txBody>
      </p:sp>
      <p:sp>
        <p:nvSpPr>
          <p:cNvPr id="23555" name="Rectangle 3"/>
          <p:cNvSpPr>
            <a:spLocks noGrp="1" noChangeArrowheads="1"/>
          </p:cNvSpPr>
          <p:nvPr>
            <p:ph type="body" idx="1"/>
          </p:nvPr>
        </p:nvSpPr>
        <p:spPr>
          <a:xfrm>
            <a:off x="685800" y="1219200"/>
            <a:ext cx="7772400" cy="3276600"/>
          </a:xfrm>
        </p:spPr>
        <p:txBody>
          <a:bodyPr>
            <a:normAutofit lnSpcReduction="10000"/>
          </a:bodyPr>
          <a:lstStyle/>
          <a:p>
            <a:r>
              <a:rPr lang="en-US" dirty="0"/>
              <a:t>Discrete time </a:t>
            </a:r>
            <a:r>
              <a:rPr lang="en-US" dirty="0" smtClean="0"/>
              <a:t>model for non-reversible development</a:t>
            </a:r>
            <a:endParaRPr lang="en-US" dirty="0"/>
          </a:p>
          <a:p>
            <a:pPr lvl="1"/>
            <a:r>
              <a:rPr lang="en-US" dirty="0"/>
              <a:t>at each time step a proportion in each stage</a:t>
            </a:r>
          </a:p>
          <a:p>
            <a:pPr lvl="2"/>
            <a:r>
              <a:rPr lang="en-US" dirty="0"/>
              <a:t>die (a proportion </a:t>
            </a:r>
            <a:r>
              <a:rPr lang="en-US" i="1" dirty="0"/>
              <a:t>s</a:t>
            </a:r>
            <a:r>
              <a:rPr lang="en-US" dirty="0"/>
              <a:t> survives)</a:t>
            </a:r>
          </a:p>
          <a:p>
            <a:pPr lvl="2"/>
            <a:r>
              <a:rPr lang="en-US" dirty="0"/>
              <a:t>move to next stage (a proportion </a:t>
            </a:r>
            <a:r>
              <a:rPr lang="en-US" i="1" dirty="0"/>
              <a:t>m</a:t>
            </a:r>
            <a:r>
              <a:rPr lang="en-US" dirty="0"/>
              <a:t>)</a:t>
            </a:r>
          </a:p>
          <a:p>
            <a:pPr lvl="1"/>
            <a:r>
              <a:rPr lang="en-US" dirty="0"/>
              <a:t>a number are born, </a:t>
            </a:r>
            <a:r>
              <a:rPr lang="en-US" i="1" dirty="0"/>
              <a:t>B</a:t>
            </a:r>
            <a:endParaRPr lang="en-US" dirty="0"/>
          </a:p>
          <a:p>
            <a:pPr lvl="1"/>
            <a:r>
              <a:rPr lang="en-US" dirty="0"/>
              <a:t>complication: </a:t>
            </a:r>
            <a:r>
              <a:rPr lang="en-US" i="1" dirty="0"/>
              <a:t>s-m</a:t>
            </a:r>
            <a:endParaRPr lang="en-US" dirty="0"/>
          </a:p>
        </p:txBody>
      </p:sp>
      <p:graphicFrame>
        <p:nvGraphicFramePr>
          <p:cNvPr id="82944" name="Object 0"/>
          <p:cNvGraphicFramePr>
            <a:graphicFrameLocks noChangeAspect="1"/>
          </p:cNvGraphicFramePr>
          <p:nvPr/>
        </p:nvGraphicFramePr>
        <p:xfrm>
          <a:off x="762000" y="4724400"/>
          <a:ext cx="7162800" cy="1228725"/>
        </p:xfrm>
        <a:graphic>
          <a:graphicData uri="http://schemas.openxmlformats.org/presentationml/2006/ole">
            <mc:AlternateContent xmlns:mc="http://schemas.openxmlformats.org/markup-compatibility/2006">
              <mc:Choice xmlns:v="urn:schemas-microsoft-com:vml" Requires="v">
                <p:oleObj spid="_x0000_s14341" name="Equation" r:id="rId4" imgW="2806560" imgH="482400" progId="Equation.3">
                  <p:embed/>
                </p:oleObj>
              </mc:Choice>
              <mc:Fallback>
                <p:oleObj name="Equation" r:id="rId4" imgW="2806560" imgH="48240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2000" y="4724400"/>
                        <a:ext cx="7162800" cy="1228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noChangeArrowheads="1"/>
          </p:cNvSpPr>
          <p:nvPr>
            <p:ph type="body" idx="1"/>
          </p:nvPr>
        </p:nvSpPr>
        <p:spPr>
          <a:xfrm>
            <a:off x="685800" y="762000"/>
            <a:ext cx="7772400" cy="2209800"/>
          </a:xfrm>
        </p:spPr>
        <p:txBody>
          <a:bodyPr/>
          <a:lstStyle/>
          <a:p>
            <a:r>
              <a:rPr lang="en-US"/>
              <a:t>easiest to chose a time step (which might be e.g. temperature dependent) or stage structure (if not forced by biology) for which all individuals move up</a:t>
            </a:r>
          </a:p>
          <a:p>
            <a:endParaRPr lang="en-US"/>
          </a:p>
        </p:txBody>
      </p:sp>
      <p:graphicFrame>
        <p:nvGraphicFramePr>
          <p:cNvPr id="83968" name="Object 0"/>
          <p:cNvGraphicFramePr>
            <a:graphicFrameLocks noChangeAspect="1"/>
          </p:cNvGraphicFramePr>
          <p:nvPr/>
        </p:nvGraphicFramePr>
        <p:xfrm>
          <a:off x="3352800" y="3124200"/>
          <a:ext cx="3352800" cy="2779713"/>
        </p:xfrm>
        <a:graphic>
          <a:graphicData uri="http://schemas.openxmlformats.org/presentationml/2006/ole">
            <mc:AlternateContent xmlns:mc="http://schemas.openxmlformats.org/markup-compatibility/2006">
              <mc:Choice xmlns:v="urn:schemas-microsoft-com:vml" Requires="v">
                <p:oleObj spid="_x0000_s15365" name="Equation" r:id="rId4" imgW="888840" imgH="736560" progId="Equation.3">
                  <p:embed/>
                </p:oleObj>
              </mc:Choice>
              <mc:Fallback>
                <p:oleObj name="Equation" r:id="rId4" imgW="888840" imgH="73656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52800" y="3124200"/>
                        <a:ext cx="3352800" cy="27797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a:t>Leslie Matrix</a:t>
            </a:r>
          </a:p>
        </p:txBody>
      </p:sp>
      <p:sp>
        <p:nvSpPr>
          <p:cNvPr id="27651" name="Rectangle 3"/>
          <p:cNvSpPr>
            <a:spLocks noGrp="1" noChangeArrowheads="1"/>
          </p:cNvSpPr>
          <p:nvPr>
            <p:ph type="body" idx="1"/>
          </p:nvPr>
        </p:nvSpPr>
        <p:spPr>
          <a:xfrm>
            <a:off x="685800" y="1981200"/>
            <a:ext cx="7772400" cy="1066800"/>
          </a:xfrm>
        </p:spPr>
        <p:txBody>
          <a:bodyPr/>
          <a:lstStyle/>
          <a:p>
            <a:r>
              <a:rPr lang="en-US"/>
              <a:t>This difference equation can be written in matrix notation</a:t>
            </a:r>
          </a:p>
        </p:txBody>
      </p:sp>
      <p:graphicFrame>
        <p:nvGraphicFramePr>
          <p:cNvPr id="84992" name="Object 0"/>
          <p:cNvGraphicFramePr>
            <a:graphicFrameLocks noChangeAspect="1"/>
          </p:cNvGraphicFramePr>
          <p:nvPr/>
        </p:nvGraphicFramePr>
        <p:xfrm>
          <a:off x="4876800" y="2819400"/>
          <a:ext cx="2667000" cy="814388"/>
        </p:xfrm>
        <a:graphic>
          <a:graphicData uri="http://schemas.openxmlformats.org/presentationml/2006/ole">
            <mc:AlternateContent xmlns:mc="http://schemas.openxmlformats.org/markup-compatibility/2006">
              <mc:Choice xmlns:v="urn:schemas-microsoft-com:vml" Requires="v">
                <p:oleObj spid="_x0000_s16392" name="Equation" r:id="rId4" imgW="749160" imgH="228600" progId="Equation.3">
                  <p:embed/>
                </p:oleObj>
              </mc:Choice>
              <mc:Fallback>
                <p:oleObj name="Equation" r:id="rId4" imgW="749160" imgH="22860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76800" y="2819400"/>
                        <a:ext cx="2667000" cy="814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4993" name="Object 1"/>
          <p:cNvGraphicFramePr>
            <a:graphicFrameLocks noChangeAspect="1"/>
          </p:cNvGraphicFramePr>
          <p:nvPr/>
        </p:nvGraphicFramePr>
        <p:xfrm>
          <a:off x="1143000" y="4191000"/>
          <a:ext cx="5181600" cy="1855788"/>
        </p:xfrm>
        <a:graphic>
          <a:graphicData uri="http://schemas.openxmlformats.org/presentationml/2006/ole">
            <mc:AlternateContent xmlns:mc="http://schemas.openxmlformats.org/markup-compatibility/2006">
              <mc:Choice xmlns:v="urn:schemas-microsoft-com:vml" Requires="v">
                <p:oleObj spid="_x0000_s16393" name="Equation" r:id="rId6" imgW="2057400" imgH="736560" progId="Equation.3">
                  <p:embed/>
                </p:oleObj>
              </mc:Choice>
              <mc:Fallback>
                <p:oleObj name="Equation" r:id="rId6" imgW="2057400" imgH="736560" progId="Equation.3">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43000" y="4191000"/>
                        <a:ext cx="5181600" cy="18557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685800" y="381000"/>
            <a:ext cx="7772400" cy="762000"/>
          </a:xfrm>
        </p:spPr>
        <p:txBody>
          <a:bodyPr/>
          <a:lstStyle/>
          <a:p>
            <a:r>
              <a:rPr lang="en-US" dirty="0"/>
              <a:t>Properties of Matrix Model</a:t>
            </a:r>
          </a:p>
        </p:txBody>
      </p:sp>
      <p:sp>
        <p:nvSpPr>
          <p:cNvPr id="28675" name="Rectangle 3"/>
          <p:cNvSpPr>
            <a:spLocks noGrp="1" noChangeArrowheads="1"/>
          </p:cNvSpPr>
          <p:nvPr>
            <p:ph type="body" idx="1"/>
          </p:nvPr>
        </p:nvSpPr>
        <p:spPr>
          <a:xfrm>
            <a:off x="685800" y="1295400"/>
            <a:ext cx="7772400" cy="4800600"/>
          </a:xfrm>
        </p:spPr>
        <p:txBody>
          <a:bodyPr>
            <a:normAutofit lnSpcReduction="10000"/>
          </a:bodyPr>
          <a:lstStyle/>
          <a:p>
            <a:r>
              <a:rPr lang="en-US" sz="2800" dirty="0"/>
              <a:t>No density dependence or limitation</a:t>
            </a:r>
          </a:p>
          <a:p>
            <a:pPr lvl="1"/>
            <a:r>
              <a:rPr lang="en-US" sz="2400" dirty="0"/>
              <a:t>as discrete birth-death process, the population grows or declines exponentially</a:t>
            </a:r>
          </a:p>
          <a:p>
            <a:r>
              <a:rPr lang="en-US" sz="2800" dirty="0"/>
              <a:t>The equivalent value to R is the “dominant </a:t>
            </a:r>
            <a:r>
              <a:rPr lang="en-US" sz="2800" dirty="0" err="1"/>
              <a:t>eigenvalue</a:t>
            </a:r>
            <a:r>
              <a:rPr lang="en-US" sz="2800" dirty="0"/>
              <a:t>” of </a:t>
            </a:r>
            <a:r>
              <a:rPr lang="en-US" sz="2800" b="1" dirty="0"/>
              <a:t>M</a:t>
            </a:r>
          </a:p>
          <a:p>
            <a:pPr lvl="1"/>
            <a:r>
              <a:rPr lang="en-US" sz="2400" dirty="0"/>
              <a:t>associated “eigenvector” is the stable age distribution</a:t>
            </a:r>
          </a:p>
          <a:p>
            <a:r>
              <a:rPr lang="en-US" sz="2800" dirty="0"/>
              <a:t>If the population grows, there is a stable age distribution</a:t>
            </a:r>
          </a:p>
          <a:p>
            <a:pPr lvl="1"/>
            <a:r>
              <a:rPr lang="en-US" sz="2400" dirty="0"/>
              <a:t>after transients have died </a:t>
            </a:r>
            <a:r>
              <a:rPr lang="en-US" sz="2400" dirty="0" smtClean="0"/>
              <a:t>away</a:t>
            </a:r>
            <a:endParaRPr lang="en-US" sz="2400" dirty="0"/>
          </a:p>
          <a:p>
            <a:r>
              <a:rPr lang="en-US" sz="2800" dirty="0"/>
              <a:t>Density dependence can be introduced</a:t>
            </a:r>
          </a:p>
          <a:p>
            <a:pPr lvl="1"/>
            <a:r>
              <a:rPr lang="en-US" sz="2400" dirty="0"/>
              <a:t>but </a:t>
            </a:r>
            <a:r>
              <a:rPr lang="en-US" sz="2400" dirty="0" smtClean="0"/>
              <a:t>messy</a:t>
            </a:r>
            <a:endParaRPr lang="en-US" sz="2400"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685800" y="457200"/>
            <a:ext cx="7772400" cy="838200"/>
          </a:xfrm>
        </p:spPr>
        <p:txBody>
          <a:bodyPr/>
          <a:lstStyle/>
          <a:p>
            <a:r>
              <a:rPr lang="en-US"/>
              <a:t>Leslie Matrix Example</a:t>
            </a:r>
          </a:p>
        </p:txBody>
      </p:sp>
      <p:sp>
        <p:nvSpPr>
          <p:cNvPr id="69635" name="Rectangle 3"/>
          <p:cNvSpPr>
            <a:spLocks noGrp="1" noChangeArrowheads="1"/>
          </p:cNvSpPr>
          <p:nvPr>
            <p:ph type="body" idx="1"/>
          </p:nvPr>
        </p:nvSpPr>
        <p:spPr/>
        <p:txBody>
          <a:bodyPr/>
          <a:lstStyle/>
          <a:p>
            <a:endParaRPr lang="en-US"/>
          </a:p>
          <a:p>
            <a:endParaRPr lang="en-US"/>
          </a:p>
          <a:p>
            <a:endParaRPr lang="en-US"/>
          </a:p>
          <a:p>
            <a:r>
              <a:rPr lang="en-US"/>
              <a:t>This matrix has a dominant eigenvalue of 2 and a stable age structure [ 24 4 1 ]</a:t>
            </a:r>
          </a:p>
          <a:p>
            <a:r>
              <a:rPr lang="en-US"/>
              <a:t>i.e. when the population is at this stable age structure it doubles every time step</a:t>
            </a:r>
          </a:p>
        </p:txBody>
      </p:sp>
      <p:graphicFrame>
        <p:nvGraphicFramePr>
          <p:cNvPr id="86016" name="Object 0"/>
          <p:cNvGraphicFramePr>
            <a:graphicFrameLocks noChangeAspect="1"/>
          </p:cNvGraphicFramePr>
          <p:nvPr/>
        </p:nvGraphicFramePr>
        <p:xfrm>
          <a:off x="1295400" y="1524000"/>
          <a:ext cx="3198813" cy="2111375"/>
        </p:xfrm>
        <a:graphic>
          <a:graphicData uri="http://schemas.openxmlformats.org/presentationml/2006/ole">
            <mc:AlternateContent xmlns:mc="http://schemas.openxmlformats.org/markup-compatibility/2006">
              <mc:Choice xmlns:v="urn:schemas-microsoft-com:vml" Requires="v">
                <p:oleObj spid="_x0000_s17413" name="Equation" r:id="rId3" imgW="1269720" imgH="838080" progId="Equation.3">
                  <p:embed/>
                </p:oleObj>
              </mc:Choice>
              <mc:Fallback>
                <p:oleObj name="Equation" r:id="rId3" imgW="1269720" imgH="83808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1524000"/>
                        <a:ext cx="3198813" cy="21113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dirty="0" smtClean="0"/>
              <a:t>Spatial Structure</a:t>
            </a:r>
            <a:endParaRPr lang="en-US" dirty="0"/>
          </a:p>
        </p:txBody>
      </p:sp>
      <p:sp>
        <p:nvSpPr>
          <p:cNvPr id="30723" name="Rectangle 3"/>
          <p:cNvSpPr>
            <a:spLocks noGrp="1" noChangeArrowheads="1"/>
          </p:cNvSpPr>
          <p:nvPr>
            <p:ph type="body" idx="1"/>
          </p:nvPr>
        </p:nvSpPr>
        <p:spPr/>
        <p:txBody>
          <a:bodyPr>
            <a:normAutofit fontScale="92500" lnSpcReduction="10000"/>
          </a:bodyPr>
          <a:lstStyle/>
          <a:p>
            <a:r>
              <a:rPr lang="en-US" dirty="0"/>
              <a:t>Many resources are </a:t>
            </a:r>
            <a:r>
              <a:rPr lang="en-US" dirty="0" smtClean="0"/>
              <a:t>required for life</a:t>
            </a:r>
            <a:endParaRPr lang="en-US" dirty="0"/>
          </a:p>
          <a:p>
            <a:pPr lvl="1"/>
            <a:r>
              <a:rPr lang="en-US" dirty="0"/>
              <a:t>e.g. plants are thought to have 20-30 resources</a:t>
            </a:r>
          </a:p>
          <a:p>
            <a:pPr lvl="2"/>
            <a:r>
              <a:rPr lang="en-US" dirty="0"/>
              <a:t>light, heat, inorganic molecules (inc. H</a:t>
            </a:r>
            <a:r>
              <a:rPr lang="en-US" baseline="-25000" dirty="0"/>
              <a:t>2</a:t>
            </a:r>
            <a:r>
              <a:rPr lang="en-US" dirty="0"/>
              <a:t>O) etc.</a:t>
            </a:r>
          </a:p>
          <a:p>
            <a:r>
              <a:rPr lang="en-US" dirty="0"/>
              <a:t>Habitats are defined in multi-dimensional space</a:t>
            </a:r>
          </a:p>
          <a:p>
            <a:pPr lvl="1"/>
            <a:r>
              <a:rPr lang="en-US" dirty="0" smtClean="0"/>
              <a:t>“niche” </a:t>
            </a:r>
            <a:r>
              <a:rPr lang="en-US" dirty="0"/>
              <a:t>is area of suitability in multidimensional </a:t>
            </a:r>
            <a:r>
              <a:rPr lang="en-US" dirty="0" smtClean="0"/>
              <a:t>space</a:t>
            </a:r>
          </a:p>
          <a:p>
            <a:pPr lvl="1"/>
            <a:r>
              <a:rPr lang="en-US" dirty="0" smtClean="0"/>
              <a:t>Areas of differing suitability</a:t>
            </a:r>
          </a:p>
          <a:p>
            <a:r>
              <a:rPr lang="en-US" dirty="0" smtClean="0"/>
              <a:t>Disturbance</a:t>
            </a:r>
          </a:p>
          <a:p>
            <a:pPr lvl="1"/>
            <a:r>
              <a:rPr lang="en-US" dirty="0" smtClean="0"/>
              <a:t>No habitat will exist forever</a:t>
            </a:r>
          </a:p>
          <a:p>
            <a:pPr lvl="1"/>
            <a:r>
              <a:rPr lang="en-US" dirty="0" smtClean="0"/>
              <a:t>Frequency, duration and lethality</a:t>
            </a:r>
          </a:p>
          <a:p>
            <a:pPr lvl="1"/>
            <a:r>
              <a:rPr lang="en-US" dirty="0" smtClean="0"/>
              <a:t>Dispersal is a universal phenomena</a:t>
            </a:r>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685800" y="533400"/>
            <a:ext cx="7772400" cy="838200"/>
          </a:xfrm>
        </p:spPr>
        <p:txBody>
          <a:bodyPr/>
          <a:lstStyle/>
          <a:p>
            <a:r>
              <a:rPr lang="en-US"/>
              <a:t>Metapopulations</a:t>
            </a:r>
          </a:p>
        </p:txBody>
      </p:sp>
      <p:sp>
        <p:nvSpPr>
          <p:cNvPr id="28675" name="Rectangle 3"/>
          <p:cNvSpPr>
            <a:spLocks noGrp="1" noChangeArrowheads="1"/>
          </p:cNvSpPr>
          <p:nvPr>
            <p:ph type="body" idx="1"/>
          </p:nvPr>
        </p:nvSpPr>
        <p:spPr>
          <a:xfrm>
            <a:off x="685800" y="2286000"/>
            <a:ext cx="7772400" cy="3810000"/>
          </a:xfrm>
        </p:spPr>
        <p:txBody>
          <a:bodyPr/>
          <a:lstStyle/>
          <a:p>
            <a:r>
              <a:rPr lang="en-US" sz="2800"/>
              <a:t>A collection of connected single populations</a:t>
            </a:r>
          </a:p>
          <a:p>
            <a:pPr lvl="1"/>
            <a:r>
              <a:rPr lang="en-US" sz="2400"/>
              <a:t>whether a single population with heterogeneous resources or metapopulation depends on dispersal</a:t>
            </a:r>
          </a:p>
          <a:p>
            <a:pPr lvl="2"/>
            <a:r>
              <a:rPr lang="en-US" sz="2000"/>
              <a:t>if dispersal is low, then metapopulation</a:t>
            </a:r>
          </a:p>
          <a:p>
            <a:pPr lvl="2"/>
            <a:r>
              <a:rPr lang="en-US" sz="2000"/>
              <a:t>degree of genetic mixing</a:t>
            </a:r>
          </a:p>
          <a:p>
            <a:pPr lvl="2"/>
            <a:r>
              <a:rPr lang="en-US" sz="2000"/>
              <a:t>human populations from metapopulation to single population?</a:t>
            </a:r>
          </a:p>
          <a:p>
            <a:r>
              <a:rPr lang="en-US" sz="2800"/>
              <a:t>Depends on tempo-spatial habitat distribution &amp; dispersal</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685800" y="381000"/>
            <a:ext cx="7772400" cy="1143000"/>
          </a:xfrm>
        </p:spPr>
        <p:txBody>
          <a:bodyPr/>
          <a:lstStyle/>
          <a:p>
            <a:r>
              <a:rPr lang="en-US"/>
              <a:t>Levins Model</a:t>
            </a:r>
          </a:p>
        </p:txBody>
      </p:sp>
      <p:sp>
        <p:nvSpPr>
          <p:cNvPr id="29699" name="Rectangle 3"/>
          <p:cNvSpPr>
            <a:spLocks noGrp="1" noChangeArrowheads="1"/>
          </p:cNvSpPr>
          <p:nvPr>
            <p:ph type="body" idx="1"/>
          </p:nvPr>
        </p:nvSpPr>
        <p:spPr>
          <a:xfrm>
            <a:off x="685800" y="1600200"/>
            <a:ext cx="7772400" cy="2590800"/>
          </a:xfrm>
        </p:spPr>
        <p:txBody>
          <a:bodyPr/>
          <a:lstStyle/>
          <a:p>
            <a:r>
              <a:rPr lang="en-US"/>
              <a:t>Ignore “local” (within patch) dynamics</a:t>
            </a:r>
          </a:p>
          <a:p>
            <a:pPr lvl="1"/>
            <a:r>
              <a:rPr lang="en-US"/>
              <a:t>single populations are either at </a:t>
            </a:r>
            <a:r>
              <a:rPr lang="en-US" i="1"/>
              <a:t>N=0</a:t>
            </a:r>
            <a:r>
              <a:rPr lang="en-US"/>
              <a:t> or </a:t>
            </a:r>
            <a:r>
              <a:rPr lang="en-US" i="1"/>
              <a:t>N=K</a:t>
            </a:r>
            <a:r>
              <a:rPr lang="en-US"/>
              <a:t> population size</a:t>
            </a:r>
          </a:p>
          <a:p>
            <a:pPr lvl="1"/>
            <a:r>
              <a:rPr lang="en-US"/>
              <a:t>equilibrium points of logistic equation, ignore dynamics between these points (i.e. </a:t>
            </a:r>
            <a:r>
              <a:rPr lang="en-US" i="1"/>
              <a:t>r</a:t>
            </a:r>
            <a:r>
              <a:rPr lang="en-US"/>
              <a:t>)</a:t>
            </a:r>
          </a:p>
        </p:txBody>
      </p:sp>
      <p:graphicFrame>
        <p:nvGraphicFramePr>
          <p:cNvPr id="29700" name="Object 4"/>
          <p:cNvGraphicFramePr>
            <a:graphicFrameLocks noChangeAspect="1"/>
          </p:cNvGraphicFramePr>
          <p:nvPr/>
        </p:nvGraphicFramePr>
        <p:xfrm>
          <a:off x="1600200" y="4495800"/>
          <a:ext cx="5410200" cy="1860550"/>
        </p:xfrm>
        <a:graphic>
          <a:graphicData uri="http://schemas.openxmlformats.org/presentationml/2006/ole">
            <mc:AlternateContent xmlns:mc="http://schemas.openxmlformats.org/markup-compatibility/2006">
              <mc:Choice xmlns:v="urn:schemas-microsoft-com:vml" Requires="v">
                <p:oleObj spid="_x0000_s21509" name="Equation" r:id="rId3" imgW="1993680" imgH="685800" progId="Equation.3">
                  <p:embed/>
                </p:oleObj>
              </mc:Choice>
              <mc:Fallback>
                <p:oleObj name="Equation" r:id="rId3" imgW="1993680" imgH="6858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4495800"/>
                        <a:ext cx="5410200" cy="1860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85800" y="381000"/>
            <a:ext cx="7772400" cy="762000"/>
          </a:xfrm>
        </p:spPr>
        <p:txBody>
          <a:bodyPr/>
          <a:lstStyle/>
          <a:p>
            <a:r>
              <a:rPr lang="en-US"/>
              <a:t>Immigration-Death (Discrete)</a:t>
            </a:r>
          </a:p>
        </p:txBody>
      </p:sp>
      <p:sp>
        <p:nvSpPr>
          <p:cNvPr id="7171" name="Rectangle 3"/>
          <p:cNvSpPr>
            <a:spLocks noGrp="1" noChangeArrowheads="1"/>
          </p:cNvSpPr>
          <p:nvPr>
            <p:ph type="body" idx="1"/>
          </p:nvPr>
        </p:nvSpPr>
        <p:spPr>
          <a:xfrm>
            <a:off x="685800" y="1447800"/>
            <a:ext cx="7772400" cy="3429000"/>
          </a:xfrm>
        </p:spPr>
        <p:txBody>
          <a:bodyPr/>
          <a:lstStyle/>
          <a:p>
            <a:r>
              <a:rPr lang="en-US"/>
              <a:t>Time “jumps” or steps</a:t>
            </a:r>
          </a:p>
          <a:p>
            <a:pPr lvl="1"/>
            <a:r>
              <a:rPr lang="en-US"/>
              <a:t>N is not defined between steps</a:t>
            </a:r>
          </a:p>
          <a:p>
            <a:r>
              <a:rPr lang="en-US"/>
              <a:t>Immigration &amp; death rates constant</a:t>
            </a:r>
          </a:p>
          <a:p>
            <a:r>
              <a:rPr lang="en-US"/>
              <a:t>Death rate is a proportion</a:t>
            </a:r>
          </a:p>
          <a:p>
            <a:pPr lvl="1"/>
            <a:r>
              <a:rPr lang="en-US"/>
              <a:t>the proportion surviving is (1-  </a:t>
            </a:r>
            <a:r>
              <a:rPr lang="en-US">
                <a:sym typeface="Symbol" pitchFamily="18" charset="2"/>
              </a:rPr>
              <a:t>)</a:t>
            </a:r>
          </a:p>
          <a:p>
            <a:pPr lvl="1"/>
            <a:r>
              <a:rPr lang="en-US">
                <a:sym typeface="Symbol" pitchFamily="18" charset="2"/>
              </a:rPr>
              <a:t>limits: 0     1</a:t>
            </a:r>
          </a:p>
        </p:txBody>
      </p:sp>
      <p:graphicFrame>
        <p:nvGraphicFramePr>
          <p:cNvPr id="115712" name="Object 1024"/>
          <p:cNvGraphicFramePr>
            <a:graphicFrameLocks noChangeAspect="1"/>
          </p:cNvGraphicFramePr>
          <p:nvPr/>
        </p:nvGraphicFramePr>
        <p:xfrm>
          <a:off x="1219200" y="5486400"/>
          <a:ext cx="6934200" cy="801688"/>
        </p:xfrm>
        <a:graphic>
          <a:graphicData uri="http://schemas.openxmlformats.org/presentationml/2006/ole">
            <mc:AlternateContent xmlns:mc="http://schemas.openxmlformats.org/markup-compatibility/2006">
              <mc:Choice xmlns:v="urn:schemas-microsoft-com:vml" Requires="v">
                <p:oleObj spid="_x0000_s2059" name="Equation" r:id="rId4" imgW="2184120" imgH="253800" progId="Equation.3">
                  <p:embed/>
                </p:oleObj>
              </mc:Choice>
              <mc:Fallback>
                <p:oleObj name="Equation" r:id="rId4" imgW="2184120" imgH="25380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9200" y="5486400"/>
                        <a:ext cx="6934200" cy="8016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5713" name="Object 1025"/>
          <p:cNvGraphicFramePr>
            <a:graphicFrameLocks noChangeAspect="1"/>
          </p:cNvGraphicFramePr>
          <p:nvPr/>
        </p:nvGraphicFramePr>
        <p:xfrm>
          <a:off x="5715000" y="3810000"/>
          <a:ext cx="342900" cy="457200"/>
        </p:xfrm>
        <a:graphic>
          <a:graphicData uri="http://schemas.openxmlformats.org/presentationml/2006/ole">
            <mc:AlternateContent xmlns:mc="http://schemas.openxmlformats.org/markup-compatibility/2006">
              <mc:Choice xmlns:v="urn:schemas-microsoft-com:vml" Requires="v">
                <p:oleObj spid="_x0000_s2060" name="Equation" r:id="rId6" imgW="152280" imgH="203040" progId="Equation.3">
                  <p:embed/>
                </p:oleObj>
              </mc:Choice>
              <mc:Fallback>
                <p:oleObj name="Equation" r:id="rId6" imgW="152280" imgH="203040" progId="Equation.3">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15000" y="3810000"/>
                        <a:ext cx="342900"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5714" name="Object 1026"/>
          <p:cNvGraphicFramePr>
            <a:graphicFrameLocks noChangeAspect="1"/>
          </p:cNvGraphicFramePr>
          <p:nvPr/>
        </p:nvGraphicFramePr>
        <p:xfrm>
          <a:off x="2971800" y="4267200"/>
          <a:ext cx="342900" cy="457200"/>
        </p:xfrm>
        <a:graphic>
          <a:graphicData uri="http://schemas.openxmlformats.org/presentationml/2006/ole">
            <mc:AlternateContent xmlns:mc="http://schemas.openxmlformats.org/markup-compatibility/2006">
              <mc:Choice xmlns:v="urn:schemas-microsoft-com:vml" Requires="v">
                <p:oleObj spid="_x0000_s2061" name="Equation" r:id="rId8" imgW="152280" imgH="203040" progId="Equation.3">
                  <p:embed/>
                </p:oleObj>
              </mc:Choice>
              <mc:Fallback>
                <p:oleObj name="Equation" r:id="rId8" imgW="152280" imgH="203040" progId="Equation.3">
                  <p:embed/>
                  <p:pic>
                    <p:nvPicPr>
                      <p:cNvPr id="0"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971800" y="4267200"/>
                        <a:ext cx="342900"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a:xfrm>
            <a:off x="685800" y="838200"/>
            <a:ext cx="7772400" cy="3352800"/>
          </a:xfrm>
        </p:spPr>
        <p:txBody>
          <a:bodyPr>
            <a:normAutofit lnSpcReduction="10000"/>
          </a:bodyPr>
          <a:lstStyle/>
          <a:p>
            <a:r>
              <a:rPr lang="en-US"/>
              <a:t>Let p be the proportion of patches occupied (i.e. where </a:t>
            </a:r>
            <a:r>
              <a:rPr lang="en-US" i="1"/>
              <a:t>N=K</a:t>
            </a:r>
            <a:r>
              <a:rPr lang="en-US"/>
              <a:t>)</a:t>
            </a:r>
          </a:p>
          <a:p>
            <a:pPr lvl="1"/>
            <a:r>
              <a:rPr lang="en-US" i="1"/>
              <a:t>(1-p)</a:t>
            </a:r>
            <a:r>
              <a:rPr lang="en-US"/>
              <a:t> is proportion of empty patches</a:t>
            </a:r>
          </a:p>
          <a:p>
            <a:pPr lvl="1"/>
            <a:r>
              <a:rPr lang="en-US" i="1"/>
              <a:t>a</a:t>
            </a:r>
            <a:r>
              <a:rPr lang="en-US"/>
              <a:t> is rate of extinction (per patch)</a:t>
            </a:r>
          </a:p>
          <a:p>
            <a:pPr lvl="1"/>
            <a:r>
              <a:rPr lang="en-US" i="1"/>
              <a:t>m</a:t>
            </a:r>
            <a:r>
              <a:rPr lang="en-US"/>
              <a:t> is per patch rate of establishment in empty patch and depends on proportion of patches filled (dispersal)</a:t>
            </a:r>
          </a:p>
        </p:txBody>
      </p:sp>
      <p:graphicFrame>
        <p:nvGraphicFramePr>
          <p:cNvPr id="30724" name="Object 4"/>
          <p:cNvGraphicFramePr>
            <a:graphicFrameLocks noChangeAspect="1"/>
          </p:cNvGraphicFramePr>
          <p:nvPr/>
        </p:nvGraphicFramePr>
        <p:xfrm>
          <a:off x="1600200" y="4572000"/>
          <a:ext cx="5262563" cy="1724025"/>
        </p:xfrm>
        <a:graphic>
          <a:graphicData uri="http://schemas.openxmlformats.org/presentationml/2006/ole">
            <mc:AlternateContent xmlns:mc="http://schemas.openxmlformats.org/markup-compatibility/2006">
              <mc:Choice xmlns:v="urn:schemas-microsoft-com:vml" Requires="v">
                <p:oleObj spid="_x0000_s22533" name="Equation" r:id="rId3" imgW="2476440" imgH="812520" progId="Equation.3">
                  <p:embed/>
                </p:oleObj>
              </mc:Choice>
              <mc:Fallback>
                <p:oleObj name="Equation" r:id="rId3" imgW="2476440" imgH="81252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4572000"/>
                        <a:ext cx="5262563" cy="17240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a:t>Model Results</a:t>
            </a:r>
          </a:p>
        </p:txBody>
      </p:sp>
      <p:sp>
        <p:nvSpPr>
          <p:cNvPr id="31747" name="Rectangle 3"/>
          <p:cNvSpPr>
            <a:spLocks noGrp="1" noChangeArrowheads="1"/>
          </p:cNvSpPr>
          <p:nvPr>
            <p:ph type="body" idx="1"/>
          </p:nvPr>
        </p:nvSpPr>
        <p:spPr/>
        <p:txBody>
          <a:bodyPr/>
          <a:lstStyle/>
          <a:p>
            <a:r>
              <a:rPr lang="en-US"/>
              <a:t>Equilibrium only for </a:t>
            </a:r>
            <a:r>
              <a:rPr lang="en-US" i="1"/>
              <a:t>m &gt; a</a:t>
            </a:r>
            <a:endParaRPr lang="en-US"/>
          </a:p>
          <a:p>
            <a:pPr lvl="1"/>
            <a:r>
              <a:rPr lang="en-US"/>
              <a:t>i.e. metapopulation can only exist if local establishment is greater than local extinction</a:t>
            </a:r>
          </a:p>
          <a:p>
            <a:r>
              <a:rPr lang="en-US"/>
              <a:t>Dynamics similar to logistic equation</a:t>
            </a:r>
          </a:p>
        </p:txBody>
      </p:sp>
      <p:graphicFrame>
        <p:nvGraphicFramePr>
          <p:cNvPr id="31748" name="Object 4"/>
          <p:cNvGraphicFramePr>
            <a:graphicFrameLocks noChangeAspect="1"/>
          </p:cNvGraphicFramePr>
          <p:nvPr/>
        </p:nvGraphicFramePr>
        <p:xfrm>
          <a:off x="1520825" y="1403350"/>
          <a:ext cx="6097588" cy="4068763"/>
        </p:xfrm>
        <a:graphic>
          <a:graphicData uri="http://schemas.openxmlformats.org/presentationml/2006/ole">
            <mc:AlternateContent xmlns:mc="http://schemas.openxmlformats.org/markup-compatibility/2006">
              <mc:Choice xmlns:v="urn:schemas-microsoft-com:vml" Requires="v">
                <p:oleObj spid="_x0000_s23560" name="Chart" r:id="rId3" imgW="6096000" imgH="4067282" progId="Excel.Sheet.8">
                  <p:embed followColorScheme="full"/>
                </p:oleObj>
              </mc:Choice>
              <mc:Fallback>
                <p:oleObj name="Chart" r:id="rId3" imgW="6096000" imgH="4067282" progId="Excel.Sheet.8">
                  <p:embed followColorScheme="full"/>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0825" y="1403350"/>
                        <a:ext cx="6097588" cy="40687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1749" name="Object 5"/>
          <p:cNvGraphicFramePr>
            <a:graphicFrameLocks noChangeAspect="1"/>
          </p:cNvGraphicFramePr>
          <p:nvPr/>
        </p:nvGraphicFramePr>
        <p:xfrm>
          <a:off x="2133600" y="5105400"/>
          <a:ext cx="4648200" cy="698500"/>
        </p:xfrm>
        <a:graphic>
          <a:graphicData uri="http://schemas.openxmlformats.org/presentationml/2006/ole">
            <mc:AlternateContent xmlns:mc="http://schemas.openxmlformats.org/markup-compatibility/2006">
              <mc:Choice xmlns:v="urn:schemas-microsoft-com:vml" Requires="v">
                <p:oleObj spid="_x0000_s23561" name="Equation" r:id="rId5" imgW="2019240" imgH="304560" progId="Equation.3">
                  <p:embed/>
                </p:oleObj>
              </mc:Choice>
              <mc:Fallback>
                <p:oleObj name="Equation" r:id="rId5" imgW="2019240" imgH="30456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33600" y="5105400"/>
                        <a:ext cx="4648200" cy="698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2770" name="Object 2"/>
          <p:cNvGraphicFramePr>
            <a:graphicFrameLocks noChangeAspect="1"/>
          </p:cNvGraphicFramePr>
          <p:nvPr/>
        </p:nvGraphicFramePr>
        <p:xfrm>
          <a:off x="762000" y="304800"/>
          <a:ext cx="4572000" cy="2962275"/>
        </p:xfrm>
        <a:graphic>
          <a:graphicData uri="http://schemas.openxmlformats.org/presentationml/2006/ole">
            <mc:AlternateContent xmlns:mc="http://schemas.openxmlformats.org/markup-compatibility/2006">
              <mc:Choice xmlns:v="urn:schemas-microsoft-com:vml" Requires="v">
                <p:oleObj spid="_x0000_s24584" name="Worksheet" r:id="rId3" imgW="3195000" imgH="1901160" progId="Excel.Sheet.8">
                  <p:embed/>
                </p:oleObj>
              </mc:Choice>
              <mc:Fallback>
                <p:oleObj name="Worksheet" r:id="rId3" imgW="3195000" imgH="1901160" progId="Excel.Sheet.8">
                  <p:embed/>
                  <p:pic>
                    <p:nvPicPr>
                      <p:cNvPr id="0" name="Picture 2"/>
                      <p:cNvPicPr>
                        <a:picLocks noRot="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304800"/>
                        <a:ext cx="4572000" cy="2962275"/>
                      </a:xfrm>
                      <a:prstGeom prst="rect">
                        <a:avLst/>
                      </a:prstGeom>
                      <a:noFill/>
                      <a:ln>
                        <a:noFill/>
                      </a:ln>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
                            <a:solidFill>
                              <a:srgbClr val="FFFFFF"/>
                            </a:solidFill>
                            <a:miter lim="800000"/>
                            <a:headEnd/>
                            <a:tailEnd/>
                          </a14:hiddenLine>
                        </a:ext>
                      </a:extLst>
                    </p:spPr>
                  </p:pic>
                </p:oleObj>
              </mc:Fallback>
            </mc:AlternateContent>
          </a:graphicData>
        </a:graphic>
      </p:graphicFrame>
      <p:graphicFrame>
        <p:nvGraphicFramePr>
          <p:cNvPr id="32772" name="Object 4"/>
          <p:cNvGraphicFramePr>
            <a:graphicFrameLocks noChangeAspect="1"/>
          </p:cNvGraphicFramePr>
          <p:nvPr/>
        </p:nvGraphicFramePr>
        <p:xfrm>
          <a:off x="3124200" y="3352800"/>
          <a:ext cx="4953000" cy="3021013"/>
        </p:xfrm>
        <a:graphic>
          <a:graphicData uri="http://schemas.openxmlformats.org/presentationml/2006/ole">
            <mc:AlternateContent xmlns:mc="http://schemas.openxmlformats.org/markup-compatibility/2006">
              <mc:Choice xmlns:v="urn:schemas-microsoft-com:vml" Requires="v">
                <p:oleObj spid="_x0000_s24585" name="Worksheet" r:id="rId5" imgW="3172680" imgH="1935000" progId="Excel.Sheet.8">
                  <p:embed/>
                </p:oleObj>
              </mc:Choice>
              <mc:Fallback>
                <p:oleObj name="Worksheet" r:id="rId5" imgW="3172680" imgH="1935000" progId="Excel.Sheet.8">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24200" y="3352800"/>
                        <a:ext cx="4953000" cy="3021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685800" y="609600"/>
            <a:ext cx="7772400" cy="685800"/>
          </a:xfrm>
        </p:spPr>
        <p:txBody>
          <a:bodyPr>
            <a:normAutofit fontScale="90000"/>
          </a:bodyPr>
          <a:lstStyle/>
          <a:p>
            <a:r>
              <a:rPr lang="en-US"/>
              <a:t>Extinction Rates</a:t>
            </a:r>
          </a:p>
        </p:txBody>
      </p:sp>
      <p:sp>
        <p:nvSpPr>
          <p:cNvPr id="34819" name="Rectangle 3"/>
          <p:cNvSpPr>
            <a:spLocks noGrp="1" noChangeArrowheads="1"/>
          </p:cNvSpPr>
          <p:nvPr>
            <p:ph type="body" idx="1"/>
          </p:nvPr>
        </p:nvSpPr>
        <p:spPr>
          <a:xfrm>
            <a:off x="685800" y="1447800"/>
            <a:ext cx="7772400" cy="4648200"/>
          </a:xfrm>
        </p:spPr>
        <p:txBody>
          <a:bodyPr/>
          <a:lstStyle/>
          <a:p>
            <a:r>
              <a:rPr lang="en-US" dirty="0"/>
              <a:t>Stochastic probability of extinction</a:t>
            </a:r>
          </a:p>
          <a:p>
            <a:pPr lvl="1"/>
            <a:r>
              <a:rPr lang="en-US" dirty="0"/>
              <a:t>disturbance (not related to population size)</a:t>
            </a:r>
          </a:p>
          <a:p>
            <a:pPr lvl="1"/>
            <a:r>
              <a:rPr lang="en-US" dirty="0"/>
              <a:t>demographic (related to population size - the smaller the population the greater the risk of extinction)</a:t>
            </a:r>
          </a:p>
          <a:p>
            <a:r>
              <a:rPr lang="en-US" dirty="0"/>
              <a:t>Appears to decrease with increasing p</a:t>
            </a:r>
          </a:p>
          <a:p>
            <a:r>
              <a:rPr lang="en-US" dirty="0" smtClean="0"/>
              <a:t>Dispersal </a:t>
            </a:r>
            <a:r>
              <a:rPr lang="en-US" dirty="0"/>
              <a:t>occurs all the time, tending to increase small populations</a:t>
            </a:r>
          </a:p>
          <a:p>
            <a:pPr lvl="1"/>
            <a:endParaRPr lang="en-U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685800" y="304800"/>
            <a:ext cx="7772400" cy="914400"/>
          </a:xfrm>
        </p:spPr>
        <p:txBody>
          <a:bodyPr/>
          <a:lstStyle/>
          <a:p>
            <a:r>
              <a:rPr lang="en-US" sz="3600"/>
              <a:t>Model with Decreasing Extinction</a:t>
            </a:r>
            <a:endParaRPr lang="en-US"/>
          </a:p>
        </p:txBody>
      </p:sp>
      <p:sp>
        <p:nvSpPr>
          <p:cNvPr id="35843" name="Rectangle 3"/>
          <p:cNvSpPr>
            <a:spLocks noGrp="1" noChangeArrowheads="1"/>
          </p:cNvSpPr>
          <p:nvPr>
            <p:ph type="body" idx="1"/>
          </p:nvPr>
        </p:nvSpPr>
        <p:spPr>
          <a:xfrm>
            <a:off x="685800" y="1295400"/>
            <a:ext cx="7772400" cy="1981200"/>
          </a:xfrm>
        </p:spPr>
        <p:txBody>
          <a:bodyPr>
            <a:normAutofit lnSpcReduction="10000"/>
          </a:bodyPr>
          <a:lstStyle/>
          <a:p>
            <a:r>
              <a:rPr lang="en-US"/>
              <a:t>Include dependence of local extinction on total patch occupancy</a:t>
            </a:r>
          </a:p>
          <a:p>
            <a:r>
              <a:rPr lang="en-US"/>
              <a:t>Exponential assumption gives implicit equilibrium result with two possibilities</a:t>
            </a:r>
          </a:p>
        </p:txBody>
      </p:sp>
      <p:graphicFrame>
        <p:nvGraphicFramePr>
          <p:cNvPr id="35844" name="Object 4"/>
          <p:cNvGraphicFramePr>
            <a:graphicFrameLocks noChangeAspect="1"/>
          </p:cNvGraphicFramePr>
          <p:nvPr/>
        </p:nvGraphicFramePr>
        <p:xfrm>
          <a:off x="2438400" y="3733800"/>
          <a:ext cx="4464050" cy="2638425"/>
        </p:xfrm>
        <a:graphic>
          <a:graphicData uri="http://schemas.openxmlformats.org/presentationml/2006/ole">
            <mc:AlternateContent xmlns:mc="http://schemas.openxmlformats.org/markup-compatibility/2006">
              <mc:Choice xmlns:v="urn:schemas-microsoft-com:vml" Requires="v">
                <p:oleObj spid="_x0000_s25605" name="Equation" r:id="rId3" imgW="1676160" imgH="990360" progId="Equation.3">
                  <p:embed/>
                </p:oleObj>
              </mc:Choice>
              <mc:Fallback>
                <p:oleObj name="Equation" r:id="rId3" imgW="1676160" imgH="99036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8400" y="3733800"/>
                        <a:ext cx="4464050" cy="2638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890" name="Object 2"/>
          <p:cNvGraphicFramePr>
            <a:graphicFrameLocks noChangeAspect="1"/>
          </p:cNvGraphicFramePr>
          <p:nvPr/>
        </p:nvGraphicFramePr>
        <p:xfrm>
          <a:off x="762000" y="533400"/>
          <a:ext cx="4572000" cy="2867025"/>
        </p:xfrm>
        <a:graphic>
          <a:graphicData uri="http://schemas.openxmlformats.org/presentationml/2006/ole">
            <mc:AlternateContent xmlns:mc="http://schemas.openxmlformats.org/markup-compatibility/2006">
              <mc:Choice xmlns:v="urn:schemas-microsoft-com:vml" Requires="v">
                <p:oleObj spid="_x0000_s26632" name="Worksheet" r:id="rId3" imgW="3588840" imgH="2250000" progId="Excel.Sheet.8">
                  <p:embed/>
                </p:oleObj>
              </mc:Choice>
              <mc:Fallback>
                <p:oleObj name="Worksheet" r:id="rId3" imgW="3588840" imgH="2250000" progId="Excel.Sheet.8">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533400"/>
                        <a:ext cx="4572000" cy="2867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7891" name="Object 3"/>
          <p:cNvGraphicFramePr>
            <a:graphicFrameLocks noChangeAspect="1"/>
          </p:cNvGraphicFramePr>
          <p:nvPr/>
        </p:nvGraphicFramePr>
        <p:xfrm>
          <a:off x="3657600" y="3505200"/>
          <a:ext cx="4767263" cy="3016250"/>
        </p:xfrm>
        <a:graphic>
          <a:graphicData uri="http://schemas.openxmlformats.org/presentationml/2006/ole">
            <mc:AlternateContent xmlns:mc="http://schemas.openxmlformats.org/markup-compatibility/2006">
              <mc:Choice xmlns:v="urn:schemas-microsoft-com:vml" Requires="v">
                <p:oleObj spid="_x0000_s26633" name="Worksheet" r:id="rId5" imgW="3521160" imgH="2227680" progId="Excel.Sheet.8">
                  <p:embed/>
                </p:oleObj>
              </mc:Choice>
              <mc:Fallback>
                <p:oleObj name="Worksheet" r:id="rId5" imgW="3521160" imgH="2227680" progId="Excel.Sheet.8">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57600" y="3505200"/>
                        <a:ext cx="4767263" cy="301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6867" name="Object 3"/>
          <p:cNvGraphicFramePr>
            <a:graphicFrameLocks noChangeAspect="1"/>
          </p:cNvGraphicFramePr>
          <p:nvPr/>
        </p:nvGraphicFramePr>
        <p:xfrm>
          <a:off x="762000" y="533400"/>
          <a:ext cx="4648200" cy="2914650"/>
        </p:xfrm>
        <a:graphic>
          <a:graphicData uri="http://schemas.openxmlformats.org/presentationml/2006/ole">
            <mc:AlternateContent xmlns:mc="http://schemas.openxmlformats.org/markup-compatibility/2006">
              <mc:Choice xmlns:v="urn:schemas-microsoft-com:vml" Requires="v">
                <p:oleObj spid="_x0000_s27656" name="Worksheet" r:id="rId3" imgW="3588840" imgH="2250000" progId="Excel.Sheet.8">
                  <p:embed/>
                </p:oleObj>
              </mc:Choice>
              <mc:Fallback>
                <p:oleObj name="Worksheet" r:id="rId3" imgW="3588840" imgH="2250000" progId="Excel.Sheet.8">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533400"/>
                        <a:ext cx="4648200" cy="2914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6868" name="Object 4"/>
          <p:cNvGraphicFramePr>
            <a:graphicFrameLocks noChangeAspect="1"/>
          </p:cNvGraphicFramePr>
          <p:nvPr/>
        </p:nvGraphicFramePr>
        <p:xfrm>
          <a:off x="3733800" y="3657600"/>
          <a:ext cx="4495800" cy="2843213"/>
        </p:xfrm>
        <a:graphic>
          <a:graphicData uri="http://schemas.openxmlformats.org/presentationml/2006/ole">
            <mc:AlternateContent xmlns:mc="http://schemas.openxmlformats.org/markup-compatibility/2006">
              <mc:Choice xmlns:v="urn:schemas-microsoft-com:vml" Requires="v">
                <p:oleObj spid="_x0000_s27657" name="Worksheet" r:id="rId5" imgW="3521160" imgH="2227680" progId="Excel.Sheet.8">
                  <p:embed/>
                </p:oleObj>
              </mc:Choice>
              <mc:Fallback>
                <p:oleObj name="Worksheet" r:id="rId5" imgW="3521160" imgH="2227680" progId="Excel.Sheet.8">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33800" y="3657600"/>
                        <a:ext cx="4495800" cy="2843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7"/>
          <p:cNvGrpSpPr>
            <a:grpSpLocks/>
          </p:cNvGrpSpPr>
          <p:nvPr/>
        </p:nvGrpSpPr>
        <p:grpSpPr bwMode="auto">
          <a:xfrm>
            <a:off x="611188" y="188913"/>
            <a:ext cx="6732587" cy="2160587"/>
            <a:chOff x="385" y="119"/>
            <a:chExt cx="4241" cy="1361"/>
          </a:xfrm>
        </p:grpSpPr>
        <p:grpSp>
          <p:nvGrpSpPr>
            <p:cNvPr id="3" name="Group 9"/>
            <p:cNvGrpSpPr>
              <a:grpSpLocks/>
            </p:cNvGrpSpPr>
            <p:nvPr/>
          </p:nvGrpSpPr>
          <p:grpSpPr bwMode="auto">
            <a:xfrm>
              <a:off x="887" y="119"/>
              <a:ext cx="3428" cy="1361"/>
              <a:chOff x="657" y="799"/>
              <a:chExt cx="3584" cy="2276"/>
            </a:xfrm>
          </p:grpSpPr>
          <p:sp>
            <p:nvSpPr>
              <p:cNvPr id="105478" name="Line 6"/>
              <p:cNvSpPr>
                <a:spLocks noChangeShapeType="1"/>
              </p:cNvSpPr>
              <p:nvPr/>
            </p:nvSpPr>
            <p:spPr bwMode="auto">
              <a:xfrm flipV="1">
                <a:off x="657" y="799"/>
                <a:ext cx="0" cy="2268"/>
              </a:xfrm>
              <a:prstGeom prst="line">
                <a:avLst/>
              </a:prstGeom>
              <a:noFill/>
              <a:ln w="25400">
                <a:solidFill>
                  <a:schemeClr val="tx1"/>
                </a:solidFill>
                <a:round/>
                <a:headEnd/>
                <a:tailEnd/>
              </a:ln>
              <a:effectLst/>
            </p:spPr>
            <p:txBody>
              <a:bodyPr anchor="ctr"/>
              <a:lstStyle/>
              <a:p>
                <a:endParaRPr lang="en-GB"/>
              </a:p>
            </p:txBody>
          </p:sp>
          <p:sp>
            <p:nvSpPr>
              <p:cNvPr id="105479" name="Line 7"/>
              <p:cNvSpPr>
                <a:spLocks noChangeShapeType="1"/>
              </p:cNvSpPr>
              <p:nvPr/>
            </p:nvSpPr>
            <p:spPr bwMode="auto">
              <a:xfrm>
                <a:off x="657" y="2341"/>
                <a:ext cx="3584" cy="0"/>
              </a:xfrm>
              <a:prstGeom prst="line">
                <a:avLst/>
              </a:prstGeom>
              <a:noFill/>
              <a:ln w="25400">
                <a:solidFill>
                  <a:schemeClr val="tx1"/>
                </a:solidFill>
                <a:round/>
                <a:headEnd/>
                <a:tailEnd/>
              </a:ln>
              <a:effectLst/>
            </p:spPr>
            <p:txBody>
              <a:bodyPr anchor="ctr"/>
              <a:lstStyle/>
              <a:p>
                <a:endParaRPr lang="en-GB"/>
              </a:p>
            </p:txBody>
          </p:sp>
          <p:cxnSp>
            <p:nvCxnSpPr>
              <p:cNvPr id="105480" name="AutoShape 8"/>
              <p:cNvCxnSpPr>
                <a:cxnSpLocks noChangeShapeType="1"/>
                <a:stCxn id="105478" idx="0"/>
                <a:endCxn id="105479" idx="1"/>
              </p:cNvCxnSpPr>
              <p:nvPr/>
            </p:nvCxnSpPr>
            <p:spPr bwMode="auto">
              <a:xfrm rot="5400000" flipH="1" flipV="1">
                <a:off x="2086" y="920"/>
                <a:ext cx="726" cy="3584"/>
              </a:xfrm>
              <a:prstGeom prst="curvedConnector3">
                <a:avLst>
                  <a:gd name="adj1" fmla="val 226856"/>
                </a:avLst>
              </a:prstGeom>
              <a:noFill/>
              <a:ln w="25400">
                <a:solidFill>
                  <a:schemeClr val="tx1"/>
                </a:solidFill>
                <a:round/>
                <a:headEnd/>
                <a:tailEnd/>
              </a:ln>
              <a:effectLst/>
            </p:spPr>
          </p:cxnSp>
        </p:grpSp>
        <p:graphicFrame>
          <p:nvGraphicFramePr>
            <p:cNvPr id="105482" name="Object 10"/>
            <p:cNvGraphicFramePr>
              <a:graphicFrameLocks noChangeAspect="1"/>
            </p:cNvGraphicFramePr>
            <p:nvPr/>
          </p:nvGraphicFramePr>
          <p:xfrm>
            <a:off x="385" y="526"/>
            <a:ext cx="362" cy="488"/>
          </p:xfrm>
          <a:graphic>
            <a:graphicData uri="http://schemas.openxmlformats.org/presentationml/2006/ole">
              <mc:AlternateContent xmlns:mc="http://schemas.openxmlformats.org/markup-compatibility/2006">
                <mc:Choice xmlns:v="urn:schemas-microsoft-com:vml" Requires="v">
                  <p:oleObj spid="_x0000_s38923" name="Equation" r:id="rId3" imgW="228600" imgH="393480" progId="Equation.3">
                    <p:embed/>
                  </p:oleObj>
                </mc:Choice>
                <mc:Fallback>
                  <p:oleObj name="Equation" r:id="rId3" imgW="228600" imgH="39348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 y="526"/>
                          <a:ext cx="362" cy="4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5485" name="Object 13"/>
            <p:cNvGraphicFramePr>
              <a:graphicFrameLocks noChangeAspect="1"/>
            </p:cNvGraphicFramePr>
            <p:nvPr/>
          </p:nvGraphicFramePr>
          <p:xfrm>
            <a:off x="2480" y="1123"/>
            <a:ext cx="324" cy="276"/>
          </p:xfrm>
          <a:graphic>
            <a:graphicData uri="http://schemas.openxmlformats.org/presentationml/2006/ole">
              <mc:AlternateContent xmlns:mc="http://schemas.openxmlformats.org/markup-compatibility/2006">
                <mc:Choice xmlns:v="urn:schemas-microsoft-com:vml" Requires="v">
                  <p:oleObj spid="_x0000_s38924" name="Equation" r:id="rId5" imgW="152280" imgH="164880" progId="Equation.3">
                    <p:embed/>
                  </p:oleObj>
                </mc:Choice>
                <mc:Fallback>
                  <p:oleObj name="Equation" r:id="rId5" imgW="152280" imgH="16488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80" y="1123"/>
                          <a:ext cx="324" cy="27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5488" name="Line 16"/>
            <p:cNvSpPr>
              <a:spLocks noChangeShapeType="1"/>
            </p:cNvSpPr>
            <p:nvPr/>
          </p:nvSpPr>
          <p:spPr bwMode="auto">
            <a:xfrm>
              <a:off x="887" y="1041"/>
              <a:ext cx="3739" cy="0"/>
            </a:xfrm>
            <a:prstGeom prst="line">
              <a:avLst/>
            </a:prstGeom>
            <a:noFill/>
            <a:ln w="25400">
              <a:solidFill>
                <a:schemeClr val="tx1"/>
              </a:solidFill>
              <a:round/>
              <a:headEnd/>
              <a:tailEnd/>
            </a:ln>
            <a:effectLst/>
          </p:spPr>
          <p:txBody>
            <a:bodyPr anchor="ctr"/>
            <a:lstStyle/>
            <a:p>
              <a:endParaRPr lang="en-GB"/>
            </a:p>
          </p:txBody>
        </p:sp>
        <p:sp>
          <p:nvSpPr>
            <p:cNvPr id="105489" name="Line 17"/>
            <p:cNvSpPr>
              <a:spLocks noChangeShapeType="1"/>
            </p:cNvSpPr>
            <p:nvPr/>
          </p:nvSpPr>
          <p:spPr bwMode="auto">
            <a:xfrm flipH="1">
              <a:off x="4384" y="960"/>
              <a:ext cx="242" cy="0"/>
            </a:xfrm>
            <a:prstGeom prst="line">
              <a:avLst/>
            </a:prstGeom>
            <a:noFill/>
            <a:ln w="25400">
              <a:solidFill>
                <a:schemeClr val="tx1"/>
              </a:solidFill>
              <a:round/>
              <a:headEnd/>
              <a:tailEnd type="triangle" w="med" len="med"/>
            </a:ln>
            <a:effectLst/>
          </p:spPr>
          <p:txBody>
            <a:bodyPr anchor="ctr"/>
            <a:lstStyle/>
            <a:p>
              <a:endParaRPr lang="en-GB"/>
            </a:p>
          </p:txBody>
        </p:sp>
        <p:sp>
          <p:nvSpPr>
            <p:cNvPr id="105490" name="Line 18"/>
            <p:cNvSpPr>
              <a:spLocks noChangeShapeType="1"/>
            </p:cNvSpPr>
            <p:nvPr/>
          </p:nvSpPr>
          <p:spPr bwMode="auto">
            <a:xfrm>
              <a:off x="3864" y="960"/>
              <a:ext cx="242" cy="0"/>
            </a:xfrm>
            <a:prstGeom prst="line">
              <a:avLst/>
            </a:prstGeom>
            <a:noFill/>
            <a:ln w="25400">
              <a:solidFill>
                <a:schemeClr val="tx1"/>
              </a:solidFill>
              <a:round/>
              <a:headEnd/>
              <a:tailEnd type="triangle" w="med" len="med"/>
            </a:ln>
            <a:effectLst/>
          </p:spPr>
          <p:txBody>
            <a:bodyPr anchor="ctr"/>
            <a:lstStyle/>
            <a:p>
              <a:endParaRPr lang="en-GB"/>
            </a:p>
          </p:txBody>
        </p:sp>
        <p:sp>
          <p:nvSpPr>
            <p:cNvPr id="105491" name="Line 19"/>
            <p:cNvSpPr>
              <a:spLocks noChangeShapeType="1"/>
            </p:cNvSpPr>
            <p:nvPr/>
          </p:nvSpPr>
          <p:spPr bwMode="auto">
            <a:xfrm>
              <a:off x="1371" y="960"/>
              <a:ext cx="242" cy="0"/>
            </a:xfrm>
            <a:prstGeom prst="line">
              <a:avLst/>
            </a:prstGeom>
            <a:noFill/>
            <a:ln w="25400">
              <a:solidFill>
                <a:schemeClr val="tx1"/>
              </a:solidFill>
              <a:round/>
              <a:headEnd/>
              <a:tailEnd type="triangle" w="med" len="med"/>
            </a:ln>
            <a:effectLst/>
          </p:spPr>
          <p:txBody>
            <a:bodyPr anchor="ctr"/>
            <a:lstStyle/>
            <a:p>
              <a:endParaRPr lang="en-GB"/>
            </a:p>
          </p:txBody>
        </p:sp>
        <p:sp>
          <p:nvSpPr>
            <p:cNvPr id="105492" name="Line 20"/>
            <p:cNvSpPr>
              <a:spLocks noChangeShapeType="1"/>
            </p:cNvSpPr>
            <p:nvPr/>
          </p:nvSpPr>
          <p:spPr bwMode="auto">
            <a:xfrm flipH="1">
              <a:off x="904" y="960"/>
              <a:ext cx="242" cy="0"/>
            </a:xfrm>
            <a:prstGeom prst="line">
              <a:avLst/>
            </a:prstGeom>
            <a:noFill/>
            <a:ln w="25400">
              <a:solidFill>
                <a:schemeClr val="tx1"/>
              </a:solidFill>
              <a:round/>
              <a:headEnd/>
              <a:tailEnd type="triangle" w="med" len="med"/>
            </a:ln>
            <a:effectLst/>
          </p:spPr>
          <p:txBody>
            <a:bodyPr anchor="ctr"/>
            <a:lstStyle/>
            <a:p>
              <a:endParaRPr lang="en-GB"/>
            </a:p>
          </p:txBody>
        </p:sp>
        <p:graphicFrame>
          <p:nvGraphicFramePr>
            <p:cNvPr id="105494" name="Object 22"/>
            <p:cNvGraphicFramePr>
              <a:graphicFrameLocks noChangeAspect="1"/>
            </p:cNvGraphicFramePr>
            <p:nvPr/>
          </p:nvGraphicFramePr>
          <p:xfrm>
            <a:off x="1095" y="1041"/>
            <a:ext cx="496" cy="259"/>
          </p:xfrm>
          <a:graphic>
            <a:graphicData uri="http://schemas.openxmlformats.org/presentationml/2006/ole">
              <mc:AlternateContent xmlns:mc="http://schemas.openxmlformats.org/markup-compatibility/2006">
                <mc:Choice xmlns:v="urn:schemas-microsoft-com:vml" Requires="v">
                  <p:oleObj spid="_x0000_s38925" name="Equation" r:id="rId7" imgW="228600" imgH="203040" progId="Equation.3">
                    <p:embed/>
                  </p:oleObj>
                </mc:Choice>
                <mc:Fallback>
                  <p:oleObj name="Equation" r:id="rId7" imgW="228600" imgH="203040" progId="Equation.3">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95" y="1041"/>
                          <a:ext cx="496" cy="25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105498" name="Text Box 26"/>
          <p:cNvSpPr txBox="1">
            <a:spLocks noChangeArrowheads="1"/>
          </p:cNvSpPr>
          <p:nvPr/>
        </p:nvSpPr>
        <p:spPr bwMode="auto">
          <a:xfrm>
            <a:off x="0" y="2349500"/>
            <a:ext cx="9202738" cy="4359275"/>
          </a:xfrm>
          <a:prstGeom prst="rect">
            <a:avLst/>
          </a:prstGeom>
          <a:noFill/>
          <a:ln w="9525">
            <a:noFill/>
            <a:miter lim="800000"/>
            <a:headEnd/>
            <a:tailEnd/>
          </a:ln>
          <a:effectLst/>
        </p:spPr>
        <p:txBody>
          <a:bodyPr wrap="none">
            <a:spAutoFit/>
          </a:bodyPr>
          <a:lstStyle/>
          <a:p>
            <a:pPr algn="l"/>
            <a:r>
              <a:rPr lang="en-GB" sz="2000">
                <a:latin typeface="Comic Sans MS" pitchFamily="66" charset="0"/>
              </a:rPr>
              <a:t>Decreasing probability of extinction with increasing proportion of patches</a:t>
            </a:r>
          </a:p>
          <a:p>
            <a:pPr algn="l"/>
            <a:r>
              <a:rPr lang="en-GB" sz="2000">
                <a:latin typeface="Comic Sans MS" pitchFamily="66" charset="0"/>
              </a:rPr>
              <a:t>occupied is an example of </a:t>
            </a:r>
            <a:r>
              <a:rPr lang="en-GB" sz="2000" i="1">
                <a:latin typeface="Comic Sans MS" pitchFamily="66" charset="0"/>
              </a:rPr>
              <a:t>positive</a:t>
            </a:r>
            <a:r>
              <a:rPr lang="en-GB" sz="2000">
                <a:latin typeface="Comic Sans MS" pitchFamily="66" charset="0"/>
              </a:rPr>
              <a:t> density-dependence. The effect here is</a:t>
            </a:r>
          </a:p>
          <a:p>
            <a:pPr algn="l"/>
            <a:r>
              <a:rPr lang="en-GB" sz="2000">
                <a:latin typeface="Comic Sans MS" pitchFamily="66" charset="0"/>
              </a:rPr>
              <a:t>to create a </a:t>
            </a:r>
            <a:r>
              <a:rPr lang="en-GB" sz="2000" i="1">
                <a:latin typeface="Comic Sans MS" pitchFamily="66" charset="0"/>
              </a:rPr>
              <a:t>threshold</a:t>
            </a:r>
            <a:r>
              <a:rPr lang="en-GB" sz="2000">
                <a:latin typeface="Comic Sans MS" pitchFamily="66" charset="0"/>
              </a:rPr>
              <a:t> proportion of patches that need to be occupied to</a:t>
            </a:r>
          </a:p>
          <a:p>
            <a:pPr algn="l"/>
            <a:r>
              <a:rPr lang="en-GB" sz="2000">
                <a:latin typeface="Comic Sans MS" pitchFamily="66" charset="0"/>
              </a:rPr>
              <a:t>avoid metapopulation extinction.</a:t>
            </a:r>
          </a:p>
          <a:p>
            <a:pPr algn="l"/>
            <a:endParaRPr lang="en-GB" sz="2000">
              <a:latin typeface="Comic Sans MS" pitchFamily="66" charset="0"/>
            </a:endParaRPr>
          </a:p>
          <a:p>
            <a:pPr algn="l"/>
            <a:r>
              <a:rPr lang="en-GB" sz="2000">
                <a:latin typeface="Comic Sans MS" pitchFamily="66" charset="0"/>
              </a:rPr>
              <a:t>If the metapopulation level effect is due to negative </a:t>
            </a:r>
            <a:r>
              <a:rPr lang="en-GB" sz="2000" i="1">
                <a:latin typeface="Comic Sans MS" pitchFamily="66" charset="0"/>
              </a:rPr>
              <a:t>per patch</a:t>
            </a:r>
            <a:r>
              <a:rPr lang="en-GB" sz="2000">
                <a:latin typeface="Comic Sans MS" pitchFamily="66" charset="0"/>
              </a:rPr>
              <a:t> rate of</a:t>
            </a:r>
          </a:p>
          <a:p>
            <a:pPr algn="l"/>
            <a:r>
              <a:rPr lang="en-GB" sz="2000">
                <a:latin typeface="Comic Sans MS" pitchFamily="66" charset="0"/>
              </a:rPr>
              <a:t>change of patch occupancy at low </a:t>
            </a:r>
            <a:r>
              <a:rPr lang="en-GB" sz="2000" i="1">
                <a:latin typeface="Comic Sans MS" pitchFamily="66" charset="0"/>
              </a:rPr>
              <a:t>p</a:t>
            </a:r>
            <a:r>
              <a:rPr lang="en-GB" sz="2000">
                <a:latin typeface="Comic Sans MS" pitchFamily="66" charset="0"/>
              </a:rPr>
              <a:t>, then this is called a metapopulation</a:t>
            </a:r>
          </a:p>
          <a:p>
            <a:pPr algn="l"/>
            <a:r>
              <a:rPr lang="en-GB" sz="2000">
                <a:latin typeface="Comic Sans MS" pitchFamily="66" charset="0"/>
              </a:rPr>
              <a:t>‘Allee effect’ (Amarasekare 1998. Allee effects in metapopulation dynamics.</a:t>
            </a:r>
          </a:p>
          <a:p>
            <a:pPr algn="l"/>
            <a:r>
              <a:rPr lang="en-GB" sz="2000" i="1">
                <a:latin typeface="Comic Sans MS" pitchFamily="66" charset="0"/>
              </a:rPr>
              <a:t>American Naturalist</a:t>
            </a:r>
            <a:r>
              <a:rPr lang="en-GB" sz="2000">
                <a:latin typeface="Comic Sans MS" pitchFamily="66" charset="0"/>
              </a:rPr>
              <a:t>. 152). Just as the Levin’s model can be thought of as</a:t>
            </a:r>
          </a:p>
          <a:p>
            <a:pPr algn="l"/>
            <a:r>
              <a:rPr lang="en-GB" sz="2000">
                <a:latin typeface="Comic Sans MS" pitchFamily="66" charset="0"/>
              </a:rPr>
              <a:t>analogous to the logistic model of population growth rate, if the </a:t>
            </a:r>
            <a:r>
              <a:rPr lang="en-GB" sz="2000" i="1">
                <a:latin typeface="Comic Sans MS" pitchFamily="66" charset="0"/>
              </a:rPr>
              <a:t>per capita</a:t>
            </a:r>
            <a:endParaRPr lang="en-GB" sz="2000">
              <a:latin typeface="Comic Sans MS" pitchFamily="66" charset="0"/>
            </a:endParaRPr>
          </a:p>
          <a:p>
            <a:pPr algn="l"/>
            <a:r>
              <a:rPr lang="en-GB" sz="2000">
                <a:latin typeface="Comic Sans MS" pitchFamily="66" charset="0"/>
              </a:rPr>
              <a:t>population growth rate becomes negative at small population size, this</a:t>
            </a:r>
          </a:p>
          <a:p>
            <a:pPr algn="l"/>
            <a:r>
              <a:rPr lang="en-GB" sz="2000">
                <a:latin typeface="Comic Sans MS" pitchFamily="66" charset="0"/>
              </a:rPr>
              <a:t>creates a </a:t>
            </a:r>
            <a:r>
              <a:rPr lang="en-GB" sz="2000" i="1">
                <a:latin typeface="Comic Sans MS" pitchFamily="66" charset="0"/>
              </a:rPr>
              <a:t>threshold</a:t>
            </a:r>
            <a:r>
              <a:rPr lang="en-GB" sz="2000">
                <a:latin typeface="Comic Sans MS" pitchFamily="66" charset="0"/>
              </a:rPr>
              <a:t> population size, below which extinction results</a:t>
            </a:r>
          </a:p>
          <a:p>
            <a:pPr algn="l"/>
            <a:r>
              <a:rPr lang="en-GB" sz="2000">
                <a:latin typeface="Comic Sans MS" pitchFamily="66" charset="0"/>
              </a:rPr>
              <a:t>– a phenomenon known as the Allee effect (Stephens et al. 1999. What is</a:t>
            </a:r>
          </a:p>
          <a:p>
            <a:pPr algn="l"/>
            <a:r>
              <a:rPr lang="en-GB" sz="2000">
                <a:latin typeface="Comic Sans MS" pitchFamily="66" charset="0"/>
              </a:rPr>
              <a:t>the Allee effect? </a:t>
            </a:r>
            <a:r>
              <a:rPr lang="en-GB" sz="2000" i="1">
                <a:latin typeface="Comic Sans MS" pitchFamily="66" charset="0"/>
              </a:rPr>
              <a:t>Oikos</a:t>
            </a:r>
            <a:r>
              <a:rPr lang="en-GB" sz="2000">
                <a:latin typeface="Comic Sans MS" pitchFamily="66" charset="0"/>
              </a:rPr>
              <a:t>. 87, 185-190).</a:t>
            </a:r>
            <a:endParaRPr lang="en-GB" sz="2000" i="1">
              <a:latin typeface="Comic Sans MS" pitchFamily="66" charset="0"/>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a:t>Patches as “Networks”</a:t>
            </a:r>
          </a:p>
        </p:txBody>
      </p:sp>
      <p:sp>
        <p:nvSpPr>
          <p:cNvPr id="38915" name="Rectangle 3"/>
          <p:cNvSpPr>
            <a:spLocks noGrp="1" noChangeArrowheads="1"/>
          </p:cNvSpPr>
          <p:nvPr>
            <p:ph type="body" idx="1"/>
          </p:nvPr>
        </p:nvSpPr>
        <p:spPr>
          <a:xfrm>
            <a:off x="685800" y="1981200"/>
            <a:ext cx="7772400" cy="2286000"/>
          </a:xfrm>
        </p:spPr>
        <p:txBody>
          <a:bodyPr/>
          <a:lstStyle/>
          <a:p>
            <a:r>
              <a:rPr lang="en-US"/>
              <a:t>Simplest models have all patches equally connected</a:t>
            </a:r>
          </a:p>
          <a:p>
            <a:r>
              <a:rPr lang="en-US"/>
              <a:t>But patches may be connected as networks, for example:</a:t>
            </a:r>
          </a:p>
        </p:txBody>
      </p:sp>
      <p:graphicFrame>
        <p:nvGraphicFramePr>
          <p:cNvPr id="38916" name="Object 4"/>
          <p:cNvGraphicFramePr>
            <a:graphicFrameLocks noChangeAspect="1"/>
          </p:cNvGraphicFramePr>
          <p:nvPr/>
        </p:nvGraphicFramePr>
        <p:xfrm>
          <a:off x="3124200" y="4419600"/>
          <a:ext cx="2743200" cy="1828800"/>
        </p:xfrm>
        <a:graphic>
          <a:graphicData uri="http://schemas.openxmlformats.org/presentationml/2006/ole">
            <mc:AlternateContent xmlns:mc="http://schemas.openxmlformats.org/markup-compatibility/2006">
              <mc:Choice xmlns:v="urn:schemas-microsoft-com:vml" Requires="v">
                <p:oleObj spid="_x0000_s28677" name="Picture" r:id="rId3" imgW="2743200" imgH="1828800" progId="Word.Picture.8">
                  <p:embed/>
                </p:oleObj>
              </mc:Choice>
              <mc:Fallback>
                <p:oleObj name="Picture" r:id="rId3" imgW="2743200" imgH="1828800" progId="Word.Picture.8">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4200" y="4419600"/>
                        <a:ext cx="2743200" cy="1828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a:t>Networks in Matrix Format</a:t>
            </a:r>
          </a:p>
        </p:txBody>
      </p:sp>
      <p:sp>
        <p:nvSpPr>
          <p:cNvPr id="39939" name="Rectangle 3"/>
          <p:cNvSpPr>
            <a:spLocks noGrp="1" noChangeArrowheads="1"/>
          </p:cNvSpPr>
          <p:nvPr>
            <p:ph type="body" idx="1"/>
          </p:nvPr>
        </p:nvSpPr>
        <p:spPr>
          <a:xfrm>
            <a:off x="685800" y="1981200"/>
            <a:ext cx="7772400" cy="1143000"/>
          </a:xfrm>
        </p:spPr>
        <p:txBody>
          <a:bodyPr/>
          <a:lstStyle/>
          <a:p>
            <a:r>
              <a:rPr lang="en-US"/>
              <a:t>This can be written as a matrix of (direct) connections:</a:t>
            </a:r>
          </a:p>
        </p:txBody>
      </p:sp>
      <p:graphicFrame>
        <p:nvGraphicFramePr>
          <p:cNvPr id="39940" name="Object 4"/>
          <p:cNvGraphicFramePr>
            <a:graphicFrameLocks noChangeAspect="1"/>
          </p:cNvGraphicFramePr>
          <p:nvPr/>
        </p:nvGraphicFramePr>
        <p:xfrm>
          <a:off x="2817813" y="3505200"/>
          <a:ext cx="2794000" cy="2209800"/>
        </p:xfrm>
        <a:graphic>
          <a:graphicData uri="http://schemas.openxmlformats.org/presentationml/2006/ole">
            <mc:AlternateContent xmlns:mc="http://schemas.openxmlformats.org/markup-compatibility/2006">
              <mc:Choice xmlns:v="urn:schemas-microsoft-com:vml" Requires="v">
                <p:oleObj spid="_x0000_s29701" name="Equation" r:id="rId3" imgW="1155600" imgH="914400" progId="Equation.3">
                  <p:embed/>
                </p:oleObj>
              </mc:Choice>
              <mc:Fallback>
                <p:oleObj name="Equation" r:id="rId3" imgW="1155600" imgH="9144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7813" y="3505200"/>
                        <a:ext cx="2794000" cy="2209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85800" y="381000"/>
            <a:ext cx="7772400" cy="914400"/>
          </a:xfrm>
        </p:spPr>
        <p:txBody>
          <a:bodyPr/>
          <a:lstStyle/>
          <a:p>
            <a:r>
              <a:rPr lang="en-US" sz="3600"/>
              <a:t>Immigration-Death (Continuous)</a:t>
            </a:r>
            <a:endParaRPr lang="en-US"/>
          </a:p>
        </p:txBody>
      </p:sp>
      <p:graphicFrame>
        <p:nvGraphicFramePr>
          <p:cNvPr id="116736" name="Object 1024"/>
          <p:cNvGraphicFramePr>
            <a:graphicFrameLocks noChangeAspect="1"/>
          </p:cNvGraphicFramePr>
          <p:nvPr/>
        </p:nvGraphicFramePr>
        <p:xfrm>
          <a:off x="4648200" y="4597400"/>
          <a:ext cx="3733800" cy="1671638"/>
        </p:xfrm>
        <a:graphic>
          <a:graphicData uri="http://schemas.openxmlformats.org/presentationml/2006/ole">
            <mc:AlternateContent xmlns:mc="http://schemas.openxmlformats.org/markup-compatibility/2006">
              <mc:Choice xmlns:v="urn:schemas-microsoft-com:vml" Requires="v">
                <p:oleObj spid="_x0000_s3077" name="Equation" r:id="rId4" imgW="876240" imgH="393480" progId="Equation.3">
                  <p:embed/>
                </p:oleObj>
              </mc:Choice>
              <mc:Fallback>
                <p:oleObj name="Equation" r:id="rId4" imgW="876240" imgH="39348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8200" y="4597400"/>
                        <a:ext cx="3733800" cy="16716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149" name="Rectangle 5"/>
          <p:cNvSpPr>
            <a:spLocks noGrp="1" noChangeArrowheads="1"/>
          </p:cNvSpPr>
          <p:nvPr>
            <p:ph type="body" idx="1"/>
          </p:nvPr>
        </p:nvSpPr>
        <p:spPr>
          <a:xfrm>
            <a:off x="685800" y="1447800"/>
            <a:ext cx="7772400" cy="2895600"/>
          </a:xfrm>
          <a:noFill/>
          <a:ln/>
        </p:spPr>
        <p:txBody>
          <a:bodyPr>
            <a:normAutofit lnSpcReduction="10000"/>
          </a:bodyPr>
          <a:lstStyle/>
          <a:p>
            <a:r>
              <a:rPr lang="en-US"/>
              <a:t>Re-expressed in continuous time</a:t>
            </a:r>
          </a:p>
          <a:p>
            <a:pPr lvl="1"/>
            <a:r>
              <a:rPr lang="en-US"/>
              <a:t>N defined for all times</a:t>
            </a:r>
          </a:p>
          <a:p>
            <a:r>
              <a:rPr lang="en-US"/>
              <a:t>Death rate is a </a:t>
            </a:r>
            <a:r>
              <a:rPr lang="en-US" i="1"/>
              <a:t>per capita</a:t>
            </a:r>
            <a:r>
              <a:rPr lang="en-US"/>
              <a:t> rate</a:t>
            </a:r>
          </a:p>
          <a:p>
            <a:pPr lvl="1"/>
            <a:r>
              <a:rPr lang="en-US"/>
              <a:t>the proportion surviving a period of time, T, is exp(-</a:t>
            </a:r>
            <a:r>
              <a:rPr lang="en-US">
                <a:sym typeface="Symbol" pitchFamily="18" charset="2"/>
              </a:rPr>
              <a:t>T)</a:t>
            </a:r>
          </a:p>
          <a:p>
            <a:pPr lvl="1"/>
            <a:r>
              <a:rPr lang="en-US">
                <a:sym typeface="Symbol" pitchFamily="18" charset="2"/>
              </a:rPr>
              <a:t>limits:   0</a:t>
            </a:r>
            <a:endParaRPr lang="en-US"/>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a:t>Structure of Connections</a:t>
            </a:r>
          </a:p>
        </p:txBody>
      </p:sp>
      <p:sp>
        <p:nvSpPr>
          <p:cNvPr id="40963" name="Rectangle 3"/>
          <p:cNvSpPr>
            <a:spLocks noGrp="1" noChangeArrowheads="1"/>
          </p:cNvSpPr>
          <p:nvPr>
            <p:ph type="body" idx="1"/>
          </p:nvPr>
        </p:nvSpPr>
        <p:spPr>
          <a:xfrm>
            <a:off x="685800" y="1981200"/>
            <a:ext cx="7772400" cy="1295400"/>
          </a:xfrm>
        </p:spPr>
        <p:txBody>
          <a:bodyPr/>
          <a:lstStyle/>
          <a:p>
            <a:r>
              <a:rPr lang="en-US"/>
              <a:t>Multiplying this matrix together once gives the patches connected by two steps etc:</a:t>
            </a:r>
          </a:p>
        </p:txBody>
      </p:sp>
      <p:graphicFrame>
        <p:nvGraphicFramePr>
          <p:cNvPr id="87040" name="Object 0"/>
          <p:cNvGraphicFramePr>
            <a:graphicFrameLocks noChangeAspect="1"/>
          </p:cNvGraphicFramePr>
          <p:nvPr/>
        </p:nvGraphicFramePr>
        <p:xfrm>
          <a:off x="1447800" y="3657600"/>
          <a:ext cx="6324600" cy="2209800"/>
        </p:xfrm>
        <a:graphic>
          <a:graphicData uri="http://schemas.openxmlformats.org/presentationml/2006/ole">
            <mc:AlternateContent xmlns:mc="http://schemas.openxmlformats.org/markup-compatibility/2006">
              <mc:Choice xmlns:v="urn:schemas-microsoft-com:vml" Requires="v">
                <p:oleObj spid="_x0000_s30725" name="Equation" r:id="rId3" imgW="2616120" imgH="914400" progId="Equation.3">
                  <p:embed/>
                </p:oleObj>
              </mc:Choice>
              <mc:Fallback>
                <p:oleObj name="Equation" r:id="rId3" imgW="2616120" imgH="9144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7800" y="3657600"/>
                        <a:ext cx="6324600" cy="2209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GB" dirty="0"/>
          </a:p>
        </p:txBody>
      </p:sp>
      <p:sp>
        <p:nvSpPr>
          <p:cNvPr id="3" name="Content Placeholder 2"/>
          <p:cNvSpPr>
            <a:spLocks noGrp="1"/>
          </p:cNvSpPr>
          <p:nvPr>
            <p:ph idx="1"/>
          </p:nvPr>
        </p:nvSpPr>
        <p:spPr/>
        <p:txBody>
          <a:bodyPr/>
          <a:lstStyle/>
          <a:p>
            <a:r>
              <a:rPr lang="en-US" dirty="0" smtClean="0"/>
              <a:t>Heterogeneity between individuals is what biology is about</a:t>
            </a:r>
          </a:p>
          <a:p>
            <a:pPr lvl="1"/>
            <a:r>
              <a:rPr lang="en-US" dirty="0" smtClean="0"/>
              <a:t>Extends to heterogeneity between populations</a:t>
            </a:r>
          </a:p>
          <a:p>
            <a:r>
              <a:rPr lang="en-US" dirty="0" smtClean="0"/>
              <a:t>Nothing is the same and doesn’t stay the same</a:t>
            </a:r>
          </a:p>
          <a:p>
            <a:pPr lvl="1"/>
            <a:r>
              <a:rPr lang="en-US" dirty="0" smtClean="0"/>
              <a:t>We haven’t touched on evolution</a:t>
            </a:r>
          </a:p>
          <a:p>
            <a:r>
              <a:rPr lang="en-US" dirty="0" smtClean="0"/>
              <a:t>Dispersal is universal and leads to </a:t>
            </a:r>
            <a:r>
              <a:rPr lang="en-US" dirty="0" err="1" smtClean="0"/>
              <a:t>metapopulations</a:t>
            </a:r>
            <a:endParaRPr lang="en-US" dirty="0" smtClean="0"/>
          </a:p>
          <a:p>
            <a:pPr lvl="1"/>
            <a:endParaRPr lang="en-GB"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dirty="0"/>
              <a:t>Lecture </a:t>
            </a:r>
            <a:r>
              <a:rPr lang="en-US" dirty="0" smtClean="0"/>
              <a:t>3. Small Populations</a:t>
            </a:r>
            <a:endParaRPr lang="en-US" dirty="0"/>
          </a:p>
        </p:txBody>
      </p:sp>
      <p:sp>
        <p:nvSpPr>
          <p:cNvPr id="5125" name="Rectangle 5"/>
          <p:cNvSpPr>
            <a:spLocks noGrp="1" noChangeArrowheads="1"/>
          </p:cNvSpPr>
          <p:nvPr>
            <p:ph type="body" idx="1"/>
          </p:nvPr>
        </p:nvSpPr>
        <p:spPr>
          <a:xfrm>
            <a:off x="685800" y="1828800"/>
            <a:ext cx="7772400" cy="4038600"/>
          </a:xfrm>
          <a:noFill/>
          <a:ln/>
        </p:spPr>
        <p:txBody>
          <a:bodyPr/>
          <a:lstStyle/>
          <a:p>
            <a:r>
              <a:rPr lang="en-US" dirty="0"/>
              <a:t>Stochastic effects</a:t>
            </a:r>
          </a:p>
          <a:p>
            <a:pPr lvl="1"/>
            <a:r>
              <a:rPr lang="en-US" dirty="0"/>
              <a:t>demographic &amp; environmental</a:t>
            </a:r>
          </a:p>
          <a:p>
            <a:pPr lvl="1"/>
            <a:r>
              <a:rPr lang="en-US" dirty="0"/>
              <a:t>demographic </a:t>
            </a:r>
            <a:r>
              <a:rPr lang="en-US" dirty="0" err="1"/>
              <a:t>stochasticity</a:t>
            </a:r>
            <a:r>
              <a:rPr lang="en-US" dirty="0"/>
              <a:t> in small populations</a:t>
            </a:r>
          </a:p>
          <a:p>
            <a:pPr lvl="1"/>
            <a:r>
              <a:rPr lang="en-US" dirty="0"/>
              <a:t>stochastic modelling</a:t>
            </a:r>
          </a:p>
          <a:p>
            <a:pPr lvl="2"/>
            <a:r>
              <a:rPr lang="en-US" dirty="0"/>
              <a:t>e.g. death process; immigration-death process</a:t>
            </a:r>
          </a:p>
          <a:p>
            <a:pPr lvl="2"/>
            <a:r>
              <a:rPr lang="en-US" dirty="0"/>
              <a:t>Monte Carlo simulation</a:t>
            </a:r>
          </a:p>
          <a:p>
            <a:r>
              <a:rPr lang="en-US" dirty="0"/>
              <a:t>Probabilities of extinction</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685800" y="457200"/>
            <a:ext cx="7772400" cy="609600"/>
          </a:xfrm>
        </p:spPr>
        <p:txBody>
          <a:bodyPr>
            <a:normAutofit fontScale="90000"/>
          </a:bodyPr>
          <a:lstStyle/>
          <a:p>
            <a:r>
              <a:rPr lang="en-US"/>
              <a:t>Stochasticity</a:t>
            </a:r>
          </a:p>
        </p:txBody>
      </p:sp>
      <p:sp>
        <p:nvSpPr>
          <p:cNvPr id="28675" name="Rectangle 3"/>
          <p:cNvSpPr>
            <a:spLocks noGrp="1" noChangeArrowheads="1"/>
          </p:cNvSpPr>
          <p:nvPr>
            <p:ph type="body" idx="1"/>
          </p:nvPr>
        </p:nvSpPr>
        <p:spPr>
          <a:xfrm>
            <a:off x="685800" y="1219200"/>
            <a:ext cx="7772400" cy="4876800"/>
          </a:xfrm>
        </p:spPr>
        <p:txBody>
          <a:bodyPr/>
          <a:lstStyle/>
          <a:p>
            <a:r>
              <a:rPr lang="en-US" sz="2800"/>
              <a:t>Deterministic models</a:t>
            </a:r>
          </a:p>
          <a:p>
            <a:pPr lvl="1"/>
            <a:r>
              <a:rPr lang="en-US" sz="2400"/>
              <a:t>give expected (average) outcome (in most cases)</a:t>
            </a:r>
          </a:p>
          <a:p>
            <a:r>
              <a:rPr lang="en-US" sz="2800"/>
              <a:t>Demographic</a:t>
            </a:r>
          </a:p>
          <a:p>
            <a:pPr lvl="1"/>
            <a:r>
              <a:rPr lang="en-US" sz="2400"/>
              <a:t>individuals come in single units</a:t>
            </a:r>
          </a:p>
          <a:p>
            <a:pPr lvl="1"/>
            <a:r>
              <a:rPr lang="en-US" sz="2400"/>
              <a:t>e.g. if deterministic model predicts 5.6 individuals, at the limit of accuracy the number can only 5 or 6</a:t>
            </a:r>
          </a:p>
          <a:p>
            <a:r>
              <a:rPr lang="en-US" sz="2800"/>
              <a:t>Environmental</a:t>
            </a:r>
          </a:p>
          <a:p>
            <a:pPr lvl="1"/>
            <a:r>
              <a:rPr lang="en-US" sz="2400"/>
              <a:t>environments (resource availability) fluctuates “randomly”</a:t>
            </a:r>
          </a:p>
          <a:p>
            <a:pPr lvl="1"/>
            <a:r>
              <a:rPr lang="en-US" sz="2400"/>
              <a:t>chance events (c.f. disturbance)</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685800" y="381000"/>
            <a:ext cx="7772400" cy="609600"/>
          </a:xfrm>
        </p:spPr>
        <p:txBody>
          <a:bodyPr>
            <a:normAutofit fontScale="90000"/>
          </a:bodyPr>
          <a:lstStyle/>
          <a:p>
            <a:r>
              <a:rPr lang="en-US"/>
              <a:t>Demographic Stochasticity</a:t>
            </a:r>
          </a:p>
        </p:txBody>
      </p:sp>
      <p:sp>
        <p:nvSpPr>
          <p:cNvPr id="29699" name="Rectangle 3"/>
          <p:cNvSpPr>
            <a:spLocks noGrp="1" noChangeArrowheads="1"/>
          </p:cNvSpPr>
          <p:nvPr>
            <p:ph type="body" idx="1"/>
          </p:nvPr>
        </p:nvSpPr>
        <p:spPr>
          <a:xfrm>
            <a:off x="685800" y="1143000"/>
            <a:ext cx="7772400" cy="2209800"/>
          </a:xfrm>
        </p:spPr>
        <p:txBody>
          <a:bodyPr>
            <a:normAutofit lnSpcReduction="10000"/>
          </a:bodyPr>
          <a:lstStyle/>
          <a:p>
            <a:r>
              <a:rPr lang="en-US" sz="2800"/>
              <a:t>More predominant in small populations</a:t>
            </a:r>
          </a:p>
          <a:p>
            <a:pPr lvl="1"/>
            <a:r>
              <a:rPr lang="en-US" sz="2400"/>
              <a:t>relative error is greater (c.f. plotting on log scale)</a:t>
            </a:r>
          </a:p>
          <a:p>
            <a:r>
              <a:rPr lang="en-US" sz="2800"/>
              <a:t>Gender problems</a:t>
            </a:r>
          </a:p>
          <a:p>
            <a:pPr lvl="1"/>
            <a:r>
              <a:rPr lang="en-US" sz="2400"/>
              <a:t>if a population of 10 individuals produces 15 offspring, there is a 15% chance of 5 or less females</a:t>
            </a:r>
          </a:p>
        </p:txBody>
      </p:sp>
      <p:graphicFrame>
        <p:nvGraphicFramePr>
          <p:cNvPr id="29700" name="Object 4"/>
          <p:cNvGraphicFramePr>
            <a:graphicFrameLocks noChangeAspect="1"/>
          </p:cNvGraphicFramePr>
          <p:nvPr/>
        </p:nvGraphicFramePr>
        <p:xfrm>
          <a:off x="2286000" y="3810000"/>
          <a:ext cx="4678363" cy="2733675"/>
        </p:xfrm>
        <a:graphic>
          <a:graphicData uri="http://schemas.openxmlformats.org/presentationml/2006/ole">
            <mc:AlternateContent xmlns:mc="http://schemas.openxmlformats.org/markup-compatibility/2006">
              <mc:Choice xmlns:v="urn:schemas-microsoft-com:vml" Requires="v">
                <p:oleObj spid="_x0000_s31749" name="Worksheet" r:id="rId3" imgW="5523840" imgH="3228840" progId="Excel.Sheet.8">
                  <p:embed/>
                </p:oleObj>
              </mc:Choice>
              <mc:Fallback>
                <p:oleObj name="Worksheet" r:id="rId3" imgW="5523840" imgH="3228840" progId="Excel.Sheet.8">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0" y="3810000"/>
                        <a:ext cx="4678363" cy="2733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a:t>Pure Death Process</a:t>
            </a:r>
          </a:p>
        </p:txBody>
      </p:sp>
      <p:sp>
        <p:nvSpPr>
          <p:cNvPr id="30723" name="Rectangle 3"/>
          <p:cNvSpPr>
            <a:spLocks noGrp="1" noChangeArrowheads="1"/>
          </p:cNvSpPr>
          <p:nvPr>
            <p:ph type="body" idx="1"/>
          </p:nvPr>
        </p:nvSpPr>
        <p:spPr/>
        <p:txBody>
          <a:bodyPr/>
          <a:lstStyle/>
          <a:p>
            <a:r>
              <a:rPr lang="en-US"/>
              <a:t>Deterministic model</a:t>
            </a:r>
          </a:p>
          <a:p>
            <a:pPr lvl="1"/>
            <a:r>
              <a:rPr lang="en-US"/>
              <a:t>negative exponential decay: </a:t>
            </a:r>
            <a:r>
              <a:rPr lang="en-US" i="1"/>
              <a:t>N(t)=N(0)exp(-</a:t>
            </a:r>
            <a:r>
              <a:rPr lang="en-US" i="1">
                <a:sym typeface="Symbol" pitchFamily="18" charset="2"/>
              </a:rPr>
              <a:t>t)</a:t>
            </a:r>
            <a:endParaRPr lang="en-US"/>
          </a:p>
          <a:p>
            <a:r>
              <a:rPr lang="en-US"/>
              <a:t>Stochastic model</a:t>
            </a:r>
          </a:p>
          <a:p>
            <a:pPr lvl="1"/>
            <a:r>
              <a:rPr lang="en-US" i="1"/>
              <a:t>exp(-</a:t>
            </a:r>
            <a:r>
              <a:rPr lang="en-US" i="1">
                <a:sym typeface="Symbol" pitchFamily="18" charset="2"/>
              </a:rPr>
              <a:t>t)</a:t>
            </a:r>
            <a:r>
              <a:rPr lang="en-US"/>
              <a:t>  is the probability of an individual surviving to </a:t>
            </a:r>
            <a:r>
              <a:rPr lang="en-US" i="1"/>
              <a:t>t</a:t>
            </a:r>
            <a:r>
              <a:rPr lang="en-US"/>
              <a:t> </a:t>
            </a:r>
          </a:p>
          <a:p>
            <a:pPr lvl="1"/>
            <a:r>
              <a:rPr lang="en-US"/>
              <a:t>if individual survival is independent, then the numbers surviving to t have a binomial distribution with mean </a:t>
            </a:r>
            <a:r>
              <a:rPr lang="en-US" i="1"/>
              <a:t>N(0)exp(-</a:t>
            </a:r>
            <a:r>
              <a:rPr lang="en-US" i="1">
                <a:sym typeface="Symbol" pitchFamily="18" charset="2"/>
              </a:rPr>
              <a:t>t)</a:t>
            </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a:t>Immigration-Death Process</a:t>
            </a:r>
          </a:p>
        </p:txBody>
      </p:sp>
      <p:sp>
        <p:nvSpPr>
          <p:cNvPr id="33795" name="Rectangle 3"/>
          <p:cNvSpPr>
            <a:spLocks noGrp="1" noChangeArrowheads="1"/>
          </p:cNvSpPr>
          <p:nvPr>
            <p:ph type="body" idx="1"/>
          </p:nvPr>
        </p:nvSpPr>
        <p:spPr/>
        <p:txBody>
          <a:bodyPr/>
          <a:lstStyle/>
          <a:p>
            <a:r>
              <a:rPr lang="en-US"/>
              <a:t>Solution is sum of two populations</a:t>
            </a:r>
          </a:p>
          <a:p>
            <a:r>
              <a:rPr lang="en-US"/>
              <a:t>Immigration process is a Poisson process</a:t>
            </a:r>
          </a:p>
          <a:p>
            <a:pPr lvl="1"/>
            <a:r>
              <a:rPr lang="en-US"/>
              <a:t>Poisson distribution for numbers immigrating in a given time</a:t>
            </a:r>
          </a:p>
          <a:p>
            <a:r>
              <a:rPr lang="en-US"/>
              <a:t>Death process</a:t>
            </a:r>
          </a:p>
          <a:p>
            <a:pPr lvl="1"/>
            <a:r>
              <a:rPr lang="en-US"/>
              <a:t>binomial distribution for numbers surviving to given time</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a:t>Stochastic Population Processes</a:t>
            </a:r>
          </a:p>
        </p:txBody>
      </p:sp>
      <p:graphicFrame>
        <p:nvGraphicFramePr>
          <p:cNvPr id="38917" name="Object 5"/>
          <p:cNvGraphicFramePr>
            <a:graphicFrameLocks noChangeAspect="1"/>
          </p:cNvGraphicFramePr>
          <p:nvPr/>
        </p:nvGraphicFramePr>
        <p:xfrm>
          <a:off x="836613" y="1982788"/>
          <a:ext cx="5895975" cy="4362450"/>
        </p:xfrm>
        <a:graphic>
          <a:graphicData uri="http://schemas.openxmlformats.org/presentationml/2006/ole">
            <mc:AlternateContent xmlns:mc="http://schemas.openxmlformats.org/markup-compatibility/2006">
              <mc:Choice xmlns:v="urn:schemas-microsoft-com:vml" Requires="v">
                <p:oleObj spid="_x0000_s32773" name="Document" r:id="rId3" imgW="7797240" imgH="5781600" progId="Word.Document.8">
                  <p:embed/>
                </p:oleObj>
              </mc:Choice>
              <mc:Fallback>
                <p:oleObj name="Document" r:id="rId3" imgW="7797240" imgH="5781600" progId="Word.Document.8">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6613" y="1982788"/>
                        <a:ext cx="5895975" cy="43624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a:t>Monte Carlo Simulation</a:t>
            </a:r>
          </a:p>
        </p:txBody>
      </p:sp>
      <p:sp>
        <p:nvSpPr>
          <p:cNvPr id="34819" name="Rectangle 3"/>
          <p:cNvSpPr>
            <a:spLocks noGrp="1" noChangeArrowheads="1"/>
          </p:cNvSpPr>
          <p:nvPr>
            <p:ph type="body" idx="1"/>
          </p:nvPr>
        </p:nvSpPr>
        <p:spPr/>
        <p:txBody>
          <a:bodyPr/>
          <a:lstStyle/>
          <a:p>
            <a:r>
              <a:rPr lang="en-US"/>
              <a:t>More complex models require computer simulation to find solutions</a:t>
            </a:r>
          </a:p>
          <a:p>
            <a:r>
              <a:rPr lang="en-US"/>
              <a:t>Collection of Poisson processes (i.e. assume independence between different processes)</a:t>
            </a:r>
          </a:p>
          <a:p>
            <a:r>
              <a:rPr lang="en-US"/>
              <a:t>Process rates change with time</a:t>
            </a: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685800" y="609600"/>
            <a:ext cx="7772400" cy="762000"/>
          </a:xfrm>
        </p:spPr>
        <p:txBody>
          <a:bodyPr/>
          <a:lstStyle/>
          <a:p>
            <a:r>
              <a:rPr lang="en-US"/>
              <a:t>Monte Carlo Example</a:t>
            </a:r>
          </a:p>
        </p:txBody>
      </p:sp>
      <p:sp>
        <p:nvSpPr>
          <p:cNvPr id="35843" name="Rectangle 3"/>
          <p:cNvSpPr>
            <a:spLocks noGrp="1" noChangeArrowheads="1"/>
          </p:cNvSpPr>
          <p:nvPr>
            <p:ph type="body" idx="1"/>
          </p:nvPr>
        </p:nvSpPr>
        <p:spPr>
          <a:xfrm>
            <a:off x="685800" y="1447800"/>
            <a:ext cx="7772400" cy="4343400"/>
          </a:xfrm>
        </p:spPr>
        <p:txBody>
          <a:bodyPr/>
          <a:lstStyle/>
          <a:p>
            <a:r>
              <a:rPr lang="en-US"/>
              <a:t>Immigration-death process</a:t>
            </a:r>
          </a:p>
          <a:p>
            <a:r>
              <a:rPr lang="en-US"/>
              <a:t>Process rates</a:t>
            </a:r>
          </a:p>
          <a:p>
            <a:pPr lvl="1"/>
            <a:r>
              <a:rPr lang="en-US"/>
              <a:t>immigration: </a:t>
            </a:r>
            <a:r>
              <a:rPr lang="en-US" i="1">
                <a:sym typeface="Symbol" pitchFamily="18" charset="2"/>
              </a:rPr>
              <a:t></a:t>
            </a:r>
            <a:endParaRPr lang="en-US">
              <a:sym typeface="Symbol" pitchFamily="18" charset="2"/>
            </a:endParaRPr>
          </a:p>
          <a:p>
            <a:pPr lvl="1"/>
            <a:r>
              <a:rPr lang="en-US">
                <a:sym typeface="Symbol" pitchFamily="18" charset="2"/>
              </a:rPr>
              <a:t>death: </a:t>
            </a:r>
            <a:r>
              <a:rPr lang="en-US" i="1">
                <a:sym typeface="Symbol" pitchFamily="18" charset="2"/>
              </a:rPr>
              <a:t>N</a:t>
            </a:r>
            <a:endParaRPr lang="en-US">
              <a:sym typeface="Symbol" pitchFamily="18" charset="2"/>
            </a:endParaRPr>
          </a:p>
          <a:p>
            <a:pPr lvl="1"/>
            <a:r>
              <a:rPr lang="en-US">
                <a:sym typeface="Symbol" pitchFamily="18" charset="2"/>
              </a:rPr>
              <a:t>total: </a:t>
            </a:r>
            <a:r>
              <a:rPr lang="en-US" i="1">
                <a:sym typeface="Symbol" pitchFamily="18" charset="2"/>
              </a:rPr>
              <a:t>T =</a:t>
            </a:r>
            <a:r>
              <a:rPr lang="en-US">
                <a:sym typeface="Symbol" pitchFamily="18" charset="2"/>
              </a:rPr>
              <a:t> </a:t>
            </a:r>
            <a:r>
              <a:rPr lang="en-US" i="1">
                <a:sym typeface="Symbol" pitchFamily="18" charset="2"/>
              </a:rPr>
              <a:t> + N</a:t>
            </a:r>
          </a:p>
          <a:p>
            <a:r>
              <a:rPr lang="en-US">
                <a:sym typeface="Symbol" pitchFamily="18" charset="2"/>
              </a:rPr>
              <a:t>Time to next event</a:t>
            </a:r>
          </a:p>
          <a:p>
            <a:pPr lvl="1"/>
            <a:r>
              <a:rPr lang="en-US">
                <a:sym typeface="Symbol" pitchFamily="18" charset="2"/>
              </a:rPr>
              <a:t>from negative exponential distribution with rate parameter T</a:t>
            </a:r>
          </a:p>
        </p:txBody>
      </p:sp>
      <p:graphicFrame>
        <p:nvGraphicFramePr>
          <p:cNvPr id="35844" name="Object 4"/>
          <p:cNvGraphicFramePr>
            <a:graphicFrameLocks noChangeAspect="1"/>
          </p:cNvGraphicFramePr>
          <p:nvPr/>
        </p:nvGraphicFramePr>
        <p:xfrm>
          <a:off x="3810000" y="5410200"/>
          <a:ext cx="3429000" cy="971550"/>
        </p:xfrm>
        <a:graphic>
          <a:graphicData uri="http://schemas.openxmlformats.org/presentationml/2006/ole">
            <mc:AlternateContent xmlns:mc="http://schemas.openxmlformats.org/markup-compatibility/2006">
              <mc:Choice xmlns:v="urn:schemas-microsoft-com:vml" Requires="v">
                <p:oleObj spid="_x0000_s33797" name="Equation" r:id="rId3" imgW="1384200" imgH="393480" progId="Equation.3">
                  <p:embed/>
                </p:oleObj>
              </mc:Choice>
              <mc:Fallback>
                <p:oleObj name="Equation" r:id="rId3" imgW="1384200" imgH="39348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0" y="5410200"/>
                        <a:ext cx="3429000" cy="971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dirty="0"/>
              <a:t>Immigration-Death Solution</a:t>
            </a:r>
          </a:p>
        </p:txBody>
      </p:sp>
      <p:graphicFrame>
        <p:nvGraphicFramePr>
          <p:cNvPr id="117760" name="Object 1024"/>
          <p:cNvGraphicFramePr>
            <a:graphicFrameLocks noChangeAspect="1"/>
          </p:cNvGraphicFramePr>
          <p:nvPr/>
        </p:nvGraphicFramePr>
        <p:xfrm>
          <a:off x="1066800" y="2133600"/>
          <a:ext cx="6934200" cy="4051300"/>
        </p:xfrm>
        <a:graphic>
          <a:graphicData uri="http://schemas.openxmlformats.org/presentationml/2006/ole">
            <mc:AlternateContent xmlns:mc="http://schemas.openxmlformats.org/markup-compatibility/2006">
              <mc:Choice xmlns:v="urn:schemas-microsoft-com:vml" Requires="v">
                <p:oleObj spid="_x0000_s4101" name="Worksheet" r:id="rId4" imgW="5523840" imgH="3228840" progId="Excel.Sheet.8">
                  <p:embed/>
                </p:oleObj>
              </mc:Choice>
              <mc:Fallback>
                <p:oleObj name="Worksheet" r:id="rId4" imgW="5523840" imgH="3228840" progId="Excel.Sheet.8">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6800" y="2133600"/>
                        <a:ext cx="6934200" cy="405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a:t>Monte Carlo Iteration</a:t>
            </a:r>
          </a:p>
        </p:txBody>
      </p:sp>
      <p:sp>
        <p:nvSpPr>
          <p:cNvPr id="46083" name="Rectangle 3"/>
          <p:cNvSpPr>
            <a:spLocks noGrp="1" noChangeArrowheads="1"/>
          </p:cNvSpPr>
          <p:nvPr>
            <p:ph type="body" idx="1"/>
          </p:nvPr>
        </p:nvSpPr>
        <p:spPr/>
        <p:txBody>
          <a:bodyPr/>
          <a:lstStyle/>
          <a:p>
            <a:r>
              <a:rPr lang="en-US"/>
              <a:t>Calculate time to next event</a:t>
            </a:r>
          </a:p>
          <a:p>
            <a:r>
              <a:rPr lang="en-US"/>
              <a:t>Calculate which event has occurred</a:t>
            </a:r>
          </a:p>
          <a:p>
            <a:pPr lvl="1"/>
            <a:r>
              <a:rPr lang="en-US" i="1">
                <a:sym typeface="Symbol" pitchFamily="18" charset="2"/>
              </a:rPr>
              <a:t>/T</a:t>
            </a:r>
            <a:r>
              <a:rPr lang="en-US">
                <a:sym typeface="Symbol" pitchFamily="18" charset="2"/>
              </a:rPr>
              <a:t> is probability of immigration</a:t>
            </a:r>
          </a:p>
          <a:p>
            <a:pPr lvl="1"/>
            <a:r>
              <a:rPr lang="en-US" i="1">
                <a:sym typeface="Symbol" pitchFamily="18" charset="2"/>
              </a:rPr>
              <a:t>N/T</a:t>
            </a:r>
            <a:r>
              <a:rPr lang="en-US">
                <a:sym typeface="Symbol" pitchFamily="18" charset="2"/>
              </a:rPr>
              <a:t> is probability of death</a:t>
            </a:r>
          </a:p>
          <a:p>
            <a:r>
              <a:rPr lang="en-US"/>
              <a:t>Change population</a:t>
            </a:r>
          </a:p>
          <a:p>
            <a:r>
              <a:rPr lang="en-US"/>
              <a:t>Calculate </a:t>
            </a:r>
            <a:r>
              <a:rPr lang="en-US" i="1"/>
              <a:t>T</a:t>
            </a:r>
            <a:endParaRPr lang="en-US"/>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a:t>Birth-Death Simulation</a:t>
            </a:r>
          </a:p>
        </p:txBody>
      </p:sp>
      <p:sp>
        <p:nvSpPr>
          <p:cNvPr id="47107" name="Rectangle 3"/>
          <p:cNvSpPr>
            <a:spLocks noGrp="1" noChangeArrowheads="1"/>
          </p:cNvSpPr>
          <p:nvPr>
            <p:ph type="body" idx="1"/>
          </p:nvPr>
        </p:nvSpPr>
        <p:spPr/>
        <p:txBody>
          <a:bodyPr/>
          <a:lstStyle/>
          <a:p>
            <a:r>
              <a:rPr lang="en-US"/>
              <a:t>Deterministic result is the mean of many stochastic results</a:t>
            </a:r>
          </a:p>
          <a:p>
            <a:pPr lvl="1"/>
            <a:r>
              <a:rPr lang="en-US"/>
              <a:t>not true for every model</a:t>
            </a:r>
          </a:p>
          <a:p>
            <a:r>
              <a:rPr lang="en-US"/>
              <a:t>Individual simulations do not “look like” the mean</a:t>
            </a:r>
          </a:p>
          <a:p>
            <a:pPr lvl="1"/>
            <a:r>
              <a:rPr lang="en-US"/>
              <a:t>interpreting data</a:t>
            </a: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a:t>Random Walks</a:t>
            </a:r>
          </a:p>
        </p:txBody>
      </p:sp>
      <p:sp>
        <p:nvSpPr>
          <p:cNvPr id="36867" name="Rectangle 3"/>
          <p:cNvSpPr>
            <a:spLocks noGrp="1" noChangeArrowheads="1"/>
          </p:cNvSpPr>
          <p:nvPr>
            <p:ph type="body" idx="1"/>
          </p:nvPr>
        </p:nvSpPr>
        <p:spPr/>
        <p:txBody>
          <a:bodyPr/>
          <a:lstStyle/>
          <a:p>
            <a:r>
              <a:rPr lang="en-US" dirty="0"/>
              <a:t>Alternative view of stochastic models</a:t>
            </a:r>
          </a:p>
          <a:p>
            <a:r>
              <a:rPr lang="en-US" dirty="0"/>
              <a:t>Population size is performing a “random walk” through time</a:t>
            </a:r>
          </a:p>
          <a:p>
            <a:r>
              <a:rPr lang="en-US" dirty="0"/>
              <a:t>Zero is an “adsorbing barrier” (extinction</a:t>
            </a:r>
            <a:r>
              <a:rPr lang="en-US" dirty="0" smtClean="0"/>
              <a:t>)</a:t>
            </a:r>
          </a:p>
          <a:p>
            <a:pPr lvl="1"/>
            <a:r>
              <a:rPr lang="en-US" dirty="0" smtClean="0"/>
              <a:t>Or 1 if </a:t>
            </a:r>
            <a:r>
              <a:rPr lang="en-US" dirty="0" err="1" smtClean="0"/>
              <a:t>dioecious</a:t>
            </a:r>
            <a:endParaRPr lang="en-US" dirty="0"/>
          </a:p>
          <a:p>
            <a:r>
              <a:rPr lang="en-US" dirty="0"/>
              <a:t>All populations (which have a death process) have a non-zero probability of reaching zero</a:t>
            </a: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685800" y="457200"/>
            <a:ext cx="7772400" cy="762000"/>
          </a:xfrm>
        </p:spPr>
        <p:txBody>
          <a:bodyPr/>
          <a:lstStyle/>
          <a:p>
            <a:r>
              <a:rPr lang="en-US"/>
              <a:t>Time to Extinction</a:t>
            </a:r>
          </a:p>
        </p:txBody>
      </p:sp>
      <p:sp>
        <p:nvSpPr>
          <p:cNvPr id="48131" name="Rectangle 3"/>
          <p:cNvSpPr>
            <a:spLocks noGrp="1" noChangeArrowheads="1"/>
          </p:cNvSpPr>
          <p:nvPr>
            <p:ph type="body" idx="1"/>
          </p:nvPr>
        </p:nvSpPr>
        <p:spPr>
          <a:xfrm>
            <a:off x="685800" y="1447800"/>
            <a:ext cx="7772400" cy="4648200"/>
          </a:xfrm>
        </p:spPr>
        <p:txBody>
          <a:bodyPr/>
          <a:lstStyle/>
          <a:p>
            <a:r>
              <a:rPr lang="en-US"/>
              <a:t>Death Process</a:t>
            </a:r>
          </a:p>
          <a:p>
            <a:pPr lvl="1"/>
            <a:r>
              <a:rPr lang="en-US"/>
              <a:t>mean time to extinction is :</a:t>
            </a:r>
          </a:p>
          <a:p>
            <a:r>
              <a:rPr lang="en-US"/>
              <a:t>Birth-Death Process</a:t>
            </a:r>
          </a:p>
          <a:p>
            <a:pPr lvl="1"/>
            <a:r>
              <a:rPr lang="en-US"/>
              <a:t>for </a:t>
            </a:r>
            <a:r>
              <a:rPr lang="en-US" i="1"/>
              <a:t>b &lt; d</a:t>
            </a:r>
            <a:r>
              <a:rPr lang="en-US"/>
              <a:t> and </a:t>
            </a:r>
            <a:r>
              <a:rPr lang="en-US" i="1"/>
              <a:t>N</a:t>
            </a:r>
            <a:r>
              <a:rPr lang="en-US" i="1" baseline="-25000"/>
              <a:t>0</a:t>
            </a:r>
            <a:r>
              <a:rPr lang="en-US" i="1"/>
              <a:t> = 1 :</a:t>
            </a:r>
            <a:endParaRPr lang="en-US"/>
          </a:p>
          <a:p>
            <a:pPr lvl="1"/>
            <a:endParaRPr lang="en-US"/>
          </a:p>
          <a:p>
            <a:pPr lvl="1"/>
            <a:r>
              <a:rPr lang="en-US"/>
              <a:t>depends on the absolute value of </a:t>
            </a:r>
            <a:r>
              <a:rPr lang="en-US" i="1"/>
              <a:t>b</a:t>
            </a:r>
            <a:r>
              <a:rPr lang="en-US"/>
              <a:t> &amp; </a:t>
            </a:r>
            <a:r>
              <a:rPr lang="en-US" i="1"/>
              <a:t>d</a:t>
            </a:r>
            <a:r>
              <a:rPr lang="en-US"/>
              <a:t> (not just difference, </a:t>
            </a:r>
            <a:r>
              <a:rPr lang="en-US" i="1"/>
              <a:t>r</a:t>
            </a:r>
            <a:r>
              <a:rPr lang="en-US"/>
              <a:t>, as deterministic mean)</a:t>
            </a:r>
          </a:p>
          <a:p>
            <a:pPr lvl="1"/>
            <a:r>
              <a:rPr lang="en-US"/>
              <a:t>faster reproducing spp. (big </a:t>
            </a:r>
            <a:r>
              <a:rPr lang="en-US" i="1"/>
              <a:t>b</a:t>
            </a:r>
            <a:r>
              <a:rPr lang="en-US"/>
              <a:t>) have longer times to extinction</a:t>
            </a:r>
          </a:p>
        </p:txBody>
      </p:sp>
      <p:graphicFrame>
        <p:nvGraphicFramePr>
          <p:cNvPr id="48132" name="Object 4"/>
          <p:cNvGraphicFramePr>
            <a:graphicFrameLocks noChangeAspect="1"/>
          </p:cNvGraphicFramePr>
          <p:nvPr/>
        </p:nvGraphicFramePr>
        <p:xfrm>
          <a:off x="5419725" y="1927225"/>
          <a:ext cx="1492250" cy="666750"/>
        </p:xfrm>
        <a:graphic>
          <a:graphicData uri="http://schemas.openxmlformats.org/presentationml/2006/ole">
            <mc:AlternateContent xmlns:mc="http://schemas.openxmlformats.org/markup-compatibility/2006">
              <mc:Choice xmlns:v="urn:schemas-microsoft-com:vml" Requires="v">
                <p:oleObj spid="_x0000_s34824" name="Equation" r:id="rId3" imgW="876240" imgH="393480" progId="Equation.3">
                  <p:embed/>
                </p:oleObj>
              </mc:Choice>
              <mc:Fallback>
                <p:oleObj name="Equation" r:id="rId3" imgW="876240" imgH="39348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9725" y="1927225"/>
                        <a:ext cx="1492250" cy="666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8133" name="Object 5"/>
          <p:cNvGraphicFramePr>
            <a:graphicFrameLocks noChangeAspect="1"/>
          </p:cNvGraphicFramePr>
          <p:nvPr/>
        </p:nvGraphicFramePr>
        <p:xfrm>
          <a:off x="5334000" y="3124200"/>
          <a:ext cx="2008188" cy="763588"/>
        </p:xfrm>
        <a:graphic>
          <a:graphicData uri="http://schemas.openxmlformats.org/presentationml/2006/ole">
            <mc:AlternateContent xmlns:mc="http://schemas.openxmlformats.org/markup-compatibility/2006">
              <mc:Choice xmlns:v="urn:schemas-microsoft-com:vml" Requires="v">
                <p:oleObj spid="_x0000_s34825" name="Equation" r:id="rId5" imgW="1130040" imgH="431640" progId="Equation.3">
                  <p:embed/>
                </p:oleObj>
              </mc:Choice>
              <mc:Fallback>
                <p:oleObj name="Equation" r:id="rId5" imgW="1130040" imgH="43164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34000" y="3124200"/>
                        <a:ext cx="2008188" cy="7635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685800" y="304800"/>
            <a:ext cx="7772400" cy="609600"/>
          </a:xfrm>
        </p:spPr>
        <p:txBody>
          <a:bodyPr>
            <a:normAutofit fontScale="90000"/>
          </a:bodyPr>
          <a:lstStyle/>
          <a:p>
            <a:r>
              <a:rPr lang="en-US"/>
              <a:t>Probability of Extinction</a:t>
            </a:r>
          </a:p>
        </p:txBody>
      </p:sp>
      <p:sp>
        <p:nvSpPr>
          <p:cNvPr id="49155" name="Rectangle 3"/>
          <p:cNvSpPr>
            <a:spLocks noGrp="1" noChangeArrowheads="1"/>
          </p:cNvSpPr>
          <p:nvPr>
            <p:ph type="body" idx="1"/>
          </p:nvPr>
        </p:nvSpPr>
        <p:spPr>
          <a:xfrm>
            <a:off x="685800" y="1143000"/>
            <a:ext cx="7772400" cy="4953000"/>
          </a:xfrm>
        </p:spPr>
        <p:txBody>
          <a:bodyPr>
            <a:normAutofit lnSpcReduction="10000"/>
          </a:bodyPr>
          <a:lstStyle/>
          <a:p>
            <a:r>
              <a:rPr lang="en-US" sz="2800"/>
              <a:t>Assured in pure death process</a:t>
            </a:r>
          </a:p>
          <a:p>
            <a:r>
              <a:rPr lang="en-US" sz="2800"/>
              <a:t>Birth-Death Process</a:t>
            </a:r>
          </a:p>
          <a:p>
            <a:pPr lvl="1"/>
            <a:r>
              <a:rPr lang="en-US" sz="2400"/>
              <a:t>prob. of extinction by time t :</a:t>
            </a:r>
          </a:p>
          <a:p>
            <a:pPr lvl="1"/>
            <a:endParaRPr lang="en-US" sz="2400"/>
          </a:p>
          <a:p>
            <a:pPr lvl="1"/>
            <a:endParaRPr lang="en-US" sz="2400"/>
          </a:p>
          <a:p>
            <a:pPr lvl="1"/>
            <a:endParaRPr lang="en-US" sz="2400"/>
          </a:p>
          <a:p>
            <a:pPr lvl="1"/>
            <a:r>
              <a:rPr lang="en-US" sz="2400" i="1"/>
              <a:t>N</a:t>
            </a:r>
            <a:r>
              <a:rPr lang="en-US" sz="2400" i="1" baseline="-25000"/>
              <a:t>0</a:t>
            </a:r>
            <a:r>
              <a:rPr lang="en-US" sz="2400"/>
              <a:t> lines of descent have to become extinct</a:t>
            </a:r>
          </a:p>
          <a:p>
            <a:pPr lvl="1"/>
            <a:endParaRPr lang="en-US" sz="2400"/>
          </a:p>
          <a:p>
            <a:pPr lvl="1"/>
            <a:r>
              <a:rPr lang="en-US" sz="2400"/>
              <a:t>prob. of ever extinction (b&gt;d):</a:t>
            </a:r>
          </a:p>
          <a:p>
            <a:pPr lvl="1"/>
            <a:endParaRPr lang="en-US" sz="2400"/>
          </a:p>
          <a:p>
            <a:pPr lvl="1"/>
            <a:r>
              <a:rPr lang="en-US" sz="2400"/>
              <a:t>ultimate extinction is increasingly unlikely as N</a:t>
            </a:r>
            <a:r>
              <a:rPr lang="en-US" sz="2400" i="1" baseline="-25000"/>
              <a:t>0</a:t>
            </a:r>
            <a:r>
              <a:rPr lang="en-US" sz="2400"/>
              <a:t> increases</a:t>
            </a:r>
            <a:endParaRPr lang="en-US"/>
          </a:p>
        </p:txBody>
      </p:sp>
      <p:graphicFrame>
        <p:nvGraphicFramePr>
          <p:cNvPr id="49156" name="Object 4"/>
          <p:cNvGraphicFramePr>
            <a:graphicFrameLocks noChangeAspect="1"/>
          </p:cNvGraphicFramePr>
          <p:nvPr/>
        </p:nvGraphicFramePr>
        <p:xfrm>
          <a:off x="4495800" y="2590800"/>
          <a:ext cx="3505200" cy="1017588"/>
        </p:xfrm>
        <a:graphic>
          <a:graphicData uri="http://schemas.openxmlformats.org/presentationml/2006/ole">
            <mc:AlternateContent xmlns:mc="http://schemas.openxmlformats.org/markup-compatibility/2006">
              <mc:Choice xmlns:v="urn:schemas-microsoft-com:vml" Requires="v">
                <p:oleObj spid="_x0000_s35848" name="Equation" r:id="rId3" imgW="1701720" imgH="495000" progId="Equation.3">
                  <p:embed/>
                </p:oleObj>
              </mc:Choice>
              <mc:Fallback>
                <p:oleObj name="Equation" r:id="rId3" imgW="1701720" imgH="4950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95800" y="2590800"/>
                        <a:ext cx="3505200" cy="10175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9157" name="Object 5"/>
          <p:cNvGraphicFramePr>
            <a:graphicFrameLocks noChangeAspect="1"/>
          </p:cNvGraphicFramePr>
          <p:nvPr/>
        </p:nvGraphicFramePr>
        <p:xfrm>
          <a:off x="5181600" y="4343400"/>
          <a:ext cx="2438400" cy="1171575"/>
        </p:xfrm>
        <a:graphic>
          <a:graphicData uri="http://schemas.openxmlformats.org/presentationml/2006/ole">
            <mc:AlternateContent xmlns:mc="http://schemas.openxmlformats.org/markup-compatibility/2006">
              <mc:Choice xmlns:v="urn:schemas-microsoft-com:vml" Requires="v">
                <p:oleObj spid="_x0000_s35849" name="Equation" r:id="rId5" imgW="977760" imgH="469800" progId="Equation.3">
                  <p:embed/>
                </p:oleObj>
              </mc:Choice>
              <mc:Fallback>
                <p:oleObj name="Equation" r:id="rId5" imgW="977760" imgH="46980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81600" y="4343400"/>
                        <a:ext cx="2438400" cy="1171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5298" name="Object 2"/>
          <p:cNvGraphicFramePr>
            <a:graphicFrameLocks noChangeAspect="1"/>
          </p:cNvGraphicFramePr>
          <p:nvPr/>
        </p:nvGraphicFramePr>
        <p:xfrm>
          <a:off x="1447800" y="1066800"/>
          <a:ext cx="6477000" cy="3946525"/>
        </p:xfrm>
        <a:graphic>
          <a:graphicData uri="http://schemas.openxmlformats.org/presentationml/2006/ole">
            <mc:AlternateContent xmlns:mc="http://schemas.openxmlformats.org/markup-compatibility/2006">
              <mc:Choice xmlns:v="urn:schemas-microsoft-com:vml" Requires="v">
                <p:oleObj spid="_x0000_s45061" name="Worksheet" r:id="rId3" imgW="4117680" imgH="2508840" progId="Excel.Sheet.8">
                  <p:embed/>
                </p:oleObj>
              </mc:Choice>
              <mc:Fallback>
                <p:oleObj name="Worksheet" r:id="rId3" imgW="4117680" imgH="2508840" progId="Excel.Sheet.8">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7800" y="1066800"/>
                        <a:ext cx="6477000" cy="394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US"/>
              <a:t>Effect of Increasing Rates</a:t>
            </a:r>
          </a:p>
        </p:txBody>
      </p:sp>
      <p:sp>
        <p:nvSpPr>
          <p:cNvPr id="56323" name="Rectangle 3"/>
          <p:cNvSpPr>
            <a:spLocks noGrp="1" noChangeArrowheads="1"/>
          </p:cNvSpPr>
          <p:nvPr>
            <p:ph type="body" idx="1"/>
          </p:nvPr>
        </p:nvSpPr>
        <p:spPr/>
        <p:txBody>
          <a:bodyPr/>
          <a:lstStyle/>
          <a:p>
            <a:r>
              <a:rPr lang="en-US" dirty="0"/>
              <a:t>Increasing birth rates increases variability</a:t>
            </a:r>
          </a:p>
          <a:p>
            <a:r>
              <a:rPr lang="en-US" dirty="0"/>
              <a:t>Increasing death rates decreases variability</a:t>
            </a:r>
          </a:p>
          <a:p>
            <a:r>
              <a:rPr lang="en-US" dirty="0"/>
              <a:t>In extinction probabilities, increasing variation increases extinction </a:t>
            </a:r>
            <a:r>
              <a:rPr lang="en-US" dirty="0" smtClean="0"/>
              <a:t>probabilities</a:t>
            </a:r>
          </a:p>
          <a:p>
            <a:pPr lvl="1"/>
            <a:r>
              <a:rPr lang="en-US" dirty="0" smtClean="0"/>
              <a:t>Thus, for the same expected growth rate (r and R), increasing birth rates (and increasing death rates) </a:t>
            </a:r>
            <a:r>
              <a:rPr lang="en-US" dirty="0" smtClean="0"/>
              <a:t>increases </a:t>
            </a:r>
            <a:r>
              <a:rPr lang="en-US" dirty="0"/>
              <a:t>chance of eventually reaching absorbing barrier</a:t>
            </a: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US"/>
              <a:t>Logistic Results</a:t>
            </a:r>
          </a:p>
        </p:txBody>
      </p:sp>
      <p:sp>
        <p:nvSpPr>
          <p:cNvPr id="50179" name="Rectangle 3"/>
          <p:cNvSpPr>
            <a:spLocks noGrp="1" noChangeArrowheads="1"/>
          </p:cNvSpPr>
          <p:nvPr>
            <p:ph type="body" idx="1"/>
          </p:nvPr>
        </p:nvSpPr>
        <p:spPr/>
        <p:txBody>
          <a:bodyPr/>
          <a:lstStyle/>
          <a:p>
            <a:r>
              <a:rPr lang="en-US"/>
              <a:t>Extinction is certain</a:t>
            </a:r>
          </a:p>
          <a:p>
            <a:r>
              <a:rPr lang="en-US"/>
              <a:t>Time to extinction</a:t>
            </a:r>
          </a:p>
          <a:p>
            <a:pPr lvl="1"/>
            <a:r>
              <a:rPr lang="en-US"/>
              <a:t>with </a:t>
            </a:r>
            <a:r>
              <a:rPr lang="en-US" i="1"/>
              <a:t>N</a:t>
            </a:r>
            <a:r>
              <a:rPr lang="en-US" i="1" baseline="-25000"/>
              <a:t>0</a:t>
            </a:r>
            <a:r>
              <a:rPr lang="en-US" i="1"/>
              <a:t> = 1</a:t>
            </a:r>
            <a:r>
              <a:rPr lang="en-US"/>
              <a:t> :</a:t>
            </a:r>
          </a:p>
          <a:p>
            <a:pPr lvl="1"/>
            <a:endParaRPr lang="en-US"/>
          </a:p>
          <a:p>
            <a:pPr lvl="1"/>
            <a:endParaRPr lang="en-US"/>
          </a:p>
          <a:p>
            <a:pPr lvl="1"/>
            <a:endParaRPr lang="en-US"/>
          </a:p>
          <a:p>
            <a:pPr lvl="1"/>
            <a:endParaRPr lang="en-US"/>
          </a:p>
          <a:p>
            <a:pPr lvl="1"/>
            <a:r>
              <a:rPr lang="en-US" i="1"/>
              <a:t>ln(T</a:t>
            </a:r>
            <a:r>
              <a:rPr lang="en-US" i="1" baseline="-25000"/>
              <a:t>E</a:t>
            </a:r>
            <a:r>
              <a:rPr lang="en-US" i="1"/>
              <a:t>)</a:t>
            </a:r>
            <a:r>
              <a:rPr lang="en-US"/>
              <a:t> is a measure of stability of a population</a:t>
            </a:r>
          </a:p>
        </p:txBody>
      </p:sp>
      <p:graphicFrame>
        <p:nvGraphicFramePr>
          <p:cNvPr id="50180" name="Object 4"/>
          <p:cNvGraphicFramePr>
            <a:graphicFrameLocks noChangeAspect="1"/>
          </p:cNvGraphicFramePr>
          <p:nvPr/>
        </p:nvGraphicFramePr>
        <p:xfrm>
          <a:off x="2743200" y="3886200"/>
          <a:ext cx="3962400" cy="1189038"/>
        </p:xfrm>
        <a:graphic>
          <a:graphicData uri="http://schemas.openxmlformats.org/presentationml/2006/ole">
            <mc:AlternateContent xmlns:mc="http://schemas.openxmlformats.org/markup-compatibility/2006">
              <mc:Choice xmlns:v="urn:schemas-microsoft-com:vml" Requires="v">
                <p:oleObj spid="_x0000_s36869" name="Equation" r:id="rId3" imgW="1396800" imgH="419040" progId="Equation.3">
                  <p:embed/>
                </p:oleObj>
              </mc:Choice>
              <mc:Fallback>
                <p:oleObj name="Equation" r:id="rId3" imgW="1396800" imgH="4190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200" y="3886200"/>
                        <a:ext cx="3962400" cy="11890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7346" name="Object 2"/>
          <p:cNvGraphicFramePr>
            <a:graphicFrameLocks noChangeAspect="1"/>
          </p:cNvGraphicFramePr>
          <p:nvPr/>
        </p:nvGraphicFramePr>
        <p:xfrm>
          <a:off x="1143000" y="1828800"/>
          <a:ext cx="6934200" cy="4051300"/>
        </p:xfrm>
        <a:graphic>
          <a:graphicData uri="http://schemas.openxmlformats.org/presentationml/2006/ole">
            <mc:AlternateContent xmlns:mc="http://schemas.openxmlformats.org/markup-compatibility/2006">
              <mc:Choice xmlns:v="urn:schemas-microsoft-com:vml" Requires="v">
                <p:oleObj spid="_x0000_s37893" name="Worksheet" r:id="rId3" imgW="5523840" imgH="3228840" progId="Excel.Sheet.8">
                  <p:embed/>
                </p:oleObj>
              </mc:Choice>
              <mc:Fallback>
                <p:oleObj name="Worksheet" r:id="rId3" imgW="5523840" imgH="3228840" progId="Excel.Sheet.8">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1828800"/>
                        <a:ext cx="6934200" cy="405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GB" dirty="0"/>
          </a:p>
        </p:txBody>
      </p:sp>
      <p:sp>
        <p:nvSpPr>
          <p:cNvPr id="3" name="Content Placeholder 2"/>
          <p:cNvSpPr>
            <a:spLocks noGrp="1"/>
          </p:cNvSpPr>
          <p:nvPr>
            <p:ph idx="1"/>
          </p:nvPr>
        </p:nvSpPr>
        <p:spPr/>
        <p:txBody>
          <a:bodyPr>
            <a:normAutofit fontScale="92500" lnSpcReduction="10000"/>
          </a:bodyPr>
          <a:lstStyle/>
          <a:p>
            <a:r>
              <a:rPr lang="en-US" dirty="0" smtClean="0"/>
              <a:t>Dynamics and heterogeneity have a reciprocal effect on each other</a:t>
            </a:r>
          </a:p>
          <a:p>
            <a:pPr lvl="1"/>
            <a:r>
              <a:rPr lang="en-US" dirty="0" smtClean="0"/>
              <a:t>Dynamics creates variability</a:t>
            </a:r>
          </a:p>
          <a:p>
            <a:pPr lvl="1"/>
            <a:r>
              <a:rPr lang="en-US" dirty="0" smtClean="0"/>
              <a:t>Variability influences dynamics</a:t>
            </a:r>
          </a:p>
          <a:p>
            <a:r>
              <a:rPr lang="en-US" dirty="0" smtClean="0"/>
              <a:t>The mean is not always informative</a:t>
            </a:r>
          </a:p>
          <a:p>
            <a:pPr lvl="1"/>
            <a:r>
              <a:rPr lang="en-US" dirty="0" smtClean="0"/>
              <a:t>The average human being…</a:t>
            </a:r>
          </a:p>
          <a:p>
            <a:r>
              <a:rPr lang="en-US" dirty="0" smtClean="0"/>
              <a:t>Studying variability (and the dynamics of variability) is usually more informative than studying the mean (and the dynamics of the mean)</a:t>
            </a:r>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685800" y="228600"/>
            <a:ext cx="7772400" cy="762000"/>
          </a:xfrm>
        </p:spPr>
        <p:txBody>
          <a:bodyPr/>
          <a:lstStyle/>
          <a:p>
            <a:r>
              <a:rPr lang="en-US"/>
              <a:t>I-D Equilibrium</a:t>
            </a:r>
          </a:p>
        </p:txBody>
      </p:sp>
      <p:sp>
        <p:nvSpPr>
          <p:cNvPr id="13315" name="Rectangle 3"/>
          <p:cNvSpPr>
            <a:spLocks noGrp="1" noChangeArrowheads="1"/>
          </p:cNvSpPr>
          <p:nvPr>
            <p:ph type="body" idx="1"/>
          </p:nvPr>
        </p:nvSpPr>
        <p:spPr>
          <a:xfrm>
            <a:off x="685800" y="1066800"/>
            <a:ext cx="7696200" cy="1447800"/>
          </a:xfrm>
        </p:spPr>
        <p:txBody>
          <a:bodyPr/>
          <a:lstStyle/>
          <a:p>
            <a:r>
              <a:rPr lang="en-US" sz="2800"/>
              <a:t>When dN/dt = 0</a:t>
            </a:r>
          </a:p>
          <a:p>
            <a:pPr lvl="1"/>
            <a:r>
              <a:rPr lang="en-US" sz="2400"/>
              <a:t>population rate of change is zero</a:t>
            </a:r>
          </a:p>
          <a:p>
            <a:pPr lvl="1"/>
            <a:r>
              <a:rPr lang="en-US" sz="2400"/>
              <a:t>immigration rate = (population) death rate</a:t>
            </a:r>
            <a:endParaRPr lang="en-US"/>
          </a:p>
        </p:txBody>
      </p:sp>
      <p:graphicFrame>
        <p:nvGraphicFramePr>
          <p:cNvPr id="118784" name="Object 0"/>
          <p:cNvGraphicFramePr>
            <a:graphicFrameLocks noChangeAspect="1"/>
          </p:cNvGraphicFramePr>
          <p:nvPr/>
        </p:nvGraphicFramePr>
        <p:xfrm>
          <a:off x="1219200" y="2563813"/>
          <a:ext cx="6705600" cy="3998912"/>
        </p:xfrm>
        <a:graphic>
          <a:graphicData uri="http://schemas.openxmlformats.org/presentationml/2006/ole">
            <mc:AlternateContent xmlns:mc="http://schemas.openxmlformats.org/markup-compatibility/2006">
              <mc:Choice xmlns:v="urn:schemas-microsoft-com:vml" Requires="v">
                <p:oleObj spid="_x0000_s6149" name="Worksheet" r:id="rId4" imgW="4128840" imgH="2463840" progId="Excel.Sheet.8">
                  <p:embed/>
                </p:oleObj>
              </mc:Choice>
              <mc:Fallback>
                <p:oleObj name="Worksheet" r:id="rId4" imgW="4128840" imgH="2463840" progId="Excel.Sheet.8">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9200" y="2563813"/>
                        <a:ext cx="6705600" cy="3998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685800" y="304800"/>
            <a:ext cx="7772400" cy="685800"/>
          </a:xfrm>
        </p:spPr>
        <p:txBody>
          <a:bodyPr>
            <a:normAutofit fontScale="90000"/>
          </a:bodyPr>
          <a:lstStyle/>
          <a:p>
            <a:r>
              <a:rPr lang="en-US"/>
              <a:t>Extinction Summary</a:t>
            </a:r>
          </a:p>
        </p:txBody>
      </p:sp>
      <p:sp>
        <p:nvSpPr>
          <p:cNvPr id="51203" name="Rectangle 3"/>
          <p:cNvSpPr>
            <a:spLocks noGrp="1" noChangeArrowheads="1"/>
          </p:cNvSpPr>
          <p:nvPr>
            <p:ph type="body" idx="1"/>
          </p:nvPr>
        </p:nvSpPr>
        <p:spPr>
          <a:xfrm>
            <a:off x="685800" y="1143000"/>
            <a:ext cx="7772400" cy="4953000"/>
          </a:xfrm>
        </p:spPr>
        <p:txBody>
          <a:bodyPr>
            <a:normAutofit lnSpcReduction="10000"/>
          </a:bodyPr>
          <a:lstStyle/>
          <a:p>
            <a:r>
              <a:rPr lang="en-US" sz="2800"/>
              <a:t>Probability of extinction is less likely</a:t>
            </a:r>
          </a:p>
          <a:p>
            <a:pPr lvl="1"/>
            <a:r>
              <a:rPr lang="en-US" sz="2400"/>
              <a:t>the greater the population size</a:t>
            </a:r>
          </a:p>
          <a:p>
            <a:pPr lvl="2"/>
            <a:r>
              <a:rPr lang="en-US" sz="2000"/>
              <a:t>each line of descent has to become extinct</a:t>
            </a:r>
          </a:p>
          <a:p>
            <a:pPr lvl="1"/>
            <a:r>
              <a:rPr lang="en-US" sz="2400"/>
              <a:t>the carrying capacity is large</a:t>
            </a:r>
          </a:p>
          <a:p>
            <a:pPr lvl="2"/>
            <a:r>
              <a:rPr lang="en-US" sz="2000"/>
              <a:t>the random walk is further from the absorbing boundary</a:t>
            </a:r>
          </a:p>
          <a:p>
            <a:pPr lvl="1"/>
            <a:r>
              <a:rPr lang="en-US" sz="2400"/>
              <a:t> the greater birth rates are compared to death rates</a:t>
            </a:r>
          </a:p>
          <a:p>
            <a:pPr lvl="2"/>
            <a:r>
              <a:rPr lang="en-US" sz="2000"/>
              <a:t>i.e. the larger the value of r</a:t>
            </a:r>
          </a:p>
          <a:p>
            <a:pPr lvl="1"/>
            <a:r>
              <a:rPr lang="en-US" sz="2400"/>
              <a:t>the smaller the variation in population size</a:t>
            </a:r>
          </a:p>
          <a:p>
            <a:pPr lvl="2"/>
            <a:r>
              <a:rPr lang="en-US" sz="2000"/>
              <a:t>the smaller the birth rates, but see above</a:t>
            </a:r>
          </a:p>
          <a:p>
            <a:r>
              <a:rPr lang="en-US" sz="2800"/>
              <a:t>Explains why the majority of populations of conservation concern tend to be large mammals in small habitats</a:t>
            </a: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Lecture 4. Modelling</a:t>
            </a:r>
            <a:endParaRPr lang="en-GB" dirty="0"/>
          </a:p>
        </p:txBody>
      </p:sp>
      <p:sp>
        <p:nvSpPr>
          <p:cNvPr id="3" name="Content Placeholder 2"/>
          <p:cNvSpPr>
            <a:spLocks noGrp="1"/>
          </p:cNvSpPr>
          <p:nvPr>
            <p:ph idx="1"/>
          </p:nvPr>
        </p:nvSpPr>
        <p:spPr/>
        <p:txBody>
          <a:bodyPr/>
          <a:lstStyle/>
          <a:p>
            <a:endParaRPr lang="en-GB" dirty="0"/>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p:txBody>
          <a:bodyPr/>
          <a:lstStyle/>
          <a:p>
            <a:r>
              <a:rPr lang="en-GB"/>
              <a:t>Why prediction fails</a:t>
            </a:r>
          </a:p>
        </p:txBody>
      </p:sp>
      <p:sp>
        <p:nvSpPr>
          <p:cNvPr id="99331" name="Rectangle 3"/>
          <p:cNvSpPr>
            <a:spLocks noGrp="1" noChangeArrowheads="1"/>
          </p:cNvSpPr>
          <p:nvPr>
            <p:ph type="body" idx="1"/>
          </p:nvPr>
        </p:nvSpPr>
        <p:spPr/>
        <p:txBody>
          <a:bodyPr/>
          <a:lstStyle/>
          <a:p>
            <a:pPr>
              <a:lnSpc>
                <a:spcPct val="80000"/>
              </a:lnSpc>
            </a:pPr>
            <a:r>
              <a:rPr lang="en-GB" sz="2000" dirty="0" smtClean="0"/>
              <a:t>Models </a:t>
            </a:r>
            <a:r>
              <a:rPr lang="en-GB" sz="2000" dirty="0"/>
              <a:t>are necessarily </a:t>
            </a:r>
            <a:r>
              <a:rPr lang="en-GB" sz="2000" dirty="0" smtClean="0"/>
              <a:t>under-specified</a:t>
            </a:r>
            <a:endParaRPr lang="en-GB" sz="2000" dirty="0"/>
          </a:p>
          <a:p>
            <a:pPr lvl="1">
              <a:lnSpc>
                <a:spcPct val="80000"/>
              </a:lnSpc>
            </a:pPr>
            <a:r>
              <a:rPr lang="en-US" sz="1600" dirty="0" smtClean="0"/>
              <a:t>They have to be to be useful</a:t>
            </a:r>
            <a:endParaRPr lang="en-GB" sz="1600" dirty="0" smtClean="0"/>
          </a:p>
          <a:p>
            <a:pPr>
              <a:lnSpc>
                <a:spcPct val="80000"/>
              </a:lnSpc>
            </a:pPr>
            <a:r>
              <a:rPr lang="en-GB" sz="2000" dirty="0" smtClean="0"/>
              <a:t>The </a:t>
            </a:r>
            <a:r>
              <a:rPr lang="en-GB" sz="2000" dirty="0"/>
              <a:t>correspondence of the causal relationships they embody to actual phenomena is never known to be </a:t>
            </a:r>
            <a:r>
              <a:rPr lang="en-GB" sz="2000" dirty="0" smtClean="0"/>
              <a:t>perfect</a:t>
            </a:r>
          </a:p>
          <a:p>
            <a:pPr>
              <a:lnSpc>
                <a:spcPct val="80000"/>
              </a:lnSpc>
            </a:pPr>
            <a:r>
              <a:rPr lang="en-GB" sz="2000" dirty="0" smtClean="0"/>
              <a:t>The </a:t>
            </a:r>
            <a:r>
              <a:rPr lang="en-GB" sz="2000" dirty="0"/>
              <a:t>observable initial conditions are never perfectly </a:t>
            </a:r>
            <a:r>
              <a:rPr lang="en-GB" sz="2000" dirty="0" smtClean="0"/>
              <a:t>observed</a:t>
            </a:r>
            <a:endParaRPr lang="en-GB" sz="2000" dirty="0"/>
          </a:p>
          <a:p>
            <a:pPr>
              <a:lnSpc>
                <a:spcPct val="80000"/>
              </a:lnSpc>
            </a:pPr>
            <a:r>
              <a:rPr lang="en-GB" sz="2000" dirty="0" smtClean="0"/>
              <a:t>There </a:t>
            </a:r>
            <a:r>
              <a:rPr lang="en-GB" sz="2000" dirty="0"/>
              <a:t>are always unobservable initial conditions. </a:t>
            </a:r>
            <a:endParaRPr lang="en-GB" sz="2000" dirty="0" smtClean="0"/>
          </a:p>
          <a:p>
            <a:pPr lvl="1">
              <a:lnSpc>
                <a:spcPct val="80000"/>
              </a:lnSpc>
            </a:pPr>
            <a:r>
              <a:rPr lang="en-GB" sz="1600" dirty="0" smtClean="0"/>
              <a:t>What </a:t>
            </a:r>
            <a:r>
              <a:rPr lang="en-GB" sz="1600" dirty="0"/>
              <a:t>if a big asteroid hits? That might be predictable in the sense that the asteroid is already on its collision course with the Earth, but from a practical viewpoint it may be </a:t>
            </a:r>
            <a:r>
              <a:rPr lang="en-GB" sz="1600" dirty="0" smtClean="0"/>
              <a:t>unobservable</a:t>
            </a:r>
            <a:endParaRPr lang="en-GB" sz="1600" dirty="0"/>
          </a:p>
          <a:p>
            <a:pPr>
              <a:lnSpc>
                <a:spcPct val="80000"/>
              </a:lnSpc>
            </a:pPr>
            <a:r>
              <a:rPr lang="en-US" sz="2000" dirty="0" smtClean="0"/>
              <a:t>Parameters are estimates</a:t>
            </a:r>
            <a:endParaRPr lang="en-GB" sz="2000" dirty="0" smtClean="0"/>
          </a:p>
          <a:p>
            <a:pPr>
              <a:lnSpc>
                <a:spcPct val="80000"/>
              </a:lnSpc>
            </a:pPr>
            <a:r>
              <a:rPr lang="en-GB" sz="2000" dirty="0" smtClean="0"/>
              <a:t>Some </a:t>
            </a:r>
            <a:r>
              <a:rPr lang="en-GB" sz="2000" dirty="0"/>
              <a:t>processes are chaotic, such that arbitrarily small errors will cumulate to arbitrarily large deviations from </a:t>
            </a:r>
            <a:r>
              <a:rPr lang="en-GB" sz="2000" dirty="0" smtClean="0"/>
              <a:t>prediction</a:t>
            </a:r>
            <a:endParaRPr lang="en-GB" sz="2000" dirty="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685800" y="381000"/>
            <a:ext cx="7772400" cy="762000"/>
          </a:xfrm>
        </p:spPr>
        <p:txBody>
          <a:bodyPr/>
          <a:lstStyle/>
          <a:p>
            <a:r>
              <a:rPr lang="en-US"/>
              <a:t>Principles</a:t>
            </a:r>
          </a:p>
        </p:txBody>
      </p:sp>
      <p:sp>
        <p:nvSpPr>
          <p:cNvPr id="45059" name="Rectangle 3"/>
          <p:cNvSpPr>
            <a:spLocks noGrp="1" noChangeArrowheads="1"/>
          </p:cNvSpPr>
          <p:nvPr>
            <p:ph type="body" idx="1"/>
          </p:nvPr>
        </p:nvSpPr>
        <p:spPr>
          <a:xfrm>
            <a:off x="685800" y="1447800"/>
            <a:ext cx="7772400" cy="4648200"/>
          </a:xfrm>
        </p:spPr>
        <p:txBody>
          <a:bodyPr/>
          <a:lstStyle/>
          <a:p>
            <a:r>
              <a:rPr lang="en-US" sz="2000"/>
              <a:t>Exponential growth</a:t>
            </a:r>
          </a:p>
          <a:p>
            <a:r>
              <a:rPr lang="en-US" sz="2000"/>
              <a:t>Density Dependence</a:t>
            </a:r>
          </a:p>
          <a:p>
            <a:pPr lvl="1"/>
            <a:r>
              <a:rPr lang="en-US" sz="1800"/>
              <a:t>positive</a:t>
            </a:r>
          </a:p>
          <a:p>
            <a:pPr lvl="2"/>
            <a:r>
              <a:rPr lang="en-US" sz="1600"/>
              <a:t>cooperation; aggregation; Allee effect</a:t>
            </a:r>
          </a:p>
          <a:p>
            <a:pPr lvl="1"/>
            <a:r>
              <a:rPr lang="en-US" sz="1800"/>
              <a:t>negative</a:t>
            </a:r>
          </a:p>
          <a:p>
            <a:pPr lvl="2"/>
            <a:r>
              <a:rPr lang="en-US" sz="1600"/>
              <a:t>necessary but not sufficient for stability</a:t>
            </a:r>
          </a:p>
          <a:p>
            <a:r>
              <a:rPr lang="en-US" sz="2000"/>
              <a:t>Circular Causality</a:t>
            </a:r>
          </a:p>
          <a:p>
            <a:pPr lvl="1"/>
            <a:r>
              <a:rPr lang="en-US" sz="1800"/>
              <a:t>pathways created by interaction with environment (inc. other species)</a:t>
            </a:r>
          </a:p>
          <a:p>
            <a:pPr lvl="1"/>
            <a:r>
              <a:rPr lang="en-US" sz="1800"/>
              <a:t>low frequency cycles / oscillations</a:t>
            </a:r>
          </a:p>
          <a:p>
            <a:pPr lvl="1"/>
            <a:r>
              <a:rPr lang="en-US" sz="1800"/>
              <a:t>time delays</a:t>
            </a:r>
          </a:p>
          <a:p>
            <a:r>
              <a:rPr lang="en-US" sz="2000"/>
              <a:t>Limiting Factors</a:t>
            </a:r>
          </a:p>
          <a:p>
            <a:pPr lvl="1"/>
            <a:r>
              <a:rPr lang="en-US" sz="1800"/>
              <a:t>populations exist in complex webs of interaction, but only a few are important at particular times / places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533400" y="381000"/>
            <a:ext cx="7772400" cy="1066800"/>
          </a:xfrm>
        </p:spPr>
        <p:txBody>
          <a:bodyPr/>
          <a:lstStyle/>
          <a:p>
            <a:r>
              <a:rPr lang="en-US"/>
              <a:t>Characteristic Timescales</a:t>
            </a:r>
          </a:p>
        </p:txBody>
      </p:sp>
      <p:sp>
        <p:nvSpPr>
          <p:cNvPr id="12291" name="Rectangle 3"/>
          <p:cNvSpPr>
            <a:spLocks noGrp="1" noChangeArrowheads="1"/>
          </p:cNvSpPr>
          <p:nvPr>
            <p:ph type="body" idx="1"/>
          </p:nvPr>
        </p:nvSpPr>
        <p:spPr>
          <a:xfrm>
            <a:off x="609600" y="1752600"/>
            <a:ext cx="7772400" cy="4495800"/>
          </a:xfrm>
        </p:spPr>
        <p:txBody>
          <a:bodyPr>
            <a:normAutofit lnSpcReduction="10000"/>
          </a:bodyPr>
          <a:lstStyle/>
          <a:p>
            <a:r>
              <a:rPr lang="en-US"/>
              <a:t>Life expectancy, L, determines the timescale over which a population changes (especially recovery from perturbations)</a:t>
            </a:r>
          </a:p>
          <a:p>
            <a:r>
              <a:rPr lang="en-US"/>
              <a:t>L is reciprocal of death rate (in continuous models)</a:t>
            </a:r>
          </a:p>
          <a:p>
            <a:r>
              <a:rPr lang="en-US"/>
              <a:t>In immigration-death model increasing death rate (decreasing life expectancy) speeds progress (decreases time) to equilibrium</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366</TotalTime>
  <Words>3470</Words>
  <Application>Microsoft Office PowerPoint</Application>
  <PresentationFormat>On-screen Show (4:3)</PresentationFormat>
  <Paragraphs>498</Paragraphs>
  <Slides>83</Slides>
  <Notes>21</Notes>
  <HiddenSlides>0</HiddenSlides>
  <MMClips>0</MMClips>
  <ScaleCrop>false</ScaleCrop>
  <HeadingPairs>
    <vt:vector size="6" baseType="variant">
      <vt:variant>
        <vt:lpstr>Theme</vt:lpstr>
      </vt:variant>
      <vt:variant>
        <vt:i4>1</vt:i4>
      </vt:variant>
      <vt:variant>
        <vt:lpstr>Embedded OLE Servers</vt:lpstr>
      </vt:variant>
      <vt:variant>
        <vt:i4>5</vt:i4>
      </vt:variant>
      <vt:variant>
        <vt:lpstr>Slide Titles</vt:lpstr>
      </vt:variant>
      <vt:variant>
        <vt:i4>83</vt:i4>
      </vt:variant>
    </vt:vector>
  </HeadingPairs>
  <TitlesOfParts>
    <vt:vector size="89" baseType="lpstr">
      <vt:lpstr>Office Theme</vt:lpstr>
      <vt:lpstr>Equation</vt:lpstr>
      <vt:lpstr>Worksheet</vt:lpstr>
      <vt:lpstr>Chart</vt:lpstr>
      <vt:lpstr>Picture</vt:lpstr>
      <vt:lpstr>Document</vt:lpstr>
      <vt:lpstr>Quantitative Biology: populations</vt:lpstr>
      <vt:lpstr>Lecture 1. Basic Concepts &amp; Simplest Models</vt:lpstr>
      <vt:lpstr>Definitions</vt:lpstr>
      <vt:lpstr>Fundamental Equation</vt:lpstr>
      <vt:lpstr>Immigration-Death (Discrete)</vt:lpstr>
      <vt:lpstr>Immigration-Death (Continuous)</vt:lpstr>
      <vt:lpstr>Immigration-Death Solution</vt:lpstr>
      <vt:lpstr>I-D Equilibrium</vt:lpstr>
      <vt:lpstr>Characteristic Timescales</vt:lpstr>
      <vt:lpstr>Immigration-death model with different L</vt:lpstr>
      <vt:lpstr>Simplest Discrete Birth-Death Model</vt:lpstr>
      <vt:lpstr>Birth-Death Continuous</vt:lpstr>
      <vt:lpstr>Density Dependence: necessity</vt:lpstr>
      <vt:lpstr>Factors &amp; Processes</vt:lpstr>
      <vt:lpstr>Density Dependent Factors</vt:lpstr>
      <vt:lpstr>Logistic - Observations</vt:lpstr>
      <vt:lpstr>Logistic Equation - Empirical</vt:lpstr>
      <vt:lpstr>Logistic Equation - Mechanistic</vt:lpstr>
      <vt:lpstr>Stability of Logistic</vt:lpstr>
      <vt:lpstr>Logistic Equation - Dynamics</vt:lpstr>
      <vt:lpstr>Logistic Equation Properties</vt:lpstr>
      <vt:lpstr>Logistic Equation (Discrete)</vt:lpstr>
      <vt:lpstr>PowerPoint Presentation</vt:lpstr>
      <vt:lpstr>Summary</vt:lpstr>
      <vt:lpstr>Multi-population Dynamics </vt:lpstr>
      <vt:lpstr>Intraspecific Competition</vt:lpstr>
      <vt:lpstr>Interspecific Competition</vt:lpstr>
      <vt:lpstr>Interspp Competition Dynamics</vt:lpstr>
      <vt:lpstr>Lotka-Volterra Equations</vt:lpstr>
      <vt:lpstr>Analysis</vt:lpstr>
      <vt:lpstr>Phase Planes</vt:lpstr>
      <vt:lpstr>Outcomes</vt:lpstr>
      <vt:lpstr>Dynamics</vt:lpstr>
      <vt:lpstr>PowerPoint Presentation</vt:lpstr>
      <vt:lpstr>Predation</vt:lpstr>
      <vt:lpstr>Predation Dynamics</vt:lpstr>
      <vt:lpstr>Refuges</vt:lpstr>
      <vt:lpstr>Summary</vt:lpstr>
      <vt:lpstr>Lecture 2: Structuring Populations</vt:lpstr>
      <vt:lpstr>Types of Structuring</vt:lpstr>
      <vt:lpstr>Rate of Change of Structure</vt:lpstr>
      <vt:lpstr>Modelling Stages (Discrete)</vt:lpstr>
      <vt:lpstr>PowerPoint Presentation</vt:lpstr>
      <vt:lpstr>Leslie Matrix</vt:lpstr>
      <vt:lpstr>Properties of Matrix Model</vt:lpstr>
      <vt:lpstr>Leslie Matrix Example</vt:lpstr>
      <vt:lpstr>Spatial Structure</vt:lpstr>
      <vt:lpstr>Metapopulations</vt:lpstr>
      <vt:lpstr>Levins Model</vt:lpstr>
      <vt:lpstr>PowerPoint Presentation</vt:lpstr>
      <vt:lpstr>Model Results</vt:lpstr>
      <vt:lpstr>PowerPoint Presentation</vt:lpstr>
      <vt:lpstr>Extinction Rates</vt:lpstr>
      <vt:lpstr>Model with Decreasing Extinction</vt:lpstr>
      <vt:lpstr>PowerPoint Presentation</vt:lpstr>
      <vt:lpstr>PowerPoint Presentation</vt:lpstr>
      <vt:lpstr>PowerPoint Presentation</vt:lpstr>
      <vt:lpstr>Patches as “Networks”</vt:lpstr>
      <vt:lpstr>Networks in Matrix Format</vt:lpstr>
      <vt:lpstr>Structure of Connections</vt:lpstr>
      <vt:lpstr>Summary</vt:lpstr>
      <vt:lpstr>Lecture 3. Small Populations</vt:lpstr>
      <vt:lpstr>Stochasticity</vt:lpstr>
      <vt:lpstr>Demographic Stochasticity</vt:lpstr>
      <vt:lpstr>Pure Death Process</vt:lpstr>
      <vt:lpstr>Immigration-Death Process</vt:lpstr>
      <vt:lpstr>Stochastic Population Processes</vt:lpstr>
      <vt:lpstr>Monte Carlo Simulation</vt:lpstr>
      <vt:lpstr>Monte Carlo Example</vt:lpstr>
      <vt:lpstr>Monte Carlo Iteration</vt:lpstr>
      <vt:lpstr>Birth-Death Simulation</vt:lpstr>
      <vt:lpstr>Random Walks</vt:lpstr>
      <vt:lpstr>Time to Extinction</vt:lpstr>
      <vt:lpstr>Probability of Extinction</vt:lpstr>
      <vt:lpstr>PowerPoint Presentation</vt:lpstr>
      <vt:lpstr>Effect of Increasing Rates</vt:lpstr>
      <vt:lpstr>Logistic Results</vt:lpstr>
      <vt:lpstr>PowerPoint Presentation</vt:lpstr>
      <vt:lpstr>Summary</vt:lpstr>
      <vt:lpstr>Extinction Summary</vt:lpstr>
      <vt:lpstr>Lecture 4. Modelling</vt:lpstr>
      <vt:lpstr>Why prediction fails</vt:lpstr>
      <vt:lpstr>Principles</vt:lpstr>
    </vt:vector>
  </TitlesOfParts>
  <Company>Department of Biological Sciences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Quantitative Biology: populations</dc:title>
  <dc:creator>GMedley</dc:creator>
  <cp:lastModifiedBy>GMedley</cp:lastModifiedBy>
  <cp:revision>32</cp:revision>
  <dcterms:created xsi:type="dcterms:W3CDTF">2012-02-28T11:13:10Z</dcterms:created>
  <dcterms:modified xsi:type="dcterms:W3CDTF">2013-02-25T12:46:18Z</dcterms:modified>
</cp:coreProperties>
</file>