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8288000" cy="10287000"/>
  <p:notesSz cx="6858000" cy="9144000"/>
  <p:embeddedFontLst>
    <p:embeddedFont>
      <p:font typeface="Dreaming Outloud Sans" panose="020B0604020202020204" charset="0"/>
      <p:regular r:id="rId30"/>
    </p:embeddedFont>
    <p:embeddedFont>
      <p:font typeface="Dreaming Outloud Sans Italics" panose="020B0604020202020204" charset="0"/>
      <p:regular r:id="rId31"/>
    </p:embeddedFont>
    <p:embeddedFont>
      <p:font typeface="Funtastic" panose="020B0604020202020204" charset="0"/>
      <p:regular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37" d="100"/>
          <a:sy n="37" d="100"/>
        </p:scale>
        <p:origin x="1060" y="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sv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10" Type="http://schemas.openxmlformats.org/officeDocument/2006/relationships/image" Target="../media/image21.svg"/><Relationship Id="rId4" Type="http://schemas.openxmlformats.org/officeDocument/2006/relationships/image" Target="../media/image15.png"/><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4.svg"/><Relationship Id="rId7" Type="http://schemas.openxmlformats.org/officeDocument/2006/relationships/image" Target="../media/image18.svg"/><Relationship Id="rId12" Type="http://schemas.openxmlformats.org/officeDocument/2006/relationships/image" Target="../media/image27.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6.png"/><Relationship Id="rId5" Type="http://schemas.openxmlformats.org/officeDocument/2006/relationships/image" Target="../media/image16.svg"/><Relationship Id="rId10" Type="http://schemas.openxmlformats.org/officeDocument/2006/relationships/image" Target="../media/image25.svg"/><Relationship Id="rId4" Type="http://schemas.openxmlformats.org/officeDocument/2006/relationships/image" Target="../media/image15.png"/><Relationship Id="rId9" Type="http://schemas.openxmlformats.org/officeDocument/2006/relationships/image" Target="../media/image24.png"/></Relationships>
</file>

<file path=ppt/slides/_rels/slide15.xml.rels><?xml version="1.0" encoding="UTF-8" standalone="yes"?>
<Relationships xmlns="http://schemas.openxmlformats.org/package/2006/relationships"><Relationship Id="rId8" Type="http://schemas.openxmlformats.org/officeDocument/2006/relationships/image" Target="../media/image28.gif"/><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 Id="rId9" Type="http://schemas.openxmlformats.org/officeDocument/2006/relationships/image" Target="../media/image29.gif"/></Relationships>
</file>

<file path=ppt/slides/_rels/slide16.xml.rels><?xml version="1.0" encoding="UTF-8" standalone="yes"?>
<Relationships xmlns="http://schemas.openxmlformats.org/package/2006/relationships"><Relationship Id="rId8" Type="http://schemas.openxmlformats.org/officeDocument/2006/relationships/image" Target="../media/image30.gif"/><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sv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s://www.google.com/search?client=safari&amp;sca_esv=6269066d21daebf6&amp;sca_upv=1&amp;rls=en&amp;sxsrf=ADLYWIJ8Fi6-iStHJLYLbzuaY4pTONs4FQ:1720272862629&amp;q=motile&amp;si=ACC90nwzNcbSj6HKgPz_Y9fzn5jc6CpTHnk__mcwSRj-l8mN7hk0XpodsqcYRr1kwsEBp-8M2dHoXIpqUKYfIk3J9wgE0yEswA%3D%3D&amp;expnd=1&amp;sa=X&amp;ved=2ahUKEwjD-JLnw5KHAxW5U0EAHYkrBaUQyecJegQIHxAP" TargetMode="External"/><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 Id="rId9" Type="http://schemas.openxmlformats.org/officeDocument/2006/relationships/hyperlink" Target="https://www.google.com/search?client=safari&amp;sca_esv=6269066d21daebf6&amp;sca_upv=1&amp;rls=en&amp;sxsrf=ADLYWIJ8Fi6-iStHJLYLbzuaY4pTONs4FQ:1720272862629&amp;q=organism&amp;si=ACC90nwZKElgOcNXBU934ENhMNgqFByXnAmb40hQi8sJ_4Q7KS59YpdO92tg6yW9suQSkkpmXwQ49KVCvl7SO1AWkACmtfD4ot5PEdHFhAHTulbI_P_3d0w%3D&amp;expnd=1&amp;sa=X&amp;ved=2ahUKEwjD-JLnw5KHAxW5U0EAHYkrBaUQyecJegQIHxAQ"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video" Target="https://www.youtube.com/watch?v=F6QMU3KD7zw" TargetMode="Externa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 Id="rId9" Type="http://schemas.openxmlformats.org/officeDocument/2006/relationships/image" Target="../media/image31.jpeg"/></Relationships>
</file>

<file path=ppt/slides/_rels/slide2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10" Type="http://schemas.openxmlformats.org/officeDocument/2006/relationships/image" Target="../media/image34.svg"/><Relationship Id="rId4" Type="http://schemas.openxmlformats.org/officeDocument/2006/relationships/image" Target="../media/image15.png"/><Relationship Id="rId9" Type="http://schemas.openxmlformats.org/officeDocument/2006/relationships/image" Target="../media/image33.png"/></Relationships>
</file>

<file path=ppt/slides/_rels/slide2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10" Type="http://schemas.openxmlformats.org/officeDocument/2006/relationships/image" Target="../media/image34.svg"/><Relationship Id="rId4" Type="http://schemas.openxmlformats.org/officeDocument/2006/relationships/image" Target="../media/image15.png"/><Relationship Id="rId9" Type="http://schemas.openxmlformats.org/officeDocument/2006/relationships/image" Target="../media/image33.png"/></Relationships>
</file>

<file path=ppt/slides/_rels/slide2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4.svg"/><Relationship Id="rId7" Type="http://schemas.openxmlformats.org/officeDocument/2006/relationships/image" Target="../media/image18.svg"/><Relationship Id="rId12" Type="http://schemas.openxmlformats.org/officeDocument/2006/relationships/image" Target="../media/image36.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35.png"/><Relationship Id="rId5" Type="http://schemas.openxmlformats.org/officeDocument/2006/relationships/image" Target="../media/image16.svg"/><Relationship Id="rId10" Type="http://schemas.openxmlformats.org/officeDocument/2006/relationships/image" Target="../media/image34.svg"/><Relationship Id="rId4" Type="http://schemas.openxmlformats.org/officeDocument/2006/relationships/image" Target="../media/image15.png"/><Relationship Id="rId9"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4.svg"/><Relationship Id="rId7" Type="http://schemas.openxmlformats.org/officeDocument/2006/relationships/image" Target="../media/image18.svg"/><Relationship Id="rId12" Type="http://schemas.openxmlformats.org/officeDocument/2006/relationships/image" Target="../media/image34.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33.png"/><Relationship Id="rId5" Type="http://schemas.openxmlformats.org/officeDocument/2006/relationships/image" Target="../media/image16.svg"/><Relationship Id="rId10" Type="http://schemas.openxmlformats.org/officeDocument/2006/relationships/image" Target="../media/image38.svg"/><Relationship Id="rId4" Type="http://schemas.openxmlformats.org/officeDocument/2006/relationships/image" Target="../media/image15.png"/><Relationship Id="rId9" Type="http://schemas.openxmlformats.org/officeDocument/2006/relationships/image" Target="../media/image37.png"/></Relationships>
</file>

<file path=ppt/slides/_rels/slide2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sv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1.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BE1ED"/>
        </a:solidFill>
        <a:effectLst/>
      </p:bgPr>
    </p:bg>
    <p:spTree>
      <p:nvGrpSpPr>
        <p:cNvPr id="1" name=""/>
        <p:cNvGrpSpPr/>
        <p:nvPr/>
      </p:nvGrpSpPr>
      <p:grpSpPr>
        <a:xfrm>
          <a:off x="0" y="0"/>
          <a:ext cx="0" cy="0"/>
          <a:chOff x="0" y="0"/>
          <a:chExt cx="0" cy="0"/>
        </a:xfrm>
      </p:grpSpPr>
      <p:grpSp>
        <p:nvGrpSpPr>
          <p:cNvPr id="2" name="Group 2"/>
          <p:cNvGrpSpPr/>
          <p:nvPr/>
        </p:nvGrpSpPr>
        <p:grpSpPr>
          <a:xfrm>
            <a:off x="734966" y="952854"/>
            <a:ext cx="16818068" cy="8381292"/>
            <a:chOff x="0" y="0"/>
            <a:chExt cx="4429450" cy="2207419"/>
          </a:xfrm>
        </p:grpSpPr>
        <p:sp>
          <p:nvSpPr>
            <p:cNvPr id="3" name="Freeform 3"/>
            <p:cNvSpPr/>
            <p:nvPr/>
          </p:nvSpPr>
          <p:spPr>
            <a:xfrm>
              <a:off x="0" y="0"/>
              <a:ext cx="4429450" cy="2207419"/>
            </a:xfrm>
            <a:custGeom>
              <a:avLst/>
              <a:gdLst/>
              <a:ahLst/>
              <a:cxnLst/>
              <a:rect l="l" t="t" r="r" b="b"/>
              <a:pathLst>
                <a:path w="4429450" h="2207419">
                  <a:moveTo>
                    <a:pt x="23477" y="0"/>
                  </a:moveTo>
                  <a:lnTo>
                    <a:pt x="4405973" y="0"/>
                  </a:lnTo>
                  <a:cubicBezTo>
                    <a:pt x="4418939" y="0"/>
                    <a:pt x="4429450" y="10511"/>
                    <a:pt x="4429450" y="23477"/>
                  </a:cubicBezTo>
                  <a:lnTo>
                    <a:pt x="4429450" y="2183942"/>
                  </a:lnTo>
                  <a:cubicBezTo>
                    <a:pt x="4429450" y="2196908"/>
                    <a:pt x="4418939" y="2207419"/>
                    <a:pt x="4405973" y="2207419"/>
                  </a:cubicBezTo>
                  <a:lnTo>
                    <a:pt x="23477" y="2207419"/>
                  </a:lnTo>
                  <a:cubicBezTo>
                    <a:pt x="10511" y="2207419"/>
                    <a:pt x="0" y="2196908"/>
                    <a:pt x="0" y="2183942"/>
                  </a:cubicBezTo>
                  <a:lnTo>
                    <a:pt x="0" y="23477"/>
                  </a:lnTo>
                  <a:cubicBezTo>
                    <a:pt x="0" y="10511"/>
                    <a:pt x="10511" y="0"/>
                    <a:pt x="23477" y="0"/>
                  </a:cubicBezTo>
                  <a:close/>
                </a:path>
              </a:pathLst>
            </a:custGeom>
            <a:solidFill>
              <a:srgbClr val="5D8BA4"/>
            </a:solidFill>
            <a:ln w="47625" cap="rnd">
              <a:solidFill>
                <a:srgbClr val="000000"/>
              </a:solidFill>
              <a:prstDash val="solid"/>
              <a:round/>
            </a:ln>
          </p:spPr>
          <p:txBody>
            <a:bodyPr/>
            <a:lstStyle/>
            <a:p>
              <a:endParaRPr lang="en-GB"/>
            </a:p>
          </p:txBody>
        </p:sp>
        <p:sp>
          <p:nvSpPr>
            <p:cNvPr id="4" name="TextBox 4"/>
            <p:cNvSpPr txBox="1"/>
            <p:nvPr/>
          </p:nvSpPr>
          <p:spPr>
            <a:xfrm>
              <a:off x="0" y="-38100"/>
              <a:ext cx="4429450" cy="2245519"/>
            </a:xfrm>
            <a:prstGeom prst="rect">
              <a:avLst/>
            </a:prstGeom>
          </p:spPr>
          <p:txBody>
            <a:bodyPr lIns="50800" tIns="50800" rIns="50800" bIns="50800" rtlCol="0" anchor="ctr"/>
            <a:lstStyle/>
            <a:p>
              <a:pPr algn="ctr">
                <a:lnSpc>
                  <a:spcPts val="2660"/>
                </a:lnSpc>
              </a:pPr>
              <a:endParaRPr/>
            </a:p>
          </p:txBody>
        </p:sp>
      </p:grpSp>
      <p:sp>
        <p:nvSpPr>
          <p:cNvPr id="5" name="Freeform 5"/>
          <p:cNvSpPr/>
          <p:nvPr/>
        </p:nvSpPr>
        <p:spPr>
          <a:xfrm>
            <a:off x="146957" y="30545"/>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TextBox 6"/>
          <p:cNvSpPr txBox="1"/>
          <p:nvPr/>
        </p:nvSpPr>
        <p:spPr>
          <a:xfrm>
            <a:off x="2665701" y="2494844"/>
            <a:ext cx="13420667" cy="3272428"/>
          </a:xfrm>
          <a:prstGeom prst="rect">
            <a:avLst/>
          </a:prstGeom>
        </p:spPr>
        <p:txBody>
          <a:bodyPr lIns="0" tIns="0" rIns="0" bIns="0" rtlCol="0" anchor="t">
            <a:spAutoFit/>
          </a:bodyPr>
          <a:lstStyle/>
          <a:p>
            <a:pPr algn="ctr">
              <a:lnSpc>
                <a:spcPts val="8085"/>
              </a:lnSpc>
            </a:pPr>
            <a:r>
              <a:rPr lang="en-US" sz="7849">
                <a:solidFill>
                  <a:srgbClr val="000000"/>
                </a:solidFill>
                <a:latin typeface="Funtastic"/>
                <a:ea typeface="Funtastic"/>
                <a:cs typeface="Funtastic"/>
                <a:sym typeface="Funtastic"/>
              </a:rPr>
              <a:t>IF YOU THINK THAT BACTERIA ONLY CAUSE DISEASE...THINK AGAIN!</a:t>
            </a:r>
          </a:p>
        </p:txBody>
      </p:sp>
      <p:sp>
        <p:nvSpPr>
          <p:cNvPr id="7" name="TextBox 7"/>
          <p:cNvSpPr txBox="1"/>
          <p:nvPr/>
        </p:nvSpPr>
        <p:spPr>
          <a:xfrm>
            <a:off x="5136301" y="6531452"/>
            <a:ext cx="8015398" cy="2014809"/>
          </a:xfrm>
          <a:prstGeom prst="rect">
            <a:avLst/>
          </a:prstGeom>
        </p:spPr>
        <p:txBody>
          <a:bodyPr lIns="0" tIns="0" rIns="0" bIns="0" rtlCol="0" anchor="t">
            <a:spAutoFit/>
          </a:bodyPr>
          <a:lstStyle/>
          <a:p>
            <a:pPr algn="ctr">
              <a:lnSpc>
                <a:spcPts val="8122"/>
              </a:lnSpc>
            </a:pPr>
            <a:r>
              <a:rPr lang="en-US" sz="5801">
                <a:solidFill>
                  <a:srgbClr val="000000"/>
                </a:solidFill>
                <a:latin typeface="Dreaming Outloud Sans"/>
                <a:ea typeface="Dreaming Outloud Sans"/>
                <a:cs typeface="Dreaming Outloud Sans"/>
                <a:sym typeface="Dreaming Outloud Sans"/>
              </a:rPr>
              <a:t>iGEM team 2024 University of Warwick</a:t>
            </a:r>
          </a:p>
        </p:txBody>
      </p:sp>
      <p:sp>
        <p:nvSpPr>
          <p:cNvPr id="8" name="Freeform 8"/>
          <p:cNvSpPr/>
          <p:nvPr/>
        </p:nvSpPr>
        <p:spPr>
          <a:xfrm>
            <a:off x="13566321" y="5767272"/>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9" name="TextBox 9"/>
          <p:cNvSpPr txBox="1"/>
          <p:nvPr/>
        </p:nvSpPr>
        <p:spPr>
          <a:xfrm>
            <a:off x="6796948" y="1183134"/>
            <a:ext cx="13538748" cy="904811"/>
          </a:xfrm>
          <a:prstGeom prst="rect">
            <a:avLst/>
          </a:prstGeom>
        </p:spPr>
        <p:txBody>
          <a:bodyPr lIns="0" tIns="0" rIns="0" bIns="0" rtlCol="0" anchor="t">
            <a:spAutoFit/>
          </a:bodyPr>
          <a:lstStyle/>
          <a:p>
            <a:pPr algn="l">
              <a:lnSpc>
                <a:spcPts val="7353"/>
              </a:lnSpc>
              <a:spcBef>
                <a:spcPct val="0"/>
              </a:spcBef>
            </a:pPr>
            <a:r>
              <a:rPr lang="en-US" sz="5252">
                <a:solidFill>
                  <a:srgbClr val="FFFFFF"/>
                </a:solidFill>
                <a:latin typeface="Dreaming Outloud Sans"/>
                <a:ea typeface="Dreaming Outloud Sans"/>
                <a:cs typeface="Dreaming Outloud Sans"/>
                <a:sym typeface="Dreaming Outloud Sans"/>
              </a:rPr>
              <a:t>Introduction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3732687" y="3794179"/>
            <a:ext cx="5940492" cy="6331920"/>
          </a:xfrm>
          <a:custGeom>
            <a:avLst/>
            <a:gdLst/>
            <a:ahLst/>
            <a:cxnLst/>
            <a:rect l="l" t="t" r="r" b="b"/>
            <a:pathLst>
              <a:path w="5940492" h="6331920">
                <a:moveTo>
                  <a:pt x="0" y="0"/>
                </a:moveTo>
                <a:lnTo>
                  <a:pt x="5940492" y="0"/>
                </a:lnTo>
                <a:lnTo>
                  <a:pt x="5940492" y="6331920"/>
                </a:lnTo>
                <a:lnTo>
                  <a:pt x="0" y="633192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4693334" y="5734664"/>
            <a:ext cx="2441870" cy="870194"/>
          </a:xfrm>
          <a:custGeom>
            <a:avLst/>
            <a:gdLst/>
            <a:ahLst/>
            <a:cxnLst/>
            <a:rect l="l" t="t" r="r" b="b"/>
            <a:pathLst>
              <a:path w="2441870" h="870194">
                <a:moveTo>
                  <a:pt x="0" y="0"/>
                </a:moveTo>
                <a:lnTo>
                  <a:pt x="2441870" y="0"/>
                </a:lnTo>
                <a:lnTo>
                  <a:pt x="2441870" y="870194"/>
                </a:lnTo>
                <a:lnTo>
                  <a:pt x="0" y="87019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5" name="TextBox 5"/>
          <p:cNvSpPr txBox="1"/>
          <p:nvPr/>
        </p:nvSpPr>
        <p:spPr>
          <a:xfrm>
            <a:off x="166590" y="215159"/>
            <a:ext cx="13737736" cy="3388091"/>
          </a:xfrm>
          <a:prstGeom prst="rect">
            <a:avLst/>
          </a:prstGeom>
        </p:spPr>
        <p:txBody>
          <a:bodyPr lIns="0" tIns="0" rIns="0" bIns="0" rtlCol="0" anchor="t">
            <a:spAutoFit/>
          </a:bodyPr>
          <a:lstStyle/>
          <a:p>
            <a:pPr algn="ctr">
              <a:lnSpc>
                <a:spcPts val="8358"/>
              </a:lnSpc>
            </a:pPr>
            <a:r>
              <a:rPr lang="en-US" sz="8115">
                <a:solidFill>
                  <a:srgbClr val="FFFFFF"/>
                </a:solidFill>
                <a:latin typeface="Funtastic"/>
                <a:ea typeface="Funtastic"/>
                <a:cs typeface="Funtastic"/>
                <a:sym typeface="Funtastic"/>
              </a:rPr>
              <a:t>BUT BACTERIA CAN DO MORE THAN JUST CAUSE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TextBox 2"/>
          <p:cNvSpPr txBox="1"/>
          <p:nvPr/>
        </p:nvSpPr>
        <p:spPr>
          <a:xfrm>
            <a:off x="-624439" y="131173"/>
            <a:ext cx="13737736" cy="1261064"/>
          </a:xfrm>
          <a:prstGeom prst="rect">
            <a:avLst/>
          </a:prstGeom>
        </p:spPr>
        <p:txBody>
          <a:bodyPr lIns="0" tIns="0" rIns="0" bIns="0" rtlCol="0" anchor="t">
            <a:spAutoFit/>
          </a:bodyPr>
          <a:lstStyle/>
          <a:p>
            <a:pPr marL="1752142" lvl="1" indent="-876071" algn="l">
              <a:lnSpc>
                <a:spcPts val="8358"/>
              </a:lnSpc>
              <a:buAutoNum type="arabicPeriod"/>
            </a:pPr>
            <a:r>
              <a:rPr lang="en-US" sz="8115">
                <a:solidFill>
                  <a:srgbClr val="FFFFFF"/>
                </a:solidFill>
                <a:latin typeface="Funtastic"/>
                <a:ea typeface="Funtastic"/>
                <a:cs typeface="Funtastic"/>
                <a:sym typeface="Funtastic"/>
              </a:rPr>
              <a:t> PRODUCE INSULIN</a:t>
            </a:r>
          </a:p>
        </p:txBody>
      </p:sp>
      <p:sp>
        <p:nvSpPr>
          <p:cNvPr id="3" name="Freeform 3"/>
          <p:cNvSpPr/>
          <p:nvPr/>
        </p:nvSpPr>
        <p:spPr>
          <a:xfrm>
            <a:off x="10324229" y="16450"/>
            <a:ext cx="1899350" cy="2024501"/>
          </a:xfrm>
          <a:custGeom>
            <a:avLst/>
            <a:gdLst/>
            <a:ahLst/>
            <a:cxnLst/>
            <a:rect l="l" t="t" r="r" b="b"/>
            <a:pathLst>
              <a:path w="1899350" h="2024501">
                <a:moveTo>
                  <a:pt x="0" y="0"/>
                </a:moveTo>
                <a:lnTo>
                  <a:pt x="1899350" y="0"/>
                </a:lnTo>
                <a:lnTo>
                  <a:pt x="1899350" y="2024500"/>
                </a:lnTo>
                <a:lnTo>
                  <a:pt x="0" y="20245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a:off x="814278" y="1565653"/>
            <a:ext cx="5430151" cy="950595"/>
            <a:chOff x="0" y="0"/>
            <a:chExt cx="1504417" cy="263361"/>
          </a:xfrm>
        </p:grpSpPr>
        <p:sp>
          <p:nvSpPr>
            <p:cNvPr id="5" name="Freeform 5"/>
            <p:cNvSpPr/>
            <p:nvPr/>
          </p:nvSpPr>
          <p:spPr>
            <a:xfrm>
              <a:off x="0" y="0"/>
              <a:ext cx="1504417" cy="263361"/>
            </a:xfrm>
            <a:custGeom>
              <a:avLst/>
              <a:gdLst/>
              <a:ahLst/>
              <a:cxnLst/>
              <a:rect l="l" t="t" r="r" b="b"/>
              <a:pathLst>
                <a:path w="1504417" h="263361">
                  <a:moveTo>
                    <a:pt x="72712" y="0"/>
                  </a:moveTo>
                  <a:lnTo>
                    <a:pt x="1431705" y="0"/>
                  </a:lnTo>
                  <a:cubicBezTo>
                    <a:pt x="1450990" y="0"/>
                    <a:pt x="1469484" y="7661"/>
                    <a:pt x="1483121" y="21297"/>
                  </a:cubicBezTo>
                  <a:cubicBezTo>
                    <a:pt x="1496757" y="34933"/>
                    <a:pt x="1504417" y="53428"/>
                    <a:pt x="1504417" y="72712"/>
                  </a:cubicBezTo>
                  <a:lnTo>
                    <a:pt x="1504417" y="190649"/>
                  </a:lnTo>
                  <a:cubicBezTo>
                    <a:pt x="1504417" y="230807"/>
                    <a:pt x="1471863" y="263361"/>
                    <a:pt x="1431705" y="263361"/>
                  </a:cubicBezTo>
                  <a:lnTo>
                    <a:pt x="72712" y="263361"/>
                  </a:lnTo>
                  <a:cubicBezTo>
                    <a:pt x="53428" y="263361"/>
                    <a:pt x="34933" y="255700"/>
                    <a:pt x="21297" y="242064"/>
                  </a:cubicBezTo>
                  <a:cubicBezTo>
                    <a:pt x="7661" y="228428"/>
                    <a:pt x="0" y="209934"/>
                    <a:pt x="0" y="190649"/>
                  </a:cubicBezTo>
                  <a:lnTo>
                    <a:pt x="0" y="72712"/>
                  </a:lnTo>
                  <a:cubicBezTo>
                    <a:pt x="0" y="53428"/>
                    <a:pt x="7661" y="34933"/>
                    <a:pt x="21297" y="21297"/>
                  </a:cubicBezTo>
                  <a:cubicBezTo>
                    <a:pt x="34933" y="7661"/>
                    <a:pt x="53428" y="0"/>
                    <a:pt x="72712" y="0"/>
                  </a:cubicBezTo>
                  <a:close/>
                </a:path>
              </a:pathLst>
            </a:custGeom>
            <a:solidFill>
              <a:srgbClr val="FFFFFF"/>
            </a:solidFill>
          </p:spPr>
          <p:txBody>
            <a:bodyPr/>
            <a:lstStyle/>
            <a:p>
              <a:endParaRPr lang="en-GB"/>
            </a:p>
          </p:txBody>
        </p:sp>
        <p:sp>
          <p:nvSpPr>
            <p:cNvPr id="6" name="TextBox 6"/>
            <p:cNvSpPr txBox="1"/>
            <p:nvPr/>
          </p:nvSpPr>
          <p:spPr>
            <a:xfrm>
              <a:off x="0" y="-76200"/>
              <a:ext cx="1504417" cy="339561"/>
            </a:xfrm>
            <a:prstGeom prst="rect">
              <a:avLst/>
            </a:prstGeom>
          </p:spPr>
          <p:txBody>
            <a:bodyPr lIns="177800" tIns="177800" rIns="177800" bIns="177800" rtlCol="0" anchor="ctr"/>
            <a:lstStyle/>
            <a:p>
              <a:pPr algn="l">
                <a:lnSpc>
                  <a:spcPts val="5039"/>
                </a:lnSpc>
              </a:pPr>
              <a:r>
                <a:rPr lang="en-US" sz="3599">
                  <a:solidFill>
                    <a:srgbClr val="000000"/>
                  </a:solidFill>
                  <a:latin typeface="Dreaming Outloud Sans"/>
                  <a:ea typeface="Dreaming Outloud Sans"/>
                  <a:cs typeface="Dreaming Outloud Sans"/>
                  <a:sym typeface="Dreaming Outloud Sans"/>
                </a:rPr>
                <a:t>Why is insulin important?</a:t>
              </a:r>
            </a:p>
          </p:txBody>
        </p:sp>
      </p:grpSp>
      <p:sp>
        <p:nvSpPr>
          <p:cNvPr id="7" name="Freeform 7"/>
          <p:cNvSpPr/>
          <p:nvPr/>
        </p:nvSpPr>
        <p:spPr>
          <a:xfrm rot="-1964273">
            <a:off x="10553417" y="679958"/>
            <a:ext cx="1174274" cy="418469"/>
          </a:xfrm>
          <a:custGeom>
            <a:avLst/>
            <a:gdLst/>
            <a:ahLst/>
            <a:cxnLst/>
            <a:rect l="l" t="t" r="r" b="b"/>
            <a:pathLst>
              <a:path w="1174274" h="418469">
                <a:moveTo>
                  <a:pt x="0" y="0"/>
                </a:moveTo>
                <a:lnTo>
                  <a:pt x="1174274" y="0"/>
                </a:lnTo>
                <a:lnTo>
                  <a:pt x="1174274" y="418469"/>
                </a:lnTo>
                <a:lnTo>
                  <a:pt x="0" y="41846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grpSp>
        <p:nvGrpSpPr>
          <p:cNvPr id="8" name="Group 8"/>
          <p:cNvGrpSpPr/>
          <p:nvPr/>
        </p:nvGrpSpPr>
        <p:grpSpPr>
          <a:xfrm>
            <a:off x="14992273" y="5325053"/>
            <a:ext cx="3059897" cy="2168981"/>
            <a:chOff x="0" y="0"/>
            <a:chExt cx="805899" cy="571254"/>
          </a:xfrm>
        </p:grpSpPr>
        <p:sp>
          <p:nvSpPr>
            <p:cNvPr id="9" name="Freeform 9"/>
            <p:cNvSpPr/>
            <p:nvPr/>
          </p:nvSpPr>
          <p:spPr>
            <a:xfrm>
              <a:off x="0" y="0"/>
              <a:ext cx="805899" cy="571254"/>
            </a:xfrm>
            <a:custGeom>
              <a:avLst/>
              <a:gdLst/>
              <a:ahLst/>
              <a:cxnLst/>
              <a:rect l="l" t="t" r="r" b="b"/>
              <a:pathLst>
                <a:path w="805899" h="571254">
                  <a:moveTo>
                    <a:pt x="0" y="0"/>
                  </a:moveTo>
                  <a:lnTo>
                    <a:pt x="805899" y="0"/>
                  </a:lnTo>
                  <a:lnTo>
                    <a:pt x="805899" y="571254"/>
                  </a:lnTo>
                  <a:lnTo>
                    <a:pt x="0" y="571254"/>
                  </a:lnTo>
                  <a:close/>
                </a:path>
              </a:pathLst>
            </a:custGeom>
            <a:solidFill>
              <a:srgbClr val="5CC096"/>
            </a:solidFill>
          </p:spPr>
          <p:txBody>
            <a:bodyPr/>
            <a:lstStyle/>
            <a:p>
              <a:endParaRPr lang="en-GB"/>
            </a:p>
          </p:txBody>
        </p:sp>
        <p:sp>
          <p:nvSpPr>
            <p:cNvPr id="10" name="TextBox 10"/>
            <p:cNvSpPr txBox="1"/>
            <p:nvPr/>
          </p:nvSpPr>
          <p:spPr>
            <a:xfrm>
              <a:off x="0" y="-47625"/>
              <a:ext cx="805899" cy="618879"/>
            </a:xfrm>
            <a:prstGeom prst="rect">
              <a:avLst/>
            </a:prstGeom>
          </p:spPr>
          <p:txBody>
            <a:bodyPr lIns="50800" tIns="50800" rIns="50800" bIns="50800" rtlCol="0" anchor="ctr"/>
            <a:lstStyle/>
            <a:p>
              <a:pPr algn="ctr">
                <a:lnSpc>
                  <a:spcPts val="3573"/>
                </a:lnSpc>
              </a:pPr>
              <a:endParaRPr/>
            </a:p>
          </p:txBody>
        </p:sp>
      </p:grpSp>
      <p:grpSp>
        <p:nvGrpSpPr>
          <p:cNvPr id="11" name="Group 11"/>
          <p:cNvGrpSpPr/>
          <p:nvPr/>
        </p:nvGrpSpPr>
        <p:grpSpPr>
          <a:xfrm>
            <a:off x="469456" y="5325053"/>
            <a:ext cx="3059897" cy="2168981"/>
            <a:chOff x="0" y="0"/>
            <a:chExt cx="805899" cy="571254"/>
          </a:xfrm>
        </p:grpSpPr>
        <p:sp>
          <p:nvSpPr>
            <p:cNvPr id="12" name="Freeform 12"/>
            <p:cNvSpPr/>
            <p:nvPr/>
          </p:nvSpPr>
          <p:spPr>
            <a:xfrm>
              <a:off x="0" y="0"/>
              <a:ext cx="805899" cy="571254"/>
            </a:xfrm>
            <a:custGeom>
              <a:avLst/>
              <a:gdLst/>
              <a:ahLst/>
              <a:cxnLst/>
              <a:rect l="l" t="t" r="r" b="b"/>
              <a:pathLst>
                <a:path w="805899" h="571254">
                  <a:moveTo>
                    <a:pt x="0" y="0"/>
                  </a:moveTo>
                  <a:lnTo>
                    <a:pt x="805899" y="0"/>
                  </a:lnTo>
                  <a:lnTo>
                    <a:pt x="805899" y="571254"/>
                  </a:lnTo>
                  <a:lnTo>
                    <a:pt x="0" y="571254"/>
                  </a:lnTo>
                  <a:close/>
                </a:path>
              </a:pathLst>
            </a:custGeom>
            <a:solidFill>
              <a:srgbClr val="5CC096"/>
            </a:solidFill>
          </p:spPr>
          <p:txBody>
            <a:bodyPr/>
            <a:lstStyle/>
            <a:p>
              <a:endParaRPr lang="en-GB"/>
            </a:p>
          </p:txBody>
        </p:sp>
        <p:sp>
          <p:nvSpPr>
            <p:cNvPr id="13" name="TextBox 13"/>
            <p:cNvSpPr txBox="1"/>
            <p:nvPr/>
          </p:nvSpPr>
          <p:spPr>
            <a:xfrm>
              <a:off x="0" y="-47625"/>
              <a:ext cx="805899" cy="618879"/>
            </a:xfrm>
            <a:prstGeom prst="rect">
              <a:avLst/>
            </a:prstGeom>
          </p:spPr>
          <p:txBody>
            <a:bodyPr lIns="50800" tIns="50800" rIns="50800" bIns="50800" rtlCol="0" anchor="ctr"/>
            <a:lstStyle/>
            <a:p>
              <a:pPr algn="ctr">
                <a:lnSpc>
                  <a:spcPts val="3573"/>
                </a:lnSpc>
              </a:pPr>
              <a:endParaRPr/>
            </a:p>
          </p:txBody>
        </p:sp>
      </p:grpSp>
      <p:grpSp>
        <p:nvGrpSpPr>
          <p:cNvPr id="14" name="Group 14"/>
          <p:cNvGrpSpPr/>
          <p:nvPr/>
        </p:nvGrpSpPr>
        <p:grpSpPr>
          <a:xfrm>
            <a:off x="11111455" y="2974519"/>
            <a:ext cx="3059897" cy="2168981"/>
            <a:chOff x="0" y="0"/>
            <a:chExt cx="805899" cy="571254"/>
          </a:xfrm>
        </p:grpSpPr>
        <p:sp>
          <p:nvSpPr>
            <p:cNvPr id="15" name="Freeform 15"/>
            <p:cNvSpPr/>
            <p:nvPr/>
          </p:nvSpPr>
          <p:spPr>
            <a:xfrm>
              <a:off x="0" y="0"/>
              <a:ext cx="805899" cy="571254"/>
            </a:xfrm>
            <a:custGeom>
              <a:avLst/>
              <a:gdLst/>
              <a:ahLst/>
              <a:cxnLst/>
              <a:rect l="l" t="t" r="r" b="b"/>
              <a:pathLst>
                <a:path w="805899" h="571254">
                  <a:moveTo>
                    <a:pt x="0" y="0"/>
                  </a:moveTo>
                  <a:lnTo>
                    <a:pt x="805899" y="0"/>
                  </a:lnTo>
                  <a:lnTo>
                    <a:pt x="805899" y="571254"/>
                  </a:lnTo>
                  <a:lnTo>
                    <a:pt x="0" y="571254"/>
                  </a:lnTo>
                  <a:close/>
                </a:path>
              </a:pathLst>
            </a:custGeom>
            <a:solidFill>
              <a:srgbClr val="9CF2E2"/>
            </a:solidFill>
          </p:spPr>
          <p:txBody>
            <a:bodyPr/>
            <a:lstStyle/>
            <a:p>
              <a:endParaRPr lang="en-GB"/>
            </a:p>
          </p:txBody>
        </p:sp>
        <p:sp>
          <p:nvSpPr>
            <p:cNvPr id="16" name="TextBox 16"/>
            <p:cNvSpPr txBox="1"/>
            <p:nvPr/>
          </p:nvSpPr>
          <p:spPr>
            <a:xfrm>
              <a:off x="0" y="-47625"/>
              <a:ext cx="805899" cy="618879"/>
            </a:xfrm>
            <a:prstGeom prst="rect">
              <a:avLst/>
            </a:prstGeom>
          </p:spPr>
          <p:txBody>
            <a:bodyPr lIns="50800" tIns="50800" rIns="50800" bIns="50800" rtlCol="0" anchor="ctr"/>
            <a:lstStyle/>
            <a:p>
              <a:pPr algn="ctr">
                <a:lnSpc>
                  <a:spcPts val="3573"/>
                </a:lnSpc>
              </a:pPr>
              <a:endParaRPr/>
            </a:p>
          </p:txBody>
        </p:sp>
      </p:grpSp>
      <p:grpSp>
        <p:nvGrpSpPr>
          <p:cNvPr id="17" name="Group 17"/>
          <p:cNvGrpSpPr/>
          <p:nvPr/>
        </p:nvGrpSpPr>
        <p:grpSpPr>
          <a:xfrm>
            <a:off x="7595002" y="2974519"/>
            <a:ext cx="3059897" cy="2168981"/>
            <a:chOff x="0" y="0"/>
            <a:chExt cx="805899" cy="571254"/>
          </a:xfrm>
        </p:grpSpPr>
        <p:sp>
          <p:nvSpPr>
            <p:cNvPr id="18" name="Freeform 18"/>
            <p:cNvSpPr/>
            <p:nvPr/>
          </p:nvSpPr>
          <p:spPr>
            <a:xfrm>
              <a:off x="0" y="0"/>
              <a:ext cx="805899" cy="571254"/>
            </a:xfrm>
            <a:custGeom>
              <a:avLst/>
              <a:gdLst/>
              <a:ahLst/>
              <a:cxnLst/>
              <a:rect l="l" t="t" r="r" b="b"/>
              <a:pathLst>
                <a:path w="805899" h="571254">
                  <a:moveTo>
                    <a:pt x="0" y="0"/>
                  </a:moveTo>
                  <a:lnTo>
                    <a:pt x="805899" y="0"/>
                  </a:lnTo>
                  <a:lnTo>
                    <a:pt x="805899" y="571254"/>
                  </a:lnTo>
                  <a:lnTo>
                    <a:pt x="0" y="571254"/>
                  </a:lnTo>
                  <a:close/>
                </a:path>
              </a:pathLst>
            </a:custGeom>
            <a:solidFill>
              <a:srgbClr val="F46530"/>
            </a:solidFill>
          </p:spPr>
          <p:txBody>
            <a:bodyPr/>
            <a:lstStyle/>
            <a:p>
              <a:endParaRPr lang="en-GB"/>
            </a:p>
          </p:txBody>
        </p:sp>
        <p:sp>
          <p:nvSpPr>
            <p:cNvPr id="19" name="TextBox 19"/>
            <p:cNvSpPr txBox="1"/>
            <p:nvPr/>
          </p:nvSpPr>
          <p:spPr>
            <a:xfrm>
              <a:off x="0" y="-47625"/>
              <a:ext cx="805899" cy="618879"/>
            </a:xfrm>
            <a:prstGeom prst="rect">
              <a:avLst/>
            </a:prstGeom>
          </p:spPr>
          <p:txBody>
            <a:bodyPr lIns="50800" tIns="50800" rIns="50800" bIns="50800" rtlCol="0" anchor="ctr"/>
            <a:lstStyle/>
            <a:p>
              <a:pPr algn="ctr">
                <a:lnSpc>
                  <a:spcPts val="3573"/>
                </a:lnSpc>
              </a:pPr>
              <a:endParaRPr/>
            </a:p>
          </p:txBody>
        </p:sp>
      </p:grpSp>
      <p:grpSp>
        <p:nvGrpSpPr>
          <p:cNvPr id="20" name="Group 20"/>
          <p:cNvGrpSpPr/>
          <p:nvPr/>
        </p:nvGrpSpPr>
        <p:grpSpPr>
          <a:xfrm>
            <a:off x="4078548" y="2974519"/>
            <a:ext cx="3059897" cy="2168981"/>
            <a:chOff x="0" y="0"/>
            <a:chExt cx="805899" cy="571254"/>
          </a:xfrm>
        </p:grpSpPr>
        <p:sp>
          <p:nvSpPr>
            <p:cNvPr id="21" name="Freeform 21"/>
            <p:cNvSpPr/>
            <p:nvPr/>
          </p:nvSpPr>
          <p:spPr>
            <a:xfrm>
              <a:off x="0" y="0"/>
              <a:ext cx="805899" cy="571254"/>
            </a:xfrm>
            <a:custGeom>
              <a:avLst/>
              <a:gdLst/>
              <a:ahLst/>
              <a:cxnLst/>
              <a:rect l="l" t="t" r="r" b="b"/>
              <a:pathLst>
                <a:path w="805899" h="571254">
                  <a:moveTo>
                    <a:pt x="0" y="0"/>
                  </a:moveTo>
                  <a:lnTo>
                    <a:pt x="805899" y="0"/>
                  </a:lnTo>
                  <a:lnTo>
                    <a:pt x="805899" y="571254"/>
                  </a:lnTo>
                  <a:lnTo>
                    <a:pt x="0" y="571254"/>
                  </a:lnTo>
                  <a:close/>
                </a:path>
              </a:pathLst>
            </a:custGeom>
            <a:solidFill>
              <a:srgbClr val="FFDE59"/>
            </a:solidFill>
          </p:spPr>
          <p:txBody>
            <a:bodyPr/>
            <a:lstStyle/>
            <a:p>
              <a:endParaRPr lang="en-GB"/>
            </a:p>
          </p:txBody>
        </p:sp>
        <p:sp>
          <p:nvSpPr>
            <p:cNvPr id="22" name="TextBox 22"/>
            <p:cNvSpPr txBox="1"/>
            <p:nvPr/>
          </p:nvSpPr>
          <p:spPr>
            <a:xfrm>
              <a:off x="0" y="-47625"/>
              <a:ext cx="805899" cy="618879"/>
            </a:xfrm>
            <a:prstGeom prst="rect">
              <a:avLst/>
            </a:prstGeom>
          </p:spPr>
          <p:txBody>
            <a:bodyPr lIns="50800" tIns="50800" rIns="50800" bIns="50800" rtlCol="0" anchor="ctr"/>
            <a:lstStyle/>
            <a:p>
              <a:pPr algn="ctr">
                <a:lnSpc>
                  <a:spcPts val="3573"/>
                </a:lnSpc>
              </a:pPr>
              <a:endParaRPr/>
            </a:p>
          </p:txBody>
        </p:sp>
      </p:grpSp>
      <p:grpSp>
        <p:nvGrpSpPr>
          <p:cNvPr id="23" name="Group 23"/>
          <p:cNvGrpSpPr/>
          <p:nvPr/>
        </p:nvGrpSpPr>
        <p:grpSpPr>
          <a:xfrm>
            <a:off x="11130505" y="7655960"/>
            <a:ext cx="3059897" cy="2168981"/>
            <a:chOff x="0" y="0"/>
            <a:chExt cx="805899" cy="571254"/>
          </a:xfrm>
        </p:grpSpPr>
        <p:sp>
          <p:nvSpPr>
            <p:cNvPr id="24" name="Freeform 24"/>
            <p:cNvSpPr/>
            <p:nvPr/>
          </p:nvSpPr>
          <p:spPr>
            <a:xfrm>
              <a:off x="0" y="0"/>
              <a:ext cx="805899" cy="571254"/>
            </a:xfrm>
            <a:custGeom>
              <a:avLst/>
              <a:gdLst/>
              <a:ahLst/>
              <a:cxnLst/>
              <a:rect l="l" t="t" r="r" b="b"/>
              <a:pathLst>
                <a:path w="805899" h="571254">
                  <a:moveTo>
                    <a:pt x="0" y="0"/>
                  </a:moveTo>
                  <a:lnTo>
                    <a:pt x="805899" y="0"/>
                  </a:lnTo>
                  <a:lnTo>
                    <a:pt x="805899" y="571254"/>
                  </a:lnTo>
                  <a:lnTo>
                    <a:pt x="0" y="571254"/>
                  </a:lnTo>
                  <a:close/>
                </a:path>
              </a:pathLst>
            </a:custGeom>
            <a:solidFill>
              <a:srgbClr val="FFDE59"/>
            </a:solidFill>
          </p:spPr>
          <p:txBody>
            <a:bodyPr/>
            <a:lstStyle/>
            <a:p>
              <a:endParaRPr lang="en-GB"/>
            </a:p>
          </p:txBody>
        </p:sp>
        <p:sp>
          <p:nvSpPr>
            <p:cNvPr id="25" name="TextBox 25"/>
            <p:cNvSpPr txBox="1"/>
            <p:nvPr/>
          </p:nvSpPr>
          <p:spPr>
            <a:xfrm>
              <a:off x="0" y="-47625"/>
              <a:ext cx="805899" cy="618879"/>
            </a:xfrm>
            <a:prstGeom prst="rect">
              <a:avLst/>
            </a:prstGeom>
          </p:spPr>
          <p:txBody>
            <a:bodyPr lIns="50800" tIns="50800" rIns="50800" bIns="50800" rtlCol="0" anchor="ctr"/>
            <a:lstStyle/>
            <a:p>
              <a:pPr algn="ctr">
                <a:lnSpc>
                  <a:spcPts val="3573"/>
                </a:lnSpc>
              </a:pPr>
              <a:endParaRPr/>
            </a:p>
          </p:txBody>
        </p:sp>
      </p:grpSp>
      <p:grpSp>
        <p:nvGrpSpPr>
          <p:cNvPr id="26" name="Group 26"/>
          <p:cNvGrpSpPr/>
          <p:nvPr/>
        </p:nvGrpSpPr>
        <p:grpSpPr>
          <a:xfrm>
            <a:off x="7614052" y="7655960"/>
            <a:ext cx="3059897" cy="2168981"/>
            <a:chOff x="0" y="0"/>
            <a:chExt cx="805899" cy="571254"/>
          </a:xfrm>
        </p:grpSpPr>
        <p:sp>
          <p:nvSpPr>
            <p:cNvPr id="27" name="Freeform 27"/>
            <p:cNvSpPr/>
            <p:nvPr/>
          </p:nvSpPr>
          <p:spPr>
            <a:xfrm>
              <a:off x="0" y="0"/>
              <a:ext cx="805899" cy="571254"/>
            </a:xfrm>
            <a:custGeom>
              <a:avLst/>
              <a:gdLst/>
              <a:ahLst/>
              <a:cxnLst/>
              <a:rect l="l" t="t" r="r" b="b"/>
              <a:pathLst>
                <a:path w="805899" h="571254">
                  <a:moveTo>
                    <a:pt x="0" y="0"/>
                  </a:moveTo>
                  <a:lnTo>
                    <a:pt x="805899" y="0"/>
                  </a:lnTo>
                  <a:lnTo>
                    <a:pt x="805899" y="571254"/>
                  </a:lnTo>
                  <a:lnTo>
                    <a:pt x="0" y="571254"/>
                  </a:lnTo>
                  <a:close/>
                </a:path>
              </a:pathLst>
            </a:custGeom>
            <a:solidFill>
              <a:srgbClr val="F46530"/>
            </a:solidFill>
          </p:spPr>
          <p:txBody>
            <a:bodyPr/>
            <a:lstStyle/>
            <a:p>
              <a:endParaRPr lang="en-GB"/>
            </a:p>
          </p:txBody>
        </p:sp>
        <p:sp>
          <p:nvSpPr>
            <p:cNvPr id="28" name="TextBox 28"/>
            <p:cNvSpPr txBox="1"/>
            <p:nvPr/>
          </p:nvSpPr>
          <p:spPr>
            <a:xfrm>
              <a:off x="0" y="-47625"/>
              <a:ext cx="805899" cy="618879"/>
            </a:xfrm>
            <a:prstGeom prst="rect">
              <a:avLst/>
            </a:prstGeom>
          </p:spPr>
          <p:txBody>
            <a:bodyPr lIns="50800" tIns="50800" rIns="50800" bIns="50800" rtlCol="0" anchor="ctr"/>
            <a:lstStyle/>
            <a:p>
              <a:pPr algn="ctr">
                <a:lnSpc>
                  <a:spcPts val="3573"/>
                </a:lnSpc>
              </a:pPr>
              <a:endParaRPr/>
            </a:p>
          </p:txBody>
        </p:sp>
      </p:grpSp>
      <p:grpSp>
        <p:nvGrpSpPr>
          <p:cNvPr id="29" name="Group 29"/>
          <p:cNvGrpSpPr/>
          <p:nvPr/>
        </p:nvGrpSpPr>
        <p:grpSpPr>
          <a:xfrm>
            <a:off x="4097598" y="7655960"/>
            <a:ext cx="3059897" cy="2168981"/>
            <a:chOff x="0" y="0"/>
            <a:chExt cx="805899" cy="571254"/>
          </a:xfrm>
        </p:grpSpPr>
        <p:sp>
          <p:nvSpPr>
            <p:cNvPr id="30" name="Freeform 30"/>
            <p:cNvSpPr/>
            <p:nvPr/>
          </p:nvSpPr>
          <p:spPr>
            <a:xfrm>
              <a:off x="0" y="0"/>
              <a:ext cx="805899" cy="571254"/>
            </a:xfrm>
            <a:custGeom>
              <a:avLst/>
              <a:gdLst/>
              <a:ahLst/>
              <a:cxnLst/>
              <a:rect l="l" t="t" r="r" b="b"/>
              <a:pathLst>
                <a:path w="805899" h="571254">
                  <a:moveTo>
                    <a:pt x="0" y="0"/>
                  </a:moveTo>
                  <a:lnTo>
                    <a:pt x="805899" y="0"/>
                  </a:lnTo>
                  <a:lnTo>
                    <a:pt x="805899" y="571254"/>
                  </a:lnTo>
                  <a:lnTo>
                    <a:pt x="0" y="571254"/>
                  </a:lnTo>
                  <a:close/>
                </a:path>
              </a:pathLst>
            </a:custGeom>
            <a:solidFill>
              <a:srgbClr val="9CF2E2"/>
            </a:solidFill>
          </p:spPr>
          <p:txBody>
            <a:bodyPr/>
            <a:lstStyle/>
            <a:p>
              <a:endParaRPr lang="en-GB"/>
            </a:p>
          </p:txBody>
        </p:sp>
        <p:sp>
          <p:nvSpPr>
            <p:cNvPr id="31" name="TextBox 31"/>
            <p:cNvSpPr txBox="1"/>
            <p:nvPr/>
          </p:nvSpPr>
          <p:spPr>
            <a:xfrm>
              <a:off x="0" y="-47625"/>
              <a:ext cx="805899" cy="618879"/>
            </a:xfrm>
            <a:prstGeom prst="rect">
              <a:avLst/>
            </a:prstGeom>
          </p:spPr>
          <p:txBody>
            <a:bodyPr lIns="50800" tIns="50800" rIns="50800" bIns="50800" rtlCol="0" anchor="ctr"/>
            <a:lstStyle/>
            <a:p>
              <a:pPr algn="ctr">
                <a:lnSpc>
                  <a:spcPts val="3573"/>
                </a:lnSpc>
              </a:pPr>
              <a:endParaRPr/>
            </a:p>
          </p:txBody>
        </p:sp>
      </p:grpSp>
      <p:grpSp>
        <p:nvGrpSpPr>
          <p:cNvPr id="32" name="Group 32"/>
          <p:cNvGrpSpPr/>
          <p:nvPr/>
        </p:nvGrpSpPr>
        <p:grpSpPr>
          <a:xfrm>
            <a:off x="478981" y="4924057"/>
            <a:ext cx="3059897" cy="2908233"/>
            <a:chOff x="0" y="0"/>
            <a:chExt cx="847741" cy="805723"/>
          </a:xfrm>
        </p:grpSpPr>
        <p:sp>
          <p:nvSpPr>
            <p:cNvPr id="33" name="Freeform 33"/>
            <p:cNvSpPr/>
            <p:nvPr/>
          </p:nvSpPr>
          <p:spPr>
            <a:xfrm>
              <a:off x="0" y="0"/>
              <a:ext cx="847741" cy="805723"/>
            </a:xfrm>
            <a:custGeom>
              <a:avLst/>
              <a:gdLst/>
              <a:ahLst/>
              <a:cxnLst/>
              <a:rect l="l" t="t" r="r" b="b"/>
              <a:pathLst>
                <a:path w="847741" h="805723">
                  <a:moveTo>
                    <a:pt x="129036" y="0"/>
                  </a:moveTo>
                  <a:lnTo>
                    <a:pt x="718705" y="0"/>
                  </a:lnTo>
                  <a:cubicBezTo>
                    <a:pt x="752927" y="0"/>
                    <a:pt x="785748" y="13595"/>
                    <a:pt x="809947" y="37794"/>
                  </a:cubicBezTo>
                  <a:cubicBezTo>
                    <a:pt x="834146" y="61993"/>
                    <a:pt x="847741" y="94814"/>
                    <a:pt x="847741" y="129036"/>
                  </a:cubicBezTo>
                  <a:lnTo>
                    <a:pt x="847741" y="676686"/>
                  </a:lnTo>
                  <a:cubicBezTo>
                    <a:pt x="847741" y="710909"/>
                    <a:pt x="834146" y="743730"/>
                    <a:pt x="809947" y="767929"/>
                  </a:cubicBezTo>
                  <a:cubicBezTo>
                    <a:pt x="785748" y="792128"/>
                    <a:pt x="752927" y="805723"/>
                    <a:pt x="718705" y="805723"/>
                  </a:cubicBezTo>
                  <a:lnTo>
                    <a:pt x="129036" y="805723"/>
                  </a:lnTo>
                  <a:cubicBezTo>
                    <a:pt x="94814" y="805723"/>
                    <a:pt x="61993" y="792128"/>
                    <a:pt x="37794" y="767929"/>
                  </a:cubicBezTo>
                  <a:cubicBezTo>
                    <a:pt x="13595" y="743730"/>
                    <a:pt x="0" y="710909"/>
                    <a:pt x="0" y="676686"/>
                  </a:cubicBezTo>
                  <a:lnTo>
                    <a:pt x="0" y="129036"/>
                  </a:lnTo>
                  <a:cubicBezTo>
                    <a:pt x="0" y="94814"/>
                    <a:pt x="13595" y="61993"/>
                    <a:pt x="37794" y="37794"/>
                  </a:cubicBezTo>
                  <a:cubicBezTo>
                    <a:pt x="61993" y="13595"/>
                    <a:pt x="94814" y="0"/>
                    <a:pt x="129036" y="0"/>
                  </a:cubicBezTo>
                  <a:close/>
                </a:path>
              </a:pathLst>
            </a:custGeom>
            <a:solidFill>
              <a:srgbClr val="000000">
                <a:alpha val="0"/>
              </a:srgbClr>
            </a:solidFill>
          </p:spPr>
          <p:txBody>
            <a:bodyPr/>
            <a:lstStyle/>
            <a:p>
              <a:endParaRPr lang="en-GB"/>
            </a:p>
          </p:txBody>
        </p:sp>
        <p:sp>
          <p:nvSpPr>
            <p:cNvPr id="34" name="TextBox 34"/>
            <p:cNvSpPr txBox="1"/>
            <p:nvPr/>
          </p:nvSpPr>
          <p:spPr>
            <a:xfrm>
              <a:off x="0" y="-76200"/>
              <a:ext cx="847741" cy="881923"/>
            </a:xfrm>
            <a:prstGeom prst="rect">
              <a:avLst/>
            </a:prstGeom>
          </p:spPr>
          <p:txBody>
            <a:bodyPr lIns="177800" tIns="177800" rIns="177800" bIns="177800" rtlCol="0" anchor="ctr"/>
            <a:lstStyle/>
            <a:p>
              <a:pPr algn="ctr">
                <a:lnSpc>
                  <a:spcPts val="5039"/>
                </a:lnSpc>
              </a:pPr>
              <a:r>
                <a:rPr lang="en-US" sz="3599">
                  <a:solidFill>
                    <a:srgbClr val="000000"/>
                  </a:solidFill>
                  <a:latin typeface="Dreaming Outloud Sans"/>
                  <a:ea typeface="Dreaming Outloud Sans"/>
                  <a:cs typeface="Dreaming Outloud Sans"/>
                  <a:sym typeface="Dreaming Outloud Sans"/>
                </a:rPr>
                <a:t>Optimum blood glucose level</a:t>
              </a:r>
            </a:p>
          </p:txBody>
        </p:sp>
      </p:grpSp>
      <p:grpSp>
        <p:nvGrpSpPr>
          <p:cNvPr id="35" name="Group 35"/>
          <p:cNvGrpSpPr/>
          <p:nvPr/>
        </p:nvGrpSpPr>
        <p:grpSpPr>
          <a:xfrm>
            <a:off x="14992273" y="4955428"/>
            <a:ext cx="3059897" cy="2908233"/>
            <a:chOff x="0" y="0"/>
            <a:chExt cx="847741" cy="805723"/>
          </a:xfrm>
        </p:grpSpPr>
        <p:sp>
          <p:nvSpPr>
            <p:cNvPr id="36" name="Freeform 36"/>
            <p:cNvSpPr/>
            <p:nvPr/>
          </p:nvSpPr>
          <p:spPr>
            <a:xfrm>
              <a:off x="0" y="0"/>
              <a:ext cx="847741" cy="805723"/>
            </a:xfrm>
            <a:custGeom>
              <a:avLst/>
              <a:gdLst/>
              <a:ahLst/>
              <a:cxnLst/>
              <a:rect l="l" t="t" r="r" b="b"/>
              <a:pathLst>
                <a:path w="847741" h="805723">
                  <a:moveTo>
                    <a:pt x="129036" y="0"/>
                  </a:moveTo>
                  <a:lnTo>
                    <a:pt x="718705" y="0"/>
                  </a:lnTo>
                  <a:cubicBezTo>
                    <a:pt x="752927" y="0"/>
                    <a:pt x="785748" y="13595"/>
                    <a:pt x="809947" y="37794"/>
                  </a:cubicBezTo>
                  <a:cubicBezTo>
                    <a:pt x="834146" y="61993"/>
                    <a:pt x="847741" y="94814"/>
                    <a:pt x="847741" y="129036"/>
                  </a:cubicBezTo>
                  <a:lnTo>
                    <a:pt x="847741" y="676686"/>
                  </a:lnTo>
                  <a:cubicBezTo>
                    <a:pt x="847741" y="710909"/>
                    <a:pt x="834146" y="743730"/>
                    <a:pt x="809947" y="767929"/>
                  </a:cubicBezTo>
                  <a:cubicBezTo>
                    <a:pt x="785748" y="792128"/>
                    <a:pt x="752927" y="805723"/>
                    <a:pt x="718705" y="805723"/>
                  </a:cubicBezTo>
                  <a:lnTo>
                    <a:pt x="129036" y="805723"/>
                  </a:lnTo>
                  <a:cubicBezTo>
                    <a:pt x="94814" y="805723"/>
                    <a:pt x="61993" y="792128"/>
                    <a:pt x="37794" y="767929"/>
                  </a:cubicBezTo>
                  <a:cubicBezTo>
                    <a:pt x="13595" y="743730"/>
                    <a:pt x="0" y="710909"/>
                    <a:pt x="0" y="676686"/>
                  </a:cubicBezTo>
                  <a:lnTo>
                    <a:pt x="0" y="129036"/>
                  </a:lnTo>
                  <a:cubicBezTo>
                    <a:pt x="0" y="94814"/>
                    <a:pt x="13595" y="61993"/>
                    <a:pt x="37794" y="37794"/>
                  </a:cubicBezTo>
                  <a:cubicBezTo>
                    <a:pt x="61993" y="13595"/>
                    <a:pt x="94814" y="0"/>
                    <a:pt x="129036" y="0"/>
                  </a:cubicBezTo>
                  <a:close/>
                </a:path>
              </a:pathLst>
            </a:custGeom>
            <a:solidFill>
              <a:srgbClr val="000000">
                <a:alpha val="0"/>
              </a:srgbClr>
            </a:solidFill>
          </p:spPr>
          <p:txBody>
            <a:bodyPr/>
            <a:lstStyle/>
            <a:p>
              <a:endParaRPr lang="en-GB"/>
            </a:p>
          </p:txBody>
        </p:sp>
        <p:sp>
          <p:nvSpPr>
            <p:cNvPr id="37" name="TextBox 37"/>
            <p:cNvSpPr txBox="1"/>
            <p:nvPr/>
          </p:nvSpPr>
          <p:spPr>
            <a:xfrm>
              <a:off x="0" y="-76200"/>
              <a:ext cx="847741" cy="881923"/>
            </a:xfrm>
            <a:prstGeom prst="rect">
              <a:avLst/>
            </a:prstGeom>
          </p:spPr>
          <p:txBody>
            <a:bodyPr lIns="177800" tIns="177800" rIns="177800" bIns="177800" rtlCol="0" anchor="ctr"/>
            <a:lstStyle/>
            <a:p>
              <a:pPr algn="ctr">
                <a:lnSpc>
                  <a:spcPts val="5039"/>
                </a:lnSpc>
              </a:pPr>
              <a:r>
                <a:rPr lang="en-US" sz="3599">
                  <a:solidFill>
                    <a:srgbClr val="000000"/>
                  </a:solidFill>
                  <a:latin typeface="Dreaming Outloud Sans"/>
                  <a:ea typeface="Dreaming Outloud Sans"/>
                  <a:cs typeface="Dreaming Outloud Sans"/>
                  <a:sym typeface="Dreaming Outloud Sans"/>
                </a:rPr>
                <a:t>Optimum blood glucose level</a:t>
              </a:r>
            </a:p>
          </p:txBody>
        </p:sp>
      </p:grpSp>
      <p:grpSp>
        <p:nvGrpSpPr>
          <p:cNvPr id="38" name="Group 38"/>
          <p:cNvGrpSpPr/>
          <p:nvPr/>
        </p:nvGrpSpPr>
        <p:grpSpPr>
          <a:xfrm>
            <a:off x="4097598" y="2604893"/>
            <a:ext cx="3059897" cy="2908233"/>
            <a:chOff x="0" y="0"/>
            <a:chExt cx="847741" cy="805723"/>
          </a:xfrm>
        </p:grpSpPr>
        <p:sp>
          <p:nvSpPr>
            <p:cNvPr id="39" name="Freeform 39"/>
            <p:cNvSpPr/>
            <p:nvPr/>
          </p:nvSpPr>
          <p:spPr>
            <a:xfrm>
              <a:off x="0" y="0"/>
              <a:ext cx="847741" cy="805723"/>
            </a:xfrm>
            <a:custGeom>
              <a:avLst/>
              <a:gdLst/>
              <a:ahLst/>
              <a:cxnLst/>
              <a:rect l="l" t="t" r="r" b="b"/>
              <a:pathLst>
                <a:path w="847741" h="805723">
                  <a:moveTo>
                    <a:pt x="129036" y="0"/>
                  </a:moveTo>
                  <a:lnTo>
                    <a:pt x="718705" y="0"/>
                  </a:lnTo>
                  <a:cubicBezTo>
                    <a:pt x="752927" y="0"/>
                    <a:pt x="785748" y="13595"/>
                    <a:pt x="809947" y="37794"/>
                  </a:cubicBezTo>
                  <a:cubicBezTo>
                    <a:pt x="834146" y="61993"/>
                    <a:pt x="847741" y="94814"/>
                    <a:pt x="847741" y="129036"/>
                  </a:cubicBezTo>
                  <a:lnTo>
                    <a:pt x="847741" y="676686"/>
                  </a:lnTo>
                  <a:cubicBezTo>
                    <a:pt x="847741" y="710909"/>
                    <a:pt x="834146" y="743730"/>
                    <a:pt x="809947" y="767929"/>
                  </a:cubicBezTo>
                  <a:cubicBezTo>
                    <a:pt x="785748" y="792128"/>
                    <a:pt x="752927" y="805723"/>
                    <a:pt x="718705" y="805723"/>
                  </a:cubicBezTo>
                  <a:lnTo>
                    <a:pt x="129036" y="805723"/>
                  </a:lnTo>
                  <a:cubicBezTo>
                    <a:pt x="94814" y="805723"/>
                    <a:pt x="61993" y="792128"/>
                    <a:pt x="37794" y="767929"/>
                  </a:cubicBezTo>
                  <a:cubicBezTo>
                    <a:pt x="13595" y="743730"/>
                    <a:pt x="0" y="710909"/>
                    <a:pt x="0" y="676686"/>
                  </a:cubicBezTo>
                  <a:lnTo>
                    <a:pt x="0" y="129036"/>
                  </a:lnTo>
                  <a:cubicBezTo>
                    <a:pt x="0" y="94814"/>
                    <a:pt x="13595" y="61993"/>
                    <a:pt x="37794" y="37794"/>
                  </a:cubicBezTo>
                  <a:cubicBezTo>
                    <a:pt x="61993" y="13595"/>
                    <a:pt x="94814" y="0"/>
                    <a:pt x="129036" y="0"/>
                  </a:cubicBezTo>
                  <a:close/>
                </a:path>
              </a:pathLst>
            </a:custGeom>
            <a:solidFill>
              <a:srgbClr val="000000">
                <a:alpha val="0"/>
              </a:srgbClr>
            </a:solidFill>
          </p:spPr>
          <p:txBody>
            <a:bodyPr/>
            <a:lstStyle/>
            <a:p>
              <a:endParaRPr lang="en-GB"/>
            </a:p>
          </p:txBody>
        </p:sp>
        <p:sp>
          <p:nvSpPr>
            <p:cNvPr id="40" name="TextBox 40"/>
            <p:cNvSpPr txBox="1"/>
            <p:nvPr/>
          </p:nvSpPr>
          <p:spPr>
            <a:xfrm>
              <a:off x="0" y="-76200"/>
              <a:ext cx="847741" cy="881923"/>
            </a:xfrm>
            <a:prstGeom prst="rect">
              <a:avLst/>
            </a:prstGeom>
          </p:spPr>
          <p:txBody>
            <a:bodyPr lIns="177800" tIns="177800" rIns="177800" bIns="177800" rtlCol="0" anchor="ctr"/>
            <a:lstStyle/>
            <a:p>
              <a:pPr algn="ctr">
                <a:lnSpc>
                  <a:spcPts val="5039"/>
                </a:lnSpc>
              </a:pPr>
              <a:r>
                <a:rPr lang="en-US" sz="3599">
                  <a:solidFill>
                    <a:srgbClr val="000000"/>
                  </a:solidFill>
                  <a:latin typeface="Dreaming Outloud Sans"/>
                  <a:ea typeface="Dreaming Outloud Sans"/>
                  <a:cs typeface="Dreaming Outloud Sans"/>
                  <a:sym typeface="Dreaming Outloud Sans"/>
                </a:rPr>
                <a:t>Blood glucose rises</a:t>
              </a:r>
            </a:p>
          </p:txBody>
        </p:sp>
      </p:grpSp>
      <p:grpSp>
        <p:nvGrpSpPr>
          <p:cNvPr id="41" name="Group 41"/>
          <p:cNvGrpSpPr/>
          <p:nvPr/>
        </p:nvGrpSpPr>
        <p:grpSpPr>
          <a:xfrm>
            <a:off x="7604527" y="2604893"/>
            <a:ext cx="3059897" cy="2908233"/>
            <a:chOff x="0" y="0"/>
            <a:chExt cx="847741" cy="805723"/>
          </a:xfrm>
        </p:grpSpPr>
        <p:sp>
          <p:nvSpPr>
            <p:cNvPr id="42" name="Freeform 42"/>
            <p:cNvSpPr/>
            <p:nvPr/>
          </p:nvSpPr>
          <p:spPr>
            <a:xfrm>
              <a:off x="0" y="0"/>
              <a:ext cx="847741" cy="805723"/>
            </a:xfrm>
            <a:custGeom>
              <a:avLst/>
              <a:gdLst/>
              <a:ahLst/>
              <a:cxnLst/>
              <a:rect l="l" t="t" r="r" b="b"/>
              <a:pathLst>
                <a:path w="847741" h="805723">
                  <a:moveTo>
                    <a:pt x="129036" y="0"/>
                  </a:moveTo>
                  <a:lnTo>
                    <a:pt x="718705" y="0"/>
                  </a:lnTo>
                  <a:cubicBezTo>
                    <a:pt x="752927" y="0"/>
                    <a:pt x="785748" y="13595"/>
                    <a:pt x="809947" y="37794"/>
                  </a:cubicBezTo>
                  <a:cubicBezTo>
                    <a:pt x="834146" y="61993"/>
                    <a:pt x="847741" y="94814"/>
                    <a:pt x="847741" y="129036"/>
                  </a:cubicBezTo>
                  <a:lnTo>
                    <a:pt x="847741" y="676686"/>
                  </a:lnTo>
                  <a:cubicBezTo>
                    <a:pt x="847741" y="710909"/>
                    <a:pt x="834146" y="743730"/>
                    <a:pt x="809947" y="767929"/>
                  </a:cubicBezTo>
                  <a:cubicBezTo>
                    <a:pt x="785748" y="792128"/>
                    <a:pt x="752927" y="805723"/>
                    <a:pt x="718705" y="805723"/>
                  </a:cubicBezTo>
                  <a:lnTo>
                    <a:pt x="129036" y="805723"/>
                  </a:lnTo>
                  <a:cubicBezTo>
                    <a:pt x="94814" y="805723"/>
                    <a:pt x="61993" y="792128"/>
                    <a:pt x="37794" y="767929"/>
                  </a:cubicBezTo>
                  <a:cubicBezTo>
                    <a:pt x="13595" y="743730"/>
                    <a:pt x="0" y="710909"/>
                    <a:pt x="0" y="676686"/>
                  </a:cubicBezTo>
                  <a:lnTo>
                    <a:pt x="0" y="129036"/>
                  </a:lnTo>
                  <a:cubicBezTo>
                    <a:pt x="0" y="94814"/>
                    <a:pt x="13595" y="61993"/>
                    <a:pt x="37794" y="37794"/>
                  </a:cubicBezTo>
                  <a:cubicBezTo>
                    <a:pt x="61993" y="13595"/>
                    <a:pt x="94814" y="0"/>
                    <a:pt x="129036" y="0"/>
                  </a:cubicBezTo>
                  <a:close/>
                </a:path>
              </a:pathLst>
            </a:custGeom>
            <a:solidFill>
              <a:srgbClr val="000000">
                <a:alpha val="0"/>
              </a:srgbClr>
            </a:solidFill>
          </p:spPr>
          <p:txBody>
            <a:bodyPr/>
            <a:lstStyle/>
            <a:p>
              <a:endParaRPr lang="en-GB"/>
            </a:p>
          </p:txBody>
        </p:sp>
        <p:sp>
          <p:nvSpPr>
            <p:cNvPr id="43" name="TextBox 43"/>
            <p:cNvSpPr txBox="1"/>
            <p:nvPr/>
          </p:nvSpPr>
          <p:spPr>
            <a:xfrm>
              <a:off x="0" y="-76200"/>
              <a:ext cx="847741" cy="881923"/>
            </a:xfrm>
            <a:prstGeom prst="rect">
              <a:avLst/>
            </a:prstGeom>
          </p:spPr>
          <p:txBody>
            <a:bodyPr lIns="177800" tIns="177800" rIns="177800" bIns="177800" rtlCol="0" anchor="ctr"/>
            <a:lstStyle/>
            <a:p>
              <a:pPr algn="ctr">
                <a:lnSpc>
                  <a:spcPts val="5039"/>
                </a:lnSpc>
              </a:pPr>
              <a:r>
                <a:rPr lang="en-US" sz="3599">
                  <a:solidFill>
                    <a:srgbClr val="000000"/>
                  </a:solidFill>
                  <a:latin typeface="Dreaming Outloud Sans"/>
                  <a:ea typeface="Dreaming Outloud Sans"/>
                  <a:cs typeface="Dreaming Outloud Sans"/>
                  <a:sym typeface="Dreaming Outloud Sans"/>
                </a:rPr>
                <a:t>Insulin is released</a:t>
              </a:r>
            </a:p>
          </p:txBody>
        </p:sp>
      </p:grpSp>
      <p:grpSp>
        <p:nvGrpSpPr>
          <p:cNvPr id="44" name="Group 44"/>
          <p:cNvGrpSpPr/>
          <p:nvPr/>
        </p:nvGrpSpPr>
        <p:grpSpPr>
          <a:xfrm>
            <a:off x="11102573" y="2604893"/>
            <a:ext cx="3059897" cy="2908233"/>
            <a:chOff x="0" y="0"/>
            <a:chExt cx="847741" cy="805723"/>
          </a:xfrm>
        </p:grpSpPr>
        <p:sp>
          <p:nvSpPr>
            <p:cNvPr id="45" name="Freeform 45"/>
            <p:cNvSpPr/>
            <p:nvPr/>
          </p:nvSpPr>
          <p:spPr>
            <a:xfrm>
              <a:off x="0" y="0"/>
              <a:ext cx="847741" cy="805723"/>
            </a:xfrm>
            <a:custGeom>
              <a:avLst/>
              <a:gdLst/>
              <a:ahLst/>
              <a:cxnLst/>
              <a:rect l="l" t="t" r="r" b="b"/>
              <a:pathLst>
                <a:path w="847741" h="805723">
                  <a:moveTo>
                    <a:pt x="129036" y="0"/>
                  </a:moveTo>
                  <a:lnTo>
                    <a:pt x="718705" y="0"/>
                  </a:lnTo>
                  <a:cubicBezTo>
                    <a:pt x="752927" y="0"/>
                    <a:pt x="785748" y="13595"/>
                    <a:pt x="809947" y="37794"/>
                  </a:cubicBezTo>
                  <a:cubicBezTo>
                    <a:pt x="834146" y="61993"/>
                    <a:pt x="847741" y="94814"/>
                    <a:pt x="847741" y="129036"/>
                  </a:cubicBezTo>
                  <a:lnTo>
                    <a:pt x="847741" y="676686"/>
                  </a:lnTo>
                  <a:cubicBezTo>
                    <a:pt x="847741" y="710909"/>
                    <a:pt x="834146" y="743730"/>
                    <a:pt x="809947" y="767929"/>
                  </a:cubicBezTo>
                  <a:cubicBezTo>
                    <a:pt x="785748" y="792128"/>
                    <a:pt x="752927" y="805723"/>
                    <a:pt x="718705" y="805723"/>
                  </a:cubicBezTo>
                  <a:lnTo>
                    <a:pt x="129036" y="805723"/>
                  </a:lnTo>
                  <a:cubicBezTo>
                    <a:pt x="94814" y="805723"/>
                    <a:pt x="61993" y="792128"/>
                    <a:pt x="37794" y="767929"/>
                  </a:cubicBezTo>
                  <a:cubicBezTo>
                    <a:pt x="13595" y="743730"/>
                    <a:pt x="0" y="710909"/>
                    <a:pt x="0" y="676686"/>
                  </a:cubicBezTo>
                  <a:lnTo>
                    <a:pt x="0" y="129036"/>
                  </a:lnTo>
                  <a:cubicBezTo>
                    <a:pt x="0" y="94814"/>
                    <a:pt x="13595" y="61993"/>
                    <a:pt x="37794" y="37794"/>
                  </a:cubicBezTo>
                  <a:cubicBezTo>
                    <a:pt x="61993" y="13595"/>
                    <a:pt x="94814" y="0"/>
                    <a:pt x="129036" y="0"/>
                  </a:cubicBezTo>
                  <a:close/>
                </a:path>
              </a:pathLst>
            </a:custGeom>
            <a:solidFill>
              <a:srgbClr val="000000">
                <a:alpha val="0"/>
              </a:srgbClr>
            </a:solidFill>
          </p:spPr>
          <p:txBody>
            <a:bodyPr/>
            <a:lstStyle/>
            <a:p>
              <a:endParaRPr lang="en-GB"/>
            </a:p>
          </p:txBody>
        </p:sp>
        <p:sp>
          <p:nvSpPr>
            <p:cNvPr id="46" name="TextBox 46"/>
            <p:cNvSpPr txBox="1"/>
            <p:nvPr/>
          </p:nvSpPr>
          <p:spPr>
            <a:xfrm>
              <a:off x="0" y="-47625"/>
              <a:ext cx="847741" cy="853348"/>
            </a:xfrm>
            <a:prstGeom prst="rect">
              <a:avLst/>
            </a:prstGeom>
          </p:spPr>
          <p:txBody>
            <a:bodyPr lIns="177800" tIns="177800" rIns="177800" bIns="177800" rtlCol="0" anchor="ctr"/>
            <a:lstStyle/>
            <a:p>
              <a:pPr algn="ctr">
                <a:lnSpc>
                  <a:spcPts val="4480"/>
                </a:lnSpc>
              </a:pPr>
              <a:r>
                <a:rPr lang="en-US" sz="3200">
                  <a:solidFill>
                    <a:srgbClr val="000000"/>
                  </a:solidFill>
                  <a:latin typeface="Dreaming Outloud Sans"/>
                  <a:ea typeface="Dreaming Outloud Sans"/>
                  <a:cs typeface="Dreaming Outloud Sans"/>
                  <a:sym typeface="Dreaming Outloud Sans"/>
                </a:rPr>
                <a:t>Cells respond causing a fall in blood glucose</a:t>
              </a:r>
            </a:p>
          </p:txBody>
        </p:sp>
      </p:grpSp>
      <p:grpSp>
        <p:nvGrpSpPr>
          <p:cNvPr id="47" name="Group 47"/>
          <p:cNvGrpSpPr/>
          <p:nvPr/>
        </p:nvGrpSpPr>
        <p:grpSpPr>
          <a:xfrm>
            <a:off x="4097598" y="7286334"/>
            <a:ext cx="3059897" cy="2908233"/>
            <a:chOff x="0" y="0"/>
            <a:chExt cx="847741" cy="805723"/>
          </a:xfrm>
        </p:grpSpPr>
        <p:sp>
          <p:nvSpPr>
            <p:cNvPr id="48" name="Freeform 48"/>
            <p:cNvSpPr/>
            <p:nvPr/>
          </p:nvSpPr>
          <p:spPr>
            <a:xfrm>
              <a:off x="0" y="0"/>
              <a:ext cx="847741" cy="805723"/>
            </a:xfrm>
            <a:custGeom>
              <a:avLst/>
              <a:gdLst/>
              <a:ahLst/>
              <a:cxnLst/>
              <a:rect l="l" t="t" r="r" b="b"/>
              <a:pathLst>
                <a:path w="847741" h="805723">
                  <a:moveTo>
                    <a:pt x="129036" y="0"/>
                  </a:moveTo>
                  <a:lnTo>
                    <a:pt x="718705" y="0"/>
                  </a:lnTo>
                  <a:cubicBezTo>
                    <a:pt x="752927" y="0"/>
                    <a:pt x="785748" y="13595"/>
                    <a:pt x="809947" y="37794"/>
                  </a:cubicBezTo>
                  <a:cubicBezTo>
                    <a:pt x="834146" y="61993"/>
                    <a:pt x="847741" y="94814"/>
                    <a:pt x="847741" y="129036"/>
                  </a:cubicBezTo>
                  <a:lnTo>
                    <a:pt x="847741" y="676686"/>
                  </a:lnTo>
                  <a:cubicBezTo>
                    <a:pt x="847741" y="710909"/>
                    <a:pt x="834146" y="743730"/>
                    <a:pt x="809947" y="767929"/>
                  </a:cubicBezTo>
                  <a:cubicBezTo>
                    <a:pt x="785748" y="792128"/>
                    <a:pt x="752927" y="805723"/>
                    <a:pt x="718705" y="805723"/>
                  </a:cubicBezTo>
                  <a:lnTo>
                    <a:pt x="129036" y="805723"/>
                  </a:lnTo>
                  <a:cubicBezTo>
                    <a:pt x="94814" y="805723"/>
                    <a:pt x="61993" y="792128"/>
                    <a:pt x="37794" y="767929"/>
                  </a:cubicBezTo>
                  <a:cubicBezTo>
                    <a:pt x="13595" y="743730"/>
                    <a:pt x="0" y="710909"/>
                    <a:pt x="0" y="676686"/>
                  </a:cubicBezTo>
                  <a:lnTo>
                    <a:pt x="0" y="129036"/>
                  </a:lnTo>
                  <a:cubicBezTo>
                    <a:pt x="0" y="94814"/>
                    <a:pt x="13595" y="61993"/>
                    <a:pt x="37794" y="37794"/>
                  </a:cubicBezTo>
                  <a:cubicBezTo>
                    <a:pt x="61993" y="13595"/>
                    <a:pt x="94814" y="0"/>
                    <a:pt x="129036" y="0"/>
                  </a:cubicBezTo>
                  <a:close/>
                </a:path>
              </a:pathLst>
            </a:custGeom>
            <a:solidFill>
              <a:srgbClr val="000000">
                <a:alpha val="0"/>
              </a:srgbClr>
            </a:solidFill>
          </p:spPr>
          <p:txBody>
            <a:bodyPr/>
            <a:lstStyle/>
            <a:p>
              <a:endParaRPr lang="en-GB"/>
            </a:p>
          </p:txBody>
        </p:sp>
        <p:sp>
          <p:nvSpPr>
            <p:cNvPr id="49" name="TextBox 49"/>
            <p:cNvSpPr txBox="1"/>
            <p:nvPr/>
          </p:nvSpPr>
          <p:spPr>
            <a:xfrm>
              <a:off x="0" y="-47625"/>
              <a:ext cx="847741" cy="853348"/>
            </a:xfrm>
            <a:prstGeom prst="rect">
              <a:avLst/>
            </a:prstGeom>
          </p:spPr>
          <p:txBody>
            <a:bodyPr lIns="177800" tIns="177800" rIns="177800" bIns="177800" rtlCol="0" anchor="ctr"/>
            <a:lstStyle/>
            <a:p>
              <a:pPr algn="ctr">
                <a:lnSpc>
                  <a:spcPts val="4480"/>
                </a:lnSpc>
              </a:pPr>
              <a:r>
                <a:rPr lang="en-US" sz="3200">
                  <a:solidFill>
                    <a:srgbClr val="000000"/>
                  </a:solidFill>
                  <a:latin typeface="Dreaming Outloud Sans"/>
                  <a:ea typeface="Dreaming Outloud Sans"/>
                  <a:cs typeface="Dreaming Outloud Sans"/>
                  <a:sym typeface="Dreaming Outloud Sans"/>
                </a:rPr>
                <a:t>Cells respond, causing a rise in blood glucose</a:t>
              </a:r>
            </a:p>
          </p:txBody>
        </p:sp>
      </p:grpSp>
      <p:grpSp>
        <p:nvGrpSpPr>
          <p:cNvPr id="50" name="Group 50"/>
          <p:cNvGrpSpPr/>
          <p:nvPr/>
        </p:nvGrpSpPr>
        <p:grpSpPr>
          <a:xfrm>
            <a:off x="7614052" y="7286334"/>
            <a:ext cx="3059897" cy="2908233"/>
            <a:chOff x="0" y="0"/>
            <a:chExt cx="847741" cy="805723"/>
          </a:xfrm>
        </p:grpSpPr>
        <p:sp>
          <p:nvSpPr>
            <p:cNvPr id="51" name="Freeform 51"/>
            <p:cNvSpPr/>
            <p:nvPr/>
          </p:nvSpPr>
          <p:spPr>
            <a:xfrm>
              <a:off x="0" y="0"/>
              <a:ext cx="847741" cy="805723"/>
            </a:xfrm>
            <a:custGeom>
              <a:avLst/>
              <a:gdLst/>
              <a:ahLst/>
              <a:cxnLst/>
              <a:rect l="l" t="t" r="r" b="b"/>
              <a:pathLst>
                <a:path w="847741" h="805723">
                  <a:moveTo>
                    <a:pt x="129036" y="0"/>
                  </a:moveTo>
                  <a:lnTo>
                    <a:pt x="718705" y="0"/>
                  </a:lnTo>
                  <a:cubicBezTo>
                    <a:pt x="752927" y="0"/>
                    <a:pt x="785748" y="13595"/>
                    <a:pt x="809947" y="37794"/>
                  </a:cubicBezTo>
                  <a:cubicBezTo>
                    <a:pt x="834146" y="61993"/>
                    <a:pt x="847741" y="94814"/>
                    <a:pt x="847741" y="129036"/>
                  </a:cubicBezTo>
                  <a:lnTo>
                    <a:pt x="847741" y="676686"/>
                  </a:lnTo>
                  <a:cubicBezTo>
                    <a:pt x="847741" y="710909"/>
                    <a:pt x="834146" y="743730"/>
                    <a:pt x="809947" y="767929"/>
                  </a:cubicBezTo>
                  <a:cubicBezTo>
                    <a:pt x="785748" y="792128"/>
                    <a:pt x="752927" y="805723"/>
                    <a:pt x="718705" y="805723"/>
                  </a:cubicBezTo>
                  <a:lnTo>
                    <a:pt x="129036" y="805723"/>
                  </a:lnTo>
                  <a:cubicBezTo>
                    <a:pt x="94814" y="805723"/>
                    <a:pt x="61993" y="792128"/>
                    <a:pt x="37794" y="767929"/>
                  </a:cubicBezTo>
                  <a:cubicBezTo>
                    <a:pt x="13595" y="743730"/>
                    <a:pt x="0" y="710909"/>
                    <a:pt x="0" y="676686"/>
                  </a:cubicBezTo>
                  <a:lnTo>
                    <a:pt x="0" y="129036"/>
                  </a:lnTo>
                  <a:cubicBezTo>
                    <a:pt x="0" y="94814"/>
                    <a:pt x="13595" y="61993"/>
                    <a:pt x="37794" y="37794"/>
                  </a:cubicBezTo>
                  <a:cubicBezTo>
                    <a:pt x="61993" y="13595"/>
                    <a:pt x="94814" y="0"/>
                    <a:pt x="129036" y="0"/>
                  </a:cubicBezTo>
                  <a:close/>
                </a:path>
              </a:pathLst>
            </a:custGeom>
            <a:solidFill>
              <a:srgbClr val="000000">
                <a:alpha val="0"/>
              </a:srgbClr>
            </a:solidFill>
          </p:spPr>
          <p:txBody>
            <a:bodyPr/>
            <a:lstStyle/>
            <a:p>
              <a:endParaRPr lang="en-GB"/>
            </a:p>
          </p:txBody>
        </p:sp>
        <p:sp>
          <p:nvSpPr>
            <p:cNvPr id="52" name="TextBox 52"/>
            <p:cNvSpPr txBox="1"/>
            <p:nvPr/>
          </p:nvSpPr>
          <p:spPr>
            <a:xfrm>
              <a:off x="0" y="-76200"/>
              <a:ext cx="847741" cy="881923"/>
            </a:xfrm>
            <a:prstGeom prst="rect">
              <a:avLst/>
            </a:prstGeom>
          </p:spPr>
          <p:txBody>
            <a:bodyPr lIns="177800" tIns="177800" rIns="177800" bIns="177800" rtlCol="0" anchor="ctr"/>
            <a:lstStyle/>
            <a:p>
              <a:pPr algn="ctr">
                <a:lnSpc>
                  <a:spcPts val="5039"/>
                </a:lnSpc>
              </a:pPr>
              <a:r>
                <a:rPr lang="en-US" sz="3599">
                  <a:solidFill>
                    <a:srgbClr val="000000"/>
                  </a:solidFill>
                  <a:latin typeface="Dreaming Outloud Sans"/>
                  <a:ea typeface="Dreaming Outloud Sans"/>
                  <a:cs typeface="Dreaming Outloud Sans"/>
                  <a:sym typeface="Dreaming Outloud Sans"/>
                </a:rPr>
                <a:t>Glucagon is released</a:t>
              </a:r>
            </a:p>
          </p:txBody>
        </p:sp>
      </p:grpSp>
      <p:grpSp>
        <p:nvGrpSpPr>
          <p:cNvPr id="53" name="Group 53"/>
          <p:cNvGrpSpPr/>
          <p:nvPr/>
        </p:nvGrpSpPr>
        <p:grpSpPr>
          <a:xfrm>
            <a:off x="11111455" y="7286334"/>
            <a:ext cx="3059897" cy="2908233"/>
            <a:chOff x="0" y="0"/>
            <a:chExt cx="847741" cy="805723"/>
          </a:xfrm>
        </p:grpSpPr>
        <p:sp>
          <p:nvSpPr>
            <p:cNvPr id="54" name="Freeform 54"/>
            <p:cNvSpPr/>
            <p:nvPr/>
          </p:nvSpPr>
          <p:spPr>
            <a:xfrm>
              <a:off x="0" y="0"/>
              <a:ext cx="847741" cy="805723"/>
            </a:xfrm>
            <a:custGeom>
              <a:avLst/>
              <a:gdLst/>
              <a:ahLst/>
              <a:cxnLst/>
              <a:rect l="l" t="t" r="r" b="b"/>
              <a:pathLst>
                <a:path w="847741" h="805723">
                  <a:moveTo>
                    <a:pt x="129036" y="0"/>
                  </a:moveTo>
                  <a:lnTo>
                    <a:pt x="718705" y="0"/>
                  </a:lnTo>
                  <a:cubicBezTo>
                    <a:pt x="752927" y="0"/>
                    <a:pt x="785748" y="13595"/>
                    <a:pt x="809947" y="37794"/>
                  </a:cubicBezTo>
                  <a:cubicBezTo>
                    <a:pt x="834146" y="61993"/>
                    <a:pt x="847741" y="94814"/>
                    <a:pt x="847741" y="129036"/>
                  </a:cubicBezTo>
                  <a:lnTo>
                    <a:pt x="847741" y="676686"/>
                  </a:lnTo>
                  <a:cubicBezTo>
                    <a:pt x="847741" y="710909"/>
                    <a:pt x="834146" y="743730"/>
                    <a:pt x="809947" y="767929"/>
                  </a:cubicBezTo>
                  <a:cubicBezTo>
                    <a:pt x="785748" y="792128"/>
                    <a:pt x="752927" y="805723"/>
                    <a:pt x="718705" y="805723"/>
                  </a:cubicBezTo>
                  <a:lnTo>
                    <a:pt x="129036" y="805723"/>
                  </a:lnTo>
                  <a:cubicBezTo>
                    <a:pt x="94814" y="805723"/>
                    <a:pt x="61993" y="792128"/>
                    <a:pt x="37794" y="767929"/>
                  </a:cubicBezTo>
                  <a:cubicBezTo>
                    <a:pt x="13595" y="743730"/>
                    <a:pt x="0" y="710909"/>
                    <a:pt x="0" y="676686"/>
                  </a:cubicBezTo>
                  <a:lnTo>
                    <a:pt x="0" y="129036"/>
                  </a:lnTo>
                  <a:cubicBezTo>
                    <a:pt x="0" y="94814"/>
                    <a:pt x="13595" y="61993"/>
                    <a:pt x="37794" y="37794"/>
                  </a:cubicBezTo>
                  <a:cubicBezTo>
                    <a:pt x="61993" y="13595"/>
                    <a:pt x="94814" y="0"/>
                    <a:pt x="129036" y="0"/>
                  </a:cubicBezTo>
                  <a:close/>
                </a:path>
              </a:pathLst>
            </a:custGeom>
            <a:solidFill>
              <a:srgbClr val="000000">
                <a:alpha val="0"/>
              </a:srgbClr>
            </a:solidFill>
          </p:spPr>
          <p:txBody>
            <a:bodyPr/>
            <a:lstStyle/>
            <a:p>
              <a:endParaRPr lang="en-GB"/>
            </a:p>
          </p:txBody>
        </p:sp>
        <p:sp>
          <p:nvSpPr>
            <p:cNvPr id="55" name="TextBox 55"/>
            <p:cNvSpPr txBox="1"/>
            <p:nvPr/>
          </p:nvSpPr>
          <p:spPr>
            <a:xfrm>
              <a:off x="0" y="-76200"/>
              <a:ext cx="847741" cy="881923"/>
            </a:xfrm>
            <a:prstGeom prst="rect">
              <a:avLst/>
            </a:prstGeom>
          </p:spPr>
          <p:txBody>
            <a:bodyPr lIns="177800" tIns="177800" rIns="177800" bIns="177800" rtlCol="0" anchor="ctr"/>
            <a:lstStyle/>
            <a:p>
              <a:pPr algn="ctr">
                <a:lnSpc>
                  <a:spcPts val="5039"/>
                </a:lnSpc>
              </a:pPr>
              <a:r>
                <a:rPr lang="en-US" sz="3599">
                  <a:solidFill>
                    <a:srgbClr val="000000"/>
                  </a:solidFill>
                  <a:latin typeface="Dreaming Outloud Sans"/>
                  <a:ea typeface="Dreaming Outloud Sans"/>
                  <a:cs typeface="Dreaming Outloud Sans"/>
                  <a:sym typeface="Dreaming Outloud Sans"/>
                </a:rPr>
                <a:t>Blood glucose falls</a:t>
              </a:r>
            </a:p>
          </p:txBody>
        </p:sp>
      </p:grpSp>
      <p:sp>
        <p:nvSpPr>
          <p:cNvPr id="56" name="AutoShape 56"/>
          <p:cNvSpPr/>
          <p:nvPr/>
        </p:nvSpPr>
        <p:spPr>
          <a:xfrm flipV="1">
            <a:off x="1999405" y="4059009"/>
            <a:ext cx="2079143" cy="1266044"/>
          </a:xfrm>
          <a:prstGeom prst="line">
            <a:avLst/>
          </a:prstGeom>
          <a:ln w="66675" cap="flat">
            <a:solidFill>
              <a:srgbClr val="000000"/>
            </a:solidFill>
            <a:prstDash val="solid"/>
            <a:headEnd type="none" w="sm" len="sm"/>
            <a:tailEnd type="triangle" w="lg" len="med"/>
          </a:ln>
        </p:spPr>
        <p:txBody>
          <a:bodyPr/>
          <a:lstStyle/>
          <a:p>
            <a:endParaRPr lang="en-GB"/>
          </a:p>
        </p:txBody>
      </p:sp>
      <p:sp>
        <p:nvSpPr>
          <p:cNvPr id="57" name="AutoShape 57"/>
          <p:cNvSpPr/>
          <p:nvPr/>
        </p:nvSpPr>
        <p:spPr>
          <a:xfrm flipH="1" flipV="1">
            <a:off x="1529251" y="7494035"/>
            <a:ext cx="2566636" cy="1456443"/>
          </a:xfrm>
          <a:prstGeom prst="line">
            <a:avLst/>
          </a:prstGeom>
          <a:ln w="66675" cap="flat">
            <a:solidFill>
              <a:srgbClr val="000000"/>
            </a:solidFill>
            <a:prstDash val="solid"/>
            <a:headEnd type="none" w="sm" len="sm"/>
            <a:tailEnd type="triangle" w="lg" len="med"/>
          </a:ln>
        </p:spPr>
        <p:txBody>
          <a:bodyPr/>
          <a:lstStyle/>
          <a:p>
            <a:endParaRPr lang="en-GB"/>
          </a:p>
        </p:txBody>
      </p:sp>
      <p:sp>
        <p:nvSpPr>
          <p:cNvPr id="58" name="AutoShape 58"/>
          <p:cNvSpPr/>
          <p:nvPr/>
        </p:nvSpPr>
        <p:spPr>
          <a:xfrm>
            <a:off x="7157495" y="4059009"/>
            <a:ext cx="447032" cy="0"/>
          </a:xfrm>
          <a:prstGeom prst="line">
            <a:avLst/>
          </a:prstGeom>
          <a:ln w="66675" cap="flat">
            <a:solidFill>
              <a:srgbClr val="000000"/>
            </a:solidFill>
            <a:prstDash val="solid"/>
            <a:headEnd type="none" w="sm" len="sm"/>
            <a:tailEnd type="triangle" w="lg" len="med"/>
          </a:ln>
        </p:spPr>
        <p:txBody>
          <a:bodyPr/>
          <a:lstStyle/>
          <a:p>
            <a:endParaRPr lang="en-GB"/>
          </a:p>
        </p:txBody>
      </p:sp>
      <p:sp>
        <p:nvSpPr>
          <p:cNvPr id="59" name="AutoShape 59"/>
          <p:cNvSpPr/>
          <p:nvPr/>
        </p:nvSpPr>
        <p:spPr>
          <a:xfrm>
            <a:off x="10654898" y="4092347"/>
            <a:ext cx="447032" cy="0"/>
          </a:xfrm>
          <a:prstGeom prst="line">
            <a:avLst/>
          </a:prstGeom>
          <a:ln w="66675" cap="flat">
            <a:solidFill>
              <a:srgbClr val="000000"/>
            </a:solidFill>
            <a:prstDash val="solid"/>
            <a:headEnd type="none" w="sm" len="sm"/>
            <a:tailEnd type="triangle" w="lg" len="med"/>
          </a:ln>
        </p:spPr>
        <p:txBody>
          <a:bodyPr/>
          <a:lstStyle/>
          <a:p>
            <a:endParaRPr lang="en-GB"/>
          </a:p>
        </p:txBody>
      </p:sp>
      <p:sp>
        <p:nvSpPr>
          <p:cNvPr id="60" name="AutoShape 60"/>
          <p:cNvSpPr/>
          <p:nvPr/>
        </p:nvSpPr>
        <p:spPr>
          <a:xfrm>
            <a:off x="14190402" y="4025672"/>
            <a:ext cx="2331819" cy="1299382"/>
          </a:xfrm>
          <a:prstGeom prst="line">
            <a:avLst/>
          </a:prstGeom>
          <a:ln w="66675" cap="flat">
            <a:solidFill>
              <a:srgbClr val="000000"/>
            </a:solidFill>
            <a:prstDash val="solid"/>
            <a:headEnd type="none" w="sm" len="sm"/>
            <a:tailEnd type="triangle" w="lg" len="med"/>
          </a:ln>
        </p:spPr>
        <p:txBody>
          <a:bodyPr/>
          <a:lstStyle/>
          <a:p>
            <a:endParaRPr lang="en-GB"/>
          </a:p>
        </p:txBody>
      </p:sp>
      <p:sp>
        <p:nvSpPr>
          <p:cNvPr id="61" name="AutoShape 61"/>
          <p:cNvSpPr/>
          <p:nvPr/>
        </p:nvSpPr>
        <p:spPr>
          <a:xfrm flipH="1">
            <a:off x="14171352" y="7523156"/>
            <a:ext cx="2367097" cy="1217294"/>
          </a:xfrm>
          <a:prstGeom prst="line">
            <a:avLst/>
          </a:prstGeom>
          <a:ln w="66675" cap="flat">
            <a:solidFill>
              <a:srgbClr val="000000"/>
            </a:solidFill>
            <a:prstDash val="solid"/>
            <a:headEnd type="none" w="sm" len="sm"/>
            <a:tailEnd type="triangle" w="lg" len="med"/>
          </a:ln>
        </p:spPr>
        <p:txBody>
          <a:bodyPr/>
          <a:lstStyle/>
          <a:p>
            <a:endParaRPr lang="en-GB"/>
          </a:p>
        </p:txBody>
      </p:sp>
      <p:sp>
        <p:nvSpPr>
          <p:cNvPr id="62" name="AutoShape 62"/>
          <p:cNvSpPr/>
          <p:nvPr/>
        </p:nvSpPr>
        <p:spPr>
          <a:xfrm flipH="1" flipV="1">
            <a:off x="10673948" y="8740450"/>
            <a:ext cx="451359" cy="29647"/>
          </a:xfrm>
          <a:prstGeom prst="line">
            <a:avLst/>
          </a:prstGeom>
          <a:ln w="66675" cap="flat">
            <a:solidFill>
              <a:srgbClr val="000000"/>
            </a:solidFill>
            <a:prstDash val="solid"/>
            <a:headEnd type="none" w="sm" len="sm"/>
            <a:tailEnd type="triangle" w="lg" len="med"/>
          </a:ln>
        </p:spPr>
        <p:txBody>
          <a:bodyPr/>
          <a:lstStyle/>
          <a:p>
            <a:endParaRPr lang="en-GB"/>
          </a:p>
        </p:txBody>
      </p:sp>
      <p:sp>
        <p:nvSpPr>
          <p:cNvPr id="63" name="AutoShape 63"/>
          <p:cNvSpPr/>
          <p:nvPr/>
        </p:nvSpPr>
        <p:spPr>
          <a:xfrm flipH="1" flipV="1">
            <a:off x="7159680" y="8755274"/>
            <a:ext cx="451359" cy="29647"/>
          </a:xfrm>
          <a:prstGeom prst="line">
            <a:avLst/>
          </a:prstGeom>
          <a:ln w="66675" cap="flat">
            <a:solidFill>
              <a:srgbClr val="000000"/>
            </a:solidFill>
            <a:prstDash val="solid"/>
            <a:headEnd type="none" w="sm" len="sm"/>
            <a:tailEnd type="triangle" w="lg" len="med"/>
          </a:ln>
        </p:spPr>
        <p:txBody>
          <a:bodyPr/>
          <a:lstStyle/>
          <a:p>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0324229" y="16450"/>
            <a:ext cx="1899350" cy="2024501"/>
          </a:xfrm>
          <a:custGeom>
            <a:avLst/>
            <a:gdLst/>
            <a:ahLst/>
            <a:cxnLst/>
            <a:rect l="l" t="t" r="r" b="b"/>
            <a:pathLst>
              <a:path w="1899350" h="2024501">
                <a:moveTo>
                  <a:pt x="0" y="0"/>
                </a:moveTo>
                <a:lnTo>
                  <a:pt x="1899350" y="0"/>
                </a:lnTo>
                <a:lnTo>
                  <a:pt x="1899350" y="2024500"/>
                </a:lnTo>
                <a:lnTo>
                  <a:pt x="0" y="20245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0631376" y="636880"/>
            <a:ext cx="780738" cy="278226"/>
          </a:xfrm>
          <a:custGeom>
            <a:avLst/>
            <a:gdLst/>
            <a:ahLst/>
            <a:cxnLst/>
            <a:rect l="l" t="t" r="r" b="b"/>
            <a:pathLst>
              <a:path w="780738" h="278226">
                <a:moveTo>
                  <a:pt x="0" y="0"/>
                </a:moveTo>
                <a:lnTo>
                  <a:pt x="780737" y="0"/>
                </a:lnTo>
                <a:lnTo>
                  <a:pt x="780737" y="278226"/>
                </a:lnTo>
                <a:lnTo>
                  <a:pt x="0" y="27822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5" name="Group 5"/>
          <p:cNvGrpSpPr/>
          <p:nvPr/>
        </p:nvGrpSpPr>
        <p:grpSpPr>
          <a:xfrm>
            <a:off x="135304" y="1392238"/>
            <a:ext cx="7963223" cy="1588770"/>
            <a:chOff x="0" y="0"/>
            <a:chExt cx="2206202" cy="440167"/>
          </a:xfrm>
        </p:grpSpPr>
        <p:sp>
          <p:nvSpPr>
            <p:cNvPr id="6" name="Freeform 6"/>
            <p:cNvSpPr/>
            <p:nvPr/>
          </p:nvSpPr>
          <p:spPr>
            <a:xfrm>
              <a:off x="0" y="0"/>
              <a:ext cx="2206202" cy="440167"/>
            </a:xfrm>
            <a:custGeom>
              <a:avLst/>
              <a:gdLst/>
              <a:ahLst/>
              <a:cxnLst/>
              <a:rect l="l" t="t" r="r" b="b"/>
              <a:pathLst>
                <a:path w="2206202" h="440167">
                  <a:moveTo>
                    <a:pt x="49583" y="0"/>
                  </a:moveTo>
                  <a:lnTo>
                    <a:pt x="2156620" y="0"/>
                  </a:lnTo>
                  <a:cubicBezTo>
                    <a:pt x="2169770" y="0"/>
                    <a:pt x="2182381" y="5224"/>
                    <a:pt x="2191680" y="14522"/>
                  </a:cubicBezTo>
                  <a:cubicBezTo>
                    <a:pt x="2200978" y="23821"/>
                    <a:pt x="2206202" y="36433"/>
                    <a:pt x="2206202" y="49583"/>
                  </a:cubicBezTo>
                  <a:lnTo>
                    <a:pt x="2206202" y="390584"/>
                  </a:lnTo>
                  <a:cubicBezTo>
                    <a:pt x="2206202" y="403734"/>
                    <a:pt x="2200978" y="416346"/>
                    <a:pt x="2191680" y="425644"/>
                  </a:cubicBezTo>
                  <a:cubicBezTo>
                    <a:pt x="2182381" y="434943"/>
                    <a:pt x="2169770" y="440167"/>
                    <a:pt x="2156620" y="440167"/>
                  </a:cubicBezTo>
                  <a:lnTo>
                    <a:pt x="49583" y="440167"/>
                  </a:lnTo>
                  <a:cubicBezTo>
                    <a:pt x="36433" y="440167"/>
                    <a:pt x="23821" y="434943"/>
                    <a:pt x="14522" y="425644"/>
                  </a:cubicBezTo>
                  <a:cubicBezTo>
                    <a:pt x="5224" y="416346"/>
                    <a:pt x="0" y="403734"/>
                    <a:pt x="0" y="390584"/>
                  </a:cubicBezTo>
                  <a:lnTo>
                    <a:pt x="0" y="49583"/>
                  </a:lnTo>
                  <a:cubicBezTo>
                    <a:pt x="0" y="36433"/>
                    <a:pt x="5224" y="23821"/>
                    <a:pt x="14522" y="14522"/>
                  </a:cubicBezTo>
                  <a:cubicBezTo>
                    <a:pt x="23821" y="5224"/>
                    <a:pt x="36433" y="0"/>
                    <a:pt x="49583" y="0"/>
                  </a:cubicBezTo>
                  <a:close/>
                </a:path>
              </a:pathLst>
            </a:custGeom>
            <a:solidFill>
              <a:srgbClr val="FFFFFF"/>
            </a:solidFill>
          </p:spPr>
          <p:txBody>
            <a:bodyPr/>
            <a:lstStyle/>
            <a:p>
              <a:endParaRPr lang="en-GB"/>
            </a:p>
          </p:txBody>
        </p:sp>
        <p:sp>
          <p:nvSpPr>
            <p:cNvPr id="7" name="TextBox 7"/>
            <p:cNvSpPr txBox="1"/>
            <p:nvPr/>
          </p:nvSpPr>
          <p:spPr>
            <a:xfrm>
              <a:off x="0" y="-76200"/>
              <a:ext cx="2206202" cy="516367"/>
            </a:xfrm>
            <a:prstGeom prst="rect">
              <a:avLst/>
            </a:prstGeom>
          </p:spPr>
          <p:txBody>
            <a:bodyPr lIns="177800" tIns="177800" rIns="177800" bIns="177800" rtlCol="0" anchor="ctr"/>
            <a:lstStyle/>
            <a:p>
              <a:pPr algn="l">
                <a:lnSpc>
                  <a:spcPts val="5039"/>
                </a:lnSpc>
              </a:pPr>
              <a:r>
                <a:rPr lang="en-US" sz="3599">
                  <a:solidFill>
                    <a:srgbClr val="000000"/>
                  </a:solidFill>
                  <a:latin typeface="Dreaming Outloud Sans"/>
                  <a:ea typeface="Dreaming Outloud Sans"/>
                  <a:cs typeface="Dreaming Outloud Sans"/>
                  <a:sym typeface="Dreaming Outloud Sans"/>
                </a:rPr>
                <a:t>Type 1 Diabetes</a:t>
              </a:r>
            </a:p>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Cannot produce insulin</a:t>
              </a:r>
            </a:p>
          </p:txBody>
        </p:sp>
      </p:grpSp>
      <p:grpSp>
        <p:nvGrpSpPr>
          <p:cNvPr id="8" name="Group 8"/>
          <p:cNvGrpSpPr/>
          <p:nvPr/>
        </p:nvGrpSpPr>
        <p:grpSpPr>
          <a:xfrm>
            <a:off x="135304" y="3349109"/>
            <a:ext cx="7963223" cy="3138627"/>
            <a:chOff x="0" y="0"/>
            <a:chExt cx="2206202" cy="869553"/>
          </a:xfrm>
        </p:grpSpPr>
        <p:sp>
          <p:nvSpPr>
            <p:cNvPr id="9" name="Freeform 9"/>
            <p:cNvSpPr/>
            <p:nvPr/>
          </p:nvSpPr>
          <p:spPr>
            <a:xfrm>
              <a:off x="0" y="0"/>
              <a:ext cx="2206202" cy="869553"/>
            </a:xfrm>
            <a:custGeom>
              <a:avLst/>
              <a:gdLst/>
              <a:ahLst/>
              <a:cxnLst/>
              <a:rect l="l" t="t" r="r" b="b"/>
              <a:pathLst>
                <a:path w="2206202" h="869553">
                  <a:moveTo>
                    <a:pt x="49583" y="0"/>
                  </a:moveTo>
                  <a:lnTo>
                    <a:pt x="2156620" y="0"/>
                  </a:lnTo>
                  <a:cubicBezTo>
                    <a:pt x="2169770" y="0"/>
                    <a:pt x="2182381" y="5224"/>
                    <a:pt x="2191680" y="14522"/>
                  </a:cubicBezTo>
                  <a:cubicBezTo>
                    <a:pt x="2200978" y="23821"/>
                    <a:pt x="2206202" y="36433"/>
                    <a:pt x="2206202" y="49583"/>
                  </a:cubicBezTo>
                  <a:lnTo>
                    <a:pt x="2206202" y="819970"/>
                  </a:lnTo>
                  <a:cubicBezTo>
                    <a:pt x="2206202" y="833121"/>
                    <a:pt x="2200978" y="845732"/>
                    <a:pt x="2191680" y="855031"/>
                  </a:cubicBezTo>
                  <a:cubicBezTo>
                    <a:pt x="2182381" y="864329"/>
                    <a:pt x="2169770" y="869553"/>
                    <a:pt x="2156620" y="869553"/>
                  </a:cubicBezTo>
                  <a:lnTo>
                    <a:pt x="49583" y="869553"/>
                  </a:lnTo>
                  <a:cubicBezTo>
                    <a:pt x="36433" y="869553"/>
                    <a:pt x="23821" y="864329"/>
                    <a:pt x="14522" y="855031"/>
                  </a:cubicBezTo>
                  <a:cubicBezTo>
                    <a:pt x="5224" y="845732"/>
                    <a:pt x="0" y="833121"/>
                    <a:pt x="0" y="819970"/>
                  </a:cubicBezTo>
                  <a:lnTo>
                    <a:pt x="0" y="49583"/>
                  </a:lnTo>
                  <a:cubicBezTo>
                    <a:pt x="0" y="36433"/>
                    <a:pt x="5224" y="23821"/>
                    <a:pt x="14522" y="14522"/>
                  </a:cubicBezTo>
                  <a:cubicBezTo>
                    <a:pt x="23821" y="5224"/>
                    <a:pt x="36433" y="0"/>
                    <a:pt x="49583" y="0"/>
                  </a:cubicBezTo>
                  <a:close/>
                </a:path>
              </a:pathLst>
            </a:custGeom>
            <a:solidFill>
              <a:srgbClr val="FFFFFF"/>
            </a:solidFill>
          </p:spPr>
          <p:txBody>
            <a:bodyPr/>
            <a:lstStyle/>
            <a:p>
              <a:endParaRPr lang="en-GB"/>
            </a:p>
          </p:txBody>
        </p:sp>
        <p:sp>
          <p:nvSpPr>
            <p:cNvPr id="10" name="TextBox 10"/>
            <p:cNvSpPr txBox="1"/>
            <p:nvPr/>
          </p:nvSpPr>
          <p:spPr>
            <a:xfrm>
              <a:off x="0" y="-76200"/>
              <a:ext cx="2206202" cy="945753"/>
            </a:xfrm>
            <a:prstGeom prst="rect">
              <a:avLst/>
            </a:prstGeom>
          </p:spPr>
          <p:txBody>
            <a:bodyPr lIns="177800" tIns="177800" rIns="177800" bIns="177800" rtlCol="0" anchor="ctr"/>
            <a:lstStyle/>
            <a:p>
              <a:pPr algn="l">
                <a:lnSpc>
                  <a:spcPts val="5039"/>
                </a:lnSpc>
              </a:pPr>
              <a:r>
                <a:rPr lang="en-US" sz="3599">
                  <a:solidFill>
                    <a:srgbClr val="000000"/>
                  </a:solidFill>
                  <a:latin typeface="Dreaming Outloud Sans"/>
                  <a:ea typeface="Dreaming Outloud Sans"/>
                  <a:cs typeface="Dreaming Outloud Sans"/>
                  <a:sym typeface="Dreaming Outloud Sans"/>
                </a:rPr>
                <a:t>Why is this bad? </a:t>
              </a:r>
            </a:p>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If you don’t produce insulin = High blood glucose levels... oh dear...</a:t>
              </a:r>
            </a:p>
          </p:txBody>
        </p:sp>
      </p:grpSp>
      <p:sp>
        <p:nvSpPr>
          <p:cNvPr id="11" name="Freeform 11"/>
          <p:cNvSpPr/>
          <p:nvPr/>
        </p:nvSpPr>
        <p:spPr>
          <a:xfrm>
            <a:off x="8277124" y="3697532"/>
            <a:ext cx="5627202" cy="2339793"/>
          </a:xfrm>
          <a:custGeom>
            <a:avLst/>
            <a:gdLst/>
            <a:ahLst/>
            <a:cxnLst/>
            <a:rect l="l" t="t" r="r" b="b"/>
            <a:pathLst>
              <a:path w="5627202" h="2339793">
                <a:moveTo>
                  <a:pt x="0" y="0"/>
                </a:moveTo>
                <a:lnTo>
                  <a:pt x="5627202" y="0"/>
                </a:lnTo>
                <a:lnTo>
                  <a:pt x="5627202" y="2339792"/>
                </a:lnTo>
                <a:lnTo>
                  <a:pt x="0" y="2339792"/>
                </a:lnTo>
                <a:lnTo>
                  <a:pt x="0" y="0"/>
                </a:lnTo>
                <a:close/>
              </a:path>
            </a:pathLst>
          </a:custGeom>
          <a:blipFill>
            <a:blip r:embed="rId8"/>
            <a:stretch>
              <a:fillRect/>
            </a:stretch>
          </a:blipFill>
        </p:spPr>
        <p:txBody>
          <a:bodyPr/>
          <a:lstStyle/>
          <a:p>
            <a:endParaRPr lang="en-GB"/>
          </a:p>
        </p:txBody>
      </p:sp>
      <p:grpSp>
        <p:nvGrpSpPr>
          <p:cNvPr id="12" name="Group 12"/>
          <p:cNvGrpSpPr/>
          <p:nvPr/>
        </p:nvGrpSpPr>
        <p:grpSpPr>
          <a:xfrm>
            <a:off x="135304" y="7031355"/>
            <a:ext cx="7963223" cy="2226945"/>
            <a:chOff x="0" y="0"/>
            <a:chExt cx="2206202" cy="616973"/>
          </a:xfrm>
        </p:grpSpPr>
        <p:sp>
          <p:nvSpPr>
            <p:cNvPr id="13" name="Freeform 13"/>
            <p:cNvSpPr/>
            <p:nvPr/>
          </p:nvSpPr>
          <p:spPr>
            <a:xfrm>
              <a:off x="0" y="0"/>
              <a:ext cx="2206202" cy="616973"/>
            </a:xfrm>
            <a:custGeom>
              <a:avLst/>
              <a:gdLst/>
              <a:ahLst/>
              <a:cxnLst/>
              <a:rect l="l" t="t" r="r" b="b"/>
              <a:pathLst>
                <a:path w="2206202" h="616973">
                  <a:moveTo>
                    <a:pt x="49583" y="0"/>
                  </a:moveTo>
                  <a:lnTo>
                    <a:pt x="2156620" y="0"/>
                  </a:lnTo>
                  <a:cubicBezTo>
                    <a:pt x="2169770" y="0"/>
                    <a:pt x="2182381" y="5224"/>
                    <a:pt x="2191680" y="14522"/>
                  </a:cubicBezTo>
                  <a:cubicBezTo>
                    <a:pt x="2200978" y="23821"/>
                    <a:pt x="2206202" y="36433"/>
                    <a:pt x="2206202" y="49583"/>
                  </a:cubicBezTo>
                  <a:lnTo>
                    <a:pt x="2206202" y="567390"/>
                  </a:lnTo>
                  <a:cubicBezTo>
                    <a:pt x="2206202" y="580540"/>
                    <a:pt x="2200978" y="593152"/>
                    <a:pt x="2191680" y="602450"/>
                  </a:cubicBezTo>
                  <a:cubicBezTo>
                    <a:pt x="2182381" y="611749"/>
                    <a:pt x="2169770" y="616973"/>
                    <a:pt x="2156620" y="616973"/>
                  </a:cubicBezTo>
                  <a:lnTo>
                    <a:pt x="49583" y="616973"/>
                  </a:lnTo>
                  <a:cubicBezTo>
                    <a:pt x="36433" y="616973"/>
                    <a:pt x="23821" y="611749"/>
                    <a:pt x="14522" y="602450"/>
                  </a:cubicBezTo>
                  <a:cubicBezTo>
                    <a:pt x="5224" y="593152"/>
                    <a:pt x="0" y="580540"/>
                    <a:pt x="0" y="567390"/>
                  </a:cubicBezTo>
                  <a:lnTo>
                    <a:pt x="0" y="49583"/>
                  </a:lnTo>
                  <a:cubicBezTo>
                    <a:pt x="0" y="36433"/>
                    <a:pt x="5224" y="23821"/>
                    <a:pt x="14522" y="14522"/>
                  </a:cubicBezTo>
                  <a:cubicBezTo>
                    <a:pt x="23821" y="5224"/>
                    <a:pt x="36433" y="0"/>
                    <a:pt x="49583" y="0"/>
                  </a:cubicBezTo>
                  <a:close/>
                </a:path>
              </a:pathLst>
            </a:custGeom>
            <a:solidFill>
              <a:srgbClr val="FFFFFF"/>
            </a:solidFill>
          </p:spPr>
          <p:txBody>
            <a:bodyPr/>
            <a:lstStyle/>
            <a:p>
              <a:endParaRPr lang="en-GB"/>
            </a:p>
          </p:txBody>
        </p:sp>
        <p:sp>
          <p:nvSpPr>
            <p:cNvPr id="14" name="TextBox 14"/>
            <p:cNvSpPr txBox="1"/>
            <p:nvPr/>
          </p:nvSpPr>
          <p:spPr>
            <a:xfrm>
              <a:off x="0" y="-76200"/>
              <a:ext cx="2206202" cy="693173"/>
            </a:xfrm>
            <a:prstGeom prst="rect">
              <a:avLst/>
            </a:prstGeom>
          </p:spPr>
          <p:txBody>
            <a:bodyPr lIns="177800" tIns="177800" rIns="177800" bIns="177800" rtlCol="0" anchor="ctr"/>
            <a:lstStyle/>
            <a:p>
              <a:pPr algn="l">
                <a:lnSpc>
                  <a:spcPts val="5039"/>
                </a:lnSpc>
              </a:pPr>
              <a:r>
                <a:rPr lang="en-US" sz="3599">
                  <a:solidFill>
                    <a:srgbClr val="000000"/>
                  </a:solidFill>
                  <a:latin typeface="Dreaming Outloud Sans"/>
                  <a:ea typeface="Dreaming Outloud Sans"/>
                  <a:cs typeface="Dreaming Outloud Sans"/>
                  <a:sym typeface="Dreaming Outloud Sans"/>
                </a:rPr>
                <a:t>Treatment</a:t>
              </a:r>
            </a:p>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Inject with insulin</a:t>
              </a:r>
            </a:p>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But where does insulin come from?</a:t>
              </a:r>
            </a:p>
          </p:txBody>
        </p:sp>
      </p:grpSp>
      <p:sp>
        <p:nvSpPr>
          <p:cNvPr id="15" name="Freeform 15"/>
          <p:cNvSpPr/>
          <p:nvPr/>
        </p:nvSpPr>
        <p:spPr>
          <a:xfrm>
            <a:off x="7210367" y="5149164"/>
            <a:ext cx="888160" cy="888160"/>
          </a:xfrm>
          <a:custGeom>
            <a:avLst/>
            <a:gdLst/>
            <a:ahLst/>
            <a:cxnLst/>
            <a:rect l="l" t="t" r="r" b="b"/>
            <a:pathLst>
              <a:path w="888160" h="888160">
                <a:moveTo>
                  <a:pt x="0" y="0"/>
                </a:moveTo>
                <a:lnTo>
                  <a:pt x="888160" y="0"/>
                </a:lnTo>
                <a:lnTo>
                  <a:pt x="888160" y="888160"/>
                </a:lnTo>
                <a:lnTo>
                  <a:pt x="0" y="88816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6" name="TextBox 16"/>
          <p:cNvSpPr txBox="1"/>
          <p:nvPr/>
        </p:nvSpPr>
        <p:spPr>
          <a:xfrm>
            <a:off x="-624439" y="131173"/>
            <a:ext cx="13737736" cy="1261064"/>
          </a:xfrm>
          <a:prstGeom prst="rect">
            <a:avLst/>
          </a:prstGeom>
        </p:spPr>
        <p:txBody>
          <a:bodyPr lIns="0" tIns="0" rIns="0" bIns="0" rtlCol="0" anchor="t">
            <a:spAutoFit/>
          </a:bodyPr>
          <a:lstStyle/>
          <a:p>
            <a:pPr marL="1752142" lvl="1" indent="-876071" algn="l">
              <a:lnSpc>
                <a:spcPts val="8358"/>
              </a:lnSpc>
              <a:buAutoNum type="arabicPeriod"/>
            </a:pPr>
            <a:r>
              <a:rPr lang="en-US" sz="8115">
                <a:solidFill>
                  <a:srgbClr val="FFFFFF"/>
                </a:solidFill>
                <a:latin typeface="Funtastic"/>
                <a:ea typeface="Funtastic"/>
                <a:cs typeface="Funtastic"/>
                <a:sym typeface="Funtastic"/>
              </a:rPr>
              <a:t> PRODUCE INSULIN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0324229" y="16450"/>
            <a:ext cx="1899350" cy="2024501"/>
          </a:xfrm>
          <a:custGeom>
            <a:avLst/>
            <a:gdLst/>
            <a:ahLst/>
            <a:cxnLst/>
            <a:rect l="l" t="t" r="r" b="b"/>
            <a:pathLst>
              <a:path w="1899350" h="2024501">
                <a:moveTo>
                  <a:pt x="0" y="0"/>
                </a:moveTo>
                <a:lnTo>
                  <a:pt x="1899350" y="0"/>
                </a:lnTo>
                <a:lnTo>
                  <a:pt x="1899350" y="2024500"/>
                </a:lnTo>
                <a:lnTo>
                  <a:pt x="0" y="20245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0631376" y="636880"/>
            <a:ext cx="780738" cy="278226"/>
          </a:xfrm>
          <a:custGeom>
            <a:avLst/>
            <a:gdLst/>
            <a:ahLst/>
            <a:cxnLst/>
            <a:rect l="l" t="t" r="r" b="b"/>
            <a:pathLst>
              <a:path w="780738" h="278226">
                <a:moveTo>
                  <a:pt x="0" y="0"/>
                </a:moveTo>
                <a:lnTo>
                  <a:pt x="780737" y="0"/>
                </a:lnTo>
                <a:lnTo>
                  <a:pt x="780737" y="278226"/>
                </a:lnTo>
                <a:lnTo>
                  <a:pt x="0" y="27822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5" name="TextBox 5"/>
          <p:cNvSpPr txBox="1"/>
          <p:nvPr/>
        </p:nvSpPr>
        <p:spPr>
          <a:xfrm>
            <a:off x="-624439" y="131173"/>
            <a:ext cx="13737736" cy="1261064"/>
          </a:xfrm>
          <a:prstGeom prst="rect">
            <a:avLst/>
          </a:prstGeom>
        </p:spPr>
        <p:txBody>
          <a:bodyPr lIns="0" tIns="0" rIns="0" bIns="0" rtlCol="0" anchor="t">
            <a:spAutoFit/>
          </a:bodyPr>
          <a:lstStyle/>
          <a:p>
            <a:pPr marL="1752142" lvl="1" indent="-876071" algn="l">
              <a:lnSpc>
                <a:spcPts val="8358"/>
              </a:lnSpc>
              <a:buAutoNum type="arabicPeriod"/>
            </a:pPr>
            <a:r>
              <a:rPr lang="en-US" sz="8115">
                <a:solidFill>
                  <a:srgbClr val="FFFFFF"/>
                </a:solidFill>
                <a:latin typeface="Funtastic"/>
                <a:ea typeface="Funtastic"/>
                <a:cs typeface="Funtastic"/>
                <a:sym typeface="Funtastic"/>
              </a:rPr>
              <a:t> PRODUCE INSULIN</a:t>
            </a:r>
          </a:p>
        </p:txBody>
      </p:sp>
      <p:sp>
        <p:nvSpPr>
          <p:cNvPr id="6" name="Freeform 6"/>
          <p:cNvSpPr/>
          <p:nvPr/>
        </p:nvSpPr>
        <p:spPr>
          <a:xfrm>
            <a:off x="475706" y="1392238"/>
            <a:ext cx="8668294" cy="8741367"/>
          </a:xfrm>
          <a:custGeom>
            <a:avLst/>
            <a:gdLst/>
            <a:ahLst/>
            <a:cxnLst/>
            <a:rect l="l" t="t" r="r" b="b"/>
            <a:pathLst>
              <a:path w="8668294" h="8741367">
                <a:moveTo>
                  <a:pt x="0" y="0"/>
                </a:moveTo>
                <a:lnTo>
                  <a:pt x="8668294" y="0"/>
                </a:lnTo>
                <a:lnTo>
                  <a:pt x="8668294" y="8741366"/>
                </a:lnTo>
                <a:lnTo>
                  <a:pt x="0" y="8741366"/>
                </a:lnTo>
                <a:lnTo>
                  <a:pt x="0" y="0"/>
                </a:lnTo>
                <a:close/>
              </a:path>
            </a:pathLst>
          </a:custGeom>
          <a:blipFill>
            <a:blip r:embed="rId8"/>
            <a:stretch>
              <a:fillRect r="-44061"/>
            </a:stretch>
          </a:blipFill>
        </p:spPr>
        <p:txBody>
          <a:bodyPr/>
          <a:lstStyle/>
          <a:p>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0324229" y="16450"/>
            <a:ext cx="1899350" cy="2024501"/>
          </a:xfrm>
          <a:custGeom>
            <a:avLst/>
            <a:gdLst/>
            <a:ahLst/>
            <a:cxnLst/>
            <a:rect l="l" t="t" r="r" b="b"/>
            <a:pathLst>
              <a:path w="1899350" h="2024501">
                <a:moveTo>
                  <a:pt x="0" y="0"/>
                </a:moveTo>
                <a:lnTo>
                  <a:pt x="1899350" y="0"/>
                </a:lnTo>
                <a:lnTo>
                  <a:pt x="1899350" y="2024500"/>
                </a:lnTo>
                <a:lnTo>
                  <a:pt x="0" y="20245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0631376" y="636880"/>
            <a:ext cx="780738" cy="278226"/>
          </a:xfrm>
          <a:custGeom>
            <a:avLst/>
            <a:gdLst/>
            <a:ahLst/>
            <a:cxnLst/>
            <a:rect l="l" t="t" r="r" b="b"/>
            <a:pathLst>
              <a:path w="780738" h="278226">
                <a:moveTo>
                  <a:pt x="0" y="0"/>
                </a:moveTo>
                <a:lnTo>
                  <a:pt x="780737" y="0"/>
                </a:lnTo>
                <a:lnTo>
                  <a:pt x="780737" y="278226"/>
                </a:lnTo>
                <a:lnTo>
                  <a:pt x="0" y="27822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5" name="Group 5"/>
          <p:cNvGrpSpPr/>
          <p:nvPr/>
        </p:nvGrpSpPr>
        <p:grpSpPr>
          <a:xfrm>
            <a:off x="166590" y="2564130"/>
            <a:ext cx="6821243" cy="4141470"/>
            <a:chOff x="0" y="0"/>
            <a:chExt cx="1889818" cy="1147390"/>
          </a:xfrm>
        </p:grpSpPr>
        <p:sp>
          <p:nvSpPr>
            <p:cNvPr id="6" name="Freeform 6"/>
            <p:cNvSpPr/>
            <p:nvPr/>
          </p:nvSpPr>
          <p:spPr>
            <a:xfrm>
              <a:off x="0" y="0"/>
              <a:ext cx="1889818" cy="1147390"/>
            </a:xfrm>
            <a:custGeom>
              <a:avLst/>
              <a:gdLst/>
              <a:ahLst/>
              <a:cxnLst/>
              <a:rect l="l" t="t" r="r" b="b"/>
              <a:pathLst>
                <a:path w="1889818" h="1147390">
                  <a:moveTo>
                    <a:pt x="57884" y="0"/>
                  </a:moveTo>
                  <a:lnTo>
                    <a:pt x="1831934" y="0"/>
                  </a:lnTo>
                  <a:cubicBezTo>
                    <a:pt x="1863903" y="0"/>
                    <a:pt x="1889818" y="25915"/>
                    <a:pt x="1889818" y="57884"/>
                  </a:cubicBezTo>
                  <a:lnTo>
                    <a:pt x="1889818" y="1089506"/>
                  </a:lnTo>
                  <a:cubicBezTo>
                    <a:pt x="1889818" y="1121474"/>
                    <a:pt x="1863903" y="1147390"/>
                    <a:pt x="1831934" y="1147390"/>
                  </a:cubicBezTo>
                  <a:lnTo>
                    <a:pt x="57884" y="1147390"/>
                  </a:lnTo>
                  <a:cubicBezTo>
                    <a:pt x="25915" y="1147390"/>
                    <a:pt x="0" y="1121474"/>
                    <a:pt x="0" y="1089506"/>
                  </a:cubicBezTo>
                  <a:lnTo>
                    <a:pt x="0" y="57884"/>
                  </a:lnTo>
                  <a:cubicBezTo>
                    <a:pt x="0" y="25915"/>
                    <a:pt x="25915" y="0"/>
                    <a:pt x="57884" y="0"/>
                  </a:cubicBezTo>
                  <a:close/>
                </a:path>
              </a:pathLst>
            </a:custGeom>
            <a:solidFill>
              <a:srgbClr val="FFFFFF"/>
            </a:solidFill>
          </p:spPr>
          <p:txBody>
            <a:bodyPr/>
            <a:lstStyle/>
            <a:p>
              <a:endParaRPr lang="en-GB"/>
            </a:p>
          </p:txBody>
        </p:sp>
        <p:sp>
          <p:nvSpPr>
            <p:cNvPr id="7" name="TextBox 7"/>
            <p:cNvSpPr txBox="1"/>
            <p:nvPr/>
          </p:nvSpPr>
          <p:spPr>
            <a:xfrm>
              <a:off x="0" y="25992"/>
              <a:ext cx="1889818" cy="1047509"/>
            </a:xfrm>
            <a:prstGeom prst="rect">
              <a:avLst/>
            </a:prstGeom>
          </p:spPr>
          <p:txBody>
            <a:bodyPr lIns="177800" tIns="177800" rIns="177800" bIns="177800" rtlCol="0" anchor="ctr"/>
            <a:lstStyle/>
            <a:p>
              <a:pPr marL="777232" lvl="1" indent="-388616" algn="l">
                <a:lnSpc>
                  <a:spcPts val="5039"/>
                </a:lnSpc>
                <a:buFont typeface="Arial"/>
                <a:buChar char="•"/>
              </a:pPr>
              <a:r>
                <a:rPr lang="en-US" sz="3500" dirty="0">
                  <a:solidFill>
                    <a:srgbClr val="000000"/>
                  </a:solidFill>
                  <a:latin typeface="Dreaming Outloud Sans"/>
                  <a:ea typeface="Dreaming Outloud Sans"/>
                  <a:cs typeface="Dreaming Outloud Sans"/>
                  <a:sym typeface="Dreaming Outloud Sans"/>
                </a:rPr>
                <a:t>A bacterium (</a:t>
              </a:r>
              <a:r>
                <a:rPr lang="en-US" sz="3500" dirty="0">
                  <a:solidFill>
                    <a:srgbClr val="000000"/>
                  </a:solidFill>
                  <a:latin typeface="Dreaming Outloud Sans Italics"/>
                  <a:ea typeface="Dreaming Outloud Sans Italics"/>
                  <a:cs typeface="Dreaming Outloud Sans Italics"/>
                  <a:sym typeface="Dreaming Outloud Sans Italics"/>
                </a:rPr>
                <a:t>M. </a:t>
              </a:r>
              <a:r>
                <a:rPr lang="en-US" sz="3500" dirty="0" err="1">
                  <a:solidFill>
                    <a:srgbClr val="000000"/>
                  </a:solidFill>
                  <a:latin typeface="Dreaming Outloud Sans Italics"/>
                  <a:ea typeface="Dreaming Outloud Sans Italics"/>
                  <a:cs typeface="Dreaming Outloud Sans Italics"/>
                  <a:sym typeface="Dreaming Outloud Sans Italics"/>
                </a:rPr>
                <a:t>extorquens</a:t>
              </a:r>
              <a:r>
                <a:rPr lang="en-US" sz="3500" dirty="0">
                  <a:solidFill>
                    <a:srgbClr val="000000"/>
                  </a:solidFill>
                  <a:latin typeface="Dreaming Outloud Sans"/>
                  <a:ea typeface="Dreaming Outloud Sans"/>
                  <a:cs typeface="Dreaming Outloud Sans"/>
                  <a:sym typeface="Dreaming Outloud Sans"/>
                </a:rPr>
                <a:t>) has a protein, </a:t>
              </a:r>
              <a:r>
                <a:rPr lang="en-US" sz="3500" dirty="0" err="1">
                  <a:solidFill>
                    <a:srgbClr val="000000"/>
                  </a:solidFill>
                  <a:latin typeface="Dreaming Outloud Sans"/>
                  <a:ea typeface="Dreaming Outloud Sans"/>
                  <a:cs typeface="Dreaming Outloud Sans"/>
                  <a:sym typeface="Dreaming Outloud Sans"/>
                </a:rPr>
                <a:t>lanmodulin</a:t>
              </a:r>
              <a:r>
                <a:rPr lang="en-US" sz="3500" dirty="0">
                  <a:solidFill>
                    <a:srgbClr val="000000"/>
                  </a:solidFill>
                  <a:latin typeface="Dreaming Outloud Sans"/>
                  <a:ea typeface="Dreaming Outloud Sans"/>
                  <a:cs typeface="Dreaming Outloud Sans"/>
                  <a:sym typeface="Dreaming Outloud Sans"/>
                </a:rPr>
                <a:t>, which can bind to lanthanides (metals)</a:t>
              </a:r>
            </a:p>
            <a:p>
              <a:pPr marL="777232" lvl="1" indent="-388616" algn="l">
                <a:lnSpc>
                  <a:spcPts val="5039"/>
                </a:lnSpc>
                <a:buFont typeface="Arial"/>
                <a:buChar char="•"/>
              </a:pPr>
              <a:r>
                <a:rPr lang="en-US" sz="3500" dirty="0">
                  <a:solidFill>
                    <a:srgbClr val="000000"/>
                  </a:solidFill>
                  <a:latin typeface="Dreaming Outloud Sans"/>
                  <a:ea typeface="Dreaming Outloud Sans"/>
                  <a:cs typeface="Dreaming Outloud Sans"/>
                  <a:sym typeface="Dreaming Outloud Sans"/>
                </a:rPr>
                <a:t>Lanthanides are in electronic devices and batteries</a:t>
              </a:r>
            </a:p>
          </p:txBody>
        </p:sp>
      </p:grpSp>
      <p:sp>
        <p:nvSpPr>
          <p:cNvPr id="8" name="Freeform 8"/>
          <p:cNvSpPr/>
          <p:nvPr/>
        </p:nvSpPr>
        <p:spPr>
          <a:xfrm>
            <a:off x="9349102" y="2564130"/>
            <a:ext cx="4152470" cy="5777615"/>
          </a:xfrm>
          <a:custGeom>
            <a:avLst/>
            <a:gdLst/>
            <a:ahLst/>
            <a:cxnLst/>
            <a:rect l="l" t="t" r="r" b="b"/>
            <a:pathLst>
              <a:path w="4152470" h="5777615">
                <a:moveTo>
                  <a:pt x="0" y="0"/>
                </a:moveTo>
                <a:lnTo>
                  <a:pt x="4152469" y="0"/>
                </a:lnTo>
                <a:lnTo>
                  <a:pt x="4152469" y="5777615"/>
                </a:lnTo>
                <a:lnTo>
                  <a:pt x="0" y="5777615"/>
                </a:lnTo>
                <a:lnTo>
                  <a:pt x="0" y="0"/>
                </a:lnTo>
                <a:close/>
              </a:path>
            </a:pathLst>
          </a:custGeom>
          <a:blipFill>
            <a:blip r:embed="rId8"/>
            <a:stretch>
              <a:fillRect l="-35870" r="-50603" b="-516"/>
            </a:stretch>
          </a:blipFill>
        </p:spPr>
        <p:txBody>
          <a:bodyPr/>
          <a:lstStyle/>
          <a:p>
            <a:endParaRPr lang="en-GB"/>
          </a:p>
        </p:txBody>
      </p:sp>
      <p:sp>
        <p:nvSpPr>
          <p:cNvPr id="9" name="Freeform 9"/>
          <p:cNvSpPr/>
          <p:nvPr/>
        </p:nvSpPr>
        <p:spPr>
          <a:xfrm rot="2618314">
            <a:off x="1276477" y="6091893"/>
            <a:ext cx="4824796" cy="4772162"/>
          </a:xfrm>
          <a:custGeom>
            <a:avLst/>
            <a:gdLst/>
            <a:ahLst/>
            <a:cxnLst/>
            <a:rect l="l" t="t" r="r" b="b"/>
            <a:pathLst>
              <a:path w="4824796" h="4772162">
                <a:moveTo>
                  <a:pt x="0" y="0"/>
                </a:moveTo>
                <a:lnTo>
                  <a:pt x="4824796" y="0"/>
                </a:lnTo>
                <a:lnTo>
                  <a:pt x="4824796" y="4772163"/>
                </a:lnTo>
                <a:lnTo>
                  <a:pt x="0" y="477216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0" name="Freeform 10"/>
          <p:cNvSpPr/>
          <p:nvPr/>
        </p:nvSpPr>
        <p:spPr>
          <a:xfrm>
            <a:off x="1699312" y="7955940"/>
            <a:ext cx="769873" cy="1071178"/>
          </a:xfrm>
          <a:custGeom>
            <a:avLst/>
            <a:gdLst/>
            <a:ahLst/>
            <a:cxnLst/>
            <a:rect l="l" t="t" r="r" b="b"/>
            <a:pathLst>
              <a:path w="769873" h="1071178">
                <a:moveTo>
                  <a:pt x="0" y="0"/>
                </a:moveTo>
                <a:lnTo>
                  <a:pt x="769873" y="0"/>
                </a:lnTo>
                <a:lnTo>
                  <a:pt x="769873" y="1071177"/>
                </a:lnTo>
                <a:lnTo>
                  <a:pt x="0" y="1071177"/>
                </a:lnTo>
                <a:lnTo>
                  <a:pt x="0" y="0"/>
                </a:lnTo>
                <a:close/>
              </a:path>
            </a:pathLst>
          </a:custGeom>
          <a:blipFill>
            <a:blip r:embed="rId8"/>
            <a:stretch>
              <a:fillRect l="-35870" r="-50603" b="-516"/>
            </a:stretch>
          </a:blipFill>
        </p:spPr>
        <p:txBody>
          <a:bodyPr/>
          <a:lstStyle/>
          <a:p>
            <a:endParaRPr lang="en-GB"/>
          </a:p>
        </p:txBody>
      </p:sp>
      <p:sp>
        <p:nvSpPr>
          <p:cNvPr id="11" name="Freeform 11"/>
          <p:cNvSpPr/>
          <p:nvPr/>
        </p:nvSpPr>
        <p:spPr>
          <a:xfrm>
            <a:off x="3116960" y="7681409"/>
            <a:ext cx="769873" cy="1071178"/>
          </a:xfrm>
          <a:custGeom>
            <a:avLst/>
            <a:gdLst/>
            <a:ahLst/>
            <a:cxnLst/>
            <a:rect l="l" t="t" r="r" b="b"/>
            <a:pathLst>
              <a:path w="769873" h="1071178">
                <a:moveTo>
                  <a:pt x="0" y="0"/>
                </a:moveTo>
                <a:lnTo>
                  <a:pt x="769873" y="0"/>
                </a:lnTo>
                <a:lnTo>
                  <a:pt x="769873" y="1071178"/>
                </a:lnTo>
                <a:lnTo>
                  <a:pt x="0" y="1071178"/>
                </a:lnTo>
                <a:lnTo>
                  <a:pt x="0" y="0"/>
                </a:lnTo>
                <a:close/>
              </a:path>
            </a:pathLst>
          </a:custGeom>
          <a:blipFill>
            <a:blip r:embed="rId8"/>
            <a:stretch>
              <a:fillRect l="-35870" r="-50603" b="-516"/>
            </a:stretch>
          </a:blipFill>
        </p:spPr>
        <p:txBody>
          <a:bodyPr/>
          <a:lstStyle/>
          <a:p>
            <a:endParaRPr lang="en-GB"/>
          </a:p>
        </p:txBody>
      </p:sp>
      <p:sp>
        <p:nvSpPr>
          <p:cNvPr id="12" name="Freeform 12"/>
          <p:cNvSpPr/>
          <p:nvPr/>
        </p:nvSpPr>
        <p:spPr>
          <a:xfrm>
            <a:off x="4534533" y="7955940"/>
            <a:ext cx="769873" cy="1071178"/>
          </a:xfrm>
          <a:custGeom>
            <a:avLst/>
            <a:gdLst/>
            <a:ahLst/>
            <a:cxnLst/>
            <a:rect l="l" t="t" r="r" b="b"/>
            <a:pathLst>
              <a:path w="769873" h="1071178">
                <a:moveTo>
                  <a:pt x="0" y="0"/>
                </a:moveTo>
                <a:lnTo>
                  <a:pt x="769874" y="0"/>
                </a:lnTo>
                <a:lnTo>
                  <a:pt x="769874" y="1071177"/>
                </a:lnTo>
                <a:lnTo>
                  <a:pt x="0" y="1071177"/>
                </a:lnTo>
                <a:lnTo>
                  <a:pt x="0" y="0"/>
                </a:lnTo>
                <a:close/>
              </a:path>
            </a:pathLst>
          </a:custGeom>
          <a:blipFill>
            <a:blip r:embed="rId8"/>
            <a:stretch>
              <a:fillRect l="-35870" r="-50603" b="-516"/>
            </a:stretch>
          </a:blipFill>
        </p:spPr>
        <p:txBody>
          <a:bodyPr/>
          <a:lstStyle/>
          <a:p>
            <a:endParaRPr lang="en-GB"/>
          </a:p>
        </p:txBody>
      </p:sp>
      <p:grpSp>
        <p:nvGrpSpPr>
          <p:cNvPr id="13" name="Group 13"/>
          <p:cNvGrpSpPr/>
          <p:nvPr/>
        </p:nvGrpSpPr>
        <p:grpSpPr>
          <a:xfrm>
            <a:off x="7081396" y="4915093"/>
            <a:ext cx="1867656" cy="1075690"/>
            <a:chOff x="0" y="0"/>
            <a:chExt cx="517432" cy="298019"/>
          </a:xfrm>
        </p:grpSpPr>
        <p:sp>
          <p:nvSpPr>
            <p:cNvPr id="14" name="Freeform 14"/>
            <p:cNvSpPr/>
            <p:nvPr/>
          </p:nvSpPr>
          <p:spPr>
            <a:xfrm>
              <a:off x="0" y="0"/>
              <a:ext cx="517432" cy="298019"/>
            </a:xfrm>
            <a:custGeom>
              <a:avLst/>
              <a:gdLst/>
              <a:ahLst/>
              <a:cxnLst/>
              <a:rect l="l" t="t" r="r" b="b"/>
              <a:pathLst>
                <a:path w="517432" h="298019">
                  <a:moveTo>
                    <a:pt x="149009" y="0"/>
                  </a:moveTo>
                  <a:lnTo>
                    <a:pt x="368423" y="0"/>
                  </a:lnTo>
                  <a:cubicBezTo>
                    <a:pt x="407942" y="0"/>
                    <a:pt x="445843" y="15699"/>
                    <a:pt x="473788" y="43644"/>
                  </a:cubicBezTo>
                  <a:cubicBezTo>
                    <a:pt x="501733" y="71589"/>
                    <a:pt x="517432" y="109490"/>
                    <a:pt x="517432" y="149009"/>
                  </a:cubicBezTo>
                  <a:lnTo>
                    <a:pt x="517432" y="149009"/>
                  </a:lnTo>
                  <a:cubicBezTo>
                    <a:pt x="517432" y="188529"/>
                    <a:pt x="501733" y="226430"/>
                    <a:pt x="473788" y="254375"/>
                  </a:cubicBezTo>
                  <a:cubicBezTo>
                    <a:pt x="445843" y="282320"/>
                    <a:pt x="407942" y="298019"/>
                    <a:pt x="368423" y="298019"/>
                  </a:cubicBezTo>
                  <a:lnTo>
                    <a:pt x="149009" y="298019"/>
                  </a:lnTo>
                  <a:cubicBezTo>
                    <a:pt x="109490" y="298019"/>
                    <a:pt x="71589" y="282320"/>
                    <a:pt x="43644" y="254375"/>
                  </a:cubicBezTo>
                  <a:cubicBezTo>
                    <a:pt x="15699" y="226430"/>
                    <a:pt x="0" y="188529"/>
                    <a:pt x="0" y="149009"/>
                  </a:cubicBezTo>
                  <a:lnTo>
                    <a:pt x="0" y="149009"/>
                  </a:lnTo>
                  <a:cubicBezTo>
                    <a:pt x="0" y="109490"/>
                    <a:pt x="15699" y="71589"/>
                    <a:pt x="43644" y="43644"/>
                  </a:cubicBezTo>
                  <a:cubicBezTo>
                    <a:pt x="71589" y="15699"/>
                    <a:pt x="109490" y="0"/>
                    <a:pt x="149009" y="0"/>
                  </a:cubicBezTo>
                  <a:close/>
                </a:path>
              </a:pathLst>
            </a:custGeom>
            <a:solidFill>
              <a:srgbClr val="FFFFFF"/>
            </a:solidFill>
          </p:spPr>
          <p:txBody>
            <a:bodyPr/>
            <a:lstStyle/>
            <a:p>
              <a:endParaRPr lang="en-GB"/>
            </a:p>
          </p:txBody>
        </p:sp>
        <p:sp>
          <p:nvSpPr>
            <p:cNvPr id="15" name="TextBox 15"/>
            <p:cNvSpPr txBox="1"/>
            <p:nvPr/>
          </p:nvSpPr>
          <p:spPr>
            <a:xfrm>
              <a:off x="0" y="-38100"/>
              <a:ext cx="517432" cy="336119"/>
            </a:xfrm>
            <a:prstGeom prst="rect">
              <a:avLst/>
            </a:prstGeom>
          </p:spPr>
          <p:txBody>
            <a:bodyPr lIns="177800" tIns="177800" rIns="177800" bIns="177800" rtlCol="0" anchor="ctr"/>
            <a:lstStyle/>
            <a:p>
              <a:pPr algn="l">
                <a:lnSpc>
                  <a:spcPts val="3079"/>
                </a:lnSpc>
              </a:pPr>
              <a:r>
                <a:rPr lang="en-US" sz="2199">
                  <a:solidFill>
                    <a:srgbClr val="000000"/>
                  </a:solidFill>
                  <a:latin typeface="Dreaming Outloud Sans"/>
                  <a:ea typeface="Dreaming Outloud Sans"/>
                  <a:cs typeface="Dreaming Outloud Sans"/>
                  <a:sym typeface="Dreaming Outloud Sans"/>
                </a:rPr>
                <a:t>Lanmodulin (protein)</a:t>
              </a:r>
            </a:p>
          </p:txBody>
        </p:sp>
      </p:grpSp>
      <p:grpSp>
        <p:nvGrpSpPr>
          <p:cNvPr id="16" name="Group 16"/>
          <p:cNvGrpSpPr/>
          <p:nvPr/>
        </p:nvGrpSpPr>
        <p:grpSpPr>
          <a:xfrm>
            <a:off x="7035458" y="2564130"/>
            <a:ext cx="1867656" cy="1075690"/>
            <a:chOff x="0" y="0"/>
            <a:chExt cx="517432" cy="298019"/>
          </a:xfrm>
        </p:grpSpPr>
        <p:sp>
          <p:nvSpPr>
            <p:cNvPr id="17" name="Freeform 17"/>
            <p:cNvSpPr/>
            <p:nvPr/>
          </p:nvSpPr>
          <p:spPr>
            <a:xfrm>
              <a:off x="0" y="0"/>
              <a:ext cx="517432" cy="298019"/>
            </a:xfrm>
            <a:custGeom>
              <a:avLst/>
              <a:gdLst/>
              <a:ahLst/>
              <a:cxnLst/>
              <a:rect l="l" t="t" r="r" b="b"/>
              <a:pathLst>
                <a:path w="517432" h="298019">
                  <a:moveTo>
                    <a:pt x="149009" y="0"/>
                  </a:moveTo>
                  <a:lnTo>
                    <a:pt x="368423" y="0"/>
                  </a:lnTo>
                  <a:cubicBezTo>
                    <a:pt x="407942" y="0"/>
                    <a:pt x="445843" y="15699"/>
                    <a:pt x="473788" y="43644"/>
                  </a:cubicBezTo>
                  <a:cubicBezTo>
                    <a:pt x="501733" y="71589"/>
                    <a:pt x="517432" y="109490"/>
                    <a:pt x="517432" y="149009"/>
                  </a:cubicBezTo>
                  <a:lnTo>
                    <a:pt x="517432" y="149009"/>
                  </a:lnTo>
                  <a:cubicBezTo>
                    <a:pt x="517432" y="188529"/>
                    <a:pt x="501733" y="226430"/>
                    <a:pt x="473788" y="254375"/>
                  </a:cubicBezTo>
                  <a:cubicBezTo>
                    <a:pt x="445843" y="282320"/>
                    <a:pt x="407942" y="298019"/>
                    <a:pt x="368423" y="298019"/>
                  </a:cubicBezTo>
                  <a:lnTo>
                    <a:pt x="149009" y="298019"/>
                  </a:lnTo>
                  <a:cubicBezTo>
                    <a:pt x="109490" y="298019"/>
                    <a:pt x="71589" y="282320"/>
                    <a:pt x="43644" y="254375"/>
                  </a:cubicBezTo>
                  <a:cubicBezTo>
                    <a:pt x="15699" y="226430"/>
                    <a:pt x="0" y="188529"/>
                    <a:pt x="0" y="149009"/>
                  </a:cubicBezTo>
                  <a:lnTo>
                    <a:pt x="0" y="149009"/>
                  </a:lnTo>
                  <a:cubicBezTo>
                    <a:pt x="0" y="109490"/>
                    <a:pt x="15699" y="71589"/>
                    <a:pt x="43644" y="43644"/>
                  </a:cubicBezTo>
                  <a:cubicBezTo>
                    <a:pt x="71589" y="15699"/>
                    <a:pt x="109490" y="0"/>
                    <a:pt x="149009" y="0"/>
                  </a:cubicBezTo>
                  <a:close/>
                </a:path>
              </a:pathLst>
            </a:custGeom>
            <a:solidFill>
              <a:srgbClr val="FFFFFF"/>
            </a:solidFill>
          </p:spPr>
          <p:txBody>
            <a:bodyPr/>
            <a:lstStyle/>
            <a:p>
              <a:endParaRPr lang="en-GB"/>
            </a:p>
          </p:txBody>
        </p:sp>
        <p:sp>
          <p:nvSpPr>
            <p:cNvPr id="18" name="TextBox 18"/>
            <p:cNvSpPr txBox="1"/>
            <p:nvPr/>
          </p:nvSpPr>
          <p:spPr>
            <a:xfrm>
              <a:off x="0" y="-38100"/>
              <a:ext cx="517432" cy="336119"/>
            </a:xfrm>
            <a:prstGeom prst="rect">
              <a:avLst/>
            </a:prstGeom>
          </p:spPr>
          <p:txBody>
            <a:bodyPr lIns="177800" tIns="177800" rIns="177800" bIns="177800" rtlCol="0" anchor="ctr"/>
            <a:lstStyle/>
            <a:p>
              <a:pPr algn="l">
                <a:lnSpc>
                  <a:spcPts val="3079"/>
                </a:lnSpc>
              </a:pPr>
              <a:r>
                <a:rPr lang="en-US" sz="2199">
                  <a:solidFill>
                    <a:srgbClr val="000000"/>
                  </a:solidFill>
                  <a:latin typeface="Dreaming Outloud Sans"/>
                  <a:ea typeface="Dreaming Outloud Sans"/>
                  <a:cs typeface="Dreaming Outloud Sans"/>
                  <a:sym typeface="Dreaming Outloud Sans"/>
                </a:rPr>
                <a:t>Lanthanide</a:t>
              </a:r>
            </a:p>
            <a:p>
              <a:pPr algn="l">
                <a:lnSpc>
                  <a:spcPts val="3079"/>
                </a:lnSpc>
              </a:pPr>
              <a:r>
                <a:rPr lang="en-US" sz="2199">
                  <a:solidFill>
                    <a:srgbClr val="000000"/>
                  </a:solidFill>
                  <a:latin typeface="Dreaming Outloud Sans"/>
                  <a:ea typeface="Dreaming Outloud Sans"/>
                  <a:cs typeface="Dreaming Outloud Sans"/>
                  <a:sym typeface="Dreaming Outloud Sans"/>
                </a:rPr>
                <a:t>(metal)</a:t>
              </a:r>
            </a:p>
          </p:txBody>
        </p:sp>
      </p:grpSp>
      <p:sp>
        <p:nvSpPr>
          <p:cNvPr id="19" name="AutoShape 19"/>
          <p:cNvSpPr/>
          <p:nvPr/>
        </p:nvSpPr>
        <p:spPr>
          <a:xfrm flipV="1">
            <a:off x="8903114" y="3101975"/>
            <a:ext cx="1715039" cy="0"/>
          </a:xfrm>
          <a:prstGeom prst="line">
            <a:avLst/>
          </a:prstGeom>
          <a:ln w="95250" cap="flat">
            <a:solidFill>
              <a:srgbClr val="F46530"/>
            </a:solidFill>
            <a:prstDash val="solid"/>
            <a:headEnd type="none" w="sm" len="sm"/>
            <a:tailEnd type="arrow" w="med" len="sm"/>
          </a:ln>
        </p:spPr>
        <p:txBody>
          <a:bodyPr/>
          <a:lstStyle/>
          <a:p>
            <a:endParaRPr lang="en-GB"/>
          </a:p>
        </p:txBody>
      </p:sp>
      <p:sp>
        <p:nvSpPr>
          <p:cNvPr id="20" name="AutoShape 20"/>
          <p:cNvSpPr/>
          <p:nvPr/>
        </p:nvSpPr>
        <p:spPr>
          <a:xfrm flipV="1">
            <a:off x="8949052" y="5452938"/>
            <a:ext cx="2072693" cy="0"/>
          </a:xfrm>
          <a:prstGeom prst="line">
            <a:avLst/>
          </a:prstGeom>
          <a:ln w="95250" cap="flat">
            <a:solidFill>
              <a:srgbClr val="F46530"/>
            </a:solidFill>
            <a:prstDash val="solid"/>
            <a:headEnd type="none" w="sm" len="sm"/>
            <a:tailEnd type="arrow" w="med" len="sm"/>
          </a:ln>
        </p:spPr>
        <p:txBody>
          <a:bodyPr/>
          <a:lstStyle/>
          <a:p>
            <a:endParaRPr lang="en-GB"/>
          </a:p>
        </p:txBody>
      </p:sp>
      <p:sp>
        <p:nvSpPr>
          <p:cNvPr id="21" name="Freeform 21"/>
          <p:cNvSpPr/>
          <p:nvPr/>
        </p:nvSpPr>
        <p:spPr>
          <a:xfrm>
            <a:off x="6987833" y="7057334"/>
            <a:ext cx="1358199" cy="2319329"/>
          </a:xfrm>
          <a:custGeom>
            <a:avLst/>
            <a:gdLst/>
            <a:ahLst/>
            <a:cxnLst/>
            <a:rect l="l" t="t" r="r" b="b"/>
            <a:pathLst>
              <a:path w="1358199" h="2319329">
                <a:moveTo>
                  <a:pt x="0" y="0"/>
                </a:moveTo>
                <a:lnTo>
                  <a:pt x="1358199" y="0"/>
                </a:lnTo>
                <a:lnTo>
                  <a:pt x="1358199" y="2319328"/>
                </a:lnTo>
                <a:lnTo>
                  <a:pt x="0" y="2319328"/>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GB"/>
          </a:p>
        </p:txBody>
      </p:sp>
      <p:sp>
        <p:nvSpPr>
          <p:cNvPr id="22" name="TextBox 22"/>
          <p:cNvSpPr txBox="1"/>
          <p:nvPr/>
        </p:nvSpPr>
        <p:spPr>
          <a:xfrm>
            <a:off x="166590" y="-12125"/>
            <a:ext cx="13737736" cy="2318339"/>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2. RECYCLE METALS </a:t>
            </a:r>
          </a:p>
          <a:p>
            <a:pPr algn="l">
              <a:lnSpc>
                <a:spcPts val="8358"/>
              </a:lnSpc>
            </a:pPr>
            <a:r>
              <a:rPr lang="en-US" sz="8115">
                <a:solidFill>
                  <a:srgbClr val="FFFFFF"/>
                </a:solidFill>
                <a:latin typeface="Funtastic"/>
                <a:ea typeface="Funtastic"/>
                <a:cs typeface="Funtastic"/>
                <a:sym typeface="Funtastic"/>
              </a:rPr>
              <a:t>(IGEM PROJECT) </a:t>
            </a:r>
          </a:p>
        </p:txBody>
      </p:sp>
      <p:sp>
        <p:nvSpPr>
          <p:cNvPr id="23" name="TextBox 23"/>
          <p:cNvSpPr txBox="1"/>
          <p:nvPr/>
        </p:nvSpPr>
        <p:spPr>
          <a:xfrm>
            <a:off x="9349102" y="8449399"/>
            <a:ext cx="4304225" cy="305178"/>
          </a:xfrm>
          <a:prstGeom prst="rect">
            <a:avLst/>
          </a:prstGeom>
        </p:spPr>
        <p:txBody>
          <a:bodyPr lIns="0" tIns="0" rIns="0" bIns="0" rtlCol="0" anchor="t">
            <a:spAutoFit/>
          </a:bodyPr>
          <a:lstStyle/>
          <a:p>
            <a:pPr algn="l">
              <a:lnSpc>
                <a:spcPts val="2581"/>
              </a:lnSpc>
              <a:spcBef>
                <a:spcPct val="0"/>
              </a:spcBef>
            </a:pPr>
            <a:r>
              <a:rPr lang="en-US" sz="1844">
                <a:solidFill>
                  <a:srgbClr val="FFFFFF"/>
                </a:solidFill>
                <a:latin typeface="Dreaming Outloud Sans"/>
                <a:ea typeface="Dreaming Outloud Sans"/>
                <a:cs typeface="Dreaming Outloud Sans"/>
                <a:sym typeface="Dreaming Outloud Sans"/>
              </a:rPr>
              <a:t>Adapted from COTRUVO LAB/PENN STATE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0324229" y="16450"/>
            <a:ext cx="1899350" cy="2024501"/>
          </a:xfrm>
          <a:custGeom>
            <a:avLst/>
            <a:gdLst/>
            <a:ahLst/>
            <a:cxnLst/>
            <a:rect l="l" t="t" r="r" b="b"/>
            <a:pathLst>
              <a:path w="1899350" h="2024501">
                <a:moveTo>
                  <a:pt x="0" y="0"/>
                </a:moveTo>
                <a:lnTo>
                  <a:pt x="1899350" y="0"/>
                </a:lnTo>
                <a:lnTo>
                  <a:pt x="1899350" y="2024500"/>
                </a:lnTo>
                <a:lnTo>
                  <a:pt x="0" y="20245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0631376" y="636880"/>
            <a:ext cx="780738" cy="278226"/>
          </a:xfrm>
          <a:custGeom>
            <a:avLst/>
            <a:gdLst/>
            <a:ahLst/>
            <a:cxnLst/>
            <a:rect l="l" t="t" r="r" b="b"/>
            <a:pathLst>
              <a:path w="780738" h="278226">
                <a:moveTo>
                  <a:pt x="0" y="0"/>
                </a:moveTo>
                <a:lnTo>
                  <a:pt x="780737" y="0"/>
                </a:lnTo>
                <a:lnTo>
                  <a:pt x="780737" y="278226"/>
                </a:lnTo>
                <a:lnTo>
                  <a:pt x="0" y="27822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5" name="Group 5"/>
          <p:cNvGrpSpPr/>
          <p:nvPr/>
        </p:nvGrpSpPr>
        <p:grpSpPr>
          <a:xfrm>
            <a:off x="413704" y="2583734"/>
            <a:ext cx="13271681" cy="1588770"/>
            <a:chOff x="0" y="0"/>
            <a:chExt cx="3676905" cy="440167"/>
          </a:xfrm>
        </p:grpSpPr>
        <p:sp>
          <p:nvSpPr>
            <p:cNvPr id="6" name="Freeform 6"/>
            <p:cNvSpPr/>
            <p:nvPr/>
          </p:nvSpPr>
          <p:spPr>
            <a:xfrm>
              <a:off x="0" y="0"/>
              <a:ext cx="3676905" cy="440167"/>
            </a:xfrm>
            <a:custGeom>
              <a:avLst/>
              <a:gdLst/>
              <a:ahLst/>
              <a:cxnLst/>
              <a:rect l="l" t="t" r="r" b="b"/>
              <a:pathLst>
                <a:path w="3676905" h="440167">
                  <a:moveTo>
                    <a:pt x="29750" y="0"/>
                  </a:moveTo>
                  <a:lnTo>
                    <a:pt x="3647154" y="0"/>
                  </a:lnTo>
                  <a:cubicBezTo>
                    <a:pt x="3655044" y="0"/>
                    <a:pt x="3662612" y="3134"/>
                    <a:pt x="3668191" y="8714"/>
                  </a:cubicBezTo>
                  <a:cubicBezTo>
                    <a:pt x="3673770" y="14293"/>
                    <a:pt x="3676905" y="21860"/>
                    <a:pt x="3676905" y="29750"/>
                  </a:cubicBezTo>
                  <a:lnTo>
                    <a:pt x="3676905" y="410416"/>
                  </a:lnTo>
                  <a:cubicBezTo>
                    <a:pt x="3676905" y="418307"/>
                    <a:pt x="3673770" y="425874"/>
                    <a:pt x="3668191" y="431453"/>
                  </a:cubicBezTo>
                  <a:cubicBezTo>
                    <a:pt x="3662612" y="437032"/>
                    <a:pt x="3655044" y="440167"/>
                    <a:pt x="3647154" y="440167"/>
                  </a:cubicBezTo>
                  <a:lnTo>
                    <a:pt x="29750" y="440167"/>
                  </a:lnTo>
                  <a:cubicBezTo>
                    <a:pt x="21860" y="440167"/>
                    <a:pt x="14293" y="437032"/>
                    <a:pt x="8714" y="431453"/>
                  </a:cubicBezTo>
                  <a:cubicBezTo>
                    <a:pt x="3134" y="425874"/>
                    <a:pt x="0" y="418307"/>
                    <a:pt x="0" y="410416"/>
                  </a:cubicBezTo>
                  <a:lnTo>
                    <a:pt x="0" y="29750"/>
                  </a:lnTo>
                  <a:cubicBezTo>
                    <a:pt x="0" y="21860"/>
                    <a:pt x="3134" y="14293"/>
                    <a:pt x="8714" y="8714"/>
                  </a:cubicBezTo>
                  <a:cubicBezTo>
                    <a:pt x="14293" y="3134"/>
                    <a:pt x="21860" y="0"/>
                    <a:pt x="29750" y="0"/>
                  </a:cubicBezTo>
                  <a:close/>
                </a:path>
              </a:pathLst>
            </a:custGeom>
            <a:solidFill>
              <a:srgbClr val="FFFFFF"/>
            </a:solidFill>
          </p:spPr>
          <p:txBody>
            <a:bodyPr/>
            <a:lstStyle/>
            <a:p>
              <a:endParaRPr lang="en-GB"/>
            </a:p>
          </p:txBody>
        </p:sp>
        <p:sp>
          <p:nvSpPr>
            <p:cNvPr id="7" name="TextBox 7"/>
            <p:cNvSpPr txBox="1"/>
            <p:nvPr/>
          </p:nvSpPr>
          <p:spPr>
            <a:xfrm>
              <a:off x="0" y="-76200"/>
              <a:ext cx="3676905" cy="516367"/>
            </a:xfrm>
            <a:prstGeom prst="rect">
              <a:avLst/>
            </a:prstGeom>
          </p:spPr>
          <p:txBody>
            <a:bodyPr lIns="177800" tIns="177800" rIns="177800" bIns="177800" rtlCol="0" anchor="ctr"/>
            <a:lstStyle/>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Bacteria can be genetically engineered to express more pumps on its membrane to pump more metals in </a:t>
              </a:r>
            </a:p>
          </p:txBody>
        </p:sp>
      </p:grpSp>
      <p:pic>
        <p:nvPicPr>
          <p:cNvPr id="8" name="Picture 8"/>
          <p:cNvPicPr>
            <a:picLocks noChangeAspect="1"/>
          </p:cNvPicPr>
          <p:nvPr/>
        </p:nvPicPr>
        <p:blipFill>
          <a:blip r:embed="rId8"/>
          <a:srcRect/>
          <a:stretch>
            <a:fillRect/>
          </a:stretch>
        </p:blipFill>
        <p:spPr>
          <a:xfrm>
            <a:off x="7723842" y="4325458"/>
            <a:ext cx="5961542" cy="5961542"/>
          </a:xfrm>
          <a:prstGeom prst="rect">
            <a:avLst/>
          </a:prstGeom>
        </p:spPr>
      </p:pic>
      <p:pic>
        <p:nvPicPr>
          <p:cNvPr id="9" name="Picture 9"/>
          <p:cNvPicPr>
            <a:picLocks noChangeAspect="1"/>
          </p:cNvPicPr>
          <p:nvPr/>
        </p:nvPicPr>
        <p:blipFill>
          <a:blip r:embed="rId9"/>
          <a:srcRect/>
          <a:stretch>
            <a:fillRect/>
          </a:stretch>
        </p:blipFill>
        <p:spPr>
          <a:xfrm>
            <a:off x="632645" y="4685576"/>
            <a:ext cx="5601424" cy="5601424"/>
          </a:xfrm>
          <a:prstGeom prst="rect">
            <a:avLst/>
          </a:prstGeom>
        </p:spPr>
      </p:pic>
      <p:sp>
        <p:nvSpPr>
          <p:cNvPr id="10" name="TextBox 10"/>
          <p:cNvSpPr txBox="1"/>
          <p:nvPr/>
        </p:nvSpPr>
        <p:spPr>
          <a:xfrm>
            <a:off x="212528" y="112441"/>
            <a:ext cx="13737736" cy="2318339"/>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2. RECYCLE METALS </a:t>
            </a:r>
          </a:p>
          <a:p>
            <a:pPr algn="l">
              <a:lnSpc>
                <a:spcPts val="8358"/>
              </a:lnSpc>
            </a:pPr>
            <a:r>
              <a:rPr lang="en-US" sz="8115">
                <a:solidFill>
                  <a:srgbClr val="FFFFFF"/>
                </a:solidFill>
                <a:latin typeface="Funtastic"/>
                <a:ea typeface="Funtastic"/>
                <a:cs typeface="Funtastic"/>
                <a:sym typeface="Funtastic"/>
              </a:rPr>
              <a:t>(IGEM PROJECT)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0324229" y="16450"/>
            <a:ext cx="1899350" cy="2024501"/>
          </a:xfrm>
          <a:custGeom>
            <a:avLst/>
            <a:gdLst/>
            <a:ahLst/>
            <a:cxnLst/>
            <a:rect l="l" t="t" r="r" b="b"/>
            <a:pathLst>
              <a:path w="1899350" h="2024501">
                <a:moveTo>
                  <a:pt x="0" y="0"/>
                </a:moveTo>
                <a:lnTo>
                  <a:pt x="1899350" y="0"/>
                </a:lnTo>
                <a:lnTo>
                  <a:pt x="1899350" y="2024500"/>
                </a:lnTo>
                <a:lnTo>
                  <a:pt x="0" y="20245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0631376" y="636880"/>
            <a:ext cx="780738" cy="278226"/>
          </a:xfrm>
          <a:custGeom>
            <a:avLst/>
            <a:gdLst/>
            <a:ahLst/>
            <a:cxnLst/>
            <a:rect l="l" t="t" r="r" b="b"/>
            <a:pathLst>
              <a:path w="780738" h="278226">
                <a:moveTo>
                  <a:pt x="0" y="0"/>
                </a:moveTo>
                <a:lnTo>
                  <a:pt x="780737" y="0"/>
                </a:lnTo>
                <a:lnTo>
                  <a:pt x="780737" y="278226"/>
                </a:lnTo>
                <a:lnTo>
                  <a:pt x="0" y="27822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pic>
        <p:nvPicPr>
          <p:cNvPr id="5" name="Picture 5"/>
          <p:cNvPicPr>
            <a:picLocks noChangeAspect="1"/>
          </p:cNvPicPr>
          <p:nvPr/>
        </p:nvPicPr>
        <p:blipFill>
          <a:blip r:embed="rId8"/>
          <a:srcRect/>
          <a:stretch>
            <a:fillRect/>
          </a:stretch>
        </p:blipFill>
        <p:spPr>
          <a:xfrm>
            <a:off x="6209429" y="1653200"/>
            <a:ext cx="8229600" cy="8229600"/>
          </a:xfrm>
          <a:prstGeom prst="rect">
            <a:avLst/>
          </a:prstGeom>
        </p:spPr>
      </p:pic>
      <p:grpSp>
        <p:nvGrpSpPr>
          <p:cNvPr id="6" name="Group 6"/>
          <p:cNvGrpSpPr/>
          <p:nvPr/>
        </p:nvGrpSpPr>
        <p:grpSpPr>
          <a:xfrm>
            <a:off x="166590" y="2564130"/>
            <a:ext cx="6552190" cy="6694170"/>
            <a:chOff x="0" y="0"/>
            <a:chExt cx="1815277" cy="1854612"/>
          </a:xfrm>
        </p:grpSpPr>
        <p:sp>
          <p:nvSpPr>
            <p:cNvPr id="7" name="Freeform 7"/>
            <p:cNvSpPr/>
            <p:nvPr/>
          </p:nvSpPr>
          <p:spPr>
            <a:xfrm>
              <a:off x="0" y="0"/>
              <a:ext cx="1815277" cy="1854612"/>
            </a:xfrm>
            <a:custGeom>
              <a:avLst/>
              <a:gdLst/>
              <a:ahLst/>
              <a:cxnLst/>
              <a:rect l="l" t="t" r="r" b="b"/>
              <a:pathLst>
                <a:path w="1815277" h="1854612">
                  <a:moveTo>
                    <a:pt x="60260" y="0"/>
                  </a:moveTo>
                  <a:lnTo>
                    <a:pt x="1755017" y="0"/>
                  </a:lnTo>
                  <a:cubicBezTo>
                    <a:pt x="1788297" y="0"/>
                    <a:pt x="1815277" y="26980"/>
                    <a:pt x="1815277" y="60260"/>
                  </a:cubicBezTo>
                  <a:lnTo>
                    <a:pt x="1815277" y="1794352"/>
                  </a:lnTo>
                  <a:cubicBezTo>
                    <a:pt x="1815277" y="1827633"/>
                    <a:pt x="1788297" y="1854612"/>
                    <a:pt x="1755017" y="1854612"/>
                  </a:cubicBezTo>
                  <a:lnTo>
                    <a:pt x="60260" y="1854612"/>
                  </a:lnTo>
                  <a:cubicBezTo>
                    <a:pt x="44278" y="1854612"/>
                    <a:pt x="28951" y="1848264"/>
                    <a:pt x="17650" y="1836962"/>
                  </a:cubicBezTo>
                  <a:cubicBezTo>
                    <a:pt x="6349" y="1825661"/>
                    <a:pt x="0" y="1810334"/>
                    <a:pt x="0" y="1794352"/>
                  </a:cubicBezTo>
                  <a:lnTo>
                    <a:pt x="0" y="60260"/>
                  </a:lnTo>
                  <a:cubicBezTo>
                    <a:pt x="0" y="26980"/>
                    <a:pt x="26980" y="0"/>
                    <a:pt x="60260" y="0"/>
                  </a:cubicBezTo>
                  <a:close/>
                </a:path>
              </a:pathLst>
            </a:custGeom>
            <a:solidFill>
              <a:srgbClr val="FFFFFF"/>
            </a:solidFill>
          </p:spPr>
          <p:txBody>
            <a:bodyPr/>
            <a:lstStyle/>
            <a:p>
              <a:endParaRPr lang="en-GB"/>
            </a:p>
          </p:txBody>
        </p:sp>
        <p:sp>
          <p:nvSpPr>
            <p:cNvPr id="8" name="TextBox 8"/>
            <p:cNvSpPr txBox="1"/>
            <p:nvPr/>
          </p:nvSpPr>
          <p:spPr>
            <a:xfrm>
              <a:off x="0" y="-76200"/>
              <a:ext cx="1815277" cy="1930812"/>
            </a:xfrm>
            <a:prstGeom prst="rect">
              <a:avLst/>
            </a:prstGeom>
          </p:spPr>
          <p:txBody>
            <a:bodyPr lIns="177800" tIns="177800" rIns="177800" bIns="177800" rtlCol="0" anchor="ctr"/>
            <a:lstStyle/>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Bacteria can be genetically engineered to be attracted to a compound (red dot) - this is called chemotaxis</a:t>
              </a:r>
            </a:p>
            <a:p>
              <a:pPr algn="l">
                <a:lnSpc>
                  <a:spcPts val="5039"/>
                </a:lnSpc>
              </a:pPr>
              <a:endParaRPr lang="en-US" sz="3599">
                <a:solidFill>
                  <a:srgbClr val="000000"/>
                </a:solidFill>
                <a:latin typeface="Dreaming Outloud Sans"/>
                <a:ea typeface="Dreaming Outloud Sans"/>
                <a:cs typeface="Dreaming Outloud Sans"/>
                <a:sym typeface="Dreaming Outloud Sans"/>
              </a:endParaRPr>
            </a:p>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Bacteria swim to the red dot when it is bound to the metal </a:t>
              </a:r>
            </a:p>
            <a:p>
              <a:pPr algn="l">
                <a:lnSpc>
                  <a:spcPts val="5039"/>
                </a:lnSpc>
              </a:pPr>
              <a:endParaRPr lang="en-US" sz="3599">
                <a:solidFill>
                  <a:srgbClr val="000000"/>
                </a:solidFill>
                <a:latin typeface="Dreaming Outloud Sans"/>
                <a:ea typeface="Dreaming Outloud Sans"/>
                <a:cs typeface="Dreaming Outloud Sans"/>
                <a:sym typeface="Dreaming Outloud Sans"/>
              </a:endParaRPr>
            </a:p>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Extract the metal</a:t>
              </a:r>
            </a:p>
          </p:txBody>
        </p:sp>
      </p:grpSp>
      <p:sp>
        <p:nvSpPr>
          <p:cNvPr id="9" name="TextBox 9"/>
          <p:cNvSpPr txBox="1"/>
          <p:nvPr/>
        </p:nvSpPr>
        <p:spPr>
          <a:xfrm>
            <a:off x="166590" y="-12125"/>
            <a:ext cx="13737736" cy="2318339"/>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2. RECYCLE METALS </a:t>
            </a:r>
          </a:p>
          <a:p>
            <a:pPr algn="l">
              <a:lnSpc>
                <a:spcPts val="8358"/>
              </a:lnSpc>
            </a:pPr>
            <a:r>
              <a:rPr lang="en-US" sz="8115">
                <a:solidFill>
                  <a:srgbClr val="FFFFFF"/>
                </a:solidFill>
                <a:latin typeface="Funtastic"/>
                <a:ea typeface="Funtastic"/>
                <a:cs typeface="Funtastic"/>
                <a:sym typeface="Funtastic"/>
              </a:rPr>
              <a:t>(IGEM PROJECT)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0324229" y="16450"/>
            <a:ext cx="1899350" cy="2024501"/>
          </a:xfrm>
          <a:custGeom>
            <a:avLst/>
            <a:gdLst/>
            <a:ahLst/>
            <a:cxnLst/>
            <a:rect l="l" t="t" r="r" b="b"/>
            <a:pathLst>
              <a:path w="1899350" h="2024501">
                <a:moveTo>
                  <a:pt x="0" y="0"/>
                </a:moveTo>
                <a:lnTo>
                  <a:pt x="1899350" y="0"/>
                </a:lnTo>
                <a:lnTo>
                  <a:pt x="1899350" y="2024500"/>
                </a:lnTo>
                <a:lnTo>
                  <a:pt x="0" y="20245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TextBox 3"/>
          <p:cNvSpPr txBox="1"/>
          <p:nvPr/>
        </p:nvSpPr>
        <p:spPr>
          <a:xfrm>
            <a:off x="386630" y="383880"/>
            <a:ext cx="13737736" cy="1261064"/>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OTHER EXAMPLES</a:t>
            </a:r>
          </a:p>
        </p:txBody>
      </p:sp>
      <p:sp>
        <p:nvSpPr>
          <p:cNvPr id="4" name="Freeform 4"/>
          <p:cNvSpPr/>
          <p:nvPr/>
        </p:nvSpPr>
        <p:spPr>
          <a:xfrm rot="-1964273">
            <a:off x="10553417" y="679958"/>
            <a:ext cx="1174274" cy="418469"/>
          </a:xfrm>
          <a:custGeom>
            <a:avLst/>
            <a:gdLst/>
            <a:ahLst/>
            <a:cxnLst/>
            <a:rect l="l" t="t" r="r" b="b"/>
            <a:pathLst>
              <a:path w="1174274" h="418469">
                <a:moveTo>
                  <a:pt x="0" y="0"/>
                </a:moveTo>
                <a:lnTo>
                  <a:pt x="1174274" y="0"/>
                </a:lnTo>
                <a:lnTo>
                  <a:pt x="1174274" y="418469"/>
                </a:lnTo>
                <a:lnTo>
                  <a:pt x="0" y="41846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grpSp>
        <p:nvGrpSpPr>
          <p:cNvPr id="5" name="Group 5"/>
          <p:cNvGrpSpPr/>
          <p:nvPr/>
        </p:nvGrpSpPr>
        <p:grpSpPr>
          <a:xfrm>
            <a:off x="1028700" y="2586503"/>
            <a:ext cx="5541120" cy="2226945"/>
            <a:chOff x="0" y="0"/>
            <a:chExt cx="1535161" cy="616973"/>
          </a:xfrm>
        </p:grpSpPr>
        <p:sp>
          <p:nvSpPr>
            <p:cNvPr id="6" name="Freeform 6"/>
            <p:cNvSpPr/>
            <p:nvPr/>
          </p:nvSpPr>
          <p:spPr>
            <a:xfrm>
              <a:off x="0" y="0"/>
              <a:ext cx="1535161" cy="616973"/>
            </a:xfrm>
            <a:custGeom>
              <a:avLst/>
              <a:gdLst/>
              <a:ahLst/>
              <a:cxnLst/>
              <a:rect l="l" t="t" r="r" b="b"/>
              <a:pathLst>
                <a:path w="1535161" h="616973">
                  <a:moveTo>
                    <a:pt x="71256" y="0"/>
                  </a:moveTo>
                  <a:lnTo>
                    <a:pt x="1463905" y="0"/>
                  </a:lnTo>
                  <a:cubicBezTo>
                    <a:pt x="1503259" y="0"/>
                    <a:pt x="1535161" y="31902"/>
                    <a:pt x="1535161" y="71256"/>
                  </a:cubicBezTo>
                  <a:lnTo>
                    <a:pt x="1535161" y="545717"/>
                  </a:lnTo>
                  <a:cubicBezTo>
                    <a:pt x="1535161" y="564615"/>
                    <a:pt x="1527654" y="582739"/>
                    <a:pt x="1514291" y="596102"/>
                  </a:cubicBezTo>
                  <a:cubicBezTo>
                    <a:pt x="1500928" y="609465"/>
                    <a:pt x="1482804" y="616973"/>
                    <a:pt x="1463905" y="616973"/>
                  </a:cubicBezTo>
                  <a:lnTo>
                    <a:pt x="71256" y="616973"/>
                  </a:lnTo>
                  <a:cubicBezTo>
                    <a:pt x="52358" y="616973"/>
                    <a:pt x="34233" y="609465"/>
                    <a:pt x="20870" y="596102"/>
                  </a:cubicBezTo>
                  <a:cubicBezTo>
                    <a:pt x="7507" y="582739"/>
                    <a:pt x="0" y="564615"/>
                    <a:pt x="0" y="545717"/>
                  </a:cubicBezTo>
                  <a:lnTo>
                    <a:pt x="0" y="71256"/>
                  </a:lnTo>
                  <a:cubicBezTo>
                    <a:pt x="0" y="52358"/>
                    <a:pt x="7507" y="34233"/>
                    <a:pt x="20870" y="20870"/>
                  </a:cubicBezTo>
                  <a:cubicBezTo>
                    <a:pt x="34233" y="7507"/>
                    <a:pt x="52358" y="0"/>
                    <a:pt x="71256" y="0"/>
                  </a:cubicBezTo>
                  <a:close/>
                </a:path>
              </a:pathLst>
            </a:custGeom>
            <a:solidFill>
              <a:srgbClr val="FFFFFF"/>
            </a:solidFill>
          </p:spPr>
          <p:txBody>
            <a:bodyPr/>
            <a:lstStyle/>
            <a:p>
              <a:endParaRPr lang="en-GB"/>
            </a:p>
          </p:txBody>
        </p:sp>
        <p:sp>
          <p:nvSpPr>
            <p:cNvPr id="7" name="TextBox 7"/>
            <p:cNvSpPr txBox="1"/>
            <p:nvPr/>
          </p:nvSpPr>
          <p:spPr>
            <a:xfrm>
              <a:off x="0" y="-76200"/>
              <a:ext cx="1535161" cy="693173"/>
            </a:xfrm>
            <a:prstGeom prst="rect">
              <a:avLst/>
            </a:prstGeom>
          </p:spPr>
          <p:txBody>
            <a:bodyPr lIns="177800" tIns="177800" rIns="177800" bIns="177800" rtlCol="0" anchor="ctr"/>
            <a:lstStyle/>
            <a:p>
              <a:pPr algn="ctr">
                <a:lnSpc>
                  <a:spcPts val="5039"/>
                </a:lnSpc>
              </a:pPr>
              <a:r>
                <a:rPr lang="en-US" sz="3599">
                  <a:solidFill>
                    <a:srgbClr val="000000"/>
                  </a:solidFill>
                  <a:latin typeface="Dreaming Outloud Sans"/>
                  <a:ea typeface="Dreaming Outloud Sans"/>
                  <a:cs typeface="Dreaming Outloud Sans"/>
                  <a:sym typeface="Dreaming Outloud Sans"/>
                </a:rPr>
                <a:t>Genetically modified crops to improve size and quality of food</a:t>
              </a:r>
            </a:p>
          </p:txBody>
        </p:sp>
      </p:grpSp>
      <p:grpSp>
        <p:nvGrpSpPr>
          <p:cNvPr id="8" name="Group 8"/>
          <p:cNvGrpSpPr/>
          <p:nvPr/>
        </p:nvGrpSpPr>
        <p:grpSpPr>
          <a:xfrm>
            <a:off x="8212332" y="2586503"/>
            <a:ext cx="5541120" cy="2226945"/>
            <a:chOff x="0" y="0"/>
            <a:chExt cx="1535161" cy="616973"/>
          </a:xfrm>
        </p:grpSpPr>
        <p:sp>
          <p:nvSpPr>
            <p:cNvPr id="9" name="Freeform 9"/>
            <p:cNvSpPr/>
            <p:nvPr/>
          </p:nvSpPr>
          <p:spPr>
            <a:xfrm>
              <a:off x="0" y="0"/>
              <a:ext cx="1535161" cy="616973"/>
            </a:xfrm>
            <a:custGeom>
              <a:avLst/>
              <a:gdLst/>
              <a:ahLst/>
              <a:cxnLst/>
              <a:rect l="l" t="t" r="r" b="b"/>
              <a:pathLst>
                <a:path w="1535161" h="616973">
                  <a:moveTo>
                    <a:pt x="71256" y="0"/>
                  </a:moveTo>
                  <a:lnTo>
                    <a:pt x="1463905" y="0"/>
                  </a:lnTo>
                  <a:cubicBezTo>
                    <a:pt x="1503259" y="0"/>
                    <a:pt x="1535161" y="31902"/>
                    <a:pt x="1535161" y="71256"/>
                  </a:cubicBezTo>
                  <a:lnTo>
                    <a:pt x="1535161" y="545717"/>
                  </a:lnTo>
                  <a:cubicBezTo>
                    <a:pt x="1535161" y="564615"/>
                    <a:pt x="1527654" y="582739"/>
                    <a:pt x="1514291" y="596102"/>
                  </a:cubicBezTo>
                  <a:cubicBezTo>
                    <a:pt x="1500928" y="609465"/>
                    <a:pt x="1482804" y="616973"/>
                    <a:pt x="1463905" y="616973"/>
                  </a:cubicBezTo>
                  <a:lnTo>
                    <a:pt x="71256" y="616973"/>
                  </a:lnTo>
                  <a:cubicBezTo>
                    <a:pt x="52358" y="616973"/>
                    <a:pt x="34233" y="609465"/>
                    <a:pt x="20870" y="596102"/>
                  </a:cubicBezTo>
                  <a:cubicBezTo>
                    <a:pt x="7507" y="582739"/>
                    <a:pt x="0" y="564615"/>
                    <a:pt x="0" y="545717"/>
                  </a:cubicBezTo>
                  <a:lnTo>
                    <a:pt x="0" y="71256"/>
                  </a:lnTo>
                  <a:cubicBezTo>
                    <a:pt x="0" y="52358"/>
                    <a:pt x="7507" y="34233"/>
                    <a:pt x="20870" y="20870"/>
                  </a:cubicBezTo>
                  <a:cubicBezTo>
                    <a:pt x="34233" y="7507"/>
                    <a:pt x="52358" y="0"/>
                    <a:pt x="71256" y="0"/>
                  </a:cubicBezTo>
                  <a:close/>
                </a:path>
              </a:pathLst>
            </a:custGeom>
            <a:solidFill>
              <a:srgbClr val="FFFFFF"/>
            </a:solidFill>
          </p:spPr>
          <p:txBody>
            <a:bodyPr/>
            <a:lstStyle/>
            <a:p>
              <a:endParaRPr lang="en-GB"/>
            </a:p>
          </p:txBody>
        </p:sp>
        <p:sp>
          <p:nvSpPr>
            <p:cNvPr id="10" name="TextBox 10"/>
            <p:cNvSpPr txBox="1"/>
            <p:nvPr/>
          </p:nvSpPr>
          <p:spPr>
            <a:xfrm>
              <a:off x="0" y="-76200"/>
              <a:ext cx="1535161" cy="693173"/>
            </a:xfrm>
            <a:prstGeom prst="rect">
              <a:avLst/>
            </a:prstGeom>
          </p:spPr>
          <p:txBody>
            <a:bodyPr lIns="177800" tIns="177800" rIns="177800" bIns="177800" rtlCol="0" anchor="ctr"/>
            <a:lstStyle/>
            <a:p>
              <a:pPr algn="ctr">
                <a:lnSpc>
                  <a:spcPts val="5039"/>
                </a:lnSpc>
              </a:pPr>
              <a:r>
                <a:rPr lang="en-US" sz="3599">
                  <a:solidFill>
                    <a:srgbClr val="000000"/>
                  </a:solidFill>
                  <a:latin typeface="Dreaming Outloud Sans"/>
                  <a:ea typeface="Dreaming Outloud Sans"/>
                  <a:cs typeface="Dreaming Outloud Sans"/>
                  <a:sym typeface="Dreaming Outloud Sans"/>
                </a:rPr>
                <a:t>Sheep have been engineered to produce substances in their milk</a:t>
              </a:r>
            </a:p>
          </p:txBody>
        </p:sp>
      </p:grpSp>
      <p:grpSp>
        <p:nvGrpSpPr>
          <p:cNvPr id="11" name="Group 11"/>
          <p:cNvGrpSpPr/>
          <p:nvPr/>
        </p:nvGrpSpPr>
        <p:grpSpPr>
          <a:xfrm>
            <a:off x="4484938" y="5755005"/>
            <a:ext cx="5541120" cy="3503295"/>
            <a:chOff x="0" y="0"/>
            <a:chExt cx="1535161" cy="970584"/>
          </a:xfrm>
        </p:grpSpPr>
        <p:sp>
          <p:nvSpPr>
            <p:cNvPr id="12" name="Freeform 12"/>
            <p:cNvSpPr/>
            <p:nvPr/>
          </p:nvSpPr>
          <p:spPr>
            <a:xfrm>
              <a:off x="0" y="0"/>
              <a:ext cx="1535161" cy="970584"/>
            </a:xfrm>
            <a:custGeom>
              <a:avLst/>
              <a:gdLst/>
              <a:ahLst/>
              <a:cxnLst/>
              <a:rect l="l" t="t" r="r" b="b"/>
              <a:pathLst>
                <a:path w="1535161" h="970584">
                  <a:moveTo>
                    <a:pt x="71256" y="0"/>
                  </a:moveTo>
                  <a:lnTo>
                    <a:pt x="1463905" y="0"/>
                  </a:lnTo>
                  <a:cubicBezTo>
                    <a:pt x="1503259" y="0"/>
                    <a:pt x="1535161" y="31902"/>
                    <a:pt x="1535161" y="71256"/>
                  </a:cubicBezTo>
                  <a:lnTo>
                    <a:pt x="1535161" y="899328"/>
                  </a:lnTo>
                  <a:cubicBezTo>
                    <a:pt x="1535161" y="918226"/>
                    <a:pt x="1527654" y="936351"/>
                    <a:pt x="1514291" y="949714"/>
                  </a:cubicBezTo>
                  <a:cubicBezTo>
                    <a:pt x="1500928" y="963077"/>
                    <a:pt x="1482804" y="970584"/>
                    <a:pt x="1463905" y="970584"/>
                  </a:cubicBezTo>
                  <a:lnTo>
                    <a:pt x="71256" y="970584"/>
                  </a:lnTo>
                  <a:cubicBezTo>
                    <a:pt x="52358" y="970584"/>
                    <a:pt x="34233" y="963077"/>
                    <a:pt x="20870" y="949714"/>
                  </a:cubicBezTo>
                  <a:cubicBezTo>
                    <a:pt x="7507" y="936351"/>
                    <a:pt x="0" y="918226"/>
                    <a:pt x="0" y="899328"/>
                  </a:cubicBezTo>
                  <a:lnTo>
                    <a:pt x="0" y="71256"/>
                  </a:lnTo>
                  <a:cubicBezTo>
                    <a:pt x="0" y="52358"/>
                    <a:pt x="7507" y="34233"/>
                    <a:pt x="20870" y="20870"/>
                  </a:cubicBezTo>
                  <a:cubicBezTo>
                    <a:pt x="34233" y="7507"/>
                    <a:pt x="52358" y="0"/>
                    <a:pt x="71256" y="0"/>
                  </a:cubicBezTo>
                  <a:close/>
                </a:path>
              </a:pathLst>
            </a:custGeom>
            <a:solidFill>
              <a:srgbClr val="FFFFFF"/>
            </a:solidFill>
          </p:spPr>
          <p:txBody>
            <a:bodyPr/>
            <a:lstStyle/>
            <a:p>
              <a:endParaRPr lang="en-GB"/>
            </a:p>
          </p:txBody>
        </p:sp>
        <p:sp>
          <p:nvSpPr>
            <p:cNvPr id="13" name="TextBox 13"/>
            <p:cNvSpPr txBox="1"/>
            <p:nvPr/>
          </p:nvSpPr>
          <p:spPr>
            <a:xfrm>
              <a:off x="0" y="-76200"/>
              <a:ext cx="1535161" cy="1046784"/>
            </a:xfrm>
            <a:prstGeom prst="rect">
              <a:avLst/>
            </a:prstGeom>
          </p:spPr>
          <p:txBody>
            <a:bodyPr lIns="177800" tIns="177800" rIns="177800" bIns="177800" rtlCol="0" anchor="ctr"/>
            <a:lstStyle/>
            <a:p>
              <a:pPr algn="ctr">
                <a:lnSpc>
                  <a:spcPts val="5039"/>
                </a:lnSpc>
              </a:pPr>
              <a:r>
                <a:rPr lang="en-US" sz="3599">
                  <a:solidFill>
                    <a:srgbClr val="000000"/>
                  </a:solidFill>
                  <a:latin typeface="Dreaming Outloud Sans"/>
                  <a:ea typeface="Dreaming Outloud Sans"/>
                  <a:cs typeface="Dreaming Outloud Sans"/>
                  <a:sym typeface="Dreaming Outloud Sans"/>
                </a:rPr>
                <a:t>Scientists are researching genetic modification treatments for inherited diseases caused by faulty genes</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BE1ED"/>
        </a:solidFill>
        <a:effectLst/>
      </p:bgPr>
    </p:bg>
    <p:spTree>
      <p:nvGrpSpPr>
        <p:cNvPr id="1" name=""/>
        <p:cNvGrpSpPr/>
        <p:nvPr/>
      </p:nvGrpSpPr>
      <p:grpSpPr>
        <a:xfrm>
          <a:off x="0" y="0"/>
          <a:ext cx="0" cy="0"/>
          <a:chOff x="0" y="0"/>
          <a:chExt cx="0" cy="0"/>
        </a:xfrm>
      </p:grpSpPr>
      <p:grpSp>
        <p:nvGrpSpPr>
          <p:cNvPr id="2" name="Group 2"/>
          <p:cNvGrpSpPr/>
          <p:nvPr/>
        </p:nvGrpSpPr>
        <p:grpSpPr>
          <a:xfrm>
            <a:off x="734966" y="952854"/>
            <a:ext cx="16818068" cy="8381292"/>
            <a:chOff x="0" y="0"/>
            <a:chExt cx="4429450" cy="2207419"/>
          </a:xfrm>
        </p:grpSpPr>
        <p:sp>
          <p:nvSpPr>
            <p:cNvPr id="3" name="Freeform 3"/>
            <p:cNvSpPr/>
            <p:nvPr/>
          </p:nvSpPr>
          <p:spPr>
            <a:xfrm>
              <a:off x="0" y="0"/>
              <a:ext cx="4429450" cy="2207419"/>
            </a:xfrm>
            <a:custGeom>
              <a:avLst/>
              <a:gdLst/>
              <a:ahLst/>
              <a:cxnLst/>
              <a:rect l="l" t="t" r="r" b="b"/>
              <a:pathLst>
                <a:path w="4429450" h="2207419">
                  <a:moveTo>
                    <a:pt x="23477" y="0"/>
                  </a:moveTo>
                  <a:lnTo>
                    <a:pt x="4405973" y="0"/>
                  </a:lnTo>
                  <a:cubicBezTo>
                    <a:pt x="4418939" y="0"/>
                    <a:pt x="4429450" y="10511"/>
                    <a:pt x="4429450" y="23477"/>
                  </a:cubicBezTo>
                  <a:lnTo>
                    <a:pt x="4429450" y="2183942"/>
                  </a:lnTo>
                  <a:cubicBezTo>
                    <a:pt x="4429450" y="2196908"/>
                    <a:pt x="4418939" y="2207419"/>
                    <a:pt x="4405973" y="2207419"/>
                  </a:cubicBezTo>
                  <a:lnTo>
                    <a:pt x="23477" y="2207419"/>
                  </a:lnTo>
                  <a:cubicBezTo>
                    <a:pt x="10511" y="2207419"/>
                    <a:pt x="0" y="2196908"/>
                    <a:pt x="0" y="2183942"/>
                  </a:cubicBezTo>
                  <a:lnTo>
                    <a:pt x="0" y="23477"/>
                  </a:lnTo>
                  <a:cubicBezTo>
                    <a:pt x="0" y="10511"/>
                    <a:pt x="10511" y="0"/>
                    <a:pt x="23477" y="0"/>
                  </a:cubicBezTo>
                  <a:close/>
                </a:path>
              </a:pathLst>
            </a:custGeom>
            <a:solidFill>
              <a:srgbClr val="5D8BA4"/>
            </a:solidFill>
            <a:ln w="47625" cap="rnd">
              <a:solidFill>
                <a:srgbClr val="000000"/>
              </a:solidFill>
              <a:prstDash val="solid"/>
              <a:round/>
            </a:ln>
          </p:spPr>
          <p:txBody>
            <a:bodyPr/>
            <a:lstStyle/>
            <a:p>
              <a:endParaRPr lang="en-GB"/>
            </a:p>
          </p:txBody>
        </p:sp>
        <p:sp>
          <p:nvSpPr>
            <p:cNvPr id="4" name="TextBox 4"/>
            <p:cNvSpPr txBox="1"/>
            <p:nvPr/>
          </p:nvSpPr>
          <p:spPr>
            <a:xfrm>
              <a:off x="0" y="-38100"/>
              <a:ext cx="4429450" cy="2245519"/>
            </a:xfrm>
            <a:prstGeom prst="rect">
              <a:avLst/>
            </a:prstGeom>
          </p:spPr>
          <p:txBody>
            <a:bodyPr lIns="50800" tIns="50800" rIns="50800" bIns="50800" rtlCol="0" anchor="ctr"/>
            <a:lstStyle/>
            <a:p>
              <a:pPr algn="ctr">
                <a:lnSpc>
                  <a:spcPts val="2660"/>
                </a:lnSpc>
              </a:pPr>
              <a:endParaRPr/>
            </a:p>
          </p:txBody>
        </p:sp>
      </p:grpSp>
      <p:sp>
        <p:nvSpPr>
          <p:cNvPr id="5" name="Freeform 5"/>
          <p:cNvSpPr/>
          <p:nvPr/>
        </p:nvSpPr>
        <p:spPr>
          <a:xfrm>
            <a:off x="146957" y="30545"/>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TextBox 6"/>
          <p:cNvSpPr txBox="1"/>
          <p:nvPr/>
        </p:nvSpPr>
        <p:spPr>
          <a:xfrm>
            <a:off x="2665701" y="2494844"/>
            <a:ext cx="13420667" cy="3272428"/>
          </a:xfrm>
          <a:prstGeom prst="rect">
            <a:avLst/>
          </a:prstGeom>
        </p:spPr>
        <p:txBody>
          <a:bodyPr lIns="0" tIns="0" rIns="0" bIns="0" rtlCol="0" anchor="t">
            <a:spAutoFit/>
          </a:bodyPr>
          <a:lstStyle/>
          <a:p>
            <a:pPr algn="ctr">
              <a:lnSpc>
                <a:spcPts val="8085"/>
              </a:lnSpc>
            </a:pPr>
            <a:r>
              <a:rPr lang="en-US" sz="7849">
                <a:solidFill>
                  <a:srgbClr val="000000"/>
                </a:solidFill>
                <a:latin typeface="Funtastic"/>
                <a:ea typeface="Funtastic"/>
                <a:cs typeface="Funtastic"/>
                <a:sym typeface="Funtastic"/>
              </a:rPr>
              <a:t>IF YOU THINK THAT BACTERIA ONLY CAUSE DISEASE...THINK AGAIN!</a:t>
            </a:r>
          </a:p>
        </p:txBody>
      </p:sp>
      <p:sp>
        <p:nvSpPr>
          <p:cNvPr id="7" name="TextBox 7"/>
          <p:cNvSpPr txBox="1"/>
          <p:nvPr/>
        </p:nvSpPr>
        <p:spPr>
          <a:xfrm>
            <a:off x="5136301" y="6531452"/>
            <a:ext cx="8015398" cy="2014809"/>
          </a:xfrm>
          <a:prstGeom prst="rect">
            <a:avLst/>
          </a:prstGeom>
        </p:spPr>
        <p:txBody>
          <a:bodyPr lIns="0" tIns="0" rIns="0" bIns="0" rtlCol="0" anchor="t">
            <a:spAutoFit/>
          </a:bodyPr>
          <a:lstStyle/>
          <a:p>
            <a:pPr algn="ctr">
              <a:lnSpc>
                <a:spcPts val="8122"/>
              </a:lnSpc>
            </a:pPr>
            <a:r>
              <a:rPr lang="en-US" sz="5801">
                <a:solidFill>
                  <a:srgbClr val="000000"/>
                </a:solidFill>
                <a:latin typeface="Dreaming Outloud Sans"/>
                <a:ea typeface="Dreaming Outloud Sans"/>
                <a:cs typeface="Dreaming Outloud Sans"/>
                <a:sym typeface="Dreaming Outloud Sans"/>
              </a:rPr>
              <a:t>iGEM team 2024 University of Warwick</a:t>
            </a:r>
          </a:p>
        </p:txBody>
      </p:sp>
      <p:sp>
        <p:nvSpPr>
          <p:cNvPr id="8" name="Freeform 8"/>
          <p:cNvSpPr/>
          <p:nvPr/>
        </p:nvSpPr>
        <p:spPr>
          <a:xfrm>
            <a:off x="13566321" y="5767272"/>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9" name="TextBox 9"/>
          <p:cNvSpPr txBox="1"/>
          <p:nvPr/>
        </p:nvSpPr>
        <p:spPr>
          <a:xfrm>
            <a:off x="6305416" y="1183134"/>
            <a:ext cx="6141237" cy="904811"/>
          </a:xfrm>
          <a:prstGeom prst="rect">
            <a:avLst/>
          </a:prstGeom>
        </p:spPr>
        <p:txBody>
          <a:bodyPr lIns="0" tIns="0" rIns="0" bIns="0" rtlCol="0" anchor="t">
            <a:spAutoFit/>
          </a:bodyPr>
          <a:lstStyle/>
          <a:p>
            <a:pPr algn="l">
              <a:lnSpc>
                <a:spcPts val="7353"/>
              </a:lnSpc>
              <a:spcBef>
                <a:spcPct val="0"/>
              </a:spcBef>
            </a:pPr>
            <a:r>
              <a:rPr lang="en-US" sz="5252">
                <a:solidFill>
                  <a:srgbClr val="FFFFFF"/>
                </a:solidFill>
                <a:latin typeface="Dreaming Outloud Sans"/>
                <a:ea typeface="Dreaming Outloud Sans"/>
                <a:cs typeface="Dreaming Outloud Sans"/>
                <a:sym typeface="Dreaming Outloud Sans"/>
              </a:rPr>
              <a:t>Chemotaxis activity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0324229" y="16450"/>
            <a:ext cx="1899350" cy="2024501"/>
          </a:xfrm>
          <a:custGeom>
            <a:avLst/>
            <a:gdLst/>
            <a:ahLst/>
            <a:cxnLst/>
            <a:rect l="l" t="t" r="r" b="b"/>
            <a:pathLst>
              <a:path w="1899350" h="2024501">
                <a:moveTo>
                  <a:pt x="0" y="0"/>
                </a:moveTo>
                <a:lnTo>
                  <a:pt x="1899350" y="0"/>
                </a:lnTo>
                <a:lnTo>
                  <a:pt x="1899350" y="2024500"/>
                </a:lnTo>
                <a:lnTo>
                  <a:pt x="0" y="20245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0631376" y="636880"/>
            <a:ext cx="780738" cy="278226"/>
          </a:xfrm>
          <a:custGeom>
            <a:avLst/>
            <a:gdLst/>
            <a:ahLst/>
            <a:cxnLst/>
            <a:rect l="l" t="t" r="r" b="b"/>
            <a:pathLst>
              <a:path w="780738" h="278226">
                <a:moveTo>
                  <a:pt x="0" y="0"/>
                </a:moveTo>
                <a:lnTo>
                  <a:pt x="780737" y="0"/>
                </a:lnTo>
                <a:lnTo>
                  <a:pt x="780737" y="278226"/>
                </a:lnTo>
                <a:lnTo>
                  <a:pt x="0" y="27822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5" name="Group 5"/>
          <p:cNvGrpSpPr/>
          <p:nvPr/>
        </p:nvGrpSpPr>
        <p:grpSpPr>
          <a:xfrm>
            <a:off x="490914" y="2562901"/>
            <a:ext cx="12514744" cy="4141470"/>
            <a:chOff x="0" y="0"/>
            <a:chExt cx="3467196" cy="1147390"/>
          </a:xfrm>
        </p:grpSpPr>
        <p:sp>
          <p:nvSpPr>
            <p:cNvPr id="6" name="Freeform 6"/>
            <p:cNvSpPr/>
            <p:nvPr/>
          </p:nvSpPr>
          <p:spPr>
            <a:xfrm>
              <a:off x="0" y="0"/>
              <a:ext cx="3467196" cy="1147390"/>
            </a:xfrm>
            <a:custGeom>
              <a:avLst/>
              <a:gdLst/>
              <a:ahLst/>
              <a:cxnLst/>
              <a:rect l="l" t="t" r="r" b="b"/>
              <a:pathLst>
                <a:path w="3467196" h="1147390">
                  <a:moveTo>
                    <a:pt x="31550" y="0"/>
                  </a:moveTo>
                  <a:lnTo>
                    <a:pt x="3435646" y="0"/>
                  </a:lnTo>
                  <a:cubicBezTo>
                    <a:pt x="3444014" y="0"/>
                    <a:pt x="3452039" y="3324"/>
                    <a:pt x="3457955" y="9241"/>
                  </a:cubicBezTo>
                  <a:cubicBezTo>
                    <a:pt x="3463872" y="15157"/>
                    <a:pt x="3467196" y="23182"/>
                    <a:pt x="3467196" y="31550"/>
                  </a:cubicBezTo>
                  <a:lnTo>
                    <a:pt x="3467196" y="1115840"/>
                  </a:lnTo>
                  <a:cubicBezTo>
                    <a:pt x="3467196" y="1124207"/>
                    <a:pt x="3463872" y="1132232"/>
                    <a:pt x="3457955" y="1138149"/>
                  </a:cubicBezTo>
                  <a:cubicBezTo>
                    <a:pt x="3452039" y="1144066"/>
                    <a:pt x="3444014" y="1147390"/>
                    <a:pt x="3435646" y="1147390"/>
                  </a:cubicBezTo>
                  <a:lnTo>
                    <a:pt x="31550" y="1147390"/>
                  </a:lnTo>
                  <a:cubicBezTo>
                    <a:pt x="23182" y="1147390"/>
                    <a:pt x="15157" y="1144066"/>
                    <a:pt x="9241" y="1138149"/>
                  </a:cubicBezTo>
                  <a:cubicBezTo>
                    <a:pt x="3324" y="1132232"/>
                    <a:pt x="0" y="1124207"/>
                    <a:pt x="0" y="1115840"/>
                  </a:cubicBezTo>
                  <a:lnTo>
                    <a:pt x="0" y="31550"/>
                  </a:lnTo>
                  <a:cubicBezTo>
                    <a:pt x="0" y="23182"/>
                    <a:pt x="3324" y="15157"/>
                    <a:pt x="9241" y="9241"/>
                  </a:cubicBezTo>
                  <a:cubicBezTo>
                    <a:pt x="15157" y="3324"/>
                    <a:pt x="23182" y="0"/>
                    <a:pt x="31550" y="0"/>
                  </a:cubicBezTo>
                  <a:close/>
                </a:path>
              </a:pathLst>
            </a:custGeom>
            <a:solidFill>
              <a:srgbClr val="FFFFFF"/>
            </a:solidFill>
          </p:spPr>
          <p:txBody>
            <a:bodyPr/>
            <a:lstStyle/>
            <a:p>
              <a:endParaRPr lang="en-GB"/>
            </a:p>
          </p:txBody>
        </p:sp>
        <p:sp>
          <p:nvSpPr>
            <p:cNvPr id="7" name="TextBox 7"/>
            <p:cNvSpPr txBox="1"/>
            <p:nvPr/>
          </p:nvSpPr>
          <p:spPr>
            <a:xfrm>
              <a:off x="0" y="-76200"/>
              <a:ext cx="3467196" cy="1223590"/>
            </a:xfrm>
            <a:prstGeom prst="rect">
              <a:avLst/>
            </a:prstGeom>
          </p:spPr>
          <p:txBody>
            <a:bodyPr lIns="177800" tIns="177800" rIns="177800" bIns="177800" rtlCol="0" anchor="ctr"/>
            <a:lstStyle/>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Movement of a </a:t>
              </a:r>
              <a:r>
                <a:rPr lang="en-US" sz="3599" u="sng">
                  <a:solidFill>
                    <a:srgbClr val="000000"/>
                  </a:solidFill>
                  <a:latin typeface="Dreaming Outloud Sans"/>
                  <a:ea typeface="Dreaming Outloud Sans"/>
                  <a:cs typeface="Dreaming Outloud Sans"/>
                  <a:sym typeface="Dreaming Outloud Sans"/>
                  <a:hlinkClick r:id="rId8" tooltip="https://www.google.com/search?client=safari&amp;sca_esv=6269066d21daebf6&amp;sca_upv=1&amp;rls=en&amp;sxsrf=ADLYWIJ8Fi6-iStHJLYLbzuaY4pTONs4FQ:1720272862629&amp;q=motile&amp;si=ACC90nwzNcbSj6HKgPz_Y9fzn5jc6CpTHnk__mcwSRj-l8mN7hk0XpodsqcYRr1kwsEBp-8M2dHoXIpqUKYfIk3J9wgE0yEswA%3D%3D&amp;expnd=1&amp;sa=X&amp;ved=2ahUKEwjD-JLnw5KHAxW5U0EAHYkrBaUQyecJegQIHxAP"/>
                </a:rPr>
                <a:t>motile</a:t>
              </a:r>
              <a:r>
                <a:rPr lang="en-US" sz="3599">
                  <a:solidFill>
                    <a:srgbClr val="000000"/>
                  </a:solidFill>
                  <a:latin typeface="Dreaming Outloud Sans"/>
                  <a:ea typeface="Dreaming Outloud Sans"/>
                  <a:cs typeface="Dreaming Outloud Sans"/>
                  <a:sym typeface="Dreaming Outloud Sans"/>
                </a:rPr>
                <a:t> cell or </a:t>
              </a:r>
              <a:r>
                <a:rPr lang="en-US" sz="3599" u="sng">
                  <a:solidFill>
                    <a:srgbClr val="000000"/>
                  </a:solidFill>
                  <a:latin typeface="Dreaming Outloud Sans"/>
                  <a:ea typeface="Dreaming Outloud Sans"/>
                  <a:cs typeface="Dreaming Outloud Sans"/>
                  <a:sym typeface="Dreaming Outloud Sans"/>
                  <a:hlinkClick r:id="rId9" tooltip="https://www.google.com/search?client=safari&amp;sca_esv=6269066d21daebf6&amp;sca_upv=1&amp;rls=en&amp;sxsrf=ADLYWIJ8Fi6-iStHJLYLbzuaY4pTONs4FQ:1720272862629&amp;q=organism&amp;si=ACC90nwZKElgOcNXBU934ENhMNgqFByXnAmb40hQi8sJ_4Q7KS59YpdO92tg6yW9suQSkkpmXwQ49KVCvl7SO1AWkACmtfD4ot5PEdHFhAHTulbI_P_3d0w%3D&amp;expnd=1&amp;sa=X&amp;ved=2ahUKEwjD-JLnw5KHAxW5U0EAHYkrBaUQyecJegQIHxAQ"/>
                </a:rPr>
                <a:t>organism</a:t>
              </a:r>
              <a:r>
                <a:rPr lang="en-US" sz="3599">
                  <a:solidFill>
                    <a:srgbClr val="000000"/>
                  </a:solidFill>
                  <a:latin typeface="Dreaming Outloud Sans"/>
                  <a:ea typeface="Dreaming Outloud Sans"/>
                  <a:cs typeface="Dreaming Outloud Sans"/>
                  <a:sym typeface="Dreaming Outloud Sans"/>
                </a:rPr>
                <a:t>, or part of one, in a direction corresponding to a gradient of increasing or decreasing concentration of a particular substance.</a:t>
              </a:r>
            </a:p>
            <a:p>
              <a:pPr algn="l">
                <a:lnSpc>
                  <a:spcPts val="5039"/>
                </a:lnSpc>
              </a:pPr>
              <a:endParaRPr lang="en-US" sz="3599">
                <a:solidFill>
                  <a:srgbClr val="000000"/>
                </a:solidFill>
                <a:latin typeface="Dreaming Outloud Sans"/>
                <a:ea typeface="Dreaming Outloud Sans"/>
                <a:cs typeface="Dreaming Outloud Sans"/>
                <a:sym typeface="Dreaming Outloud Sans"/>
              </a:endParaRPr>
            </a:p>
            <a:p>
              <a:pPr marL="777232" lvl="1" indent="-388616" algn="l">
                <a:lnSpc>
                  <a:spcPts val="5039"/>
                </a:lnSpc>
                <a:buFont typeface="Arial"/>
                <a:buChar char="•"/>
              </a:pPr>
              <a:r>
                <a:rPr lang="en-US" sz="3599">
                  <a:solidFill>
                    <a:srgbClr val="000000"/>
                  </a:solidFill>
                  <a:latin typeface="Dreaming Outloud Sans"/>
                  <a:ea typeface="Dreaming Outloud Sans"/>
                  <a:cs typeface="Dreaming Outloud Sans"/>
                  <a:sym typeface="Dreaming Outloud Sans"/>
                </a:rPr>
                <a:t>Bacteria move towards a chemoattractant and away from chemorepellent</a:t>
              </a:r>
            </a:p>
          </p:txBody>
        </p:sp>
      </p:grpSp>
      <p:sp>
        <p:nvSpPr>
          <p:cNvPr id="8" name="TextBox 8"/>
          <p:cNvSpPr txBox="1"/>
          <p:nvPr/>
        </p:nvSpPr>
        <p:spPr>
          <a:xfrm>
            <a:off x="166590" y="514479"/>
            <a:ext cx="13737736" cy="1150704"/>
          </a:xfrm>
          <a:prstGeom prst="rect">
            <a:avLst/>
          </a:prstGeom>
        </p:spPr>
        <p:txBody>
          <a:bodyPr lIns="0" tIns="0" rIns="0" bIns="0" rtlCol="0" anchor="t">
            <a:spAutoFit/>
          </a:bodyPr>
          <a:lstStyle/>
          <a:p>
            <a:pPr algn="l">
              <a:lnSpc>
                <a:spcPts val="7638"/>
              </a:lnSpc>
            </a:pPr>
            <a:r>
              <a:rPr lang="en-US" sz="7415">
                <a:solidFill>
                  <a:srgbClr val="FFFFFF"/>
                </a:solidFill>
                <a:latin typeface="Funtastic"/>
                <a:ea typeface="Funtastic"/>
                <a:cs typeface="Funtastic"/>
                <a:sym typeface="Funtastic"/>
              </a:rPr>
              <a:t>WHAT IS CHEMOTAXIS?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grpSp>
        <p:nvGrpSpPr>
          <p:cNvPr id="2" name="Group 2"/>
          <p:cNvGrpSpPr/>
          <p:nvPr/>
        </p:nvGrpSpPr>
        <p:grpSpPr>
          <a:xfrm>
            <a:off x="11307875" y="2825662"/>
            <a:ext cx="6586054" cy="1431290"/>
            <a:chOff x="0" y="0"/>
            <a:chExt cx="1734599" cy="376965"/>
          </a:xfrm>
        </p:grpSpPr>
        <p:sp>
          <p:nvSpPr>
            <p:cNvPr id="3" name="Freeform 3"/>
            <p:cNvSpPr/>
            <p:nvPr/>
          </p:nvSpPr>
          <p:spPr>
            <a:xfrm>
              <a:off x="0" y="0"/>
              <a:ext cx="1734599" cy="376965"/>
            </a:xfrm>
            <a:custGeom>
              <a:avLst/>
              <a:gdLst/>
              <a:ahLst/>
              <a:cxnLst/>
              <a:rect l="l" t="t" r="r" b="b"/>
              <a:pathLst>
                <a:path w="1734599" h="376965">
                  <a:moveTo>
                    <a:pt x="59951" y="0"/>
                  </a:moveTo>
                  <a:lnTo>
                    <a:pt x="1674648" y="0"/>
                  </a:lnTo>
                  <a:cubicBezTo>
                    <a:pt x="1690548" y="0"/>
                    <a:pt x="1705796" y="6316"/>
                    <a:pt x="1717039" y="17559"/>
                  </a:cubicBezTo>
                  <a:cubicBezTo>
                    <a:pt x="1728282" y="28802"/>
                    <a:pt x="1734599" y="44051"/>
                    <a:pt x="1734599" y="59951"/>
                  </a:cubicBezTo>
                  <a:lnTo>
                    <a:pt x="1734599" y="317015"/>
                  </a:lnTo>
                  <a:cubicBezTo>
                    <a:pt x="1734599" y="350124"/>
                    <a:pt x="1707758" y="376965"/>
                    <a:pt x="1674648" y="376965"/>
                  </a:cubicBezTo>
                  <a:lnTo>
                    <a:pt x="59951" y="376965"/>
                  </a:lnTo>
                  <a:cubicBezTo>
                    <a:pt x="44051" y="376965"/>
                    <a:pt x="28802" y="370649"/>
                    <a:pt x="17559" y="359406"/>
                  </a:cubicBezTo>
                  <a:cubicBezTo>
                    <a:pt x="6316" y="348163"/>
                    <a:pt x="0" y="332914"/>
                    <a:pt x="0" y="317015"/>
                  </a:cubicBezTo>
                  <a:lnTo>
                    <a:pt x="0" y="59951"/>
                  </a:lnTo>
                  <a:cubicBezTo>
                    <a:pt x="0" y="26841"/>
                    <a:pt x="26841" y="0"/>
                    <a:pt x="59951" y="0"/>
                  </a:cubicBezTo>
                  <a:close/>
                </a:path>
              </a:pathLst>
            </a:custGeom>
            <a:solidFill>
              <a:srgbClr val="FFFFFF"/>
            </a:solidFill>
          </p:spPr>
          <p:txBody>
            <a:bodyPr/>
            <a:lstStyle/>
            <a:p>
              <a:endParaRPr lang="en-GB"/>
            </a:p>
          </p:txBody>
        </p:sp>
        <p:sp>
          <p:nvSpPr>
            <p:cNvPr id="4" name="TextBox 4"/>
            <p:cNvSpPr txBox="1"/>
            <p:nvPr/>
          </p:nvSpPr>
          <p:spPr>
            <a:xfrm>
              <a:off x="0" y="-47625"/>
              <a:ext cx="1734599" cy="424590"/>
            </a:xfrm>
            <a:prstGeom prst="rect">
              <a:avLst/>
            </a:prstGeom>
          </p:spPr>
          <p:txBody>
            <a:bodyPr lIns="177800" tIns="177800" rIns="177800" bIns="177800" rtlCol="0" anchor="ctr"/>
            <a:lstStyle/>
            <a:p>
              <a:pPr algn="ctr">
                <a:lnSpc>
                  <a:spcPts val="4479"/>
                </a:lnSpc>
              </a:pPr>
              <a:r>
                <a:rPr lang="en-US" sz="3199">
                  <a:solidFill>
                    <a:srgbClr val="000000"/>
                  </a:solidFill>
                  <a:latin typeface="Dreaming Outloud Sans"/>
                  <a:ea typeface="Dreaming Outloud Sans"/>
                  <a:cs typeface="Dreaming Outloud Sans"/>
                  <a:sym typeface="Dreaming Outloud Sans"/>
                </a:rPr>
                <a:t>10 Students from the University of Warwick participating in iGEM </a:t>
              </a:r>
            </a:p>
          </p:txBody>
        </p:sp>
      </p:grpSp>
      <p:grpSp>
        <p:nvGrpSpPr>
          <p:cNvPr id="5" name="Group 5"/>
          <p:cNvGrpSpPr/>
          <p:nvPr/>
        </p:nvGrpSpPr>
        <p:grpSpPr>
          <a:xfrm>
            <a:off x="11307875" y="5017135"/>
            <a:ext cx="6586054" cy="4241165"/>
            <a:chOff x="0" y="0"/>
            <a:chExt cx="1734599" cy="1117015"/>
          </a:xfrm>
        </p:grpSpPr>
        <p:sp>
          <p:nvSpPr>
            <p:cNvPr id="6" name="Freeform 6"/>
            <p:cNvSpPr/>
            <p:nvPr/>
          </p:nvSpPr>
          <p:spPr>
            <a:xfrm>
              <a:off x="0" y="0"/>
              <a:ext cx="1734599" cy="1117015"/>
            </a:xfrm>
            <a:custGeom>
              <a:avLst/>
              <a:gdLst/>
              <a:ahLst/>
              <a:cxnLst/>
              <a:rect l="l" t="t" r="r" b="b"/>
              <a:pathLst>
                <a:path w="1734599" h="1117015">
                  <a:moveTo>
                    <a:pt x="59951" y="0"/>
                  </a:moveTo>
                  <a:lnTo>
                    <a:pt x="1674648" y="0"/>
                  </a:lnTo>
                  <a:cubicBezTo>
                    <a:pt x="1690548" y="0"/>
                    <a:pt x="1705796" y="6316"/>
                    <a:pt x="1717039" y="17559"/>
                  </a:cubicBezTo>
                  <a:cubicBezTo>
                    <a:pt x="1728282" y="28802"/>
                    <a:pt x="1734599" y="44051"/>
                    <a:pt x="1734599" y="59951"/>
                  </a:cubicBezTo>
                  <a:lnTo>
                    <a:pt x="1734599" y="1057064"/>
                  </a:lnTo>
                  <a:cubicBezTo>
                    <a:pt x="1734599" y="1090174"/>
                    <a:pt x="1707758" y="1117015"/>
                    <a:pt x="1674648" y="1117015"/>
                  </a:cubicBezTo>
                  <a:lnTo>
                    <a:pt x="59951" y="1117015"/>
                  </a:lnTo>
                  <a:cubicBezTo>
                    <a:pt x="26841" y="1117015"/>
                    <a:pt x="0" y="1090174"/>
                    <a:pt x="0" y="1057064"/>
                  </a:cubicBezTo>
                  <a:lnTo>
                    <a:pt x="0" y="59951"/>
                  </a:lnTo>
                  <a:cubicBezTo>
                    <a:pt x="0" y="26841"/>
                    <a:pt x="26841" y="0"/>
                    <a:pt x="59951" y="0"/>
                  </a:cubicBezTo>
                  <a:close/>
                </a:path>
              </a:pathLst>
            </a:custGeom>
            <a:solidFill>
              <a:srgbClr val="FFFFFF"/>
            </a:solidFill>
          </p:spPr>
          <p:txBody>
            <a:bodyPr/>
            <a:lstStyle/>
            <a:p>
              <a:endParaRPr lang="en-GB"/>
            </a:p>
          </p:txBody>
        </p:sp>
        <p:sp>
          <p:nvSpPr>
            <p:cNvPr id="7" name="TextBox 7"/>
            <p:cNvSpPr txBox="1"/>
            <p:nvPr/>
          </p:nvSpPr>
          <p:spPr>
            <a:xfrm>
              <a:off x="0" y="-47625"/>
              <a:ext cx="1734599" cy="1164640"/>
            </a:xfrm>
            <a:prstGeom prst="rect">
              <a:avLst/>
            </a:prstGeom>
          </p:spPr>
          <p:txBody>
            <a:bodyPr lIns="177800" tIns="177800" rIns="177800" bIns="177800" rtlCol="0" anchor="ctr"/>
            <a:lstStyle/>
            <a:p>
              <a:pPr algn="l">
                <a:lnSpc>
                  <a:spcPts val="4479"/>
                </a:lnSpc>
              </a:pPr>
              <a:r>
                <a:rPr lang="en-US" sz="3199">
                  <a:solidFill>
                    <a:srgbClr val="000000"/>
                  </a:solidFill>
                  <a:latin typeface="Dreaming Outloud Sans"/>
                  <a:ea typeface="Dreaming Outloud Sans"/>
                  <a:cs typeface="Dreaming Outloud Sans"/>
                  <a:sym typeface="Dreaming Outloud Sans"/>
                </a:rPr>
                <a:t>From different courses</a:t>
              </a:r>
            </a:p>
            <a:p>
              <a:pPr marL="690874" lvl="1" indent="-345437" algn="l">
                <a:lnSpc>
                  <a:spcPts val="4479"/>
                </a:lnSpc>
                <a:buFont typeface="Arial"/>
                <a:buChar char="•"/>
              </a:pPr>
              <a:r>
                <a:rPr lang="en-US" sz="3199">
                  <a:solidFill>
                    <a:srgbClr val="000000"/>
                  </a:solidFill>
                  <a:latin typeface="Dreaming Outloud Sans"/>
                  <a:ea typeface="Dreaming Outloud Sans"/>
                  <a:cs typeface="Dreaming Outloud Sans"/>
                  <a:sym typeface="Dreaming Outloud Sans"/>
                </a:rPr>
                <a:t>Biochemistry</a:t>
              </a:r>
            </a:p>
            <a:p>
              <a:pPr marL="690874" lvl="1" indent="-345437" algn="l">
                <a:lnSpc>
                  <a:spcPts val="4479"/>
                </a:lnSpc>
                <a:buFont typeface="Arial"/>
                <a:buChar char="•"/>
              </a:pPr>
              <a:r>
                <a:rPr lang="en-US" sz="3199">
                  <a:solidFill>
                    <a:srgbClr val="000000"/>
                  </a:solidFill>
                  <a:latin typeface="Dreaming Outloud Sans"/>
                  <a:ea typeface="Dreaming Outloud Sans"/>
                  <a:cs typeface="Dreaming Outloud Sans"/>
                  <a:sym typeface="Dreaming Outloud Sans"/>
                </a:rPr>
                <a:t>Biomedical Sciences</a:t>
              </a:r>
            </a:p>
            <a:p>
              <a:pPr marL="690874" lvl="1" indent="-345437" algn="l">
                <a:lnSpc>
                  <a:spcPts val="4479"/>
                </a:lnSpc>
                <a:buFont typeface="Arial"/>
                <a:buChar char="•"/>
              </a:pPr>
              <a:r>
                <a:rPr lang="en-US" sz="3199">
                  <a:solidFill>
                    <a:srgbClr val="000000"/>
                  </a:solidFill>
                  <a:latin typeface="Dreaming Outloud Sans"/>
                  <a:ea typeface="Dreaming Outloud Sans"/>
                  <a:cs typeface="Dreaming Outloud Sans"/>
                  <a:sym typeface="Dreaming Outloud Sans"/>
                </a:rPr>
                <a:t>Chemistry</a:t>
              </a:r>
            </a:p>
            <a:p>
              <a:pPr marL="690874" lvl="1" indent="-345437" algn="l">
                <a:lnSpc>
                  <a:spcPts val="4479"/>
                </a:lnSpc>
                <a:buFont typeface="Arial"/>
                <a:buChar char="•"/>
              </a:pPr>
              <a:r>
                <a:rPr lang="en-US" sz="3199">
                  <a:solidFill>
                    <a:srgbClr val="000000"/>
                  </a:solidFill>
                  <a:latin typeface="Dreaming Outloud Sans"/>
                  <a:ea typeface="Dreaming Outloud Sans"/>
                  <a:cs typeface="Dreaming Outloud Sans"/>
                  <a:sym typeface="Dreaming Outloud Sans"/>
                </a:rPr>
                <a:t>Engineering</a:t>
              </a:r>
            </a:p>
            <a:p>
              <a:pPr marL="690874" lvl="1" indent="-345437" algn="l">
                <a:lnSpc>
                  <a:spcPts val="4479"/>
                </a:lnSpc>
                <a:buFont typeface="Arial"/>
                <a:buChar char="•"/>
              </a:pPr>
              <a:r>
                <a:rPr lang="en-US" sz="3199">
                  <a:solidFill>
                    <a:srgbClr val="000000"/>
                  </a:solidFill>
                  <a:latin typeface="Dreaming Outloud Sans"/>
                  <a:ea typeface="Dreaming Outloud Sans"/>
                  <a:cs typeface="Dreaming Outloud Sans"/>
                  <a:sym typeface="Dreaming Outloud Sans"/>
                </a:rPr>
                <a:t>Computer Systems Engineering</a:t>
              </a:r>
            </a:p>
            <a:p>
              <a:pPr marL="690874" lvl="1" indent="-345437" algn="l">
                <a:lnSpc>
                  <a:spcPts val="4479"/>
                </a:lnSpc>
                <a:buFont typeface="Arial"/>
                <a:buChar char="•"/>
              </a:pPr>
              <a:r>
                <a:rPr lang="en-US" sz="3199">
                  <a:solidFill>
                    <a:srgbClr val="000000"/>
                  </a:solidFill>
                  <a:latin typeface="Dreaming Outloud Sans"/>
                  <a:ea typeface="Dreaming Outloud Sans"/>
                  <a:cs typeface="Dreaming Outloud Sans"/>
                  <a:sym typeface="Dreaming Outloud Sans"/>
                </a:rPr>
                <a:t>Mathematics</a:t>
              </a:r>
            </a:p>
          </p:txBody>
        </p:sp>
      </p:grpSp>
      <p:sp>
        <p:nvSpPr>
          <p:cNvPr id="8" name="Freeform 8"/>
          <p:cNvSpPr/>
          <p:nvPr/>
        </p:nvSpPr>
        <p:spPr>
          <a:xfrm>
            <a:off x="769086" y="1756016"/>
            <a:ext cx="10003046" cy="7502284"/>
          </a:xfrm>
          <a:custGeom>
            <a:avLst/>
            <a:gdLst/>
            <a:ahLst/>
            <a:cxnLst/>
            <a:rect l="l" t="t" r="r" b="b"/>
            <a:pathLst>
              <a:path w="10003046" h="7502284">
                <a:moveTo>
                  <a:pt x="0" y="0"/>
                </a:moveTo>
                <a:lnTo>
                  <a:pt x="10003046" y="0"/>
                </a:lnTo>
                <a:lnTo>
                  <a:pt x="10003046" y="7502284"/>
                </a:lnTo>
                <a:lnTo>
                  <a:pt x="0" y="7502284"/>
                </a:lnTo>
                <a:lnTo>
                  <a:pt x="0" y="0"/>
                </a:lnTo>
                <a:close/>
              </a:path>
            </a:pathLst>
          </a:custGeom>
          <a:blipFill>
            <a:blip r:embed="rId2"/>
            <a:stretch>
              <a:fillRect/>
            </a:stretch>
          </a:blipFill>
        </p:spPr>
        <p:txBody>
          <a:bodyPr/>
          <a:lstStyle/>
          <a:p>
            <a:endParaRPr lang="en-GB"/>
          </a:p>
        </p:txBody>
      </p:sp>
      <p:sp>
        <p:nvSpPr>
          <p:cNvPr id="9" name="Freeform 9"/>
          <p:cNvSpPr/>
          <p:nvPr/>
        </p:nvSpPr>
        <p:spPr>
          <a:xfrm>
            <a:off x="6286500" y="3254090"/>
            <a:ext cx="660696" cy="1002862"/>
          </a:xfrm>
          <a:custGeom>
            <a:avLst/>
            <a:gdLst/>
            <a:ahLst/>
            <a:cxnLst/>
            <a:rect l="l" t="t" r="r" b="b"/>
            <a:pathLst>
              <a:path w="660696" h="1002862">
                <a:moveTo>
                  <a:pt x="0" y="0"/>
                </a:moveTo>
                <a:lnTo>
                  <a:pt x="660696" y="0"/>
                </a:lnTo>
                <a:lnTo>
                  <a:pt x="660696" y="1002862"/>
                </a:lnTo>
                <a:lnTo>
                  <a:pt x="0" y="1002862"/>
                </a:lnTo>
                <a:lnTo>
                  <a:pt x="0" y="0"/>
                </a:lnTo>
                <a:close/>
              </a:path>
            </a:pathLst>
          </a:custGeom>
          <a:blipFill>
            <a:blip r:embed="rId3"/>
            <a:stretch>
              <a:fillRect l="-24591" r="-29607" b="-1950"/>
            </a:stretch>
          </a:blipFill>
        </p:spPr>
        <p:txBody>
          <a:bodyPr/>
          <a:lstStyle/>
          <a:p>
            <a:endParaRPr lang="en-GB"/>
          </a:p>
        </p:txBody>
      </p:sp>
      <p:sp>
        <p:nvSpPr>
          <p:cNvPr id="10" name="TextBox 10"/>
          <p:cNvSpPr txBox="1"/>
          <p:nvPr/>
        </p:nvSpPr>
        <p:spPr>
          <a:xfrm>
            <a:off x="2509096" y="326686"/>
            <a:ext cx="12528452" cy="1384979"/>
          </a:xfrm>
          <a:prstGeom prst="rect">
            <a:avLst/>
          </a:prstGeom>
        </p:spPr>
        <p:txBody>
          <a:bodyPr lIns="0" tIns="0" rIns="0" bIns="0" rtlCol="0" anchor="t">
            <a:spAutoFit/>
          </a:bodyPr>
          <a:lstStyle/>
          <a:p>
            <a:pPr algn="ctr">
              <a:lnSpc>
                <a:spcPts val="9272"/>
              </a:lnSpc>
            </a:pPr>
            <a:r>
              <a:rPr lang="en-US" sz="9002">
                <a:solidFill>
                  <a:srgbClr val="FFFFFF"/>
                </a:solidFill>
                <a:latin typeface="Funtastic"/>
                <a:ea typeface="Funtastic"/>
                <a:cs typeface="Funtastic"/>
                <a:sym typeface="Funtastic"/>
              </a:rPr>
              <a:t>WHO ARE WE?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3" name="Freeform 3"/>
          <p:cNvSpPr/>
          <p:nvPr/>
        </p:nvSpPr>
        <p:spPr>
          <a:xfrm>
            <a:off x="12004976" y="0"/>
            <a:ext cx="1899350" cy="2024501"/>
          </a:xfrm>
          <a:custGeom>
            <a:avLst/>
            <a:gdLst/>
            <a:ahLst/>
            <a:cxnLst/>
            <a:rect l="l" t="t" r="r" b="b"/>
            <a:pathLst>
              <a:path w="1899350" h="2024501">
                <a:moveTo>
                  <a:pt x="0" y="0"/>
                </a:moveTo>
                <a:lnTo>
                  <a:pt x="1899350" y="0"/>
                </a:lnTo>
                <a:lnTo>
                  <a:pt x="1899350" y="2024501"/>
                </a:lnTo>
                <a:lnTo>
                  <a:pt x="0" y="202450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4" name="Freeform 4"/>
          <p:cNvSpPr/>
          <p:nvPr/>
        </p:nvSpPr>
        <p:spPr>
          <a:xfrm rot="-1964273">
            <a:off x="12312123" y="620430"/>
            <a:ext cx="780738" cy="278226"/>
          </a:xfrm>
          <a:custGeom>
            <a:avLst/>
            <a:gdLst/>
            <a:ahLst/>
            <a:cxnLst/>
            <a:rect l="l" t="t" r="r" b="b"/>
            <a:pathLst>
              <a:path w="780738" h="278226">
                <a:moveTo>
                  <a:pt x="0" y="0"/>
                </a:moveTo>
                <a:lnTo>
                  <a:pt x="780738" y="0"/>
                </a:lnTo>
                <a:lnTo>
                  <a:pt x="780738" y="278227"/>
                </a:lnTo>
                <a:lnTo>
                  <a:pt x="0" y="27822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5" name="TextBox 5"/>
          <p:cNvSpPr txBox="1"/>
          <p:nvPr/>
        </p:nvSpPr>
        <p:spPr>
          <a:xfrm>
            <a:off x="166590" y="442850"/>
            <a:ext cx="13737736" cy="1761721"/>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CHEMOTAXIS VIDEO</a:t>
            </a:r>
          </a:p>
          <a:p>
            <a:pPr algn="l">
              <a:lnSpc>
                <a:spcPts val="4325"/>
              </a:lnSpc>
            </a:pPr>
            <a:r>
              <a:rPr lang="en-US" sz="4199">
                <a:solidFill>
                  <a:srgbClr val="FFFFFF"/>
                </a:solidFill>
                <a:latin typeface="Funtastic"/>
                <a:ea typeface="Funtastic"/>
                <a:cs typeface="Funtastic"/>
                <a:sym typeface="Funtastic"/>
              </a:rPr>
              <a:t>ARE BACTERIA RUNNING IN A STRAIGHT LINE?</a:t>
            </a:r>
          </a:p>
        </p:txBody>
      </p:sp>
      <p:pic>
        <p:nvPicPr>
          <p:cNvPr id="6" name="Picture 6"/>
          <p:cNvPicPr>
            <a:picLocks noChangeAspect="1"/>
          </p:cNvPicPr>
          <p:nvPr>
            <a:videoFile r:link="rId1"/>
          </p:nvPr>
        </p:nvPicPr>
        <p:blipFill>
          <a:blip r:embed="rId9"/>
          <a:stretch>
            <a:fillRect/>
          </a:stretch>
        </p:blipFill>
        <p:spPr>
          <a:xfrm>
            <a:off x="736827" y="2915416"/>
            <a:ext cx="12597263" cy="634288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2004976" y="0"/>
            <a:ext cx="1899350" cy="2024501"/>
          </a:xfrm>
          <a:custGeom>
            <a:avLst/>
            <a:gdLst/>
            <a:ahLst/>
            <a:cxnLst/>
            <a:rect l="l" t="t" r="r" b="b"/>
            <a:pathLst>
              <a:path w="1899350" h="2024501">
                <a:moveTo>
                  <a:pt x="0" y="0"/>
                </a:moveTo>
                <a:lnTo>
                  <a:pt x="1899350" y="0"/>
                </a:lnTo>
                <a:lnTo>
                  <a:pt x="1899350" y="2024501"/>
                </a:lnTo>
                <a:lnTo>
                  <a:pt x="0" y="20245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2312123" y="620430"/>
            <a:ext cx="780738" cy="278226"/>
          </a:xfrm>
          <a:custGeom>
            <a:avLst/>
            <a:gdLst/>
            <a:ahLst/>
            <a:cxnLst/>
            <a:rect l="l" t="t" r="r" b="b"/>
            <a:pathLst>
              <a:path w="780738" h="278226">
                <a:moveTo>
                  <a:pt x="0" y="0"/>
                </a:moveTo>
                <a:lnTo>
                  <a:pt x="780738" y="0"/>
                </a:lnTo>
                <a:lnTo>
                  <a:pt x="780738" y="278227"/>
                </a:lnTo>
                <a:lnTo>
                  <a:pt x="0" y="27822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5" name="Group 5"/>
          <p:cNvGrpSpPr/>
          <p:nvPr/>
        </p:nvGrpSpPr>
        <p:grpSpPr>
          <a:xfrm>
            <a:off x="2167704" y="5447508"/>
            <a:ext cx="9735509" cy="3961022"/>
            <a:chOff x="0" y="0"/>
            <a:chExt cx="2564085" cy="1043232"/>
          </a:xfrm>
        </p:grpSpPr>
        <p:sp>
          <p:nvSpPr>
            <p:cNvPr id="6" name="Freeform 6"/>
            <p:cNvSpPr/>
            <p:nvPr/>
          </p:nvSpPr>
          <p:spPr>
            <a:xfrm>
              <a:off x="0" y="0"/>
              <a:ext cx="2564085" cy="1043232"/>
            </a:xfrm>
            <a:custGeom>
              <a:avLst/>
              <a:gdLst/>
              <a:ahLst/>
              <a:cxnLst/>
              <a:rect l="l" t="t" r="r" b="b"/>
              <a:pathLst>
                <a:path w="2564085" h="1043232">
                  <a:moveTo>
                    <a:pt x="0" y="0"/>
                  </a:moveTo>
                  <a:lnTo>
                    <a:pt x="2564085" y="0"/>
                  </a:lnTo>
                  <a:lnTo>
                    <a:pt x="2564085" y="1043232"/>
                  </a:lnTo>
                  <a:lnTo>
                    <a:pt x="0" y="1043232"/>
                  </a:lnTo>
                  <a:close/>
                </a:path>
              </a:pathLst>
            </a:custGeom>
            <a:solidFill>
              <a:srgbClr val="F46530"/>
            </a:solidFill>
          </p:spPr>
          <p:txBody>
            <a:bodyPr/>
            <a:lstStyle/>
            <a:p>
              <a:endParaRPr lang="en-GB"/>
            </a:p>
          </p:txBody>
        </p:sp>
        <p:sp>
          <p:nvSpPr>
            <p:cNvPr id="7" name="TextBox 7"/>
            <p:cNvSpPr txBox="1"/>
            <p:nvPr/>
          </p:nvSpPr>
          <p:spPr>
            <a:xfrm>
              <a:off x="0" y="-47625"/>
              <a:ext cx="2564085" cy="1090857"/>
            </a:xfrm>
            <a:prstGeom prst="rect">
              <a:avLst/>
            </a:prstGeom>
          </p:spPr>
          <p:txBody>
            <a:bodyPr lIns="50800" tIns="50800" rIns="50800" bIns="50800" rtlCol="0" anchor="ctr"/>
            <a:lstStyle/>
            <a:p>
              <a:pPr algn="ctr">
                <a:lnSpc>
                  <a:spcPts val="3573"/>
                </a:lnSpc>
              </a:pPr>
              <a:endParaRPr/>
            </a:p>
          </p:txBody>
        </p:sp>
      </p:grpSp>
      <p:sp>
        <p:nvSpPr>
          <p:cNvPr id="8" name="Freeform 8"/>
          <p:cNvSpPr/>
          <p:nvPr/>
        </p:nvSpPr>
        <p:spPr>
          <a:xfrm>
            <a:off x="8616709" y="6363405"/>
            <a:ext cx="3166969" cy="1765585"/>
          </a:xfrm>
          <a:custGeom>
            <a:avLst/>
            <a:gdLst/>
            <a:ahLst/>
            <a:cxnLst/>
            <a:rect l="l" t="t" r="r" b="b"/>
            <a:pathLst>
              <a:path w="3166969" h="1765585">
                <a:moveTo>
                  <a:pt x="0" y="0"/>
                </a:moveTo>
                <a:lnTo>
                  <a:pt x="3166969" y="0"/>
                </a:lnTo>
                <a:lnTo>
                  <a:pt x="3166969" y="1765585"/>
                </a:lnTo>
                <a:lnTo>
                  <a:pt x="0" y="1765585"/>
                </a:lnTo>
                <a:lnTo>
                  <a:pt x="0" y="0"/>
                </a:lnTo>
                <a:close/>
              </a:path>
            </a:pathLst>
          </a:custGeom>
          <a:blipFill>
            <a:blip r:embed="rId8"/>
            <a:stretch>
              <a:fillRect/>
            </a:stretch>
          </a:blipFill>
        </p:spPr>
        <p:txBody>
          <a:bodyPr/>
          <a:lstStyle/>
          <a:p>
            <a:endParaRPr lang="en-GB"/>
          </a:p>
        </p:txBody>
      </p:sp>
      <p:sp>
        <p:nvSpPr>
          <p:cNvPr id="9" name="Freeform 9"/>
          <p:cNvSpPr/>
          <p:nvPr/>
        </p:nvSpPr>
        <p:spPr>
          <a:xfrm>
            <a:off x="9926669" y="6445878"/>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0" name="TextBox 10"/>
          <p:cNvSpPr txBox="1"/>
          <p:nvPr/>
        </p:nvSpPr>
        <p:spPr>
          <a:xfrm>
            <a:off x="166590" y="442850"/>
            <a:ext cx="13737736" cy="1751287"/>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CHEMOTAXIS ACTIVITY</a:t>
            </a:r>
          </a:p>
          <a:p>
            <a:pPr algn="l">
              <a:lnSpc>
                <a:spcPts val="4239"/>
              </a:lnSpc>
            </a:pPr>
            <a:r>
              <a:rPr lang="en-US" sz="4115">
                <a:solidFill>
                  <a:srgbClr val="FFFFFF"/>
                </a:solidFill>
                <a:latin typeface="Funtastic"/>
                <a:ea typeface="Funtastic"/>
                <a:cs typeface="Funtastic"/>
                <a:sym typeface="Funtastic"/>
              </a:rPr>
              <a:t>RANDOM WALK</a:t>
            </a:r>
          </a:p>
        </p:txBody>
      </p:sp>
      <p:sp>
        <p:nvSpPr>
          <p:cNvPr id="11" name="TextBox 11"/>
          <p:cNvSpPr txBox="1"/>
          <p:nvPr/>
        </p:nvSpPr>
        <p:spPr>
          <a:xfrm>
            <a:off x="166590" y="2264503"/>
            <a:ext cx="12535902" cy="2878997"/>
          </a:xfrm>
          <a:prstGeom prst="rect">
            <a:avLst/>
          </a:prstGeom>
        </p:spPr>
        <p:txBody>
          <a:bodyPr lIns="0" tIns="0" rIns="0" bIns="0" rtlCol="0" anchor="t">
            <a:spAutoFit/>
          </a:bodyPr>
          <a:lstStyle/>
          <a:p>
            <a:pPr algn="l">
              <a:lnSpc>
                <a:spcPts val="4590"/>
              </a:lnSpc>
            </a:pPr>
            <a:r>
              <a:rPr lang="en-US" sz="3278">
                <a:solidFill>
                  <a:srgbClr val="FFFFFF"/>
                </a:solidFill>
                <a:latin typeface="Dreaming Outloud Sans"/>
                <a:ea typeface="Dreaming Outloud Sans"/>
                <a:cs typeface="Dreaming Outloud Sans"/>
                <a:sym typeface="Dreaming Outloud Sans"/>
              </a:rPr>
              <a:t>Instructions:</a:t>
            </a:r>
          </a:p>
          <a:p>
            <a:pPr marL="707865" lvl="1" indent="-353932" algn="l">
              <a:lnSpc>
                <a:spcPts val="4590"/>
              </a:lnSpc>
              <a:buAutoNum type="arabicPeriod"/>
            </a:pPr>
            <a:r>
              <a:rPr lang="en-US" sz="3278">
                <a:solidFill>
                  <a:srgbClr val="FFFFFF"/>
                </a:solidFill>
                <a:latin typeface="Dreaming Outloud Sans"/>
                <a:ea typeface="Dreaming Outloud Sans"/>
                <a:cs typeface="Dreaming Outloud Sans"/>
                <a:sym typeface="Dreaming Outloud Sans"/>
              </a:rPr>
              <a:t>Nominate a person in the class to be the Apple pie (chemoattractant) </a:t>
            </a:r>
          </a:p>
          <a:p>
            <a:pPr marL="707865" lvl="1" indent="-353932" algn="l">
              <a:lnSpc>
                <a:spcPts val="4590"/>
              </a:lnSpc>
              <a:spcBef>
                <a:spcPct val="0"/>
              </a:spcBef>
              <a:buAutoNum type="arabicPeriod"/>
            </a:pPr>
            <a:r>
              <a:rPr lang="en-US" sz="3278">
                <a:solidFill>
                  <a:srgbClr val="FFFFFF"/>
                </a:solidFill>
                <a:latin typeface="Dreaming Outloud Sans"/>
                <a:ea typeface="Dreaming Outloud Sans"/>
                <a:cs typeface="Dreaming Outloud Sans"/>
                <a:sym typeface="Dreaming Outloud Sans"/>
              </a:rPr>
              <a:t>Let the apple pie stand on one side of the classroom and the rest of the students stand randomly distributed on the other side. </a:t>
            </a:r>
          </a:p>
        </p:txBody>
      </p:sp>
      <p:sp>
        <p:nvSpPr>
          <p:cNvPr id="12" name="Freeform 12"/>
          <p:cNvSpPr/>
          <p:nvPr/>
        </p:nvSpPr>
        <p:spPr>
          <a:xfrm>
            <a:off x="2869275" y="5741758"/>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3" name="Freeform 13"/>
          <p:cNvSpPr/>
          <p:nvPr/>
        </p:nvSpPr>
        <p:spPr>
          <a:xfrm>
            <a:off x="4178516" y="5741758"/>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4" name="Freeform 14"/>
          <p:cNvSpPr/>
          <p:nvPr/>
        </p:nvSpPr>
        <p:spPr>
          <a:xfrm>
            <a:off x="5068172" y="7689172"/>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5" name="Freeform 15"/>
          <p:cNvSpPr/>
          <p:nvPr/>
        </p:nvSpPr>
        <p:spPr>
          <a:xfrm>
            <a:off x="5615221" y="5741758"/>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6" name="Freeform 16"/>
          <p:cNvSpPr/>
          <p:nvPr/>
        </p:nvSpPr>
        <p:spPr>
          <a:xfrm>
            <a:off x="3416324" y="7689172"/>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2004976" y="0"/>
            <a:ext cx="1899350" cy="2024501"/>
          </a:xfrm>
          <a:custGeom>
            <a:avLst/>
            <a:gdLst/>
            <a:ahLst/>
            <a:cxnLst/>
            <a:rect l="l" t="t" r="r" b="b"/>
            <a:pathLst>
              <a:path w="1899350" h="2024501">
                <a:moveTo>
                  <a:pt x="0" y="0"/>
                </a:moveTo>
                <a:lnTo>
                  <a:pt x="1899350" y="0"/>
                </a:lnTo>
                <a:lnTo>
                  <a:pt x="1899350" y="2024501"/>
                </a:lnTo>
                <a:lnTo>
                  <a:pt x="0" y="20245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2312123" y="620430"/>
            <a:ext cx="780738" cy="278226"/>
          </a:xfrm>
          <a:custGeom>
            <a:avLst/>
            <a:gdLst/>
            <a:ahLst/>
            <a:cxnLst/>
            <a:rect l="l" t="t" r="r" b="b"/>
            <a:pathLst>
              <a:path w="780738" h="278226">
                <a:moveTo>
                  <a:pt x="0" y="0"/>
                </a:moveTo>
                <a:lnTo>
                  <a:pt x="780738" y="0"/>
                </a:lnTo>
                <a:lnTo>
                  <a:pt x="780738" y="278227"/>
                </a:lnTo>
                <a:lnTo>
                  <a:pt x="0" y="27822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5" name="TextBox 5"/>
          <p:cNvSpPr txBox="1"/>
          <p:nvPr/>
        </p:nvSpPr>
        <p:spPr>
          <a:xfrm>
            <a:off x="166590" y="442850"/>
            <a:ext cx="13737736" cy="1261064"/>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CHEMOTAXIS ACTIVITY</a:t>
            </a:r>
          </a:p>
        </p:txBody>
      </p:sp>
      <p:sp>
        <p:nvSpPr>
          <p:cNvPr id="6" name="TextBox 6"/>
          <p:cNvSpPr txBox="1"/>
          <p:nvPr/>
        </p:nvSpPr>
        <p:spPr>
          <a:xfrm>
            <a:off x="166590" y="1646764"/>
            <a:ext cx="12535902" cy="1769715"/>
          </a:xfrm>
          <a:prstGeom prst="rect">
            <a:avLst/>
          </a:prstGeom>
        </p:spPr>
        <p:txBody>
          <a:bodyPr lIns="0" tIns="0" rIns="0" bIns="0" rtlCol="0" anchor="t">
            <a:spAutoFit/>
          </a:bodyPr>
          <a:lstStyle/>
          <a:p>
            <a:pPr algn="l">
              <a:lnSpc>
                <a:spcPts val="4590"/>
              </a:lnSpc>
            </a:pPr>
            <a:r>
              <a:rPr lang="en-US" sz="3278" dirty="0">
                <a:solidFill>
                  <a:srgbClr val="FFFFFF"/>
                </a:solidFill>
                <a:latin typeface="Dreaming Outloud Sans"/>
                <a:ea typeface="Dreaming Outloud Sans"/>
                <a:cs typeface="Dreaming Outloud Sans"/>
                <a:sym typeface="Dreaming Outloud Sans"/>
              </a:rPr>
              <a:t>Instructions:</a:t>
            </a:r>
          </a:p>
          <a:p>
            <a:pPr algn="l">
              <a:lnSpc>
                <a:spcPts val="4590"/>
              </a:lnSpc>
              <a:spcBef>
                <a:spcPct val="0"/>
              </a:spcBef>
            </a:pPr>
            <a:r>
              <a:rPr lang="en-US" sz="3278" dirty="0">
                <a:solidFill>
                  <a:srgbClr val="FFFFFF"/>
                </a:solidFill>
                <a:latin typeface="Dreaming Outloud Sans"/>
                <a:ea typeface="Dreaming Outloud Sans"/>
                <a:cs typeface="Dreaming Outloud Sans"/>
                <a:sym typeface="Dreaming Outloud Sans"/>
              </a:rPr>
              <a:t>3. Start Running: When the teacher says "GO," walk straight for 5 steps.</a:t>
            </a:r>
          </a:p>
        </p:txBody>
      </p:sp>
      <p:grpSp>
        <p:nvGrpSpPr>
          <p:cNvPr id="7" name="Group 7"/>
          <p:cNvGrpSpPr/>
          <p:nvPr/>
        </p:nvGrpSpPr>
        <p:grpSpPr>
          <a:xfrm>
            <a:off x="2563392" y="5695603"/>
            <a:ext cx="9735509" cy="3961022"/>
            <a:chOff x="0" y="0"/>
            <a:chExt cx="2564085" cy="1043232"/>
          </a:xfrm>
        </p:grpSpPr>
        <p:sp>
          <p:nvSpPr>
            <p:cNvPr id="8" name="Freeform 8"/>
            <p:cNvSpPr/>
            <p:nvPr/>
          </p:nvSpPr>
          <p:spPr>
            <a:xfrm>
              <a:off x="0" y="0"/>
              <a:ext cx="2564085" cy="1043232"/>
            </a:xfrm>
            <a:custGeom>
              <a:avLst/>
              <a:gdLst/>
              <a:ahLst/>
              <a:cxnLst/>
              <a:rect l="l" t="t" r="r" b="b"/>
              <a:pathLst>
                <a:path w="2564085" h="1043232">
                  <a:moveTo>
                    <a:pt x="0" y="0"/>
                  </a:moveTo>
                  <a:lnTo>
                    <a:pt x="2564085" y="0"/>
                  </a:lnTo>
                  <a:lnTo>
                    <a:pt x="2564085" y="1043232"/>
                  </a:lnTo>
                  <a:lnTo>
                    <a:pt x="0" y="1043232"/>
                  </a:lnTo>
                  <a:close/>
                </a:path>
              </a:pathLst>
            </a:custGeom>
            <a:solidFill>
              <a:srgbClr val="F46530"/>
            </a:solidFill>
          </p:spPr>
          <p:txBody>
            <a:bodyPr/>
            <a:lstStyle/>
            <a:p>
              <a:endParaRPr lang="en-GB"/>
            </a:p>
          </p:txBody>
        </p:sp>
        <p:sp>
          <p:nvSpPr>
            <p:cNvPr id="9" name="TextBox 9"/>
            <p:cNvSpPr txBox="1"/>
            <p:nvPr/>
          </p:nvSpPr>
          <p:spPr>
            <a:xfrm>
              <a:off x="0" y="-47625"/>
              <a:ext cx="2564085" cy="1090857"/>
            </a:xfrm>
            <a:prstGeom prst="rect">
              <a:avLst/>
            </a:prstGeom>
          </p:spPr>
          <p:txBody>
            <a:bodyPr lIns="50800" tIns="50800" rIns="50800" bIns="50800" rtlCol="0" anchor="ctr"/>
            <a:lstStyle/>
            <a:p>
              <a:pPr algn="ctr">
                <a:lnSpc>
                  <a:spcPts val="3573"/>
                </a:lnSpc>
              </a:pPr>
              <a:endParaRPr/>
            </a:p>
          </p:txBody>
        </p:sp>
      </p:grpSp>
      <p:sp>
        <p:nvSpPr>
          <p:cNvPr id="10" name="Freeform 10"/>
          <p:cNvSpPr/>
          <p:nvPr/>
        </p:nvSpPr>
        <p:spPr>
          <a:xfrm>
            <a:off x="9012397" y="6611500"/>
            <a:ext cx="3166969" cy="1765585"/>
          </a:xfrm>
          <a:custGeom>
            <a:avLst/>
            <a:gdLst/>
            <a:ahLst/>
            <a:cxnLst/>
            <a:rect l="l" t="t" r="r" b="b"/>
            <a:pathLst>
              <a:path w="3166969" h="1765585">
                <a:moveTo>
                  <a:pt x="0" y="0"/>
                </a:moveTo>
                <a:lnTo>
                  <a:pt x="3166969" y="0"/>
                </a:lnTo>
                <a:lnTo>
                  <a:pt x="3166969" y="1765585"/>
                </a:lnTo>
                <a:lnTo>
                  <a:pt x="0" y="1765585"/>
                </a:lnTo>
                <a:lnTo>
                  <a:pt x="0" y="0"/>
                </a:lnTo>
                <a:close/>
              </a:path>
            </a:pathLst>
          </a:custGeom>
          <a:blipFill>
            <a:blip r:embed="rId8"/>
            <a:stretch>
              <a:fillRect/>
            </a:stretch>
          </a:blipFill>
        </p:spPr>
        <p:txBody>
          <a:bodyPr/>
          <a:lstStyle/>
          <a:p>
            <a:endParaRPr lang="en-GB"/>
          </a:p>
        </p:txBody>
      </p:sp>
      <p:sp>
        <p:nvSpPr>
          <p:cNvPr id="11" name="Freeform 11"/>
          <p:cNvSpPr/>
          <p:nvPr/>
        </p:nvSpPr>
        <p:spPr>
          <a:xfrm>
            <a:off x="10322356" y="6693972"/>
            <a:ext cx="547049" cy="1243294"/>
          </a:xfrm>
          <a:custGeom>
            <a:avLst/>
            <a:gdLst/>
            <a:ahLst/>
            <a:cxnLst/>
            <a:rect l="l" t="t" r="r" b="b"/>
            <a:pathLst>
              <a:path w="547049" h="1243294">
                <a:moveTo>
                  <a:pt x="0" y="0"/>
                </a:moveTo>
                <a:lnTo>
                  <a:pt x="547050" y="0"/>
                </a:lnTo>
                <a:lnTo>
                  <a:pt x="547050"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2" name="Freeform 12"/>
          <p:cNvSpPr/>
          <p:nvPr/>
        </p:nvSpPr>
        <p:spPr>
          <a:xfrm>
            <a:off x="3264962" y="5989853"/>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3" name="Freeform 13"/>
          <p:cNvSpPr/>
          <p:nvPr/>
        </p:nvSpPr>
        <p:spPr>
          <a:xfrm>
            <a:off x="4574204" y="5989853"/>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4" name="Freeform 14"/>
          <p:cNvSpPr/>
          <p:nvPr/>
        </p:nvSpPr>
        <p:spPr>
          <a:xfrm>
            <a:off x="5463859" y="7937266"/>
            <a:ext cx="547049" cy="1243294"/>
          </a:xfrm>
          <a:custGeom>
            <a:avLst/>
            <a:gdLst/>
            <a:ahLst/>
            <a:cxnLst/>
            <a:rect l="l" t="t" r="r" b="b"/>
            <a:pathLst>
              <a:path w="547049" h="1243294">
                <a:moveTo>
                  <a:pt x="0" y="0"/>
                </a:moveTo>
                <a:lnTo>
                  <a:pt x="547050" y="0"/>
                </a:lnTo>
                <a:lnTo>
                  <a:pt x="547050"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5" name="Freeform 15"/>
          <p:cNvSpPr/>
          <p:nvPr/>
        </p:nvSpPr>
        <p:spPr>
          <a:xfrm>
            <a:off x="6010909" y="5989853"/>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6" name="Freeform 16"/>
          <p:cNvSpPr/>
          <p:nvPr/>
        </p:nvSpPr>
        <p:spPr>
          <a:xfrm>
            <a:off x="3812011" y="7937266"/>
            <a:ext cx="547049" cy="1243294"/>
          </a:xfrm>
          <a:custGeom>
            <a:avLst/>
            <a:gdLst/>
            <a:ahLst/>
            <a:cxnLst/>
            <a:rect l="l" t="t" r="r" b="b"/>
            <a:pathLst>
              <a:path w="547049" h="1243294">
                <a:moveTo>
                  <a:pt x="0" y="0"/>
                </a:moveTo>
                <a:lnTo>
                  <a:pt x="547050" y="0"/>
                </a:lnTo>
                <a:lnTo>
                  <a:pt x="547050"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7" name="AutoShape 17"/>
          <p:cNvSpPr/>
          <p:nvPr/>
        </p:nvSpPr>
        <p:spPr>
          <a:xfrm>
            <a:off x="6284433" y="7214097"/>
            <a:ext cx="1146713" cy="462017"/>
          </a:xfrm>
          <a:prstGeom prst="line">
            <a:avLst/>
          </a:prstGeom>
          <a:ln w="38100" cap="flat">
            <a:solidFill>
              <a:srgbClr val="000000"/>
            </a:solidFill>
            <a:prstDash val="solid"/>
            <a:headEnd type="none" w="sm" len="sm"/>
            <a:tailEnd type="triangle" w="lg" len="med"/>
          </a:ln>
        </p:spPr>
        <p:txBody>
          <a:bodyPr/>
          <a:lstStyle/>
          <a:p>
            <a:endParaRPr lang="en-GB"/>
          </a:p>
        </p:txBody>
      </p:sp>
      <p:sp>
        <p:nvSpPr>
          <p:cNvPr id="18" name="AutoShape 18"/>
          <p:cNvSpPr/>
          <p:nvPr/>
        </p:nvSpPr>
        <p:spPr>
          <a:xfrm flipV="1">
            <a:off x="5984602" y="8558913"/>
            <a:ext cx="1050857" cy="219700"/>
          </a:xfrm>
          <a:prstGeom prst="line">
            <a:avLst/>
          </a:prstGeom>
          <a:ln w="38100" cap="flat">
            <a:solidFill>
              <a:srgbClr val="000000"/>
            </a:solidFill>
            <a:prstDash val="solid"/>
            <a:headEnd type="none" w="sm" len="sm"/>
            <a:tailEnd type="triangle" w="lg" len="med"/>
          </a:ln>
        </p:spPr>
        <p:txBody>
          <a:bodyPr/>
          <a:lstStyle/>
          <a:p>
            <a:endParaRPr lang="en-GB"/>
          </a:p>
        </p:txBody>
      </p:sp>
      <p:sp>
        <p:nvSpPr>
          <p:cNvPr id="19" name="AutoShape 19"/>
          <p:cNvSpPr/>
          <p:nvPr/>
        </p:nvSpPr>
        <p:spPr>
          <a:xfrm flipH="1">
            <a:off x="3120911" y="8570914"/>
            <a:ext cx="676306" cy="833774"/>
          </a:xfrm>
          <a:prstGeom prst="line">
            <a:avLst/>
          </a:prstGeom>
          <a:ln w="38100" cap="flat">
            <a:solidFill>
              <a:srgbClr val="000000"/>
            </a:solidFill>
            <a:prstDash val="solid"/>
            <a:headEnd type="none" w="sm" len="sm"/>
            <a:tailEnd type="triangle" w="lg" len="med"/>
          </a:ln>
        </p:spPr>
        <p:txBody>
          <a:bodyPr/>
          <a:lstStyle/>
          <a:p>
            <a:endParaRPr lang="en-GB"/>
          </a:p>
        </p:txBody>
      </p:sp>
      <p:sp>
        <p:nvSpPr>
          <p:cNvPr id="20" name="AutoShape 20"/>
          <p:cNvSpPr/>
          <p:nvPr/>
        </p:nvSpPr>
        <p:spPr>
          <a:xfrm flipH="1">
            <a:off x="2847386" y="7327620"/>
            <a:ext cx="676306" cy="833774"/>
          </a:xfrm>
          <a:prstGeom prst="line">
            <a:avLst/>
          </a:prstGeom>
          <a:ln w="38100" cap="flat">
            <a:solidFill>
              <a:srgbClr val="000000"/>
            </a:solidFill>
            <a:prstDash val="solid"/>
            <a:headEnd type="none" w="sm" len="sm"/>
            <a:tailEnd type="triangle" w="lg" len="med"/>
          </a:ln>
        </p:spPr>
        <p:txBody>
          <a:bodyPr/>
          <a:lstStyle/>
          <a:p>
            <a:endParaRPr lang="en-GB"/>
          </a:p>
        </p:txBody>
      </p:sp>
      <p:sp>
        <p:nvSpPr>
          <p:cNvPr id="21" name="AutoShape 21"/>
          <p:cNvSpPr/>
          <p:nvPr/>
        </p:nvSpPr>
        <p:spPr>
          <a:xfrm flipH="1">
            <a:off x="4782714" y="7400970"/>
            <a:ext cx="45982" cy="1072592"/>
          </a:xfrm>
          <a:prstGeom prst="line">
            <a:avLst/>
          </a:prstGeom>
          <a:ln w="38100" cap="flat">
            <a:solidFill>
              <a:srgbClr val="000000"/>
            </a:solidFill>
            <a:prstDash val="solid"/>
            <a:headEnd type="none" w="sm" len="sm"/>
            <a:tailEnd type="triangle" w="lg" len="med"/>
          </a:ln>
        </p:spPr>
        <p:txBody>
          <a:bodyPr/>
          <a:lstStyle/>
          <a:p>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2004976" y="0"/>
            <a:ext cx="1899350" cy="2024501"/>
          </a:xfrm>
          <a:custGeom>
            <a:avLst/>
            <a:gdLst/>
            <a:ahLst/>
            <a:cxnLst/>
            <a:rect l="l" t="t" r="r" b="b"/>
            <a:pathLst>
              <a:path w="1899350" h="2024501">
                <a:moveTo>
                  <a:pt x="0" y="0"/>
                </a:moveTo>
                <a:lnTo>
                  <a:pt x="1899350" y="0"/>
                </a:lnTo>
                <a:lnTo>
                  <a:pt x="1899350" y="2024501"/>
                </a:lnTo>
                <a:lnTo>
                  <a:pt x="0" y="20245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2312123" y="620430"/>
            <a:ext cx="780738" cy="278226"/>
          </a:xfrm>
          <a:custGeom>
            <a:avLst/>
            <a:gdLst/>
            <a:ahLst/>
            <a:cxnLst/>
            <a:rect l="l" t="t" r="r" b="b"/>
            <a:pathLst>
              <a:path w="780738" h="278226">
                <a:moveTo>
                  <a:pt x="0" y="0"/>
                </a:moveTo>
                <a:lnTo>
                  <a:pt x="780738" y="0"/>
                </a:lnTo>
                <a:lnTo>
                  <a:pt x="780738" y="278227"/>
                </a:lnTo>
                <a:lnTo>
                  <a:pt x="0" y="27822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nvGrpSpPr>
          <p:cNvPr id="5" name="Group 5"/>
          <p:cNvGrpSpPr/>
          <p:nvPr/>
        </p:nvGrpSpPr>
        <p:grpSpPr>
          <a:xfrm>
            <a:off x="2563392" y="5695603"/>
            <a:ext cx="9735509" cy="3961022"/>
            <a:chOff x="0" y="0"/>
            <a:chExt cx="2564085" cy="1043232"/>
          </a:xfrm>
        </p:grpSpPr>
        <p:sp>
          <p:nvSpPr>
            <p:cNvPr id="6" name="Freeform 6"/>
            <p:cNvSpPr/>
            <p:nvPr/>
          </p:nvSpPr>
          <p:spPr>
            <a:xfrm>
              <a:off x="0" y="0"/>
              <a:ext cx="2564085" cy="1043232"/>
            </a:xfrm>
            <a:custGeom>
              <a:avLst/>
              <a:gdLst/>
              <a:ahLst/>
              <a:cxnLst/>
              <a:rect l="l" t="t" r="r" b="b"/>
              <a:pathLst>
                <a:path w="2564085" h="1043232">
                  <a:moveTo>
                    <a:pt x="0" y="0"/>
                  </a:moveTo>
                  <a:lnTo>
                    <a:pt x="2564085" y="0"/>
                  </a:lnTo>
                  <a:lnTo>
                    <a:pt x="2564085" y="1043232"/>
                  </a:lnTo>
                  <a:lnTo>
                    <a:pt x="0" y="1043232"/>
                  </a:lnTo>
                  <a:close/>
                </a:path>
              </a:pathLst>
            </a:custGeom>
            <a:solidFill>
              <a:srgbClr val="F46530"/>
            </a:solidFill>
          </p:spPr>
          <p:txBody>
            <a:bodyPr/>
            <a:lstStyle/>
            <a:p>
              <a:endParaRPr lang="en-GB"/>
            </a:p>
          </p:txBody>
        </p:sp>
        <p:sp>
          <p:nvSpPr>
            <p:cNvPr id="7" name="TextBox 7"/>
            <p:cNvSpPr txBox="1"/>
            <p:nvPr/>
          </p:nvSpPr>
          <p:spPr>
            <a:xfrm>
              <a:off x="0" y="-47625"/>
              <a:ext cx="2564085" cy="1090857"/>
            </a:xfrm>
            <a:prstGeom prst="rect">
              <a:avLst/>
            </a:prstGeom>
          </p:spPr>
          <p:txBody>
            <a:bodyPr lIns="50800" tIns="50800" rIns="50800" bIns="50800" rtlCol="0" anchor="ctr"/>
            <a:lstStyle/>
            <a:p>
              <a:pPr algn="ctr">
                <a:lnSpc>
                  <a:spcPts val="3573"/>
                </a:lnSpc>
              </a:pPr>
              <a:endParaRPr/>
            </a:p>
          </p:txBody>
        </p:sp>
      </p:grpSp>
      <p:sp>
        <p:nvSpPr>
          <p:cNvPr id="8" name="Freeform 8"/>
          <p:cNvSpPr/>
          <p:nvPr/>
        </p:nvSpPr>
        <p:spPr>
          <a:xfrm>
            <a:off x="9012397" y="6611500"/>
            <a:ext cx="3166969" cy="1765585"/>
          </a:xfrm>
          <a:custGeom>
            <a:avLst/>
            <a:gdLst/>
            <a:ahLst/>
            <a:cxnLst/>
            <a:rect l="l" t="t" r="r" b="b"/>
            <a:pathLst>
              <a:path w="3166969" h="1765585">
                <a:moveTo>
                  <a:pt x="0" y="0"/>
                </a:moveTo>
                <a:lnTo>
                  <a:pt x="3166969" y="0"/>
                </a:lnTo>
                <a:lnTo>
                  <a:pt x="3166969" y="1765585"/>
                </a:lnTo>
                <a:lnTo>
                  <a:pt x="0" y="1765585"/>
                </a:lnTo>
                <a:lnTo>
                  <a:pt x="0" y="0"/>
                </a:lnTo>
                <a:close/>
              </a:path>
            </a:pathLst>
          </a:custGeom>
          <a:blipFill>
            <a:blip r:embed="rId8"/>
            <a:stretch>
              <a:fillRect/>
            </a:stretch>
          </a:blipFill>
        </p:spPr>
        <p:txBody>
          <a:bodyPr/>
          <a:lstStyle/>
          <a:p>
            <a:endParaRPr lang="en-GB"/>
          </a:p>
        </p:txBody>
      </p:sp>
      <p:sp>
        <p:nvSpPr>
          <p:cNvPr id="9" name="Freeform 9"/>
          <p:cNvSpPr/>
          <p:nvPr/>
        </p:nvSpPr>
        <p:spPr>
          <a:xfrm>
            <a:off x="10322356" y="6693972"/>
            <a:ext cx="547049" cy="1243294"/>
          </a:xfrm>
          <a:custGeom>
            <a:avLst/>
            <a:gdLst/>
            <a:ahLst/>
            <a:cxnLst/>
            <a:rect l="l" t="t" r="r" b="b"/>
            <a:pathLst>
              <a:path w="547049" h="1243294">
                <a:moveTo>
                  <a:pt x="0" y="0"/>
                </a:moveTo>
                <a:lnTo>
                  <a:pt x="547050" y="0"/>
                </a:lnTo>
                <a:lnTo>
                  <a:pt x="547050"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0" name="Freeform 10"/>
          <p:cNvSpPr/>
          <p:nvPr/>
        </p:nvSpPr>
        <p:spPr>
          <a:xfrm>
            <a:off x="2573862" y="6592450"/>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1" name="Freeform 11"/>
          <p:cNvSpPr/>
          <p:nvPr/>
        </p:nvSpPr>
        <p:spPr>
          <a:xfrm>
            <a:off x="4555171" y="8161393"/>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2" name="Freeform 12"/>
          <p:cNvSpPr/>
          <p:nvPr/>
        </p:nvSpPr>
        <p:spPr>
          <a:xfrm>
            <a:off x="7448280" y="8377085"/>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3" name="Freeform 13"/>
          <p:cNvSpPr/>
          <p:nvPr/>
        </p:nvSpPr>
        <p:spPr>
          <a:xfrm>
            <a:off x="7448280" y="6872646"/>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4" name="Freeform 14"/>
          <p:cNvSpPr/>
          <p:nvPr/>
        </p:nvSpPr>
        <p:spPr>
          <a:xfrm>
            <a:off x="2573862" y="8377085"/>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5" name="Freeform 15"/>
          <p:cNvSpPr/>
          <p:nvPr/>
        </p:nvSpPr>
        <p:spPr>
          <a:xfrm>
            <a:off x="2563392" y="5908896"/>
            <a:ext cx="548926" cy="548926"/>
          </a:xfrm>
          <a:custGeom>
            <a:avLst/>
            <a:gdLst/>
            <a:ahLst/>
            <a:cxnLst/>
            <a:rect l="l" t="t" r="r" b="b"/>
            <a:pathLst>
              <a:path w="548926" h="548926">
                <a:moveTo>
                  <a:pt x="0" y="0"/>
                </a:moveTo>
                <a:lnTo>
                  <a:pt x="548925" y="0"/>
                </a:lnTo>
                <a:lnTo>
                  <a:pt x="548925" y="548926"/>
                </a:lnTo>
                <a:lnTo>
                  <a:pt x="0" y="54892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GB"/>
          </a:p>
        </p:txBody>
      </p:sp>
      <p:sp>
        <p:nvSpPr>
          <p:cNvPr id="16" name="TextBox 16"/>
          <p:cNvSpPr txBox="1"/>
          <p:nvPr/>
        </p:nvSpPr>
        <p:spPr>
          <a:xfrm>
            <a:off x="166590" y="442850"/>
            <a:ext cx="13737736" cy="1261064"/>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CHEMOTAXIS ACTIVITY</a:t>
            </a:r>
          </a:p>
        </p:txBody>
      </p:sp>
      <p:sp>
        <p:nvSpPr>
          <p:cNvPr id="17" name="TextBox 17"/>
          <p:cNvSpPr txBox="1"/>
          <p:nvPr/>
        </p:nvSpPr>
        <p:spPr>
          <a:xfrm>
            <a:off x="166590" y="1646764"/>
            <a:ext cx="12535902" cy="1769715"/>
          </a:xfrm>
          <a:prstGeom prst="rect">
            <a:avLst/>
          </a:prstGeom>
        </p:spPr>
        <p:txBody>
          <a:bodyPr lIns="0" tIns="0" rIns="0" bIns="0" rtlCol="0" anchor="t">
            <a:spAutoFit/>
          </a:bodyPr>
          <a:lstStyle/>
          <a:p>
            <a:pPr algn="l">
              <a:lnSpc>
                <a:spcPts val="4590"/>
              </a:lnSpc>
            </a:pPr>
            <a:r>
              <a:rPr lang="en-US" sz="3278" dirty="0">
                <a:solidFill>
                  <a:srgbClr val="FFFFFF"/>
                </a:solidFill>
                <a:latin typeface="Dreaming Outloud Sans"/>
                <a:ea typeface="Dreaming Outloud Sans"/>
                <a:cs typeface="Dreaming Outloud Sans"/>
                <a:sym typeface="Dreaming Outloud Sans"/>
              </a:rPr>
              <a:t>4. Tumble: Stop and spin on the spot 5 times with your eyes closed.</a:t>
            </a:r>
          </a:p>
          <a:p>
            <a:pPr algn="l">
              <a:lnSpc>
                <a:spcPts val="4590"/>
              </a:lnSpc>
              <a:spcBef>
                <a:spcPct val="0"/>
              </a:spcBef>
            </a:pPr>
            <a:r>
              <a:rPr lang="en-US" sz="3278" dirty="0">
                <a:solidFill>
                  <a:srgbClr val="FFFFFF"/>
                </a:solidFill>
                <a:latin typeface="Dreaming Outloud Sans"/>
                <a:ea typeface="Dreaming Outloud Sans"/>
                <a:cs typeface="Dreaming Outloud Sans"/>
                <a:sym typeface="Dreaming Outloud Sans"/>
              </a:rPr>
              <a:t>5. Run Again: After spinning, walk straight for another 5 steps in the new random direction you are facing.</a:t>
            </a:r>
          </a:p>
        </p:txBody>
      </p:sp>
      <p:sp>
        <p:nvSpPr>
          <p:cNvPr id="18" name="Freeform 18"/>
          <p:cNvSpPr/>
          <p:nvPr/>
        </p:nvSpPr>
        <p:spPr>
          <a:xfrm>
            <a:off x="2573862" y="7828159"/>
            <a:ext cx="548926" cy="548926"/>
          </a:xfrm>
          <a:custGeom>
            <a:avLst/>
            <a:gdLst/>
            <a:ahLst/>
            <a:cxnLst/>
            <a:rect l="l" t="t" r="r" b="b"/>
            <a:pathLst>
              <a:path w="548926" h="548926">
                <a:moveTo>
                  <a:pt x="0" y="0"/>
                </a:moveTo>
                <a:lnTo>
                  <a:pt x="548925" y="0"/>
                </a:lnTo>
                <a:lnTo>
                  <a:pt x="548925" y="548926"/>
                </a:lnTo>
                <a:lnTo>
                  <a:pt x="0" y="54892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GB"/>
          </a:p>
        </p:txBody>
      </p:sp>
      <p:sp>
        <p:nvSpPr>
          <p:cNvPr id="19" name="Freeform 19"/>
          <p:cNvSpPr/>
          <p:nvPr/>
        </p:nvSpPr>
        <p:spPr>
          <a:xfrm>
            <a:off x="4553295" y="7567014"/>
            <a:ext cx="548926" cy="548926"/>
          </a:xfrm>
          <a:custGeom>
            <a:avLst/>
            <a:gdLst/>
            <a:ahLst/>
            <a:cxnLst/>
            <a:rect l="l" t="t" r="r" b="b"/>
            <a:pathLst>
              <a:path w="548926" h="548926">
                <a:moveTo>
                  <a:pt x="0" y="0"/>
                </a:moveTo>
                <a:lnTo>
                  <a:pt x="548925" y="0"/>
                </a:lnTo>
                <a:lnTo>
                  <a:pt x="548925" y="548926"/>
                </a:lnTo>
                <a:lnTo>
                  <a:pt x="0" y="54892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GB"/>
          </a:p>
        </p:txBody>
      </p:sp>
      <p:sp>
        <p:nvSpPr>
          <p:cNvPr id="20" name="Freeform 20"/>
          <p:cNvSpPr/>
          <p:nvPr/>
        </p:nvSpPr>
        <p:spPr>
          <a:xfrm>
            <a:off x="7448280" y="6183359"/>
            <a:ext cx="548926" cy="548926"/>
          </a:xfrm>
          <a:custGeom>
            <a:avLst/>
            <a:gdLst/>
            <a:ahLst/>
            <a:cxnLst/>
            <a:rect l="l" t="t" r="r" b="b"/>
            <a:pathLst>
              <a:path w="548926" h="548926">
                <a:moveTo>
                  <a:pt x="0" y="0"/>
                </a:moveTo>
                <a:lnTo>
                  <a:pt x="548926" y="0"/>
                </a:lnTo>
                <a:lnTo>
                  <a:pt x="548926" y="548926"/>
                </a:lnTo>
                <a:lnTo>
                  <a:pt x="0" y="54892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GB"/>
          </a:p>
        </p:txBody>
      </p:sp>
      <p:sp>
        <p:nvSpPr>
          <p:cNvPr id="21" name="Freeform 21"/>
          <p:cNvSpPr/>
          <p:nvPr/>
        </p:nvSpPr>
        <p:spPr>
          <a:xfrm>
            <a:off x="7874040" y="8161393"/>
            <a:ext cx="548926" cy="548926"/>
          </a:xfrm>
          <a:custGeom>
            <a:avLst/>
            <a:gdLst/>
            <a:ahLst/>
            <a:cxnLst/>
            <a:rect l="l" t="t" r="r" b="b"/>
            <a:pathLst>
              <a:path w="548926" h="548926">
                <a:moveTo>
                  <a:pt x="0" y="0"/>
                </a:moveTo>
                <a:lnTo>
                  <a:pt x="548926" y="0"/>
                </a:lnTo>
                <a:lnTo>
                  <a:pt x="548926" y="548926"/>
                </a:lnTo>
                <a:lnTo>
                  <a:pt x="0" y="548926"/>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GB"/>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2004976" y="0"/>
            <a:ext cx="1899350" cy="2024501"/>
          </a:xfrm>
          <a:custGeom>
            <a:avLst/>
            <a:gdLst/>
            <a:ahLst/>
            <a:cxnLst/>
            <a:rect l="l" t="t" r="r" b="b"/>
            <a:pathLst>
              <a:path w="1899350" h="2024501">
                <a:moveTo>
                  <a:pt x="0" y="0"/>
                </a:moveTo>
                <a:lnTo>
                  <a:pt x="1899350" y="0"/>
                </a:lnTo>
                <a:lnTo>
                  <a:pt x="1899350" y="2024501"/>
                </a:lnTo>
                <a:lnTo>
                  <a:pt x="0" y="20245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2312123" y="620430"/>
            <a:ext cx="780738" cy="278226"/>
          </a:xfrm>
          <a:custGeom>
            <a:avLst/>
            <a:gdLst/>
            <a:ahLst/>
            <a:cxnLst/>
            <a:rect l="l" t="t" r="r" b="b"/>
            <a:pathLst>
              <a:path w="780738" h="278226">
                <a:moveTo>
                  <a:pt x="0" y="0"/>
                </a:moveTo>
                <a:lnTo>
                  <a:pt x="780738" y="0"/>
                </a:lnTo>
                <a:lnTo>
                  <a:pt x="780738" y="278227"/>
                </a:lnTo>
                <a:lnTo>
                  <a:pt x="0" y="27822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5" name="TextBox 5"/>
          <p:cNvSpPr txBox="1"/>
          <p:nvPr/>
        </p:nvSpPr>
        <p:spPr>
          <a:xfrm>
            <a:off x="751928" y="2331894"/>
            <a:ext cx="12761829" cy="3558006"/>
          </a:xfrm>
          <a:prstGeom prst="rect">
            <a:avLst/>
          </a:prstGeom>
        </p:spPr>
        <p:txBody>
          <a:bodyPr lIns="0" tIns="0" rIns="0" bIns="0" rtlCol="0" anchor="t">
            <a:spAutoFit/>
          </a:bodyPr>
          <a:lstStyle/>
          <a:p>
            <a:pPr algn="l">
              <a:lnSpc>
                <a:spcPts val="9800"/>
              </a:lnSpc>
            </a:pPr>
            <a:r>
              <a:rPr lang="en-US" sz="9515">
                <a:solidFill>
                  <a:srgbClr val="FFFFFF"/>
                </a:solidFill>
                <a:latin typeface="Funtastic"/>
                <a:ea typeface="Funtastic"/>
                <a:cs typeface="Funtastic"/>
                <a:sym typeface="Funtastic"/>
              </a:rPr>
              <a:t>CHEMOTAXIS ACTIVITY</a:t>
            </a:r>
          </a:p>
          <a:p>
            <a:pPr algn="l">
              <a:lnSpc>
                <a:spcPts val="8358"/>
              </a:lnSpc>
            </a:pPr>
            <a:endParaRPr lang="en-US" sz="9515">
              <a:solidFill>
                <a:srgbClr val="FFFFFF"/>
              </a:solidFill>
              <a:latin typeface="Funtastic"/>
              <a:ea typeface="Funtastic"/>
              <a:cs typeface="Funtastic"/>
              <a:sym typeface="Funtastic"/>
            </a:endParaRPr>
          </a:p>
          <a:p>
            <a:pPr marL="906786" lvl="1" indent="-453393" algn="l">
              <a:lnSpc>
                <a:spcPts val="4326"/>
              </a:lnSpc>
              <a:buAutoNum type="arabicPeriod"/>
            </a:pPr>
            <a:r>
              <a:rPr lang="en-US" sz="4200">
                <a:solidFill>
                  <a:srgbClr val="FFFFFF"/>
                </a:solidFill>
                <a:latin typeface="Funtastic"/>
                <a:ea typeface="Funtastic"/>
                <a:cs typeface="Funtastic"/>
                <a:sym typeface="Funtastic"/>
              </a:rPr>
              <a:t>RANDOM WALK (5 STEPS, 5 SPINS)</a:t>
            </a:r>
          </a:p>
          <a:p>
            <a:pPr marL="906786" lvl="1" indent="-453393" algn="l">
              <a:lnSpc>
                <a:spcPts val="4326"/>
              </a:lnSpc>
              <a:buAutoNum type="arabicPeriod"/>
            </a:pPr>
            <a:r>
              <a:rPr lang="en-US" sz="4200">
                <a:solidFill>
                  <a:srgbClr val="FFFFFF"/>
                </a:solidFill>
                <a:latin typeface="Funtastic"/>
                <a:ea typeface="Funtastic"/>
                <a:cs typeface="Funtastic"/>
                <a:sym typeface="Funtastic"/>
              </a:rPr>
              <a:t>RANDOM BIASED WALK (2/5/10 STEPS, 5 SPINS)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2004976" y="0"/>
            <a:ext cx="1899350" cy="2024501"/>
          </a:xfrm>
          <a:custGeom>
            <a:avLst/>
            <a:gdLst/>
            <a:ahLst/>
            <a:cxnLst/>
            <a:rect l="l" t="t" r="r" b="b"/>
            <a:pathLst>
              <a:path w="1899350" h="2024501">
                <a:moveTo>
                  <a:pt x="0" y="0"/>
                </a:moveTo>
                <a:lnTo>
                  <a:pt x="1899350" y="0"/>
                </a:lnTo>
                <a:lnTo>
                  <a:pt x="1899350" y="2024501"/>
                </a:lnTo>
                <a:lnTo>
                  <a:pt x="0" y="20245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2312123" y="620430"/>
            <a:ext cx="780738" cy="278226"/>
          </a:xfrm>
          <a:custGeom>
            <a:avLst/>
            <a:gdLst/>
            <a:ahLst/>
            <a:cxnLst/>
            <a:rect l="l" t="t" r="r" b="b"/>
            <a:pathLst>
              <a:path w="780738" h="278226">
                <a:moveTo>
                  <a:pt x="0" y="0"/>
                </a:moveTo>
                <a:lnTo>
                  <a:pt x="780738" y="0"/>
                </a:lnTo>
                <a:lnTo>
                  <a:pt x="780738" y="278227"/>
                </a:lnTo>
                <a:lnTo>
                  <a:pt x="0" y="27822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5" name="TextBox 5"/>
          <p:cNvSpPr txBox="1"/>
          <p:nvPr/>
        </p:nvSpPr>
        <p:spPr>
          <a:xfrm>
            <a:off x="166590" y="442850"/>
            <a:ext cx="13737736" cy="1730987"/>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CHEMOTAXIS ACTIVITY</a:t>
            </a:r>
          </a:p>
          <a:p>
            <a:pPr marL="863599" lvl="1" indent="-431800" algn="l">
              <a:lnSpc>
                <a:spcPts val="4119"/>
              </a:lnSpc>
              <a:buAutoNum type="arabicPeriod"/>
            </a:pPr>
            <a:r>
              <a:rPr lang="en-US" sz="3999">
                <a:solidFill>
                  <a:srgbClr val="FFFFFF"/>
                </a:solidFill>
                <a:latin typeface="Funtastic"/>
                <a:ea typeface="Funtastic"/>
                <a:cs typeface="Funtastic"/>
                <a:sym typeface="Funtastic"/>
              </a:rPr>
              <a:t>RANDOM WALK</a:t>
            </a:r>
          </a:p>
        </p:txBody>
      </p:sp>
      <p:sp>
        <p:nvSpPr>
          <p:cNvPr id="6" name="TextBox 6"/>
          <p:cNvSpPr txBox="1"/>
          <p:nvPr/>
        </p:nvSpPr>
        <p:spPr>
          <a:xfrm>
            <a:off x="166590" y="2475958"/>
            <a:ext cx="12535902" cy="7001917"/>
          </a:xfrm>
          <a:prstGeom prst="rect">
            <a:avLst/>
          </a:prstGeom>
        </p:spPr>
        <p:txBody>
          <a:bodyPr lIns="0" tIns="0" rIns="0" bIns="0" rtlCol="0" anchor="t">
            <a:spAutoFit/>
          </a:bodyPr>
          <a:lstStyle/>
          <a:p>
            <a:pPr algn="l">
              <a:lnSpc>
                <a:spcPts val="4170"/>
              </a:lnSpc>
            </a:pPr>
            <a:r>
              <a:rPr lang="en-US" sz="2978" dirty="0">
                <a:solidFill>
                  <a:srgbClr val="FFFFFF"/>
                </a:solidFill>
                <a:latin typeface="Dreaming Outloud Sans"/>
                <a:ea typeface="Dreaming Outloud Sans"/>
                <a:cs typeface="Dreaming Outloud Sans"/>
                <a:sym typeface="Dreaming Outloud Sans"/>
              </a:rPr>
              <a:t>Instructions:</a:t>
            </a:r>
          </a:p>
          <a:p>
            <a:pPr marL="643096" lvl="1" indent="-321548" algn="l">
              <a:lnSpc>
                <a:spcPts val="4170"/>
              </a:lnSpc>
              <a:buAutoNum type="arabicPeriod"/>
            </a:pPr>
            <a:r>
              <a:rPr lang="en-US" sz="2978" dirty="0">
                <a:solidFill>
                  <a:srgbClr val="FFFFFF"/>
                </a:solidFill>
                <a:latin typeface="Dreaming Outloud Sans"/>
                <a:ea typeface="Dreaming Outloud Sans"/>
                <a:cs typeface="Dreaming Outloud Sans"/>
                <a:sym typeface="Dreaming Outloud Sans"/>
              </a:rPr>
              <a:t>Nominate a person in the class to be the Apple pie (chemoattractant) </a:t>
            </a:r>
          </a:p>
          <a:p>
            <a:pPr marL="643096" lvl="1" indent="-321548" algn="l">
              <a:lnSpc>
                <a:spcPts val="4170"/>
              </a:lnSpc>
              <a:buAutoNum type="arabicPeriod"/>
            </a:pPr>
            <a:r>
              <a:rPr lang="en-US" sz="2978" dirty="0">
                <a:solidFill>
                  <a:srgbClr val="FFFFFF"/>
                </a:solidFill>
                <a:latin typeface="Dreaming Outloud Sans"/>
                <a:ea typeface="Dreaming Outloud Sans"/>
                <a:cs typeface="Dreaming Outloud Sans"/>
                <a:sym typeface="Dreaming Outloud Sans"/>
              </a:rPr>
              <a:t>Let the apple pie stand on one side of the classroom and the rest of the students stand randomly distributed on the other side. </a:t>
            </a:r>
          </a:p>
          <a:p>
            <a:pPr marL="643096" lvl="1" indent="-321548" algn="l">
              <a:lnSpc>
                <a:spcPts val="4170"/>
              </a:lnSpc>
              <a:buAutoNum type="arabicPeriod"/>
            </a:pPr>
            <a:r>
              <a:rPr lang="en-US" sz="2978" dirty="0">
                <a:solidFill>
                  <a:srgbClr val="FFFFFF"/>
                </a:solidFill>
                <a:latin typeface="Dreaming Outloud Sans"/>
                <a:ea typeface="Dreaming Outloud Sans"/>
                <a:cs typeface="Dreaming Outloud Sans"/>
                <a:sym typeface="Dreaming Outloud Sans"/>
              </a:rPr>
              <a:t>Start Running: When the teacher says "GO," walk straight for 5 steps.</a:t>
            </a:r>
          </a:p>
          <a:p>
            <a:pPr marL="643096" lvl="1" indent="-321548" algn="l">
              <a:lnSpc>
                <a:spcPts val="4170"/>
              </a:lnSpc>
              <a:buAutoNum type="arabicPeriod"/>
            </a:pPr>
            <a:r>
              <a:rPr lang="en-US" sz="2978" dirty="0">
                <a:solidFill>
                  <a:srgbClr val="FFFFFF"/>
                </a:solidFill>
                <a:latin typeface="Dreaming Outloud Sans"/>
                <a:ea typeface="Dreaming Outloud Sans"/>
                <a:cs typeface="Dreaming Outloud Sans"/>
                <a:sym typeface="Dreaming Outloud Sans"/>
              </a:rPr>
              <a:t>Tumble: Stop and spin on the spot 5 times with your eyes closed.</a:t>
            </a:r>
          </a:p>
          <a:p>
            <a:pPr marL="643096" lvl="1" indent="-321548" algn="l">
              <a:lnSpc>
                <a:spcPts val="4170"/>
              </a:lnSpc>
              <a:buAutoNum type="arabicPeriod"/>
            </a:pPr>
            <a:r>
              <a:rPr lang="en-US" sz="2978" dirty="0">
                <a:solidFill>
                  <a:srgbClr val="FFFFFF"/>
                </a:solidFill>
                <a:latin typeface="Dreaming Outloud Sans"/>
                <a:ea typeface="Dreaming Outloud Sans"/>
                <a:cs typeface="Dreaming Outloud Sans"/>
                <a:sym typeface="Dreaming Outloud Sans"/>
              </a:rPr>
              <a:t>Run Again: After spinning, walk straight for another 5 steps in the new random direction.</a:t>
            </a:r>
          </a:p>
          <a:p>
            <a:pPr marL="643096" lvl="1" indent="-321548" algn="l">
              <a:lnSpc>
                <a:spcPts val="4170"/>
              </a:lnSpc>
              <a:buAutoNum type="arabicPeriod"/>
            </a:pPr>
            <a:r>
              <a:rPr lang="en-US" sz="2978" dirty="0">
                <a:solidFill>
                  <a:srgbClr val="FFFFFF"/>
                </a:solidFill>
                <a:latin typeface="Dreaming Outloud Sans"/>
                <a:ea typeface="Dreaming Outloud Sans"/>
                <a:cs typeface="Dreaming Outloud Sans"/>
                <a:sym typeface="Dreaming Outloud Sans"/>
              </a:rPr>
              <a:t>Repeat: Continue this pattern (5 steps run, then spin) for a couple of minutes.</a:t>
            </a:r>
          </a:p>
          <a:p>
            <a:pPr marL="643096" lvl="1" indent="-321548" algn="l">
              <a:lnSpc>
                <a:spcPts val="4170"/>
              </a:lnSpc>
              <a:spcBef>
                <a:spcPct val="0"/>
              </a:spcBef>
              <a:buAutoNum type="arabicPeriod"/>
            </a:pPr>
            <a:r>
              <a:rPr lang="en-US" sz="2978" dirty="0">
                <a:solidFill>
                  <a:srgbClr val="FFFFFF"/>
                </a:solidFill>
                <a:latin typeface="Dreaming Outloud Sans"/>
                <a:ea typeface="Dreaming Outloud Sans"/>
                <a:cs typeface="Dreaming Outloud Sans"/>
                <a:sym typeface="Dreaming Outloud Sans"/>
              </a:rPr>
              <a:t>Are you close to the apple pie? How can you be closer to the apple pie when you run and spin? Remember, you cannot just go straight to the apple pie, you have to run and tumble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2004976" y="0"/>
            <a:ext cx="1899350" cy="2024501"/>
          </a:xfrm>
          <a:custGeom>
            <a:avLst/>
            <a:gdLst/>
            <a:ahLst/>
            <a:cxnLst/>
            <a:rect l="l" t="t" r="r" b="b"/>
            <a:pathLst>
              <a:path w="1899350" h="2024501">
                <a:moveTo>
                  <a:pt x="0" y="0"/>
                </a:moveTo>
                <a:lnTo>
                  <a:pt x="1899350" y="0"/>
                </a:lnTo>
                <a:lnTo>
                  <a:pt x="1899350" y="2024501"/>
                </a:lnTo>
                <a:lnTo>
                  <a:pt x="0" y="20245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2312123" y="620430"/>
            <a:ext cx="780738" cy="278226"/>
          </a:xfrm>
          <a:custGeom>
            <a:avLst/>
            <a:gdLst/>
            <a:ahLst/>
            <a:cxnLst/>
            <a:rect l="l" t="t" r="r" b="b"/>
            <a:pathLst>
              <a:path w="780738" h="278226">
                <a:moveTo>
                  <a:pt x="0" y="0"/>
                </a:moveTo>
                <a:lnTo>
                  <a:pt x="780738" y="0"/>
                </a:lnTo>
                <a:lnTo>
                  <a:pt x="780738" y="278227"/>
                </a:lnTo>
                <a:lnTo>
                  <a:pt x="0" y="27822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5" name="Freeform 5"/>
          <p:cNvSpPr/>
          <p:nvPr/>
        </p:nvSpPr>
        <p:spPr>
          <a:xfrm>
            <a:off x="11269177" y="3907824"/>
            <a:ext cx="1471598" cy="820416"/>
          </a:xfrm>
          <a:custGeom>
            <a:avLst/>
            <a:gdLst/>
            <a:ahLst/>
            <a:cxnLst/>
            <a:rect l="l" t="t" r="r" b="b"/>
            <a:pathLst>
              <a:path w="1471598" h="820416">
                <a:moveTo>
                  <a:pt x="0" y="0"/>
                </a:moveTo>
                <a:lnTo>
                  <a:pt x="1471598" y="0"/>
                </a:lnTo>
                <a:lnTo>
                  <a:pt x="1471598" y="820416"/>
                </a:lnTo>
                <a:lnTo>
                  <a:pt x="0" y="820416"/>
                </a:lnTo>
                <a:lnTo>
                  <a:pt x="0" y="0"/>
                </a:lnTo>
                <a:close/>
              </a:path>
            </a:pathLst>
          </a:custGeom>
          <a:blipFill>
            <a:blip r:embed="rId8"/>
            <a:stretch>
              <a:fillRect/>
            </a:stretch>
          </a:blipFill>
        </p:spPr>
        <p:txBody>
          <a:bodyPr/>
          <a:lstStyle/>
          <a:p>
            <a:endParaRPr lang="en-GB"/>
          </a:p>
        </p:txBody>
      </p:sp>
      <p:sp>
        <p:nvSpPr>
          <p:cNvPr id="6" name="Freeform 6"/>
          <p:cNvSpPr/>
          <p:nvPr/>
        </p:nvSpPr>
        <p:spPr>
          <a:xfrm flipH="1">
            <a:off x="10078924" y="4929605"/>
            <a:ext cx="732440" cy="1231932"/>
          </a:xfrm>
          <a:custGeom>
            <a:avLst/>
            <a:gdLst/>
            <a:ahLst/>
            <a:cxnLst/>
            <a:rect l="l" t="t" r="r" b="b"/>
            <a:pathLst>
              <a:path w="732440" h="1231932">
                <a:moveTo>
                  <a:pt x="732439" y="0"/>
                </a:moveTo>
                <a:lnTo>
                  <a:pt x="0" y="0"/>
                </a:lnTo>
                <a:lnTo>
                  <a:pt x="0" y="1231933"/>
                </a:lnTo>
                <a:lnTo>
                  <a:pt x="732439" y="1231933"/>
                </a:lnTo>
                <a:lnTo>
                  <a:pt x="732439"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7" name="TextBox 7"/>
          <p:cNvSpPr txBox="1"/>
          <p:nvPr/>
        </p:nvSpPr>
        <p:spPr>
          <a:xfrm>
            <a:off x="166590" y="442850"/>
            <a:ext cx="13737736" cy="1730987"/>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CHEMOTAXIS ACTIVITY</a:t>
            </a:r>
          </a:p>
          <a:p>
            <a:pPr algn="l">
              <a:lnSpc>
                <a:spcPts val="4119"/>
              </a:lnSpc>
            </a:pPr>
            <a:r>
              <a:rPr lang="en-US" sz="3999">
                <a:solidFill>
                  <a:srgbClr val="FFFFFF"/>
                </a:solidFill>
                <a:latin typeface="Funtastic"/>
                <a:ea typeface="Funtastic"/>
                <a:cs typeface="Funtastic"/>
                <a:sym typeface="Funtastic"/>
              </a:rPr>
              <a:t>  2. RANDOM BIASED WALK</a:t>
            </a:r>
          </a:p>
        </p:txBody>
      </p:sp>
      <p:sp>
        <p:nvSpPr>
          <p:cNvPr id="8" name="TextBox 8"/>
          <p:cNvSpPr txBox="1"/>
          <p:nvPr/>
        </p:nvSpPr>
        <p:spPr>
          <a:xfrm>
            <a:off x="166590" y="2295581"/>
            <a:ext cx="8977410" cy="7282087"/>
          </a:xfrm>
          <a:prstGeom prst="rect">
            <a:avLst/>
          </a:prstGeom>
        </p:spPr>
        <p:txBody>
          <a:bodyPr lIns="0" tIns="0" rIns="0" bIns="0" rtlCol="0" anchor="t">
            <a:spAutoFit/>
          </a:bodyPr>
          <a:lstStyle/>
          <a:p>
            <a:pPr algn="l">
              <a:lnSpc>
                <a:spcPts val="4450"/>
              </a:lnSpc>
            </a:pPr>
            <a:r>
              <a:rPr lang="en-US" sz="3178">
                <a:solidFill>
                  <a:srgbClr val="FFFFFF"/>
                </a:solidFill>
                <a:latin typeface="Dreaming Outloud Sans"/>
                <a:ea typeface="Dreaming Outloud Sans"/>
                <a:cs typeface="Dreaming Outloud Sans"/>
                <a:sym typeface="Dreaming Outloud Sans"/>
              </a:rPr>
              <a:t>Now we are going to switch up the rules to make it a random biased walk</a:t>
            </a:r>
          </a:p>
          <a:p>
            <a:pPr algn="l">
              <a:lnSpc>
                <a:spcPts val="4450"/>
              </a:lnSpc>
            </a:pPr>
            <a:r>
              <a:rPr lang="en-US" sz="3178">
                <a:solidFill>
                  <a:srgbClr val="FFFFFF"/>
                </a:solidFill>
                <a:latin typeface="Dreaming Outloud Sans"/>
                <a:ea typeface="Dreaming Outloud Sans"/>
                <a:cs typeface="Dreaming Outloud Sans"/>
                <a:sym typeface="Dreaming Outloud Sans"/>
              </a:rPr>
              <a:t>Running and Tumbling:</a:t>
            </a:r>
          </a:p>
          <a:p>
            <a:pPr marL="686275" lvl="1" indent="-343138" algn="l">
              <a:lnSpc>
                <a:spcPts val="4450"/>
              </a:lnSpc>
              <a:buFont typeface="Arial"/>
              <a:buChar char="•"/>
            </a:pPr>
            <a:r>
              <a:rPr lang="en-US" sz="3178" u="sng">
                <a:solidFill>
                  <a:srgbClr val="FFFFFF"/>
                </a:solidFill>
                <a:latin typeface="Dreaming Outloud Sans"/>
                <a:ea typeface="Dreaming Outloud Sans"/>
                <a:cs typeface="Dreaming Outloud Sans"/>
                <a:sym typeface="Dreaming Outloud Sans"/>
              </a:rPr>
              <a:t>Facing</a:t>
            </a:r>
            <a:r>
              <a:rPr lang="en-US" sz="3178">
                <a:solidFill>
                  <a:srgbClr val="FFFFFF"/>
                </a:solidFill>
                <a:latin typeface="Dreaming Outloud Sans"/>
                <a:ea typeface="Dreaming Outloud Sans"/>
                <a:cs typeface="Dreaming Outloud Sans"/>
                <a:sym typeface="Dreaming Outloud Sans"/>
              </a:rPr>
              <a:t> the Apple Pie: If you're facing the apple pie, run for 10 steps.</a:t>
            </a:r>
          </a:p>
          <a:p>
            <a:pPr marL="686275" lvl="1" indent="-343138" algn="l">
              <a:lnSpc>
                <a:spcPts val="4450"/>
              </a:lnSpc>
              <a:buFont typeface="Arial"/>
              <a:buChar char="•"/>
            </a:pPr>
            <a:r>
              <a:rPr lang="en-US" sz="3178" u="sng">
                <a:solidFill>
                  <a:srgbClr val="FFFFFF"/>
                </a:solidFill>
                <a:latin typeface="Dreaming Outloud Sans"/>
                <a:ea typeface="Dreaming Outloud Sans"/>
                <a:cs typeface="Dreaming Outloud Sans"/>
                <a:sym typeface="Dreaming Outloud Sans"/>
              </a:rPr>
              <a:t>Opposite</a:t>
            </a:r>
            <a:r>
              <a:rPr lang="en-US" sz="3178">
                <a:solidFill>
                  <a:srgbClr val="FFFFFF"/>
                </a:solidFill>
                <a:latin typeface="Dreaming Outloud Sans"/>
                <a:ea typeface="Dreaming Outloud Sans"/>
                <a:cs typeface="Dreaming Outloud Sans"/>
                <a:sym typeface="Dreaming Outloud Sans"/>
              </a:rPr>
              <a:t> Direction: If you're facing away from the apple pie, run for 2 steps.</a:t>
            </a:r>
          </a:p>
          <a:p>
            <a:pPr marL="686275" lvl="1" indent="-343138" algn="l">
              <a:lnSpc>
                <a:spcPts val="4450"/>
              </a:lnSpc>
              <a:buFont typeface="Arial"/>
              <a:buChar char="•"/>
            </a:pPr>
            <a:r>
              <a:rPr lang="en-US" sz="3178" u="sng">
                <a:solidFill>
                  <a:srgbClr val="FFFFFF"/>
                </a:solidFill>
                <a:latin typeface="Dreaming Outloud Sans"/>
                <a:ea typeface="Dreaming Outloud Sans"/>
                <a:cs typeface="Dreaming Outloud Sans"/>
                <a:sym typeface="Dreaming Outloud Sans"/>
              </a:rPr>
              <a:t>Perpendicular</a:t>
            </a:r>
            <a:r>
              <a:rPr lang="en-US" sz="3178">
                <a:solidFill>
                  <a:srgbClr val="FFFFFF"/>
                </a:solidFill>
                <a:latin typeface="Dreaming Outloud Sans"/>
                <a:ea typeface="Dreaming Outloud Sans"/>
                <a:cs typeface="Dreaming Outloud Sans"/>
                <a:sym typeface="Dreaming Outloud Sans"/>
              </a:rPr>
              <a:t> Direction: If you're facing sideways to the apple pie, run for 5 steps.</a:t>
            </a:r>
          </a:p>
          <a:p>
            <a:pPr marL="686275" lvl="1" indent="-343138" algn="l">
              <a:lnSpc>
                <a:spcPts val="4450"/>
              </a:lnSpc>
              <a:buFont typeface="Arial"/>
              <a:buChar char="•"/>
            </a:pPr>
            <a:r>
              <a:rPr lang="en-US" sz="3178">
                <a:solidFill>
                  <a:srgbClr val="FFFFFF"/>
                </a:solidFill>
                <a:latin typeface="Dreaming Outloud Sans"/>
                <a:ea typeface="Dreaming Outloud Sans"/>
                <a:cs typeface="Dreaming Outloud Sans"/>
                <a:sym typeface="Dreaming Outloud Sans"/>
              </a:rPr>
              <a:t>After each run, tumble (spin around).</a:t>
            </a:r>
          </a:p>
          <a:p>
            <a:pPr marL="686275" lvl="1" indent="-343138" algn="l">
              <a:lnSpc>
                <a:spcPts val="4450"/>
              </a:lnSpc>
              <a:buFont typeface="Arial"/>
              <a:buChar char="•"/>
            </a:pPr>
            <a:r>
              <a:rPr lang="en-US" sz="3178">
                <a:solidFill>
                  <a:srgbClr val="FFFFFF"/>
                </a:solidFill>
                <a:latin typeface="Dreaming Outloud Sans"/>
                <a:ea typeface="Dreaming Outloud Sans"/>
                <a:cs typeface="Dreaming Outloud Sans"/>
                <a:sym typeface="Dreaming Outloud Sans"/>
              </a:rPr>
              <a:t>Repeat the Process</a:t>
            </a:r>
          </a:p>
          <a:p>
            <a:pPr algn="l">
              <a:lnSpc>
                <a:spcPts val="4450"/>
              </a:lnSpc>
            </a:pPr>
            <a:r>
              <a:rPr lang="en-US" sz="3178">
                <a:solidFill>
                  <a:srgbClr val="FFFFFF"/>
                </a:solidFill>
                <a:latin typeface="Dreaming Outloud Sans"/>
                <a:ea typeface="Dreaming Outloud Sans"/>
                <a:cs typeface="Dreaming Outloud Sans"/>
                <a:sym typeface="Dreaming Outloud Sans"/>
              </a:rPr>
              <a:t>Are you closer to the apple pie? </a:t>
            </a:r>
          </a:p>
          <a:p>
            <a:pPr algn="l">
              <a:lnSpc>
                <a:spcPts val="4450"/>
              </a:lnSpc>
              <a:spcBef>
                <a:spcPct val="0"/>
              </a:spcBef>
            </a:pPr>
            <a:endParaRPr lang="en-US" sz="3178">
              <a:solidFill>
                <a:srgbClr val="FFFFFF"/>
              </a:solidFill>
              <a:latin typeface="Dreaming Outloud Sans"/>
              <a:ea typeface="Dreaming Outloud Sans"/>
              <a:cs typeface="Dreaming Outloud Sans"/>
              <a:sym typeface="Dreaming Outloud Sans"/>
            </a:endParaRPr>
          </a:p>
        </p:txBody>
      </p:sp>
      <p:sp>
        <p:nvSpPr>
          <p:cNvPr id="9" name="Freeform 9"/>
          <p:cNvSpPr/>
          <p:nvPr/>
        </p:nvSpPr>
        <p:spPr>
          <a:xfrm>
            <a:off x="11269177" y="5341122"/>
            <a:ext cx="1471598" cy="820416"/>
          </a:xfrm>
          <a:custGeom>
            <a:avLst/>
            <a:gdLst/>
            <a:ahLst/>
            <a:cxnLst/>
            <a:rect l="l" t="t" r="r" b="b"/>
            <a:pathLst>
              <a:path w="1471598" h="820416">
                <a:moveTo>
                  <a:pt x="0" y="0"/>
                </a:moveTo>
                <a:lnTo>
                  <a:pt x="1471598" y="0"/>
                </a:lnTo>
                <a:lnTo>
                  <a:pt x="1471598" y="820416"/>
                </a:lnTo>
                <a:lnTo>
                  <a:pt x="0" y="820416"/>
                </a:lnTo>
                <a:lnTo>
                  <a:pt x="0" y="0"/>
                </a:lnTo>
                <a:close/>
              </a:path>
            </a:pathLst>
          </a:custGeom>
          <a:blipFill>
            <a:blip r:embed="rId8"/>
            <a:stretch>
              <a:fillRect/>
            </a:stretch>
          </a:blipFill>
        </p:spPr>
        <p:txBody>
          <a:bodyPr/>
          <a:lstStyle/>
          <a:p>
            <a:endParaRPr lang="en-GB"/>
          </a:p>
        </p:txBody>
      </p:sp>
      <p:sp>
        <p:nvSpPr>
          <p:cNvPr id="10" name="Freeform 10"/>
          <p:cNvSpPr/>
          <p:nvPr/>
        </p:nvSpPr>
        <p:spPr>
          <a:xfrm>
            <a:off x="10078924" y="3496308"/>
            <a:ext cx="732440" cy="1231932"/>
          </a:xfrm>
          <a:custGeom>
            <a:avLst/>
            <a:gdLst/>
            <a:ahLst/>
            <a:cxnLst/>
            <a:rect l="l" t="t" r="r" b="b"/>
            <a:pathLst>
              <a:path w="732440" h="1231932">
                <a:moveTo>
                  <a:pt x="0" y="0"/>
                </a:moveTo>
                <a:lnTo>
                  <a:pt x="732439" y="0"/>
                </a:lnTo>
                <a:lnTo>
                  <a:pt x="732439" y="1231932"/>
                </a:lnTo>
                <a:lnTo>
                  <a:pt x="0" y="1231932"/>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p>
        </p:txBody>
      </p:sp>
      <p:sp>
        <p:nvSpPr>
          <p:cNvPr id="11" name="Freeform 11"/>
          <p:cNvSpPr/>
          <p:nvPr/>
        </p:nvSpPr>
        <p:spPr>
          <a:xfrm>
            <a:off x="11269177" y="6982577"/>
            <a:ext cx="1471598" cy="820416"/>
          </a:xfrm>
          <a:custGeom>
            <a:avLst/>
            <a:gdLst/>
            <a:ahLst/>
            <a:cxnLst/>
            <a:rect l="l" t="t" r="r" b="b"/>
            <a:pathLst>
              <a:path w="1471598" h="820416">
                <a:moveTo>
                  <a:pt x="0" y="0"/>
                </a:moveTo>
                <a:lnTo>
                  <a:pt x="1471598" y="0"/>
                </a:lnTo>
                <a:lnTo>
                  <a:pt x="1471598" y="820416"/>
                </a:lnTo>
                <a:lnTo>
                  <a:pt x="0" y="820416"/>
                </a:lnTo>
                <a:lnTo>
                  <a:pt x="0" y="0"/>
                </a:lnTo>
                <a:close/>
              </a:path>
            </a:pathLst>
          </a:custGeom>
          <a:blipFill>
            <a:blip r:embed="rId8"/>
            <a:stretch>
              <a:fillRect/>
            </a:stretch>
          </a:blipFill>
        </p:spPr>
        <p:txBody>
          <a:bodyPr/>
          <a:lstStyle/>
          <a:p>
            <a:endParaRPr lang="en-GB"/>
          </a:p>
        </p:txBody>
      </p:sp>
      <p:sp>
        <p:nvSpPr>
          <p:cNvPr id="12" name="Freeform 12"/>
          <p:cNvSpPr/>
          <p:nvPr/>
        </p:nvSpPr>
        <p:spPr>
          <a:xfrm>
            <a:off x="10171619" y="6559699"/>
            <a:ext cx="547049" cy="1243294"/>
          </a:xfrm>
          <a:custGeom>
            <a:avLst/>
            <a:gdLst/>
            <a:ahLst/>
            <a:cxnLst/>
            <a:rect l="l" t="t" r="r" b="b"/>
            <a:pathLst>
              <a:path w="547049" h="1243294">
                <a:moveTo>
                  <a:pt x="0" y="0"/>
                </a:moveTo>
                <a:lnTo>
                  <a:pt x="547049" y="0"/>
                </a:lnTo>
                <a:lnTo>
                  <a:pt x="547049" y="1243294"/>
                </a:lnTo>
                <a:lnTo>
                  <a:pt x="0" y="1243294"/>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GB"/>
          </a:p>
        </p:txBody>
      </p:sp>
      <p:sp>
        <p:nvSpPr>
          <p:cNvPr id="13" name="TextBox 13"/>
          <p:cNvSpPr txBox="1"/>
          <p:nvPr/>
        </p:nvSpPr>
        <p:spPr>
          <a:xfrm>
            <a:off x="12441343" y="2569576"/>
            <a:ext cx="1026616" cy="1261064"/>
          </a:xfrm>
          <a:prstGeom prst="rect">
            <a:avLst/>
          </a:prstGeom>
        </p:spPr>
        <p:txBody>
          <a:bodyPr lIns="0" tIns="0" rIns="0" bIns="0" rtlCol="0" anchor="t">
            <a:spAutoFit/>
          </a:bodyPr>
          <a:lstStyle/>
          <a:p>
            <a:pPr algn="ctr">
              <a:lnSpc>
                <a:spcPts val="8358"/>
              </a:lnSpc>
              <a:spcBef>
                <a:spcPct val="0"/>
              </a:spcBef>
            </a:pPr>
            <a:r>
              <a:rPr lang="en-US" sz="8115">
                <a:solidFill>
                  <a:srgbClr val="FFFFFF"/>
                </a:solidFill>
                <a:latin typeface="Funtastic"/>
                <a:ea typeface="Funtastic"/>
                <a:cs typeface="Funtastic"/>
                <a:sym typeface="Funtastic"/>
              </a:rPr>
              <a:t>10</a:t>
            </a:r>
          </a:p>
        </p:txBody>
      </p:sp>
      <p:sp>
        <p:nvSpPr>
          <p:cNvPr id="14" name="TextBox 14"/>
          <p:cNvSpPr txBox="1"/>
          <p:nvPr/>
        </p:nvSpPr>
        <p:spPr>
          <a:xfrm>
            <a:off x="12896906" y="4490265"/>
            <a:ext cx="571054" cy="1261064"/>
          </a:xfrm>
          <a:prstGeom prst="rect">
            <a:avLst/>
          </a:prstGeom>
        </p:spPr>
        <p:txBody>
          <a:bodyPr lIns="0" tIns="0" rIns="0" bIns="0" rtlCol="0" anchor="t">
            <a:spAutoFit/>
          </a:bodyPr>
          <a:lstStyle/>
          <a:p>
            <a:pPr algn="ctr">
              <a:lnSpc>
                <a:spcPts val="8358"/>
              </a:lnSpc>
              <a:spcBef>
                <a:spcPct val="0"/>
              </a:spcBef>
            </a:pPr>
            <a:r>
              <a:rPr lang="en-US" sz="8115">
                <a:solidFill>
                  <a:srgbClr val="FFFFFF"/>
                </a:solidFill>
                <a:latin typeface="Funtastic"/>
                <a:ea typeface="Funtastic"/>
                <a:cs typeface="Funtastic"/>
                <a:sym typeface="Funtastic"/>
              </a:rPr>
              <a:t>2</a:t>
            </a:r>
          </a:p>
        </p:txBody>
      </p:sp>
      <p:sp>
        <p:nvSpPr>
          <p:cNvPr id="15" name="TextBox 15"/>
          <p:cNvSpPr txBox="1"/>
          <p:nvPr/>
        </p:nvSpPr>
        <p:spPr>
          <a:xfrm>
            <a:off x="12803516" y="6294255"/>
            <a:ext cx="605135" cy="1261064"/>
          </a:xfrm>
          <a:prstGeom prst="rect">
            <a:avLst/>
          </a:prstGeom>
        </p:spPr>
        <p:txBody>
          <a:bodyPr lIns="0" tIns="0" rIns="0" bIns="0" rtlCol="0" anchor="t">
            <a:spAutoFit/>
          </a:bodyPr>
          <a:lstStyle/>
          <a:p>
            <a:pPr algn="ctr">
              <a:lnSpc>
                <a:spcPts val="8358"/>
              </a:lnSpc>
              <a:spcBef>
                <a:spcPct val="0"/>
              </a:spcBef>
            </a:pPr>
            <a:r>
              <a:rPr lang="en-US" sz="8115">
                <a:solidFill>
                  <a:srgbClr val="FFFFFF"/>
                </a:solidFill>
                <a:latin typeface="Funtastic"/>
                <a:ea typeface="Funtastic"/>
                <a:cs typeface="Funtastic"/>
                <a:sym typeface="Funtastic"/>
              </a:rPr>
              <a:t>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2004976" y="0"/>
            <a:ext cx="1899350" cy="2024501"/>
          </a:xfrm>
          <a:custGeom>
            <a:avLst/>
            <a:gdLst/>
            <a:ahLst/>
            <a:cxnLst/>
            <a:rect l="l" t="t" r="r" b="b"/>
            <a:pathLst>
              <a:path w="1899350" h="2024501">
                <a:moveTo>
                  <a:pt x="0" y="0"/>
                </a:moveTo>
                <a:lnTo>
                  <a:pt x="1899350" y="0"/>
                </a:lnTo>
                <a:lnTo>
                  <a:pt x="1899350" y="2024501"/>
                </a:lnTo>
                <a:lnTo>
                  <a:pt x="0" y="20245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2312123" y="620430"/>
            <a:ext cx="780738" cy="278226"/>
          </a:xfrm>
          <a:custGeom>
            <a:avLst/>
            <a:gdLst/>
            <a:ahLst/>
            <a:cxnLst/>
            <a:rect l="l" t="t" r="r" b="b"/>
            <a:pathLst>
              <a:path w="780738" h="278226">
                <a:moveTo>
                  <a:pt x="0" y="0"/>
                </a:moveTo>
                <a:lnTo>
                  <a:pt x="780738" y="0"/>
                </a:lnTo>
                <a:lnTo>
                  <a:pt x="780738" y="278227"/>
                </a:lnTo>
                <a:lnTo>
                  <a:pt x="0" y="27822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5" name="TextBox 5"/>
          <p:cNvSpPr txBox="1"/>
          <p:nvPr/>
        </p:nvSpPr>
        <p:spPr>
          <a:xfrm>
            <a:off x="166590" y="442850"/>
            <a:ext cx="13737736" cy="1751287"/>
          </a:xfrm>
          <a:prstGeom prst="rect">
            <a:avLst/>
          </a:prstGeom>
        </p:spPr>
        <p:txBody>
          <a:bodyPr lIns="0" tIns="0" rIns="0" bIns="0" rtlCol="0" anchor="t">
            <a:spAutoFit/>
          </a:bodyPr>
          <a:lstStyle/>
          <a:p>
            <a:pPr algn="l">
              <a:lnSpc>
                <a:spcPts val="8358"/>
              </a:lnSpc>
            </a:pPr>
            <a:r>
              <a:rPr lang="en-US" sz="8115">
                <a:solidFill>
                  <a:srgbClr val="FFFFFF"/>
                </a:solidFill>
                <a:latin typeface="Funtastic"/>
                <a:ea typeface="Funtastic"/>
                <a:cs typeface="Funtastic"/>
                <a:sym typeface="Funtastic"/>
              </a:rPr>
              <a:t>CHEMOTAXIS ACTIVITY</a:t>
            </a:r>
          </a:p>
          <a:p>
            <a:pPr algn="l">
              <a:lnSpc>
                <a:spcPts val="4239"/>
              </a:lnSpc>
            </a:pPr>
            <a:r>
              <a:rPr lang="en-US" sz="4115">
                <a:solidFill>
                  <a:srgbClr val="FFFFFF"/>
                </a:solidFill>
                <a:latin typeface="Funtastic"/>
                <a:ea typeface="Funtastic"/>
                <a:cs typeface="Funtastic"/>
                <a:sym typeface="Funtastic"/>
              </a:rPr>
              <a:t>CONCLUSION</a:t>
            </a:r>
          </a:p>
        </p:txBody>
      </p:sp>
      <p:sp>
        <p:nvSpPr>
          <p:cNvPr id="6" name="TextBox 6"/>
          <p:cNvSpPr txBox="1"/>
          <p:nvPr/>
        </p:nvSpPr>
        <p:spPr>
          <a:xfrm>
            <a:off x="166590" y="3374805"/>
            <a:ext cx="11838386" cy="4637947"/>
          </a:xfrm>
          <a:prstGeom prst="rect">
            <a:avLst/>
          </a:prstGeom>
        </p:spPr>
        <p:txBody>
          <a:bodyPr lIns="0" tIns="0" rIns="0" bIns="0" rtlCol="0" anchor="t">
            <a:spAutoFit/>
          </a:bodyPr>
          <a:lstStyle/>
          <a:p>
            <a:pPr marL="815812" lvl="1" indent="-407906" algn="l">
              <a:lnSpc>
                <a:spcPts val="5290"/>
              </a:lnSpc>
              <a:buFont typeface="Arial"/>
              <a:buChar char="•"/>
            </a:pPr>
            <a:r>
              <a:rPr lang="en-US" sz="3778">
                <a:solidFill>
                  <a:srgbClr val="FFFFFF"/>
                </a:solidFill>
                <a:latin typeface="Dreaming Outloud Sans"/>
                <a:ea typeface="Dreaming Outloud Sans"/>
                <a:cs typeface="Dreaming Outloud Sans"/>
                <a:sym typeface="Dreaming Outloud Sans"/>
              </a:rPr>
              <a:t>Bacteria cannot just run in a straight line to the chemoattractant         , they need to tumble in the running process</a:t>
            </a:r>
          </a:p>
          <a:p>
            <a:pPr marL="815812" lvl="1" indent="-407906" algn="l">
              <a:lnSpc>
                <a:spcPts val="5290"/>
              </a:lnSpc>
              <a:spcBef>
                <a:spcPct val="0"/>
              </a:spcBef>
              <a:buFont typeface="Arial"/>
              <a:buChar char="•"/>
            </a:pPr>
            <a:r>
              <a:rPr lang="en-US" sz="3778">
                <a:solidFill>
                  <a:srgbClr val="FFFFFF"/>
                </a:solidFill>
                <a:latin typeface="Dreaming Outloud Sans"/>
                <a:ea typeface="Dreaming Outloud Sans"/>
                <a:cs typeface="Dreaming Outloud Sans"/>
                <a:sym typeface="Dreaming Outloud Sans"/>
              </a:rPr>
              <a:t>Bacteria can make their runs longer when they are facing the chemoattractant        to reach the apple pie quicker and their runs shorter when they are facing away from the chemoattractant </a:t>
            </a:r>
          </a:p>
        </p:txBody>
      </p:sp>
      <p:sp>
        <p:nvSpPr>
          <p:cNvPr id="7" name="Freeform 7"/>
          <p:cNvSpPr/>
          <p:nvPr/>
        </p:nvSpPr>
        <p:spPr>
          <a:xfrm>
            <a:off x="4691956" y="4143940"/>
            <a:ext cx="927389" cy="517019"/>
          </a:xfrm>
          <a:custGeom>
            <a:avLst/>
            <a:gdLst/>
            <a:ahLst/>
            <a:cxnLst/>
            <a:rect l="l" t="t" r="r" b="b"/>
            <a:pathLst>
              <a:path w="927389" h="517019">
                <a:moveTo>
                  <a:pt x="0" y="0"/>
                </a:moveTo>
                <a:lnTo>
                  <a:pt x="927389" y="0"/>
                </a:lnTo>
                <a:lnTo>
                  <a:pt x="927389" y="517019"/>
                </a:lnTo>
                <a:lnTo>
                  <a:pt x="0" y="517019"/>
                </a:lnTo>
                <a:lnTo>
                  <a:pt x="0" y="0"/>
                </a:lnTo>
                <a:close/>
              </a:path>
            </a:pathLst>
          </a:custGeom>
          <a:blipFill>
            <a:blip r:embed="rId8"/>
            <a:stretch>
              <a:fillRect/>
            </a:stretch>
          </a:blipFill>
        </p:spPr>
        <p:txBody>
          <a:bodyPr/>
          <a:lstStyle/>
          <a:p>
            <a:endParaRPr lang="en-GB"/>
          </a:p>
        </p:txBody>
      </p:sp>
      <p:sp>
        <p:nvSpPr>
          <p:cNvPr id="8" name="Freeform 8"/>
          <p:cNvSpPr/>
          <p:nvPr/>
        </p:nvSpPr>
        <p:spPr>
          <a:xfrm>
            <a:off x="6866398" y="6162841"/>
            <a:ext cx="927389" cy="517019"/>
          </a:xfrm>
          <a:custGeom>
            <a:avLst/>
            <a:gdLst/>
            <a:ahLst/>
            <a:cxnLst/>
            <a:rect l="l" t="t" r="r" b="b"/>
            <a:pathLst>
              <a:path w="927389" h="517019">
                <a:moveTo>
                  <a:pt x="0" y="0"/>
                </a:moveTo>
                <a:lnTo>
                  <a:pt x="927389" y="0"/>
                </a:lnTo>
                <a:lnTo>
                  <a:pt x="927389" y="517019"/>
                </a:lnTo>
                <a:lnTo>
                  <a:pt x="0" y="517019"/>
                </a:lnTo>
                <a:lnTo>
                  <a:pt x="0" y="0"/>
                </a:lnTo>
                <a:close/>
              </a:path>
            </a:pathLst>
          </a:custGeom>
          <a:blipFill>
            <a:blip r:embed="rId8"/>
            <a:stretch>
              <a:fillRect/>
            </a:stretch>
          </a:blipFill>
        </p:spPr>
        <p:txBody>
          <a:bodyPr/>
          <a:lstStyle/>
          <a:p>
            <a:endParaRPr lang="en-GB"/>
          </a:p>
        </p:txBody>
      </p:sp>
      <p:sp>
        <p:nvSpPr>
          <p:cNvPr id="9" name="Freeform 9"/>
          <p:cNvSpPr/>
          <p:nvPr/>
        </p:nvSpPr>
        <p:spPr>
          <a:xfrm>
            <a:off x="9144000" y="7495733"/>
            <a:ext cx="927389" cy="517019"/>
          </a:xfrm>
          <a:custGeom>
            <a:avLst/>
            <a:gdLst/>
            <a:ahLst/>
            <a:cxnLst/>
            <a:rect l="l" t="t" r="r" b="b"/>
            <a:pathLst>
              <a:path w="927389" h="517019">
                <a:moveTo>
                  <a:pt x="0" y="0"/>
                </a:moveTo>
                <a:lnTo>
                  <a:pt x="927389" y="0"/>
                </a:lnTo>
                <a:lnTo>
                  <a:pt x="927389" y="517019"/>
                </a:lnTo>
                <a:lnTo>
                  <a:pt x="0" y="517019"/>
                </a:lnTo>
                <a:lnTo>
                  <a:pt x="0" y="0"/>
                </a:lnTo>
                <a:close/>
              </a:path>
            </a:pathLst>
          </a:custGeom>
          <a:blipFill>
            <a:blip r:embed="rId8"/>
            <a:stretch>
              <a:fillRect/>
            </a:stretch>
          </a:blipFill>
        </p:spPr>
        <p:txBody>
          <a:bodyPr/>
          <a:lstStyle/>
          <a:p>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3904326" y="-348114"/>
            <a:ext cx="4173626" cy="10983227"/>
          </a:xfrm>
          <a:custGeom>
            <a:avLst/>
            <a:gdLst/>
            <a:ahLst/>
            <a:cxnLst/>
            <a:rect l="l" t="t" r="r" b="b"/>
            <a:pathLst>
              <a:path w="4173626" h="10983227">
                <a:moveTo>
                  <a:pt x="0" y="0"/>
                </a:moveTo>
                <a:lnTo>
                  <a:pt x="4173626" y="0"/>
                </a:lnTo>
                <a:lnTo>
                  <a:pt x="4173626" y="10983228"/>
                </a:lnTo>
                <a:lnTo>
                  <a:pt x="0" y="1098322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2004976" y="0"/>
            <a:ext cx="1899350" cy="2024501"/>
          </a:xfrm>
          <a:custGeom>
            <a:avLst/>
            <a:gdLst/>
            <a:ahLst/>
            <a:cxnLst/>
            <a:rect l="l" t="t" r="r" b="b"/>
            <a:pathLst>
              <a:path w="1899350" h="2024501">
                <a:moveTo>
                  <a:pt x="0" y="0"/>
                </a:moveTo>
                <a:lnTo>
                  <a:pt x="1899350" y="0"/>
                </a:lnTo>
                <a:lnTo>
                  <a:pt x="1899350" y="2024501"/>
                </a:lnTo>
                <a:lnTo>
                  <a:pt x="0" y="20245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4" name="Freeform 4"/>
          <p:cNvSpPr/>
          <p:nvPr/>
        </p:nvSpPr>
        <p:spPr>
          <a:xfrm rot="-1964273">
            <a:off x="12312123" y="620430"/>
            <a:ext cx="780738" cy="278226"/>
          </a:xfrm>
          <a:custGeom>
            <a:avLst/>
            <a:gdLst/>
            <a:ahLst/>
            <a:cxnLst/>
            <a:rect l="l" t="t" r="r" b="b"/>
            <a:pathLst>
              <a:path w="780738" h="278226">
                <a:moveTo>
                  <a:pt x="0" y="0"/>
                </a:moveTo>
                <a:lnTo>
                  <a:pt x="780738" y="0"/>
                </a:lnTo>
                <a:lnTo>
                  <a:pt x="780738" y="278227"/>
                </a:lnTo>
                <a:lnTo>
                  <a:pt x="0" y="27822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5" name="TextBox 5"/>
          <p:cNvSpPr txBox="1"/>
          <p:nvPr/>
        </p:nvSpPr>
        <p:spPr>
          <a:xfrm>
            <a:off x="166590" y="730968"/>
            <a:ext cx="13737736" cy="972397"/>
          </a:xfrm>
          <a:prstGeom prst="rect">
            <a:avLst/>
          </a:prstGeom>
        </p:spPr>
        <p:txBody>
          <a:bodyPr lIns="0" tIns="0" rIns="0" bIns="0" rtlCol="0" anchor="t">
            <a:spAutoFit/>
          </a:bodyPr>
          <a:lstStyle/>
          <a:p>
            <a:pPr algn="l">
              <a:lnSpc>
                <a:spcPts val="6402"/>
              </a:lnSpc>
            </a:pPr>
            <a:r>
              <a:rPr lang="en-US" sz="6215">
                <a:solidFill>
                  <a:srgbClr val="FFFFFF"/>
                </a:solidFill>
                <a:latin typeface="Funtastic"/>
                <a:ea typeface="Funtastic"/>
                <a:cs typeface="Funtastic"/>
                <a:sym typeface="Funtastic"/>
              </a:rPr>
              <a:t>ETHICS OF GENETIC ENGINEERING</a:t>
            </a:r>
          </a:p>
        </p:txBody>
      </p:sp>
      <p:sp>
        <p:nvSpPr>
          <p:cNvPr id="6" name="TextBox 6"/>
          <p:cNvSpPr txBox="1"/>
          <p:nvPr/>
        </p:nvSpPr>
        <p:spPr>
          <a:xfrm>
            <a:off x="731801" y="3791314"/>
            <a:ext cx="11838386" cy="2637697"/>
          </a:xfrm>
          <a:prstGeom prst="rect">
            <a:avLst/>
          </a:prstGeom>
        </p:spPr>
        <p:txBody>
          <a:bodyPr lIns="0" tIns="0" rIns="0" bIns="0" rtlCol="0" anchor="t">
            <a:spAutoFit/>
          </a:bodyPr>
          <a:lstStyle/>
          <a:p>
            <a:pPr marL="815812" lvl="1" indent="-407906" algn="l">
              <a:lnSpc>
                <a:spcPts val="5290"/>
              </a:lnSpc>
              <a:buFont typeface="Arial"/>
              <a:buChar char="•"/>
            </a:pPr>
            <a:r>
              <a:rPr lang="en-US" sz="3778">
                <a:solidFill>
                  <a:srgbClr val="FFFFFF"/>
                </a:solidFill>
                <a:latin typeface="Dreaming Outloud Sans"/>
                <a:ea typeface="Dreaming Outloud Sans"/>
                <a:cs typeface="Dreaming Outloud Sans"/>
                <a:sym typeface="Dreaming Outloud Sans"/>
              </a:rPr>
              <a:t>Divide the class into two groups</a:t>
            </a:r>
          </a:p>
          <a:p>
            <a:pPr marL="815812" lvl="1" indent="-407906" algn="l">
              <a:lnSpc>
                <a:spcPts val="5290"/>
              </a:lnSpc>
              <a:buFont typeface="Arial"/>
              <a:buChar char="•"/>
            </a:pPr>
            <a:r>
              <a:rPr lang="en-US" sz="3778">
                <a:solidFill>
                  <a:srgbClr val="FFFFFF"/>
                </a:solidFill>
                <a:latin typeface="Dreaming Outloud Sans"/>
                <a:ea typeface="Dreaming Outloud Sans"/>
                <a:cs typeface="Dreaming Outloud Sans"/>
                <a:sym typeface="Dreaming Outloud Sans"/>
              </a:rPr>
              <a:t>One group for genetic engineering</a:t>
            </a:r>
          </a:p>
          <a:p>
            <a:pPr marL="815812" lvl="1" indent="-407906" algn="l">
              <a:lnSpc>
                <a:spcPts val="5290"/>
              </a:lnSpc>
              <a:buFont typeface="Arial"/>
              <a:buChar char="•"/>
            </a:pPr>
            <a:r>
              <a:rPr lang="en-US" sz="3778">
                <a:solidFill>
                  <a:srgbClr val="FFFFFF"/>
                </a:solidFill>
                <a:latin typeface="Dreaming Outloud Sans"/>
                <a:ea typeface="Dreaming Outloud Sans"/>
                <a:cs typeface="Dreaming Outloud Sans"/>
                <a:sym typeface="Dreaming Outloud Sans"/>
              </a:rPr>
              <a:t>One group against genetic engineering </a:t>
            </a:r>
          </a:p>
          <a:p>
            <a:pPr marL="815812" lvl="1" indent="-407906" algn="l">
              <a:lnSpc>
                <a:spcPts val="5290"/>
              </a:lnSpc>
              <a:spcBef>
                <a:spcPct val="0"/>
              </a:spcBef>
              <a:buFont typeface="Arial"/>
              <a:buChar char="•"/>
            </a:pPr>
            <a:r>
              <a:rPr lang="en-US" sz="3778">
                <a:solidFill>
                  <a:srgbClr val="FFFFFF"/>
                </a:solidFill>
                <a:latin typeface="Dreaming Outloud Sans"/>
                <a:ea typeface="Dreaming Outloud Sans"/>
                <a:cs typeface="Dreaming Outloud Sans"/>
                <a:sym typeface="Dreaming Outloud Sans"/>
              </a:rPr>
              <a:t>Debate!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Freeform 2"/>
          <p:cNvSpPr/>
          <p:nvPr/>
        </p:nvSpPr>
        <p:spPr>
          <a:xfrm>
            <a:off x="10575357" y="1758483"/>
            <a:ext cx="7097715" cy="7097715"/>
          </a:xfrm>
          <a:custGeom>
            <a:avLst/>
            <a:gdLst/>
            <a:ahLst/>
            <a:cxnLst/>
            <a:rect l="l" t="t" r="r" b="b"/>
            <a:pathLst>
              <a:path w="7097715" h="7097715">
                <a:moveTo>
                  <a:pt x="0" y="0"/>
                </a:moveTo>
                <a:lnTo>
                  <a:pt x="7097715" y="0"/>
                </a:lnTo>
                <a:lnTo>
                  <a:pt x="7097715" y="7097715"/>
                </a:lnTo>
                <a:lnTo>
                  <a:pt x="0" y="7097715"/>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a:off x="442514" y="2140696"/>
            <a:ext cx="8103637" cy="7510780"/>
            <a:chOff x="0" y="0"/>
            <a:chExt cx="2134291" cy="1978148"/>
          </a:xfrm>
        </p:grpSpPr>
        <p:sp>
          <p:nvSpPr>
            <p:cNvPr id="4" name="Freeform 4"/>
            <p:cNvSpPr/>
            <p:nvPr/>
          </p:nvSpPr>
          <p:spPr>
            <a:xfrm>
              <a:off x="0" y="0"/>
              <a:ext cx="2134291" cy="1978148"/>
            </a:xfrm>
            <a:custGeom>
              <a:avLst/>
              <a:gdLst/>
              <a:ahLst/>
              <a:cxnLst/>
              <a:rect l="l" t="t" r="r" b="b"/>
              <a:pathLst>
                <a:path w="2134291" h="1978148">
                  <a:moveTo>
                    <a:pt x="48724" y="0"/>
                  </a:moveTo>
                  <a:lnTo>
                    <a:pt x="2085568" y="0"/>
                  </a:lnTo>
                  <a:cubicBezTo>
                    <a:pt x="2112477" y="0"/>
                    <a:pt x="2134291" y="21814"/>
                    <a:pt x="2134291" y="48724"/>
                  </a:cubicBezTo>
                  <a:lnTo>
                    <a:pt x="2134291" y="1929424"/>
                  </a:lnTo>
                  <a:cubicBezTo>
                    <a:pt x="2134291" y="1956333"/>
                    <a:pt x="2112477" y="1978148"/>
                    <a:pt x="2085568" y="1978148"/>
                  </a:cubicBezTo>
                  <a:lnTo>
                    <a:pt x="48724" y="1978148"/>
                  </a:lnTo>
                  <a:cubicBezTo>
                    <a:pt x="35801" y="1978148"/>
                    <a:pt x="23408" y="1973014"/>
                    <a:pt x="14271" y="1963877"/>
                  </a:cubicBezTo>
                  <a:cubicBezTo>
                    <a:pt x="5133" y="1954739"/>
                    <a:pt x="0" y="1942346"/>
                    <a:pt x="0" y="1929424"/>
                  </a:cubicBezTo>
                  <a:lnTo>
                    <a:pt x="0" y="48724"/>
                  </a:lnTo>
                  <a:cubicBezTo>
                    <a:pt x="0" y="21814"/>
                    <a:pt x="21814" y="0"/>
                    <a:pt x="48724" y="0"/>
                  </a:cubicBezTo>
                  <a:close/>
                </a:path>
              </a:pathLst>
            </a:custGeom>
            <a:solidFill>
              <a:srgbClr val="FFFFFF"/>
            </a:solidFill>
          </p:spPr>
          <p:txBody>
            <a:bodyPr/>
            <a:lstStyle/>
            <a:p>
              <a:endParaRPr lang="en-GB"/>
            </a:p>
          </p:txBody>
        </p:sp>
        <p:sp>
          <p:nvSpPr>
            <p:cNvPr id="5" name="TextBox 5"/>
            <p:cNvSpPr txBox="1"/>
            <p:nvPr/>
          </p:nvSpPr>
          <p:spPr>
            <a:xfrm>
              <a:off x="0" y="-76200"/>
              <a:ext cx="2134291" cy="2054348"/>
            </a:xfrm>
            <a:prstGeom prst="rect">
              <a:avLst/>
            </a:prstGeom>
          </p:spPr>
          <p:txBody>
            <a:bodyPr lIns="177800" tIns="177800" rIns="177800" bIns="177800" rtlCol="0" anchor="ctr"/>
            <a:lstStyle/>
            <a:p>
              <a:pPr algn="l">
                <a:lnSpc>
                  <a:spcPts val="4759"/>
                </a:lnSpc>
              </a:pPr>
              <a:r>
                <a:rPr lang="en-US" sz="3399">
                  <a:solidFill>
                    <a:srgbClr val="000000"/>
                  </a:solidFill>
                  <a:latin typeface="Dreaming Outloud Sans"/>
                  <a:ea typeface="Dreaming Outloud Sans"/>
                  <a:cs typeface="Dreaming Outloud Sans"/>
                  <a:sym typeface="Dreaming Outloud Sans"/>
                </a:rPr>
                <a:t>iGEM= International Genetically Engineered Machine </a:t>
              </a:r>
            </a:p>
            <a:p>
              <a:pPr algn="l">
                <a:lnSpc>
                  <a:spcPts val="4759"/>
                </a:lnSpc>
              </a:pPr>
              <a:endParaRPr lang="en-US" sz="3399">
                <a:solidFill>
                  <a:srgbClr val="000000"/>
                </a:solidFill>
                <a:latin typeface="Dreaming Outloud Sans"/>
                <a:ea typeface="Dreaming Outloud Sans"/>
                <a:cs typeface="Dreaming Outloud Sans"/>
                <a:sym typeface="Dreaming Outloud Sans"/>
              </a:endParaRPr>
            </a:p>
            <a:p>
              <a:pPr algn="l">
                <a:lnSpc>
                  <a:spcPts val="4759"/>
                </a:lnSpc>
              </a:pPr>
              <a:r>
                <a:rPr lang="en-US" sz="3399">
                  <a:solidFill>
                    <a:srgbClr val="000000"/>
                  </a:solidFill>
                  <a:latin typeface="Dreaming Outloud Sans"/>
                  <a:ea typeface="Dreaming Outloud Sans"/>
                  <a:cs typeface="Dreaming Outloud Sans"/>
                  <a:sym typeface="Dreaming Outloud Sans"/>
                </a:rPr>
                <a:t>Synthetic Biology Competition </a:t>
              </a:r>
            </a:p>
            <a:p>
              <a:pPr algn="l">
                <a:lnSpc>
                  <a:spcPts val="4759"/>
                </a:lnSpc>
              </a:pPr>
              <a:endParaRPr lang="en-US" sz="3399">
                <a:solidFill>
                  <a:srgbClr val="000000"/>
                </a:solidFill>
                <a:latin typeface="Dreaming Outloud Sans"/>
                <a:ea typeface="Dreaming Outloud Sans"/>
                <a:cs typeface="Dreaming Outloud Sans"/>
                <a:sym typeface="Dreaming Outloud Sans"/>
              </a:endParaRPr>
            </a:p>
            <a:p>
              <a:pPr algn="l">
                <a:lnSpc>
                  <a:spcPts val="4759"/>
                </a:lnSpc>
              </a:pPr>
              <a:r>
                <a:rPr lang="en-US" sz="3399">
                  <a:solidFill>
                    <a:srgbClr val="000000"/>
                  </a:solidFill>
                  <a:latin typeface="Dreaming Outloud Sans"/>
                  <a:ea typeface="Dreaming Outloud Sans"/>
                  <a:cs typeface="Dreaming Outloud Sans"/>
                  <a:sym typeface="Dreaming Outloud Sans"/>
                </a:rPr>
                <a:t>Synthetic Biology </a:t>
              </a:r>
            </a:p>
            <a:p>
              <a:pPr marL="734053" lvl="1" indent="-367026" algn="l">
                <a:lnSpc>
                  <a:spcPts val="4759"/>
                </a:lnSpc>
                <a:buFont typeface="Arial"/>
                <a:buChar char="•"/>
              </a:pPr>
              <a:r>
                <a:rPr lang="en-US" sz="3399">
                  <a:solidFill>
                    <a:srgbClr val="000000"/>
                  </a:solidFill>
                  <a:latin typeface="Dreaming Outloud Sans"/>
                  <a:ea typeface="Dreaming Outloud Sans"/>
                  <a:cs typeface="Dreaming Outloud Sans"/>
                  <a:sym typeface="Dreaming Outloud Sans"/>
                </a:rPr>
                <a:t>Engineering living organisms to have new abilities</a:t>
              </a:r>
            </a:p>
            <a:p>
              <a:pPr algn="l">
                <a:lnSpc>
                  <a:spcPts val="4759"/>
                </a:lnSpc>
              </a:pPr>
              <a:endParaRPr lang="en-US" sz="3399">
                <a:solidFill>
                  <a:srgbClr val="000000"/>
                </a:solidFill>
                <a:latin typeface="Dreaming Outloud Sans"/>
                <a:ea typeface="Dreaming Outloud Sans"/>
                <a:cs typeface="Dreaming Outloud Sans"/>
                <a:sym typeface="Dreaming Outloud Sans"/>
              </a:endParaRPr>
            </a:p>
            <a:p>
              <a:pPr algn="l">
                <a:lnSpc>
                  <a:spcPts val="4759"/>
                </a:lnSpc>
              </a:pPr>
              <a:r>
                <a:rPr lang="en-US" sz="3399">
                  <a:solidFill>
                    <a:srgbClr val="000000"/>
                  </a:solidFill>
                  <a:latin typeface="Dreaming Outloud Sans"/>
                  <a:ea typeface="Dreaming Outloud Sans"/>
                  <a:cs typeface="Dreaming Outloud Sans"/>
                  <a:sym typeface="Dreaming Outloud Sans"/>
                </a:rPr>
                <a:t>Jamboree in Paris where all teams around the world present their projects</a:t>
              </a:r>
            </a:p>
          </p:txBody>
        </p:sp>
      </p:grpSp>
      <p:sp>
        <p:nvSpPr>
          <p:cNvPr id="6" name="Freeform 6"/>
          <p:cNvSpPr/>
          <p:nvPr/>
        </p:nvSpPr>
        <p:spPr>
          <a:xfrm>
            <a:off x="9004102" y="5736886"/>
            <a:ext cx="1571255" cy="4114800"/>
          </a:xfrm>
          <a:custGeom>
            <a:avLst/>
            <a:gdLst/>
            <a:ahLst/>
            <a:cxnLst/>
            <a:rect l="l" t="t" r="r" b="b"/>
            <a:pathLst>
              <a:path w="1571255" h="4114800">
                <a:moveTo>
                  <a:pt x="0" y="0"/>
                </a:moveTo>
                <a:lnTo>
                  <a:pt x="1571255" y="0"/>
                </a:lnTo>
                <a:lnTo>
                  <a:pt x="1571255"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TextBox 7"/>
          <p:cNvSpPr txBox="1"/>
          <p:nvPr/>
        </p:nvSpPr>
        <p:spPr>
          <a:xfrm>
            <a:off x="2132130" y="499382"/>
            <a:ext cx="12528452" cy="1384979"/>
          </a:xfrm>
          <a:prstGeom prst="rect">
            <a:avLst/>
          </a:prstGeom>
        </p:spPr>
        <p:txBody>
          <a:bodyPr lIns="0" tIns="0" rIns="0" bIns="0" rtlCol="0" anchor="t">
            <a:spAutoFit/>
          </a:bodyPr>
          <a:lstStyle/>
          <a:p>
            <a:pPr algn="ctr">
              <a:lnSpc>
                <a:spcPts val="9272"/>
              </a:lnSpc>
            </a:pPr>
            <a:r>
              <a:rPr lang="en-US" sz="9002">
                <a:solidFill>
                  <a:srgbClr val="FFFFFF"/>
                </a:solidFill>
                <a:latin typeface="Funtastic"/>
                <a:ea typeface="Funtastic"/>
                <a:cs typeface="Funtastic"/>
                <a:sym typeface="Funtastic"/>
              </a:rPr>
              <a:t>WHAT IS IGEM?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TextBox 2"/>
          <p:cNvSpPr txBox="1"/>
          <p:nvPr/>
        </p:nvSpPr>
        <p:spPr>
          <a:xfrm>
            <a:off x="332374" y="2514664"/>
            <a:ext cx="13538748" cy="3705161"/>
          </a:xfrm>
          <a:prstGeom prst="rect">
            <a:avLst/>
          </a:prstGeom>
        </p:spPr>
        <p:txBody>
          <a:bodyPr lIns="0" tIns="0" rIns="0" bIns="0" rtlCol="0" anchor="t">
            <a:spAutoFit/>
          </a:bodyPr>
          <a:lstStyle/>
          <a:p>
            <a:pPr marL="1134021" lvl="1" indent="-567010" algn="l">
              <a:lnSpc>
                <a:spcPts val="7353"/>
              </a:lnSpc>
              <a:buAutoNum type="arabicPeriod"/>
            </a:pPr>
            <a:r>
              <a:rPr lang="en-US" sz="5252">
                <a:solidFill>
                  <a:srgbClr val="FFFFFF"/>
                </a:solidFill>
                <a:latin typeface="Dreaming Outloud Sans"/>
                <a:ea typeface="Dreaming Outloud Sans"/>
                <a:cs typeface="Dreaming Outloud Sans"/>
                <a:sym typeface="Dreaming Outloud Sans"/>
              </a:rPr>
              <a:t>What are bacteria?</a:t>
            </a:r>
          </a:p>
          <a:p>
            <a:pPr marL="1134021" lvl="1" indent="-567010" algn="l">
              <a:lnSpc>
                <a:spcPts val="7353"/>
              </a:lnSpc>
              <a:buAutoNum type="arabicPeriod"/>
            </a:pPr>
            <a:r>
              <a:rPr lang="en-US" sz="5252">
                <a:solidFill>
                  <a:srgbClr val="FFFFFF"/>
                </a:solidFill>
                <a:latin typeface="Dreaming Outloud Sans"/>
                <a:ea typeface="Dreaming Outloud Sans"/>
                <a:cs typeface="Dreaming Outloud Sans"/>
                <a:sym typeface="Dreaming Outloud Sans"/>
              </a:rPr>
              <a:t>How can bacteria be useful to us? </a:t>
            </a:r>
          </a:p>
          <a:p>
            <a:pPr marL="1134021" lvl="1" indent="-567010" algn="l">
              <a:lnSpc>
                <a:spcPts val="7353"/>
              </a:lnSpc>
              <a:buAutoNum type="arabicPeriod"/>
            </a:pPr>
            <a:r>
              <a:rPr lang="en-US" sz="5252">
                <a:solidFill>
                  <a:srgbClr val="FFFFFF"/>
                </a:solidFill>
                <a:latin typeface="Dreaming Outloud Sans"/>
                <a:ea typeface="Dreaming Outloud Sans"/>
                <a:cs typeface="Dreaming Outloud Sans"/>
                <a:sym typeface="Dreaming Outloud Sans"/>
              </a:rPr>
              <a:t>Chemotaxis</a:t>
            </a:r>
          </a:p>
          <a:p>
            <a:pPr marL="1134021" lvl="1" indent="-567010" algn="l">
              <a:lnSpc>
                <a:spcPts val="7353"/>
              </a:lnSpc>
              <a:spcBef>
                <a:spcPct val="0"/>
              </a:spcBef>
              <a:buAutoNum type="arabicPeriod"/>
            </a:pPr>
            <a:r>
              <a:rPr lang="en-US" sz="5252">
                <a:solidFill>
                  <a:srgbClr val="FFFFFF"/>
                </a:solidFill>
                <a:latin typeface="Dreaming Outloud Sans"/>
                <a:ea typeface="Dreaming Outloud Sans"/>
                <a:cs typeface="Dreaming Outloud Sans"/>
                <a:sym typeface="Dreaming Outloud Sans"/>
              </a:rPr>
              <a:t>Ethics of Genetic Engineering</a:t>
            </a:r>
          </a:p>
        </p:txBody>
      </p:sp>
      <p:sp>
        <p:nvSpPr>
          <p:cNvPr id="3" name="TextBox 3"/>
          <p:cNvSpPr txBox="1"/>
          <p:nvPr/>
        </p:nvSpPr>
        <p:spPr>
          <a:xfrm>
            <a:off x="129580" y="426178"/>
            <a:ext cx="13289452" cy="2187600"/>
          </a:xfrm>
          <a:prstGeom prst="rect">
            <a:avLst/>
          </a:prstGeom>
        </p:spPr>
        <p:txBody>
          <a:bodyPr lIns="0" tIns="0" rIns="0" bIns="0" rtlCol="0" anchor="t">
            <a:spAutoFit/>
          </a:bodyPr>
          <a:lstStyle/>
          <a:p>
            <a:pPr algn="ctr">
              <a:lnSpc>
                <a:spcPts val="7887"/>
              </a:lnSpc>
            </a:pPr>
            <a:r>
              <a:rPr lang="en-US" sz="7658">
                <a:solidFill>
                  <a:srgbClr val="FFFFFF"/>
                </a:solidFill>
                <a:latin typeface="Funtastic"/>
                <a:ea typeface="Funtastic"/>
                <a:cs typeface="Funtastic"/>
                <a:sym typeface="Funtastic"/>
              </a:rPr>
              <a:t>LEARNING OUTCOMES OF THIS LESSON: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BE1ED"/>
        </a:solidFill>
        <a:effectLst/>
      </p:bgPr>
    </p:bg>
    <p:spTree>
      <p:nvGrpSpPr>
        <p:cNvPr id="1" name=""/>
        <p:cNvGrpSpPr/>
        <p:nvPr/>
      </p:nvGrpSpPr>
      <p:grpSpPr>
        <a:xfrm>
          <a:off x="0" y="0"/>
          <a:ext cx="0" cy="0"/>
          <a:chOff x="0" y="0"/>
          <a:chExt cx="0" cy="0"/>
        </a:xfrm>
      </p:grpSpPr>
      <p:grpSp>
        <p:nvGrpSpPr>
          <p:cNvPr id="2" name="Group 2"/>
          <p:cNvGrpSpPr/>
          <p:nvPr/>
        </p:nvGrpSpPr>
        <p:grpSpPr>
          <a:xfrm>
            <a:off x="734966" y="952854"/>
            <a:ext cx="16818068" cy="8381292"/>
            <a:chOff x="0" y="0"/>
            <a:chExt cx="4429450" cy="2207419"/>
          </a:xfrm>
        </p:grpSpPr>
        <p:sp>
          <p:nvSpPr>
            <p:cNvPr id="3" name="Freeform 3"/>
            <p:cNvSpPr/>
            <p:nvPr/>
          </p:nvSpPr>
          <p:spPr>
            <a:xfrm>
              <a:off x="0" y="0"/>
              <a:ext cx="4429450" cy="2207419"/>
            </a:xfrm>
            <a:custGeom>
              <a:avLst/>
              <a:gdLst/>
              <a:ahLst/>
              <a:cxnLst/>
              <a:rect l="l" t="t" r="r" b="b"/>
              <a:pathLst>
                <a:path w="4429450" h="2207419">
                  <a:moveTo>
                    <a:pt x="23477" y="0"/>
                  </a:moveTo>
                  <a:lnTo>
                    <a:pt x="4405973" y="0"/>
                  </a:lnTo>
                  <a:cubicBezTo>
                    <a:pt x="4418939" y="0"/>
                    <a:pt x="4429450" y="10511"/>
                    <a:pt x="4429450" y="23477"/>
                  </a:cubicBezTo>
                  <a:lnTo>
                    <a:pt x="4429450" y="2183942"/>
                  </a:lnTo>
                  <a:cubicBezTo>
                    <a:pt x="4429450" y="2196908"/>
                    <a:pt x="4418939" y="2207419"/>
                    <a:pt x="4405973" y="2207419"/>
                  </a:cubicBezTo>
                  <a:lnTo>
                    <a:pt x="23477" y="2207419"/>
                  </a:lnTo>
                  <a:cubicBezTo>
                    <a:pt x="10511" y="2207419"/>
                    <a:pt x="0" y="2196908"/>
                    <a:pt x="0" y="2183942"/>
                  </a:cubicBezTo>
                  <a:lnTo>
                    <a:pt x="0" y="23477"/>
                  </a:lnTo>
                  <a:cubicBezTo>
                    <a:pt x="0" y="10511"/>
                    <a:pt x="10511" y="0"/>
                    <a:pt x="23477" y="0"/>
                  </a:cubicBezTo>
                  <a:close/>
                </a:path>
              </a:pathLst>
            </a:custGeom>
            <a:solidFill>
              <a:srgbClr val="5D8BA4"/>
            </a:solidFill>
            <a:ln w="47625" cap="rnd">
              <a:solidFill>
                <a:srgbClr val="000000"/>
              </a:solidFill>
              <a:prstDash val="solid"/>
              <a:round/>
            </a:ln>
          </p:spPr>
          <p:txBody>
            <a:bodyPr/>
            <a:lstStyle/>
            <a:p>
              <a:endParaRPr lang="en-GB"/>
            </a:p>
          </p:txBody>
        </p:sp>
        <p:sp>
          <p:nvSpPr>
            <p:cNvPr id="4" name="TextBox 4"/>
            <p:cNvSpPr txBox="1"/>
            <p:nvPr/>
          </p:nvSpPr>
          <p:spPr>
            <a:xfrm>
              <a:off x="0" y="-38100"/>
              <a:ext cx="4429450" cy="2245519"/>
            </a:xfrm>
            <a:prstGeom prst="rect">
              <a:avLst/>
            </a:prstGeom>
          </p:spPr>
          <p:txBody>
            <a:bodyPr lIns="50800" tIns="50800" rIns="50800" bIns="50800" rtlCol="0" anchor="ctr"/>
            <a:lstStyle/>
            <a:p>
              <a:pPr algn="ctr">
                <a:lnSpc>
                  <a:spcPts val="2660"/>
                </a:lnSpc>
              </a:pPr>
              <a:endParaRPr/>
            </a:p>
          </p:txBody>
        </p:sp>
      </p:grpSp>
      <p:sp>
        <p:nvSpPr>
          <p:cNvPr id="5" name="Freeform 5"/>
          <p:cNvSpPr/>
          <p:nvPr/>
        </p:nvSpPr>
        <p:spPr>
          <a:xfrm>
            <a:off x="146957" y="30545"/>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TextBox 6"/>
          <p:cNvSpPr txBox="1"/>
          <p:nvPr/>
        </p:nvSpPr>
        <p:spPr>
          <a:xfrm>
            <a:off x="2665701" y="2494844"/>
            <a:ext cx="13420667" cy="3272428"/>
          </a:xfrm>
          <a:prstGeom prst="rect">
            <a:avLst/>
          </a:prstGeom>
        </p:spPr>
        <p:txBody>
          <a:bodyPr lIns="0" tIns="0" rIns="0" bIns="0" rtlCol="0" anchor="t">
            <a:spAutoFit/>
          </a:bodyPr>
          <a:lstStyle/>
          <a:p>
            <a:pPr algn="ctr">
              <a:lnSpc>
                <a:spcPts val="8085"/>
              </a:lnSpc>
            </a:pPr>
            <a:r>
              <a:rPr lang="en-US" sz="7849">
                <a:solidFill>
                  <a:srgbClr val="000000"/>
                </a:solidFill>
                <a:latin typeface="Funtastic"/>
                <a:ea typeface="Funtastic"/>
                <a:cs typeface="Funtastic"/>
                <a:sym typeface="Funtastic"/>
              </a:rPr>
              <a:t>IF YOU THINK THAT BACTERIA ONLY CAUSE DISEASE...THINK AGAIN!</a:t>
            </a:r>
          </a:p>
        </p:txBody>
      </p:sp>
      <p:sp>
        <p:nvSpPr>
          <p:cNvPr id="7" name="TextBox 7"/>
          <p:cNvSpPr txBox="1"/>
          <p:nvPr/>
        </p:nvSpPr>
        <p:spPr>
          <a:xfrm>
            <a:off x="5136301" y="6531452"/>
            <a:ext cx="8015398" cy="2014809"/>
          </a:xfrm>
          <a:prstGeom prst="rect">
            <a:avLst/>
          </a:prstGeom>
        </p:spPr>
        <p:txBody>
          <a:bodyPr lIns="0" tIns="0" rIns="0" bIns="0" rtlCol="0" anchor="t">
            <a:spAutoFit/>
          </a:bodyPr>
          <a:lstStyle/>
          <a:p>
            <a:pPr algn="ctr">
              <a:lnSpc>
                <a:spcPts val="8122"/>
              </a:lnSpc>
            </a:pPr>
            <a:r>
              <a:rPr lang="en-US" sz="5801">
                <a:solidFill>
                  <a:srgbClr val="000000"/>
                </a:solidFill>
                <a:latin typeface="Dreaming Outloud Sans"/>
                <a:ea typeface="Dreaming Outloud Sans"/>
                <a:cs typeface="Dreaming Outloud Sans"/>
                <a:sym typeface="Dreaming Outloud Sans"/>
              </a:rPr>
              <a:t>iGEM team 2024 University of Warwick</a:t>
            </a:r>
          </a:p>
        </p:txBody>
      </p:sp>
      <p:sp>
        <p:nvSpPr>
          <p:cNvPr id="8" name="Freeform 8"/>
          <p:cNvSpPr/>
          <p:nvPr/>
        </p:nvSpPr>
        <p:spPr>
          <a:xfrm>
            <a:off x="13566321" y="5767272"/>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9" name="TextBox 9"/>
          <p:cNvSpPr txBox="1"/>
          <p:nvPr/>
        </p:nvSpPr>
        <p:spPr>
          <a:xfrm>
            <a:off x="8069215" y="1183134"/>
            <a:ext cx="2149569" cy="904811"/>
          </a:xfrm>
          <a:prstGeom prst="rect">
            <a:avLst/>
          </a:prstGeom>
        </p:spPr>
        <p:txBody>
          <a:bodyPr lIns="0" tIns="0" rIns="0" bIns="0" rtlCol="0" anchor="t">
            <a:spAutoFit/>
          </a:bodyPr>
          <a:lstStyle/>
          <a:p>
            <a:pPr algn="l">
              <a:lnSpc>
                <a:spcPts val="7353"/>
              </a:lnSpc>
              <a:spcBef>
                <a:spcPct val="0"/>
              </a:spcBef>
            </a:pPr>
            <a:r>
              <a:rPr lang="en-US" sz="5252">
                <a:solidFill>
                  <a:srgbClr val="FFFFFF"/>
                </a:solidFill>
                <a:latin typeface="Dreaming Outloud Sans"/>
                <a:ea typeface="Dreaming Outloud Sans"/>
                <a:cs typeface="Dreaming Outloud Sans"/>
                <a:sym typeface="Dreaming Outloud Sans"/>
              </a:rPr>
              <a:t>Lesson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TextBox 2"/>
          <p:cNvSpPr txBox="1"/>
          <p:nvPr/>
        </p:nvSpPr>
        <p:spPr>
          <a:xfrm>
            <a:off x="332374" y="2514664"/>
            <a:ext cx="13538748" cy="3705161"/>
          </a:xfrm>
          <a:prstGeom prst="rect">
            <a:avLst/>
          </a:prstGeom>
        </p:spPr>
        <p:txBody>
          <a:bodyPr lIns="0" tIns="0" rIns="0" bIns="0" rtlCol="0" anchor="t">
            <a:spAutoFit/>
          </a:bodyPr>
          <a:lstStyle/>
          <a:p>
            <a:pPr marL="1134021" lvl="1" indent="-567010" algn="l">
              <a:lnSpc>
                <a:spcPts val="7353"/>
              </a:lnSpc>
              <a:buAutoNum type="arabicPeriod"/>
            </a:pPr>
            <a:r>
              <a:rPr lang="en-US" sz="5252">
                <a:solidFill>
                  <a:srgbClr val="FFFFFF"/>
                </a:solidFill>
                <a:latin typeface="Dreaming Outloud Sans"/>
                <a:ea typeface="Dreaming Outloud Sans"/>
                <a:cs typeface="Dreaming Outloud Sans"/>
                <a:sym typeface="Dreaming Outloud Sans"/>
              </a:rPr>
              <a:t>What are bacteria?</a:t>
            </a:r>
          </a:p>
          <a:p>
            <a:pPr marL="1134021" lvl="1" indent="-567010" algn="l">
              <a:lnSpc>
                <a:spcPts val="7353"/>
              </a:lnSpc>
              <a:buAutoNum type="arabicPeriod"/>
            </a:pPr>
            <a:r>
              <a:rPr lang="en-US" sz="5252">
                <a:solidFill>
                  <a:srgbClr val="FFFFFF"/>
                </a:solidFill>
                <a:latin typeface="Dreaming Outloud Sans"/>
                <a:ea typeface="Dreaming Outloud Sans"/>
                <a:cs typeface="Dreaming Outloud Sans"/>
                <a:sym typeface="Dreaming Outloud Sans"/>
              </a:rPr>
              <a:t>How can bacteria be useful to us? </a:t>
            </a:r>
          </a:p>
          <a:p>
            <a:pPr marL="1134021" lvl="1" indent="-567010" algn="l">
              <a:lnSpc>
                <a:spcPts val="7353"/>
              </a:lnSpc>
              <a:buAutoNum type="arabicPeriod"/>
            </a:pPr>
            <a:r>
              <a:rPr lang="en-US" sz="5252">
                <a:solidFill>
                  <a:srgbClr val="FFFFFF"/>
                </a:solidFill>
                <a:latin typeface="Dreaming Outloud Sans"/>
                <a:ea typeface="Dreaming Outloud Sans"/>
                <a:cs typeface="Dreaming Outloud Sans"/>
                <a:sym typeface="Dreaming Outloud Sans"/>
              </a:rPr>
              <a:t>Chemotaxis</a:t>
            </a:r>
          </a:p>
          <a:p>
            <a:pPr marL="1134021" lvl="1" indent="-567010" algn="l">
              <a:lnSpc>
                <a:spcPts val="7353"/>
              </a:lnSpc>
              <a:spcBef>
                <a:spcPct val="0"/>
              </a:spcBef>
              <a:buAutoNum type="arabicPeriod"/>
            </a:pPr>
            <a:r>
              <a:rPr lang="en-US" sz="5252">
                <a:solidFill>
                  <a:srgbClr val="FFFFFF"/>
                </a:solidFill>
                <a:latin typeface="Dreaming Outloud Sans"/>
                <a:ea typeface="Dreaming Outloud Sans"/>
                <a:cs typeface="Dreaming Outloud Sans"/>
                <a:sym typeface="Dreaming Outloud Sans"/>
              </a:rPr>
              <a:t>Ethics of Genetic Engineering</a:t>
            </a:r>
          </a:p>
        </p:txBody>
      </p:sp>
      <p:sp>
        <p:nvSpPr>
          <p:cNvPr id="3" name="TextBox 3"/>
          <p:cNvSpPr txBox="1"/>
          <p:nvPr/>
        </p:nvSpPr>
        <p:spPr>
          <a:xfrm>
            <a:off x="129580" y="426178"/>
            <a:ext cx="14522640" cy="2187600"/>
          </a:xfrm>
          <a:prstGeom prst="rect">
            <a:avLst/>
          </a:prstGeom>
        </p:spPr>
        <p:txBody>
          <a:bodyPr lIns="0" tIns="0" rIns="0" bIns="0" rtlCol="0" anchor="t">
            <a:spAutoFit/>
          </a:bodyPr>
          <a:lstStyle/>
          <a:p>
            <a:pPr algn="ctr">
              <a:lnSpc>
                <a:spcPts val="7887"/>
              </a:lnSpc>
            </a:pPr>
            <a:r>
              <a:rPr lang="en-US" sz="7658">
                <a:solidFill>
                  <a:srgbClr val="FFFFFF"/>
                </a:solidFill>
                <a:latin typeface="Funtastic"/>
                <a:ea typeface="Funtastic"/>
                <a:cs typeface="Funtastic"/>
                <a:sym typeface="Funtastic"/>
              </a:rPr>
              <a:t>LEARNING OUTCOMES OF THIS LESSON: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grpSp>
        <p:nvGrpSpPr>
          <p:cNvPr id="2" name="Group 2"/>
          <p:cNvGrpSpPr/>
          <p:nvPr/>
        </p:nvGrpSpPr>
        <p:grpSpPr>
          <a:xfrm>
            <a:off x="498141" y="3782623"/>
            <a:ext cx="8167330" cy="1915876"/>
            <a:chOff x="0" y="0"/>
            <a:chExt cx="2262750" cy="530791"/>
          </a:xfrm>
        </p:grpSpPr>
        <p:sp>
          <p:nvSpPr>
            <p:cNvPr id="3" name="Freeform 3"/>
            <p:cNvSpPr/>
            <p:nvPr/>
          </p:nvSpPr>
          <p:spPr>
            <a:xfrm>
              <a:off x="0" y="0"/>
              <a:ext cx="2262750" cy="530791"/>
            </a:xfrm>
            <a:custGeom>
              <a:avLst/>
              <a:gdLst/>
              <a:ahLst/>
              <a:cxnLst/>
              <a:rect l="l" t="t" r="r" b="b"/>
              <a:pathLst>
                <a:path w="2262750" h="530791">
                  <a:moveTo>
                    <a:pt x="48344" y="0"/>
                  </a:moveTo>
                  <a:lnTo>
                    <a:pt x="2214406" y="0"/>
                  </a:lnTo>
                  <a:cubicBezTo>
                    <a:pt x="2227228" y="0"/>
                    <a:pt x="2239524" y="5093"/>
                    <a:pt x="2248590" y="14160"/>
                  </a:cubicBezTo>
                  <a:cubicBezTo>
                    <a:pt x="2257657" y="23226"/>
                    <a:pt x="2262750" y="35522"/>
                    <a:pt x="2262750" y="48344"/>
                  </a:cubicBezTo>
                  <a:lnTo>
                    <a:pt x="2262750" y="482448"/>
                  </a:lnTo>
                  <a:cubicBezTo>
                    <a:pt x="2262750" y="495269"/>
                    <a:pt x="2257657" y="507566"/>
                    <a:pt x="2248590" y="516632"/>
                  </a:cubicBezTo>
                  <a:cubicBezTo>
                    <a:pt x="2239524" y="525698"/>
                    <a:pt x="2227228" y="530791"/>
                    <a:pt x="2214406" y="530791"/>
                  </a:cubicBezTo>
                  <a:lnTo>
                    <a:pt x="48344" y="530791"/>
                  </a:lnTo>
                  <a:cubicBezTo>
                    <a:pt x="35522" y="530791"/>
                    <a:pt x="23226" y="525698"/>
                    <a:pt x="14160" y="516632"/>
                  </a:cubicBezTo>
                  <a:cubicBezTo>
                    <a:pt x="5093" y="507566"/>
                    <a:pt x="0" y="495269"/>
                    <a:pt x="0" y="482448"/>
                  </a:cubicBezTo>
                  <a:lnTo>
                    <a:pt x="0" y="48344"/>
                  </a:lnTo>
                  <a:cubicBezTo>
                    <a:pt x="0" y="35522"/>
                    <a:pt x="5093" y="23226"/>
                    <a:pt x="14160" y="14160"/>
                  </a:cubicBezTo>
                  <a:cubicBezTo>
                    <a:pt x="23226" y="5093"/>
                    <a:pt x="35522" y="0"/>
                    <a:pt x="48344" y="0"/>
                  </a:cubicBezTo>
                  <a:close/>
                </a:path>
              </a:pathLst>
            </a:custGeom>
            <a:solidFill>
              <a:srgbClr val="FFFFFF"/>
            </a:solidFill>
          </p:spPr>
          <p:txBody>
            <a:bodyPr/>
            <a:lstStyle/>
            <a:p>
              <a:endParaRPr lang="en-GB"/>
            </a:p>
          </p:txBody>
        </p:sp>
        <p:sp>
          <p:nvSpPr>
            <p:cNvPr id="4" name="TextBox 4"/>
            <p:cNvSpPr txBox="1"/>
            <p:nvPr/>
          </p:nvSpPr>
          <p:spPr>
            <a:xfrm>
              <a:off x="0" y="-76200"/>
              <a:ext cx="2262750" cy="606991"/>
            </a:xfrm>
            <a:prstGeom prst="rect">
              <a:avLst/>
            </a:prstGeom>
          </p:spPr>
          <p:txBody>
            <a:bodyPr lIns="177800" tIns="177800" rIns="177800" bIns="177800" rtlCol="0" anchor="ctr"/>
            <a:lstStyle/>
            <a:p>
              <a:pPr algn="ctr">
                <a:lnSpc>
                  <a:spcPts val="5319"/>
                </a:lnSpc>
              </a:pPr>
              <a:r>
                <a:rPr lang="en-US" sz="3799">
                  <a:solidFill>
                    <a:srgbClr val="000000"/>
                  </a:solidFill>
                  <a:latin typeface="Dreaming Outloud Sans"/>
                  <a:ea typeface="Dreaming Outloud Sans"/>
                  <a:cs typeface="Dreaming Outloud Sans"/>
                  <a:sym typeface="Dreaming Outloud Sans"/>
                </a:rPr>
                <a:t>Cause disease - which diseases are caused by bacteria?</a:t>
              </a:r>
            </a:p>
          </p:txBody>
        </p:sp>
      </p:grpSp>
      <p:grpSp>
        <p:nvGrpSpPr>
          <p:cNvPr id="5" name="Group 5"/>
          <p:cNvGrpSpPr/>
          <p:nvPr/>
        </p:nvGrpSpPr>
        <p:grpSpPr>
          <a:xfrm>
            <a:off x="498141" y="2113831"/>
            <a:ext cx="7963223" cy="1432826"/>
            <a:chOff x="0" y="0"/>
            <a:chExt cx="2206202" cy="396963"/>
          </a:xfrm>
        </p:grpSpPr>
        <p:sp>
          <p:nvSpPr>
            <p:cNvPr id="6" name="Freeform 6"/>
            <p:cNvSpPr/>
            <p:nvPr/>
          </p:nvSpPr>
          <p:spPr>
            <a:xfrm>
              <a:off x="0" y="0"/>
              <a:ext cx="2206202" cy="396963"/>
            </a:xfrm>
            <a:custGeom>
              <a:avLst/>
              <a:gdLst/>
              <a:ahLst/>
              <a:cxnLst/>
              <a:rect l="l" t="t" r="r" b="b"/>
              <a:pathLst>
                <a:path w="2206202" h="396963">
                  <a:moveTo>
                    <a:pt x="49583" y="0"/>
                  </a:moveTo>
                  <a:lnTo>
                    <a:pt x="2156620" y="0"/>
                  </a:lnTo>
                  <a:cubicBezTo>
                    <a:pt x="2169770" y="0"/>
                    <a:pt x="2182381" y="5224"/>
                    <a:pt x="2191680" y="14522"/>
                  </a:cubicBezTo>
                  <a:cubicBezTo>
                    <a:pt x="2200978" y="23821"/>
                    <a:pt x="2206202" y="36433"/>
                    <a:pt x="2206202" y="49583"/>
                  </a:cubicBezTo>
                  <a:lnTo>
                    <a:pt x="2206202" y="347380"/>
                  </a:lnTo>
                  <a:cubicBezTo>
                    <a:pt x="2206202" y="360530"/>
                    <a:pt x="2200978" y="373142"/>
                    <a:pt x="2191680" y="382441"/>
                  </a:cubicBezTo>
                  <a:cubicBezTo>
                    <a:pt x="2182381" y="391739"/>
                    <a:pt x="2169770" y="396963"/>
                    <a:pt x="2156620" y="396963"/>
                  </a:cubicBezTo>
                  <a:lnTo>
                    <a:pt x="49583" y="396963"/>
                  </a:lnTo>
                  <a:cubicBezTo>
                    <a:pt x="36433" y="396963"/>
                    <a:pt x="23821" y="391739"/>
                    <a:pt x="14522" y="382441"/>
                  </a:cubicBezTo>
                  <a:cubicBezTo>
                    <a:pt x="5224" y="373142"/>
                    <a:pt x="0" y="360530"/>
                    <a:pt x="0" y="347380"/>
                  </a:cubicBezTo>
                  <a:lnTo>
                    <a:pt x="0" y="49583"/>
                  </a:lnTo>
                  <a:cubicBezTo>
                    <a:pt x="0" y="36433"/>
                    <a:pt x="5224" y="23821"/>
                    <a:pt x="14522" y="14522"/>
                  </a:cubicBezTo>
                  <a:cubicBezTo>
                    <a:pt x="23821" y="5224"/>
                    <a:pt x="36433" y="0"/>
                    <a:pt x="49583" y="0"/>
                  </a:cubicBezTo>
                  <a:close/>
                </a:path>
              </a:pathLst>
            </a:custGeom>
            <a:solidFill>
              <a:srgbClr val="FFFFFF"/>
            </a:solidFill>
          </p:spPr>
          <p:txBody>
            <a:bodyPr/>
            <a:lstStyle/>
            <a:p>
              <a:endParaRPr lang="en-GB"/>
            </a:p>
          </p:txBody>
        </p:sp>
        <p:sp>
          <p:nvSpPr>
            <p:cNvPr id="7" name="TextBox 7"/>
            <p:cNvSpPr txBox="1"/>
            <p:nvPr/>
          </p:nvSpPr>
          <p:spPr>
            <a:xfrm>
              <a:off x="0" y="-76200"/>
              <a:ext cx="2206202" cy="473163"/>
            </a:xfrm>
            <a:prstGeom prst="rect">
              <a:avLst/>
            </a:prstGeom>
          </p:spPr>
          <p:txBody>
            <a:bodyPr lIns="177800" tIns="177800" rIns="177800" bIns="177800" rtlCol="0" anchor="ctr"/>
            <a:lstStyle/>
            <a:p>
              <a:pPr algn="ctr">
                <a:lnSpc>
                  <a:spcPts val="5319"/>
                </a:lnSpc>
              </a:pPr>
              <a:r>
                <a:rPr lang="en-US" sz="3799">
                  <a:solidFill>
                    <a:srgbClr val="000000"/>
                  </a:solidFill>
                  <a:latin typeface="Dreaming Outloud Sans"/>
                  <a:ea typeface="Dreaming Outloud Sans"/>
                  <a:cs typeface="Dreaming Outloud Sans"/>
                  <a:sym typeface="Dreaming Outloud Sans"/>
                </a:rPr>
                <a:t>Prokaryotes - what does that mean?</a:t>
              </a:r>
            </a:p>
          </p:txBody>
        </p:sp>
      </p:grpSp>
      <p:grpSp>
        <p:nvGrpSpPr>
          <p:cNvPr id="8" name="Group 8"/>
          <p:cNvGrpSpPr/>
          <p:nvPr/>
        </p:nvGrpSpPr>
        <p:grpSpPr>
          <a:xfrm>
            <a:off x="498141" y="6026869"/>
            <a:ext cx="8167330" cy="1648459"/>
            <a:chOff x="0" y="0"/>
            <a:chExt cx="2262750" cy="456704"/>
          </a:xfrm>
        </p:grpSpPr>
        <p:sp>
          <p:nvSpPr>
            <p:cNvPr id="9" name="Freeform 9"/>
            <p:cNvSpPr/>
            <p:nvPr/>
          </p:nvSpPr>
          <p:spPr>
            <a:xfrm>
              <a:off x="0" y="0"/>
              <a:ext cx="2262750" cy="456704"/>
            </a:xfrm>
            <a:custGeom>
              <a:avLst/>
              <a:gdLst/>
              <a:ahLst/>
              <a:cxnLst/>
              <a:rect l="l" t="t" r="r" b="b"/>
              <a:pathLst>
                <a:path w="2262750" h="456704">
                  <a:moveTo>
                    <a:pt x="48344" y="0"/>
                  </a:moveTo>
                  <a:lnTo>
                    <a:pt x="2214406" y="0"/>
                  </a:lnTo>
                  <a:cubicBezTo>
                    <a:pt x="2227228" y="0"/>
                    <a:pt x="2239524" y="5093"/>
                    <a:pt x="2248590" y="14160"/>
                  </a:cubicBezTo>
                  <a:cubicBezTo>
                    <a:pt x="2257657" y="23226"/>
                    <a:pt x="2262750" y="35522"/>
                    <a:pt x="2262750" y="48344"/>
                  </a:cubicBezTo>
                  <a:lnTo>
                    <a:pt x="2262750" y="408360"/>
                  </a:lnTo>
                  <a:cubicBezTo>
                    <a:pt x="2262750" y="421182"/>
                    <a:pt x="2257657" y="433478"/>
                    <a:pt x="2248590" y="442544"/>
                  </a:cubicBezTo>
                  <a:cubicBezTo>
                    <a:pt x="2239524" y="451611"/>
                    <a:pt x="2227228" y="456704"/>
                    <a:pt x="2214406" y="456704"/>
                  </a:cubicBezTo>
                  <a:lnTo>
                    <a:pt x="48344" y="456704"/>
                  </a:lnTo>
                  <a:cubicBezTo>
                    <a:pt x="35522" y="456704"/>
                    <a:pt x="23226" y="451611"/>
                    <a:pt x="14160" y="442544"/>
                  </a:cubicBezTo>
                  <a:cubicBezTo>
                    <a:pt x="5093" y="433478"/>
                    <a:pt x="0" y="421182"/>
                    <a:pt x="0" y="408360"/>
                  </a:cubicBezTo>
                  <a:lnTo>
                    <a:pt x="0" y="48344"/>
                  </a:lnTo>
                  <a:cubicBezTo>
                    <a:pt x="0" y="35522"/>
                    <a:pt x="5093" y="23226"/>
                    <a:pt x="14160" y="14160"/>
                  </a:cubicBezTo>
                  <a:cubicBezTo>
                    <a:pt x="23226" y="5093"/>
                    <a:pt x="35522" y="0"/>
                    <a:pt x="48344" y="0"/>
                  </a:cubicBezTo>
                  <a:close/>
                </a:path>
              </a:pathLst>
            </a:custGeom>
            <a:solidFill>
              <a:srgbClr val="FFFFFF"/>
            </a:solidFill>
          </p:spPr>
          <p:txBody>
            <a:bodyPr/>
            <a:lstStyle/>
            <a:p>
              <a:endParaRPr lang="en-GB"/>
            </a:p>
          </p:txBody>
        </p:sp>
        <p:sp>
          <p:nvSpPr>
            <p:cNvPr id="10" name="TextBox 10"/>
            <p:cNvSpPr txBox="1"/>
            <p:nvPr/>
          </p:nvSpPr>
          <p:spPr>
            <a:xfrm>
              <a:off x="0" y="-76200"/>
              <a:ext cx="2262750" cy="532904"/>
            </a:xfrm>
            <a:prstGeom prst="rect">
              <a:avLst/>
            </a:prstGeom>
          </p:spPr>
          <p:txBody>
            <a:bodyPr lIns="177800" tIns="177800" rIns="177800" bIns="177800" rtlCol="0" anchor="ctr"/>
            <a:lstStyle/>
            <a:p>
              <a:pPr algn="ctr">
                <a:lnSpc>
                  <a:spcPts val="5319"/>
                </a:lnSpc>
              </a:pPr>
              <a:r>
                <a:rPr lang="en-US" sz="3799">
                  <a:solidFill>
                    <a:srgbClr val="000000"/>
                  </a:solidFill>
                  <a:latin typeface="Dreaming Outloud Sans"/>
                  <a:ea typeface="Dreaming Outloud Sans"/>
                  <a:cs typeface="Dreaming Outloud Sans"/>
                  <a:sym typeface="Dreaming Outloud Sans"/>
                </a:rPr>
                <a:t>How can we treat bacterial infections?</a:t>
              </a:r>
            </a:p>
          </p:txBody>
        </p:sp>
      </p:grpSp>
      <p:sp>
        <p:nvSpPr>
          <p:cNvPr id="11" name="Freeform 11"/>
          <p:cNvSpPr/>
          <p:nvPr/>
        </p:nvSpPr>
        <p:spPr>
          <a:xfrm>
            <a:off x="9144000" y="2058374"/>
            <a:ext cx="9030574" cy="5616955"/>
          </a:xfrm>
          <a:custGeom>
            <a:avLst/>
            <a:gdLst/>
            <a:ahLst/>
            <a:cxnLst/>
            <a:rect l="l" t="t" r="r" b="b"/>
            <a:pathLst>
              <a:path w="9030574" h="5616955">
                <a:moveTo>
                  <a:pt x="0" y="0"/>
                </a:moveTo>
                <a:lnTo>
                  <a:pt x="9030574" y="0"/>
                </a:lnTo>
                <a:lnTo>
                  <a:pt x="9030574" y="5616955"/>
                </a:lnTo>
                <a:lnTo>
                  <a:pt x="0" y="5616955"/>
                </a:lnTo>
                <a:lnTo>
                  <a:pt x="0" y="0"/>
                </a:lnTo>
                <a:close/>
              </a:path>
            </a:pathLst>
          </a:custGeom>
          <a:blipFill>
            <a:blip r:embed="rId2"/>
            <a:stretch>
              <a:fillRect t="-227" b="-227"/>
            </a:stretch>
          </a:blipFill>
        </p:spPr>
        <p:txBody>
          <a:bodyPr/>
          <a:lstStyle/>
          <a:p>
            <a:endParaRPr lang="en-GB"/>
          </a:p>
        </p:txBody>
      </p:sp>
      <p:sp>
        <p:nvSpPr>
          <p:cNvPr id="12" name="TextBox 12"/>
          <p:cNvSpPr txBox="1"/>
          <p:nvPr/>
        </p:nvSpPr>
        <p:spPr>
          <a:xfrm>
            <a:off x="264941" y="367578"/>
            <a:ext cx="11450411" cy="1293669"/>
          </a:xfrm>
          <a:prstGeom prst="rect">
            <a:avLst/>
          </a:prstGeom>
        </p:spPr>
        <p:txBody>
          <a:bodyPr lIns="0" tIns="0" rIns="0" bIns="0" rtlCol="0" anchor="t">
            <a:spAutoFit/>
          </a:bodyPr>
          <a:lstStyle/>
          <a:p>
            <a:pPr algn="ctr">
              <a:lnSpc>
                <a:spcPts val="8551"/>
              </a:lnSpc>
            </a:pPr>
            <a:r>
              <a:rPr lang="en-US" sz="8302">
                <a:solidFill>
                  <a:srgbClr val="FFFFFF"/>
                </a:solidFill>
                <a:latin typeface="Funtastic"/>
                <a:ea typeface="Funtastic"/>
                <a:cs typeface="Funtastic"/>
                <a:sym typeface="Funtastic"/>
              </a:rPr>
              <a:t>WHAT ARE BACTERIA?</a:t>
            </a:r>
          </a:p>
        </p:txBody>
      </p:sp>
      <p:sp>
        <p:nvSpPr>
          <p:cNvPr id="13" name="TextBox 13"/>
          <p:cNvSpPr txBox="1"/>
          <p:nvPr/>
        </p:nvSpPr>
        <p:spPr>
          <a:xfrm>
            <a:off x="13718594" y="7784968"/>
            <a:ext cx="4455980" cy="430464"/>
          </a:xfrm>
          <a:prstGeom prst="rect">
            <a:avLst/>
          </a:prstGeom>
        </p:spPr>
        <p:txBody>
          <a:bodyPr lIns="0" tIns="0" rIns="0" bIns="0" rtlCol="0" anchor="t">
            <a:spAutoFit/>
          </a:bodyPr>
          <a:lstStyle/>
          <a:p>
            <a:pPr algn="l">
              <a:lnSpc>
                <a:spcPts val="3573"/>
              </a:lnSpc>
              <a:spcBef>
                <a:spcPct val="0"/>
              </a:spcBef>
            </a:pPr>
            <a:r>
              <a:rPr lang="en-US" sz="2552">
                <a:solidFill>
                  <a:srgbClr val="FFFFFF"/>
                </a:solidFill>
                <a:latin typeface="Dreaming Outloud Sans"/>
                <a:ea typeface="Dreaming Outloud Sans"/>
                <a:cs typeface="Dreaming Outloud Sans"/>
                <a:sym typeface="Dreaming Outloud Sans"/>
              </a:rPr>
              <a:t>Adapted from Bioninja</a:t>
            </a:r>
          </a:p>
        </p:txBody>
      </p:sp>
      <p:sp>
        <p:nvSpPr>
          <p:cNvPr id="14" name="TextBox 14"/>
          <p:cNvSpPr txBox="1"/>
          <p:nvPr/>
        </p:nvSpPr>
        <p:spPr>
          <a:xfrm>
            <a:off x="498141" y="8827836"/>
            <a:ext cx="6601501" cy="430464"/>
          </a:xfrm>
          <a:prstGeom prst="rect">
            <a:avLst/>
          </a:prstGeom>
        </p:spPr>
        <p:txBody>
          <a:bodyPr lIns="0" tIns="0" rIns="0" bIns="0" rtlCol="0" anchor="t">
            <a:spAutoFit/>
          </a:bodyPr>
          <a:lstStyle/>
          <a:p>
            <a:pPr algn="l">
              <a:lnSpc>
                <a:spcPts val="3573"/>
              </a:lnSpc>
              <a:spcBef>
                <a:spcPct val="0"/>
              </a:spcBef>
            </a:pPr>
            <a:r>
              <a:rPr lang="en-US" sz="2552">
                <a:solidFill>
                  <a:srgbClr val="FFFFFF"/>
                </a:solidFill>
                <a:latin typeface="Dreaming Outloud Sans"/>
                <a:ea typeface="Dreaming Outloud Sans"/>
                <a:cs typeface="Dreaming Outloud Sans"/>
                <a:sym typeface="Dreaming Outloud Sans"/>
              </a:rPr>
              <a:t>1 minute to discuss amongst yourselves...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grpSp>
        <p:nvGrpSpPr>
          <p:cNvPr id="2" name="Group 2"/>
          <p:cNvGrpSpPr/>
          <p:nvPr/>
        </p:nvGrpSpPr>
        <p:grpSpPr>
          <a:xfrm>
            <a:off x="498141" y="3782623"/>
            <a:ext cx="8167330" cy="1915876"/>
            <a:chOff x="0" y="0"/>
            <a:chExt cx="2262750" cy="530791"/>
          </a:xfrm>
        </p:grpSpPr>
        <p:sp>
          <p:nvSpPr>
            <p:cNvPr id="3" name="Freeform 3"/>
            <p:cNvSpPr/>
            <p:nvPr/>
          </p:nvSpPr>
          <p:spPr>
            <a:xfrm>
              <a:off x="0" y="0"/>
              <a:ext cx="2262750" cy="530791"/>
            </a:xfrm>
            <a:custGeom>
              <a:avLst/>
              <a:gdLst/>
              <a:ahLst/>
              <a:cxnLst/>
              <a:rect l="l" t="t" r="r" b="b"/>
              <a:pathLst>
                <a:path w="2262750" h="530791">
                  <a:moveTo>
                    <a:pt x="48344" y="0"/>
                  </a:moveTo>
                  <a:lnTo>
                    <a:pt x="2214406" y="0"/>
                  </a:lnTo>
                  <a:cubicBezTo>
                    <a:pt x="2227228" y="0"/>
                    <a:pt x="2239524" y="5093"/>
                    <a:pt x="2248590" y="14160"/>
                  </a:cubicBezTo>
                  <a:cubicBezTo>
                    <a:pt x="2257657" y="23226"/>
                    <a:pt x="2262750" y="35522"/>
                    <a:pt x="2262750" y="48344"/>
                  </a:cubicBezTo>
                  <a:lnTo>
                    <a:pt x="2262750" y="482448"/>
                  </a:lnTo>
                  <a:cubicBezTo>
                    <a:pt x="2262750" y="495269"/>
                    <a:pt x="2257657" y="507566"/>
                    <a:pt x="2248590" y="516632"/>
                  </a:cubicBezTo>
                  <a:cubicBezTo>
                    <a:pt x="2239524" y="525698"/>
                    <a:pt x="2227228" y="530791"/>
                    <a:pt x="2214406" y="530791"/>
                  </a:cubicBezTo>
                  <a:lnTo>
                    <a:pt x="48344" y="530791"/>
                  </a:lnTo>
                  <a:cubicBezTo>
                    <a:pt x="35522" y="530791"/>
                    <a:pt x="23226" y="525698"/>
                    <a:pt x="14160" y="516632"/>
                  </a:cubicBezTo>
                  <a:cubicBezTo>
                    <a:pt x="5093" y="507566"/>
                    <a:pt x="0" y="495269"/>
                    <a:pt x="0" y="482448"/>
                  </a:cubicBezTo>
                  <a:lnTo>
                    <a:pt x="0" y="48344"/>
                  </a:lnTo>
                  <a:cubicBezTo>
                    <a:pt x="0" y="35522"/>
                    <a:pt x="5093" y="23226"/>
                    <a:pt x="14160" y="14160"/>
                  </a:cubicBezTo>
                  <a:cubicBezTo>
                    <a:pt x="23226" y="5093"/>
                    <a:pt x="35522" y="0"/>
                    <a:pt x="48344" y="0"/>
                  </a:cubicBezTo>
                  <a:close/>
                </a:path>
              </a:pathLst>
            </a:custGeom>
            <a:solidFill>
              <a:srgbClr val="FFFFFF"/>
            </a:solidFill>
          </p:spPr>
          <p:txBody>
            <a:bodyPr/>
            <a:lstStyle/>
            <a:p>
              <a:endParaRPr lang="en-GB"/>
            </a:p>
          </p:txBody>
        </p:sp>
        <p:sp>
          <p:nvSpPr>
            <p:cNvPr id="4" name="TextBox 4"/>
            <p:cNvSpPr txBox="1"/>
            <p:nvPr/>
          </p:nvSpPr>
          <p:spPr>
            <a:xfrm>
              <a:off x="0" y="-76200"/>
              <a:ext cx="2262750" cy="606991"/>
            </a:xfrm>
            <a:prstGeom prst="rect">
              <a:avLst/>
            </a:prstGeom>
          </p:spPr>
          <p:txBody>
            <a:bodyPr lIns="177800" tIns="177800" rIns="177800" bIns="177800" rtlCol="0" anchor="ctr"/>
            <a:lstStyle/>
            <a:p>
              <a:pPr algn="ctr">
                <a:lnSpc>
                  <a:spcPts val="5319"/>
                </a:lnSpc>
              </a:pPr>
              <a:r>
                <a:rPr lang="en-US" sz="3799">
                  <a:solidFill>
                    <a:srgbClr val="000000"/>
                  </a:solidFill>
                  <a:latin typeface="Dreaming Outloud Sans"/>
                  <a:ea typeface="Dreaming Outloud Sans"/>
                  <a:cs typeface="Dreaming Outloud Sans"/>
                  <a:sym typeface="Dreaming Outloud Sans"/>
                </a:rPr>
                <a:t>Cause disease - Salmonella</a:t>
              </a:r>
            </a:p>
          </p:txBody>
        </p:sp>
      </p:grpSp>
      <p:grpSp>
        <p:nvGrpSpPr>
          <p:cNvPr id="5" name="Group 5"/>
          <p:cNvGrpSpPr/>
          <p:nvPr/>
        </p:nvGrpSpPr>
        <p:grpSpPr>
          <a:xfrm>
            <a:off x="498141" y="2113831"/>
            <a:ext cx="7963223" cy="1432826"/>
            <a:chOff x="0" y="0"/>
            <a:chExt cx="2206202" cy="396963"/>
          </a:xfrm>
        </p:grpSpPr>
        <p:sp>
          <p:nvSpPr>
            <p:cNvPr id="6" name="Freeform 6"/>
            <p:cNvSpPr/>
            <p:nvPr/>
          </p:nvSpPr>
          <p:spPr>
            <a:xfrm>
              <a:off x="0" y="0"/>
              <a:ext cx="2206202" cy="396963"/>
            </a:xfrm>
            <a:custGeom>
              <a:avLst/>
              <a:gdLst/>
              <a:ahLst/>
              <a:cxnLst/>
              <a:rect l="l" t="t" r="r" b="b"/>
              <a:pathLst>
                <a:path w="2206202" h="396963">
                  <a:moveTo>
                    <a:pt x="49583" y="0"/>
                  </a:moveTo>
                  <a:lnTo>
                    <a:pt x="2156620" y="0"/>
                  </a:lnTo>
                  <a:cubicBezTo>
                    <a:pt x="2169770" y="0"/>
                    <a:pt x="2182381" y="5224"/>
                    <a:pt x="2191680" y="14522"/>
                  </a:cubicBezTo>
                  <a:cubicBezTo>
                    <a:pt x="2200978" y="23821"/>
                    <a:pt x="2206202" y="36433"/>
                    <a:pt x="2206202" y="49583"/>
                  </a:cubicBezTo>
                  <a:lnTo>
                    <a:pt x="2206202" y="347380"/>
                  </a:lnTo>
                  <a:cubicBezTo>
                    <a:pt x="2206202" y="360530"/>
                    <a:pt x="2200978" y="373142"/>
                    <a:pt x="2191680" y="382441"/>
                  </a:cubicBezTo>
                  <a:cubicBezTo>
                    <a:pt x="2182381" y="391739"/>
                    <a:pt x="2169770" y="396963"/>
                    <a:pt x="2156620" y="396963"/>
                  </a:cubicBezTo>
                  <a:lnTo>
                    <a:pt x="49583" y="396963"/>
                  </a:lnTo>
                  <a:cubicBezTo>
                    <a:pt x="36433" y="396963"/>
                    <a:pt x="23821" y="391739"/>
                    <a:pt x="14522" y="382441"/>
                  </a:cubicBezTo>
                  <a:cubicBezTo>
                    <a:pt x="5224" y="373142"/>
                    <a:pt x="0" y="360530"/>
                    <a:pt x="0" y="347380"/>
                  </a:cubicBezTo>
                  <a:lnTo>
                    <a:pt x="0" y="49583"/>
                  </a:lnTo>
                  <a:cubicBezTo>
                    <a:pt x="0" y="36433"/>
                    <a:pt x="5224" y="23821"/>
                    <a:pt x="14522" y="14522"/>
                  </a:cubicBezTo>
                  <a:cubicBezTo>
                    <a:pt x="23821" y="5224"/>
                    <a:pt x="36433" y="0"/>
                    <a:pt x="49583" y="0"/>
                  </a:cubicBezTo>
                  <a:close/>
                </a:path>
              </a:pathLst>
            </a:custGeom>
            <a:solidFill>
              <a:srgbClr val="FFFFFF"/>
            </a:solidFill>
          </p:spPr>
          <p:txBody>
            <a:bodyPr/>
            <a:lstStyle/>
            <a:p>
              <a:endParaRPr lang="en-GB"/>
            </a:p>
          </p:txBody>
        </p:sp>
        <p:sp>
          <p:nvSpPr>
            <p:cNvPr id="7" name="TextBox 7"/>
            <p:cNvSpPr txBox="1"/>
            <p:nvPr/>
          </p:nvSpPr>
          <p:spPr>
            <a:xfrm>
              <a:off x="0" y="-76200"/>
              <a:ext cx="2206202" cy="473163"/>
            </a:xfrm>
            <a:prstGeom prst="rect">
              <a:avLst/>
            </a:prstGeom>
          </p:spPr>
          <p:txBody>
            <a:bodyPr lIns="177800" tIns="177800" rIns="177800" bIns="177800" rtlCol="0" anchor="ctr"/>
            <a:lstStyle/>
            <a:p>
              <a:pPr algn="ctr">
                <a:lnSpc>
                  <a:spcPts val="5319"/>
                </a:lnSpc>
              </a:pPr>
              <a:r>
                <a:rPr lang="en-US" sz="3799">
                  <a:solidFill>
                    <a:srgbClr val="000000"/>
                  </a:solidFill>
                  <a:latin typeface="Dreaming Outloud Sans"/>
                  <a:ea typeface="Dreaming Outloud Sans"/>
                  <a:cs typeface="Dreaming Outloud Sans"/>
                  <a:sym typeface="Dreaming Outloud Sans"/>
                </a:rPr>
                <a:t>Prokaryotes - no nucleus</a:t>
              </a:r>
            </a:p>
          </p:txBody>
        </p:sp>
      </p:grpSp>
      <p:grpSp>
        <p:nvGrpSpPr>
          <p:cNvPr id="8" name="Group 8"/>
          <p:cNvGrpSpPr/>
          <p:nvPr/>
        </p:nvGrpSpPr>
        <p:grpSpPr>
          <a:xfrm>
            <a:off x="498141" y="6026869"/>
            <a:ext cx="8167330" cy="1390801"/>
            <a:chOff x="0" y="0"/>
            <a:chExt cx="2262750" cy="385320"/>
          </a:xfrm>
        </p:grpSpPr>
        <p:sp>
          <p:nvSpPr>
            <p:cNvPr id="9" name="Freeform 9"/>
            <p:cNvSpPr/>
            <p:nvPr/>
          </p:nvSpPr>
          <p:spPr>
            <a:xfrm>
              <a:off x="0" y="0"/>
              <a:ext cx="2262750" cy="385320"/>
            </a:xfrm>
            <a:custGeom>
              <a:avLst/>
              <a:gdLst/>
              <a:ahLst/>
              <a:cxnLst/>
              <a:rect l="l" t="t" r="r" b="b"/>
              <a:pathLst>
                <a:path w="2262750" h="385320">
                  <a:moveTo>
                    <a:pt x="48344" y="0"/>
                  </a:moveTo>
                  <a:lnTo>
                    <a:pt x="2214406" y="0"/>
                  </a:lnTo>
                  <a:cubicBezTo>
                    <a:pt x="2227228" y="0"/>
                    <a:pt x="2239524" y="5093"/>
                    <a:pt x="2248590" y="14160"/>
                  </a:cubicBezTo>
                  <a:cubicBezTo>
                    <a:pt x="2257657" y="23226"/>
                    <a:pt x="2262750" y="35522"/>
                    <a:pt x="2262750" y="48344"/>
                  </a:cubicBezTo>
                  <a:lnTo>
                    <a:pt x="2262750" y="336976"/>
                  </a:lnTo>
                  <a:cubicBezTo>
                    <a:pt x="2262750" y="349798"/>
                    <a:pt x="2257657" y="362094"/>
                    <a:pt x="2248590" y="371160"/>
                  </a:cubicBezTo>
                  <a:cubicBezTo>
                    <a:pt x="2239524" y="380227"/>
                    <a:pt x="2227228" y="385320"/>
                    <a:pt x="2214406" y="385320"/>
                  </a:cubicBezTo>
                  <a:lnTo>
                    <a:pt x="48344" y="385320"/>
                  </a:lnTo>
                  <a:cubicBezTo>
                    <a:pt x="35522" y="385320"/>
                    <a:pt x="23226" y="380227"/>
                    <a:pt x="14160" y="371160"/>
                  </a:cubicBezTo>
                  <a:cubicBezTo>
                    <a:pt x="5093" y="362094"/>
                    <a:pt x="0" y="349798"/>
                    <a:pt x="0" y="336976"/>
                  </a:cubicBezTo>
                  <a:lnTo>
                    <a:pt x="0" y="48344"/>
                  </a:lnTo>
                  <a:cubicBezTo>
                    <a:pt x="0" y="35522"/>
                    <a:pt x="5093" y="23226"/>
                    <a:pt x="14160" y="14160"/>
                  </a:cubicBezTo>
                  <a:cubicBezTo>
                    <a:pt x="23226" y="5093"/>
                    <a:pt x="35522" y="0"/>
                    <a:pt x="48344" y="0"/>
                  </a:cubicBezTo>
                  <a:close/>
                </a:path>
              </a:pathLst>
            </a:custGeom>
            <a:solidFill>
              <a:srgbClr val="FFFFFF"/>
            </a:solidFill>
          </p:spPr>
          <p:txBody>
            <a:bodyPr/>
            <a:lstStyle/>
            <a:p>
              <a:endParaRPr lang="en-GB"/>
            </a:p>
          </p:txBody>
        </p:sp>
        <p:sp>
          <p:nvSpPr>
            <p:cNvPr id="10" name="TextBox 10"/>
            <p:cNvSpPr txBox="1"/>
            <p:nvPr/>
          </p:nvSpPr>
          <p:spPr>
            <a:xfrm>
              <a:off x="0" y="-76200"/>
              <a:ext cx="2262750" cy="461520"/>
            </a:xfrm>
            <a:prstGeom prst="rect">
              <a:avLst/>
            </a:prstGeom>
          </p:spPr>
          <p:txBody>
            <a:bodyPr lIns="177800" tIns="177800" rIns="177800" bIns="177800" rtlCol="0" anchor="ctr"/>
            <a:lstStyle/>
            <a:p>
              <a:pPr algn="ctr">
                <a:lnSpc>
                  <a:spcPts val="5319"/>
                </a:lnSpc>
              </a:pPr>
              <a:r>
                <a:rPr lang="en-US" sz="3799">
                  <a:solidFill>
                    <a:srgbClr val="000000"/>
                  </a:solidFill>
                  <a:latin typeface="Dreaming Outloud Sans"/>
                  <a:ea typeface="Dreaming Outloud Sans"/>
                  <a:cs typeface="Dreaming Outloud Sans"/>
                  <a:sym typeface="Dreaming Outloud Sans"/>
                </a:rPr>
                <a:t>Treatment - Antibiotics</a:t>
              </a:r>
            </a:p>
          </p:txBody>
        </p:sp>
      </p:grpSp>
      <p:sp>
        <p:nvSpPr>
          <p:cNvPr id="11" name="Freeform 11"/>
          <p:cNvSpPr/>
          <p:nvPr/>
        </p:nvSpPr>
        <p:spPr>
          <a:xfrm>
            <a:off x="11772611" y="1282257"/>
            <a:ext cx="6517399" cy="4053777"/>
          </a:xfrm>
          <a:custGeom>
            <a:avLst/>
            <a:gdLst/>
            <a:ahLst/>
            <a:cxnLst/>
            <a:rect l="l" t="t" r="r" b="b"/>
            <a:pathLst>
              <a:path w="6517399" h="4053777">
                <a:moveTo>
                  <a:pt x="0" y="0"/>
                </a:moveTo>
                <a:lnTo>
                  <a:pt x="6517399" y="0"/>
                </a:lnTo>
                <a:lnTo>
                  <a:pt x="6517399" y="4053778"/>
                </a:lnTo>
                <a:lnTo>
                  <a:pt x="0" y="4053778"/>
                </a:lnTo>
                <a:lnTo>
                  <a:pt x="0" y="0"/>
                </a:lnTo>
                <a:close/>
              </a:path>
            </a:pathLst>
          </a:custGeom>
          <a:blipFill>
            <a:blip r:embed="rId2"/>
            <a:stretch>
              <a:fillRect t="-227" b="-227"/>
            </a:stretch>
          </a:blipFill>
        </p:spPr>
        <p:txBody>
          <a:bodyPr/>
          <a:lstStyle/>
          <a:p>
            <a:endParaRPr lang="en-GB"/>
          </a:p>
        </p:txBody>
      </p:sp>
      <p:sp>
        <p:nvSpPr>
          <p:cNvPr id="12" name="Freeform 12"/>
          <p:cNvSpPr/>
          <p:nvPr/>
        </p:nvSpPr>
        <p:spPr>
          <a:xfrm>
            <a:off x="11772611" y="5469385"/>
            <a:ext cx="6517399" cy="4169451"/>
          </a:xfrm>
          <a:custGeom>
            <a:avLst/>
            <a:gdLst/>
            <a:ahLst/>
            <a:cxnLst/>
            <a:rect l="l" t="t" r="r" b="b"/>
            <a:pathLst>
              <a:path w="6517399" h="4169451">
                <a:moveTo>
                  <a:pt x="0" y="0"/>
                </a:moveTo>
                <a:lnTo>
                  <a:pt x="6517399" y="0"/>
                </a:lnTo>
                <a:lnTo>
                  <a:pt x="6517399" y="4169450"/>
                </a:lnTo>
                <a:lnTo>
                  <a:pt x="0" y="4169450"/>
                </a:lnTo>
                <a:lnTo>
                  <a:pt x="0" y="0"/>
                </a:lnTo>
                <a:close/>
              </a:path>
            </a:pathLst>
          </a:custGeom>
          <a:blipFill>
            <a:blip r:embed="rId3"/>
            <a:stretch>
              <a:fillRect/>
            </a:stretch>
          </a:blipFill>
        </p:spPr>
        <p:txBody>
          <a:bodyPr/>
          <a:lstStyle/>
          <a:p>
            <a:endParaRPr lang="en-GB"/>
          </a:p>
        </p:txBody>
      </p:sp>
      <p:sp>
        <p:nvSpPr>
          <p:cNvPr id="13" name="TextBox 13"/>
          <p:cNvSpPr txBox="1"/>
          <p:nvPr/>
        </p:nvSpPr>
        <p:spPr>
          <a:xfrm>
            <a:off x="320190" y="372486"/>
            <a:ext cx="11450411" cy="1293669"/>
          </a:xfrm>
          <a:prstGeom prst="rect">
            <a:avLst/>
          </a:prstGeom>
        </p:spPr>
        <p:txBody>
          <a:bodyPr lIns="0" tIns="0" rIns="0" bIns="0" rtlCol="0" anchor="t">
            <a:spAutoFit/>
          </a:bodyPr>
          <a:lstStyle/>
          <a:p>
            <a:pPr algn="ctr">
              <a:lnSpc>
                <a:spcPts val="8551"/>
              </a:lnSpc>
            </a:pPr>
            <a:r>
              <a:rPr lang="en-US" sz="8302">
                <a:solidFill>
                  <a:srgbClr val="FFFFFF"/>
                </a:solidFill>
                <a:latin typeface="Funtastic"/>
                <a:ea typeface="Funtastic"/>
                <a:cs typeface="Funtastic"/>
                <a:sym typeface="Funtastic"/>
              </a:rPr>
              <a:t>WHAT ARE BACTERIA?</a:t>
            </a:r>
          </a:p>
        </p:txBody>
      </p:sp>
      <p:sp>
        <p:nvSpPr>
          <p:cNvPr id="14" name="TextBox 14"/>
          <p:cNvSpPr txBox="1"/>
          <p:nvPr/>
        </p:nvSpPr>
        <p:spPr>
          <a:xfrm>
            <a:off x="15031310" y="9728498"/>
            <a:ext cx="4455980" cy="430464"/>
          </a:xfrm>
          <a:prstGeom prst="rect">
            <a:avLst/>
          </a:prstGeom>
        </p:spPr>
        <p:txBody>
          <a:bodyPr lIns="0" tIns="0" rIns="0" bIns="0" rtlCol="0" anchor="t">
            <a:spAutoFit/>
          </a:bodyPr>
          <a:lstStyle/>
          <a:p>
            <a:pPr algn="l">
              <a:lnSpc>
                <a:spcPts val="3573"/>
              </a:lnSpc>
              <a:spcBef>
                <a:spcPct val="0"/>
              </a:spcBef>
            </a:pPr>
            <a:r>
              <a:rPr lang="en-US" sz="2552">
                <a:solidFill>
                  <a:srgbClr val="FFFFFF"/>
                </a:solidFill>
                <a:latin typeface="Dreaming Outloud Sans"/>
                <a:ea typeface="Dreaming Outloud Sans"/>
                <a:cs typeface="Dreaming Outloud Sans"/>
                <a:sym typeface="Dreaming Outloud Sans"/>
              </a:rPr>
              <a:t>Adapted from Bioninja</a:t>
            </a:r>
          </a:p>
        </p:txBody>
      </p:sp>
      <p:sp>
        <p:nvSpPr>
          <p:cNvPr id="15" name="TextBox 15"/>
          <p:cNvSpPr txBox="1"/>
          <p:nvPr/>
        </p:nvSpPr>
        <p:spPr>
          <a:xfrm>
            <a:off x="-541364" y="9090134"/>
            <a:ext cx="13394347" cy="1068828"/>
          </a:xfrm>
          <a:prstGeom prst="rect">
            <a:avLst/>
          </a:prstGeom>
        </p:spPr>
        <p:txBody>
          <a:bodyPr lIns="0" tIns="0" rIns="0" bIns="0" rtlCol="0" anchor="t">
            <a:spAutoFit/>
          </a:bodyPr>
          <a:lstStyle/>
          <a:p>
            <a:pPr algn="ctr">
              <a:lnSpc>
                <a:spcPts val="7031"/>
              </a:lnSpc>
            </a:pPr>
            <a:r>
              <a:rPr lang="en-US" sz="6826">
                <a:solidFill>
                  <a:srgbClr val="FFFFFF"/>
                </a:solidFill>
                <a:latin typeface="Funtastic"/>
                <a:ea typeface="Funtastic"/>
                <a:cs typeface="Funtastic"/>
                <a:sym typeface="Funtastic"/>
              </a:rPr>
              <a:t>ANTIBIOTICS ARE GOOD BUT...</a:t>
            </a:r>
          </a:p>
        </p:txBody>
      </p:sp>
      <p:sp>
        <p:nvSpPr>
          <p:cNvPr id="16" name="AutoShape 16"/>
          <p:cNvSpPr/>
          <p:nvPr/>
        </p:nvSpPr>
        <p:spPr>
          <a:xfrm flipV="1">
            <a:off x="9846800" y="3546657"/>
            <a:ext cx="3256133" cy="1243749"/>
          </a:xfrm>
          <a:prstGeom prst="line">
            <a:avLst/>
          </a:prstGeom>
          <a:ln w="133350" cap="flat">
            <a:solidFill>
              <a:srgbClr val="F46530"/>
            </a:solidFill>
            <a:prstDash val="solid"/>
            <a:headEnd type="none" w="sm" len="sm"/>
            <a:tailEnd type="triangle" w="lg" len="med"/>
          </a:ln>
        </p:spPr>
        <p:txBody>
          <a:bodyPr/>
          <a:lstStyle/>
          <a:p>
            <a:endParaRPr lang="en-GB"/>
          </a:p>
        </p:txBody>
      </p:sp>
      <p:sp>
        <p:nvSpPr>
          <p:cNvPr id="17" name="AutoShape 17"/>
          <p:cNvSpPr/>
          <p:nvPr/>
        </p:nvSpPr>
        <p:spPr>
          <a:xfrm>
            <a:off x="10249866" y="5881663"/>
            <a:ext cx="4474275" cy="1236444"/>
          </a:xfrm>
          <a:prstGeom prst="line">
            <a:avLst/>
          </a:prstGeom>
          <a:ln w="133350" cap="flat">
            <a:solidFill>
              <a:srgbClr val="F46530"/>
            </a:solidFill>
            <a:prstDash val="solid"/>
            <a:headEnd type="none" w="sm" len="sm"/>
            <a:tailEnd type="triangle" w="lg" len="med"/>
          </a:ln>
        </p:spPr>
        <p:txBody>
          <a:bodyPr/>
          <a:lstStyle/>
          <a:p>
            <a:endParaRPr lang="en-GB"/>
          </a:p>
        </p:txBody>
      </p:sp>
      <p:sp>
        <p:nvSpPr>
          <p:cNvPr id="18" name="Freeform 18"/>
          <p:cNvSpPr/>
          <p:nvPr/>
        </p:nvSpPr>
        <p:spPr>
          <a:xfrm flipH="1">
            <a:off x="9144000" y="4790406"/>
            <a:ext cx="1405601" cy="1091257"/>
          </a:xfrm>
          <a:custGeom>
            <a:avLst/>
            <a:gdLst/>
            <a:ahLst/>
            <a:cxnLst/>
            <a:rect l="l" t="t" r="r" b="b"/>
            <a:pathLst>
              <a:path w="1405601" h="1091257">
                <a:moveTo>
                  <a:pt x="1405601" y="0"/>
                </a:moveTo>
                <a:lnTo>
                  <a:pt x="0" y="0"/>
                </a:lnTo>
                <a:lnTo>
                  <a:pt x="0" y="1091257"/>
                </a:lnTo>
                <a:lnTo>
                  <a:pt x="1405601" y="1091257"/>
                </a:lnTo>
                <a:lnTo>
                  <a:pt x="1405601"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5D8BA4"/>
        </a:solidFill>
        <a:effectLst/>
      </p:bgPr>
    </p:bg>
    <p:spTree>
      <p:nvGrpSpPr>
        <p:cNvPr id="1" name=""/>
        <p:cNvGrpSpPr/>
        <p:nvPr/>
      </p:nvGrpSpPr>
      <p:grpSpPr>
        <a:xfrm>
          <a:off x="0" y="0"/>
          <a:ext cx="0" cy="0"/>
          <a:chOff x="0" y="0"/>
          <a:chExt cx="0" cy="0"/>
        </a:xfrm>
      </p:grpSpPr>
      <p:sp>
        <p:nvSpPr>
          <p:cNvPr id="2" name="TextBox 2"/>
          <p:cNvSpPr txBox="1"/>
          <p:nvPr/>
        </p:nvSpPr>
        <p:spPr>
          <a:xfrm>
            <a:off x="1339659" y="2153"/>
            <a:ext cx="13728222" cy="1293669"/>
          </a:xfrm>
          <a:prstGeom prst="rect">
            <a:avLst/>
          </a:prstGeom>
        </p:spPr>
        <p:txBody>
          <a:bodyPr lIns="0" tIns="0" rIns="0" bIns="0" rtlCol="0" anchor="t">
            <a:spAutoFit/>
          </a:bodyPr>
          <a:lstStyle/>
          <a:p>
            <a:pPr algn="ctr">
              <a:lnSpc>
                <a:spcPts val="8551"/>
              </a:lnSpc>
            </a:pPr>
            <a:r>
              <a:rPr lang="en-US" sz="8302">
                <a:solidFill>
                  <a:srgbClr val="FFFFFF"/>
                </a:solidFill>
                <a:latin typeface="Funtastic"/>
                <a:ea typeface="Funtastic"/>
                <a:cs typeface="Funtastic"/>
                <a:sym typeface="Funtastic"/>
              </a:rPr>
              <a:t>ANTIBIOTIC RESISTANCE</a:t>
            </a:r>
          </a:p>
        </p:txBody>
      </p:sp>
      <p:sp>
        <p:nvSpPr>
          <p:cNvPr id="3" name="Freeform 3"/>
          <p:cNvSpPr/>
          <p:nvPr/>
        </p:nvSpPr>
        <p:spPr>
          <a:xfrm>
            <a:off x="408399" y="1295823"/>
            <a:ext cx="12955895" cy="7962477"/>
          </a:xfrm>
          <a:custGeom>
            <a:avLst/>
            <a:gdLst/>
            <a:ahLst/>
            <a:cxnLst/>
            <a:rect l="l" t="t" r="r" b="b"/>
            <a:pathLst>
              <a:path w="12955895" h="7962477">
                <a:moveTo>
                  <a:pt x="0" y="0"/>
                </a:moveTo>
                <a:lnTo>
                  <a:pt x="12955895" y="0"/>
                </a:lnTo>
                <a:lnTo>
                  <a:pt x="12955895" y="7962477"/>
                </a:lnTo>
                <a:lnTo>
                  <a:pt x="0" y="7962477"/>
                </a:lnTo>
                <a:lnTo>
                  <a:pt x="0" y="0"/>
                </a:lnTo>
                <a:close/>
              </a:path>
            </a:pathLst>
          </a:custGeom>
          <a:blipFill>
            <a:blip r:embed="rId2"/>
            <a:stretch>
              <a:fillRect/>
            </a:stretch>
          </a:blipFill>
        </p:spPr>
        <p:txBody>
          <a:bodyPr/>
          <a:lstStyle/>
          <a:p>
            <a:endParaRPr lang="en-GB"/>
          </a:p>
        </p:txBody>
      </p:sp>
      <p:sp>
        <p:nvSpPr>
          <p:cNvPr id="4" name="AutoShape 4"/>
          <p:cNvSpPr/>
          <p:nvPr/>
        </p:nvSpPr>
        <p:spPr>
          <a:xfrm flipH="1" flipV="1">
            <a:off x="8203770" y="2595056"/>
            <a:ext cx="5750528" cy="7320"/>
          </a:xfrm>
          <a:prstGeom prst="line">
            <a:avLst/>
          </a:prstGeom>
          <a:ln w="133350" cap="flat">
            <a:solidFill>
              <a:srgbClr val="000000"/>
            </a:solidFill>
            <a:prstDash val="solid"/>
            <a:headEnd type="none" w="sm" len="sm"/>
            <a:tailEnd type="triangle" w="lg" len="med"/>
          </a:ln>
        </p:spPr>
        <p:txBody>
          <a:bodyPr/>
          <a:lstStyle/>
          <a:p>
            <a:endParaRPr lang="en-GB"/>
          </a:p>
        </p:txBody>
      </p:sp>
      <p:sp>
        <p:nvSpPr>
          <p:cNvPr id="5" name="Freeform 5"/>
          <p:cNvSpPr/>
          <p:nvPr/>
        </p:nvSpPr>
        <p:spPr>
          <a:xfrm>
            <a:off x="13954298" y="2056748"/>
            <a:ext cx="1405601" cy="1091257"/>
          </a:xfrm>
          <a:custGeom>
            <a:avLst/>
            <a:gdLst/>
            <a:ahLst/>
            <a:cxnLst/>
            <a:rect l="l" t="t" r="r" b="b"/>
            <a:pathLst>
              <a:path w="1405601" h="1091257">
                <a:moveTo>
                  <a:pt x="0" y="0"/>
                </a:moveTo>
                <a:lnTo>
                  <a:pt x="1405601" y="0"/>
                </a:lnTo>
                <a:lnTo>
                  <a:pt x="1405601" y="1091257"/>
                </a:lnTo>
                <a:lnTo>
                  <a:pt x="0" y="109125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6" name="TextBox 6"/>
          <p:cNvSpPr txBox="1"/>
          <p:nvPr/>
        </p:nvSpPr>
        <p:spPr>
          <a:xfrm>
            <a:off x="408399" y="9417041"/>
            <a:ext cx="12841549" cy="430464"/>
          </a:xfrm>
          <a:prstGeom prst="rect">
            <a:avLst/>
          </a:prstGeom>
        </p:spPr>
        <p:txBody>
          <a:bodyPr lIns="0" tIns="0" rIns="0" bIns="0" rtlCol="0" anchor="t">
            <a:spAutoFit/>
          </a:bodyPr>
          <a:lstStyle/>
          <a:p>
            <a:pPr algn="l">
              <a:lnSpc>
                <a:spcPts val="3573"/>
              </a:lnSpc>
              <a:spcBef>
                <a:spcPct val="0"/>
              </a:spcBef>
            </a:pPr>
            <a:r>
              <a:rPr lang="en-US" sz="2552">
                <a:solidFill>
                  <a:srgbClr val="FFFFFF"/>
                </a:solidFill>
                <a:latin typeface="Dreaming Outloud Sans"/>
                <a:ea typeface="Dreaming Outloud Sans"/>
                <a:cs typeface="Dreaming Outloud Sans"/>
                <a:sym typeface="Dreaming Outloud Sans"/>
              </a:rPr>
              <a:t>Adapted from https://www.sciencedirect.com/science/article/pii/S0264410X19307935</a:t>
            </a:r>
          </a:p>
        </p:txBody>
      </p:sp>
      <p:sp>
        <p:nvSpPr>
          <p:cNvPr id="7" name="TextBox 7"/>
          <p:cNvSpPr txBox="1"/>
          <p:nvPr/>
        </p:nvSpPr>
        <p:spPr>
          <a:xfrm>
            <a:off x="13763036" y="3717615"/>
            <a:ext cx="3717823" cy="913510"/>
          </a:xfrm>
          <a:prstGeom prst="rect">
            <a:avLst/>
          </a:prstGeom>
        </p:spPr>
        <p:txBody>
          <a:bodyPr lIns="0" tIns="0" rIns="0" bIns="0" rtlCol="0" anchor="t">
            <a:spAutoFit/>
          </a:bodyPr>
          <a:lstStyle/>
          <a:p>
            <a:pPr algn="l">
              <a:lnSpc>
                <a:spcPts val="3724"/>
              </a:lnSpc>
            </a:pPr>
            <a:r>
              <a:rPr lang="en-US" sz="2660">
                <a:solidFill>
                  <a:srgbClr val="FFFFFF"/>
                </a:solidFill>
                <a:latin typeface="Dreaming Outloud Sans"/>
                <a:ea typeface="Dreaming Outloud Sans"/>
                <a:cs typeface="Dreaming Outloud Sans"/>
                <a:sym typeface="Dreaming Outloud Sans"/>
              </a:rPr>
              <a:t>Phage therapy?</a:t>
            </a:r>
          </a:p>
          <a:p>
            <a:pPr algn="l">
              <a:lnSpc>
                <a:spcPts val="3724"/>
              </a:lnSpc>
              <a:spcBef>
                <a:spcPct val="0"/>
              </a:spcBef>
            </a:pPr>
            <a:endParaRPr lang="en-US" sz="2660">
              <a:solidFill>
                <a:srgbClr val="FFFFFF"/>
              </a:solidFill>
              <a:latin typeface="Dreaming Outloud Sans"/>
              <a:ea typeface="Dreaming Outloud Sans"/>
              <a:cs typeface="Dreaming Outloud Sans"/>
              <a:sym typeface="Dreaming Outloud San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1013</Words>
  <Application>Microsoft Office PowerPoint</Application>
  <PresentationFormat>Custom</PresentationFormat>
  <Paragraphs>147</Paragraphs>
  <Slides>28</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Funtastic</vt:lpstr>
      <vt:lpstr>Arial</vt:lpstr>
      <vt:lpstr>Dreaming Outloud Sans Italics</vt:lpstr>
      <vt:lpstr>Calibri</vt:lpstr>
      <vt:lpstr>Dreaming Outloud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 you think that bacteria only cause disease...think again!</dc:title>
  <cp:lastModifiedBy>Andrew, Becks</cp:lastModifiedBy>
  <cp:revision>2</cp:revision>
  <dcterms:created xsi:type="dcterms:W3CDTF">2006-08-16T00:00:00Z</dcterms:created>
  <dcterms:modified xsi:type="dcterms:W3CDTF">2024-08-29T07:24:56Z</dcterms:modified>
  <dc:identifier>DAGKwGbvzrc</dc:identifier>
</cp:coreProperties>
</file>