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9"/>
  </p:notesMasterIdLst>
  <p:sldIdLst>
    <p:sldId id="260" r:id="rId3"/>
    <p:sldId id="268" r:id="rId4"/>
    <p:sldId id="275" r:id="rId5"/>
    <p:sldId id="278" r:id="rId6"/>
    <p:sldId id="271" r:id="rId7"/>
    <p:sldId id="274" r:id="rId8"/>
    <p:sldId id="276" r:id="rId9"/>
    <p:sldId id="277" r:id="rId10"/>
    <p:sldId id="273" r:id="rId11"/>
    <p:sldId id="267" r:id="rId12"/>
    <p:sldId id="270" r:id="rId13"/>
    <p:sldId id="272" r:id="rId14"/>
    <p:sldId id="269" r:id="rId15"/>
    <p:sldId id="262" r:id="rId16"/>
    <p:sldId id="261" r:id="rId17"/>
    <p:sldId id="266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79396" autoAdjust="0"/>
  </p:normalViewPr>
  <p:slideViewPr>
    <p:cSldViewPr>
      <p:cViewPr>
        <p:scale>
          <a:sx n="67" d="100"/>
          <a:sy n="67" d="100"/>
        </p:scale>
        <p:origin x="-143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81F62-C22D-46A9-A6CE-8DA45BD05877}" type="datetimeFigureOut">
              <a:rPr lang="en-GB" smtClean="0"/>
              <a:t>21/03/2014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3AF46-63D8-4653-AF19-3AD54EE2DB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11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525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25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25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25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CA4812-53FA-4B48-AA12-422047B7E2CC}" type="slidenum">
              <a:rPr lang="en-GB">
                <a:solidFill>
                  <a:srgbClr val="000000"/>
                </a:solidFill>
              </a:rPr>
              <a:pPr eaLnBrk="1" hangingPunct="1"/>
              <a:t>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AF46-63D8-4653-AF19-3AD54EE2DB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0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AF46-63D8-4653-AF19-3AD54EE2DB3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61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760B7-9592-42B8-886F-C63E44F481B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82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7F670-26E5-42A7-BCEE-9447EEEF12E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0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48F47-1503-4320-A1ED-50E7C0AFD05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584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B5122-D825-46C6-99B9-64609DC3368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5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4EFED-83B7-4A5A-8F8C-817619444FA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3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760B7-9592-42B8-886F-C63E44F481B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517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C54A3-FF1C-4738-BD94-4A9613FCA56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730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79FAF-E649-4001-BCBE-994B7A30FC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315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5B71B-A574-41D6-B9E5-F7B0B8EA2C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87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42610-B6A7-4B90-9D29-B57EC10B3D9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64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50C03-4F51-463C-B62D-F3BEFB11281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0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C54A3-FF1C-4738-BD94-4A9613FCA56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83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01929-4AFC-4AD1-9BFE-1144C22A89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58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F25-E2A2-42DC-99EA-58555E88858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43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28DF3-6C97-4086-8521-BF840F68F9F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6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7F670-26E5-42A7-BCEE-9447EEEF12E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10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48F47-1503-4320-A1ED-50E7C0AFD05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95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B5122-D825-46C6-99B9-64609DC3368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2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4EFED-83B7-4A5A-8F8C-817619444FA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5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79FAF-E649-4001-BCBE-994B7A30FC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15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5B71B-A574-41D6-B9E5-F7B0B8EA2C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04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42610-B6A7-4B90-9D29-B57EC10B3D9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0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50C03-4F51-463C-B62D-F3BEFB11281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98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01929-4AFC-4AD1-9BFE-1144C22A89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2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F25-E2A2-42DC-99EA-58555E88858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1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28DF3-6C97-4086-8521-BF840F68F9F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6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3E9174-66BE-4794-B6DB-17BCBE2713AF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0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9366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9366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9366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9366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3E9174-66BE-4794-B6DB-17BCBE2713AF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2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9366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9366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9366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9366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RTPreview@warwick.ac.uk" TargetMode="Externa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333375"/>
            <a:ext cx="914400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8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Research Technology Platform Staff </a:t>
            </a:r>
            <a:r>
              <a:rPr lang="en-GB" sz="4800" b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Briefing </a:t>
            </a: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0" y="1773238"/>
            <a:ext cx="9144000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endParaRPr lang="en-GB" sz="2000" dirty="0">
              <a:solidFill>
                <a:srgbClr val="09366D"/>
              </a:solidFill>
              <a:latin typeface="Calibri" pitchFamily="34" charset="0"/>
            </a:endParaRP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3200" dirty="0" smtClean="0">
                <a:solidFill>
                  <a:srgbClr val="09366D"/>
                </a:solidFill>
                <a:latin typeface="Calibri" pitchFamily="34" charset="0"/>
              </a:rPr>
              <a:t>Monday, 10 March 2014 @ 4pm</a:t>
            </a: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09366D"/>
                </a:solidFill>
                <a:latin typeface="Calibri" pitchFamily="34" charset="0"/>
              </a:rPr>
              <a:t>Univ. House, Council Chamber</a:t>
            </a: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endParaRPr lang="en-GB" sz="2400" dirty="0">
              <a:solidFill>
                <a:srgbClr val="09366D"/>
              </a:solidFill>
              <a:latin typeface="Calibri" pitchFamily="34" charset="0"/>
            </a:endParaRP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2400" dirty="0">
                <a:solidFill>
                  <a:srgbClr val="09366D"/>
                </a:solidFill>
                <a:latin typeface="Calibri" pitchFamily="34" charset="0"/>
              </a:rPr>
              <a:t>Professor </a:t>
            </a:r>
            <a:r>
              <a:rPr lang="en-GB" sz="2400" dirty="0" smtClean="0">
                <a:solidFill>
                  <a:srgbClr val="09366D"/>
                </a:solidFill>
                <a:latin typeface="Calibri" pitchFamily="34" charset="0"/>
              </a:rPr>
              <a:t>Tim Jones - Pro-Vice-Chancellor</a:t>
            </a:r>
            <a:r>
              <a:rPr lang="en-GB" sz="2400" dirty="0">
                <a:solidFill>
                  <a:srgbClr val="09366D"/>
                </a:solidFill>
                <a:latin typeface="Calibri" pitchFamily="34" charset="0"/>
              </a:rPr>
              <a:t/>
            </a:r>
            <a:br>
              <a:rPr lang="en-GB" sz="2400" dirty="0">
                <a:solidFill>
                  <a:srgbClr val="09366D"/>
                </a:solidFill>
                <a:latin typeface="Calibri" pitchFamily="34" charset="0"/>
              </a:rPr>
            </a:br>
            <a:r>
              <a:rPr lang="en-GB" sz="2400" dirty="0" smtClean="0">
                <a:solidFill>
                  <a:srgbClr val="09366D"/>
                </a:solidFill>
                <a:latin typeface="Calibri" pitchFamily="34" charset="0"/>
              </a:rPr>
              <a:t>(Science, Engineering and Medicine)</a:t>
            </a:r>
            <a:endParaRPr lang="en-GB" sz="2400" dirty="0">
              <a:solidFill>
                <a:srgbClr val="09366D"/>
              </a:solidFill>
              <a:latin typeface="Calibri" pitchFamily="34" charset="0"/>
            </a:endParaRP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endParaRPr lang="en-GB" sz="2400" dirty="0">
              <a:solidFill>
                <a:srgbClr val="09366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2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User groups submitted business cases for consideration to the RTP Strategy Board</a:t>
            </a:r>
          </a:p>
          <a:p>
            <a:r>
              <a:rPr lang="en-GB" sz="2400" dirty="0" smtClean="0"/>
              <a:t>RTP Strategy Board recommended that the following business cases be approved</a:t>
            </a:r>
          </a:p>
          <a:p>
            <a:pPr lvl="1"/>
            <a:r>
              <a:rPr lang="en-GB" sz="2400" dirty="0" smtClean="0"/>
              <a:t>Biomedical Services Unit</a:t>
            </a:r>
          </a:p>
          <a:p>
            <a:pPr lvl="1"/>
            <a:r>
              <a:rPr lang="en-GB" sz="2400" dirty="0" smtClean="0"/>
              <a:t>Centre for Scientific Computing</a:t>
            </a:r>
          </a:p>
          <a:p>
            <a:pPr lvl="1"/>
            <a:r>
              <a:rPr lang="en-GB" sz="2400" dirty="0" smtClean="0"/>
              <a:t>Electron Microscopy</a:t>
            </a:r>
          </a:p>
          <a:p>
            <a:pPr lvl="1"/>
            <a:r>
              <a:rPr lang="en-GB" sz="2400" dirty="0" smtClean="0"/>
              <a:t>X-Ray Diffraction</a:t>
            </a:r>
          </a:p>
          <a:p>
            <a:pPr lvl="1"/>
            <a:r>
              <a:rPr lang="en-GB" sz="2400" dirty="0" smtClean="0"/>
              <a:t>Biological Mass Spectrometry</a:t>
            </a:r>
          </a:p>
          <a:p>
            <a:r>
              <a:rPr lang="en-GB" sz="2400" dirty="0" smtClean="0"/>
              <a:t>Consideration of further RTP’s in future years</a:t>
            </a:r>
            <a:endParaRPr lang="en-GB" sz="2400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888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Academic Resourcing Committee approved the proposals in principle</a:t>
            </a:r>
          </a:p>
          <a:p>
            <a:r>
              <a:rPr lang="en-GB" dirty="0" smtClean="0"/>
              <a:t>Proposals approved by Senate Steering – 3</a:t>
            </a:r>
            <a:r>
              <a:rPr lang="en-GB" baseline="30000" dirty="0" smtClean="0"/>
              <a:t>rd</a:t>
            </a:r>
            <a:r>
              <a:rPr lang="en-GB" dirty="0" smtClean="0"/>
              <a:t> March 2014</a:t>
            </a:r>
          </a:p>
          <a:p>
            <a:r>
              <a:rPr lang="en-GB" dirty="0" smtClean="0"/>
              <a:t>Senate to receive and consider proposal – 12</a:t>
            </a:r>
            <a:r>
              <a:rPr lang="en-GB" baseline="30000" dirty="0" smtClean="0"/>
              <a:t>th</a:t>
            </a:r>
            <a:r>
              <a:rPr lang="en-GB" dirty="0" smtClean="0"/>
              <a:t> March 2014</a:t>
            </a:r>
          </a:p>
          <a:p>
            <a:r>
              <a:rPr lang="en-GB" dirty="0" smtClean="0"/>
              <a:t>Now meeting with staff to inform of Steering’s recommendations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718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Operating Structure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3328574" y="1259745"/>
            <a:ext cx="2376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5327817" y="2484728"/>
            <a:ext cx="237626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899592" y="2521130"/>
            <a:ext cx="25922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327817" y="3706145"/>
            <a:ext cx="237626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4247697" y="4855514"/>
            <a:ext cx="453650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6" idx="3"/>
            <a:endCxn id="6" idx="1"/>
          </p:cNvCxnSpPr>
          <p:nvPr/>
        </p:nvCxnSpPr>
        <p:spPr>
          <a:xfrm>
            <a:off x="3491880" y="2930933"/>
            <a:ext cx="1835937" cy="1099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53681" y="512804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Technical Teams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371648" y="3960422"/>
            <a:ext cx="234052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/>
              <a:t>Platform Managers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371649" y="2542960"/>
            <a:ext cx="2340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Research Technology Directors (Academic)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358365" y="1301446"/>
            <a:ext cx="2268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j-lt"/>
              </a:rPr>
              <a:t>Pro-Vice Chancellor (Science</a:t>
            </a:r>
            <a:r>
              <a:rPr lang="en-GB" sz="1600" dirty="0">
                <a:latin typeface="+mj-lt"/>
              </a:rPr>
              <a:t>, Engineering and </a:t>
            </a:r>
            <a:r>
              <a:rPr lang="en-GB" sz="1600" dirty="0" smtClean="0">
                <a:latin typeface="+mj-lt"/>
              </a:rPr>
              <a:t>Medicine)</a:t>
            </a:r>
            <a:endParaRPr lang="en-GB" sz="1600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246926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Management Committee for each individual RTP </a:t>
            </a:r>
            <a:endParaRPr lang="en-GB" dirty="0"/>
          </a:p>
        </p:txBody>
      </p:sp>
      <p:cxnSp>
        <p:nvCxnSpPr>
          <p:cNvPr id="35" name="Straight Arrow Connector 34"/>
          <p:cNvCxnSpPr>
            <a:stCxn id="6" idx="2"/>
            <a:endCxn id="8" idx="0"/>
          </p:cNvCxnSpPr>
          <p:nvPr/>
        </p:nvCxnSpPr>
        <p:spPr>
          <a:xfrm>
            <a:off x="6515949" y="3399128"/>
            <a:ext cx="0" cy="3070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982621" y="3690145"/>
            <a:ext cx="2376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Academic departments in which staff are based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>
            <a:stCxn id="18" idx="3"/>
            <a:endCxn id="8" idx="1"/>
          </p:cNvCxnSpPr>
          <p:nvPr/>
        </p:nvCxnSpPr>
        <p:spPr>
          <a:xfrm>
            <a:off x="3358885" y="4147345"/>
            <a:ext cx="1968932" cy="160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8" idx="2"/>
            <a:endCxn id="9" idx="1"/>
          </p:cNvCxnSpPr>
          <p:nvPr/>
        </p:nvCxnSpPr>
        <p:spPr>
          <a:xfrm>
            <a:off x="2170753" y="4604545"/>
            <a:ext cx="2076944" cy="708169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181451" y="2343122"/>
            <a:ext cx="43202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26" idx="0"/>
          </p:cNvCxnSpPr>
          <p:nvPr/>
        </p:nvCxnSpPr>
        <p:spPr>
          <a:xfrm>
            <a:off x="2195736" y="2357410"/>
            <a:ext cx="0" cy="1118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515949" y="4620545"/>
            <a:ext cx="0" cy="2523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6" idx="0"/>
          </p:cNvCxnSpPr>
          <p:nvPr/>
        </p:nvCxnSpPr>
        <p:spPr>
          <a:xfrm>
            <a:off x="6515949" y="2343122"/>
            <a:ext cx="0" cy="141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2190034"/>
            <a:ext cx="15875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495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Timeframes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376882"/>
              </p:ext>
            </p:extLst>
          </p:nvPr>
        </p:nvGraphicFramePr>
        <p:xfrm>
          <a:off x="683568" y="1484782"/>
          <a:ext cx="7704856" cy="4032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131"/>
                <a:gridCol w="2370725"/>
              </a:tblGrid>
              <a:tr h="462118">
                <a:tc>
                  <a:txBody>
                    <a:bodyPr/>
                    <a:lstStyle/>
                    <a:p>
                      <a:r>
                        <a:rPr lang="en-GB" dirty="0" smtClean="0"/>
                        <a:t>Activity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Senate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12</a:t>
                      </a:r>
                      <a:r>
                        <a:rPr lang="en-GB" sz="2000" baseline="30000" dirty="0" smtClean="0"/>
                        <a:t>th</a:t>
                      </a:r>
                      <a:r>
                        <a:rPr lang="en-GB" sz="2000" dirty="0" smtClean="0"/>
                        <a:t> March 2014</a:t>
                      </a:r>
                      <a:endParaRPr lang="en-GB" sz="2000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Further discussions Re: structure and</a:t>
                      </a:r>
                      <a:r>
                        <a:rPr lang="en-GB" sz="2000" baseline="0" dirty="0" smtClean="0"/>
                        <a:t> roles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March 2014</a:t>
                      </a:r>
                      <a:endParaRPr lang="en-GB" sz="2000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Job</a:t>
                      </a:r>
                      <a:r>
                        <a:rPr lang="en-GB" sz="2000" baseline="0" dirty="0" smtClean="0"/>
                        <a:t> evaluation (where required)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April/May 2014</a:t>
                      </a:r>
                      <a:endParaRPr lang="en-GB" sz="2000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Start</a:t>
                      </a:r>
                      <a:r>
                        <a:rPr lang="en-GB" sz="2000" baseline="0" dirty="0" smtClean="0"/>
                        <a:t> talking to individual staff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April/May 2014</a:t>
                      </a:r>
                      <a:endParaRPr lang="en-GB" sz="2000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Council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14</a:t>
                      </a:r>
                      <a:r>
                        <a:rPr lang="en-GB" sz="2000" baseline="30000" dirty="0" smtClean="0"/>
                        <a:t>th</a:t>
                      </a:r>
                      <a:r>
                        <a:rPr lang="en-GB" sz="2000" dirty="0" smtClean="0"/>
                        <a:t> May 2014</a:t>
                      </a:r>
                      <a:endParaRPr lang="en-GB" sz="2000" dirty="0"/>
                    </a:p>
                  </a:txBody>
                  <a:tcPr/>
                </a:tc>
              </a:tr>
              <a:tr h="462118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Further staff briefing and update post Council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May 2014</a:t>
                      </a:r>
                      <a:endParaRPr lang="en-GB" sz="2000" dirty="0"/>
                    </a:p>
                  </a:txBody>
                  <a:tcPr/>
                </a:tc>
              </a:tr>
              <a:tr h="797627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Research Technology Platforms become operational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</a:t>
                      </a:r>
                      <a:r>
                        <a:rPr lang="en-GB" sz="2000" baseline="30000" dirty="0" smtClean="0"/>
                        <a:t>st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August 2014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564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Chance to Ask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457200" lvl="1" indent="0">
              <a:buNone/>
            </a:pPr>
            <a:r>
              <a:rPr lang="en-GB" sz="2400" dirty="0" smtClean="0"/>
              <a:t>Opportunity to meet with members of the project board during March and April</a:t>
            </a:r>
          </a:p>
          <a:p>
            <a:pPr marL="457200" lvl="1" indent="0">
              <a:buNone/>
            </a:pPr>
            <a:endParaRPr lang="en-GB" sz="2400" dirty="0" smtClean="0"/>
          </a:p>
          <a:p>
            <a:r>
              <a:rPr lang="en-GB" sz="2000" dirty="0"/>
              <a:t>Professor Pam Thomas - Chair of the Faculty of Science</a:t>
            </a:r>
          </a:p>
          <a:p>
            <a:pPr lvl="1"/>
            <a:r>
              <a:rPr lang="en-GB" sz="2000" dirty="0"/>
              <a:t>Wednesday, 26</a:t>
            </a:r>
            <a:r>
              <a:rPr lang="en-GB" sz="2000" baseline="30000" dirty="0"/>
              <a:t>th</a:t>
            </a:r>
            <a:r>
              <a:rPr lang="en-GB" sz="2000" dirty="0"/>
              <a:t> March from 12-1pm, Univ. </a:t>
            </a:r>
            <a:r>
              <a:rPr lang="en-GB" sz="2000"/>
              <a:t>House CMR </a:t>
            </a:r>
            <a:r>
              <a:rPr lang="en-GB" sz="2000"/>
              <a:t>1.5 </a:t>
            </a:r>
            <a:endParaRPr lang="en-GB" sz="2000" smtClean="0"/>
          </a:p>
          <a:p>
            <a:r>
              <a:rPr lang="en-GB" sz="2000" dirty="0" smtClean="0"/>
              <a:t>Geraldine </a:t>
            </a:r>
            <a:r>
              <a:rPr lang="en-GB" sz="2000" dirty="0"/>
              <a:t>Mills - Director, HR Business Delivery</a:t>
            </a:r>
          </a:p>
          <a:p>
            <a:pPr lvl="1"/>
            <a:r>
              <a:rPr lang="en-GB" sz="2000" dirty="0" smtClean="0"/>
              <a:t>Friday 28 March </a:t>
            </a:r>
            <a:r>
              <a:rPr lang="en-GB" sz="2000" dirty="0"/>
              <a:t>from </a:t>
            </a:r>
            <a:r>
              <a:rPr lang="en-GB" sz="2000" dirty="0" smtClean="0"/>
              <a:t>11.30am-12:30, </a:t>
            </a:r>
            <a:r>
              <a:rPr lang="en-GB" sz="2000" dirty="0"/>
              <a:t>Univ. House CMR </a:t>
            </a:r>
            <a:r>
              <a:rPr lang="en-GB" sz="2000" dirty="0" smtClean="0"/>
              <a:t>0.3</a:t>
            </a:r>
          </a:p>
          <a:p>
            <a:r>
              <a:rPr lang="en-GB" sz="2000" dirty="0" smtClean="0"/>
              <a:t>Professor </a:t>
            </a:r>
            <a:r>
              <a:rPr lang="en-GB" sz="2000" dirty="0"/>
              <a:t>Tim Jones - Pro-Vice-Chancellor</a:t>
            </a:r>
            <a:br>
              <a:rPr lang="en-GB" sz="2000" dirty="0"/>
            </a:br>
            <a:r>
              <a:rPr lang="en-GB" sz="2000" dirty="0"/>
              <a:t>(Science, Engineering and Medicine)</a:t>
            </a:r>
          </a:p>
          <a:p>
            <a:pPr lvl="1"/>
            <a:r>
              <a:rPr lang="en-GB" sz="2000" dirty="0"/>
              <a:t>Wednesday 2 April from 10-11am, </a:t>
            </a:r>
            <a:r>
              <a:rPr lang="en-GB" sz="2000" dirty="0"/>
              <a:t>Univ. House CMR </a:t>
            </a:r>
            <a:r>
              <a:rPr lang="en-GB" sz="2000" dirty="0" smtClean="0"/>
              <a:t>0.1</a:t>
            </a:r>
            <a:endParaRPr lang="en-GB" sz="2000" dirty="0"/>
          </a:p>
          <a:p>
            <a:r>
              <a:rPr lang="en-GB" sz="2000" dirty="0" smtClean="0"/>
              <a:t>Professor </a:t>
            </a:r>
            <a:r>
              <a:rPr lang="en-GB" sz="2000" dirty="0" smtClean="0"/>
              <a:t>John Davey – Warwick Medical School</a:t>
            </a:r>
          </a:p>
          <a:p>
            <a:pPr lvl="1"/>
            <a:r>
              <a:rPr lang="en-GB" sz="2000" dirty="0" smtClean="0"/>
              <a:t>Details to be arranged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19273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Staff Support and Communications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Dedicated e-mail address </a:t>
            </a:r>
            <a:r>
              <a:rPr lang="en-GB" sz="2400" dirty="0" smtClean="0">
                <a:hlinkClick r:id="rId2"/>
              </a:rPr>
              <a:t>RTPreview@warwick.ac.uk</a:t>
            </a:r>
            <a:endParaRPr lang="en-GB" sz="2400" dirty="0" smtClean="0"/>
          </a:p>
          <a:p>
            <a:r>
              <a:rPr lang="en-GB" sz="2400" dirty="0" smtClean="0"/>
              <a:t>Science HR Team</a:t>
            </a:r>
          </a:p>
          <a:p>
            <a:pPr lvl="1"/>
            <a:r>
              <a:rPr lang="en-GB" sz="2400" dirty="0" smtClean="0"/>
              <a:t>Louise Kindon – HR Manager</a:t>
            </a:r>
          </a:p>
          <a:p>
            <a:pPr lvl="1"/>
            <a:r>
              <a:rPr lang="en-GB" sz="2400" dirty="0" smtClean="0"/>
              <a:t>Rachel Leonard – HR Advisor</a:t>
            </a:r>
          </a:p>
          <a:p>
            <a:pPr lvl="1"/>
            <a:r>
              <a:rPr lang="en-GB" sz="2400" dirty="0" smtClean="0"/>
              <a:t>Liz Harrison – HR Advisor</a:t>
            </a:r>
          </a:p>
          <a:p>
            <a:pPr lvl="1"/>
            <a:r>
              <a:rPr lang="en-GB" sz="2400" dirty="0" smtClean="0"/>
              <a:t>Katy Yeomans – HR Advisor</a:t>
            </a:r>
            <a:endParaRPr lang="en-GB" sz="2400" dirty="0"/>
          </a:p>
          <a:p>
            <a:r>
              <a:rPr lang="en-GB" sz="2400" dirty="0" smtClean="0"/>
              <a:t>We do not envisage significant staff changes, any changes will be supported by relevant training and development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466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05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GB" sz="2600" dirty="0" smtClean="0"/>
              <a:t>Objective</a:t>
            </a:r>
          </a:p>
          <a:p>
            <a:r>
              <a:rPr lang="en-GB" sz="2600" dirty="0" smtClean="0"/>
              <a:t>Strategy</a:t>
            </a:r>
          </a:p>
          <a:p>
            <a:r>
              <a:rPr lang="en-GB" sz="2600" dirty="0" smtClean="0"/>
              <a:t>Proposal</a:t>
            </a:r>
          </a:p>
          <a:p>
            <a:r>
              <a:rPr lang="en-GB" sz="2600" dirty="0" smtClean="0"/>
              <a:t>Benefits</a:t>
            </a:r>
          </a:p>
          <a:p>
            <a:r>
              <a:rPr lang="en-GB" sz="2600" dirty="0" smtClean="0"/>
              <a:t>Methodology</a:t>
            </a:r>
          </a:p>
          <a:p>
            <a:r>
              <a:rPr lang="en-GB" sz="2600" dirty="0" smtClean="0"/>
              <a:t>Progress to date</a:t>
            </a:r>
          </a:p>
          <a:p>
            <a:r>
              <a:rPr lang="en-GB" sz="2600" dirty="0" smtClean="0"/>
              <a:t>Proposed Operating </a:t>
            </a:r>
            <a:r>
              <a:rPr lang="en-GB" sz="2600" dirty="0"/>
              <a:t>S</a:t>
            </a:r>
            <a:r>
              <a:rPr lang="en-GB" sz="2600" dirty="0" smtClean="0"/>
              <a:t>tructure</a:t>
            </a:r>
          </a:p>
          <a:p>
            <a:r>
              <a:rPr lang="en-GB" sz="2600" dirty="0" smtClean="0"/>
              <a:t>Timeframes</a:t>
            </a:r>
          </a:p>
          <a:p>
            <a:r>
              <a:rPr lang="en-GB" sz="2600" dirty="0" smtClean="0"/>
              <a:t>Support and Communications</a:t>
            </a:r>
          </a:p>
          <a:p>
            <a:r>
              <a:rPr lang="en-GB" sz="2600" dirty="0" smtClean="0"/>
              <a:t>Questions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4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objective of the project is to facilitate world-class research in line with Vision 2015, through ensuring that state-of-the-art research infrastructure is maintained and enhanced at the University.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0232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aim </a:t>
            </a:r>
            <a:r>
              <a:rPr lang="en-GB" dirty="0"/>
              <a:t>of a technology platform strategy is to support the strategic development, implementation and management of leading-edge infrastructure and equipment to enable world-class research.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52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Adopt a Research Technology Platform Strategy</a:t>
            </a:r>
          </a:p>
          <a:p>
            <a:r>
              <a:rPr lang="en-GB" sz="2800" dirty="0" smtClean="0"/>
              <a:t>The management, funding and staffing resource of a core facility is moved from an individual department to a technology platform</a:t>
            </a:r>
          </a:p>
          <a:p>
            <a:r>
              <a:rPr lang="en-GB" sz="2800" dirty="0" smtClean="0"/>
              <a:t>The platform seeks to generate income from users (members of the internal and external academic community and industry) who are charged for the use of the facility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66757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we proposing this strategy?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 smtClean="0"/>
              <a:t>To allow the University to plan and invest in its research infrastructure and support staff as strategically, transparently and effectively as possible, thus ensuring </a:t>
            </a:r>
            <a:r>
              <a:rPr lang="en-GB" sz="3000" dirty="0"/>
              <a:t>that the University undertakes world-class </a:t>
            </a:r>
            <a:r>
              <a:rPr lang="en-GB" sz="3000" dirty="0" smtClean="0"/>
              <a:t>research</a:t>
            </a:r>
          </a:p>
          <a:p>
            <a:r>
              <a:rPr lang="en-GB" sz="3000" dirty="0" smtClean="0"/>
              <a:t>To enable a more sustainable approach in the context of decreasing government and RCUK funding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29718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RTP’s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GB" sz="2200" dirty="0" smtClean="0"/>
              <a:t>Ensure that state-of-the-art research infrastructure is maintained and enhanced at the University</a:t>
            </a:r>
          </a:p>
          <a:p>
            <a:r>
              <a:rPr lang="en-GB" sz="2200" dirty="0" smtClean="0"/>
              <a:t>Promotion of greater shared use of facilities and interdisciplinary working</a:t>
            </a:r>
          </a:p>
          <a:p>
            <a:r>
              <a:rPr lang="en-GB" sz="2200" dirty="0" smtClean="0"/>
              <a:t>Lead to more publications in higher quality journals, enhanced citations, more grants and greater impact</a:t>
            </a:r>
          </a:p>
          <a:p>
            <a:r>
              <a:rPr lang="en-GB" sz="2200" dirty="0"/>
              <a:t>Ability to target investment in equipment in a strategic and sustainable fashion that enable world-class </a:t>
            </a:r>
            <a:r>
              <a:rPr lang="en-GB" sz="2200" dirty="0" smtClean="0"/>
              <a:t>research</a:t>
            </a:r>
          </a:p>
          <a:p>
            <a:r>
              <a:rPr lang="en-GB" sz="2200" dirty="0" smtClean="0"/>
              <a:t>Investment in technical research support infrastructure to enhance our technical capability</a:t>
            </a:r>
          </a:p>
          <a:p>
            <a:r>
              <a:rPr lang="en-GB" sz="2200" dirty="0" smtClean="0"/>
              <a:t>Raises the profile of the technology within the University</a:t>
            </a:r>
          </a:p>
          <a:p>
            <a:r>
              <a:rPr lang="en-GB" sz="2200" dirty="0" smtClean="0"/>
              <a:t>Finances </a:t>
            </a:r>
            <a:r>
              <a:rPr lang="en-GB" sz="2200" dirty="0"/>
              <a:t>are more transparent</a:t>
            </a: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019673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RTP’s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GB" sz="2400" dirty="0" smtClean="0"/>
              <a:t>More efficient usage of equipment and reduced duplication of equipment, leading to efficiency savings</a:t>
            </a:r>
          </a:p>
          <a:p>
            <a:r>
              <a:rPr lang="en-GB" sz="2400" dirty="0" smtClean="0"/>
              <a:t>Ability </a:t>
            </a:r>
            <a:r>
              <a:rPr lang="en-GB" sz="2400" dirty="0"/>
              <a:t>to leverage external </a:t>
            </a:r>
            <a:r>
              <a:rPr lang="en-GB" sz="2400" dirty="0" smtClean="0"/>
              <a:t>income, including industry funding </a:t>
            </a:r>
            <a:endParaRPr lang="en-GB" sz="2400" dirty="0"/>
          </a:p>
          <a:p>
            <a:r>
              <a:rPr lang="en-GB" sz="2400" dirty="0" smtClean="0"/>
              <a:t>Incentivising the RTP staff to make the most of the technology</a:t>
            </a:r>
          </a:p>
          <a:p>
            <a:r>
              <a:rPr lang="en-GB" sz="2400" dirty="0" smtClean="0"/>
              <a:t>Users are no longer responsible for the operational management of the equipment, allowing them to focus on their research</a:t>
            </a:r>
          </a:p>
          <a:p>
            <a:r>
              <a:rPr lang="en-GB" sz="2400" dirty="0" smtClean="0"/>
              <a:t>The University contributes to the running costs of the platform through the provision of technical support staff, including a platform manager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5600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Feasibility study carried out</a:t>
            </a:r>
          </a:p>
          <a:p>
            <a:r>
              <a:rPr lang="en-GB" dirty="0" smtClean="0"/>
              <a:t>Fact-finding trip to </a:t>
            </a:r>
            <a:r>
              <a:rPr lang="en-GB" dirty="0" err="1" smtClean="0"/>
              <a:t>Monash</a:t>
            </a:r>
            <a:r>
              <a:rPr lang="en-GB" dirty="0" smtClean="0"/>
              <a:t> University, which set up its first RTP in 2006 and now has more than 15 platforms</a:t>
            </a:r>
          </a:p>
          <a:p>
            <a:r>
              <a:rPr lang="en-GB" dirty="0" smtClean="0"/>
              <a:t>Consideration of the demonstrable benefits achieved by </a:t>
            </a:r>
            <a:r>
              <a:rPr lang="en-GB" dirty="0" err="1" smtClean="0"/>
              <a:t>Monash</a:t>
            </a:r>
            <a:endParaRPr lang="en-GB" dirty="0" smtClean="0"/>
          </a:p>
          <a:p>
            <a:r>
              <a:rPr lang="en-GB" dirty="0" smtClean="0"/>
              <a:t>Some funding for the study was supported by EPSRC grant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4456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709</Words>
  <Application>Microsoft Office PowerPoint</Application>
  <PresentationFormat>On-screen Show (4:3)</PresentationFormat>
  <Paragraphs>109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1_Default Design</vt:lpstr>
      <vt:lpstr>PowerPoint Presentation</vt:lpstr>
      <vt:lpstr>Overview</vt:lpstr>
      <vt:lpstr>Objective</vt:lpstr>
      <vt:lpstr>Strategy</vt:lpstr>
      <vt:lpstr>Proposal</vt:lpstr>
      <vt:lpstr>Why are we proposing this strategy?</vt:lpstr>
      <vt:lpstr>Benefits of RTP’s</vt:lpstr>
      <vt:lpstr>Benefits of RTP’s</vt:lpstr>
      <vt:lpstr>Methodology</vt:lpstr>
      <vt:lpstr>Progress to date</vt:lpstr>
      <vt:lpstr>Progress to date</vt:lpstr>
      <vt:lpstr>Proposed Operating Structure</vt:lpstr>
      <vt:lpstr>Timeframes</vt:lpstr>
      <vt:lpstr>A Chance to Ask Questions</vt:lpstr>
      <vt:lpstr>Staff Support and Communications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Yeomans, Katy</dc:creator>
  <cp:lastModifiedBy>Yeomans, Katy</cp:lastModifiedBy>
  <cp:revision>44</cp:revision>
  <cp:lastPrinted>2014-03-18T11:52:08Z</cp:lastPrinted>
  <dcterms:created xsi:type="dcterms:W3CDTF">2014-02-25T11:23:19Z</dcterms:created>
  <dcterms:modified xsi:type="dcterms:W3CDTF">2014-03-21T10:06:53Z</dcterms:modified>
</cp:coreProperties>
</file>