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81045" autoAdjust="0"/>
  </p:normalViewPr>
  <p:slideViewPr>
    <p:cSldViewPr>
      <p:cViewPr varScale="1">
        <p:scale>
          <a:sx n="88" d="100"/>
          <a:sy n="88" d="100"/>
        </p:scale>
        <p:origin x="-6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32535-3038-4458-B537-8F8104DD19D9}" type="datetimeFigureOut">
              <a:rPr lang="en-US" smtClean="0"/>
              <a:pPr/>
              <a:t>12/12/2007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AE189-8588-4A6B-A2EE-7894099B4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Objective: to stimulate thinking about what makes for good presentation skills.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Try to have run out of time here.</a:t>
            </a:r>
          </a:p>
          <a:p>
            <a:r>
              <a:rPr lang="en-GB" dirty="0" smtClean="0"/>
              <a:t>“We</a:t>
            </a:r>
            <a:r>
              <a:rPr lang="en-GB" baseline="0" dirty="0" smtClean="0"/>
              <a:t> can get better accuracy by going into more details: here are some pages from my notebook to explain how it gets done.</a:t>
            </a:r>
          </a:p>
          <a:p>
            <a:endParaRPr lang="en-GB" baseline="0" dirty="0" smtClean="0"/>
          </a:p>
          <a:p>
            <a:r>
              <a:rPr lang="en-GB" dirty="0" smtClean="0"/>
              <a:t>The</a:t>
            </a:r>
            <a:r>
              <a:rPr lang="en-GB" baseline="0" dirty="0" smtClean="0"/>
              <a:t> part of the integral for theta between pi/2 and pi can be controlled using </a:t>
            </a:r>
            <a:r>
              <a:rPr lang="en-GB" baseline="0" dirty="0" err="1" smtClean="0"/>
              <a:t>Lebesgue’s</a:t>
            </a:r>
            <a:r>
              <a:rPr lang="en-GB" baseline="0" dirty="0" smtClean="0"/>
              <a:t> dominated convergence theorem.”</a:t>
            </a:r>
          </a:p>
          <a:p>
            <a:endParaRPr lang="en-GB" dirty="0" smtClean="0"/>
          </a:p>
          <a:p>
            <a:r>
              <a:rPr lang="en-GB" dirty="0" smtClean="0"/>
              <a:t>Poor choice of scale.</a:t>
            </a:r>
          </a:p>
          <a:p>
            <a:r>
              <a:rPr lang="en-GB" dirty="0" smtClean="0"/>
              <a:t>Taking material directly from notebook (two different purposes of exposition!).</a:t>
            </a:r>
          </a:p>
          <a:p>
            <a:r>
              <a:rPr lang="en-GB" dirty="0" smtClean="0"/>
              <a:t>Too much information! Poor timing. No attempt to edit and organize argument to show what is really going 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other part is controlled first by carefully transforming</a:t>
            </a:r>
            <a:r>
              <a:rPr lang="en-GB" baseline="0" dirty="0" smtClean="0"/>
              <a:t> coordinates 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...</a:t>
            </a:r>
            <a:r>
              <a:rPr lang="en-GB" baseline="0" dirty="0" smtClean="0"/>
              <a:t> And then by dealing with errors. The substantial contribution comes from theta small but positive.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Eventually we achieve the constant</a:t>
            </a:r>
            <a:r>
              <a:rPr lang="en-GB" baseline="0" dirty="0" smtClean="0"/>
              <a:t> term in the asymptotic, and actually identify the correction as at </a:t>
            </a:r>
            <a:r>
              <a:rPr lang="en-GB" baseline="0" smtClean="0"/>
              <a:t>most n^(1/3)).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Cease awfulness!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Invite comments on both</a:t>
            </a:r>
            <a:r>
              <a:rPr lang="en-GB" baseline="0" dirty="0" smtClean="0"/>
              <a:t> sides of the sheet of paper.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Good presentation is a matter of individual style. Bad presentation is a matter of doing silly things.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APTS provides (we hope!)</a:t>
            </a:r>
            <a:r>
              <a:rPr lang="en-GB" baseline="0" dirty="0" smtClean="0"/>
              <a:t> examples of type (c). Tonight we have a brief example of type (d).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Before we turn to the awful example, here are 3 suggestions for possible reading, together with illustrative quotes.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someone to act as chair, to give me XX minutes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Don’t look at audience. Hand in front of mouth. Point to laptop</a:t>
            </a:r>
            <a:r>
              <a:rPr lang="en-GB" baseline="0" dirty="0" smtClean="0"/>
              <a:t> not screen.</a:t>
            </a:r>
          </a:p>
          <a:p>
            <a:r>
              <a:rPr lang="en-GB" baseline="0" dirty="0" smtClean="0"/>
              <a:t>Start with apology for not having spent enough time preparing (last week was end-of-term).</a:t>
            </a:r>
          </a:p>
          <a:p>
            <a:r>
              <a:rPr lang="en-GB" baseline="0" dirty="0" smtClean="0"/>
              <a:t>No motivation! “This double integral is interesting for people who are interested in that sort of thing.”</a:t>
            </a:r>
          </a:p>
          <a:p>
            <a:r>
              <a:rPr lang="en-GB" baseline="0" dirty="0" smtClean="0"/>
              <a:t>Inelegant definition.</a:t>
            </a:r>
          </a:p>
          <a:p>
            <a:r>
              <a:rPr lang="en-GB" baseline="0" dirty="0" smtClean="0"/>
              <a:t>No figure. </a:t>
            </a:r>
          </a:p>
          <a:p>
            <a:r>
              <a:rPr lang="en-GB" baseline="0" dirty="0" smtClean="0"/>
              <a:t>Bad choice of </a:t>
            </a:r>
            <a:r>
              <a:rPr lang="en-GB" baseline="0" smtClean="0"/>
              <a:t>background colour.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</a:t>
            </a:r>
            <a:r>
              <a:rPr lang="en-GB" baseline="0" dirty="0" smtClean="0"/>
              <a:t> part of the integral for theta between pi/2 and pi can be ignored: it is easy to deal with.</a:t>
            </a:r>
          </a:p>
          <a:p>
            <a:r>
              <a:rPr lang="en-GB" baseline="0" dirty="0" smtClean="0"/>
              <a:t>Failing to be clear about new coordinates.</a:t>
            </a:r>
          </a:p>
          <a:p>
            <a:r>
              <a:rPr lang="en-GB" baseline="0" dirty="0" smtClean="0"/>
              <a:t>Used “Obviously”.</a:t>
            </a:r>
          </a:p>
          <a:p>
            <a:r>
              <a:rPr lang="en-GB" baseline="0" dirty="0" smtClean="0"/>
              <a:t>Could have said more about </a:t>
            </a:r>
            <a:r>
              <a:rPr lang="en-GB" baseline="0" dirty="0" err="1" smtClean="0"/>
              <a:t>ignorability</a:t>
            </a:r>
            <a:r>
              <a:rPr lang="en-GB" baseline="0" dirty="0" smtClean="0"/>
              <a:t> without using many more words.</a:t>
            </a:r>
          </a:p>
          <a:p>
            <a:r>
              <a:rPr lang="en-GB" baseline="0" dirty="0" smtClean="0"/>
              <a:t>Still haven’t revealed what I am aiming to do, even at this computational level.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</a:t>
            </a:r>
            <a:r>
              <a:rPr lang="en-GB" baseline="0" dirty="0" smtClean="0"/>
              <a:t> part of the integral for theta between 0 and pi/2 can be controlled by mathematical analysis.</a:t>
            </a:r>
            <a:endParaRPr lang="en-GB" dirty="0" smtClean="0"/>
          </a:p>
          <a:p>
            <a:r>
              <a:rPr lang="en-GB" dirty="0" smtClean="0"/>
              <a:t>Poor font size.</a:t>
            </a:r>
          </a:p>
          <a:p>
            <a:r>
              <a:rPr lang="en-GB" dirty="0" smtClean="0"/>
              <a:t>Taking material directly from printed paper (two different purposes of exposition!).</a:t>
            </a:r>
          </a:p>
          <a:p>
            <a:r>
              <a:rPr lang="en-GB" dirty="0" smtClean="0"/>
              <a:t>Both too long for</a:t>
            </a:r>
            <a:r>
              <a:rPr lang="en-GB" baseline="0" dirty="0" smtClean="0"/>
              <a:t> comfort and too short </a:t>
            </a:r>
            <a:r>
              <a:rPr lang="en-GB" baseline="0" dirty="0" err="1" smtClean="0"/>
              <a:t>togive</a:t>
            </a:r>
            <a:r>
              <a:rPr lang="en-GB" baseline="0" dirty="0" smtClean="0"/>
              <a:t> an idea of what’s going 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Inaccurately</a:t>
            </a:r>
            <a:r>
              <a:rPr lang="en-GB" baseline="0" dirty="0" smtClean="0"/>
              <a:t> phrased statement (actually </a:t>
            </a:r>
            <a:r>
              <a:rPr lang="en-GB" i="1" baseline="0" dirty="0" smtClean="0"/>
              <a:t>asymptotic</a:t>
            </a:r>
            <a:r>
              <a:rPr lang="en-GB" i="0" baseline="0" dirty="0" smtClean="0"/>
              <a:t>, for large 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AE189-8588-4A6B-A2EE-7894099B41A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52951" y="0"/>
            <a:ext cx="483809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0"/>
            <a:ext cx="3831344" cy="5332487"/>
          </a:xfrm>
          <a:prstGeom prst="rect">
            <a:avLst/>
          </a:prstGeom>
        </p:spPr>
      </p:pic>
      <p:pic>
        <p:nvPicPr>
          <p:cNvPr id="3" name="Picture 2" descr="a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8326" y="0"/>
            <a:ext cx="3831344" cy="5332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0"/>
            <a:ext cx="3831344" cy="5332487"/>
          </a:xfrm>
          <a:prstGeom prst="rect">
            <a:avLst/>
          </a:prstGeom>
        </p:spPr>
      </p:pic>
      <p:pic>
        <p:nvPicPr>
          <p:cNvPr id="3" name="Picture 2" descr="a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0"/>
            <a:ext cx="3831344" cy="5332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0"/>
            <a:ext cx="3831344" cy="5332487"/>
          </a:xfrm>
          <a:prstGeom prst="rect">
            <a:avLst/>
          </a:prstGeom>
        </p:spPr>
      </p:pic>
      <p:pic>
        <p:nvPicPr>
          <p:cNvPr id="3" name="Picture 2" descr="a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0"/>
            <a:ext cx="3831344" cy="5332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0"/>
            <a:ext cx="3831344" cy="5332487"/>
          </a:xfrm>
          <a:prstGeom prst="rect">
            <a:avLst/>
          </a:prstGeom>
        </p:spPr>
      </p:pic>
      <p:pic>
        <p:nvPicPr>
          <p:cNvPr id="3" name="Picture 2" descr="a1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0"/>
            <a:ext cx="3831344" cy="5332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85800"/>
            <a:ext cx="80772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End of awful</a:t>
            </a:r>
          </a:p>
          <a:p>
            <a:pPr algn="ctr"/>
            <a:r>
              <a:rPr lang="en-US" sz="9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example</a:t>
            </a:r>
            <a:endParaRPr lang="en-US" sz="9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234" y="0"/>
            <a:ext cx="48235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2951" y="0"/>
            <a:ext cx="483809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094" y="0"/>
            <a:ext cx="48098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974" y="0"/>
            <a:ext cx="479805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85800"/>
            <a:ext cx="80772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Start of awful</a:t>
            </a:r>
          </a:p>
          <a:p>
            <a:pPr algn="ctr"/>
            <a:r>
              <a:rPr lang="en-US" sz="9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example</a:t>
            </a:r>
            <a:endParaRPr lang="en-US" sz="9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34" y="0"/>
            <a:ext cx="48235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34" y="0"/>
            <a:ext cx="48235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0234" y="0"/>
            <a:ext cx="48235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094" y="0"/>
            <a:ext cx="48098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459</Words>
  <Application>Microsoft Office PowerPoint</Application>
  <PresentationFormat>On-screen Show (4:3)</PresentationFormat>
  <Paragraphs>53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wskendall</cp:lastModifiedBy>
  <cp:revision>12</cp:revision>
  <dcterms:created xsi:type="dcterms:W3CDTF">2006-08-16T00:00:00Z</dcterms:created>
  <dcterms:modified xsi:type="dcterms:W3CDTF">2007-12-12T20:36:53Z</dcterms:modified>
</cp:coreProperties>
</file>