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48"/>
  </p:notesMasterIdLst>
  <p:handoutMasterIdLst>
    <p:handoutMasterId r:id="rId49"/>
  </p:handoutMasterIdLst>
  <p:sldIdLst>
    <p:sldId id="305" r:id="rId2"/>
    <p:sldId id="392" r:id="rId3"/>
    <p:sldId id="393" r:id="rId4"/>
    <p:sldId id="394" r:id="rId5"/>
    <p:sldId id="395" r:id="rId6"/>
    <p:sldId id="397" r:id="rId7"/>
    <p:sldId id="396" r:id="rId8"/>
    <p:sldId id="399" r:id="rId9"/>
    <p:sldId id="400" r:id="rId10"/>
    <p:sldId id="401" r:id="rId11"/>
    <p:sldId id="402" r:id="rId12"/>
    <p:sldId id="403" r:id="rId13"/>
    <p:sldId id="405" r:id="rId14"/>
    <p:sldId id="404" r:id="rId15"/>
    <p:sldId id="406" r:id="rId16"/>
    <p:sldId id="408" r:id="rId17"/>
    <p:sldId id="409" r:id="rId18"/>
    <p:sldId id="410" r:id="rId19"/>
    <p:sldId id="411" r:id="rId20"/>
    <p:sldId id="440" r:id="rId21"/>
    <p:sldId id="441" r:id="rId22"/>
    <p:sldId id="412" r:id="rId23"/>
    <p:sldId id="425" r:id="rId24"/>
    <p:sldId id="434" r:id="rId25"/>
    <p:sldId id="413" r:id="rId26"/>
    <p:sldId id="435" r:id="rId27"/>
    <p:sldId id="426" r:id="rId28"/>
    <p:sldId id="436" r:id="rId29"/>
    <p:sldId id="414" r:id="rId30"/>
    <p:sldId id="415" r:id="rId31"/>
    <p:sldId id="416" r:id="rId32"/>
    <p:sldId id="428" r:id="rId33"/>
    <p:sldId id="418" r:id="rId34"/>
    <p:sldId id="437" r:id="rId35"/>
    <p:sldId id="420" r:id="rId36"/>
    <p:sldId id="419" r:id="rId37"/>
    <p:sldId id="422" r:id="rId38"/>
    <p:sldId id="423" r:id="rId39"/>
    <p:sldId id="438" r:id="rId40"/>
    <p:sldId id="424" r:id="rId41"/>
    <p:sldId id="430" r:id="rId42"/>
    <p:sldId id="431" r:id="rId43"/>
    <p:sldId id="432" r:id="rId44"/>
    <p:sldId id="433" r:id="rId45"/>
    <p:sldId id="429" r:id="rId46"/>
    <p:sldId id="439" r:id="rId47"/>
  </p:sldIdLst>
  <p:sldSz cx="9144000" cy="6858000" type="screen4x3"/>
  <p:notesSz cx="6858000" cy="9715500"/>
  <p:defaultTextStyle>
    <a:defPPr>
      <a:defRPr lang="en-GB"/>
    </a:defPPr>
    <a:lvl1pPr algn="l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45">
          <p15:clr>
            <a:srgbClr val="A4A3A4"/>
          </p15:clr>
        </p15:guide>
        <p15:guide id="2" orient="horz" pos="2364">
          <p15:clr>
            <a:srgbClr val="A4A3A4"/>
          </p15:clr>
        </p15:guide>
        <p15:guide id="3" orient="horz" pos="51">
          <p15:clr>
            <a:srgbClr val="A4A3A4"/>
          </p15:clr>
        </p15:guide>
        <p15:guide id="4" orient="horz" pos="1049">
          <p15:clr>
            <a:srgbClr val="A4A3A4"/>
          </p15:clr>
        </p15:guide>
        <p15:guide id="5" orient="horz" pos="4269">
          <p15:clr>
            <a:srgbClr val="A4A3A4"/>
          </p15:clr>
        </p15:guide>
        <p15:guide id="6" orient="horz" pos="3793">
          <p15:clr>
            <a:srgbClr val="A4A3A4"/>
          </p15:clr>
        </p15:guide>
        <p15:guide id="7" orient="horz" pos="686">
          <p15:clr>
            <a:srgbClr val="A4A3A4"/>
          </p15:clr>
        </p15:guide>
        <p15:guide id="8" orient="horz" pos="2478">
          <p15:clr>
            <a:srgbClr val="A4A3A4"/>
          </p15:clr>
        </p15:guide>
        <p15:guide id="9" pos="2925">
          <p15:clr>
            <a:srgbClr val="A4A3A4"/>
          </p15:clr>
        </p15:guide>
        <p15:guide id="10" pos="2835">
          <p15:clr>
            <a:srgbClr val="A4A3A4"/>
          </p15:clr>
        </p15:guide>
        <p15:guide id="11" pos="228">
          <p15:clr>
            <a:srgbClr val="A4A3A4"/>
          </p15:clr>
        </p15:guide>
        <p15:guide id="12" pos="50">
          <p15:clr>
            <a:srgbClr val="A4A3A4"/>
          </p15:clr>
        </p15:guide>
        <p15:guide id="13" pos="5532">
          <p15:clr>
            <a:srgbClr val="A4A3A4"/>
          </p15:clr>
        </p15:guide>
        <p15:guide id="14" pos="5709">
          <p15:clr>
            <a:srgbClr val="A4A3A4"/>
          </p15:clr>
        </p15:guide>
        <p15:guide id="15" pos="45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E9D5"/>
    <a:srgbClr val="B0001A"/>
    <a:srgbClr val="003626"/>
    <a:srgbClr val="004832"/>
    <a:srgbClr val="004731"/>
    <a:srgbClr val="0A3023"/>
    <a:srgbClr val="00286B"/>
    <a:srgbClr val="000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7" autoAdjust="0"/>
    <p:restoredTop sz="96433" autoAdjust="0"/>
  </p:normalViewPr>
  <p:slideViewPr>
    <p:cSldViewPr snapToObjects="1">
      <p:cViewPr>
        <p:scale>
          <a:sx n="77" d="100"/>
          <a:sy n="77" d="100"/>
        </p:scale>
        <p:origin x="-912" y="-42"/>
      </p:cViewPr>
      <p:guideLst>
        <p:guide orient="horz" pos="845"/>
        <p:guide orient="horz" pos="2364"/>
        <p:guide orient="horz" pos="51"/>
        <p:guide orient="horz" pos="1049"/>
        <p:guide orient="horz" pos="4269"/>
        <p:guide orient="horz" pos="3793"/>
        <p:guide orient="horz" pos="686"/>
        <p:guide orient="horz" pos="2478"/>
        <p:guide pos="2925"/>
        <p:guide pos="2835"/>
        <p:guide pos="228"/>
        <p:guide pos="50"/>
        <p:guide pos="5532"/>
        <p:guide pos="5709"/>
        <p:guide pos="45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endParaRPr lang="en-GB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endParaRPr lang="en-GB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804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endParaRPr lang="en-GB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2804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fld id="{F2E9DBAF-A9E1-491D-89B6-D76506D69A5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5059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endParaRPr lang="en-GB"/>
          </a:p>
        </p:txBody>
      </p:sp>
      <p:sp>
        <p:nvSpPr>
          <p:cNvPr id="137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0125" y="728663"/>
            <a:ext cx="4857750" cy="3643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14863"/>
            <a:ext cx="54864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804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endParaRPr lang="en-GB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2804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fld id="{DD72FAEC-43A6-4CCC-8C78-44988189B0A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1861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2FAEC-43A6-4CCC-8C78-44988189B0A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727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 userDrawn="1"/>
        </p:nvSpPr>
        <p:spPr bwMode="ltGray">
          <a:xfrm>
            <a:off x="76200" y="76200"/>
            <a:ext cx="8991600" cy="6705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en-US" sz="2400">
              <a:solidFill>
                <a:srgbClr val="8D010F"/>
              </a:solidFill>
              <a:latin typeface="Times" pitchFamily="18" charset="0"/>
            </a:endParaRPr>
          </a:p>
        </p:txBody>
      </p:sp>
      <p:pic>
        <p:nvPicPr>
          <p:cNvPr id="43019" name="Picture 11" descr="LeedsUniWhit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1925" y="441325"/>
            <a:ext cx="2274888" cy="647700"/>
          </a:xfrm>
          <a:prstGeom prst="rect">
            <a:avLst/>
          </a:prstGeom>
          <a:noFill/>
        </p:spPr>
      </p:pic>
      <p:sp>
        <p:nvSpPr>
          <p:cNvPr id="430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9250" y="2565400"/>
            <a:ext cx="7772400" cy="549275"/>
          </a:xfrm>
        </p:spPr>
        <p:txBody>
          <a:bodyPr anchor="t">
            <a:sp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subTitle" idx="1"/>
          </p:nvPr>
        </p:nvSpPr>
        <p:spPr bwMode="ltGray">
          <a:xfrm>
            <a:off x="352425" y="3990975"/>
            <a:ext cx="5394325" cy="519113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9278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9278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9278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93084E6-383E-4089-8974-C373D9D1F95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white">
          <a:xfrm>
            <a:off x="201613" y="1341438"/>
            <a:ext cx="871378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ltGray">
          <a:xfrm>
            <a:off x="355600" y="420688"/>
            <a:ext cx="48768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GB" sz="2800">
                <a:solidFill>
                  <a:schemeClr val="bg1"/>
                </a:solidFill>
              </a:rPr>
              <a:t>School of something</a:t>
            </a:r>
          </a:p>
          <a:p>
            <a:pPr eaLnBrk="0" hangingPunct="0">
              <a:spcBef>
                <a:spcPct val="0"/>
              </a:spcBef>
            </a:pPr>
            <a:r>
              <a:rPr lang="en-GB" sz="1400">
                <a:solidFill>
                  <a:schemeClr val="bg1"/>
                </a:solidFill>
              </a:rPr>
              <a:t>FACULTY OF OTHER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80B07-A46D-4549-B092-606F45F927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422275"/>
            <a:ext cx="2106612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422275"/>
            <a:ext cx="6170613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6E7D2-0C4F-4384-99C5-E832A852D8A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422275"/>
            <a:ext cx="4876800" cy="738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55600" y="1665288"/>
            <a:ext cx="4138613" cy="4349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665288"/>
            <a:ext cx="4138612" cy="2098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916363"/>
            <a:ext cx="4138612" cy="2098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948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94848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948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E0BC524-6E50-4C06-ADF1-DAC168DDB63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422275"/>
            <a:ext cx="4876800" cy="738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55600" y="1665288"/>
            <a:ext cx="4138613" cy="4349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6613" y="1665288"/>
            <a:ext cx="4138612" cy="434975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948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94848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948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93AE3B2-A55E-4B68-B2F5-5E3606DF2A6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422275"/>
            <a:ext cx="4876800" cy="738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55600" y="1665288"/>
            <a:ext cx="8429625" cy="434975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948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94848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948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0E59E8-3377-42C4-9879-CF8EDAC20DD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422275"/>
            <a:ext cx="6016600" cy="73818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9F7E5-0B59-4287-A2E8-BD841794827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99983-0735-46BF-A68F-BFA16B657BA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600" y="1665288"/>
            <a:ext cx="4138613" cy="4349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65288"/>
            <a:ext cx="4138612" cy="4349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C1FE0-9D71-49F6-A938-6259FA85F5B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5AF74-04D9-4732-AA6C-AA1A53EB6B0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689105-C8AD-4972-A649-C8573C0A8F7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F6C6BF-04AE-4CFF-9F99-F094358D289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8C6F0-ADFB-4BB4-964C-24028500C15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6BA42F-7D58-4155-8566-D923AE5567F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1665288"/>
            <a:ext cx="8429625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 bwMode="ltGray">
          <a:xfrm>
            <a:off x="355600" y="422275"/>
            <a:ext cx="4876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948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400">
                <a:latin typeface="Times" pitchFamily="18" charset="0"/>
              </a:defRPr>
            </a:lvl1pPr>
          </a:lstStyle>
          <a:p>
            <a:endParaRPr lang="en-GB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9484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>
                <a:latin typeface="Times" pitchFamily="18" charset="0"/>
              </a:defRPr>
            </a:lvl1pPr>
          </a:lstStyle>
          <a:p>
            <a:endParaRPr lang="en-GB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948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>
                <a:latin typeface="Times" pitchFamily="18" charset="0"/>
              </a:defRPr>
            </a:lvl1pPr>
          </a:lstStyle>
          <a:p>
            <a:fld id="{AA3D5F6B-AC98-4DDC-872C-C9C6A98C1FB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1994" name="Line 10"/>
          <p:cNvSpPr>
            <a:spLocks noChangeShapeType="1"/>
          </p:cNvSpPr>
          <p:nvPr/>
        </p:nvSpPr>
        <p:spPr bwMode="white">
          <a:xfrm>
            <a:off x="201613" y="1600200"/>
            <a:ext cx="871378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0" name="Picture 9" descr="LeedsUniBlack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12" name="Line 8"/>
          <p:cNvSpPr>
            <a:spLocks noChangeShapeType="1"/>
          </p:cNvSpPr>
          <p:nvPr userDrawn="1"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0"/>
        </a:spcBef>
        <a:spcAft>
          <a:spcPct val="4000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271463" indent="-269875" algn="l" rtl="0" eaLnBrk="1" fontAlgn="base" hangingPunct="1">
        <a:spcBef>
          <a:spcPct val="0"/>
        </a:spcBef>
        <a:spcAft>
          <a:spcPct val="40000"/>
        </a:spcAft>
        <a:buChar char="•"/>
        <a:defRPr sz="2000">
          <a:solidFill>
            <a:schemeClr val="tx1"/>
          </a:solidFill>
          <a:latin typeface="+mn-lt"/>
        </a:defRPr>
      </a:lvl2pPr>
      <a:lvl3pPr marL="542925" indent="-269875" algn="l" rtl="0" eaLnBrk="1" fontAlgn="base" hangingPunct="1">
        <a:spcBef>
          <a:spcPct val="0"/>
        </a:spcBef>
        <a:spcAft>
          <a:spcPct val="40000"/>
        </a:spcAft>
        <a:buChar char="•"/>
        <a:defRPr sz="2000">
          <a:solidFill>
            <a:schemeClr val="tx1"/>
          </a:solidFill>
          <a:latin typeface="+mn-lt"/>
        </a:defRPr>
      </a:lvl3pPr>
      <a:lvl4pPr marL="809625" indent="-265113" algn="l" rtl="0" eaLnBrk="1" fontAlgn="base" hangingPunct="1">
        <a:spcBef>
          <a:spcPct val="0"/>
        </a:spcBef>
        <a:spcAft>
          <a:spcPct val="40000"/>
        </a:spcAft>
        <a:buChar char="•"/>
        <a:defRPr sz="2000">
          <a:solidFill>
            <a:schemeClr val="tx1"/>
          </a:solidFill>
          <a:latin typeface="+mn-lt"/>
        </a:defRPr>
      </a:lvl4pPr>
      <a:lvl5pPr marL="1081088" indent="-269875" algn="l" rtl="0" eaLnBrk="1" fontAlgn="base" hangingPunct="1">
        <a:spcBef>
          <a:spcPct val="0"/>
        </a:spcBef>
        <a:spcAft>
          <a:spcPct val="40000"/>
        </a:spcAft>
        <a:buChar char="•"/>
        <a:defRPr sz="2000">
          <a:solidFill>
            <a:schemeClr val="tx1"/>
          </a:solidFill>
          <a:latin typeface="+mn-lt"/>
        </a:defRPr>
      </a:lvl5pPr>
      <a:lvl6pPr marL="1538288" indent="-269875" algn="l" rtl="0" eaLnBrk="1" fontAlgn="base" hangingPunct="1">
        <a:spcBef>
          <a:spcPct val="0"/>
        </a:spcBef>
        <a:spcAft>
          <a:spcPct val="40000"/>
        </a:spcAft>
        <a:buChar char="•"/>
        <a:defRPr sz="2000">
          <a:solidFill>
            <a:schemeClr val="tx1"/>
          </a:solidFill>
          <a:latin typeface="+mn-lt"/>
        </a:defRPr>
      </a:lvl6pPr>
      <a:lvl7pPr marL="1995488" indent="-269875" algn="l" rtl="0" eaLnBrk="1" fontAlgn="base" hangingPunct="1">
        <a:spcBef>
          <a:spcPct val="0"/>
        </a:spcBef>
        <a:spcAft>
          <a:spcPct val="40000"/>
        </a:spcAft>
        <a:buChar char="•"/>
        <a:defRPr sz="2000">
          <a:solidFill>
            <a:schemeClr val="tx1"/>
          </a:solidFill>
          <a:latin typeface="+mn-lt"/>
        </a:defRPr>
      </a:lvl7pPr>
      <a:lvl8pPr marL="2452688" indent="-269875" algn="l" rtl="0" eaLnBrk="1" fontAlgn="base" hangingPunct="1">
        <a:spcBef>
          <a:spcPct val="0"/>
        </a:spcBef>
        <a:spcAft>
          <a:spcPct val="40000"/>
        </a:spcAft>
        <a:buChar char="•"/>
        <a:defRPr sz="2000">
          <a:solidFill>
            <a:schemeClr val="tx1"/>
          </a:solidFill>
          <a:latin typeface="+mn-lt"/>
        </a:defRPr>
      </a:lvl8pPr>
      <a:lvl9pPr marL="2909888" indent="-269875" algn="l" rtl="0" eaLnBrk="1" fontAlgn="base" hangingPunct="1">
        <a:spcBef>
          <a:spcPct val="0"/>
        </a:spcBef>
        <a:spcAft>
          <a:spcPct val="4000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2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gif"/><Relationship Id="rId5" Type="http://schemas.openxmlformats.org/officeDocument/2006/relationships/image" Target="../media/image38.gif"/><Relationship Id="rId4" Type="http://schemas.openxmlformats.org/officeDocument/2006/relationships/image" Target="../media/image37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2.gi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ChangeArrowheads="1"/>
          </p:cNvSpPr>
          <p:nvPr/>
        </p:nvSpPr>
        <p:spPr bwMode="ltGray">
          <a:xfrm>
            <a:off x="76200" y="76200"/>
            <a:ext cx="8991600" cy="6705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en-US" sz="2400">
              <a:solidFill>
                <a:srgbClr val="8D010F"/>
              </a:solidFill>
              <a:latin typeface="Times" pitchFamily="18" charset="0"/>
            </a:endParaRPr>
          </a:p>
        </p:txBody>
      </p:sp>
      <p:pic>
        <p:nvPicPr>
          <p:cNvPr id="245763" name="Picture 3" descr="LeedsUni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1925" y="441325"/>
            <a:ext cx="2274888" cy="647700"/>
          </a:xfrm>
          <a:prstGeom prst="rect">
            <a:avLst/>
          </a:prstGeom>
          <a:noFill/>
        </p:spPr>
      </p:pic>
      <p:sp>
        <p:nvSpPr>
          <p:cNvPr id="245764" name="Line 4"/>
          <p:cNvSpPr>
            <a:spLocks noChangeShapeType="1"/>
          </p:cNvSpPr>
          <p:nvPr/>
        </p:nvSpPr>
        <p:spPr bwMode="white">
          <a:xfrm>
            <a:off x="201613" y="1341438"/>
            <a:ext cx="871378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45765" name="Text Box 5"/>
          <p:cNvSpPr txBox="1">
            <a:spLocks noChangeArrowheads="1"/>
          </p:cNvSpPr>
          <p:nvPr/>
        </p:nvSpPr>
        <p:spPr bwMode="ltGray">
          <a:xfrm>
            <a:off x="355600" y="420688"/>
            <a:ext cx="4876800" cy="7381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GB" sz="2800" dirty="0">
                <a:solidFill>
                  <a:schemeClr val="bg1"/>
                </a:solidFill>
              </a:rPr>
              <a:t>School of </a:t>
            </a:r>
            <a:r>
              <a:rPr lang="en-GB" sz="2800" dirty="0" smtClean="0">
                <a:solidFill>
                  <a:schemeClr val="bg1"/>
                </a:solidFill>
              </a:rPr>
              <a:t>Mathematics</a:t>
            </a:r>
            <a:endParaRPr lang="en-GB" sz="2800" dirty="0">
              <a:solidFill>
                <a:schemeClr val="bg1"/>
              </a:solidFill>
            </a:endParaRPr>
          </a:p>
          <a:p>
            <a:pPr eaLnBrk="0" hangingPunct="0">
              <a:spcBef>
                <a:spcPct val="0"/>
              </a:spcBef>
            </a:pPr>
            <a:r>
              <a:rPr lang="en-GB" sz="1400" dirty="0">
                <a:solidFill>
                  <a:schemeClr val="bg1"/>
                </a:solidFill>
              </a:rPr>
              <a:t>FACULTY OF </a:t>
            </a:r>
            <a:r>
              <a:rPr lang="en-GB" sz="1400" dirty="0" smtClean="0">
                <a:solidFill>
                  <a:schemeClr val="bg1"/>
                </a:solidFill>
              </a:rPr>
              <a:t>MATHEMATICS AND PHYSICAL SCIENCES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4576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49250" y="2565400"/>
            <a:ext cx="7772400" cy="1107996"/>
          </a:xfrm>
          <a:solidFill>
            <a:schemeClr val="tx1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Model selection/averaging for subjectivists</a:t>
            </a:r>
            <a:endParaRPr lang="en-GB" dirty="0"/>
          </a:p>
        </p:txBody>
      </p:sp>
      <p:sp>
        <p:nvSpPr>
          <p:cNvPr id="24576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52425" y="4541639"/>
            <a:ext cx="5659735" cy="615553"/>
          </a:xfr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GB" dirty="0" smtClean="0"/>
              <a:t>John Paul Gosling (University of Leeds)</a:t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openclipart.org/image/2400px/svg_to_png/59527/proje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82" y="1387511"/>
            <a:ext cx="7200297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typical Friday afternoon…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447477" y="2348880"/>
            <a:ext cx="357982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Conclusions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Solved a big data problem.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MCMC is brilliant.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Model 1 is best.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241242" y="5949280"/>
            <a:ext cx="6431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i="1" dirty="0" smtClean="0"/>
              <a:t>152/152</a:t>
            </a:r>
            <a:endParaRPr lang="en-GB" sz="1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922038" y="4136019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anose="03010101010101010101" pitchFamily="66" charset="0"/>
              </a:rPr>
              <a:t>THANK YOU FOR YOUR ATTENTION.</a:t>
            </a:r>
          </a:p>
          <a:p>
            <a:pPr algn="ctr"/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anose="03010101010101010101" pitchFamily="66" charset="0"/>
              </a:rPr>
              <a:t>ANY QUESTIONS?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anose="03010101010101010101" pitchFamily="66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7" r="13461"/>
          <a:stretch/>
        </p:blipFill>
        <p:spPr>
          <a:xfrm>
            <a:off x="5940152" y="4622278"/>
            <a:ext cx="1656184" cy="120359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" name="Rounded Rectangular Callout 5"/>
          <p:cNvSpPr/>
          <p:nvPr/>
        </p:nvSpPr>
        <p:spPr bwMode="auto">
          <a:xfrm>
            <a:off x="355600" y="2121832"/>
            <a:ext cx="3498399" cy="1478924"/>
          </a:xfrm>
          <a:prstGeom prst="wedgeRoundRectCallout">
            <a:avLst>
              <a:gd name="adj1" fmla="val -49885"/>
              <a:gd name="adj2" fmla="val 7743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Very interesting. May I ask how you went about selecting the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prior probabilities for your models?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ounded Rectangular Callout 12"/>
          <p:cNvSpPr/>
          <p:nvPr/>
        </p:nvSpPr>
        <p:spPr bwMode="auto">
          <a:xfrm>
            <a:off x="4932039" y="2996952"/>
            <a:ext cx="3813021" cy="2232248"/>
          </a:xfrm>
          <a:prstGeom prst="wedgeRoundRectCallout">
            <a:avLst>
              <a:gd name="adj1" fmla="val 50920"/>
              <a:gd name="adj2" fmla="val 74451"/>
              <a:gd name="adj3" fmla="val 16667"/>
            </a:avLst>
          </a:prstGeom>
          <a:solidFill>
            <a:schemeClr val="hlink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We felt that we couldn’t allocate tailored probabilities </a:t>
            </a:r>
            <a:r>
              <a:rPr lang="en-GB" i="1" dirty="0" smtClean="0"/>
              <a:t>a priori.</a:t>
            </a:r>
            <a:r>
              <a:rPr lang="en-GB" dirty="0" smtClean="0"/>
              <a:t> Given the amount of data and the complexity of model space, it seemed fair and democratic to allocate equal weights.</a:t>
            </a:r>
            <a:endParaRPr kumimoji="0" lang="en-GB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292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openclipart.org/image/2400px/svg_to_png/59527/proje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82" y="1387511"/>
            <a:ext cx="7200297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typical Friday afternoon…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447477" y="2348880"/>
            <a:ext cx="357982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Conclusions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Solved a big data problem.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MCMC is brilliant.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Model 1 is best.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241242" y="5949280"/>
            <a:ext cx="6431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i="1" dirty="0" smtClean="0"/>
              <a:t>152/152</a:t>
            </a:r>
            <a:endParaRPr lang="en-GB" sz="1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922038" y="4136019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anose="03010101010101010101" pitchFamily="66" charset="0"/>
              </a:rPr>
              <a:t>THANK YOU FOR YOUR ATTENTION.</a:t>
            </a:r>
          </a:p>
          <a:p>
            <a:pPr algn="ctr"/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anose="03010101010101010101" pitchFamily="66" charset="0"/>
              </a:rPr>
              <a:t>ANY QUESTIONS?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anose="03010101010101010101" pitchFamily="66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7" r="13461"/>
          <a:stretch/>
        </p:blipFill>
        <p:spPr>
          <a:xfrm>
            <a:off x="5940152" y="4622278"/>
            <a:ext cx="1656184" cy="120359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" name="Rounded Rectangular Callout 5"/>
          <p:cNvSpPr/>
          <p:nvPr/>
        </p:nvSpPr>
        <p:spPr bwMode="auto">
          <a:xfrm>
            <a:off x="355600" y="2121832"/>
            <a:ext cx="3498399" cy="1478924"/>
          </a:xfrm>
          <a:prstGeom prst="wedgeRoundRectCallout">
            <a:avLst>
              <a:gd name="adj1" fmla="val -49885"/>
              <a:gd name="adj2" fmla="val 7743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Very interesting. May I ask how you went about selecting the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prior probabilities for your models?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1136351" y="5229200"/>
            <a:ext cx="3003602" cy="1118884"/>
          </a:xfrm>
          <a:prstGeom prst="wedgeRoundRectCallout">
            <a:avLst>
              <a:gd name="adj1" fmla="val -45629"/>
              <a:gd name="adj2" fmla="val 8358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Who is “we”? And what happened to the aforementioned experts?</a:t>
            </a: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4932039" y="2996952"/>
            <a:ext cx="3813021" cy="2232248"/>
          </a:xfrm>
          <a:prstGeom prst="wedgeRoundRectCallout">
            <a:avLst>
              <a:gd name="adj1" fmla="val 50920"/>
              <a:gd name="adj2" fmla="val 74451"/>
              <a:gd name="adj3" fmla="val 16667"/>
            </a:avLst>
          </a:prstGeom>
          <a:solidFill>
            <a:schemeClr val="hlink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We felt that we couldn’t allocate tailored probabilities </a:t>
            </a:r>
            <a:r>
              <a:rPr lang="en-GB" i="1" dirty="0" smtClean="0"/>
              <a:t>a priori.</a:t>
            </a:r>
            <a:r>
              <a:rPr lang="en-GB" dirty="0" smtClean="0"/>
              <a:t> Given the amount of data and the complexity of model space, it seemed fair and democratic to allocate equal weights.</a:t>
            </a:r>
            <a:endParaRPr kumimoji="0" lang="en-GB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3017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Posterior probability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model         ,</a:t>
            </a:r>
            <a:endParaRPr lang="en-GB" dirty="0"/>
          </a:p>
        </p:txBody>
      </p:sp>
      <p:pic>
        <p:nvPicPr>
          <p:cNvPr id="8194" name="Picture 2" descr="http://latex.codecogs.com/gif.latex?%5Cdpi%7B300%7D%20M_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65288"/>
            <a:ext cx="533400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latex.codecogs.com/gif.latex?%5Cdpi%7B300%7D%20%5Cmbox%7BPr%7D%28M_i%7C%5Cmbox%7BData%7D%29%20%5Cpropto%20%5Cmbox%7BPr%7D%28M_i%7C%5Cmbox%7BData%7D%29%20l%28M_i%3B%5Cmbox%7BData%7D%29%2C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570"/>
          <a:stretch/>
        </p:blipFill>
        <p:spPr bwMode="auto">
          <a:xfrm>
            <a:off x="920997" y="2592710"/>
            <a:ext cx="4443091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latex.codecogs.com/gif.latex?%5Cdpi%7B300%7D%20%5Cmbox%7BPr%7D%28M_i%7C%5Cmbox%7BData%7D%29%20%5Cpropto%20%5Cmbox%7BPr%7D%28M_i%7C%5Cmbox%7BData%7D%29%20l%28M_i%3B%5Cmbox%7BData%7D%29%2C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44"/>
          <a:stretch/>
        </p:blipFill>
        <p:spPr bwMode="auto">
          <a:xfrm>
            <a:off x="5388671" y="2592710"/>
            <a:ext cx="256770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30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Posterior probability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model         ,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where</a:t>
            </a:r>
          </a:p>
          <a:p>
            <a:endParaRPr lang="en-GB" dirty="0"/>
          </a:p>
        </p:txBody>
      </p:sp>
      <p:pic>
        <p:nvPicPr>
          <p:cNvPr id="8194" name="Picture 2" descr="http://latex.codecogs.com/gif.latex?%5Cdpi%7B300%7D%20M_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65288"/>
            <a:ext cx="533400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latex.codecogs.com/gif.latex?%5Cdpi%7B300%7D%20l%28M_i%3B%5Cmbox%7BData%7D%29%20%5Cpropto%20%5Cmbox%7BPr%7D%28%5Cmbox%7BData%7D%7CM_i%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09120"/>
            <a:ext cx="5016252" cy="43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latex.codecogs.com/gif.latex?%5Cdpi%7B300%7D%20%3D%20%5Cint%20%5Cmbox%7BPr%7D%28%5Cmbox%7BData%7D%7C%5CTheta_i%2CM_i%29%20%5Cmbox%7BPr%7D%28%5CTheta_i%7CM_i%29%20d%5CTheta_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622" y="5098046"/>
            <a:ext cx="6515866" cy="9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latex.codecogs.com/gif.latex?%5Cdpi%7B300%7D%20%5Cmbox%7BPr%7D%28M_i%7C%5Cmbox%7BData%7D%29%20%5Cpropto%20%5Cmbox%7BPr%7D%28M_i%7C%5Cmbox%7BData%7D%29%20l%28M_i%3B%5Cmbox%7BData%7D%29%2C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570"/>
          <a:stretch/>
        </p:blipFill>
        <p:spPr bwMode="auto">
          <a:xfrm>
            <a:off x="920997" y="2592710"/>
            <a:ext cx="4443091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latex.codecogs.com/gif.latex?%5Cdpi%7B300%7D%20%5Cmbox%7BPr%7D%28M_i%7C%5Cmbox%7BData%7D%29%20%5Cpropto%20%5Cmbox%7BPr%7D%28M_i%7C%5Cmbox%7BData%7D%29%20l%28M_i%3B%5Cmbox%7BData%7D%29%2C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44"/>
          <a:stretch/>
        </p:blipFill>
        <p:spPr bwMode="auto">
          <a:xfrm>
            <a:off x="5388671" y="2592710"/>
            <a:ext cx="256770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84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latex.codecogs.com/gif.latex?%5Cdpi%7B300%7D%20%3D%20%5Cint%20%7B%5Ccolor%7BBlue%7D%20%5Cmbox%7BPr%7D%28%5Cmbox%7BData%7D%7C%5CTheta_i%2CM_i%29%20%5Cmbox%7BPr%7D%28%5CTheta_i%7CM_i%29%7D%20d%5CTheta_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579" y="5098787"/>
            <a:ext cx="6510909" cy="97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latex.codecogs.com/gif.latex?%5Cdpi%7B300%7D%20%7B%5Ccolor%7BDarkRed%7D%20l%28M_i%3B%5Cmbox%7BData%7D%29%7D%5Cpropto%20%7B%5Ccolor%7BDarkRed%7D%20%5Cmbox%7BPr%7D%28%5Cmbox%7BData%7D%7CM_i%29%7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09120"/>
            <a:ext cx="5012436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Posterior probability</a:t>
            </a:r>
            <a:endParaRPr lang="en-GB" dirty="0"/>
          </a:p>
        </p:txBody>
      </p:sp>
      <p:pic>
        <p:nvPicPr>
          <p:cNvPr id="8194" name="Picture 2" descr="http://latex.codecogs.com/gif.latex?%5Cdpi%7B300%7D%20M_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65288"/>
            <a:ext cx="533400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latex.codecogs.com/gif.latex?%5Cdpi%7B300%7D%20%5Cmbox%7BPr%7D%28M_i%7C%5Cmbox%7BData%7D%29%20%5Cpropto%20%7B%5Ccolor%7BBlue%7D%20%5Cmbox%7BPr%7D%28M_i%7C%5Cmbox%7BData%7D%29%7D%20%7B%5Ccolor%7BDarkRed%7D%20l%28M_i%3B%5Cmbox%7BData%7D%29%7D%2C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570"/>
          <a:stretch/>
        </p:blipFill>
        <p:spPr bwMode="auto">
          <a:xfrm>
            <a:off x="926062" y="2592710"/>
            <a:ext cx="4443091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55600" y="1665288"/>
            <a:ext cx="8429625" cy="4349750"/>
          </a:xfrm>
        </p:spPr>
        <p:txBody>
          <a:bodyPr/>
          <a:lstStyle/>
          <a:p>
            <a:r>
              <a:rPr lang="en-GB" dirty="0" smtClean="0"/>
              <a:t>For model         ,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where</a:t>
            </a:r>
          </a:p>
          <a:p>
            <a:endParaRPr lang="en-GB" dirty="0"/>
          </a:p>
        </p:txBody>
      </p:sp>
      <p:pic>
        <p:nvPicPr>
          <p:cNvPr id="9" name="Picture 2" descr="http://latex.codecogs.com/gif.latex?%5Cdpi%7B300%7D%20%5Cmbox%7BPr%7D%28M_i%7C%5Cmbox%7BData%7D%29%20%5Cpropto%20%7B%5Ccolor%7BBlue%7D%20%5Cmbox%7BPr%7D%28M_i%7C%5Cmbox%7BData%7D%29%7D%20%7B%5Ccolor%7BDarkRed%7D%20l%28M_i%3B%5Cmbox%7BData%7D%29%7D%2C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37"/>
          <a:stretch/>
        </p:blipFill>
        <p:spPr bwMode="auto">
          <a:xfrm>
            <a:off x="5388059" y="2592710"/>
            <a:ext cx="2568317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 for models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700808"/>
            <a:ext cx="7600950" cy="47339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326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 for models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99773" y="6462920"/>
            <a:ext cx="8170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Chipman</a:t>
            </a:r>
            <a:r>
              <a:rPr lang="en-GB" sz="1400" dirty="0" smtClean="0"/>
              <a:t>, George and McCulloch (2001). The Practical Implementation of Bayesian Model Selection.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895360" y="2492604"/>
            <a:ext cx="4937080" cy="83099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“In principle, the Bayesian approach to model selection is straightforward.”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1962" y="4293096"/>
            <a:ext cx="6280236" cy="120032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“However, the practical implementation of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approach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often requires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carefully tailored priors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novel posterior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methods.”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92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 for models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99773" y="6462920"/>
            <a:ext cx="8170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Chipman</a:t>
            </a:r>
            <a:r>
              <a:rPr lang="en-GB" sz="1400" dirty="0" smtClean="0"/>
              <a:t>, George and McCulloch (2001). The Practical Implementation of Bayesian Model Selection.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488"/>
          <a:stretch/>
        </p:blipFill>
        <p:spPr>
          <a:xfrm>
            <a:off x="362004" y="1922169"/>
            <a:ext cx="8423788" cy="37790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0054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488"/>
          <a:stretch/>
        </p:blipFill>
        <p:spPr>
          <a:xfrm>
            <a:off x="362004" y="1922169"/>
            <a:ext cx="8423788" cy="37790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 for models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99773" y="6462920"/>
            <a:ext cx="8170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Chipman</a:t>
            </a:r>
            <a:r>
              <a:rPr lang="en-GB" sz="1400" dirty="0" smtClean="0"/>
              <a:t>, George and McCulloch (2001). The Practical Implementation of Bayesian Model Selection.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311" y="1951247"/>
            <a:ext cx="8422481" cy="369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34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938" y="1700808"/>
            <a:ext cx="8722519" cy="9358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 for models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99773" y="6462920"/>
            <a:ext cx="8170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Chipman</a:t>
            </a:r>
            <a:r>
              <a:rPr lang="en-GB" sz="1400" dirty="0" smtClean="0"/>
              <a:t>, George and McCulloch (2001). The Practical Implementation of Bayesian Model Selection.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-1987" r="-195"/>
          <a:stretch/>
        </p:blipFill>
        <p:spPr>
          <a:xfrm>
            <a:off x="251520" y="2342554"/>
            <a:ext cx="8496943" cy="281463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Rectangle 7"/>
          <p:cNvSpPr/>
          <p:nvPr/>
        </p:nvSpPr>
        <p:spPr bwMode="auto">
          <a:xfrm>
            <a:off x="355600" y="1700808"/>
            <a:ext cx="8392863" cy="3600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09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Setting the scene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Model priors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Parameter priors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Plea for help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r>
              <a:rPr lang="en-GB" dirty="0" smtClean="0"/>
              <a:t>Throughout. A number of dead ends…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89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Does it matter?</a:t>
            </a:r>
            <a:endParaRPr lang="en-GB" dirty="0"/>
          </a:p>
        </p:txBody>
      </p:sp>
      <p:pic>
        <p:nvPicPr>
          <p:cNvPr id="12290" name="Picture 2" descr="https://latex.codecogs.com/gif.latex?%5Cdpi%7B300%7D%20M_1%20%5Capprox%20M_2%5C%5C%20M_3%20%5Cnot%5Capprox%20M_1%20%5Cmbox%7B%20or%20%7D%20M_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76"/>
          <a:stretch/>
        </p:blipFill>
        <p:spPr bwMode="auto">
          <a:xfrm>
            <a:off x="611560" y="1700808"/>
            <a:ext cx="3209925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latex.codecogs.com/gif.latex?%5Cdpi%7B300%7D%20M_1%20%5Capprox%20M_2%5C%5C%20M_3%20%5Cnot%5Capprox%20M_1%20%5Cmbox%7B%20or%20%7D%20M_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24"/>
          <a:stretch/>
        </p:blipFill>
        <p:spPr bwMode="auto">
          <a:xfrm>
            <a:off x="4767237" y="1628800"/>
            <a:ext cx="3209925" cy="50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55600" y="2674738"/>
            <a:ext cx="8429625" cy="3340299"/>
          </a:xfrm>
        </p:spPr>
        <p:txBody>
          <a:bodyPr/>
          <a:lstStyle/>
          <a:p>
            <a:r>
              <a:rPr lang="en-GB" dirty="0" smtClean="0"/>
              <a:t>Equal prior probabilities effectively lead to double weighting one model “type” relative to        .</a:t>
            </a:r>
          </a:p>
          <a:p>
            <a:endParaRPr lang="en-GB" dirty="0"/>
          </a:p>
          <a:p>
            <a:r>
              <a:rPr lang="en-GB" dirty="0" smtClean="0"/>
              <a:t>If the likelihoods are such that</a:t>
            </a:r>
          </a:p>
          <a:p>
            <a:endParaRPr lang="en-GB" dirty="0"/>
          </a:p>
          <a:p>
            <a:r>
              <a:rPr lang="en-GB" dirty="0" smtClean="0"/>
              <a:t>then the posterior probabilities are</a:t>
            </a:r>
          </a:p>
        </p:txBody>
      </p:sp>
      <p:pic>
        <p:nvPicPr>
          <p:cNvPr id="8" name="Picture 2" descr="https://latex.codecogs.com/gif.latex?%5Cdpi%7B300%7D%20M_1%20%5Capprox%20M_2%5C%5C%20M_3%20%5Cnot%5Capprox%20M_1%20%5Cmbox%7B%20or%20%7D%20M_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24" r="79810"/>
          <a:stretch/>
        </p:blipFill>
        <p:spPr bwMode="auto">
          <a:xfrm>
            <a:off x="4139952" y="2996952"/>
            <a:ext cx="545199" cy="425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latex.codecogs.com/gif.latex?%5Cdpi%7B300%7D%20l%28M_1%3B%5Cmbox%7Bdata%7D%29%3Dl%28M_2%3B%5Cmbox%7Bdata%7D%29%3D0.5%5Chspace%7B1mm%7Dl%28M_3%3B%5Cmbox%7Bdata%7D%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1" y="4581128"/>
            <a:ext cx="7865441" cy="43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latex.codecogs.com/gif.latex?%5Cdpi%7B300%7D%20%5Cmbox%7BPr%7D%28M_1%7C%5Cmbox%7Bdata%7D%29%3D%5Cmbox%7BPr%7D%28M_2%7C%5Cmbox%7Bdata%7D%29%3D0.5%5Cmbox%7BPr%7D%28M_3%7C%5Cmbox%7Bdata%7D%29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98" y="5590441"/>
            <a:ext cx="8483426" cy="42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1977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latex.codecogs.com/gif.latex?%5Cdpi%7B300%7D%20%5Cmbox%7BPr%7D%28M_1%7C%5Cmbox%7Bdata%7D%29%3D%5Cmbox%7BPr%7D%28M_2%7C%5Cmbox%7Bdata%7D%29%3D0.25%5Cmbox%7BPr%7D%28M_3%7C%5Cmbox%7Bdata%7D%29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70" y="5591743"/>
            <a:ext cx="8660595" cy="42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Does it matter?</a:t>
            </a:r>
            <a:endParaRPr lang="en-GB" dirty="0"/>
          </a:p>
        </p:txBody>
      </p:sp>
      <p:pic>
        <p:nvPicPr>
          <p:cNvPr id="12290" name="Picture 2" descr="https://latex.codecogs.com/gif.latex?%5Cdpi%7B300%7D%20M_1%20%5Capprox%20M_2%5C%5C%20M_3%20%5Cnot%5Capprox%20M_1%20%5Cmbox%7B%20or%20%7D%20M_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76"/>
          <a:stretch/>
        </p:blipFill>
        <p:spPr bwMode="auto">
          <a:xfrm>
            <a:off x="611560" y="1700808"/>
            <a:ext cx="3209925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latex.codecogs.com/gif.latex?%5Cdpi%7B300%7D%20M_1%20%5Capprox%20M_2%5C%5C%20M_3%20%5Cnot%5Capprox%20M_1%20%5Cmbox%7B%20or%20%7D%20M_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24"/>
          <a:stretch/>
        </p:blipFill>
        <p:spPr bwMode="auto">
          <a:xfrm>
            <a:off x="4767237" y="1628800"/>
            <a:ext cx="3209925" cy="50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55600" y="2674738"/>
            <a:ext cx="8429625" cy="3340299"/>
          </a:xfrm>
        </p:spPr>
        <p:txBody>
          <a:bodyPr/>
          <a:lstStyle/>
          <a:p>
            <a:r>
              <a:rPr lang="en-GB" dirty="0" smtClean="0"/>
              <a:t>Equal prior probabilities over model “types” leads to very different results.</a:t>
            </a:r>
          </a:p>
          <a:p>
            <a:endParaRPr lang="en-GB" dirty="0"/>
          </a:p>
          <a:p>
            <a:r>
              <a:rPr lang="en-GB" dirty="0" smtClean="0"/>
              <a:t>If the likelihoods are such that</a:t>
            </a:r>
          </a:p>
          <a:p>
            <a:endParaRPr lang="en-GB" dirty="0"/>
          </a:p>
          <a:p>
            <a:r>
              <a:rPr lang="en-GB" dirty="0" smtClean="0"/>
              <a:t>then the posterior probabilities are</a:t>
            </a:r>
          </a:p>
        </p:txBody>
      </p:sp>
      <p:pic>
        <p:nvPicPr>
          <p:cNvPr id="12292" name="Picture 4" descr="https://latex.codecogs.com/gif.latex?%5Cdpi%7B300%7D%20l%28M_1%3B%5Cmbox%7Bdata%7D%29%3Dl%28M_2%3B%5Cmbox%7Bdata%7D%29%3D0.5%5Chspace%7B1mm%7Dl%28M_3%3B%5Cmbox%7Bdata%7D%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1" y="4581128"/>
            <a:ext cx="7865441" cy="43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1600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Priors for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Another common approach to setting prior model probabilities comes from covariate selection in regression: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where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dirty="0" smtClean="0"/>
              <a:t> is the total number of covariates under consideration,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smtClean="0"/>
              <a:t> is the number of covariates included in </a:t>
            </a:r>
            <a:r>
              <a:rPr lang="en-GB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smtClean="0"/>
              <a:t> and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GB" dirty="0" smtClean="0"/>
              <a:t> is between 0 and 1.</a:t>
            </a:r>
          </a:p>
        </p:txBody>
      </p:sp>
      <p:pic>
        <p:nvPicPr>
          <p:cNvPr id="14338" name="Picture 2" descr="http://latex.codecogs.com/gif.latex?%5Cdpi%7B300%7D%20%5Cmbox%7BPr%7D%28M_i%29%20%3D%20w%5E%7Bq_i%7D%281-w%29%5E%7Bq-q_i%7D%2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574" y="2991032"/>
            <a:ext cx="50196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58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Priors for models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97160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69168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GB" sz="20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41176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971600" y="270892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691680" y="270892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2411760" y="270892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971600" y="342900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1691680" y="342900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411760" y="342900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714564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Priors for models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97160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69168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GB" sz="20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41176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971600" y="270892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691680" y="270892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2411760" y="270892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971600" y="342900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1691680" y="342900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411760" y="342900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pic>
        <p:nvPicPr>
          <p:cNvPr id="5124" name="Picture 4" descr="https://latex.codecogs.com/gif.latex?%5Cdpi%7B300%7D%20%5Csum_%7Bi%3D1%7D%5E9%20%5Cmbox%7BPr%7D%28M_i%29%20%3D%2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426965"/>
            <a:ext cx="30099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971600" y="1988840"/>
            <a:ext cx="2160240" cy="2160240"/>
          </a:xfrm>
          <a:prstGeom prst="rect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55600" y="5055542"/>
            <a:ext cx="8429625" cy="959496"/>
          </a:xfrm>
        </p:spPr>
        <p:txBody>
          <a:bodyPr/>
          <a:lstStyle/>
          <a:p>
            <a:r>
              <a:rPr lang="en-GB" dirty="0" smtClean="0"/>
              <a:t>An idealised situation where the “true” model of reality is in our candidate set.</a:t>
            </a:r>
          </a:p>
        </p:txBody>
      </p:sp>
    </p:spTree>
    <p:extLst>
      <p:ext uri="{BB962C8B-B14F-4D97-AF65-F5344CB8AC3E}">
        <p14:creationId xmlns:p14="http://schemas.microsoft.com/office/powerpoint/2010/main" val="31805876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899592" y="1916832"/>
            <a:ext cx="5752256" cy="30963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36000" tIns="126000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anose="02020603050405020304" pitchFamily="18" charset="0"/>
              </a:rPr>
              <a:t>   All other possible models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Priors for models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97160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69168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GB" sz="20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41176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971600" y="270892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691680" y="270892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2411760" y="270892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971600" y="342900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1691680" y="342900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411760" y="342900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467882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899592" y="1916832"/>
            <a:ext cx="5752256" cy="30963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36000" tIns="126000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Times New Roman" panose="02020603050405020304" pitchFamily="18" charset="0"/>
              </a:rPr>
              <a:t>   All other possible models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Priors for models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97160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69168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GB" sz="20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41176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971600" y="270892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691680" y="270892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2411760" y="270892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971600" y="342900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1691680" y="342900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411760" y="342900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pic>
        <p:nvPicPr>
          <p:cNvPr id="6146" name="Picture 2" descr="https://latex.codecogs.com/gif.latex?%5Cdpi%7B300%7D%20%5Csum_%7Bi%3D0%7D%5E9%20%5Cmbox%7BPr%7D%28M_i%29%20%3D%2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70" y="5301208"/>
            <a:ext cx="30099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851920" y="5661248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BUT                          ????</a:t>
            </a:r>
            <a:endParaRPr lang="en-GB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148" name="Picture 4" descr="https://latex.codecogs.com/gif.latex?%5Cdpi%7B300%7D%20l%28M_0%3B%5Cmbox%7BData%7D%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769773"/>
            <a:ext cx="22955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6192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Priors for models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25152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24163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GB" sz="20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23174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22185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21196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0207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619218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718229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8172400" y="198884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4211960" y="4653136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∞</a:t>
            </a:r>
          </a:p>
        </p:txBody>
      </p:sp>
      <p:cxnSp>
        <p:nvCxnSpPr>
          <p:cNvPr id="14" name="Elbow Connector 13"/>
          <p:cNvCxnSpPr>
            <a:stCxn id="13" idx="1"/>
            <a:endCxn id="4" idx="2"/>
          </p:cNvCxnSpPr>
          <p:nvPr/>
        </p:nvCxnSpPr>
        <p:spPr bwMode="auto">
          <a:xfrm rot="10800000">
            <a:off x="611560" y="2708920"/>
            <a:ext cx="3600400" cy="2304256"/>
          </a:xfrm>
          <a:prstGeom prst="bentConnector2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Elbow Connector 17"/>
          <p:cNvCxnSpPr>
            <a:endCxn id="5" idx="2"/>
          </p:cNvCxnSpPr>
          <p:nvPr/>
        </p:nvCxnSpPr>
        <p:spPr bwMode="auto">
          <a:xfrm rot="10800000">
            <a:off x="1601670" y="2708920"/>
            <a:ext cx="2610290" cy="2160240"/>
          </a:xfrm>
          <a:prstGeom prst="bentConnector2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Elbow Connector 20"/>
          <p:cNvCxnSpPr>
            <a:endCxn id="6" idx="2"/>
          </p:cNvCxnSpPr>
          <p:nvPr/>
        </p:nvCxnSpPr>
        <p:spPr bwMode="auto">
          <a:xfrm rot="16200000" flipV="1">
            <a:off x="2429762" y="2870938"/>
            <a:ext cx="1944216" cy="1620180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Elbow Connector 23"/>
          <p:cNvCxnSpPr>
            <a:endCxn id="7" idx="2"/>
          </p:cNvCxnSpPr>
          <p:nvPr/>
        </p:nvCxnSpPr>
        <p:spPr bwMode="auto">
          <a:xfrm rot="16200000" flipV="1">
            <a:off x="3001017" y="3289793"/>
            <a:ext cx="1944216" cy="782470"/>
          </a:xfrm>
          <a:prstGeom prst="bentConnector3">
            <a:avLst>
              <a:gd name="adj1" fmla="val 57627"/>
            </a:avLst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Elbow Connector 27"/>
          <p:cNvCxnSpPr>
            <a:endCxn id="9" idx="2"/>
          </p:cNvCxnSpPr>
          <p:nvPr/>
        </p:nvCxnSpPr>
        <p:spPr bwMode="auto">
          <a:xfrm rot="5400000" flipH="1" flipV="1">
            <a:off x="4198767" y="3289793"/>
            <a:ext cx="1944216" cy="782470"/>
          </a:xfrm>
          <a:prstGeom prst="bentConnector3">
            <a:avLst>
              <a:gd name="adj1" fmla="val 57627"/>
            </a:avLst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Elbow Connector 33"/>
          <p:cNvCxnSpPr>
            <a:endCxn id="10" idx="2"/>
          </p:cNvCxnSpPr>
          <p:nvPr/>
        </p:nvCxnSpPr>
        <p:spPr bwMode="auto">
          <a:xfrm rot="5400000" flipH="1" flipV="1">
            <a:off x="4770022" y="2870938"/>
            <a:ext cx="1944216" cy="1620180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Elbow Connector 36"/>
          <p:cNvCxnSpPr>
            <a:endCxn id="11" idx="2"/>
          </p:cNvCxnSpPr>
          <p:nvPr/>
        </p:nvCxnSpPr>
        <p:spPr bwMode="auto">
          <a:xfrm flipV="1">
            <a:off x="4932040" y="2708920"/>
            <a:ext cx="2610290" cy="2151312"/>
          </a:xfrm>
          <a:prstGeom prst="bentConnector2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Elbow Connector 40"/>
          <p:cNvCxnSpPr>
            <a:stCxn id="13" idx="3"/>
            <a:endCxn id="12" idx="2"/>
          </p:cNvCxnSpPr>
          <p:nvPr/>
        </p:nvCxnSpPr>
        <p:spPr bwMode="auto">
          <a:xfrm flipV="1">
            <a:off x="4932040" y="2708920"/>
            <a:ext cx="3600400" cy="2304256"/>
          </a:xfrm>
          <a:prstGeom prst="bentConnector2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Straight Arrow Connector 47"/>
          <p:cNvCxnSpPr>
            <a:stCxn id="13" idx="0"/>
            <a:endCxn id="8" idx="2"/>
          </p:cNvCxnSpPr>
          <p:nvPr/>
        </p:nvCxnSpPr>
        <p:spPr bwMode="auto">
          <a:xfrm flipV="1">
            <a:off x="4572000" y="2708920"/>
            <a:ext cx="0" cy="1944216"/>
          </a:xfrm>
          <a:prstGeom prst="straightConnector1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Content Placeholder 2"/>
          <p:cNvSpPr>
            <a:spLocks noGrp="1"/>
          </p:cNvSpPr>
          <p:nvPr>
            <p:ph idx="1"/>
          </p:nvPr>
        </p:nvSpPr>
        <p:spPr>
          <a:xfrm>
            <a:off x="251520" y="5759386"/>
            <a:ext cx="8429625" cy="959496"/>
          </a:xfrm>
        </p:spPr>
        <p:txBody>
          <a:bodyPr/>
          <a:lstStyle/>
          <a:p>
            <a:r>
              <a:rPr lang="en-GB" dirty="0" smtClean="0"/>
              <a:t>We could try to capture the link to the real world,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∞</a:t>
            </a:r>
            <a:r>
              <a:rPr lang="en-GB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10060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Priors for models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251520" y="1484784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241630" y="1484784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GB" sz="20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231740" y="1484784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221850" y="1484784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211960" y="1484784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202070" y="1484784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6192180" y="1484784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7182290" y="1484784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8172400" y="1484784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4211960" y="414908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cxnSp>
        <p:nvCxnSpPr>
          <p:cNvPr id="14" name="Elbow Connector 13"/>
          <p:cNvCxnSpPr>
            <a:stCxn id="13" idx="1"/>
            <a:endCxn id="4" idx="2"/>
          </p:cNvCxnSpPr>
          <p:nvPr/>
        </p:nvCxnSpPr>
        <p:spPr bwMode="auto">
          <a:xfrm rot="10800000">
            <a:off x="611560" y="2204864"/>
            <a:ext cx="3600400" cy="2304256"/>
          </a:xfrm>
          <a:prstGeom prst="bentConnector2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Elbow Connector 17"/>
          <p:cNvCxnSpPr>
            <a:endCxn id="5" idx="2"/>
          </p:cNvCxnSpPr>
          <p:nvPr/>
        </p:nvCxnSpPr>
        <p:spPr bwMode="auto">
          <a:xfrm rot="10800000">
            <a:off x="1601670" y="2204864"/>
            <a:ext cx="2610290" cy="2160240"/>
          </a:xfrm>
          <a:prstGeom prst="bentConnector2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Elbow Connector 20"/>
          <p:cNvCxnSpPr>
            <a:endCxn id="6" idx="2"/>
          </p:cNvCxnSpPr>
          <p:nvPr/>
        </p:nvCxnSpPr>
        <p:spPr bwMode="auto">
          <a:xfrm rot="16200000" flipV="1">
            <a:off x="2429762" y="2366882"/>
            <a:ext cx="1944216" cy="1620180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Elbow Connector 23"/>
          <p:cNvCxnSpPr>
            <a:endCxn id="7" idx="2"/>
          </p:cNvCxnSpPr>
          <p:nvPr/>
        </p:nvCxnSpPr>
        <p:spPr bwMode="auto">
          <a:xfrm rot="16200000" flipV="1">
            <a:off x="3001017" y="2785737"/>
            <a:ext cx="1944216" cy="782470"/>
          </a:xfrm>
          <a:prstGeom prst="bentConnector3">
            <a:avLst>
              <a:gd name="adj1" fmla="val 57627"/>
            </a:avLst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Elbow Connector 27"/>
          <p:cNvCxnSpPr>
            <a:endCxn id="9" idx="2"/>
          </p:cNvCxnSpPr>
          <p:nvPr/>
        </p:nvCxnSpPr>
        <p:spPr bwMode="auto">
          <a:xfrm rot="5400000" flipH="1" flipV="1">
            <a:off x="4198767" y="2785737"/>
            <a:ext cx="1944216" cy="782470"/>
          </a:xfrm>
          <a:prstGeom prst="bentConnector3">
            <a:avLst>
              <a:gd name="adj1" fmla="val 57627"/>
            </a:avLst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Elbow Connector 33"/>
          <p:cNvCxnSpPr>
            <a:endCxn id="10" idx="2"/>
          </p:cNvCxnSpPr>
          <p:nvPr/>
        </p:nvCxnSpPr>
        <p:spPr bwMode="auto">
          <a:xfrm rot="5400000" flipH="1" flipV="1">
            <a:off x="4770022" y="2366882"/>
            <a:ext cx="1944216" cy="1620180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Elbow Connector 36"/>
          <p:cNvCxnSpPr>
            <a:endCxn id="11" idx="2"/>
          </p:cNvCxnSpPr>
          <p:nvPr/>
        </p:nvCxnSpPr>
        <p:spPr bwMode="auto">
          <a:xfrm flipV="1">
            <a:off x="4932040" y="2204864"/>
            <a:ext cx="2610290" cy="2151312"/>
          </a:xfrm>
          <a:prstGeom prst="bentConnector2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Elbow Connector 40"/>
          <p:cNvCxnSpPr>
            <a:stCxn id="13" idx="3"/>
            <a:endCxn id="12" idx="2"/>
          </p:cNvCxnSpPr>
          <p:nvPr/>
        </p:nvCxnSpPr>
        <p:spPr bwMode="auto">
          <a:xfrm flipV="1">
            <a:off x="4932040" y="2204864"/>
            <a:ext cx="3600400" cy="2304256"/>
          </a:xfrm>
          <a:prstGeom prst="bentConnector2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Straight Arrow Connector 47"/>
          <p:cNvCxnSpPr>
            <a:stCxn id="13" idx="0"/>
            <a:endCxn id="8" idx="2"/>
          </p:cNvCxnSpPr>
          <p:nvPr/>
        </p:nvCxnSpPr>
        <p:spPr bwMode="auto">
          <a:xfrm flipV="1">
            <a:off x="4572000" y="2204864"/>
            <a:ext cx="0" cy="1944216"/>
          </a:xfrm>
          <a:prstGeom prst="straightConnector1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Content Placeholder 2"/>
          <p:cNvSpPr>
            <a:spLocks noGrp="1"/>
          </p:cNvSpPr>
          <p:nvPr>
            <p:ph idx="1"/>
          </p:nvPr>
        </p:nvSpPr>
        <p:spPr>
          <a:xfrm>
            <a:off x="251520" y="6300392"/>
            <a:ext cx="8429625" cy="418490"/>
          </a:xfrm>
        </p:spPr>
        <p:txBody>
          <a:bodyPr/>
          <a:lstStyle/>
          <a:p>
            <a:r>
              <a:rPr lang="en-GB" dirty="0" smtClean="0"/>
              <a:t>Reification can help the modelling/thought process.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4211960" y="5373216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∞</a:t>
            </a:r>
          </a:p>
        </p:txBody>
      </p:sp>
      <p:cxnSp>
        <p:nvCxnSpPr>
          <p:cNvPr id="25" name="Straight Arrow Connector 24"/>
          <p:cNvCxnSpPr>
            <a:stCxn id="23" idx="0"/>
            <a:endCxn id="13" idx="2"/>
          </p:cNvCxnSpPr>
          <p:nvPr/>
        </p:nvCxnSpPr>
        <p:spPr bwMode="auto">
          <a:xfrm flipV="1">
            <a:off x="4572000" y="4869160"/>
            <a:ext cx="0" cy="504056"/>
          </a:xfrm>
          <a:prstGeom prst="straightConnector1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150917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Priors for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we are happy to operate in the idealised world:</a:t>
            </a:r>
          </a:p>
          <a:p>
            <a:endParaRPr lang="en-GB" dirty="0"/>
          </a:p>
          <a:p>
            <a:pPr marL="457200" indent="-457200">
              <a:buAutoNum type="arabicParenBoth"/>
            </a:pPr>
            <a:r>
              <a:rPr lang="en-GB" dirty="0" smtClean="0"/>
              <a:t>What do we mean by model differences and similarities?</a:t>
            </a:r>
          </a:p>
          <a:p>
            <a:pPr marL="457200" indent="-457200">
              <a:buAutoNum type="arabicParenBoth"/>
            </a:pPr>
            <a:endParaRPr lang="en-GB" dirty="0"/>
          </a:p>
          <a:p>
            <a:pPr marL="457200" indent="-457200">
              <a:buAutoNum type="arabicParenBoth"/>
            </a:pPr>
            <a:endParaRPr lang="en-GB" dirty="0" smtClean="0"/>
          </a:p>
          <a:p>
            <a:pPr marL="457200" indent="-457200">
              <a:buAutoNum type="arabicParenBoth"/>
            </a:pPr>
            <a:r>
              <a:rPr lang="en-GB" dirty="0" smtClean="0"/>
              <a:t>How can we be sure that we are assigning probabilities based on this assumption?</a:t>
            </a:r>
          </a:p>
        </p:txBody>
      </p:sp>
    </p:spTree>
    <p:extLst>
      <p:ext uri="{BB962C8B-B14F-4D97-AF65-F5344CB8AC3E}">
        <p14:creationId xmlns:p14="http://schemas.microsoft.com/office/powerpoint/2010/main" val="79690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typical Friday afternoon…</a:t>
            </a:r>
            <a:endParaRPr lang="en-GB" dirty="0"/>
          </a:p>
        </p:txBody>
      </p:sp>
      <p:pic>
        <p:nvPicPr>
          <p:cNvPr id="1026" name="Picture 2" descr="https://openclipart.org/image/2400px/svg_to_png/59527/proje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68152"/>
            <a:ext cx="7200297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54452" y="2259493"/>
            <a:ext cx="6234592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There is this really complicated dataset.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We have spent millions collecting the data and hours </a:t>
            </a:r>
            <a:br>
              <a:rPr lang="en-GB" dirty="0" smtClean="0"/>
            </a:br>
            <a:r>
              <a:rPr lang="en-GB" dirty="0" smtClean="0"/>
              <a:t>talking</a:t>
            </a:r>
            <a:r>
              <a:rPr lang="en-GB" dirty="0"/>
              <a:t> </a:t>
            </a:r>
            <a:r>
              <a:rPr lang="en-GB" dirty="0" smtClean="0"/>
              <a:t>to experts.</a:t>
            </a:r>
          </a:p>
        </p:txBody>
      </p:sp>
      <p:pic>
        <p:nvPicPr>
          <p:cNvPr id="1028" name="Picture 4" descr="http://static.ddmcdn.com/gif/9-stunning-maps-flavor-network-6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2708920"/>
            <a:ext cx="3618401" cy="237626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82307" y="5949280"/>
            <a:ext cx="5020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i="1" dirty="0" smtClean="0"/>
              <a:t>3/152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183999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makes models different?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611560" y="1700808"/>
            <a:ext cx="2448272" cy="1440160"/>
          </a:xfrm>
          <a:prstGeom prst="roundRect">
            <a:avLst/>
          </a:prstGeom>
          <a:solidFill>
            <a:schemeClr val="accent4">
              <a:lumMod val="10000"/>
              <a:lumOff val="9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Physics?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6084168" y="5253991"/>
            <a:ext cx="2448272" cy="1440160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Predictive capabilities?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3895126" y="1700808"/>
            <a:ext cx="2448272" cy="14401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Algorithmic implementation?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1706082" y="3483041"/>
            <a:ext cx="2448272" cy="144016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Gap to reality?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800604" y="5265274"/>
            <a:ext cx="2448272" cy="1440160"/>
          </a:xfrm>
          <a:prstGeom prst="roundRect">
            <a:avLst/>
          </a:prstGeom>
          <a:solidFill>
            <a:srgbClr val="00B0F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Number of parameters?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4989648" y="3477399"/>
            <a:ext cx="2448272" cy="144016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Statistical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assumptions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596567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Predictive distributions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665288"/>
            <a:ext cx="8429625" cy="539576"/>
          </a:xfrm>
        </p:spPr>
        <p:txBody>
          <a:bodyPr/>
          <a:lstStyle/>
          <a:p>
            <a:r>
              <a:rPr lang="en-GB" dirty="0" smtClean="0"/>
              <a:t>Prior-predictive or </a:t>
            </a:r>
            <a:r>
              <a:rPr lang="en-GB" dirty="0" err="1" smtClean="0"/>
              <a:t>preposterior</a:t>
            </a:r>
            <a:r>
              <a:rPr lang="en-GB" dirty="0" smtClean="0"/>
              <a:t> distribution:</a:t>
            </a:r>
            <a:endParaRPr lang="en-GB" dirty="0"/>
          </a:p>
        </p:txBody>
      </p:sp>
      <p:pic>
        <p:nvPicPr>
          <p:cNvPr id="1026" name="Picture 2" descr="https://latex.codecogs.com/gif.latex?%5Cdpi%7B300%7D%20%5Cpi%28x%29%20%3D%20%5Cint%20%5Cpi%28x%2C%5CTheta%29%20d%5CThe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447" y="2282027"/>
            <a:ext cx="4133850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atex.codecogs.com/gif.latex?%5Cdpi%7B300%7D%20%3D%20%5Cint%20%5Cpi%28x%7C%5CTheta%29%20%5Cpi%28%5CTheta%29%20d%5CThe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650179"/>
            <a:ext cx="401002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atex.codecogs.com/gif.latex?%5Cdpi%7B300%7D%20%3D%20E_%5CTheta%5Cleft%5B%20%5Cpi%28x%7C%5CTheta%29%20%5Cright%20%5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229200"/>
            <a:ext cx="27908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1569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Predictive distributions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665288"/>
            <a:ext cx="8429625" cy="539576"/>
          </a:xfrm>
        </p:spPr>
        <p:txBody>
          <a:bodyPr/>
          <a:lstStyle/>
          <a:p>
            <a:r>
              <a:rPr lang="en-GB" dirty="0" smtClean="0"/>
              <a:t>Prior-predictive or </a:t>
            </a:r>
            <a:r>
              <a:rPr lang="en-GB" dirty="0" err="1" smtClean="0"/>
              <a:t>preposterior</a:t>
            </a:r>
            <a:r>
              <a:rPr lang="en-GB" dirty="0" smtClean="0"/>
              <a:t> distribution: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Can this tell us about model similarity? </a:t>
            </a:r>
          </a:p>
          <a:p>
            <a:r>
              <a:rPr lang="en-GB" dirty="0" smtClean="0"/>
              <a:t>What about the following function?</a:t>
            </a:r>
          </a:p>
        </p:txBody>
      </p:sp>
      <p:pic>
        <p:nvPicPr>
          <p:cNvPr id="1026" name="Picture 2" descr="https://latex.codecogs.com/gif.latex?%5Cdpi%7B300%7D%20%5Cpi%28x%29%20%3D%20%5Cint%20%5Cpi%28x%2C%5CTheta%29%20d%5CThet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090"/>
          <a:stretch/>
        </p:blipFill>
        <p:spPr bwMode="auto">
          <a:xfrm>
            <a:off x="2143447" y="2282027"/>
            <a:ext cx="988393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latex.codecogs.com/gif.latex?%5Cdpi%7B300%7D%20%3D%20E_%5CTheta%5Cleft%5B%20%5Cpi%28x%7C%5CTheta%29%20%5Cright%20%5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92710"/>
            <a:ext cx="27908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latex.codecogs.com/gif.latex?%5Cdpi%7B300%7D%20f%28x%29%20%3D%20%5Cmbox%7BVar%7D_%5CTheta%5Cleft%5B%20%5Cpi%28x%7C%5CTheta%29%20%5Cright%20%5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675" y="5157192"/>
            <a:ext cx="42005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9225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665288"/>
            <a:ext cx="8429625" cy="4716040"/>
          </a:xfrm>
        </p:spPr>
        <p:txBody>
          <a:bodyPr/>
          <a:lstStyle/>
          <a:p>
            <a:r>
              <a:rPr lang="en-GB" dirty="0" smtClean="0"/>
              <a:t>Three competing models:</a:t>
            </a:r>
          </a:p>
          <a:p>
            <a:endParaRPr lang="en-GB" sz="800" dirty="0"/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	X ~ DU({0,1,2});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	X|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Bin(2,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θ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b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~ Be(1,1);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p(X=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(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for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 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or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2) </a:t>
            </a:r>
            <a:b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	                                 = 1 -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	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dirty="0">
                <a:latin typeface="+mj-lt"/>
                <a:cs typeface="Times New Roman" panose="02020603050405020304" pitchFamily="18" charset="0"/>
              </a:rPr>
              <a:t>for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0),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~ Dir((1,1,1)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26254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665288"/>
            <a:ext cx="8429625" cy="4716040"/>
          </a:xfrm>
        </p:spPr>
        <p:txBody>
          <a:bodyPr/>
          <a:lstStyle/>
          <a:p>
            <a:r>
              <a:rPr lang="en-GB" dirty="0" smtClean="0"/>
              <a:t>Three similar </a:t>
            </a:r>
            <a:r>
              <a:rPr lang="en-GB" dirty="0" err="1" smtClean="0"/>
              <a:t>preposteriors</a:t>
            </a:r>
            <a:r>
              <a:rPr lang="en-GB" dirty="0" smtClean="0"/>
              <a:t>:</a:t>
            </a:r>
          </a:p>
          <a:p>
            <a:endParaRPr lang="en-GB" sz="800" dirty="0"/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	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(X=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= 1/3 		(</a:t>
            </a:r>
            <a:r>
              <a:rPr lang="en-GB" dirty="0">
                <a:cs typeface="Times New Roman" panose="02020603050405020304" pitchFamily="18" charset="0"/>
              </a:rPr>
              <a:t>for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0, 1 </a:t>
            </a:r>
            <a:r>
              <a:rPr lang="en-GB" dirty="0">
                <a:cs typeface="Times New Roman" panose="02020603050405020304" pitchFamily="18" charset="0"/>
              </a:rPr>
              <a:t>or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2)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	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(X=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1/3 		(</a:t>
            </a:r>
            <a:r>
              <a:rPr lang="en-GB" dirty="0">
                <a:cs typeface="Times New Roman" panose="02020603050405020304" pitchFamily="18" charset="0"/>
              </a:rPr>
              <a:t>for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0, 1 </a:t>
            </a:r>
            <a:r>
              <a:rPr lang="en-GB" dirty="0">
                <a:cs typeface="Times New Roman" panose="02020603050405020304" pitchFamily="18" charset="0"/>
              </a:rPr>
              <a:t>or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2) ;</a:t>
            </a:r>
          </a:p>
          <a:p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(X=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1/3 		(</a:t>
            </a:r>
            <a:r>
              <a:rPr lang="en-GB" dirty="0">
                <a:cs typeface="Times New Roman" panose="02020603050405020304" pitchFamily="18" charset="0"/>
              </a:rPr>
              <a:t>for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0, 1 </a:t>
            </a:r>
            <a:r>
              <a:rPr lang="en-GB" dirty="0">
                <a:cs typeface="Times New Roman" panose="02020603050405020304" pitchFamily="18" charset="0"/>
              </a:rPr>
              <a:t>or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2)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9044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55600" y="1665288"/>
            <a:ext cx="8429625" cy="4716040"/>
          </a:xfrm>
        </p:spPr>
        <p:txBody>
          <a:bodyPr/>
          <a:lstStyle/>
          <a:p>
            <a:r>
              <a:rPr lang="en-GB" dirty="0" smtClean="0"/>
              <a:t>Three different                               .  </a:t>
            </a:r>
          </a:p>
          <a:p>
            <a:endParaRPr lang="en-GB" sz="800" dirty="0"/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	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	</a:t>
            </a:r>
          </a:p>
          <a:p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1</a:t>
            </a:r>
            <a:endParaRPr lang="en-GB" dirty="0"/>
          </a:p>
        </p:txBody>
      </p:sp>
      <p:pic>
        <p:nvPicPr>
          <p:cNvPr id="5" name="Picture 2" descr="https://latex.codecogs.com/gif.latex?%5Cdpi%7B300%7D%20f%28x%29%20%3D%20%5Cmbox%7BVar%7D_%5CTheta%5Cleft%5B%20%5Cpi%28x%7C%5CTheta%29%20%5Cright%20%5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0"/>
          <a:stretch/>
        </p:blipFill>
        <p:spPr bwMode="auto">
          <a:xfrm>
            <a:off x="2411760" y="1636350"/>
            <a:ext cx="2448272" cy="42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latex.codecogs.com/gif.latex?%5Cdpi%7B300%7D%20%5Cmbox%7BVar%7D_%5CTheta%28%5Cmbox%7BPr%7D%28X%7C%5CTheta%29%29%20%3D%200%3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198" y="2350196"/>
            <a:ext cx="40862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latex.codecogs.com/gif.latex?%5Cdpi%7B300%7D%20%5Cmbox%7BVar%7D_%5CTheta%28%5Cmbox%7BPr%7D%28X%7C%5CTheta%29%29%20%3D%201/18%20%3D%205/90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198" y="5934016"/>
            <a:ext cx="63341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latex.codecogs.com/gif.latex?%5Cdpi%7B300%7D%20%5Cmbox%7BVar%7D_%5CTheta%28%5Cmbox%7BPr%7D%28X%3D1%7C%5CTheta%29%29%20%3D%201/45%20%3D%202/90%2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198" y="3847282"/>
            <a:ext cx="71913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s://latex.codecogs.com/gif.latex?%5Cdpi%7B300%7D%20%5Cmbox%7BVar%7D_%5CTheta%28%5Cmbox%7BPr%7D%28X%3Di%7C%5CTheta%29%29%20%3D%208/90%2C%20%5Chspace%7B2mm%7D%20i%20%3D%201%20%5Cmbox%7B%20or%20%7D%202%3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198" y="4506068"/>
            <a:ext cx="7972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2580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2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55600" y="1665288"/>
            <a:ext cx="8429625" cy="4716040"/>
          </a:xfrm>
        </p:spPr>
        <p:txBody>
          <a:bodyPr/>
          <a:lstStyle/>
          <a:p>
            <a:r>
              <a:rPr lang="en-GB" dirty="0" smtClean="0"/>
              <a:t>Three competing models:</a:t>
            </a:r>
          </a:p>
          <a:p>
            <a:endParaRPr lang="en-GB" sz="800" dirty="0"/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	X ~ N(0,2);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	X|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N(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1),</a:t>
            </a:r>
            <a:b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~ N(0,1);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X|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φ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NIG(0,1,1,1);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1104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2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55600" y="1665288"/>
            <a:ext cx="8429625" cy="4716040"/>
          </a:xfrm>
        </p:spPr>
        <p:txBody>
          <a:bodyPr/>
          <a:lstStyle/>
          <a:p>
            <a:r>
              <a:rPr lang="en-GB" dirty="0" smtClean="0"/>
              <a:t>Three </a:t>
            </a:r>
            <a:r>
              <a:rPr lang="en-GB" dirty="0" err="1" smtClean="0"/>
              <a:t>preposteriors</a:t>
            </a:r>
            <a:r>
              <a:rPr lang="en-GB" dirty="0" smtClean="0"/>
              <a:t>:</a:t>
            </a:r>
          </a:p>
          <a:p>
            <a:endParaRPr lang="en-GB" sz="800" dirty="0"/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	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~ N(0,2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	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~ N(0,2);</a:t>
            </a:r>
          </a:p>
          <a:p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X ~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(0,2).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1931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720" y="2487848"/>
            <a:ext cx="4285715" cy="4342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2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55600" y="1665288"/>
            <a:ext cx="8429625" cy="4716040"/>
          </a:xfrm>
        </p:spPr>
        <p:txBody>
          <a:bodyPr/>
          <a:lstStyle/>
          <a:p>
            <a:r>
              <a:rPr lang="en-GB" dirty="0" smtClean="0"/>
              <a:t>Three different                               .  </a:t>
            </a:r>
          </a:p>
          <a:p>
            <a:endParaRPr lang="en-GB" dirty="0"/>
          </a:p>
        </p:txBody>
      </p:sp>
      <p:pic>
        <p:nvPicPr>
          <p:cNvPr id="5" name="Picture 2" descr="https://latex.codecogs.com/gif.latex?%5Cdpi%7B300%7D%20f%28x%29%20%3D%20%5Cmbox%7BVar%7D_%5CTheta%5Cleft%5B%20%5Cpi%28x%7C%5CTheta%29%20%5Cright%20%5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0"/>
          <a:stretch/>
        </p:blipFill>
        <p:spPr bwMode="auto">
          <a:xfrm>
            <a:off x="2411760" y="1636350"/>
            <a:ext cx="2448272" cy="42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873" y="2484605"/>
            <a:ext cx="4271814" cy="432877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43608" y="2708920"/>
            <a:ext cx="497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370892" y="2708920"/>
            <a:ext cx="497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1851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720" y="2487848"/>
            <a:ext cx="4285715" cy="4342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2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55600" y="1665288"/>
            <a:ext cx="8429625" cy="4716040"/>
          </a:xfrm>
        </p:spPr>
        <p:txBody>
          <a:bodyPr/>
          <a:lstStyle/>
          <a:p>
            <a:r>
              <a:rPr lang="en-GB" dirty="0" smtClean="0"/>
              <a:t>Three different                               .  </a:t>
            </a:r>
          </a:p>
          <a:p>
            <a:endParaRPr lang="en-GB" dirty="0"/>
          </a:p>
        </p:txBody>
      </p:sp>
      <p:pic>
        <p:nvPicPr>
          <p:cNvPr id="5" name="Picture 2" descr="https://latex.codecogs.com/gif.latex?%5Cdpi%7B300%7D%20f%28x%29%20%3D%20%5Cmbox%7BVar%7D_%5CTheta%5Cleft%5B%20%5Cpi%28x%7C%5CTheta%29%20%5Cright%20%5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0"/>
          <a:stretch/>
        </p:blipFill>
        <p:spPr bwMode="auto">
          <a:xfrm>
            <a:off x="2411760" y="1636350"/>
            <a:ext cx="2448272" cy="42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873" y="2484605"/>
            <a:ext cx="4271814" cy="432877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43608" y="2708920"/>
            <a:ext cx="497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370892" y="2708920"/>
            <a:ext cx="497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1043608" y="3356992"/>
            <a:ext cx="3456384" cy="0"/>
          </a:xfrm>
          <a:prstGeom prst="line">
            <a:avLst/>
          </a:prstGeom>
          <a:solidFill>
            <a:schemeClr val="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5364088" y="4365104"/>
            <a:ext cx="3456384" cy="0"/>
          </a:xfrm>
          <a:prstGeom prst="line">
            <a:avLst/>
          </a:prstGeom>
          <a:solidFill>
            <a:schemeClr val="hlink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81979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typical Friday afternoon…</a:t>
            </a:r>
            <a:endParaRPr lang="en-GB" dirty="0"/>
          </a:p>
        </p:txBody>
      </p:sp>
      <p:pic>
        <p:nvPicPr>
          <p:cNvPr id="1026" name="Picture 2" descr="https://openclipart.org/image/2400px/svg_to_png/59527/proje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68152"/>
            <a:ext cx="7200297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54452" y="2259493"/>
            <a:ext cx="5907386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Our experts tell us that there are several plausible </a:t>
            </a:r>
          </a:p>
          <a:p>
            <a:r>
              <a:rPr lang="en-GB" dirty="0" smtClean="0"/>
              <a:t>models. We will denote these: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Each model has some parameter set denoted: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with some parameters being shared across sets.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82307" y="5949280"/>
            <a:ext cx="5020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i="1" dirty="0"/>
              <a:t>4</a:t>
            </a:r>
            <a:r>
              <a:rPr lang="en-GB" sz="1000" i="1" dirty="0" smtClean="0"/>
              <a:t>/152</a:t>
            </a:r>
            <a:endParaRPr lang="en-GB" sz="1000" i="1" dirty="0"/>
          </a:p>
        </p:txBody>
      </p:sp>
      <p:pic>
        <p:nvPicPr>
          <p:cNvPr id="2052" name="Picture 4" descr="https://latex.codecogs.com/gif.latex?%5Cdpi%7B300%7D%20M_1%2C%5Cdots%2CM_N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685" y="3284984"/>
            <a:ext cx="2524125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latex.codecogs.com/gif.latex?%5Cdpi%7B300%7D%20%5CTheta_1%2C%5Cdots%2C%5CTheta_N%2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409" y="4800574"/>
            <a:ext cx="2352675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way forward?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predictive capabilities are the same in terms of</a:t>
            </a:r>
          </a:p>
          <a:p>
            <a:pPr marL="457200" indent="-457200" algn="ctr">
              <a:buAutoNum type="arabicParenBoth"/>
            </a:pPr>
            <a:r>
              <a:rPr lang="en-GB" dirty="0" smtClean="0"/>
              <a:t>Expected data distribution</a:t>
            </a:r>
          </a:p>
          <a:p>
            <a:pPr algn="ctr"/>
            <a:r>
              <a:rPr lang="en-GB" dirty="0" smtClean="0"/>
              <a:t>and</a:t>
            </a:r>
          </a:p>
          <a:p>
            <a:pPr algn="ctr"/>
            <a:r>
              <a:rPr lang="en-GB" dirty="0" smtClean="0"/>
              <a:t>(2) Model flexibility,</a:t>
            </a:r>
          </a:p>
          <a:p>
            <a:r>
              <a:rPr lang="en-GB" dirty="0" smtClean="0"/>
              <a:t>are the models essentially the same?</a:t>
            </a:r>
          </a:p>
          <a:p>
            <a:endParaRPr lang="en-GB" dirty="0"/>
          </a:p>
          <a:p>
            <a:r>
              <a:rPr lang="en-GB" dirty="0" smtClean="0"/>
              <a:t>Should we prefer more flexible models?</a:t>
            </a:r>
          </a:p>
          <a:p>
            <a:endParaRPr lang="en-GB" dirty="0"/>
          </a:p>
          <a:p>
            <a:r>
              <a:rPr lang="en-GB" dirty="0" smtClean="0"/>
              <a:t>Do nested models give separate challenges?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3894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latex.codecogs.com/gif.latex?%5Cdpi%7B300%7D%20%3D%20%5Cint%20%7B%5Ccolor%7BBlue%7D%20%5Cmbox%7BPr%7D%28%5Cmbox%7BData%7D%7C%5CTheta_i%2CM_i%29%20%5Cmbox%7BPr%7D%28%5CTheta_i%7CM_i%29%7D%20d%5CTheta_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579" y="5098787"/>
            <a:ext cx="6510909" cy="97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latex.codecogs.com/gif.latex?%5Cdpi%7B300%7D%20%7B%5Ccolor%7BDarkRed%7D%20l%28M_i%3B%5Cmbox%7BData%7D%29%7D%5Cpropto%20%7B%5Ccolor%7BDarkRed%7D%20%5Cmbox%7BPr%7D%28%5Cmbox%7BData%7D%7CM_i%29%7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09120"/>
            <a:ext cx="5012436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 prior</a:t>
            </a:r>
            <a:endParaRPr lang="en-GB" dirty="0"/>
          </a:p>
        </p:txBody>
      </p:sp>
      <p:pic>
        <p:nvPicPr>
          <p:cNvPr id="8194" name="Picture 2" descr="http://latex.codecogs.com/gif.latex?%5Cdpi%7B300%7D%20M_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65288"/>
            <a:ext cx="533400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latex.codecogs.com/gif.latex?%5Cdpi%7B300%7D%20%5Cmbox%7BPr%7D%28M_i%7C%5Cmbox%7BData%7D%29%20%5Cpropto%20%7B%5Ccolor%7BBlue%7D%20%5Cmbox%7BPr%7D%28M_i%7C%5Cmbox%7BData%7D%29%7D%20%7B%5Ccolor%7BDarkRed%7D%20l%28M_i%3B%5Cmbox%7BData%7D%29%7D%2C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570"/>
          <a:stretch/>
        </p:blipFill>
        <p:spPr bwMode="auto">
          <a:xfrm>
            <a:off x="926062" y="2592710"/>
            <a:ext cx="4443091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55600" y="1665288"/>
            <a:ext cx="8429625" cy="4349750"/>
          </a:xfrm>
        </p:spPr>
        <p:txBody>
          <a:bodyPr/>
          <a:lstStyle/>
          <a:p>
            <a:r>
              <a:rPr lang="en-GB" dirty="0" smtClean="0"/>
              <a:t>For model         ,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where</a:t>
            </a:r>
          </a:p>
          <a:p>
            <a:endParaRPr lang="en-GB" dirty="0"/>
          </a:p>
        </p:txBody>
      </p:sp>
      <p:pic>
        <p:nvPicPr>
          <p:cNvPr id="9" name="Picture 2" descr="http://latex.codecogs.com/gif.latex?%5Cdpi%7B300%7D%20%5Cmbox%7BPr%7D%28M_i%7C%5Cmbox%7BData%7D%29%20%5Cpropto%20%7B%5Ccolor%7BBlue%7D%20%5Cmbox%7BPr%7D%28M_i%7C%5Cmbox%7BData%7D%29%7D%20%7B%5Ccolor%7BDarkRed%7D%20l%28M_i%3B%5Cmbox%7BData%7D%29%7D%2C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37"/>
          <a:stretch/>
        </p:blipFill>
        <p:spPr bwMode="auto">
          <a:xfrm>
            <a:off x="5388059" y="2592710"/>
            <a:ext cx="2568317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 bwMode="auto">
          <a:xfrm>
            <a:off x="6156175" y="5098787"/>
            <a:ext cx="2304257" cy="972694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15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 prior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2420888"/>
            <a:ext cx="8429625" cy="3594149"/>
          </a:xfrm>
        </p:spPr>
        <p:txBody>
          <a:bodyPr/>
          <a:lstStyle/>
          <a:p>
            <a:r>
              <a:rPr lang="en-GB" dirty="0" smtClean="0"/>
              <a:t>Expert knowledge elicitation </a:t>
            </a:r>
            <a:endParaRPr lang="en-GB" dirty="0"/>
          </a:p>
        </p:txBody>
      </p:sp>
      <p:pic>
        <p:nvPicPr>
          <p:cNvPr id="4" name="Picture 4" descr="http://latex.codecogs.com/gif.latex?%5Cdpi%7B300%7D%20%3D%20%5Cint%20%5Cmbox%7BPr%7D%28%5Cmbox%7BData%7D%7C%5CTheta_i%2CM_i%29%20%5Cmbox%7BPr%7D%28%5CTheta_i%7CM_i%29%20d%5CTheta_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17" r="9945"/>
          <a:stretch/>
        </p:blipFill>
        <p:spPr bwMode="auto">
          <a:xfrm>
            <a:off x="355600" y="1447454"/>
            <a:ext cx="1944216" cy="9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3704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 prior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2420888"/>
            <a:ext cx="8429625" cy="3594149"/>
          </a:xfrm>
          <a:ln>
            <a:noFill/>
          </a:ln>
        </p:spPr>
        <p:txBody>
          <a:bodyPr/>
          <a:lstStyle/>
          <a:p>
            <a:r>
              <a:rPr lang="en-GB" dirty="0" smtClean="0"/>
              <a:t>Expert knowledge elicitation</a:t>
            </a:r>
          </a:p>
          <a:p>
            <a:endParaRPr lang="en-GB" dirty="0"/>
          </a:p>
          <a:p>
            <a:r>
              <a:rPr lang="en-GB" b="1" dirty="0" smtClean="0">
                <a:solidFill>
                  <a:srgbClr val="FF0000"/>
                </a:solidFill>
              </a:rPr>
              <a:t>BUT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How do we know the expert is conditioning on        ?</a:t>
            </a:r>
            <a:endParaRPr lang="en-GB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common parameters cause additional problems?</a:t>
            </a: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 if some existing data has been used to calibrate the common parameters already? 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4" name="Picture 4" descr="http://latex.codecogs.com/gif.latex?%5Cdpi%7B300%7D%20%3D%20%5Cint%20%5Cmbox%7BPr%7D%28%5Cmbox%7BData%7D%7C%5CTheta_i%2CM_i%29%20%5Cmbox%7BPr%7D%28%5CTheta_i%7CM_i%29%20d%5CTheta_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17" r="9945"/>
          <a:stretch/>
        </p:blipFill>
        <p:spPr bwMode="auto">
          <a:xfrm>
            <a:off x="355600" y="1447454"/>
            <a:ext cx="1944216" cy="9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latex.codecogs.com/gif.latex?%5Cdpi%7B300%7D%20%7B%5Ccolor%7BBlue%7D%20M_i%7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888" y="4437112"/>
            <a:ext cx="533400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609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 prior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665288"/>
            <a:ext cx="8429625" cy="4788048"/>
          </a:xfrm>
        </p:spPr>
        <p:txBody>
          <a:bodyPr/>
          <a:lstStyle/>
          <a:p>
            <a:r>
              <a:rPr lang="en-GB" dirty="0" smtClean="0"/>
              <a:t>We should aim to understand the drivers of parameter uncertainty.</a:t>
            </a:r>
          </a:p>
          <a:p>
            <a:r>
              <a:rPr lang="en-GB" dirty="0" smtClean="0"/>
              <a:t>Effort could be made to model the commonality: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We should question the validity of using models that we don’t really believe.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 bwMode="auto">
          <a:xfrm>
            <a:off x="2051720" y="3379938"/>
            <a:ext cx="720080" cy="648072"/>
          </a:xfrm>
          <a:prstGeom prst="ellipse">
            <a:avLst/>
          </a:prstGeom>
          <a:solidFill>
            <a:schemeClr val="hlink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θ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4210372" y="3356992"/>
            <a:ext cx="720080" cy="648072"/>
          </a:xfrm>
          <a:prstGeom prst="ellipse">
            <a:avLst/>
          </a:prstGeom>
          <a:solidFill>
            <a:schemeClr val="hlink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θ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0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6372200" y="3356992"/>
            <a:ext cx="720080" cy="648072"/>
          </a:xfrm>
          <a:prstGeom prst="ellipse">
            <a:avLst/>
          </a:prstGeom>
          <a:solidFill>
            <a:schemeClr val="hlink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θ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486858" y="438805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sz="20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928864" y="4388050"/>
            <a:ext cx="720080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GB" sz="20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>
            <a:stCxn id="4" idx="5"/>
          </p:cNvCxnSpPr>
          <p:nvPr/>
        </p:nvCxnSpPr>
        <p:spPr bwMode="auto">
          <a:xfrm>
            <a:off x="2666347" y="3933102"/>
            <a:ext cx="820511" cy="454948"/>
          </a:xfrm>
          <a:prstGeom prst="straightConnector1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>
            <a:stCxn id="6" idx="3"/>
          </p:cNvCxnSpPr>
          <p:nvPr/>
        </p:nvCxnSpPr>
        <p:spPr bwMode="auto">
          <a:xfrm flipH="1">
            <a:off x="5648944" y="3910156"/>
            <a:ext cx="828709" cy="477894"/>
          </a:xfrm>
          <a:prstGeom prst="straightConnector1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>
            <a:stCxn id="5" idx="3"/>
          </p:cNvCxnSpPr>
          <p:nvPr/>
        </p:nvCxnSpPr>
        <p:spPr bwMode="auto">
          <a:xfrm flipH="1">
            <a:off x="4206938" y="3910156"/>
            <a:ext cx="108887" cy="477894"/>
          </a:xfrm>
          <a:prstGeom prst="straightConnector1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>
            <a:stCxn id="5" idx="5"/>
          </p:cNvCxnSpPr>
          <p:nvPr/>
        </p:nvCxnSpPr>
        <p:spPr bwMode="auto">
          <a:xfrm>
            <a:off x="4824999" y="3910156"/>
            <a:ext cx="103865" cy="477894"/>
          </a:xfrm>
          <a:prstGeom prst="straightConnector1">
            <a:avLst/>
          </a:prstGeom>
          <a:solidFill>
            <a:schemeClr val="hlink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756204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Coping strategies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252092" y="1556792"/>
            <a:ext cx="8639816" cy="5113713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Isosceles Triangle 4"/>
          <p:cNvSpPr/>
          <p:nvPr/>
        </p:nvSpPr>
        <p:spPr bwMode="auto">
          <a:xfrm rot="5400000">
            <a:off x="1115044" y="693841"/>
            <a:ext cx="5113712" cy="6839616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/>
        </p:nvSpPr>
        <p:spPr bwMode="auto">
          <a:xfrm>
            <a:off x="462283" y="1845969"/>
            <a:ext cx="3821113" cy="262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4000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1463" indent="-269875" algn="l" rtl="0" eaLnBrk="1" fontAlgn="base" hangingPunct="1">
              <a:spcBef>
                <a:spcPct val="0"/>
              </a:spcBef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542925" indent="-269875" algn="l" rtl="0" eaLnBrk="1" fontAlgn="base" hangingPunct="1">
              <a:spcBef>
                <a:spcPct val="0"/>
              </a:spcBef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809625" indent="-265113" algn="l" rtl="0" eaLnBrk="1" fontAlgn="base" hangingPunct="1">
              <a:spcBef>
                <a:spcPct val="0"/>
              </a:spcBef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1081088" indent="-269875" algn="l" rtl="0" eaLnBrk="1" fontAlgn="base" hangingPunct="1">
              <a:spcBef>
                <a:spcPct val="0"/>
              </a:spcBef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1538288" indent="-269875" algn="l" rtl="0" eaLnBrk="1" fontAlgn="base" hangingPunct="1">
              <a:spcBef>
                <a:spcPct val="0"/>
              </a:spcBef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1995488" indent="-269875" algn="l" rtl="0" eaLnBrk="1" fontAlgn="base" hangingPunct="1">
              <a:spcBef>
                <a:spcPct val="0"/>
              </a:spcBef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2452688" indent="-269875" algn="l" rtl="0" eaLnBrk="1" fontAlgn="base" hangingPunct="1">
              <a:spcBef>
                <a:spcPct val="0"/>
              </a:spcBef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2909888" indent="-269875" algn="l" rtl="0" eaLnBrk="1" fontAlgn="base" hangingPunct="1">
              <a:spcBef>
                <a:spcPct val="0"/>
              </a:spcBef>
              <a:spcAft>
                <a:spcPct val="40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b="1" dirty="0" smtClean="0"/>
              <a:t>Imagine you know nothing</a:t>
            </a:r>
          </a:p>
          <a:p>
            <a:endParaRPr lang="en-GB" sz="2000" b="1" dirty="0"/>
          </a:p>
          <a:p>
            <a:r>
              <a:rPr lang="en-GB" sz="2000" dirty="0" smtClean="0"/>
              <a:t>Uniformity</a:t>
            </a:r>
            <a:endParaRPr lang="en-GB" sz="2000" dirty="0"/>
          </a:p>
          <a:p>
            <a:r>
              <a:rPr lang="en-GB" sz="2000" dirty="0" smtClean="0"/>
              <a:t>Pretend to be a frequentist</a:t>
            </a:r>
          </a:p>
          <a:p>
            <a:r>
              <a:rPr lang="en-GB" sz="2000" dirty="0" smtClean="0"/>
              <a:t>Read up on intrinsic </a:t>
            </a:r>
            <a:br>
              <a:rPr lang="en-GB" sz="2000" dirty="0" smtClean="0"/>
            </a:br>
            <a:r>
              <a:rPr lang="en-GB" sz="2000" dirty="0" smtClean="0"/>
              <a:t>  Bayes factors</a:t>
            </a:r>
          </a:p>
          <a:p>
            <a:r>
              <a:rPr lang="en-GB" sz="2000" dirty="0" smtClean="0"/>
              <a:t>Robustness and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  sensitivity </a:t>
            </a:r>
            <a:br>
              <a:rPr lang="en-GB" sz="2000" dirty="0" smtClean="0"/>
            </a:br>
            <a:r>
              <a:rPr lang="en-GB" sz="2000" dirty="0" smtClean="0"/>
              <a:t>   analyses</a:t>
            </a:r>
          </a:p>
        </p:txBody>
      </p:sp>
      <p:sp>
        <p:nvSpPr>
          <p:cNvPr id="7" name="Isosceles Triangle 6"/>
          <p:cNvSpPr/>
          <p:nvPr/>
        </p:nvSpPr>
        <p:spPr bwMode="auto">
          <a:xfrm>
            <a:off x="252092" y="3430145"/>
            <a:ext cx="6335560" cy="3240360"/>
          </a:xfrm>
          <a:prstGeom prst="triangle">
            <a:avLst>
              <a:gd name="adj" fmla="val 68282"/>
            </a:avLst>
          </a:prstGeom>
          <a:solidFill>
            <a:schemeClr val="hlink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24128" y="1983519"/>
            <a:ext cx="4031304" cy="158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b="1" kern="0" dirty="0" smtClean="0"/>
              <a:t>             Cross validation</a:t>
            </a:r>
          </a:p>
          <a:p>
            <a:endParaRPr lang="en-GB" b="1" kern="0" dirty="0" smtClean="0"/>
          </a:p>
          <a:p>
            <a:r>
              <a:rPr lang="en-GB" kern="0" dirty="0" smtClean="0"/>
              <a:t>Use performance-based    </a:t>
            </a:r>
            <a:br>
              <a:rPr lang="en-GB" kern="0" dirty="0" smtClean="0"/>
            </a:br>
            <a:r>
              <a:rPr lang="en-GB" kern="0" dirty="0" smtClean="0"/>
              <a:t>    measures post hoc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468965" y="4469424"/>
            <a:ext cx="6049244" cy="262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Aft>
                <a:spcPts val="1800"/>
              </a:spcAft>
            </a:pPr>
            <a:r>
              <a:rPr lang="en-GB" b="1" kern="0" dirty="0" smtClean="0"/>
              <a:t>                             Consider </a:t>
            </a:r>
            <a:br>
              <a:rPr lang="en-GB" b="1" kern="0" dirty="0" smtClean="0"/>
            </a:br>
            <a:r>
              <a:rPr lang="en-GB" b="1" kern="0" dirty="0" smtClean="0"/>
              <a:t>                     proposed solutions </a:t>
            </a:r>
          </a:p>
          <a:p>
            <a:r>
              <a:rPr lang="en-GB" kern="0" dirty="0" smtClean="0"/>
              <a:t>           Specific choices for specific </a:t>
            </a:r>
            <a:br>
              <a:rPr lang="en-GB" kern="0" dirty="0" smtClean="0"/>
            </a:br>
            <a:r>
              <a:rPr lang="en-GB" kern="0" dirty="0" smtClean="0"/>
              <a:t>    families of models assuming specific </a:t>
            </a:r>
            <a:br>
              <a:rPr lang="en-GB" kern="0" dirty="0" smtClean="0"/>
            </a:br>
            <a:r>
              <a:rPr lang="en-GB" kern="0" dirty="0" smtClean="0"/>
              <a:t>levels of uncertainty</a:t>
            </a:r>
          </a:p>
        </p:txBody>
      </p:sp>
      <p:sp>
        <p:nvSpPr>
          <p:cNvPr id="11" name="Freeform 10"/>
          <p:cNvSpPr/>
          <p:nvPr/>
        </p:nvSpPr>
        <p:spPr bwMode="auto">
          <a:xfrm>
            <a:off x="5807676" y="5140411"/>
            <a:ext cx="3080951" cy="1532238"/>
          </a:xfrm>
          <a:custGeom>
            <a:avLst/>
            <a:gdLst>
              <a:gd name="connsiteX0" fmla="*/ 0 w 3080951"/>
              <a:gd name="connsiteY0" fmla="*/ 255373 h 1532238"/>
              <a:gd name="connsiteX1" fmla="*/ 3080951 w 3080951"/>
              <a:gd name="connsiteY1" fmla="*/ 0 h 1532238"/>
              <a:gd name="connsiteX2" fmla="*/ 3080951 w 3080951"/>
              <a:gd name="connsiteY2" fmla="*/ 1532238 h 1532238"/>
              <a:gd name="connsiteX3" fmla="*/ 790832 w 3080951"/>
              <a:gd name="connsiteY3" fmla="*/ 1532238 h 1532238"/>
              <a:gd name="connsiteX4" fmla="*/ 0 w 3080951"/>
              <a:gd name="connsiteY4" fmla="*/ 255373 h 1532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0951" h="1532238">
                <a:moveTo>
                  <a:pt x="0" y="255373"/>
                </a:moveTo>
                <a:lnTo>
                  <a:pt x="3080951" y="0"/>
                </a:lnTo>
                <a:lnTo>
                  <a:pt x="3080951" y="1532238"/>
                </a:lnTo>
                <a:lnTo>
                  <a:pt x="790832" y="1532238"/>
                </a:lnTo>
                <a:lnTo>
                  <a:pt x="0" y="255373"/>
                </a:lnTo>
                <a:close/>
              </a:path>
            </a:pathLst>
          </a:custGeom>
          <a:solidFill>
            <a:srgbClr val="FFC0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4580238" y="3435178"/>
            <a:ext cx="4316627" cy="1968844"/>
          </a:xfrm>
          <a:custGeom>
            <a:avLst/>
            <a:gdLst>
              <a:gd name="connsiteX0" fmla="*/ 1219200 w 4316627"/>
              <a:gd name="connsiteY0" fmla="*/ 1968844 h 1968844"/>
              <a:gd name="connsiteX1" fmla="*/ 4316627 w 4316627"/>
              <a:gd name="connsiteY1" fmla="*/ 1696995 h 1968844"/>
              <a:gd name="connsiteX2" fmla="*/ 4308389 w 4316627"/>
              <a:gd name="connsiteY2" fmla="*/ 255373 h 1968844"/>
              <a:gd name="connsiteX3" fmla="*/ 0 w 4316627"/>
              <a:gd name="connsiteY3" fmla="*/ 0 h 1968844"/>
              <a:gd name="connsiteX4" fmla="*/ 1219200 w 4316627"/>
              <a:gd name="connsiteY4" fmla="*/ 1968844 h 1968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6627" h="1968844">
                <a:moveTo>
                  <a:pt x="1219200" y="1968844"/>
                </a:moveTo>
                <a:lnTo>
                  <a:pt x="4316627" y="1696995"/>
                </a:lnTo>
                <a:lnTo>
                  <a:pt x="4308389" y="255373"/>
                </a:lnTo>
                <a:lnTo>
                  <a:pt x="0" y="0"/>
                </a:lnTo>
                <a:lnTo>
                  <a:pt x="1219200" y="1968844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698624" y="3693770"/>
            <a:ext cx="4031304" cy="158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b="1" kern="0" dirty="0" smtClean="0"/>
              <a:t>Proper scoring rules</a:t>
            </a:r>
          </a:p>
          <a:p>
            <a:endParaRPr lang="en-GB" b="1" kern="0" dirty="0" smtClean="0"/>
          </a:p>
          <a:p>
            <a:r>
              <a:rPr lang="en-GB" kern="0" dirty="0" smtClean="0"/>
              <a:t>Perhaps more principled </a:t>
            </a:r>
            <a:br>
              <a:rPr lang="en-GB" kern="0" dirty="0" smtClean="0"/>
            </a:br>
            <a:r>
              <a:rPr lang="en-GB" kern="0" dirty="0" smtClean="0"/>
              <a:t>model ratings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6372200" y="5443556"/>
            <a:ext cx="4257282" cy="158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kern="0" dirty="0" smtClean="0"/>
              <a:t>Subjectivist</a:t>
            </a:r>
          </a:p>
          <a:p>
            <a:endParaRPr lang="en-GB" sz="1200" b="1" kern="0" dirty="0"/>
          </a:p>
          <a:p>
            <a:r>
              <a:rPr lang="en-GB" sz="1200" kern="0" dirty="0" smtClean="0"/>
              <a:t>     Seek career in philosophy</a:t>
            </a:r>
          </a:p>
          <a:p>
            <a:r>
              <a:rPr lang="en-GB" sz="1200" kern="0" dirty="0" smtClean="0"/>
              <a:t>          Realise modelling is</a:t>
            </a:r>
            <a:br>
              <a:rPr lang="en-GB" sz="1200" kern="0" dirty="0" smtClean="0"/>
            </a:br>
            <a:r>
              <a:rPr lang="en-GB" sz="1200" kern="0" dirty="0" smtClean="0"/>
              <a:t>              challenging</a:t>
            </a:r>
          </a:p>
        </p:txBody>
      </p:sp>
    </p:spTree>
    <p:extLst>
      <p:ext uri="{BB962C8B-B14F-4D97-AF65-F5344CB8AC3E}">
        <p14:creationId xmlns:p14="http://schemas.microsoft.com/office/powerpoint/2010/main" val="17550373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pic>
        <p:nvPicPr>
          <p:cNvPr id="1026" name="Picture 2" descr="https://openclipart.org/image/2400px/svg_to_png/59527/proje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82" y="1387511"/>
            <a:ext cx="7200297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14300" y="2348880"/>
            <a:ext cx="466986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Conclusions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 (probably) have got nowhere.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Actually, I have made it worse.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 am not sure there is an answer yet.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241242" y="5949280"/>
            <a:ext cx="6431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i="1" dirty="0" smtClean="0"/>
              <a:t>152/152</a:t>
            </a:r>
            <a:endParaRPr lang="en-GB" sz="1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922038" y="4136019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anose="03010101010101010101" pitchFamily="66" charset="0"/>
              </a:rPr>
              <a:t>THANK YOU FOR YOUR ATTENTION.</a:t>
            </a:r>
          </a:p>
          <a:p>
            <a:pPr algn="ctr"/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anose="03010101010101010101" pitchFamily="66" charset="0"/>
              </a:rPr>
              <a:t>ANY QUESTIONS?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anose="03010101010101010101" pitchFamily="66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7" r="13461"/>
          <a:stretch/>
        </p:blipFill>
        <p:spPr>
          <a:xfrm>
            <a:off x="5940152" y="4622278"/>
            <a:ext cx="1656184" cy="120359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5964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typical Friday afternoon…</a:t>
            </a:r>
            <a:endParaRPr lang="en-GB" dirty="0"/>
          </a:p>
        </p:txBody>
      </p:sp>
      <p:pic>
        <p:nvPicPr>
          <p:cNvPr id="1026" name="Picture 2" descr="https://openclipart.org/image/2400px/svg_to_png/59527/proje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82" y="1387511"/>
            <a:ext cx="7200297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54452" y="2259493"/>
            <a:ext cx="630031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Obviously, </a:t>
            </a:r>
            <a:r>
              <a:rPr lang="en-GB" b="1" dirty="0" smtClean="0">
                <a:solidFill>
                  <a:srgbClr val="FF0000"/>
                </a:solidFill>
              </a:rPr>
              <a:t>Bayesian</a:t>
            </a:r>
            <a:r>
              <a:rPr lang="en-GB" dirty="0" smtClean="0"/>
              <a:t> methods can be used here:</a:t>
            </a:r>
            <a:endParaRPr lang="en-GB" dirty="0"/>
          </a:p>
          <a:p>
            <a:pPr algn="ctr"/>
            <a:r>
              <a:rPr lang="en-GB" dirty="0" smtClean="0"/>
              <a:t>Posterior      Prior x Likelihood.</a:t>
            </a:r>
          </a:p>
          <a:p>
            <a:pPr algn="ctr"/>
            <a:endParaRPr lang="en-GB" dirty="0"/>
          </a:p>
          <a:p>
            <a:r>
              <a:rPr lang="en-GB" dirty="0" smtClean="0"/>
              <a:t>We have lots of data so we will use </a:t>
            </a:r>
            <a:r>
              <a:rPr lang="en-GB" dirty="0" err="1" smtClean="0"/>
              <a:t>noninformative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priors for our model parameters.</a:t>
            </a:r>
          </a:p>
          <a:p>
            <a:endParaRPr lang="en-GB" dirty="0"/>
          </a:p>
          <a:p>
            <a:r>
              <a:rPr lang="en-GB" dirty="0" smtClean="0"/>
              <a:t>We use </a:t>
            </a:r>
            <a:r>
              <a:rPr lang="en-GB" b="1" dirty="0" smtClean="0">
                <a:solidFill>
                  <a:srgbClr val="FF0000"/>
                </a:solidFill>
              </a:rPr>
              <a:t>Bayes factors</a:t>
            </a:r>
            <a:r>
              <a:rPr lang="en-GB" dirty="0" smtClean="0"/>
              <a:t> to find </a:t>
            </a:r>
            <a:r>
              <a:rPr lang="en-GB" b="1" dirty="0" smtClean="0">
                <a:solidFill>
                  <a:srgbClr val="FF0000"/>
                </a:solidFill>
              </a:rPr>
              <a:t>posterior odds </a:t>
            </a:r>
            <a:r>
              <a:rPr lang="en-GB" dirty="0" smtClean="0"/>
              <a:t>for the </a:t>
            </a:r>
            <a:br>
              <a:rPr lang="en-GB" dirty="0" smtClean="0"/>
            </a:br>
            <a:r>
              <a:rPr lang="en-GB" dirty="0" smtClean="0"/>
              <a:t>plausible models.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82307" y="5949280"/>
            <a:ext cx="5020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i="1" dirty="0" smtClean="0"/>
              <a:t>5/152</a:t>
            </a:r>
            <a:endParaRPr lang="en-GB" sz="1000" i="1" dirty="0"/>
          </a:p>
        </p:txBody>
      </p:sp>
      <p:pic>
        <p:nvPicPr>
          <p:cNvPr id="3074" name="Picture 2" descr="https://latex.codecogs.com/gif.latex?%5Cdpi%7B300%7D%20%5Cprop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033" y="2763791"/>
            <a:ext cx="238226" cy="16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thomas bay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86" y="5128151"/>
            <a:ext cx="1544088" cy="8912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17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typical Friday afternoon…</a:t>
            </a:r>
            <a:endParaRPr lang="en-GB" dirty="0"/>
          </a:p>
        </p:txBody>
      </p:sp>
      <p:pic>
        <p:nvPicPr>
          <p:cNvPr id="1026" name="Picture 2" descr="https://openclipart.org/image/2400px/svg_to_png/59527/proje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82" y="1387511"/>
            <a:ext cx="7200297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41242" y="5949280"/>
            <a:ext cx="6431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i="1" dirty="0" smtClean="0"/>
              <a:t>150/152</a:t>
            </a:r>
            <a:endParaRPr lang="en-GB" sz="1000" i="1" dirty="0"/>
          </a:p>
        </p:txBody>
      </p:sp>
      <p:pic>
        <p:nvPicPr>
          <p:cNvPr id="4098" name="Picture 2" descr="Image result for mcmc output analysi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43042"/>
            <a:ext cx="6061406" cy="319021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0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typical Friday afternoon…</a:t>
            </a:r>
            <a:endParaRPr lang="en-GB" dirty="0"/>
          </a:p>
        </p:txBody>
      </p:sp>
      <p:pic>
        <p:nvPicPr>
          <p:cNvPr id="1026" name="Picture 2" descr="https://openclipart.org/image/2400px/svg_to_png/59527/proje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82" y="1387511"/>
            <a:ext cx="7200297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54452" y="5693186"/>
            <a:ext cx="3413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Clearly, model 1 is favoured.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41242" y="5949280"/>
            <a:ext cx="6431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i="1" dirty="0" smtClean="0"/>
              <a:t>151/152</a:t>
            </a:r>
            <a:endParaRPr lang="en-GB" sz="1000" i="1" dirty="0"/>
          </a:p>
        </p:txBody>
      </p:sp>
      <p:pic>
        <p:nvPicPr>
          <p:cNvPr id="4100" name="Picture 4" descr="Image result for posterior odds pl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61" y="2429535"/>
            <a:ext cx="4290079" cy="315970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46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typical Friday afternoon…</a:t>
            </a:r>
            <a:endParaRPr lang="en-GB" dirty="0"/>
          </a:p>
        </p:txBody>
      </p:sp>
      <p:pic>
        <p:nvPicPr>
          <p:cNvPr id="1026" name="Picture 2" descr="https://openclipart.org/image/2400px/svg_to_png/59527/proje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82" y="1387511"/>
            <a:ext cx="7200297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7477" y="2348880"/>
            <a:ext cx="357982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Conclusions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Solved a big data problem.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MCMC is brilliant.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Model 1 is best.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241242" y="5949280"/>
            <a:ext cx="6431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i="1" dirty="0" smtClean="0"/>
              <a:t>152/152</a:t>
            </a:r>
            <a:endParaRPr lang="en-GB" sz="1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922038" y="4136019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anose="03010101010101010101" pitchFamily="66" charset="0"/>
              </a:rPr>
              <a:t>THANK YOU FOR YOUR ATTENTION.</a:t>
            </a:r>
          </a:p>
          <a:p>
            <a:pPr algn="ctr"/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anose="03010101010101010101" pitchFamily="66" charset="0"/>
              </a:rPr>
              <a:t>ANY QUESTIONS?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anose="03010101010101010101" pitchFamily="66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7" r="13461"/>
          <a:stretch/>
        </p:blipFill>
        <p:spPr>
          <a:xfrm>
            <a:off x="5940152" y="4622278"/>
            <a:ext cx="1656184" cy="120359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2497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openclipart.org/image/2400px/svg_to_png/59527/proje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82" y="1387511"/>
            <a:ext cx="7200297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typical Friday afternoon…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447477" y="2348880"/>
            <a:ext cx="357982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Conclusions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Solved a big data problem.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MCMC is brilliant.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Model 1 is best.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241242" y="5949280"/>
            <a:ext cx="6431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i="1" dirty="0" smtClean="0"/>
              <a:t>152/152</a:t>
            </a:r>
            <a:endParaRPr lang="en-GB" sz="1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922038" y="4136019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anose="03010101010101010101" pitchFamily="66" charset="0"/>
              </a:rPr>
              <a:t>THANK YOU FOR YOUR ATTENTION.</a:t>
            </a:r>
          </a:p>
          <a:p>
            <a:pPr algn="ctr"/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anose="03010101010101010101" pitchFamily="66" charset="0"/>
              </a:rPr>
              <a:t>ANY QUESTIONS?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anose="03010101010101010101" pitchFamily="66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7" r="13461"/>
          <a:stretch/>
        </p:blipFill>
        <p:spPr>
          <a:xfrm>
            <a:off x="5940152" y="4622278"/>
            <a:ext cx="1656184" cy="120359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" name="Rounded Rectangular Callout 5"/>
          <p:cNvSpPr/>
          <p:nvPr/>
        </p:nvSpPr>
        <p:spPr bwMode="auto">
          <a:xfrm>
            <a:off x="355600" y="2121832"/>
            <a:ext cx="3498399" cy="1478924"/>
          </a:xfrm>
          <a:prstGeom prst="wedgeRoundRectCallout">
            <a:avLst>
              <a:gd name="adj1" fmla="val -49885"/>
              <a:gd name="adj2" fmla="val 7743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Very interesting. May I ask how you went about selecting the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prior probabilities for your models?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60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versity of Leeds">
  <a:themeElements>
    <a:clrScheme name="Default Design 1">
      <a:dk1>
        <a:srgbClr val="000005"/>
      </a:dk1>
      <a:lt1>
        <a:srgbClr val="FFFFFF"/>
      </a:lt1>
      <a:dk2>
        <a:srgbClr val="FFFFFF"/>
      </a:dk2>
      <a:lt2>
        <a:srgbClr val="808080"/>
      </a:lt2>
      <a:accent1>
        <a:srgbClr val="00502F"/>
      </a:accent1>
      <a:accent2>
        <a:srgbClr val="C41230"/>
      </a:accent2>
      <a:accent3>
        <a:srgbClr val="FFFFFF"/>
      </a:accent3>
      <a:accent4>
        <a:srgbClr val="000003"/>
      </a:accent4>
      <a:accent5>
        <a:srgbClr val="AAB3AD"/>
      </a:accent5>
      <a:accent6>
        <a:srgbClr val="B10F2A"/>
      </a:accent6>
      <a:hlink>
        <a:srgbClr val="E9E2D3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5"/>
        </a:dk1>
        <a:lt1>
          <a:srgbClr val="FFFFFF"/>
        </a:lt1>
        <a:dk2>
          <a:srgbClr val="FFFFFF"/>
        </a:dk2>
        <a:lt2>
          <a:srgbClr val="808080"/>
        </a:lt2>
        <a:accent1>
          <a:srgbClr val="00502F"/>
        </a:accent1>
        <a:accent2>
          <a:srgbClr val="C41230"/>
        </a:accent2>
        <a:accent3>
          <a:srgbClr val="FFFFFF"/>
        </a:accent3>
        <a:accent4>
          <a:srgbClr val="000003"/>
        </a:accent4>
        <a:accent5>
          <a:srgbClr val="AAB3AD"/>
        </a:accent5>
        <a:accent6>
          <a:srgbClr val="B10F2A"/>
        </a:accent6>
        <a:hlink>
          <a:srgbClr val="E9E2D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University of Leeds</Template>
  <TotalTime>2511</TotalTime>
  <Words>1120</Words>
  <Application>Microsoft Office PowerPoint</Application>
  <PresentationFormat>On-screen Show (4:3)</PresentationFormat>
  <Paragraphs>346</Paragraphs>
  <Slides>46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University of Leeds</vt:lpstr>
      <vt:lpstr>Model selection/averaging for subjectivists</vt:lpstr>
      <vt:lpstr>Overview</vt:lpstr>
      <vt:lpstr>A typical Friday afternoon…</vt:lpstr>
      <vt:lpstr>A typical Friday afternoon…</vt:lpstr>
      <vt:lpstr>A typical Friday afternoon…</vt:lpstr>
      <vt:lpstr>A typical Friday afternoon…</vt:lpstr>
      <vt:lpstr>A typical Friday afternoon…</vt:lpstr>
      <vt:lpstr>A typical Friday afternoon…</vt:lpstr>
      <vt:lpstr>A typical Friday afternoon…</vt:lpstr>
      <vt:lpstr>A typical Friday afternoon…</vt:lpstr>
      <vt:lpstr>A typical Friday afternoon…</vt:lpstr>
      <vt:lpstr>Posterior probability</vt:lpstr>
      <vt:lpstr>Posterior probability</vt:lpstr>
      <vt:lpstr>Posterior probability</vt:lpstr>
      <vt:lpstr>Prior for models</vt:lpstr>
      <vt:lpstr>Prior for models</vt:lpstr>
      <vt:lpstr>Prior for models</vt:lpstr>
      <vt:lpstr>Prior for models</vt:lpstr>
      <vt:lpstr>Prior for models</vt:lpstr>
      <vt:lpstr>Does it matter?</vt:lpstr>
      <vt:lpstr>Does it matter?</vt:lpstr>
      <vt:lpstr>Priors for models</vt:lpstr>
      <vt:lpstr>Priors for models</vt:lpstr>
      <vt:lpstr>Priors for models</vt:lpstr>
      <vt:lpstr>Priors for models</vt:lpstr>
      <vt:lpstr>Priors for models</vt:lpstr>
      <vt:lpstr>Priors for models</vt:lpstr>
      <vt:lpstr>Priors for models</vt:lpstr>
      <vt:lpstr>Priors for models</vt:lpstr>
      <vt:lpstr>What makes models different?</vt:lpstr>
      <vt:lpstr>Predictive distributions</vt:lpstr>
      <vt:lpstr>Predictive distributions</vt:lpstr>
      <vt:lpstr>Example 1</vt:lpstr>
      <vt:lpstr>Example 1</vt:lpstr>
      <vt:lpstr>Example 1</vt:lpstr>
      <vt:lpstr>Example 2</vt:lpstr>
      <vt:lpstr>Example 2</vt:lpstr>
      <vt:lpstr>Example 2</vt:lpstr>
      <vt:lpstr>Example 2</vt:lpstr>
      <vt:lpstr>A way forward?</vt:lpstr>
      <vt:lpstr>Parameter prior</vt:lpstr>
      <vt:lpstr>Parameter prior</vt:lpstr>
      <vt:lpstr>Parameter prior</vt:lpstr>
      <vt:lpstr>Parameter prior</vt:lpstr>
      <vt:lpstr>Coping strategies</vt:lpstr>
      <vt:lpstr>Conclusions</vt:lpstr>
    </vt:vector>
  </TitlesOfParts>
  <Company>University of Leeds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contrast colours will help audiences to read text from a distance</dc:title>
  <dc:creator>John Paul Gosling</dc:creator>
  <cp:lastModifiedBy>Sophia</cp:lastModifiedBy>
  <cp:revision>312</cp:revision>
  <cp:lastPrinted>2016-09-01T17:57:21Z</cp:lastPrinted>
  <dcterms:created xsi:type="dcterms:W3CDTF">2012-01-31T14:12:23Z</dcterms:created>
  <dcterms:modified xsi:type="dcterms:W3CDTF">2016-09-07T10:26:43Z</dcterms:modified>
</cp:coreProperties>
</file>