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1.xml" ContentType="application/vnd.openxmlformats-officedocument.drawingml.chart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  <p:sldMasterId id="2147483679" r:id="rId3"/>
  </p:sldMasterIdLst>
  <p:notesMasterIdLst>
    <p:notesMasterId r:id="rId62"/>
  </p:notesMasterIdLst>
  <p:sldIdLst>
    <p:sldId id="262" r:id="rId4"/>
    <p:sldId id="337" r:id="rId5"/>
    <p:sldId id="274" r:id="rId6"/>
    <p:sldId id="276" r:id="rId7"/>
    <p:sldId id="273" r:id="rId8"/>
    <p:sldId id="290" r:id="rId9"/>
    <p:sldId id="291" r:id="rId10"/>
    <p:sldId id="378" r:id="rId11"/>
    <p:sldId id="313" r:id="rId12"/>
    <p:sldId id="314" r:id="rId13"/>
    <p:sldId id="376" r:id="rId14"/>
    <p:sldId id="316" r:id="rId15"/>
    <p:sldId id="315" r:id="rId16"/>
    <p:sldId id="370" r:id="rId17"/>
    <p:sldId id="371" r:id="rId18"/>
    <p:sldId id="372" r:id="rId19"/>
    <p:sldId id="373" r:id="rId20"/>
    <p:sldId id="374" r:id="rId21"/>
    <p:sldId id="318" r:id="rId22"/>
    <p:sldId id="375" r:id="rId23"/>
    <p:sldId id="319" r:id="rId24"/>
    <p:sldId id="320" r:id="rId25"/>
    <p:sldId id="279" r:id="rId26"/>
    <p:sldId id="338" r:id="rId27"/>
    <p:sldId id="339" r:id="rId28"/>
    <p:sldId id="330" r:id="rId29"/>
    <p:sldId id="331" r:id="rId30"/>
    <p:sldId id="342" r:id="rId31"/>
    <p:sldId id="343" r:id="rId32"/>
    <p:sldId id="344" r:id="rId33"/>
    <p:sldId id="345" r:id="rId34"/>
    <p:sldId id="346" r:id="rId35"/>
    <p:sldId id="347" r:id="rId36"/>
    <p:sldId id="364" r:id="rId37"/>
    <p:sldId id="368" r:id="rId38"/>
    <p:sldId id="360" r:id="rId39"/>
    <p:sldId id="361" r:id="rId40"/>
    <p:sldId id="348" r:id="rId41"/>
    <p:sldId id="349" r:id="rId42"/>
    <p:sldId id="351" r:id="rId43"/>
    <p:sldId id="352" r:id="rId44"/>
    <p:sldId id="353" r:id="rId45"/>
    <p:sldId id="354" r:id="rId46"/>
    <p:sldId id="355" r:id="rId47"/>
    <p:sldId id="365" r:id="rId48"/>
    <p:sldId id="358" r:id="rId49"/>
    <p:sldId id="359" r:id="rId50"/>
    <p:sldId id="309" r:id="rId51"/>
    <p:sldId id="377" r:id="rId52"/>
    <p:sldId id="367" r:id="rId53"/>
    <p:sldId id="310" r:id="rId54"/>
    <p:sldId id="311" r:id="rId55"/>
    <p:sldId id="336" r:id="rId56"/>
    <p:sldId id="312" r:id="rId57"/>
    <p:sldId id="324" r:id="rId58"/>
    <p:sldId id="325" r:id="rId59"/>
    <p:sldId id="369" r:id="rId60"/>
    <p:sldId id="379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785" autoAdjust="0"/>
  </p:normalViewPr>
  <p:slideViewPr>
    <p:cSldViewPr>
      <p:cViewPr>
        <p:scale>
          <a:sx n="50" d="100"/>
          <a:sy n="50" d="100"/>
        </p:scale>
        <p:origin x="-1176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8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owenwoodberry:Desktop:Norm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Plot 1</c:v>
                </c:pt>
              </c:strCache>
            </c:strRef>
          </c:tx>
          <c:marker>
            <c:symbol val="none"/>
          </c:marker>
          <c:cat>
            <c:numRef>
              <c:f>Sheet2!$A$1:$A$101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1.400000000000001</c:v>
                </c:pt>
                <c:pt idx="29">
                  <c:v>1.4500000000000011</c:v>
                </c:pt>
                <c:pt idx="30">
                  <c:v>1.5000000000000011</c:v>
                </c:pt>
                <c:pt idx="31">
                  <c:v>1.5500000000000009</c:v>
                </c:pt>
                <c:pt idx="32">
                  <c:v>1.600000000000001</c:v>
                </c:pt>
                <c:pt idx="33">
                  <c:v>1.650000000000001</c:v>
                </c:pt>
                <c:pt idx="34">
                  <c:v>1.7000000000000011</c:v>
                </c:pt>
                <c:pt idx="35">
                  <c:v>1.7500000000000011</c:v>
                </c:pt>
                <c:pt idx="36">
                  <c:v>1.8000000000000009</c:v>
                </c:pt>
                <c:pt idx="37">
                  <c:v>1.850000000000001</c:v>
                </c:pt>
                <c:pt idx="38">
                  <c:v>1.900000000000001</c:v>
                </c:pt>
                <c:pt idx="39">
                  <c:v>1.9500000000000011</c:v>
                </c:pt>
                <c:pt idx="40">
                  <c:v>2.0000000000000009</c:v>
                </c:pt>
                <c:pt idx="41">
                  <c:v>2.0500000000000012</c:v>
                </c:pt>
                <c:pt idx="42">
                  <c:v>2.100000000000001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2.399999999999999</c:v>
                </c:pt>
                <c:pt idx="49">
                  <c:v>2.4499999999999988</c:v>
                </c:pt>
                <c:pt idx="50">
                  <c:v>2.4999999999999991</c:v>
                </c:pt>
                <c:pt idx="51">
                  <c:v>2.5499999999999989</c:v>
                </c:pt>
                <c:pt idx="52">
                  <c:v>2.5999999999999992</c:v>
                </c:pt>
                <c:pt idx="53">
                  <c:v>2.6499999999999981</c:v>
                </c:pt>
                <c:pt idx="54">
                  <c:v>2.699999999999998</c:v>
                </c:pt>
                <c:pt idx="55">
                  <c:v>2.7499999999999978</c:v>
                </c:pt>
                <c:pt idx="56">
                  <c:v>2.799999999999998</c:v>
                </c:pt>
                <c:pt idx="57">
                  <c:v>2.8499999999999979</c:v>
                </c:pt>
                <c:pt idx="58">
                  <c:v>2.8999999999999981</c:v>
                </c:pt>
                <c:pt idx="59">
                  <c:v>2.9499999999999971</c:v>
                </c:pt>
                <c:pt idx="60">
                  <c:v>2.9999999999999969</c:v>
                </c:pt>
                <c:pt idx="61">
                  <c:v>3.0499999999999972</c:v>
                </c:pt>
                <c:pt idx="62">
                  <c:v>3.099999999999997</c:v>
                </c:pt>
                <c:pt idx="63">
                  <c:v>3.1499999999999968</c:v>
                </c:pt>
                <c:pt idx="64">
                  <c:v>3.1999999999999971</c:v>
                </c:pt>
                <c:pt idx="65">
                  <c:v>3.249999999999996</c:v>
                </c:pt>
                <c:pt idx="66">
                  <c:v>3.2999999999999958</c:v>
                </c:pt>
                <c:pt idx="67">
                  <c:v>3.3499999999999961</c:v>
                </c:pt>
                <c:pt idx="68">
                  <c:v>3.399999999999995</c:v>
                </c:pt>
                <c:pt idx="69">
                  <c:v>3.4499999999999962</c:v>
                </c:pt>
                <c:pt idx="70">
                  <c:v>3.499999999999996</c:v>
                </c:pt>
                <c:pt idx="71">
                  <c:v>3.5499999999999949</c:v>
                </c:pt>
                <c:pt idx="72">
                  <c:v>3.5999999999999952</c:v>
                </c:pt>
                <c:pt idx="73">
                  <c:v>3.649999999999995</c:v>
                </c:pt>
                <c:pt idx="74">
                  <c:v>3.6999999999999948</c:v>
                </c:pt>
                <c:pt idx="75">
                  <c:v>3.7499999999999951</c:v>
                </c:pt>
                <c:pt idx="76">
                  <c:v>3.799999999999994</c:v>
                </c:pt>
                <c:pt idx="77">
                  <c:v>3.8499999999999939</c:v>
                </c:pt>
                <c:pt idx="78">
                  <c:v>3.8999999999999941</c:v>
                </c:pt>
                <c:pt idx="79">
                  <c:v>3.949999999999994</c:v>
                </c:pt>
                <c:pt idx="80">
                  <c:v>3.9999999999999938</c:v>
                </c:pt>
                <c:pt idx="81">
                  <c:v>4.0499999999999936</c:v>
                </c:pt>
                <c:pt idx="82">
                  <c:v>4.0999999999999934</c:v>
                </c:pt>
                <c:pt idx="83">
                  <c:v>4.1499999999999924</c:v>
                </c:pt>
                <c:pt idx="84">
                  <c:v>4.1999999999999922</c:v>
                </c:pt>
                <c:pt idx="85">
                  <c:v>4.2499999999999929</c:v>
                </c:pt>
                <c:pt idx="86">
                  <c:v>4.2999999999999927</c:v>
                </c:pt>
                <c:pt idx="87">
                  <c:v>4.3499999999999917</c:v>
                </c:pt>
                <c:pt idx="88">
                  <c:v>4.3999999999999906</c:v>
                </c:pt>
                <c:pt idx="89">
                  <c:v>4.4499999999999922</c:v>
                </c:pt>
                <c:pt idx="90">
                  <c:v>4.499999999999992</c:v>
                </c:pt>
                <c:pt idx="91">
                  <c:v>4.5499999999999918</c:v>
                </c:pt>
                <c:pt idx="92">
                  <c:v>4.5999999999999917</c:v>
                </c:pt>
                <c:pt idx="93">
                  <c:v>4.6499999999999897</c:v>
                </c:pt>
                <c:pt idx="94">
                  <c:v>4.6999999999999904</c:v>
                </c:pt>
                <c:pt idx="95">
                  <c:v>4.7499999999999911</c:v>
                </c:pt>
                <c:pt idx="96">
                  <c:v>4.7999999999999909</c:v>
                </c:pt>
                <c:pt idx="97">
                  <c:v>4.8499999999999908</c:v>
                </c:pt>
                <c:pt idx="98">
                  <c:v>4.8999999999999906</c:v>
                </c:pt>
                <c:pt idx="99">
                  <c:v>4.9499999999999904</c:v>
                </c:pt>
                <c:pt idx="100">
                  <c:v>4.9999999999999902</c:v>
                </c:pt>
              </c:numCache>
            </c:numRef>
          </c:cat>
          <c:val>
            <c:numRef>
              <c:f>Sheet2!$C$1:$C$101</c:f>
              <c:numCache>
                <c:formatCode>General</c:formatCode>
                <c:ptCount val="101"/>
                <c:pt idx="0">
                  <c:v>2.8665157187919301E-7</c:v>
                </c:pt>
                <c:pt idx="1">
                  <c:v>4.7918327659031802E-7</c:v>
                </c:pt>
                <c:pt idx="2">
                  <c:v>7.9332815197559501E-7</c:v>
                </c:pt>
                <c:pt idx="3">
                  <c:v>1.3008074539172801E-6</c:v>
                </c:pt>
                <c:pt idx="4">
                  <c:v>2.1124547025028499E-6</c:v>
                </c:pt>
                <c:pt idx="5">
                  <c:v>3.3976731247300501E-6</c:v>
                </c:pt>
                <c:pt idx="6">
                  <c:v>5.4125439077038399E-6</c:v>
                </c:pt>
                <c:pt idx="7">
                  <c:v>8.5399054709917908E-6</c:v>
                </c:pt>
                <c:pt idx="8">
                  <c:v>1.33457490159063E-5</c:v>
                </c:pt>
                <c:pt idx="9">
                  <c:v>2.06575069125467E-5</c:v>
                </c:pt>
                <c:pt idx="10">
                  <c:v>3.1671241833119897E-5</c:v>
                </c:pt>
                <c:pt idx="11">
                  <c:v>4.8096344017602601E-5</c:v>
                </c:pt>
                <c:pt idx="12">
                  <c:v>7.2348043925120003E-5</c:v>
                </c:pt>
                <c:pt idx="13">
                  <c:v>1.07799733477388E-4</c:v>
                </c:pt>
                <c:pt idx="14">
                  <c:v>1.5910859015753399E-4</c:v>
                </c:pt>
                <c:pt idx="15">
                  <c:v>2.3262907903552499E-4</c:v>
                </c:pt>
                <c:pt idx="16">
                  <c:v>3.3692926567688102E-4</c:v>
                </c:pt>
                <c:pt idx="17">
                  <c:v>4.8342414238377701E-4</c:v>
                </c:pt>
                <c:pt idx="18">
                  <c:v>6.8713793791584904E-4</c:v>
                </c:pt>
                <c:pt idx="19">
                  <c:v>9.6760321321835599E-4</c:v>
                </c:pt>
                <c:pt idx="20">
                  <c:v>1.3498980316301E-3</c:v>
                </c:pt>
                <c:pt idx="21">
                  <c:v>1.8658133003840399E-3</c:v>
                </c:pt>
                <c:pt idx="22">
                  <c:v>2.5551303304279399E-3</c:v>
                </c:pt>
                <c:pt idx="23">
                  <c:v>3.4669738030406699E-3</c:v>
                </c:pt>
                <c:pt idx="24">
                  <c:v>4.6611880237187597E-3</c:v>
                </c:pt>
                <c:pt idx="25">
                  <c:v>6.2096653257761496E-3</c:v>
                </c:pt>
                <c:pt idx="26">
                  <c:v>8.1975359245961502E-3</c:v>
                </c:pt>
                <c:pt idx="27">
                  <c:v>1.07241100216758E-2</c:v>
                </c:pt>
                <c:pt idx="28">
                  <c:v>1.3903447513498601E-2</c:v>
                </c:pt>
                <c:pt idx="29">
                  <c:v>1.7864420562816601E-2</c:v>
                </c:pt>
                <c:pt idx="30">
                  <c:v>2.2750131948179299E-2</c:v>
                </c:pt>
                <c:pt idx="31">
                  <c:v>2.8716559816001901E-2</c:v>
                </c:pt>
                <c:pt idx="32">
                  <c:v>3.59303191129259E-2</c:v>
                </c:pt>
                <c:pt idx="33">
                  <c:v>4.4565462758543201E-2</c:v>
                </c:pt>
                <c:pt idx="34">
                  <c:v>5.4799291699558203E-2</c:v>
                </c:pt>
                <c:pt idx="35">
                  <c:v>6.6807201268858293E-2</c:v>
                </c:pt>
                <c:pt idx="36">
                  <c:v>8.0756659233771302E-2</c:v>
                </c:pt>
                <c:pt idx="37">
                  <c:v>9.6800484585610594E-2</c:v>
                </c:pt>
                <c:pt idx="38">
                  <c:v>0.115069670221709</c:v>
                </c:pt>
                <c:pt idx="39">
                  <c:v>0.135666060946383</c:v>
                </c:pt>
                <c:pt idx="40">
                  <c:v>0.15865525393145699</c:v>
                </c:pt>
                <c:pt idx="41">
                  <c:v>0.18406012534676</c:v>
                </c:pt>
                <c:pt idx="42">
                  <c:v>0.211855398583397</c:v>
                </c:pt>
                <c:pt idx="43">
                  <c:v>0.24196365222307301</c:v>
                </c:pt>
                <c:pt idx="44">
                  <c:v>0.27425311775007399</c:v>
                </c:pt>
                <c:pt idx="45">
                  <c:v>0.30853753872598699</c:v>
                </c:pt>
                <c:pt idx="46">
                  <c:v>0.34457825838967598</c:v>
                </c:pt>
                <c:pt idx="47">
                  <c:v>0.38208857781104699</c:v>
                </c:pt>
                <c:pt idx="48">
                  <c:v>0.42074029056089701</c:v>
                </c:pt>
                <c:pt idx="49">
                  <c:v>0.46017216272297001</c:v>
                </c:pt>
                <c:pt idx="50">
                  <c:v>0.499999999999999</c:v>
                </c:pt>
                <c:pt idx="51">
                  <c:v>0.53982783727702799</c:v>
                </c:pt>
                <c:pt idx="52">
                  <c:v>0.57925970943910199</c:v>
                </c:pt>
                <c:pt idx="53">
                  <c:v>0.61791142218895101</c:v>
                </c:pt>
                <c:pt idx="54">
                  <c:v>0.65542174161032296</c:v>
                </c:pt>
                <c:pt idx="55">
                  <c:v>0.69146246127401201</c:v>
                </c:pt>
                <c:pt idx="56">
                  <c:v>0.72574688224992501</c:v>
                </c:pt>
                <c:pt idx="57">
                  <c:v>0.75803634777692597</c:v>
                </c:pt>
                <c:pt idx="58">
                  <c:v>0.78814460141660203</c:v>
                </c:pt>
                <c:pt idx="59">
                  <c:v>0.81593987465323903</c:v>
                </c:pt>
                <c:pt idx="60">
                  <c:v>0.84134474606854204</c:v>
                </c:pt>
                <c:pt idx="61">
                  <c:v>0.864333939053616</c:v>
                </c:pt>
                <c:pt idx="62">
                  <c:v>0.88493032977829</c:v>
                </c:pt>
                <c:pt idx="63">
                  <c:v>0.90319951541438903</c:v>
                </c:pt>
                <c:pt idx="64">
                  <c:v>0.91924334076622805</c:v>
                </c:pt>
                <c:pt idx="65">
                  <c:v>0.93319279873114103</c:v>
                </c:pt>
                <c:pt idx="66">
                  <c:v>0.94520070830044101</c:v>
                </c:pt>
                <c:pt idx="67">
                  <c:v>0.95543453724145599</c:v>
                </c:pt>
                <c:pt idx="68">
                  <c:v>0.96406968088707401</c:v>
                </c:pt>
                <c:pt idx="69">
                  <c:v>0.97128344018399804</c:v>
                </c:pt>
                <c:pt idx="70">
                  <c:v>0.97724986805182001</c:v>
                </c:pt>
                <c:pt idx="71">
                  <c:v>0.98213557943718299</c:v>
                </c:pt>
                <c:pt idx="72">
                  <c:v>0.98609655248650097</c:v>
                </c:pt>
                <c:pt idx="73">
                  <c:v>0.98927588997832405</c:v>
                </c:pt>
                <c:pt idx="74">
                  <c:v>0.99180246407540396</c:v>
                </c:pt>
                <c:pt idx="75">
                  <c:v>0.99379033467422395</c:v>
                </c:pt>
                <c:pt idx="76">
                  <c:v>0.99533881197628105</c:v>
                </c:pt>
                <c:pt idx="77">
                  <c:v>0.99653302619695905</c:v>
                </c:pt>
                <c:pt idx="78">
                  <c:v>0.99744486966957202</c:v>
                </c:pt>
                <c:pt idx="79">
                  <c:v>0.99813418669961596</c:v>
                </c:pt>
                <c:pt idx="80">
                  <c:v>0.99865010196837001</c:v>
                </c:pt>
                <c:pt idx="81">
                  <c:v>0.99903239678678202</c:v>
                </c:pt>
                <c:pt idx="82">
                  <c:v>0.99931286206208403</c:v>
                </c:pt>
                <c:pt idx="83">
                  <c:v>0.999516575857616</c:v>
                </c:pt>
                <c:pt idx="84">
                  <c:v>0.99966307073432303</c:v>
                </c:pt>
                <c:pt idx="85">
                  <c:v>0.99976737092096402</c:v>
                </c:pt>
                <c:pt idx="86">
                  <c:v>0.999840891409842</c:v>
                </c:pt>
                <c:pt idx="87">
                  <c:v>0.99989220026652303</c:v>
                </c:pt>
                <c:pt idx="88">
                  <c:v>0.99992765195607503</c:v>
                </c:pt>
                <c:pt idx="89">
                  <c:v>0.99995190365598197</c:v>
                </c:pt>
                <c:pt idx="90">
                  <c:v>0.99996832875816699</c:v>
                </c:pt>
                <c:pt idx="91">
                  <c:v>0.99997934249308695</c:v>
                </c:pt>
                <c:pt idx="92">
                  <c:v>0.99998665425098399</c:v>
                </c:pt>
                <c:pt idx="93">
                  <c:v>0.99999146009452899</c:v>
                </c:pt>
                <c:pt idx="94">
                  <c:v>0.99999458745609204</c:v>
                </c:pt>
                <c:pt idx="95">
                  <c:v>0.99999660232687504</c:v>
                </c:pt>
                <c:pt idx="96">
                  <c:v>0.99999788754529695</c:v>
                </c:pt>
                <c:pt idx="97">
                  <c:v>0.99999869919254603</c:v>
                </c:pt>
                <c:pt idx="98">
                  <c:v>0.99999920667184805</c:v>
                </c:pt>
                <c:pt idx="99">
                  <c:v>0.99999952081672305</c:v>
                </c:pt>
                <c:pt idx="100">
                  <c:v>0.99999971334842797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Plot 2</c:v>
                </c:pt>
              </c:strCache>
            </c:strRef>
          </c:tx>
          <c:marker>
            <c:symbol val="none"/>
          </c:marker>
          <c:cat>
            <c:numRef>
              <c:f>Sheet2!$A$1:$A$101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1.400000000000001</c:v>
                </c:pt>
                <c:pt idx="29">
                  <c:v>1.4500000000000011</c:v>
                </c:pt>
                <c:pt idx="30">
                  <c:v>1.5000000000000011</c:v>
                </c:pt>
                <c:pt idx="31">
                  <c:v>1.5500000000000009</c:v>
                </c:pt>
                <c:pt idx="32">
                  <c:v>1.600000000000001</c:v>
                </c:pt>
                <c:pt idx="33">
                  <c:v>1.650000000000001</c:v>
                </c:pt>
                <c:pt idx="34">
                  <c:v>1.7000000000000011</c:v>
                </c:pt>
                <c:pt idx="35">
                  <c:v>1.7500000000000011</c:v>
                </c:pt>
                <c:pt idx="36">
                  <c:v>1.8000000000000009</c:v>
                </c:pt>
                <c:pt idx="37">
                  <c:v>1.850000000000001</c:v>
                </c:pt>
                <c:pt idx="38">
                  <c:v>1.900000000000001</c:v>
                </c:pt>
                <c:pt idx="39">
                  <c:v>1.9500000000000011</c:v>
                </c:pt>
                <c:pt idx="40">
                  <c:v>2.0000000000000009</c:v>
                </c:pt>
                <c:pt idx="41">
                  <c:v>2.0500000000000012</c:v>
                </c:pt>
                <c:pt idx="42">
                  <c:v>2.100000000000001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2.399999999999999</c:v>
                </c:pt>
                <c:pt idx="49">
                  <c:v>2.4499999999999988</c:v>
                </c:pt>
                <c:pt idx="50">
                  <c:v>2.4999999999999991</c:v>
                </c:pt>
                <c:pt idx="51">
                  <c:v>2.5499999999999989</c:v>
                </c:pt>
                <c:pt idx="52">
                  <c:v>2.5999999999999992</c:v>
                </c:pt>
                <c:pt idx="53">
                  <c:v>2.6499999999999981</c:v>
                </c:pt>
                <c:pt idx="54">
                  <c:v>2.699999999999998</c:v>
                </c:pt>
                <c:pt idx="55">
                  <c:v>2.7499999999999978</c:v>
                </c:pt>
                <c:pt idx="56">
                  <c:v>2.799999999999998</c:v>
                </c:pt>
                <c:pt idx="57">
                  <c:v>2.8499999999999979</c:v>
                </c:pt>
                <c:pt idx="58">
                  <c:v>2.8999999999999981</c:v>
                </c:pt>
                <c:pt idx="59">
                  <c:v>2.9499999999999971</c:v>
                </c:pt>
                <c:pt idx="60">
                  <c:v>2.9999999999999969</c:v>
                </c:pt>
                <c:pt idx="61">
                  <c:v>3.0499999999999972</c:v>
                </c:pt>
                <c:pt idx="62">
                  <c:v>3.099999999999997</c:v>
                </c:pt>
                <c:pt idx="63">
                  <c:v>3.1499999999999968</c:v>
                </c:pt>
                <c:pt idx="64">
                  <c:v>3.1999999999999971</c:v>
                </c:pt>
                <c:pt idx="65">
                  <c:v>3.249999999999996</c:v>
                </c:pt>
                <c:pt idx="66">
                  <c:v>3.2999999999999958</c:v>
                </c:pt>
                <c:pt idx="67">
                  <c:v>3.3499999999999961</c:v>
                </c:pt>
                <c:pt idx="68">
                  <c:v>3.399999999999995</c:v>
                </c:pt>
                <c:pt idx="69">
                  <c:v>3.4499999999999962</c:v>
                </c:pt>
                <c:pt idx="70">
                  <c:v>3.499999999999996</c:v>
                </c:pt>
                <c:pt idx="71">
                  <c:v>3.5499999999999949</c:v>
                </c:pt>
                <c:pt idx="72">
                  <c:v>3.5999999999999952</c:v>
                </c:pt>
                <c:pt idx="73">
                  <c:v>3.649999999999995</c:v>
                </c:pt>
                <c:pt idx="74">
                  <c:v>3.6999999999999948</c:v>
                </c:pt>
                <c:pt idx="75">
                  <c:v>3.7499999999999951</c:v>
                </c:pt>
                <c:pt idx="76">
                  <c:v>3.799999999999994</c:v>
                </c:pt>
                <c:pt idx="77">
                  <c:v>3.8499999999999939</c:v>
                </c:pt>
                <c:pt idx="78">
                  <c:v>3.8999999999999941</c:v>
                </c:pt>
                <c:pt idx="79">
                  <c:v>3.949999999999994</c:v>
                </c:pt>
                <c:pt idx="80">
                  <c:v>3.9999999999999938</c:v>
                </c:pt>
                <c:pt idx="81">
                  <c:v>4.0499999999999936</c:v>
                </c:pt>
                <c:pt idx="82">
                  <c:v>4.0999999999999934</c:v>
                </c:pt>
                <c:pt idx="83">
                  <c:v>4.1499999999999924</c:v>
                </c:pt>
                <c:pt idx="84">
                  <c:v>4.1999999999999922</c:v>
                </c:pt>
                <c:pt idx="85">
                  <c:v>4.2499999999999929</c:v>
                </c:pt>
                <c:pt idx="86">
                  <c:v>4.2999999999999927</c:v>
                </c:pt>
                <c:pt idx="87">
                  <c:v>4.3499999999999917</c:v>
                </c:pt>
                <c:pt idx="88">
                  <c:v>4.3999999999999906</c:v>
                </c:pt>
                <c:pt idx="89">
                  <c:v>4.4499999999999922</c:v>
                </c:pt>
                <c:pt idx="90">
                  <c:v>4.499999999999992</c:v>
                </c:pt>
                <c:pt idx="91">
                  <c:v>4.5499999999999918</c:v>
                </c:pt>
                <c:pt idx="92">
                  <c:v>4.5999999999999917</c:v>
                </c:pt>
                <c:pt idx="93">
                  <c:v>4.6499999999999897</c:v>
                </c:pt>
                <c:pt idx="94">
                  <c:v>4.6999999999999904</c:v>
                </c:pt>
                <c:pt idx="95">
                  <c:v>4.7499999999999911</c:v>
                </c:pt>
                <c:pt idx="96">
                  <c:v>4.7999999999999909</c:v>
                </c:pt>
                <c:pt idx="97">
                  <c:v>4.8499999999999908</c:v>
                </c:pt>
                <c:pt idx="98">
                  <c:v>4.8999999999999906</c:v>
                </c:pt>
                <c:pt idx="99">
                  <c:v>4.9499999999999904</c:v>
                </c:pt>
                <c:pt idx="100">
                  <c:v>4.9999999999999902</c:v>
                </c:pt>
              </c:numCache>
            </c:numRef>
          </c:cat>
          <c:val>
            <c:numRef>
              <c:f>Sheet2!$E$1:$E$101</c:f>
              <c:numCache>
                <c:formatCode>General</c:formatCode>
                <c:ptCount val="101"/>
                <c:pt idx="0">
                  <c:v>1.77648211207765E-33</c:v>
                </c:pt>
                <c:pt idx="1">
                  <c:v>1.9515572931695301E-32</c:v>
                </c:pt>
                <c:pt idx="2">
                  <c:v>2.0603912361587801E-31</c:v>
                </c:pt>
                <c:pt idx="3">
                  <c:v>2.0905954217385499E-30</c:v>
                </c:pt>
                <c:pt idx="4">
                  <c:v>2.0386675035448601E-29</c:v>
                </c:pt>
                <c:pt idx="5">
                  <c:v>1.91065957449866E-28</c:v>
                </c:pt>
                <c:pt idx="6">
                  <c:v>1.7210178394797602E-27</c:v>
                </c:pt>
                <c:pt idx="7">
                  <c:v>1.4899011272964701E-26</c:v>
                </c:pt>
                <c:pt idx="8">
                  <c:v>1.2396659795839999E-25</c:v>
                </c:pt>
                <c:pt idx="9">
                  <c:v>9.9136251225599803E-25</c:v>
                </c:pt>
                <c:pt idx="10">
                  <c:v>7.6198530241604799E-24</c:v>
                </c:pt>
                <c:pt idx="11">
                  <c:v>5.6292823113765202E-23</c:v>
                </c:pt>
                <c:pt idx="12">
                  <c:v>3.9972212057262401E-22</c:v>
                </c:pt>
                <c:pt idx="13">
                  <c:v>2.7281535713460898E-21</c:v>
                </c:pt>
                <c:pt idx="14">
                  <c:v>1.7897488120140501E-20</c:v>
                </c:pt>
                <c:pt idx="15">
                  <c:v>1.1285884059538299E-19</c:v>
                </c:pt>
                <c:pt idx="16">
                  <c:v>6.8408076859356501E-19</c:v>
                </c:pt>
                <c:pt idx="17">
                  <c:v>3.9858049628481503E-18</c:v>
                </c:pt>
                <c:pt idx="18">
                  <c:v>2.2323931972880501E-17</c:v>
                </c:pt>
                <c:pt idx="19">
                  <c:v>1.2019351542735701E-16</c:v>
                </c:pt>
                <c:pt idx="20">
                  <c:v>6.2209605742718401E-16</c:v>
                </c:pt>
                <c:pt idx="21">
                  <c:v>3.0953587719586999E-15</c:v>
                </c:pt>
                <c:pt idx="22">
                  <c:v>1.4806537490048198E-14</c:v>
                </c:pt>
                <c:pt idx="23">
                  <c:v>6.8092248906200597E-14</c:v>
                </c:pt>
                <c:pt idx="24">
                  <c:v>3.0106279811174799E-13</c:v>
                </c:pt>
                <c:pt idx="25">
                  <c:v>1.27981254388584E-12</c:v>
                </c:pt>
                <c:pt idx="26">
                  <c:v>5.2309575441446602E-12</c:v>
                </c:pt>
                <c:pt idx="27">
                  <c:v>2.05578890939955E-11</c:v>
                </c:pt>
                <c:pt idx="28">
                  <c:v>7.7688475817098803E-11</c:v>
                </c:pt>
                <c:pt idx="29">
                  <c:v>2.8231580370433101E-10</c:v>
                </c:pt>
                <c:pt idx="30">
                  <c:v>9.8658764503770802E-10</c:v>
                </c:pt>
                <c:pt idx="31">
                  <c:v>3.3157459783262101E-9</c:v>
                </c:pt>
                <c:pt idx="32">
                  <c:v>1.07175902583111E-8</c:v>
                </c:pt>
                <c:pt idx="33">
                  <c:v>3.3320448485429203E-8</c:v>
                </c:pt>
                <c:pt idx="34">
                  <c:v>9.9644263169336395E-8</c:v>
                </c:pt>
                <c:pt idx="35">
                  <c:v>2.8665157187919799E-7</c:v>
                </c:pt>
                <c:pt idx="36">
                  <c:v>7.9332815197560602E-7</c:v>
                </c:pt>
                <c:pt idx="37">
                  <c:v>2.11245470250288E-6</c:v>
                </c:pt>
                <c:pt idx="38">
                  <c:v>5.41254390770395E-6</c:v>
                </c:pt>
                <c:pt idx="39">
                  <c:v>1.33457490159066E-5</c:v>
                </c:pt>
                <c:pt idx="40">
                  <c:v>3.1671241833120399E-5</c:v>
                </c:pt>
                <c:pt idx="41">
                  <c:v>7.2348043925120695E-5</c:v>
                </c:pt>
                <c:pt idx="42">
                  <c:v>1.5910859015753499E-4</c:v>
                </c:pt>
                <c:pt idx="43">
                  <c:v>3.36929265676882E-4</c:v>
                </c:pt>
                <c:pt idx="44">
                  <c:v>6.8713793791584904E-4</c:v>
                </c:pt>
                <c:pt idx="45">
                  <c:v>1.34989803163009E-3</c:v>
                </c:pt>
                <c:pt idx="46">
                  <c:v>2.5551303304279299E-3</c:v>
                </c:pt>
                <c:pt idx="47">
                  <c:v>4.6611880237187302E-3</c:v>
                </c:pt>
                <c:pt idx="48">
                  <c:v>8.1975359245960808E-3</c:v>
                </c:pt>
                <c:pt idx="49">
                  <c:v>1.39034475134985E-2</c:v>
                </c:pt>
                <c:pt idx="50">
                  <c:v>2.2750131948179E-2</c:v>
                </c:pt>
                <c:pt idx="51">
                  <c:v>3.59303191129254E-2</c:v>
                </c:pt>
                <c:pt idx="52">
                  <c:v>5.4799291699557398E-2</c:v>
                </c:pt>
                <c:pt idx="53">
                  <c:v>8.0756659233770206E-2</c:v>
                </c:pt>
                <c:pt idx="54">
                  <c:v>0.115069670221707</c:v>
                </c:pt>
                <c:pt idx="55">
                  <c:v>0.15865525393145499</c:v>
                </c:pt>
                <c:pt idx="56">
                  <c:v>0.211855398583394</c:v>
                </c:pt>
                <c:pt idx="57">
                  <c:v>0.274253117750071</c:v>
                </c:pt>
                <c:pt idx="58">
                  <c:v>0.34457825838967199</c:v>
                </c:pt>
                <c:pt idx="59">
                  <c:v>0.42074029056089302</c:v>
                </c:pt>
                <c:pt idx="60">
                  <c:v>0.499999999999996</c:v>
                </c:pt>
                <c:pt idx="61">
                  <c:v>0.57925970943909899</c:v>
                </c:pt>
                <c:pt idx="62">
                  <c:v>0.65542174161031996</c:v>
                </c:pt>
                <c:pt idx="63">
                  <c:v>0.72574688224992201</c:v>
                </c:pt>
                <c:pt idx="64">
                  <c:v>0.78814460141659903</c:v>
                </c:pt>
                <c:pt idx="65">
                  <c:v>0.84134474606853904</c:v>
                </c:pt>
                <c:pt idx="66">
                  <c:v>0.884930329778289</c:v>
                </c:pt>
                <c:pt idx="67">
                  <c:v>0.91924334076622705</c:v>
                </c:pt>
                <c:pt idx="68">
                  <c:v>0.94520070830044001</c:v>
                </c:pt>
                <c:pt idx="69">
                  <c:v>0.96406968088707301</c:v>
                </c:pt>
                <c:pt idx="70">
                  <c:v>0.97724986805182001</c:v>
                </c:pt>
                <c:pt idx="71">
                  <c:v>0.98609655248650097</c:v>
                </c:pt>
                <c:pt idx="72">
                  <c:v>0.99180246407540296</c:v>
                </c:pt>
                <c:pt idx="73">
                  <c:v>0.99533881197628105</c:v>
                </c:pt>
                <c:pt idx="74">
                  <c:v>0.99744486966957202</c:v>
                </c:pt>
                <c:pt idx="75">
                  <c:v>0.99865010196837001</c:v>
                </c:pt>
                <c:pt idx="76">
                  <c:v>0.99931286206208403</c:v>
                </c:pt>
                <c:pt idx="77">
                  <c:v>0.99966307073432303</c:v>
                </c:pt>
                <c:pt idx="78">
                  <c:v>0.999840891409842</c:v>
                </c:pt>
                <c:pt idx="79">
                  <c:v>0.99992765195607503</c:v>
                </c:pt>
                <c:pt idx="80">
                  <c:v>0.99996832875816699</c:v>
                </c:pt>
                <c:pt idx="81">
                  <c:v>0.99998665425098399</c:v>
                </c:pt>
                <c:pt idx="82">
                  <c:v>0.99999458745609204</c:v>
                </c:pt>
                <c:pt idx="83">
                  <c:v>0.99999788754529695</c:v>
                </c:pt>
                <c:pt idx="84">
                  <c:v>0.99999920667184805</c:v>
                </c:pt>
                <c:pt idx="85">
                  <c:v>0.99999971334842797</c:v>
                </c:pt>
                <c:pt idx="86">
                  <c:v>0.99999990035573705</c:v>
                </c:pt>
                <c:pt idx="87">
                  <c:v>0.99999996667955104</c:v>
                </c:pt>
                <c:pt idx="88">
                  <c:v>0.99999998928240996</c:v>
                </c:pt>
                <c:pt idx="89">
                  <c:v>0.99999999668425399</c:v>
                </c:pt>
                <c:pt idx="90">
                  <c:v>0.99999999901341197</c:v>
                </c:pt>
                <c:pt idx="91">
                  <c:v>0.99999999971768405</c:v>
                </c:pt>
                <c:pt idx="92">
                  <c:v>0.99999999992231103</c:v>
                </c:pt>
                <c:pt idx="93">
                  <c:v>0.999999999979442</c:v>
                </c:pt>
                <c:pt idx="94">
                  <c:v>0.99999999999476896</c:v>
                </c:pt>
                <c:pt idx="95">
                  <c:v>0.99999999999872002</c:v>
                </c:pt>
                <c:pt idx="96">
                  <c:v>0.99999999999969902</c:v>
                </c:pt>
                <c:pt idx="97">
                  <c:v>0.99999999999993205</c:v>
                </c:pt>
                <c:pt idx="98">
                  <c:v>0.99999999999998501</c:v>
                </c:pt>
                <c:pt idx="99">
                  <c:v>0.999999999999997</c:v>
                </c:pt>
                <c:pt idx="100">
                  <c:v>0.999999999999999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Sheet1!$D$4</c:f>
              <c:strCache>
                <c:ptCount val="1"/>
                <c:pt idx="0">
                  <c:v>Plot 3</c:v>
                </c:pt>
              </c:strCache>
            </c:strRef>
          </c:tx>
          <c:marker>
            <c:symbol val="none"/>
          </c:marker>
          <c:cat>
            <c:numRef>
              <c:f>Sheet2!$A$1:$A$101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1.400000000000001</c:v>
                </c:pt>
                <c:pt idx="29">
                  <c:v>1.4500000000000011</c:v>
                </c:pt>
                <c:pt idx="30">
                  <c:v>1.5000000000000011</c:v>
                </c:pt>
                <c:pt idx="31">
                  <c:v>1.5500000000000009</c:v>
                </c:pt>
                <c:pt idx="32">
                  <c:v>1.600000000000001</c:v>
                </c:pt>
                <c:pt idx="33">
                  <c:v>1.650000000000001</c:v>
                </c:pt>
                <c:pt idx="34">
                  <c:v>1.7000000000000011</c:v>
                </c:pt>
                <c:pt idx="35">
                  <c:v>1.7500000000000011</c:v>
                </c:pt>
                <c:pt idx="36">
                  <c:v>1.8000000000000009</c:v>
                </c:pt>
                <c:pt idx="37">
                  <c:v>1.850000000000001</c:v>
                </c:pt>
                <c:pt idx="38">
                  <c:v>1.900000000000001</c:v>
                </c:pt>
                <c:pt idx="39">
                  <c:v>1.9500000000000011</c:v>
                </c:pt>
                <c:pt idx="40">
                  <c:v>2.0000000000000009</c:v>
                </c:pt>
                <c:pt idx="41">
                  <c:v>2.0500000000000012</c:v>
                </c:pt>
                <c:pt idx="42">
                  <c:v>2.100000000000001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2.399999999999999</c:v>
                </c:pt>
                <c:pt idx="49">
                  <c:v>2.4499999999999988</c:v>
                </c:pt>
                <c:pt idx="50">
                  <c:v>2.4999999999999991</c:v>
                </c:pt>
                <c:pt idx="51">
                  <c:v>2.5499999999999989</c:v>
                </c:pt>
                <c:pt idx="52">
                  <c:v>2.5999999999999992</c:v>
                </c:pt>
                <c:pt idx="53">
                  <c:v>2.6499999999999981</c:v>
                </c:pt>
                <c:pt idx="54">
                  <c:v>2.699999999999998</c:v>
                </c:pt>
                <c:pt idx="55">
                  <c:v>2.7499999999999978</c:v>
                </c:pt>
                <c:pt idx="56">
                  <c:v>2.799999999999998</c:v>
                </c:pt>
                <c:pt idx="57">
                  <c:v>2.8499999999999979</c:v>
                </c:pt>
                <c:pt idx="58">
                  <c:v>2.8999999999999981</c:v>
                </c:pt>
                <c:pt idx="59">
                  <c:v>2.9499999999999971</c:v>
                </c:pt>
                <c:pt idx="60">
                  <c:v>2.9999999999999969</c:v>
                </c:pt>
                <c:pt idx="61">
                  <c:v>3.0499999999999972</c:v>
                </c:pt>
                <c:pt idx="62">
                  <c:v>3.099999999999997</c:v>
                </c:pt>
                <c:pt idx="63">
                  <c:v>3.1499999999999968</c:v>
                </c:pt>
                <c:pt idx="64">
                  <c:v>3.1999999999999971</c:v>
                </c:pt>
                <c:pt idx="65">
                  <c:v>3.249999999999996</c:v>
                </c:pt>
                <c:pt idx="66">
                  <c:v>3.2999999999999958</c:v>
                </c:pt>
                <c:pt idx="67">
                  <c:v>3.3499999999999961</c:v>
                </c:pt>
                <c:pt idx="68">
                  <c:v>3.399999999999995</c:v>
                </c:pt>
                <c:pt idx="69">
                  <c:v>3.4499999999999962</c:v>
                </c:pt>
                <c:pt idx="70">
                  <c:v>3.499999999999996</c:v>
                </c:pt>
                <c:pt idx="71">
                  <c:v>3.5499999999999949</c:v>
                </c:pt>
                <c:pt idx="72">
                  <c:v>3.5999999999999952</c:v>
                </c:pt>
                <c:pt idx="73">
                  <c:v>3.649999999999995</c:v>
                </c:pt>
                <c:pt idx="74">
                  <c:v>3.6999999999999948</c:v>
                </c:pt>
                <c:pt idx="75">
                  <c:v>3.7499999999999951</c:v>
                </c:pt>
                <c:pt idx="76">
                  <c:v>3.799999999999994</c:v>
                </c:pt>
                <c:pt idx="77">
                  <c:v>3.8499999999999939</c:v>
                </c:pt>
                <c:pt idx="78">
                  <c:v>3.8999999999999941</c:v>
                </c:pt>
                <c:pt idx="79">
                  <c:v>3.949999999999994</c:v>
                </c:pt>
                <c:pt idx="80">
                  <c:v>3.9999999999999938</c:v>
                </c:pt>
                <c:pt idx="81">
                  <c:v>4.0499999999999936</c:v>
                </c:pt>
                <c:pt idx="82">
                  <c:v>4.0999999999999934</c:v>
                </c:pt>
                <c:pt idx="83">
                  <c:v>4.1499999999999924</c:v>
                </c:pt>
                <c:pt idx="84">
                  <c:v>4.1999999999999922</c:v>
                </c:pt>
                <c:pt idx="85">
                  <c:v>4.2499999999999929</c:v>
                </c:pt>
                <c:pt idx="86">
                  <c:v>4.2999999999999927</c:v>
                </c:pt>
                <c:pt idx="87">
                  <c:v>4.3499999999999917</c:v>
                </c:pt>
                <c:pt idx="88">
                  <c:v>4.3999999999999906</c:v>
                </c:pt>
                <c:pt idx="89">
                  <c:v>4.4499999999999922</c:v>
                </c:pt>
                <c:pt idx="90">
                  <c:v>4.499999999999992</c:v>
                </c:pt>
                <c:pt idx="91">
                  <c:v>4.5499999999999918</c:v>
                </c:pt>
                <c:pt idx="92">
                  <c:v>4.5999999999999917</c:v>
                </c:pt>
                <c:pt idx="93">
                  <c:v>4.6499999999999897</c:v>
                </c:pt>
                <c:pt idx="94">
                  <c:v>4.6999999999999904</c:v>
                </c:pt>
                <c:pt idx="95">
                  <c:v>4.7499999999999911</c:v>
                </c:pt>
                <c:pt idx="96">
                  <c:v>4.7999999999999909</c:v>
                </c:pt>
                <c:pt idx="97">
                  <c:v>4.8499999999999908</c:v>
                </c:pt>
                <c:pt idx="98">
                  <c:v>4.8999999999999906</c:v>
                </c:pt>
                <c:pt idx="99">
                  <c:v>4.9499999999999904</c:v>
                </c:pt>
                <c:pt idx="100">
                  <c:v>4.9999999999999902</c:v>
                </c:pt>
              </c:numCache>
            </c:numRef>
          </c:cat>
          <c:val>
            <c:numRef>
              <c:f>Sheet2!$G$1:$G$101</c:f>
              <c:numCache>
                <c:formatCode>General</c:formatCode>
                <c:ptCount val="101"/>
                <c:pt idx="0">
                  <c:v>2.8665157187919301E-7</c:v>
                </c:pt>
                <c:pt idx="1">
                  <c:v>4.14165256309931E-7</c:v>
                </c:pt>
                <c:pt idx="2">
                  <c:v>5.95458374769638E-7</c:v>
                </c:pt>
                <c:pt idx="3">
                  <c:v>8.51901459461316E-7</c:v>
                </c:pt>
                <c:pt idx="4">
                  <c:v>1.21280057132672E-6</c:v>
                </c:pt>
                <c:pt idx="5">
                  <c:v>1.7181197513096099E-6</c:v>
                </c:pt>
                <c:pt idx="6">
                  <c:v>2.4220520631795201E-6</c:v>
                </c:pt>
                <c:pt idx="7">
                  <c:v>3.3976731247300501E-6</c:v>
                </c:pt>
                <c:pt idx="8">
                  <c:v>4.7429651961343501E-6</c:v>
                </c:pt>
                <c:pt idx="9">
                  <c:v>6.5885633498724497E-6</c:v>
                </c:pt>
                <c:pt idx="10">
                  <c:v>9.1076485744839998E-6</c:v>
                </c:pt>
                <c:pt idx="11">
                  <c:v>1.2528496149319099E-5</c:v>
                </c:pt>
                <c:pt idx="12">
                  <c:v>1.7150281117006501E-5</c:v>
                </c:pt>
                <c:pt idx="13">
                  <c:v>2.3362845428970599E-5</c:v>
                </c:pt>
                <c:pt idx="14">
                  <c:v>3.1671241833119897E-5</c:v>
                </c:pt>
                <c:pt idx="15">
                  <c:v>4.2725985340317099E-5</c:v>
                </c:pt>
                <c:pt idx="16">
                  <c:v>5.7360060523280201E-5</c:v>
                </c:pt>
                <c:pt idx="17">
                  <c:v>7.6633847002244895E-5</c:v>
                </c:pt>
                <c:pt idx="18">
                  <c:v>1.01889229780755E-4</c:v>
                </c:pt>
                <c:pt idx="19">
                  <c:v>1.3481424750046801E-4</c:v>
                </c:pt>
                <c:pt idx="20">
                  <c:v>1.7751969037347099E-4</c:v>
                </c:pt>
                <c:pt idx="21">
                  <c:v>2.3262907903552499E-4</c:v>
                </c:pt>
                <c:pt idx="22">
                  <c:v>3.03383422818032E-4</c:v>
                </c:pt>
                <c:pt idx="23">
                  <c:v>3.9376205667823202E-4</c:v>
                </c:pt>
                <c:pt idx="24">
                  <c:v>5.0862067516432602E-4</c:v>
                </c:pt>
                <c:pt idx="25">
                  <c:v>6.5384740405463799E-4</c:v>
                </c:pt>
                <c:pt idx="26">
                  <c:v>8.3653736107616001E-4</c:v>
                </c:pt>
                <c:pt idx="27">
                  <c:v>1.0651856434277199E-3</c:v>
                </c:pt>
                <c:pt idx="28">
                  <c:v>1.3498980316301E-3</c:v>
                </c:pt>
                <c:pt idx="29">
                  <c:v>1.70261791064738E-3</c:v>
                </c:pt>
                <c:pt idx="30">
                  <c:v>2.1373669800862798E-3</c:v>
                </c:pt>
                <c:pt idx="31">
                  <c:v>2.6704962625336099E-3</c:v>
                </c:pt>
                <c:pt idx="32">
                  <c:v>3.3209427382133198E-3</c:v>
                </c:pt>
                <c:pt idx="33">
                  <c:v>4.1104856603442997E-3</c:v>
                </c:pt>
                <c:pt idx="34">
                  <c:v>5.0639952746953498E-3</c:v>
                </c:pt>
                <c:pt idx="35">
                  <c:v>6.2096653257761496E-3</c:v>
                </c:pt>
                <c:pt idx="36">
                  <c:v>7.5792194387197497E-3</c:v>
                </c:pt>
                <c:pt idx="37">
                  <c:v>9.2080802881520096E-3</c:v>
                </c:pt>
                <c:pt idx="38">
                  <c:v>1.1135489479616401E-2</c:v>
                </c:pt>
                <c:pt idx="39">
                  <c:v>1.3404565357798E-2</c:v>
                </c:pt>
                <c:pt idx="40">
                  <c:v>1.60622856038284E-2</c:v>
                </c:pt>
                <c:pt idx="41">
                  <c:v>1.9159381574706799E-2</c:v>
                </c:pt>
                <c:pt idx="42">
                  <c:v>2.2750131948179202E-2</c:v>
                </c:pt>
                <c:pt idx="43">
                  <c:v>2.6892044431199202E-2</c:v>
                </c:pt>
                <c:pt idx="44">
                  <c:v>3.1645416116672598E-2</c:v>
                </c:pt>
                <c:pt idx="45">
                  <c:v>3.7072765555703401E-2</c:v>
                </c:pt>
                <c:pt idx="46">
                  <c:v>4.3238132746832802E-2</c:v>
                </c:pt>
                <c:pt idx="47">
                  <c:v>5.0206246993051297E-2</c:v>
                </c:pt>
                <c:pt idx="48">
                  <c:v>5.8041566869327398E-2</c:v>
                </c:pt>
                <c:pt idx="49">
                  <c:v>6.6807201268857905E-2</c:v>
                </c:pt>
                <c:pt idx="50">
                  <c:v>7.6563725509834493E-2</c:v>
                </c:pt>
                <c:pt idx="51">
                  <c:v>8.7367911607623305E-2</c:v>
                </c:pt>
                <c:pt idx="52">
                  <c:v>9.9271396843330598E-2</c:v>
                </c:pt>
                <c:pt idx="53">
                  <c:v>0.11231931946189</c:v>
                </c:pt>
                <c:pt idx="54">
                  <c:v>0.12654895447355699</c:v>
                </c:pt>
                <c:pt idx="55">
                  <c:v>0.14198838587545501</c:v>
                </c:pt>
                <c:pt idx="56">
                  <c:v>0.15865525393145599</c:v>
                </c:pt>
                <c:pt idx="57">
                  <c:v>0.17655561725300201</c:v>
                </c:pt>
                <c:pt idx="58">
                  <c:v>0.195682969153775</c:v>
                </c:pt>
                <c:pt idx="59">
                  <c:v>0.216017446002503</c:v>
                </c:pt>
                <c:pt idx="60">
                  <c:v>0.23752526202697499</c:v>
                </c:pt>
                <c:pt idx="61">
                  <c:v>0.26015840025368198</c:v>
                </c:pt>
                <c:pt idx="62">
                  <c:v>0.28385458309867501</c:v>
                </c:pt>
                <c:pt idx="63">
                  <c:v>0.30853753872598499</c:v>
                </c:pt>
                <c:pt idx="64">
                  <c:v>0.33411757089762301</c:v>
                </c:pt>
                <c:pt idx="65">
                  <c:v>0.360492430950833</c:v>
                </c:pt>
                <c:pt idx="66">
                  <c:v>0.38754848109799001</c:v>
                </c:pt>
                <c:pt idx="67">
                  <c:v>0.41516212882789499</c:v>
                </c:pt>
                <c:pt idx="68">
                  <c:v>0.44320150318352902</c:v>
                </c:pt>
                <c:pt idx="69">
                  <c:v>0.47152833548351902</c:v>
                </c:pt>
                <c:pt idx="70">
                  <c:v>0.499999999999997</c:v>
                </c:pt>
                <c:pt idx="71">
                  <c:v>0.52847166451647598</c:v>
                </c:pt>
                <c:pt idx="72">
                  <c:v>0.55679849681646598</c:v>
                </c:pt>
                <c:pt idx="73">
                  <c:v>0.58483787117209995</c:v>
                </c:pt>
                <c:pt idx="74">
                  <c:v>0.612451518902005</c:v>
                </c:pt>
                <c:pt idx="75">
                  <c:v>0.63950756904916195</c:v>
                </c:pt>
                <c:pt idx="76">
                  <c:v>0.66588242910237205</c:v>
                </c:pt>
                <c:pt idx="77">
                  <c:v>0.69146246127401001</c:v>
                </c:pt>
                <c:pt idx="78">
                  <c:v>0.71614541690132105</c:v>
                </c:pt>
                <c:pt idx="79">
                  <c:v>0.73984159974631403</c:v>
                </c:pt>
                <c:pt idx="80">
                  <c:v>0.76247473797302101</c:v>
                </c:pt>
                <c:pt idx="81">
                  <c:v>0.78398255399749395</c:v>
                </c:pt>
                <c:pt idx="82">
                  <c:v>0.80431703084622097</c:v>
                </c:pt>
                <c:pt idx="83">
                  <c:v>0.82344438274699505</c:v>
                </c:pt>
                <c:pt idx="84">
                  <c:v>0.84134474606854104</c:v>
                </c:pt>
                <c:pt idx="85">
                  <c:v>0.85801161412454197</c:v>
                </c:pt>
                <c:pt idx="86">
                  <c:v>0.87345104552644004</c:v>
                </c:pt>
                <c:pt idx="87">
                  <c:v>0.887680680538108</c:v>
                </c:pt>
                <c:pt idx="88">
                  <c:v>0.90072860315666703</c:v>
                </c:pt>
                <c:pt idx="89">
                  <c:v>0.91263208839237497</c:v>
                </c:pt>
                <c:pt idx="90">
                  <c:v>0.92343627449016397</c:v>
                </c:pt>
                <c:pt idx="91">
                  <c:v>0.93319279873114003</c:v>
                </c:pt>
                <c:pt idx="92">
                  <c:v>0.94195843313067096</c:v>
                </c:pt>
                <c:pt idx="93">
                  <c:v>0.94979375300694702</c:v>
                </c:pt>
                <c:pt idx="94">
                  <c:v>0.95676186725316603</c:v>
                </c:pt>
                <c:pt idx="95">
                  <c:v>0.96292723444429495</c:v>
                </c:pt>
                <c:pt idx="96">
                  <c:v>0.96835458388332596</c:v>
                </c:pt>
                <c:pt idx="97">
                  <c:v>0.97310795556880003</c:v>
                </c:pt>
                <c:pt idx="98">
                  <c:v>0.97724986805182001</c:v>
                </c:pt>
                <c:pt idx="99">
                  <c:v>0.98084061842529302</c:v>
                </c:pt>
                <c:pt idx="100">
                  <c:v>0.98393771439617095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8804736"/>
        <c:axId val="408749568"/>
      </c:lineChart>
      <c:catAx>
        <c:axId val="408804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Ember</a:t>
                </a:r>
                <a:r>
                  <a:rPr lang="en-US" baseline="0"/>
                  <a:t> Density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08749568"/>
        <c:crosses val="autoZero"/>
        <c:auto val="1"/>
        <c:lblAlgn val="ctr"/>
        <c:lblOffset val="100"/>
        <c:tickLblSkip val="10"/>
        <c:noMultiLvlLbl val="0"/>
      </c:catAx>
      <c:valAx>
        <c:axId val="408749568"/>
        <c:scaling>
          <c:orientation val="minMax"/>
          <c:max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Probability of Burn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08804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9AA2F8-C5F0-4BD9-AF91-F70A2B79A4E7}" type="doc">
      <dgm:prSet loTypeId="urn:microsoft.com/office/officeart/2005/8/layout/cycle5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A04D0EB7-CCD6-4F24-BDA0-27E7CB7DB6D6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chemeClr val="accent6"/>
              </a:solidFill>
            </a:rPr>
            <a:t>Empty</a:t>
          </a:r>
          <a:endParaRPr lang="en-US" dirty="0">
            <a:solidFill>
              <a:schemeClr val="accent6"/>
            </a:solidFill>
          </a:endParaRPr>
        </a:p>
      </dgm:t>
    </dgm:pt>
    <dgm:pt modelId="{422B35E0-CD30-47B3-8B61-0AFB5683851D}" type="parTrans" cxnId="{D0741B92-76F0-4EA4-B039-8754CA2CB454}">
      <dgm:prSet/>
      <dgm:spPr/>
      <dgm:t>
        <a:bodyPr/>
        <a:lstStyle/>
        <a:p>
          <a:endParaRPr lang="en-US"/>
        </a:p>
      </dgm:t>
    </dgm:pt>
    <dgm:pt modelId="{949FAA4E-37EB-4C8B-98DC-C38BAA9919A5}" type="sibTrans" cxnId="{D0741B92-76F0-4EA4-B039-8754CA2CB454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A469A703-9F7E-4DB0-A645-D6ACEC7A8596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 smtClean="0"/>
            <a:t>Yearling</a:t>
          </a:r>
          <a:endParaRPr lang="en-US" dirty="0"/>
        </a:p>
      </dgm:t>
    </dgm:pt>
    <dgm:pt modelId="{C632D9AF-BC5D-4CDD-A793-628A2816299D}" type="parTrans" cxnId="{D7A99D68-352B-48F9-83A3-B50250BA4E34}">
      <dgm:prSet/>
      <dgm:spPr/>
      <dgm:t>
        <a:bodyPr/>
        <a:lstStyle/>
        <a:p>
          <a:endParaRPr lang="en-US"/>
        </a:p>
      </dgm:t>
    </dgm:pt>
    <dgm:pt modelId="{50364A6B-D7E0-473E-8F8C-7D726435ECEE}" type="sibTrans" cxnId="{D7A99D68-352B-48F9-83A3-B50250BA4E34}">
      <dgm:prSet/>
      <dgm:spPr>
        <a:ln w="73025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9D795548-684B-48B2-B9C9-969B0A415659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Sapling</a:t>
          </a:r>
          <a:endParaRPr lang="en-US" dirty="0"/>
        </a:p>
      </dgm:t>
    </dgm:pt>
    <dgm:pt modelId="{2A31AF6B-5607-480D-A83B-F78C68FDD6C7}" type="parTrans" cxnId="{CD00390B-DEFF-4452-9E5A-E0C430884A02}">
      <dgm:prSet/>
      <dgm:spPr/>
      <dgm:t>
        <a:bodyPr/>
        <a:lstStyle/>
        <a:p>
          <a:endParaRPr lang="en-US"/>
        </a:p>
      </dgm:t>
    </dgm:pt>
    <dgm:pt modelId="{28083D86-3B39-4963-AE76-C853E2B7F044}" type="sibTrans" cxnId="{CD00390B-DEFF-4452-9E5A-E0C430884A02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2F805563-92B1-47AB-B072-6A4D35DCD8AB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Adult</a:t>
          </a:r>
          <a:endParaRPr lang="en-US" dirty="0"/>
        </a:p>
      </dgm:t>
    </dgm:pt>
    <dgm:pt modelId="{A435A775-52F0-43BE-8B12-D54DB5E30355}" type="parTrans" cxnId="{6FFFFF40-B627-4467-B82B-693EB34D4319}">
      <dgm:prSet/>
      <dgm:spPr/>
      <dgm:t>
        <a:bodyPr/>
        <a:lstStyle/>
        <a:p>
          <a:endParaRPr lang="en-US"/>
        </a:p>
      </dgm:t>
    </dgm:pt>
    <dgm:pt modelId="{86B58321-3E89-4927-94BB-84105CF95671}" type="sibTrans" cxnId="{6FFFFF40-B627-4467-B82B-693EB34D4319}">
      <dgm:prSet/>
      <dgm:spPr>
        <a:ln w="762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1BF67B5F-9056-4CCD-BF41-8E6666A0E909}" type="pres">
      <dgm:prSet presAssocID="{379AA2F8-C5F0-4BD9-AF91-F70A2B79A4E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83AF73-EE3D-4272-A62A-0781C4848955}" type="pres">
      <dgm:prSet presAssocID="{A04D0EB7-CCD6-4F24-BDA0-27E7CB7DB6D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D6A105-B1EF-491C-B9F8-22CA1A00ECF0}" type="pres">
      <dgm:prSet presAssocID="{A04D0EB7-CCD6-4F24-BDA0-27E7CB7DB6D6}" presName="spNode" presStyleCnt="0"/>
      <dgm:spPr/>
    </dgm:pt>
    <dgm:pt modelId="{4C321817-6A1C-4906-849C-34D52AF41CD6}" type="pres">
      <dgm:prSet presAssocID="{949FAA4E-37EB-4C8B-98DC-C38BAA9919A5}" presName="sibTrans" presStyleLbl="sibTrans1D1" presStyleIdx="0" presStyleCnt="4"/>
      <dgm:spPr/>
      <dgm:t>
        <a:bodyPr/>
        <a:lstStyle/>
        <a:p>
          <a:endParaRPr lang="en-US"/>
        </a:p>
      </dgm:t>
    </dgm:pt>
    <dgm:pt modelId="{34E2630F-696F-40AA-A2B0-B178C6F14746}" type="pres">
      <dgm:prSet presAssocID="{A469A703-9F7E-4DB0-A645-D6ACEC7A859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C101EC-C970-4FF5-BE9E-205CD6D21279}" type="pres">
      <dgm:prSet presAssocID="{A469A703-9F7E-4DB0-A645-D6ACEC7A8596}" presName="spNode" presStyleCnt="0"/>
      <dgm:spPr/>
    </dgm:pt>
    <dgm:pt modelId="{2C38FAAA-609B-4CA4-9D82-B48DCB0E02E2}" type="pres">
      <dgm:prSet presAssocID="{50364A6B-D7E0-473E-8F8C-7D726435ECEE}" presName="sibTrans" presStyleLbl="sibTrans1D1" presStyleIdx="1" presStyleCnt="4"/>
      <dgm:spPr/>
      <dgm:t>
        <a:bodyPr/>
        <a:lstStyle/>
        <a:p>
          <a:endParaRPr lang="en-US"/>
        </a:p>
      </dgm:t>
    </dgm:pt>
    <dgm:pt modelId="{CA14CEC6-8EF2-4AEB-8B4F-3C5A3BD831C5}" type="pres">
      <dgm:prSet presAssocID="{9D795548-684B-48B2-B9C9-969B0A41565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771062-C34F-498B-BCD4-D731C5B06A70}" type="pres">
      <dgm:prSet presAssocID="{9D795548-684B-48B2-B9C9-969B0A415659}" presName="spNode" presStyleCnt="0"/>
      <dgm:spPr/>
    </dgm:pt>
    <dgm:pt modelId="{9E1D6053-70A8-4316-8E5C-FB9D50AB1398}" type="pres">
      <dgm:prSet presAssocID="{28083D86-3B39-4963-AE76-C853E2B7F044}" presName="sibTrans" presStyleLbl="sibTrans1D1" presStyleIdx="2" presStyleCnt="4"/>
      <dgm:spPr/>
      <dgm:t>
        <a:bodyPr/>
        <a:lstStyle/>
        <a:p>
          <a:endParaRPr lang="en-US"/>
        </a:p>
      </dgm:t>
    </dgm:pt>
    <dgm:pt modelId="{11295620-8F07-4677-9330-A304C6EB95BD}" type="pres">
      <dgm:prSet presAssocID="{2F805563-92B1-47AB-B072-6A4D35DCD8A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A95349-AA03-408B-BA64-A87934BB797B}" type="pres">
      <dgm:prSet presAssocID="{2F805563-92B1-47AB-B072-6A4D35DCD8AB}" presName="spNode" presStyleCnt="0"/>
      <dgm:spPr/>
    </dgm:pt>
    <dgm:pt modelId="{0C96567B-1633-42BE-87B6-54E559A5F7B8}" type="pres">
      <dgm:prSet presAssocID="{86B58321-3E89-4927-94BB-84105CF95671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972B41B8-73BC-4C7C-8200-3F7D9E437E18}" type="presOf" srcId="{50364A6B-D7E0-473E-8F8C-7D726435ECEE}" destId="{2C38FAAA-609B-4CA4-9D82-B48DCB0E02E2}" srcOrd="0" destOrd="0" presId="urn:microsoft.com/office/officeart/2005/8/layout/cycle5"/>
    <dgm:cxn modelId="{F94A8B04-79DF-4D00-9D79-A00496C97DF1}" type="presOf" srcId="{A04D0EB7-CCD6-4F24-BDA0-27E7CB7DB6D6}" destId="{F983AF73-EE3D-4272-A62A-0781C4848955}" srcOrd="0" destOrd="0" presId="urn:microsoft.com/office/officeart/2005/8/layout/cycle5"/>
    <dgm:cxn modelId="{783C5FE7-821E-441B-82FE-72713A8786A7}" type="presOf" srcId="{379AA2F8-C5F0-4BD9-AF91-F70A2B79A4E7}" destId="{1BF67B5F-9056-4CCD-BF41-8E6666A0E909}" srcOrd="0" destOrd="0" presId="urn:microsoft.com/office/officeart/2005/8/layout/cycle5"/>
    <dgm:cxn modelId="{D0741B92-76F0-4EA4-B039-8754CA2CB454}" srcId="{379AA2F8-C5F0-4BD9-AF91-F70A2B79A4E7}" destId="{A04D0EB7-CCD6-4F24-BDA0-27E7CB7DB6D6}" srcOrd="0" destOrd="0" parTransId="{422B35E0-CD30-47B3-8B61-0AFB5683851D}" sibTransId="{949FAA4E-37EB-4C8B-98DC-C38BAA9919A5}"/>
    <dgm:cxn modelId="{11978BD7-A9EC-49ED-9097-1452BF4D0FAF}" type="presOf" srcId="{949FAA4E-37EB-4C8B-98DC-C38BAA9919A5}" destId="{4C321817-6A1C-4906-849C-34D52AF41CD6}" srcOrd="0" destOrd="0" presId="urn:microsoft.com/office/officeart/2005/8/layout/cycle5"/>
    <dgm:cxn modelId="{CD00390B-DEFF-4452-9E5A-E0C430884A02}" srcId="{379AA2F8-C5F0-4BD9-AF91-F70A2B79A4E7}" destId="{9D795548-684B-48B2-B9C9-969B0A415659}" srcOrd="2" destOrd="0" parTransId="{2A31AF6B-5607-480D-A83B-F78C68FDD6C7}" sibTransId="{28083D86-3B39-4963-AE76-C853E2B7F044}"/>
    <dgm:cxn modelId="{2AB52106-2755-49F8-9274-A998465779B9}" type="presOf" srcId="{28083D86-3B39-4963-AE76-C853E2B7F044}" destId="{9E1D6053-70A8-4316-8E5C-FB9D50AB1398}" srcOrd="0" destOrd="0" presId="urn:microsoft.com/office/officeart/2005/8/layout/cycle5"/>
    <dgm:cxn modelId="{8E6416F8-6B04-479A-9779-FF682A5E06B4}" type="presOf" srcId="{9D795548-684B-48B2-B9C9-969B0A415659}" destId="{CA14CEC6-8EF2-4AEB-8B4F-3C5A3BD831C5}" srcOrd="0" destOrd="0" presId="urn:microsoft.com/office/officeart/2005/8/layout/cycle5"/>
    <dgm:cxn modelId="{33CA1189-38BC-419B-83E6-5CA880A4D052}" type="presOf" srcId="{86B58321-3E89-4927-94BB-84105CF95671}" destId="{0C96567B-1633-42BE-87B6-54E559A5F7B8}" srcOrd="0" destOrd="0" presId="urn:microsoft.com/office/officeart/2005/8/layout/cycle5"/>
    <dgm:cxn modelId="{6FFFFF40-B627-4467-B82B-693EB34D4319}" srcId="{379AA2F8-C5F0-4BD9-AF91-F70A2B79A4E7}" destId="{2F805563-92B1-47AB-B072-6A4D35DCD8AB}" srcOrd="3" destOrd="0" parTransId="{A435A775-52F0-43BE-8B12-D54DB5E30355}" sibTransId="{86B58321-3E89-4927-94BB-84105CF95671}"/>
    <dgm:cxn modelId="{3B4B1AD6-51D5-4697-B11C-26BE069E0941}" type="presOf" srcId="{A469A703-9F7E-4DB0-A645-D6ACEC7A8596}" destId="{34E2630F-696F-40AA-A2B0-B178C6F14746}" srcOrd="0" destOrd="0" presId="urn:microsoft.com/office/officeart/2005/8/layout/cycle5"/>
    <dgm:cxn modelId="{D7A99D68-352B-48F9-83A3-B50250BA4E34}" srcId="{379AA2F8-C5F0-4BD9-AF91-F70A2B79A4E7}" destId="{A469A703-9F7E-4DB0-A645-D6ACEC7A8596}" srcOrd="1" destOrd="0" parTransId="{C632D9AF-BC5D-4CDD-A793-628A2816299D}" sibTransId="{50364A6B-D7E0-473E-8F8C-7D726435ECEE}"/>
    <dgm:cxn modelId="{C1E5ABBE-56FC-413B-A22E-EB73DAE9684E}" type="presOf" srcId="{2F805563-92B1-47AB-B072-6A4D35DCD8AB}" destId="{11295620-8F07-4677-9330-A304C6EB95BD}" srcOrd="0" destOrd="0" presId="urn:microsoft.com/office/officeart/2005/8/layout/cycle5"/>
    <dgm:cxn modelId="{52835286-7069-40F0-9E9E-E66AFE913D3E}" type="presParOf" srcId="{1BF67B5F-9056-4CCD-BF41-8E6666A0E909}" destId="{F983AF73-EE3D-4272-A62A-0781C4848955}" srcOrd="0" destOrd="0" presId="urn:microsoft.com/office/officeart/2005/8/layout/cycle5"/>
    <dgm:cxn modelId="{91AAB37A-38D3-4026-9562-F00FFA79E179}" type="presParOf" srcId="{1BF67B5F-9056-4CCD-BF41-8E6666A0E909}" destId="{03D6A105-B1EF-491C-B9F8-22CA1A00ECF0}" srcOrd="1" destOrd="0" presId="urn:microsoft.com/office/officeart/2005/8/layout/cycle5"/>
    <dgm:cxn modelId="{7A70234D-2A58-451F-A90E-E0EFDC788024}" type="presParOf" srcId="{1BF67B5F-9056-4CCD-BF41-8E6666A0E909}" destId="{4C321817-6A1C-4906-849C-34D52AF41CD6}" srcOrd="2" destOrd="0" presId="urn:microsoft.com/office/officeart/2005/8/layout/cycle5"/>
    <dgm:cxn modelId="{0471D1D8-846C-4440-B2FD-010A2BEB0EAE}" type="presParOf" srcId="{1BF67B5F-9056-4CCD-BF41-8E6666A0E909}" destId="{34E2630F-696F-40AA-A2B0-B178C6F14746}" srcOrd="3" destOrd="0" presId="urn:microsoft.com/office/officeart/2005/8/layout/cycle5"/>
    <dgm:cxn modelId="{EC52AAAD-B6BC-4752-B319-713BE3FAFC1C}" type="presParOf" srcId="{1BF67B5F-9056-4CCD-BF41-8E6666A0E909}" destId="{C4C101EC-C970-4FF5-BE9E-205CD6D21279}" srcOrd="4" destOrd="0" presId="urn:microsoft.com/office/officeart/2005/8/layout/cycle5"/>
    <dgm:cxn modelId="{17CC8473-1E3E-4694-8373-938D25A63A9B}" type="presParOf" srcId="{1BF67B5F-9056-4CCD-BF41-8E6666A0E909}" destId="{2C38FAAA-609B-4CA4-9D82-B48DCB0E02E2}" srcOrd="5" destOrd="0" presId="urn:microsoft.com/office/officeart/2005/8/layout/cycle5"/>
    <dgm:cxn modelId="{15E1F97C-A1FA-4107-A405-259A595C09E9}" type="presParOf" srcId="{1BF67B5F-9056-4CCD-BF41-8E6666A0E909}" destId="{CA14CEC6-8EF2-4AEB-8B4F-3C5A3BD831C5}" srcOrd="6" destOrd="0" presId="urn:microsoft.com/office/officeart/2005/8/layout/cycle5"/>
    <dgm:cxn modelId="{B805B572-38B8-4803-9CE9-D4321D5A9F7E}" type="presParOf" srcId="{1BF67B5F-9056-4CCD-BF41-8E6666A0E909}" destId="{36771062-C34F-498B-BCD4-D731C5B06A70}" srcOrd="7" destOrd="0" presId="urn:microsoft.com/office/officeart/2005/8/layout/cycle5"/>
    <dgm:cxn modelId="{A0A80CF1-F763-4B58-8938-95DF5D19501C}" type="presParOf" srcId="{1BF67B5F-9056-4CCD-BF41-8E6666A0E909}" destId="{9E1D6053-70A8-4316-8E5C-FB9D50AB1398}" srcOrd="8" destOrd="0" presId="urn:microsoft.com/office/officeart/2005/8/layout/cycle5"/>
    <dgm:cxn modelId="{23000E3E-DC7D-4267-A97B-B85E8E678DE9}" type="presParOf" srcId="{1BF67B5F-9056-4CCD-BF41-8E6666A0E909}" destId="{11295620-8F07-4677-9330-A304C6EB95BD}" srcOrd="9" destOrd="0" presId="urn:microsoft.com/office/officeart/2005/8/layout/cycle5"/>
    <dgm:cxn modelId="{24B8DC56-6193-4EA9-9D7D-461780B73C66}" type="presParOf" srcId="{1BF67B5F-9056-4CCD-BF41-8E6666A0E909}" destId="{FDA95349-AA03-408B-BA64-A87934BB797B}" srcOrd="10" destOrd="0" presId="urn:microsoft.com/office/officeart/2005/8/layout/cycle5"/>
    <dgm:cxn modelId="{B96F29BC-EFEE-43CF-B119-E1C585789169}" type="presParOf" srcId="{1BF67B5F-9056-4CCD-BF41-8E6666A0E909}" destId="{0C96567B-1633-42BE-87B6-54E559A5F7B8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3AF73-EE3D-4272-A62A-0781C4848955}">
      <dsp:nvSpPr>
        <dsp:cNvPr id="0" name=""/>
        <dsp:cNvSpPr/>
      </dsp:nvSpPr>
      <dsp:spPr>
        <a:xfrm>
          <a:off x="1188137" y="327"/>
          <a:ext cx="863812" cy="561478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accent6"/>
              </a:solidFill>
            </a:rPr>
            <a:t>Empty</a:t>
          </a:r>
          <a:endParaRPr lang="en-US" sz="1500" kern="1200" dirty="0">
            <a:solidFill>
              <a:schemeClr val="accent6"/>
            </a:solidFill>
          </a:endParaRPr>
        </a:p>
      </dsp:txBody>
      <dsp:txXfrm>
        <a:off x="1215546" y="27736"/>
        <a:ext cx="808994" cy="506660"/>
      </dsp:txXfrm>
    </dsp:sp>
    <dsp:sp modelId="{4C321817-6A1C-4906-849C-34D52AF41CD6}">
      <dsp:nvSpPr>
        <dsp:cNvPr id="0" name=""/>
        <dsp:cNvSpPr/>
      </dsp:nvSpPr>
      <dsp:spPr>
        <a:xfrm>
          <a:off x="691044" y="281066"/>
          <a:ext cx="1857999" cy="1857999"/>
        </a:xfrm>
        <a:custGeom>
          <a:avLst/>
          <a:gdLst/>
          <a:ahLst/>
          <a:cxnLst/>
          <a:rect l="0" t="0" r="0" b="0"/>
          <a:pathLst>
            <a:path>
              <a:moveTo>
                <a:pt x="1480556" y="181453"/>
              </a:moveTo>
              <a:arcTo wR="928999" hR="928999" stAng="18385249" swAng="1636418"/>
            </a:path>
          </a:pathLst>
        </a:custGeom>
        <a:noFill/>
        <a:ln w="9525" cap="flat" cmpd="sng" algn="ctr">
          <a:solidFill>
            <a:schemeClr val="tx1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E2630F-696F-40AA-A2B0-B178C6F14746}">
      <dsp:nvSpPr>
        <dsp:cNvPr id="0" name=""/>
        <dsp:cNvSpPr/>
      </dsp:nvSpPr>
      <dsp:spPr>
        <a:xfrm>
          <a:off x="2117137" y="929327"/>
          <a:ext cx="863812" cy="561478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Yearling</a:t>
          </a:r>
          <a:endParaRPr lang="en-US" sz="1500" kern="1200" dirty="0"/>
        </a:p>
      </dsp:txBody>
      <dsp:txXfrm>
        <a:off x="2144546" y="956736"/>
        <a:ext cx="808994" cy="506660"/>
      </dsp:txXfrm>
    </dsp:sp>
    <dsp:sp modelId="{2C38FAAA-609B-4CA4-9D82-B48DCB0E02E2}">
      <dsp:nvSpPr>
        <dsp:cNvPr id="0" name=""/>
        <dsp:cNvSpPr/>
      </dsp:nvSpPr>
      <dsp:spPr>
        <a:xfrm>
          <a:off x="691044" y="281066"/>
          <a:ext cx="1857999" cy="1857999"/>
        </a:xfrm>
        <a:custGeom>
          <a:avLst/>
          <a:gdLst/>
          <a:ahLst/>
          <a:cxnLst/>
          <a:rect l="0" t="0" r="0" b="0"/>
          <a:pathLst>
            <a:path>
              <a:moveTo>
                <a:pt x="1761795" y="1340693"/>
              </a:moveTo>
              <a:arcTo wR="928999" hR="928999" stAng="1578333" swAng="1636418"/>
            </a:path>
          </a:pathLst>
        </a:custGeom>
        <a:noFill/>
        <a:ln w="73025" cap="flat" cmpd="sng" algn="ctr">
          <a:solidFill>
            <a:schemeClr val="tx1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4CEC6-8EF2-4AEB-8B4F-3C5A3BD831C5}">
      <dsp:nvSpPr>
        <dsp:cNvPr id="0" name=""/>
        <dsp:cNvSpPr/>
      </dsp:nvSpPr>
      <dsp:spPr>
        <a:xfrm>
          <a:off x="1188137" y="1858326"/>
          <a:ext cx="863812" cy="561478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Sapling</a:t>
          </a:r>
          <a:endParaRPr lang="en-US" sz="1500" kern="1200" dirty="0"/>
        </a:p>
      </dsp:txBody>
      <dsp:txXfrm>
        <a:off x="1215546" y="1885735"/>
        <a:ext cx="808994" cy="506660"/>
      </dsp:txXfrm>
    </dsp:sp>
    <dsp:sp modelId="{9E1D6053-70A8-4316-8E5C-FB9D50AB1398}">
      <dsp:nvSpPr>
        <dsp:cNvPr id="0" name=""/>
        <dsp:cNvSpPr/>
      </dsp:nvSpPr>
      <dsp:spPr>
        <a:xfrm>
          <a:off x="691044" y="281066"/>
          <a:ext cx="1857999" cy="1857999"/>
        </a:xfrm>
        <a:custGeom>
          <a:avLst/>
          <a:gdLst/>
          <a:ahLst/>
          <a:cxnLst/>
          <a:rect l="0" t="0" r="0" b="0"/>
          <a:pathLst>
            <a:path>
              <a:moveTo>
                <a:pt x="377442" y="1676545"/>
              </a:moveTo>
              <a:arcTo wR="928999" hR="928999" stAng="7585249" swAng="1636418"/>
            </a:path>
          </a:pathLst>
        </a:custGeom>
        <a:noFill/>
        <a:ln w="9525" cap="flat" cmpd="sng" algn="ctr">
          <a:solidFill>
            <a:schemeClr val="tx1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295620-8F07-4677-9330-A304C6EB95BD}">
      <dsp:nvSpPr>
        <dsp:cNvPr id="0" name=""/>
        <dsp:cNvSpPr/>
      </dsp:nvSpPr>
      <dsp:spPr>
        <a:xfrm>
          <a:off x="259138" y="929327"/>
          <a:ext cx="863812" cy="561478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Adult</a:t>
          </a:r>
          <a:endParaRPr lang="en-US" sz="1500" kern="1200" dirty="0"/>
        </a:p>
      </dsp:txBody>
      <dsp:txXfrm>
        <a:off x="286547" y="956736"/>
        <a:ext cx="808994" cy="506660"/>
      </dsp:txXfrm>
    </dsp:sp>
    <dsp:sp modelId="{0C96567B-1633-42BE-87B6-54E559A5F7B8}">
      <dsp:nvSpPr>
        <dsp:cNvPr id="0" name=""/>
        <dsp:cNvSpPr/>
      </dsp:nvSpPr>
      <dsp:spPr>
        <a:xfrm>
          <a:off x="691044" y="281066"/>
          <a:ext cx="1857999" cy="1857999"/>
        </a:xfrm>
        <a:custGeom>
          <a:avLst/>
          <a:gdLst/>
          <a:ahLst/>
          <a:cxnLst/>
          <a:rect l="0" t="0" r="0" b="0"/>
          <a:pathLst>
            <a:path>
              <a:moveTo>
                <a:pt x="96203" y="517305"/>
              </a:moveTo>
              <a:arcTo wR="928999" hR="928999" stAng="12378333" swAng="1636418"/>
            </a:path>
          </a:pathLst>
        </a:custGeom>
        <a:noFill/>
        <a:ln w="76200" cap="flat" cmpd="sng" algn="ctr">
          <a:solidFill>
            <a:schemeClr val="tx1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816C8-97C4-4D31-A430-1AAF3763B0B3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C2D81-C1A9-4AB6-9446-C9370F1F8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5247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400" baseline="0" dirty="0" smtClean="0"/>
              <a:t>I’ll start by explaining what “Bayesian” actually means, how we can use these methods to combine data (not necessarily big data – but any data), evidence, opinion and guesstimates to make decision, and describe some of the areas – security, medicine, environmental management, risk assessment – where we have applied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DD99B-05A5-422E-8B7C-B4DE4BFDF791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45914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BADB7-ACE1-4E29-8590-08039310953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Example screens from </a:t>
            </a:r>
            <a:r>
              <a:rPr lang="en-US" altLang="en-US" dirty="0" err="1" smtClean="0"/>
              <a:t>Netica</a:t>
            </a:r>
            <a:r>
              <a:rPr lang="en-US" altLang="en-US" dirty="0" smtClean="0"/>
              <a:t> demo</a:t>
            </a:r>
            <a:endParaRPr lang="en-US" alt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72EE76B-6C2E-4A6B-8CDA-F7FCE151A6E8}" type="slidenum">
              <a:rPr lang="en-AU" altLang="en-US" smtClean="0"/>
              <a:pPr eaLnBrk="1" hangingPunct="1"/>
              <a:t>14</a:t>
            </a:fld>
            <a:endParaRPr lang="en-AU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1AF8203-4FD6-44EA-9A5F-512823104D87}" type="slidenum">
              <a:rPr lang="en-AU" altLang="en-US" smtClean="0"/>
              <a:pPr eaLnBrk="1" hangingPunct="1"/>
              <a:t>15</a:t>
            </a:fld>
            <a:endParaRPr lang="en-AU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1868F0-992A-41BB-84C9-F5EE1E6E3B6B}" type="slidenum">
              <a:rPr lang="en-AU" altLang="en-US" smtClean="0"/>
              <a:pPr eaLnBrk="1" hangingPunct="1"/>
              <a:t>16</a:t>
            </a:fld>
            <a:endParaRPr lang="en-AU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E893DC5-9EB0-430A-A31E-9D799905894C}" type="slidenum">
              <a:rPr lang="en-AU" altLang="en-US" smtClean="0"/>
              <a:pPr eaLnBrk="1" hangingPunct="1"/>
              <a:t>17</a:t>
            </a:fld>
            <a:endParaRPr lang="en-AU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9EFDBF-1B14-4F56-B6E9-D61B23956478}" type="slidenum">
              <a:rPr lang="en-AU" altLang="en-US" smtClean="0"/>
              <a:pPr eaLnBrk="1" hangingPunct="1"/>
              <a:t>18</a:t>
            </a:fld>
            <a:endParaRPr lang="en-AU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BFB79-B1EC-496C-A065-CDF731DEEDE2}" type="slidenum">
              <a:rPr lang="en-AU" smtClean="0"/>
              <a:pPr>
                <a:defRPr/>
              </a:pPr>
              <a:t>19</a:t>
            </a:fld>
            <a:endParaRPr lang="en-A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BADB7-ACE1-4E29-8590-08039310953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221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BNs are generated in a standard template from a </a:t>
            </a:r>
            <a:r>
              <a:rPr lang="en-AU" dirty="0" err="1" smtClean="0"/>
              <a:t>spreadsheet</a:t>
            </a:r>
            <a:r>
              <a:rPr lang="en-AU" dirty="0" smtClean="0"/>
              <a:t> of questions and experts’ assessment of uncertainty</a:t>
            </a:r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BADB7-ACE1-4E29-8590-080393109532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402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PFAs</a:t>
            </a:r>
            <a:r>
              <a:rPr lang="en-NZ" baseline="0" dirty="0" smtClean="0"/>
              <a:t> can also be carried out on a single pest that is a hazard on many pathways that can come together at an infection point e.g. Queensland fruit fly on tomatoes, capsicums, zucchini etc.. from Australia to NZ</a:t>
            </a:r>
          </a:p>
          <a:p>
            <a:endParaRPr lang="en-NZ" baseline="0" dirty="0" smtClean="0"/>
          </a:p>
          <a:p>
            <a:r>
              <a:rPr lang="en-NZ" baseline="0" dirty="0" smtClean="0"/>
              <a:t>What about multiple pests and multiple pathways? Complex!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F266C-2077-432B-845F-7175525BAE0C}" type="slidenum">
              <a:rPr lang="en-NZ" smtClean="0"/>
              <a:pPr/>
              <a:t>34</a:t>
            </a:fld>
            <a:endParaRPr lang="en-N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sz="1200" dirty="0" smtClean="0"/>
              <a:t>Ok, so Bayesian networks are an example of a wider</a:t>
            </a:r>
            <a:r>
              <a:rPr lang="en-AU" sz="1200" baseline="0" dirty="0" smtClean="0"/>
              <a:t> class of models, called probabilistic graphical models.</a:t>
            </a:r>
          </a:p>
          <a:p>
            <a:pPr marL="0" indent="0">
              <a:buNone/>
            </a:pPr>
            <a:endParaRPr lang="en-AU" sz="1200" baseline="0" dirty="0" smtClean="0"/>
          </a:p>
          <a:p>
            <a:pPr marL="0" indent="0">
              <a:buNone/>
            </a:pPr>
            <a:r>
              <a:rPr lang="en-AU" sz="1200" baseline="0" dirty="0" smtClean="0"/>
              <a:t>Models – to capture, as a useful representation or abstraction, a target system or domain</a:t>
            </a:r>
          </a:p>
          <a:p>
            <a:pPr marL="0" indent="0">
              <a:buNone/>
            </a:pPr>
            <a:endParaRPr lang="en-AU" sz="1200" baseline="0" dirty="0" smtClean="0"/>
          </a:p>
          <a:p>
            <a:pPr marL="0" indent="0">
              <a:buNone/>
            </a:pPr>
            <a:r>
              <a:rPr lang="en-AU" sz="1200" baseline="0" dirty="0" smtClean="0"/>
              <a:t>Graphical – </a:t>
            </a:r>
            <a:r>
              <a:rPr lang="en-AU" sz="1200" baseline="0" dirty="0" err="1" smtClean="0"/>
              <a:t>noees</a:t>
            </a:r>
            <a:r>
              <a:rPr lang="en-AU" sz="1200" baseline="0" dirty="0" smtClean="0"/>
              <a:t> and arcs – which represent the process structure (</a:t>
            </a:r>
            <a:r>
              <a:rPr lang="en-AU" sz="1200" baseline="0" dirty="0" err="1" smtClean="0"/>
              <a:t>ie</a:t>
            </a:r>
            <a:r>
              <a:rPr lang="en-AU" sz="1200" baseline="0" dirty="0" smtClean="0"/>
              <a:t> are not a black box method, unlike say neural networks)</a:t>
            </a:r>
          </a:p>
          <a:p>
            <a:pPr marL="0" indent="0">
              <a:buNone/>
            </a:pPr>
            <a:endParaRPr lang="en-AU" sz="1200" baseline="0" dirty="0" smtClean="0"/>
          </a:p>
          <a:p>
            <a:pPr marL="0" indent="0">
              <a:buNone/>
            </a:pPr>
            <a:r>
              <a:rPr lang="en-AU" sz="1200" baseline="0" dirty="0" smtClean="0"/>
              <a:t>And of course, the probabilistic part – they quantify the uncertainty – arising from lack of information, complexity, physical randomness.</a:t>
            </a:r>
          </a:p>
          <a:p>
            <a:pPr marL="0" indent="0">
              <a:buNone/>
            </a:pPr>
            <a:endParaRPr lang="en-AU" sz="1200" baseline="0" dirty="0" smtClean="0"/>
          </a:p>
          <a:p>
            <a:pPr marL="0" indent="0">
              <a:buNone/>
            </a:pPr>
            <a:r>
              <a:rPr lang="en-AU" sz="1200" dirty="0" smtClean="0"/>
              <a:t>Why use models?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200" dirty="0" smtClean="0"/>
              <a:t>Building the model increases understanding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200" dirty="0" smtClean="0"/>
              <a:t>Model supports decision making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200" dirty="0" smtClean="0"/>
              <a:t>Ongoing evaluation and refinement against observations improves model and understanding over time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39354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800" dirty="0" smtClean="0"/>
              <a:t>And we are using BNs to model the risk from pests in timber</a:t>
            </a:r>
            <a:r>
              <a:rPr lang="en-AU" sz="1800" baseline="0" dirty="0" smtClean="0"/>
              <a:t> exports – to show importing countries that they are not a biosecurity risk – without expensive and environmentally damaging </a:t>
            </a:r>
            <a:r>
              <a:rPr lang="en-AU" sz="1800" baseline="0" dirty="0" err="1" smtClean="0"/>
              <a:t>photosanitory</a:t>
            </a:r>
            <a:r>
              <a:rPr lang="en-AU" sz="1800" baseline="0" dirty="0" smtClean="0"/>
              <a:t> treatment – </a:t>
            </a:r>
            <a:r>
              <a:rPr lang="en-AU" sz="1800" baseline="0" dirty="0" err="1" smtClean="0"/>
              <a:t>ie</a:t>
            </a:r>
            <a:r>
              <a:rPr lang="en-AU" sz="1800" baseline="0" dirty="0" smtClean="0"/>
              <a:t> lots of nasty chemicals.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35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15144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baseline="0" dirty="0" smtClean="0"/>
          </a:p>
          <a:p>
            <a:r>
              <a:rPr lang="en-AU" sz="1600" baseline="0" dirty="0" smtClean="0"/>
              <a:t>So – we’ve modelled impact of water management activities on </a:t>
            </a:r>
            <a:r>
              <a:rPr lang="en-AU" sz="1600" baseline="0" smtClean="0"/>
              <a:t>native fish</a:t>
            </a:r>
            <a:endParaRPr lang="en-AU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39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5379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5A1108-284D-4FB7-B1FC-9D1B55D8573C}" type="slidenum">
              <a:rPr lang="en-AU" altLang="en-US" smtClean="0"/>
              <a:pPr eaLnBrk="1" hangingPunct="1"/>
              <a:t>40</a:t>
            </a:fld>
            <a:endParaRPr lang="en-AU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EDEBA6-56B6-4C67-89AC-EDFDD224EFF2}" type="slidenum">
              <a:rPr lang="en-AU" altLang="en-US" smtClean="0"/>
              <a:pPr eaLnBrk="1" hangingPunct="1"/>
              <a:t>41</a:t>
            </a:fld>
            <a:endParaRPr lang="en-AU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99270D-5933-467F-84AE-A0C8C5D3DE05}" type="slidenum">
              <a:rPr lang="en-AU" altLang="en-US" smtClean="0"/>
              <a:pPr eaLnBrk="1" hangingPunct="1"/>
              <a:t>42</a:t>
            </a:fld>
            <a:endParaRPr lang="en-AU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Our big picture plan, is an integrated management tool that </a:t>
            </a:r>
          </a:p>
          <a:p>
            <a:pPr lv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uses available environmental spatial data from GIS  </a:t>
            </a:r>
          </a:p>
          <a:p>
            <a:pPr lv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State-Transition Dynamic Bayesian Networks for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modelling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influence of environmental and management actions on the key life stages of willows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spatial Bayesian Networks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</a:t>
            </a:r>
            <a:r>
              <a:rPr lang="en-A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modeling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seed production and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dispersal dynamics</a:t>
            </a:r>
          </a:p>
          <a:p>
            <a:pPr lvl="0">
              <a:buFont typeface="Arial" pitchFamily="34" charset="0"/>
              <a:buChar char="•"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each cell, the GIS supplies data on attributes such as soil and vegetation type, current willow cover and landscape position and context.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data provides inputs to our State-Transition Dynamic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Bayesian Network, which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models our understanding of how environmental conditions and management actions, interact to influence transitions between willow life stages.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also have a Spatial Bayesian Network that we use to model seed production and dispersal from neighbouring cells to a target cell.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each cell, the ST-DBN takes input from the GIS, the spatial seed production and dispersal model and management actions and predicts willow response at future time steps.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Predictions at different time-slices can be mapped for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visualisation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also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analysed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across the study area to produce evaluation metrics for managers. (For instance,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indicate what proportion of the total study area is occupied by willows after 10 years of pursuing a mechanical clearing strategy)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this way, managers can “test”, visually compare and quantitatively evaluate different candidate management strategies.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rest of this talk, we explain how we constructed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ST-DBN and the SBN and how they work.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BADB7-ACE1-4E29-8590-080393109532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With 34 </a:t>
            </a:r>
            <a:r>
              <a:rPr lang="en-AU" b="1" dirty="0" smtClean="0"/>
              <a:t>nodes</a:t>
            </a:r>
            <a:r>
              <a:rPr lang="en-AU" baseline="0" dirty="0" smtClean="0"/>
              <a:t> and 63 </a:t>
            </a:r>
            <a:r>
              <a:rPr lang="en-AU" b="1" baseline="0" dirty="0" smtClean="0"/>
              <a:t>arcs</a:t>
            </a:r>
            <a:r>
              <a:rPr lang="en-AU" baseline="0" dirty="0" smtClean="0"/>
              <a:t>, the graphical model is looking quite complex and a little cluttered.</a:t>
            </a:r>
          </a:p>
          <a:p>
            <a:endParaRPr lang="en-AU" baseline="0" dirty="0" smtClean="0"/>
          </a:p>
          <a:p>
            <a:r>
              <a:rPr lang="en-AU" baseline="0" dirty="0" smtClean="0"/>
              <a:t>We used ideas from object-oriented </a:t>
            </a:r>
            <a:r>
              <a:rPr lang="en-AU" baseline="0" dirty="0" err="1" smtClean="0"/>
              <a:t>modeling</a:t>
            </a:r>
            <a:r>
              <a:rPr lang="en-AU" baseline="0" dirty="0" smtClean="0"/>
              <a:t> to help manage this complexity by </a:t>
            </a:r>
            <a:r>
              <a:rPr lang="en-AU" b="1" i="1" baseline="0" dirty="0" smtClean="0"/>
              <a:t>abstracting</a:t>
            </a:r>
            <a:r>
              <a:rPr lang="en-AU" b="0" i="0" baseline="0" dirty="0" smtClean="0"/>
              <a:t> this model and </a:t>
            </a:r>
            <a:r>
              <a:rPr lang="en-AU" b="1" i="1" baseline="0" dirty="0" smtClean="0"/>
              <a:t>encapsulating</a:t>
            </a:r>
            <a:r>
              <a:rPr lang="en-AU" b="0" i="0" baseline="0" dirty="0" smtClean="0"/>
              <a:t> or hiding some of the detail.</a:t>
            </a:r>
          </a:p>
          <a:p>
            <a:endParaRPr lang="en-AU" b="0" i="0" baseline="0" dirty="0" smtClean="0"/>
          </a:p>
          <a:p>
            <a:r>
              <a:rPr lang="en-AU" b="0" i="0" baseline="0" dirty="0" smtClean="0"/>
              <a:t>And this is what it looks like </a:t>
            </a:r>
            <a:r>
              <a:rPr lang="en-AU" b="1" i="0" baseline="0" dirty="0" smtClean="0"/>
              <a:t>[click]</a:t>
            </a:r>
            <a:r>
              <a:rPr lang="en-AU" b="0" i="0" baseline="0" dirty="0" smtClean="0"/>
              <a:t>. </a:t>
            </a:r>
          </a:p>
          <a:p>
            <a:endParaRPr lang="en-AU" b="0" i="0" baseline="0" dirty="0" smtClean="0"/>
          </a:p>
          <a:p>
            <a:r>
              <a:rPr lang="en-AU" b="0" i="0" baseline="0" dirty="0" smtClean="0"/>
              <a:t>Essentially, we converted the regular ST-DBN into an ST-OODBN by using five conceptual categories of nodes from the original network as a guide.</a:t>
            </a:r>
          </a:p>
          <a:p>
            <a:r>
              <a:rPr lang="en-AU" b="0" i="0" baseline="0" dirty="0" smtClean="0"/>
              <a:t>These 5 categories were:</a:t>
            </a:r>
          </a:p>
          <a:p>
            <a:pPr marL="285750" indent="-285750">
              <a:buAutoNum type="romanLcParenR"/>
            </a:pPr>
            <a:r>
              <a:rPr lang="en-AU" b="0" i="0" baseline="0" dirty="0" smtClean="0"/>
              <a:t>Aspects of willow </a:t>
            </a:r>
            <a:r>
              <a:rPr lang="en-AU" b="1" i="0" baseline="0" dirty="0" smtClean="0"/>
              <a:t>Stage</a:t>
            </a:r>
            <a:r>
              <a:rPr lang="en-AU" b="0" i="0" baseline="0" dirty="0" smtClean="0"/>
              <a:t> (in yellow)</a:t>
            </a:r>
          </a:p>
          <a:p>
            <a:pPr marL="285750" indent="-285750">
              <a:buAutoNum type="romanLcParenR"/>
            </a:pPr>
            <a:r>
              <a:rPr lang="en-AU" dirty="0" smtClean="0"/>
              <a:t>Seed</a:t>
            </a:r>
            <a:r>
              <a:rPr lang="en-AU" baseline="0" dirty="0" smtClean="0"/>
              <a:t> </a:t>
            </a:r>
            <a:r>
              <a:rPr lang="en-AU" b="1" i="1" baseline="0" dirty="0" smtClean="0"/>
              <a:t>germination &amp; survival </a:t>
            </a:r>
            <a:r>
              <a:rPr lang="en-AU" b="1" baseline="0" dirty="0" smtClean="0"/>
              <a:t>Process</a:t>
            </a:r>
            <a:r>
              <a:rPr lang="en-AU" b="0" baseline="0" dirty="0" smtClean="0"/>
              <a:t> factors (in orange)</a:t>
            </a:r>
          </a:p>
          <a:p>
            <a:pPr marL="285750" indent="-285750">
              <a:buAutoNum type="romanLcParenR"/>
            </a:pPr>
            <a:r>
              <a:rPr lang="en-AU" b="1" baseline="0" dirty="0" smtClean="0"/>
              <a:t>Environmental </a:t>
            </a:r>
            <a:r>
              <a:rPr lang="en-AU" b="0" baseline="0" dirty="0" smtClean="0"/>
              <a:t>factors (in green)</a:t>
            </a:r>
          </a:p>
          <a:p>
            <a:pPr marL="285750" indent="-285750">
              <a:buAutoNum type="romanLcParenR"/>
            </a:pPr>
            <a:r>
              <a:rPr lang="en-AU" b="1" baseline="0" dirty="0" smtClean="0"/>
              <a:t>Management actions </a:t>
            </a:r>
            <a:r>
              <a:rPr lang="en-AU" b="0" baseline="0" dirty="0" smtClean="0"/>
              <a:t>(in red) and</a:t>
            </a:r>
          </a:p>
          <a:p>
            <a:pPr marL="285750" indent="-285750">
              <a:buAutoNum type="romanLcParenR"/>
            </a:pPr>
            <a:r>
              <a:rPr lang="en-AU" b="0" baseline="0" dirty="0" smtClean="0"/>
              <a:t>Willow </a:t>
            </a:r>
            <a:r>
              <a:rPr lang="en-AU" b="1" baseline="0" dirty="0" err="1" smtClean="0"/>
              <a:t>StateTransitions</a:t>
            </a:r>
            <a:r>
              <a:rPr lang="en-AU" b="0" baseline="0" dirty="0" smtClean="0"/>
              <a:t> (in blue)</a:t>
            </a:r>
          </a:p>
          <a:p>
            <a:pPr marL="285750" indent="-285750">
              <a:buAutoNum type="romanL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BADB7-ACE1-4E29-8590-080393109532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b="1" dirty="0" smtClean="0"/>
              <a:t>[click] </a:t>
            </a:r>
            <a:r>
              <a:rPr lang="en-AU" b="0" dirty="0" smtClean="0"/>
              <a:t>The</a:t>
            </a:r>
            <a:r>
              <a:rPr lang="en-AU" dirty="0" smtClean="0"/>
              <a:t> total number of seeds produced</a:t>
            </a:r>
            <a:r>
              <a:rPr lang="en-AU" baseline="0" dirty="0" smtClean="0"/>
              <a:t> per hectare is a product of the number of seeds produced per reproductive stem and the total number of reproductive stems per hectare</a:t>
            </a:r>
            <a:r>
              <a:rPr lang="en-US" baseline="0" dirty="0" smtClean="0"/>
              <a:t>.</a:t>
            </a:r>
          </a:p>
          <a:p>
            <a:endParaRPr lang="en-AU" baseline="0" dirty="0" smtClean="0"/>
          </a:p>
          <a:p>
            <a:r>
              <a:rPr lang="en-AU" baseline="0" dirty="0" smtClean="0"/>
              <a:t>And </a:t>
            </a:r>
            <a:r>
              <a:rPr lang="en-AU" b="1" dirty="0" smtClean="0"/>
              <a:t>[click] </a:t>
            </a:r>
            <a:r>
              <a:rPr lang="en-AU" baseline="0" dirty="0" smtClean="0"/>
              <a:t>the number of seeds per stem is the product of</a:t>
            </a:r>
          </a:p>
          <a:p>
            <a:r>
              <a:rPr lang="en-AU" baseline="0" dirty="0" smtClean="0"/>
              <a:t>- the number of inflorescences per stem</a:t>
            </a:r>
          </a:p>
          <a:p>
            <a:pPr>
              <a:buFontTx/>
              <a:buChar char="-"/>
            </a:pPr>
            <a:r>
              <a:rPr lang="en-AU" baseline="0" dirty="0" smtClean="0"/>
              <a:t> the number of fruits per inflorescence and</a:t>
            </a:r>
          </a:p>
          <a:p>
            <a:pPr>
              <a:buFontTx/>
              <a:buChar char="-"/>
            </a:pPr>
            <a:r>
              <a:rPr lang="en-AU" baseline="0" dirty="0" smtClean="0"/>
              <a:t> the number of seeds per fruit</a:t>
            </a:r>
          </a:p>
          <a:p>
            <a:pPr>
              <a:buFontTx/>
              <a:buChar char="-"/>
            </a:pPr>
            <a:endParaRPr lang="en-AU" baseline="0" dirty="0" smtClean="0"/>
          </a:p>
          <a:p>
            <a:pPr>
              <a:buFontTx/>
              <a:buNone/>
            </a:pPr>
            <a:r>
              <a:rPr lang="en-AU" baseline="0" dirty="0" smtClean="0"/>
              <a:t>We represent this in a </a:t>
            </a:r>
            <a:r>
              <a:rPr lang="en-AU" baseline="0" dirty="0" err="1" smtClean="0"/>
              <a:t>subnetwork</a:t>
            </a:r>
            <a:r>
              <a:rPr lang="en-AU" baseline="0" dirty="0" smtClean="0"/>
              <a:t> like this </a:t>
            </a:r>
            <a:r>
              <a:rPr lang="en-AU" b="1" dirty="0" smtClean="0"/>
              <a:t>[click] </a:t>
            </a:r>
            <a:endParaRPr lang="en-AU" b="0" dirty="0" smtClean="0"/>
          </a:p>
          <a:p>
            <a:pPr>
              <a:buFontTx/>
              <a:buNone/>
            </a:pPr>
            <a:endParaRPr lang="en-AU" b="0" dirty="0" smtClean="0"/>
          </a:p>
          <a:p>
            <a:pPr>
              <a:buFontTx/>
              <a:buNone/>
            </a:pPr>
            <a:r>
              <a:rPr lang="en-AU" b="1" i="1" dirty="0" smtClean="0"/>
              <a:t>Cover</a:t>
            </a:r>
            <a:r>
              <a:rPr lang="en-AU" b="0" dirty="0" smtClean="0"/>
              <a:t> is the percentage of a 1 ha cell that is occupied by adult willows and</a:t>
            </a:r>
          </a:p>
          <a:p>
            <a:pPr>
              <a:buFontTx/>
              <a:buNone/>
            </a:pPr>
            <a:r>
              <a:rPr lang="en-AU" b="1" i="1" dirty="0" smtClean="0"/>
              <a:t>Average Canopy</a:t>
            </a:r>
            <a:r>
              <a:rPr lang="en-AU" b="1" i="1" baseline="0" dirty="0" smtClean="0"/>
              <a:t> Area </a:t>
            </a:r>
            <a:r>
              <a:rPr lang="en-AU" b="0" baseline="0" dirty="0" smtClean="0"/>
              <a:t>is a function of </a:t>
            </a:r>
            <a:r>
              <a:rPr lang="en-AU" b="1" i="1" baseline="0" dirty="0" smtClean="0"/>
              <a:t>Rooted Basal Stem Diameter</a:t>
            </a:r>
            <a:r>
              <a:rPr lang="en-AU" b="0" baseline="0" dirty="0" smtClean="0"/>
              <a:t>.</a:t>
            </a:r>
          </a:p>
          <a:p>
            <a:pPr>
              <a:buFontTx/>
              <a:buNone/>
            </a:pPr>
            <a:r>
              <a:rPr lang="en-AU" b="0" baseline="0" dirty="0" smtClean="0"/>
              <a:t>Together these variables provide an estimate of the number of reproductive stems in a cell.</a:t>
            </a:r>
            <a:endParaRPr lang="en-AU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BADB7-ACE1-4E29-8590-080393109532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dirty="0" smtClean="0"/>
              <a:t>Now I’m going to skim</a:t>
            </a:r>
            <a:r>
              <a:rPr lang="en-AU" sz="1800" baseline="0" dirty="0" smtClean="0"/>
              <a:t> through some applications to give you an idea of the potential for Bayesian modelling methods.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aseline="0" dirty="0" smtClean="0"/>
              <a:t>First - environmental management. One common feature – while they have at least some data on different species  - abundance and location – from the past, there is pretty much *no data* we can learn from on what would happen under various human intervention scenarios – we haven’t </a:t>
            </a:r>
            <a:r>
              <a:rPr lang="en-AU" sz="1800" baseline="0" dirty="0" err="1" smtClean="0"/>
              <a:t>damed</a:t>
            </a:r>
            <a:r>
              <a:rPr lang="en-AU" sz="1800" baseline="0" dirty="0" smtClean="0"/>
              <a:t> the Franklin 1000s of times and collected data each time on how that impacts on different parts of the eco system.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aseline="0" dirty="0" smtClean="0"/>
          </a:p>
          <a:p>
            <a:endParaRPr lang="en-AU" sz="1800" dirty="0" smtClean="0"/>
          </a:p>
          <a:p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48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61348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800" dirty="0" smtClean="0"/>
              <a:t>And we’ve applied dynamic BN models to bushfire prevention and suppression….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51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4009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dirty="0" smtClean="0"/>
              <a:t>Let’s take a step back and think about the</a:t>
            </a:r>
            <a:r>
              <a:rPr lang="en-AU" sz="1800" baseline="0" dirty="0" smtClean="0"/>
              <a:t> reasoning and decision making process that we all apply, every day.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baseline="0" dirty="0" smtClean="0"/>
              <a:t>First, we start with a belief in some proposition, whether it is true or not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baseline="0" dirty="0" smtClean="0"/>
              <a:t>A biosecurity example – is an imported mango infested with a particular pest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baseline="0" dirty="0" smtClean="0"/>
              <a:t>Medical – that a particular patient has lung cancer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baseline="0" dirty="0" smtClean="0"/>
              <a:t>Banking – that a loan applicant will pay the loan 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baseline="0" dirty="0" smtClean="0"/>
              <a:t>Retail – that the sales of a product will increase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baseline="0" dirty="0" smtClean="0"/>
              <a:t>People express these beliefs qualitatively – likely, very unlikely, or as a percentage, or with odds, or with probabilities.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800" baseline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baseline="0" dirty="0" smtClean="0"/>
              <a:t>And where do these starting beliefs come from – gut feeling, expert opinion, or be based on data.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52375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800" dirty="0" smtClean="0"/>
              <a:t>We</a:t>
            </a:r>
            <a:r>
              <a:rPr lang="en-AU" sz="1800" baseline="0" dirty="0" smtClean="0"/>
              <a:t> have b</a:t>
            </a:r>
            <a:r>
              <a:rPr lang="en-AU" sz="1800" dirty="0" smtClean="0"/>
              <a:t>uilt</a:t>
            </a:r>
            <a:r>
              <a:rPr lang="en-AU" sz="1800" baseline="0" dirty="0" smtClean="0"/>
              <a:t> </a:t>
            </a:r>
            <a:r>
              <a:rPr lang="en-AU" sz="1800" baseline="0" dirty="0" smtClean="0"/>
              <a:t>an online tool for NSW rural fire service (like the Vic CFA) for household and personal risk assessment – answer questions and show recommendations for the stay and defend, or go.. – hasn’t gone live yet!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52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07516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800" dirty="0" smtClean="0"/>
              <a:t>And looked at using epidemiological data to do 10 year risk</a:t>
            </a:r>
            <a:r>
              <a:rPr lang="en-AU" sz="1800" baseline="0" dirty="0" smtClean="0"/>
              <a:t> assessment for heart disease, embedding in a tool for clinical decision support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54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00033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800" dirty="0" smtClean="0"/>
              <a:t>We’ve worked with the Bur of Met for the past 10 years to build decision support tools for forecasting fog at airports – important</a:t>
            </a:r>
            <a:r>
              <a:rPr lang="en-AU" sz="1800" baseline="0" dirty="0" smtClean="0"/>
              <a:t> for the aviation industry – a fog prediction requires them to carry extra fuel, which is a cost. While a missed fog in the worst case could result in a plane having to divert or land in fog.</a:t>
            </a:r>
          </a:p>
          <a:p>
            <a:endParaRPr lang="en-AU" sz="1800" baseline="0" dirty="0" smtClean="0"/>
          </a:p>
          <a:p>
            <a:r>
              <a:rPr lang="en-AU" sz="1800" baseline="0" dirty="0" smtClean="0"/>
              <a:t>In the first stage, an ARC linkage, we kept the model simple – but it added value and has been used for 8 years now in Melbourne.</a:t>
            </a:r>
          </a:p>
          <a:p>
            <a:endParaRPr lang="en-AU" sz="1800" baseline="0" dirty="0" smtClean="0"/>
          </a:p>
          <a:p>
            <a:r>
              <a:rPr lang="en-AU" sz="1800" baseline="0" dirty="0" smtClean="0"/>
              <a:t>Stage 2, is to extend the system to incorporate explicit time </a:t>
            </a:r>
            <a:r>
              <a:rPr lang="en-AU" sz="1800" baseline="0" dirty="0" err="1" smtClean="0"/>
              <a:t>representaiton</a:t>
            </a:r>
            <a:r>
              <a:rPr lang="en-AU" sz="1800" baseline="0" dirty="0" smtClean="0"/>
              <a:t> and predict a time of onset and clearance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56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28734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My colleagues and I at </a:t>
            </a:r>
            <a:r>
              <a:rPr lang="en-US" sz="1800" dirty="0" err="1"/>
              <a:t>Monash</a:t>
            </a:r>
            <a:r>
              <a:rPr lang="en-US" sz="1800" dirty="0"/>
              <a:t> do research on various aspects of Bayesian networks – data </a:t>
            </a:r>
            <a:r>
              <a:rPr lang="en-US" sz="1800" dirty="0" smtClean="0"/>
              <a:t>mining (using tools</a:t>
            </a:r>
            <a:r>
              <a:rPr lang="en-US" sz="1800" baseline="0" dirty="0" smtClean="0"/>
              <a:t> based on our ML </a:t>
            </a:r>
            <a:r>
              <a:rPr lang="en-US" sz="1800" baseline="0" dirty="0" err="1" smtClean="0"/>
              <a:t>methocs</a:t>
            </a:r>
            <a:r>
              <a:rPr lang="en-US" sz="1800" baseline="0" dirty="0" smtClean="0"/>
              <a:t>)</a:t>
            </a:r>
            <a:r>
              <a:rPr lang="en-US" sz="1800" dirty="0" smtClean="0"/>
              <a:t>, </a:t>
            </a:r>
            <a:r>
              <a:rPr lang="en-US" sz="1800" dirty="0"/>
              <a:t>incorporating expert knowledge, </a:t>
            </a:r>
            <a:r>
              <a:rPr lang="en-US" sz="1800" dirty="0" err="1"/>
              <a:t>etc</a:t>
            </a:r>
            <a:r>
              <a:rPr lang="en-US" sz="1800" dirty="0"/>
              <a:t>, and also how to evaluate the models and embed them in decision support tools</a:t>
            </a:r>
            <a:r>
              <a:rPr lang="en-US" sz="1800" dirty="0" smtClean="0"/>
              <a:t>.</a:t>
            </a:r>
          </a:p>
          <a:p>
            <a:endParaRPr lang="en-US" sz="1800" dirty="0" smtClean="0"/>
          </a:p>
          <a:p>
            <a:r>
              <a:rPr lang="en-US" sz="1800" dirty="0" smtClean="0"/>
              <a:t>We have an active research program looking at issues including scaling</a:t>
            </a:r>
            <a:r>
              <a:rPr lang="en-US" sz="1800" baseline="0" dirty="0" smtClean="0"/>
              <a:t> up, learning when important causal variables aren’t observed, combining data with expert knowledge, and better ways to </a:t>
            </a:r>
            <a:r>
              <a:rPr lang="en-US" sz="1800" baseline="0" dirty="0" err="1" smtClean="0"/>
              <a:t>visualise</a:t>
            </a:r>
            <a:r>
              <a:rPr lang="en-US" sz="1800" baseline="0" dirty="0" smtClean="0"/>
              <a:t> the outputs of our models.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Thank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BFB79-B1EC-496C-A065-CDF731DEEDE2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58</a:t>
            </a:fld>
            <a:endParaRPr lang="en-A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800" dirty="0" smtClean="0"/>
              <a:t>Next,</a:t>
            </a:r>
            <a:r>
              <a:rPr lang="en-AU" sz="1800" baseline="0" dirty="0" smtClean="0"/>
              <a:t> new, relevant, information – or evidence – becomes available.</a:t>
            </a:r>
          </a:p>
          <a:p>
            <a:endParaRPr lang="en-AU" sz="1800" baseline="0" dirty="0" smtClean="0"/>
          </a:p>
          <a:p>
            <a:r>
              <a:rPr lang="en-AU" sz="1800" baseline="0" dirty="0" smtClean="0"/>
              <a:t>For example, that the patient is a smoker and has a cough, or that the loan applicant has previously defaulted on a loan.</a:t>
            </a:r>
          </a:p>
          <a:p>
            <a:endParaRPr lang="en-AU" sz="1800" baseline="0" dirty="0" smtClean="0"/>
          </a:p>
          <a:p>
            <a:r>
              <a:rPr lang="en-AU" sz="1800" baseline="0" dirty="0" smtClean="0"/>
              <a:t>The rational thing to do is to update your beliefs, in the light of the new evidence. But how should this be done?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6036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1800" dirty="0" smtClean="0"/>
              <a:t>We advocate the so-called Bayesian approach.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Some </a:t>
            </a:r>
            <a:r>
              <a:rPr lang="en-US" sz="1800" dirty="0"/>
              <a:t>of you may be familiar with so-called “Bayesian statistics”.</a:t>
            </a:r>
          </a:p>
          <a:p>
            <a:pPr marL="316531" indent="-316531">
              <a:buFont typeface="Arial" pitchFamily="34" charset="0"/>
              <a:buChar char="•"/>
            </a:pPr>
            <a:r>
              <a:rPr lang="en-US" sz="1800" dirty="0"/>
              <a:t>The term comes from the Reverend Thomas Bayes, who a couple of hundred years ago, was interested in probabilities and how to calculate them</a:t>
            </a:r>
            <a:r>
              <a:rPr lang="en-US" sz="1800" dirty="0" smtClean="0"/>
              <a:t>.</a:t>
            </a:r>
          </a:p>
          <a:p>
            <a:pPr marL="316531" indent="-316531">
              <a:buFont typeface="Arial" pitchFamily="34" charset="0"/>
              <a:buChar char="•"/>
            </a:pPr>
            <a:r>
              <a:rPr lang="en-US" sz="1800" dirty="0" smtClean="0"/>
              <a:t>The Bayesian</a:t>
            </a:r>
            <a:r>
              <a:rPr lang="en-US" sz="1800" baseline="0" dirty="0" smtClean="0"/>
              <a:t> approach says that uncertainty should be represented by probabilities, which have a sound mathematical basis</a:t>
            </a:r>
            <a:endParaRPr lang="en-US" sz="1800" dirty="0"/>
          </a:p>
          <a:p>
            <a:pPr marL="316531" indent="-316531">
              <a:buFont typeface="Arial" pitchFamily="34" charset="0"/>
              <a:buChar char="•"/>
            </a:pPr>
            <a:r>
              <a:rPr lang="en-US" sz="1800" dirty="0"/>
              <a:t>Given some </a:t>
            </a:r>
            <a:r>
              <a:rPr lang="en-US" sz="1800" dirty="0" smtClean="0"/>
              <a:t>evidence e, </a:t>
            </a:r>
            <a:r>
              <a:rPr lang="en-US" sz="1800" dirty="0"/>
              <a:t>how should we update our </a:t>
            </a:r>
            <a:r>
              <a:rPr lang="en-US" sz="1800" dirty="0" smtClean="0"/>
              <a:t>beliefs about  hypothesis</a:t>
            </a:r>
            <a:r>
              <a:rPr lang="en-US" sz="1800" baseline="0" dirty="0" smtClean="0"/>
              <a:t> h</a:t>
            </a:r>
            <a:r>
              <a:rPr lang="en-US" sz="1800" dirty="0" smtClean="0"/>
              <a:t>?</a:t>
            </a:r>
          </a:p>
          <a:p>
            <a:pPr marL="316531" indent="-316531">
              <a:buFont typeface="Arial" pitchFamily="34" charset="0"/>
              <a:buChar char="•"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</a:pPr>
            <a:r>
              <a:rPr lang="en-US" sz="1800" dirty="0" smtClean="0"/>
              <a:t>Apologies here – a</a:t>
            </a:r>
            <a:r>
              <a:rPr lang="en-US" sz="1800" baseline="0" dirty="0" smtClean="0"/>
              <a:t> few other speakers included a graph – here is an equation!</a:t>
            </a:r>
          </a:p>
          <a:p>
            <a:pPr marL="0" indent="0">
              <a:buFont typeface="Arial" pitchFamily="34" charset="0"/>
              <a:buNone/>
            </a:pPr>
            <a:endParaRPr lang="en-US" sz="1800" dirty="0"/>
          </a:p>
          <a:p>
            <a:pPr marL="316531" indent="-316531">
              <a:buFont typeface="Arial" pitchFamily="34" charset="0"/>
              <a:buChar char="•"/>
            </a:pPr>
            <a:r>
              <a:rPr lang="en-US" sz="1800" dirty="0" smtClean="0"/>
              <a:t>Bayes’ theorem tells us – </a:t>
            </a:r>
            <a:r>
              <a:rPr lang="en-US" sz="1800" dirty="0"/>
              <a:t>we start off with a belief in a hypothesis H, we get some information (e), we can compute a </a:t>
            </a:r>
            <a:r>
              <a:rPr lang="en-US" sz="1800" dirty="0" smtClean="0"/>
              <a:t>new conditional </a:t>
            </a:r>
            <a:r>
              <a:rPr lang="en-US" sz="1800" dirty="0"/>
              <a:t>probability, </a:t>
            </a:r>
            <a:r>
              <a:rPr lang="en-US" sz="1800" dirty="0" smtClean="0"/>
              <a:t>which becomes our </a:t>
            </a:r>
            <a:r>
              <a:rPr lang="en-US" sz="1800" dirty="0"/>
              <a:t>new belief given that evidence.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84AB5E-C376-46A3-B3E3-FFE4495C9BD9}" type="slidenum">
              <a:rPr lang="en-AU">
                <a:solidFill>
                  <a:prstClr val="black"/>
                </a:solidFill>
              </a:rPr>
              <a:pPr/>
              <a:t>5</a:t>
            </a:fld>
            <a:endParaRPr lang="en-A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800" dirty="0" smtClean="0"/>
              <a:t>To apply Bayes’ theorem, we have to identify the hypothesis,</a:t>
            </a:r>
            <a:r>
              <a:rPr lang="en-AU" sz="1800" baseline="0" dirty="0" smtClean="0"/>
              <a:t> the evidence, know the prior and the likelihoods, then we crank the arithmetic handle and we get</a:t>
            </a:r>
          </a:p>
          <a:p>
            <a:endParaRPr lang="en-AU" sz="1800" baseline="0" dirty="0" smtClean="0"/>
          </a:p>
          <a:p>
            <a:r>
              <a:rPr lang="en-AU" sz="1800" baseline="0" dirty="0" smtClean="0"/>
              <a:t>So, in general, people aren’t good at doing Bayes’ theorem calculations off hand or in their head.</a:t>
            </a:r>
          </a:p>
          <a:p>
            <a:endParaRPr lang="en-AU" sz="1800" baseline="0" dirty="0" smtClean="0"/>
          </a:p>
          <a:p>
            <a:r>
              <a:rPr lang="en-AU" sz="1800" baseline="0" dirty="0" smtClean="0"/>
              <a:t>And this is the simplest problem of the hypothesis being a single proposition – </a:t>
            </a:r>
          </a:p>
          <a:p>
            <a:endParaRPr lang="en-AU" sz="1800" baseline="0" dirty="0" smtClean="0"/>
          </a:p>
          <a:p>
            <a:r>
              <a:rPr lang="en-AU" sz="1800" baseline="0" dirty="0" smtClean="0"/>
              <a:t>How do we scale up to thousands of variables and pieces of evidence??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350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800" dirty="0" smtClean="0"/>
              <a:t>One</a:t>
            </a:r>
            <a:r>
              <a:rPr lang="en-AU" sz="1800" baseline="0" dirty="0" smtClean="0"/>
              <a:t> of the pioneers in Bayesian network technology was Judea Pearl whose work was recognised</a:t>
            </a:r>
          </a:p>
          <a:p>
            <a:r>
              <a:rPr lang="en-AU" sz="1800" baseline="0" dirty="0" smtClean="0"/>
              <a:t>In 2012 by the Turing Award, the Computer Science equivalent of a Nobel prize.</a:t>
            </a:r>
          </a:p>
          <a:p>
            <a:endParaRPr lang="en-AU" sz="1800" baseline="0" dirty="0" smtClean="0"/>
          </a:p>
          <a:p>
            <a:r>
              <a:rPr lang="en-AU" sz="1800" dirty="0" smtClean="0"/>
              <a:t>Many synonyms</a:t>
            </a:r>
          </a:p>
          <a:p>
            <a:pPr lvl="1"/>
            <a:r>
              <a:rPr lang="en-AU" sz="1800" dirty="0" smtClean="0"/>
              <a:t>Bayes nets, Bayesian belief networks, Directed acyclic graphs, </a:t>
            </a:r>
            <a:r>
              <a:rPr lang="en-AU" sz="1800" dirty="0" err="1" smtClean="0"/>
              <a:t>etc</a:t>
            </a:r>
            <a:endParaRPr lang="en-AU" sz="1800" dirty="0" smtClean="0"/>
          </a:p>
          <a:p>
            <a:pPr lvl="1"/>
            <a:endParaRPr lang="en-AU" sz="1800" dirty="0" smtClean="0"/>
          </a:p>
          <a:p>
            <a:r>
              <a:rPr lang="en-AU" sz="1800" dirty="0" smtClean="0"/>
              <a:t>One of many classes of probabilistic graphical model. So, what are Bayesian networks?</a:t>
            </a:r>
          </a:p>
          <a:p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2137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is a ‘toy’ example that we developed for teaching purpose. A</a:t>
            </a:r>
            <a:r>
              <a:rPr lang="en-AU" baseline="0" dirty="0" smtClean="0"/>
              <a:t> tech report giving </a:t>
            </a:r>
            <a:r>
              <a:rPr lang="en-AU" dirty="0" smtClean="0"/>
              <a:t>detailed description</a:t>
            </a:r>
            <a:r>
              <a:rPr lang="en-AU" baseline="0" dirty="0" smtClean="0"/>
              <a:t> of several versions of the network are available at:  http://bayesian-intelligence.com/publications/TR2010_3_NativeFish.pdf (with the networks at: http://bayesian-intelligence.com/publications/NativeFish_BNs.zip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2D81-C1A9-4AB6-9446-C9370F1F8D6A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5719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CPTS are</a:t>
            </a:r>
            <a:r>
              <a:rPr lang="en-AU" baseline="0" dirty="0" smtClean="0"/>
              <a:t> the “parameters” of the model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E7EB3-B39B-4813-824D-67735F1739C8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2296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6505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2103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6238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ducto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-1937" y="0"/>
            <a:ext cx="9145935" cy="6885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23528" y="1565291"/>
            <a:ext cx="8496944" cy="236776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67544" y="1745872"/>
            <a:ext cx="8352928" cy="2043168"/>
          </a:xfrm>
          <a:noFill/>
        </p:spPr>
        <p:txBody>
          <a:bodyPr anchor="t">
            <a:normAutofit/>
          </a:bodyPr>
          <a:lstStyle>
            <a:lvl1pPr marL="0" algn="l">
              <a:spcBef>
                <a:spcPts val="0"/>
              </a:spcBef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LT Std Thin" pitchFamily="34" charset="0"/>
              </a:defRPr>
            </a:lvl1pPr>
          </a:lstStyle>
          <a:p>
            <a:r>
              <a:rPr lang="en-US" dirty="0" smtClean="0"/>
              <a:t>Click to edit title</a:t>
            </a:r>
            <a:endParaRPr lang="en-AU" dirty="0"/>
          </a:p>
        </p:txBody>
      </p:sp>
      <p:sp>
        <p:nvSpPr>
          <p:cNvPr id="8" name="Rectangle 31"/>
          <p:cNvSpPr>
            <a:spLocks noChangeArrowheads="1"/>
          </p:cNvSpPr>
          <p:nvPr userDrawn="1"/>
        </p:nvSpPr>
        <p:spPr bwMode="auto">
          <a:xfrm rot="18900000" flipV="1">
            <a:off x="807865" y="1430837"/>
            <a:ext cx="255658" cy="253792"/>
          </a:xfrm>
          <a:custGeom>
            <a:avLst/>
            <a:gdLst>
              <a:gd name="connsiteX0" fmla="*/ 0 w 255658"/>
              <a:gd name="connsiteY0" fmla="*/ 0 h 253792"/>
              <a:gd name="connsiteX1" fmla="*/ 255658 w 255658"/>
              <a:gd name="connsiteY1" fmla="*/ 0 h 253792"/>
              <a:gd name="connsiteX2" fmla="*/ 255658 w 255658"/>
              <a:gd name="connsiteY2" fmla="*/ 253792 h 253792"/>
              <a:gd name="connsiteX3" fmla="*/ 0 w 255658"/>
              <a:gd name="connsiteY3" fmla="*/ 253792 h 253792"/>
              <a:gd name="connsiteX4" fmla="*/ 0 w 255658"/>
              <a:gd name="connsiteY4" fmla="*/ 0 h 253792"/>
              <a:gd name="connsiteX0" fmla="*/ 0 w 255658"/>
              <a:gd name="connsiteY0" fmla="*/ 0 h 253792"/>
              <a:gd name="connsiteX1" fmla="*/ 255658 w 255658"/>
              <a:gd name="connsiteY1" fmla="*/ 0 h 253792"/>
              <a:gd name="connsiteX2" fmla="*/ 0 w 255658"/>
              <a:gd name="connsiteY2" fmla="*/ 253792 h 253792"/>
              <a:gd name="connsiteX3" fmla="*/ 0 w 255658"/>
              <a:gd name="connsiteY3" fmla="*/ 0 h 25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658" h="253792">
                <a:moveTo>
                  <a:pt x="0" y="0"/>
                </a:moveTo>
                <a:lnTo>
                  <a:pt x="255658" y="0"/>
                </a:lnTo>
                <a:lnTo>
                  <a:pt x="0" y="25379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1400" dirty="0" smtClean="0">
              <a:solidFill>
                <a:srgbClr val="393938"/>
              </a:solidFill>
            </a:endParaRPr>
          </a:p>
        </p:txBody>
      </p:sp>
      <p:sp>
        <p:nvSpPr>
          <p:cNvPr id="9" name="Rectangle 32"/>
          <p:cNvSpPr>
            <a:spLocks noChangeArrowheads="1"/>
          </p:cNvSpPr>
          <p:nvPr userDrawn="1"/>
        </p:nvSpPr>
        <p:spPr bwMode="auto">
          <a:xfrm>
            <a:off x="323528" y="1196752"/>
            <a:ext cx="8496944" cy="368539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  <p:txBody>
          <a:bodyPr wrap="none" lIns="576000" tIns="4680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sz="2400" b="1" i="1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3888432" cy="368539"/>
          </a:xfrm>
        </p:spPr>
        <p:txBody>
          <a:bodyPr anchor="ctr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</a:t>
            </a:r>
            <a:endParaRPr lang="en-AU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323528" y="4077072"/>
            <a:ext cx="6336704" cy="244827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 hasCustomPrompt="1"/>
          </p:nvPr>
        </p:nvSpPr>
        <p:spPr>
          <a:xfrm>
            <a:off x="6660232" y="4077072"/>
            <a:ext cx="2160697" cy="2448272"/>
          </a:xfrm>
        </p:spPr>
        <p:txBody>
          <a:bodyPr>
            <a:normAutofit/>
          </a:bodyPr>
          <a:lstStyle>
            <a:lvl1pPr marL="0" indent="0">
              <a:buNone/>
              <a:defRPr sz="28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AU" dirty="0" smtClean="0"/>
              <a:t>Insert image</a:t>
            </a:r>
            <a:endParaRPr lang="en-AU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466574" y="4225348"/>
            <a:ext cx="3888432" cy="2155980"/>
          </a:xfrm>
        </p:spPr>
        <p:txBody>
          <a:bodyPr>
            <a:normAutofit/>
          </a:bodyPr>
          <a:lstStyle>
            <a:lvl1pPr marL="0" indent="0">
              <a:buFont typeface="Wingdings" pitchFamily="2" charset="2"/>
              <a:buNone/>
              <a:defRPr sz="1800" i="1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" pitchFamily="34" charset="0"/>
              </a:defRPr>
            </a:lvl1pPr>
          </a:lstStyle>
          <a:p>
            <a:pPr lvl="0"/>
            <a:r>
              <a:rPr lang="en-US" dirty="0" smtClean="0"/>
              <a:t>Click to edit description…</a:t>
            </a:r>
            <a:endParaRPr lang="en-AU" dirty="0"/>
          </a:p>
        </p:txBody>
      </p:sp>
      <p:pic>
        <p:nvPicPr>
          <p:cNvPr id="1028" name="Picture 4" descr="C:\Users\tgwillim\Desktop\Untitled-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62" y="476672"/>
            <a:ext cx="4160422" cy="6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gwillim\Desktop\Untitled-4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90085"/>
            <a:ext cx="2160240" cy="31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144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8244408" y="5733256"/>
            <a:ext cx="79208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969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811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674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173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12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1989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351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2357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6963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6686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293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204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E4FBC-AA5B-4C92-BD39-055ED20C34AD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9925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68413"/>
            <a:ext cx="4038600" cy="2352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3488"/>
            <a:ext cx="4038600" cy="2352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51ED2-BB1B-46D4-948D-7E5DD0B37750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674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8596D-C452-4CD2-8B01-CBA8B9DC8B86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268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F9623-B326-4787-AA0F-6B379111E10A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8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CE07F-5053-49FB-9FB2-FB0731498AD9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5755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D1243-19ED-4152-AE75-842A7D9EF396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999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16722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5878C-8C09-456C-AC2C-9D782B28E37D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5130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3797A-3CB4-4F40-99FA-18B51284F922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1555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E41C3-BBEE-4C5D-917D-F7DF2429E9E1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5982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D1C93-B17E-4D01-90FA-A4578202C777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8631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B43D3-4E30-4C26-87B1-8883BC1CBEAB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0451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2E148-6580-46E5-9D14-945970E16A7E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4545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C7D0E-E1F0-4AE9-92A0-EA2D05C3900B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0891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413"/>
            <a:ext cx="4038600" cy="2352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68413"/>
            <a:ext cx="4038600" cy="2352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773488"/>
            <a:ext cx="4038600" cy="2352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3488"/>
            <a:ext cx="4038600" cy="2352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41150-A57F-4363-9645-1A8B9EB154CF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92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2737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3190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718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5936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91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613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56C81-83E0-4996-864A-69A60520ECCA}" type="datetimeFigureOut">
              <a:rPr lang="en-AU" smtClean="0"/>
              <a:t>16/04/2015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7AAF1-DCE5-4CCF-9E38-013278C98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1962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8EDA5-E9FE-4585-AF86-7373DAC9454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29B6D-0457-45C3-9ED7-847720A4FE0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351415" y="5907335"/>
            <a:ext cx="648072" cy="792088"/>
          </a:xfrm>
          <a:prstGeom prst="rect">
            <a:avLst/>
          </a:prstGeom>
          <a:blipFill dpi="0" rotWithShape="1">
            <a:blip r:embed="rId15">
              <a:alphaModFix amt="3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74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4192E4-66BB-4782-9CD9-F9E98AD3A558}" type="slidenum">
              <a:rPr lang="en-AU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06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609600" indent="-6096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53340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371600" indent="-4572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667000" indent="-3810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3124200" indent="-3810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581400" indent="-3810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4038600" indent="-3810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6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0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5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13" Type="http://schemas.openxmlformats.org/officeDocument/2006/relationships/image" Target="../media/image63.jpeg"/><Relationship Id="rId18" Type="http://schemas.openxmlformats.org/officeDocument/2006/relationships/image" Target="../media/image68.jpeg"/><Relationship Id="rId3" Type="http://schemas.openxmlformats.org/officeDocument/2006/relationships/image" Target="../media/image53.jpeg"/><Relationship Id="rId21" Type="http://schemas.openxmlformats.org/officeDocument/2006/relationships/image" Target="../media/image71.jpeg"/><Relationship Id="rId7" Type="http://schemas.openxmlformats.org/officeDocument/2006/relationships/image" Target="../media/image57.jpeg"/><Relationship Id="rId12" Type="http://schemas.openxmlformats.org/officeDocument/2006/relationships/image" Target="../media/image62.jpeg"/><Relationship Id="rId17" Type="http://schemas.openxmlformats.org/officeDocument/2006/relationships/image" Target="../media/image67.jpeg"/><Relationship Id="rId2" Type="http://schemas.openxmlformats.org/officeDocument/2006/relationships/image" Target="../media/image52.png"/><Relationship Id="rId16" Type="http://schemas.openxmlformats.org/officeDocument/2006/relationships/image" Target="../media/image66.jpeg"/><Relationship Id="rId20" Type="http://schemas.openxmlformats.org/officeDocument/2006/relationships/image" Target="../media/image70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24" Type="http://schemas.openxmlformats.org/officeDocument/2006/relationships/image" Target="../media/image74.jpeg"/><Relationship Id="rId5" Type="http://schemas.openxmlformats.org/officeDocument/2006/relationships/image" Target="../media/image55.jpeg"/><Relationship Id="rId15" Type="http://schemas.openxmlformats.org/officeDocument/2006/relationships/image" Target="../media/image65.jpeg"/><Relationship Id="rId23" Type="http://schemas.openxmlformats.org/officeDocument/2006/relationships/image" Target="../media/image73.jpeg"/><Relationship Id="rId10" Type="http://schemas.openxmlformats.org/officeDocument/2006/relationships/image" Target="../media/image60.jpeg"/><Relationship Id="rId19" Type="http://schemas.openxmlformats.org/officeDocument/2006/relationships/image" Target="../media/image69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Relationship Id="rId14" Type="http://schemas.openxmlformats.org/officeDocument/2006/relationships/image" Target="../media/image64.jpeg"/><Relationship Id="rId22" Type="http://schemas.openxmlformats.org/officeDocument/2006/relationships/image" Target="../media/image7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7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tiff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9" Type="http://schemas.openxmlformats.org/officeDocument/2006/relationships/image" Target="../media/image89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3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notesSlide" Target="../notesSlides/notesSlide5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27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image" Target="../media/image90.png"/><Relationship Id="rId7" Type="http://schemas.openxmlformats.org/officeDocument/2006/relationships/image" Target="../media/image92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91.png"/><Relationship Id="rId4" Type="http://schemas.openxmlformats.org/officeDocument/2006/relationships/hyperlink" Target="http://www.washingtonpost.com/wp-dyn/content/article/2009/04/30/AR2009043004501.html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7.xml"/><Relationship Id="rId4" Type="http://schemas.openxmlformats.org/officeDocument/2006/relationships/chart" Target="../charts/char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wmf"/><Relationship Id="rId4" Type="http://schemas.openxmlformats.org/officeDocument/2006/relationships/image" Target="../media/image9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tags" Target="../tags/tag22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2" Type="http://schemas.openxmlformats.org/officeDocument/2006/relationships/tags" Target="../tags/tag11.xml"/><Relationship Id="rId16" Type="http://schemas.openxmlformats.org/officeDocument/2006/relationships/notesSlide" Target="../notesSlides/notesSlide33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5" Type="http://schemas.openxmlformats.org/officeDocument/2006/relationships/tags" Target="../tags/tag14.xml"/><Relationship Id="rId15" Type="http://schemas.openxmlformats.org/officeDocument/2006/relationships/slideLayout" Target="../slideLayouts/slideLayout27.xml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tags" Target="../tags/tag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467544" y="1700808"/>
            <a:ext cx="8064896" cy="20162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AU" sz="2800" dirty="0" smtClean="0"/>
              <a:t>Bayesian decision networks for risk assessment and decision support</a:t>
            </a:r>
            <a:br>
              <a:rPr lang="en-AU" sz="2800" dirty="0" smtClean="0"/>
            </a:br>
            <a:r>
              <a:rPr lang="en-AU" sz="2800" dirty="0" smtClean="0"/>
              <a:t>or</a:t>
            </a:r>
            <a:br>
              <a:rPr lang="en-AU" sz="2800" dirty="0" smtClean="0"/>
            </a:br>
            <a:r>
              <a:rPr lang="en-AU" sz="2800" dirty="0" smtClean="0"/>
              <a:t>How to combine data, evidence, opinion and guesstimates to make decisions</a:t>
            </a:r>
            <a:endParaRPr lang="en-AU" sz="2800" dirty="0"/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Information Technology</a:t>
            </a:r>
            <a:endParaRPr lang="en-AU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466574" y="4437112"/>
            <a:ext cx="4825506" cy="1944216"/>
          </a:xfrm>
        </p:spPr>
        <p:txBody>
          <a:bodyPr>
            <a:normAutofit/>
          </a:bodyPr>
          <a:lstStyle/>
          <a:p>
            <a:r>
              <a:rPr lang="en-AU" sz="2800" b="1" i="0" dirty="0" smtClean="0"/>
              <a:t>Professor Ann Nicholson</a:t>
            </a:r>
          </a:p>
          <a:p>
            <a:r>
              <a:rPr lang="en-AU" sz="2000" i="0" dirty="0" smtClean="0"/>
              <a:t>Faculty of Information Technology</a:t>
            </a:r>
            <a:endParaRPr lang="en-AU" sz="2000" i="0" dirty="0"/>
          </a:p>
          <a:p>
            <a:r>
              <a:rPr lang="en-AU" sz="2000" i="0" dirty="0" smtClean="0"/>
              <a:t>Monash University </a:t>
            </a:r>
          </a:p>
          <a:p>
            <a:r>
              <a:rPr lang="en-AU" sz="2000" i="0" dirty="0" smtClean="0"/>
              <a:t>(Melbourne, Australia)</a:t>
            </a:r>
          </a:p>
        </p:txBody>
      </p:sp>
      <p:pic>
        <p:nvPicPr>
          <p:cNvPr id="14" name="Picture 2" descr="http://s1.gigaimg.com/avaxhome/06/1d/00291d06_medium.jpeg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33" b="1393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34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BN parameters (</a:t>
            </a:r>
            <a:r>
              <a:rPr lang="en-AU" dirty="0" err="1" smtClean="0"/>
              <a:t>quantative</a:t>
            </a:r>
            <a:r>
              <a:rPr lang="en-AU" dirty="0" smtClean="0"/>
              <a:t> aspect)</a:t>
            </a:r>
            <a:endParaRPr lang="en-AU" dirty="0"/>
          </a:p>
        </p:txBody>
      </p:sp>
      <p:pic>
        <p:nvPicPr>
          <p:cNvPr id="4" name="Picture 3" descr="NF_V1_L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836712"/>
            <a:ext cx="5112568" cy="3256896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652120" y="1124744"/>
            <a:ext cx="3384376" cy="5400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200" dirty="0" smtClean="0"/>
              <a:t>A </a:t>
            </a:r>
            <a:r>
              <a:rPr lang="en-US" sz="2200" b="1" dirty="0" smtClean="0"/>
              <a:t>graph</a:t>
            </a:r>
            <a:r>
              <a:rPr lang="en-US" sz="2200" dirty="0" smtClean="0"/>
              <a:t> in which the following holds:</a:t>
            </a:r>
          </a:p>
          <a:p>
            <a:pPr>
              <a:buFont typeface="+mj-lt"/>
              <a:buAutoNum type="arabicPeriod"/>
            </a:pPr>
            <a:r>
              <a:rPr lang="en-US" sz="2200" dirty="0" smtClean="0"/>
              <a:t>A set of random variables = </a:t>
            </a:r>
            <a:r>
              <a:rPr lang="en-US" sz="2200" b="1" dirty="0" smtClean="0"/>
              <a:t>nodes</a:t>
            </a:r>
            <a:r>
              <a:rPr lang="en-US" sz="2200" dirty="0" smtClean="0"/>
              <a:t> in network</a:t>
            </a:r>
          </a:p>
          <a:p>
            <a:pPr>
              <a:buFont typeface="+mj-lt"/>
              <a:buAutoNum type="arabicPeriod"/>
            </a:pPr>
            <a:r>
              <a:rPr lang="en-US" sz="2200" dirty="0" smtClean="0"/>
              <a:t>A set of directed </a:t>
            </a:r>
            <a:r>
              <a:rPr lang="en-US" sz="2200" b="1" dirty="0" smtClean="0"/>
              <a:t>arcs</a:t>
            </a:r>
            <a:r>
              <a:rPr lang="en-US" sz="2200" dirty="0" smtClean="0"/>
              <a:t> connects pairs of </a:t>
            </a:r>
            <a:r>
              <a:rPr lang="en-US" sz="2200" b="1" dirty="0" smtClean="0"/>
              <a:t>nodes</a:t>
            </a:r>
          </a:p>
          <a:p>
            <a:pPr>
              <a:buFont typeface="+mj-lt"/>
              <a:buAutoNum type="arabicPeriod"/>
            </a:pPr>
            <a:r>
              <a:rPr lang="en-US" sz="2200" dirty="0"/>
              <a:t>It is a directed acyclic graph (DAG), i.e. no directed cycles </a:t>
            </a:r>
            <a:endParaRPr lang="en-US" sz="2200" dirty="0" smtClean="0"/>
          </a:p>
          <a:p>
            <a:pPr>
              <a:buFont typeface="+mj-lt"/>
              <a:buAutoNum type="arabicPeriod"/>
            </a:pPr>
            <a:r>
              <a:rPr lang="en-US" sz="2200" dirty="0" smtClean="0"/>
              <a:t>Each </a:t>
            </a:r>
            <a:r>
              <a:rPr lang="en-US" sz="2200" b="1" dirty="0" smtClean="0"/>
              <a:t>node</a:t>
            </a:r>
            <a:r>
              <a:rPr lang="en-US" sz="2200" dirty="0" smtClean="0"/>
              <a:t> has a </a:t>
            </a:r>
            <a:r>
              <a:rPr lang="en-US" sz="2200" b="1" u="sng" dirty="0" smtClean="0"/>
              <a:t>c</a:t>
            </a:r>
            <a:r>
              <a:rPr lang="en-US" sz="2200" b="1" dirty="0" smtClean="0"/>
              <a:t>onditional </a:t>
            </a:r>
            <a:r>
              <a:rPr lang="en-US" sz="2200" b="1" u="sng" dirty="0" smtClean="0"/>
              <a:t>p</a:t>
            </a:r>
            <a:r>
              <a:rPr lang="en-US" sz="2200" b="1" dirty="0" smtClean="0"/>
              <a:t>robability </a:t>
            </a:r>
            <a:r>
              <a:rPr lang="en-US" sz="2200" b="1" u="sng" dirty="0" smtClean="0"/>
              <a:t>t</a:t>
            </a:r>
            <a:r>
              <a:rPr lang="en-US" sz="2200" b="1" dirty="0" smtClean="0"/>
              <a:t>able or </a:t>
            </a:r>
            <a:r>
              <a:rPr lang="en-US" sz="2200" b="1" u="sng" dirty="0" smtClean="0"/>
              <a:t>d</a:t>
            </a:r>
            <a:r>
              <a:rPr lang="en-US" sz="2200" b="1" dirty="0" smtClean="0"/>
              <a:t>istribution (CPT or CPD) </a:t>
            </a:r>
            <a:r>
              <a:rPr lang="en-US" sz="2200" dirty="0" smtClean="0"/>
              <a:t>that quantifies the effects the </a:t>
            </a:r>
            <a:r>
              <a:rPr lang="en-US" sz="2200" b="1" i="1" dirty="0" smtClean="0"/>
              <a:t>parent</a:t>
            </a:r>
            <a:r>
              <a:rPr lang="en-US" sz="2200" dirty="0" smtClean="0"/>
              <a:t> nodes have on the </a:t>
            </a:r>
            <a:r>
              <a:rPr lang="en-US" sz="2200" b="1" i="1" dirty="0" smtClean="0"/>
              <a:t>child</a:t>
            </a:r>
            <a:r>
              <a:rPr lang="en-US" sz="2200" dirty="0" smtClean="0"/>
              <a:t> node</a:t>
            </a:r>
          </a:p>
          <a:p>
            <a:pPr>
              <a:buFont typeface="+mj-lt"/>
              <a:buAutoNum type="arabicPeriod"/>
            </a:pP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479376" y="4509120"/>
            <a:ext cx="3989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28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169" y="4388573"/>
            <a:ext cx="475297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53280" y="5337050"/>
            <a:ext cx="1168449" cy="785736"/>
            <a:chOff x="-53280" y="5337050"/>
            <a:chExt cx="1168449" cy="785736"/>
          </a:xfrm>
        </p:grpSpPr>
        <p:sp>
          <p:nvSpPr>
            <p:cNvPr id="9" name="TextBox 8"/>
            <p:cNvSpPr txBox="1"/>
            <p:nvPr/>
          </p:nvSpPr>
          <p:spPr>
            <a:xfrm>
              <a:off x="-53280" y="5337050"/>
              <a:ext cx="917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>
                  <a:solidFill>
                    <a:srgbClr val="FF0000"/>
                  </a:solidFill>
                </a:rPr>
                <a:t>2 states</a:t>
              </a:r>
              <a:endParaRPr lang="en-AU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528587" y="5839400"/>
              <a:ext cx="536013" cy="2833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549556" y="5573365"/>
              <a:ext cx="565613" cy="26603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379156" y="3692691"/>
            <a:ext cx="1768908" cy="1017404"/>
            <a:chOff x="3379156" y="3692691"/>
            <a:chExt cx="1768908" cy="1017404"/>
          </a:xfrm>
        </p:grpSpPr>
        <p:sp>
          <p:nvSpPr>
            <p:cNvPr id="13" name="TextBox 12"/>
            <p:cNvSpPr txBox="1"/>
            <p:nvPr/>
          </p:nvSpPr>
          <p:spPr>
            <a:xfrm>
              <a:off x="3470157" y="3692691"/>
              <a:ext cx="917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>
                  <a:solidFill>
                    <a:srgbClr val="FF0000"/>
                  </a:solidFill>
                </a:rPr>
                <a:t>3 states</a:t>
              </a:r>
              <a:endParaRPr lang="en-AU" b="1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Straight Arrow Connector 13"/>
            <p:cNvCxnSpPr>
              <a:stCxn id="13" idx="2"/>
            </p:cNvCxnSpPr>
            <p:nvPr/>
          </p:nvCxnSpPr>
          <p:spPr>
            <a:xfrm flipH="1">
              <a:off x="3379156" y="4062023"/>
              <a:ext cx="549557" cy="64807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3" idx="2"/>
            </p:cNvCxnSpPr>
            <p:nvPr/>
          </p:nvCxnSpPr>
          <p:spPr>
            <a:xfrm>
              <a:off x="3928713" y="4062023"/>
              <a:ext cx="170523" cy="64807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928713" y="4062023"/>
              <a:ext cx="1219351" cy="64807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3345469" y="6388823"/>
            <a:ext cx="2910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FF0000"/>
                </a:solidFill>
              </a:rPr>
              <a:t>Each row sums to 1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3528" y="4448485"/>
            <a:ext cx="791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CPT</a:t>
            </a:r>
          </a:p>
        </p:txBody>
      </p:sp>
      <p:sp>
        <p:nvSpPr>
          <p:cNvPr id="3" name="Rectangle 2"/>
          <p:cNvSpPr/>
          <p:nvPr/>
        </p:nvSpPr>
        <p:spPr>
          <a:xfrm>
            <a:off x="107504" y="2276872"/>
            <a:ext cx="3384152" cy="18167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654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next?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sz="2800" dirty="0" smtClean="0"/>
              <a:t>We now have a model!</a:t>
            </a:r>
          </a:p>
          <a:p>
            <a:pPr marL="0" indent="0">
              <a:buNone/>
            </a:pPr>
            <a:endParaRPr lang="en-AU" sz="2800" dirty="0"/>
          </a:p>
          <a:p>
            <a:pPr marL="0" indent="0">
              <a:buNone/>
            </a:pPr>
            <a:r>
              <a:rPr lang="en-AU" sz="2800" dirty="0" smtClean="0"/>
              <a:t>Q. How do we use the model to compute new probabilities?</a:t>
            </a:r>
          </a:p>
          <a:p>
            <a:pPr marL="0" indent="0">
              <a:buNone/>
            </a:pPr>
            <a:endParaRPr lang="en-AU" sz="2800" dirty="0"/>
          </a:p>
          <a:p>
            <a:pPr marL="0" indent="0">
              <a:buNone/>
            </a:pPr>
            <a:r>
              <a:rPr lang="en-AU" sz="2800" dirty="0" smtClean="0"/>
              <a:t>A. we have clever efficient algorithms that do lots of applications of Bayes’ theorem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196512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AU" sz="3200" dirty="0" smtClean="0"/>
              <a:t>Reasoning with Bayesian networks</a:t>
            </a:r>
            <a:endParaRPr lang="en-AU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dirty="0"/>
              <a:t>Evidence: observation of specific state </a:t>
            </a:r>
          </a:p>
          <a:p>
            <a:pPr marL="0" indent="0">
              <a:buNone/>
            </a:pPr>
            <a:r>
              <a:rPr lang="en-AU" dirty="0" smtClean="0"/>
              <a:t>Task: given some </a:t>
            </a:r>
            <a:r>
              <a:rPr lang="en-AU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evidence</a:t>
            </a:r>
            <a:r>
              <a:rPr lang="en-AU" dirty="0" smtClean="0"/>
              <a:t>, what are the new posterior probabilities </a:t>
            </a:r>
            <a:r>
              <a:rPr lang="en-US" altLang="en-US" dirty="0"/>
              <a:t>for </a:t>
            </a:r>
            <a:r>
              <a:rPr lang="en-US" altLang="en-US" dirty="0">
                <a:solidFill>
                  <a:srgbClr val="FF0000"/>
                </a:solidFill>
              </a:rPr>
              <a:t>query</a:t>
            </a:r>
            <a:r>
              <a:rPr lang="en-US" altLang="en-US" dirty="0"/>
              <a:t> node(s) </a:t>
            </a:r>
            <a:r>
              <a:rPr lang="en-AU" dirty="0" smtClean="0"/>
              <a:t>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40475" y="3202009"/>
            <a:ext cx="1676400" cy="2284413"/>
            <a:chOff x="4540475" y="2852937"/>
            <a:chExt cx="1676400" cy="2284413"/>
          </a:xfrm>
        </p:grpSpPr>
        <p:grpSp>
          <p:nvGrpSpPr>
            <p:cNvPr id="8" name="Group 87"/>
            <p:cNvGrpSpPr>
              <a:grpSpLocks/>
            </p:cNvGrpSpPr>
            <p:nvPr/>
          </p:nvGrpSpPr>
          <p:grpSpPr bwMode="auto">
            <a:xfrm>
              <a:off x="4540475" y="2852937"/>
              <a:ext cx="1676400" cy="2284413"/>
              <a:chOff x="2976" y="2256"/>
              <a:chExt cx="1056" cy="1439"/>
            </a:xfrm>
          </p:grpSpPr>
          <p:sp>
            <p:nvSpPr>
              <p:cNvPr id="10" name="Text Box 61"/>
              <p:cNvSpPr txBox="1">
                <a:spLocks noChangeArrowheads="1"/>
              </p:cNvSpPr>
              <p:nvPr/>
            </p:nvSpPr>
            <p:spPr bwMode="auto">
              <a:xfrm>
                <a:off x="3115" y="3249"/>
                <a:ext cx="836" cy="4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2000" dirty="0" err="1"/>
                  <a:t>Intercausal</a:t>
                </a:r>
                <a:endParaRPr lang="en-US" altLang="en-US" sz="2000" dirty="0"/>
              </a:p>
              <a:p>
                <a:r>
                  <a:rPr lang="en-US" altLang="en-US" sz="2000" dirty="0"/>
                  <a:t> </a:t>
                </a:r>
                <a:r>
                  <a:rPr lang="en-US" altLang="en-US" sz="2000" dirty="0" smtClean="0"/>
                  <a:t>reasoning</a:t>
                </a:r>
                <a:endParaRPr lang="en-US" altLang="en-US" sz="2000" dirty="0"/>
              </a:p>
            </p:txBody>
          </p:sp>
          <p:grpSp>
            <p:nvGrpSpPr>
              <p:cNvPr id="11" name="Group 83"/>
              <p:cNvGrpSpPr>
                <a:grpSpLocks/>
              </p:cNvGrpSpPr>
              <p:nvPr/>
            </p:nvGrpSpPr>
            <p:grpSpPr bwMode="auto">
              <a:xfrm>
                <a:off x="2976" y="2256"/>
                <a:ext cx="1056" cy="960"/>
                <a:chOff x="2976" y="2256"/>
                <a:chExt cx="1056" cy="960"/>
              </a:xfrm>
            </p:grpSpPr>
            <p:sp>
              <p:nvSpPr>
                <p:cNvPr id="12" name="Oval 64"/>
                <p:cNvSpPr>
                  <a:spLocks noChangeArrowheads="1"/>
                </p:cNvSpPr>
                <p:nvPr/>
              </p:nvSpPr>
              <p:spPr bwMode="auto">
                <a:xfrm>
                  <a:off x="3360" y="2928"/>
                  <a:ext cx="288" cy="288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altLang="en-US" sz="2400" dirty="0">
                    <a:latin typeface="Times" pitchFamily="18" charset="0"/>
                  </a:endParaRPr>
                </a:p>
              </p:txBody>
            </p:sp>
            <p:sp>
              <p:nvSpPr>
                <p:cNvPr id="13" name="Oval 66"/>
                <p:cNvSpPr>
                  <a:spLocks noChangeArrowheads="1"/>
                </p:cNvSpPr>
                <p:nvPr/>
              </p:nvSpPr>
              <p:spPr bwMode="auto">
                <a:xfrm>
                  <a:off x="2976" y="2256"/>
                  <a:ext cx="288" cy="28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altLang="en-US" sz="2000">
                      <a:solidFill>
                        <a:srgbClr val="000000"/>
                      </a:solidFill>
                      <a:latin typeface="Times" pitchFamily="18" charset="0"/>
                    </a:rPr>
                    <a:t>Flu</a:t>
                  </a:r>
                  <a:endParaRPr lang="en-US" altLang="en-US" sz="2400">
                    <a:latin typeface="Times" pitchFamily="18" charset="0"/>
                  </a:endParaRPr>
                </a:p>
              </p:txBody>
            </p:sp>
            <p:sp>
              <p:nvSpPr>
                <p:cNvPr id="14" name="Oval 67"/>
                <p:cNvSpPr>
                  <a:spLocks noChangeArrowheads="1"/>
                </p:cNvSpPr>
                <p:nvPr/>
              </p:nvSpPr>
              <p:spPr bwMode="auto">
                <a:xfrm>
                  <a:off x="3744" y="2256"/>
                  <a:ext cx="288" cy="28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altLang="en-US" sz="2400" dirty="0">
                    <a:latin typeface="Times" pitchFamily="18" charset="0"/>
                  </a:endParaRPr>
                </a:p>
              </p:txBody>
            </p:sp>
            <p:sp>
              <p:nvSpPr>
                <p:cNvPr id="15" name="Line 68"/>
                <p:cNvSpPr>
                  <a:spLocks noChangeShapeType="1"/>
                </p:cNvSpPr>
                <p:nvPr/>
              </p:nvSpPr>
              <p:spPr bwMode="auto">
                <a:xfrm>
                  <a:off x="3216" y="2544"/>
                  <a:ext cx="240" cy="3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6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3600" y="2496"/>
                  <a:ext cx="192" cy="4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</p:grpSp>
        <p:sp>
          <p:nvSpPr>
            <p:cNvPr id="9" name="Oval 70"/>
            <p:cNvSpPr>
              <a:spLocks noChangeArrowheads="1"/>
            </p:cNvSpPr>
            <p:nvPr/>
          </p:nvSpPr>
          <p:spPr bwMode="auto">
            <a:xfrm>
              <a:off x="4540475" y="2852937"/>
              <a:ext cx="457200" cy="45720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 dirty="0">
                <a:latin typeface="Times" pitchFamily="18" charset="0"/>
              </a:endParaRPr>
            </a:p>
          </p:txBody>
        </p:sp>
      </p:grpSp>
      <p:grpSp>
        <p:nvGrpSpPr>
          <p:cNvPr id="17" name="Group 89"/>
          <p:cNvGrpSpPr>
            <a:grpSpLocks/>
          </p:cNvGrpSpPr>
          <p:nvPr/>
        </p:nvGrpSpPr>
        <p:grpSpPr bwMode="auto">
          <a:xfrm>
            <a:off x="6680434" y="3202010"/>
            <a:ext cx="1995490" cy="3027363"/>
            <a:chOff x="4324" y="2256"/>
            <a:chExt cx="1257" cy="1907"/>
          </a:xfrm>
        </p:grpSpPr>
        <p:grpSp>
          <p:nvGrpSpPr>
            <p:cNvPr id="18" name="Group 88"/>
            <p:cNvGrpSpPr>
              <a:grpSpLocks/>
            </p:cNvGrpSpPr>
            <p:nvPr/>
          </p:nvGrpSpPr>
          <p:grpSpPr bwMode="auto">
            <a:xfrm>
              <a:off x="4324" y="2256"/>
              <a:ext cx="1257" cy="1907"/>
              <a:chOff x="4324" y="2256"/>
              <a:chExt cx="1257" cy="1907"/>
            </a:xfrm>
          </p:grpSpPr>
          <p:grpSp>
            <p:nvGrpSpPr>
              <p:cNvPr id="20" name="Group 84"/>
              <p:cNvGrpSpPr>
                <a:grpSpLocks/>
              </p:cNvGrpSpPr>
              <p:nvPr/>
            </p:nvGrpSpPr>
            <p:grpSpPr bwMode="auto">
              <a:xfrm>
                <a:off x="4324" y="2256"/>
                <a:ext cx="1257" cy="1907"/>
                <a:chOff x="4324" y="2256"/>
                <a:chExt cx="1257" cy="1907"/>
              </a:xfrm>
            </p:grpSpPr>
            <p:sp>
              <p:nvSpPr>
                <p:cNvPr id="22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4324" y="3911"/>
                  <a:ext cx="1257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2000" dirty="0" smtClean="0"/>
                    <a:t>Mixed reasoning</a:t>
                  </a:r>
                  <a:endParaRPr lang="en-US" altLang="en-US" sz="2000" dirty="0"/>
                </a:p>
              </p:txBody>
            </p:sp>
            <p:sp>
              <p:nvSpPr>
                <p:cNvPr id="23" name="Oval 72"/>
                <p:cNvSpPr>
                  <a:spLocks noChangeArrowheads="1"/>
                </p:cNvSpPr>
                <p:nvPr/>
              </p:nvSpPr>
              <p:spPr bwMode="auto">
                <a:xfrm>
                  <a:off x="4752" y="3552"/>
                  <a:ext cx="288" cy="288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altLang="en-US" sz="2400" dirty="0">
                    <a:solidFill>
                      <a:srgbClr val="000000"/>
                    </a:solidFill>
                    <a:latin typeface="Times" pitchFamily="18" charset="0"/>
                  </a:endParaRPr>
                </a:p>
              </p:txBody>
            </p:sp>
            <p:sp>
              <p:nvSpPr>
                <p:cNvPr id="24" name="Oval 73"/>
                <p:cNvSpPr>
                  <a:spLocks noChangeArrowheads="1"/>
                </p:cNvSpPr>
                <p:nvPr/>
              </p:nvSpPr>
              <p:spPr bwMode="auto">
                <a:xfrm>
                  <a:off x="4752" y="2256"/>
                  <a:ext cx="288" cy="288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altLang="en-US" sz="2400" dirty="0">
                    <a:latin typeface="Times" pitchFamily="18" charset="0"/>
                  </a:endParaRPr>
                </a:p>
              </p:txBody>
            </p:sp>
            <p:sp>
              <p:nvSpPr>
                <p:cNvPr id="25" name="Line 74"/>
                <p:cNvSpPr>
                  <a:spLocks noChangeShapeType="1"/>
                </p:cNvSpPr>
                <p:nvPr/>
              </p:nvSpPr>
              <p:spPr bwMode="auto">
                <a:xfrm>
                  <a:off x="4896" y="2544"/>
                  <a:ext cx="0" cy="3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26" name="Line 75"/>
                <p:cNvSpPr>
                  <a:spLocks noChangeShapeType="1"/>
                </p:cNvSpPr>
                <p:nvPr/>
              </p:nvSpPr>
              <p:spPr bwMode="auto">
                <a:xfrm>
                  <a:off x="4896" y="3216"/>
                  <a:ext cx="0" cy="33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27" name="Oval 77"/>
                <p:cNvSpPr>
                  <a:spLocks noChangeArrowheads="1"/>
                </p:cNvSpPr>
                <p:nvPr/>
              </p:nvSpPr>
              <p:spPr bwMode="auto">
                <a:xfrm>
                  <a:off x="4752" y="2928"/>
                  <a:ext cx="288" cy="28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AU" altLang="en-US" sz="2400">
                    <a:latin typeface="Times" pitchFamily="18" charset="0"/>
                  </a:endParaRPr>
                </a:p>
              </p:txBody>
            </p:sp>
            <p:sp>
              <p:nvSpPr>
                <p:cNvPr id="28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4752" y="2937"/>
                  <a:ext cx="116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" name="Line 79"/>
              <p:cNvSpPr>
                <a:spLocks noChangeShapeType="1"/>
              </p:cNvSpPr>
              <p:nvPr/>
            </p:nvSpPr>
            <p:spPr bwMode="auto">
              <a:xfrm flipV="1">
                <a:off x="4608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19" name="Line 80"/>
            <p:cNvSpPr>
              <a:spLocks noChangeShapeType="1"/>
            </p:cNvSpPr>
            <p:nvPr/>
          </p:nvSpPr>
          <p:spPr bwMode="auto">
            <a:xfrm>
              <a:off x="4608" y="2496"/>
              <a:ext cx="0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55576" y="3202009"/>
            <a:ext cx="1632432" cy="2990910"/>
            <a:chOff x="755576" y="2852937"/>
            <a:chExt cx="1632432" cy="2990910"/>
          </a:xfrm>
        </p:grpSpPr>
        <p:sp>
          <p:nvSpPr>
            <p:cNvPr id="30" name="Oval 41"/>
            <p:cNvSpPr>
              <a:spLocks noChangeArrowheads="1"/>
            </p:cNvSpPr>
            <p:nvPr/>
          </p:nvSpPr>
          <p:spPr bwMode="auto">
            <a:xfrm>
              <a:off x="1492475" y="4910337"/>
              <a:ext cx="457200" cy="45720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 dirty="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1" name="Oval 42"/>
            <p:cNvSpPr>
              <a:spLocks noChangeArrowheads="1"/>
            </p:cNvSpPr>
            <p:nvPr/>
          </p:nvSpPr>
          <p:spPr bwMode="auto">
            <a:xfrm>
              <a:off x="1492475" y="3919737"/>
              <a:ext cx="457200" cy="457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altLang="en-US" sz="2400" dirty="0">
                <a:latin typeface="Times" pitchFamily="18" charset="0"/>
              </a:endParaRPr>
            </a:p>
          </p:txBody>
        </p:sp>
        <p:sp>
          <p:nvSpPr>
            <p:cNvPr id="32" name="Oval 43"/>
            <p:cNvSpPr>
              <a:spLocks noChangeArrowheads="1"/>
            </p:cNvSpPr>
            <p:nvPr/>
          </p:nvSpPr>
          <p:spPr bwMode="auto">
            <a:xfrm>
              <a:off x="1492475" y="2852937"/>
              <a:ext cx="457200" cy="4572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 dirty="0">
                <a:latin typeface="Times" pitchFamily="18" charset="0"/>
              </a:endParaRPr>
            </a:p>
          </p:txBody>
        </p:sp>
        <p:sp>
          <p:nvSpPr>
            <p:cNvPr id="33" name="Line 44"/>
            <p:cNvSpPr>
              <a:spLocks noChangeShapeType="1"/>
            </p:cNvSpPr>
            <p:nvPr/>
          </p:nvSpPr>
          <p:spPr bwMode="auto">
            <a:xfrm>
              <a:off x="1721075" y="3310137"/>
              <a:ext cx="0" cy="609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4" name="Line 45"/>
            <p:cNvSpPr>
              <a:spLocks noChangeShapeType="1"/>
            </p:cNvSpPr>
            <p:nvPr/>
          </p:nvSpPr>
          <p:spPr bwMode="auto">
            <a:xfrm>
              <a:off x="1721075" y="4376937"/>
              <a:ext cx="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5" name="Text Box 47"/>
            <p:cNvSpPr txBox="1">
              <a:spLocks noChangeArrowheads="1"/>
            </p:cNvSpPr>
            <p:nvPr/>
          </p:nvSpPr>
          <p:spPr bwMode="auto">
            <a:xfrm>
              <a:off x="1492475" y="3995937"/>
              <a:ext cx="184150" cy="36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36" name="Text Box 49"/>
            <p:cNvSpPr txBox="1">
              <a:spLocks noChangeArrowheads="1"/>
            </p:cNvSpPr>
            <p:nvPr/>
          </p:nvSpPr>
          <p:spPr bwMode="auto">
            <a:xfrm>
              <a:off x="1212686" y="5443737"/>
              <a:ext cx="117532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 dirty="0" smtClean="0"/>
                <a:t>Diagnosis</a:t>
              </a:r>
              <a:endParaRPr lang="en-US" altLang="en-US" sz="2000" dirty="0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V="1">
              <a:off x="1111475" y="3493741"/>
              <a:ext cx="0" cy="12950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8" name="Text Box 49"/>
            <p:cNvSpPr txBox="1">
              <a:spLocks noChangeArrowheads="1"/>
            </p:cNvSpPr>
            <p:nvPr/>
          </p:nvSpPr>
          <p:spPr bwMode="auto">
            <a:xfrm>
              <a:off x="793044" y="4769606"/>
              <a:ext cx="71179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i="1" dirty="0" smtClean="0"/>
                <a:t>Effect</a:t>
              </a:r>
              <a:endParaRPr lang="en-US" altLang="en-US" dirty="0"/>
            </a:p>
          </p:txBody>
        </p:sp>
        <p:sp>
          <p:nvSpPr>
            <p:cNvPr id="39" name="Text Box 49"/>
            <p:cNvSpPr txBox="1">
              <a:spLocks noChangeArrowheads="1"/>
            </p:cNvSpPr>
            <p:nvPr/>
          </p:nvSpPr>
          <p:spPr bwMode="auto">
            <a:xfrm>
              <a:off x="755576" y="3069506"/>
              <a:ext cx="74251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i="1" dirty="0" smtClean="0"/>
                <a:t>Cause</a:t>
              </a:r>
              <a:endParaRPr lang="en-US" alt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781964" y="3202011"/>
            <a:ext cx="1256861" cy="3035301"/>
            <a:chOff x="2781964" y="2852939"/>
            <a:chExt cx="1256861" cy="3035301"/>
          </a:xfrm>
        </p:grpSpPr>
        <p:grpSp>
          <p:nvGrpSpPr>
            <p:cNvPr id="41" name="Group 91"/>
            <p:cNvGrpSpPr>
              <a:grpSpLocks/>
            </p:cNvGrpSpPr>
            <p:nvPr/>
          </p:nvGrpSpPr>
          <p:grpSpPr bwMode="auto">
            <a:xfrm>
              <a:off x="2787875" y="2852939"/>
              <a:ext cx="1250950" cy="3035301"/>
              <a:chOff x="1872" y="2256"/>
              <a:chExt cx="788" cy="1912"/>
            </a:xfrm>
          </p:grpSpPr>
          <p:sp>
            <p:nvSpPr>
              <p:cNvPr id="45" name="Oval 52"/>
              <p:cNvSpPr>
                <a:spLocks noChangeArrowheads="1"/>
              </p:cNvSpPr>
              <p:nvPr/>
            </p:nvSpPr>
            <p:spPr bwMode="auto">
              <a:xfrm>
                <a:off x="2336" y="3566"/>
                <a:ext cx="288" cy="2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 dirty="0">
                  <a:solidFill>
                    <a:srgbClr val="000000"/>
                  </a:solidFill>
                  <a:latin typeface="Times" pitchFamily="18" charset="0"/>
                </a:endParaRPr>
              </a:p>
            </p:txBody>
          </p:sp>
          <p:sp>
            <p:nvSpPr>
              <p:cNvPr id="46" name="Oval 54"/>
              <p:cNvSpPr>
                <a:spLocks noChangeArrowheads="1"/>
              </p:cNvSpPr>
              <p:nvPr/>
            </p:nvSpPr>
            <p:spPr bwMode="auto">
              <a:xfrm>
                <a:off x="2352" y="2256"/>
                <a:ext cx="288" cy="288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 dirty="0">
                  <a:latin typeface="Times" pitchFamily="18" charset="0"/>
                </a:endParaRPr>
              </a:p>
            </p:txBody>
          </p:sp>
          <p:sp>
            <p:nvSpPr>
              <p:cNvPr id="47" name="Line 55"/>
              <p:cNvSpPr>
                <a:spLocks noChangeShapeType="1"/>
              </p:cNvSpPr>
              <p:nvPr/>
            </p:nvSpPr>
            <p:spPr bwMode="auto">
              <a:xfrm>
                <a:off x="2496" y="2544"/>
                <a:ext cx="0" cy="38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8" name="Line 56"/>
              <p:cNvSpPr>
                <a:spLocks noChangeShapeType="1"/>
              </p:cNvSpPr>
              <p:nvPr/>
            </p:nvSpPr>
            <p:spPr bwMode="auto">
              <a:xfrm>
                <a:off x="2496" y="3216"/>
                <a:ext cx="0" cy="3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9" name="Oval 53"/>
              <p:cNvSpPr>
                <a:spLocks noChangeArrowheads="1"/>
              </p:cNvSpPr>
              <p:nvPr/>
            </p:nvSpPr>
            <p:spPr bwMode="auto">
              <a:xfrm>
                <a:off x="2352" y="2928"/>
                <a:ext cx="288" cy="28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AU" altLang="en-US" sz="2400">
                  <a:latin typeface="Times" pitchFamily="18" charset="0"/>
                </a:endParaRPr>
              </a:p>
            </p:txBody>
          </p:sp>
          <p:sp>
            <p:nvSpPr>
              <p:cNvPr id="50" name="Text Box 57"/>
              <p:cNvSpPr txBox="1">
                <a:spLocks noChangeArrowheads="1"/>
              </p:cNvSpPr>
              <p:nvPr/>
            </p:nvSpPr>
            <p:spPr bwMode="auto">
              <a:xfrm>
                <a:off x="2336" y="2972"/>
                <a:ext cx="11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Text Box 58"/>
              <p:cNvSpPr txBox="1">
                <a:spLocks noChangeArrowheads="1"/>
              </p:cNvSpPr>
              <p:nvPr/>
            </p:nvSpPr>
            <p:spPr bwMode="auto">
              <a:xfrm>
                <a:off x="1872" y="3916"/>
                <a:ext cx="788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2000" dirty="0" smtClean="0"/>
                  <a:t>Prediction</a:t>
                </a:r>
                <a:endParaRPr lang="en-US" altLang="en-US" dirty="0"/>
              </a:p>
            </p:txBody>
          </p:sp>
        </p:grpSp>
        <p:sp>
          <p:nvSpPr>
            <p:cNvPr id="42" name="Line 60"/>
            <p:cNvSpPr>
              <a:spLocks noChangeShapeType="1"/>
            </p:cNvSpPr>
            <p:nvPr/>
          </p:nvSpPr>
          <p:spPr bwMode="auto">
            <a:xfrm flipV="1">
              <a:off x="3245075" y="3493741"/>
              <a:ext cx="0" cy="12950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3" name="Text Box 49"/>
            <p:cNvSpPr txBox="1">
              <a:spLocks noChangeArrowheads="1"/>
            </p:cNvSpPr>
            <p:nvPr/>
          </p:nvSpPr>
          <p:spPr bwMode="auto">
            <a:xfrm>
              <a:off x="2812181" y="4716761"/>
              <a:ext cx="71179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i="1" dirty="0" smtClean="0"/>
                <a:t>Effect</a:t>
              </a:r>
              <a:endParaRPr lang="en-US" altLang="en-US" dirty="0"/>
            </a:p>
          </p:txBody>
        </p:sp>
        <p:sp>
          <p:nvSpPr>
            <p:cNvPr id="44" name="Text Box 49"/>
            <p:cNvSpPr txBox="1">
              <a:spLocks noChangeArrowheads="1"/>
            </p:cNvSpPr>
            <p:nvPr/>
          </p:nvSpPr>
          <p:spPr bwMode="auto">
            <a:xfrm>
              <a:off x="2781964" y="3060577"/>
              <a:ext cx="74251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i="1" dirty="0" smtClean="0"/>
                <a:t>Cause</a:t>
              </a:r>
              <a:endParaRPr lang="en-US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8348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 algn="ctr">
              <a:buNone/>
            </a:pPr>
            <a:r>
              <a:rPr lang="en-AU" dirty="0" smtClean="0"/>
              <a:t>Demo – Native Fish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2245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Before you know anything (no evidence) </a:t>
            </a:r>
          </a:p>
        </p:txBody>
      </p:sp>
      <p:pic>
        <p:nvPicPr>
          <p:cNvPr id="10243" name="Content Placeholder 3" descr="NF_V1_Sa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422400"/>
            <a:ext cx="7489825" cy="4310063"/>
          </a:xfrm>
        </p:spPr>
      </p:pic>
    </p:spTree>
    <p:extLst>
      <p:ext uri="{BB962C8B-B14F-4D97-AF65-F5344CB8AC3E}">
        <p14:creationId xmlns:p14="http://schemas.microsoft.com/office/powerpoint/2010/main" val="154291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3287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Predictive reasoning (cause to effect</a:t>
            </a:r>
            <a:r>
              <a:rPr lang="en-US" altLang="en-US" dirty="0" smtClean="0"/>
              <a:t>): Case 1</a:t>
            </a:r>
            <a:br>
              <a:rPr lang="en-US" altLang="en-US" dirty="0" smtClean="0"/>
            </a:br>
            <a:r>
              <a:rPr lang="en-US" altLang="en-US" dirty="0" smtClean="0"/>
              <a:t>“What if?”</a:t>
            </a:r>
            <a:endParaRPr lang="en-US" altLang="en-US" dirty="0" smtClean="0"/>
          </a:p>
        </p:txBody>
      </p:sp>
      <p:pic>
        <p:nvPicPr>
          <p:cNvPr id="11267" name="Content Placeholder 3" descr="NF_V1_Sd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825625"/>
            <a:ext cx="7416800" cy="4267200"/>
          </a:xfrm>
        </p:spPr>
      </p:pic>
      <p:sp>
        <p:nvSpPr>
          <p:cNvPr id="4" name="Down Arrow 3"/>
          <p:cNvSpPr/>
          <p:nvPr/>
        </p:nvSpPr>
        <p:spPr>
          <a:xfrm>
            <a:off x="8101013" y="1700213"/>
            <a:ext cx="503237" cy="37449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4500563" y="4941888"/>
            <a:ext cx="12747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FF0000"/>
                </a:solidFill>
              </a:rPr>
              <a:t>Effects</a:t>
            </a: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3121025" y="1177925"/>
            <a:ext cx="14033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FF0000"/>
                </a:solidFill>
              </a:rPr>
              <a:t>Causes</a:t>
            </a:r>
          </a:p>
        </p:txBody>
      </p:sp>
    </p:spTree>
    <p:extLst>
      <p:ext uri="{BB962C8B-B14F-4D97-AF65-F5344CB8AC3E}">
        <p14:creationId xmlns:p14="http://schemas.microsoft.com/office/powerpoint/2010/main" val="123965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Predictive reasoning (cause to </a:t>
            </a:r>
            <a:r>
              <a:rPr lang="en-US" altLang="en-US" dirty="0" smtClean="0"/>
              <a:t>effect): Case 2</a:t>
            </a:r>
            <a:endParaRPr lang="en-US" altLang="en-US" dirty="0" smtClean="0"/>
          </a:p>
        </p:txBody>
      </p:sp>
      <p:pic>
        <p:nvPicPr>
          <p:cNvPr id="12291" name="Content Placeholder 3" descr="NF_V1_Se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557338"/>
            <a:ext cx="7396163" cy="4248150"/>
          </a:xfrm>
        </p:spPr>
      </p:pic>
      <p:sp>
        <p:nvSpPr>
          <p:cNvPr id="5" name="Down Arrow 4"/>
          <p:cNvSpPr/>
          <p:nvPr/>
        </p:nvSpPr>
        <p:spPr>
          <a:xfrm>
            <a:off x="8101013" y="1700213"/>
            <a:ext cx="503237" cy="37449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4500563" y="4941888"/>
            <a:ext cx="12747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FF0000"/>
                </a:solidFill>
              </a:rPr>
              <a:t>Effects</a:t>
            </a:r>
          </a:p>
        </p:txBody>
      </p:sp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3276600" y="954088"/>
            <a:ext cx="1403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FF0000"/>
                </a:solidFill>
              </a:rPr>
              <a:t>Causes</a:t>
            </a:r>
          </a:p>
        </p:txBody>
      </p:sp>
    </p:spTree>
    <p:extLst>
      <p:ext uri="{BB962C8B-B14F-4D97-AF65-F5344CB8AC3E}">
        <p14:creationId xmlns:p14="http://schemas.microsoft.com/office/powerpoint/2010/main" val="212244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Predictive reasoning (cause to effect</a:t>
            </a:r>
            <a:r>
              <a:rPr lang="en-US" altLang="en-US" dirty="0" smtClean="0"/>
              <a:t>): Case 3</a:t>
            </a:r>
            <a:endParaRPr lang="en-US" altLang="en-US" dirty="0" smtClean="0"/>
          </a:p>
        </p:txBody>
      </p:sp>
      <p:pic>
        <p:nvPicPr>
          <p:cNvPr id="13315" name="Content Placeholder 3" descr="NF_V1_Sf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600" y="1700213"/>
            <a:ext cx="7497763" cy="4321175"/>
          </a:xfrm>
        </p:spPr>
      </p:pic>
      <p:sp>
        <p:nvSpPr>
          <p:cNvPr id="4" name="Down Arrow 3"/>
          <p:cNvSpPr/>
          <p:nvPr/>
        </p:nvSpPr>
        <p:spPr>
          <a:xfrm>
            <a:off x="8101013" y="1700213"/>
            <a:ext cx="503237" cy="37449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4500563" y="4941888"/>
            <a:ext cx="12747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FF0000"/>
                </a:solidFill>
              </a:rPr>
              <a:t>Effects</a:t>
            </a:r>
          </a:p>
        </p:txBody>
      </p:sp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3073400" y="1177925"/>
            <a:ext cx="14049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FF0000"/>
                </a:solidFill>
              </a:rPr>
              <a:t>Causes</a:t>
            </a:r>
          </a:p>
        </p:txBody>
      </p:sp>
    </p:spTree>
    <p:extLst>
      <p:ext uri="{BB962C8B-B14F-4D97-AF65-F5344CB8AC3E}">
        <p14:creationId xmlns:p14="http://schemas.microsoft.com/office/powerpoint/2010/main" val="372800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>Diagnosis (effect to cause)</a:t>
            </a:r>
          </a:p>
        </p:txBody>
      </p:sp>
      <p:pic>
        <p:nvPicPr>
          <p:cNvPr id="14339" name="Content Placeholder 3" descr="NF_V1_Sc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2250" y="1557338"/>
            <a:ext cx="7373938" cy="4248150"/>
          </a:xfrm>
        </p:spPr>
      </p:pic>
      <p:sp>
        <p:nvSpPr>
          <p:cNvPr id="5" name="Down Arrow 4"/>
          <p:cNvSpPr/>
          <p:nvPr/>
        </p:nvSpPr>
        <p:spPr>
          <a:xfrm flipV="1">
            <a:off x="7956550" y="1700213"/>
            <a:ext cx="576263" cy="39608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4500563" y="4941888"/>
            <a:ext cx="12747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FF0000"/>
                </a:solidFill>
              </a:rPr>
              <a:t>Effects</a:t>
            </a:r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3116263" y="954088"/>
            <a:ext cx="1404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FF0000"/>
                </a:solidFill>
              </a:rPr>
              <a:t>Causes</a:t>
            </a:r>
          </a:p>
        </p:txBody>
      </p:sp>
    </p:spTree>
    <p:extLst>
      <p:ext uri="{BB962C8B-B14F-4D97-AF65-F5344CB8AC3E}">
        <p14:creationId xmlns:p14="http://schemas.microsoft.com/office/powerpoint/2010/main" val="136274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49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Prediction – “what if”</a:t>
            </a:r>
            <a:endParaRPr lang="en-US" dirty="0"/>
          </a:p>
        </p:txBody>
      </p:sp>
      <p:pic>
        <p:nvPicPr>
          <p:cNvPr id="4" name="Content Placeholder 3" descr="NF_V1_S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1423" y="1536696"/>
            <a:ext cx="7395490" cy="4248472"/>
          </a:xfrm>
        </p:spPr>
      </p:pic>
      <p:sp>
        <p:nvSpPr>
          <p:cNvPr id="5" name="Down Arrow 4"/>
          <p:cNvSpPr/>
          <p:nvPr/>
        </p:nvSpPr>
        <p:spPr>
          <a:xfrm>
            <a:off x="8100392" y="1700808"/>
            <a:ext cx="504056" cy="374441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99992" y="4941168"/>
            <a:ext cx="1274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Effects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889556"/>
            <a:ext cx="1404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Causes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41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116632"/>
            <a:ext cx="56038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dirty="0" smtClean="0"/>
              <a:t>Probabilistic   Graphical   Models</a:t>
            </a:r>
            <a:endParaRPr lang="en-AU" sz="3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691680" y="685660"/>
            <a:ext cx="2016224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046951" y="685660"/>
            <a:ext cx="1503784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866831" y="685660"/>
            <a:ext cx="1224136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612114" y="1814254"/>
            <a:ext cx="24243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/>
              <a:t>…and quantify</a:t>
            </a:r>
          </a:p>
          <a:p>
            <a:pPr algn="ctr"/>
            <a:r>
              <a:rPr lang="en-AU" sz="2800" dirty="0" smtClean="0"/>
              <a:t>the uncertainty</a:t>
            </a:r>
            <a:endParaRPr lang="en-A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2837208" y="1797908"/>
            <a:ext cx="37628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/>
              <a:t>… capture the process</a:t>
            </a:r>
          </a:p>
          <a:p>
            <a:pPr algn="ctr"/>
            <a:r>
              <a:rPr lang="en-AU" sz="2800" dirty="0" smtClean="0"/>
              <a:t>structure (not black box)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3528" y="1772816"/>
            <a:ext cx="23953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/>
              <a:t>F</a:t>
            </a:r>
            <a:r>
              <a:rPr lang="en-AU" sz="2800" dirty="0" smtClean="0"/>
              <a:t>or a</a:t>
            </a:r>
            <a:br>
              <a:rPr lang="en-AU" sz="2800" dirty="0" smtClean="0"/>
            </a:br>
            <a:r>
              <a:rPr lang="en-AU" sz="2800" dirty="0" smtClean="0"/>
              <a:t>target system…</a:t>
            </a:r>
            <a:endParaRPr lang="en-AU" sz="2800" dirty="0"/>
          </a:p>
        </p:txBody>
      </p:sp>
      <p:pic>
        <p:nvPicPr>
          <p:cNvPr id="12290" name="Picture 2" descr="http://mathworld.wolfram.com/images/eps-gif/BinomialGaussian_100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33" y="2739527"/>
            <a:ext cx="2603400" cy="160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 flipH="1">
            <a:off x="2123728" y="905229"/>
            <a:ext cx="4302468" cy="887179"/>
          </a:xfrm>
          <a:prstGeom prst="straightConnector1">
            <a:avLst/>
          </a:prstGeom>
          <a:ln w="158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734008" y="905229"/>
            <a:ext cx="0" cy="73233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131840" y="905229"/>
            <a:ext cx="4025801" cy="887179"/>
          </a:xfrm>
          <a:prstGeom prst="straightConnector1">
            <a:avLst/>
          </a:prstGeom>
          <a:ln w="158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4365104"/>
            <a:ext cx="8579296" cy="2376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dirty="0" smtClean="0"/>
              <a:t>Why use models?</a:t>
            </a:r>
          </a:p>
          <a:p>
            <a:r>
              <a:rPr lang="en-AU" sz="2800" dirty="0" smtClean="0"/>
              <a:t>Increases understanding</a:t>
            </a:r>
          </a:p>
          <a:p>
            <a:r>
              <a:rPr lang="en-AU" sz="2800" dirty="0"/>
              <a:t>S</a:t>
            </a:r>
            <a:r>
              <a:rPr lang="en-AU" sz="2800" dirty="0" smtClean="0"/>
              <a:t>upports decision making</a:t>
            </a:r>
          </a:p>
          <a:p>
            <a:r>
              <a:rPr lang="en-AU" sz="2800" dirty="0" smtClean="0"/>
              <a:t>Use new data and evaluation to improve over time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grpSp>
        <p:nvGrpSpPr>
          <p:cNvPr id="2" name="Group 1"/>
          <p:cNvGrpSpPr/>
          <p:nvPr/>
        </p:nvGrpSpPr>
        <p:grpSpPr>
          <a:xfrm>
            <a:off x="564393" y="2703309"/>
            <a:ext cx="1913666" cy="1589787"/>
            <a:chOff x="564393" y="2615336"/>
            <a:chExt cx="1913666" cy="1589787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947"/>
            <a:stretch/>
          </p:blipFill>
          <p:spPr bwMode="auto">
            <a:xfrm>
              <a:off x="564394" y="2615336"/>
              <a:ext cx="1913665" cy="915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393" y="3140968"/>
              <a:ext cx="1913665" cy="1064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3" name="Picture 6" descr="Themeda increase mode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84589"/>
            <a:ext cx="2789209" cy="1668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9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next?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sz="2800" dirty="0" smtClean="0"/>
              <a:t>Have model</a:t>
            </a:r>
          </a:p>
          <a:p>
            <a:r>
              <a:rPr lang="en-AU" sz="2800" dirty="0" smtClean="0"/>
              <a:t>Have estimates of posterior probabilities</a:t>
            </a:r>
          </a:p>
          <a:p>
            <a:endParaRPr lang="en-AU" sz="2800" dirty="0"/>
          </a:p>
          <a:p>
            <a:pPr marL="0" indent="0">
              <a:buNone/>
            </a:pPr>
            <a:r>
              <a:rPr lang="en-AU" sz="2800" dirty="0" smtClean="0"/>
              <a:t>Q. How do we use these probabilities to inform decisions (about action or interventions)?</a:t>
            </a:r>
          </a:p>
          <a:p>
            <a:pPr marL="0" indent="0">
              <a:buNone/>
            </a:pP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222188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dirty="0" smtClean="0"/>
              <a:t>Risk Assessment </a:t>
            </a:r>
            <a:r>
              <a:rPr lang="en-AU" sz="3200" dirty="0" smtClean="0"/>
              <a:t>– the decision-theoretic view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5760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sz="2800" dirty="0" smtClean="0"/>
              <a:t>      </a:t>
            </a:r>
            <a:r>
              <a:rPr lang="en-AU" dirty="0" smtClean="0"/>
              <a:t>Risk        =        </a:t>
            </a:r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Likelihood</a:t>
            </a:r>
            <a:r>
              <a:rPr lang="en-AU" dirty="0" smtClean="0"/>
              <a:t>     x      </a:t>
            </a:r>
            <a:r>
              <a:rPr lang="en-AU" dirty="0" smtClean="0">
                <a:solidFill>
                  <a:srgbClr val="00B050"/>
                </a:solidFill>
              </a:rPr>
              <a:t>Consequence</a:t>
            </a:r>
            <a:endParaRPr lang="en-AU" sz="2800" dirty="0">
              <a:solidFill>
                <a:srgbClr val="00B05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63588" y="2708920"/>
            <a:ext cx="5220580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AU" sz="2400" dirty="0" smtClean="0"/>
              <a:t>           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P(</a:t>
            </a:r>
            <a:r>
              <a:rPr lang="en-A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Outcome|Action,Evidence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00736" y="2712023"/>
            <a:ext cx="364326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AU" sz="2400" dirty="0" smtClean="0">
                <a:solidFill>
                  <a:srgbClr val="00B050"/>
                </a:solidFill>
              </a:rPr>
              <a:t>Utility(</a:t>
            </a:r>
            <a:r>
              <a:rPr lang="en-AU" sz="2400" dirty="0" err="1" smtClean="0">
                <a:solidFill>
                  <a:srgbClr val="00B050"/>
                </a:solidFill>
              </a:rPr>
              <a:t>Outcome|Action</a:t>
            </a:r>
            <a:r>
              <a:rPr lang="en-AU" sz="2400" dirty="0" smtClean="0">
                <a:solidFill>
                  <a:srgbClr val="00B050"/>
                </a:solidFill>
              </a:rPr>
              <a:t>)</a:t>
            </a:r>
            <a:endParaRPr lang="en-AU" sz="2400" dirty="0">
              <a:solidFill>
                <a:srgbClr val="00B05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851920" y="1700808"/>
            <a:ext cx="0" cy="100811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516216" y="1700808"/>
            <a:ext cx="0" cy="100811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8" y="3645024"/>
            <a:ext cx="7355181" cy="1560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410481" y="5373216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AU" sz="2800" dirty="0" smtClean="0"/>
              <a:t>Decision making is about reducing risk </a:t>
            </a:r>
          </a:p>
          <a:p>
            <a:pPr marL="0" indent="0">
              <a:buFont typeface="Arial" pitchFamily="34" charset="0"/>
              <a:buNone/>
            </a:pPr>
            <a:r>
              <a:rPr lang="en-AU" sz="2800" dirty="0" smtClean="0"/>
              <a:t>or “maximising expected utility”</a:t>
            </a:r>
            <a:endParaRPr lang="en-AU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32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NF_V4_SDyElno(1)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767" y="1035050"/>
            <a:ext cx="7413625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97955" y="692150"/>
            <a:ext cx="2125662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B3CBFF"/>
                </a:solidFill>
                <a:latin typeface="+mn-lt"/>
              </a:rPr>
              <a:t>Decision nodes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1586086" y="1556544"/>
            <a:ext cx="936625" cy="217487"/>
          </a:xfrm>
          <a:prstGeom prst="straightConnector1">
            <a:avLst/>
          </a:prstGeom>
          <a:ln w="38100">
            <a:solidFill>
              <a:srgbClr val="B3CB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2"/>
          </p:cNvCxnSpPr>
          <p:nvPr/>
        </p:nvCxnSpPr>
        <p:spPr>
          <a:xfrm rot="16200000" flipH="1">
            <a:off x="1880568" y="1635125"/>
            <a:ext cx="2419350" cy="1457325"/>
          </a:xfrm>
          <a:prstGeom prst="straightConnector1">
            <a:avLst/>
          </a:prstGeom>
          <a:ln w="38100">
            <a:solidFill>
              <a:srgbClr val="B3CB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55080" y="5657850"/>
            <a:ext cx="207223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7979"/>
                </a:solidFill>
                <a:latin typeface="+mn-lt"/>
              </a:rPr>
              <a:t>Utility  nodes</a:t>
            </a:r>
          </a:p>
          <a:p>
            <a:pPr>
              <a:defRPr/>
            </a:pPr>
            <a:r>
              <a:rPr lang="en-US" sz="2400" b="1" dirty="0">
                <a:solidFill>
                  <a:srgbClr val="FF7979"/>
                </a:solidFill>
                <a:latin typeface="+mn-lt"/>
              </a:rPr>
              <a:t>(cost/benefits)</a:t>
            </a:r>
          </a:p>
          <a:p>
            <a:pPr>
              <a:defRPr/>
            </a:pPr>
            <a:endParaRPr lang="en-US" sz="2400" dirty="0">
              <a:solidFill>
                <a:srgbClr val="FF7979"/>
              </a:solidFill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-200894" y="4747671"/>
            <a:ext cx="2603208" cy="108745"/>
          </a:xfrm>
          <a:prstGeom prst="bentConnector3">
            <a:avLst>
              <a:gd name="adj1" fmla="val 206"/>
            </a:avLst>
          </a:prstGeom>
          <a:ln w="38100">
            <a:solidFill>
              <a:srgbClr val="FF797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945655" y="4797425"/>
            <a:ext cx="0" cy="860425"/>
          </a:xfrm>
          <a:prstGeom prst="straightConnector1">
            <a:avLst/>
          </a:prstGeom>
          <a:ln w="38100">
            <a:solidFill>
              <a:srgbClr val="FF797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171080" y="4545013"/>
            <a:ext cx="1647826" cy="1123951"/>
          </a:xfrm>
          <a:prstGeom prst="bentConnector3">
            <a:avLst>
              <a:gd name="adj1" fmla="val 50000"/>
            </a:avLst>
          </a:prstGeom>
          <a:ln w="38100">
            <a:solidFill>
              <a:srgbClr val="FF797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090243" y="5949280"/>
            <a:ext cx="3858021" cy="308734"/>
          </a:xfrm>
          <a:prstGeom prst="bentConnector3">
            <a:avLst>
              <a:gd name="adj1" fmla="val 100007"/>
            </a:avLst>
          </a:prstGeom>
          <a:ln w="38100">
            <a:solidFill>
              <a:srgbClr val="FF797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35169" y="1082795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AU" sz="2800" dirty="0">
              <a:solidFill>
                <a:srgbClr val="00B050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Decision network = BN + decisions + utilities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064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0" y="0"/>
            <a:ext cx="9122930" cy="692696"/>
          </a:xfrm>
        </p:spPr>
        <p:txBody>
          <a:bodyPr>
            <a:noAutofit/>
          </a:bodyPr>
          <a:lstStyle/>
          <a:p>
            <a:r>
              <a:rPr lang="en-AU" sz="3200" dirty="0" smtClean="0"/>
              <a:t>Our methodology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91768"/>
            <a:ext cx="3888432" cy="208823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1: Build a model</a:t>
            </a:r>
          </a:p>
          <a:p>
            <a:pPr marL="457200" indent="-457200"/>
            <a:r>
              <a:rPr lang="en-US" sz="2000" dirty="0" smtClean="0"/>
              <a:t>E.g. Variables: patient’s details, diseases, symptoms, interventions</a:t>
            </a:r>
          </a:p>
          <a:p>
            <a:pPr marL="457200" indent="-457200"/>
            <a:r>
              <a:rPr lang="en-US" sz="2000" dirty="0" smtClean="0"/>
              <a:t>Costs/benefits: </a:t>
            </a:r>
            <a:r>
              <a:rPr lang="en-US" sz="2000" dirty="0" err="1" smtClean="0"/>
              <a:t>eg</a:t>
            </a:r>
            <a:r>
              <a:rPr lang="en-US" sz="2000" dirty="0" smtClean="0"/>
              <a:t>. $, QALY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-36512" y="3070102"/>
            <a:ext cx="5058596" cy="3111813"/>
            <a:chOff x="35496" y="3070102"/>
            <a:chExt cx="5058596" cy="3111813"/>
          </a:xfrm>
        </p:grpSpPr>
        <p:sp>
          <p:nvSpPr>
            <p:cNvPr id="12" name="TextBox 11"/>
            <p:cNvSpPr txBox="1"/>
            <p:nvPr/>
          </p:nvSpPr>
          <p:spPr>
            <a:xfrm>
              <a:off x="4157684" y="4641928"/>
              <a:ext cx="6812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400" dirty="0" smtClean="0"/>
                <a:t>Test</a:t>
              </a:r>
              <a:endParaRPr lang="en-AU" sz="2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13668" y="4016551"/>
              <a:ext cx="10804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400" dirty="0" smtClean="0"/>
                <a:t>Review</a:t>
              </a:r>
              <a:endParaRPr lang="en-AU" sz="2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65396" y="4001141"/>
              <a:ext cx="134921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AU" sz="2400" dirty="0" smtClean="0"/>
                <a:t>Structure</a:t>
              </a:r>
              <a:endParaRPr lang="en-AU" sz="2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65396" y="5559623"/>
              <a:ext cx="1605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400" dirty="0" smtClean="0"/>
                <a:t>Parameters</a:t>
              </a:r>
              <a:endParaRPr lang="en-AU" sz="2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3078" y="4294240"/>
              <a:ext cx="11144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400" dirty="0" smtClean="0"/>
                <a:t>Experts</a:t>
              </a:r>
              <a:endParaRPr lang="en-AU" sz="2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3268" y="5720250"/>
              <a:ext cx="7646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400" dirty="0" smtClean="0"/>
                <a:t>Data</a:t>
              </a:r>
              <a:endParaRPr lang="en-AU" sz="2000" dirty="0"/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9710" y="4875098"/>
              <a:ext cx="1611725" cy="678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1" name="Straight Arrow Connector 30"/>
            <p:cNvCxnSpPr/>
            <p:nvPr/>
          </p:nvCxnSpPr>
          <p:spPr>
            <a:xfrm>
              <a:off x="1073028" y="3718176"/>
              <a:ext cx="348352" cy="0"/>
            </a:xfrm>
            <a:prstGeom prst="straightConnector1">
              <a:avLst/>
            </a:prstGeom>
            <a:noFill/>
            <a:ln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1061340" y="5416930"/>
              <a:ext cx="360040" cy="345415"/>
            </a:xfrm>
            <a:prstGeom prst="straightConnector1">
              <a:avLst/>
            </a:prstGeom>
            <a:noFill/>
            <a:ln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1073028" y="3718176"/>
              <a:ext cx="348352" cy="1616113"/>
            </a:xfrm>
            <a:prstGeom prst="straightConnector1">
              <a:avLst/>
            </a:prstGeom>
            <a:noFill/>
            <a:ln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1061340" y="4016066"/>
              <a:ext cx="293876" cy="1759928"/>
            </a:xfrm>
            <a:prstGeom prst="straightConnector1">
              <a:avLst/>
            </a:prstGeom>
            <a:noFill/>
            <a:ln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461436" y="3649331"/>
              <a:ext cx="551572" cy="0"/>
            </a:xfrm>
            <a:prstGeom prst="straightConnector1">
              <a:avLst/>
            </a:prstGeom>
            <a:noFill/>
            <a:ln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293588" y="5327518"/>
              <a:ext cx="743252" cy="0"/>
            </a:xfrm>
            <a:prstGeom prst="straightConnector1">
              <a:avLst/>
            </a:prstGeom>
            <a:noFill/>
            <a:ln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3461436" y="3649331"/>
              <a:ext cx="575404" cy="1553214"/>
            </a:xfrm>
            <a:prstGeom prst="straightConnector1">
              <a:avLst/>
            </a:prstGeom>
            <a:noFill/>
            <a:ln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3293588" y="3884637"/>
              <a:ext cx="690464" cy="1329601"/>
            </a:xfrm>
            <a:prstGeom prst="straightConnector1">
              <a:avLst/>
            </a:prstGeom>
            <a:noFill/>
            <a:ln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6073" y="3508220"/>
              <a:ext cx="903699" cy="508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5676" y="5059795"/>
              <a:ext cx="931837" cy="7454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>
              <a:off x="1053597" y="5841411"/>
              <a:ext cx="3497997" cy="241944"/>
              <a:chOff x="1105319" y="5315578"/>
              <a:chExt cx="6430945" cy="934987"/>
            </a:xfrm>
          </p:grpSpPr>
          <p:sp>
            <p:nvSpPr>
              <p:cNvPr id="25" name="Freeform 24"/>
              <p:cNvSpPr/>
              <p:nvPr/>
            </p:nvSpPr>
            <p:spPr>
              <a:xfrm>
                <a:off x="4411226" y="5315578"/>
                <a:ext cx="3125038" cy="422947"/>
              </a:xfrm>
              <a:custGeom>
                <a:avLst/>
                <a:gdLst>
                  <a:gd name="connsiteX0" fmla="*/ 3125038 w 3125038"/>
                  <a:gd name="connsiteY0" fmla="*/ 0 h 422947"/>
                  <a:gd name="connsiteX1" fmla="*/ 1728317 w 3125038"/>
                  <a:gd name="connsiteY1" fmla="*/ 422031 h 422947"/>
                  <a:gd name="connsiteX2" fmla="*/ 0 w 3125038"/>
                  <a:gd name="connsiteY2" fmla="*/ 90435 h 422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25038" h="422947">
                    <a:moveTo>
                      <a:pt x="3125038" y="0"/>
                    </a:moveTo>
                    <a:cubicBezTo>
                      <a:pt x="2687097" y="203479"/>
                      <a:pt x="2249157" y="406959"/>
                      <a:pt x="1728317" y="422031"/>
                    </a:cubicBezTo>
                    <a:cubicBezTo>
                      <a:pt x="1207477" y="437104"/>
                      <a:pt x="603738" y="263769"/>
                      <a:pt x="0" y="90435"/>
                    </a:cubicBezTo>
                  </a:path>
                </a:pathLst>
              </a:custGeom>
              <a:noFill/>
              <a:ln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1105319" y="5335675"/>
                <a:ext cx="6420896" cy="914890"/>
              </a:xfrm>
              <a:custGeom>
                <a:avLst/>
                <a:gdLst>
                  <a:gd name="connsiteX0" fmla="*/ 6420896 w 6420896"/>
                  <a:gd name="connsiteY0" fmla="*/ 0 h 914890"/>
                  <a:gd name="connsiteX1" fmla="*/ 3155182 w 6420896"/>
                  <a:gd name="connsiteY1" fmla="*/ 914400 h 914890"/>
                  <a:gd name="connsiteX2" fmla="*/ 0 w 6420896"/>
                  <a:gd name="connsiteY2" fmla="*/ 100483 h 914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20896" h="914890">
                    <a:moveTo>
                      <a:pt x="6420896" y="0"/>
                    </a:moveTo>
                    <a:cubicBezTo>
                      <a:pt x="5323113" y="448826"/>
                      <a:pt x="4225331" y="897653"/>
                      <a:pt x="3155182" y="914400"/>
                    </a:cubicBezTo>
                    <a:cubicBezTo>
                      <a:pt x="2085033" y="931147"/>
                      <a:pt x="1042516" y="515815"/>
                      <a:pt x="0" y="100483"/>
                    </a:cubicBezTo>
                  </a:path>
                </a:pathLst>
              </a:custGeom>
              <a:noFill/>
              <a:ln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  <p:sp>
          <p:nvSpPr>
            <p:cNvPr id="18" name="Freeform 17"/>
            <p:cNvSpPr/>
            <p:nvPr/>
          </p:nvSpPr>
          <p:spPr>
            <a:xfrm flipV="1">
              <a:off x="2724496" y="3255438"/>
              <a:ext cx="1793228" cy="106733"/>
            </a:xfrm>
            <a:custGeom>
              <a:avLst/>
              <a:gdLst>
                <a:gd name="connsiteX0" fmla="*/ 3125038 w 3125038"/>
                <a:gd name="connsiteY0" fmla="*/ 0 h 422947"/>
                <a:gd name="connsiteX1" fmla="*/ 1728317 w 3125038"/>
                <a:gd name="connsiteY1" fmla="*/ 422031 h 422947"/>
                <a:gd name="connsiteX2" fmla="*/ 0 w 3125038"/>
                <a:gd name="connsiteY2" fmla="*/ 90435 h 42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25038" h="422947">
                  <a:moveTo>
                    <a:pt x="3125038" y="0"/>
                  </a:moveTo>
                  <a:cubicBezTo>
                    <a:pt x="2687097" y="203479"/>
                    <a:pt x="2249157" y="406959"/>
                    <a:pt x="1728317" y="422031"/>
                  </a:cubicBezTo>
                  <a:cubicBezTo>
                    <a:pt x="1207477" y="437104"/>
                    <a:pt x="603738" y="263769"/>
                    <a:pt x="0" y="90435"/>
                  </a:cubicBezTo>
                </a:path>
              </a:pathLst>
            </a:custGeom>
            <a:noFill/>
            <a:ln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" name="Freeform 18"/>
            <p:cNvSpPr/>
            <p:nvPr/>
          </p:nvSpPr>
          <p:spPr>
            <a:xfrm flipV="1">
              <a:off x="997380" y="3070102"/>
              <a:ext cx="3448336" cy="263663"/>
            </a:xfrm>
            <a:custGeom>
              <a:avLst/>
              <a:gdLst>
                <a:gd name="connsiteX0" fmla="*/ 6420896 w 6420896"/>
                <a:gd name="connsiteY0" fmla="*/ 0 h 914890"/>
                <a:gd name="connsiteX1" fmla="*/ 3155182 w 6420896"/>
                <a:gd name="connsiteY1" fmla="*/ 914400 h 914890"/>
                <a:gd name="connsiteX2" fmla="*/ 0 w 6420896"/>
                <a:gd name="connsiteY2" fmla="*/ 100483 h 91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20896" h="914890">
                  <a:moveTo>
                    <a:pt x="6420896" y="0"/>
                  </a:moveTo>
                  <a:cubicBezTo>
                    <a:pt x="5323113" y="448826"/>
                    <a:pt x="4225331" y="897653"/>
                    <a:pt x="3155182" y="914400"/>
                  </a:cubicBezTo>
                  <a:cubicBezTo>
                    <a:pt x="2085033" y="931147"/>
                    <a:pt x="1042516" y="515815"/>
                    <a:pt x="0" y="100483"/>
                  </a:cubicBezTo>
                </a:path>
              </a:pathLst>
            </a:custGeom>
            <a:noFill/>
            <a:ln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2501500" y="4394017"/>
              <a:ext cx="3326" cy="295266"/>
            </a:xfrm>
            <a:prstGeom prst="straightConnector1">
              <a:avLst/>
            </a:prstGeom>
            <a:ln w="60325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30" descr="MCj0250376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10" y="3362172"/>
              <a:ext cx="417314" cy="1044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35496" y="5261138"/>
              <a:ext cx="14056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400" dirty="0" smtClean="0"/>
                <a:t>Literature</a:t>
              </a:r>
              <a:endParaRPr lang="en-AU" sz="2000" dirty="0"/>
            </a:p>
          </p:txBody>
        </p:sp>
        <p:pic>
          <p:nvPicPr>
            <p:cNvPr id="23" name="Picture 23" descr="MCj02899600000[1]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27" y="4732721"/>
              <a:ext cx="752553" cy="618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1380" y="3380164"/>
              <a:ext cx="1998785" cy="711624"/>
            </a:xfrm>
            <a:prstGeom prst="rect">
              <a:avLst/>
            </a:prstGeom>
          </p:spPr>
        </p:pic>
      </p:grpSp>
      <p:grpSp>
        <p:nvGrpSpPr>
          <p:cNvPr id="93" name="Group 92"/>
          <p:cNvGrpSpPr/>
          <p:nvPr/>
        </p:nvGrpSpPr>
        <p:grpSpPr>
          <a:xfrm>
            <a:off x="5364088" y="791768"/>
            <a:ext cx="3816424" cy="5399897"/>
            <a:chOff x="5364088" y="791768"/>
            <a:chExt cx="3816424" cy="5399897"/>
          </a:xfrm>
        </p:grpSpPr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5580112" y="791768"/>
              <a:ext cx="3096344" cy="2880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400" dirty="0" smtClean="0"/>
                <a:t>2: Embed model in decision support tool</a:t>
              </a:r>
            </a:p>
            <a:p>
              <a:pPr marL="457200" indent="-457200"/>
              <a:r>
                <a:rPr lang="en-US" sz="2000" dirty="0" smtClean="0"/>
                <a:t>Diagnosis</a:t>
              </a:r>
            </a:p>
            <a:p>
              <a:pPr marL="457200" indent="-457200"/>
              <a:r>
                <a:rPr lang="en-US" sz="2000" dirty="0" smtClean="0"/>
                <a:t>Prognosis</a:t>
              </a:r>
            </a:p>
            <a:p>
              <a:pPr marL="457200" indent="-457200"/>
              <a:r>
                <a:rPr lang="en-US" sz="2000" dirty="0" smtClean="0"/>
                <a:t>Treatment</a:t>
              </a:r>
            </a:p>
            <a:p>
              <a:pPr marL="457200" indent="-457200"/>
              <a:r>
                <a:rPr lang="en-US" sz="2000" dirty="0" smtClean="0"/>
                <a:t>Risk assessment</a:t>
              </a:r>
            </a:p>
            <a:p>
              <a:pPr marL="457200" indent="-457200"/>
              <a:r>
                <a:rPr lang="en-US" sz="2000" dirty="0" smtClean="0"/>
                <a:t>Prevention</a:t>
              </a:r>
            </a:p>
            <a:p>
              <a:pPr marL="0" indent="0">
                <a:buNone/>
              </a:pPr>
              <a:endParaRPr lang="en-AU" dirty="0"/>
            </a:p>
          </p:txBody>
        </p:sp>
        <p:grpSp>
          <p:nvGrpSpPr>
            <p:cNvPr id="92" name="Group 91"/>
            <p:cNvGrpSpPr/>
            <p:nvPr/>
          </p:nvGrpSpPr>
          <p:grpSpPr>
            <a:xfrm>
              <a:off x="5364088" y="3838259"/>
              <a:ext cx="3816424" cy="2353406"/>
              <a:chOff x="5364088" y="3838259"/>
              <a:chExt cx="3816424" cy="2353406"/>
            </a:xfrm>
          </p:grpSpPr>
          <p:pic>
            <p:nvPicPr>
              <p:cNvPr id="47" name="Picture 4" descr="screen1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364088" y="4084616"/>
                <a:ext cx="1683963" cy="2107049"/>
              </a:xfrm>
              <a:prstGeom prst="rect">
                <a:avLst/>
              </a:prstGeom>
              <a:noFill/>
            </p:spPr>
          </p:pic>
          <p:sp>
            <p:nvSpPr>
              <p:cNvPr id="50" name="TextBox 49"/>
              <p:cNvSpPr txBox="1"/>
              <p:nvPr/>
            </p:nvSpPr>
            <p:spPr>
              <a:xfrm>
                <a:off x="7668344" y="3838259"/>
                <a:ext cx="88517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2000" dirty="0" smtClean="0"/>
                  <a:t>Design</a:t>
                </a:r>
                <a:endParaRPr lang="en-AU" sz="20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8468458" y="4561445"/>
                <a:ext cx="71205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2000" dirty="0" smtClean="0"/>
                  <a:t>Build</a:t>
                </a:r>
                <a:endParaRPr lang="en-AU" sz="20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745432" y="5565252"/>
                <a:ext cx="93102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2000" dirty="0" smtClean="0"/>
                  <a:t>Review</a:t>
                </a:r>
                <a:endParaRPr lang="en-AU" sz="20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7103871" y="4581128"/>
                <a:ext cx="85055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2000" dirty="0" smtClean="0"/>
                  <a:t>Revise</a:t>
                </a:r>
                <a:endParaRPr lang="en-AU" sz="2000" dirty="0"/>
              </a:p>
            </p:txBody>
          </p:sp>
          <p:pic>
            <p:nvPicPr>
              <p:cNvPr id="54" name="Picture 30" descr="MCj02503760000[1]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94660" y="4394017"/>
                <a:ext cx="417314" cy="1044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57" name="Curved Connector 56"/>
              <p:cNvCxnSpPr/>
              <p:nvPr/>
            </p:nvCxnSpPr>
            <p:spPr>
              <a:xfrm rot="5400000" flipH="1" flipV="1">
                <a:off x="7298877" y="4105912"/>
                <a:ext cx="455981" cy="432048"/>
              </a:xfrm>
              <a:prstGeom prst="curvedConnector2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urved Connector 61"/>
              <p:cNvCxnSpPr/>
              <p:nvPr/>
            </p:nvCxnSpPr>
            <p:spPr>
              <a:xfrm>
                <a:off x="8540975" y="4105436"/>
                <a:ext cx="270962" cy="523131"/>
              </a:xfrm>
              <a:prstGeom prst="curvedConnector2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urved Connector 75"/>
              <p:cNvCxnSpPr>
                <a:stCxn id="52" idx="1"/>
              </p:cNvCxnSpPr>
              <p:nvPr/>
            </p:nvCxnSpPr>
            <p:spPr>
              <a:xfrm rot="10800000">
                <a:off x="7308304" y="4961555"/>
                <a:ext cx="437128" cy="803752"/>
              </a:xfrm>
              <a:prstGeom prst="curvedConnector2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urved Connector 85"/>
              <p:cNvCxnSpPr>
                <a:endCxn id="52" idx="3"/>
              </p:cNvCxnSpPr>
              <p:nvPr/>
            </p:nvCxnSpPr>
            <p:spPr>
              <a:xfrm rot="5400000">
                <a:off x="8417019" y="5234908"/>
                <a:ext cx="789836" cy="270962"/>
              </a:xfrm>
              <a:prstGeom prst="curvedConnector2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8023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36104"/>
          </a:xfrm>
        </p:spPr>
        <p:txBody>
          <a:bodyPr>
            <a:normAutofit/>
          </a:bodyPr>
          <a:lstStyle/>
          <a:p>
            <a:r>
              <a:rPr lang="en-AU" sz="3600" dirty="0" smtClean="0"/>
              <a:t>Advantage of BNs?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147248" cy="5832648"/>
          </a:xfrm>
        </p:spPr>
        <p:txBody>
          <a:bodyPr>
            <a:normAutofit fontScale="92500" lnSpcReduction="20000"/>
          </a:bodyPr>
          <a:lstStyle/>
          <a:p>
            <a:r>
              <a:rPr lang="en-AU" sz="3500" dirty="0" smtClean="0"/>
              <a:t>Explicit &amp; sound representation of uncertainty</a:t>
            </a:r>
          </a:p>
          <a:p>
            <a:r>
              <a:rPr lang="en-AU" sz="3500" dirty="0" smtClean="0"/>
              <a:t>Visualisation of causal process</a:t>
            </a:r>
          </a:p>
          <a:p>
            <a:pPr lvl="1"/>
            <a:r>
              <a:rPr lang="en-AU" sz="3000" dirty="0" smtClean="0"/>
              <a:t>not a “black box”</a:t>
            </a:r>
          </a:p>
          <a:p>
            <a:r>
              <a:rPr lang="en-AU" sz="3500" dirty="0" smtClean="0"/>
              <a:t>Powerful reasoning engine</a:t>
            </a:r>
          </a:p>
          <a:p>
            <a:r>
              <a:rPr lang="en-AU" sz="3500" dirty="0" smtClean="0"/>
              <a:t>Can be built from a combination of:</a:t>
            </a:r>
          </a:p>
          <a:p>
            <a:pPr lvl="1"/>
            <a:r>
              <a:rPr lang="en-AU" sz="3000" dirty="0" smtClean="0"/>
              <a:t>Data (observational or simulated)</a:t>
            </a:r>
          </a:p>
          <a:p>
            <a:pPr lvl="1"/>
            <a:r>
              <a:rPr lang="en-AU" sz="3000" dirty="0" smtClean="0"/>
              <a:t>Expert opinion</a:t>
            </a:r>
          </a:p>
          <a:p>
            <a:pPr lvl="1"/>
            <a:r>
              <a:rPr lang="en-AU" sz="3000" dirty="0" smtClean="0"/>
              <a:t>Equations from the literature</a:t>
            </a:r>
          </a:p>
          <a:p>
            <a:r>
              <a:rPr lang="en-AU" sz="3500" dirty="0" smtClean="0"/>
              <a:t>Can be extended with decision and utility nodes (“Bayesian decision networks”)</a:t>
            </a:r>
          </a:p>
          <a:p>
            <a:r>
              <a:rPr lang="en-AU" sz="3500" dirty="0" smtClean="0"/>
              <a:t>Many ecological and environmental applications (risk assessment, management, monitoring)</a:t>
            </a:r>
          </a:p>
          <a:p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9366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Challenges for BNs?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12776"/>
            <a:ext cx="4618856" cy="518457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Some BN software handle only discrete </a:t>
            </a:r>
            <a:r>
              <a:rPr lang="en-AU" sz="2800" dirty="0" smtClean="0"/>
              <a:t>variables</a:t>
            </a:r>
          </a:p>
          <a:p>
            <a:pPr marL="514350" indent="-514350">
              <a:buFont typeface="+mj-lt"/>
              <a:buAutoNum type="arabicPeriod"/>
            </a:pPr>
            <a:endParaRPr lang="en-A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Complex BNs are </a:t>
            </a:r>
            <a:r>
              <a:rPr lang="en-AU" sz="2800" u="sng" dirty="0" smtClean="0"/>
              <a:t>not</a:t>
            </a:r>
            <a:r>
              <a:rPr lang="en-AU" sz="2800" dirty="0" smtClean="0"/>
              <a:t> easy to build, validate or </a:t>
            </a:r>
            <a:r>
              <a:rPr lang="en-AU" sz="2800" dirty="0" smtClean="0"/>
              <a:t>understand</a:t>
            </a:r>
          </a:p>
          <a:p>
            <a:pPr marL="514350" indent="-514350">
              <a:buFont typeface="+mj-lt"/>
              <a:buAutoNum type="arabicPeriod"/>
            </a:pPr>
            <a:endParaRPr lang="en-A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BNs don’t allow cycles, so can’t model feedback loops?</a:t>
            </a:r>
          </a:p>
          <a:p>
            <a:endParaRPr lang="en-AU" dirty="0" smtClean="0"/>
          </a:p>
          <a:p>
            <a:pPr lvl="1"/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61656" y="1412776"/>
            <a:ext cx="4618856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AU" sz="2800" dirty="0" err="1" smtClean="0"/>
              <a:t>Winbugs</a:t>
            </a:r>
            <a:r>
              <a:rPr lang="en-AU" sz="2800" dirty="0" smtClean="0"/>
              <a:t> (handles </a:t>
            </a:r>
            <a:r>
              <a:rPr lang="en-AU" sz="2800" dirty="0" err="1" smtClean="0"/>
              <a:t>cts</a:t>
            </a:r>
            <a:r>
              <a:rPr lang="en-AU" sz="2800" dirty="0" smtClean="0"/>
              <a:t> variables) or </a:t>
            </a:r>
            <a:r>
              <a:rPr lang="en-AU" sz="2800" dirty="0" err="1" smtClean="0"/>
              <a:t>AgenaRisk</a:t>
            </a:r>
            <a:r>
              <a:rPr lang="en-AU" sz="2800" dirty="0" smtClean="0"/>
              <a:t> (dynamic discretization)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“Divide-and-conquer”</a:t>
            </a:r>
          </a:p>
          <a:p>
            <a:pPr marL="400050" lvl="1" indent="0">
              <a:buNone/>
            </a:pPr>
            <a:r>
              <a:rPr lang="en-AU" dirty="0" smtClean="0"/>
              <a:t>Use </a:t>
            </a:r>
            <a:r>
              <a:rPr lang="en-AU" dirty="0" smtClean="0"/>
              <a:t>sub-networks (</a:t>
            </a:r>
            <a:r>
              <a:rPr lang="en-AU" dirty="0" err="1" smtClean="0"/>
              <a:t>GeNIe</a:t>
            </a:r>
            <a:r>
              <a:rPr lang="en-AU" dirty="0" smtClean="0"/>
              <a:t>) or object-oriented BNs (</a:t>
            </a:r>
            <a:r>
              <a:rPr lang="en-AU" dirty="0" err="1" smtClean="0"/>
              <a:t>Hugin</a:t>
            </a:r>
            <a:r>
              <a:rPr lang="en-AU" dirty="0" smtClean="0"/>
              <a:t>, </a:t>
            </a:r>
            <a:r>
              <a:rPr lang="en-AU" dirty="0" err="1" smtClean="0"/>
              <a:t>AgenaRisk</a:t>
            </a:r>
            <a:r>
              <a:rPr lang="en-AU" dirty="0" smtClean="0"/>
              <a:t>) </a:t>
            </a:r>
            <a:endParaRPr lang="en-A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Model with dynamic Bayesian networks (DBNs) (</a:t>
            </a:r>
            <a:r>
              <a:rPr lang="en-AU" sz="2800" dirty="0" err="1" smtClean="0"/>
              <a:t>Netica</a:t>
            </a:r>
            <a:r>
              <a:rPr lang="en-AU" sz="2800" dirty="0" smtClean="0"/>
              <a:t>, </a:t>
            </a:r>
            <a:r>
              <a:rPr lang="en-AU" sz="2800" dirty="0" err="1" smtClean="0"/>
              <a:t>GeNIE</a:t>
            </a:r>
            <a:r>
              <a:rPr lang="en-AU" sz="2800" dirty="0" smtClean="0"/>
              <a:t>, </a:t>
            </a:r>
            <a:r>
              <a:rPr lang="en-AU" sz="2800" dirty="0" err="1" smtClean="0"/>
              <a:t>Hugin</a:t>
            </a:r>
            <a:r>
              <a:rPr lang="en-AU" sz="2800" dirty="0" smtClean="0"/>
              <a:t>, </a:t>
            </a:r>
            <a:r>
              <a:rPr lang="en-AU" sz="2800" dirty="0" err="1" smtClean="0"/>
              <a:t>etc</a:t>
            </a:r>
            <a:r>
              <a:rPr lang="en-AU" sz="2800" dirty="0" smtClean="0"/>
              <a:t>)</a:t>
            </a:r>
          </a:p>
          <a:p>
            <a:endParaRPr lang="en-AU" dirty="0" smtClean="0"/>
          </a:p>
          <a:p>
            <a:pPr lvl="1"/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13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AU" sz="2800" dirty="0" smtClean="0"/>
              <a:t>Biosecurity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dirty="0" smtClean="0"/>
              <a:t>Ecological and Environmental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dirty="0" smtClean="0"/>
              <a:t>Bushfire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dirty="0" smtClean="0"/>
              <a:t>Health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dirty="0" smtClean="0"/>
              <a:t>Weather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dirty="0" smtClean="0"/>
              <a:t>Asset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dirty="0" smtClean="0"/>
              <a:t>[and lots more]</a:t>
            </a:r>
          </a:p>
          <a:p>
            <a:pPr marL="0" indent="0"/>
            <a:r>
              <a:rPr lang="en-AU" sz="2800" dirty="0" smtClean="0"/>
              <a:t>(If any particular application matches your area of interest, come and talk to me!”</a:t>
            </a:r>
            <a:endParaRPr lang="en-AU" sz="2800" dirty="0" smtClean="0"/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Real-world applications of BN technology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051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Example: Biosecurity Risk Assessment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063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79" y="-27384"/>
            <a:ext cx="4324697" cy="1138138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Biosecurity </a:t>
            </a:r>
            <a:br>
              <a:rPr lang="en-AU" dirty="0" smtClean="0"/>
            </a:br>
            <a:r>
              <a:rPr lang="en-AU" dirty="0" smtClean="0"/>
              <a:t>(Im</a:t>
            </a:r>
            <a:r>
              <a:rPr lang="en-AU" dirty="0" smtClean="0"/>
              <a:t>port Risk Assessment)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836712"/>
            <a:ext cx="4213224" cy="60212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sz="2800" dirty="0" smtClean="0"/>
              <a:t>Exposure </a:t>
            </a:r>
            <a:r>
              <a:rPr lang="en-AU" sz="2800" dirty="0"/>
              <a:t>pathways </a:t>
            </a:r>
            <a:r>
              <a:rPr lang="en-AU" sz="3000" dirty="0"/>
              <a:t>b</a:t>
            </a:r>
            <a:r>
              <a:rPr lang="en-AU" sz="3000" dirty="0" smtClean="0"/>
              <a:t>ased on WTO framework</a:t>
            </a: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sz="3000" dirty="0"/>
              <a:t>Each pathway for each pest for each product-source </a:t>
            </a:r>
            <a:r>
              <a:rPr lang="en-AU" sz="3000" dirty="0" smtClean="0"/>
              <a:t>pair assessed </a:t>
            </a:r>
            <a:r>
              <a:rPr lang="en-AU" sz="3000" dirty="0" smtClean="0"/>
              <a:t>separately.</a:t>
            </a:r>
          </a:p>
          <a:p>
            <a:pPr marL="0" indent="0">
              <a:buNone/>
            </a:pPr>
            <a:r>
              <a:rPr lang="en-AU" sz="3000" dirty="0" smtClean="0"/>
              <a:t> </a:t>
            </a:r>
          </a:p>
          <a:p>
            <a:pPr marL="0" indent="0">
              <a:buNone/>
            </a:pPr>
            <a:r>
              <a:rPr lang="en-AU" sz="3000" dirty="0" smtClean="0"/>
              <a:t>Obvious similarities to </a:t>
            </a:r>
            <a:r>
              <a:rPr lang="en-AU" sz="3000" b="1" dirty="0" smtClean="0"/>
              <a:t>food security </a:t>
            </a:r>
            <a:r>
              <a:rPr lang="en-AU" sz="3000" dirty="0" smtClean="0"/>
              <a:t>pathways</a:t>
            </a:r>
            <a:endParaRPr lang="en-AU" sz="3000" dirty="0" smtClean="0"/>
          </a:p>
          <a:p>
            <a:pPr marL="0" indent="0">
              <a:buNone/>
            </a:pPr>
            <a:endParaRPr lang="en-AU" sz="3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9" y="1758826"/>
            <a:ext cx="420758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720" y="22583"/>
            <a:ext cx="5003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21816"/>
          </a:xfrm>
        </p:spPr>
        <p:txBody>
          <a:bodyPr/>
          <a:lstStyle/>
          <a:p>
            <a:r>
              <a:rPr lang="en-AU" dirty="0" smtClean="0"/>
              <a:t>Simple BN model of NZ apples </a:t>
            </a:r>
            <a:r>
              <a:rPr lang="en-AU" dirty="0" smtClean="0"/>
              <a:t>Import Risk Assessment (IRA):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Example of ‘what-if’ reasoning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7170" name="Picture 15" descr="Description: Fig 3a Basic BN apples_Australi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1816"/>
            <a:ext cx="4595988" cy="538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Picture 16" descr="Description: Fig 3b Basic BN apples_NZ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091" y="1262254"/>
            <a:ext cx="4619264" cy="540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794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713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434172"/>
            <a:ext cx="3592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/>
              <a:t>Australia’s assumptions</a:t>
            </a:r>
            <a:endParaRPr lang="en-A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364088" y="6434172"/>
            <a:ext cx="2587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/>
              <a:t> NZ assumptions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163998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/>
              <a:t>The reasoning process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720427"/>
          </a:xfrm>
        </p:spPr>
        <p:txBody>
          <a:bodyPr/>
          <a:lstStyle/>
          <a:p>
            <a:r>
              <a:rPr lang="en-AU" dirty="0" smtClean="0"/>
              <a:t>1. Start with a belief in a proposition</a:t>
            </a:r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-36512" y="2132856"/>
            <a:ext cx="4320480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09600" indent="-6096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53340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1950" indent="-361950"/>
            <a:r>
              <a:rPr lang="en-AU" sz="2800" kern="0" dirty="0" smtClean="0">
                <a:latin typeface="Calibri" panose="020F0502020204030204" pitchFamily="34" charset="0"/>
              </a:rPr>
              <a:t>“The proportion of people with insufficient calorie intake is 10-20%”</a:t>
            </a:r>
          </a:p>
          <a:p>
            <a:pPr marL="361950" indent="-361950"/>
            <a:r>
              <a:rPr lang="en-AU" sz="2800" kern="0" dirty="0" smtClean="0">
                <a:latin typeface="Calibri" panose="020F0502020204030204" pitchFamily="34" charset="0"/>
              </a:rPr>
              <a:t>“There will be a locust plague this summer”</a:t>
            </a:r>
          </a:p>
          <a:p>
            <a:pPr marL="361950" indent="-361950"/>
            <a:r>
              <a:rPr lang="en-AU" sz="2800" kern="0" dirty="0" smtClean="0">
                <a:latin typeface="Calibri" panose="020F0502020204030204" pitchFamily="34" charset="0"/>
              </a:rPr>
              <a:t>“Wheat prices will fall next year”</a:t>
            </a:r>
          </a:p>
          <a:p>
            <a:pPr marL="361950" indent="-361950"/>
            <a:r>
              <a:rPr lang="en-AU" sz="2800" kern="0" dirty="0" smtClean="0">
                <a:latin typeface="Calibri" panose="020F0502020204030204" pitchFamily="34" charset="0"/>
              </a:rPr>
              <a:t>“Unemployment is high”</a:t>
            </a:r>
            <a:endParaRPr lang="en-AU" sz="2800" kern="0" dirty="0">
              <a:latin typeface="Calibri" panose="020F050202020403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759624" y="1628800"/>
            <a:ext cx="3384376" cy="4752528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09600" indent="-6096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53340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sz="2800" kern="0" dirty="0" smtClean="0">
                <a:latin typeface="Calibri" panose="020F0502020204030204" pitchFamily="34" charset="0"/>
              </a:rPr>
              <a:t>“Beliefs”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kern="0" dirty="0" smtClean="0">
                <a:latin typeface="Calibri" panose="020F0502020204030204" pitchFamily="34" charset="0"/>
              </a:rPr>
              <a:t>Very unlikely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kern="0" dirty="0" smtClean="0">
                <a:latin typeface="Calibri" panose="020F0502020204030204" pitchFamily="34" charset="0"/>
              </a:rPr>
              <a:t>1% chance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kern="0" dirty="0" smtClean="0">
                <a:latin typeface="Calibri" panose="020F0502020204030204" pitchFamily="34" charset="0"/>
              </a:rPr>
              <a:t>Odds of 100 to 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b="1" kern="0" dirty="0" smtClean="0">
                <a:latin typeface="Calibri" panose="020F0502020204030204" pitchFamily="34" charset="0"/>
              </a:rPr>
              <a:t>0.01 probability</a:t>
            </a:r>
          </a:p>
          <a:p>
            <a:pPr marL="0" indent="0"/>
            <a:r>
              <a:rPr lang="en-AU" sz="2800" kern="0" dirty="0" smtClean="0">
                <a:latin typeface="Calibri" panose="020F0502020204030204" pitchFamily="34" charset="0"/>
              </a:rPr>
              <a:t>From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800" kern="0" dirty="0" smtClean="0">
                <a:latin typeface="Calibri" panose="020F0502020204030204" pitchFamily="34" charset="0"/>
              </a:rPr>
              <a:t>Gut feeling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800" kern="0" dirty="0" smtClean="0">
                <a:latin typeface="Calibri" panose="020F0502020204030204" pitchFamily="34" charset="0"/>
              </a:rPr>
              <a:t>Expert opinion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800" b="1" kern="0" dirty="0" smtClean="0">
                <a:latin typeface="Calibri" panose="020F0502020204030204" pitchFamily="34" charset="0"/>
              </a:rPr>
              <a:t>Data</a:t>
            </a:r>
          </a:p>
          <a:p>
            <a:endParaRPr lang="en-AU" kern="0" dirty="0"/>
          </a:p>
        </p:txBody>
      </p:sp>
      <p:sp>
        <p:nvSpPr>
          <p:cNvPr id="11" name="AutoShape 8" descr="data:image/jpeg;base64,/9j/4AAQSkZJRgABAQAAAQABAAD/2wCEAAkGBxQQEBUUExQSFRUVFRUaFhcXFxUZGRUUFBcYFhQXFRgYICggGBsmHBQWITEhJSwrLi4uGSEzODQsNygvLisBCgoKDg0OGxAQGywmICQsNCwsNzgsLCw0LC8uLCw3LCwsNCwsLCw0LCwsLCwsLCwsLCwsLCwsLiwsLCwsLCwsLP/AABEIAL0BCwMBEQACEQEDEQH/xAAcAAEAAQUBAQAAAAAAAAAAAAAABQIDBAYHAQj/xABIEAACAQIDBQQFBwoEBQUAAAABAgADEQQSIQUGMVFhIkFxkQcTMkKBI1JicqGxwRQzY4KSorLC0vAVQ3PhFiQls/E0U5Oj0f/EABsBAQACAwEBAAAAAAAAAAAAAAADBAECBQYH/8QAPREAAgECAwQIBAQFAgcAAAAAAAECAxEEITEFEkFREzJhcYGRodEiscHwFCNS4RUzQnLxJGIlNENjgqLC/9oADAMBAAIRAxEAPwDuMAQBAEAQBAEAQBAEAQBAEAQBAEAQBAEAQBAEAQBAEAQBAEAQBAEAQBAEAQBAEAQBAEAQBAEAQBAEAQBAEAQBAEAQBAEAQBAEAQBAEAQBAEAQBAEAQBAEAQBAEAQBAEAQBAEAQBAEAQBAEAQBAEAht4d58PgcgrN2nICotixubZrXFl6mRzqRhqW8LgquJbVNaceBr+I9J2FUkZK1xxByD7iZF+JT0iy+9izj16sF4mJU9Kie5hqjeLEfyGOnm9IMfwvDrrYiHhn9TGf0n1T7OD82Y/yiOkrfo9R+C2dHXEeUGWX9IWOb2MNSHirn+cReu+CHR7JjrOo+5JfMtHe7az8KdJfBD+JMWrvig57JjpCo/FItvtfbD/5oXwSl+Kx0dZ/1+g/GbNjph2++b+hSx2q/tYph4EL/AAx0M+M2Y/iWFXVw0fFtmBisLjg6K2LxFR3YBUWrUuxPdxsB17hc90iq0t1dZtvTMv4HGqtJt0acYRV5Pd0XudZ3c2T+SUFplmd+NR2JJZzxsTrlHADkOd5apw3I2OFjcV+JrOaSS4JZWXhx5kpJCoIAgCAIAgCAIAgCAIAgCAIAgCAIAgCAIAgCAIBibWaqKFQ0ApqhGNMNwLgdkH4zEr2yJKW45rf0vn3HzPj8ZUr1GqVmZ6jHtFuN+Vu4DhYaDhOVJtu7Pe0oQpxUaasuBvG49elXBWoql+Z4kqNfMC/iGlrDVP6WcPbmEulXiux/R/TyNyXZ9McETyEuHmisUFHAAfAQD3JAPMsA8tALGLrrTQsxsALmaykoq7JaNGdaapwV2zO3J2OSTjKw7dQWoqf8uke/6zfYLczIaUXJ9JLw7EdHH1oUoLCUXkus/wBUvZfPwNwlg5IgCAIAgCAIAgCAIAgCAIAgCAIAgCAIAgCAIAgCAIBw30s7vfkuL9eg+SxF204LWH5wdL+14luUoYinaV+Z6zY+L6Wl0ctY/Lh5aeRr27/rKTiotx80a3dhquUd4vxPCxMgje63dTrVVTdOSq5R43+9eS1vY7DTYlQSLEgXHGx7xfvnVR8+kkm0ndHpmTBSYB4YBQxgGFsnAf4jiTfXDUG7fKrUtcJ1UAgnpYe8bVn+bO39K9WduP8Aw/D73/Vmsv8AbHn3vh58EdElk4ggCAIAgCAIAgCAIAgCAIAgCAIAgCAIAgCAIAgCAIBYxuMSiheowVR3n7gOJPQTEpKKuySlSnVluwV2cz3o2+20z6ijSU01YNdwD2l0DHuHE6D4nW0qSlKtlHTmd+lSo7M/MrO9S2UV9eXj4LiZGx9gpR7TduoeLHu8JYp0owWRyMXjquKlebyWi4L756k1JCmeGAUwDwmARePZ61RcNR/OVOJ4img9p26AedwO8SCrNt7kdX6HV2fQhGLxVbqR0X6nwS++3gb9srZ6YaitKmLKo7+JPFmY95JuT4yWEVFWRQxFedeo6k9X927kZc2IRAEAQBAEAQBAEAQBAEAQBAEAQBAEAQBAEAQBAEA1zePe6jhAVBFSpwCjuPW3E9Br4SGpWUclmzo4TZtSut+XwwWrZpTUMTtF/WYhitPuUaacgO4cPLvmipSm71PIt1NoUsNHosGu+T18PfyRsODwSUVCooAH96yylY4kpOTu3dl8wYKSYBTeAeEwDD2ljRRQsde4AcWY8AB3yOpUUI3LWDwssTVUFpxfJGwbn7EOHpmpV/P1rGp35B7tMHkL624knutNaUHFb0tWT7QxUaslSpfy4ZLt5vx+RsMmOcIAgCAIAgCAIAgCAIAgCAIAgCAIAgCAIAgCAIBg7U2tSwy3qOBpovvHwH48JrKcYrMnoYarXlu01c0Lae9eIxxNPCqVQ+9zHVu8dBYcRcyvvVKvVyR1+hwmBzrPfnyXDv5fPsK9k7uJSOep8o/M8B4CTU6UYaHNxeOrYl/G8uCWi++bJu0kKZSYBbd7cYMpNuyNW3g3wpYcEIQzfZ8Ocq1MTwhmzuYTYra6TEvdjy4si9zd6GrVmWox7Z0v3H3bcgdR45ec0o1JKdpvUt7RwdGpht/DxtuebXN92vdc3h3sLn+xLrdjzEYuTSWrPN1Nnfldb8qqD5KmSMOD7zi4aqeg4Drc9wlaC6SW+9Fp7nZxUlgqH4aHXl13y5R9/LmbzLJxRAEAQBAEAQBAEAQBAEAQBAEAQBAEAQBAEAQDEx+0adAXqOF5DvPgBqZrKSjqS0qFSq7QVzS9q78vVJp4RCTwzcTfqeC+AuZB0sp5QXidZYChhlvYqWf6Vr999kR2F3ces2fFOWJN8v8AVfj8fITaFBJ3lmyHEbUnKPR0FuR7NX4+3qbHQwy0xZQAOknOUVmAW2MAidp7bp0ezq7k2CLqSeWnf04yGpXjDLVnSwmy62I+Lqx4t5IuYHdnE40hsUxoUeIpL+cYfSPBPtPHhI+jqVevkuRceLwmBVsMt+f6nou5cfRd5rHpe3Mp4dKWJw6BaagU6qi+n/t1CTqSSSpJ+jFSmoK8UMFjamIm41pXbzXt+xznA1jTcML6cuNunXvHUCVZZncoPceenE61sZ22oUoqSFsGxLjuW+iqe4vbTpc92s6m61o+Zyp4WGzHKu823amvq/7ePblxOn0KK00VEAVVACgaAKBYAS4kkrI85OcpycpO7ebLkyaiAIAgCAIAgCAIAgCAIAgCAIAgCAIAgCAYG0Nr0qF87C490at8R3fG00lOMdSxRwtWs/gRp20N9qtY5MKhPdmGvm50HgoJEh6Sc+ojpfgsNhs8TLPktfL3sYlDdurXObEudeKgnX6xOrfHym0aC1lmR1dqyS3KEdxev7eHmbDg9n06IsigSc5Tbbuy8YMFtjAIraW2qVAdphfkON/wkU60Ial/C7NxGJfwxy5ssYTZ2Nx2tvyWifecHOw+imh+JsOhkX5tXsXqX7YHBf8Acn/6rx9r95tewt2cPg9UXNUIsar9pzzF/dHQWElp0Yw01Ofi9o18VlN/DwSyS8Pq8yZkpRMXamATE0alGoLpUUqw6HvHIjiDzEw1dWZvTm4SUo6o5dsr0Nm98RiRa57NFdSL6HM+gNu7KfGVlh+bO1U2zl+XHzOkbv7Co4Gj6qgpC3uSTdmPC7Hv0AEnhBQVkcrEYmpiJb1R34LsJOblcQBAEAQBAEAQBAEAQBAEAQBAEAQBAPHYAXJAA4k90GUr5Ig9q700KAJzButwFv3do8fheRSrRiXqGzq1XhZff3ma1X3hxeLOWgjKp7yGQW529tv3QZpepPTJFrdwWG6z35dmfrp5XKsJuiX1xLl/ojRf2eHnmm0aEVm8yCttSrNbtP4V2a+evlZGw4fBJSFkUD++cmOaVtALFaqFFyQBzOghuxmMXJ2SuQeP3jpIcq3qOfZVQSSeQA1J8AZBLERWSzZ1aGyK9Rb07RjzZ5h9j47Ge3bDUjz1cjogOlx84i3KaWq1NckT9LgMJ1F0kvT77l4mybG3Vw+FIZVz1B/mVO0/6vcn6oElhRhDTUo4raWIxHwydo8lkv38bk5JSgIBi7R2jSw6Z6zqi8z3nkBxJ6Caymoq7ZNQw9SvLcpxbZA0d8krMRQo1HA4u/yaa9wvdiemXlwvI4Vt9/CvoXa+zXhop15pN6JfE/a3iVttut3eq/YY/wA8lzKF6fJ+a9jIw23jf5RRb5y3/hP/AO/CMxaD0y++f7E3SqBgCpBB4ETJo1YqgwIAgCAIAgCAIAgCAIAgCAIAgGLitoU6XtML8hqfIcJq5JaktOhUqdVGtbQ31W5Sipdh3KM7DxC9lPFjaROtfKKOjHZygt6vJRX34vwRH/kuNxhu59UvWzN8PcQ+AaY6OcuszLxmHoZUYXfN5L3fmiU2dulRpHO96j/OYknXjYnUDoLDpJY04x0RRr4ytWynLLlovJE0lIKLAADpNysUu0AiMdtyjTGrg/V1+3h9sjlVhHVl2js/EVX8MSKTbGIxWmFoMwP+YdFse8O1lPgMxkXSzl1EXv4fhqGeJqZ8lr6Z+djLw251WsQ2Lrn/AE6V/iC7Dh0VR4wqEpZzYltSlRW7haaXa9fL3bNm2XsehhRajTVL8TxZvrObs3xMnjCMdEcuviq1d3qSb++C0K9rY9cNQqVmDFaSM5C2uQoubXIF5mTsrmlKm6k1Bat2NE2L6S2xuJ9VToLTXKxDOxZjlt7q2A8zK8K+/LdSOtiNlLD0HVnK+mSy9/kbL/jNX9F+y39cn+I5V6XJ+a9jz/GqvKn+y39UZmPy+T9DnO/u8tQYrKwU5UUrpoobja/fccfDlKGJlLfsev2LRpPDbyvm3fwNk2Cb4Wkx4sgY+LjN+NvgJcoK1NHm9qT3sXPknZeBi707fXAURUZS5ZwqqDa5IJ1PcLKZtOe6rkGGw/TS3b29TO2ZjRiKKVVBAdQQDxHMH43mYy3lc0rUnSqOEuBsu7db2k8CPjofwmSPgTcyYEAQBAEAQBAEAQBAEAQC3XrqguzBR1PHw5zDaRtGEpO0UQe097KNEcRc8Mxy3P0V9pj0tIpVoovUdnVZq7yX34epCPtnGYs2o02VT7z3pi3MIL1D4NlE1/Ml2E1sHQ1e8+z308rl/C7nNU1xNVm+gOynXsqdR9YtNlRXHMiqbSqPKmlFdmvm/pY2LA7Ho0FCoigDhoLDwA0ElStoc+UnJ3k7syqjgC5sAO8zISbyRE43b9GmD2s31dR5nT7ZHKrFFulgK9TRWIT/AIkq4jTC0XqfSUXX/wCRstMHoSZF00pdRF7+G0aP/MVEuzj5K7Li7uYzEa16yU1+at6jW/dRD4Bo6KcuszP47C0P5FO75vL3b80TGzt0sNRIYoari3bqnObjvC+yp6qBJI0YR4FOvtLEVVZysuSy/d+NyT2njVw9CpWYErSps7BbXKopYhQSBewkjdlcp04OpNQWrdjVN3t/xjnqClQKhApvUcAnMSOCg24c5FCtvtpI6GK2d+GhGVSWr4L3sTNTbTgE+rTQE+2e79WSXZSjGm3a78l7lze0ZtnYrrhq3/baYqdR9xvhMsRD+5fM4d6Pntj6fVag/cJ/CUMO/wAxHrdrx/0c/D5o6wZ0jxJg1doqHKBK7MLXyUKzjUA8UUg8Zo5pO30ZYjhZyipZWfOUV82cz9IWKWpjOzmuqKrBlZSrqWuCGAPAiUq7UpZHqNkxlSoJS5t6p5eB0Tdt82DoH9Eg8lAP3S5R6i7jze0VbFVP7mQ3pG2c9fCL6tWZkqq2VQSSCGTQDU6sJpXTccixsmpCNZqTtdF7dGq9LCUqT0MWHXMCPyeubXdiNctuBExRluwSafkb7RoqriJVKco2dv6lyXabtu4r+tJNOqi5Dq65dbrbQ69xkydzmyp7q1Xnc2SbEQgCAIAgCAIAgCAeE2gEVjN4aNMEhswHeCAvjmOluovI5VYouUsDWm7Wt98jXK+99Stph0Z+qCy6/pXsD+prI+knLqoufhMPQ/nSz5avyWni0eUNg4vEHNVqeqB4hL5j0NRxmPwUeMyqLfWZpLaEIK1GHi/ZZedyc2Xuph6BzBbseLG5Y+LElj8TJYwjHRFCtiatb+ZJv5eC0JapWp0RYlEHLQeQ75ltLU0hTlPqq5DbS3soURct8WIRfNtfskUq8UXqOzK9TgRf/EGKxP8A6ehVIPvZMi+OetYMPqgzTpKkuqiz+DwlH+bNN8ln8vqy5S3ZxVc3xFdU+jTvUYeFSpYL4ZDM9FKXWZh7QoUsqNPzy9F7ktgt1MLTIJp+tYa5qpNQ35gN2VP1QJJGjBcCnV2hiKis5WXJZfLXxK8TvHh6eJGFzE1iubIqtotrg5vZHDheZc0nu8SOGFqTpur/AErj95mSdpfo6n/1/i0zfsI+jX6l6+x4Nqi4Bp1BcqLn1dgWIUXsxPExfsHRp6SXr7FrexL4DFDnhq//AG2mKnVfcb4R2rwf+5fM5H6J2+Wrj9Gp8m/3lTC9Z9x6Dby/Jh/d9Do1TUHwl5nmIuzRL7RGfAVB87DP9tMzV5xJqb3ayfKX1OB7jNbH0PFh5ownOofzEey2mr4Op3fVHXjOmeGJ3d0/Jt0c/wAKn8ZhG8tF3fVnG/TBshsPtA1bfJ4hQynuzqAtRfHRW/WlOtC0r8z0WzMQpUdzjH5El6N9rCpQNAnt0iSBzpsb6eBJ8xJcPLLdKW16L6RVlo8n3r3X1NwIlg46ds0SOz9rtT0a7p+8vgfeHQ+fdMaEl1LXJmx0ayuoZSCDwMyaNNOzK4MCAIAgCAIAgCAIBr++VcrSpr7tSrlfqAjuFPQlR48O+Q13ZI6ey6alUk3qldeaX1+prm6mw0xNP1+JOd8zZlY3FIgnshTolhbW1zxvNaMYuKk9STaNetGrKlG6jwtxXPtv+xtYx2GoeyVJ+j2j+1w+2SupFFCGEqz0RFYnfRMxSkudx7qhqj/GnTBI85E66/pRfjsmSW9VlZeC9WW820cTwp+qXnVcJpzC08zHwa0fmy7Db/Q0eO8+xfV29Ey9h9zi2tfEVGvxWkBSU+J7T/EMJlUP1M0ntRrKlBLvzft6Elh9k4PB2YJRRuAdzdz0zuSx85uowgVJ18RiMm2+zh5LIzxtCmeBb9h7edptvIh6Gf20XaOJR/ZZSRxAOo8RxEymmaShKOqLsyanL8N8pvHiX4imgUdLUkX7y0qrOuzv1fg2VFfqf1fsbhjMSKSF24Lx87fjLLaSuzh06cqklGOrKMXfI1uNjbxGo+20S0FN2mr8yT21Z8HWtwahUt4FDMSzizal8NWPY18zjPoqNsRU60fuZZTwvX8D023c8Ov7vozpZl48oTdBc2EUc6A+1JquqTSyqvv+p897oG2Nw5+mB5gj8ZzaXXR7XH54WouxnYTOoeEPNRwZ1vxyu6i/C9lIHcJhxTJI1ZRVlbyT+aMmlsaljqFWhiAzpdWBLMWRu0AyMSSp0+8G4JmrgnkyWOInBqcXn3I5XvRuVitkv66kzPSU3Wsg1TpVXuHdf2T0vaVp05RzR2sNjaVdbk1rqufd93JrdnfZK9kr2p1OAPuOfH3T0On3SSnWvlIpYvZjhedHNcuK9zbpYOSSGxMUadQL7rmxH0uCnx4D/wACYNr3VjZ5k1EAQBAEAQBAEAQDG2jgUxFM06gupt3kEEG4KkagggEETWUVJWZLRrTozU4OzRrp3Qa+mJNubUlL2+sCF/dkPQdp0v4qms6av3u3lr6mRhtzcONapq1z+lfs/GmmVD8QZsqEVrmQ1NqV5dVqPcvrr6k7hcKlJQtNERRwVFCgeAGklSS0KEpym7yd2Xpk1MXaeKNKi7gXKqcoPAsdFB6XImJOyuSUYb81F8TEwOCFPtN26p9uodWY99j7q8lGgmIxt3m1Ws55LKPBffHtMTaG21osgZWy1Kwoh9PzhVm4cbDKRfmIcrGYUHJa52v4GZiKYboR7LDip5g/2D3zLVyOE3HT/JmYCsalNWNr21twzA2a3S4MJ3QqRUZNI5nuWfWbS2hV51HA8PWtb7FEq0c6kmd3afwYOjDufp+5LekDFeq2fWb/AEx51Fk1bqM5uzl/qIkzRqZkVuaqfMXkid0U5x3ZNcmSFDtYIjlSdP2AyfyzC6pLL+bfm0/PM436MG/5lutE/espYbr+B6TbWeG/8l8mdNMvnlDYNk64al/poP3QJhaElTrvvPnPd45MXQ6VqY/eAnLhlJd57rErew9T+1/I7KZ1TwJfwOz2rlrOqhQvuFib5u/MLcOU1zuSLcUbtev7Grb67x4nZOJFOi1NhUpKxLprcPUWwseHDzletVlCVkdvZ2BoYmk5STyfPsXYXN2d58XjqTs9YJlbLZKdKxBUHXOG5mKUp1E8/Q12hRw+DlFKne6vnJ8+yxD7W3Fw+StVBqB8lRgAUVAwUkWRVAAuOAsJtKjk3f5ENLaTcoxUEs7ayv8AMxfRltupVD0KjFsihqZPEKDZlv3jUWmKE7vdN9qYVRiqyWbdn28n363N8DW1HEajxEsnGWpuwN4MHsAQBAEAQBAEAQBAEAQBAEAwNurfDv0ysfBGDH7FM1noTYd/mLy80es02ITXtvYQuqq2cImIFZXRc+UgMGWpTBDFe2xutzw05xTRew81e61tazdr9z08yVwlNqy5kxFFl5pTOh7wb1DY9DNk29GQTjGDtKLT7/2JHDUvU0rE3y5iTwvcljp8ZsskRye/I5p6MLtSrVDxdx9xJ+1pWw2d2drbnwunBcE/v0KvSw//AE4r8+rTHkS38slq6FHZ6/Mb5L6ond36+fCUG50k+wW/CbU3eCIcZHdxE12sntkG9KqvJmt4Oob+ItMriaS/pf3k/Y4v6M2/5sdaTfyylh+v4HptsZ4V/wBy+p1EmXzyZsOxj8gnQEeRI/CYjoSVesz52ojJjQPm4j7qs5ek/H6nuuth32w/+TsZnVPAmVsratHDs/rqtOnmCZc7Bb2L3tflcec0lOMX8TsWqWGrVoflQcrPOyvyNE9NNWnUfDVaTpUBWohKMrAWKstyOeZvKVcQ1KzTO5saNSkpwqRa0eaaML0YYi/r0/02H7wP4TOFebRpt6N40596+X7m716eZGX5ykeYtLbV0eehLdknyZz/ANH+x6lHFMxykCmwbKytlJIsGANwdDoeR5Sjhr9Ieq2y4rCJc2rduua++J0OXzyaNzw47C/VH3QZepcgwIAgCAIAgCAIAgCAIAgCAeOoIIOoIsRzBgynZ3RC11bDix7dMcDcZ0HJgfbA5jXoeM0vuk+6quayfp4cvHLt4CjiVqC6MGHTu8eRmyaehDOEoO0lYtPRAbOnYqfOHf0ce+Oh+FjrMOPFEka0kt2Wa5e3L7uXNsbR/wCm4irazLQrXHJ0VlIHTMNJrKXwNktGkniIQ4NrydjUvRzSy4IH51Rj8BYD7pHhl8Bc21O+IS5JfUy96tgDH0lptUamFbMSoBJ0sBqdOMkqQc1k7FTB4qOHbco71+2xlbIwAw1BKIYsKYsCdCRcnW3jNoR3Y2IsTW6aq6lrXJfYj/KuvzkBH6hIP8axxNdafc/n/g4z6O+zjlH0Kg8l/wBpRofzEep2pnhJPtXzOqGdA8iY+D2xjaTFBSwzUgzZLu6OVLE9ogMO/lIL1U9FbvOq4bPlTi3OanbP4U1fzXzOO7SYrjal9CMQxIBuB8oTodLyjLrPvPU0GnSilpur5HZmnVPAmPiMJTqEF0RyOGZVa1+NrjThNZQjLVE1LE1qKapyavrZ2uR+3dgriqDUEyUy3snKAAygsoNhwJAB8ZpOmmrJFnDYypGpvzk3lzZzvZFSrsnGD8opugN1bTRlNu0jcGsQDpK0b05XZ2au5jKDhGSvqu/t+R1TD4haih0YMp4EG4Muppq6PNVKcqct2asyuZNW29TI2dh/XPl90HtnkPm+J+zj44ubKNld+BuEyaCAIAgCAIAgCAIAgCAIAgCARO9WG9bhKiEkBjTBINiB6xb2PhI6qvGxawVTo6yna9r/ACZqQ9H+CvdkqOfpOT90iWFguZfnt3FSVkorwLW0tqUaCYSjQdPXpiBTZFILrh19YoSp3hfzdgeloclFJLW4jRqVZTlNfC430yva9148jamMsnGIDe/GZNk4n6T5R+tWVG/mkFR/AzqYKG9iafYr+jZ5udTy4GiOak+bEzagvgRFtSV8VPssvJIr3jx70KFSpTy5kpVHswJByZdNCLe1x6TacmtCHDUozfxc0vO/sYW5m2XxmGNSplDZ2FlFgAACPvmtKbknckx2HjRnFR0av6sn8NXyVqbc8ynwK5vvQTd6or084yXj5P8Ac5RunRaltRVdSpvW0IIuMrWI5iUaWVVHqcc1PAzcXfKPzR01qgHEgfEToHkrMqVSeCs31VY/cIuN1mh7b3AxNWvUrUynbdmyPdGGvXjz1txlCpRk22j1WD2jSpwhGfBJc+B0BNmYgjSko+vUA/hDS7d8jzbp075z8k/rYvLsKueLUV/bf+mPiMWori35L3L1PYTJZnqhspvZUy3+JYmYs+JlSp6RT8/2RiYrYFGsb1KYfxufKYZLG0VkZ+yd1MNh9UpKpPEC4HxF7GZjBLMjq4ic1ut5EwmGQcEUeCiblcryctIM3KhBgQBAEAQBAEAQBAEAQBAEAQDB2rZqToTbMpAPGxI0PwOs1aurElOW5JS5EJhdpJU0zKHHtJcXB77cx1EKSZtUoyhnquD++PYY67u0PXmuKN6pN83aPa524XmvRQ3t62ZN/EMQqPQqXw6aLTlfUzsUlUDsU2Zjwvoo6sTbTw1m7fIr04qT+J2X3oYG392amJwZolgnskHjdgb3bncm5tzkc4XjYt4XEqnXVS3+P8EhsvYdSnRpoSnZRQbFjqBr3CbwVopFbE1FUrSmuLbG0d3RUU53JGVhlAsDmy3vrqNOESVxSqOKsuaflf3LW7m6dHDIy084VmzZbggG1tLjQdJrTgo3sS4rESrOO9wViZXZVIEHLcgg6k8R04TdlVNrQs08ChcZkQ2JtdQbeF5okrlmVSW5a5I06Sr7IA8ABJCtdsrgwYVal2jNGixCXwmYJuVz2AUVeBmGbR1LFKnqJhIklLIypsQlvNrMG1si5MmogCAIAgCAIAgCAIAgCAIAgCAUVBpBlalNLDqvADxsJixlybLhMyansApcXBgynZnqcBAep5US4sYCdgiWFhAbuVQYLSprMG7eRdmTQQC2UmDZMuTJqIB4wgyjwLAbKoMFOWDNyqDAgCAIAgCAIAgCAIAgCAIAgCAIAgHloB7AEAQBAEAQBAEAQBAEAQBAEAQBAEAQBAEAQBAEAQBAEAQBAEAQBAEAQBAEAQBAEAQBAEAQBAEAQBAEAQBAEAQBAEAQBAEAQBAEAQBAEAQBAEAQBAEAQBAEAQBAEAQBAEAQBAEAQBAEAQBAEAQBAEAQBAEAQ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0" descr="data:image/jpeg;base64,/9j/4AAQSkZJRgABAQAAAQABAAD/2wCEAAkGBxQQEBUUExQSFRUVFRUaFhcXFxUZGRUUFBcYFhQXFRgYICggGBsmHBQWITEhJSwrLi4uGSEzODQsNygvLisBCgoKDg0OGxAQGywmICQsNCwsNzgsLCw0LC8uLCw3LCwsNCwsLCw0LCwsLCwsLCwsLCwsLCwsLiwsLCwsLCwsLP/AABEIAL0BCwMBEQACEQEDEQH/xAAcAAEAAQUBAQAAAAAAAAAAAAAABQIDBAYHAQj/xABIEAACAQIDBQQFBwoEBQUAAAABAgADEQQSIQUGMVFhIkFxkQcTMkKBI1JicqGxwRQzY4KSorLC0vAVQ3PhFiQls/E0U5Oj0f/EABsBAQACAwEBAAAAAAAAAAAAAAADBAECBQYH/8QAPREAAgECAwQIBAQFAgcAAAAAAAECAxEEITEFEkFREzJhcYGRodEiscHwFCNS4RUzQnLxJGIlNENjgqLC/9oADAMBAAIRAxEAPwDuMAQBAEAQBAEAQBAEAQBAEAQBAEAQBAEAQBAEAQBAEAQBAEAQBAEAQBAEAQBAEAQBAEAQBAEAQBAEAQBAEAQBAEAQBAEAQBAEAQBAEAQBAEAQBAEAQBAEAQBAEAQBAEAQBAEAQBAEAQBAEAQBAEAht4d58PgcgrN2nICotixubZrXFl6mRzqRhqW8LgquJbVNaceBr+I9J2FUkZK1xxByD7iZF+JT0iy+9izj16sF4mJU9Kie5hqjeLEfyGOnm9IMfwvDrrYiHhn9TGf0n1T7OD82Y/yiOkrfo9R+C2dHXEeUGWX9IWOb2MNSHirn+cReu+CHR7JjrOo+5JfMtHe7az8KdJfBD+JMWrvig57JjpCo/FItvtfbD/5oXwSl+Kx0dZ/1+g/GbNjph2++b+hSx2q/tYph4EL/AAx0M+M2Y/iWFXVw0fFtmBisLjg6K2LxFR3YBUWrUuxPdxsB17hc90iq0t1dZtvTMv4HGqtJt0acYRV5Pd0XudZ3c2T+SUFplmd+NR2JJZzxsTrlHADkOd5apw3I2OFjcV+JrOaSS4JZWXhx5kpJCoIAgCAIAgCAIAgCAIAgCAIAgCAIAgCAIAgCAIBibWaqKFQ0ApqhGNMNwLgdkH4zEr2yJKW45rf0vn3HzPj8ZUr1GqVmZ6jHtFuN+Vu4DhYaDhOVJtu7Pe0oQpxUaasuBvG49elXBWoql+Z4kqNfMC/iGlrDVP6WcPbmEulXiux/R/TyNyXZ9McETyEuHmisUFHAAfAQD3JAPMsA8tALGLrrTQsxsALmaykoq7JaNGdaapwV2zO3J2OSTjKw7dQWoqf8uke/6zfYLczIaUXJ9JLw7EdHH1oUoLCUXkus/wBUvZfPwNwlg5IgCAIAgCAIAgCAIAgCAIAgCAIAgCAIAgCAIAgCAIBw30s7vfkuL9eg+SxF204LWH5wdL+14luUoYinaV+Z6zY+L6Wl0ctY/Lh5aeRr27/rKTiotx80a3dhquUd4vxPCxMgje63dTrVVTdOSq5R43+9eS1vY7DTYlQSLEgXHGx7xfvnVR8+kkm0ndHpmTBSYB4YBQxgGFsnAf4jiTfXDUG7fKrUtcJ1UAgnpYe8bVn+bO39K9WduP8Aw/D73/Vmsv8AbHn3vh58EdElk4ggCAIAgCAIAgCAIAgCAIAgCAIAgCAIAgCAIAgCAIBYxuMSiheowVR3n7gOJPQTEpKKuySlSnVluwV2cz3o2+20z6ijSU01YNdwD2l0DHuHE6D4nW0qSlKtlHTmd+lSo7M/MrO9S2UV9eXj4LiZGx9gpR7TduoeLHu8JYp0owWRyMXjquKlebyWi4L756k1JCmeGAUwDwmARePZ61RcNR/OVOJ4img9p26AedwO8SCrNt7kdX6HV2fQhGLxVbqR0X6nwS++3gb9srZ6YaitKmLKo7+JPFmY95JuT4yWEVFWRQxFedeo6k9X927kZc2IRAEAQBAEAQBAEAQBAEAQBAEAQBAEAQBAEAQBAEA1zePe6jhAVBFSpwCjuPW3E9Br4SGpWUclmzo4TZtSut+XwwWrZpTUMTtF/WYhitPuUaacgO4cPLvmipSm71PIt1NoUsNHosGu+T18PfyRsODwSUVCooAH96yylY4kpOTu3dl8wYKSYBTeAeEwDD2ljRRQsde4AcWY8AB3yOpUUI3LWDwssTVUFpxfJGwbn7EOHpmpV/P1rGp35B7tMHkL624knutNaUHFb0tWT7QxUaslSpfy4ZLt5vx+RsMmOcIAgCAIAgCAIAgCAIAgCAIAgCAIAgCAIAgCAIBg7U2tSwy3qOBpovvHwH48JrKcYrMnoYarXlu01c0Lae9eIxxNPCqVQ+9zHVu8dBYcRcyvvVKvVyR1+hwmBzrPfnyXDv5fPsK9k7uJSOep8o/M8B4CTU6UYaHNxeOrYl/G8uCWi++bJu0kKZSYBbd7cYMpNuyNW3g3wpYcEIQzfZ8Ocq1MTwhmzuYTYra6TEvdjy4si9zd6GrVmWox7Z0v3H3bcgdR45ec0o1JKdpvUt7RwdGpht/DxtuebXN92vdc3h3sLn+xLrdjzEYuTSWrPN1Nnfldb8qqD5KmSMOD7zi4aqeg4Drc9wlaC6SW+9Fp7nZxUlgqH4aHXl13y5R9/LmbzLJxRAEAQBAEAQBAEAQBAEAQBAEAQBAEAQBAEAQDEx+0adAXqOF5DvPgBqZrKSjqS0qFSq7QVzS9q78vVJp4RCTwzcTfqeC+AuZB0sp5QXidZYChhlvYqWf6Vr999kR2F3ces2fFOWJN8v8AVfj8fITaFBJ3lmyHEbUnKPR0FuR7NX4+3qbHQwy0xZQAOknOUVmAW2MAidp7bp0ezq7k2CLqSeWnf04yGpXjDLVnSwmy62I+Lqx4t5IuYHdnE40hsUxoUeIpL+cYfSPBPtPHhI+jqVevkuRceLwmBVsMt+f6nou5cfRd5rHpe3Mp4dKWJw6BaagU6qi+n/t1CTqSSSpJ+jFSmoK8UMFjamIm41pXbzXt+xznA1jTcML6cuNunXvHUCVZZncoPceenE61sZ22oUoqSFsGxLjuW+iqe4vbTpc92s6m61o+Zyp4WGzHKu823amvq/7ePblxOn0KK00VEAVVACgaAKBYAS4kkrI85OcpycpO7ebLkyaiAIAgCAIAgCAIAgCAIAgCAIAgCAIAgCAYG0Nr0qF87C490at8R3fG00lOMdSxRwtWs/gRp20N9qtY5MKhPdmGvm50HgoJEh6Sc+ojpfgsNhs8TLPktfL3sYlDdurXObEudeKgnX6xOrfHym0aC1lmR1dqyS3KEdxev7eHmbDg9n06IsigSc5Tbbuy8YMFtjAIraW2qVAdphfkON/wkU60Ial/C7NxGJfwxy5ssYTZ2Nx2tvyWifecHOw+imh+JsOhkX5tXsXqX7YHBf8Acn/6rx9r95tewt2cPg9UXNUIsar9pzzF/dHQWElp0Yw01Ofi9o18VlN/DwSyS8Pq8yZkpRMXamATE0alGoLpUUqw6HvHIjiDzEw1dWZvTm4SUo6o5dsr0Nm98RiRa57NFdSL6HM+gNu7KfGVlh+bO1U2zl+XHzOkbv7Co4Gj6qgpC3uSTdmPC7Hv0AEnhBQVkcrEYmpiJb1R34LsJOblcQBAEAQBAEAQBAEAQBAEAQBAEAQBAPHYAXJAA4k90GUr5Ig9q700KAJzButwFv3do8fheRSrRiXqGzq1XhZff3ma1X3hxeLOWgjKp7yGQW529tv3QZpepPTJFrdwWG6z35dmfrp5XKsJuiX1xLl/ojRf2eHnmm0aEVm8yCttSrNbtP4V2a+evlZGw4fBJSFkUD++cmOaVtALFaqFFyQBzOghuxmMXJ2SuQeP3jpIcq3qOfZVQSSeQA1J8AZBLERWSzZ1aGyK9Rb07RjzZ5h9j47Ge3bDUjz1cjogOlx84i3KaWq1NckT9LgMJ1F0kvT77l4mybG3Vw+FIZVz1B/mVO0/6vcn6oElhRhDTUo4raWIxHwydo8lkv38bk5JSgIBi7R2jSw6Z6zqi8z3nkBxJ6Caymoq7ZNQw9SvLcpxbZA0d8krMRQo1HA4u/yaa9wvdiemXlwvI4Vt9/CvoXa+zXhop15pN6JfE/a3iVttut3eq/YY/wA8lzKF6fJ+a9jIw23jf5RRb5y3/hP/AO/CMxaD0y++f7E3SqBgCpBB4ETJo1YqgwIAgCAIAgCAIAgCAIAgCAIAgGLitoU6XtML8hqfIcJq5JaktOhUqdVGtbQ31W5Sipdh3KM7DxC9lPFjaROtfKKOjHZygt6vJRX34vwRH/kuNxhu59UvWzN8PcQ+AaY6OcuszLxmHoZUYXfN5L3fmiU2dulRpHO96j/OYknXjYnUDoLDpJY04x0RRr4ytWynLLlovJE0lIKLAADpNysUu0AiMdtyjTGrg/V1+3h9sjlVhHVl2js/EVX8MSKTbGIxWmFoMwP+YdFse8O1lPgMxkXSzl1EXv4fhqGeJqZ8lr6Z+djLw251WsQ2Lrn/AE6V/iC7Dh0VR4wqEpZzYltSlRW7haaXa9fL3bNm2XsehhRajTVL8TxZvrObs3xMnjCMdEcuviq1d3qSb++C0K9rY9cNQqVmDFaSM5C2uQoubXIF5mTsrmlKm6k1Bat2NE2L6S2xuJ9VToLTXKxDOxZjlt7q2A8zK8K+/LdSOtiNlLD0HVnK+mSy9/kbL/jNX9F+y39cn+I5V6XJ+a9jz/GqvKn+y39UZmPy+T9DnO/u8tQYrKwU5UUrpoobja/fccfDlKGJlLfsev2LRpPDbyvm3fwNk2Cb4Wkx4sgY+LjN+NvgJcoK1NHm9qT3sXPknZeBi707fXAURUZS5ZwqqDa5IJ1PcLKZtOe6rkGGw/TS3b29TO2ZjRiKKVVBAdQQDxHMH43mYy3lc0rUnSqOEuBsu7db2k8CPjofwmSPgTcyYEAQBAEAQBAEAQBAEAQC3XrqguzBR1PHw5zDaRtGEpO0UQe097KNEcRc8Mxy3P0V9pj0tIpVoovUdnVZq7yX34epCPtnGYs2o02VT7z3pi3MIL1D4NlE1/Ml2E1sHQ1e8+z308rl/C7nNU1xNVm+gOynXsqdR9YtNlRXHMiqbSqPKmlFdmvm/pY2LA7Ho0FCoigDhoLDwA0ElStoc+UnJ3k7syqjgC5sAO8zISbyRE43b9GmD2s31dR5nT7ZHKrFFulgK9TRWIT/AIkq4jTC0XqfSUXX/wCRstMHoSZF00pdRF7+G0aP/MVEuzj5K7Li7uYzEa16yU1+at6jW/dRD4Bo6KcuszP47C0P5FO75vL3b80TGzt0sNRIYoari3bqnObjvC+yp6qBJI0YR4FOvtLEVVZysuSy/d+NyT2njVw9CpWYErSps7BbXKopYhQSBewkjdlcp04OpNQWrdjVN3t/xjnqClQKhApvUcAnMSOCg24c5FCtvtpI6GK2d+GhGVSWr4L3sTNTbTgE+rTQE+2e79WSXZSjGm3a78l7lze0ZtnYrrhq3/baYqdR9xvhMsRD+5fM4d6Pntj6fVag/cJ/CUMO/wAxHrdrx/0c/D5o6wZ0jxJg1doqHKBK7MLXyUKzjUA8UUg8Zo5pO30ZYjhZyipZWfOUV82cz9IWKWpjOzmuqKrBlZSrqWuCGAPAiUq7UpZHqNkxlSoJS5t6p5eB0Tdt82DoH9Eg8lAP3S5R6i7jze0VbFVP7mQ3pG2c9fCL6tWZkqq2VQSSCGTQDU6sJpXTccixsmpCNZqTtdF7dGq9LCUqT0MWHXMCPyeubXdiNctuBExRluwSafkb7RoqriJVKco2dv6lyXabtu4r+tJNOqi5Dq65dbrbQ69xkydzmyp7q1Xnc2SbEQgCAIAgCAIAgCAeE2gEVjN4aNMEhswHeCAvjmOluovI5VYouUsDWm7Wt98jXK+99Stph0Z+qCy6/pXsD+prI+knLqoufhMPQ/nSz5avyWni0eUNg4vEHNVqeqB4hL5j0NRxmPwUeMyqLfWZpLaEIK1GHi/ZZedyc2Xuph6BzBbseLG5Y+LElj8TJYwjHRFCtiatb+ZJv5eC0JapWp0RYlEHLQeQ75ltLU0hTlPqq5DbS3soURct8WIRfNtfskUq8UXqOzK9TgRf/EGKxP8A6ehVIPvZMi+OetYMPqgzTpKkuqiz+DwlH+bNN8ln8vqy5S3ZxVc3xFdU+jTvUYeFSpYL4ZDM9FKXWZh7QoUsqNPzy9F7ktgt1MLTIJp+tYa5qpNQ35gN2VP1QJJGjBcCnV2hiKis5WXJZfLXxK8TvHh6eJGFzE1iubIqtotrg5vZHDheZc0nu8SOGFqTpur/AErj95mSdpfo6n/1/i0zfsI+jX6l6+x4Nqi4Bp1BcqLn1dgWIUXsxPExfsHRp6SXr7FrexL4DFDnhq//AG2mKnVfcb4R2rwf+5fM5H6J2+Wrj9Gp8m/3lTC9Z9x6Dby/Jh/d9Do1TUHwl5nmIuzRL7RGfAVB87DP9tMzV5xJqb3ayfKX1OB7jNbH0PFh5ownOofzEey2mr4Op3fVHXjOmeGJ3d0/Jt0c/wAKn8ZhG8tF3fVnG/TBshsPtA1bfJ4hQynuzqAtRfHRW/WlOtC0r8z0WzMQpUdzjH5El6N9rCpQNAnt0iSBzpsb6eBJ8xJcPLLdKW16L6RVlo8n3r3X1NwIlg46ds0SOz9rtT0a7p+8vgfeHQ+fdMaEl1LXJmx0ayuoZSCDwMyaNNOzK4MCAIAgCAIAgCAIBr++VcrSpr7tSrlfqAjuFPQlR48O+Q13ZI6ey6alUk3qldeaX1+prm6mw0xNP1+JOd8zZlY3FIgnshTolhbW1zxvNaMYuKk9STaNetGrKlG6jwtxXPtv+xtYx2GoeyVJ+j2j+1w+2SupFFCGEqz0RFYnfRMxSkudx7qhqj/GnTBI85E66/pRfjsmSW9VlZeC9WW820cTwp+qXnVcJpzC08zHwa0fmy7Db/Q0eO8+xfV29Ey9h9zi2tfEVGvxWkBSU+J7T/EMJlUP1M0ntRrKlBLvzft6Elh9k4PB2YJRRuAdzdz0zuSx85uowgVJ18RiMm2+zh5LIzxtCmeBb9h7edptvIh6Gf20XaOJR/ZZSRxAOo8RxEymmaShKOqLsyanL8N8pvHiX4imgUdLUkX7y0qrOuzv1fg2VFfqf1fsbhjMSKSF24Lx87fjLLaSuzh06cqklGOrKMXfI1uNjbxGo+20S0FN2mr8yT21Z8HWtwahUt4FDMSzizal8NWPY18zjPoqNsRU60fuZZTwvX8D023c8Ov7vozpZl48oTdBc2EUc6A+1JquqTSyqvv+p897oG2Nw5+mB5gj8ZzaXXR7XH54WouxnYTOoeEPNRwZ1vxyu6i/C9lIHcJhxTJI1ZRVlbyT+aMmlsaljqFWhiAzpdWBLMWRu0AyMSSp0+8G4JmrgnkyWOInBqcXn3I5XvRuVitkv66kzPSU3Wsg1TpVXuHdf2T0vaVp05RzR2sNjaVdbk1rqufd93JrdnfZK9kr2p1OAPuOfH3T0On3SSnWvlIpYvZjhedHNcuK9zbpYOSSGxMUadQL7rmxH0uCnx4D/wACYNr3VjZ5k1EAQBAEAQBAEAQDG2jgUxFM06gupt3kEEG4KkagggEETWUVJWZLRrTozU4OzRrp3Qa+mJNubUlL2+sCF/dkPQdp0v4qms6av3u3lr6mRhtzcONapq1z+lfs/GmmVD8QZsqEVrmQ1NqV5dVqPcvrr6k7hcKlJQtNERRwVFCgeAGklSS0KEpym7yd2Xpk1MXaeKNKi7gXKqcoPAsdFB6XImJOyuSUYb81F8TEwOCFPtN26p9uodWY99j7q8lGgmIxt3m1Ws55LKPBffHtMTaG21osgZWy1Kwoh9PzhVm4cbDKRfmIcrGYUHJa52v4GZiKYboR7LDip5g/2D3zLVyOE3HT/JmYCsalNWNr21twzA2a3S4MJ3QqRUZNI5nuWfWbS2hV51HA8PWtb7FEq0c6kmd3afwYOjDufp+5LekDFeq2fWb/AEx51Fk1bqM5uzl/qIkzRqZkVuaqfMXkid0U5x3ZNcmSFDtYIjlSdP2AyfyzC6pLL+bfm0/PM436MG/5lutE/espYbr+B6TbWeG/8l8mdNMvnlDYNk64al/poP3QJhaElTrvvPnPd45MXQ6VqY/eAnLhlJd57rErew9T+1/I7KZ1TwJfwOz2rlrOqhQvuFib5u/MLcOU1zuSLcUbtev7Grb67x4nZOJFOi1NhUpKxLprcPUWwseHDzletVlCVkdvZ2BoYmk5STyfPsXYXN2d58XjqTs9YJlbLZKdKxBUHXOG5mKUp1E8/Q12hRw+DlFKne6vnJ8+yxD7W3Fw+StVBqB8lRgAUVAwUkWRVAAuOAsJtKjk3f5ENLaTcoxUEs7ayv8AMxfRltupVD0KjFsihqZPEKDZlv3jUWmKE7vdN9qYVRiqyWbdn28n363N8DW1HEajxEsnGWpuwN4MHsAQBAEAQBAEAQBAEAQBAEAwNurfDv0ysfBGDH7FM1noTYd/mLy80es02ITXtvYQuqq2cImIFZXRc+UgMGWpTBDFe2xutzw05xTRew81e61tazdr9z08yVwlNqy5kxFFl5pTOh7wb1DY9DNk29GQTjGDtKLT7/2JHDUvU0rE3y5iTwvcljp8ZsskRye/I5p6MLtSrVDxdx9xJ+1pWw2d2drbnwunBcE/v0KvSw//AE4r8+rTHkS38slq6FHZ6/Mb5L6ond36+fCUG50k+wW/CbU3eCIcZHdxE12sntkG9KqvJmt4Oob+ItMriaS/pf3k/Y4v6M2/5sdaTfyylh+v4HptsZ4V/wBy+p1EmXzyZsOxj8gnQEeRI/CYjoSVesz52ojJjQPm4j7qs5ek/H6nuuth32w/+TsZnVPAmVsratHDs/rqtOnmCZc7Bb2L3tflcec0lOMX8TsWqWGrVoflQcrPOyvyNE9NNWnUfDVaTpUBWohKMrAWKstyOeZvKVcQ1KzTO5saNSkpwqRa0eaaML0YYi/r0/02H7wP4TOFebRpt6N40596+X7m716eZGX5ykeYtLbV0eehLdknyZz/ANH+x6lHFMxykCmwbKytlJIsGANwdDoeR5Sjhr9Ieq2y4rCJc2rduua++J0OXzyaNzw47C/VH3QZepcgwIAgCAIAgCAIAgCAIAgCAeOoIIOoIsRzBgynZ3RC11bDix7dMcDcZ0HJgfbA5jXoeM0vuk+6quayfp4cvHLt4CjiVqC6MGHTu8eRmyaehDOEoO0lYtPRAbOnYqfOHf0ce+Oh+FjrMOPFEka0kt2Wa5e3L7uXNsbR/wCm4irazLQrXHJ0VlIHTMNJrKXwNktGkniIQ4NrydjUvRzSy4IH51Rj8BYD7pHhl8Bc21O+IS5JfUy96tgDH0lptUamFbMSoBJ0sBqdOMkqQc1k7FTB4qOHbco71+2xlbIwAw1BKIYsKYsCdCRcnW3jNoR3Y2IsTW6aq6lrXJfYj/KuvzkBH6hIP8axxNdafc/n/g4z6O+zjlH0Kg8l/wBpRofzEep2pnhJPtXzOqGdA8iY+D2xjaTFBSwzUgzZLu6OVLE9ogMO/lIL1U9FbvOq4bPlTi3OanbP4U1fzXzOO7SYrjal9CMQxIBuB8oTodLyjLrPvPU0GnSilpur5HZmnVPAmPiMJTqEF0RyOGZVa1+NrjThNZQjLVE1LE1qKapyavrZ2uR+3dgriqDUEyUy3snKAAygsoNhwJAB8ZpOmmrJFnDYypGpvzk3lzZzvZFSrsnGD8opugN1bTRlNu0jcGsQDpK0b05XZ2au5jKDhGSvqu/t+R1TD4haih0YMp4EG4Muppq6PNVKcqct2asyuZNW29TI2dh/XPl90HtnkPm+J+zj44ubKNld+BuEyaCAIAgCAIAgCAIAgCAIAgCARO9WG9bhKiEkBjTBINiB6xb2PhI6qvGxawVTo6yna9r/ACZqQ9H+CvdkqOfpOT90iWFguZfnt3FSVkorwLW0tqUaCYSjQdPXpiBTZFILrh19YoSp3hfzdgeloclFJLW4jRqVZTlNfC430yva9148jamMsnGIDe/GZNk4n6T5R+tWVG/mkFR/AzqYKG9iafYr+jZ5udTy4GiOak+bEzagvgRFtSV8VPssvJIr3jx70KFSpTy5kpVHswJByZdNCLe1x6TacmtCHDUozfxc0vO/sYW5m2XxmGNSplDZ2FlFgAACPvmtKbknckx2HjRnFR0av6sn8NXyVqbc8ynwK5vvQTd6or084yXj5P8Ac5RunRaltRVdSpvW0IIuMrWI5iUaWVVHqcc1PAzcXfKPzR01qgHEgfEToHkrMqVSeCs31VY/cIuN1mh7b3AxNWvUrUynbdmyPdGGvXjz1txlCpRk22j1WD2jSpwhGfBJc+B0BNmYgjSko+vUA/hDS7d8jzbp075z8k/rYvLsKueLUV/bf+mPiMWori35L3L1PYTJZnqhspvZUy3+JYmYs+JlSp6RT8/2RiYrYFGsb1KYfxufKYZLG0VkZ+yd1MNh9UpKpPEC4HxF7GZjBLMjq4ic1ut5EwmGQcEUeCiblcryctIM3KhBgQBAEAQBAEAQBAEAQBAEAQDB2rZqToTbMpAPGxI0PwOs1aurElOW5JS5EJhdpJU0zKHHtJcXB77cx1EKSZtUoyhnquD++PYY67u0PXmuKN6pN83aPa524XmvRQ3t62ZN/EMQqPQqXw6aLTlfUzsUlUDsU2Zjwvoo6sTbTw1m7fIr04qT+J2X3oYG392amJwZolgnskHjdgb3bncm5tzkc4XjYt4XEqnXVS3+P8EhsvYdSnRpoSnZRQbFjqBr3CbwVopFbE1FUrSmuLbG0d3RUU53JGVhlAsDmy3vrqNOESVxSqOKsuaflf3LW7m6dHDIy084VmzZbggG1tLjQdJrTgo3sS4rESrOO9wViZXZVIEHLcgg6k8R04TdlVNrQs08ChcZkQ2JtdQbeF5okrlmVSW5a5I06Sr7IA8ABJCtdsrgwYVal2jNGixCXwmYJuVz2AUVeBmGbR1LFKnqJhIklLIypsQlvNrMG1si5MmogCAIAgCAIAgCAIAgCAIAgCAUVBpBlalNLDqvADxsJixlybLhMyansApcXBgynZnqcBAep5US4sYCdgiWFhAbuVQYLSprMG7eRdmTQQC2UmDZMuTJqIB4wgyjwLAbKoMFOWDNyqDAgCAIAgCAIAgCAIAgCAIAgCAIAgHloB7AEAQBAEAQBAEAQBAEAQBAEAQBAEAQBAEAQBAEAQBAEAQBAEAQBAEAQBAEAQBAEAQBAEAQBAEAQBAEAQBAEAQBAEAQBAEAQBAEAQBAEAQBAEAQBAEAQBAEAQBAEAQBAEAQBAEAQBAEAQBAEAQBAEAQBAEAQ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12" descr="data:image/jpeg;base64,/9j/4AAQSkZJRgABAQAAAQABAAD/2wCEAAkGBxQQEBUUExQSFRUVFRUaFhcXFxUZGRUUFBcYFhQXFRgYICggGBsmHBQWITEhJSwrLi4uGSEzODQsNygvLisBCgoKDg0OGxAQGywmICQsNCwsNzgsLCw0LC8uLCw3LCwsNCwsLCw0LCwsLCwsLCwsLCwsLCwsLiwsLCwsLCwsLP/AABEIAL0BCwMBEQACEQEDEQH/xAAcAAEAAQUBAQAAAAAAAAAAAAAABQIDBAYHAQj/xABIEAACAQIDBQQFBwoEBQUAAAABAgADEQQSIQUGMVFhIkFxkQcTMkKBI1JicqGxwRQzY4KSorLC0vAVQ3PhFiQls/E0U5Oj0f/EABsBAQACAwEBAAAAAAAAAAAAAAADBAECBQYH/8QAPREAAgECAwQIBAQFAgcAAAAAAAECAxEEITEFEkFREzJhcYGRodEiscHwFCNS4RUzQnLxJGIlNENjgqLC/9oADAMBAAIRAxEAPwDuMAQBAEAQBAEAQBAEAQBAEAQBAEAQBAEAQBAEAQBAEAQBAEAQBAEAQBAEAQBAEAQBAEAQBAEAQBAEAQBAEAQBAEAQBAEAQBAEAQBAEAQBAEAQBAEAQBAEAQBAEAQBAEAQBAEAQBAEAQBAEAQBAEAht4d58PgcgrN2nICotixubZrXFl6mRzqRhqW8LgquJbVNaceBr+I9J2FUkZK1xxByD7iZF+JT0iy+9izj16sF4mJU9Kie5hqjeLEfyGOnm9IMfwvDrrYiHhn9TGf0n1T7OD82Y/yiOkrfo9R+C2dHXEeUGWX9IWOb2MNSHirn+cReu+CHR7JjrOo+5JfMtHe7az8KdJfBD+JMWrvig57JjpCo/FItvtfbD/5oXwSl+Kx0dZ/1+g/GbNjph2++b+hSx2q/tYph4EL/AAx0M+M2Y/iWFXVw0fFtmBisLjg6K2LxFR3YBUWrUuxPdxsB17hc90iq0t1dZtvTMv4HGqtJt0acYRV5Pd0XudZ3c2T+SUFplmd+NR2JJZzxsTrlHADkOd5apw3I2OFjcV+JrOaSS4JZWXhx5kpJCoIAgCAIAgCAIAgCAIAgCAIAgCAIAgCAIAgCAIBibWaqKFQ0ApqhGNMNwLgdkH4zEr2yJKW45rf0vn3HzPj8ZUr1GqVmZ6jHtFuN+Vu4DhYaDhOVJtu7Pe0oQpxUaasuBvG49elXBWoql+Z4kqNfMC/iGlrDVP6WcPbmEulXiux/R/TyNyXZ9McETyEuHmisUFHAAfAQD3JAPMsA8tALGLrrTQsxsALmaykoq7JaNGdaapwV2zO3J2OSTjKw7dQWoqf8uke/6zfYLczIaUXJ9JLw7EdHH1oUoLCUXkus/wBUvZfPwNwlg5IgCAIAgCAIAgCAIAgCAIAgCAIAgCAIAgCAIAgCAIBw30s7vfkuL9eg+SxF204LWH5wdL+14luUoYinaV+Z6zY+L6Wl0ctY/Lh5aeRr27/rKTiotx80a3dhquUd4vxPCxMgje63dTrVVTdOSq5R43+9eS1vY7DTYlQSLEgXHGx7xfvnVR8+kkm0ndHpmTBSYB4YBQxgGFsnAf4jiTfXDUG7fKrUtcJ1UAgnpYe8bVn+bO39K9WduP8Aw/D73/Vmsv8AbHn3vh58EdElk4ggCAIAgCAIAgCAIAgCAIAgCAIAgCAIAgCAIAgCAIBYxuMSiheowVR3n7gOJPQTEpKKuySlSnVluwV2cz3o2+20z6ijSU01YNdwD2l0DHuHE6D4nW0qSlKtlHTmd+lSo7M/MrO9S2UV9eXj4LiZGx9gpR7TduoeLHu8JYp0owWRyMXjquKlebyWi4L756k1JCmeGAUwDwmARePZ61RcNR/OVOJ4img9p26AedwO8SCrNt7kdX6HV2fQhGLxVbqR0X6nwS++3gb9srZ6YaitKmLKo7+JPFmY95JuT4yWEVFWRQxFedeo6k9X927kZc2IRAEAQBAEAQBAEAQBAEAQBAEAQBAEAQBAEAQBAEA1zePe6jhAVBFSpwCjuPW3E9Br4SGpWUclmzo4TZtSut+XwwWrZpTUMTtF/WYhitPuUaacgO4cPLvmipSm71PIt1NoUsNHosGu+T18PfyRsODwSUVCooAH96yylY4kpOTu3dl8wYKSYBTeAeEwDD2ljRRQsde4AcWY8AB3yOpUUI3LWDwssTVUFpxfJGwbn7EOHpmpV/P1rGp35B7tMHkL624knutNaUHFb0tWT7QxUaslSpfy4ZLt5vx+RsMmOcIAgCAIAgCAIAgCAIAgCAIAgCAIAgCAIAgCAIBg7U2tSwy3qOBpovvHwH48JrKcYrMnoYarXlu01c0Lae9eIxxNPCqVQ+9zHVu8dBYcRcyvvVKvVyR1+hwmBzrPfnyXDv5fPsK9k7uJSOep8o/M8B4CTU6UYaHNxeOrYl/G8uCWi++bJu0kKZSYBbd7cYMpNuyNW3g3wpYcEIQzfZ8Ocq1MTwhmzuYTYra6TEvdjy4si9zd6GrVmWox7Z0v3H3bcgdR45ec0o1JKdpvUt7RwdGpht/DxtuebXN92vdc3h3sLn+xLrdjzEYuTSWrPN1Nnfldb8qqD5KmSMOD7zi4aqeg4Drc9wlaC6SW+9Fp7nZxUlgqH4aHXl13y5R9/LmbzLJxRAEAQBAEAQBAEAQBAEAQBAEAQBAEAQBAEAQDEx+0adAXqOF5DvPgBqZrKSjqS0qFSq7QVzS9q78vVJp4RCTwzcTfqeC+AuZB0sp5QXidZYChhlvYqWf6Vr999kR2F3ces2fFOWJN8v8AVfj8fITaFBJ3lmyHEbUnKPR0FuR7NX4+3qbHQwy0xZQAOknOUVmAW2MAidp7bp0ezq7k2CLqSeWnf04yGpXjDLVnSwmy62I+Lqx4t5IuYHdnE40hsUxoUeIpL+cYfSPBPtPHhI+jqVevkuRceLwmBVsMt+f6nou5cfRd5rHpe3Mp4dKWJw6BaagU6qi+n/t1CTqSSSpJ+jFSmoK8UMFjamIm41pXbzXt+xznA1jTcML6cuNunXvHUCVZZncoPceenE61sZ22oUoqSFsGxLjuW+iqe4vbTpc92s6m61o+Zyp4WGzHKu823amvq/7ePblxOn0KK00VEAVVACgaAKBYAS4kkrI85OcpycpO7ebLkyaiAIAgCAIAgCAIAgCAIAgCAIAgCAIAgCAYG0Nr0qF87C490at8R3fG00lOMdSxRwtWs/gRp20N9qtY5MKhPdmGvm50HgoJEh6Sc+ojpfgsNhs8TLPktfL3sYlDdurXObEudeKgnX6xOrfHym0aC1lmR1dqyS3KEdxev7eHmbDg9n06IsigSc5Tbbuy8YMFtjAIraW2qVAdphfkON/wkU60Ial/C7NxGJfwxy5ssYTZ2Nx2tvyWifecHOw+imh+JsOhkX5tXsXqX7YHBf8Acn/6rx9r95tewt2cPg9UXNUIsar9pzzF/dHQWElp0Yw01Ofi9o18VlN/DwSyS8Pq8yZkpRMXamATE0alGoLpUUqw6HvHIjiDzEw1dWZvTm4SUo6o5dsr0Nm98RiRa57NFdSL6HM+gNu7KfGVlh+bO1U2zl+XHzOkbv7Co4Gj6qgpC3uSTdmPC7Hv0AEnhBQVkcrEYmpiJb1R34LsJOblcQBAEAQBAEAQBAEAQBAEAQBAEAQBAPHYAXJAA4k90GUr5Ig9q700KAJzButwFv3do8fheRSrRiXqGzq1XhZff3ma1X3hxeLOWgjKp7yGQW529tv3QZpepPTJFrdwWG6z35dmfrp5XKsJuiX1xLl/ojRf2eHnmm0aEVm8yCttSrNbtP4V2a+evlZGw4fBJSFkUD++cmOaVtALFaqFFyQBzOghuxmMXJ2SuQeP3jpIcq3qOfZVQSSeQA1J8AZBLERWSzZ1aGyK9Rb07RjzZ5h9j47Ge3bDUjz1cjogOlx84i3KaWq1NckT9LgMJ1F0kvT77l4mybG3Vw+FIZVz1B/mVO0/6vcn6oElhRhDTUo4raWIxHwydo8lkv38bk5JSgIBi7R2jSw6Z6zqi8z3nkBxJ6Caymoq7ZNQw9SvLcpxbZA0d8krMRQo1HA4u/yaa9wvdiemXlwvI4Vt9/CvoXa+zXhop15pN6JfE/a3iVttut3eq/YY/wA8lzKF6fJ+a9jIw23jf5RRb5y3/hP/AO/CMxaD0y++f7E3SqBgCpBB4ETJo1YqgwIAgCAIAgCAIAgCAIAgCAIAgGLitoU6XtML8hqfIcJq5JaktOhUqdVGtbQ31W5Sipdh3KM7DxC9lPFjaROtfKKOjHZygt6vJRX34vwRH/kuNxhu59UvWzN8PcQ+AaY6OcuszLxmHoZUYXfN5L3fmiU2dulRpHO96j/OYknXjYnUDoLDpJY04x0RRr4ytWynLLlovJE0lIKLAADpNysUu0AiMdtyjTGrg/V1+3h9sjlVhHVl2js/EVX8MSKTbGIxWmFoMwP+YdFse8O1lPgMxkXSzl1EXv4fhqGeJqZ8lr6Z+djLw251WsQ2Lrn/AE6V/iC7Dh0VR4wqEpZzYltSlRW7haaXa9fL3bNm2XsehhRajTVL8TxZvrObs3xMnjCMdEcuviq1d3qSb++C0K9rY9cNQqVmDFaSM5C2uQoubXIF5mTsrmlKm6k1Bat2NE2L6S2xuJ9VToLTXKxDOxZjlt7q2A8zK8K+/LdSOtiNlLD0HVnK+mSy9/kbL/jNX9F+y39cn+I5V6XJ+a9jz/GqvKn+y39UZmPy+T9DnO/u8tQYrKwU5UUrpoobja/fccfDlKGJlLfsev2LRpPDbyvm3fwNk2Cb4Wkx4sgY+LjN+NvgJcoK1NHm9qT3sXPknZeBi707fXAURUZS5ZwqqDa5IJ1PcLKZtOe6rkGGw/TS3b29TO2ZjRiKKVVBAdQQDxHMH43mYy3lc0rUnSqOEuBsu7db2k8CPjofwmSPgTcyYEAQBAEAQBAEAQBAEAQC3XrqguzBR1PHw5zDaRtGEpO0UQe097KNEcRc8Mxy3P0V9pj0tIpVoovUdnVZq7yX34epCPtnGYs2o02VT7z3pi3MIL1D4NlE1/Ml2E1sHQ1e8+z308rl/C7nNU1xNVm+gOynXsqdR9YtNlRXHMiqbSqPKmlFdmvm/pY2LA7Ho0FCoigDhoLDwA0ElStoc+UnJ3k7syqjgC5sAO8zISbyRE43b9GmD2s31dR5nT7ZHKrFFulgK9TRWIT/AIkq4jTC0XqfSUXX/wCRstMHoSZF00pdRF7+G0aP/MVEuzj5K7Li7uYzEa16yU1+at6jW/dRD4Bo6KcuszP47C0P5FO75vL3b80TGzt0sNRIYoari3bqnObjvC+yp6qBJI0YR4FOvtLEVVZysuSy/d+NyT2njVw9CpWYErSps7BbXKopYhQSBewkjdlcp04OpNQWrdjVN3t/xjnqClQKhApvUcAnMSOCg24c5FCtvtpI6GK2d+GhGVSWr4L3sTNTbTgE+rTQE+2e79WSXZSjGm3a78l7lze0ZtnYrrhq3/baYqdR9xvhMsRD+5fM4d6Pntj6fVag/cJ/CUMO/wAxHrdrx/0c/D5o6wZ0jxJg1doqHKBK7MLXyUKzjUA8UUg8Zo5pO30ZYjhZyipZWfOUV82cz9IWKWpjOzmuqKrBlZSrqWuCGAPAiUq7UpZHqNkxlSoJS5t6p5eB0Tdt82DoH9Eg8lAP3S5R6i7jze0VbFVP7mQ3pG2c9fCL6tWZkqq2VQSSCGTQDU6sJpXTccixsmpCNZqTtdF7dGq9LCUqT0MWHXMCPyeubXdiNctuBExRluwSafkb7RoqriJVKco2dv6lyXabtu4r+tJNOqi5Dq65dbrbQ69xkydzmyp7q1Xnc2SbEQgCAIAgCAIAgCAeE2gEVjN4aNMEhswHeCAvjmOluovI5VYouUsDWm7Wt98jXK+99Stph0Z+qCy6/pXsD+prI+knLqoufhMPQ/nSz5avyWni0eUNg4vEHNVqeqB4hL5j0NRxmPwUeMyqLfWZpLaEIK1GHi/ZZedyc2Xuph6BzBbseLG5Y+LElj8TJYwjHRFCtiatb+ZJv5eC0JapWp0RYlEHLQeQ75ltLU0hTlPqq5DbS3soURct8WIRfNtfskUq8UXqOzK9TgRf/EGKxP8A6ehVIPvZMi+OetYMPqgzTpKkuqiz+DwlH+bNN8ln8vqy5S3ZxVc3xFdU+jTvUYeFSpYL4ZDM9FKXWZh7QoUsqNPzy9F7ktgt1MLTIJp+tYa5qpNQ35gN2VP1QJJGjBcCnV2hiKis5WXJZfLXxK8TvHh6eJGFzE1iubIqtotrg5vZHDheZc0nu8SOGFqTpur/AErj95mSdpfo6n/1/i0zfsI+jX6l6+x4Nqi4Bp1BcqLn1dgWIUXsxPExfsHRp6SXr7FrexL4DFDnhq//AG2mKnVfcb4R2rwf+5fM5H6J2+Wrj9Gp8m/3lTC9Z9x6Dby/Jh/d9Do1TUHwl5nmIuzRL7RGfAVB87DP9tMzV5xJqb3ayfKX1OB7jNbH0PFh5ownOofzEey2mr4Op3fVHXjOmeGJ3d0/Jt0c/wAKn8ZhG8tF3fVnG/TBshsPtA1bfJ4hQynuzqAtRfHRW/WlOtC0r8z0WzMQpUdzjH5El6N9rCpQNAnt0iSBzpsb6eBJ8xJcPLLdKW16L6RVlo8n3r3X1NwIlg46ds0SOz9rtT0a7p+8vgfeHQ+fdMaEl1LXJmx0ayuoZSCDwMyaNNOzK4MCAIAgCAIAgCAIBr++VcrSpr7tSrlfqAjuFPQlR48O+Q13ZI6ey6alUk3qldeaX1+prm6mw0xNP1+JOd8zZlY3FIgnshTolhbW1zxvNaMYuKk9STaNetGrKlG6jwtxXPtv+xtYx2GoeyVJ+j2j+1w+2SupFFCGEqz0RFYnfRMxSkudx7qhqj/GnTBI85E66/pRfjsmSW9VlZeC9WW820cTwp+qXnVcJpzC08zHwa0fmy7Db/Q0eO8+xfV29Ey9h9zi2tfEVGvxWkBSU+J7T/EMJlUP1M0ntRrKlBLvzft6Elh9k4PB2YJRRuAdzdz0zuSx85uowgVJ18RiMm2+zh5LIzxtCmeBb9h7edptvIh6Gf20XaOJR/ZZSRxAOo8RxEymmaShKOqLsyanL8N8pvHiX4imgUdLUkX7y0qrOuzv1fg2VFfqf1fsbhjMSKSF24Lx87fjLLaSuzh06cqklGOrKMXfI1uNjbxGo+20S0FN2mr8yT21Z8HWtwahUt4FDMSzizal8NWPY18zjPoqNsRU60fuZZTwvX8D023c8Ov7vozpZl48oTdBc2EUc6A+1JquqTSyqvv+p897oG2Nw5+mB5gj8ZzaXXR7XH54WouxnYTOoeEPNRwZ1vxyu6i/C9lIHcJhxTJI1ZRVlbyT+aMmlsaljqFWhiAzpdWBLMWRu0AyMSSp0+8G4JmrgnkyWOInBqcXn3I5XvRuVitkv66kzPSU3Wsg1TpVXuHdf2T0vaVp05RzR2sNjaVdbk1rqufd93JrdnfZK9kr2p1OAPuOfH3T0On3SSnWvlIpYvZjhedHNcuK9zbpYOSSGxMUadQL7rmxH0uCnx4D/wACYNr3VjZ5k1EAQBAEAQBAEAQDG2jgUxFM06gupt3kEEG4KkagggEETWUVJWZLRrTozU4OzRrp3Qa+mJNubUlL2+sCF/dkPQdp0v4qms6av3u3lr6mRhtzcONapq1z+lfs/GmmVD8QZsqEVrmQ1NqV5dVqPcvrr6k7hcKlJQtNERRwVFCgeAGklSS0KEpym7yd2Xpk1MXaeKNKi7gXKqcoPAsdFB6XImJOyuSUYb81F8TEwOCFPtN26p9uodWY99j7q8lGgmIxt3m1Ws55LKPBffHtMTaG21osgZWy1Kwoh9PzhVm4cbDKRfmIcrGYUHJa52v4GZiKYboR7LDip5g/2D3zLVyOE3HT/JmYCsalNWNr21twzA2a3S4MJ3QqRUZNI5nuWfWbS2hV51HA8PWtb7FEq0c6kmd3afwYOjDufp+5LekDFeq2fWb/AEx51Fk1bqM5uzl/qIkzRqZkVuaqfMXkid0U5x3ZNcmSFDtYIjlSdP2AyfyzC6pLL+bfm0/PM436MG/5lutE/espYbr+B6TbWeG/8l8mdNMvnlDYNk64al/poP3QJhaElTrvvPnPd45MXQ6VqY/eAnLhlJd57rErew9T+1/I7KZ1TwJfwOz2rlrOqhQvuFib5u/MLcOU1zuSLcUbtev7Grb67x4nZOJFOi1NhUpKxLprcPUWwseHDzletVlCVkdvZ2BoYmk5STyfPsXYXN2d58XjqTs9YJlbLZKdKxBUHXOG5mKUp1E8/Q12hRw+DlFKne6vnJ8+yxD7W3Fw+StVBqB8lRgAUVAwUkWRVAAuOAsJtKjk3f5ENLaTcoxUEs7ayv8AMxfRltupVD0KjFsihqZPEKDZlv3jUWmKE7vdN9qYVRiqyWbdn28n363N8DW1HEajxEsnGWpuwN4MHsAQBAEAQBAEAQBAEAQBAEAwNurfDv0ysfBGDH7FM1noTYd/mLy80es02ITXtvYQuqq2cImIFZXRc+UgMGWpTBDFe2xutzw05xTRew81e61tazdr9z08yVwlNqy5kxFFl5pTOh7wb1DY9DNk29GQTjGDtKLT7/2JHDUvU0rE3y5iTwvcljp8ZsskRye/I5p6MLtSrVDxdx9xJ+1pWw2d2drbnwunBcE/v0KvSw//AE4r8+rTHkS38slq6FHZ6/Mb5L6ond36+fCUG50k+wW/CbU3eCIcZHdxE12sntkG9KqvJmt4Oob+ItMriaS/pf3k/Y4v6M2/5sdaTfyylh+v4HptsZ4V/wBy+p1EmXzyZsOxj8gnQEeRI/CYjoSVesz52ojJjQPm4j7qs5ek/H6nuuth32w/+TsZnVPAmVsratHDs/rqtOnmCZc7Bb2L3tflcec0lOMX8TsWqWGrVoflQcrPOyvyNE9NNWnUfDVaTpUBWohKMrAWKstyOeZvKVcQ1KzTO5saNSkpwqRa0eaaML0YYi/r0/02H7wP4TOFebRpt6N40596+X7m716eZGX5ykeYtLbV0eehLdknyZz/ANH+x6lHFMxykCmwbKytlJIsGANwdDoeR5Sjhr9Ieq2y4rCJc2rduua++J0OXzyaNzw47C/VH3QZepcgwIAgCAIAgCAIAgCAIAgCAeOoIIOoIsRzBgynZ3RC11bDix7dMcDcZ0HJgfbA5jXoeM0vuk+6quayfp4cvHLt4CjiVqC6MGHTu8eRmyaehDOEoO0lYtPRAbOnYqfOHf0ce+Oh+FjrMOPFEka0kt2Wa5e3L7uXNsbR/wCm4irazLQrXHJ0VlIHTMNJrKXwNktGkniIQ4NrydjUvRzSy4IH51Rj8BYD7pHhl8Bc21O+IS5JfUy96tgDH0lptUamFbMSoBJ0sBqdOMkqQc1k7FTB4qOHbco71+2xlbIwAw1BKIYsKYsCdCRcnW3jNoR3Y2IsTW6aq6lrXJfYj/KuvzkBH6hIP8axxNdafc/n/g4z6O+zjlH0Kg8l/wBpRofzEep2pnhJPtXzOqGdA8iY+D2xjaTFBSwzUgzZLu6OVLE9ogMO/lIL1U9FbvOq4bPlTi3OanbP4U1fzXzOO7SYrjal9CMQxIBuB8oTodLyjLrPvPU0GnSilpur5HZmnVPAmPiMJTqEF0RyOGZVa1+NrjThNZQjLVE1LE1qKapyavrZ2uR+3dgriqDUEyUy3snKAAygsoNhwJAB8ZpOmmrJFnDYypGpvzk3lzZzvZFSrsnGD8opugN1bTRlNu0jcGsQDpK0b05XZ2au5jKDhGSvqu/t+R1TD4haih0YMp4EG4Muppq6PNVKcqct2asyuZNW29TI2dh/XPl90HtnkPm+J+zj44ubKNld+BuEyaCAIAgCAIAgCAIAgCAIAgCARO9WG9bhKiEkBjTBINiB6xb2PhI6qvGxawVTo6yna9r/ACZqQ9H+CvdkqOfpOT90iWFguZfnt3FSVkorwLW0tqUaCYSjQdPXpiBTZFILrh19YoSp3hfzdgeloclFJLW4jRqVZTlNfC430yva9148jamMsnGIDe/GZNk4n6T5R+tWVG/mkFR/AzqYKG9iafYr+jZ5udTy4GiOak+bEzagvgRFtSV8VPssvJIr3jx70KFSpTy5kpVHswJByZdNCLe1x6TacmtCHDUozfxc0vO/sYW5m2XxmGNSplDZ2FlFgAACPvmtKbknckx2HjRnFR0av6sn8NXyVqbc8ynwK5vvQTd6or084yXj5P8Ac5RunRaltRVdSpvW0IIuMrWI5iUaWVVHqcc1PAzcXfKPzR01qgHEgfEToHkrMqVSeCs31VY/cIuN1mh7b3AxNWvUrUynbdmyPdGGvXjz1txlCpRk22j1WD2jSpwhGfBJc+B0BNmYgjSko+vUA/hDS7d8jzbp075z8k/rYvLsKueLUV/bf+mPiMWori35L3L1PYTJZnqhspvZUy3+JYmYs+JlSp6RT8/2RiYrYFGsb1KYfxufKYZLG0VkZ+yd1MNh9UpKpPEC4HxF7GZjBLMjq4ic1ut5EwmGQcEUeCiblcryctIM3KhBgQBAEAQBAEAQBAEAQBAEAQDB2rZqToTbMpAPGxI0PwOs1aurElOW5JS5EJhdpJU0zKHHtJcXB77cx1EKSZtUoyhnquD++PYY67u0PXmuKN6pN83aPa524XmvRQ3t62ZN/EMQqPQqXw6aLTlfUzsUlUDsU2Zjwvoo6sTbTw1m7fIr04qT+J2X3oYG392amJwZolgnskHjdgb3bncm5tzkc4XjYt4XEqnXVS3+P8EhsvYdSnRpoSnZRQbFjqBr3CbwVopFbE1FUrSmuLbG0d3RUU53JGVhlAsDmy3vrqNOESVxSqOKsuaflf3LW7m6dHDIy084VmzZbggG1tLjQdJrTgo3sS4rESrOO9wViZXZVIEHLcgg6k8R04TdlVNrQs08ChcZkQ2JtdQbeF5okrlmVSW5a5I06Sr7IA8ABJCtdsrgwYVal2jNGixCXwmYJuVz2AUVeBmGbR1LFKnqJhIklLIypsQlvNrMG1si5MmogCAIAgCAIAgCAIAgCAIAgCAUVBpBlalNLDqvADxsJixlybLhMyansApcXBgynZnqcBAep5US4sYCdgiWFhAbuVQYLSprMG7eRdmTQQC2UmDZMuTJqIB4wgyjwLAbKoMFOWDNyqDAgCAIAgCAIAgCAIAgCAIAgCAIAgHloB7AEAQBAEAQBAEAQBAEAQBAEAQBAEAQBAEAQBAEAQBAEAQBAEAQBAEAQBAEAQBAEAQBAEAQBAEAQBAEAQBAEAQBAEAQBAEAQBAEAQBAEAQBAEAQBAEAQBAEAQBAEAQBAEAQBAEAQBAEAQBAEAQBAEAQBAEAQD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14" descr="data:image/jpeg;base64,/9j/4AAQSkZJRgABAQAAAQABAAD/2wCEAAkGBxQQEBUUExQSFRUVFRUaFhcXFxUZGRUUFBcYFhQXFRgYICggGBsmHBQWITEhJSwrLi4uGSEzODQsNygvLisBCgoKDg0OGxAQGywmICQsNCwsNzgsLCw0LC8uLCw3LCwsNCwsLCw0LCwsLCwsLCwsLCwsLCwsLiwsLCwsLCwsLP/AABEIAL0BCwMBEQACEQEDEQH/xAAcAAEAAQUBAQAAAAAAAAAAAAAABQIDBAYHAQj/xABIEAACAQIDBQQFBwoEBQUAAAABAgADEQQSIQUGMVFhIkFxkQcTMkKBI1JicqGxwRQzY4KSorLC0vAVQ3PhFiQls/E0U5Oj0f/EABsBAQACAwEBAAAAAAAAAAAAAAADBAECBQYH/8QAPREAAgECAwQIBAQFAgcAAAAAAAECAxEEITEFEkFREzJhcYGRodEiscHwFCNS4RUzQnLxJGIlNENjgqLC/9oADAMBAAIRAxEAPwDuMAQBAEAQBAEAQBAEAQBAEAQBAEAQBAEAQBAEAQBAEAQBAEAQBAEAQBAEAQBAEAQBAEAQBAEAQBAEAQBAEAQBAEAQBAEAQBAEAQBAEAQBAEAQBAEAQBAEAQBAEAQBAEAQBAEAQBAEAQBAEAQBAEAht4d58PgcgrN2nICotixubZrXFl6mRzqRhqW8LgquJbVNaceBr+I9J2FUkZK1xxByD7iZF+JT0iy+9izj16sF4mJU9Kie5hqjeLEfyGOnm9IMfwvDrrYiHhn9TGf0n1T7OD82Y/yiOkrfo9R+C2dHXEeUGWX9IWOb2MNSHirn+cReu+CHR7JjrOo+5JfMtHe7az8KdJfBD+JMWrvig57JjpCo/FItvtfbD/5oXwSl+Kx0dZ/1+g/GbNjph2++b+hSx2q/tYph4EL/AAx0M+M2Y/iWFXVw0fFtmBisLjg6K2LxFR3YBUWrUuxPdxsB17hc90iq0t1dZtvTMv4HGqtJt0acYRV5Pd0XudZ3c2T+SUFplmd+NR2JJZzxsTrlHADkOd5apw3I2OFjcV+JrOaSS4JZWXhx5kpJCoIAgCAIAgCAIAgCAIAgCAIAgCAIAgCAIAgCAIBibWaqKFQ0ApqhGNMNwLgdkH4zEr2yJKW45rf0vn3HzPj8ZUr1GqVmZ6jHtFuN+Vu4DhYaDhOVJtu7Pe0oQpxUaasuBvG49elXBWoql+Z4kqNfMC/iGlrDVP6WcPbmEulXiux/R/TyNyXZ9McETyEuHmisUFHAAfAQD3JAPMsA8tALGLrrTQsxsALmaykoq7JaNGdaapwV2zO3J2OSTjKw7dQWoqf8uke/6zfYLczIaUXJ9JLw7EdHH1oUoLCUXkus/wBUvZfPwNwlg5IgCAIAgCAIAgCAIAgCAIAgCAIAgCAIAgCAIAgCAIBw30s7vfkuL9eg+SxF204LWH5wdL+14luUoYinaV+Z6zY+L6Wl0ctY/Lh5aeRr27/rKTiotx80a3dhquUd4vxPCxMgje63dTrVVTdOSq5R43+9eS1vY7DTYlQSLEgXHGx7xfvnVR8+kkm0ndHpmTBSYB4YBQxgGFsnAf4jiTfXDUG7fKrUtcJ1UAgnpYe8bVn+bO39K9WduP8Aw/D73/Vmsv8AbHn3vh58EdElk4ggCAIAgCAIAgCAIAgCAIAgCAIAgCAIAgCAIAgCAIBYxuMSiheowVR3n7gOJPQTEpKKuySlSnVluwV2cz3o2+20z6ijSU01YNdwD2l0DHuHE6D4nW0qSlKtlHTmd+lSo7M/MrO9S2UV9eXj4LiZGx9gpR7TduoeLHu8JYp0owWRyMXjquKlebyWi4L756k1JCmeGAUwDwmARePZ61RcNR/OVOJ4img9p26AedwO8SCrNt7kdX6HV2fQhGLxVbqR0X6nwS++3gb9srZ6YaitKmLKo7+JPFmY95JuT4yWEVFWRQxFedeo6k9X927kZc2IRAEAQBAEAQBAEAQBAEAQBAEAQBAEAQBAEAQBAEA1zePe6jhAVBFSpwCjuPW3E9Br4SGpWUclmzo4TZtSut+XwwWrZpTUMTtF/WYhitPuUaacgO4cPLvmipSm71PIt1NoUsNHosGu+T18PfyRsODwSUVCooAH96yylY4kpOTu3dl8wYKSYBTeAeEwDD2ljRRQsde4AcWY8AB3yOpUUI3LWDwssTVUFpxfJGwbn7EOHpmpV/P1rGp35B7tMHkL624knutNaUHFb0tWT7QxUaslSpfy4ZLt5vx+RsMmOcIAgCAIAgCAIAgCAIAgCAIAgCAIAgCAIAgCAIBg7U2tSwy3qOBpovvHwH48JrKcYrMnoYarXlu01c0Lae9eIxxNPCqVQ+9zHVu8dBYcRcyvvVKvVyR1+hwmBzrPfnyXDv5fPsK9k7uJSOep8o/M8B4CTU6UYaHNxeOrYl/G8uCWi++bJu0kKZSYBbd7cYMpNuyNW3g3wpYcEIQzfZ8Ocq1MTwhmzuYTYra6TEvdjy4si9zd6GrVmWox7Z0v3H3bcgdR45ec0o1JKdpvUt7RwdGpht/DxtuebXN92vdc3h3sLn+xLrdjzEYuTSWrPN1Nnfldb8qqD5KmSMOD7zi4aqeg4Drc9wlaC6SW+9Fp7nZxUlgqH4aHXl13y5R9/LmbzLJxRAEAQBAEAQBAEAQBAEAQBAEAQBAEAQBAEAQDEx+0adAXqOF5DvPgBqZrKSjqS0qFSq7QVzS9q78vVJp4RCTwzcTfqeC+AuZB0sp5QXidZYChhlvYqWf6Vr999kR2F3ces2fFOWJN8v8AVfj8fITaFBJ3lmyHEbUnKPR0FuR7NX4+3qbHQwy0xZQAOknOUVmAW2MAidp7bp0ezq7k2CLqSeWnf04yGpXjDLVnSwmy62I+Lqx4t5IuYHdnE40hsUxoUeIpL+cYfSPBPtPHhI+jqVevkuRceLwmBVsMt+f6nou5cfRd5rHpe3Mp4dKWJw6BaagU6qi+n/t1CTqSSSpJ+jFSmoK8UMFjamIm41pXbzXt+xznA1jTcML6cuNunXvHUCVZZncoPceenE61sZ22oUoqSFsGxLjuW+iqe4vbTpc92s6m61o+Zyp4WGzHKu823amvq/7ePblxOn0KK00VEAVVACgaAKBYAS4kkrI85OcpycpO7ebLkyaiAIAgCAIAgCAIAgCAIAgCAIAgCAIAgCAYG0Nr0qF87C490at8R3fG00lOMdSxRwtWs/gRp20N9qtY5MKhPdmGvm50HgoJEh6Sc+ojpfgsNhs8TLPktfL3sYlDdurXObEudeKgnX6xOrfHym0aC1lmR1dqyS3KEdxev7eHmbDg9n06IsigSc5Tbbuy8YMFtjAIraW2qVAdphfkON/wkU60Ial/C7NxGJfwxy5ssYTZ2Nx2tvyWifecHOw+imh+JsOhkX5tXsXqX7YHBf8Acn/6rx9r95tewt2cPg9UXNUIsar9pzzF/dHQWElp0Yw01Ofi9o18VlN/DwSyS8Pq8yZkpRMXamATE0alGoLpUUqw6HvHIjiDzEw1dWZvTm4SUo6o5dsr0Nm98RiRa57NFdSL6HM+gNu7KfGVlh+bO1U2zl+XHzOkbv7Co4Gj6qgpC3uSTdmPC7Hv0AEnhBQVkcrEYmpiJb1R34LsJOblcQBAEAQBAEAQBAEAQBAEAQBAEAQBAPHYAXJAA4k90GUr5Ig9q700KAJzButwFv3do8fheRSrRiXqGzq1XhZff3ma1X3hxeLOWgjKp7yGQW529tv3QZpepPTJFrdwWG6z35dmfrp5XKsJuiX1xLl/ojRf2eHnmm0aEVm8yCttSrNbtP4V2a+evlZGw4fBJSFkUD++cmOaVtALFaqFFyQBzOghuxmMXJ2SuQeP3jpIcq3qOfZVQSSeQA1J8AZBLERWSzZ1aGyK9Rb07RjzZ5h9j47Ge3bDUjz1cjogOlx84i3KaWq1NckT9LgMJ1F0kvT77l4mybG3Vw+FIZVz1B/mVO0/6vcn6oElhRhDTUo4raWIxHwydo8lkv38bk5JSgIBi7R2jSw6Z6zqi8z3nkBxJ6Caymoq7ZNQw9SvLcpxbZA0d8krMRQo1HA4u/yaa9wvdiemXlwvI4Vt9/CvoXa+zXhop15pN6JfE/a3iVttut3eq/YY/wA8lzKF6fJ+a9jIw23jf5RRb5y3/hP/AO/CMxaD0y++f7E3SqBgCpBB4ETJo1YqgwIAgCAIAgCAIAgCAIAgCAIAgGLitoU6XtML8hqfIcJq5JaktOhUqdVGtbQ31W5Sipdh3KM7DxC9lPFjaROtfKKOjHZygt6vJRX34vwRH/kuNxhu59UvWzN8PcQ+AaY6OcuszLxmHoZUYXfN5L3fmiU2dulRpHO96j/OYknXjYnUDoLDpJY04x0RRr4ytWynLLlovJE0lIKLAADpNysUu0AiMdtyjTGrg/V1+3h9sjlVhHVl2js/EVX8MSKTbGIxWmFoMwP+YdFse8O1lPgMxkXSzl1EXv4fhqGeJqZ8lr6Z+djLw251WsQ2Lrn/AE6V/iC7Dh0VR4wqEpZzYltSlRW7haaXa9fL3bNm2XsehhRajTVL8TxZvrObs3xMnjCMdEcuviq1d3qSb++C0K9rY9cNQqVmDFaSM5C2uQoubXIF5mTsrmlKm6k1Bat2NE2L6S2xuJ9VToLTXKxDOxZjlt7q2A8zK8K+/LdSOtiNlLD0HVnK+mSy9/kbL/jNX9F+y39cn+I5V6XJ+a9jz/GqvKn+y39UZmPy+T9DnO/u8tQYrKwU5UUrpoobja/fccfDlKGJlLfsev2LRpPDbyvm3fwNk2Cb4Wkx4sgY+LjN+NvgJcoK1NHm9qT3sXPknZeBi707fXAURUZS5ZwqqDa5IJ1PcLKZtOe6rkGGw/TS3b29TO2ZjRiKKVVBAdQQDxHMH43mYy3lc0rUnSqOEuBsu7db2k8CPjofwmSPgTcyYEAQBAEAQBAEAQBAEAQC3XrqguzBR1PHw5zDaRtGEpO0UQe097KNEcRc8Mxy3P0V9pj0tIpVoovUdnVZq7yX34epCPtnGYs2o02VT7z3pi3MIL1D4NlE1/Ml2E1sHQ1e8+z308rl/C7nNU1xNVm+gOynXsqdR9YtNlRXHMiqbSqPKmlFdmvm/pY2LA7Ho0FCoigDhoLDwA0ElStoc+UnJ3k7syqjgC5sAO8zISbyRE43b9GmD2s31dR5nT7ZHKrFFulgK9TRWIT/AIkq4jTC0XqfSUXX/wCRstMHoSZF00pdRF7+G0aP/MVEuzj5K7Li7uYzEa16yU1+at6jW/dRD4Bo6KcuszP47C0P5FO75vL3b80TGzt0sNRIYoari3bqnObjvC+yp6qBJI0YR4FOvtLEVVZysuSy/d+NyT2njVw9CpWYErSps7BbXKopYhQSBewkjdlcp04OpNQWrdjVN3t/xjnqClQKhApvUcAnMSOCg24c5FCtvtpI6GK2d+GhGVSWr4L3sTNTbTgE+rTQE+2e79WSXZSjGm3a78l7lze0ZtnYrrhq3/baYqdR9xvhMsRD+5fM4d6Pntj6fVag/cJ/CUMO/wAxHrdrx/0c/D5o6wZ0jxJg1doqHKBK7MLXyUKzjUA8UUg8Zo5pO30ZYjhZyipZWfOUV82cz9IWKWpjOzmuqKrBlZSrqWuCGAPAiUq7UpZHqNkxlSoJS5t6p5eB0Tdt82DoH9Eg8lAP3S5R6i7jze0VbFVP7mQ3pG2c9fCL6tWZkqq2VQSSCGTQDU6sJpXTccixsmpCNZqTtdF7dGq9LCUqT0MWHXMCPyeubXdiNctuBExRluwSafkb7RoqriJVKco2dv6lyXabtu4r+tJNOqi5Dq65dbrbQ69xkydzmyp7q1Xnc2SbEQgCAIAgCAIAgCAeE2gEVjN4aNMEhswHeCAvjmOluovI5VYouUsDWm7Wt98jXK+99Stph0Z+qCy6/pXsD+prI+knLqoufhMPQ/nSz5avyWni0eUNg4vEHNVqeqB4hL5j0NRxmPwUeMyqLfWZpLaEIK1GHi/ZZedyc2Xuph6BzBbseLG5Y+LElj8TJYwjHRFCtiatb+ZJv5eC0JapWp0RYlEHLQeQ75ltLU0hTlPqq5DbS3soURct8WIRfNtfskUq8UXqOzK9TgRf/EGKxP8A6ehVIPvZMi+OetYMPqgzTpKkuqiz+DwlH+bNN8ln8vqy5S3ZxVc3xFdU+jTvUYeFSpYL4ZDM9FKXWZh7QoUsqNPzy9F7ktgt1MLTIJp+tYa5qpNQ35gN2VP1QJJGjBcCnV2hiKis5WXJZfLXxK8TvHh6eJGFzE1iubIqtotrg5vZHDheZc0nu8SOGFqTpur/AErj95mSdpfo6n/1/i0zfsI+jX6l6+x4Nqi4Bp1BcqLn1dgWIUXsxPExfsHRp6SXr7FrexL4DFDnhq//AG2mKnVfcb4R2rwf+5fM5H6J2+Wrj9Gp8m/3lTC9Z9x6Dby/Jh/d9Do1TUHwl5nmIuzRL7RGfAVB87DP9tMzV5xJqb3ayfKX1OB7jNbH0PFh5ownOofzEey2mr4Op3fVHXjOmeGJ3d0/Jt0c/wAKn8ZhG8tF3fVnG/TBshsPtA1bfJ4hQynuzqAtRfHRW/WlOtC0r8z0WzMQpUdzjH5El6N9rCpQNAnt0iSBzpsb6eBJ8xJcPLLdKW16L6RVlo8n3r3X1NwIlg46ds0SOz9rtT0a7p+8vgfeHQ+fdMaEl1LXJmx0ayuoZSCDwMyaNNOzK4MCAIAgCAIAgCAIBr++VcrSpr7tSrlfqAjuFPQlR48O+Q13ZI6ey6alUk3qldeaX1+prm6mw0xNP1+JOd8zZlY3FIgnshTolhbW1zxvNaMYuKk9STaNetGrKlG6jwtxXPtv+xtYx2GoeyVJ+j2j+1w+2SupFFCGEqz0RFYnfRMxSkudx7qhqj/GnTBI85E66/pRfjsmSW9VlZeC9WW820cTwp+qXnVcJpzC08zHwa0fmy7Db/Q0eO8+xfV29Ey9h9zi2tfEVGvxWkBSU+J7T/EMJlUP1M0ntRrKlBLvzft6Elh9k4PB2YJRRuAdzdz0zuSx85uowgVJ18RiMm2+zh5LIzxtCmeBb9h7edptvIh6Gf20XaOJR/ZZSRxAOo8RxEymmaShKOqLsyanL8N8pvHiX4imgUdLUkX7y0qrOuzv1fg2VFfqf1fsbhjMSKSF24Lx87fjLLaSuzh06cqklGOrKMXfI1uNjbxGo+20S0FN2mr8yT21Z8HWtwahUt4FDMSzizal8NWPY18zjPoqNsRU60fuZZTwvX8D023c8Ov7vozpZl48oTdBc2EUc6A+1JquqTSyqvv+p897oG2Nw5+mB5gj8ZzaXXR7XH54WouxnYTOoeEPNRwZ1vxyu6i/C9lIHcJhxTJI1ZRVlbyT+aMmlsaljqFWhiAzpdWBLMWRu0AyMSSp0+8G4JmrgnkyWOInBqcXn3I5XvRuVitkv66kzPSU3Wsg1TpVXuHdf2T0vaVp05RzR2sNjaVdbk1rqufd93JrdnfZK9kr2p1OAPuOfH3T0On3SSnWvlIpYvZjhedHNcuK9zbpYOSSGxMUadQL7rmxH0uCnx4D/wACYNr3VjZ5k1EAQBAEAQBAEAQDG2jgUxFM06gupt3kEEG4KkagggEETWUVJWZLRrTozU4OzRrp3Qa+mJNubUlL2+sCF/dkPQdp0v4qms6av3u3lr6mRhtzcONapq1z+lfs/GmmVD8QZsqEVrmQ1NqV5dVqPcvrr6k7hcKlJQtNERRwVFCgeAGklSS0KEpym7yd2Xpk1MXaeKNKi7gXKqcoPAsdFB6XImJOyuSUYb81F8TEwOCFPtN26p9uodWY99j7q8lGgmIxt3m1Ws55LKPBffHtMTaG21osgZWy1Kwoh9PzhVm4cbDKRfmIcrGYUHJa52v4GZiKYboR7LDip5g/2D3zLVyOE3HT/JmYCsalNWNr21twzA2a3S4MJ3QqRUZNI5nuWfWbS2hV51HA8PWtb7FEq0c6kmd3afwYOjDufp+5LekDFeq2fWb/AEx51Fk1bqM5uzl/qIkzRqZkVuaqfMXkid0U5x3ZNcmSFDtYIjlSdP2AyfyzC6pLL+bfm0/PM436MG/5lutE/espYbr+B6TbWeG/8l8mdNMvnlDYNk64al/poP3QJhaElTrvvPnPd45MXQ6VqY/eAnLhlJd57rErew9T+1/I7KZ1TwJfwOz2rlrOqhQvuFib5u/MLcOU1zuSLcUbtev7Grb67x4nZOJFOi1NhUpKxLprcPUWwseHDzletVlCVkdvZ2BoYmk5STyfPsXYXN2d58XjqTs9YJlbLZKdKxBUHXOG5mKUp1E8/Q12hRw+DlFKne6vnJ8+yxD7W3Fw+StVBqB8lRgAUVAwUkWRVAAuOAsJtKjk3f5ENLaTcoxUEs7ayv8AMxfRltupVD0KjFsihqZPEKDZlv3jUWmKE7vdN9qYVRiqyWbdn28n363N8DW1HEajxEsnGWpuwN4MHsAQBAEAQBAEAQBAEAQBAEAwNurfDv0ysfBGDH7FM1noTYd/mLy80es02ITXtvYQuqq2cImIFZXRc+UgMGWpTBDFe2xutzw05xTRew81e61tazdr9z08yVwlNqy5kxFFl5pTOh7wb1DY9DNk29GQTjGDtKLT7/2JHDUvU0rE3y5iTwvcljp8ZsskRye/I5p6MLtSrVDxdx9xJ+1pWw2d2drbnwunBcE/v0KvSw//AE4r8+rTHkS38slq6FHZ6/Mb5L6ond36+fCUG50k+wW/CbU3eCIcZHdxE12sntkG9KqvJmt4Oob+ItMriaS/pf3k/Y4v6M2/5sdaTfyylh+v4HptsZ4V/wBy+p1EmXzyZsOxj8gnQEeRI/CYjoSVesz52ojJjQPm4j7qs5ek/H6nuuth32w/+TsZnVPAmVsratHDs/rqtOnmCZc7Bb2L3tflcec0lOMX8TsWqWGrVoflQcrPOyvyNE9NNWnUfDVaTpUBWohKMrAWKstyOeZvKVcQ1KzTO5saNSkpwqRa0eaaML0YYi/r0/02H7wP4TOFebRpt6N40596+X7m716eZGX5ykeYtLbV0eehLdknyZz/ANH+x6lHFMxykCmwbKytlJIsGANwdDoeR5Sjhr9Ieq2y4rCJc2rduua++J0OXzyaNzw47C/VH3QZepcgwIAgCAIAgCAIAgCAIAgCAeOoIIOoIsRzBgynZ3RC11bDix7dMcDcZ0HJgfbA5jXoeM0vuk+6quayfp4cvHLt4CjiVqC6MGHTu8eRmyaehDOEoO0lYtPRAbOnYqfOHf0ce+Oh+FjrMOPFEka0kt2Wa5e3L7uXNsbR/wCm4irazLQrXHJ0VlIHTMNJrKXwNktGkniIQ4NrydjUvRzSy4IH51Rj8BYD7pHhl8Bc21O+IS5JfUy96tgDH0lptUamFbMSoBJ0sBqdOMkqQc1k7FTB4qOHbco71+2xlbIwAw1BKIYsKYsCdCRcnW3jNoR3Y2IsTW6aq6lrXJfYj/KuvzkBH6hIP8axxNdafc/n/g4z6O+zjlH0Kg8l/wBpRofzEep2pnhJPtXzOqGdA8iY+D2xjaTFBSwzUgzZLu6OVLE9ogMO/lIL1U9FbvOq4bPlTi3OanbP4U1fzXzOO7SYrjal9CMQxIBuB8oTodLyjLrPvPU0GnSilpur5HZmnVPAmPiMJTqEF0RyOGZVa1+NrjThNZQjLVE1LE1qKapyavrZ2uR+3dgriqDUEyUy3snKAAygsoNhwJAB8ZpOmmrJFnDYypGpvzk3lzZzvZFSrsnGD8opugN1bTRlNu0jcGsQDpK0b05XZ2au5jKDhGSvqu/t+R1TD4haih0YMp4EG4Muppq6PNVKcqct2asyuZNW29TI2dh/XPl90HtnkPm+J+zj44ubKNld+BuEyaCAIAgCAIAgCAIAgCAIAgCARO9WG9bhKiEkBjTBINiB6xb2PhI6qvGxawVTo6yna9r/ACZqQ9H+CvdkqOfpOT90iWFguZfnt3FSVkorwLW0tqUaCYSjQdPXpiBTZFILrh19YoSp3hfzdgeloclFJLW4jRqVZTlNfC430yva9148jamMsnGIDe/GZNk4n6T5R+tWVG/mkFR/AzqYKG9iafYr+jZ5udTy4GiOak+bEzagvgRFtSV8VPssvJIr3jx70KFSpTy5kpVHswJByZdNCLe1x6TacmtCHDUozfxc0vO/sYW5m2XxmGNSplDZ2FlFgAACPvmtKbknckx2HjRnFR0av6sn8NXyVqbc8ynwK5vvQTd6or084yXj5P8Ac5RunRaltRVdSpvW0IIuMrWI5iUaWVVHqcc1PAzcXfKPzR01qgHEgfEToHkrMqVSeCs31VY/cIuN1mh7b3AxNWvUrUynbdmyPdGGvXjz1txlCpRk22j1WD2jSpwhGfBJc+B0BNmYgjSko+vUA/hDS7d8jzbp075z8k/rYvLsKueLUV/bf+mPiMWori35L3L1PYTJZnqhspvZUy3+JYmYs+JlSp6RT8/2RiYrYFGsb1KYfxufKYZLG0VkZ+yd1MNh9UpKpPEC4HxF7GZjBLMjq4ic1ut5EwmGQcEUeCiblcryctIM3KhBgQBAEAQBAEAQBAEAQBAEAQDB2rZqToTbMpAPGxI0PwOs1aurElOW5JS5EJhdpJU0zKHHtJcXB77cx1EKSZtUoyhnquD++PYY67u0PXmuKN6pN83aPa524XmvRQ3t62ZN/EMQqPQqXw6aLTlfUzsUlUDsU2Zjwvoo6sTbTw1m7fIr04qT+J2X3oYG392amJwZolgnskHjdgb3bncm5tzkc4XjYt4XEqnXVS3+P8EhsvYdSnRpoSnZRQbFjqBr3CbwVopFbE1FUrSmuLbG0d3RUU53JGVhlAsDmy3vrqNOESVxSqOKsuaflf3LW7m6dHDIy084VmzZbggG1tLjQdJrTgo3sS4rESrOO9wViZXZVIEHLcgg6k8R04TdlVNrQs08ChcZkQ2JtdQbeF5okrlmVSW5a5I06Sr7IA8ABJCtdsrgwYVal2jNGixCXwmYJuVz2AUVeBmGbR1LFKnqJhIklLIypsQlvNrMG1si5MmogCAIAgCAIAgCAIAgCAIAgCAUVBpBlalNLDqvADxsJixlybLhMyansApcXBgynZnqcBAep5US4sYCdgiWFhAbuVQYLSprMG7eRdmTQQC2UmDZMuTJqIB4wgyjwLAbKoMFOWDNyqDAgCAIAgCAIAgCAIAgCAIAgCAIAgHloB7AEAQBAEAQBAEAQBAEAQBAEAQBAEAQBAEAQBAEAQBAEAQBAEAQBAEAQBAEAQBAEAQBAEAQBAEAQBAEAQBAEAQBAEAQBAEAQBAEAQBAEAQBAEAQBAEAQBAEAQBAEAQBAEAQBAEAQBAEAQBAEAQBAEAQBAEAQD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grpSp>
        <p:nvGrpSpPr>
          <p:cNvPr id="5" name="Group 4"/>
          <p:cNvGrpSpPr/>
          <p:nvPr/>
        </p:nvGrpSpPr>
        <p:grpSpPr>
          <a:xfrm>
            <a:off x="4435309" y="2132856"/>
            <a:ext cx="1288819" cy="4230528"/>
            <a:chOff x="4435309" y="2132856"/>
            <a:chExt cx="1288819" cy="4230528"/>
          </a:xfrm>
        </p:grpSpPr>
        <p:pic>
          <p:nvPicPr>
            <p:cNvPr id="17" name="Picture 2" descr="http://cdn-5.doctortipster.com/wp-content/uploads/2011/10/Vitamin-D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3046" y="2132856"/>
              <a:ext cx="1110144" cy="11827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http://ichef.bbci.co.uk/naturelibrary/images/ic/credit/640x395/d/de/desert_locust/desert_locust_1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5309" y="3526406"/>
              <a:ext cx="1254147" cy="7740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8" descr="http://www.quickanddirtytips.com/sites/default/files/styles/insert_large/public/images/4236/wheat_stalk.jpg?itok=WNVxQy6C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2107" y="4357592"/>
              <a:ext cx="1252021" cy="13481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0" descr="http://www.realitycrowdtv.com/wp-content/uploads/2014/01/unemployed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2554" y="5562560"/>
              <a:ext cx="1200636" cy="800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653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bnet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42566"/>
            <a:ext cx="4283968" cy="6115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216" y="41202"/>
            <a:ext cx="4258816" cy="601364"/>
          </a:xfrm>
        </p:spPr>
        <p:txBody>
          <a:bodyPr>
            <a:normAutofit/>
          </a:bodyPr>
          <a:lstStyle/>
          <a:p>
            <a:pPr algn="l"/>
            <a:r>
              <a:rPr lang="en-AU" dirty="0" smtClean="0"/>
              <a:t>Model of causal </a:t>
            </a:r>
            <a:r>
              <a:rPr lang="en-AU" dirty="0" smtClean="0"/>
              <a:t>process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412776"/>
            <a:ext cx="4932040" cy="4818779"/>
          </a:xfrm>
        </p:spPr>
      </p:pic>
      <p:sp>
        <p:nvSpPr>
          <p:cNvPr id="6" name="TextBox 5"/>
          <p:cNvSpPr txBox="1"/>
          <p:nvPr/>
        </p:nvSpPr>
        <p:spPr>
          <a:xfrm>
            <a:off x="2100496" y="1196752"/>
            <a:ext cx="23402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latin typeface="Calibri" panose="020F0502020204030204" pitchFamily="34" charset="0"/>
              </a:rPr>
              <a:t>M</a:t>
            </a:r>
            <a:r>
              <a:rPr lang="en-AU" sz="2400" dirty="0" smtClean="0">
                <a:latin typeface="Calibri" panose="020F0502020204030204" pitchFamily="34" charset="0"/>
              </a:rPr>
              <a:t>ore </a:t>
            </a:r>
            <a:r>
              <a:rPr lang="en-AU" sz="2400" dirty="0" smtClean="0">
                <a:latin typeface="Calibri" panose="020F0502020204030204" pitchFamily="34" charset="0"/>
              </a:rPr>
              <a:t>or less complex </a:t>
            </a:r>
            <a:r>
              <a:rPr lang="en-AU" sz="2400" dirty="0" smtClean="0">
                <a:latin typeface="Calibri" panose="020F0502020204030204" pitchFamily="34" charset="0"/>
              </a:rPr>
              <a:t>models for each stage in pathway</a:t>
            </a:r>
            <a:endParaRPr lang="en-AU" sz="2400" dirty="0">
              <a:latin typeface="Calibri" panose="020F050202020403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716016" y="581066"/>
            <a:ext cx="4536504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AU" kern="0" dirty="0" smtClean="0"/>
              <a:t>Model of mitigation actions</a:t>
            </a:r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66709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827086"/>
            <a:ext cx="8793619" cy="605829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Autofit/>
          </a:bodyPr>
          <a:lstStyle/>
          <a:p>
            <a:r>
              <a:rPr lang="en-AU" dirty="0" smtClean="0"/>
              <a:t>NZ Apples BN </a:t>
            </a:r>
            <a:r>
              <a:rPr lang="en-AU" sz="2800" dirty="0" smtClean="0"/>
              <a:t>(</a:t>
            </a:r>
            <a:r>
              <a:rPr lang="en-AU" sz="2800" dirty="0" err="1" smtClean="0"/>
              <a:t>AgenaRisk</a:t>
            </a:r>
            <a:r>
              <a:rPr lang="en-AU" sz="2800" dirty="0" smtClean="0"/>
              <a:t> version</a:t>
            </a:r>
            <a:r>
              <a:rPr lang="en-AU" sz="2800" dirty="0" smtClean="0"/>
              <a:t>)</a:t>
            </a:r>
            <a:br>
              <a:rPr lang="en-AU" sz="2800" dirty="0" smtClean="0"/>
            </a:br>
            <a:r>
              <a:rPr lang="en-AU" sz="2800" dirty="0" smtClean="0"/>
              <a:t>Explicit handling of quantities (of product)</a:t>
            </a:r>
            <a:br>
              <a:rPr lang="en-AU" sz="2800" dirty="0" smtClean="0"/>
            </a:b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281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8964488" cy="634082"/>
          </a:xfrm>
        </p:spPr>
        <p:txBody>
          <a:bodyPr>
            <a:normAutofit/>
          </a:bodyPr>
          <a:lstStyle/>
          <a:p>
            <a:r>
              <a:rPr lang="en-AU" dirty="0" smtClean="0"/>
              <a:t>CARPA: example BN </a:t>
            </a:r>
            <a:r>
              <a:rPr lang="en-AU" sz="3100" dirty="0" smtClean="0"/>
              <a:t>(</a:t>
            </a:r>
            <a:r>
              <a:rPr lang="en-AU" sz="3100" i="1" dirty="0"/>
              <a:t>Drosophila </a:t>
            </a:r>
            <a:r>
              <a:rPr lang="en-AU" sz="3100" i="1" dirty="0" err="1" smtClean="0"/>
              <a:t>suzukii</a:t>
            </a:r>
            <a:r>
              <a:rPr lang="en-AU" sz="3100" i="1" dirty="0" smtClean="0"/>
              <a:t>, EPPO 2010)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9" y="518757"/>
            <a:ext cx="8956517" cy="6339243"/>
          </a:xfrm>
        </p:spPr>
      </p:pic>
    </p:spTree>
    <p:extLst>
      <p:ext uri="{BB962C8B-B14F-4D97-AF65-F5344CB8AC3E}">
        <p14:creationId xmlns:p14="http://schemas.microsoft.com/office/powerpoint/2010/main" val="1574034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/>
              <a:t>Control Point </a:t>
            </a:r>
            <a:r>
              <a:rPr lang="en-AU" dirty="0" smtClean="0"/>
              <a:t>BNs (CP-BNs)</a:t>
            </a:r>
            <a:br>
              <a:rPr lang="en-AU" dirty="0" smtClean="0"/>
            </a:br>
            <a:r>
              <a:rPr lang="en-AU" sz="4000" dirty="0"/>
              <a:t>(</a:t>
            </a:r>
            <a:r>
              <a:rPr lang="en-AU" sz="4000" dirty="0" err="1"/>
              <a:t>Mengersen</a:t>
            </a:r>
            <a:r>
              <a:rPr lang="en-AU" sz="4000" dirty="0"/>
              <a:t> et al, 2012</a:t>
            </a:r>
            <a:r>
              <a:rPr lang="en-AU" sz="4000" dirty="0" smtClean="0"/>
              <a:t>)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AU" sz="2400" dirty="0" smtClean="0"/>
              <a:t>For export pathways, </a:t>
            </a:r>
            <a:r>
              <a:rPr lang="en-AU" sz="2400" u="sng" dirty="0" smtClean="0"/>
              <a:t>structured</a:t>
            </a:r>
            <a:r>
              <a:rPr lang="en-AU" sz="2400" dirty="0"/>
              <a:t>, rather than ad hoc use of </a:t>
            </a:r>
            <a:r>
              <a:rPr lang="en-AU" sz="2400" dirty="0" smtClean="0"/>
              <a:t>BNs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1844824"/>
            <a:ext cx="668655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91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oods Pathway Diagramme Dec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72008"/>
            <a:ext cx="4362814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88"/>
          <p:cNvSpPr txBox="1">
            <a:spLocks/>
          </p:cNvSpPr>
          <p:nvPr/>
        </p:nvSpPr>
        <p:spPr>
          <a:xfrm>
            <a:off x="4433806" y="103272"/>
            <a:ext cx="4710194" cy="22456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NZ “B3: Better Border</a:t>
            </a:r>
            <a:r>
              <a:rPr kumimoji="0" lang="en-NZ" sz="2400" b="0" i="0" u="none" strike="noStrike" kern="0" cap="none" spc="0" normalizeH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Biosecurity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NZ" sz="2400" kern="0" baseline="0" dirty="0" smtClean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(NZ</a:t>
            </a:r>
            <a:r>
              <a:rPr lang="en-NZ" sz="2400" kern="0" dirty="0" smtClean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Inst. for Plant &amp; Food research)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Z" sz="2400" b="0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NZ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Single </a:t>
            </a:r>
            <a:r>
              <a:rPr kumimoji="0" lang="en-NZ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pest – </a:t>
            </a:r>
            <a:r>
              <a:rPr kumimoji="0" lang="en-NZ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</a:t>
            </a:r>
            <a:r>
              <a:rPr kumimoji="0" lang="en-NZ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pathways</a:t>
            </a:r>
            <a:endParaRPr kumimoji="0" lang="en-NZ" sz="2400" b="0" i="0" u="none" strike="noStrike" kern="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038350"/>
            <a:ext cx="2257425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090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" y="0"/>
            <a:ext cx="5508105" cy="147405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BNs for Risk assessment for </a:t>
            </a:r>
            <a:r>
              <a:rPr lang="en-US" sz="3200" dirty="0"/>
              <a:t>L</a:t>
            </a:r>
            <a:r>
              <a:rPr lang="en-US" sz="3200" dirty="0" smtClean="0">
                <a:latin typeface="+mj-lt"/>
              </a:rPr>
              <a:t>og </a:t>
            </a:r>
            <a:r>
              <a:rPr lang="en-US" sz="3200" dirty="0"/>
              <a:t>E</a:t>
            </a:r>
            <a:r>
              <a:rPr lang="en-US" sz="3200" dirty="0" smtClean="0">
                <a:latin typeface="+mj-lt"/>
              </a:rPr>
              <a:t>xports in NZ</a:t>
            </a:r>
            <a:endParaRPr lang="en-US" sz="3200" dirty="0">
              <a:latin typeface="+mj-lt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1" y="1254476"/>
            <a:ext cx="5652587" cy="439151"/>
          </a:xfrm>
        </p:spPr>
        <p:txBody>
          <a:bodyPr>
            <a:noAutofit/>
          </a:bodyPr>
          <a:lstStyle/>
          <a:p>
            <a:r>
              <a:rPr lang="en-NZ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Collaboration with SCION (NZ timber research)</a:t>
            </a:r>
          </a:p>
        </p:txBody>
      </p:sp>
      <p:pic>
        <p:nvPicPr>
          <p:cNvPr id="4" name="Picture 2" descr="http://quarantinetreatment.files.wordpress.com/2013/01/quarantine-treatment-head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80491"/>
            <a:ext cx="6005823" cy="1561514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339" y="3621046"/>
            <a:ext cx="2446810" cy="334811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236859" y="3907795"/>
            <a:ext cx="3151067" cy="2842596"/>
            <a:chOff x="1619672" y="1556792"/>
            <a:chExt cx="5371875" cy="5309164"/>
          </a:xfrm>
        </p:grpSpPr>
        <p:pic>
          <p:nvPicPr>
            <p:cNvPr id="7" name="Content Placeholder 3" descr="High risk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619672" y="1556792"/>
              <a:ext cx="5371875" cy="40669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7" descr="Sirex noctilio_Female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1214863">
              <a:off x="4217596" y="5199555"/>
              <a:ext cx="2074358" cy="1666401"/>
            </a:xfrm>
            <a:prstGeom prst="rect">
              <a:avLst/>
            </a:prstGeom>
          </p:spPr>
        </p:pic>
      </p:grpSp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586" y="202454"/>
            <a:ext cx="3491414" cy="657817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3937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North Australia Biosecurity </a:t>
            </a:r>
            <a:r>
              <a:rPr lang="en-US" dirty="0" smtClean="0"/>
              <a:t>(NAB)</a:t>
            </a:r>
            <a:br>
              <a:rPr lang="en-US" dirty="0" smtClean="0"/>
            </a:br>
            <a:r>
              <a:rPr lang="en-US" dirty="0" smtClean="0"/>
              <a:t>BN and </a:t>
            </a:r>
            <a:r>
              <a:rPr lang="en-US" dirty="0"/>
              <a:t>Support Tool</a:t>
            </a:r>
            <a:r>
              <a:rPr lang="en-AU" dirty="0"/>
              <a:t> 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4577276" cy="3485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375" y="1268760"/>
            <a:ext cx="3815713" cy="2133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4980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NAB: Infection </a:t>
            </a:r>
            <a:r>
              <a:rPr lang="en-US" dirty="0" smtClean="0"/>
              <a:t>Point</a:t>
            </a:r>
            <a:endParaRPr lang="en-US" dirty="0"/>
          </a:p>
        </p:txBody>
      </p:sp>
      <p:pic>
        <p:nvPicPr>
          <p:cNvPr id="4" name="Picture 3" descr="Screen Shot 2015-01-19 at 9.26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62" y="1268384"/>
            <a:ext cx="5766407" cy="51276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2672" y="2929129"/>
            <a:ext cx="2236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Amalgamate all pests entering destination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12416" y="4318665"/>
            <a:ext cx="2552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it enough pests to trigger an establishment?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63969" y="2660543"/>
            <a:ext cx="2219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effective are measures taken to eradicate established population?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50081" y="2282798"/>
            <a:ext cx="2219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much is enough to establish?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61883" y="1437973"/>
            <a:ext cx="354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Outputs from pathways sub-models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4282" y="6395577"/>
            <a:ext cx="8486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Pest Present (t+1) = (Pest Present (t) </a:t>
            </a:r>
            <a:r>
              <a:rPr lang="en-US" b="1" dirty="0" smtClean="0"/>
              <a:t>or </a:t>
            </a:r>
            <a:r>
              <a:rPr lang="en-US" dirty="0" smtClean="0"/>
              <a:t>Establish?) </a:t>
            </a:r>
            <a:r>
              <a:rPr lang="en-US" b="1" dirty="0" smtClean="0"/>
              <a:t>and not </a:t>
            </a:r>
            <a:r>
              <a:rPr lang="en-US" dirty="0" smtClean="0"/>
              <a:t>Bernoulli(Eradication Efficacy)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544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Examples: Environmental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290643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C:\Documents and Settings\cpollino\My Documents\Monash\Catchment\Goulburn photo 5-1-2a.jpg"/>
          <p:cNvPicPr>
            <a:picLocks noChangeAspect="1" noChangeArrowheads="1"/>
          </p:cNvPicPr>
          <p:nvPr/>
        </p:nvPicPr>
        <p:blipFill>
          <a:blip r:embed="rId4">
            <a:lum bright="5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1938338" y="-119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11621" name="Rectangle 5"/>
          <p:cNvSpPr>
            <a:spLocks noChangeArrowheads="1"/>
          </p:cNvSpPr>
          <p:nvPr/>
        </p:nvSpPr>
        <p:spPr bwMode="auto">
          <a:xfrm>
            <a:off x="1938338" y="-119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5943600" y="2743200"/>
            <a:ext cx="3048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3600" dirty="0" err="1" smtClean="0"/>
              <a:t>Goulburn</a:t>
            </a:r>
            <a:r>
              <a:rPr lang="en-US" sz="3600" dirty="0" smtClean="0"/>
              <a:t> catchment native fish model (2004)</a:t>
            </a:r>
          </a:p>
          <a:p>
            <a:endParaRPr lang="en-US" sz="1200" dirty="0" smtClean="0">
              <a:solidFill>
                <a:srgbClr val="333399"/>
              </a:solidFill>
            </a:endParaRPr>
          </a:p>
          <a:p>
            <a:pPr>
              <a:buFontTx/>
              <a:buChar char="-"/>
            </a:pPr>
            <a:r>
              <a:rPr lang="en-US" sz="2400" dirty="0" smtClean="0">
                <a:solidFill>
                  <a:srgbClr val="003300"/>
                </a:solidFill>
              </a:rPr>
              <a:t>5 sub-networks</a:t>
            </a:r>
          </a:p>
          <a:p>
            <a:r>
              <a:rPr lang="en-US" sz="2000" dirty="0" smtClean="0">
                <a:solidFill>
                  <a:srgbClr val="333399"/>
                </a:solidFill>
              </a:rPr>
              <a:t>Water Quality</a:t>
            </a:r>
          </a:p>
          <a:p>
            <a:r>
              <a:rPr lang="en-US" sz="2000" dirty="0" smtClean="0">
                <a:solidFill>
                  <a:srgbClr val="333399"/>
                </a:solidFill>
              </a:rPr>
              <a:t>Flow</a:t>
            </a:r>
          </a:p>
          <a:p>
            <a:pPr marL="0" lvl="4"/>
            <a:r>
              <a:rPr lang="en-US" sz="2000" dirty="0" smtClean="0">
                <a:solidFill>
                  <a:srgbClr val="333399"/>
                </a:solidFill>
              </a:rPr>
              <a:t>Structural Habitat</a:t>
            </a:r>
          </a:p>
          <a:p>
            <a:pPr marL="0" lvl="4"/>
            <a:r>
              <a:rPr lang="en-US" sz="2000" dirty="0" smtClean="0">
                <a:solidFill>
                  <a:srgbClr val="333399"/>
                </a:solidFill>
              </a:rPr>
              <a:t>Biological Interactions</a:t>
            </a:r>
          </a:p>
          <a:p>
            <a:pPr marL="0" lvl="4"/>
            <a:endParaRPr lang="en-US" sz="2000" dirty="0" smtClean="0">
              <a:solidFill>
                <a:srgbClr val="333399"/>
              </a:solidFill>
            </a:endParaRPr>
          </a:p>
          <a:p>
            <a:pPr>
              <a:buFontTx/>
              <a:buChar char="-"/>
            </a:pPr>
            <a:r>
              <a:rPr lang="en-AU" sz="2400" dirty="0" smtClean="0">
                <a:solidFill>
                  <a:srgbClr val="003300"/>
                </a:solidFill>
              </a:rPr>
              <a:t>2 query nodes</a:t>
            </a:r>
          </a:p>
          <a:p>
            <a:r>
              <a:rPr lang="en-AU" sz="2000" dirty="0" smtClean="0">
                <a:solidFill>
                  <a:srgbClr val="333399"/>
                </a:solidFill>
              </a:rPr>
              <a:t>Fish Abundance</a:t>
            </a:r>
          </a:p>
          <a:p>
            <a:r>
              <a:rPr lang="en-AU" sz="2000" dirty="0" smtClean="0">
                <a:solidFill>
                  <a:srgbClr val="333399"/>
                </a:solidFill>
              </a:rPr>
              <a:t>Fish Diversity</a:t>
            </a:r>
          </a:p>
          <a:p>
            <a:endParaRPr lang="en-AU" sz="2000" dirty="0" smtClean="0">
              <a:solidFill>
                <a:srgbClr val="333399"/>
              </a:solidFill>
            </a:endParaRPr>
          </a:p>
          <a:p>
            <a:pPr>
              <a:buFontTx/>
              <a:buChar char="-"/>
            </a:pPr>
            <a:r>
              <a:rPr lang="en-AU" sz="2400" dirty="0" smtClean="0">
                <a:solidFill>
                  <a:srgbClr val="003300"/>
                </a:solidFill>
              </a:rPr>
              <a:t>23 sites </a:t>
            </a:r>
            <a:r>
              <a:rPr lang="en-AU" sz="2000" dirty="0" smtClean="0">
                <a:solidFill>
                  <a:srgbClr val="333399"/>
                </a:solidFill>
              </a:rPr>
              <a:t>6 reaches</a:t>
            </a:r>
          </a:p>
          <a:p>
            <a:endParaRPr lang="en-AU" sz="2000" dirty="0" smtClean="0">
              <a:solidFill>
                <a:srgbClr val="333399"/>
              </a:solidFill>
            </a:endParaRPr>
          </a:p>
          <a:p>
            <a:pPr>
              <a:buFontTx/>
              <a:buChar char="-"/>
            </a:pPr>
            <a:r>
              <a:rPr lang="en-AU" sz="2400" dirty="0" smtClean="0">
                <a:solidFill>
                  <a:srgbClr val="003300"/>
                </a:solidFill>
              </a:rPr>
              <a:t>2 temporal scales </a:t>
            </a:r>
          </a:p>
          <a:p>
            <a:r>
              <a:rPr lang="en-AU" sz="2000" dirty="0" smtClean="0">
                <a:solidFill>
                  <a:srgbClr val="333399"/>
                </a:solidFill>
              </a:rPr>
              <a:t>1 and 5 year changes</a:t>
            </a:r>
          </a:p>
          <a:p>
            <a:endParaRPr lang="en-AU" sz="2000" dirty="0" smtClean="0">
              <a:solidFill>
                <a:srgbClr val="333399"/>
              </a:solidFill>
            </a:endParaRPr>
          </a:p>
        </p:txBody>
      </p:sp>
      <p:graphicFrame>
        <p:nvGraphicFramePr>
          <p:cNvPr id="111627" name="Object 11"/>
          <p:cNvGraphicFramePr>
            <a:graphicFrameLocks noChangeAspect="1"/>
          </p:cNvGraphicFramePr>
          <p:nvPr/>
        </p:nvGraphicFramePr>
        <p:xfrm>
          <a:off x="381000" y="0"/>
          <a:ext cx="53848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4" name="Bitmap Image" r:id="rId5" imgW="6249272" imgH="7961905" progId="Paint.Picture">
                  <p:embed/>
                </p:oleObj>
              </mc:Choice>
              <mc:Fallback>
                <p:oleObj name="Bitmap Image" r:id="rId5" imgW="6249272" imgH="796190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0"/>
                        <a:ext cx="53848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321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/>
              <a:t>The reasoning process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320480" cy="720427"/>
          </a:xfrm>
        </p:spPr>
        <p:txBody>
          <a:bodyPr/>
          <a:lstStyle/>
          <a:p>
            <a:r>
              <a:rPr lang="en-AU" dirty="0" smtClean="0"/>
              <a:t>1. Start with a belief in a proposition</a:t>
            </a:r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-36512" y="2132856"/>
            <a:ext cx="4320480" cy="41044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09600" indent="-6096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53340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1950" indent="-361950"/>
            <a:r>
              <a:rPr lang="en-AU" sz="2800" kern="0" dirty="0">
                <a:latin typeface="Calibri" panose="020F0502020204030204" pitchFamily="34" charset="0"/>
              </a:rPr>
              <a:t>“The proportion of people with </a:t>
            </a:r>
            <a:r>
              <a:rPr lang="en-AU" sz="2800" kern="0" dirty="0" smtClean="0">
                <a:latin typeface="Calibri" panose="020F0502020204030204" pitchFamily="34" charset="0"/>
              </a:rPr>
              <a:t>vitamin deficiencies is </a:t>
            </a:r>
            <a:r>
              <a:rPr lang="en-AU" sz="2800" kern="0" dirty="0">
                <a:latin typeface="Calibri" panose="020F0502020204030204" pitchFamily="34" charset="0"/>
              </a:rPr>
              <a:t>10-20%”</a:t>
            </a:r>
          </a:p>
          <a:p>
            <a:pPr marL="361950" indent="-361950"/>
            <a:r>
              <a:rPr lang="en-AU" sz="2800" kern="0" dirty="0">
                <a:latin typeface="Calibri" panose="020F0502020204030204" pitchFamily="34" charset="0"/>
              </a:rPr>
              <a:t>“There will be a locust plague this summer”</a:t>
            </a:r>
          </a:p>
          <a:p>
            <a:pPr marL="361950" indent="-361950"/>
            <a:r>
              <a:rPr lang="en-AU" sz="2800" kern="0" dirty="0">
                <a:latin typeface="Calibri" panose="020F0502020204030204" pitchFamily="34" charset="0"/>
              </a:rPr>
              <a:t>“Wheat prices will fall next year”</a:t>
            </a:r>
          </a:p>
          <a:p>
            <a:pPr marL="361950" indent="-361950"/>
            <a:r>
              <a:rPr lang="en-AU" sz="2800" kern="0" dirty="0">
                <a:latin typeface="Calibri" panose="020F0502020204030204" pitchFamily="34" charset="0"/>
              </a:rPr>
              <a:t>“Unemployment is high”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788024" y="980728"/>
            <a:ext cx="417646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09600" indent="-6096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53340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kern="0" dirty="0" smtClean="0"/>
              <a:t>2. New information becomes available</a:t>
            </a:r>
            <a:endParaRPr lang="en-AU" kern="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004048" y="2132856"/>
            <a:ext cx="4176464" cy="41044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09600" indent="-6096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53340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1950" indent="-361950"/>
            <a:r>
              <a:rPr lang="en-AU" sz="2800" kern="0" dirty="0" smtClean="0">
                <a:latin typeface="Calibri" panose="020F0502020204030204" pitchFamily="34" charset="0"/>
              </a:rPr>
              <a:t>“Child mortality rates in region X are double region average ”</a:t>
            </a:r>
          </a:p>
          <a:p>
            <a:pPr marL="361950" indent="-361950"/>
            <a:r>
              <a:rPr lang="en-AU" sz="2800" kern="0" dirty="0" smtClean="0">
                <a:latin typeface="Calibri" panose="020F0502020204030204" pitchFamily="34" charset="0"/>
              </a:rPr>
              <a:t>“Large egg nests observed”</a:t>
            </a:r>
          </a:p>
          <a:p>
            <a:pPr marL="361950" indent="-361950"/>
            <a:endParaRPr lang="en-AU" sz="2000" kern="0" dirty="0" smtClean="0">
              <a:latin typeface="Calibri" panose="020F0502020204030204" pitchFamily="34" charset="0"/>
            </a:endParaRPr>
          </a:p>
          <a:p>
            <a:pPr marL="361950" indent="-361950"/>
            <a:r>
              <a:rPr lang="en-AU" sz="2800" kern="0" dirty="0" smtClean="0">
                <a:latin typeface="Calibri" panose="020F0502020204030204" pitchFamily="34" charset="0"/>
              </a:rPr>
              <a:t>“</a:t>
            </a:r>
            <a:r>
              <a:rPr lang="en-AU" sz="2800" kern="0" dirty="0" smtClean="0">
                <a:latin typeface="Calibri" panose="020F0502020204030204" pitchFamily="34" charset="0"/>
              </a:rPr>
              <a:t>Country X is expecting record harvests”</a:t>
            </a:r>
          </a:p>
          <a:p>
            <a:pPr marL="361950" indent="-361950"/>
            <a:r>
              <a:rPr lang="en-AU" sz="2800" kern="0" dirty="0" smtClean="0">
                <a:latin typeface="Calibri" panose="020F0502020204030204" pitchFamily="34" charset="0"/>
              </a:rPr>
              <a:t>“Food bank numbers are twice average”</a:t>
            </a:r>
            <a:endParaRPr lang="en-AU" sz="2800" kern="0" dirty="0">
              <a:latin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51520" y="6237312"/>
            <a:ext cx="8712968" cy="72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09600" indent="-6096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53340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kern="0" dirty="0"/>
              <a:t>3</a:t>
            </a:r>
            <a:r>
              <a:rPr lang="en-AU" sz="2800" kern="0" dirty="0" smtClean="0">
                <a:latin typeface="Calibri" panose="020F0502020204030204" pitchFamily="34" charset="0"/>
              </a:rPr>
              <a:t>. Update your beliefs</a:t>
            </a:r>
            <a:endParaRPr lang="en-AU" sz="2800" kern="0" dirty="0"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469938" y="6216235"/>
            <a:ext cx="2016224" cy="64807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09600" indent="-6096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53340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sz="2800" kern="0" dirty="0" smtClean="0"/>
              <a:t>But how?</a:t>
            </a:r>
            <a:endParaRPr lang="en-AU" sz="2800" b="1" kern="0" dirty="0" smtClean="0"/>
          </a:p>
          <a:p>
            <a:endParaRPr lang="en-AU" kern="0" dirty="0"/>
          </a:p>
        </p:txBody>
      </p:sp>
      <p:pic>
        <p:nvPicPr>
          <p:cNvPr id="9218" name="Picture 2" descr="http://cdn-5.doctortipster.com/wp-content/uploads/2011/10/Vitamin-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920" y="2132856"/>
            <a:ext cx="1110144" cy="1182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ichef.bbci.co.uk/naturelibrary/images/ic/credit/640x395/d/de/desert_locust/desert_locust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894" y="3573016"/>
            <a:ext cx="1254147" cy="77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www.quickanddirtytips.com/sites/default/files/styles/insert_large/public/images/4236/wheat_stalk.jpg?itok=WNVxQy6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981" y="4357592"/>
            <a:ext cx="1252021" cy="134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www.realitycrowdtv.com/wp-content/uploads/2014/01/unemploye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146" y="5445224"/>
            <a:ext cx="1200636" cy="80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31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Object-oriented BNs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en-US" dirty="0" smtClean="0"/>
              <a:t>An extension to basic BNs that allow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 err="1" smtClean="0"/>
              <a:t>Hierac</a:t>
            </a:r>
            <a:r>
              <a:rPr lang="en-US" altLang="en-US" dirty="0" err="1" smtClean="0"/>
              <a:t>For</a:t>
            </a:r>
            <a:r>
              <a:rPr lang="en-US" altLang="en-US" dirty="0" smtClean="0"/>
              <a:t> </a:t>
            </a:r>
            <a:r>
              <a:rPr lang="en-US" altLang="en-US" dirty="0" smtClean="0"/>
              <a:t>hierarchical decomposition</a:t>
            </a:r>
          </a:p>
        </p:txBody>
      </p:sp>
      <p:grpSp>
        <p:nvGrpSpPr>
          <p:cNvPr id="20484" name="Group 22"/>
          <p:cNvGrpSpPr>
            <a:grpSpLocks/>
          </p:cNvGrpSpPr>
          <p:nvPr/>
        </p:nvGrpSpPr>
        <p:grpSpPr bwMode="auto">
          <a:xfrm>
            <a:off x="1403350" y="1844675"/>
            <a:ext cx="6048375" cy="5013325"/>
            <a:chOff x="1403648" y="1844824"/>
            <a:chExt cx="6048672" cy="5013176"/>
          </a:xfrm>
        </p:grpSpPr>
        <p:sp>
          <p:nvSpPr>
            <p:cNvPr id="20" name="Rounded Rectangle 19"/>
            <p:cNvSpPr/>
            <p:nvPr/>
          </p:nvSpPr>
          <p:spPr>
            <a:xfrm>
              <a:off x="1403648" y="1916260"/>
              <a:ext cx="6048672" cy="494174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2124408" y="2276611"/>
              <a:ext cx="1800313" cy="10080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Hydraulic Habitat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4859806" y="2349634"/>
              <a:ext cx="1800313" cy="10080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Structural </a:t>
              </a:r>
            </a:p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Habitat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195850" y="3860889"/>
              <a:ext cx="1800313" cy="10080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Water Quality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643895" y="3789454"/>
              <a:ext cx="1800313" cy="10080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Biological </a:t>
              </a:r>
            </a:p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Interactions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715336" y="5373732"/>
              <a:ext cx="1800313" cy="10080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Species Diversity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699112" y="5661061"/>
              <a:ext cx="1800313" cy="10080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Outcomes</a:t>
              </a:r>
            </a:p>
          </p:txBody>
        </p:sp>
        <p:cxnSp>
          <p:nvCxnSpPr>
            <p:cNvPr id="10" name="Straight Arrow Connector 9"/>
            <p:cNvCxnSpPr>
              <a:stCxn id="4" idx="2"/>
            </p:cNvCxnSpPr>
            <p:nvPr/>
          </p:nvCxnSpPr>
          <p:spPr>
            <a:xfrm rot="5400000">
              <a:off x="2718186" y="3554509"/>
              <a:ext cx="576245" cy="3651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>
              <a:off x="5436907" y="3572767"/>
              <a:ext cx="431787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endCxn id="8" idx="0"/>
            </p:cNvCxnSpPr>
            <p:nvPr/>
          </p:nvCxnSpPr>
          <p:spPr>
            <a:xfrm rot="5400000">
              <a:off x="5381344" y="5103071"/>
              <a:ext cx="504810" cy="3651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0800000" flipV="1">
              <a:off x="3924722" y="4797486"/>
              <a:ext cx="1366905" cy="86357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endCxn id="7" idx="1"/>
            </p:cNvCxnSpPr>
            <p:nvPr/>
          </p:nvCxnSpPr>
          <p:spPr>
            <a:xfrm rot="16200000" flipH="1">
              <a:off x="3671544" y="3320324"/>
              <a:ext cx="1008032" cy="93667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endCxn id="9" idx="0"/>
            </p:cNvCxnSpPr>
            <p:nvPr/>
          </p:nvCxnSpPr>
          <p:spPr>
            <a:xfrm rot="16200000" flipH="1">
              <a:off x="3041267" y="5103058"/>
              <a:ext cx="792138" cy="32386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707224" y="4868922"/>
              <a:ext cx="1368492" cy="50481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3060385" y="3933076"/>
              <a:ext cx="2519288" cy="107955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6" idx="3"/>
            </p:cNvCxnSpPr>
            <p:nvPr/>
          </p:nvCxnSpPr>
          <p:spPr>
            <a:xfrm>
              <a:off x="3996163" y="4365699"/>
              <a:ext cx="719172" cy="7143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356543" y="1844824"/>
              <a:ext cx="2317864" cy="4619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+mn-lt"/>
                </a:rPr>
                <a:t>Single site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792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Object-oriented BNs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altLang="en-US" smtClean="0"/>
              <a:t>For spatial modeling (linked to GIS)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124075" y="2133600"/>
            <a:ext cx="1800225" cy="1008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Site 1</a:t>
            </a:r>
          </a:p>
        </p:txBody>
      </p:sp>
      <p:cxnSp>
        <p:nvCxnSpPr>
          <p:cNvPr id="10" name="Straight Arrow Connector 9"/>
          <p:cNvCxnSpPr>
            <a:stCxn id="4" idx="2"/>
            <a:endCxn id="39" idx="0"/>
          </p:cNvCxnSpPr>
          <p:nvPr/>
        </p:nvCxnSpPr>
        <p:spPr>
          <a:xfrm rot="5400000">
            <a:off x="2591594" y="3572669"/>
            <a:ext cx="863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4356100" y="2133600"/>
            <a:ext cx="1800225" cy="1008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Site 2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516688" y="2133600"/>
            <a:ext cx="1800225" cy="1008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Site 3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2124075" y="4005263"/>
            <a:ext cx="1800225" cy="1008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Site 4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2124075" y="5849938"/>
            <a:ext cx="1800225" cy="1008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Site 7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rot="5400000">
            <a:off x="2556669" y="5444331"/>
            <a:ext cx="863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4" idx="3"/>
            <a:endCxn id="37" idx="1"/>
          </p:cNvCxnSpPr>
          <p:nvPr/>
        </p:nvCxnSpPr>
        <p:spPr>
          <a:xfrm>
            <a:off x="3924300" y="2636838"/>
            <a:ext cx="431800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156325" y="2636838"/>
            <a:ext cx="431800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48" idx="0"/>
          </p:cNvCxnSpPr>
          <p:nvPr/>
        </p:nvCxnSpPr>
        <p:spPr>
          <a:xfrm rot="5400000">
            <a:off x="4823619" y="3572669"/>
            <a:ext cx="863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4356100" y="4003675"/>
            <a:ext cx="1800225" cy="1008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Site 6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4356100" y="5848350"/>
            <a:ext cx="1800225" cy="1008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Site 8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rot="5400000">
            <a:off x="4787900" y="5443538"/>
            <a:ext cx="865187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52" idx="0"/>
          </p:cNvCxnSpPr>
          <p:nvPr/>
        </p:nvCxnSpPr>
        <p:spPr>
          <a:xfrm rot="5400000">
            <a:off x="6984207" y="3572669"/>
            <a:ext cx="863600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>
          <a:xfrm>
            <a:off x="6516688" y="4003675"/>
            <a:ext cx="1800225" cy="1008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Site 6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6516688" y="5848350"/>
            <a:ext cx="1800225" cy="1008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Site 9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 rot="5400000">
            <a:off x="6948488" y="5443538"/>
            <a:ext cx="865187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3924300" y="4506913"/>
            <a:ext cx="431800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156325" y="4506913"/>
            <a:ext cx="431800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924300" y="6380163"/>
            <a:ext cx="431800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6156325" y="6380163"/>
            <a:ext cx="431800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15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Dynamic Bayesian networks (DBN)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For explicitly modeling changes over </a:t>
            </a:r>
            <a:r>
              <a:rPr lang="en-US" altLang="en-US" sz="2800" dirty="0" smtClean="0"/>
              <a:t>time (including feedback loops)</a:t>
            </a:r>
            <a:endParaRPr lang="en-US" altLang="en-US" sz="2800" dirty="0" smtClean="0"/>
          </a:p>
        </p:txBody>
      </p:sp>
      <p:grpSp>
        <p:nvGrpSpPr>
          <p:cNvPr id="22532" name="Group 25"/>
          <p:cNvGrpSpPr>
            <a:grpSpLocks/>
          </p:cNvGrpSpPr>
          <p:nvPr/>
        </p:nvGrpSpPr>
        <p:grpSpPr bwMode="auto">
          <a:xfrm>
            <a:off x="684213" y="3213100"/>
            <a:ext cx="2232025" cy="1989138"/>
            <a:chOff x="1403648" y="1916832"/>
            <a:chExt cx="6048672" cy="4941168"/>
          </a:xfrm>
        </p:grpSpPr>
        <p:sp>
          <p:nvSpPr>
            <p:cNvPr id="27" name="Rounded Rectangle 26"/>
            <p:cNvSpPr/>
            <p:nvPr/>
          </p:nvSpPr>
          <p:spPr>
            <a:xfrm>
              <a:off x="1403648" y="1916832"/>
              <a:ext cx="6048672" cy="494116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2122088" y="2275689"/>
              <a:ext cx="1802557" cy="10095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4858187" y="2350614"/>
              <a:ext cx="1802557" cy="100558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2195224" y="3860963"/>
              <a:ext cx="1802555" cy="10095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4643085" y="3789981"/>
              <a:ext cx="1802557" cy="100558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4716221" y="5371311"/>
              <a:ext cx="1798254" cy="10095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2698561" y="5663128"/>
              <a:ext cx="1802557" cy="100558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34" name="Straight Arrow Connector 33"/>
            <p:cNvCxnSpPr>
              <a:stCxn id="28" idx="2"/>
            </p:cNvCxnSpPr>
            <p:nvPr/>
          </p:nvCxnSpPr>
          <p:spPr>
            <a:xfrm rot="5400000">
              <a:off x="2718285" y="3553732"/>
              <a:ext cx="575746" cy="3871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>
              <a:off x="5435022" y="3570940"/>
              <a:ext cx="433782" cy="430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endCxn id="32" idx="0"/>
            </p:cNvCxnSpPr>
            <p:nvPr/>
          </p:nvCxnSpPr>
          <p:spPr>
            <a:xfrm rot="5400000">
              <a:off x="5384297" y="5101541"/>
              <a:ext cx="500819" cy="3872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10800000" flipV="1">
              <a:off x="3924645" y="4795564"/>
              <a:ext cx="1368050" cy="86756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endCxn id="31" idx="1"/>
            </p:cNvCxnSpPr>
            <p:nvPr/>
          </p:nvCxnSpPr>
          <p:spPr>
            <a:xfrm rot="16200000" flipH="1">
              <a:off x="3671551" y="3323209"/>
              <a:ext cx="1009528" cy="93354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endCxn id="33" idx="0"/>
            </p:cNvCxnSpPr>
            <p:nvPr/>
          </p:nvCxnSpPr>
          <p:spPr>
            <a:xfrm rot="16200000" flipH="1">
              <a:off x="3042193" y="5103333"/>
              <a:ext cx="792636" cy="32695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3709543" y="4870492"/>
              <a:ext cx="1368050" cy="50081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>
              <a:off x="3058343" y="3934267"/>
              <a:ext cx="2519876" cy="107981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30" idx="3"/>
            </p:cNvCxnSpPr>
            <p:nvPr/>
          </p:nvCxnSpPr>
          <p:spPr>
            <a:xfrm>
              <a:off x="3997778" y="4365728"/>
              <a:ext cx="718442" cy="7098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33" name="Group 60"/>
          <p:cNvGrpSpPr>
            <a:grpSpLocks/>
          </p:cNvGrpSpPr>
          <p:nvPr/>
        </p:nvGrpSpPr>
        <p:grpSpPr bwMode="auto">
          <a:xfrm>
            <a:off x="3563938" y="3213100"/>
            <a:ext cx="2232025" cy="1989138"/>
            <a:chOff x="1403648" y="1916832"/>
            <a:chExt cx="6048672" cy="4941168"/>
          </a:xfrm>
        </p:grpSpPr>
        <p:sp>
          <p:nvSpPr>
            <p:cNvPr id="62" name="Rounded Rectangle 61"/>
            <p:cNvSpPr/>
            <p:nvPr/>
          </p:nvSpPr>
          <p:spPr>
            <a:xfrm>
              <a:off x="1403648" y="1916832"/>
              <a:ext cx="6048672" cy="494116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2122088" y="2275689"/>
              <a:ext cx="1802557" cy="10095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4858187" y="2350614"/>
              <a:ext cx="1802557" cy="100558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2195224" y="3860963"/>
              <a:ext cx="1802555" cy="10095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4643085" y="3789981"/>
              <a:ext cx="1802557" cy="100558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4716221" y="5371311"/>
              <a:ext cx="1798254" cy="10095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2698561" y="5663128"/>
              <a:ext cx="1802557" cy="100558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69" name="Straight Arrow Connector 68"/>
            <p:cNvCxnSpPr>
              <a:stCxn id="63" idx="2"/>
            </p:cNvCxnSpPr>
            <p:nvPr/>
          </p:nvCxnSpPr>
          <p:spPr>
            <a:xfrm rot="5400000">
              <a:off x="2718285" y="3553732"/>
              <a:ext cx="575746" cy="3871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5400000">
              <a:off x="5435022" y="3570940"/>
              <a:ext cx="433782" cy="430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>
              <a:endCxn id="67" idx="0"/>
            </p:cNvCxnSpPr>
            <p:nvPr/>
          </p:nvCxnSpPr>
          <p:spPr>
            <a:xfrm rot="5400000">
              <a:off x="5384297" y="5101541"/>
              <a:ext cx="500819" cy="3872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rot="10800000" flipV="1">
              <a:off x="3924645" y="4795564"/>
              <a:ext cx="1368050" cy="86756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endCxn id="66" idx="1"/>
            </p:cNvCxnSpPr>
            <p:nvPr/>
          </p:nvCxnSpPr>
          <p:spPr>
            <a:xfrm rot="16200000" flipH="1">
              <a:off x="3671551" y="3323209"/>
              <a:ext cx="1009528" cy="93354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>
              <a:endCxn id="68" idx="0"/>
            </p:cNvCxnSpPr>
            <p:nvPr/>
          </p:nvCxnSpPr>
          <p:spPr>
            <a:xfrm rot="16200000" flipH="1">
              <a:off x="3042193" y="5103333"/>
              <a:ext cx="792636" cy="32695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3709543" y="4870492"/>
              <a:ext cx="1368050" cy="50081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5400000">
              <a:off x="3058343" y="3934267"/>
              <a:ext cx="2519876" cy="107981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>
              <a:stCxn id="65" idx="3"/>
            </p:cNvCxnSpPr>
            <p:nvPr/>
          </p:nvCxnSpPr>
          <p:spPr>
            <a:xfrm>
              <a:off x="3997778" y="4365728"/>
              <a:ext cx="718442" cy="7098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34" name="Group 77"/>
          <p:cNvGrpSpPr>
            <a:grpSpLocks/>
          </p:cNvGrpSpPr>
          <p:nvPr/>
        </p:nvGrpSpPr>
        <p:grpSpPr bwMode="auto">
          <a:xfrm>
            <a:off x="6588125" y="3213100"/>
            <a:ext cx="2232025" cy="1989138"/>
            <a:chOff x="1403648" y="1916832"/>
            <a:chExt cx="6048672" cy="4941168"/>
          </a:xfrm>
        </p:grpSpPr>
        <p:sp>
          <p:nvSpPr>
            <p:cNvPr id="79" name="Rounded Rectangle 78"/>
            <p:cNvSpPr/>
            <p:nvPr/>
          </p:nvSpPr>
          <p:spPr>
            <a:xfrm>
              <a:off x="1403648" y="1916832"/>
              <a:ext cx="6048672" cy="494116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2122090" y="2275689"/>
              <a:ext cx="1802555" cy="10095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4858190" y="2350614"/>
              <a:ext cx="1802555" cy="100558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82" name="Rounded Rectangle 81"/>
            <p:cNvSpPr/>
            <p:nvPr/>
          </p:nvSpPr>
          <p:spPr>
            <a:xfrm>
              <a:off x="2195224" y="3860963"/>
              <a:ext cx="1802557" cy="10095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4643087" y="3789981"/>
              <a:ext cx="1802555" cy="100558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4716221" y="5371311"/>
              <a:ext cx="1798254" cy="10095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2698564" y="5663128"/>
              <a:ext cx="1802555" cy="100558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86" name="Straight Arrow Connector 85"/>
            <p:cNvCxnSpPr>
              <a:stCxn id="80" idx="2"/>
            </p:cNvCxnSpPr>
            <p:nvPr/>
          </p:nvCxnSpPr>
          <p:spPr>
            <a:xfrm rot="5400000">
              <a:off x="2718285" y="3553732"/>
              <a:ext cx="575746" cy="3872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rot="5400000">
              <a:off x="5435025" y="3570940"/>
              <a:ext cx="433782" cy="43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>
              <a:endCxn id="84" idx="0"/>
            </p:cNvCxnSpPr>
            <p:nvPr/>
          </p:nvCxnSpPr>
          <p:spPr>
            <a:xfrm rot="5400000">
              <a:off x="5384299" y="5101541"/>
              <a:ext cx="500819" cy="3871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rot="10800000" flipV="1">
              <a:off x="3924645" y="4795564"/>
              <a:ext cx="1368050" cy="86756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>
              <a:endCxn id="83" idx="1"/>
            </p:cNvCxnSpPr>
            <p:nvPr/>
          </p:nvCxnSpPr>
          <p:spPr>
            <a:xfrm rot="16200000" flipH="1">
              <a:off x="3671551" y="3323209"/>
              <a:ext cx="1009528" cy="93354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endCxn id="85" idx="0"/>
            </p:cNvCxnSpPr>
            <p:nvPr/>
          </p:nvCxnSpPr>
          <p:spPr>
            <a:xfrm rot="16200000" flipH="1">
              <a:off x="3042196" y="5103333"/>
              <a:ext cx="792636" cy="32695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3709543" y="4870492"/>
              <a:ext cx="1368050" cy="50081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rot="5400000">
              <a:off x="3058346" y="3934264"/>
              <a:ext cx="2519876" cy="107981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>
              <a:stCxn id="82" idx="3"/>
            </p:cNvCxnSpPr>
            <p:nvPr/>
          </p:nvCxnSpPr>
          <p:spPr>
            <a:xfrm>
              <a:off x="3997781" y="4365728"/>
              <a:ext cx="718440" cy="7098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Box 94"/>
          <p:cNvSpPr txBox="1"/>
          <p:nvPr/>
        </p:nvSpPr>
        <p:spPr>
          <a:xfrm>
            <a:off x="1547813" y="2565400"/>
            <a:ext cx="5254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</a:rPr>
              <a:t>T1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427538" y="2565400"/>
            <a:ext cx="5270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</a:rPr>
              <a:t>T2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451725" y="2606675"/>
            <a:ext cx="5270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</a:rPr>
              <a:t>T3</a:t>
            </a:r>
          </a:p>
        </p:txBody>
      </p:sp>
      <p:cxnSp>
        <p:nvCxnSpPr>
          <p:cNvPr id="98" name="Straight Arrow Connector 97"/>
          <p:cNvCxnSpPr>
            <a:stCxn id="27" idx="3"/>
            <a:endCxn id="62" idx="1"/>
          </p:cNvCxnSpPr>
          <p:nvPr/>
        </p:nvCxnSpPr>
        <p:spPr>
          <a:xfrm>
            <a:off x="2916238" y="4206875"/>
            <a:ext cx="6477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5867400" y="4291013"/>
            <a:ext cx="649288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872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6456363" cy="633412"/>
          </a:xfrm>
        </p:spPr>
        <p:txBody>
          <a:bodyPr/>
          <a:lstStyle/>
          <a:p>
            <a:pPr algn="l"/>
            <a:r>
              <a:rPr lang="en-AU" altLang="en-US" smtClean="0">
                <a:solidFill>
                  <a:schemeClr val="tx1"/>
                </a:solidFill>
              </a:rPr>
              <a:t>Case Study: Modelling Willows </a:t>
            </a:r>
            <a:br>
              <a:rPr lang="en-AU" altLang="en-US" smtClean="0">
                <a:solidFill>
                  <a:schemeClr val="tx1"/>
                </a:solidFill>
              </a:rPr>
            </a:br>
            <a:r>
              <a:rPr lang="en-AU" altLang="en-US" smtClean="0">
                <a:solidFill>
                  <a:schemeClr val="tx1"/>
                </a:solidFill>
              </a:rPr>
              <a:t>(in St. John’s River Basin, Florida)</a:t>
            </a:r>
            <a:endParaRPr lang="en-AU" altLang="en-US" smtClean="0"/>
          </a:p>
        </p:txBody>
      </p:sp>
      <p:pic>
        <p:nvPicPr>
          <p:cNvPr id="23555" name="Picture 3" descr="USJR_in_Florida_cropp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350" y="-103188"/>
            <a:ext cx="1435100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5" descr="DSC_00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2" t="11765" r="15909"/>
          <a:stretch>
            <a:fillRect/>
          </a:stretch>
        </p:blipFill>
        <p:spPr bwMode="auto">
          <a:xfrm>
            <a:off x="8586788" y="-15875"/>
            <a:ext cx="636587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Rectangle 2"/>
          <p:cNvSpPr txBox="1">
            <a:spLocks noChangeArrowheads="1"/>
          </p:cNvSpPr>
          <p:nvPr/>
        </p:nvSpPr>
        <p:spPr bwMode="auto">
          <a:xfrm>
            <a:off x="15875" y="1704975"/>
            <a:ext cx="32416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>
                <a:solidFill>
                  <a:srgbClr val="002060"/>
                </a:solidFill>
                <a:latin typeface="Times New Roman" pitchFamily="18" charset="0"/>
              </a:rPr>
              <a:t>Plant and seed collection</a:t>
            </a:r>
          </a:p>
        </p:txBody>
      </p:sp>
      <p:pic>
        <p:nvPicPr>
          <p:cNvPr id="23558" name="Picture 3" descr="GH1seedlings02_17_09 00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00148">
            <a:off x="355600" y="2301875"/>
            <a:ext cx="1198563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4" descr="GH1seedlings02_17_09 006 (1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6953">
            <a:off x="1052513" y="2757488"/>
            <a:ext cx="1139825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5" descr="DSC_00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5945">
            <a:off x="1404938" y="2230438"/>
            <a:ext cx="1038225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6" descr="DSC_003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163">
            <a:off x="3494088" y="2755900"/>
            <a:ext cx="130492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Picture 7" descr="GCU_004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2" t="25024" r="19913" b="13979"/>
          <a:stretch>
            <a:fillRect/>
          </a:stretch>
        </p:blipFill>
        <p:spPr bwMode="auto">
          <a:xfrm rot="-523855">
            <a:off x="4630738" y="2611438"/>
            <a:ext cx="1355725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Picture 8" descr="DSC_000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0391">
            <a:off x="4183063" y="3246438"/>
            <a:ext cx="1381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tangle 2"/>
          <p:cNvSpPr txBox="1">
            <a:spLocks noChangeArrowheads="1"/>
          </p:cNvSpPr>
          <p:nvPr/>
        </p:nvSpPr>
        <p:spPr bwMode="auto">
          <a:xfrm>
            <a:off x="6189663" y="1960563"/>
            <a:ext cx="324008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Artificial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Islands</a:t>
            </a:r>
          </a:p>
        </p:txBody>
      </p:sp>
      <p:pic>
        <p:nvPicPr>
          <p:cNvPr id="23565" name="Picture 4" descr="DSC_002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163" y="2468563"/>
            <a:ext cx="1497012" cy="99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3425825"/>
            <a:ext cx="1738313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Down Arrow 51"/>
          <p:cNvSpPr/>
          <p:nvPr/>
        </p:nvSpPr>
        <p:spPr>
          <a:xfrm rot="4158850">
            <a:off x="7485856" y="3444082"/>
            <a:ext cx="195263" cy="23495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Down Arrow 52"/>
          <p:cNvSpPr/>
          <p:nvPr/>
        </p:nvSpPr>
        <p:spPr>
          <a:xfrm rot="4158850">
            <a:off x="7711282" y="3582194"/>
            <a:ext cx="195262" cy="23495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Down Arrow 53"/>
          <p:cNvSpPr/>
          <p:nvPr/>
        </p:nvSpPr>
        <p:spPr>
          <a:xfrm rot="4158850">
            <a:off x="8026401" y="3817937"/>
            <a:ext cx="195262" cy="23336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Down Arrow 54"/>
          <p:cNvSpPr/>
          <p:nvPr/>
        </p:nvSpPr>
        <p:spPr>
          <a:xfrm rot="4158850">
            <a:off x="8693151" y="4205287"/>
            <a:ext cx="195262" cy="23336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571" name="Rectangle 2"/>
          <p:cNvSpPr txBox="1">
            <a:spLocks noChangeArrowheads="1"/>
          </p:cNvSpPr>
          <p:nvPr/>
        </p:nvSpPr>
        <p:spPr bwMode="auto">
          <a:xfrm>
            <a:off x="0" y="3527425"/>
            <a:ext cx="195738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>
                <a:solidFill>
                  <a:srgbClr val="002060"/>
                </a:solidFill>
                <a:latin typeface="Times New Roman" pitchFamily="18" charset="0"/>
              </a:rPr>
              <a:t>Transplanting</a:t>
            </a:r>
          </a:p>
        </p:txBody>
      </p:sp>
      <p:pic>
        <p:nvPicPr>
          <p:cNvPr id="23572" name="Picture 4" descr="DSC0213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7381">
            <a:off x="214313" y="3997325"/>
            <a:ext cx="1201737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3" name="Picture 5" descr="DSC_029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48164">
            <a:off x="987425" y="4381500"/>
            <a:ext cx="1182688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Rectangle 2"/>
          <p:cNvSpPr txBox="1">
            <a:spLocks noChangeArrowheads="1"/>
          </p:cNvSpPr>
          <p:nvPr/>
        </p:nvSpPr>
        <p:spPr bwMode="auto">
          <a:xfrm>
            <a:off x="2633663" y="4200525"/>
            <a:ext cx="311626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Changes in water depth</a:t>
            </a:r>
          </a:p>
        </p:txBody>
      </p:sp>
      <p:pic>
        <p:nvPicPr>
          <p:cNvPr id="60" name="Picture 4" descr="DSC02205"/>
          <p:cNvPicPr>
            <a:picLocks noChangeAspect="1" noChangeArrowheads="1"/>
          </p:cNvPicPr>
          <p:nvPr/>
        </p:nvPicPr>
        <p:blipFill>
          <a:blip r:embed="rId14"/>
          <a:srcRect t="21875" b="16106"/>
          <a:stretch>
            <a:fillRect/>
          </a:stretch>
        </p:blipFill>
        <p:spPr bwMode="auto">
          <a:xfrm rot="21042246">
            <a:off x="3248025" y="5346700"/>
            <a:ext cx="1190625" cy="981075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xtLst/>
        </p:spPr>
      </p:pic>
      <p:pic>
        <p:nvPicPr>
          <p:cNvPr id="23576" name="Picture 5" descr="DSC_000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880">
            <a:off x="4522788" y="5481638"/>
            <a:ext cx="1319212" cy="876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341493">
            <a:off x="4562475" y="4949825"/>
            <a:ext cx="1249363" cy="8302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23578" name="Picture 6" descr="IMG_5917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825" y="4784725"/>
            <a:ext cx="1046163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9" name="TextBox 2"/>
          <p:cNvSpPr txBox="1">
            <a:spLocks noChangeArrowheads="1"/>
          </p:cNvSpPr>
          <p:nvPr/>
        </p:nvSpPr>
        <p:spPr bwMode="auto">
          <a:xfrm>
            <a:off x="3278188" y="4667250"/>
            <a:ext cx="13446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May 2010</a:t>
            </a:r>
          </a:p>
        </p:txBody>
      </p:sp>
      <p:sp>
        <p:nvSpPr>
          <p:cNvPr id="23580" name="TextBox 7"/>
          <p:cNvSpPr txBox="1">
            <a:spLocks noChangeArrowheads="1"/>
          </p:cNvSpPr>
          <p:nvPr/>
        </p:nvSpPr>
        <p:spPr bwMode="auto">
          <a:xfrm rot="-542716">
            <a:off x="3298825" y="6278563"/>
            <a:ext cx="1301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June 2010</a:t>
            </a:r>
          </a:p>
        </p:txBody>
      </p:sp>
      <p:sp>
        <p:nvSpPr>
          <p:cNvPr id="23581" name="TextBox 8"/>
          <p:cNvSpPr txBox="1">
            <a:spLocks noChangeArrowheads="1"/>
          </p:cNvSpPr>
          <p:nvPr/>
        </p:nvSpPr>
        <p:spPr bwMode="auto">
          <a:xfrm rot="249669">
            <a:off x="4625975" y="4962525"/>
            <a:ext cx="15192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March 2011</a:t>
            </a:r>
          </a:p>
        </p:txBody>
      </p:sp>
      <p:sp>
        <p:nvSpPr>
          <p:cNvPr id="23582" name="TextBox 9"/>
          <p:cNvSpPr txBox="1">
            <a:spLocks noChangeArrowheads="1"/>
          </p:cNvSpPr>
          <p:nvPr/>
        </p:nvSpPr>
        <p:spPr bwMode="auto">
          <a:xfrm rot="436420">
            <a:off x="4522788" y="6391275"/>
            <a:ext cx="13303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August 2010</a:t>
            </a:r>
          </a:p>
        </p:txBody>
      </p:sp>
      <p:sp>
        <p:nvSpPr>
          <p:cNvPr id="23583" name="Rectangle 2"/>
          <p:cNvSpPr txBox="1">
            <a:spLocks noChangeArrowheads="1"/>
          </p:cNvSpPr>
          <p:nvPr/>
        </p:nvSpPr>
        <p:spPr bwMode="auto">
          <a:xfrm>
            <a:off x="5843588" y="4586288"/>
            <a:ext cx="2184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>
                <a:solidFill>
                  <a:srgbClr val="002060"/>
                </a:solidFill>
                <a:latin typeface="Times New Roman" pitchFamily="18" charset="0"/>
              </a:rPr>
              <a:t>Artificial Ponds</a:t>
            </a:r>
          </a:p>
        </p:txBody>
      </p:sp>
      <p:pic>
        <p:nvPicPr>
          <p:cNvPr id="23584" name="Picture 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225" y="3840163"/>
            <a:ext cx="1349375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85" name="Rectangle 2"/>
          <p:cNvSpPr txBox="1">
            <a:spLocks noChangeArrowheads="1"/>
          </p:cNvSpPr>
          <p:nvPr/>
        </p:nvSpPr>
        <p:spPr bwMode="auto">
          <a:xfrm>
            <a:off x="15875" y="5102225"/>
            <a:ext cx="2387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>
                <a:solidFill>
                  <a:srgbClr val="002060"/>
                </a:solidFill>
                <a:latin typeface="Times New Roman" pitchFamily="18" charset="0"/>
              </a:rPr>
              <a:t>Greenhouse expts</a:t>
            </a:r>
          </a:p>
        </p:txBody>
      </p:sp>
      <p:pic>
        <p:nvPicPr>
          <p:cNvPr id="23586" name="Picture 5" descr="greenhouse%20view%20through%20open%20door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94"/>
          <a:stretch>
            <a:fillRect/>
          </a:stretch>
        </p:blipFill>
        <p:spPr bwMode="auto">
          <a:xfrm>
            <a:off x="130175" y="5624513"/>
            <a:ext cx="103981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7" name="Picture 6" descr="greenhouse view through open door August 2009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622925"/>
            <a:ext cx="9271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88" name="Rectangle 2"/>
          <p:cNvSpPr txBox="1">
            <a:spLocks noChangeArrowheads="1"/>
          </p:cNvSpPr>
          <p:nvPr/>
        </p:nvSpPr>
        <p:spPr bwMode="auto">
          <a:xfrm>
            <a:off x="6750050" y="4887913"/>
            <a:ext cx="2184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2400">
                <a:solidFill>
                  <a:srgbClr val="002060"/>
                </a:solidFill>
                <a:latin typeface="Times New Roman" pitchFamily="18" charset="0"/>
              </a:rPr>
              <a:t>Grazing</a:t>
            </a:r>
          </a:p>
        </p:txBody>
      </p:sp>
      <p:pic>
        <p:nvPicPr>
          <p:cNvPr id="23589" name="Picture 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338" y="5295900"/>
            <a:ext cx="12366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90" name="Picture 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950" y="5916613"/>
            <a:ext cx="10985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91" name="Picture 5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175" y="5362575"/>
            <a:ext cx="1050925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92" name="Picture 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25" y="6045200"/>
            <a:ext cx="9874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93" name="Rectangle 2"/>
          <p:cNvSpPr txBox="1">
            <a:spLocks noChangeArrowheads="1"/>
          </p:cNvSpPr>
          <p:nvPr/>
        </p:nvSpPr>
        <p:spPr bwMode="auto">
          <a:xfrm>
            <a:off x="3203575" y="2009775"/>
            <a:ext cx="324008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>
                <a:solidFill>
                  <a:srgbClr val="002060"/>
                </a:solidFill>
                <a:latin typeface="Times New Roman" pitchFamily="18" charset="0"/>
              </a:rPr>
              <a:t>Evaluating germination</a:t>
            </a:r>
          </a:p>
        </p:txBody>
      </p:sp>
      <p:sp>
        <p:nvSpPr>
          <p:cNvPr id="79" name="Title 1"/>
          <p:cNvSpPr txBox="1">
            <a:spLocks/>
          </p:cNvSpPr>
          <p:nvPr/>
        </p:nvSpPr>
        <p:spPr bwMode="auto">
          <a:xfrm>
            <a:off x="457200" y="1109663"/>
            <a:ext cx="8229600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Experimental research program  2009-2011</a:t>
            </a:r>
            <a:endParaRPr lang="en-A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34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237"/>
          </a:xfrm>
        </p:spPr>
        <p:txBody>
          <a:bodyPr/>
          <a:lstStyle/>
          <a:p>
            <a:pPr algn="l"/>
            <a:r>
              <a:rPr lang="en-AU" altLang="en-US" smtClean="0">
                <a:solidFill>
                  <a:schemeClr val="tx1"/>
                </a:solidFill>
              </a:rPr>
              <a:t>DBN Example: Modelling Willows </a:t>
            </a:r>
            <a:br>
              <a:rPr lang="en-AU" altLang="en-US" smtClean="0">
                <a:solidFill>
                  <a:schemeClr val="tx1"/>
                </a:solidFill>
              </a:rPr>
            </a:br>
            <a:r>
              <a:rPr lang="en-AU" altLang="en-US" smtClean="0">
                <a:solidFill>
                  <a:schemeClr val="tx1"/>
                </a:solidFill>
              </a:rPr>
              <a:t>(in St. John’s River Basin, Florida)</a:t>
            </a:r>
          </a:p>
        </p:txBody>
      </p:sp>
      <p:pic>
        <p:nvPicPr>
          <p:cNvPr id="24579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13" y="2349500"/>
            <a:ext cx="9040812" cy="4464050"/>
          </a:xfrm>
        </p:spPr>
      </p:pic>
      <p:grpSp>
        <p:nvGrpSpPr>
          <p:cNvPr id="24580" name="Group 11"/>
          <p:cNvGrpSpPr>
            <a:grpSpLocks/>
          </p:cNvGrpSpPr>
          <p:nvPr/>
        </p:nvGrpSpPr>
        <p:grpSpPr bwMode="auto">
          <a:xfrm>
            <a:off x="6156325" y="620713"/>
            <a:ext cx="3240088" cy="2689225"/>
            <a:chOff x="457200" y="1371600"/>
            <a:chExt cx="8229600" cy="5029200"/>
          </a:xfrm>
        </p:grpSpPr>
        <p:graphicFrame>
          <p:nvGraphicFramePr>
            <p:cNvPr id="13" name="Content Placeholder 4"/>
            <p:cNvGraphicFramePr>
              <a:graphicFrameLocks noChangeAspect="1"/>
            </p:cNvGraphicFramePr>
            <p:nvPr/>
          </p:nvGraphicFramePr>
          <p:xfrm>
            <a:off x="457200" y="1394618"/>
            <a:ext cx="8229600" cy="452596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4" name="Curved Down Arrow 13"/>
            <p:cNvSpPr>
              <a:spLocks noChangeArrowheads="1"/>
            </p:cNvSpPr>
            <p:nvPr/>
          </p:nvSpPr>
          <p:spPr bwMode="auto">
            <a:xfrm rot="10800000">
              <a:off x="4420795" y="6095009"/>
              <a:ext cx="302409" cy="305791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6B6BC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5" name="Curved Down Arrow 14"/>
            <p:cNvSpPr>
              <a:spLocks noChangeArrowheads="1"/>
            </p:cNvSpPr>
            <p:nvPr/>
          </p:nvSpPr>
          <p:spPr bwMode="auto">
            <a:xfrm rot="16200000">
              <a:off x="405558" y="3322001"/>
              <a:ext cx="1220189" cy="608852"/>
            </a:xfrm>
            <a:prstGeom prst="curvedDownArrow">
              <a:avLst>
                <a:gd name="adj1" fmla="val 50000"/>
                <a:gd name="adj2" fmla="val 100000"/>
                <a:gd name="adj3" fmla="val 25000"/>
              </a:avLst>
            </a:prstGeom>
            <a:solidFill>
              <a:srgbClr val="6B6BC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6" name="Curved Down Arrow 15"/>
            <p:cNvSpPr>
              <a:spLocks noChangeArrowheads="1"/>
            </p:cNvSpPr>
            <p:nvPr/>
          </p:nvSpPr>
          <p:spPr bwMode="auto">
            <a:xfrm rot="5400000">
              <a:off x="5523744" y="1562968"/>
              <a:ext cx="991590" cy="608854"/>
            </a:xfrm>
            <a:prstGeom prst="curvedDownArrow">
              <a:avLst>
                <a:gd name="adj1" fmla="val 40625"/>
                <a:gd name="adj2" fmla="val 81250"/>
                <a:gd name="adj3" fmla="val 25000"/>
              </a:avLst>
            </a:prstGeom>
            <a:solidFill>
              <a:srgbClr val="6B6BC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7" name="Right Arrow 16"/>
            <p:cNvSpPr>
              <a:spLocks noChangeArrowheads="1"/>
            </p:cNvSpPr>
            <p:nvPr/>
          </p:nvSpPr>
          <p:spPr bwMode="auto">
            <a:xfrm rot="3063816">
              <a:off x="3429832" y="4520755"/>
              <a:ext cx="534390" cy="84674"/>
            </a:xfrm>
            <a:prstGeom prst="rightArrow">
              <a:avLst>
                <a:gd name="adj1" fmla="val 50000"/>
                <a:gd name="adj2" fmla="val 92277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8" name="Right Arrow 17"/>
            <p:cNvSpPr>
              <a:spLocks noChangeArrowheads="1"/>
            </p:cNvSpPr>
            <p:nvPr/>
          </p:nvSpPr>
          <p:spPr bwMode="auto">
            <a:xfrm rot="-5400000">
              <a:off x="3639787" y="3559834"/>
              <a:ext cx="1864426" cy="302409"/>
            </a:xfrm>
            <a:prstGeom prst="rightArrow">
              <a:avLst>
                <a:gd name="adj1" fmla="val 50000"/>
                <a:gd name="adj2" fmla="val 50021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9" name="Right Arrow 18"/>
            <p:cNvSpPr>
              <a:spLocks noChangeArrowheads="1"/>
            </p:cNvSpPr>
            <p:nvPr/>
          </p:nvSpPr>
          <p:spPr bwMode="auto">
            <a:xfrm rot="-8038558">
              <a:off x="5151555" y="2549905"/>
              <a:ext cx="534390" cy="57659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543800" y="4581525"/>
            <a:ext cx="14922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+mn-lt"/>
              </a:rPr>
              <a:t>Next state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5035550"/>
            <a:ext cx="1403350" cy="6477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626350" y="5021263"/>
            <a:ext cx="1584325" cy="6477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456238" y="3573463"/>
            <a:ext cx="2332037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+mn-lt"/>
              </a:rPr>
              <a:t>State transitions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-119063" y="4559300"/>
            <a:ext cx="1949451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+mn-lt"/>
              </a:rPr>
              <a:t>Current state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43213" y="1903413"/>
            <a:ext cx="1449387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+mn-lt"/>
              </a:rPr>
              <a:t>Scenarios</a:t>
            </a:r>
          </a:p>
        </p:txBody>
      </p:sp>
    </p:spTree>
    <p:extLst>
      <p:ext uri="{BB962C8B-B14F-4D97-AF65-F5344CB8AC3E}">
        <p14:creationId xmlns:p14="http://schemas.microsoft.com/office/powerpoint/2010/main" val="122432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 animBg="1"/>
      <p:bldP spid="23" grpId="0"/>
      <p:bldP spid="24" grpId="0"/>
      <p:bldP spid="2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746480"/>
            <a:ext cx="9144000" cy="5706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87705" y="703729"/>
            <a:ext cx="278813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AU" b="1" dirty="0" smtClean="0"/>
              <a:t>cell size = 100m x 100m (1ha)</a:t>
            </a:r>
            <a:endParaRPr lang="en-US" b="1" dirty="0"/>
          </a:p>
        </p:txBody>
      </p:sp>
      <p:grpSp>
        <p:nvGrpSpPr>
          <p:cNvPr id="53" name="Group 52"/>
          <p:cNvGrpSpPr/>
          <p:nvPr/>
        </p:nvGrpSpPr>
        <p:grpSpPr>
          <a:xfrm>
            <a:off x="7164288" y="980728"/>
            <a:ext cx="1873396" cy="2520280"/>
            <a:chOff x="5888509" y="620688"/>
            <a:chExt cx="1873396" cy="2520280"/>
          </a:xfrm>
        </p:grpSpPr>
        <p:sp>
          <p:nvSpPr>
            <p:cNvPr id="307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888509" y="666502"/>
              <a:ext cx="1347787" cy="233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5" name="Line 5"/>
            <p:cNvSpPr>
              <a:spLocks noChangeShapeType="1"/>
            </p:cNvSpPr>
            <p:nvPr/>
          </p:nvSpPr>
          <p:spPr bwMode="auto">
            <a:xfrm>
              <a:off x="5890096" y="745877"/>
              <a:ext cx="322262" cy="1588"/>
            </a:xfrm>
            <a:prstGeom prst="line">
              <a:avLst/>
            </a:prstGeom>
            <a:noFill/>
            <a:ln w="63500">
              <a:solidFill>
                <a:srgbClr val="E600A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6" name="Rectangle 6"/>
            <p:cNvSpPr>
              <a:spLocks noChangeArrowheads="1"/>
            </p:cNvSpPr>
            <p:nvPr/>
          </p:nvSpPr>
          <p:spPr bwMode="auto">
            <a:xfrm>
              <a:off x="6269509" y="620688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Canals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27" name="Rectangle 7"/>
            <p:cNvSpPr>
              <a:spLocks noChangeArrowheads="1"/>
            </p:cNvSpPr>
            <p:nvPr/>
          </p:nvSpPr>
          <p:spPr bwMode="auto">
            <a:xfrm>
              <a:off x="5890096" y="883990"/>
              <a:ext cx="322262" cy="158750"/>
            </a:xfrm>
            <a:prstGeom prst="rect">
              <a:avLst/>
            </a:prstGeom>
            <a:solidFill>
              <a:srgbClr val="FF7F7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8" name="Rectangle 8"/>
            <p:cNvSpPr>
              <a:spLocks noChangeArrowheads="1"/>
            </p:cNvSpPr>
            <p:nvPr/>
          </p:nvSpPr>
          <p:spPr bwMode="auto">
            <a:xfrm>
              <a:off x="6269509" y="836712"/>
              <a:ext cx="50815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Cattail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29" name="Rectangle 9"/>
            <p:cNvSpPr>
              <a:spLocks noChangeArrowheads="1"/>
            </p:cNvSpPr>
            <p:nvPr/>
          </p:nvSpPr>
          <p:spPr bwMode="auto">
            <a:xfrm>
              <a:off x="5890096" y="1116000"/>
              <a:ext cx="322262" cy="160338"/>
            </a:xfrm>
            <a:prstGeom prst="rect">
              <a:avLst/>
            </a:prstGeom>
            <a:solidFill>
              <a:srgbClr val="FEB8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0" name="Rectangle 10"/>
            <p:cNvSpPr>
              <a:spLocks noChangeArrowheads="1"/>
            </p:cNvSpPr>
            <p:nvPr/>
          </p:nvSpPr>
          <p:spPr bwMode="auto">
            <a:xfrm>
              <a:off x="6269509" y="1080000"/>
              <a:ext cx="149239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GrassSedgeMarsh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31" name="Rectangle 11"/>
            <p:cNvSpPr>
              <a:spLocks noChangeArrowheads="1"/>
            </p:cNvSpPr>
            <p:nvPr/>
          </p:nvSpPr>
          <p:spPr bwMode="auto">
            <a:xfrm>
              <a:off x="5890096" y="1368000"/>
              <a:ext cx="322262" cy="158750"/>
            </a:xfrm>
            <a:prstGeom prst="rect">
              <a:avLst/>
            </a:prstGeom>
            <a:solidFill>
              <a:srgbClr val="D3FFB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2" name="Rectangle 12"/>
            <p:cNvSpPr>
              <a:spLocks noChangeArrowheads="1"/>
            </p:cNvSpPr>
            <p:nvPr/>
          </p:nvSpPr>
          <p:spPr bwMode="auto">
            <a:xfrm>
              <a:off x="6269509" y="1332000"/>
              <a:ext cx="78707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Sawgrass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33" name="Rectangle 13"/>
            <p:cNvSpPr>
              <a:spLocks noChangeArrowheads="1"/>
            </p:cNvSpPr>
            <p:nvPr/>
          </p:nvSpPr>
          <p:spPr bwMode="auto">
            <a:xfrm>
              <a:off x="5890096" y="1602000"/>
              <a:ext cx="322262" cy="160338"/>
            </a:xfrm>
            <a:prstGeom prst="rect">
              <a:avLst/>
            </a:prstGeom>
            <a:solidFill>
              <a:srgbClr val="89CD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4" name="Rectangle 14"/>
            <p:cNvSpPr>
              <a:spLocks noChangeArrowheads="1"/>
            </p:cNvSpPr>
            <p:nvPr/>
          </p:nvSpPr>
          <p:spPr bwMode="auto">
            <a:xfrm>
              <a:off x="6269509" y="1557372"/>
              <a:ext cx="146193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HerbaceousMarsh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35" name="Rectangle 15"/>
            <p:cNvSpPr>
              <a:spLocks noChangeArrowheads="1"/>
            </p:cNvSpPr>
            <p:nvPr/>
          </p:nvSpPr>
          <p:spPr bwMode="auto">
            <a:xfrm>
              <a:off x="5890096" y="1830090"/>
              <a:ext cx="322262" cy="158750"/>
            </a:xfrm>
            <a:prstGeom prst="rect">
              <a:avLst/>
            </a:prstGeom>
            <a:solidFill>
              <a:srgbClr val="A87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6" name="Rectangle 16"/>
            <p:cNvSpPr>
              <a:spLocks noChangeArrowheads="1"/>
            </p:cNvSpPr>
            <p:nvPr/>
          </p:nvSpPr>
          <p:spPr bwMode="auto">
            <a:xfrm>
              <a:off x="6269509" y="1773396"/>
              <a:ext cx="111729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WillowSwamp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37" name="Rectangle 17"/>
            <p:cNvSpPr>
              <a:spLocks noChangeArrowheads="1"/>
            </p:cNvSpPr>
            <p:nvPr/>
          </p:nvSpPr>
          <p:spPr bwMode="auto">
            <a:xfrm>
              <a:off x="5890096" y="2044526"/>
              <a:ext cx="322262" cy="160338"/>
            </a:xfrm>
            <a:prstGeom prst="rect">
              <a:avLst/>
            </a:prstGeom>
            <a:solidFill>
              <a:srgbClr val="CD89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8" name="Rectangle 18"/>
            <p:cNvSpPr>
              <a:spLocks noChangeArrowheads="1"/>
            </p:cNvSpPr>
            <p:nvPr/>
          </p:nvSpPr>
          <p:spPr bwMode="auto">
            <a:xfrm>
              <a:off x="6269509" y="2016000"/>
              <a:ext cx="95539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MixedShrub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39" name="Rectangle 19"/>
            <p:cNvSpPr>
              <a:spLocks noChangeArrowheads="1"/>
            </p:cNvSpPr>
            <p:nvPr/>
          </p:nvSpPr>
          <p:spPr bwMode="auto">
            <a:xfrm>
              <a:off x="5890096" y="2263725"/>
              <a:ext cx="322262" cy="157163"/>
            </a:xfrm>
            <a:prstGeom prst="rect">
              <a:avLst/>
            </a:prstGeom>
            <a:solidFill>
              <a:srgbClr val="0026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40" name="Rectangle 20"/>
            <p:cNvSpPr>
              <a:spLocks noChangeArrowheads="1"/>
            </p:cNvSpPr>
            <p:nvPr/>
          </p:nvSpPr>
          <p:spPr bwMode="auto">
            <a:xfrm>
              <a:off x="6269509" y="2232000"/>
              <a:ext cx="83811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TreeIsland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41" name="Rectangle 21"/>
            <p:cNvSpPr>
              <a:spLocks noChangeArrowheads="1"/>
            </p:cNvSpPr>
            <p:nvPr/>
          </p:nvSpPr>
          <p:spPr bwMode="auto">
            <a:xfrm>
              <a:off x="5890096" y="2484000"/>
              <a:ext cx="322262" cy="158750"/>
            </a:xfrm>
            <a:prstGeom prst="rect">
              <a:avLst/>
            </a:prstGeom>
            <a:solidFill>
              <a:srgbClr val="2673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42" name="Rectangle 22"/>
            <p:cNvSpPr>
              <a:spLocks noChangeArrowheads="1"/>
            </p:cNvSpPr>
            <p:nvPr/>
          </p:nvSpPr>
          <p:spPr bwMode="auto">
            <a:xfrm>
              <a:off x="6269509" y="2448000"/>
              <a:ext cx="141384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HardwoodSwamp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43" name="Rectangle 23"/>
            <p:cNvSpPr>
              <a:spLocks noChangeArrowheads="1"/>
            </p:cNvSpPr>
            <p:nvPr/>
          </p:nvSpPr>
          <p:spPr bwMode="auto">
            <a:xfrm>
              <a:off x="5890096" y="2695773"/>
              <a:ext cx="322262" cy="157163"/>
            </a:xfrm>
            <a:prstGeom prst="rect">
              <a:avLst/>
            </a:prstGeom>
            <a:solidFill>
              <a:srgbClr val="86DCF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44" name="Rectangle 24"/>
            <p:cNvSpPr>
              <a:spLocks noChangeArrowheads="1"/>
            </p:cNvSpPr>
            <p:nvPr/>
          </p:nvSpPr>
          <p:spPr bwMode="auto">
            <a:xfrm>
              <a:off x="6269509" y="2664000"/>
              <a:ext cx="90864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OpenWater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45" name="Rectangle 25"/>
            <p:cNvSpPr>
              <a:spLocks noChangeArrowheads="1"/>
            </p:cNvSpPr>
            <p:nvPr/>
          </p:nvSpPr>
          <p:spPr bwMode="auto">
            <a:xfrm>
              <a:off x="5890096" y="2924944"/>
              <a:ext cx="322262" cy="158750"/>
            </a:xfrm>
            <a:prstGeom prst="rect">
              <a:avLst/>
            </a:prstGeom>
            <a:solidFill>
              <a:srgbClr val="732600"/>
            </a:solidFill>
            <a:ln w="34925">
              <a:solidFill>
                <a:srgbClr val="73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46" name="Rectangle 26"/>
            <p:cNvSpPr>
              <a:spLocks noChangeArrowheads="1"/>
            </p:cNvSpPr>
            <p:nvPr/>
          </p:nvSpPr>
          <p:spPr bwMode="auto">
            <a:xfrm>
              <a:off x="6269509" y="2925524"/>
              <a:ext cx="577081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Levees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4" name="Rectangle 53"/>
          <p:cNvSpPr/>
          <p:nvPr/>
        </p:nvSpPr>
        <p:spPr>
          <a:xfrm>
            <a:off x="0" y="-2738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400" b="1" dirty="0" smtClean="0">
                <a:solidFill>
                  <a:srgbClr val="0000CC"/>
                </a:solidFill>
              </a:rPr>
              <a:t>Architecture of the Integrated Management Tool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179512" y="836712"/>
            <a:ext cx="6864456" cy="5400600"/>
            <a:chOff x="179512" y="836712"/>
            <a:chExt cx="6864456" cy="5400600"/>
          </a:xfrm>
        </p:grpSpPr>
        <p:pic>
          <p:nvPicPr>
            <p:cNvPr id="11" name="Picture 10" descr="test_grid_c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83033" y="1101753"/>
              <a:ext cx="3860935" cy="3983431"/>
            </a:xfrm>
            <a:prstGeom prst="rect">
              <a:avLst/>
            </a:prstGeom>
          </p:spPr>
        </p:pic>
        <p:grpSp>
          <p:nvGrpSpPr>
            <p:cNvPr id="64" name="Group 63"/>
            <p:cNvGrpSpPr/>
            <p:nvPr/>
          </p:nvGrpSpPr>
          <p:grpSpPr>
            <a:xfrm>
              <a:off x="179512" y="836712"/>
              <a:ext cx="2808312" cy="5400600"/>
              <a:chOff x="179512" y="1052736"/>
              <a:chExt cx="2808312" cy="5400600"/>
            </a:xfrm>
          </p:grpSpPr>
          <p:sp>
            <p:nvSpPr>
              <p:cNvPr id="55" name="Rounded Rectangle 54"/>
              <p:cNvSpPr/>
              <p:nvPr/>
            </p:nvSpPr>
            <p:spPr>
              <a:xfrm>
                <a:off x="179512" y="1052736"/>
                <a:ext cx="2808312" cy="5400600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3" name="Group 62"/>
              <p:cNvGrpSpPr/>
              <p:nvPr/>
            </p:nvGrpSpPr>
            <p:grpSpPr>
              <a:xfrm>
                <a:off x="539784" y="1268760"/>
                <a:ext cx="2088000" cy="4968552"/>
                <a:chOff x="539784" y="1268760"/>
                <a:chExt cx="2088000" cy="4968552"/>
              </a:xfrm>
            </p:grpSpPr>
            <p:sp>
              <p:nvSpPr>
                <p:cNvPr id="56" name="Rounded Rectangle 55"/>
                <p:cNvSpPr/>
                <p:nvPr/>
              </p:nvSpPr>
              <p:spPr>
                <a:xfrm>
                  <a:off x="683568" y="1268760"/>
                  <a:ext cx="1800000" cy="504056"/>
                </a:xfrm>
                <a:prstGeom prst="roundRect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b="1" dirty="0" smtClean="0"/>
                    <a:t>GIS</a:t>
                  </a:r>
                  <a:r>
                    <a:rPr lang="en-AU" dirty="0" smtClean="0"/>
                    <a:t> </a:t>
                  </a:r>
                  <a:r>
                    <a:rPr lang="en-AU" b="1" dirty="0" smtClean="0"/>
                    <a:t>data</a:t>
                  </a:r>
                  <a:endParaRPr lang="en-US" b="1" dirty="0"/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>
                  <a:off x="611560" y="2204864"/>
                  <a:ext cx="1944000" cy="1944216"/>
                </a:xfrm>
                <a:prstGeom prst="roundRect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sz="2000" b="1" dirty="0" smtClean="0"/>
                    <a:t>ST-DBN</a:t>
                  </a:r>
                  <a:r>
                    <a:rPr lang="en-AU" dirty="0" smtClean="0"/>
                    <a:t>:</a:t>
                  </a:r>
                </a:p>
                <a:p>
                  <a:pPr algn="ctr"/>
                  <a:r>
                    <a:rPr lang="en-AU" b="1" dirty="0" smtClean="0"/>
                    <a:t>State-Transition</a:t>
                  </a:r>
                </a:p>
                <a:p>
                  <a:pPr algn="ctr"/>
                  <a:r>
                    <a:rPr lang="en-AU" b="1" dirty="0" smtClean="0"/>
                    <a:t>Dynamic Bayesian Network</a:t>
                  </a:r>
                  <a:endParaRPr lang="en-US" b="1" dirty="0"/>
                </a:p>
              </p:txBody>
            </p:sp>
            <p:sp>
              <p:nvSpPr>
                <p:cNvPr id="58" name="Rounded Rectangle 57"/>
                <p:cNvSpPr/>
                <p:nvPr/>
              </p:nvSpPr>
              <p:spPr>
                <a:xfrm>
                  <a:off x="539784" y="4653136"/>
                  <a:ext cx="2088000" cy="1584176"/>
                </a:xfrm>
                <a:prstGeom prst="roundRect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b="1" dirty="0" smtClean="0"/>
                    <a:t>Seed Production &amp; Dispersal Spatial Bayesian Network</a:t>
                  </a:r>
                  <a:endParaRPr lang="en-US" b="1" dirty="0"/>
                </a:p>
              </p:txBody>
            </p:sp>
            <p:cxnSp>
              <p:nvCxnSpPr>
                <p:cNvPr id="60" name="Straight Arrow Connector 59"/>
                <p:cNvCxnSpPr>
                  <a:stCxn id="56" idx="2"/>
                  <a:endCxn id="57" idx="0"/>
                </p:cNvCxnSpPr>
                <p:nvPr/>
              </p:nvCxnSpPr>
              <p:spPr>
                <a:xfrm flipH="1">
                  <a:off x="1583560" y="1772816"/>
                  <a:ext cx="8" cy="432048"/>
                </a:xfrm>
                <a:prstGeom prst="straightConnector1">
                  <a:avLst/>
                </a:prstGeom>
                <a:ln w="38100">
                  <a:solidFill>
                    <a:schemeClr val="tx2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/>
                <p:cNvCxnSpPr>
                  <a:stCxn id="57" idx="2"/>
                  <a:endCxn id="58" idx="0"/>
                </p:cNvCxnSpPr>
                <p:nvPr/>
              </p:nvCxnSpPr>
              <p:spPr>
                <a:xfrm>
                  <a:off x="1583560" y="4149080"/>
                  <a:ext cx="224" cy="504056"/>
                </a:xfrm>
                <a:prstGeom prst="straightConnector1">
                  <a:avLst/>
                </a:prstGeom>
                <a:ln w="38100">
                  <a:solidFill>
                    <a:schemeClr val="tx2">
                      <a:lumMod val="7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8" name="Group 77"/>
            <p:cNvGrpSpPr/>
            <p:nvPr/>
          </p:nvGrpSpPr>
          <p:grpSpPr>
            <a:xfrm>
              <a:off x="2915816" y="1052736"/>
              <a:ext cx="1834416" cy="4968552"/>
              <a:chOff x="2987824" y="1052736"/>
              <a:chExt cx="1834416" cy="4968552"/>
            </a:xfrm>
          </p:grpSpPr>
          <p:sp>
            <p:nvSpPr>
              <p:cNvPr id="16" name="Rectangle 15"/>
              <p:cNvSpPr>
                <a:spLocks noChangeAspect="1"/>
              </p:cNvSpPr>
              <p:nvPr/>
            </p:nvSpPr>
            <p:spPr>
              <a:xfrm>
                <a:off x="4680000" y="3006000"/>
                <a:ext cx="142240" cy="146305"/>
              </a:xfrm>
              <a:prstGeom prst="rect">
                <a:avLst/>
              </a:prstGeom>
              <a:noFill/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2" name="Straight Connector 71"/>
              <p:cNvCxnSpPr>
                <a:stCxn id="16" idx="0"/>
              </p:cNvCxnSpPr>
              <p:nvPr/>
            </p:nvCxnSpPr>
            <p:spPr>
              <a:xfrm flipH="1" flipV="1">
                <a:off x="2987824" y="1052736"/>
                <a:ext cx="1763296" cy="1953264"/>
              </a:xfrm>
              <a:prstGeom prst="line">
                <a:avLst/>
              </a:pr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stCxn id="16" idx="2"/>
              </p:cNvCxnSpPr>
              <p:nvPr/>
            </p:nvCxnSpPr>
            <p:spPr>
              <a:xfrm flipH="1">
                <a:off x="2987824" y="3152305"/>
                <a:ext cx="1763296" cy="2868983"/>
              </a:xfrm>
              <a:prstGeom prst="line">
                <a:avLst/>
              </a:pr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62761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56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400" b="1" dirty="0" smtClean="0">
                <a:solidFill>
                  <a:srgbClr val="0000CC"/>
                </a:solidFill>
              </a:rPr>
              <a:t>Managing Complexity: Object-oriented </a:t>
            </a:r>
            <a:r>
              <a:rPr lang="en-AU" sz="2400" b="1" dirty="0" err="1" smtClean="0">
                <a:solidFill>
                  <a:srgbClr val="0000CC"/>
                </a:solidFill>
              </a:rPr>
              <a:t>Modeling</a:t>
            </a:r>
            <a:r>
              <a:rPr lang="en-AU" sz="2400" b="1" dirty="0" smtClean="0">
                <a:solidFill>
                  <a:srgbClr val="0000CC"/>
                </a:solidFill>
              </a:rPr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710903"/>
            <a:ext cx="9176059" cy="574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188640"/>
            <a:ext cx="9122664" cy="649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214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738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400" b="1" dirty="0" smtClean="0">
                <a:solidFill>
                  <a:srgbClr val="006600"/>
                </a:solidFill>
              </a:rPr>
              <a:t>Modelling Seed Production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2204864"/>
            <a:ext cx="39604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err="1" smtClean="0">
                <a:solidFill>
                  <a:srgbClr val="679A00"/>
                </a:solidFill>
              </a:rPr>
              <a:t>SeedsPerStem</a:t>
            </a:r>
            <a:r>
              <a:rPr lang="en-AU" sz="2400" b="1" dirty="0" smtClean="0">
                <a:solidFill>
                  <a:srgbClr val="679A00"/>
                </a:solidFill>
              </a:rPr>
              <a:t> = I * F * S</a:t>
            </a:r>
          </a:p>
          <a:p>
            <a:r>
              <a:rPr lang="en-AU" sz="2400" dirty="0" smtClean="0">
                <a:solidFill>
                  <a:srgbClr val="679A00"/>
                </a:solidFill>
              </a:rPr>
              <a:t>where</a:t>
            </a:r>
          </a:p>
          <a:p>
            <a:r>
              <a:rPr lang="en-AU" sz="2400" b="1" dirty="0" smtClean="0">
                <a:solidFill>
                  <a:srgbClr val="679A00"/>
                </a:solidFill>
              </a:rPr>
              <a:t>I</a:t>
            </a:r>
            <a:r>
              <a:rPr lang="en-AU" sz="2400" dirty="0" smtClean="0">
                <a:solidFill>
                  <a:srgbClr val="679A00"/>
                </a:solidFill>
              </a:rPr>
              <a:t> is number of </a:t>
            </a:r>
            <a:r>
              <a:rPr lang="en-AU" sz="2400" b="1" i="1" dirty="0" smtClean="0">
                <a:solidFill>
                  <a:srgbClr val="679A00"/>
                </a:solidFill>
              </a:rPr>
              <a:t>inflorescences</a:t>
            </a:r>
          </a:p>
          <a:p>
            <a:r>
              <a:rPr lang="en-AU" sz="2400" b="1" dirty="0" smtClean="0">
                <a:solidFill>
                  <a:srgbClr val="679A00"/>
                </a:solidFill>
              </a:rPr>
              <a:t>F</a:t>
            </a:r>
            <a:r>
              <a:rPr lang="en-AU" sz="2400" dirty="0" smtClean="0">
                <a:solidFill>
                  <a:srgbClr val="679A00"/>
                </a:solidFill>
              </a:rPr>
              <a:t> is the number </a:t>
            </a:r>
            <a:r>
              <a:rPr lang="en-AU" sz="2400" b="1" i="1" dirty="0" smtClean="0">
                <a:solidFill>
                  <a:srgbClr val="679A00"/>
                </a:solidFill>
              </a:rPr>
              <a:t>fruits</a:t>
            </a:r>
            <a:r>
              <a:rPr lang="en-AU" sz="2400" dirty="0" smtClean="0">
                <a:solidFill>
                  <a:srgbClr val="679A00"/>
                </a:solidFill>
              </a:rPr>
              <a:t> </a:t>
            </a:r>
            <a:r>
              <a:rPr lang="en-AU" sz="2400" b="1" i="1" dirty="0" smtClean="0">
                <a:solidFill>
                  <a:srgbClr val="679A00"/>
                </a:solidFill>
              </a:rPr>
              <a:t>per inflorescence</a:t>
            </a:r>
          </a:p>
          <a:p>
            <a:r>
              <a:rPr lang="en-AU" sz="2400" b="1" dirty="0" smtClean="0">
                <a:solidFill>
                  <a:srgbClr val="679A00"/>
                </a:solidFill>
              </a:rPr>
              <a:t>S</a:t>
            </a:r>
            <a:r>
              <a:rPr lang="en-AU" sz="2400" dirty="0" smtClean="0">
                <a:solidFill>
                  <a:srgbClr val="679A00"/>
                </a:solidFill>
              </a:rPr>
              <a:t> is number of </a:t>
            </a:r>
            <a:r>
              <a:rPr lang="en-AU" sz="2400" b="1" i="1" dirty="0" smtClean="0">
                <a:solidFill>
                  <a:srgbClr val="679A00"/>
                </a:solidFill>
              </a:rPr>
              <a:t>seeds per fruit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0429" y="404664"/>
            <a:ext cx="4256027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9552" y="5949280"/>
            <a:ext cx="8224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err="1" smtClean="0">
                <a:solidFill>
                  <a:srgbClr val="679A00"/>
                </a:solidFill>
              </a:rPr>
              <a:t>SeedsPerHA</a:t>
            </a:r>
            <a:r>
              <a:rPr lang="en-AU" sz="2800" b="1" dirty="0" smtClean="0">
                <a:solidFill>
                  <a:srgbClr val="679A00"/>
                </a:solidFill>
              </a:rPr>
              <a:t> = </a:t>
            </a:r>
            <a:r>
              <a:rPr lang="en-AU" sz="2800" b="1" dirty="0" err="1" smtClean="0">
                <a:solidFill>
                  <a:srgbClr val="679A00"/>
                </a:solidFill>
              </a:rPr>
              <a:t>SeedsPerStem</a:t>
            </a:r>
            <a:r>
              <a:rPr lang="en-AU" sz="2800" b="1" dirty="0" smtClean="0">
                <a:solidFill>
                  <a:srgbClr val="679A00"/>
                </a:solidFill>
              </a:rPr>
              <a:t> * </a:t>
            </a:r>
            <a:r>
              <a:rPr lang="en-AU" sz="2800" b="1" dirty="0" err="1" smtClean="0">
                <a:solidFill>
                  <a:srgbClr val="679A00"/>
                </a:solidFill>
              </a:rPr>
              <a:t>NumberOfStemsPerHA</a:t>
            </a:r>
            <a:endParaRPr lang="en-AU" sz="2800" b="1" dirty="0" smtClean="0">
              <a:solidFill>
                <a:srgbClr val="679A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763688" y="5445224"/>
            <a:ext cx="5472608" cy="576064"/>
          </a:xfrm>
          <a:prstGeom prst="straightConnector1">
            <a:avLst/>
          </a:prstGeom>
          <a:ln w="38100">
            <a:solidFill>
              <a:srgbClr val="E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331640" y="2636912"/>
            <a:ext cx="3600400" cy="1872208"/>
          </a:xfrm>
          <a:prstGeom prst="straightConnector1">
            <a:avLst/>
          </a:prstGeom>
          <a:ln w="38100">
            <a:solidFill>
              <a:srgbClr val="E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05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12" y="-27384"/>
            <a:ext cx="8902376" cy="1368152"/>
          </a:xfrm>
        </p:spPr>
        <p:txBody>
          <a:bodyPr>
            <a:normAutofit fontScale="90000"/>
          </a:bodyPr>
          <a:lstStyle/>
          <a:p>
            <a:r>
              <a:rPr lang="en-AU" sz="4000" dirty="0" smtClean="0"/>
              <a:t>Application of BNs for complex environmental management: Western Grasslands Reserves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2700" dirty="0" smtClean="0"/>
              <a:t>(DSE Project 2012-2013)</a:t>
            </a:r>
            <a:endParaRPr lang="en-AU" sz="27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7"/>
          <a:stretch/>
        </p:blipFill>
        <p:spPr bwMode="auto">
          <a:xfrm>
            <a:off x="5148064" y="1497479"/>
            <a:ext cx="3754313" cy="2282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96952"/>
            <a:ext cx="3754313" cy="2653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484784"/>
            <a:ext cx="41148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800" dirty="0" smtClean="0">
                <a:solidFill>
                  <a:prstClr val="black"/>
                </a:solidFill>
              </a:rPr>
              <a:t>10,000 ha to be restored to native grasslands over 10-20 years</a:t>
            </a:r>
          </a:p>
          <a:p>
            <a:r>
              <a:rPr lang="en-AU" sz="2800" dirty="0" smtClean="0">
                <a:solidFill>
                  <a:prstClr val="black"/>
                </a:solidFill>
              </a:rPr>
              <a:t>Task: build a dynamic Object-Oriented BN to evaluate “what-if” scenarios over 20 years</a:t>
            </a:r>
          </a:p>
          <a:p>
            <a:pPr lvl="1"/>
            <a:r>
              <a:rPr lang="en-AU" sz="2400" dirty="0" smtClean="0">
                <a:solidFill>
                  <a:prstClr val="black"/>
                </a:solidFill>
              </a:rPr>
              <a:t>a range of management strategies</a:t>
            </a:r>
          </a:p>
          <a:p>
            <a:pPr lvl="1"/>
            <a:r>
              <a:rPr lang="en-AU" sz="2400" dirty="0" smtClean="0">
                <a:solidFill>
                  <a:prstClr val="black"/>
                </a:solidFill>
              </a:rPr>
              <a:t>for a variety of land types</a:t>
            </a:r>
          </a:p>
          <a:p>
            <a:pPr lvl="1"/>
            <a:r>
              <a:rPr lang="en-AU" sz="2400" dirty="0" smtClean="0">
                <a:solidFill>
                  <a:prstClr val="black"/>
                </a:solidFill>
              </a:rPr>
              <a:t>explicitly representing costs and environmental values</a:t>
            </a:r>
            <a:endParaRPr lang="en-AU" sz="2000" dirty="0" smtClean="0">
              <a:solidFill>
                <a:prstClr val="black"/>
              </a:solidFill>
            </a:endParaRPr>
          </a:p>
          <a:p>
            <a:endParaRPr lang="en-AU" dirty="0" smtClean="0">
              <a:solidFill>
                <a:prstClr val="black"/>
              </a:solidFill>
            </a:endParaRPr>
          </a:p>
          <a:p>
            <a:endParaRPr lang="en-A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0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en-NZ" sz="2800" dirty="0"/>
              <a:t>NERP Tropical Ecosystems project 9.4:</a:t>
            </a:r>
            <a:br>
              <a:rPr lang="en-NZ" sz="2800" dirty="0"/>
            </a:br>
            <a:r>
              <a:rPr lang="en-NZ" sz="2800" dirty="0"/>
              <a:t>Conservation Planning for a Changing Coastal </a:t>
            </a:r>
            <a:r>
              <a:rPr lang="en-NZ" sz="2800" dirty="0" smtClean="0"/>
              <a:t>Zone</a:t>
            </a:r>
            <a:endParaRPr lang="en-A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5" y="1059190"/>
            <a:ext cx="5629275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4830406" y="945789"/>
            <a:ext cx="4494122" cy="5939595"/>
            <a:chOff x="4830406" y="945789"/>
            <a:chExt cx="4494122" cy="5939595"/>
          </a:xfrm>
        </p:grpSpPr>
        <p:grpSp>
          <p:nvGrpSpPr>
            <p:cNvPr id="5" name="Group 4"/>
            <p:cNvGrpSpPr/>
            <p:nvPr/>
          </p:nvGrpSpPr>
          <p:grpSpPr>
            <a:xfrm>
              <a:off x="4830406" y="2907040"/>
              <a:ext cx="2981954" cy="919742"/>
              <a:chOff x="2162344" y="845395"/>
              <a:chExt cx="4454356" cy="1476159"/>
            </a:xfrm>
          </p:grpSpPr>
          <p:pic>
            <p:nvPicPr>
              <p:cNvPr id="6" name="Picture 2" descr="C:\Users\jc254503\Documents\All NERP 9.4 Work\Maps\Marine Stressors\Water Quality.t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62344" y="858096"/>
                <a:ext cx="1101556" cy="1451962"/>
              </a:xfrm>
              <a:prstGeom prst="rect">
                <a:avLst/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3" descr="C:\Users\jc254503\Documents\All NERP 9.4 Work\Maps\Marine Stressors\Shipping.t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5510" y="845395"/>
                <a:ext cx="1114588" cy="1448483"/>
              </a:xfrm>
              <a:prstGeom prst="rect">
                <a:avLst/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4" descr="C:\Users\jc254503\Documents\All NERP 9.4 Work\Maps\Marine Stressors\CommFish.tif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95658" y="847728"/>
                <a:ext cx="1137106" cy="1471550"/>
              </a:xfrm>
              <a:prstGeom prst="rect">
                <a:avLst/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5" descr="C:\Users\jc254503\Documents\All NERP 9.4 Work\Maps\Marine Stressors\Boating.tif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7648" y="860427"/>
                <a:ext cx="1129052" cy="1461127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" name="Picture 9" descr="Screen Shot 2014-11-04 at 11.44.48 am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8507" y="4649990"/>
              <a:ext cx="1589797" cy="881736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5442234" y="3789040"/>
              <a:ext cx="2235317" cy="863837"/>
              <a:chOff x="5148323" y="3402795"/>
              <a:chExt cx="2235317" cy="863837"/>
            </a:xfrm>
          </p:grpSpPr>
          <p:cxnSp>
            <p:nvCxnSpPr>
              <p:cNvPr id="12" name="Straight Arrow Connector 11"/>
              <p:cNvCxnSpPr>
                <a:stCxn id="6" idx="2"/>
              </p:cNvCxnSpPr>
              <p:nvPr/>
            </p:nvCxnSpPr>
            <p:spPr bwMode="auto">
              <a:xfrm>
                <a:off x="5148323" y="3412877"/>
                <a:ext cx="555432" cy="853755"/>
              </a:xfrm>
              <a:prstGeom prst="straightConnector1">
                <a:avLst/>
              </a:prstGeom>
              <a:ln w="25400"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stCxn id="7" idx="2"/>
              </p:cNvCxnSpPr>
              <p:nvPr/>
            </p:nvCxnSpPr>
            <p:spPr bwMode="auto">
              <a:xfrm>
                <a:off x="5904585" y="3402795"/>
                <a:ext cx="151937" cy="863837"/>
              </a:xfrm>
              <a:prstGeom prst="straightConnector1">
                <a:avLst/>
              </a:prstGeom>
              <a:ln w="25400"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stCxn id="8" idx="2"/>
              </p:cNvCxnSpPr>
              <p:nvPr/>
            </p:nvCxnSpPr>
            <p:spPr bwMode="auto">
              <a:xfrm flipH="1">
                <a:off x="6562154" y="3418621"/>
                <a:ext cx="93153" cy="836253"/>
              </a:xfrm>
              <a:prstGeom prst="straightConnector1">
                <a:avLst/>
              </a:prstGeom>
              <a:ln w="25400"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9" idx="2"/>
              </p:cNvCxnSpPr>
              <p:nvPr/>
            </p:nvCxnSpPr>
            <p:spPr bwMode="auto">
              <a:xfrm flipH="1">
                <a:off x="6809090" y="3420039"/>
                <a:ext cx="574550" cy="834835"/>
              </a:xfrm>
              <a:prstGeom prst="straightConnector1">
                <a:avLst/>
              </a:prstGeom>
              <a:ln w="25400"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itle 1"/>
            <p:cNvSpPr txBox="1">
              <a:spLocks/>
            </p:cNvSpPr>
            <p:nvPr/>
          </p:nvSpPr>
          <p:spPr bwMode="auto">
            <a:xfrm>
              <a:off x="5052774" y="945789"/>
              <a:ext cx="2039506" cy="479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2"/>
                  </a:solidFill>
                  <a:latin typeface="Calibri" panose="020F0502020204030204" pitchFamily="34" charset="0"/>
                  <a:ea typeface="+mj-ea"/>
                  <a:cs typeface="+mj-cs"/>
                </a:defRPr>
              </a:lvl1pPr>
              <a:lvl2pPr algn="r" rtl="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r" rtl="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r" rtl="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r" rtl="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r" rtl="0" fontAlgn="base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r" rtl="0" fontAlgn="base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r" rtl="0" fontAlgn="base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r" rtl="0" fontAlgn="base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400" b="1" kern="0" dirty="0" smtClean="0"/>
                <a:t>GIS-BN Tool</a:t>
              </a:r>
              <a:endParaRPr lang="en-US" sz="2400" b="1" kern="0" dirty="0"/>
            </a:p>
          </p:txBody>
        </p:sp>
        <p:cxnSp>
          <p:nvCxnSpPr>
            <p:cNvPr id="17" name="Straight Arrow Connector 16"/>
            <p:cNvCxnSpPr>
              <a:endCxn id="18" idx="0"/>
            </p:cNvCxnSpPr>
            <p:nvPr/>
          </p:nvCxnSpPr>
          <p:spPr bwMode="auto">
            <a:xfrm>
              <a:off x="6541102" y="5301208"/>
              <a:ext cx="95413" cy="535289"/>
            </a:xfrm>
            <a:prstGeom prst="straightConnector1">
              <a:avLst/>
            </a:prstGeom>
            <a:ln w="25400"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 descr="Screen Shot 2014-11-06 at 6.26.49 pm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2758" y="5836497"/>
              <a:ext cx="767514" cy="964514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auto">
            <a:xfrm>
              <a:off x="6265253" y="5824131"/>
              <a:ext cx="755019" cy="989245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631169" y="3052920"/>
              <a:ext cx="155042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Calibri" panose="020F0502020204030204" pitchFamily="34" charset="0"/>
                </a:rPr>
                <a:t>Input Layers </a:t>
              </a:r>
              <a:endParaRPr lang="en-US" sz="2000" dirty="0" smtClean="0">
                <a:latin typeface="Calibri" panose="020F0502020204030204" pitchFamily="34" charset="0"/>
              </a:endParaRPr>
            </a:p>
            <a:p>
              <a:pPr algn="ctr"/>
              <a:r>
                <a:rPr lang="en-US" sz="2000" dirty="0" smtClean="0">
                  <a:latin typeface="Calibri" panose="020F0502020204030204" pitchFamily="34" charset="0"/>
                </a:rPr>
                <a:t>(</a:t>
              </a:r>
              <a:r>
                <a:rPr lang="en-US" sz="2000" dirty="0" smtClean="0">
                  <a:latin typeface="Calibri" panose="020F0502020204030204" pitchFamily="34" charset="0"/>
                </a:rPr>
                <a:t>GIS)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23731" y="4624783"/>
              <a:ext cx="17653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Calibri" panose="020F0502020204030204" pitchFamily="34" charset="0"/>
                </a:rPr>
                <a:t>Cumulative Impact Model (BN)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992887" y="6177498"/>
              <a:ext cx="93166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Calibri" panose="020F0502020204030204" pitchFamily="34" charset="0"/>
                </a:rPr>
                <a:t>Output</a:t>
              </a:r>
            </a:p>
            <a:p>
              <a:r>
                <a:rPr lang="en-US" sz="2000" dirty="0" smtClean="0">
                  <a:latin typeface="Calibri" panose="020F0502020204030204" pitchFamily="34" charset="0"/>
                </a:rPr>
                <a:t> </a:t>
              </a:r>
              <a:r>
                <a:rPr lang="en-US" sz="2000" dirty="0" smtClean="0">
                  <a:latin typeface="Calibri" panose="020F0502020204030204" pitchFamily="34" charset="0"/>
                </a:rPr>
                <a:t>(GIS)</a:t>
              </a:r>
            </a:p>
          </p:txBody>
        </p:sp>
        <p:pic>
          <p:nvPicPr>
            <p:cNvPr id="23" name="Picture 3" descr="C:\Users\jc254503\Documents\All NERP 9.4 Work\Maps\RTC Land Use.ti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0419" y="1382532"/>
              <a:ext cx="769853" cy="1088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23"/>
            <p:cNvGrpSpPr/>
            <p:nvPr/>
          </p:nvGrpSpPr>
          <p:grpSpPr>
            <a:xfrm>
              <a:off x="5511173" y="2481592"/>
              <a:ext cx="2235317" cy="453582"/>
              <a:chOff x="5161488" y="3334385"/>
              <a:chExt cx="2235317" cy="611853"/>
            </a:xfrm>
          </p:grpSpPr>
          <p:cxnSp>
            <p:nvCxnSpPr>
              <p:cNvPr id="25" name="Straight Arrow Connector 24"/>
              <p:cNvCxnSpPr>
                <a:endCxn id="6" idx="0"/>
              </p:cNvCxnSpPr>
              <p:nvPr/>
            </p:nvCxnSpPr>
            <p:spPr bwMode="auto">
              <a:xfrm flipH="1">
                <a:off x="5161488" y="3334385"/>
                <a:ext cx="1123439" cy="610402"/>
              </a:xfrm>
              <a:prstGeom prst="straightConnector1">
                <a:avLst/>
              </a:prstGeom>
              <a:ln w="25400"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>
                <a:endCxn id="7" idx="0"/>
              </p:cNvCxnSpPr>
              <p:nvPr/>
            </p:nvCxnSpPr>
            <p:spPr bwMode="auto">
              <a:xfrm flipH="1">
                <a:off x="5917750" y="3334385"/>
                <a:ext cx="367176" cy="602486"/>
              </a:xfrm>
              <a:prstGeom prst="straightConnector1">
                <a:avLst/>
              </a:prstGeom>
              <a:ln w="25400"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>
                <a:endCxn id="8" idx="0"/>
              </p:cNvCxnSpPr>
              <p:nvPr/>
            </p:nvCxnSpPr>
            <p:spPr bwMode="auto">
              <a:xfrm>
                <a:off x="6284926" y="3334385"/>
                <a:ext cx="383546" cy="603940"/>
              </a:xfrm>
              <a:prstGeom prst="straightConnector1">
                <a:avLst/>
              </a:prstGeom>
              <a:ln w="25400"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>
                <a:endCxn id="9" idx="0"/>
              </p:cNvCxnSpPr>
              <p:nvPr/>
            </p:nvCxnSpPr>
            <p:spPr bwMode="auto">
              <a:xfrm>
                <a:off x="6284926" y="3334385"/>
                <a:ext cx="1111879" cy="611853"/>
              </a:xfrm>
              <a:prstGeom prst="straightConnector1">
                <a:avLst/>
              </a:prstGeom>
              <a:ln w="25400"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7387630" y="1731094"/>
              <a:ext cx="19368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Calibri" panose="020F0502020204030204" pitchFamily="34" charset="0"/>
                </a:rPr>
                <a:t>Land </a:t>
              </a:r>
              <a:r>
                <a:rPr lang="en-US" sz="2000" dirty="0" smtClean="0">
                  <a:latin typeface="Calibri" panose="020F0502020204030204" pitchFamily="34" charset="0"/>
                </a:rPr>
                <a:t>Use</a:t>
              </a:r>
            </a:p>
            <a:p>
              <a:pPr algn="ctr"/>
              <a:r>
                <a:rPr lang="en-US" sz="2000" dirty="0" smtClean="0">
                  <a:latin typeface="Calibri" panose="020F0502020204030204" pitchFamily="34" charset="0"/>
                </a:rPr>
                <a:t> </a:t>
              </a:r>
              <a:r>
                <a:rPr lang="en-US" sz="2000" dirty="0" smtClean="0">
                  <a:latin typeface="Calibri" panose="020F0502020204030204" pitchFamily="34" charset="0"/>
                </a:rPr>
                <a:t>Scenario (GIS)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223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The Bayesian approach</a:t>
            </a:r>
          </a:p>
        </p:txBody>
      </p:sp>
      <p:pic>
        <p:nvPicPr>
          <p:cNvPr id="15363" name="Picture 5" descr="Bayes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36512" y="1196752"/>
            <a:ext cx="3725862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298" y="5373216"/>
            <a:ext cx="3568242" cy="96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182" tIns="50091" rIns="100182" bIns="50091">
            <a:spAutoFit/>
          </a:bodyPr>
          <a:lstStyle/>
          <a:p>
            <a:pPr algn="ctr" defTabSz="10017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 Rev. Thomas </a:t>
            </a:r>
            <a:r>
              <a:rPr lang="en-US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Bayes</a:t>
            </a:r>
            <a:endParaRPr lang="en-US" sz="28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017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1702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?-1761</a:t>
            </a:r>
          </a:p>
        </p:txBody>
      </p:sp>
      <p:sp>
        <p:nvSpPr>
          <p:cNvPr id="5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89350" y="1052736"/>
            <a:ext cx="5454650" cy="507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indent="-365125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8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Represent uncertainty by probabilities</a:t>
            </a:r>
          </a:p>
          <a:p>
            <a:pPr marL="365125" indent="-365125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8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Use </a:t>
            </a:r>
            <a:r>
              <a:rPr lang="en-AU" sz="28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Bayes’ theorem:</a:t>
            </a:r>
          </a:p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AU" sz="2800" kern="0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en-AU" sz="28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	</a:t>
            </a:r>
            <a:r>
              <a:rPr lang="en-AU" sz="2800" b="1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h </a:t>
            </a:r>
            <a:r>
              <a:rPr lang="en-AU" sz="2800" kern="0" dirty="0">
                <a:solidFill>
                  <a:prstClr val="black"/>
                </a:solidFill>
                <a:latin typeface="Calibri" panose="020F0502020204030204" pitchFamily="34" charset="0"/>
              </a:rPr>
              <a:t>= hypothesis</a:t>
            </a:r>
          </a:p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AU" sz="2800" kern="0" dirty="0">
                <a:solidFill>
                  <a:prstClr val="black"/>
                </a:solidFill>
                <a:latin typeface="Calibri" panose="020F0502020204030204" pitchFamily="34" charset="0"/>
              </a:rPr>
              <a:t>     </a:t>
            </a:r>
            <a:r>
              <a:rPr lang="en-AU" sz="28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	</a:t>
            </a:r>
            <a:r>
              <a:rPr lang="en-AU" sz="2800" b="1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e </a:t>
            </a:r>
            <a:r>
              <a:rPr lang="en-AU" sz="2800" kern="0" dirty="0">
                <a:solidFill>
                  <a:prstClr val="black"/>
                </a:solidFill>
                <a:latin typeface="Calibri" panose="020F0502020204030204" pitchFamily="34" charset="0"/>
              </a:rPr>
              <a:t>= </a:t>
            </a:r>
            <a:r>
              <a:rPr lang="en-AU" sz="28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evidence</a:t>
            </a:r>
            <a:endParaRPr lang="en-AU" sz="3200" kern="0" dirty="0" smtClean="0">
              <a:solidFill>
                <a:srgbClr val="000000"/>
              </a:solidFill>
            </a:endParaRPr>
          </a:p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defRPr/>
            </a:pPr>
            <a:endParaRPr lang="en-AU" sz="3200" kern="0" dirty="0" smtClean="0">
              <a:solidFill>
                <a:srgbClr val="000000"/>
              </a:solidFill>
            </a:endParaRPr>
          </a:p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AU" sz="3200" i="1" kern="0" dirty="0" smtClean="0">
                <a:solidFill>
                  <a:srgbClr val="000000"/>
                </a:solidFill>
              </a:rPr>
              <a:t>	</a:t>
            </a:r>
            <a:r>
              <a:rPr lang="en-AU" sz="3600" i="1" kern="0" dirty="0" smtClean="0">
                <a:solidFill>
                  <a:srgbClr val="000000"/>
                </a:solidFill>
              </a:rPr>
              <a:t>P(</a:t>
            </a:r>
            <a:r>
              <a:rPr lang="en-AU" sz="3600" i="1" kern="0" dirty="0" err="1" smtClean="0">
                <a:solidFill>
                  <a:srgbClr val="000000"/>
                </a:solidFill>
              </a:rPr>
              <a:t>h|e</a:t>
            </a:r>
            <a:r>
              <a:rPr lang="en-AU" sz="3600" i="1" kern="0" dirty="0" smtClean="0">
                <a:solidFill>
                  <a:srgbClr val="000000"/>
                </a:solidFill>
              </a:rPr>
              <a:t>) = </a:t>
            </a:r>
            <a:r>
              <a:rPr lang="en-AU" sz="3600" i="1" u="sng" kern="0" dirty="0" smtClean="0">
                <a:solidFill>
                  <a:srgbClr val="000000"/>
                </a:solidFill>
              </a:rPr>
              <a:t>P(</a:t>
            </a:r>
            <a:r>
              <a:rPr lang="en-AU" sz="3600" i="1" u="sng" kern="0" dirty="0" err="1" smtClean="0">
                <a:solidFill>
                  <a:srgbClr val="000000"/>
                </a:solidFill>
              </a:rPr>
              <a:t>e|h</a:t>
            </a:r>
            <a:r>
              <a:rPr lang="en-AU" sz="3600" i="1" u="sng" kern="0" dirty="0" smtClean="0">
                <a:solidFill>
                  <a:srgbClr val="000000"/>
                </a:solidFill>
              </a:rPr>
              <a:t>) </a:t>
            </a:r>
            <a:r>
              <a:rPr lang="en-AU" sz="3600" i="1" u="sng" kern="0" dirty="0" smtClean="0">
                <a:solidFill>
                  <a:srgbClr val="000000"/>
                </a:solidFill>
                <a:cs typeface="Times New Roman" pitchFamily="18" charset="0"/>
              </a:rPr>
              <a:t>×</a:t>
            </a:r>
            <a:r>
              <a:rPr lang="en-AU" sz="3600" i="1" u="sng" kern="0" dirty="0" smtClean="0">
                <a:solidFill>
                  <a:srgbClr val="000000"/>
                </a:solidFill>
              </a:rPr>
              <a:t> P(h)</a:t>
            </a:r>
            <a:r>
              <a:rPr lang="en-AU" sz="3600" i="1" kern="0" dirty="0" smtClean="0">
                <a:solidFill>
                  <a:srgbClr val="000000"/>
                </a:solidFill>
              </a:rPr>
              <a:t> </a:t>
            </a:r>
          </a:p>
          <a:p>
            <a:pPr marL="609600" indent="-609600" algn="ctr" fontAlgn="base">
              <a:spcBef>
                <a:spcPct val="5000"/>
              </a:spcBef>
              <a:spcAft>
                <a:spcPct val="0"/>
              </a:spcAft>
              <a:defRPr/>
            </a:pPr>
            <a:r>
              <a:rPr lang="en-AU" sz="3600" i="1" kern="0" dirty="0" smtClean="0">
                <a:solidFill>
                  <a:srgbClr val="000000"/>
                </a:solidFill>
              </a:rPr>
              <a:t>                P(e) </a:t>
            </a:r>
            <a:endParaRPr lang="en-US" sz="3600" kern="0" dirty="0" smtClean="0">
              <a:solidFill>
                <a:srgbClr val="000000"/>
              </a:solidFill>
            </a:endParaRPr>
          </a:p>
          <a:p>
            <a:pPr marL="990600" lvl="1" indent="-533400" fontAlgn="base">
              <a:spcBef>
                <a:spcPct val="20000"/>
              </a:spcBef>
              <a:spcAft>
                <a:spcPct val="0"/>
              </a:spcAft>
              <a:defRPr/>
            </a:pPr>
            <a:endParaRPr lang="en-AU" sz="3600" i="1" kern="0" dirty="0" smtClean="0">
              <a:solidFill>
                <a:srgbClr val="000000"/>
              </a:solidFill>
            </a:endParaRPr>
          </a:p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defRPr/>
            </a:pPr>
            <a:endParaRPr lang="en-AU" sz="3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04248" y="3269452"/>
            <a:ext cx="2448272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Starting belief=‘prior’</a:t>
            </a:r>
            <a:endParaRPr lang="en-AU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596336" y="4221088"/>
            <a:ext cx="1152525" cy="576263"/>
          </a:xfrm>
          <a:prstGeom prst="rect">
            <a:avLst/>
          </a:prstGeom>
          <a:solidFill>
            <a:srgbClr val="FF0000">
              <a:alpha val="2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869934" y="4922004"/>
            <a:ext cx="1745927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New belief</a:t>
            </a:r>
            <a:endParaRPr lang="en-AU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067049" y="4221088"/>
            <a:ext cx="1441055" cy="576263"/>
          </a:xfrm>
          <a:prstGeom prst="rect">
            <a:avLst/>
          </a:prstGeom>
          <a:solidFill>
            <a:srgbClr val="33CC33">
              <a:alpha val="2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Right Arrow 14"/>
          <p:cNvSpPr/>
          <p:nvPr>
            <p:custDataLst>
              <p:tags r:id="rId9"/>
            </p:custDataLst>
          </p:nvPr>
        </p:nvSpPr>
        <p:spPr>
          <a:xfrm flipH="1">
            <a:off x="5482519" y="4365104"/>
            <a:ext cx="504056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06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/>
      <p:bldP spid="7" grpId="0" animBg="1"/>
      <p:bldP spid="9" grpId="0"/>
      <p:bldP spid="13" grpId="0" animBg="1"/>
      <p:bldP spid="1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Example: </a:t>
            </a:r>
            <a:r>
              <a:rPr lang="en-AU" dirty="0" smtClean="0"/>
              <a:t>Bushfire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375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154" y="44624"/>
            <a:ext cx="7240845" cy="1143000"/>
          </a:xfrm>
        </p:spPr>
        <p:txBody>
          <a:bodyPr>
            <a:normAutofit fontScale="90000"/>
          </a:bodyPr>
          <a:lstStyle/>
          <a:p>
            <a:r>
              <a:rPr lang="en-AU" sz="4000" dirty="0" smtClean="0"/>
              <a:t>Modelling bushfire prevention &amp; </a:t>
            </a:r>
            <a:r>
              <a:rPr lang="en-AU" sz="4000" dirty="0" smtClean="0"/>
              <a:t>suppression: </a:t>
            </a:r>
            <a:r>
              <a:rPr lang="en-AU" sz="4000" u="sng" dirty="0" smtClean="0"/>
              <a:t>Dynamic BN</a:t>
            </a:r>
            <a:endParaRPr lang="en-AU" sz="2700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8923"/>
            <a:ext cx="6624736" cy="57522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8066721" y="4005064"/>
            <a:ext cx="786645" cy="2660386"/>
            <a:chOff x="7888477" y="1165124"/>
            <a:chExt cx="1647603" cy="5416551"/>
          </a:xfrm>
        </p:grpSpPr>
        <p:pic>
          <p:nvPicPr>
            <p:cNvPr id="45" name="Picture 44" descr="monopoly-house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0634" y="2886516"/>
              <a:ext cx="487660" cy="487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6" descr="monopoly-house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0634" y="2224589"/>
              <a:ext cx="487660" cy="487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6" descr="monopoly-house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0634" y="3627558"/>
              <a:ext cx="487660" cy="487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6" descr="monopoly-house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4640" y="4488565"/>
              <a:ext cx="487660" cy="487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6" descr="monopoly-house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8420" y="1498522"/>
              <a:ext cx="487660" cy="487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0" name="Straight Connector 49"/>
            <p:cNvCxnSpPr/>
            <p:nvPr/>
          </p:nvCxnSpPr>
          <p:spPr>
            <a:xfrm>
              <a:off x="8112316" y="1395310"/>
              <a:ext cx="0" cy="35883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" name="Picture 2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3740" y="3374176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3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8519" y="4115218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4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3741" y="2922011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3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8520" y="4374098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4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3741" y="3764498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2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8961" y="1617289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3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3740" y="2358331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4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8962" y="1165124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3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3741" y="2617211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4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8962" y="2007611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1" name="Group 60"/>
            <p:cNvGrpSpPr/>
            <p:nvPr/>
          </p:nvGrpSpPr>
          <p:grpSpPr>
            <a:xfrm>
              <a:off x="8351979" y="1742352"/>
              <a:ext cx="678655" cy="2933244"/>
              <a:chOff x="3083471" y="1903834"/>
              <a:chExt cx="678655" cy="2933244"/>
            </a:xfrm>
          </p:grpSpPr>
          <p:cxnSp>
            <p:nvCxnSpPr>
              <p:cNvPr id="62" name="Straight Arrow Connector 61"/>
              <p:cNvCxnSpPr/>
              <p:nvPr/>
            </p:nvCxnSpPr>
            <p:spPr>
              <a:xfrm>
                <a:off x="3138129" y="1903834"/>
                <a:ext cx="623997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>
                <a:off x="3112907" y="2629901"/>
                <a:ext cx="623997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>
                <a:off x="3138129" y="3288526"/>
                <a:ext cx="623997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>
                <a:off x="3117655" y="4021022"/>
                <a:ext cx="623997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>
                <a:off x="3083471" y="4837078"/>
                <a:ext cx="623997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7" name="Picture 6" descr="monopoly-house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9873" y="5746932"/>
              <a:ext cx="487660" cy="487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6" descr="monopoly-house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0160" y="5362475"/>
              <a:ext cx="487660" cy="487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6" descr="monopoly-house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0634" y="4130268"/>
              <a:ext cx="487660" cy="487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6" descr="monopoly-house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4640" y="4966917"/>
              <a:ext cx="487660" cy="487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2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3698" y="4972153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3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8477" y="5713195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4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3699" y="4519988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3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8478" y="5972075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4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3699" y="5362475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3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3699" y="4215188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7" name="Straight Arrow Connector 76"/>
            <p:cNvCxnSpPr/>
            <p:nvPr/>
          </p:nvCxnSpPr>
          <p:spPr>
            <a:xfrm>
              <a:off x="8336152" y="5129588"/>
              <a:ext cx="62399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8330558" y="5538984"/>
              <a:ext cx="62399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8330557" y="5958535"/>
              <a:ext cx="62399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8351978" y="6551155"/>
              <a:ext cx="62399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8381414" y="4374098"/>
              <a:ext cx="62399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2" name="Picture 5" descr="C:\Users\tpenman\AppData\Local\Microsoft\Windows\Temporary Internet Files\Content.IE5\3KJDS0PN\MM900236357[1]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0626" y="1998353"/>
              <a:ext cx="447675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6" name="Picture 6" descr="monopoly-hous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587" y="6527618"/>
            <a:ext cx="232832" cy="23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http://3.bp.blogspot.com/_XDd7BlagDFQ/SY7d07w3OlI/AAAAAAAAAFE/3EaCAwijNy4/s320/australia-wildfire-08-feb-0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81"/>
            <a:ext cx="1903155" cy="142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22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>
            <a:noAutofit/>
          </a:bodyPr>
          <a:lstStyle/>
          <a:p>
            <a:r>
              <a:rPr lang="en-AU" sz="3200" dirty="0" smtClean="0"/>
              <a:t>House Risk Assessment Tool</a:t>
            </a:r>
            <a:br>
              <a:rPr lang="en-AU" sz="3200" dirty="0" smtClean="0"/>
            </a:br>
            <a:r>
              <a:rPr lang="en-AU" sz="3200" dirty="0" smtClean="0"/>
              <a:t>which uses a back-end BN </a:t>
            </a:r>
            <a:r>
              <a:rPr lang="en-AU" sz="3200" dirty="0" smtClean="0"/>
              <a:t>reasoning </a:t>
            </a:r>
            <a:r>
              <a:rPr lang="en-AU" sz="3200" dirty="0" smtClean="0"/>
              <a:t>engine:</a:t>
            </a:r>
            <a:br>
              <a:rPr lang="en-AU" sz="3200" dirty="0" smtClean="0"/>
            </a:br>
            <a:r>
              <a:rPr lang="en-AU" sz="3200" dirty="0" smtClean="0"/>
              <a:t>Importance of the </a:t>
            </a:r>
            <a:r>
              <a:rPr lang="en-AU" sz="3200" u="sng" dirty="0" smtClean="0"/>
              <a:t>interface</a:t>
            </a:r>
            <a:endParaRPr lang="en-AU" sz="3200" u="sng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28824"/>
            <a:ext cx="9144000" cy="4819679"/>
          </a:xfrm>
        </p:spPr>
      </p:pic>
    </p:spTree>
    <p:extLst>
      <p:ext uri="{BB962C8B-B14F-4D97-AF65-F5344CB8AC3E}">
        <p14:creationId xmlns:p14="http://schemas.microsoft.com/office/powerpoint/2010/main" val="267846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/>
          <a:lstStyle/>
          <a:p>
            <a:r>
              <a:rPr lang="en-AU" dirty="0" smtClean="0"/>
              <a:t>BNs for modelling $ consequences of bushfires and costs of </a:t>
            </a:r>
            <a:r>
              <a:rPr lang="en-AU" dirty="0" smtClean="0"/>
              <a:t>fire management treatments: </a:t>
            </a:r>
            <a:br>
              <a:rPr lang="en-AU" dirty="0" smtClean="0"/>
            </a:br>
            <a:r>
              <a:rPr lang="en-AU" dirty="0" smtClean="0"/>
              <a:t>focus on </a:t>
            </a:r>
            <a:r>
              <a:rPr lang="en-AU" u="sng" dirty="0" smtClean="0"/>
              <a:t>economic aspects </a:t>
            </a:r>
            <a:r>
              <a:rPr lang="en-AU" dirty="0" smtClean="0"/>
              <a:t>(not environmental)</a:t>
            </a:r>
            <a:endParaRPr lang="en-AU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16806"/>
            <a:ext cx="6666636" cy="4160466"/>
          </a:xfrm>
          <a:prstGeom prst="rect">
            <a:avLst/>
          </a:prstGeom>
        </p:spPr>
      </p:pic>
      <p:pic>
        <p:nvPicPr>
          <p:cNvPr id="5" name="Picture 4" descr="Screen Shot 2014-09-05 at 12.52.01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348880"/>
            <a:ext cx="4519207" cy="2095069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3116006"/>
              </p:ext>
            </p:extLst>
          </p:nvPr>
        </p:nvGraphicFramePr>
        <p:xfrm>
          <a:off x="4716016" y="5085184"/>
          <a:ext cx="3672408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7584" y="2486058"/>
            <a:ext cx="140352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Calibri" panose="020F0502020204030204" pitchFamily="34" charset="0"/>
              </a:rPr>
              <a:t>Template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55840" y="4299933"/>
            <a:ext cx="32038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 err="1" smtClean="0">
                <a:latin typeface="Calibri" panose="020F0502020204030204" pitchFamily="34" charset="0"/>
              </a:rPr>
              <a:t>Submodels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</a:p>
          <a:p>
            <a:pPr algn="ctr">
              <a:defRPr/>
            </a:pPr>
            <a:r>
              <a:rPr lang="en-US" sz="2400" b="1" dirty="0" smtClean="0">
                <a:latin typeface="Calibri" panose="020F0502020204030204" pitchFamily="34" charset="0"/>
              </a:rPr>
              <a:t>(e.g. fire vulnerability)</a:t>
            </a:r>
            <a:endParaRPr lang="en-US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04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  <p:bldP spid="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412776"/>
          </a:xfrm>
        </p:spPr>
        <p:txBody>
          <a:bodyPr>
            <a:noAutofit/>
          </a:bodyPr>
          <a:lstStyle/>
          <a:p>
            <a:r>
              <a:rPr lang="en-AU" sz="3200" dirty="0" smtClean="0"/>
              <a:t>Medical Risk Assessment: </a:t>
            </a:r>
            <a:r>
              <a:rPr lang="en-AU" sz="3200" dirty="0" smtClean="0"/>
              <a:t>Coronary Heart Disease</a:t>
            </a:r>
            <a:br>
              <a:rPr lang="en-AU" sz="3200" dirty="0" smtClean="0"/>
            </a:br>
            <a:r>
              <a:rPr lang="en-AU" sz="3200" dirty="0" smtClean="0"/>
              <a:t>Clinical decision support tool showing impact of behaviour modification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5789240" cy="3253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30008" y="1628800"/>
            <a:ext cx="241967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Calibri" panose="020F0502020204030204" pitchFamily="34" charset="0"/>
              </a:rPr>
              <a:t>Model built from data and based on existing </a:t>
            </a:r>
            <a:r>
              <a:rPr lang="en-US" sz="2400" dirty="0" err="1" smtClean="0">
                <a:latin typeface="Calibri" panose="020F0502020204030204" pitchFamily="34" charset="0"/>
              </a:rPr>
              <a:t>epidemilogical</a:t>
            </a:r>
            <a:r>
              <a:rPr lang="en-US" sz="2400" dirty="0" smtClean="0">
                <a:latin typeface="Calibri" panose="020F0502020204030204" pitchFamily="34" charset="0"/>
              </a:rPr>
              <a:t> models</a:t>
            </a:r>
            <a:endParaRPr lang="en-US" sz="2400" dirty="0">
              <a:latin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54450" y="3763550"/>
            <a:ext cx="8789550" cy="3121834"/>
            <a:chOff x="354450" y="3763550"/>
            <a:chExt cx="8789550" cy="3121834"/>
          </a:xfrm>
        </p:grpSpPr>
        <p:pic>
          <p:nvPicPr>
            <p:cNvPr id="6" name="Picture 31" descr="risk-by-ag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660232" y="3763550"/>
              <a:ext cx="2483768" cy="3106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7" name="Picture 33" descr="screen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54450" y="4221088"/>
              <a:ext cx="2129318" cy="26642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275856" y="5282084"/>
              <a:ext cx="2419672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400" dirty="0" smtClean="0">
                  <a:latin typeface="Calibri" panose="020F0502020204030204" pitchFamily="34" charset="0"/>
                </a:rPr>
                <a:t>Basic interface (research prototype), </a:t>
              </a:r>
            </a:p>
            <a:p>
              <a:pPr algn="ctr">
                <a:defRPr/>
              </a:pPr>
              <a:r>
                <a:rPr lang="en-US" sz="2400" dirty="0" smtClean="0">
                  <a:latin typeface="Calibri" panose="020F0502020204030204" pitchFamily="34" charset="0"/>
                </a:rPr>
                <a:t>never deployed</a:t>
              </a:r>
              <a:endParaRPr lang="en-US" sz="24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695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Power industry asset risk management </a:t>
            </a:r>
            <a:r>
              <a:rPr lang="en-AU" sz="3600" dirty="0" smtClean="0"/>
              <a:t>(Western Power 2012-2013)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2044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dirty="0" smtClean="0"/>
              <a:t>“How to build 24 Bayesian models in 9 months” (ABNMS-13)</a:t>
            </a:r>
          </a:p>
          <a:p>
            <a:r>
              <a:rPr lang="en-AU" sz="2800" dirty="0" smtClean="0"/>
              <a:t>A BN model for each kind of asset (e.g. ‘poles</a:t>
            </a:r>
            <a:r>
              <a:rPr lang="en-AU" dirty="0" smtClean="0"/>
              <a:t>’)</a:t>
            </a:r>
            <a:endParaRPr lang="en-A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26403"/>
            <a:ext cx="6768752" cy="41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60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711545"/>
            <a:ext cx="4032448" cy="2653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3" y="0"/>
            <a:ext cx="8964487" cy="1556792"/>
          </a:xfrm>
        </p:spPr>
        <p:txBody>
          <a:bodyPr>
            <a:normAutofit fontScale="90000"/>
          </a:bodyPr>
          <a:lstStyle/>
          <a:p>
            <a:r>
              <a:rPr lang="en-AU" sz="3600" dirty="0" smtClean="0"/>
              <a:t>Bayesian networks for fog forecasting</a:t>
            </a:r>
            <a:br>
              <a:rPr lang="en-AU" sz="3600" dirty="0" smtClean="0"/>
            </a:br>
            <a:r>
              <a:rPr lang="en-AU" sz="2700" dirty="0" smtClean="0"/>
              <a:t>(Collaboration with Aus. Bur. of Meteorology</a:t>
            </a:r>
            <a:r>
              <a:rPr lang="en-AU" sz="2700" dirty="0" smtClean="0"/>
              <a:t>)</a:t>
            </a:r>
            <a:br>
              <a:rPr lang="en-AU" sz="2700" dirty="0" smtClean="0"/>
            </a:br>
            <a:r>
              <a:rPr lang="en-AU" sz="3100" dirty="0" smtClean="0"/>
              <a:t>Incremental development, build relationship over 10 years</a:t>
            </a:r>
            <a:endParaRPr lang="en-AU" sz="31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499992" y="2564904"/>
            <a:ext cx="4644008" cy="15841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2800" dirty="0" smtClean="0"/>
              <a:t>Stage 1: 2005-09</a:t>
            </a:r>
          </a:p>
          <a:p>
            <a:r>
              <a:rPr lang="en-AU" sz="2400" dirty="0" smtClean="0"/>
              <a:t>Static model (no explicit time)</a:t>
            </a:r>
          </a:p>
          <a:p>
            <a:r>
              <a:rPr lang="en-AU" sz="2400" dirty="0" smtClean="0"/>
              <a:t>In use by weather forecasters in Melbourne and Perth</a:t>
            </a:r>
            <a:endParaRPr lang="en-AU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99992" y="4653136"/>
            <a:ext cx="4499992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sz="2800" dirty="0" smtClean="0"/>
              <a:t>Stage 2: 2013-15</a:t>
            </a:r>
          </a:p>
          <a:p>
            <a:r>
              <a:rPr lang="en-AU" sz="2400" dirty="0" smtClean="0"/>
              <a:t>Explicitly temporal modelling</a:t>
            </a:r>
          </a:p>
          <a:p>
            <a:r>
              <a:rPr lang="en-AU" sz="2400" dirty="0" smtClean="0"/>
              <a:t>Predicting time of onset and clearance</a:t>
            </a:r>
            <a:endParaRPr lang="en-AU" sz="28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365104"/>
            <a:ext cx="4466213" cy="249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04048" y="1484784"/>
            <a:ext cx="41456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Calibri" panose="020F0502020204030204" pitchFamily="34" charset="0"/>
              </a:rPr>
              <a:t>Example of rare event prediction, used to generate fog alerts</a:t>
            </a:r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89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292"/>
            <a:ext cx="8229600" cy="633412"/>
          </a:xfrm>
        </p:spPr>
        <p:txBody>
          <a:bodyPr/>
          <a:lstStyle/>
          <a:p>
            <a:r>
              <a:rPr lang="en-AU" dirty="0" smtClean="0"/>
              <a:t>Connections to food security?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820472" cy="5805263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AU" sz="2800" dirty="0" smtClean="0"/>
              <a:t>BNs are a great modelling tool for any individual component of Food Security (Michael’s Micro Analysis)</a:t>
            </a:r>
          </a:p>
          <a:p>
            <a:pPr>
              <a:buFont typeface="+mj-lt"/>
              <a:buAutoNum type="arabicPeriod"/>
            </a:pPr>
            <a:r>
              <a:rPr lang="en-AU" sz="2800" dirty="0" smtClean="0"/>
              <a:t>BNs allow re-use of model components, tailoring to different regions, populations, food types, </a:t>
            </a:r>
            <a:r>
              <a:rPr lang="en-AU" sz="2800" dirty="0" err="1" smtClean="0"/>
              <a:t>etc</a:t>
            </a:r>
            <a:endParaRPr lang="en-AU" sz="2800" dirty="0" smtClean="0"/>
          </a:p>
          <a:p>
            <a:pPr>
              <a:buFont typeface="+mj-lt"/>
              <a:buAutoNum type="arabicPeriod"/>
            </a:pPr>
            <a:r>
              <a:rPr lang="en-AU" sz="2800" dirty="0" smtClean="0"/>
              <a:t>Current Research Aim: Scaling up the technical infrastructure to model full(?) system, with multiple interacting components (Michael’s Macro Analysis)</a:t>
            </a:r>
          </a:p>
          <a:p>
            <a:pPr>
              <a:buFont typeface="+mj-lt"/>
              <a:buAutoNum type="arabicPeriod"/>
            </a:pPr>
            <a:r>
              <a:rPr lang="en-AU" sz="2800" dirty="0" smtClean="0"/>
              <a:t>Additional challenge for Food Security: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400" dirty="0" smtClean="0"/>
              <a:t>Integrating the </a:t>
            </a:r>
            <a:r>
              <a:rPr lang="en-AU" sz="2400" b="1" u="sng" dirty="0" smtClean="0"/>
              <a:t>Social</a:t>
            </a:r>
            <a:r>
              <a:rPr lang="en-AU" sz="2400" dirty="0" smtClean="0"/>
              <a:t>, Physical &amp; Biological Science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95476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Bayesian techniques at </a:t>
            </a:r>
            <a:r>
              <a:rPr lang="en-US" dirty="0" err="1" smtClean="0"/>
              <a:t>Monash</a:t>
            </a:r>
            <a:endParaRPr lang="en-US" dirty="0"/>
          </a:p>
        </p:txBody>
      </p:sp>
      <p:sp>
        <p:nvSpPr>
          <p:cNvPr id="6" name="Rounded Rectangle 5"/>
          <p:cNvSpPr/>
          <p:nvPr>
            <p:custDataLst>
              <p:tags r:id="rId2"/>
            </p:custDataLst>
          </p:nvPr>
        </p:nvSpPr>
        <p:spPr>
          <a:xfrm>
            <a:off x="2195736" y="3176972"/>
            <a:ext cx="158417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BN Models</a:t>
            </a:r>
            <a:endParaRPr lang="en-AU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ounded Rectangle 6"/>
          <p:cNvSpPr/>
          <p:nvPr>
            <p:custDataLst>
              <p:tags r:id="rId3"/>
            </p:custDataLst>
          </p:nvPr>
        </p:nvSpPr>
        <p:spPr>
          <a:xfrm>
            <a:off x="616464" y="1066666"/>
            <a:ext cx="2016224" cy="124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Data Mining</a:t>
            </a:r>
            <a:endParaRPr lang="en-AU" sz="2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AU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en-AU" sz="2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CaMML</a:t>
            </a:r>
            <a:r>
              <a:rPr lang="en-AU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,</a:t>
            </a:r>
          </a:p>
          <a:p>
            <a:pPr algn="ctr"/>
            <a:r>
              <a:rPr lang="en-AU" sz="2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Chordalysis</a:t>
            </a:r>
            <a:r>
              <a:rPr lang="en-AU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,</a:t>
            </a:r>
          </a:p>
          <a:p>
            <a:pPr algn="ctr"/>
            <a:r>
              <a:rPr lang="en-AU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Snob)</a:t>
            </a:r>
            <a:endParaRPr lang="en-AU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>
            <p:custDataLst>
              <p:tags r:id="rId4"/>
            </p:custDataLst>
          </p:nvPr>
        </p:nvSpPr>
        <p:spPr>
          <a:xfrm>
            <a:off x="-36512" y="2518008"/>
            <a:ext cx="158417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Expert Elicitation</a:t>
            </a:r>
            <a:endParaRPr lang="en-AU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>
            <p:custDataLst>
              <p:tags r:id="rId5"/>
            </p:custDataLst>
          </p:nvPr>
        </p:nvSpPr>
        <p:spPr>
          <a:xfrm>
            <a:off x="-31608" y="4063532"/>
            <a:ext cx="158417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Existing models</a:t>
            </a:r>
            <a:endParaRPr lang="en-AU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ounded Rectangle 9"/>
          <p:cNvSpPr/>
          <p:nvPr>
            <p:custDataLst>
              <p:tags r:id="rId6"/>
            </p:custDataLst>
          </p:nvPr>
        </p:nvSpPr>
        <p:spPr>
          <a:xfrm>
            <a:off x="4039948" y="2662024"/>
            <a:ext cx="158417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Evaluation</a:t>
            </a:r>
            <a:endParaRPr lang="en-AU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ounded Rectangle 10"/>
          <p:cNvSpPr/>
          <p:nvPr>
            <p:custDataLst>
              <p:tags r:id="rId7"/>
            </p:custDataLst>
          </p:nvPr>
        </p:nvSpPr>
        <p:spPr>
          <a:xfrm>
            <a:off x="4002832" y="4008448"/>
            <a:ext cx="1621292" cy="1004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Decision support tools</a:t>
            </a:r>
            <a:endParaRPr lang="en-AU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3" name="Straight Arrow Connector 12"/>
          <p:cNvCxnSpPr/>
          <p:nvPr>
            <p:custDataLst>
              <p:tags r:id="rId8"/>
            </p:custDataLst>
          </p:nvPr>
        </p:nvCxnSpPr>
        <p:spPr>
          <a:xfrm>
            <a:off x="2323704" y="2312550"/>
            <a:ext cx="627120" cy="86442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  <a:endCxn id="6" idx="1"/>
          </p:cNvCxnSpPr>
          <p:nvPr>
            <p:custDataLst>
              <p:tags r:id="rId9"/>
            </p:custDataLst>
          </p:nvPr>
        </p:nvCxnSpPr>
        <p:spPr>
          <a:xfrm>
            <a:off x="1547664" y="3058068"/>
            <a:ext cx="648072" cy="6589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3"/>
            <a:endCxn id="6" idx="1"/>
          </p:cNvCxnSpPr>
          <p:nvPr>
            <p:custDataLst>
              <p:tags r:id="rId10"/>
            </p:custDataLst>
          </p:nvPr>
        </p:nvCxnSpPr>
        <p:spPr>
          <a:xfrm flipV="1">
            <a:off x="1552568" y="3717032"/>
            <a:ext cx="643168" cy="8865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>
            <p:custDataLst>
              <p:tags r:id="rId11"/>
            </p:custDataLst>
          </p:nvPr>
        </p:nvSpPr>
        <p:spPr>
          <a:xfrm>
            <a:off x="323040" y="5493200"/>
            <a:ext cx="2627784" cy="1256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Advanced modelling</a:t>
            </a:r>
          </a:p>
          <a:p>
            <a:pPr algn="ctr"/>
            <a:r>
              <a:rPr lang="en-AU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(dynamic/time series, object oriented)</a:t>
            </a:r>
            <a:endParaRPr lang="en-AU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Straight Arrow Connector 24"/>
          <p:cNvCxnSpPr/>
          <p:nvPr>
            <p:custDataLst>
              <p:tags r:id="rId12"/>
            </p:custDataLst>
          </p:nvPr>
        </p:nvCxnSpPr>
        <p:spPr>
          <a:xfrm flipV="1">
            <a:off x="1696584" y="4257092"/>
            <a:ext cx="1254240" cy="12601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0" idx="1"/>
          </p:cNvCxnSpPr>
          <p:nvPr>
            <p:custDataLst>
              <p:tags r:id="rId13"/>
            </p:custDataLst>
          </p:nvPr>
        </p:nvCxnSpPr>
        <p:spPr>
          <a:xfrm flipV="1">
            <a:off x="3761280" y="3058068"/>
            <a:ext cx="278668" cy="15618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1" idx="1"/>
          </p:cNvCxnSpPr>
          <p:nvPr>
            <p:custDataLst>
              <p:tags r:id="rId14"/>
            </p:custDataLst>
          </p:nvPr>
        </p:nvCxnSpPr>
        <p:spPr>
          <a:xfrm>
            <a:off x="3707904" y="4215164"/>
            <a:ext cx="294928" cy="2956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 bwMode="auto">
          <a:xfrm>
            <a:off x="6145832" y="2207828"/>
            <a:ext cx="4834880" cy="70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endParaRPr lang="en-AU" kern="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5796136" y="980728"/>
            <a:ext cx="3275856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09600" indent="-609600" algn="l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990600" indent="-53340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71600" indent="-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en-AU" sz="2800" kern="0" dirty="0" smtClean="0"/>
              <a:t>Current research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kern="0" dirty="0" smtClean="0"/>
              <a:t>Scaling up to 1000s of variables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kern="0" dirty="0" smtClean="0"/>
              <a:t>Learning models with unobserved variables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kern="0" dirty="0" smtClean="0"/>
              <a:t>Combining data + expert knowledge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800" kern="0" dirty="0" smtClean="0"/>
              <a:t>Visualisation of probabilistic outputs</a:t>
            </a:r>
            <a:endParaRPr lang="en-AU" sz="2800" kern="0" dirty="0"/>
          </a:p>
        </p:txBody>
      </p:sp>
    </p:spTree>
    <p:extLst>
      <p:ext uri="{BB962C8B-B14F-4D97-AF65-F5344CB8AC3E}">
        <p14:creationId xmlns:p14="http://schemas.microsoft.com/office/powerpoint/2010/main" val="236379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504577" y="4527569"/>
            <a:ext cx="936104" cy="403859"/>
          </a:xfrm>
          <a:prstGeom prst="rect">
            <a:avLst/>
          </a:prstGeom>
          <a:solidFill>
            <a:srgbClr val="B2DF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59632" y="1484784"/>
            <a:ext cx="4752528" cy="396044"/>
          </a:xfrm>
          <a:prstGeom prst="rect">
            <a:avLst/>
          </a:prstGeom>
          <a:solidFill>
            <a:srgbClr val="A6CE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31322" y="1988840"/>
            <a:ext cx="3268669" cy="3136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031831"/>
            <a:ext cx="615702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prstClr val="black"/>
                </a:solidFill>
              </a:rPr>
              <a:t>Suppose: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sz="2800" b="1" i="1" dirty="0" smtClean="0">
                <a:solidFill>
                  <a:prstClr val="black"/>
                </a:solidFill>
              </a:rPr>
              <a:t>h</a:t>
            </a:r>
            <a:r>
              <a:rPr lang="en-AU" sz="2800" dirty="0" smtClean="0">
                <a:solidFill>
                  <a:prstClr val="black"/>
                </a:solidFill>
              </a:rPr>
              <a:t> = “the athlete is taking steroids”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sz="2800" b="1" i="1" dirty="0" smtClean="0">
                <a:solidFill>
                  <a:prstClr val="black"/>
                </a:solidFill>
              </a:rPr>
              <a:t>e</a:t>
            </a:r>
            <a:r>
              <a:rPr lang="en-AU" sz="2800" dirty="0" smtClean="0">
                <a:solidFill>
                  <a:prstClr val="black"/>
                </a:solidFill>
              </a:rPr>
              <a:t> = “test result is positive”</a:t>
            </a:r>
          </a:p>
          <a:p>
            <a:r>
              <a:rPr lang="en-AU" sz="2800" dirty="0" smtClean="0">
                <a:solidFill>
                  <a:prstClr val="black"/>
                </a:solidFill>
              </a:rPr>
              <a:t>And: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sz="2800" i="1" dirty="0" smtClean="0">
                <a:solidFill>
                  <a:prstClr val="black"/>
                </a:solidFill>
              </a:rPr>
              <a:t>P</a:t>
            </a:r>
            <a:r>
              <a:rPr lang="en-AU" sz="2800" dirty="0" smtClean="0">
                <a:solidFill>
                  <a:prstClr val="black"/>
                </a:solidFill>
              </a:rPr>
              <a:t>(</a:t>
            </a:r>
            <a:r>
              <a:rPr lang="en-AU" sz="2800" i="1" dirty="0" smtClean="0">
                <a:solidFill>
                  <a:prstClr val="black"/>
                </a:solidFill>
              </a:rPr>
              <a:t>h</a:t>
            </a:r>
            <a:r>
              <a:rPr lang="en-AU" sz="2800" dirty="0" smtClean="0">
                <a:solidFill>
                  <a:prstClr val="black"/>
                </a:solidFill>
              </a:rPr>
              <a:t>) = 0.01 (one in 100 people)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sz="2800" i="1" dirty="0" smtClean="0">
                <a:solidFill>
                  <a:prstClr val="black"/>
                </a:solidFill>
              </a:rPr>
              <a:t>P</a:t>
            </a:r>
            <a:r>
              <a:rPr lang="en-AU" sz="2800" dirty="0" smtClean="0">
                <a:solidFill>
                  <a:prstClr val="black"/>
                </a:solidFill>
              </a:rPr>
              <a:t>(</a:t>
            </a:r>
            <a:r>
              <a:rPr lang="en-AU" sz="2800" i="1" dirty="0" err="1" smtClean="0">
                <a:solidFill>
                  <a:prstClr val="black"/>
                </a:solidFill>
              </a:rPr>
              <a:t>e</a:t>
            </a:r>
            <a:r>
              <a:rPr lang="en-AU" sz="2800" dirty="0" err="1" smtClean="0">
                <a:solidFill>
                  <a:prstClr val="black"/>
                </a:solidFill>
              </a:rPr>
              <a:t>|</a:t>
            </a:r>
            <a:r>
              <a:rPr lang="en-AU" sz="2800" i="1" dirty="0" err="1" smtClean="0">
                <a:solidFill>
                  <a:prstClr val="black"/>
                </a:solidFill>
              </a:rPr>
              <a:t>h</a:t>
            </a:r>
            <a:r>
              <a:rPr lang="en-AU" sz="2800" dirty="0" smtClean="0">
                <a:solidFill>
                  <a:prstClr val="black"/>
                </a:solidFill>
              </a:rPr>
              <a:t>) = 0.8 (true positive rate)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sz="2800" i="1" dirty="0" smtClean="0">
                <a:solidFill>
                  <a:prstClr val="black"/>
                </a:solidFill>
              </a:rPr>
              <a:t>P</a:t>
            </a:r>
            <a:r>
              <a:rPr lang="en-AU" sz="2800" dirty="0" smtClean="0">
                <a:solidFill>
                  <a:prstClr val="black"/>
                </a:solidFill>
              </a:rPr>
              <a:t>(</a:t>
            </a:r>
            <a:r>
              <a:rPr lang="en-AU" sz="2800" i="1" dirty="0" err="1" smtClean="0">
                <a:solidFill>
                  <a:prstClr val="black"/>
                </a:solidFill>
              </a:rPr>
              <a:t>e</a:t>
            </a:r>
            <a:r>
              <a:rPr lang="en-AU" sz="2800" dirty="0" err="1" smtClean="0">
                <a:solidFill>
                  <a:prstClr val="black"/>
                </a:solidFill>
              </a:rPr>
              <a:t>|not</a:t>
            </a:r>
            <a:r>
              <a:rPr lang="en-AU" sz="2800" dirty="0" smtClean="0">
                <a:solidFill>
                  <a:prstClr val="black"/>
                </a:solidFill>
              </a:rPr>
              <a:t> </a:t>
            </a:r>
            <a:r>
              <a:rPr lang="en-AU" sz="2800" i="1" dirty="0" smtClean="0">
                <a:solidFill>
                  <a:prstClr val="black"/>
                </a:solidFill>
              </a:rPr>
              <a:t>h</a:t>
            </a:r>
            <a:r>
              <a:rPr lang="en-AU" sz="2800" dirty="0" smtClean="0">
                <a:solidFill>
                  <a:prstClr val="black"/>
                </a:solidFill>
              </a:rPr>
              <a:t>) = 0.1 (false positive rate)</a:t>
            </a:r>
          </a:p>
          <a:p>
            <a:endParaRPr lang="en-AU" sz="2800" dirty="0" smtClean="0">
              <a:solidFill>
                <a:prstClr val="black"/>
              </a:solidFill>
            </a:endParaRPr>
          </a:p>
          <a:p>
            <a:r>
              <a:rPr lang="en-AU" sz="2800" dirty="0" smtClean="0">
                <a:solidFill>
                  <a:prstClr val="black"/>
                </a:solidFill>
              </a:rPr>
              <a:t>What is </a:t>
            </a:r>
            <a:r>
              <a:rPr lang="en-AU" sz="2800" i="1" dirty="0" smtClean="0">
                <a:solidFill>
                  <a:prstClr val="black"/>
                </a:solidFill>
              </a:rPr>
              <a:t>P</a:t>
            </a:r>
            <a:r>
              <a:rPr lang="en-AU" sz="2800" dirty="0" smtClean="0">
                <a:solidFill>
                  <a:prstClr val="black"/>
                </a:solidFill>
              </a:rPr>
              <a:t>(</a:t>
            </a:r>
            <a:r>
              <a:rPr lang="en-AU" sz="2800" i="1" dirty="0" err="1" smtClean="0">
                <a:solidFill>
                  <a:prstClr val="black"/>
                </a:solidFill>
              </a:rPr>
              <a:t>h</a:t>
            </a:r>
            <a:r>
              <a:rPr lang="en-AU" sz="2800" dirty="0" err="1" smtClean="0">
                <a:solidFill>
                  <a:prstClr val="black"/>
                </a:solidFill>
              </a:rPr>
              <a:t>|</a:t>
            </a:r>
            <a:r>
              <a:rPr lang="en-AU" sz="2800" i="1" dirty="0" err="1" smtClean="0">
                <a:solidFill>
                  <a:prstClr val="black"/>
                </a:solidFill>
              </a:rPr>
              <a:t>e</a:t>
            </a:r>
            <a:r>
              <a:rPr lang="en-AU" sz="2800" dirty="0" smtClean="0">
                <a:solidFill>
                  <a:prstClr val="black"/>
                </a:solidFill>
              </a:rPr>
              <a:t>)?</a:t>
            </a:r>
            <a:endParaRPr lang="en-AU" sz="28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Bayes’ Theorem for Estimating Risk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20" y="5412357"/>
            <a:ext cx="8697144" cy="6809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2800" dirty="0" smtClean="0"/>
              <a:t>In general, people can’t do Bayes Theorem (well) off hand!</a:t>
            </a:r>
          </a:p>
          <a:p>
            <a:pPr marL="0" indent="0" algn="ctr">
              <a:buNone/>
            </a:pPr>
            <a:endParaRPr lang="en-AU" sz="28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96752"/>
            <a:ext cx="3059832" cy="2765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059832" y="4437112"/>
            <a:ext cx="26709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200" dirty="0">
                <a:solidFill>
                  <a:srgbClr val="FF0000"/>
                </a:solidFill>
                <a:sym typeface="Wingdings"/>
              </a:rPr>
              <a:t>≈ </a:t>
            </a:r>
            <a:r>
              <a:rPr lang="en-AU" sz="3200" dirty="0" smtClean="0">
                <a:solidFill>
                  <a:srgbClr val="FF0000"/>
                </a:solidFill>
                <a:sym typeface="Wingdings"/>
              </a:rPr>
              <a:t>0.075  (7.5%)</a:t>
            </a:r>
            <a:endParaRPr lang="en-AU" sz="3200" dirty="0">
              <a:solidFill>
                <a:prstClr val="black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5752" y="6177061"/>
            <a:ext cx="8697144" cy="680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AU" sz="2800" dirty="0" smtClean="0"/>
              <a:t>And how do we scale up to X</a:t>
            </a:r>
            <a:r>
              <a:rPr lang="en-AU" sz="2800" baseline="-25000" dirty="0" smtClean="0"/>
              <a:t>1</a:t>
            </a:r>
            <a:r>
              <a:rPr lang="en-AU" sz="2800" dirty="0" smtClean="0"/>
              <a:t>, X</a:t>
            </a:r>
            <a:r>
              <a:rPr lang="en-AU" sz="2800" baseline="-25000" dirty="0" smtClean="0"/>
              <a:t>2</a:t>
            </a:r>
            <a:r>
              <a:rPr lang="en-AU" sz="2800" dirty="0" smtClean="0"/>
              <a:t>, ….. X</a:t>
            </a:r>
            <a:r>
              <a:rPr lang="en-AU" sz="2800" baseline="-25000" dirty="0" smtClean="0"/>
              <a:t>100</a:t>
            </a:r>
            <a:r>
              <a:rPr lang="en-AU" sz="2800" dirty="0" smtClean="0"/>
              <a:t>, ….     X</a:t>
            </a:r>
            <a:r>
              <a:rPr lang="en-AU" sz="2800" baseline="-25000" dirty="0" smtClean="0"/>
              <a:t>1000</a:t>
            </a:r>
            <a:r>
              <a:rPr lang="en-AU" sz="2800" dirty="0" smtClean="0"/>
              <a:t> ??</a:t>
            </a:r>
            <a:endParaRPr lang="en-AU" sz="2800" baseline="-25000" dirty="0"/>
          </a:p>
        </p:txBody>
      </p:sp>
    </p:spTree>
    <p:extLst>
      <p:ext uri="{BB962C8B-B14F-4D97-AF65-F5344CB8AC3E}">
        <p14:creationId xmlns:p14="http://schemas.microsoft.com/office/powerpoint/2010/main" val="230299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Bayesian Networks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5"/>
            <a:ext cx="4536504" cy="4248471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Developed by graphical modeling &amp; AI communities in 1980s for probabilistic reasoning </a:t>
            </a:r>
            <a:r>
              <a:rPr lang="en-US" sz="2800" dirty="0" smtClean="0">
                <a:solidFill>
                  <a:prstClr val="black"/>
                </a:solidFill>
              </a:rPr>
              <a:t>under uncertainty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</a:rPr>
              <a:t>Many synonyms</a:t>
            </a:r>
          </a:p>
          <a:p>
            <a:pPr marL="742950" lvl="1" indent="-285750" eaLnBrk="1" fontAlgn="auto" hangingPunct="1">
              <a:spcAft>
                <a:spcPts val="0"/>
              </a:spcAft>
              <a:buFont typeface="Arial" pitchFamily="34" charset="0"/>
              <a:buChar char="–"/>
            </a:pPr>
            <a:r>
              <a:rPr lang="en-US" sz="24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Bayes nets, Bayesian belief networks, directed acyclic graphs, probabilistic networks</a:t>
            </a:r>
            <a:endParaRPr lang="en-AU" sz="24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57150" indent="0">
              <a:buNone/>
            </a:pPr>
            <a:endParaRPr lang="en-AU" sz="2800" dirty="0" smtClean="0"/>
          </a:p>
          <a:p>
            <a:pPr marL="457200" lvl="1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6099239" y="558924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/>
              <a:t>Judea Pearl </a:t>
            </a:r>
          </a:p>
          <a:p>
            <a:pPr algn="ctr"/>
            <a:r>
              <a:rPr lang="en-AU" sz="2400" dirty="0" smtClean="0"/>
              <a:t>2012 Turing Award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29219"/>
            <a:ext cx="2694438" cy="416996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78356" y="5373216"/>
            <a:ext cx="7947756" cy="1747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4255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Native Fish 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445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2800" dirty="0"/>
              <a:t>A local river with tree-lined </a:t>
            </a:r>
            <a:r>
              <a:rPr lang="en-AU" sz="2800" b="1" dirty="0"/>
              <a:t>banks</a:t>
            </a:r>
            <a:r>
              <a:rPr lang="en-AU" sz="2800" dirty="0"/>
              <a:t> is known to </a:t>
            </a:r>
            <a:r>
              <a:rPr lang="en-AU" sz="2800" dirty="0" smtClean="0"/>
              <a:t>contain </a:t>
            </a:r>
            <a:r>
              <a:rPr lang="en-AU" sz="2800" b="1" dirty="0" smtClean="0"/>
              <a:t>native </a:t>
            </a:r>
            <a:r>
              <a:rPr lang="en-AU" sz="2800" b="1" dirty="0"/>
              <a:t>fish populations</a:t>
            </a:r>
            <a:r>
              <a:rPr lang="en-AU" sz="2800" dirty="0"/>
              <a:t>, which need to be conserved. Parts </a:t>
            </a:r>
            <a:r>
              <a:rPr lang="en-AU" sz="2800" dirty="0" smtClean="0"/>
              <a:t>of the </a:t>
            </a:r>
            <a:r>
              <a:rPr lang="en-AU" sz="2800" b="1" dirty="0"/>
              <a:t>river</a:t>
            </a:r>
            <a:r>
              <a:rPr lang="en-AU" sz="2800" dirty="0"/>
              <a:t> pass through </a:t>
            </a:r>
            <a:r>
              <a:rPr lang="en-AU" sz="2800" b="1" dirty="0"/>
              <a:t>croplands</a:t>
            </a:r>
            <a:r>
              <a:rPr lang="en-AU" sz="2800" dirty="0"/>
              <a:t>, and parts are susceptible </a:t>
            </a:r>
            <a:r>
              <a:rPr lang="en-AU" sz="2800" dirty="0" smtClean="0"/>
              <a:t>to </a:t>
            </a:r>
            <a:r>
              <a:rPr lang="en-AU" sz="2800" b="1" dirty="0" smtClean="0"/>
              <a:t>drought</a:t>
            </a:r>
            <a:r>
              <a:rPr lang="en-AU" sz="2800" dirty="0" smtClean="0"/>
              <a:t> </a:t>
            </a:r>
            <a:r>
              <a:rPr lang="en-AU" sz="2800" b="1" dirty="0"/>
              <a:t>conditions</a:t>
            </a:r>
            <a:r>
              <a:rPr lang="en-AU" sz="2800" dirty="0"/>
              <a:t>. </a:t>
            </a:r>
            <a:r>
              <a:rPr lang="en-AU" sz="2800" b="1" dirty="0"/>
              <a:t>Pesticides</a:t>
            </a:r>
            <a:r>
              <a:rPr lang="en-AU" sz="2800" dirty="0"/>
              <a:t> are known to be used on </a:t>
            </a:r>
            <a:r>
              <a:rPr lang="en-AU" sz="2800" dirty="0" smtClean="0"/>
              <a:t>the crops</a:t>
            </a:r>
            <a:r>
              <a:rPr lang="en-AU" sz="2800" dirty="0"/>
              <a:t>. </a:t>
            </a:r>
            <a:r>
              <a:rPr lang="en-AU" sz="2800" b="1" dirty="0"/>
              <a:t>Rainfall</a:t>
            </a:r>
            <a:r>
              <a:rPr lang="en-AU" sz="2800" dirty="0"/>
              <a:t> helps native fish populations by </a:t>
            </a:r>
            <a:r>
              <a:rPr lang="en-AU" sz="2800" dirty="0" smtClean="0"/>
              <a:t>maintaining </a:t>
            </a:r>
            <a:r>
              <a:rPr lang="en-AU" sz="2800" b="1" dirty="0" smtClean="0"/>
              <a:t>water </a:t>
            </a:r>
            <a:r>
              <a:rPr lang="en-AU" sz="2800" b="1" dirty="0"/>
              <a:t>flow</a:t>
            </a:r>
            <a:r>
              <a:rPr lang="en-AU" sz="2800" dirty="0"/>
              <a:t>, which increases </a:t>
            </a:r>
            <a:r>
              <a:rPr lang="en-AU" sz="2800" b="1" dirty="0"/>
              <a:t>habitat suitability </a:t>
            </a:r>
            <a:r>
              <a:rPr lang="en-AU" sz="2800" dirty="0"/>
              <a:t>as well </a:t>
            </a:r>
            <a:r>
              <a:rPr lang="en-AU" sz="2800" dirty="0" smtClean="0"/>
              <a:t>as </a:t>
            </a:r>
            <a:r>
              <a:rPr lang="en-AU" sz="2800" b="1" dirty="0" smtClean="0"/>
              <a:t>connectivity</a:t>
            </a:r>
            <a:r>
              <a:rPr lang="en-AU" sz="2800" dirty="0" smtClean="0"/>
              <a:t> </a:t>
            </a:r>
            <a:r>
              <a:rPr lang="en-AU" sz="2800" dirty="0"/>
              <a:t>between different habitat areas. However rain can </a:t>
            </a:r>
            <a:r>
              <a:rPr lang="en-AU" sz="2800" dirty="0" smtClean="0"/>
              <a:t>also wash </a:t>
            </a:r>
            <a:r>
              <a:rPr lang="en-AU" sz="2800" dirty="0"/>
              <a:t>pesticides that are dangerous to fish from the croplands into </a:t>
            </a:r>
            <a:r>
              <a:rPr lang="en-AU" sz="2800" dirty="0" smtClean="0"/>
              <a:t>the river</a:t>
            </a:r>
            <a:r>
              <a:rPr lang="en-AU" sz="2800" dirty="0"/>
              <a:t>. There is concern that the </a:t>
            </a:r>
            <a:r>
              <a:rPr lang="en-AU" sz="2800" b="1" dirty="0"/>
              <a:t>trees</a:t>
            </a:r>
            <a:r>
              <a:rPr lang="en-AU" sz="2800" dirty="0"/>
              <a:t> and native fish will </a:t>
            </a:r>
            <a:r>
              <a:rPr lang="en-AU" sz="2800" dirty="0" smtClean="0"/>
              <a:t>be affected </a:t>
            </a:r>
            <a:r>
              <a:rPr lang="en-AU" sz="2800" dirty="0"/>
              <a:t>by drought conditions and crop pesticides</a:t>
            </a:r>
            <a:r>
              <a:rPr lang="en-AU" sz="2800" dirty="0" smtClean="0"/>
              <a:t>.</a:t>
            </a:r>
          </a:p>
          <a:p>
            <a:pPr marL="0" indent="0">
              <a:buNone/>
            </a:pPr>
            <a:r>
              <a:rPr lang="en-AU" sz="2000" dirty="0"/>
              <a:t>See http://</a:t>
            </a:r>
            <a:r>
              <a:rPr lang="en-AU" sz="2000" dirty="0" smtClean="0"/>
              <a:t>bayesianintelligence.com/publications/TR2010_3_NativeFish.pdf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89066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are Bayesian networks?</a:t>
            </a:r>
            <a:endParaRPr lang="en-AU" dirty="0"/>
          </a:p>
        </p:txBody>
      </p:sp>
      <p:pic>
        <p:nvPicPr>
          <p:cNvPr id="4" name="Picture 3" descr="NF_V1_L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0699" y="836711"/>
            <a:ext cx="5764827" cy="3672409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652120" y="836712"/>
            <a:ext cx="3384376" cy="6021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dirty="0" smtClean="0"/>
              <a:t>A </a:t>
            </a:r>
            <a:r>
              <a:rPr lang="en-US" sz="2800" b="1" dirty="0" smtClean="0"/>
              <a:t>graph</a:t>
            </a:r>
            <a:r>
              <a:rPr lang="en-US" sz="2800" dirty="0" smtClean="0"/>
              <a:t> in which the following holds: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A set of random variables = </a:t>
            </a:r>
            <a:r>
              <a:rPr lang="en-US" sz="2800" b="1" dirty="0" smtClean="0"/>
              <a:t>nodes</a:t>
            </a:r>
            <a:r>
              <a:rPr lang="en-US" sz="2800" dirty="0" smtClean="0"/>
              <a:t> in network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A set of directed </a:t>
            </a:r>
            <a:r>
              <a:rPr lang="en-US" sz="2800" b="1" dirty="0" smtClean="0"/>
              <a:t>arcs</a:t>
            </a:r>
            <a:r>
              <a:rPr lang="en-US" sz="2800" dirty="0" smtClean="0"/>
              <a:t> connects pairs of </a:t>
            </a:r>
            <a:r>
              <a:rPr lang="en-US" sz="2800" b="1" dirty="0" smtClean="0"/>
              <a:t>nodes</a:t>
            </a:r>
          </a:p>
          <a:p>
            <a:pPr>
              <a:buFont typeface="+mj-lt"/>
              <a:buAutoNum type="arabicPeriod"/>
            </a:pPr>
            <a:r>
              <a:rPr lang="en-US" sz="2800" dirty="0"/>
              <a:t>It is a directed acyclic graph (DAG), i.e. no directed cycles </a:t>
            </a:r>
            <a:endParaRPr lang="en-US" sz="2800" dirty="0" smtClean="0"/>
          </a:p>
          <a:p>
            <a:pPr>
              <a:buFont typeface="+mj-lt"/>
              <a:buAutoNum type="arabicPeriod"/>
            </a:pPr>
            <a:r>
              <a:rPr lang="en-US" sz="2800" dirty="0" smtClean="0"/>
              <a:t>Each </a:t>
            </a:r>
            <a:r>
              <a:rPr lang="en-US" sz="2800" b="1" dirty="0" smtClean="0"/>
              <a:t>node</a:t>
            </a:r>
            <a:r>
              <a:rPr lang="en-US" sz="2800" dirty="0" smtClean="0"/>
              <a:t> has a </a:t>
            </a:r>
            <a:r>
              <a:rPr lang="en-US" sz="2800" b="1" u="sng" dirty="0" smtClean="0"/>
              <a:t>c</a:t>
            </a:r>
            <a:r>
              <a:rPr lang="en-US" sz="2800" b="1" dirty="0" smtClean="0"/>
              <a:t>onditional </a:t>
            </a:r>
            <a:r>
              <a:rPr lang="en-US" sz="2800" b="1" u="sng" dirty="0" smtClean="0"/>
              <a:t>p</a:t>
            </a:r>
            <a:r>
              <a:rPr lang="en-US" sz="2800" b="1" dirty="0" smtClean="0"/>
              <a:t>robability </a:t>
            </a:r>
            <a:r>
              <a:rPr lang="en-US" sz="2800" b="1" u="sng" dirty="0" smtClean="0"/>
              <a:t>t</a:t>
            </a:r>
            <a:r>
              <a:rPr lang="en-US" sz="2800" b="1" dirty="0" smtClean="0"/>
              <a:t>able or </a:t>
            </a:r>
            <a:r>
              <a:rPr lang="en-US" sz="2800" b="1" u="sng" dirty="0" smtClean="0"/>
              <a:t>d</a:t>
            </a:r>
            <a:r>
              <a:rPr lang="en-US" sz="2800" b="1" dirty="0" smtClean="0"/>
              <a:t>istribution (CPT or CPD) </a:t>
            </a:r>
            <a:r>
              <a:rPr lang="en-US" sz="2800" dirty="0" smtClean="0"/>
              <a:t>that quantifies the effects the </a:t>
            </a:r>
            <a:r>
              <a:rPr lang="en-US" sz="2800" b="1" i="1" dirty="0" smtClean="0"/>
              <a:t>parent</a:t>
            </a:r>
            <a:r>
              <a:rPr lang="en-US" sz="2800" dirty="0" smtClean="0"/>
              <a:t> nodes have on the </a:t>
            </a:r>
            <a:r>
              <a:rPr lang="en-US" sz="2800" b="1" i="1" dirty="0" smtClean="0"/>
              <a:t>child</a:t>
            </a:r>
            <a:r>
              <a:rPr lang="en-US" sz="2800" dirty="0" smtClean="0"/>
              <a:t> node</a:t>
            </a:r>
          </a:p>
          <a:p>
            <a:pPr>
              <a:buFont typeface="+mj-lt"/>
              <a:buAutoNum type="arabicPeriod"/>
            </a:pP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609115"/>
            <a:ext cx="5364088" cy="198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lvl="0" indent="-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kern="0" dirty="0" smtClean="0">
                <a:solidFill>
                  <a:srgbClr val="000000"/>
                </a:solidFill>
              </a:rPr>
              <a:t>Node </a:t>
            </a:r>
            <a:r>
              <a:rPr lang="en-US" sz="2800" kern="0" dirty="0">
                <a:solidFill>
                  <a:srgbClr val="000000"/>
                </a:solidFill>
              </a:rPr>
              <a:t>= variable</a:t>
            </a:r>
          </a:p>
          <a:p>
            <a:pPr marL="609600" lvl="0" indent="-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kern="0" dirty="0">
                <a:solidFill>
                  <a:srgbClr val="000000"/>
                </a:solidFill>
              </a:rPr>
              <a:t>Arc represents </a:t>
            </a:r>
            <a:r>
              <a:rPr lang="en-US" sz="2800" kern="0" dirty="0" smtClean="0">
                <a:solidFill>
                  <a:srgbClr val="000000"/>
                </a:solidFill>
              </a:rPr>
              <a:t>dependencies</a:t>
            </a:r>
          </a:p>
          <a:p>
            <a:pPr marL="609600" indent="-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AU" sz="2800" dirty="0"/>
              <a:t>Structure represents the causal </a:t>
            </a:r>
            <a:r>
              <a:rPr lang="en-AU" sz="2800" dirty="0" smtClean="0"/>
              <a:t>process</a:t>
            </a:r>
            <a:r>
              <a:rPr lang="en-AU" sz="2800" dirty="0"/>
              <a:t> </a:t>
            </a:r>
            <a:r>
              <a:rPr lang="en-AU" sz="2800" dirty="0" smtClean="0"/>
              <a:t>(</a:t>
            </a:r>
            <a:r>
              <a:rPr lang="en-AU" sz="2800" b="1" dirty="0" smtClean="0"/>
              <a:t>qualitative</a:t>
            </a:r>
            <a:r>
              <a:rPr lang="en-AU" sz="2800" dirty="0" smtClean="0"/>
              <a:t>)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215814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2263</TotalTime>
  <Words>3582</Words>
  <Application>Microsoft Office PowerPoint</Application>
  <PresentationFormat>On-screen Show (4:3)</PresentationFormat>
  <Paragraphs>563</Paragraphs>
  <Slides>58</Slides>
  <Notes>33</Notes>
  <HiddenSlides>1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2" baseType="lpstr">
      <vt:lpstr>Office Theme</vt:lpstr>
      <vt:lpstr>1_Office Theme</vt:lpstr>
      <vt:lpstr>Default Design</vt:lpstr>
      <vt:lpstr>Bitmap Image</vt:lpstr>
      <vt:lpstr>Bayesian decision networks for risk assessment and decision support or How to combine data, evidence, opinion and guesstimates to make decisions</vt:lpstr>
      <vt:lpstr>PowerPoint Presentation</vt:lpstr>
      <vt:lpstr>The reasoning process</vt:lpstr>
      <vt:lpstr>The reasoning process</vt:lpstr>
      <vt:lpstr>The Bayesian approach</vt:lpstr>
      <vt:lpstr>Bayes’ Theorem for Estimating Risk</vt:lpstr>
      <vt:lpstr>Bayesian Networks</vt:lpstr>
      <vt:lpstr>Native Fish Example</vt:lpstr>
      <vt:lpstr>What are Bayesian networks?</vt:lpstr>
      <vt:lpstr>BN parameters (quantative aspect)</vt:lpstr>
      <vt:lpstr>What next?</vt:lpstr>
      <vt:lpstr>Reasoning with Bayesian networks</vt:lpstr>
      <vt:lpstr>PowerPoint Presentation</vt:lpstr>
      <vt:lpstr>Before you know anything (no evidence) </vt:lpstr>
      <vt:lpstr>Predictive reasoning (cause to effect): Case 1 “What if?”</vt:lpstr>
      <vt:lpstr>Predictive reasoning (cause to effect): Case 2</vt:lpstr>
      <vt:lpstr>Predictive reasoning (cause to effect): Case 3</vt:lpstr>
      <vt:lpstr>Diagnosis (effect to cause)</vt:lpstr>
      <vt:lpstr>Prediction – “what if”</vt:lpstr>
      <vt:lpstr>What next?</vt:lpstr>
      <vt:lpstr>Risk Assessment – the decision-theoretic view</vt:lpstr>
      <vt:lpstr>Decision network = BN + decisions + utilities</vt:lpstr>
      <vt:lpstr>Our methodology</vt:lpstr>
      <vt:lpstr>Advantage of BNs?</vt:lpstr>
      <vt:lpstr>Challenges for BNs?</vt:lpstr>
      <vt:lpstr>Real-world applications of BN technology</vt:lpstr>
      <vt:lpstr>Example: Biosecurity Risk Assessment</vt:lpstr>
      <vt:lpstr>Biosecurity  (Import Risk Assessment) </vt:lpstr>
      <vt:lpstr>Simple BN model of NZ apples Import Risk Assessment (IRA):  Example of ‘what-if’ reasoning</vt:lpstr>
      <vt:lpstr>Model of causal process</vt:lpstr>
      <vt:lpstr>NZ Apples BN (AgenaRisk version) Explicit handling of quantities (of product) </vt:lpstr>
      <vt:lpstr>CARPA: example BN (Drosophila suzukii, EPPO 2010)</vt:lpstr>
      <vt:lpstr>Control Point BNs (CP-BNs) (Mengersen et al, 2012)</vt:lpstr>
      <vt:lpstr>PowerPoint Presentation</vt:lpstr>
      <vt:lpstr>BNs for Risk assessment for Log Exports in NZ</vt:lpstr>
      <vt:lpstr>North Australia Biosecurity (NAB) BN and Support Tool </vt:lpstr>
      <vt:lpstr>NAB: Infection Point</vt:lpstr>
      <vt:lpstr>Examples: Environmental Management</vt:lpstr>
      <vt:lpstr>PowerPoint Presentation</vt:lpstr>
      <vt:lpstr>Object-oriented BNs</vt:lpstr>
      <vt:lpstr>Object-oriented BNs</vt:lpstr>
      <vt:lpstr>Dynamic Bayesian networks (DBN)</vt:lpstr>
      <vt:lpstr>Case Study: Modelling Willows  (in St. John’s River Basin, Florida)</vt:lpstr>
      <vt:lpstr>DBN Example: Modelling Willows  (in St. John’s River Basin, Florida)</vt:lpstr>
      <vt:lpstr>PowerPoint Presentation</vt:lpstr>
      <vt:lpstr>PowerPoint Presentation</vt:lpstr>
      <vt:lpstr>PowerPoint Presentation</vt:lpstr>
      <vt:lpstr>Application of BNs for complex environmental management: Western Grasslands Reserves (DSE Project 2012-2013)</vt:lpstr>
      <vt:lpstr>NERP Tropical Ecosystems project 9.4: Conservation Planning for a Changing Coastal Zone</vt:lpstr>
      <vt:lpstr>Example: Bushfire management</vt:lpstr>
      <vt:lpstr>Modelling bushfire prevention &amp; suppression: Dynamic BN</vt:lpstr>
      <vt:lpstr>House Risk Assessment Tool which uses a back-end BN reasoning engine: Importance of the interface</vt:lpstr>
      <vt:lpstr>BNs for modelling $ consequences of bushfires and costs of fire management treatments:  focus on economic aspects (not environmental)</vt:lpstr>
      <vt:lpstr>Medical Risk Assessment: Coronary Heart Disease Clinical decision support tool showing impact of behaviour modification</vt:lpstr>
      <vt:lpstr>Power industry asset risk management (Western Power 2012-2013)</vt:lpstr>
      <vt:lpstr>Bayesian networks for fog forecasting (Collaboration with Aus. Bur. of Meteorology) Incremental development, build relationship over 10 years</vt:lpstr>
      <vt:lpstr>Connections to food security?</vt:lpstr>
      <vt:lpstr>Bayesian techniques at Monash</vt:lpstr>
    </vt:vector>
  </TitlesOfParts>
  <Company>Monash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 Nicholson</dc:creator>
  <cp:lastModifiedBy>Ann Nicholson</cp:lastModifiedBy>
  <cp:revision>325</cp:revision>
  <dcterms:created xsi:type="dcterms:W3CDTF">2014-07-02T04:26:45Z</dcterms:created>
  <dcterms:modified xsi:type="dcterms:W3CDTF">2015-04-17T11:57:24Z</dcterms:modified>
</cp:coreProperties>
</file>