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24.xml" ContentType="application/vnd.openxmlformats-officedocument.presentationml.notesSlide+xml"/>
  <Override PartName="/ppt/charts/chart5.xml" ContentType="application/vnd.openxmlformats-officedocument.drawingml.chart+xml"/>
  <Override PartName="/ppt/notesSlides/notesSlide25.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2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27.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notesSlides/notesSlide28.xml" ContentType="application/vnd.openxmlformats-officedocument.presentationml.notesSlide+xml"/>
  <Override PartName="/ppt/charts/chart14.xml" ContentType="application/vnd.openxmlformats-officedocument.drawingml.chart+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84" r:id="rId3"/>
    <p:sldId id="272" r:id="rId4"/>
    <p:sldId id="285" r:id="rId5"/>
    <p:sldId id="274" r:id="rId6"/>
    <p:sldId id="288" r:id="rId7"/>
    <p:sldId id="279" r:id="rId8"/>
    <p:sldId id="278" r:id="rId9"/>
    <p:sldId id="280" r:id="rId10"/>
    <p:sldId id="276" r:id="rId11"/>
    <p:sldId id="273" r:id="rId12"/>
    <p:sldId id="275" r:id="rId13"/>
    <p:sldId id="260" r:id="rId14"/>
    <p:sldId id="261" r:id="rId15"/>
    <p:sldId id="283" r:id="rId16"/>
    <p:sldId id="262"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289" r:id="rId37"/>
    <p:sldId id="309" r:id="rId38"/>
    <p:sldId id="310" r:id="rId39"/>
  </p:sldIdLst>
  <p:sldSz cx="9144000" cy="6858000" type="screen4x3"/>
  <p:notesSz cx="6669088" cy="9753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CCFF99"/>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5378" autoAdjust="0"/>
  </p:normalViewPr>
  <p:slideViewPr>
    <p:cSldViewPr>
      <p:cViewPr>
        <p:scale>
          <a:sx n="80" d="100"/>
          <a:sy n="80" d="100"/>
        </p:scale>
        <p:origin x="-582" y="360"/>
      </p:cViewPr>
      <p:guideLst>
        <p:guide orient="horz" pos="2160"/>
        <p:guide pos="2880"/>
      </p:guideLst>
    </p:cSldViewPr>
  </p:slideViewPr>
  <p:notesTextViewPr>
    <p:cViewPr>
      <p:scale>
        <a:sx n="1" d="1"/>
        <a:sy n="1" d="1"/>
      </p:scale>
      <p:origin x="0" y="0"/>
    </p:cViewPr>
  </p:notesTextViewPr>
  <p:sorterViewPr>
    <p:cViewPr>
      <p:scale>
        <a:sx n="110" d="100"/>
        <a:sy n="110" d="100"/>
      </p:scale>
      <p:origin x="0" y="62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4.xml.rels><?xml version="1.0" encoding="UTF-8" standalone="yes"?>
<Relationships xmlns="http://schemas.openxmlformats.org/package/2006/relationships"><Relationship Id="rId1" Type="http://schemas.openxmlformats.org/officeDocument/2006/relationships/oleObject" Target="file:///C:\Users\dgar\Desktop\NCMP%20Relationship%20between%20Obesity%20and%20Deprivation.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oleObject" Target="file:///\\wcc-corp.ad\BuData\SICM\05%20Workstreams\Observatory\15%20Enquiries\Communities\Foodbank%20stats.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9067633906872752E-2"/>
          <c:y val="3.0840332458442695E-2"/>
          <c:w val="0.74514994653446098"/>
          <c:h val="0.73965201224846899"/>
        </c:manualLayout>
      </c:layout>
      <c:barChart>
        <c:barDir val="col"/>
        <c:grouping val="percentStacked"/>
        <c:varyColors val="0"/>
        <c:ser>
          <c:idx val="0"/>
          <c:order val="0"/>
          <c:tx>
            <c:strRef>
              <c:f>Sheet1!$B$1</c:f>
              <c:strCache>
                <c:ptCount val="1"/>
                <c:pt idx="0">
                  <c:v>FSM claimants</c:v>
                </c:pt>
              </c:strCache>
            </c:strRef>
          </c:tx>
          <c:spPr>
            <a:solidFill>
              <a:srgbClr val="7030A0"/>
            </a:solidFill>
          </c:spPr>
          <c:invertIfNegative val="0"/>
          <c:dLbls>
            <c:numFmt formatCode="General" sourceLinked="0"/>
            <c:spPr>
              <a:noFill/>
            </c:spPr>
            <c:txPr>
              <a:bodyPr/>
              <a:lstStyle/>
              <a:p>
                <a:pPr>
                  <a:defRPr sz="1000" b="1">
                    <a:latin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dLbls>
          <c:cat>
            <c:strRef>
              <c:f>Sheet1!$A$2:$A$7</c:f>
              <c:strCache>
                <c:ptCount val="6"/>
                <c:pt idx="0">
                  <c:v>North Warwickshire</c:v>
                </c:pt>
                <c:pt idx="1">
                  <c:v>Nuneaton and Bedworth</c:v>
                </c:pt>
                <c:pt idx="2">
                  <c:v>Rugby</c:v>
                </c:pt>
                <c:pt idx="3">
                  <c:v>Stratford-on-Avon</c:v>
                </c:pt>
                <c:pt idx="4">
                  <c:v>Warwick</c:v>
                </c:pt>
                <c:pt idx="5">
                  <c:v>Warwickshire</c:v>
                </c:pt>
              </c:strCache>
            </c:strRef>
          </c:cat>
          <c:val>
            <c:numRef>
              <c:f>Sheet1!$B$2:$B$7</c:f>
              <c:numCache>
                <c:formatCode>General</c:formatCode>
                <c:ptCount val="6"/>
                <c:pt idx="0">
                  <c:v>797</c:v>
                </c:pt>
                <c:pt idx="1">
                  <c:v>2624</c:v>
                </c:pt>
                <c:pt idx="2">
                  <c:v>1338</c:v>
                </c:pt>
                <c:pt idx="3">
                  <c:v>940</c:v>
                </c:pt>
                <c:pt idx="4">
                  <c:v>1336</c:v>
                </c:pt>
                <c:pt idx="5">
                  <c:v>7035</c:v>
                </c:pt>
              </c:numCache>
            </c:numRef>
          </c:val>
        </c:ser>
        <c:ser>
          <c:idx val="1"/>
          <c:order val="1"/>
          <c:tx>
            <c:strRef>
              <c:f>Sheet1!$C$1</c:f>
              <c:strCache>
                <c:ptCount val="1"/>
                <c:pt idx="0">
                  <c:v>Number of pupils in Reception to Year 11 attending State funded schools</c:v>
                </c:pt>
              </c:strCache>
            </c:strRef>
          </c:tx>
          <c:spPr>
            <a:solidFill>
              <a:schemeClr val="bg2">
                <a:lumMod val="75000"/>
              </a:schemeClr>
            </a:solidFill>
          </c:spPr>
          <c:invertIfNegative val="0"/>
          <c:dLbls>
            <c:txPr>
              <a:bodyPr/>
              <a:lstStyle/>
              <a:p>
                <a:pPr>
                  <a:defRPr sz="1000" b="1">
                    <a:latin typeface="Calibri" panose="020F0502020204030204" pitchFamily="34" charset="0"/>
                    <a:cs typeface="Calibri" panose="020F0502020204030204" pitchFamily="34" charset="0"/>
                  </a:defRPr>
                </a:pPr>
                <a:endParaRPr lang="en-US"/>
              </a:p>
            </c:txPr>
            <c:dLblPos val="inEnd"/>
            <c:showLegendKey val="0"/>
            <c:showVal val="1"/>
            <c:showCatName val="0"/>
            <c:showSerName val="0"/>
            <c:showPercent val="0"/>
            <c:showBubbleSize val="0"/>
            <c:showLeaderLines val="0"/>
          </c:dLbls>
          <c:cat>
            <c:strRef>
              <c:f>Sheet1!$A$2:$A$7</c:f>
              <c:strCache>
                <c:ptCount val="6"/>
                <c:pt idx="0">
                  <c:v>North Warwickshire</c:v>
                </c:pt>
                <c:pt idx="1">
                  <c:v>Nuneaton and Bedworth</c:v>
                </c:pt>
                <c:pt idx="2">
                  <c:v>Rugby</c:v>
                </c:pt>
                <c:pt idx="3">
                  <c:v>Stratford-on-Avon</c:v>
                </c:pt>
                <c:pt idx="4">
                  <c:v>Warwick</c:v>
                </c:pt>
                <c:pt idx="5">
                  <c:v>Warwickshire</c:v>
                </c:pt>
              </c:strCache>
            </c:strRef>
          </c:cat>
          <c:val>
            <c:numRef>
              <c:f>Sheet1!$C$2:$C$7</c:f>
              <c:numCache>
                <c:formatCode>General</c:formatCode>
                <c:ptCount val="6"/>
                <c:pt idx="0">
                  <c:v>7037</c:v>
                </c:pt>
                <c:pt idx="1">
                  <c:v>16426</c:v>
                </c:pt>
                <c:pt idx="2">
                  <c:v>13094</c:v>
                </c:pt>
                <c:pt idx="3">
                  <c:v>13595</c:v>
                </c:pt>
                <c:pt idx="4">
                  <c:v>15163</c:v>
                </c:pt>
                <c:pt idx="5">
                  <c:v>65316</c:v>
                </c:pt>
              </c:numCache>
            </c:numRef>
          </c:val>
        </c:ser>
        <c:dLbls>
          <c:showLegendKey val="0"/>
          <c:showVal val="0"/>
          <c:showCatName val="0"/>
          <c:showSerName val="0"/>
          <c:showPercent val="0"/>
          <c:showBubbleSize val="0"/>
        </c:dLbls>
        <c:gapWidth val="150"/>
        <c:overlap val="100"/>
        <c:axId val="180686208"/>
        <c:axId val="180692096"/>
      </c:barChart>
      <c:catAx>
        <c:axId val="180686208"/>
        <c:scaling>
          <c:orientation val="minMax"/>
        </c:scaling>
        <c:delete val="0"/>
        <c:axPos val="b"/>
        <c:majorTickMark val="out"/>
        <c:minorTickMark val="none"/>
        <c:tickLblPos val="nextTo"/>
        <c:txPr>
          <a:bodyPr/>
          <a:lstStyle/>
          <a:p>
            <a:pPr>
              <a:defRPr sz="1000" b="0">
                <a:latin typeface="Calibri" panose="020F0502020204030204" pitchFamily="34" charset="0"/>
                <a:cs typeface="Calibri" panose="020F0502020204030204" pitchFamily="34" charset="0"/>
              </a:defRPr>
            </a:pPr>
            <a:endParaRPr lang="en-US"/>
          </a:p>
        </c:txPr>
        <c:crossAx val="180692096"/>
        <c:crosses val="autoZero"/>
        <c:auto val="1"/>
        <c:lblAlgn val="ctr"/>
        <c:lblOffset val="100"/>
        <c:noMultiLvlLbl val="0"/>
      </c:catAx>
      <c:valAx>
        <c:axId val="180692096"/>
        <c:scaling>
          <c:orientation val="minMax"/>
          <c:max val="1"/>
          <c:min val="0"/>
        </c:scaling>
        <c:delete val="0"/>
        <c:axPos val="l"/>
        <c:majorGridlines/>
        <c:numFmt formatCode="0%" sourceLinked="1"/>
        <c:majorTickMark val="out"/>
        <c:minorTickMark val="none"/>
        <c:tickLblPos val="nextTo"/>
        <c:txPr>
          <a:bodyPr/>
          <a:lstStyle/>
          <a:p>
            <a:pPr>
              <a:defRPr sz="1000" b="1">
                <a:latin typeface="Calibri" panose="020F0502020204030204" pitchFamily="34" charset="0"/>
                <a:cs typeface="Calibri" panose="020F0502020204030204" pitchFamily="34" charset="0"/>
              </a:defRPr>
            </a:pPr>
            <a:endParaRPr lang="en-US"/>
          </a:p>
        </c:txPr>
        <c:crossAx val="180686208"/>
        <c:crosses val="autoZero"/>
        <c:crossBetween val="between"/>
        <c:majorUnit val="0.1"/>
      </c:valAx>
    </c:plotArea>
    <c:legend>
      <c:legendPos val="r"/>
      <c:layout>
        <c:manualLayout>
          <c:xMode val="edge"/>
          <c:yMode val="edge"/>
          <c:x val="0.81347683970059281"/>
          <c:y val="0.14234186351706038"/>
          <c:w val="0.17726390104014775"/>
          <c:h val="0.61253849518810144"/>
        </c:manualLayout>
      </c:layout>
      <c:overlay val="0"/>
      <c:txPr>
        <a:bodyPr/>
        <a:lstStyle/>
        <a:p>
          <a:pPr>
            <a:defRPr sz="1400">
              <a:latin typeface="Calibri" panose="020F0502020204030204" pitchFamily="34" charset="0"/>
              <a:cs typeface="Calibri" panose="020F0502020204030204"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a:t>Reason for crisis</a:t>
            </a:r>
          </a:p>
        </c:rich>
      </c:tx>
      <c:layout>
        <c:manualLayout>
          <c:xMode val="edge"/>
          <c:yMode val="edge"/>
          <c:x val="0.71409415351920724"/>
          <c:y val="2.0965992994276723E-2"/>
        </c:manualLayout>
      </c:layout>
      <c:overlay val="0"/>
    </c:title>
    <c:autoTitleDeleted val="0"/>
    <c:plotArea>
      <c:layout/>
      <c:pieChart>
        <c:varyColors val="1"/>
        <c:dLbls>
          <c:showLegendKey val="0"/>
          <c:showVal val="0"/>
          <c:showCatName val="0"/>
          <c:showSerName val="0"/>
          <c:showPercent val="0"/>
          <c:showBubbleSize val="0"/>
          <c:showLeaderLines val="1"/>
        </c:dLbls>
        <c:firstSliceAng val="0"/>
      </c:pieChart>
    </c:plotArea>
    <c:legend>
      <c:legendPos val="r"/>
      <c:layout>
        <c:manualLayout>
          <c:xMode val="edge"/>
          <c:yMode val="edge"/>
          <c:x val="0.76484962817147861"/>
          <c:y val="0.15091863517060367"/>
          <c:w val="0.22126148293963255"/>
          <c:h val="0.78933352080989871"/>
        </c:manualLayout>
      </c:layout>
      <c:overlay val="0"/>
    </c:legend>
    <c:plotVisOnly val="1"/>
    <c:dispBlanksAs val="gap"/>
    <c:showDLblsOverMax val="0"/>
  </c:chart>
  <c:spPr>
    <a:ln>
      <a:no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Living in Warwickshire Survey</c:v>
                </c:pt>
              </c:strCache>
            </c:strRef>
          </c:tx>
          <c:invertIfNegative val="0"/>
          <c:dLbls>
            <c:txPr>
              <a:bodyPr/>
              <a:lstStyle/>
              <a:p>
                <a:pPr>
                  <a:defRPr sz="900" b="1">
                    <a:latin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dLbls>
          <c:cat>
            <c:strRef>
              <c:f>Sheet1!$A$2:$A$5</c:f>
              <c:strCache>
                <c:ptCount val="4"/>
                <c:pt idx="0">
                  <c:v>Underweight</c:v>
                </c:pt>
                <c:pt idx="1">
                  <c:v>Healthy Weight</c:v>
                </c:pt>
                <c:pt idx="2">
                  <c:v>Overweight</c:v>
                </c:pt>
                <c:pt idx="3">
                  <c:v>Obese</c:v>
                </c:pt>
              </c:strCache>
            </c:strRef>
          </c:cat>
          <c:val>
            <c:numRef>
              <c:f>Sheet1!$B$2:$B$5</c:f>
              <c:numCache>
                <c:formatCode>0%</c:formatCode>
                <c:ptCount val="4"/>
                <c:pt idx="0">
                  <c:v>0.03</c:v>
                </c:pt>
                <c:pt idx="1">
                  <c:v>0.47</c:v>
                </c:pt>
                <c:pt idx="2">
                  <c:v>0.44</c:v>
                </c:pt>
                <c:pt idx="3">
                  <c:v>0.06</c:v>
                </c:pt>
              </c:numCache>
            </c:numRef>
          </c:val>
        </c:ser>
        <c:ser>
          <c:idx val="1"/>
          <c:order val="1"/>
          <c:tx>
            <c:strRef>
              <c:f>Sheet1!$C$1</c:f>
              <c:strCache>
                <c:ptCount val="1"/>
                <c:pt idx="0">
                  <c:v>Sport England Active People Survey </c:v>
                </c:pt>
              </c:strCache>
            </c:strRef>
          </c:tx>
          <c:invertIfNegative val="0"/>
          <c:dLbls>
            <c:dLbl>
              <c:idx val="0"/>
              <c:layout>
                <c:manualLayout>
                  <c:x val="0"/>
                  <c:y val="-1.7509062433364461E-2"/>
                </c:manualLayout>
              </c:layout>
              <c:showLegendKey val="0"/>
              <c:showVal val="1"/>
              <c:showCatName val="0"/>
              <c:showSerName val="0"/>
              <c:showPercent val="0"/>
              <c:showBubbleSize val="0"/>
            </c:dLbl>
            <c:txPr>
              <a:bodyPr/>
              <a:lstStyle/>
              <a:p>
                <a:pPr>
                  <a:defRPr sz="900" b="1">
                    <a:latin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dLbls>
          <c:cat>
            <c:strRef>
              <c:f>Sheet1!$A$2:$A$5</c:f>
              <c:strCache>
                <c:ptCount val="4"/>
                <c:pt idx="0">
                  <c:v>Underweight</c:v>
                </c:pt>
                <c:pt idx="1">
                  <c:v>Healthy Weight</c:v>
                </c:pt>
                <c:pt idx="2">
                  <c:v>Overweight</c:v>
                </c:pt>
                <c:pt idx="3">
                  <c:v>Obese</c:v>
                </c:pt>
              </c:strCache>
            </c:strRef>
          </c:cat>
          <c:val>
            <c:numRef>
              <c:f>Sheet1!$C$2:$C$5</c:f>
              <c:numCache>
                <c:formatCode>0.00%</c:formatCode>
                <c:ptCount val="4"/>
                <c:pt idx="0">
                  <c:v>7.0000000000000001E-3</c:v>
                </c:pt>
                <c:pt idx="1">
                  <c:v>0.34499999999999997</c:v>
                </c:pt>
                <c:pt idx="2">
                  <c:v>0.43</c:v>
                </c:pt>
                <c:pt idx="3">
                  <c:v>0.21</c:v>
                </c:pt>
              </c:numCache>
            </c:numRef>
          </c:val>
        </c:ser>
        <c:dLbls>
          <c:showLegendKey val="0"/>
          <c:showVal val="0"/>
          <c:showCatName val="0"/>
          <c:showSerName val="0"/>
          <c:showPercent val="0"/>
          <c:showBubbleSize val="0"/>
        </c:dLbls>
        <c:gapWidth val="150"/>
        <c:overlap val="100"/>
        <c:axId val="69779840"/>
        <c:axId val="69781376"/>
      </c:barChart>
      <c:catAx>
        <c:axId val="69779840"/>
        <c:scaling>
          <c:orientation val="minMax"/>
        </c:scaling>
        <c:delete val="0"/>
        <c:axPos val="b"/>
        <c:majorTickMark val="out"/>
        <c:minorTickMark val="none"/>
        <c:tickLblPos val="nextTo"/>
        <c:txPr>
          <a:bodyPr/>
          <a:lstStyle/>
          <a:p>
            <a:pPr>
              <a:defRPr sz="1200">
                <a:latin typeface="Calibri" panose="020F0502020204030204" pitchFamily="34" charset="0"/>
                <a:cs typeface="Calibri" panose="020F0502020204030204" pitchFamily="34" charset="0"/>
              </a:defRPr>
            </a:pPr>
            <a:endParaRPr lang="en-US"/>
          </a:p>
        </c:txPr>
        <c:crossAx val="69781376"/>
        <c:crosses val="autoZero"/>
        <c:auto val="1"/>
        <c:lblAlgn val="ctr"/>
        <c:lblOffset val="100"/>
        <c:noMultiLvlLbl val="0"/>
      </c:catAx>
      <c:valAx>
        <c:axId val="69781376"/>
        <c:scaling>
          <c:orientation val="minMax"/>
        </c:scaling>
        <c:delete val="0"/>
        <c:axPos val="l"/>
        <c:majorGridlines/>
        <c:numFmt formatCode="0%" sourceLinked="1"/>
        <c:majorTickMark val="out"/>
        <c:minorTickMark val="none"/>
        <c:tickLblPos val="nextTo"/>
        <c:txPr>
          <a:bodyPr/>
          <a:lstStyle/>
          <a:p>
            <a:pPr>
              <a:defRPr sz="1200">
                <a:latin typeface="Calibri" panose="020F0502020204030204" pitchFamily="34" charset="0"/>
                <a:cs typeface="Calibri" panose="020F0502020204030204" pitchFamily="34" charset="0"/>
              </a:defRPr>
            </a:pPr>
            <a:endParaRPr lang="en-US"/>
          </a:p>
        </c:txPr>
        <c:crossAx val="69779840"/>
        <c:crosses val="autoZero"/>
        <c:crossBetween val="between"/>
      </c:valAx>
    </c:plotArea>
    <c:legend>
      <c:legendPos val="r"/>
      <c:layout/>
      <c:overlay val="0"/>
      <c:txPr>
        <a:bodyPr/>
        <a:lstStyle/>
        <a:p>
          <a:pPr>
            <a:defRPr sz="1200">
              <a:latin typeface="Calibri" panose="020F0502020204030204" pitchFamily="34" charset="0"/>
              <a:cs typeface="Calibri" panose="020F0502020204030204"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793935774812901E-2"/>
          <c:y val="2.5767126793334632E-2"/>
          <c:w val="0.73922956973034737"/>
          <c:h val="0.58703113703786802"/>
        </c:manualLayout>
      </c:layout>
      <c:barChart>
        <c:barDir val="col"/>
        <c:grouping val="clustered"/>
        <c:varyColors val="0"/>
        <c:ser>
          <c:idx val="0"/>
          <c:order val="0"/>
          <c:tx>
            <c:v>Warwickshire</c:v>
          </c:tx>
          <c:spPr>
            <a:solidFill>
              <a:srgbClr val="92D050"/>
            </a:solidFill>
          </c:spPr>
          <c:invertIfNegative val="0"/>
          <c:dLbls>
            <c:dLbl>
              <c:idx val="1"/>
              <c:spPr/>
              <c:txPr>
                <a:bodyPr/>
                <a:lstStyle/>
                <a:p>
                  <a:pPr>
                    <a:defRPr sz="800" b="1">
                      <a:latin typeface="Calibri" panose="020F0502020204030204" pitchFamily="34" charset="0"/>
                      <a:cs typeface="Calibri" panose="020F0502020204030204" pitchFamily="34" charset="0"/>
                    </a:defRPr>
                  </a:pPr>
                  <a:endParaRPr lang="en-US"/>
                </a:p>
              </c:txPr>
              <c:dLblPos val="inEnd"/>
              <c:showLegendKey val="0"/>
              <c:showVal val="1"/>
              <c:showCatName val="0"/>
              <c:showSerName val="0"/>
              <c:showPercent val="0"/>
              <c:showBubbleSize val="0"/>
            </c:dLbl>
            <c:txPr>
              <a:bodyPr/>
              <a:lstStyle/>
              <a:p>
                <a:pPr>
                  <a:defRPr sz="800" b="1"/>
                </a:pPr>
                <a:endParaRPr lang="en-US"/>
              </a:p>
            </c:txPr>
            <c:dLblPos val="inEnd"/>
            <c:showLegendKey val="0"/>
            <c:showVal val="1"/>
            <c:showCatName val="0"/>
            <c:showSerName val="0"/>
            <c:showPercent val="0"/>
            <c:showBubbleSize val="0"/>
            <c:showLeaderLines val="0"/>
          </c:dLbls>
          <c:cat>
            <c:strRef>
              <c:f>Sheet1!$A$1:$D$1</c:f>
              <c:strCache>
                <c:ptCount val="4"/>
                <c:pt idx="0">
                  <c:v>Reception: Prevelence of underweight</c:v>
                </c:pt>
                <c:pt idx="1">
                  <c:v>Reception: Prevalence of healthy weight</c:v>
                </c:pt>
                <c:pt idx="2">
                  <c:v>Reception: Prevalence of overweight (including obese)</c:v>
                </c:pt>
                <c:pt idx="3">
                  <c:v>Reception : Prevalence of obesity</c:v>
                </c:pt>
              </c:strCache>
            </c:strRef>
          </c:cat>
          <c:val>
            <c:numRef>
              <c:f>Sheet1!$A$2:$D$2</c:f>
              <c:numCache>
                <c:formatCode>0.00%</c:formatCode>
                <c:ptCount val="4"/>
                <c:pt idx="0">
                  <c:v>7.4000000000000003E-3</c:v>
                </c:pt>
                <c:pt idx="1">
                  <c:v>0.78600000000000003</c:v>
                </c:pt>
                <c:pt idx="2">
                  <c:v>0.20599999999999999</c:v>
                </c:pt>
                <c:pt idx="3">
                  <c:v>8.2000000000000003E-2</c:v>
                </c:pt>
              </c:numCache>
            </c:numRef>
          </c:val>
        </c:ser>
        <c:ser>
          <c:idx val="1"/>
          <c:order val="1"/>
          <c:tx>
            <c:v>England</c:v>
          </c:tx>
          <c:spPr>
            <a:solidFill>
              <a:srgbClr val="00B0F0"/>
            </a:solidFill>
          </c:spPr>
          <c:invertIfNegative val="0"/>
          <c:dLbls>
            <c:dLbl>
              <c:idx val="0"/>
              <c:layout>
                <c:manualLayout>
                  <c:x val="0"/>
                  <c:y val="-2.3916289221380484E-2"/>
                </c:manualLayout>
              </c:layout>
              <c:dLblPos val="outEnd"/>
              <c:showLegendKey val="0"/>
              <c:showVal val="1"/>
              <c:showCatName val="0"/>
              <c:showSerName val="0"/>
              <c:showPercent val="0"/>
              <c:showBubbleSize val="0"/>
            </c:dLbl>
            <c:txPr>
              <a:bodyPr/>
              <a:lstStyle/>
              <a:p>
                <a:pPr>
                  <a:defRPr sz="800" b="1">
                    <a:latin typeface="Calibri" panose="020F0502020204030204" pitchFamily="34" charset="0"/>
                    <a:cs typeface="Calibri" panose="020F0502020204030204" pitchFamily="34" charset="0"/>
                  </a:defRPr>
                </a:pPr>
                <a:endParaRPr lang="en-US"/>
              </a:p>
            </c:txPr>
            <c:dLblPos val="outEnd"/>
            <c:showLegendKey val="0"/>
            <c:showVal val="1"/>
            <c:showCatName val="0"/>
            <c:showSerName val="0"/>
            <c:showPercent val="0"/>
            <c:showBubbleSize val="0"/>
            <c:showLeaderLines val="0"/>
          </c:dLbls>
          <c:cat>
            <c:strRef>
              <c:f>Sheet1!$A$1:$D$1</c:f>
              <c:strCache>
                <c:ptCount val="4"/>
                <c:pt idx="0">
                  <c:v>Reception: Prevelence of underweight</c:v>
                </c:pt>
                <c:pt idx="1">
                  <c:v>Reception: Prevalence of healthy weight</c:v>
                </c:pt>
                <c:pt idx="2">
                  <c:v>Reception: Prevalence of overweight (including obese)</c:v>
                </c:pt>
                <c:pt idx="3">
                  <c:v>Reception : Prevalence of obesity</c:v>
                </c:pt>
              </c:strCache>
            </c:strRef>
          </c:cat>
          <c:val>
            <c:numRef>
              <c:f>Sheet1!$A$3:$D$3</c:f>
              <c:numCache>
                <c:formatCode>0.00%</c:formatCode>
                <c:ptCount val="4"/>
                <c:pt idx="0">
                  <c:v>9.4999999999999998E-3</c:v>
                </c:pt>
                <c:pt idx="1">
                  <c:v>0.76500000000000001</c:v>
                </c:pt>
                <c:pt idx="2">
                  <c:v>0.22500000000000001</c:v>
                </c:pt>
                <c:pt idx="3">
                  <c:v>9.5000000000000001E-2</c:v>
                </c:pt>
              </c:numCache>
            </c:numRef>
          </c:val>
        </c:ser>
        <c:dLbls>
          <c:showLegendKey val="0"/>
          <c:showVal val="0"/>
          <c:showCatName val="0"/>
          <c:showSerName val="0"/>
          <c:showPercent val="0"/>
          <c:showBubbleSize val="0"/>
        </c:dLbls>
        <c:gapWidth val="150"/>
        <c:axId val="69883008"/>
        <c:axId val="69884544"/>
      </c:barChart>
      <c:catAx>
        <c:axId val="69883008"/>
        <c:scaling>
          <c:orientation val="minMax"/>
        </c:scaling>
        <c:delete val="0"/>
        <c:axPos val="b"/>
        <c:majorTickMark val="out"/>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69884544"/>
        <c:crosses val="autoZero"/>
        <c:auto val="1"/>
        <c:lblAlgn val="ctr"/>
        <c:lblOffset val="100"/>
        <c:noMultiLvlLbl val="0"/>
      </c:catAx>
      <c:valAx>
        <c:axId val="69884544"/>
        <c:scaling>
          <c:orientation val="minMax"/>
          <c:max val="1"/>
        </c:scaling>
        <c:delete val="0"/>
        <c:axPos val="l"/>
        <c:majorGridlines/>
        <c:numFmt formatCode="0.00%" sourceLinked="1"/>
        <c:majorTickMark val="out"/>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69883008"/>
        <c:crosses val="autoZero"/>
        <c:crossBetween val="between"/>
      </c:valAx>
    </c:plotArea>
    <c:legend>
      <c:legendPos val="r"/>
      <c:layout>
        <c:manualLayout>
          <c:xMode val="edge"/>
          <c:yMode val="edge"/>
          <c:x val="0.83676024633626567"/>
          <c:y val="0.29713627365008172"/>
          <c:w val="0.15923136065689672"/>
          <c:h val="0.11315480158195565"/>
        </c:manualLayout>
      </c:layout>
      <c:overlay val="0"/>
      <c:txPr>
        <a:bodyPr/>
        <a:lstStyle/>
        <a:p>
          <a:pPr>
            <a:defRPr>
              <a:latin typeface="Calibri" panose="020F0502020204030204" pitchFamily="34" charset="0"/>
              <a:cs typeface="Calibri" panose="020F0502020204030204" pitchFamily="34" charset="0"/>
            </a:defRPr>
          </a:pPr>
          <a:endParaRPr lang="en-US"/>
        </a:p>
      </c:txPr>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022009880785062"/>
          <c:y val="5.7533750113255414E-2"/>
          <c:w val="0.66116906121540786"/>
          <c:h val="0.69469936350457551"/>
        </c:manualLayout>
      </c:layout>
      <c:barChart>
        <c:barDir val="col"/>
        <c:grouping val="clustered"/>
        <c:varyColors val="0"/>
        <c:ser>
          <c:idx val="0"/>
          <c:order val="0"/>
          <c:tx>
            <c:v>Warwickshire</c:v>
          </c:tx>
          <c:spPr>
            <a:solidFill>
              <a:srgbClr val="92D050"/>
            </a:solidFill>
          </c:spPr>
          <c:invertIfNegative val="0"/>
          <c:dLbls>
            <c:txPr>
              <a:bodyPr/>
              <a:lstStyle/>
              <a:p>
                <a:pPr>
                  <a:defRPr sz="800" b="1"/>
                </a:pPr>
                <a:endParaRPr lang="en-US"/>
              </a:p>
            </c:txPr>
            <c:dLblPos val="inEnd"/>
            <c:showLegendKey val="0"/>
            <c:showVal val="1"/>
            <c:showCatName val="0"/>
            <c:showSerName val="0"/>
            <c:showPercent val="0"/>
            <c:showBubbleSize val="0"/>
            <c:showLeaderLines val="0"/>
          </c:dLbls>
          <c:cat>
            <c:strRef>
              <c:f>Sheet1!$E$1:$H$1</c:f>
              <c:strCache>
                <c:ptCount val="4"/>
                <c:pt idx="0">
                  <c:v>Year 6: Prevalence of underweight</c:v>
                </c:pt>
                <c:pt idx="1">
                  <c:v>Year 6: Prevalence of healthy weight</c:v>
                </c:pt>
                <c:pt idx="2">
                  <c:v>Year 6: Prevalence of of overweight (including obese)</c:v>
                </c:pt>
                <c:pt idx="3">
                  <c:v>Year 6: Prevalence of obesity</c:v>
                </c:pt>
              </c:strCache>
            </c:strRef>
          </c:cat>
          <c:val>
            <c:numRef>
              <c:f>Sheet1!$E$2:$H$2</c:f>
              <c:numCache>
                <c:formatCode>0.00%</c:formatCode>
                <c:ptCount val="4"/>
                <c:pt idx="0">
                  <c:v>1.3100000000000001E-2</c:v>
                </c:pt>
                <c:pt idx="1">
                  <c:v>0.68400000000000005</c:v>
                </c:pt>
                <c:pt idx="2">
                  <c:v>0.30299999999999999</c:v>
                </c:pt>
                <c:pt idx="3">
                  <c:v>0.156</c:v>
                </c:pt>
              </c:numCache>
            </c:numRef>
          </c:val>
        </c:ser>
        <c:ser>
          <c:idx val="1"/>
          <c:order val="1"/>
          <c:tx>
            <c:v>England</c:v>
          </c:tx>
          <c:spPr>
            <a:solidFill>
              <a:srgbClr val="00B0F0"/>
            </a:solidFill>
          </c:spPr>
          <c:invertIfNegative val="0"/>
          <c:dLbls>
            <c:txPr>
              <a:bodyPr/>
              <a:lstStyle/>
              <a:p>
                <a:pPr>
                  <a:defRPr sz="800" b="1">
                    <a:latin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dLbls>
          <c:cat>
            <c:strRef>
              <c:f>Sheet1!$E$1:$H$1</c:f>
              <c:strCache>
                <c:ptCount val="4"/>
                <c:pt idx="0">
                  <c:v>Year 6: Prevalence of underweight</c:v>
                </c:pt>
                <c:pt idx="1">
                  <c:v>Year 6: Prevalence of healthy weight</c:v>
                </c:pt>
                <c:pt idx="2">
                  <c:v>Year 6: Prevalence of of overweight (including obese)</c:v>
                </c:pt>
                <c:pt idx="3">
                  <c:v>Year 6: Prevalence of obesity</c:v>
                </c:pt>
              </c:strCache>
            </c:strRef>
          </c:cat>
          <c:val>
            <c:numRef>
              <c:f>Sheet1!$E$3:$H$3</c:f>
              <c:numCache>
                <c:formatCode>0.00%</c:formatCode>
                <c:ptCount val="4"/>
                <c:pt idx="0">
                  <c:v>1.3599999999999999E-2</c:v>
                </c:pt>
                <c:pt idx="1">
                  <c:v>0.65100000000000002</c:v>
                </c:pt>
                <c:pt idx="2">
                  <c:v>0.33500000000000002</c:v>
                </c:pt>
                <c:pt idx="3">
                  <c:v>0.191</c:v>
                </c:pt>
              </c:numCache>
            </c:numRef>
          </c:val>
        </c:ser>
        <c:dLbls>
          <c:showLegendKey val="0"/>
          <c:showVal val="0"/>
          <c:showCatName val="0"/>
          <c:showSerName val="0"/>
          <c:showPercent val="0"/>
          <c:showBubbleSize val="0"/>
        </c:dLbls>
        <c:gapWidth val="150"/>
        <c:axId val="69994368"/>
        <c:axId val="69995904"/>
      </c:barChart>
      <c:catAx>
        <c:axId val="69994368"/>
        <c:scaling>
          <c:orientation val="minMax"/>
        </c:scaling>
        <c:delete val="0"/>
        <c:axPos val="b"/>
        <c:majorTickMark val="out"/>
        <c:minorTickMark val="none"/>
        <c:tickLblPos val="nextTo"/>
        <c:crossAx val="69995904"/>
        <c:crosses val="autoZero"/>
        <c:auto val="1"/>
        <c:lblAlgn val="ctr"/>
        <c:lblOffset val="100"/>
        <c:noMultiLvlLbl val="0"/>
      </c:catAx>
      <c:valAx>
        <c:axId val="69995904"/>
        <c:scaling>
          <c:orientation val="minMax"/>
          <c:max val="1"/>
        </c:scaling>
        <c:delete val="0"/>
        <c:axPos val="l"/>
        <c:majorGridlines/>
        <c:numFmt formatCode="0.00%" sourceLinked="1"/>
        <c:majorTickMark val="out"/>
        <c:minorTickMark val="none"/>
        <c:tickLblPos val="nextTo"/>
        <c:crossAx val="69994368"/>
        <c:crosses val="autoZero"/>
        <c:crossBetween val="between"/>
      </c:valAx>
    </c:plotArea>
    <c:legend>
      <c:legendPos val="r"/>
      <c:layout/>
      <c:overlay val="0"/>
    </c:legend>
    <c:plotVisOnly val="1"/>
    <c:dispBlanksAs val="gap"/>
    <c:showDLblsOverMax val="0"/>
  </c:chart>
  <c:txPr>
    <a:bodyPr/>
    <a:lstStyle/>
    <a:p>
      <a:pPr>
        <a:defRPr>
          <a:latin typeface="Calibri" panose="020F0502020204030204" pitchFamily="34" charset="0"/>
          <a:cs typeface="Calibri" panose="020F0502020204030204" pitchFamily="34" charset="0"/>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'Deprivation Scatter'!$C$1</c:f>
              <c:strCache>
                <c:ptCount val="1"/>
                <c:pt idx="0">
                  <c:v>% Overweight</c:v>
                </c:pt>
              </c:strCache>
            </c:strRef>
          </c:tx>
          <c:spPr>
            <a:ln w="28575">
              <a:noFill/>
            </a:ln>
          </c:spPr>
          <c:marker>
            <c:symbol val="circle"/>
            <c:size val="7"/>
          </c:marker>
          <c:trendline>
            <c:spPr>
              <a:ln w="31750"/>
            </c:spPr>
            <c:trendlineType val="linear"/>
            <c:dispRSqr val="0"/>
            <c:dispEq val="0"/>
          </c:trendline>
          <c:xVal>
            <c:numRef>
              <c:f>'Deprivation Scatter'!$B$2:$B$334</c:f>
              <c:numCache>
                <c:formatCode>General</c:formatCode>
                <c:ptCount val="333"/>
                <c:pt idx="0">
                  <c:v>24.54</c:v>
                </c:pt>
                <c:pt idx="1">
                  <c:v>25.96</c:v>
                </c:pt>
                <c:pt idx="2">
                  <c:v>10.66</c:v>
                </c:pt>
                <c:pt idx="3">
                  <c:v>25.76</c:v>
                </c:pt>
                <c:pt idx="4">
                  <c:v>18.420000000000002</c:v>
                </c:pt>
                <c:pt idx="5">
                  <c:v>39</c:v>
                </c:pt>
                <c:pt idx="6">
                  <c:v>9.1199999999999992</c:v>
                </c:pt>
                <c:pt idx="7">
                  <c:v>30.14</c:v>
                </c:pt>
                <c:pt idx="8">
                  <c:v>10.87</c:v>
                </c:pt>
                <c:pt idx="9">
                  <c:v>10.81</c:v>
                </c:pt>
                <c:pt idx="10">
                  <c:v>34.79</c:v>
                </c:pt>
                <c:pt idx="11">
                  <c:v>20.11</c:v>
                </c:pt>
                <c:pt idx="12">
                  <c:v>14.17</c:v>
                </c:pt>
                <c:pt idx="13">
                  <c:v>13.95</c:v>
                </c:pt>
                <c:pt idx="14">
                  <c:v>8.43</c:v>
                </c:pt>
                <c:pt idx="15">
                  <c:v>7.92</c:v>
                </c:pt>
                <c:pt idx="16">
                  <c:v>17.760000000000002</c:v>
                </c:pt>
                <c:pt idx="17">
                  <c:v>10.57</c:v>
                </c:pt>
                <c:pt idx="18">
                  <c:v>9.4600000000000009</c:v>
                </c:pt>
                <c:pt idx="19">
                  <c:v>13.91</c:v>
                </c:pt>
                <c:pt idx="20">
                  <c:v>20.3</c:v>
                </c:pt>
                <c:pt idx="21">
                  <c:v>23.32</c:v>
                </c:pt>
                <c:pt idx="22">
                  <c:v>17.37</c:v>
                </c:pt>
                <c:pt idx="23">
                  <c:v>17.05</c:v>
                </c:pt>
                <c:pt idx="24">
                  <c:v>10.6</c:v>
                </c:pt>
                <c:pt idx="25">
                  <c:v>24.04</c:v>
                </c:pt>
                <c:pt idx="26">
                  <c:v>13.89</c:v>
                </c:pt>
                <c:pt idx="27">
                  <c:v>21.69</c:v>
                </c:pt>
                <c:pt idx="28">
                  <c:v>13.4</c:v>
                </c:pt>
                <c:pt idx="29">
                  <c:v>6.43</c:v>
                </c:pt>
                <c:pt idx="30">
                  <c:v>16.559999999999999</c:v>
                </c:pt>
                <c:pt idx="31">
                  <c:v>9.16</c:v>
                </c:pt>
                <c:pt idx="32">
                  <c:v>23.74</c:v>
                </c:pt>
                <c:pt idx="33">
                  <c:v>14.09</c:v>
                </c:pt>
                <c:pt idx="34">
                  <c:v>10.27</c:v>
                </c:pt>
                <c:pt idx="35">
                  <c:v>9.98</c:v>
                </c:pt>
                <c:pt idx="36">
                  <c:v>8.57</c:v>
                </c:pt>
                <c:pt idx="37">
                  <c:v>10.26</c:v>
                </c:pt>
                <c:pt idx="38">
                  <c:v>54.45</c:v>
                </c:pt>
                <c:pt idx="39">
                  <c:v>30.17</c:v>
                </c:pt>
                <c:pt idx="40">
                  <c:v>18.46</c:v>
                </c:pt>
                <c:pt idx="41">
                  <c:v>47.62</c:v>
                </c:pt>
                <c:pt idx="42">
                  <c:v>28.4</c:v>
                </c:pt>
                <c:pt idx="43">
                  <c:v>14.27</c:v>
                </c:pt>
                <c:pt idx="44">
                  <c:v>20.73</c:v>
                </c:pt>
                <c:pt idx="45">
                  <c:v>23.99</c:v>
                </c:pt>
                <c:pt idx="46">
                  <c:v>12.97</c:v>
                </c:pt>
                <c:pt idx="47">
                  <c:v>22.41</c:v>
                </c:pt>
                <c:pt idx="48">
                  <c:v>30.13</c:v>
                </c:pt>
                <c:pt idx="49">
                  <c:v>23.44</c:v>
                </c:pt>
                <c:pt idx="50">
                  <c:v>8.14</c:v>
                </c:pt>
                <c:pt idx="51">
                  <c:v>21.66</c:v>
                </c:pt>
                <c:pt idx="52">
                  <c:v>64.59</c:v>
                </c:pt>
                <c:pt idx="53">
                  <c:v>35.92</c:v>
                </c:pt>
                <c:pt idx="54">
                  <c:v>27.75</c:v>
                </c:pt>
                <c:pt idx="55">
                  <c:v>22.44</c:v>
                </c:pt>
                <c:pt idx="56">
                  <c:v>13.27</c:v>
                </c:pt>
                <c:pt idx="57">
                  <c:v>14.26</c:v>
                </c:pt>
                <c:pt idx="58">
                  <c:v>35.520000000000003</c:v>
                </c:pt>
                <c:pt idx="59">
                  <c:v>33.85</c:v>
                </c:pt>
                <c:pt idx="60">
                  <c:v>28.22</c:v>
                </c:pt>
                <c:pt idx="61">
                  <c:v>43.63</c:v>
                </c:pt>
                <c:pt idx="62">
                  <c:v>21.42</c:v>
                </c:pt>
                <c:pt idx="63">
                  <c:v>12.19</c:v>
                </c:pt>
                <c:pt idx="64">
                  <c:v>8.77</c:v>
                </c:pt>
                <c:pt idx="65">
                  <c:v>9.67</c:v>
                </c:pt>
                <c:pt idx="66">
                  <c:v>63.65</c:v>
                </c:pt>
                <c:pt idx="67">
                  <c:v>47.82</c:v>
                </c:pt>
                <c:pt idx="68">
                  <c:v>21.95</c:v>
                </c:pt>
                <c:pt idx="69">
                  <c:v>37.549999999999997</c:v>
                </c:pt>
                <c:pt idx="70">
                  <c:v>45.55</c:v>
                </c:pt>
                <c:pt idx="71">
                  <c:v>12.66</c:v>
                </c:pt>
                <c:pt idx="72">
                  <c:v>29.89</c:v>
                </c:pt>
                <c:pt idx="73">
                  <c:v>17.89</c:v>
                </c:pt>
                <c:pt idx="74">
                  <c:v>22.69</c:v>
                </c:pt>
                <c:pt idx="75">
                  <c:v>29.46</c:v>
                </c:pt>
                <c:pt idx="76">
                  <c:v>23.41</c:v>
                </c:pt>
                <c:pt idx="77">
                  <c:v>7.36</c:v>
                </c:pt>
                <c:pt idx="78">
                  <c:v>10.51</c:v>
                </c:pt>
                <c:pt idx="79">
                  <c:v>15.63</c:v>
                </c:pt>
                <c:pt idx="80">
                  <c:v>12.61</c:v>
                </c:pt>
                <c:pt idx="81">
                  <c:v>21.69</c:v>
                </c:pt>
                <c:pt idx="82">
                  <c:v>25.6</c:v>
                </c:pt>
                <c:pt idx="83">
                  <c:v>19.61</c:v>
                </c:pt>
                <c:pt idx="84">
                  <c:v>15.19</c:v>
                </c:pt>
                <c:pt idx="85">
                  <c:v>55.51</c:v>
                </c:pt>
                <c:pt idx="86">
                  <c:v>14.93</c:v>
                </c:pt>
                <c:pt idx="87">
                  <c:v>32.58</c:v>
                </c:pt>
                <c:pt idx="88">
                  <c:v>17.309999999999999</c:v>
                </c:pt>
                <c:pt idx="89">
                  <c:v>30.38</c:v>
                </c:pt>
                <c:pt idx="90">
                  <c:v>30.84</c:v>
                </c:pt>
                <c:pt idx="91">
                  <c:v>26.8</c:v>
                </c:pt>
                <c:pt idx="92">
                  <c:v>36.229999999999997</c:v>
                </c:pt>
                <c:pt idx="93">
                  <c:v>20.39</c:v>
                </c:pt>
                <c:pt idx="94">
                  <c:v>13.52</c:v>
                </c:pt>
                <c:pt idx="95">
                  <c:v>4.5599999999999996</c:v>
                </c:pt>
                <c:pt idx="96">
                  <c:v>3.13</c:v>
                </c:pt>
                <c:pt idx="97">
                  <c:v>17.66</c:v>
                </c:pt>
                <c:pt idx="98">
                  <c:v>8.7200000000000006</c:v>
                </c:pt>
                <c:pt idx="99">
                  <c:v>5.61</c:v>
                </c:pt>
                <c:pt idx="100">
                  <c:v>18.7</c:v>
                </c:pt>
                <c:pt idx="101">
                  <c:v>13.53</c:v>
                </c:pt>
                <c:pt idx="102">
                  <c:v>16.78</c:v>
                </c:pt>
                <c:pt idx="103">
                  <c:v>13.06</c:v>
                </c:pt>
                <c:pt idx="104">
                  <c:v>24.58</c:v>
                </c:pt>
                <c:pt idx="105">
                  <c:v>4.95</c:v>
                </c:pt>
                <c:pt idx="106">
                  <c:v>3.08</c:v>
                </c:pt>
                <c:pt idx="107">
                  <c:v>7.92</c:v>
                </c:pt>
                <c:pt idx="108">
                  <c:v>9.17</c:v>
                </c:pt>
                <c:pt idx="109">
                  <c:v>23.78</c:v>
                </c:pt>
                <c:pt idx="110">
                  <c:v>27.36</c:v>
                </c:pt>
                <c:pt idx="111">
                  <c:v>52.99</c:v>
                </c:pt>
                <c:pt idx="112">
                  <c:v>34.31</c:v>
                </c:pt>
                <c:pt idx="113">
                  <c:v>47.48</c:v>
                </c:pt>
                <c:pt idx="114">
                  <c:v>41.8</c:v>
                </c:pt>
                <c:pt idx="115">
                  <c:v>7.62</c:v>
                </c:pt>
                <c:pt idx="116">
                  <c:v>4.49</c:v>
                </c:pt>
                <c:pt idx="117">
                  <c:v>5.04</c:v>
                </c:pt>
                <c:pt idx="118">
                  <c:v>3.98</c:v>
                </c:pt>
                <c:pt idx="119">
                  <c:v>3.15</c:v>
                </c:pt>
                <c:pt idx="120">
                  <c:v>8.43</c:v>
                </c:pt>
                <c:pt idx="121">
                  <c:v>4.2699999999999996</c:v>
                </c:pt>
                <c:pt idx="122">
                  <c:v>25.26</c:v>
                </c:pt>
                <c:pt idx="123">
                  <c:v>12.29</c:v>
                </c:pt>
                <c:pt idx="124">
                  <c:v>9.83</c:v>
                </c:pt>
                <c:pt idx="125">
                  <c:v>14.88</c:v>
                </c:pt>
                <c:pt idx="126">
                  <c:v>19.95</c:v>
                </c:pt>
                <c:pt idx="127">
                  <c:v>19.37</c:v>
                </c:pt>
                <c:pt idx="128">
                  <c:v>26.74</c:v>
                </c:pt>
                <c:pt idx="129">
                  <c:v>2.85</c:v>
                </c:pt>
                <c:pt idx="130">
                  <c:v>3.81</c:v>
                </c:pt>
                <c:pt idx="131">
                  <c:v>10.71</c:v>
                </c:pt>
                <c:pt idx="132">
                  <c:v>14.31</c:v>
                </c:pt>
                <c:pt idx="133">
                  <c:v>7.16</c:v>
                </c:pt>
                <c:pt idx="134">
                  <c:v>3.23</c:v>
                </c:pt>
                <c:pt idx="135">
                  <c:v>13.97</c:v>
                </c:pt>
                <c:pt idx="136">
                  <c:v>17.98</c:v>
                </c:pt>
                <c:pt idx="137">
                  <c:v>44.62</c:v>
                </c:pt>
                <c:pt idx="138">
                  <c:v>3.96</c:v>
                </c:pt>
                <c:pt idx="139">
                  <c:v>14.36</c:v>
                </c:pt>
                <c:pt idx="140">
                  <c:v>13.53</c:v>
                </c:pt>
                <c:pt idx="141">
                  <c:v>19.13</c:v>
                </c:pt>
                <c:pt idx="142">
                  <c:v>5.5</c:v>
                </c:pt>
                <c:pt idx="143">
                  <c:v>7.55</c:v>
                </c:pt>
                <c:pt idx="144">
                  <c:v>12.14</c:v>
                </c:pt>
                <c:pt idx="145">
                  <c:v>6.28</c:v>
                </c:pt>
                <c:pt idx="146">
                  <c:v>5.89</c:v>
                </c:pt>
                <c:pt idx="147">
                  <c:v>11.33</c:v>
                </c:pt>
                <c:pt idx="148">
                  <c:v>15.47</c:v>
                </c:pt>
                <c:pt idx="149">
                  <c:v>7.49</c:v>
                </c:pt>
                <c:pt idx="150">
                  <c:v>3.44</c:v>
                </c:pt>
                <c:pt idx="151">
                  <c:v>8.48</c:v>
                </c:pt>
                <c:pt idx="152">
                  <c:v>5.69</c:v>
                </c:pt>
                <c:pt idx="153">
                  <c:v>5.26</c:v>
                </c:pt>
                <c:pt idx="154">
                  <c:v>12.65</c:v>
                </c:pt>
                <c:pt idx="155">
                  <c:v>13.63</c:v>
                </c:pt>
                <c:pt idx="156">
                  <c:v>9.41</c:v>
                </c:pt>
                <c:pt idx="157">
                  <c:v>9.73</c:v>
                </c:pt>
                <c:pt idx="158">
                  <c:v>19.62</c:v>
                </c:pt>
                <c:pt idx="159">
                  <c:v>8.1</c:v>
                </c:pt>
                <c:pt idx="160">
                  <c:v>21.54</c:v>
                </c:pt>
                <c:pt idx="161">
                  <c:v>10.25</c:v>
                </c:pt>
                <c:pt idx="162">
                  <c:v>16.260000000000002</c:v>
                </c:pt>
                <c:pt idx="163">
                  <c:v>18.190000000000001</c:v>
                </c:pt>
                <c:pt idx="164">
                  <c:v>20.68</c:v>
                </c:pt>
                <c:pt idx="165">
                  <c:v>28.07</c:v>
                </c:pt>
                <c:pt idx="166">
                  <c:v>20.25</c:v>
                </c:pt>
                <c:pt idx="167">
                  <c:v>29.52</c:v>
                </c:pt>
                <c:pt idx="168">
                  <c:v>39.32</c:v>
                </c:pt>
                <c:pt idx="169">
                  <c:v>26.8</c:v>
                </c:pt>
                <c:pt idx="170">
                  <c:v>5.71</c:v>
                </c:pt>
                <c:pt idx="171">
                  <c:v>29.26</c:v>
                </c:pt>
                <c:pt idx="172">
                  <c:v>32.15</c:v>
                </c:pt>
                <c:pt idx="173">
                  <c:v>16.899999999999999</c:v>
                </c:pt>
                <c:pt idx="174">
                  <c:v>4.29</c:v>
                </c:pt>
                <c:pt idx="175">
                  <c:v>13.06</c:v>
                </c:pt>
                <c:pt idx="176">
                  <c:v>8</c:v>
                </c:pt>
                <c:pt idx="177">
                  <c:v>7.55</c:v>
                </c:pt>
                <c:pt idx="178">
                  <c:v>7.52</c:v>
                </c:pt>
                <c:pt idx="179">
                  <c:v>6.32</c:v>
                </c:pt>
                <c:pt idx="180">
                  <c:v>24.47</c:v>
                </c:pt>
                <c:pt idx="181">
                  <c:v>19.14</c:v>
                </c:pt>
                <c:pt idx="182">
                  <c:v>11.24</c:v>
                </c:pt>
                <c:pt idx="183">
                  <c:v>10.64</c:v>
                </c:pt>
                <c:pt idx="184">
                  <c:v>15.48</c:v>
                </c:pt>
                <c:pt idx="185">
                  <c:v>17.93</c:v>
                </c:pt>
                <c:pt idx="186">
                  <c:v>6.19</c:v>
                </c:pt>
                <c:pt idx="187">
                  <c:v>7.38</c:v>
                </c:pt>
                <c:pt idx="188">
                  <c:v>9.6199999999999992</c:v>
                </c:pt>
                <c:pt idx="189">
                  <c:v>11.32</c:v>
                </c:pt>
                <c:pt idx="190">
                  <c:v>9.3000000000000007</c:v>
                </c:pt>
                <c:pt idx="191">
                  <c:v>8.35</c:v>
                </c:pt>
                <c:pt idx="192">
                  <c:v>12.55</c:v>
                </c:pt>
                <c:pt idx="193">
                  <c:v>6.97</c:v>
                </c:pt>
                <c:pt idx="194">
                  <c:v>13.94</c:v>
                </c:pt>
                <c:pt idx="195">
                  <c:v>7.04</c:v>
                </c:pt>
                <c:pt idx="196">
                  <c:v>1.76</c:v>
                </c:pt>
                <c:pt idx="197">
                  <c:v>4.2</c:v>
                </c:pt>
                <c:pt idx="198">
                  <c:v>15.95</c:v>
                </c:pt>
                <c:pt idx="199">
                  <c:v>11.45</c:v>
                </c:pt>
                <c:pt idx="200">
                  <c:v>8.43</c:v>
                </c:pt>
                <c:pt idx="201">
                  <c:v>13.02</c:v>
                </c:pt>
                <c:pt idx="202">
                  <c:v>17.84</c:v>
                </c:pt>
                <c:pt idx="203">
                  <c:v>9.16</c:v>
                </c:pt>
                <c:pt idx="204">
                  <c:v>14.19</c:v>
                </c:pt>
                <c:pt idx="205">
                  <c:v>7.04</c:v>
                </c:pt>
                <c:pt idx="206">
                  <c:v>9.8000000000000007</c:v>
                </c:pt>
                <c:pt idx="207">
                  <c:v>16.11</c:v>
                </c:pt>
                <c:pt idx="208">
                  <c:v>12.1</c:v>
                </c:pt>
                <c:pt idx="209">
                  <c:v>2.61</c:v>
                </c:pt>
                <c:pt idx="210">
                  <c:v>10</c:v>
                </c:pt>
                <c:pt idx="211">
                  <c:v>12.3</c:v>
                </c:pt>
                <c:pt idx="212">
                  <c:v>9.27</c:v>
                </c:pt>
                <c:pt idx="213">
                  <c:v>7.48</c:v>
                </c:pt>
                <c:pt idx="214">
                  <c:v>7.91</c:v>
                </c:pt>
                <c:pt idx="215">
                  <c:v>5.62</c:v>
                </c:pt>
                <c:pt idx="216">
                  <c:v>15.72</c:v>
                </c:pt>
                <c:pt idx="217">
                  <c:v>6.56</c:v>
                </c:pt>
                <c:pt idx="218">
                  <c:v>6.4</c:v>
                </c:pt>
                <c:pt idx="219">
                  <c:v>10.59</c:v>
                </c:pt>
                <c:pt idx="220">
                  <c:v>5.59</c:v>
                </c:pt>
                <c:pt idx="221">
                  <c:v>7.28</c:v>
                </c:pt>
                <c:pt idx="222">
                  <c:v>8.1</c:v>
                </c:pt>
                <c:pt idx="223">
                  <c:v>2.5099999999999998</c:v>
                </c:pt>
                <c:pt idx="224">
                  <c:v>12.65</c:v>
                </c:pt>
                <c:pt idx="225">
                  <c:v>10.65</c:v>
                </c:pt>
                <c:pt idx="226">
                  <c:v>22.73</c:v>
                </c:pt>
                <c:pt idx="227">
                  <c:v>4.34</c:v>
                </c:pt>
                <c:pt idx="228">
                  <c:v>10.57</c:v>
                </c:pt>
                <c:pt idx="229">
                  <c:v>12.39</c:v>
                </c:pt>
                <c:pt idx="230">
                  <c:v>8.36</c:v>
                </c:pt>
                <c:pt idx="231">
                  <c:v>9.56</c:v>
                </c:pt>
                <c:pt idx="232">
                  <c:v>7.68</c:v>
                </c:pt>
                <c:pt idx="233">
                  <c:v>22.5</c:v>
                </c:pt>
                <c:pt idx="234">
                  <c:v>7.91</c:v>
                </c:pt>
                <c:pt idx="235">
                  <c:v>15.7</c:v>
                </c:pt>
                <c:pt idx="236">
                  <c:v>10.62</c:v>
                </c:pt>
                <c:pt idx="237">
                  <c:v>16.27</c:v>
                </c:pt>
                <c:pt idx="238">
                  <c:v>9.06</c:v>
                </c:pt>
                <c:pt idx="239">
                  <c:v>9.99</c:v>
                </c:pt>
                <c:pt idx="240">
                  <c:v>9.07</c:v>
                </c:pt>
                <c:pt idx="241">
                  <c:v>9.4600000000000009</c:v>
                </c:pt>
                <c:pt idx="242">
                  <c:v>10.01</c:v>
                </c:pt>
                <c:pt idx="243">
                  <c:v>11.63</c:v>
                </c:pt>
                <c:pt idx="244">
                  <c:v>17.09</c:v>
                </c:pt>
                <c:pt idx="245">
                  <c:v>6.37</c:v>
                </c:pt>
                <c:pt idx="246">
                  <c:v>6.73</c:v>
                </c:pt>
                <c:pt idx="247">
                  <c:v>10.53</c:v>
                </c:pt>
                <c:pt idx="248">
                  <c:v>11.73</c:v>
                </c:pt>
                <c:pt idx="249">
                  <c:v>5.76</c:v>
                </c:pt>
                <c:pt idx="250">
                  <c:v>1.94</c:v>
                </c:pt>
                <c:pt idx="251">
                  <c:v>5.59</c:v>
                </c:pt>
                <c:pt idx="252">
                  <c:v>11.43</c:v>
                </c:pt>
                <c:pt idx="253">
                  <c:v>5.72</c:v>
                </c:pt>
                <c:pt idx="254">
                  <c:v>5.08</c:v>
                </c:pt>
                <c:pt idx="255">
                  <c:v>14.48</c:v>
                </c:pt>
                <c:pt idx="256">
                  <c:v>30.25</c:v>
                </c:pt>
                <c:pt idx="257">
                  <c:v>20.86</c:v>
                </c:pt>
                <c:pt idx="258">
                  <c:v>18.170000000000002</c:v>
                </c:pt>
                <c:pt idx="259">
                  <c:v>27.55</c:v>
                </c:pt>
                <c:pt idx="260">
                  <c:v>26.05</c:v>
                </c:pt>
                <c:pt idx="261">
                  <c:v>22.51</c:v>
                </c:pt>
                <c:pt idx="262">
                  <c:v>4.71</c:v>
                </c:pt>
                <c:pt idx="263">
                  <c:v>5.82</c:v>
                </c:pt>
                <c:pt idx="264">
                  <c:v>7.21</c:v>
                </c:pt>
                <c:pt idx="265">
                  <c:v>19.329999999999998</c:v>
                </c:pt>
                <c:pt idx="266">
                  <c:v>21</c:v>
                </c:pt>
                <c:pt idx="267">
                  <c:v>9.6199999999999992</c:v>
                </c:pt>
                <c:pt idx="268">
                  <c:v>40.700000000000003</c:v>
                </c:pt>
                <c:pt idx="269">
                  <c:v>21.5</c:v>
                </c:pt>
                <c:pt idx="270">
                  <c:v>5.4</c:v>
                </c:pt>
                <c:pt idx="271">
                  <c:v>24.16</c:v>
                </c:pt>
                <c:pt idx="272">
                  <c:v>4.92</c:v>
                </c:pt>
                <c:pt idx="273">
                  <c:v>4.76</c:v>
                </c:pt>
                <c:pt idx="274">
                  <c:v>9.8000000000000007</c:v>
                </c:pt>
                <c:pt idx="275">
                  <c:v>11.91</c:v>
                </c:pt>
                <c:pt idx="276">
                  <c:v>8.7100000000000009</c:v>
                </c:pt>
                <c:pt idx="277">
                  <c:v>14.12</c:v>
                </c:pt>
                <c:pt idx="278">
                  <c:v>12.41</c:v>
                </c:pt>
                <c:pt idx="279">
                  <c:v>7.46</c:v>
                </c:pt>
                <c:pt idx="280">
                  <c:v>6.83</c:v>
                </c:pt>
                <c:pt idx="281">
                  <c:v>12.98</c:v>
                </c:pt>
                <c:pt idx="282">
                  <c:v>2.4900000000000002</c:v>
                </c:pt>
                <c:pt idx="283">
                  <c:v>8.15</c:v>
                </c:pt>
                <c:pt idx="284">
                  <c:v>5.97</c:v>
                </c:pt>
                <c:pt idx="285">
                  <c:v>10.62</c:v>
                </c:pt>
                <c:pt idx="286">
                  <c:v>22.79</c:v>
                </c:pt>
                <c:pt idx="287">
                  <c:v>5.48</c:v>
                </c:pt>
                <c:pt idx="288">
                  <c:v>14.17</c:v>
                </c:pt>
                <c:pt idx="289">
                  <c:v>10.01</c:v>
                </c:pt>
                <c:pt idx="290">
                  <c:v>2.36</c:v>
                </c:pt>
                <c:pt idx="291">
                  <c:v>3.5</c:v>
                </c:pt>
                <c:pt idx="292">
                  <c:v>9.16</c:v>
                </c:pt>
                <c:pt idx="293">
                  <c:v>3.21</c:v>
                </c:pt>
                <c:pt idx="294">
                  <c:v>2.06</c:v>
                </c:pt>
                <c:pt idx="295">
                  <c:v>3.66</c:v>
                </c:pt>
                <c:pt idx="296">
                  <c:v>7.44</c:v>
                </c:pt>
                <c:pt idx="297">
                  <c:v>9.16</c:v>
                </c:pt>
                <c:pt idx="298">
                  <c:v>13.16</c:v>
                </c:pt>
                <c:pt idx="299">
                  <c:v>5</c:v>
                </c:pt>
                <c:pt idx="300">
                  <c:v>1.54</c:v>
                </c:pt>
                <c:pt idx="301">
                  <c:v>6.93</c:v>
                </c:pt>
                <c:pt idx="302">
                  <c:v>2.6</c:v>
                </c:pt>
                <c:pt idx="303">
                  <c:v>11.47</c:v>
                </c:pt>
                <c:pt idx="304">
                  <c:v>17.79</c:v>
                </c:pt>
                <c:pt idx="305">
                  <c:v>8.1300000000000008</c:v>
                </c:pt>
                <c:pt idx="306">
                  <c:v>20.99</c:v>
                </c:pt>
                <c:pt idx="307">
                  <c:v>18.16</c:v>
                </c:pt>
                <c:pt idx="308">
                  <c:v>4.66</c:v>
                </c:pt>
                <c:pt idx="309">
                  <c:v>5.64</c:v>
                </c:pt>
                <c:pt idx="310">
                  <c:v>6.64</c:v>
                </c:pt>
                <c:pt idx="311">
                  <c:v>14.86</c:v>
                </c:pt>
                <c:pt idx="312">
                  <c:v>4.17</c:v>
                </c:pt>
                <c:pt idx="313">
                  <c:v>3.58</c:v>
                </c:pt>
                <c:pt idx="314">
                  <c:v>10.38</c:v>
                </c:pt>
                <c:pt idx="315">
                  <c:v>14.12</c:v>
                </c:pt>
                <c:pt idx="316">
                  <c:v>30.44</c:v>
                </c:pt>
                <c:pt idx="317">
                  <c:v>15.91</c:v>
                </c:pt>
                <c:pt idx="318">
                  <c:v>10.85</c:v>
                </c:pt>
                <c:pt idx="319">
                  <c:v>9.91</c:v>
                </c:pt>
                <c:pt idx="320">
                  <c:v>18.27</c:v>
                </c:pt>
                <c:pt idx="321">
                  <c:v>7.41</c:v>
                </c:pt>
                <c:pt idx="322">
                  <c:v>19.82</c:v>
                </c:pt>
                <c:pt idx="323">
                  <c:v>9.57</c:v>
                </c:pt>
                <c:pt idx="324">
                  <c:v>7.35</c:v>
                </c:pt>
                <c:pt idx="325">
                  <c:v>8.48</c:v>
                </c:pt>
                <c:pt idx="326">
                  <c:v>5.6</c:v>
                </c:pt>
                <c:pt idx="327">
                  <c:v>23.37</c:v>
                </c:pt>
                <c:pt idx="328">
                  <c:v>19.21</c:v>
                </c:pt>
                <c:pt idx="329">
                  <c:v>11.61</c:v>
                </c:pt>
                <c:pt idx="330">
                  <c:v>11.99</c:v>
                </c:pt>
                <c:pt idx="331">
                  <c:v>17.829999999999998</c:v>
                </c:pt>
                <c:pt idx="332">
                  <c:v>12.34</c:v>
                </c:pt>
              </c:numCache>
            </c:numRef>
          </c:xVal>
          <c:yVal>
            <c:numRef>
              <c:f>'Deprivation Scatter'!$C$2:$C$334</c:f>
              <c:numCache>
                <c:formatCode>0.0%</c:formatCode>
                <c:ptCount val="333"/>
                <c:pt idx="0">
                  <c:v>0.11538461538461539</c:v>
                </c:pt>
                <c:pt idx="1">
                  <c:v>0.12121212121212122</c:v>
                </c:pt>
                <c:pt idx="2">
                  <c:v>0.26666666666666666</c:v>
                </c:pt>
                <c:pt idx="3">
                  <c:v>0.29166666666666669</c:v>
                </c:pt>
                <c:pt idx="4">
                  <c:v>0.3</c:v>
                </c:pt>
                <c:pt idx="5">
                  <c:v>0.22580645161290322</c:v>
                </c:pt>
                <c:pt idx="6">
                  <c:v>0.2</c:v>
                </c:pt>
                <c:pt idx="7">
                  <c:v>0.22580645161290322</c:v>
                </c:pt>
                <c:pt idx="8">
                  <c:v>0.27272727272727271</c:v>
                </c:pt>
                <c:pt idx="9">
                  <c:v>0.375</c:v>
                </c:pt>
                <c:pt idx="10">
                  <c:v>0.35483870967741937</c:v>
                </c:pt>
                <c:pt idx="11">
                  <c:v>0.21875</c:v>
                </c:pt>
                <c:pt idx="12">
                  <c:v>8.3333333333333329E-2</c:v>
                </c:pt>
                <c:pt idx="13">
                  <c:v>0.1875</c:v>
                </c:pt>
                <c:pt idx="14">
                  <c:v>0.21621621621621623</c:v>
                </c:pt>
                <c:pt idx="15">
                  <c:v>0.22580645161290322</c:v>
                </c:pt>
                <c:pt idx="16">
                  <c:v>0.2608695652173913</c:v>
                </c:pt>
                <c:pt idx="17">
                  <c:v>0</c:v>
                </c:pt>
                <c:pt idx="18">
                  <c:v>0.14285714285714285</c:v>
                </c:pt>
                <c:pt idx="19">
                  <c:v>0.3</c:v>
                </c:pt>
                <c:pt idx="20">
                  <c:v>0.15151515151515152</c:v>
                </c:pt>
                <c:pt idx="21">
                  <c:v>0.3125</c:v>
                </c:pt>
                <c:pt idx="22">
                  <c:v>9.0909090909090912E-2</c:v>
                </c:pt>
                <c:pt idx="23">
                  <c:v>0.19230769230769232</c:v>
                </c:pt>
                <c:pt idx="24">
                  <c:v>0.23255813953488372</c:v>
                </c:pt>
                <c:pt idx="25">
                  <c:v>8.5714285714285715E-2</c:v>
                </c:pt>
                <c:pt idx="26">
                  <c:v>0.17307692307692307</c:v>
                </c:pt>
                <c:pt idx="27">
                  <c:v>0.24242424242424243</c:v>
                </c:pt>
                <c:pt idx="28">
                  <c:v>0.19354838709677419</c:v>
                </c:pt>
                <c:pt idx="29">
                  <c:v>0.15625</c:v>
                </c:pt>
                <c:pt idx="30">
                  <c:v>0.14285714285714285</c:v>
                </c:pt>
                <c:pt idx="31">
                  <c:v>0.26315789473684209</c:v>
                </c:pt>
                <c:pt idx="32">
                  <c:v>0.35483870967741937</c:v>
                </c:pt>
                <c:pt idx="33">
                  <c:v>0.11363636363636363</c:v>
                </c:pt>
                <c:pt idx="34">
                  <c:v>0.24</c:v>
                </c:pt>
                <c:pt idx="35">
                  <c:v>0.16666666666666666</c:v>
                </c:pt>
                <c:pt idx="36">
                  <c:v>0.2</c:v>
                </c:pt>
                <c:pt idx="37">
                  <c:v>0.1111111111111111</c:v>
                </c:pt>
                <c:pt idx="38">
                  <c:v>0.3235294117647059</c:v>
                </c:pt>
                <c:pt idx="39">
                  <c:v>0.33333333333333331</c:v>
                </c:pt>
                <c:pt idx="40">
                  <c:v>9.375E-2</c:v>
                </c:pt>
                <c:pt idx="41">
                  <c:v>0.2</c:v>
                </c:pt>
                <c:pt idx="42">
                  <c:v>0.20689655172413793</c:v>
                </c:pt>
                <c:pt idx="43">
                  <c:v>0.2857142857142857</c:v>
                </c:pt>
                <c:pt idx="44">
                  <c:v>0.17241379310344829</c:v>
                </c:pt>
                <c:pt idx="45">
                  <c:v>0.42857142857142855</c:v>
                </c:pt>
                <c:pt idx="46">
                  <c:v>0.13043478260869565</c:v>
                </c:pt>
                <c:pt idx="47">
                  <c:v>0.16216216216216217</c:v>
                </c:pt>
                <c:pt idx="48">
                  <c:v>0.33333333333333331</c:v>
                </c:pt>
                <c:pt idx="49">
                  <c:v>0.17073170731707318</c:v>
                </c:pt>
                <c:pt idx="50">
                  <c:v>0.1702127659574468</c:v>
                </c:pt>
                <c:pt idx="51">
                  <c:v>0.1111111111111111</c:v>
                </c:pt>
                <c:pt idx="52">
                  <c:v>0.32608695652173914</c:v>
                </c:pt>
                <c:pt idx="53">
                  <c:v>0.37037037037037035</c:v>
                </c:pt>
                <c:pt idx="54">
                  <c:v>0.33333333333333331</c:v>
                </c:pt>
                <c:pt idx="55">
                  <c:v>0.3</c:v>
                </c:pt>
                <c:pt idx="56">
                  <c:v>0.17241379310344829</c:v>
                </c:pt>
                <c:pt idx="57">
                  <c:v>0.14285714285714285</c:v>
                </c:pt>
                <c:pt idx="58">
                  <c:v>0.1875</c:v>
                </c:pt>
                <c:pt idx="59">
                  <c:v>0.23809523809523808</c:v>
                </c:pt>
                <c:pt idx="60">
                  <c:v>0.17241379310344829</c:v>
                </c:pt>
                <c:pt idx="61">
                  <c:v>0.18181818181818182</c:v>
                </c:pt>
                <c:pt idx="62">
                  <c:v>0.17241379310344829</c:v>
                </c:pt>
                <c:pt idx="63">
                  <c:v>0.32258064516129031</c:v>
                </c:pt>
                <c:pt idx="64">
                  <c:v>0.14814814814814814</c:v>
                </c:pt>
                <c:pt idx="65">
                  <c:v>0.13333333333333333</c:v>
                </c:pt>
                <c:pt idx="66">
                  <c:v>0.44</c:v>
                </c:pt>
                <c:pt idx="67">
                  <c:v>0.25</c:v>
                </c:pt>
                <c:pt idx="68">
                  <c:v>0.14285714285714285</c:v>
                </c:pt>
                <c:pt idx="69">
                  <c:v>0.20588235294117646</c:v>
                </c:pt>
                <c:pt idx="70">
                  <c:v>0.17499999999999999</c:v>
                </c:pt>
                <c:pt idx="71">
                  <c:v>0.2608695652173913</c:v>
                </c:pt>
                <c:pt idx="72">
                  <c:v>0.17857142857142858</c:v>
                </c:pt>
                <c:pt idx="73">
                  <c:v>0.2</c:v>
                </c:pt>
                <c:pt idx="74">
                  <c:v>0.21428571428571427</c:v>
                </c:pt>
                <c:pt idx="75">
                  <c:v>0.34615384615384615</c:v>
                </c:pt>
                <c:pt idx="76">
                  <c:v>0.22</c:v>
                </c:pt>
                <c:pt idx="77">
                  <c:v>0.18181818181818182</c:v>
                </c:pt>
                <c:pt idx="78">
                  <c:v>0.13793103448275862</c:v>
                </c:pt>
                <c:pt idx="79">
                  <c:v>0.18518518518518517</c:v>
                </c:pt>
                <c:pt idx="80">
                  <c:v>0.22222222222222221</c:v>
                </c:pt>
                <c:pt idx="81">
                  <c:v>0.26666666666666666</c:v>
                </c:pt>
                <c:pt idx="82">
                  <c:v>0.32727272727272727</c:v>
                </c:pt>
                <c:pt idx="83">
                  <c:v>0.21818181818181817</c:v>
                </c:pt>
                <c:pt idx="84">
                  <c:v>0.16</c:v>
                </c:pt>
                <c:pt idx="85">
                  <c:v>0.28301886792452829</c:v>
                </c:pt>
                <c:pt idx="86">
                  <c:v>0.18518518518518517</c:v>
                </c:pt>
                <c:pt idx="87">
                  <c:v>0.28000000000000003</c:v>
                </c:pt>
                <c:pt idx="88">
                  <c:v>0.20833333333333334</c:v>
                </c:pt>
                <c:pt idx="89">
                  <c:v>0.13636363636363635</c:v>
                </c:pt>
                <c:pt idx="90">
                  <c:v>0.37142857142857144</c:v>
                </c:pt>
                <c:pt idx="91">
                  <c:v>0.12</c:v>
                </c:pt>
                <c:pt idx="92">
                  <c:v>0.15789473684210525</c:v>
                </c:pt>
                <c:pt idx="93">
                  <c:v>0.13636363636363635</c:v>
                </c:pt>
                <c:pt idx="94">
                  <c:v>9.7560975609756101E-2</c:v>
                </c:pt>
                <c:pt idx="95">
                  <c:v>0.18181818181818182</c:v>
                </c:pt>
                <c:pt idx="96">
                  <c:v>0.17857142857142858</c:v>
                </c:pt>
                <c:pt idx="97">
                  <c:v>0.24</c:v>
                </c:pt>
                <c:pt idx="98">
                  <c:v>0.16666666666666666</c:v>
                </c:pt>
                <c:pt idx="99">
                  <c:v>0.23076923076923078</c:v>
                </c:pt>
                <c:pt idx="100">
                  <c:v>0.19444444444444445</c:v>
                </c:pt>
                <c:pt idx="101">
                  <c:v>0.41176470588235292</c:v>
                </c:pt>
                <c:pt idx="102">
                  <c:v>0.375</c:v>
                </c:pt>
                <c:pt idx="103">
                  <c:v>0.32258064516129031</c:v>
                </c:pt>
                <c:pt idx="104">
                  <c:v>0.27777777777777779</c:v>
                </c:pt>
                <c:pt idx="105">
                  <c:v>0.17857142857142858</c:v>
                </c:pt>
                <c:pt idx="106">
                  <c:v>0.1875</c:v>
                </c:pt>
                <c:pt idx="107">
                  <c:v>0.3</c:v>
                </c:pt>
                <c:pt idx="108">
                  <c:v>0.13333333333333333</c:v>
                </c:pt>
                <c:pt idx="109">
                  <c:v>0.17647058823529413</c:v>
                </c:pt>
                <c:pt idx="110">
                  <c:v>0.23529411764705882</c:v>
                </c:pt>
                <c:pt idx="111">
                  <c:v>0.23076923076923078</c:v>
                </c:pt>
                <c:pt idx="112">
                  <c:v>0.15217391304347827</c:v>
                </c:pt>
                <c:pt idx="113">
                  <c:v>0.25</c:v>
                </c:pt>
                <c:pt idx="114">
                  <c:v>0.2</c:v>
                </c:pt>
                <c:pt idx="115">
                  <c:v>0.26315789473684209</c:v>
                </c:pt>
                <c:pt idx="116">
                  <c:v>0.17647058823529413</c:v>
                </c:pt>
                <c:pt idx="117">
                  <c:v>0.3888888888888889</c:v>
                </c:pt>
                <c:pt idx="118">
                  <c:v>0.1</c:v>
                </c:pt>
                <c:pt idx="119">
                  <c:v>0.25925925925925924</c:v>
                </c:pt>
                <c:pt idx="120">
                  <c:v>0.37037037037037035</c:v>
                </c:pt>
                <c:pt idx="121">
                  <c:v>0.13846153846153847</c:v>
                </c:pt>
                <c:pt idx="122">
                  <c:v>0.1875</c:v>
                </c:pt>
                <c:pt idx="123">
                  <c:v>0.19565217391304349</c:v>
                </c:pt>
                <c:pt idx="124">
                  <c:v>0.26666666666666666</c:v>
                </c:pt>
                <c:pt idx="125">
                  <c:v>0.1875</c:v>
                </c:pt>
                <c:pt idx="126">
                  <c:v>0.22222222222222221</c:v>
                </c:pt>
                <c:pt idx="127">
                  <c:v>7.407407407407407E-2</c:v>
                </c:pt>
                <c:pt idx="128">
                  <c:v>0.2857142857142857</c:v>
                </c:pt>
                <c:pt idx="129">
                  <c:v>0.12</c:v>
                </c:pt>
                <c:pt idx="130">
                  <c:v>5.2631578947368418E-2</c:v>
                </c:pt>
                <c:pt idx="131">
                  <c:v>0.21052631578947367</c:v>
                </c:pt>
                <c:pt idx="132">
                  <c:v>0.25</c:v>
                </c:pt>
                <c:pt idx="133">
                  <c:v>0.2</c:v>
                </c:pt>
                <c:pt idx="134">
                  <c:v>8.8235294117647065E-2</c:v>
                </c:pt>
                <c:pt idx="135">
                  <c:v>0.19230769230769232</c:v>
                </c:pt>
                <c:pt idx="136">
                  <c:v>0.21951219512195122</c:v>
                </c:pt>
                <c:pt idx="137">
                  <c:v>0.25531914893617019</c:v>
                </c:pt>
                <c:pt idx="138">
                  <c:v>0.2</c:v>
                </c:pt>
                <c:pt idx="139">
                  <c:v>0.15151515151515152</c:v>
                </c:pt>
                <c:pt idx="140">
                  <c:v>9.0909090909090912E-2</c:v>
                </c:pt>
                <c:pt idx="141">
                  <c:v>0.15384615384615385</c:v>
                </c:pt>
                <c:pt idx="142">
                  <c:v>0.16666666666666666</c:v>
                </c:pt>
                <c:pt idx="143">
                  <c:v>0.12</c:v>
                </c:pt>
                <c:pt idx="144">
                  <c:v>0.20833333333333334</c:v>
                </c:pt>
                <c:pt idx="145">
                  <c:v>0.18518518518518517</c:v>
                </c:pt>
                <c:pt idx="146">
                  <c:v>0.16666666666666666</c:v>
                </c:pt>
                <c:pt idx="147">
                  <c:v>0.05</c:v>
                </c:pt>
                <c:pt idx="148">
                  <c:v>0.21875</c:v>
                </c:pt>
                <c:pt idx="149">
                  <c:v>0.19230769230769232</c:v>
                </c:pt>
                <c:pt idx="150">
                  <c:v>0.15</c:v>
                </c:pt>
                <c:pt idx="151">
                  <c:v>0.22222222222222221</c:v>
                </c:pt>
                <c:pt idx="152">
                  <c:v>0.21428571428571427</c:v>
                </c:pt>
                <c:pt idx="153">
                  <c:v>5.2631578947368418E-2</c:v>
                </c:pt>
                <c:pt idx="154">
                  <c:v>0.10714285714285714</c:v>
                </c:pt>
                <c:pt idx="155">
                  <c:v>0.1875</c:v>
                </c:pt>
                <c:pt idx="156">
                  <c:v>0.2</c:v>
                </c:pt>
                <c:pt idx="157">
                  <c:v>0.25806451612903225</c:v>
                </c:pt>
                <c:pt idx="158">
                  <c:v>0.21052631578947367</c:v>
                </c:pt>
                <c:pt idx="159">
                  <c:v>0.20833333333333334</c:v>
                </c:pt>
                <c:pt idx="160">
                  <c:v>0.25</c:v>
                </c:pt>
                <c:pt idx="161">
                  <c:v>0.25806451612903225</c:v>
                </c:pt>
                <c:pt idx="162">
                  <c:v>0.27272727272727271</c:v>
                </c:pt>
                <c:pt idx="163">
                  <c:v>0.19767441860465115</c:v>
                </c:pt>
                <c:pt idx="164">
                  <c:v>0.21428571428571427</c:v>
                </c:pt>
                <c:pt idx="165">
                  <c:v>0.23076923076923078</c:v>
                </c:pt>
                <c:pt idx="166">
                  <c:v>0.1388888888888889</c:v>
                </c:pt>
                <c:pt idx="167">
                  <c:v>0.12</c:v>
                </c:pt>
                <c:pt idx="168">
                  <c:v>0.27586206896551724</c:v>
                </c:pt>
                <c:pt idx="169">
                  <c:v>0.16666666666666666</c:v>
                </c:pt>
                <c:pt idx="170">
                  <c:v>0.2</c:v>
                </c:pt>
                <c:pt idx="171">
                  <c:v>0.1891891891891892</c:v>
                </c:pt>
                <c:pt idx="172">
                  <c:v>0.23076923076923078</c:v>
                </c:pt>
                <c:pt idx="173">
                  <c:v>0.21739130434782608</c:v>
                </c:pt>
                <c:pt idx="174">
                  <c:v>0.19444444444444445</c:v>
                </c:pt>
                <c:pt idx="175">
                  <c:v>0.26190476190476192</c:v>
                </c:pt>
                <c:pt idx="176">
                  <c:v>0.16216216216216217</c:v>
                </c:pt>
                <c:pt idx="177">
                  <c:v>0.23255813953488372</c:v>
                </c:pt>
                <c:pt idx="178">
                  <c:v>0.16666666666666666</c:v>
                </c:pt>
                <c:pt idx="179">
                  <c:v>0.19230769230769232</c:v>
                </c:pt>
                <c:pt idx="180">
                  <c:v>6.0606060606060608E-2</c:v>
                </c:pt>
                <c:pt idx="181">
                  <c:v>0.22857142857142856</c:v>
                </c:pt>
                <c:pt idx="182">
                  <c:v>0.24324324324324326</c:v>
                </c:pt>
                <c:pt idx="183">
                  <c:v>0.14705882352941177</c:v>
                </c:pt>
                <c:pt idx="184">
                  <c:v>0.16666666666666666</c:v>
                </c:pt>
                <c:pt idx="185">
                  <c:v>0.24324324324324326</c:v>
                </c:pt>
                <c:pt idx="186">
                  <c:v>0.15909090909090909</c:v>
                </c:pt>
                <c:pt idx="187">
                  <c:v>0.19565217391304349</c:v>
                </c:pt>
                <c:pt idx="188">
                  <c:v>0.14285714285714285</c:v>
                </c:pt>
                <c:pt idx="189">
                  <c:v>0.19230769230769232</c:v>
                </c:pt>
                <c:pt idx="190">
                  <c:v>0.17241379310344829</c:v>
                </c:pt>
                <c:pt idx="191">
                  <c:v>0.13725490196078433</c:v>
                </c:pt>
                <c:pt idx="192">
                  <c:v>9.0909090909090912E-2</c:v>
                </c:pt>
                <c:pt idx="193">
                  <c:v>0.19354838709677419</c:v>
                </c:pt>
                <c:pt idx="194">
                  <c:v>7.407407407407407E-2</c:v>
                </c:pt>
                <c:pt idx="195">
                  <c:v>0.27272727272727271</c:v>
                </c:pt>
                <c:pt idx="196">
                  <c:v>5.8823529411764705E-2</c:v>
                </c:pt>
                <c:pt idx="197">
                  <c:v>5.2631578947368418E-2</c:v>
                </c:pt>
                <c:pt idx="198">
                  <c:v>0.17142857142857143</c:v>
                </c:pt>
                <c:pt idx="199">
                  <c:v>0.13333333333333333</c:v>
                </c:pt>
                <c:pt idx="200">
                  <c:v>7.1428571428571425E-2</c:v>
                </c:pt>
                <c:pt idx="201">
                  <c:v>0.1111111111111111</c:v>
                </c:pt>
                <c:pt idx="202">
                  <c:v>0.16129032258064516</c:v>
                </c:pt>
                <c:pt idx="203">
                  <c:v>0.21739130434782608</c:v>
                </c:pt>
                <c:pt idx="204">
                  <c:v>0.21052631578947367</c:v>
                </c:pt>
                <c:pt idx="205">
                  <c:v>7.6923076923076927E-2</c:v>
                </c:pt>
                <c:pt idx="206">
                  <c:v>0.11538461538461539</c:v>
                </c:pt>
                <c:pt idx="207">
                  <c:v>0.22641509433962265</c:v>
                </c:pt>
                <c:pt idx="208">
                  <c:v>0.12121212121212122</c:v>
                </c:pt>
                <c:pt idx="209">
                  <c:v>9.7560975609756101E-2</c:v>
                </c:pt>
                <c:pt idx="210">
                  <c:v>0.16</c:v>
                </c:pt>
                <c:pt idx="211">
                  <c:v>0.13333333333333333</c:v>
                </c:pt>
                <c:pt idx="212">
                  <c:v>4.7619047619047616E-2</c:v>
                </c:pt>
                <c:pt idx="213">
                  <c:v>0.1111111111111111</c:v>
                </c:pt>
                <c:pt idx="214">
                  <c:v>0.27027027027027029</c:v>
                </c:pt>
                <c:pt idx="215">
                  <c:v>0.26666666666666666</c:v>
                </c:pt>
                <c:pt idx="216">
                  <c:v>0.24324324324324326</c:v>
                </c:pt>
                <c:pt idx="217">
                  <c:v>0.23076923076923078</c:v>
                </c:pt>
                <c:pt idx="218">
                  <c:v>0.13793103448275862</c:v>
                </c:pt>
                <c:pt idx="219">
                  <c:v>0.14285714285714285</c:v>
                </c:pt>
                <c:pt idx="220">
                  <c:v>0.14285714285714285</c:v>
                </c:pt>
                <c:pt idx="221">
                  <c:v>9.5890410958904104E-2</c:v>
                </c:pt>
                <c:pt idx="222">
                  <c:v>0.1</c:v>
                </c:pt>
                <c:pt idx="223">
                  <c:v>0.1875</c:v>
                </c:pt>
                <c:pt idx="224">
                  <c:v>6.6666666666666666E-2</c:v>
                </c:pt>
                <c:pt idx="225">
                  <c:v>0.17647058823529413</c:v>
                </c:pt>
                <c:pt idx="226">
                  <c:v>0.27027027027027029</c:v>
                </c:pt>
                <c:pt idx="227">
                  <c:v>6.8181818181818177E-2</c:v>
                </c:pt>
                <c:pt idx="228">
                  <c:v>0.18181818181818182</c:v>
                </c:pt>
                <c:pt idx="229">
                  <c:v>0.20833333333333334</c:v>
                </c:pt>
                <c:pt idx="230">
                  <c:v>0.2857142857142857</c:v>
                </c:pt>
                <c:pt idx="231">
                  <c:v>0.32258064516129031</c:v>
                </c:pt>
                <c:pt idx="232">
                  <c:v>0.34782608695652173</c:v>
                </c:pt>
                <c:pt idx="233">
                  <c:v>0.22727272727272727</c:v>
                </c:pt>
                <c:pt idx="234">
                  <c:v>0.18181818181818182</c:v>
                </c:pt>
                <c:pt idx="235">
                  <c:v>0.21428571428571427</c:v>
                </c:pt>
                <c:pt idx="236">
                  <c:v>0.15625</c:v>
                </c:pt>
                <c:pt idx="237">
                  <c:v>0.19354838709677419</c:v>
                </c:pt>
                <c:pt idx="238">
                  <c:v>0.36363636363636365</c:v>
                </c:pt>
                <c:pt idx="239">
                  <c:v>0.15789473684210525</c:v>
                </c:pt>
                <c:pt idx="240">
                  <c:v>0.23076923076923078</c:v>
                </c:pt>
                <c:pt idx="241">
                  <c:v>0</c:v>
                </c:pt>
                <c:pt idx="242">
                  <c:v>0.19354838709677419</c:v>
                </c:pt>
                <c:pt idx="243">
                  <c:v>0</c:v>
                </c:pt>
                <c:pt idx="244">
                  <c:v>0.12</c:v>
                </c:pt>
                <c:pt idx="245">
                  <c:v>0.25</c:v>
                </c:pt>
                <c:pt idx="246">
                  <c:v>0.15789473684210525</c:v>
                </c:pt>
                <c:pt idx="247">
                  <c:v>0.13333333333333333</c:v>
                </c:pt>
                <c:pt idx="248">
                  <c:v>0.27906976744186046</c:v>
                </c:pt>
                <c:pt idx="249">
                  <c:v>0.29629629629629628</c:v>
                </c:pt>
                <c:pt idx="250">
                  <c:v>0.05</c:v>
                </c:pt>
                <c:pt idx="251">
                  <c:v>0.14285714285714285</c:v>
                </c:pt>
                <c:pt idx="252">
                  <c:v>0</c:v>
                </c:pt>
                <c:pt idx="253">
                  <c:v>0.2</c:v>
                </c:pt>
                <c:pt idx="254">
                  <c:v>0.18181818181818182</c:v>
                </c:pt>
                <c:pt idx="255">
                  <c:v>0.08</c:v>
                </c:pt>
                <c:pt idx="256">
                  <c:v>0.21212121212121213</c:v>
                </c:pt>
                <c:pt idx="257">
                  <c:v>0.23529411764705882</c:v>
                </c:pt>
                <c:pt idx="258">
                  <c:v>0.15384615384615385</c:v>
                </c:pt>
                <c:pt idx="259">
                  <c:v>0.15217391304347827</c:v>
                </c:pt>
                <c:pt idx="260">
                  <c:v>0.26829268292682928</c:v>
                </c:pt>
                <c:pt idx="261">
                  <c:v>6.6666666666666666E-2</c:v>
                </c:pt>
                <c:pt idx="262">
                  <c:v>0.15384615384615385</c:v>
                </c:pt>
                <c:pt idx="263">
                  <c:v>0.15151515151515152</c:v>
                </c:pt>
                <c:pt idx="264">
                  <c:v>0.16</c:v>
                </c:pt>
                <c:pt idx="265">
                  <c:v>0.35714285714285715</c:v>
                </c:pt>
                <c:pt idx="266">
                  <c:v>0.08</c:v>
                </c:pt>
                <c:pt idx="267">
                  <c:v>0.13636363636363635</c:v>
                </c:pt>
                <c:pt idx="268">
                  <c:v>0.15625</c:v>
                </c:pt>
                <c:pt idx="269">
                  <c:v>0.1388888888888889</c:v>
                </c:pt>
                <c:pt idx="270">
                  <c:v>0.23809523809523808</c:v>
                </c:pt>
                <c:pt idx="271">
                  <c:v>0.11627906976744186</c:v>
                </c:pt>
                <c:pt idx="272">
                  <c:v>0.20833333333333334</c:v>
                </c:pt>
                <c:pt idx="273">
                  <c:v>3.5714285714285712E-2</c:v>
                </c:pt>
                <c:pt idx="274">
                  <c:v>0.14285714285714285</c:v>
                </c:pt>
                <c:pt idx="275">
                  <c:v>0.16666666666666666</c:v>
                </c:pt>
                <c:pt idx="276">
                  <c:v>0.26315789473684209</c:v>
                </c:pt>
                <c:pt idx="277">
                  <c:v>5.2631578947368418E-2</c:v>
                </c:pt>
                <c:pt idx="278">
                  <c:v>0.23809523809523808</c:v>
                </c:pt>
                <c:pt idx="279">
                  <c:v>7.407407407407407E-2</c:v>
                </c:pt>
                <c:pt idx="280">
                  <c:v>0.29629629629629628</c:v>
                </c:pt>
                <c:pt idx="281">
                  <c:v>5.8823529411764705E-2</c:v>
                </c:pt>
                <c:pt idx="282">
                  <c:v>9.6153846153846159E-2</c:v>
                </c:pt>
                <c:pt idx="283">
                  <c:v>0.125</c:v>
                </c:pt>
                <c:pt idx="284">
                  <c:v>0.16279069767441862</c:v>
                </c:pt>
                <c:pt idx="285">
                  <c:v>0.22222222222222221</c:v>
                </c:pt>
                <c:pt idx="286">
                  <c:v>0.15384615384615385</c:v>
                </c:pt>
                <c:pt idx="287">
                  <c:v>0.14285714285714285</c:v>
                </c:pt>
                <c:pt idx="288">
                  <c:v>0.15625</c:v>
                </c:pt>
                <c:pt idx="289">
                  <c:v>0</c:v>
                </c:pt>
                <c:pt idx="290">
                  <c:v>0.13333333333333333</c:v>
                </c:pt>
                <c:pt idx="291">
                  <c:v>0.10714285714285714</c:v>
                </c:pt>
                <c:pt idx="292">
                  <c:v>0.11764705882352941</c:v>
                </c:pt>
                <c:pt idx="293">
                  <c:v>4.7619047619047616E-2</c:v>
                </c:pt>
                <c:pt idx="294">
                  <c:v>0.10344827586206896</c:v>
                </c:pt>
                <c:pt idx="295">
                  <c:v>0.27586206896551724</c:v>
                </c:pt>
                <c:pt idx="296">
                  <c:v>0.19047619047619047</c:v>
                </c:pt>
                <c:pt idx="297">
                  <c:v>0.125</c:v>
                </c:pt>
                <c:pt idx="298">
                  <c:v>0.15</c:v>
                </c:pt>
                <c:pt idx="299">
                  <c:v>0.16216216216216217</c:v>
                </c:pt>
                <c:pt idx="300">
                  <c:v>5.5555555555555552E-2</c:v>
                </c:pt>
                <c:pt idx="301">
                  <c:v>0.18604651162790697</c:v>
                </c:pt>
                <c:pt idx="302">
                  <c:v>0</c:v>
                </c:pt>
                <c:pt idx="303">
                  <c:v>0.17647058823529413</c:v>
                </c:pt>
                <c:pt idx="304">
                  <c:v>0.15909090909090909</c:v>
                </c:pt>
                <c:pt idx="305">
                  <c:v>0.125</c:v>
                </c:pt>
                <c:pt idx="306">
                  <c:v>0.27777777777777779</c:v>
                </c:pt>
                <c:pt idx="307">
                  <c:v>0.13043478260869565</c:v>
                </c:pt>
                <c:pt idx="308">
                  <c:v>0.16666666666666666</c:v>
                </c:pt>
                <c:pt idx="309">
                  <c:v>6.25E-2</c:v>
                </c:pt>
                <c:pt idx="310">
                  <c:v>0.13333333333333333</c:v>
                </c:pt>
                <c:pt idx="311">
                  <c:v>0.22222222222222221</c:v>
                </c:pt>
                <c:pt idx="312">
                  <c:v>0.2857142857142857</c:v>
                </c:pt>
                <c:pt idx="313">
                  <c:v>0.15</c:v>
                </c:pt>
                <c:pt idx="314">
                  <c:v>0.1276595744680851</c:v>
                </c:pt>
                <c:pt idx="315">
                  <c:v>0.13513513513513514</c:v>
                </c:pt>
                <c:pt idx="316">
                  <c:v>0.2</c:v>
                </c:pt>
                <c:pt idx="317">
                  <c:v>0.18181818181818182</c:v>
                </c:pt>
                <c:pt idx="318">
                  <c:v>0</c:v>
                </c:pt>
                <c:pt idx="319">
                  <c:v>0.1875</c:v>
                </c:pt>
                <c:pt idx="320">
                  <c:v>0.1</c:v>
                </c:pt>
                <c:pt idx="321">
                  <c:v>6.6666666666666666E-2</c:v>
                </c:pt>
                <c:pt idx="322">
                  <c:v>0.21212121212121213</c:v>
                </c:pt>
                <c:pt idx="323">
                  <c:v>0.17948717948717949</c:v>
                </c:pt>
                <c:pt idx="324">
                  <c:v>0.22972972972972974</c:v>
                </c:pt>
                <c:pt idx="325">
                  <c:v>0.2</c:v>
                </c:pt>
                <c:pt idx="326">
                  <c:v>0.14000000000000001</c:v>
                </c:pt>
                <c:pt idx="327">
                  <c:v>9.375E-2</c:v>
                </c:pt>
                <c:pt idx="328">
                  <c:v>0.34210526315789475</c:v>
                </c:pt>
                <c:pt idx="329">
                  <c:v>8.3333333333333329E-2</c:v>
                </c:pt>
                <c:pt idx="330">
                  <c:v>0.27272727272727271</c:v>
                </c:pt>
                <c:pt idx="331">
                  <c:v>0.18181818181818182</c:v>
                </c:pt>
                <c:pt idx="332">
                  <c:v>0.11764705882352941</c:v>
                </c:pt>
              </c:numCache>
            </c:numRef>
          </c:yVal>
          <c:smooth val="0"/>
        </c:ser>
        <c:dLbls>
          <c:showLegendKey val="0"/>
          <c:showVal val="0"/>
          <c:showCatName val="0"/>
          <c:showSerName val="0"/>
          <c:showPercent val="0"/>
          <c:showBubbleSize val="0"/>
        </c:dLbls>
        <c:axId val="134072192"/>
        <c:axId val="134082560"/>
      </c:scatterChart>
      <c:valAx>
        <c:axId val="134072192"/>
        <c:scaling>
          <c:orientation val="minMax"/>
        </c:scaling>
        <c:delete val="0"/>
        <c:axPos val="b"/>
        <c:title>
          <c:tx>
            <c:rich>
              <a:bodyPr/>
              <a:lstStyle/>
              <a:p>
                <a:pPr>
                  <a:defRPr>
                    <a:latin typeface="Calibri" panose="020F0502020204030204" pitchFamily="34" charset="0"/>
                    <a:cs typeface="Calibri" panose="020F0502020204030204" pitchFamily="34" charset="0"/>
                  </a:defRPr>
                </a:pPr>
                <a:r>
                  <a:rPr lang="en-GB">
                    <a:latin typeface="Calibri" panose="020F0502020204030204" pitchFamily="34" charset="0"/>
                    <a:cs typeface="Calibri" panose="020F0502020204030204" pitchFamily="34" charset="0"/>
                  </a:rPr>
                  <a:t>IMD</a:t>
                </a:r>
                <a:r>
                  <a:rPr lang="en-GB" baseline="0">
                    <a:latin typeface="Calibri" panose="020F0502020204030204" pitchFamily="34" charset="0"/>
                    <a:cs typeface="Calibri" panose="020F0502020204030204" pitchFamily="34" charset="0"/>
                  </a:rPr>
                  <a:t> 2010 Deprivation Score</a:t>
                </a:r>
                <a:endParaRPr lang="en-GB">
                  <a:latin typeface="Calibri" panose="020F0502020204030204" pitchFamily="34" charset="0"/>
                  <a:cs typeface="Calibri" panose="020F0502020204030204" pitchFamily="34" charset="0"/>
                </a:endParaRPr>
              </a:p>
            </c:rich>
          </c:tx>
          <c:layout/>
          <c:overlay val="0"/>
        </c:title>
        <c:numFmt formatCode="General" sourceLinked="1"/>
        <c:majorTickMark val="out"/>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134082560"/>
        <c:crosses val="autoZero"/>
        <c:crossBetween val="midCat"/>
      </c:valAx>
      <c:valAx>
        <c:axId val="134082560"/>
        <c:scaling>
          <c:orientation val="minMax"/>
        </c:scaling>
        <c:delete val="0"/>
        <c:axPos val="l"/>
        <c:majorGridlines>
          <c:spPr>
            <a:ln>
              <a:solidFill>
                <a:schemeClr val="bg1">
                  <a:lumMod val="75000"/>
                </a:schemeClr>
              </a:solidFill>
              <a:prstDash val="dash"/>
            </a:ln>
          </c:spPr>
        </c:majorGridlines>
        <c:title>
          <c:tx>
            <c:rich>
              <a:bodyPr rot="-5400000" vert="horz"/>
              <a:lstStyle/>
              <a:p>
                <a:pPr>
                  <a:defRPr>
                    <a:latin typeface="Calibri" panose="020F0502020204030204" pitchFamily="34" charset="0"/>
                    <a:cs typeface="Calibri" panose="020F0502020204030204" pitchFamily="34" charset="0"/>
                  </a:defRPr>
                </a:pPr>
                <a:r>
                  <a:rPr lang="en-GB">
                    <a:latin typeface="Calibri" panose="020F0502020204030204" pitchFamily="34" charset="0"/>
                    <a:cs typeface="Calibri" panose="020F0502020204030204" pitchFamily="34" charset="0"/>
                  </a:rPr>
                  <a:t>Proportion of children</a:t>
                </a:r>
                <a:r>
                  <a:rPr lang="en-GB" baseline="0">
                    <a:latin typeface="Calibri" panose="020F0502020204030204" pitchFamily="34" charset="0"/>
                    <a:cs typeface="Calibri" panose="020F0502020204030204" pitchFamily="34" charset="0"/>
                  </a:rPr>
                  <a:t> classified as 'overweight' or 'very overweight'</a:t>
                </a:r>
                <a:endParaRPr lang="en-GB">
                  <a:latin typeface="Calibri" panose="020F0502020204030204" pitchFamily="34" charset="0"/>
                  <a:cs typeface="Calibri" panose="020F0502020204030204" pitchFamily="34" charset="0"/>
                </a:endParaRPr>
              </a:p>
            </c:rich>
          </c:tx>
          <c:layout/>
          <c:overlay val="0"/>
        </c:title>
        <c:numFmt formatCode="0.0%" sourceLinked="1"/>
        <c:majorTickMark val="out"/>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134072192"/>
        <c:crosses val="autoZero"/>
        <c:crossBetween val="midCat"/>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2"/>
          <c:order val="0"/>
          <c:tx>
            <c:v>Eligible for FSM</c:v>
          </c:tx>
          <c:spPr>
            <a:solidFill>
              <a:srgbClr val="FF0066"/>
            </a:solidFill>
          </c:spPr>
          <c:invertIfNegative val="0"/>
          <c:cat>
            <c:strRef>
              <c:f>Sheet1!$A$7:$A$13</c:f>
              <c:strCache>
                <c:ptCount val="7"/>
                <c:pt idx="0">
                  <c:v>North Warwickshire</c:v>
                </c:pt>
                <c:pt idx="1">
                  <c:v>Nuneaton &amp; Bedworth</c:v>
                </c:pt>
                <c:pt idx="2">
                  <c:v>Rugby</c:v>
                </c:pt>
                <c:pt idx="3">
                  <c:v>Stratford-on-Avon</c:v>
                </c:pt>
                <c:pt idx="4">
                  <c:v>Warwick</c:v>
                </c:pt>
                <c:pt idx="5">
                  <c:v>Warwickshire</c:v>
                </c:pt>
                <c:pt idx="6">
                  <c:v>England</c:v>
                </c:pt>
              </c:strCache>
            </c:strRef>
          </c:cat>
          <c:val>
            <c:numRef>
              <c:f>Sheet1!$D$7:$D$13</c:f>
              <c:numCache>
                <c:formatCode>0</c:formatCode>
                <c:ptCount val="7"/>
                <c:pt idx="0">
                  <c:v>38</c:v>
                </c:pt>
                <c:pt idx="1">
                  <c:v>28.6</c:v>
                </c:pt>
                <c:pt idx="2">
                  <c:v>38.200000000000003</c:v>
                </c:pt>
                <c:pt idx="3">
                  <c:v>38.4</c:v>
                </c:pt>
                <c:pt idx="4">
                  <c:v>39</c:v>
                </c:pt>
                <c:pt idx="5">
                  <c:v>35.200000000000003</c:v>
                </c:pt>
                <c:pt idx="6">
                  <c:v>38.1</c:v>
                </c:pt>
              </c:numCache>
            </c:numRef>
          </c:val>
        </c:ser>
        <c:ser>
          <c:idx val="5"/>
          <c:order val="1"/>
          <c:tx>
            <c:v>Not eligible for FSM</c:v>
          </c:tx>
          <c:spPr>
            <a:solidFill>
              <a:srgbClr val="00B0F0"/>
            </a:solidFill>
          </c:spPr>
          <c:invertIfNegative val="0"/>
          <c:cat>
            <c:strRef>
              <c:f>Sheet1!$A$7:$A$13</c:f>
              <c:strCache>
                <c:ptCount val="7"/>
                <c:pt idx="0">
                  <c:v>North Warwickshire</c:v>
                </c:pt>
                <c:pt idx="1">
                  <c:v>Nuneaton &amp; Bedworth</c:v>
                </c:pt>
                <c:pt idx="2">
                  <c:v>Rugby</c:v>
                </c:pt>
                <c:pt idx="3">
                  <c:v>Stratford-on-Avon</c:v>
                </c:pt>
                <c:pt idx="4">
                  <c:v>Warwick</c:v>
                </c:pt>
                <c:pt idx="5">
                  <c:v>Warwickshire</c:v>
                </c:pt>
                <c:pt idx="6">
                  <c:v>England</c:v>
                </c:pt>
              </c:strCache>
            </c:strRef>
          </c:cat>
          <c:val>
            <c:numRef>
              <c:f>Sheet1!$G$7:$G$13</c:f>
              <c:numCache>
                <c:formatCode>0</c:formatCode>
                <c:ptCount val="7"/>
                <c:pt idx="0">
                  <c:v>56.2</c:v>
                </c:pt>
                <c:pt idx="1">
                  <c:v>60.8</c:v>
                </c:pt>
                <c:pt idx="2">
                  <c:v>71.5</c:v>
                </c:pt>
                <c:pt idx="3">
                  <c:v>73.7</c:v>
                </c:pt>
                <c:pt idx="4">
                  <c:v>70.900000000000006</c:v>
                </c:pt>
                <c:pt idx="5">
                  <c:v>68</c:v>
                </c:pt>
                <c:pt idx="6">
                  <c:v>64.8</c:v>
                </c:pt>
              </c:numCache>
            </c:numRef>
          </c:val>
        </c:ser>
        <c:dLbls>
          <c:showLegendKey val="0"/>
          <c:showVal val="0"/>
          <c:showCatName val="0"/>
          <c:showSerName val="0"/>
          <c:showPercent val="0"/>
          <c:showBubbleSize val="0"/>
        </c:dLbls>
        <c:gapWidth val="150"/>
        <c:axId val="180896128"/>
        <c:axId val="180897664"/>
      </c:barChart>
      <c:catAx>
        <c:axId val="180896128"/>
        <c:scaling>
          <c:orientation val="minMax"/>
        </c:scaling>
        <c:delete val="0"/>
        <c:axPos val="l"/>
        <c:majorTickMark val="out"/>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180897664"/>
        <c:crosses val="autoZero"/>
        <c:auto val="1"/>
        <c:lblAlgn val="ctr"/>
        <c:lblOffset val="100"/>
        <c:noMultiLvlLbl val="0"/>
      </c:catAx>
      <c:valAx>
        <c:axId val="180897664"/>
        <c:scaling>
          <c:orientation val="minMax"/>
          <c:max val="100"/>
          <c:min val="0"/>
        </c:scaling>
        <c:delete val="0"/>
        <c:axPos val="b"/>
        <c:majorGridlines/>
        <c:numFmt formatCode="0" sourceLinked="1"/>
        <c:majorTickMark val="out"/>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180896128"/>
        <c:crosses val="autoZero"/>
        <c:crossBetween val="between"/>
      </c:valAx>
    </c:plotArea>
    <c:legend>
      <c:legendPos val="r"/>
      <c:layout/>
      <c:overlay val="0"/>
      <c:txPr>
        <a:bodyPr/>
        <a:lstStyle/>
        <a:p>
          <a:pPr>
            <a:defRPr>
              <a:latin typeface="Calibri" panose="020F0502020204030204" pitchFamily="34" charset="0"/>
              <a:cs typeface="Calibri" panose="020F0502020204030204" pitchFamily="34" charset="0"/>
            </a:defRPr>
          </a:pPr>
          <a:endParaRPr lang="en-US"/>
        </a:p>
      </c:txPr>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1"/>
    </mc:Choice>
    <mc:Fallback>
      <c:style val="21"/>
    </mc:Fallback>
  </mc:AlternateContent>
  <c:chart>
    <c:autoTitleDeleted val="1"/>
    <c:plotArea>
      <c:layout/>
      <c:barChart>
        <c:barDir val="col"/>
        <c:grouping val="clustered"/>
        <c:varyColors val="0"/>
        <c:ser>
          <c:idx val="0"/>
          <c:order val="0"/>
          <c:tx>
            <c:strRef>
              <c:f>Sheet1!$B$1</c:f>
              <c:strCache>
                <c:ptCount val="1"/>
                <c:pt idx="0">
                  <c:v>Numbers of people fed</c:v>
                </c:pt>
              </c:strCache>
            </c:strRef>
          </c:tx>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Lbls>
            <c:txPr>
              <a:bodyPr/>
              <a:lstStyle/>
              <a:p>
                <a:pPr>
                  <a:defRPr b="1">
                    <a:latin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dLbls>
          <c:cat>
            <c:strRef>
              <c:f>Sheet1!$A$2:$A$3</c:f>
              <c:strCache>
                <c:ptCount val="2"/>
                <c:pt idx="0">
                  <c:v>Adults</c:v>
                </c:pt>
                <c:pt idx="1">
                  <c:v>Children </c:v>
                </c:pt>
              </c:strCache>
            </c:strRef>
          </c:cat>
          <c:val>
            <c:numRef>
              <c:f>Sheet1!$B$2:$B$3</c:f>
              <c:numCache>
                <c:formatCode>General</c:formatCode>
                <c:ptCount val="2"/>
                <c:pt idx="0">
                  <c:v>7043</c:v>
                </c:pt>
                <c:pt idx="1">
                  <c:v>3852</c:v>
                </c:pt>
              </c:numCache>
            </c:numRef>
          </c:val>
        </c:ser>
        <c:dLbls>
          <c:showLegendKey val="0"/>
          <c:showVal val="1"/>
          <c:showCatName val="0"/>
          <c:showSerName val="0"/>
          <c:showPercent val="0"/>
          <c:showBubbleSize val="0"/>
        </c:dLbls>
        <c:gapWidth val="75"/>
        <c:axId val="41085568"/>
        <c:axId val="41477632"/>
      </c:barChart>
      <c:catAx>
        <c:axId val="41085568"/>
        <c:scaling>
          <c:orientation val="minMax"/>
        </c:scaling>
        <c:delete val="0"/>
        <c:axPos val="b"/>
        <c:majorTickMark val="none"/>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41477632"/>
        <c:crosses val="autoZero"/>
        <c:auto val="1"/>
        <c:lblAlgn val="ctr"/>
        <c:lblOffset val="100"/>
        <c:noMultiLvlLbl val="0"/>
      </c:catAx>
      <c:valAx>
        <c:axId val="41477632"/>
        <c:scaling>
          <c:orientation val="minMax"/>
        </c:scaling>
        <c:delete val="0"/>
        <c:axPos val="l"/>
        <c:numFmt formatCode="General" sourceLinked="1"/>
        <c:majorTickMark val="none"/>
        <c:minorTickMark val="none"/>
        <c:tickLblPos val="nextTo"/>
        <c:txPr>
          <a:bodyPr/>
          <a:lstStyle/>
          <a:p>
            <a:pPr>
              <a:defRPr>
                <a:latin typeface="Calibri" panose="020F0502020204030204" pitchFamily="34" charset="0"/>
                <a:cs typeface="Calibri" panose="020F0502020204030204" pitchFamily="34" charset="0"/>
              </a:defRPr>
            </a:pPr>
            <a:endParaRPr lang="en-US"/>
          </a:p>
        </c:txPr>
        <c:crossAx val="41085568"/>
        <c:crosses val="autoZero"/>
        <c:crossBetween val="between"/>
        <c:majorUnit val="1000"/>
      </c:valAx>
      <c:spPr>
        <a:ln>
          <a:noFill/>
        </a:ln>
      </c:spPr>
    </c:plotArea>
    <c:legend>
      <c:legendPos val="b"/>
      <c:layout/>
      <c:overlay val="0"/>
      <c:txPr>
        <a:bodyPr/>
        <a:lstStyle/>
        <a:p>
          <a:pPr>
            <a:defRPr>
              <a:latin typeface="Calibri" panose="020F0502020204030204" pitchFamily="34" charset="0"/>
              <a:cs typeface="Calibri" panose="020F0502020204030204" pitchFamily="34" charset="0"/>
            </a:defRPr>
          </a:pPr>
          <a:endParaRPr lang="en-US"/>
        </a:p>
      </c:txPr>
    </c:legend>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FBC5EF"/>
              </a:solidFill>
            </c:spPr>
          </c:dPt>
          <c:dPt>
            <c:idx val="1"/>
            <c:bubble3D val="0"/>
            <c:spPr>
              <a:solidFill>
                <a:srgbClr val="92D050"/>
              </a:solidFill>
            </c:spPr>
          </c:dPt>
          <c:dPt>
            <c:idx val="2"/>
            <c:bubble3D val="0"/>
            <c:spPr>
              <a:solidFill>
                <a:srgbClr val="FFC000"/>
              </a:solidFill>
            </c:spPr>
          </c:dPt>
          <c:dPt>
            <c:idx val="4"/>
            <c:bubble3D val="0"/>
            <c:spPr>
              <a:solidFill>
                <a:srgbClr val="541AE6"/>
              </a:solidFill>
            </c:spPr>
          </c:dPt>
          <c:dPt>
            <c:idx val="5"/>
            <c:bubble3D val="0"/>
            <c:spPr>
              <a:solidFill>
                <a:srgbClr val="8E1A8E"/>
              </a:solidFill>
            </c:spPr>
          </c:dPt>
          <c:dPt>
            <c:idx val="6"/>
            <c:bubble3D val="0"/>
            <c:spPr>
              <a:solidFill>
                <a:srgbClr val="0F9299"/>
              </a:solidFill>
            </c:spPr>
          </c:dPt>
          <c:dPt>
            <c:idx val="7"/>
            <c:bubble3D val="0"/>
            <c:spPr>
              <a:solidFill>
                <a:srgbClr val="00B0F0"/>
              </a:solidFill>
            </c:spPr>
          </c:dPt>
          <c:dPt>
            <c:idx val="8"/>
            <c:bubble3D val="0"/>
            <c:spPr>
              <a:solidFill>
                <a:srgbClr val="FF0066"/>
              </a:solidFill>
            </c:spPr>
          </c:dPt>
          <c:dLbls>
            <c:dLblPos val="bestFit"/>
            <c:showLegendKey val="0"/>
            <c:showVal val="1"/>
            <c:showCatName val="0"/>
            <c:showSerName val="0"/>
            <c:showPercent val="0"/>
            <c:showBubbleSize val="0"/>
            <c:showLeaderLines val="1"/>
          </c:dLbls>
          <c:cat>
            <c:strRef>
              <c:f>'People fed'!$A$2:$A$10</c:f>
              <c:strCache>
                <c:ptCount val="9"/>
                <c:pt idx="0">
                  <c:v>Arden</c:v>
                </c:pt>
                <c:pt idx="1">
                  <c:v>Bedworth &amp; Keresley</c:v>
                </c:pt>
                <c:pt idx="2">
                  <c:v>Foss</c:v>
                </c:pt>
                <c:pt idx="3">
                  <c:v>Henley in Arden</c:v>
                </c:pt>
                <c:pt idx="4">
                  <c:v>Kenilworth</c:v>
                </c:pt>
                <c:pt idx="5">
                  <c:v>Nuneaton</c:v>
                </c:pt>
                <c:pt idx="6">
                  <c:v>Rugby</c:v>
                </c:pt>
                <c:pt idx="7">
                  <c:v>Stratford upon Avon</c:v>
                </c:pt>
                <c:pt idx="8">
                  <c:v>Warwick &amp; Leamington</c:v>
                </c:pt>
              </c:strCache>
            </c:strRef>
          </c:cat>
          <c:val>
            <c:numRef>
              <c:f>'People fed'!$D$2:$D$10</c:f>
              <c:numCache>
                <c:formatCode>General</c:formatCode>
                <c:ptCount val="9"/>
                <c:pt idx="0">
                  <c:v>156</c:v>
                </c:pt>
                <c:pt idx="1">
                  <c:v>788</c:v>
                </c:pt>
                <c:pt idx="2">
                  <c:v>181</c:v>
                </c:pt>
                <c:pt idx="3">
                  <c:v>109</c:v>
                </c:pt>
                <c:pt idx="4">
                  <c:v>345</c:v>
                </c:pt>
                <c:pt idx="5">
                  <c:v>3197</c:v>
                </c:pt>
                <c:pt idx="6">
                  <c:v>2573</c:v>
                </c:pt>
                <c:pt idx="7">
                  <c:v>1032</c:v>
                </c:pt>
                <c:pt idx="8">
                  <c:v>2514</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5948748140192537"/>
          <c:y val="4.5825870296254345E-2"/>
          <c:w val="0.33425568288188867"/>
          <c:h val="0.9541741297037456"/>
        </c:manualLayout>
      </c:layout>
      <c:overlay val="0"/>
      <c:txPr>
        <a:bodyPr/>
        <a:lstStyle/>
        <a:p>
          <a:pPr>
            <a:defRPr>
              <a:latin typeface="Calibri" panose="020F0502020204030204" pitchFamily="34" charset="0"/>
              <a:cs typeface="Calibri" panose="020F0502020204030204" pitchFamily="34" charset="0"/>
            </a:defRPr>
          </a:pPr>
          <a:endParaRPr lang="en-US"/>
        </a:p>
      </c:txPr>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a:t>Reason for crisis</a:t>
            </a:r>
          </a:p>
        </c:rich>
      </c:tx>
      <c:layout>
        <c:manualLayout>
          <c:xMode val="edge"/>
          <c:yMode val="edge"/>
          <c:x val="0.71409415351920724"/>
          <c:y val="2.0965992994276723E-2"/>
        </c:manualLayout>
      </c:layout>
      <c:overlay val="0"/>
    </c:title>
    <c:autoTitleDeleted val="0"/>
    <c:plotArea>
      <c:layout/>
      <c:pieChart>
        <c:varyColors val="1"/>
        <c:ser>
          <c:idx val="0"/>
          <c:order val="0"/>
          <c:tx>
            <c:strRef>
              <c:f>Sheet1!$B$1</c:f>
              <c:strCache>
                <c:ptCount val="1"/>
                <c:pt idx="0">
                  <c:v>Reason for crisis</c:v>
                </c:pt>
              </c:strCache>
            </c:strRef>
          </c:tx>
          <c:dPt>
            <c:idx val="0"/>
            <c:bubble3D val="0"/>
            <c:spPr>
              <a:solidFill>
                <a:srgbClr val="92D050"/>
              </a:solidFill>
            </c:spPr>
          </c:dPt>
          <c:dPt>
            <c:idx val="1"/>
            <c:bubble3D val="0"/>
            <c:spPr>
              <a:solidFill>
                <a:srgbClr val="7030A0"/>
              </a:solidFill>
            </c:spPr>
          </c:dPt>
          <c:dPt>
            <c:idx val="2"/>
            <c:bubble3D val="0"/>
            <c:spPr>
              <a:solidFill>
                <a:schemeClr val="accent6"/>
              </a:solidFill>
            </c:spPr>
          </c:dPt>
          <c:dPt>
            <c:idx val="3"/>
            <c:bubble3D val="0"/>
            <c:spPr>
              <a:solidFill>
                <a:srgbClr val="FF66FF"/>
              </a:solidFill>
            </c:spPr>
          </c:dPt>
          <c:dPt>
            <c:idx val="4"/>
            <c:bubble3D val="0"/>
            <c:spPr>
              <a:solidFill>
                <a:srgbClr val="AE025C"/>
              </a:solidFill>
            </c:spPr>
          </c:dPt>
          <c:dPt>
            <c:idx val="5"/>
            <c:bubble3D val="0"/>
            <c:spPr>
              <a:solidFill>
                <a:srgbClr val="3B02AE"/>
              </a:solidFill>
            </c:spPr>
          </c:dPt>
          <c:dPt>
            <c:idx val="6"/>
            <c:bubble3D val="0"/>
            <c:spPr>
              <a:solidFill>
                <a:srgbClr val="FFFF00"/>
              </a:solidFill>
            </c:spPr>
          </c:dPt>
          <c:dPt>
            <c:idx val="7"/>
            <c:bubble3D val="0"/>
            <c:spPr>
              <a:solidFill>
                <a:srgbClr val="66FFFF"/>
              </a:solidFill>
            </c:spPr>
          </c:dPt>
          <c:dPt>
            <c:idx val="8"/>
            <c:bubble3D val="0"/>
            <c:spPr>
              <a:solidFill>
                <a:srgbClr val="00B050"/>
              </a:solidFill>
            </c:spPr>
          </c:dPt>
          <c:dPt>
            <c:idx val="9"/>
            <c:bubble3D val="0"/>
            <c:spPr>
              <a:solidFill>
                <a:srgbClr val="B4F7FE"/>
              </a:solidFill>
            </c:spPr>
          </c:dPt>
          <c:dPt>
            <c:idx val="10"/>
            <c:bubble3D val="0"/>
            <c:spPr>
              <a:solidFill>
                <a:srgbClr val="6B6BC3"/>
              </a:solidFill>
            </c:spPr>
          </c:dPt>
          <c:dPt>
            <c:idx val="11"/>
            <c:bubble3D val="0"/>
          </c:dPt>
          <c:dLbls>
            <c:dLbl>
              <c:idx val="0"/>
              <c:layout>
                <c:manualLayout>
                  <c:x val="-2.4014016477107027E-2"/>
                  <c:y val="-3.3899200099987502E-2"/>
                </c:manualLayout>
              </c:layout>
              <c:showLegendKey val="0"/>
              <c:showVal val="1"/>
              <c:showCatName val="0"/>
              <c:showSerName val="0"/>
              <c:showPercent val="0"/>
              <c:showBubbleSize val="0"/>
            </c:dLbl>
            <c:dLbl>
              <c:idx val="1"/>
              <c:layout>
                <c:manualLayout>
                  <c:x val="1.2666229221347332E-2"/>
                  <c:y val="4.0119985001874766E-3"/>
                </c:manualLayout>
              </c:layout>
              <c:showLegendKey val="0"/>
              <c:showVal val="1"/>
              <c:showCatName val="0"/>
              <c:showSerName val="0"/>
              <c:showPercent val="0"/>
              <c:showBubbleSize val="0"/>
            </c:dLbl>
            <c:dLbl>
              <c:idx val="2"/>
              <c:layout>
                <c:manualLayout>
                  <c:x val="2.6058617672790902E-2"/>
                  <c:y val="-9.1738532683414574E-4"/>
                </c:manualLayout>
              </c:layout>
              <c:showLegendKey val="0"/>
              <c:showVal val="1"/>
              <c:showCatName val="0"/>
              <c:showSerName val="0"/>
              <c:showPercent val="0"/>
              <c:showBubbleSize val="0"/>
            </c:dLbl>
            <c:dLbl>
              <c:idx val="3"/>
              <c:layout>
                <c:manualLayout>
                  <c:x val="2.2032389180519103E-2"/>
                  <c:y val="6.4076365454318208E-3"/>
                </c:manualLayout>
              </c:layout>
              <c:showLegendKey val="0"/>
              <c:showVal val="1"/>
              <c:showCatName val="0"/>
              <c:showSerName val="0"/>
              <c:showPercent val="0"/>
              <c:showBubbleSize val="0"/>
            </c:dLbl>
            <c:dLbl>
              <c:idx val="4"/>
              <c:layout>
                <c:manualLayout>
                  <c:x val="3.1954833770778651E-2"/>
                  <c:y val="2.7070991126109237E-2"/>
                </c:manualLayout>
              </c:layout>
              <c:showLegendKey val="0"/>
              <c:showVal val="1"/>
              <c:showCatName val="0"/>
              <c:showSerName val="0"/>
              <c:showPercent val="0"/>
              <c:showBubbleSize val="0"/>
            </c:dLbl>
            <c:dLbl>
              <c:idx val="5"/>
              <c:layout>
                <c:manualLayout>
                  <c:x val="-1.1599591717701955E-2"/>
                  <c:y val="-3.1577302837145359E-3"/>
                </c:manualLayout>
              </c:layout>
              <c:showLegendKey val="0"/>
              <c:showVal val="1"/>
              <c:showCatName val="0"/>
              <c:showSerName val="0"/>
              <c:showPercent val="0"/>
              <c:showBubbleSize val="0"/>
            </c:dLbl>
            <c:dLbl>
              <c:idx val="7"/>
              <c:layout>
                <c:manualLayout>
                  <c:x val="-3.9675379119276759E-3"/>
                  <c:y val="-4.7211911011123611E-2"/>
                </c:manualLayout>
              </c:layout>
              <c:showLegendKey val="0"/>
              <c:showVal val="1"/>
              <c:showCatName val="0"/>
              <c:showSerName val="0"/>
              <c:showPercent val="0"/>
              <c:showBubbleSize val="0"/>
            </c:dLbl>
            <c:dLbl>
              <c:idx val="8"/>
              <c:layout>
                <c:manualLayout>
                  <c:x val="-2.0704378098571011E-2"/>
                  <c:y val="1.1915698037745281E-2"/>
                </c:manualLayout>
              </c:layout>
              <c:showLegendKey val="0"/>
              <c:showVal val="1"/>
              <c:showCatName val="0"/>
              <c:showSerName val="0"/>
              <c:showPercent val="0"/>
              <c:showBubbleSize val="0"/>
            </c:dLbl>
            <c:dLbl>
              <c:idx val="9"/>
              <c:layout>
                <c:manualLayout>
                  <c:x val="-7.6624927092446777E-3"/>
                  <c:y val="1.2809648793900763E-2"/>
                </c:manualLayout>
              </c:layout>
              <c:showLegendKey val="0"/>
              <c:showVal val="1"/>
              <c:showCatName val="0"/>
              <c:showSerName val="0"/>
              <c:showPercent val="0"/>
              <c:showBubbleSize val="0"/>
            </c:dLbl>
            <c:dLbl>
              <c:idx val="10"/>
              <c:layout>
                <c:manualLayout>
                  <c:x val="2.5977234616506271E-2"/>
                  <c:y val="-4.3862329708786403E-2"/>
                </c:manualLayout>
              </c:layout>
              <c:showLegendKey val="0"/>
              <c:showVal val="1"/>
              <c:showCatName val="0"/>
              <c:showSerName val="0"/>
              <c:showPercent val="0"/>
              <c:showBubbleSize val="0"/>
            </c:dLbl>
            <c:dLbl>
              <c:idx val="11"/>
              <c:layout>
                <c:manualLayout>
                  <c:x val="4.0358978565179351E-2"/>
                  <c:y val="-1.9818147731533557E-2"/>
                </c:manualLayout>
              </c:layout>
              <c:showLegendKey val="0"/>
              <c:showVal val="1"/>
              <c:showCatName val="0"/>
              <c:showSerName val="0"/>
              <c:showPercent val="0"/>
              <c:showBubbleSize val="0"/>
            </c:dLbl>
            <c:showLegendKey val="0"/>
            <c:showVal val="1"/>
            <c:showCatName val="0"/>
            <c:showSerName val="0"/>
            <c:showPercent val="0"/>
            <c:showBubbleSize val="0"/>
            <c:showLeaderLines val="1"/>
          </c:dLbls>
          <c:cat>
            <c:strRef>
              <c:f>Sheet1!$A$2:$A$14</c:f>
              <c:strCache>
                <c:ptCount val="13"/>
                <c:pt idx="0">
                  <c:v>Benefit Changes</c:v>
                </c:pt>
                <c:pt idx="1">
                  <c:v>Benefit Delays</c:v>
                </c:pt>
                <c:pt idx="2">
                  <c:v>Child Holiday Meals</c:v>
                </c:pt>
                <c:pt idx="3">
                  <c:v>Debt</c:v>
                </c:pt>
                <c:pt idx="4">
                  <c:v>Delayed wages</c:v>
                </c:pt>
                <c:pt idx="5">
                  <c:v>Domestic violence</c:v>
                </c:pt>
                <c:pt idx="6">
                  <c:v>Homeless</c:v>
                </c:pt>
                <c:pt idx="7">
                  <c:v>Low income</c:v>
                </c:pt>
                <c:pt idx="8">
                  <c:v>Other</c:v>
                </c:pt>
                <c:pt idx="9">
                  <c:v>Refused crisis loan</c:v>
                </c:pt>
                <c:pt idx="10">
                  <c:v>Refused STBA</c:v>
                </c:pt>
                <c:pt idx="11">
                  <c:v>Sickness</c:v>
                </c:pt>
                <c:pt idx="12">
                  <c:v>Unemployed</c:v>
                </c:pt>
              </c:strCache>
            </c:strRef>
          </c:cat>
          <c:val>
            <c:numRef>
              <c:f>Sheet1!$B$2:$B$14</c:f>
              <c:numCache>
                <c:formatCode>General</c:formatCode>
                <c:ptCount val="13"/>
                <c:pt idx="0">
                  <c:v>2157</c:v>
                </c:pt>
                <c:pt idx="1">
                  <c:v>4297</c:v>
                </c:pt>
                <c:pt idx="2">
                  <c:v>60</c:v>
                </c:pt>
                <c:pt idx="3">
                  <c:v>1139</c:v>
                </c:pt>
                <c:pt idx="4">
                  <c:v>174</c:v>
                </c:pt>
                <c:pt idx="5">
                  <c:v>242</c:v>
                </c:pt>
                <c:pt idx="6">
                  <c:v>399</c:v>
                </c:pt>
                <c:pt idx="7">
                  <c:v>3826</c:v>
                </c:pt>
                <c:pt idx="8">
                  <c:v>1030</c:v>
                </c:pt>
                <c:pt idx="9">
                  <c:v>2</c:v>
                </c:pt>
                <c:pt idx="10">
                  <c:v>22</c:v>
                </c:pt>
                <c:pt idx="11">
                  <c:v>443</c:v>
                </c:pt>
                <c:pt idx="12">
                  <c:v>371</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6484962817147861"/>
          <c:y val="0.15091863517060367"/>
          <c:w val="0.23515030067835502"/>
          <c:h val="0.80817354559429377"/>
        </c:manualLayout>
      </c:layout>
      <c:overlay val="0"/>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a:t>Reason for crisis</a:t>
            </a:r>
          </a:p>
        </c:rich>
      </c:tx>
      <c:layout>
        <c:manualLayout>
          <c:xMode val="edge"/>
          <c:yMode val="edge"/>
          <c:x val="0.71409415351920724"/>
          <c:y val="2.0965992994276723E-2"/>
        </c:manualLayout>
      </c:layout>
      <c:overlay val="0"/>
    </c:title>
    <c:autoTitleDeleted val="0"/>
    <c:plotArea>
      <c:layout/>
      <c:pieChart>
        <c:varyColors val="1"/>
        <c:dLbls>
          <c:showLegendKey val="0"/>
          <c:showVal val="0"/>
          <c:showCatName val="0"/>
          <c:showSerName val="0"/>
          <c:showPercent val="0"/>
          <c:showBubbleSize val="0"/>
          <c:showLeaderLines val="1"/>
        </c:dLbls>
        <c:firstSliceAng val="0"/>
      </c:pieChart>
    </c:plotArea>
    <c:legend>
      <c:legendPos val="r"/>
      <c:layout>
        <c:manualLayout>
          <c:xMode val="edge"/>
          <c:yMode val="edge"/>
          <c:x val="0.76484962817147861"/>
          <c:y val="0.15091863517060367"/>
          <c:w val="0.22126148293963255"/>
          <c:h val="0.78933352080989871"/>
        </c:manualLayout>
      </c:layout>
      <c:overlay val="0"/>
    </c:legend>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North Warwickshire Borough</c:v>
                </c:pt>
              </c:strCache>
            </c:strRef>
          </c:tx>
          <c:spPr>
            <a:solidFill>
              <a:srgbClr val="00B0F0"/>
            </a:solidFill>
          </c:spPr>
          <c:invertIfNegative val="0"/>
          <c:cat>
            <c:strRef>
              <c:f>Sheet1!$B$1:$G$1</c:f>
              <c:strCache>
                <c:ptCount val="6"/>
                <c:pt idx="0">
                  <c:v>None</c:v>
                </c:pt>
                <c:pt idx="1">
                  <c:v>One</c:v>
                </c:pt>
                <c:pt idx="2">
                  <c:v>Two</c:v>
                </c:pt>
                <c:pt idx="3">
                  <c:v>Three</c:v>
                </c:pt>
                <c:pt idx="4">
                  <c:v>Four</c:v>
                </c:pt>
                <c:pt idx="5">
                  <c:v>Five or more</c:v>
                </c:pt>
              </c:strCache>
            </c:strRef>
          </c:cat>
          <c:val>
            <c:numRef>
              <c:f>Sheet1!$B$2:$G$2</c:f>
              <c:numCache>
                <c:formatCode>General</c:formatCode>
                <c:ptCount val="6"/>
                <c:pt idx="0">
                  <c:v>1.673101673101673</c:v>
                </c:pt>
                <c:pt idx="1">
                  <c:v>10.167310167310168</c:v>
                </c:pt>
                <c:pt idx="2">
                  <c:v>20.205920205920204</c:v>
                </c:pt>
                <c:pt idx="3">
                  <c:v>23.938223938223938</c:v>
                </c:pt>
                <c:pt idx="4">
                  <c:v>19.305019305019304</c:v>
                </c:pt>
                <c:pt idx="5">
                  <c:v>24.710424710424711</c:v>
                </c:pt>
              </c:numCache>
            </c:numRef>
          </c:val>
        </c:ser>
        <c:ser>
          <c:idx val="1"/>
          <c:order val="1"/>
          <c:tx>
            <c:strRef>
              <c:f>Sheet1!$A$3</c:f>
              <c:strCache>
                <c:ptCount val="1"/>
                <c:pt idx="0">
                  <c:v>Nuneaton &amp; Bedworth Borough</c:v>
                </c:pt>
              </c:strCache>
            </c:strRef>
          </c:tx>
          <c:spPr>
            <a:solidFill>
              <a:srgbClr val="92D050"/>
            </a:solidFill>
          </c:spPr>
          <c:invertIfNegative val="0"/>
          <c:cat>
            <c:strRef>
              <c:f>Sheet1!$B$1:$G$1</c:f>
              <c:strCache>
                <c:ptCount val="6"/>
                <c:pt idx="0">
                  <c:v>None</c:v>
                </c:pt>
                <c:pt idx="1">
                  <c:v>One</c:v>
                </c:pt>
                <c:pt idx="2">
                  <c:v>Two</c:v>
                </c:pt>
                <c:pt idx="3">
                  <c:v>Three</c:v>
                </c:pt>
                <c:pt idx="4">
                  <c:v>Four</c:v>
                </c:pt>
                <c:pt idx="5">
                  <c:v>Five or more</c:v>
                </c:pt>
              </c:strCache>
            </c:strRef>
          </c:cat>
          <c:val>
            <c:numRef>
              <c:f>Sheet1!$B$3:$G$3</c:f>
              <c:numCache>
                <c:formatCode>General</c:formatCode>
                <c:ptCount val="6"/>
                <c:pt idx="0">
                  <c:v>2.6396562308164517</c:v>
                </c:pt>
                <c:pt idx="1">
                  <c:v>10.926949048496009</c:v>
                </c:pt>
                <c:pt idx="2">
                  <c:v>21.424186617556785</c:v>
                </c:pt>
                <c:pt idx="3">
                  <c:v>25.168815224063845</c:v>
                </c:pt>
                <c:pt idx="4">
                  <c:v>17.127071823204421</c:v>
                </c:pt>
                <c:pt idx="5">
                  <c:v>22.713321055862494</c:v>
                </c:pt>
              </c:numCache>
            </c:numRef>
          </c:val>
        </c:ser>
        <c:ser>
          <c:idx val="2"/>
          <c:order val="2"/>
          <c:tx>
            <c:strRef>
              <c:f>Sheet1!$A$4</c:f>
              <c:strCache>
                <c:ptCount val="1"/>
                <c:pt idx="0">
                  <c:v>Rugby Borough</c:v>
                </c:pt>
              </c:strCache>
            </c:strRef>
          </c:tx>
          <c:spPr>
            <a:solidFill>
              <a:srgbClr val="7030A0"/>
            </a:solidFill>
          </c:spPr>
          <c:invertIfNegative val="0"/>
          <c:cat>
            <c:strRef>
              <c:f>Sheet1!$B$1:$G$1</c:f>
              <c:strCache>
                <c:ptCount val="6"/>
                <c:pt idx="0">
                  <c:v>None</c:v>
                </c:pt>
                <c:pt idx="1">
                  <c:v>One</c:v>
                </c:pt>
                <c:pt idx="2">
                  <c:v>Two</c:v>
                </c:pt>
                <c:pt idx="3">
                  <c:v>Three</c:v>
                </c:pt>
                <c:pt idx="4">
                  <c:v>Four</c:v>
                </c:pt>
                <c:pt idx="5">
                  <c:v>Five or more</c:v>
                </c:pt>
              </c:strCache>
            </c:strRef>
          </c:cat>
          <c:val>
            <c:numRef>
              <c:f>Sheet1!$B$4:$G$4</c:f>
              <c:numCache>
                <c:formatCode>General</c:formatCode>
                <c:ptCount val="6"/>
                <c:pt idx="0">
                  <c:v>1.4105419450631032</c:v>
                </c:pt>
                <c:pt idx="1">
                  <c:v>10.913140311804009</c:v>
                </c:pt>
                <c:pt idx="2">
                  <c:v>16.406829992576093</c:v>
                </c:pt>
                <c:pt idx="3">
                  <c:v>28.06236080178174</c:v>
                </c:pt>
                <c:pt idx="4">
                  <c:v>19.821826280623608</c:v>
                </c:pt>
                <c:pt idx="5">
                  <c:v>23.385300668151448</c:v>
                </c:pt>
              </c:numCache>
            </c:numRef>
          </c:val>
        </c:ser>
        <c:ser>
          <c:idx val="3"/>
          <c:order val="3"/>
          <c:tx>
            <c:strRef>
              <c:f>Sheet1!$A$5</c:f>
              <c:strCache>
                <c:ptCount val="1"/>
                <c:pt idx="0">
                  <c:v>Stratford-on-Avon District</c:v>
                </c:pt>
              </c:strCache>
            </c:strRef>
          </c:tx>
          <c:spPr>
            <a:solidFill>
              <a:srgbClr val="BC1450"/>
            </a:solidFill>
          </c:spPr>
          <c:invertIfNegative val="0"/>
          <c:cat>
            <c:strRef>
              <c:f>Sheet1!$B$1:$G$1</c:f>
              <c:strCache>
                <c:ptCount val="6"/>
                <c:pt idx="0">
                  <c:v>None</c:v>
                </c:pt>
                <c:pt idx="1">
                  <c:v>One</c:v>
                </c:pt>
                <c:pt idx="2">
                  <c:v>Two</c:v>
                </c:pt>
                <c:pt idx="3">
                  <c:v>Three</c:v>
                </c:pt>
                <c:pt idx="4">
                  <c:v>Four</c:v>
                </c:pt>
                <c:pt idx="5">
                  <c:v>Five or more</c:v>
                </c:pt>
              </c:strCache>
            </c:strRef>
          </c:cat>
          <c:val>
            <c:numRef>
              <c:f>Sheet1!$B$5:$G$5</c:f>
              <c:numCache>
                <c:formatCode>General</c:formatCode>
                <c:ptCount val="6"/>
                <c:pt idx="0">
                  <c:v>1.7630465444287728</c:v>
                </c:pt>
                <c:pt idx="1">
                  <c:v>8.3921015514809589</c:v>
                </c:pt>
                <c:pt idx="2">
                  <c:v>14.386459802538788</c:v>
                </c:pt>
                <c:pt idx="3">
                  <c:v>26.375176304654442</c:v>
                </c:pt>
                <c:pt idx="4">
                  <c:v>20.310296191819464</c:v>
                </c:pt>
                <c:pt idx="5">
                  <c:v>28.772919605077576</c:v>
                </c:pt>
              </c:numCache>
            </c:numRef>
          </c:val>
        </c:ser>
        <c:ser>
          <c:idx val="4"/>
          <c:order val="4"/>
          <c:tx>
            <c:strRef>
              <c:f>Sheet1!$A$6</c:f>
              <c:strCache>
                <c:ptCount val="1"/>
                <c:pt idx="0">
                  <c:v>Warwick District</c:v>
                </c:pt>
              </c:strCache>
            </c:strRef>
          </c:tx>
          <c:spPr>
            <a:solidFill>
              <a:srgbClr val="E143C3"/>
            </a:solidFill>
          </c:spPr>
          <c:invertIfNegative val="0"/>
          <c:cat>
            <c:strRef>
              <c:f>Sheet1!$B$1:$G$1</c:f>
              <c:strCache>
                <c:ptCount val="6"/>
                <c:pt idx="0">
                  <c:v>None</c:v>
                </c:pt>
                <c:pt idx="1">
                  <c:v>One</c:v>
                </c:pt>
                <c:pt idx="2">
                  <c:v>Two</c:v>
                </c:pt>
                <c:pt idx="3">
                  <c:v>Three</c:v>
                </c:pt>
                <c:pt idx="4">
                  <c:v>Four</c:v>
                </c:pt>
                <c:pt idx="5">
                  <c:v>Five or more</c:v>
                </c:pt>
              </c:strCache>
            </c:strRef>
          </c:cat>
          <c:val>
            <c:numRef>
              <c:f>Sheet1!$B$6:$G$6</c:f>
              <c:numCache>
                <c:formatCode>General</c:formatCode>
                <c:ptCount val="6"/>
                <c:pt idx="0">
                  <c:v>1.3190034196384954</c:v>
                </c:pt>
                <c:pt idx="1">
                  <c:v>7.2300928187591591</c:v>
                </c:pt>
                <c:pt idx="2">
                  <c:v>15.974596971177332</c:v>
                </c:pt>
                <c:pt idx="3">
                  <c:v>27.161700048851976</c:v>
                </c:pt>
                <c:pt idx="4">
                  <c:v>21.836834391792866</c:v>
                </c:pt>
                <c:pt idx="5">
                  <c:v>26.477772349780164</c:v>
                </c:pt>
              </c:numCache>
            </c:numRef>
          </c:val>
        </c:ser>
        <c:ser>
          <c:idx val="5"/>
          <c:order val="5"/>
          <c:tx>
            <c:strRef>
              <c:f>Sheet1!$A$7</c:f>
              <c:strCache>
                <c:ptCount val="1"/>
                <c:pt idx="0">
                  <c:v>Warwickshire</c:v>
                </c:pt>
              </c:strCache>
            </c:strRef>
          </c:tx>
          <c:spPr>
            <a:solidFill>
              <a:srgbClr val="00B050"/>
            </a:solidFill>
          </c:spPr>
          <c:invertIfNegative val="0"/>
          <c:cat>
            <c:strRef>
              <c:f>Sheet1!$B$1:$G$1</c:f>
              <c:strCache>
                <c:ptCount val="6"/>
                <c:pt idx="0">
                  <c:v>None</c:v>
                </c:pt>
                <c:pt idx="1">
                  <c:v>One</c:v>
                </c:pt>
                <c:pt idx="2">
                  <c:v>Two</c:v>
                </c:pt>
                <c:pt idx="3">
                  <c:v>Three</c:v>
                </c:pt>
                <c:pt idx="4">
                  <c:v>Four</c:v>
                </c:pt>
                <c:pt idx="5">
                  <c:v>Five or more</c:v>
                </c:pt>
              </c:strCache>
            </c:strRef>
          </c:cat>
          <c:val>
            <c:numRef>
              <c:f>Sheet1!$B$7:$G$7</c:f>
              <c:numCache>
                <c:formatCode>General</c:formatCode>
                <c:ptCount val="6"/>
                <c:pt idx="0">
                  <c:v>1.725067385444744</c:v>
                </c:pt>
                <c:pt idx="1">
                  <c:v>9.40700808625337</c:v>
                </c:pt>
                <c:pt idx="2">
                  <c:v>17.250673854447442</c:v>
                </c:pt>
                <c:pt idx="3">
                  <c:v>26.657681940700805</c:v>
                </c:pt>
                <c:pt idx="4">
                  <c:v>19.797843665768195</c:v>
                </c:pt>
                <c:pt idx="5">
                  <c:v>25.161725067385444</c:v>
                </c:pt>
              </c:numCache>
            </c:numRef>
          </c:val>
        </c:ser>
        <c:dLbls>
          <c:showLegendKey val="0"/>
          <c:showVal val="0"/>
          <c:showCatName val="0"/>
          <c:showSerName val="0"/>
          <c:showPercent val="0"/>
          <c:showBubbleSize val="0"/>
        </c:dLbls>
        <c:gapWidth val="150"/>
        <c:axId val="43699584"/>
        <c:axId val="134022272"/>
      </c:barChart>
      <c:catAx>
        <c:axId val="43699584"/>
        <c:scaling>
          <c:orientation val="minMax"/>
        </c:scaling>
        <c:delete val="0"/>
        <c:axPos val="b"/>
        <c:majorTickMark val="out"/>
        <c:minorTickMark val="none"/>
        <c:tickLblPos val="nextTo"/>
        <c:txPr>
          <a:bodyPr/>
          <a:lstStyle/>
          <a:p>
            <a:pPr>
              <a:defRPr sz="800"/>
            </a:pPr>
            <a:endParaRPr lang="en-US"/>
          </a:p>
        </c:txPr>
        <c:crossAx val="134022272"/>
        <c:crosses val="autoZero"/>
        <c:auto val="1"/>
        <c:lblAlgn val="ctr"/>
        <c:lblOffset val="100"/>
        <c:noMultiLvlLbl val="0"/>
      </c:catAx>
      <c:valAx>
        <c:axId val="134022272"/>
        <c:scaling>
          <c:orientation val="minMax"/>
        </c:scaling>
        <c:delete val="0"/>
        <c:axPos val="l"/>
        <c:majorGridlines/>
        <c:title>
          <c:tx>
            <c:rich>
              <a:bodyPr rot="-5400000" vert="horz"/>
              <a:lstStyle/>
              <a:p>
                <a:pPr>
                  <a:defRPr/>
                </a:pPr>
                <a:r>
                  <a:rPr lang="en-GB"/>
                  <a:t>Proportion of respondents</a:t>
                </a:r>
              </a:p>
            </c:rich>
          </c:tx>
          <c:layout>
            <c:manualLayout>
              <c:xMode val="edge"/>
              <c:yMode val="edge"/>
              <c:x val="1.7307360222624437E-2"/>
              <c:y val="0.12520285366142545"/>
            </c:manualLayout>
          </c:layout>
          <c:overlay val="0"/>
        </c:title>
        <c:numFmt formatCode="General" sourceLinked="1"/>
        <c:majorTickMark val="out"/>
        <c:minorTickMark val="none"/>
        <c:tickLblPos val="nextTo"/>
        <c:txPr>
          <a:bodyPr/>
          <a:lstStyle/>
          <a:p>
            <a:pPr>
              <a:defRPr sz="800"/>
            </a:pPr>
            <a:endParaRPr lang="en-US"/>
          </a:p>
        </c:txPr>
        <c:crossAx val="43699584"/>
        <c:crosses val="autoZero"/>
        <c:crossBetween val="between"/>
      </c:valAx>
    </c:plotArea>
    <c:legend>
      <c:legendPos val="b"/>
      <c:legendEntry>
        <c:idx val="3"/>
        <c:txPr>
          <a:bodyPr/>
          <a:lstStyle/>
          <a:p>
            <a:pPr>
              <a:defRPr sz="800">
                <a:latin typeface="Calibri" panose="020F0502020204030204" pitchFamily="34" charset="0"/>
                <a:cs typeface="Calibri" panose="020F0502020204030204" pitchFamily="34" charset="0"/>
              </a:defRPr>
            </a:pPr>
            <a:endParaRPr lang="en-US"/>
          </a:p>
        </c:txPr>
      </c:legendEntry>
      <c:layout>
        <c:manualLayout>
          <c:xMode val="edge"/>
          <c:yMode val="edge"/>
          <c:x val="3.4995803189575923E-2"/>
          <c:y val="0.87210532624410486"/>
          <c:w val="0.96216072570604783"/>
          <c:h val="9.5743679763643633E-2"/>
        </c:manualLayout>
      </c:layout>
      <c:overlay val="0"/>
      <c:txPr>
        <a:bodyPr/>
        <a:lstStyle/>
        <a:p>
          <a:pPr>
            <a:defRPr sz="900">
              <a:latin typeface="Calibri" panose="020F0502020204030204" pitchFamily="34" charset="0"/>
              <a:cs typeface="Calibri" panose="020F0502020204030204" pitchFamily="34" charset="0"/>
            </a:defRPr>
          </a:pPr>
          <a:endParaRPr lang="en-US"/>
        </a:p>
      </c:txPr>
    </c:legend>
    <c:plotVisOnly val="1"/>
    <c:dispBlanksAs val="gap"/>
    <c:showDLblsOverMax val="0"/>
  </c:chart>
  <c:spPr>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dirty="0"/>
              <a:t>Reason for crisis</a:t>
            </a:r>
          </a:p>
        </c:rich>
      </c:tx>
      <c:layout>
        <c:manualLayout>
          <c:xMode val="edge"/>
          <c:yMode val="edge"/>
          <c:x val="0.71409415351920724"/>
          <c:y val="2.0965992994276723E-2"/>
        </c:manualLayout>
      </c:layout>
      <c:overlay val="0"/>
    </c:title>
    <c:autoTitleDeleted val="0"/>
    <c:plotArea>
      <c:layout/>
      <c:pieChart>
        <c:varyColors val="1"/>
        <c:dLbls>
          <c:showLegendKey val="0"/>
          <c:showVal val="0"/>
          <c:showCatName val="0"/>
          <c:showSerName val="0"/>
          <c:showPercent val="0"/>
          <c:showBubbleSize val="0"/>
          <c:showLeaderLines val="1"/>
        </c:dLbls>
        <c:firstSliceAng val="0"/>
      </c:pieChart>
    </c:plotArea>
    <c:legend>
      <c:legendPos val="r"/>
      <c:layout>
        <c:manualLayout>
          <c:xMode val="edge"/>
          <c:yMode val="edge"/>
          <c:x val="0.76484962817147861"/>
          <c:y val="0.15091863517060367"/>
          <c:w val="0.22126148293963255"/>
          <c:h val="0.78933352080989871"/>
        </c:manualLayout>
      </c:layout>
      <c:overlay val="0"/>
    </c:legend>
    <c:plotVisOnly val="1"/>
    <c:dispBlanksAs val="gap"/>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31525292181934"/>
          <c:y val="2.4844461726474837E-2"/>
          <c:w val="0.52689294303762801"/>
          <c:h val="0.64392925358720821"/>
        </c:manualLayout>
      </c:layout>
      <c:barChart>
        <c:barDir val="col"/>
        <c:grouping val="clustered"/>
        <c:varyColors val="0"/>
        <c:ser>
          <c:idx val="0"/>
          <c:order val="0"/>
          <c:tx>
            <c:strRef>
              <c:f>Sheet1!$B$1</c:f>
              <c:strCache>
                <c:ptCount val="1"/>
                <c:pt idx="0">
                  <c:v>Number of Fast Food Outlets</c:v>
                </c:pt>
              </c:strCache>
            </c:strRef>
          </c:tx>
          <c:invertIfNegative val="0"/>
          <c:dLbls>
            <c:txPr>
              <a:bodyPr/>
              <a:lstStyle/>
              <a:p>
                <a:pPr>
                  <a:defRPr sz="1000" b="1"/>
                </a:pPr>
                <a:endParaRPr lang="en-US"/>
              </a:p>
            </c:txPr>
            <c:showLegendKey val="0"/>
            <c:showVal val="1"/>
            <c:showCatName val="0"/>
            <c:showSerName val="0"/>
            <c:showPercent val="0"/>
            <c:showBubbleSize val="0"/>
            <c:showLeaderLines val="0"/>
          </c:dLbls>
          <c:cat>
            <c:strRef>
              <c:f>Sheet1!$A$2:$A$6</c:f>
              <c:strCache>
                <c:ptCount val="5"/>
                <c:pt idx="0">
                  <c:v>North Warwickshire</c:v>
                </c:pt>
                <c:pt idx="1">
                  <c:v>Nuneaton &amp; Bedworth</c:v>
                </c:pt>
                <c:pt idx="2">
                  <c:v>Rugby</c:v>
                </c:pt>
                <c:pt idx="3">
                  <c:v>Stratford Upon Avon</c:v>
                </c:pt>
                <c:pt idx="4">
                  <c:v>Warwick</c:v>
                </c:pt>
              </c:strCache>
            </c:strRef>
          </c:cat>
          <c:val>
            <c:numRef>
              <c:f>Sheet1!$B$2:$B$6</c:f>
              <c:numCache>
                <c:formatCode>General</c:formatCode>
                <c:ptCount val="5"/>
                <c:pt idx="0">
                  <c:v>39</c:v>
                </c:pt>
                <c:pt idx="1">
                  <c:v>74</c:v>
                </c:pt>
                <c:pt idx="2">
                  <c:v>57</c:v>
                </c:pt>
                <c:pt idx="3">
                  <c:v>54</c:v>
                </c:pt>
                <c:pt idx="4">
                  <c:v>105</c:v>
                </c:pt>
              </c:numCache>
            </c:numRef>
          </c:val>
        </c:ser>
        <c:ser>
          <c:idx val="1"/>
          <c:order val="1"/>
          <c:tx>
            <c:strRef>
              <c:f>Sheet1!$C$1</c:f>
              <c:strCache>
                <c:ptCount val="1"/>
                <c:pt idx="0">
                  <c:v>Crude Rate Per 100,000</c:v>
                </c:pt>
              </c:strCache>
            </c:strRef>
          </c:tx>
          <c:invertIfNegative val="0"/>
          <c:dLbls>
            <c:txPr>
              <a:bodyPr/>
              <a:lstStyle/>
              <a:p>
                <a:pPr>
                  <a:defRPr sz="1000" b="1"/>
                </a:pPr>
                <a:endParaRPr lang="en-US"/>
              </a:p>
            </c:txPr>
            <c:showLegendKey val="0"/>
            <c:showVal val="1"/>
            <c:showCatName val="0"/>
            <c:showSerName val="0"/>
            <c:showPercent val="0"/>
            <c:showBubbleSize val="0"/>
            <c:showLeaderLines val="0"/>
          </c:dLbls>
          <c:cat>
            <c:strRef>
              <c:f>Sheet1!$A$2:$A$6</c:f>
              <c:strCache>
                <c:ptCount val="5"/>
                <c:pt idx="0">
                  <c:v>North Warwickshire</c:v>
                </c:pt>
                <c:pt idx="1">
                  <c:v>Nuneaton &amp; Bedworth</c:v>
                </c:pt>
                <c:pt idx="2">
                  <c:v>Rugby</c:v>
                </c:pt>
                <c:pt idx="3">
                  <c:v>Stratford Upon Avon</c:v>
                </c:pt>
                <c:pt idx="4">
                  <c:v>Warwick</c:v>
                </c:pt>
              </c:strCache>
            </c:strRef>
          </c:cat>
          <c:val>
            <c:numRef>
              <c:f>Sheet1!$C$2:$C$6</c:f>
              <c:numCache>
                <c:formatCode>General</c:formatCode>
                <c:ptCount val="5"/>
                <c:pt idx="0">
                  <c:v>63</c:v>
                </c:pt>
                <c:pt idx="1">
                  <c:v>61</c:v>
                </c:pt>
                <c:pt idx="2">
                  <c:v>61</c:v>
                </c:pt>
                <c:pt idx="3">
                  <c:v>45</c:v>
                </c:pt>
                <c:pt idx="4">
                  <c:v>76</c:v>
                </c:pt>
              </c:numCache>
            </c:numRef>
          </c:val>
        </c:ser>
        <c:dLbls>
          <c:showLegendKey val="0"/>
          <c:showVal val="0"/>
          <c:showCatName val="0"/>
          <c:showSerName val="0"/>
          <c:showPercent val="0"/>
          <c:showBubbleSize val="0"/>
        </c:dLbls>
        <c:gapWidth val="150"/>
        <c:axId val="69964928"/>
        <c:axId val="69966464"/>
      </c:barChart>
      <c:catAx>
        <c:axId val="69964928"/>
        <c:scaling>
          <c:orientation val="minMax"/>
        </c:scaling>
        <c:delete val="0"/>
        <c:axPos val="b"/>
        <c:majorTickMark val="out"/>
        <c:minorTickMark val="none"/>
        <c:tickLblPos val="nextTo"/>
        <c:crossAx val="69966464"/>
        <c:crosses val="autoZero"/>
        <c:auto val="1"/>
        <c:lblAlgn val="ctr"/>
        <c:lblOffset val="100"/>
        <c:noMultiLvlLbl val="0"/>
      </c:catAx>
      <c:valAx>
        <c:axId val="69966464"/>
        <c:scaling>
          <c:orientation val="minMax"/>
        </c:scaling>
        <c:delete val="0"/>
        <c:axPos val="l"/>
        <c:majorGridlines/>
        <c:numFmt formatCode="General" sourceLinked="1"/>
        <c:majorTickMark val="out"/>
        <c:minorTickMark val="none"/>
        <c:tickLblPos val="nextTo"/>
        <c:crossAx val="69964928"/>
        <c:crosses val="autoZero"/>
        <c:crossBetween val="between"/>
      </c:valAx>
    </c:plotArea>
    <c:legend>
      <c:legendPos val="r"/>
      <c:layout>
        <c:manualLayout>
          <c:xMode val="edge"/>
          <c:yMode val="edge"/>
          <c:x val="0.68804894135393402"/>
          <c:y val="2.1743844701016129E-2"/>
          <c:w val="0.29984874403727102"/>
          <c:h val="0.20003384397618371"/>
        </c:manualLayout>
      </c:layout>
      <c:overlay val="0"/>
    </c:legend>
    <c:plotVisOnly val="1"/>
    <c:dispBlanksAs val="gap"/>
    <c:showDLblsOverMax val="0"/>
  </c:chart>
  <c:txPr>
    <a:bodyPr/>
    <a:lstStyle/>
    <a:p>
      <a:pPr>
        <a:defRPr sz="1200">
          <a:latin typeface="Calibri" panose="020F0502020204030204" pitchFamily="34" charset="0"/>
          <a:cs typeface="Calibri" panose="020F0502020204030204" pitchFamily="34" charset="0"/>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89938" cy="487680"/>
          </a:xfrm>
          <a:prstGeom prst="rect">
            <a:avLst/>
          </a:prstGeom>
        </p:spPr>
        <p:txBody>
          <a:bodyPr vert="horz" lIns="91010" tIns="45505" rIns="91010" bIns="45505" rtlCol="0"/>
          <a:lstStyle>
            <a:lvl1pPr algn="l">
              <a:defRPr sz="1200"/>
            </a:lvl1pPr>
          </a:lstStyle>
          <a:p>
            <a:endParaRPr lang="en-GB"/>
          </a:p>
        </p:txBody>
      </p:sp>
      <p:sp>
        <p:nvSpPr>
          <p:cNvPr id="3" name="Date Placeholder 2"/>
          <p:cNvSpPr>
            <a:spLocks noGrp="1"/>
          </p:cNvSpPr>
          <p:nvPr>
            <p:ph type="dt" idx="1"/>
          </p:nvPr>
        </p:nvSpPr>
        <p:spPr>
          <a:xfrm>
            <a:off x="3777607" y="0"/>
            <a:ext cx="2889938" cy="487680"/>
          </a:xfrm>
          <a:prstGeom prst="rect">
            <a:avLst/>
          </a:prstGeom>
        </p:spPr>
        <p:txBody>
          <a:bodyPr vert="horz" lIns="91010" tIns="45505" rIns="91010" bIns="45505" rtlCol="0"/>
          <a:lstStyle>
            <a:lvl1pPr algn="r">
              <a:defRPr sz="1200"/>
            </a:lvl1pPr>
          </a:lstStyle>
          <a:p>
            <a:fld id="{B95B0902-AFC6-4D09-B525-61FD737AF487}" type="datetimeFigureOut">
              <a:rPr lang="en-GB" smtClean="0"/>
              <a:t>15/04/2015</a:t>
            </a:fld>
            <a:endParaRPr lang="en-GB"/>
          </a:p>
        </p:txBody>
      </p:sp>
      <p:sp>
        <p:nvSpPr>
          <p:cNvPr id="4" name="Slide Image Placeholder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010" tIns="45505" rIns="91010" bIns="45505" rtlCol="0" anchor="ctr"/>
          <a:lstStyle/>
          <a:p>
            <a:endParaRPr lang="en-GB"/>
          </a:p>
        </p:txBody>
      </p:sp>
      <p:sp>
        <p:nvSpPr>
          <p:cNvPr id="5" name="Notes Placeholder 4"/>
          <p:cNvSpPr>
            <a:spLocks noGrp="1"/>
          </p:cNvSpPr>
          <p:nvPr>
            <p:ph type="body" sz="quarter" idx="3"/>
          </p:nvPr>
        </p:nvSpPr>
        <p:spPr>
          <a:xfrm>
            <a:off x="666909" y="4632960"/>
            <a:ext cx="5335270" cy="4389120"/>
          </a:xfrm>
          <a:prstGeom prst="rect">
            <a:avLst/>
          </a:prstGeom>
        </p:spPr>
        <p:txBody>
          <a:bodyPr vert="horz" lIns="91010" tIns="45505" rIns="91010" bIns="4550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264228"/>
            <a:ext cx="2889938" cy="487680"/>
          </a:xfrm>
          <a:prstGeom prst="rect">
            <a:avLst/>
          </a:prstGeom>
        </p:spPr>
        <p:txBody>
          <a:bodyPr vert="horz" lIns="91010" tIns="45505" rIns="91010" bIns="45505"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264228"/>
            <a:ext cx="2889938" cy="487680"/>
          </a:xfrm>
          <a:prstGeom prst="rect">
            <a:avLst/>
          </a:prstGeom>
        </p:spPr>
        <p:txBody>
          <a:bodyPr vert="horz" lIns="91010" tIns="45505" rIns="91010" bIns="45505" rtlCol="0" anchor="b"/>
          <a:lstStyle>
            <a:lvl1pPr algn="r">
              <a:defRPr sz="1200"/>
            </a:lvl1pPr>
          </a:lstStyle>
          <a:p>
            <a:fld id="{068E7550-3B06-4706-88F4-1F12C55B6E0E}" type="slidenum">
              <a:rPr lang="en-GB" smtClean="0"/>
              <a:t>‹#›</a:t>
            </a:fld>
            <a:endParaRPr lang="en-GB"/>
          </a:p>
        </p:txBody>
      </p:sp>
    </p:spTree>
    <p:extLst>
      <p:ext uri="{BB962C8B-B14F-4D97-AF65-F5344CB8AC3E}">
        <p14:creationId xmlns:p14="http://schemas.microsoft.com/office/powerpoint/2010/main" val="149641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WHY?</a:t>
            </a:r>
            <a:r>
              <a:rPr lang="en-GB" b="1" baseline="0" dirty="0" smtClean="0"/>
              <a:t> – “</a:t>
            </a:r>
            <a:r>
              <a:rPr lang="en-GB" b="1" dirty="0" smtClean="0"/>
              <a:t>A Shock for Midland England” – simply because </a:t>
            </a:r>
          </a:p>
          <a:p>
            <a:endParaRPr lang="en-GB" u="sng" dirty="0" smtClean="0"/>
          </a:p>
          <a:p>
            <a:pPr marL="228600" indent="-228600">
              <a:buFont typeface="+mj-lt"/>
              <a:buAutoNum type="arabicPeriod"/>
            </a:pPr>
            <a:r>
              <a:rPr lang="en-GB" u="none" dirty="0" smtClean="0"/>
              <a:t>The reality of people not being able to feed themselves – is a surprise to many people in an</a:t>
            </a:r>
            <a:r>
              <a:rPr lang="en-GB" u="none" baseline="0" dirty="0" smtClean="0"/>
              <a:t> </a:t>
            </a:r>
            <a:r>
              <a:rPr lang="en-GB" b="1" u="none" baseline="0" dirty="0" smtClean="0"/>
              <a:t>advanced industrialised nation </a:t>
            </a:r>
            <a:r>
              <a:rPr lang="en-GB" u="none" baseline="0" dirty="0" smtClean="0"/>
              <a:t>– </a:t>
            </a:r>
            <a:r>
              <a:rPr lang="en-GB" b="1" u="none" baseline="0" dirty="0" smtClean="0"/>
              <a:t>capable </a:t>
            </a:r>
            <a:r>
              <a:rPr lang="en-GB" b="1" baseline="0" dirty="0" smtClean="0"/>
              <a:t>of so much </a:t>
            </a:r>
            <a:r>
              <a:rPr lang="en-GB" baseline="0" dirty="0" smtClean="0"/>
              <a:t>else, … and </a:t>
            </a:r>
            <a:endParaRPr lang="en-GB" dirty="0" smtClean="0"/>
          </a:p>
          <a:p>
            <a:pPr marL="228600" indent="-228600">
              <a:buFont typeface="+mj-lt"/>
              <a:buAutoNum type="arabicPeriod"/>
            </a:pPr>
            <a:r>
              <a:rPr lang="en-GB" dirty="0" smtClean="0"/>
              <a:t>of an</a:t>
            </a:r>
            <a:r>
              <a:rPr lang="en-GB" baseline="0" dirty="0" smtClean="0"/>
              <a:t> assumption of </a:t>
            </a:r>
            <a:r>
              <a:rPr lang="en-GB" b="1" baseline="0" dirty="0" smtClean="0"/>
              <a:t>a return to business as usual</a:t>
            </a:r>
            <a:r>
              <a:rPr lang="en-GB" baseline="0" dirty="0" smtClean="0"/>
              <a:t> … high rates of economic growth in which pretty well every one can feed themselves</a:t>
            </a:r>
          </a:p>
          <a:p>
            <a:pPr marL="228600" indent="-228600">
              <a:buFont typeface="+mj-lt"/>
              <a:buAutoNum type="arabicPeriod"/>
            </a:pPr>
            <a:endParaRPr lang="en-GB" baseline="0" dirty="0" smtClean="0"/>
          </a:p>
          <a:p>
            <a:pPr marL="0" indent="0">
              <a:buFont typeface="+mj-lt"/>
              <a:buNone/>
            </a:pPr>
            <a:r>
              <a:rPr lang="en-GB" b="1" baseline="0" dirty="0" smtClean="0"/>
              <a:t>It’s my perception</a:t>
            </a:r>
            <a:r>
              <a:rPr lang="en-GB" baseline="0" dirty="0" smtClean="0"/>
              <a:t> that feeding oneself has long been seen as what we as individuals are responsible for – and the state has no role.  </a:t>
            </a:r>
          </a:p>
          <a:p>
            <a:pPr marL="228600" indent="-228600">
              <a:buFont typeface="+mj-lt"/>
              <a:buAutoNum type="arabicPeriod"/>
            </a:pPr>
            <a:endParaRPr lang="en-GB" baseline="0" dirty="0" smtClean="0"/>
          </a:p>
          <a:p>
            <a:pPr marL="0" indent="0">
              <a:buFont typeface="+mj-lt"/>
              <a:buNone/>
            </a:pPr>
            <a:r>
              <a:rPr lang="en-GB" dirty="0" smtClean="0"/>
              <a:t>‘Middle</a:t>
            </a:r>
            <a:r>
              <a:rPr lang="en-GB" baseline="0" dirty="0" smtClean="0"/>
              <a:t> England’ has high expectations of achieving all the good things our society can offer – of what has been promised.  I suspect there are many who never expected the squeeze and changes in in lifestyles taking place.  </a:t>
            </a:r>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1</a:t>
            </a:fld>
            <a:endParaRPr lang="en-GB"/>
          </a:p>
        </p:txBody>
      </p:sp>
    </p:spTree>
    <p:extLst>
      <p:ext uri="{BB962C8B-B14F-4D97-AF65-F5344CB8AC3E}">
        <p14:creationId xmlns:p14="http://schemas.microsoft.com/office/powerpoint/2010/main" val="4054980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en-GB" dirty="0" smtClean="0"/>
              <a:t>Andy is responsible</a:t>
            </a:r>
            <a:r>
              <a:rPr lang="en-GB" baseline="0" dirty="0" smtClean="0"/>
              <a:t> for in house research and reporting thereon – and so is far better placed than I to talk about this … </a:t>
            </a:r>
            <a:r>
              <a:rPr lang="en-GB" b="1" baseline="0" dirty="0" smtClean="0"/>
              <a:t>but …</a:t>
            </a:r>
          </a:p>
          <a:p>
            <a:pPr marL="170644" indent="-170644">
              <a:buFont typeface="Arial" panose="020B0604020202020204" pitchFamily="34" charset="0"/>
              <a:buChar char="•"/>
            </a:pPr>
            <a:r>
              <a:rPr lang="en-GB" dirty="0"/>
              <a:t>More kids </a:t>
            </a:r>
            <a:r>
              <a:rPr lang="en-GB" dirty="0" smtClean="0"/>
              <a:t>and More </a:t>
            </a:r>
            <a:r>
              <a:rPr lang="en-GB" dirty="0"/>
              <a:t>65+’s </a:t>
            </a:r>
          </a:p>
          <a:p>
            <a:pPr marL="170644" indent="-170644">
              <a:buFont typeface="Arial" panose="020B0604020202020204" pitchFamily="34" charset="0"/>
              <a:buChar char="•"/>
            </a:pPr>
            <a:r>
              <a:rPr lang="en-GB" dirty="0"/>
              <a:t>Living </a:t>
            </a:r>
            <a:r>
              <a:rPr lang="en-GB" dirty="0" smtClean="0"/>
              <a:t>differently – children</a:t>
            </a:r>
            <a:r>
              <a:rPr lang="en-GB" baseline="0" dirty="0" smtClean="0"/>
              <a:t> at home longer / more single person homes / more elderly in larger houses </a:t>
            </a:r>
            <a:endParaRPr lang="en-GB" dirty="0"/>
          </a:p>
          <a:p>
            <a:pPr marL="170644" indent="-170644">
              <a:buFont typeface="Arial" panose="020B0604020202020204" pitchFamily="34" charset="0"/>
              <a:buChar char="•"/>
            </a:pPr>
            <a:r>
              <a:rPr lang="en-GB" dirty="0"/>
              <a:t>Social care / health changes</a:t>
            </a:r>
          </a:p>
          <a:p>
            <a:pPr marL="170644" indent="-170644">
              <a:buFont typeface="Arial" panose="020B0604020202020204" pitchFamily="34" charset="0"/>
              <a:buChar char="•"/>
            </a:pPr>
            <a:r>
              <a:rPr lang="en-GB" dirty="0"/>
              <a:t>Services delivered through ICT</a:t>
            </a:r>
          </a:p>
          <a:p>
            <a:endParaRPr lang="en-GB" baseline="0" dirty="0" smtClean="0"/>
          </a:p>
          <a:p>
            <a:r>
              <a:rPr lang="en-GB" b="1" dirty="0"/>
              <a:t>CHALLENGING ASSUMPTIONS about </a:t>
            </a:r>
          </a:p>
          <a:p>
            <a:pPr marL="170644" indent="-170644">
              <a:buFont typeface="Arial" panose="020B0604020202020204" pitchFamily="34" charset="0"/>
              <a:buChar char="•"/>
            </a:pPr>
            <a:r>
              <a:rPr lang="en-GB" dirty="0"/>
              <a:t>Growing the economy</a:t>
            </a:r>
          </a:p>
          <a:p>
            <a:pPr marL="170644" indent="-170644">
              <a:buFont typeface="Arial" panose="020B0604020202020204" pitchFamily="34" charset="0"/>
              <a:buChar char="•"/>
            </a:pPr>
            <a:r>
              <a:rPr lang="en-GB" dirty="0"/>
              <a:t>Cost of living outstripping </a:t>
            </a:r>
            <a:r>
              <a:rPr lang="en-GB" dirty="0" smtClean="0"/>
              <a:t>pay </a:t>
            </a:r>
            <a:endParaRPr lang="en-GB" dirty="0"/>
          </a:p>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10</a:t>
            </a:fld>
            <a:endParaRPr lang="en-GB"/>
          </a:p>
        </p:txBody>
      </p:sp>
    </p:spTree>
    <p:extLst>
      <p:ext uri="{BB962C8B-B14F-4D97-AF65-F5344CB8AC3E}">
        <p14:creationId xmlns:p14="http://schemas.microsoft.com/office/powerpoint/2010/main" val="3645051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GB" dirty="0" smtClean="0"/>
              <a:t>To press home the point about social care pressures …</a:t>
            </a:r>
          </a:p>
          <a:p>
            <a:pPr defTabSz="910102">
              <a:defRPr/>
            </a:pPr>
            <a:endParaRPr lang="en-GB" dirty="0" smtClean="0"/>
          </a:p>
          <a:p>
            <a:pPr defTabSz="910102">
              <a:defRPr/>
            </a:pPr>
            <a:r>
              <a:rPr lang="en-GB" b="1" dirty="0" smtClean="0"/>
              <a:t>PRESSURES </a:t>
            </a:r>
          </a:p>
          <a:p>
            <a:pPr marL="171450" indent="-171450" defTabSz="910102">
              <a:buFont typeface="Arial" panose="020B0604020202020204" pitchFamily="34" charset="0"/>
              <a:buChar char="•"/>
              <a:defRPr/>
            </a:pPr>
            <a:r>
              <a:rPr lang="en-GB" dirty="0" smtClean="0"/>
              <a:t>84% - biggest pressure facing councils </a:t>
            </a:r>
          </a:p>
          <a:p>
            <a:pPr marL="171450" indent="-171450" defTabSz="910102">
              <a:buFont typeface="Arial" panose="020B0604020202020204" pitchFamily="34" charset="0"/>
              <a:buChar char="•"/>
              <a:defRPr/>
            </a:pPr>
            <a:r>
              <a:rPr lang="en-GB" dirty="0" smtClean="0"/>
              <a:t>77% - say it is severe or critical </a:t>
            </a:r>
          </a:p>
          <a:p>
            <a:pPr marL="171450" indent="-171450" defTabSz="910102">
              <a:buFont typeface="Arial" panose="020B0604020202020204" pitchFamily="34" charset="0"/>
              <a:buChar char="•"/>
              <a:defRPr/>
            </a:pPr>
            <a:r>
              <a:rPr lang="en-GB" dirty="0" smtClean="0"/>
              <a:t>96% - believe it to be long term </a:t>
            </a:r>
          </a:p>
          <a:p>
            <a:pPr defTabSz="910102">
              <a:defRPr/>
            </a:pPr>
            <a:endParaRPr lang="en-GB" dirty="0" smtClean="0"/>
          </a:p>
          <a:p>
            <a:pPr defTabSz="910102">
              <a:defRPr/>
            </a:pPr>
            <a:endParaRPr lang="en-GB" b="1" dirty="0" smtClean="0"/>
          </a:p>
          <a:p>
            <a:pPr defTabSz="910102">
              <a:defRPr/>
            </a:pPr>
            <a:r>
              <a:rPr lang="en-GB" b="1" dirty="0" smtClean="0"/>
              <a:t>REGIMES </a:t>
            </a:r>
          </a:p>
          <a:p>
            <a:pPr defTabSz="910102">
              <a:defRPr/>
            </a:pPr>
            <a:endParaRPr lang="en-GB" dirty="0" smtClean="0"/>
          </a:p>
          <a:p>
            <a:pPr defTabSz="910102">
              <a:defRPr/>
            </a:pPr>
            <a:r>
              <a:rPr lang="en-GB" b="1" baseline="0" dirty="0" smtClean="0"/>
              <a:t>WCC’s own Child Poverty Strategy work </a:t>
            </a:r>
            <a:endParaRPr lang="en-GB" b="1" dirty="0" smtClean="0"/>
          </a:p>
          <a:p>
            <a:pPr defTabSz="910102">
              <a:defRPr/>
            </a:pPr>
            <a:endParaRPr lang="en-GB" dirty="0" smtClean="0"/>
          </a:p>
          <a:p>
            <a:pPr lvl="1" defTabSz="910102">
              <a:defRPr/>
            </a:pPr>
            <a:r>
              <a:rPr lang="en-GB" b="1" dirty="0" smtClean="0"/>
              <a:t>CARE ACT 2014 – the biggest change in 60</a:t>
            </a:r>
            <a:r>
              <a:rPr lang="en-GB" b="1" baseline="0" dirty="0" smtClean="0"/>
              <a:t> years </a:t>
            </a:r>
            <a:endParaRPr lang="en-GB" b="1" dirty="0" smtClean="0"/>
          </a:p>
          <a:p>
            <a:pPr lvl="1" defTabSz="910102">
              <a:defRPr/>
            </a:pPr>
            <a:r>
              <a:rPr lang="en-GB" dirty="0"/>
              <a:t>The Care Act contains provisions to help preparation for adulthood for three particular groups of people – </a:t>
            </a:r>
            <a:r>
              <a:rPr lang="en-GB" b="1" dirty="0"/>
              <a:t>children, young carers and carers of children</a:t>
            </a:r>
            <a:r>
              <a:rPr lang="en-GB" dirty="0"/>
              <a:t>. Specifically, local authorities will have new duties to provide timely Transitions Assessments in order to support young people and their families to plan for the future. </a:t>
            </a:r>
          </a:p>
          <a:p>
            <a:pPr lvl="1" defTabSz="910102">
              <a:defRPr/>
            </a:pPr>
            <a:endParaRPr lang="en-GB" dirty="0"/>
          </a:p>
          <a:p>
            <a:pPr lvl="1" defTabSz="910102">
              <a:defRPr/>
            </a:pPr>
            <a:r>
              <a:rPr lang="en-GB" i="1" dirty="0"/>
              <a:t>The Care Act represents the most significant reform of care &amp; support in more than 60 years. Implementation of the Care Act will have significant implications for the workforce and will include changes to organisational culture, processes and procedure across Warwickshire County Council, not just within Adult Social Care.</a:t>
            </a:r>
          </a:p>
          <a:p>
            <a:pPr lvl="1" defTabSz="910102">
              <a:defRPr/>
            </a:pPr>
            <a:endParaRPr lang="en-GB" i="1" dirty="0"/>
          </a:p>
          <a:p>
            <a:pPr lvl="1" defTabSz="910102">
              <a:defRPr/>
            </a:pPr>
            <a:r>
              <a:rPr lang="en-GB" dirty="0"/>
              <a:t>The Children and Families Act requires Education, Health and Care (EHC) Plans to embed good transitions planning from when a young person is aged 14.</a:t>
            </a:r>
          </a:p>
          <a:p>
            <a:endParaRPr lang="en-GB" dirty="0" smtClean="0"/>
          </a:p>
        </p:txBody>
      </p:sp>
      <p:sp>
        <p:nvSpPr>
          <p:cNvPr id="4" name="Slide Number Placeholder 3"/>
          <p:cNvSpPr>
            <a:spLocks noGrp="1"/>
          </p:cNvSpPr>
          <p:nvPr>
            <p:ph type="sldNum" sz="quarter" idx="10"/>
          </p:nvPr>
        </p:nvSpPr>
        <p:spPr/>
        <p:txBody>
          <a:bodyPr/>
          <a:lstStyle/>
          <a:p>
            <a:fld id="{068E7550-3B06-4706-88F4-1F12C55B6E0E}" type="slidenum">
              <a:rPr lang="en-GB" smtClean="0"/>
              <a:t>11</a:t>
            </a:fld>
            <a:endParaRPr lang="en-GB"/>
          </a:p>
        </p:txBody>
      </p:sp>
    </p:spTree>
    <p:extLst>
      <p:ext uri="{BB962C8B-B14F-4D97-AF65-F5344CB8AC3E}">
        <p14:creationId xmlns:p14="http://schemas.microsoft.com/office/powerpoint/2010/main" val="3645051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quick trawl across a range</a:t>
            </a:r>
            <a:r>
              <a:rPr lang="en-GB" baseline="0" dirty="0" smtClean="0"/>
              <a:t> of strategies – suggests that mention of food, nutrition, obesity, hunger – few / far between</a:t>
            </a:r>
          </a:p>
          <a:p>
            <a:endParaRPr lang="en-GB" baseline="0" dirty="0" smtClean="0"/>
          </a:p>
          <a:p>
            <a:r>
              <a:rPr lang="en-GB" baseline="0" dirty="0" smtClean="0"/>
              <a:t>As you’d expect the Warwickshire Public Health has a wide range of information / links – but </a:t>
            </a:r>
          </a:p>
          <a:p>
            <a:pPr marL="171450" indent="-171450">
              <a:buFont typeface="Arial" panose="020B0604020202020204" pitchFamily="34" charset="0"/>
              <a:buChar char="•"/>
            </a:pPr>
            <a:r>
              <a:rPr lang="en-GB" baseline="0" dirty="0" smtClean="0"/>
              <a:t>PH function only joined LA’s a year ago – so their influence is still young </a:t>
            </a:r>
          </a:p>
          <a:p>
            <a:endParaRPr lang="en-GB" baseline="0" dirty="0" smtClean="0"/>
          </a:p>
          <a:p>
            <a:r>
              <a:rPr lang="en-GB" baseline="0" dirty="0" smtClean="0"/>
              <a:t>2011 Children’s Poverty Strategy has a passing ref’ to ‘obesity’ – and an action to increase the take up of school meals.</a:t>
            </a:r>
          </a:p>
          <a:p>
            <a:endParaRPr lang="en-GB" baseline="0" dirty="0" smtClean="0"/>
          </a:p>
          <a:p>
            <a:r>
              <a:rPr lang="en-GB" baseline="0" dirty="0" smtClean="0"/>
              <a:t>Beyond that food / hunger does not appear as an issue ……………………</a:t>
            </a:r>
          </a:p>
          <a:p>
            <a:endParaRPr lang="en-GB" baseline="0" dirty="0" smtClean="0"/>
          </a:p>
          <a:p>
            <a:r>
              <a:rPr lang="en-GB" b="1" baseline="0" dirty="0" smtClean="0"/>
              <a:t>TURNING NOW TO THE MODEL ITSELF ………………….</a:t>
            </a:r>
          </a:p>
          <a:p>
            <a:endParaRPr lang="en-GB" baseline="0" dirty="0" smtClean="0"/>
          </a:p>
          <a:p>
            <a:endParaRPr lang="en-GB" baseline="0" dirty="0" smtClean="0"/>
          </a:p>
          <a:p>
            <a:r>
              <a:rPr lang="en-GB" b="1" baseline="0" dirty="0" smtClean="0"/>
              <a:t>ANDY WILL REFER TO FOOD BANKS IN W’SHIRE </a:t>
            </a:r>
          </a:p>
          <a:p>
            <a:endParaRPr lang="en-GB" baseline="0" dirty="0" smtClean="0"/>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800" b="1" baseline="0" dirty="0" smtClean="0"/>
              <a:t>Food for Life Partnership </a:t>
            </a:r>
          </a:p>
          <a:p>
            <a:pPr marL="171450" indent="-171450">
              <a:buFont typeface="Arial" panose="020B0604020202020204" pitchFamily="34" charset="0"/>
              <a:buChar char="•"/>
            </a:pPr>
            <a:r>
              <a:rPr lang="en-GB" sz="800" baseline="0" dirty="0" smtClean="0"/>
              <a:t>Seasonal food, some organic / fair trade / local / </a:t>
            </a:r>
          </a:p>
          <a:p>
            <a:pPr marL="171450" indent="-171450">
              <a:buFont typeface="Arial" panose="020B0604020202020204" pitchFamily="34" charset="0"/>
              <a:buChar char="•"/>
            </a:pPr>
            <a:r>
              <a:rPr lang="en-GB" sz="800" baseline="0" dirty="0" smtClean="0"/>
              <a:t>Free range eggs</a:t>
            </a:r>
          </a:p>
          <a:p>
            <a:pPr marL="171450" indent="-171450">
              <a:buFont typeface="Arial" panose="020B0604020202020204" pitchFamily="34" charset="0"/>
              <a:buChar char="•"/>
            </a:pPr>
            <a:r>
              <a:rPr lang="en-GB" sz="800" baseline="0" dirty="0" smtClean="0"/>
              <a:t>All meat / fish traceable </a:t>
            </a:r>
          </a:p>
          <a:p>
            <a:pPr marL="171450" indent="-171450">
              <a:buFont typeface="Arial" panose="020B0604020202020204" pitchFamily="34" charset="0"/>
              <a:buChar char="•"/>
            </a:pPr>
            <a:r>
              <a:rPr lang="en-GB" sz="800" baseline="0" dirty="0" smtClean="0"/>
              <a:t>No GM / additives</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12</a:t>
            </a:fld>
            <a:endParaRPr lang="en-GB"/>
          </a:p>
        </p:txBody>
      </p:sp>
    </p:spTree>
    <p:extLst>
      <p:ext uri="{BB962C8B-B14F-4D97-AF65-F5344CB8AC3E}">
        <p14:creationId xmlns:p14="http://schemas.microsoft.com/office/powerpoint/2010/main" val="3645051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GB" b="1" dirty="0" smtClean="0"/>
              <a:t>WE ONLY EXIST AS THEY DO - BECAUSE NATIONAL GOVERNMENT EMPOWERS US TO DO SO.  </a:t>
            </a:r>
            <a:endParaRPr lang="en-GB" dirty="0"/>
          </a:p>
          <a:p>
            <a:endParaRPr lang="en-GB" dirty="0" smtClean="0"/>
          </a:p>
          <a:p>
            <a:r>
              <a:rPr lang="en-GB" dirty="0" smtClean="0"/>
              <a:t>We have those statutory and discretionary powers</a:t>
            </a:r>
            <a:r>
              <a:rPr lang="en-GB" baseline="0" dirty="0" smtClean="0"/>
              <a:t> ….. </a:t>
            </a:r>
          </a:p>
          <a:p>
            <a:pPr marL="171450" indent="-171450">
              <a:buFont typeface="Arial" panose="020B0604020202020204" pitchFamily="34" charset="0"/>
              <a:buChar char="•"/>
            </a:pPr>
            <a:r>
              <a:rPr lang="en-GB" baseline="0" dirty="0" smtClean="0"/>
              <a:t>They will use them to minimise the numbers who become hungry </a:t>
            </a:r>
          </a:p>
          <a:p>
            <a:pPr marL="171450" indent="-171450">
              <a:buFont typeface="Arial" panose="020B0604020202020204" pitchFamily="34" charset="0"/>
              <a:buChar char="•"/>
            </a:pPr>
            <a:r>
              <a:rPr lang="en-GB" baseline="0" dirty="0" smtClean="0"/>
              <a:t>and beyond ….??? </a:t>
            </a:r>
            <a:endParaRPr lang="en-GB" dirty="0" smtClean="0"/>
          </a:p>
          <a:p>
            <a:endParaRPr lang="en-GB" dirty="0" smtClean="0"/>
          </a:p>
          <a:p>
            <a:r>
              <a:rPr lang="en-GB" b="1" dirty="0" smtClean="0"/>
              <a:t>In OR</a:t>
            </a:r>
            <a:r>
              <a:rPr lang="en-GB" b="1" baseline="0" dirty="0" smtClean="0"/>
              <a:t> towards </a:t>
            </a:r>
            <a:r>
              <a:rPr lang="en-GB" b="1" dirty="0" smtClean="0"/>
              <a:t>extreme circumstances – might Government take emergency powers</a:t>
            </a:r>
            <a:r>
              <a:rPr lang="en-GB" b="1" baseline="0" dirty="0" smtClean="0"/>
              <a:t> – as in WW2?  </a:t>
            </a:r>
          </a:p>
          <a:p>
            <a:pPr marL="171450" indent="-171450">
              <a:buFont typeface="Arial" panose="020B0604020202020204" pitchFamily="34" charset="0"/>
              <a:buChar char="•"/>
            </a:pPr>
            <a:r>
              <a:rPr lang="en-GB" baseline="0" dirty="0" smtClean="0"/>
              <a:t>Including direct local service providers how to operate …. </a:t>
            </a:r>
          </a:p>
          <a:p>
            <a:pPr marL="171450" indent="-171450">
              <a:buFont typeface="Arial" panose="020B0604020202020204" pitchFamily="34" charset="0"/>
              <a:buChar char="•"/>
            </a:pPr>
            <a:r>
              <a:rPr lang="en-GB" baseline="0" dirty="0" smtClean="0"/>
              <a:t>We would need to know in those circumstances – the range of options for local discretion </a:t>
            </a:r>
            <a:endParaRPr lang="en-GB" dirty="0" smtClean="0"/>
          </a:p>
          <a:p>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latin typeface="Calibri" panose="020F0502020204030204" pitchFamily="34" charset="0"/>
                <a:cs typeface="Calibri" panose="020F0502020204030204" pitchFamily="34" charset="0"/>
              </a:rPr>
              <a:t>ANTICIPATE HOW IT’LL BE USED, HOW FUNDED, BY WHOM – AND PLAN DISSEMINATION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13</a:t>
            </a:fld>
            <a:endParaRPr lang="en-GB"/>
          </a:p>
        </p:txBody>
      </p:sp>
    </p:spTree>
    <p:extLst>
      <p:ext uri="{BB962C8B-B14F-4D97-AF65-F5344CB8AC3E}">
        <p14:creationId xmlns:p14="http://schemas.microsoft.com/office/powerpoint/2010/main" val="2599522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This is a personal line of thinking ….</a:t>
            </a:r>
          </a:p>
          <a:p>
            <a:endParaRPr lang="en-GB" dirty="0" smtClean="0"/>
          </a:p>
          <a:p>
            <a:r>
              <a:rPr lang="en-GB" b="1" dirty="0" smtClean="0"/>
              <a:t>Times –</a:t>
            </a:r>
            <a:r>
              <a:rPr lang="en-GB" b="1" baseline="0" dirty="0" smtClean="0"/>
              <a:t> arguably much more uncertain than in our lifetimes </a:t>
            </a:r>
          </a:p>
          <a:p>
            <a:endParaRPr lang="en-GB" baseline="0" dirty="0" smtClean="0"/>
          </a:p>
          <a:p>
            <a:r>
              <a:rPr lang="en-GB" baseline="0" dirty="0" smtClean="0"/>
              <a:t>My understanding of probabilities / Bayesian thinking may be limited – but my understanding of human nature and world circumstances isn’t too bad at all.  </a:t>
            </a:r>
          </a:p>
          <a:p>
            <a:endParaRPr lang="en-GB" baseline="0" dirty="0" smtClean="0"/>
          </a:p>
          <a:p>
            <a:r>
              <a:rPr lang="en-GB" b="1" baseline="0" dirty="0" smtClean="0"/>
              <a:t>BUSINESS </a:t>
            </a:r>
            <a:r>
              <a:rPr lang="en-GB" b="1" u="sng" baseline="0" dirty="0" smtClean="0"/>
              <a:t>IS NOT AS USUAL </a:t>
            </a:r>
            <a:r>
              <a:rPr lang="en-GB" baseline="0" dirty="0" smtClean="0"/>
              <a:t>– we should I think run the models + broadcast the results around a range of specialist and expert opinion  – </a:t>
            </a:r>
            <a:r>
              <a:rPr lang="en-GB" b="1" baseline="0" dirty="0" smtClean="0"/>
              <a:t>but I suggest it should still expect the unexpected</a:t>
            </a:r>
          </a:p>
          <a:p>
            <a:endParaRPr lang="en-GB" baseline="0" dirty="0" smtClean="0"/>
          </a:p>
          <a:p>
            <a:endParaRPr lang="en-GB" baseline="0" dirty="0" smtClean="0"/>
          </a:p>
          <a:p>
            <a:r>
              <a:rPr lang="en-GB" baseline="0" dirty="0" smtClean="0"/>
              <a:t>.. Sinclair - </a:t>
            </a:r>
            <a:r>
              <a:rPr lang="en-GB" sz="1600" b="1" dirty="0">
                <a:solidFill>
                  <a:srgbClr val="0033CC"/>
                </a:solidFill>
              </a:rPr>
              <a:t>"It's difficult  to get a man to understand something - … if his salary depends upon his not understanding it." </a:t>
            </a:r>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14</a:t>
            </a:fld>
            <a:endParaRPr lang="en-GB"/>
          </a:p>
        </p:txBody>
      </p:sp>
    </p:spTree>
    <p:extLst>
      <p:ext uri="{BB962C8B-B14F-4D97-AF65-F5344CB8AC3E}">
        <p14:creationId xmlns:p14="http://schemas.microsoft.com/office/powerpoint/2010/main" val="427190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dirty="0" smtClean="0">
                <a:latin typeface="Arial"/>
                <a:ea typeface="Calibri"/>
              </a:rPr>
              <a:t>Colleagues undertook n</a:t>
            </a:r>
            <a:r>
              <a:rPr lang="en-GB" b="1" baseline="0" dirty="0" smtClean="0">
                <a:latin typeface="Arial"/>
                <a:ea typeface="Calibri"/>
              </a:rPr>
              <a:t> exercise to focus on what a food crisis could look like …. </a:t>
            </a:r>
            <a:endParaRPr lang="en-GB" b="1" dirty="0" smtClean="0">
              <a:latin typeface="Arial"/>
              <a:ea typeface="Calibri"/>
            </a:endParaRPr>
          </a:p>
          <a:p>
            <a:pPr marL="0" indent="0">
              <a:buFont typeface="Arial" panose="020B0604020202020204" pitchFamily="34" charset="0"/>
              <a:buNone/>
            </a:pPr>
            <a:endParaRPr lang="en-GB" dirty="0" smtClean="0">
              <a:latin typeface="Arial"/>
              <a:ea typeface="Calibri"/>
            </a:endParaRPr>
          </a:p>
          <a:p>
            <a:pPr marL="0" indent="0">
              <a:buFont typeface="Arial" panose="020B0604020202020204" pitchFamily="34" charset="0"/>
              <a:buNone/>
            </a:pPr>
            <a:r>
              <a:rPr lang="en-GB" b="1" dirty="0" smtClean="0">
                <a:latin typeface="Arial"/>
                <a:ea typeface="Calibri"/>
              </a:rPr>
              <a:t>Fairly</a:t>
            </a:r>
            <a:r>
              <a:rPr lang="en-GB" b="1" baseline="0" dirty="0" smtClean="0">
                <a:latin typeface="Arial"/>
                <a:ea typeface="Calibri"/>
              </a:rPr>
              <a:t> quickly concluded </a:t>
            </a:r>
            <a:r>
              <a:rPr lang="en-GB" baseline="0" dirty="0" smtClean="0">
                <a:latin typeface="Arial"/>
                <a:ea typeface="Calibri"/>
              </a:rPr>
              <a:t>that … - it is a </a:t>
            </a:r>
            <a:r>
              <a:rPr lang="en-GB" b="1" baseline="0" dirty="0" smtClean="0">
                <a:latin typeface="Arial"/>
                <a:ea typeface="Calibri"/>
              </a:rPr>
              <a:t>NUMBERS GAME </a:t>
            </a:r>
          </a:p>
          <a:p>
            <a:pPr marL="0" indent="0">
              <a:buFont typeface="Arial" panose="020B0604020202020204" pitchFamily="34" charset="0"/>
              <a:buNone/>
            </a:pPr>
            <a:endParaRPr lang="en-GB" dirty="0" smtClean="0">
              <a:latin typeface="Arial"/>
              <a:ea typeface="Calibri"/>
            </a:endParaRPr>
          </a:p>
          <a:p>
            <a:pPr marL="170644" indent="-170644">
              <a:buFont typeface="Arial" panose="020B0604020202020204" pitchFamily="34" charset="0"/>
              <a:buChar char="•"/>
            </a:pPr>
            <a:r>
              <a:rPr lang="en-GB" dirty="0" smtClean="0">
                <a:latin typeface="Arial"/>
                <a:ea typeface="Calibri"/>
              </a:rPr>
              <a:t>Hunger </a:t>
            </a:r>
            <a:r>
              <a:rPr lang="en-GB" dirty="0">
                <a:latin typeface="Arial"/>
                <a:ea typeface="Calibri"/>
              </a:rPr>
              <a:t>being a real and immediate issue (crisis) for the hungry or poorly fed person – but </a:t>
            </a:r>
          </a:p>
          <a:p>
            <a:pPr marL="170644" indent="-170644">
              <a:buFont typeface="Arial" panose="020B0604020202020204" pitchFamily="34" charset="0"/>
              <a:buChar char="•"/>
            </a:pPr>
            <a:r>
              <a:rPr lang="en-GB" dirty="0" smtClean="0">
                <a:latin typeface="Arial"/>
                <a:ea typeface="Calibri"/>
              </a:rPr>
              <a:t>For </a:t>
            </a:r>
            <a:r>
              <a:rPr lang="en-GB" dirty="0">
                <a:latin typeface="Arial"/>
                <a:ea typeface="Calibri"/>
              </a:rPr>
              <a:t>agencies / government, communities and society at large – </a:t>
            </a:r>
          </a:p>
          <a:p>
            <a:pPr marL="625695" lvl="1" indent="-170644">
              <a:buFont typeface="Arial" panose="020B0604020202020204" pitchFamily="34" charset="0"/>
              <a:buChar char="•"/>
            </a:pPr>
            <a:endParaRPr lang="en-GB" dirty="0" smtClean="0">
              <a:latin typeface="Arial"/>
              <a:ea typeface="Calibri"/>
            </a:endParaRPr>
          </a:p>
          <a:p>
            <a:pPr marL="625695" lvl="1" indent="-170644">
              <a:buFont typeface="Arial" panose="020B0604020202020204" pitchFamily="34" charset="0"/>
              <a:buChar char="•"/>
            </a:pPr>
            <a:r>
              <a:rPr lang="en-GB" dirty="0" smtClean="0">
                <a:latin typeface="Arial"/>
                <a:ea typeface="Calibri"/>
              </a:rPr>
              <a:t>a </a:t>
            </a:r>
            <a:r>
              <a:rPr lang="en-GB" dirty="0">
                <a:latin typeface="Arial"/>
                <a:ea typeface="Calibri"/>
              </a:rPr>
              <a:t>‘crisis’ is more about the scale of the ‘problem</a:t>
            </a:r>
            <a:r>
              <a:rPr lang="en-GB" dirty="0" smtClean="0">
                <a:latin typeface="Arial"/>
                <a:ea typeface="Calibri"/>
              </a:rPr>
              <a:t>’  </a:t>
            </a:r>
            <a:endParaRPr lang="en-GB" dirty="0">
              <a:latin typeface="Arial"/>
              <a:ea typeface="Calibri"/>
            </a:endParaRPr>
          </a:p>
          <a:p>
            <a:pPr marL="625695" lvl="1" indent="-170644">
              <a:buFont typeface="Arial" panose="020B0604020202020204" pitchFamily="34" charset="0"/>
              <a:buChar char="•"/>
            </a:pPr>
            <a:endParaRPr lang="en-GB" dirty="0" smtClean="0">
              <a:latin typeface="Arial"/>
              <a:ea typeface="Calibri"/>
            </a:endParaRPr>
          </a:p>
          <a:p>
            <a:pPr marL="625695" lvl="1" indent="-170644">
              <a:buFont typeface="Arial" panose="020B0604020202020204" pitchFamily="34" charset="0"/>
              <a:buChar char="•"/>
            </a:pPr>
            <a:r>
              <a:rPr lang="en-GB" dirty="0" smtClean="0">
                <a:latin typeface="Arial"/>
                <a:ea typeface="Calibri"/>
              </a:rPr>
              <a:t>Big difference </a:t>
            </a:r>
            <a:r>
              <a:rPr lang="en-GB" dirty="0">
                <a:latin typeface="Arial"/>
                <a:ea typeface="Calibri"/>
              </a:rPr>
              <a:t>between somebody else is / will help out and – I need to do something </a:t>
            </a:r>
            <a:r>
              <a:rPr lang="en-GB" dirty="0" smtClean="0">
                <a:latin typeface="Arial"/>
                <a:ea typeface="Calibri"/>
              </a:rPr>
              <a:t>for myself</a:t>
            </a:r>
          </a:p>
          <a:p>
            <a:pPr marL="625695" lvl="1" indent="-170644">
              <a:buFont typeface="Arial" panose="020B0604020202020204" pitchFamily="34" charset="0"/>
              <a:buChar char="•"/>
            </a:pPr>
            <a:endParaRPr lang="en-GB" dirty="0">
              <a:latin typeface="Arial"/>
              <a:ea typeface="Calibri"/>
            </a:endParaRPr>
          </a:p>
          <a:p>
            <a:r>
              <a:rPr lang="en-GB" b="1" dirty="0" smtClean="0">
                <a:latin typeface="Arial"/>
                <a:ea typeface="Calibri"/>
              </a:rPr>
              <a:t>Then it is about </a:t>
            </a:r>
            <a:r>
              <a:rPr lang="en-GB" b="0" dirty="0" smtClean="0">
                <a:latin typeface="Arial"/>
                <a:ea typeface="Calibri"/>
              </a:rPr>
              <a:t>- the </a:t>
            </a:r>
            <a:r>
              <a:rPr lang="en-GB" b="1" dirty="0" smtClean="0">
                <a:latin typeface="Arial"/>
                <a:ea typeface="Calibri"/>
              </a:rPr>
              <a:t>ABILITY TO COPE </a:t>
            </a:r>
            <a:endParaRPr lang="en-GB" b="1" dirty="0">
              <a:latin typeface="Arial"/>
              <a:ea typeface="Calibri"/>
            </a:endParaRPr>
          </a:p>
          <a:p>
            <a:endParaRPr lang="en-GB" b="0" dirty="0">
              <a:latin typeface="Arial"/>
              <a:ea typeface="Calibri"/>
            </a:endParaRPr>
          </a:p>
          <a:p>
            <a:pPr marL="171450" indent="-171450">
              <a:buFont typeface="Arial" panose="020B0604020202020204" pitchFamily="34" charset="0"/>
              <a:buChar char="•"/>
            </a:pPr>
            <a:r>
              <a:rPr lang="en-GB" b="0" dirty="0" smtClean="0">
                <a:latin typeface="Arial"/>
                <a:ea typeface="Calibri"/>
              </a:rPr>
              <a:t>How can a family be helped to cope better -</a:t>
            </a:r>
            <a:r>
              <a:rPr lang="en-GB" b="0" baseline="0" dirty="0" smtClean="0">
                <a:latin typeface="Arial"/>
                <a:ea typeface="Calibri"/>
              </a:rPr>
              <a:t> </a:t>
            </a:r>
            <a:endParaRPr lang="en-GB" b="0" dirty="0" smtClean="0">
              <a:latin typeface="Arial"/>
              <a:ea typeface="Calibri"/>
            </a:endParaRPr>
          </a:p>
          <a:p>
            <a:pPr marL="171450" indent="-171450">
              <a:buFont typeface="Arial" panose="020B0604020202020204" pitchFamily="34" charset="0"/>
              <a:buChar char="•"/>
            </a:pPr>
            <a:r>
              <a:rPr lang="en-GB" b="0" dirty="0" smtClean="0">
                <a:latin typeface="Arial"/>
                <a:ea typeface="Calibri"/>
              </a:rPr>
              <a:t>At</a:t>
            </a:r>
            <a:r>
              <a:rPr lang="en-GB" b="0" baseline="0" dirty="0" smtClean="0">
                <a:latin typeface="Arial"/>
                <a:ea typeface="Calibri"/>
              </a:rPr>
              <a:t> what point voluntary / third sector organisations reach the limits of what they can provide (be it increasing demand or falling supplies) </a:t>
            </a:r>
          </a:p>
          <a:p>
            <a:pPr marL="171450" indent="-171450">
              <a:buFont typeface="Arial" panose="020B0604020202020204" pitchFamily="34" charset="0"/>
              <a:buChar char="•"/>
            </a:pPr>
            <a:r>
              <a:rPr lang="en-GB" b="0" baseline="0" dirty="0" smtClean="0">
                <a:latin typeface="Arial"/>
                <a:ea typeface="Calibri"/>
              </a:rPr>
              <a:t>At what point to Local Service providers re-allocate scarce their own budgets to enable one measure or another to be implemented</a:t>
            </a:r>
          </a:p>
          <a:p>
            <a:pPr marL="0" indent="0">
              <a:buFont typeface="Arial" panose="020B0604020202020204" pitchFamily="34" charset="0"/>
              <a:buNone/>
            </a:pPr>
            <a:endParaRPr lang="en-GB" b="0" dirty="0" smtClean="0">
              <a:latin typeface="Arial"/>
              <a:ea typeface="Calibri"/>
            </a:endParaRPr>
          </a:p>
          <a:p>
            <a:r>
              <a:rPr lang="en-GB" b="1" dirty="0" smtClean="0">
                <a:latin typeface="Arial"/>
                <a:ea typeface="Calibri"/>
              </a:rPr>
              <a:t>WE</a:t>
            </a:r>
            <a:r>
              <a:rPr lang="en-GB" b="1" baseline="0" dirty="0" smtClean="0">
                <a:latin typeface="Arial"/>
                <a:ea typeface="Calibri"/>
              </a:rPr>
              <a:t> KNOW WHO WE CONSIDER VULNERABLE NOW – </a:t>
            </a:r>
            <a:r>
              <a:rPr lang="en-GB" b="1" u="sng" baseline="0" dirty="0" smtClean="0">
                <a:latin typeface="Arial"/>
                <a:ea typeface="Calibri"/>
              </a:rPr>
              <a:t>BUT</a:t>
            </a:r>
            <a:r>
              <a:rPr lang="en-GB" b="1" baseline="0" dirty="0" smtClean="0">
                <a:latin typeface="Arial"/>
                <a:ea typeface="Calibri"/>
              </a:rPr>
              <a:t> WHICH GROUP / LOCALITY WILL BE NEXT … </a:t>
            </a:r>
          </a:p>
          <a:p>
            <a:endParaRPr lang="en-GB" b="1" baseline="0" dirty="0" smtClean="0">
              <a:latin typeface="Arial"/>
              <a:ea typeface="Calibri"/>
            </a:endParaRPr>
          </a:p>
          <a:p>
            <a:r>
              <a:rPr lang="en-GB" b="1" dirty="0" smtClean="0">
                <a:latin typeface="Arial"/>
                <a:ea typeface="Calibri"/>
              </a:rPr>
              <a:t>DO</a:t>
            </a:r>
            <a:r>
              <a:rPr lang="en-GB" b="1" baseline="0" dirty="0" smtClean="0">
                <a:latin typeface="Arial"/>
                <a:ea typeface="Calibri"/>
              </a:rPr>
              <a:t> WE UNDERSTAND THE INTERACTIONS WITH OTHER ISSUES?  </a:t>
            </a:r>
            <a:endParaRPr lang="en-GB" b="1" dirty="0" smtClean="0">
              <a:latin typeface="Arial"/>
              <a:ea typeface="Calibri"/>
            </a:endParaRPr>
          </a:p>
        </p:txBody>
      </p:sp>
      <p:sp>
        <p:nvSpPr>
          <p:cNvPr id="4" name="Slide Number Placeholder 3"/>
          <p:cNvSpPr>
            <a:spLocks noGrp="1"/>
          </p:cNvSpPr>
          <p:nvPr>
            <p:ph type="sldNum" sz="quarter" idx="10"/>
          </p:nvPr>
        </p:nvSpPr>
        <p:spPr/>
        <p:txBody>
          <a:bodyPr/>
          <a:lstStyle/>
          <a:p>
            <a:fld id="{068E7550-3B06-4706-88F4-1F12C55B6E0E}" type="slidenum">
              <a:rPr lang="en-GB" smtClean="0"/>
              <a:t>15</a:t>
            </a:fld>
            <a:endParaRPr lang="en-GB"/>
          </a:p>
        </p:txBody>
      </p:sp>
    </p:spTree>
    <p:extLst>
      <p:ext uri="{BB962C8B-B14F-4D97-AF65-F5344CB8AC3E}">
        <p14:creationId xmlns:p14="http://schemas.microsoft.com/office/powerpoint/2010/main" val="427190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GB" dirty="0" smtClean="0">
                <a:solidFill>
                  <a:prstClr val="black"/>
                </a:solidFill>
                <a:latin typeface="Arial"/>
                <a:ea typeface="Calibri"/>
              </a:rPr>
              <a:t>Jim asked …………. </a:t>
            </a:r>
            <a:r>
              <a:rPr lang="en-GB" baseline="0" dirty="0" smtClean="0">
                <a:solidFill>
                  <a:prstClr val="black"/>
                </a:solidFill>
                <a:latin typeface="Arial"/>
                <a:ea typeface="Calibri"/>
              </a:rPr>
              <a:t> what is the main issue – RISING TIDE or RAPID RESPONSE?  </a:t>
            </a:r>
          </a:p>
          <a:p>
            <a:pPr defTabSz="910102">
              <a:defRPr/>
            </a:pPr>
            <a:endParaRPr lang="en-GB" baseline="0" dirty="0" smtClean="0">
              <a:solidFill>
                <a:prstClr val="black"/>
              </a:solidFill>
              <a:latin typeface="Arial"/>
              <a:ea typeface="Calibri"/>
            </a:endParaRPr>
          </a:p>
          <a:p>
            <a:pPr defTabSz="910102">
              <a:defRPr/>
            </a:pPr>
            <a:r>
              <a:rPr lang="en-GB" dirty="0" smtClean="0">
                <a:solidFill>
                  <a:prstClr val="black"/>
                </a:solidFill>
                <a:latin typeface="Arial"/>
                <a:ea typeface="Calibri"/>
              </a:rPr>
              <a:t>BOTH</a:t>
            </a:r>
          </a:p>
          <a:p>
            <a:pPr defTabSz="910102">
              <a:defRPr/>
            </a:pPr>
            <a:endParaRPr lang="en-GB" dirty="0" smtClean="0">
              <a:solidFill>
                <a:prstClr val="black"/>
              </a:solidFill>
              <a:latin typeface="Arial"/>
              <a:ea typeface="Calibri"/>
            </a:endParaRPr>
          </a:p>
          <a:p>
            <a:pPr marL="0" lvl="0" indent="0">
              <a:spcBef>
                <a:spcPts val="0"/>
              </a:spcBef>
              <a:buNone/>
            </a:pPr>
            <a:r>
              <a:rPr lang="en-GB" sz="1200" dirty="0" smtClean="0">
                <a:solidFill>
                  <a:prstClr val="black"/>
                </a:solidFill>
                <a:latin typeface="Arial"/>
                <a:ea typeface="Calibri"/>
                <a:cs typeface="+mn-cs"/>
              </a:rPr>
              <a:t>Local Service Delivery agencies (well versed with risk management) </a:t>
            </a:r>
          </a:p>
          <a:p>
            <a:pPr>
              <a:spcBef>
                <a:spcPts val="0"/>
              </a:spcBef>
            </a:pPr>
            <a:r>
              <a:rPr lang="en-GB" sz="1200" u="sng" dirty="0" smtClean="0">
                <a:solidFill>
                  <a:prstClr val="black"/>
                </a:solidFill>
                <a:latin typeface="Arial"/>
                <a:ea typeface="Calibri"/>
                <a:cs typeface="+mn-cs"/>
              </a:rPr>
              <a:t>- focus on the rising tide issues</a:t>
            </a:r>
            <a:r>
              <a:rPr lang="en-GB" sz="1200" dirty="0" smtClean="0">
                <a:solidFill>
                  <a:prstClr val="black"/>
                </a:solidFill>
                <a:latin typeface="Arial"/>
                <a:ea typeface="Calibri"/>
                <a:cs typeface="+mn-cs"/>
              </a:rPr>
              <a:t> – our job should be to do what we need to avoid / minimise any future crises.  </a:t>
            </a:r>
          </a:p>
          <a:p>
            <a:pPr marL="0" lvl="0" indent="0">
              <a:spcBef>
                <a:spcPts val="0"/>
              </a:spcBef>
              <a:buNone/>
            </a:pPr>
            <a:r>
              <a:rPr lang="en-GB" sz="1200" dirty="0" smtClean="0">
                <a:solidFill>
                  <a:prstClr val="black"/>
                </a:solidFill>
                <a:latin typeface="Arial"/>
                <a:ea typeface="Calibri"/>
                <a:cs typeface="+mn-cs"/>
              </a:rPr>
              <a:t> </a:t>
            </a:r>
          </a:p>
          <a:p>
            <a:pPr marL="0" lvl="0" indent="0">
              <a:spcBef>
                <a:spcPts val="0"/>
              </a:spcBef>
              <a:buNone/>
            </a:pPr>
            <a:r>
              <a:rPr lang="en-GB" sz="1200" dirty="0" smtClean="0">
                <a:solidFill>
                  <a:prstClr val="black"/>
                </a:solidFill>
                <a:latin typeface="Arial"/>
                <a:ea typeface="Calibri"/>
                <a:cs typeface="+mn-cs"/>
              </a:rPr>
              <a:t>However - Police </a:t>
            </a:r>
            <a:r>
              <a:rPr lang="en-GB" sz="1200" dirty="0" smtClean="0">
                <a:solidFill>
                  <a:srgbClr val="000000"/>
                </a:solidFill>
                <a:latin typeface="Arial"/>
                <a:ea typeface="Calibri"/>
                <a:cs typeface="+mn-cs"/>
              </a:rPr>
              <a:t>/ other emergency services</a:t>
            </a:r>
            <a:r>
              <a:rPr lang="en-GB" sz="1200" dirty="0" smtClean="0">
                <a:solidFill>
                  <a:srgbClr val="7F7F7F"/>
                </a:solidFill>
                <a:latin typeface="Arial"/>
                <a:ea typeface="Calibri"/>
                <a:cs typeface="+mn-cs"/>
              </a:rPr>
              <a:t> </a:t>
            </a:r>
            <a:r>
              <a:rPr lang="en-GB" sz="1200" dirty="0" smtClean="0">
                <a:solidFill>
                  <a:prstClr val="black"/>
                </a:solidFill>
                <a:latin typeface="Arial"/>
                <a:ea typeface="Calibri"/>
                <a:cs typeface="+mn-cs"/>
              </a:rPr>
              <a:t>[primary] remit is very much about the </a:t>
            </a:r>
            <a:r>
              <a:rPr lang="en-GB" sz="1200" u="sng" dirty="0" smtClean="0">
                <a:solidFill>
                  <a:prstClr val="black"/>
                </a:solidFill>
                <a:latin typeface="Arial"/>
                <a:ea typeface="Calibri"/>
                <a:cs typeface="+mn-cs"/>
              </a:rPr>
              <a:t>rapid response as well</a:t>
            </a:r>
          </a:p>
          <a:p>
            <a:pPr defTabSz="910102">
              <a:defRPr/>
            </a:pPr>
            <a:endParaRPr lang="en-GB" dirty="0" smtClean="0">
              <a:solidFill>
                <a:prstClr val="black"/>
              </a:solidFill>
              <a:latin typeface="Arial"/>
              <a:ea typeface="Calibri"/>
            </a:endParaRPr>
          </a:p>
          <a:p>
            <a:pPr defTabSz="910102">
              <a:defRPr/>
            </a:pPr>
            <a:r>
              <a:rPr lang="en-GB" dirty="0" smtClean="0">
                <a:solidFill>
                  <a:prstClr val="black"/>
                </a:solidFill>
                <a:latin typeface="Arial"/>
                <a:ea typeface="Calibri"/>
              </a:rPr>
              <a:t>- They need to anticipate when a few hungry people finding ways of coping (including</a:t>
            </a:r>
            <a:r>
              <a:rPr lang="en-GB" baseline="0" dirty="0" smtClean="0">
                <a:solidFill>
                  <a:prstClr val="black"/>
                </a:solidFill>
                <a:latin typeface="Arial"/>
                <a:ea typeface="Calibri"/>
              </a:rPr>
              <a:t> shop lifting) – becomes a lot of angry people out on the streets …</a:t>
            </a:r>
            <a:endParaRPr lang="en-GB" dirty="0" smtClean="0">
              <a:solidFill>
                <a:prstClr val="black"/>
              </a:solidFill>
              <a:latin typeface="Arial"/>
              <a:ea typeface="Calibri"/>
            </a:endParaRPr>
          </a:p>
          <a:p>
            <a:pPr defTabSz="910102">
              <a:defRPr/>
            </a:pPr>
            <a:endParaRPr lang="en-GB" dirty="0" smtClean="0">
              <a:solidFill>
                <a:prstClr val="black"/>
              </a:solidFill>
              <a:latin typeface="Arial"/>
              <a:ea typeface="Calibri"/>
            </a:endParaRPr>
          </a:p>
          <a:p>
            <a:pPr defTabSz="910102">
              <a:defRPr/>
            </a:pPr>
            <a:endParaRPr lang="en-GB" dirty="0" smtClean="0">
              <a:solidFill>
                <a:prstClr val="black"/>
              </a:solidFill>
              <a:latin typeface="Arial"/>
              <a:ea typeface="Calibri"/>
            </a:endParaRPr>
          </a:p>
          <a:p>
            <a:r>
              <a:rPr lang="en-GB" b="1" dirty="0" smtClean="0">
                <a:latin typeface="Arial"/>
                <a:ea typeface="Calibri"/>
              </a:rPr>
              <a:t>The exercise is seen very much as the development of a tool that can be used to forecast likely outcomes - and identifying when a ‘rising tide’ will change to ‘rapid response’ preparedness</a:t>
            </a:r>
            <a:r>
              <a:rPr lang="en-GB" dirty="0" smtClean="0">
                <a:latin typeface="Arial"/>
                <a:ea typeface="Calibri"/>
              </a:rPr>
              <a:t>.  </a:t>
            </a:r>
            <a:r>
              <a:rPr lang="en-GB" dirty="0" smtClean="0">
                <a:solidFill>
                  <a:srgbClr val="000000"/>
                </a:solidFill>
                <a:latin typeface="Arial"/>
                <a:ea typeface="Calibri"/>
              </a:rPr>
              <a:t>The notion of early-on identifying likely ‘tipping points’ was seen as important</a:t>
            </a:r>
          </a:p>
        </p:txBody>
      </p:sp>
      <p:sp>
        <p:nvSpPr>
          <p:cNvPr id="4" name="Slide Number Placeholder 3"/>
          <p:cNvSpPr>
            <a:spLocks noGrp="1"/>
          </p:cNvSpPr>
          <p:nvPr>
            <p:ph type="sldNum" sz="quarter" idx="10"/>
          </p:nvPr>
        </p:nvSpPr>
        <p:spPr/>
        <p:txBody>
          <a:bodyPr/>
          <a:lstStyle/>
          <a:p>
            <a:fld id="{068E7550-3B06-4706-88F4-1F12C55B6E0E}" type="slidenum">
              <a:rPr lang="en-GB" smtClean="0"/>
              <a:t>16</a:t>
            </a:fld>
            <a:endParaRPr lang="en-GB"/>
          </a:p>
        </p:txBody>
      </p:sp>
    </p:spTree>
    <p:extLst>
      <p:ext uri="{BB962C8B-B14F-4D97-AF65-F5344CB8AC3E}">
        <p14:creationId xmlns:p14="http://schemas.microsoft.com/office/powerpoint/2010/main" val="203778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17</a:t>
            </a:fld>
            <a:endParaRPr lang="en-GB"/>
          </a:p>
        </p:txBody>
      </p:sp>
    </p:spTree>
    <p:extLst>
      <p:ext uri="{BB962C8B-B14F-4D97-AF65-F5344CB8AC3E}">
        <p14:creationId xmlns:p14="http://schemas.microsoft.com/office/powerpoint/2010/main" val="784183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Warwickshire is a two-tier local authority and comprises five district/borough areas:</a:t>
            </a:r>
          </a:p>
          <a:p>
            <a:r>
              <a:rPr lang="en-GB" sz="1200" b="0" i="0" u="none" strike="noStrike" kern="1200" baseline="0" dirty="0" smtClean="0">
                <a:solidFill>
                  <a:schemeClr val="tx1"/>
                </a:solidFill>
                <a:latin typeface="+mn-lt"/>
                <a:ea typeface="+mn-ea"/>
                <a:cs typeface="+mn-cs"/>
              </a:rPr>
              <a:t>• North Warwickshire Borough</a:t>
            </a:r>
          </a:p>
          <a:p>
            <a:r>
              <a:rPr lang="en-GB" sz="1200" b="0" i="0" u="none" strike="noStrike" kern="1200" baseline="0" dirty="0" smtClean="0">
                <a:solidFill>
                  <a:schemeClr val="tx1"/>
                </a:solidFill>
                <a:latin typeface="+mn-lt"/>
                <a:ea typeface="+mn-ea"/>
                <a:cs typeface="+mn-cs"/>
              </a:rPr>
              <a:t>• Nuneaton &amp; Bedworth Borough</a:t>
            </a:r>
          </a:p>
          <a:p>
            <a:r>
              <a:rPr lang="en-GB" sz="1200" b="0" i="0" u="none" strike="noStrike" kern="1200" baseline="0" dirty="0" smtClean="0">
                <a:solidFill>
                  <a:schemeClr val="tx1"/>
                </a:solidFill>
                <a:latin typeface="+mn-lt"/>
                <a:ea typeface="+mn-ea"/>
                <a:cs typeface="+mn-cs"/>
              </a:rPr>
              <a:t>• Rugby Borough</a:t>
            </a:r>
          </a:p>
          <a:p>
            <a:r>
              <a:rPr lang="en-GB" sz="1200" b="0" i="0" u="none" strike="noStrike" kern="1200" baseline="0" dirty="0" smtClean="0">
                <a:solidFill>
                  <a:schemeClr val="tx1"/>
                </a:solidFill>
                <a:latin typeface="+mn-lt"/>
                <a:ea typeface="+mn-ea"/>
                <a:cs typeface="+mn-cs"/>
              </a:rPr>
              <a:t>• Stratford-on-Avon District</a:t>
            </a:r>
          </a:p>
          <a:p>
            <a:r>
              <a:rPr lang="en-GB" sz="1200" b="0" i="0" u="none" strike="noStrike" kern="1200" baseline="0" dirty="0" smtClean="0">
                <a:solidFill>
                  <a:schemeClr val="tx1"/>
                </a:solidFill>
                <a:latin typeface="+mn-lt"/>
                <a:ea typeface="+mn-ea"/>
                <a:cs typeface="+mn-cs"/>
              </a:rPr>
              <a:t>• Warwick District</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At the most recent general election in 2010, new parliamentary boundaries came into effect</a:t>
            </a:r>
          </a:p>
          <a:p>
            <a:r>
              <a:rPr lang="en-GB" sz="1200" b="0" i="0" u="none" strike="noStrike" kern="1200" baseline="0" dirty="0" smtClean="0">
                <a:solidFill>
                  <a:schemeClr val="tx1"/>
                </a:solidFill>
                <a:latin typeface="+mn-lt"/>
                <a:ea typeface="+mn-ea"/>
                <a:cs typeface="+mn-cs"/>
              </a:rPr>
              <a:t>in Warwickshire, moving from five to six constituencies:</a:t>
            </a:r>
          </a:p>
          <a:p>
            <a:r>
              <a:rPr lang="en-GB" sz="1200" b="0" i="0" u="none" strike="noStrike" kern="1200" baseline="0" dirty="0" smtClean="0">
                <a:solidFill>
                  <a:schemeClr val="tx1"/>
                </a:solidFill>
                <a:latin typeface="+mn-lt"/>
                <a:ea typeface="+mn-ea"/>
                <a:cs typeface="+mn-cs"/>
              </a:rPr>
              <a:t>• North Warwickshire</a:t>
            </a:r>
          </a:p>
          <a:p>
            <a:r>
              <a:rPr lang="en-GB" sz="1200" b="0" i="0" u="none" strike="noStrike" kern="1200" baseline="0" dirty="0" smtClean="0">
                <a:solidFill>
                  <a:schemeClr val="tx1"/>
                </a:solidFill>
                <a:latin typeface="+mn-lt"/>
                <a:ea typeface="+mn-ea"/>
                <a:cs typeface="+mn-cs"/>
              </a:rPr>
              <a:t>• Nuneaton</a:t>
            </a:r>
          </a:p>
          <a:p>
            <a:r>
              <a:rPr lang="en-GB" sz="1200" b="0" i="0" u="none" strike="noStrike" kern="1200" baseline="0" dirty="0" smtClean="0">
                <a:solidFill>
                  <a:schemeClr val="tx1"/>
                </a:solidFill>
                <a:latin typeface="+mn-lt"/>
                <a:ea typeface="+mn-ea"/>
                <a:cs typeface="+mn-cs"/>
              </a:rPr>
              <a:t>• Rugby</a:t>
            </a:r>
          </a:p>
          <a:p>
            <a:r>
              <a:rPr lang="en-GB" sz="1200" b="0" i="0" u="none" strike="noStrike" kern="1200" baseline="0" dirty="0" smtClean="0">
                <a:solidFill>
                  <a:schemeClr val="tx1"/>
                </a:solidFill>
                <a:latin typeface="+mn-lt"/>
                <a:ea typeface="+mn-ea"/>
                <a:cs typeface="+mn-cs"/>
              </a:rPr>
              <a:t>• Kenilworth and </a:t>
            </a:r>
            <a:r>
              <a:rPr lang="en-GB" sz="1200" b="0" i="0" u="none" strike="noStrike" kern="1200" baseline="0" dirty="0" err="1" smtClean="0">
                <a:solidFill>
                  <a:schemeClr val="tx1"/>
                </a:solidFill>
                <a:latin typeface="+mn-lt"/>
                <a:ea typeface="+mn-ea"/>
                <a:cs typeface="+mn-cs"/>
              </a:rPr>
              <a:t>Southam</a:t>
            </a:r>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 Warwick and Leamington</a:t>
            </a:r>
          </a:p>
          <a:p>
            <a:r>
              <a:rPr lang="en-GB" sz="1200" b="0" i="0" u="none" strike="noStrike" kern="1200" baseline="0" dirty="0" smtClean="0">
                <a:solidFill>
                  <a:schemeClr val="tx1"/>
                </a:solidFill>
                <a:latin typeface="+mn-lt"/>
                <a:ea typeface="+mn-ea"/>
                <a:cs typeface="+mn-cs"/>
              </a:rPr>
              <a:t>• Stratford-on-Avon</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-CCGs</a:t>
            </a:r>
          </a:p>
          <a:p>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18</a:t>
            </a:fld>
            <a:endParaRPr lang="en-GB"/>
          </a:p>
        </p:txBody>
      </p:sp>
    </p:spTree>
    <p:extLst>
      <p:ext uri="{BB962C8B-B14F-4D97-AF65-F5344CB8AC3E}">
        <p14:creationId xmlns:p14="http://schemas.microsoft.com/office/powerpoint/2010/main" val="3998195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**Talk here about how a growing population</a:t>
            </a:r>
            <a:r>
              <a:rPr lang="en-GB" baseline="0" dirty="0" smtClean="0"/>
              <a:t> puts increased pressure on food resource- more mouths to feed</a:t>
            </a:r>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19</a:t>
            </a:fld>
            <a:endParaRPr lang="en-GB"/>
          </a:p>
        </p:txBody>
      </p:sp>
    </p:spTree>
    <p:extLst>
      <p:ext uri="{BB962C8B-B14F-4D97-AF65-F5344CB8AC3E}">
        <p14:creationId xmlns:p14="http://schemas.microsoft.com/office/powerpoint/2010/main" val="2058937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Jim and Martine … their clear view was that the focus of the work they were embarking on SHOULD TARGET THE MOST VULNERABLE </a:t>
            </a:r>
          </a:p>
          <a:p>
            <a:endParaRPr lang="en-GB" baseline="0" dirty="0" smtClean="0"/>
          </a:p>
          <a:p>
            <a:pPr defTabSz="910102">
              <a:defRPr/>
            </a:pPr>
            <a:r>
              <a:rPr lang="en-GB" b="1" dirty="0" smtClean="0"/>
              <a:t>COUNCILS  area closest</a:t>
            </a:r>
            <a:r>
              <a:rPr lang="en-GB" b="1" baseline="0" dirty="0" smtClean="0"/>
              <a:t> to the people - providers of services / wide range of infrastructure </a:t>
            </a:r>
            <a:r>
              <a:rPr lang="en-GB" baseline="0" dirty="0" smtClean="0"/>
              <a:t>– </a:t>
            </a:r>
            <a:r>
              <a:rPr lang="en-GB" dirty="0" smtClean="0"/>
              <a:t>RE-actively + PRO-actively to support their localities</a:t>
            </a:r>
          </a:p>
          <a:p>
            <a:pPr defTabSz="910102">
              <a:defRPr/>
            </a:pPr>
            <a:endParaRPr lang="en-GB" dirty="0" smtClean="0"/>
          </a:p>
          <a:p>
            <a:pPr defTabSz="910102">
              <a:defRPr/>
            </a:pPr>
            <a:r>
              <a:rPr lang="en-GB" b="1" dirty="0" smtClean="0"/>
              <a:t>They form</a:t>
            </a:r>
            <a:r>
              <a:rPr lang="en-GB" b="1" baseline="0" dirty="0" smtClean="0"/>
              <a:t> the local policies within the context of national priorities  </a:t>
            </a:r>
            <a:r>
              <a:rPr lang="en-GB" baseline="0" dirty="0" smtClean="0"/>
              <a:t>– whether or not it is they that do the delivery </a:t>
            </a:r>
          </a:p>
          <a:p>
            <a:pPr defTabSz="910102">
              <a:defRPr/>
            </a:pPr>
            <a:endParaRPr lang="en-GB" baseline="0" dirty="0" smtClean="0"/>
          </a:p>
          <a:p>
            <a:pPr defTabSz="910102">
              <a:defRPr/>
            </a:pPr>
            <a:r>
              <a:rPr lang="en-GB" baseline="0" dirty="0" smtClean="0"/>
              <a:t>Work closely with </a:t>
            </a:r>
            <a:r>
              <a:rPr lang="en-GB" b="1" baseline="0" dirty="0" smtClean="0"/>
              <a:t>other local service providers – Health Services, Police and Third Sector</a:t>
            </a:r>
          </a:p>
          <a:p>
            <a:pPr defTabSz="910102">
              <a:defRPr/>
            </a:pPr>
            <a:endParaRPr lang="en-GB" baseline="0" dirty="0" smtClean="0"/>
          </a:p>
          <a:p>
            <a:pPr defTabSz="910102">
              <a:defRPr/>
            </a:pPr>
            <a:r>
              <a:rPr lang="en-GB" baseline="0" dirty="0" smtClean="0"/>
              <a:t>Together </a:t>
            </a:r>
            <a:r>
              <a:rPr lang="en-GB" b="1" baseline="0" dirty="0" smtClean="0"/>
              <a:t>Councils / Other Service Providers - are at the sharp end </a:t>
            </a:r>
            <a:r>
              <a:rPr lang="en-GB" baseline="0" dirty="0" smtClean="0"/>
              <a:t>of </a:t>
            </a:r>
            <a:r>
              <a:rPr lang="en-GB" b="1" baseline="0" dirty="0" smtClean="0"/>
              <a:t>dealing with the consequences of national / international circumstances and national government poli</a:t>
            </a:r>
            <a:r>
              <a:rPr lang="en-GB" baseline="0" dirty="0" smtClean="0"/>
              <a:t>cies to address the issues </a:t>
            </a:r>
          </a:p>
          <a:p>
            <a:pPr defTabSz="910102">
              <a:defRPr/>
            </a:pPr>
            <a:endParaRPr lang="en-GB" baseline="0" dirty="0" smtClean="0"/>
          </a:p>
          <a:p>
            <a:pPr defTabSz="910102">
              <a:defRPr/>
            </a:pPr>
            <a:r>
              <a:rPr lang="en-GB" baseline="0" dirty="0" smtClean="0"/>
              <a:t>In discussing the research with a colleague – he said – </a:t>
            </a:r>
            <a:r>
              <a:rPr lang="en-GB" b="1" baseline="0" dirty="0" smtClean="0"/>
              <a:t>WE DON’T DO FORECASTING … </a:t>
            </a:r>
          </a:p>
          <a:p>
            <a:pPr defTabSz="910102">
              <a:defRPr/>
            </a:pPr>
            <a:endParaRPr lang="en-GB" b="1" baseline="0" dirty="0" smtClean="0"/>
          </a:p>
          <a:p>
            <a:pPr defTabSz="910102">
              <a:defRPr/>
            </a:pPr>
            <a:r>
              <a:rPr lang="en-GB" b="1" baseline="0" dirty="0" smtClean="0"/>
              <a:t>THIS IS A DRIVER FOR ME – WE EXIST TO LOOK AFTER THE TENSIONS BETWEEN MANY COMPETING PRESSURES  </a:t>
            </a:r>
          </a:p>
          <a:p>
            <a:pPr defTabSz="910102">
              <a:defRPr/>
            </a:pPr>
            <a:endParaRPr lang="en-GB" baseline="0" dirty="0" smtClean="0"/>
          </a:p>
          <a:p>
            <a:pPr defTabSz="910102">
              <a:defRPr/>
            </a:pPr>
            <a:r>
              <a:rPr lang="en-GB" baseline="0" dirty="0" smtClean="0"/>
              <a:t>This may not be true around all the Council – BUT IS A REFLECTION of the ability to work on matters much beyond the immediate.  </a:t>
            </a:r>
          </a:p>
          <a:p>
            <a:pPr defTabSz="910102">
              <a:defRPr/>
            </a:pPr>
            <a:endParaRPr lang="en-GB" baseline="0" dirty="0" smtClean="0"/>
          </a:p>
          <a:p>
            <a:pPr defTabSz="910102">
              <a:defRPr/>
            </a:pPr>
            <a:r>
              <a:rPr lang="en-GB" b="1" baseline="0" dirty="0" smtClean="0"/>
              <a:t>WHY IS WCC INVOLVED IN RESEARCH ABOUT FOOD … ?</a:t>
            </a:r>
            <a:endParaRPr lang="en-GB" b="1"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2</a:t>
            </a:fld>
            <a:endParaRPr lang="en-GB"/>
          </a:p>
        </p:txBody>
      </p:sp>
    </p:spTree>
    <p:extLst>
      <p:ext uri="{BB962C8B-B14F-4D97-AF65-F5344CB8AC3E}">
        <p14:creationId xmlns:p14="http://schemas.microsoft.com/office/powerpoint/2010/main" val="43634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A household is said to be in fuel poverty if it needs to spend more than 10% of its income on</a:t>
            </a:r>
          </a:p>
          <a:p>
            <a:r>
              <a:rPr lang="en-GB" sz="1200" b="0" i="0" u="none" strike="noStrike" kern="1200" baseline="0" dirty="0" smtClean="0">
                <a:solidFill>
                  <a:schemeClr val="tx1"/>
                </a:solidFill>
                <a:latin typeface="+mn-lt"/>
                <a:ea typeface="+mn-ea"/>
                <a:cs typeface="+mn-cs"/>
              </a:rPr>
              <a:t>fuel in order to maintain a satisfactory heating regime. This is generally defined as 21°C in the</a:t>
            </a:r>
          </a:p>
          <a:p>
            <a:r>
              <a:rPr lang="en-GB" sz="1200" b="0" i="0" u="none" strike="noStrike" kern="1200" baseline="0" dirty="0" smtClean="0">
                <a:solidFill>
                  <a:schemeClr val="tx1"/>
                </a:solidFill>
                <a:latin typeface="+mn-lt"/>
                <a:ea typeface="+mn-ea"/>
                <a:cs typeface="+mn-cs"/>
              </a:rPr>
              <a:t>main living room and 18°C in all other rooms.</a:t>
            </a:r>
          </a:p>
          <a:p>
            <a:r>
              <a:rPr lang="en-GB" sz="1200" b="0" i="0" u="none" strike="noStrike" kern="1200" baseline="0" dirty="0" smtClean="0">
                <a:solidFill>
                  <a:schemeClr val="tx1"/>
                </a:solidFill>
                <a:latin typeface="+mn-lt"/>
                <a:ea typeface="+mn-ea"/>
                <a:cs typeface="+mn-cs"/>
              </a:rPr>
              <a:t>The ‘Fuel poverty ratio’ is therefore defined as:</a:t>
            </a:r>
          </a:p>
          <a:p>
            <a:r>
              <a:rPr lang="en-GB" sz="1200" b="0" i="0" u="none" strike="noStrike" kern="1200" baseline="0" dirty="0" smtClean="0">
                <a:solidFill>
                  <a:schemeClr val="tx1"/>
                </a:solidFill>
                <a:latin typeface="+mn-lt"/>
                <a:ea typeface="+mn-ea"/>
                <a:cs typeface="+mn-cs"/>
              </a:rPr>
              <a:t>Fuel Poverty Ratio =</a:t>
            </a:r>
          </a:p>
          <a:p>
            <a:r>
              <a:rPr lang="en-GB" sz="1200" b="0" i="0" u="none" strike="noStrike" kern="1200" baseline="0" dirty="0" smtClean="0">
                <a:solidFill>
                  <a:schemeClr val="tx1"/>
                </a:solidFill>
                <a:latin typeface="+mn-lt"/>
                <a:ea typeface="+mn-ea"/>
                <a:cs typeface="+mn-cs"/>
              </a:rPr>
              <a:t>Estimated Consumption × Energy Price /</a:t>
            </a:r>
          </a:p>
          <a:p>
            <a:r>
              <a:rPr lang="en-GB" sz="1200" b="0" i="0" u="none" strike="noStrike" kern="1200" baseline="0" dirty="0" smtClean="0">
                <a:solidFill>
                  <a:schemeClr val="tx1"/>
                </a:solidFill>
                <a:latin typeface="+mn-lt"/>
                <a:ea typeface="+mn-ea"/>
                <a:cs typeface="+mn-cs"/>
              </a:rPr>
              <a:t>Household Income</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Number of children in families in receipt of either out of work benefits,</a:t>
            </a:r>
          </a:p>
          <a:p>
            <a:r>
              <a:rPr lang="en-GB" sz="1200" b="1" i="0" u="none" strike="noStrike" kern="1200" baseline="0" dirty="0" smtClean="0">
                <a:solidFill>
                  <a:schemeClr val="tx1"/>
                </a:solidFill>
                <a:latin typeface="+mn-lt"/>
                <a:ea typeface="+mn-ea"/>
                <a:cs typeface="+mn-cs"/>
              </a:rPr>
              <a:t>or tax credits where their reported income is less than 60% median income</a:t>
            </a:r>
          </a:p>
          <a:p>
            <a:r>
              <a:rPr lang="en-GB" sz="1200" b="1" i="0" u="none" strike="noStrike" kern="1200" baseline="0" dirty="0" smtClean="0">
                <a:solidFill>
                  <a:schemeClr val="tx1"/>
                </a:solidFill>
                <a:latin typeface="+mn-lt"/>
                <a:ea typeface="+mn-ea"/>
                <a:cs typeface="+mn-cs"/>
              </a:rPr>
              <a:t>Total number of children in the area</a:t>
            </a:r>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21</a:t>
            </a:fld>
            <a:endParaRPr lang="en-GB"/>
          </a:p>
        </p:txBody>
      </p:sp>
    </p:spTree>
    <p:extLst>
      <p:ext uri="{BB962C8B-B14F-4D97-AF65-F5344CB8AC3E}">
        <p14:creationId xmlns:p14="http://schemas.microsoft.com/office/powerpoint/2010/main" val="3430025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Following the global economic crisis of 2008 and the period of austerity that has</a:t>
            </a:r>
          </a:p>
          <a:p>
            <a:r>
              <a:rPr lang="en-GB" sz="1200" kern="1200" dirty="0" smtClean="0">
                <a:solidFill>
                  <a:schemeClr val="tx1"/>
                </a:solidFill>
                <a:effectLst/>
                <a:latin typeface="+mn-lt"/>
                <a:ea typeface="+mn-ea"/>
                <a:cs typeface="+mn-cs"/>
              </a:rPr>
              <a:t>followed, there are now signs of general improvement in the economy with an</a:t>
            </a:r>
          </a:p>
          <a:p>
            <a:r>
              <a:rPr lang="en-GB" sz="1200" kern="1200" dirty="0" smtClean="0">
                <a:solidFill>
                  <a:schemeClr val="tx1"/>
                </a:solidFill>
                <a:effectLst/>
                <a:latin typeface="+mn-lt"/>
                <a:ea typeface="+mn-ea"/>
                <a:cs typeface="+mn-cs"/>
              </a:rPr>
              <a:t>increase in the quantity and quality of jobs. This will certainly assist in meeting the</a:t>
            </a:r>
          </a:p>
          <a:p>
            <a:r>
              <a:rPr lang="en-GB" sz="1200" kern="1200" dirty="0" smtClean="0">
                <a:solidFill>
                  <a:schemeClr val="tx1"/>
                </a:solidFill>
                <a:effectLst/>
                <a:latin typeface="+mn-lt"/>
                <a:ea typeface="+mn-ea"/>
                <a:cs typeface="+mn-cs"/>
              </a:rPr>
              <a:t>aims of the Child Poverty Strategy.</a:t>
            </a:r>
          </a:p>
          <a:p>
            <a:r>
              <a:rPr lang="en-GB" sz="1200" kern="1200" dirty="0" smtClean="0">
                <a:solidFill>
                  <a:schemeClr val="tx1"/>
                </a:solidFill>
                <a:effectLst/>
                <a:latin typeface="+mn-lt"/>
                <a:ea typeface="+mn-ea"/>
                <a:cs typeface="+mn-cs"/>
              </a:rPr>
              <a:t>However, increased employment does not necessarily correlate to a reduction in</a:t>
            </a:r>
          </a:p>
          <a:p>
            <a:r>
              <a:rPr lang="en-GB" sz="1200" kern="1200" dirty="0" smtClean="0">
                <a:solidFill>
                  <a:schemeClr val="tx1"/>
                </a:solidFill>
                <a:effectLst/>
                <a:latin typeface="+mn-lt"/>
                <a:ea typeface="+mn-ea"/>
                <a:cs typeface="+mn-cs"/>
              </a:rPr>
              <a:t>child poverty. According to the Child Poverty Action Group, “work does not provide</a:t>
            </a:r>
          </a:p>
          <a:p>
            <a:r>
              <a:rPr lang="en-GB" sz="1200" kern="1200" dirty="0" smtClean="0">
                <a:solidFill>
                  <a:schemeClr val="tx1"/>
                </a:solidFill>
                <a:effectLst/>
                <a:latin typeface="+mn-lt"/>
                <a:ea typeface="+mn-ea"/>
                <a:cs typeface="+mn-cs"/>
              </a:rPr>
              <a:t>a guaranteed route out of poverty in the UK. Two-thirds (66 per cent) of children</a:t>
            </a:r>
          </a:p>
          <a:p>
            <a:r>
              <a:rPr lang="en-GB" sz="1200" kern="1200" dirty="0" smtClean="0">
                <a:solidFill>
                  <a:schemeClr val="tx1"/>
                </a:solidFill>
                <a:effectLst/>
                <a:latin typeface="+mn-lt"/>
                <a:ea typeface="+mn-ea"/>
                <a:cs typeface="+mn-cs"/>
              </a:rPr>
              <a:t>growing up in poverty live in a family where at least one member works”. There are</a:t>
            </a:r>
          </a:p>
          <a:p>
            <a:r>
              <a:rPr lang="en-GB" sz="1200" kern="1200" dirty="0" smtClean="0">
                <a:solidFill>
                  <a:schemeClr val="tx1"/>
                </a:solidFill>
                <a:effectLst/>
                <a:latin typeface="+mn-lt"/>
                <a:ea typeface="+mn-ea"/>
                <a:cs typeface="+mn-cs"/>
              </a:rPr>
              <a:t>many other factors, often specific to local areas, which</a:t>
            </a:r>
          </a:p>
          <a:p>
            <a:r>
              <a:rPr lang="en-GB" sz="1200" kern="1200" dirty="0" smtClean="0">
                <a:solidFill>
                  <a:schemeClr val="tx1"/>
                </a:solidFill>
                <a:effectLst/>
                <a:latin typeface="+mn-lt"/>
                <a:ea typeface="+mn-ea"/>
                <a:cs typeface="+mn-cs"/>
              </a:rPr>
              <a:t>have a greater influence. The government strategy does recognise</a:t>
            </a:r>
          </a:p>
          <a:p>
            <a:r>
              <a:rPr lang="en-GB" sz="1200" kern="1200" dirty="0" smtClean="0">
                <a:solidFill>
                  <a:schemeClr val="tx1"/>
                </a:solidFill>
                <a:effectLst/>
                <a:latin typeface="+mn-lt"/>
                <a:ea typeface="+mn-ea"/>
                <a:cs typeface="+mn-cs"/>
              </a:rPr>
              <a:t>that local areas are best placed to </a:t>
            </a:r>
            <a:r>
              <a:rPr lang="en-GB" sz="1200" kern="1200" dirty="0" err="1" smtClean="0">
                <a:solidFill>
                  <a:schemeClr val="tx1"/>
                </a:solidFill>
                <a:effectLst/>
                <a:latin typeface="+mn-lt"/>
                <a:ea typeface="+mn-ea"/>
                <a:cs typeface="+mn-cs"/>
              </a:rPr>
              <a:t>tacklelocal</a:t>
            </a:r>
            <a:r>
              <a:rPr lang="en-GB" sz="1200" kern="1200" dirty="0" smtClean="0">
                <a:solidFill>
                  <a:schemeClr val="tx1"/>
                </a:solidFill>
                <a:effectLst/>
                <a:latin typeface="+mn-lt"/>
                <a:ea typeface="+mn-ea"/>
                <a:cs typeface="+mn-cs"/>
              </a:rPr>
              <a:t> child poverty problems, and</a:t>
            </a:r>
          </a:p>
          <a:p>
            <a:r>
              <a:rPr lang="en-GB" sz="1200" kern="1200" dirty="0" smtClean="0">
                <a:solidFill>
                  <a:schemeClr val="tx1"/>
                </a:solidFill>
                <a:effectLst/>
                <a:latin typeface="+mn-lt"/>
                <a:ea typeface="+mn-ea"/>
                <a:cs typeface="+mn-cs"/>
              </a:rPr>
              <a:t>encourages local agencies to take a lead on implementing plans. With this in mind,</a:t>
            </a:r>
          </a:p>
          <a:p>
            <a:r>
              <a:rPr lang="en-GB" sz="1200" kern="1200" dirty="0" smtClean="0">
                <a:solidFill>
                  <a:schemeClr val="tx1"/>
                </a:solidFill>
                <a:effectLst/>
                <a:latin typeface="+mn-lt"/>
                <a:ea typeface="+mn-ea"/>
                <a:cs typeface="+mn-cs"/>
              </a:rPr>
              <a:t>Public Health Warwickshire and the Warwickshire Financial Inclusion Partnership have been modelling the impact of welfare reform, and their results will be fed into Warwickshire’s Joint Strategic Needs Assessment (JSNA) to inform future commissioning decisions. </a:t>
            </a:r>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22</a:t>
            </a:fld>
            <a:endParaRPr lang="en-GB"/>
          </a:p>
        </p:txBody>
      </p:sp>
    </p:spTree>
    <p:extLst>
      <p:ext uri="{BB962C8B-B14F-4D97-AF65-F5344CB8AC3E}">
        <p14:creationId xmlns:p14="http://schemas.microsoft.com/office/powerpoint/2010/main" val="32615250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24</a:t>
            </a:fld>
            <a:endParaRPr lang="en-GB"/>
          </a:p>
        </p:txBody>
      </p:sp>
    </p:spTree>
    <p:extLst>
      <p:ext uri="{BB962C8B-B14F-4D97-AF65-F5344CB8AC3E}">
        <p14:creationId xmlns:p14="http://schemas.microsoft.com/office/powerpoint/2010/main" val="3486366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Research into the impact of welfare reform has been conducted nationally.</a:t>
            </a:r>
          </a:p>
          <a:p>
            <a:r>
              <a:rPr lang="en-GB" sz="1200" b="0" i="0" u="none" strike="noStrike" kern="1200" baseline="0" dirty="0" smtClean="0">
                <a:solidFill>
                  <a:schemeClr val="tx1"/>
                </a:solidFill>
                <a:latin typeface="+mn-lt"/>
                <a:ea typeface="+mn-ea"/>
                <a:cs typeface="+mn-cs"/>
              </a:rPr>
              <a:t>One report, published by the Joseph Rowntree Foundation, ‘The Impact</a:t>
            </a:r>
          </a:p>
          <a:p>
            <a:r>
              <a:rPr lang="en-GB" sz="1200" b="0" i="0" u="none" strike="noStrike" kern="1200" baseline="0" dirty="0" smtClean="0">
                <a:solidFill>
                  <a:schemeClr val="tx1"/>
                </a:solidFill>
                <a:latin typeface="+mn-lt"/>
                <a:ea typeface="+mn-ea"/>
                <a:cs typeface="+mn-cs"/>
              </a:rPr>
              <a:t>of Welfare Reform on Social Landlords and Tenants’, reveals that some</a:t>
            </a:r>
          </a:p>
          <a:p>
            <a:r>
              <a:rPr lang="en-GB" sz="1200" b="0" i="0" u="none" strike="noStrike" kern="1200" baseline="0" dirty="0" smtClean="0">
                <a:solidFill>
                  <a:schemeClr val="tx1"/>
                </a:solidFill>
                <a:latin typeface="+mn-lt"/>
                <a:ea typeface="+mn-ea"/>
                <a:cs typeface="+mn-cs"/>
              </a:rPr>
              <a:t>tenants are having to make difficult decisions such as cutting back on food,</a:t>
            </a:r>
          </a:p>
          <a:p>
            <a:r>
              <a:rPr lang="en-GB" sz="1200" b="0" i="0" u="none" strike="noStrike" kern="1200" baseline="0" dirty="0" smtClean="0">
                <a:solidFill>
                  <a:schemeClr val="tx1"/>
                </a:solidFill>
                <a:latin typeface="+mn-lt"/>
                <a:ea typeface="+mn-ea"/>
                <a:cs typeface="+mn-cs"/>
              </a:rPr>
              <a:t>heat and electricity bills, selling personal belongings and falling into debt.</a:t>
            </a:r>
          </a:p>
          <a:p>
            <a:r>
              <a:rPr lang="en-GB" sz="1200" b="0" i="0" u="none" strike="noStrike" kern="1200" baseline="0" dirty="0" smtClean="0">
                <a:solidFill>
                  <a:schemeClr val="tx1"/>
                </a:solidFill>
                <a:latin typeface="+mn-lt"/>
                <a:ea typeface="+mn-ea"/>
                <a:cs typeface="+mn-cs"/>
              </a:rPr>
              <a:t>Some tenants admit they are becoming more vulnerable to debt and are</a:t>
            </a:r>
          </a:p>
          <a:p>
            <a:r>
              <a:rPr lang="en-GB" sz="1200" b="0" i="0" u="none" strike="noStrike" kern="1200" baseline="0" dirty="0" smtClean="0">
                <a:solidFill>
                  <a:schemeClr val="tx1"/>
                </a:solidFill>
                <a:latin typeface="+mn-lt"/>
                <a:ea typeface="+mn-ea"/>
                <a:cs typeface="+mn-cs"/>
              </a:rPr>
              <a:t>having to borrow to pay for essentials. They also admit that anxiety and</a:t>
            </a:r>
          </a:p>
          <a:p>
            <a:r>
              <a:rPr lang="en-GB" sz="1200" b="0" i="0" u="none" strike="noStrike" kern="1200" baseline="0" dirty="0" smtClean="0">
                <a:solidFill>
                  <a:schemeClr val="tx1"/>
                </a:solidFill>
                <a:latin typeface="+mn-lt"/>
                <a:ea typeface="+mn-ea"/>
                <a:cs typeface="+mn-cs"/>
              </a:rPr>
              <a:t>insecurity is increasing and this is likely to impact upon their health and</a:t>
            </a:r>
          </a:p>
          <a:p>
            <a:r>
              <a:rPr lang="en-GB" sz="1200" b="0" i="0" u="none" strike="noStrike" kern="1200" baseline="0" dirty="0" smtClean="0">
                <a:solidFill>
                  <a:schemeClr val="tx1"/>
                </a:solidFill>
                <a:latin typeface="+mn-lt"/>
                <a:ea typeface="+mn-ea"/>
                <a:cs typeface="+mn-cs"/>
              </a:rPr>
              <a:t>well-being.</a:t>
            </a:r>
          </a:p>
          <a:p>
            <a:r>
              <a:rPr lang="en-GB" sz="1200" b="0" i="0" u="none" strike="noStrike" kern="1200" baseline="0" dirty="0" err="1" smtClean="0">
                <a:solidFill>
                  <a:schemeClr val="tx1"/>
                </a:solidFill>
                <a:latin typeface="+mn-lt"/>
                <a:ea typeface="+mn-ea"/>
                <a:cs typeface="+mn-cs"/>
              </a:rPr>
              <a:t>Foodbanks</a:t>
            </a:r>
            <a:r>
              <a:rPr lang="en-GB" sz="1200" b="0" i="0" u="none" strike="noStrike" kern="1200" baseline="0" dirty="0" smtClean="0">
                <a:solidFill>
                  <a:schemeClr val="tx1"/>
                </a:solidFill>
                <a:latin typeface="+mn-lt"/>
                <a:ea typeface="+mn-ea"/>
                <a:cs typeface="+mn-cs"/>
              </a:rPr>
              <a:t> are also being relied upon more and more. The </a:t>
            </a:r>
            <a:r>
              <a:rPr lang="en-GB" sz="1200" b="0" i="0" u="none" strike="noStrike" kern="1200" baseline="0" dirty="0" err="1" smtClean="0">
                <a:solidFill>
                  <a:schemeClr val="tx1"/>
                </a:solidFill>
                <a:latin typeface="+mn-lt"/>
                <a:ea typeface="+mn-ea"/>
                <a:cs typeface="+mn-cs"/>
              </a:rPr>
              <a:t>Trussell</a:t>
            </a:r>
            <a:r>
              <a:rPr lang="en-GB" sz="1200" b="0" i="0" u="none" strike="noStrike" kern="1200" baseline="0" dirty="0" smtClean="0">
                <a:solidFill>
                  <a:schemeClr val="tx1"/>
                </a:solidFill>
                <a:latin typeface="+mn-lt"/>
                <a:ea typeface="+mn-ea"/>
                <a:cs typeface="+mn-cs"/>
              </a:rPr>
              <a:t> Trust</a:t>
            </a:r>
          </a:p>
          <a:p>
            <a:r>
              <a:rPr lang="en-GB" sz="1200" b="0" i="0" u="none" strike="noStrike" kern="1200" baseline="0" dirty="0" smtClean="0">
                <a:solidFill>
                  <a:schemeClr val="tx1"/>
                </a:solidFill>
                <a:latin typeface="+mn-lt"/>
                <a:ea typeface="+mn-ea"/>
                <a:cs typeface="+mn-cs"/>
              </a:rPr>
              <a:t>reports a 163% increase nationally in </a:t>
            </a:r>
            <a:r>
              <a:rPr lang="en-GB" sz="1200" b="0" i="0" u="none" strike="noStrike" kern="1200" baseline="0" dirty="0" err="1" smtClean="0">
                <a:solidFill>
                  <a:schemeClr val="tx1"/>
                </a:solidFill>
                <a:latin typeface="+mn-lt"/>
                <a:ea typeface="+mn-ea"/>
                <a:cs typeface="+mn-cs"/>
              </a:rPr>
              <a:t>foodbank</a:t>
            </a:r>
            <a:r>
              <a:rPr lang="en-GB" sz="1200" b="0" i="0" u="none" strike="noStrike" kern="1200" baseline="0" dirty="0" smtClean="0">
                <a:solidFill>
                  <a:schemeClr val="tx1"/>
                </a:solidFill>
                <a:latin typeface="+mn-lt"/>
                <a:ea typeface="+mn-ea"/>
                <a:cs typeface="+mn-cs"/>
              </a:rPr>
              <a:t> use, and </a:t>
            </a:r>
            <a:r>
              <a:rPr lang="en-GB" sz="1200" b="0" i="0" u="none" strike="noStrike" kern="1200" baseline="0" dirty="0" err="1" smtClean="0">
                <a:solidFill>
                  <a:schemeClr val="tx1"/>
                </a:solidFill>
                <a:latin typeface="+mn-lt"/>
                <a:ea typeface="+mn-ea"/>
                <a:cs typeface="+mn-cs"/>
              </a:rPr>
              <a:t>foodbanks</a:t>
            </a:r>
            <a:r>
              <a:rPr lang="en-GB" sz="1200" b="0" i="0" u="none" strike="noStrike" kern="1200" baseline="0" dirty="0" smtClean="0">
                <a:solidFill>
                  <a:schemeClr val="tx1"/>
                </a:solidFill>
                <a:latin typeface="+mn-lt"/>
                <a:ea typeface="+mn-ea"/>
                <a:cs typeface="+mn-cs"/>
              </a:rPr>
              <a:t> that</a:t>
            </a:r>
          </a:p>
          <a:p>
            <a:r>
              <a:rPr lang="en-GB" sz="1200" b="0" i="0" u="none" strike="noStrike" kern="1200" baseline="0" dirty="0" smtClean="0">
                <a:solidFill>
                  <a:schemeClr val="tx1"/>
                </a:solidFill>
                <a:latin typeface="+mn-lt"/>
                <a:ea typeface="+mn-ea"/>
                <a:cs typeface="+mn-cs"/>
              </a:rPr>
              <a:t>have been open for three years or more have seen an average increase</a:t>
            </a:r>
          </a:p>
          <a:p>
            <a:r>
              <a:rPr lang="en-GB" sz="1200" b="0" i="0" u="none" strike="noStrike" kern="1200" baseline="0" dirty="0" smtClean="0">
                <a:solidFill>
                  <a:schemeClr val="tx1"/>
                </a:solidFill>
                <a:latin typeface="+mn-lt"/>
                <a:ea typeface="+mn-ea"/>
                <a:cs typeface="+mn-cs"/>
              </a:rPr>
              <a:t>of 51% in numbers between 2012/13 and 2013/14</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err="1" smtClean="0">
                <a:solidFill>
                  <a:schemeClr val="tx1"/>
                </a:solidFill>
                <a:latin typeface="+mn-lt"/>
                <a:ea typeface="+mn-ea"/>
                <a:cs typeface="+mn-cs"/>
              </a:rPr>
              <a:t>Trussell</a:t>
            </a:r>
            <a:r>
              <a:rPr lang="en-GB" sz="1200" b="0" i="0" u="none" strike="noStrike" kern="1200" baseline="0" dirty="0" smtClean="0">
                <a:solidFill>
                  <a:schemeClr val="tx1"/>
                </a:solidFill>
                <a:latin typeface="+mn-lt"/>
                <a:ea typeface="+mn-ea"/>
                <a:cs typeface="+mn-cs"/>
              </a:rPr>
              <a:t> Trust statistics are collected using an online data collection system into which </a:t>
            </a:r>
            <a:r>
              <a:rPr lang="en-GB" sz="1200" b="0" i="0" u="none" strike="noStrike" kern="1200" baseline="0" dirty="0" err="1" smtClean="0">
                <a:solidFill>
                  <a:schemeClr val="tx1"/>
                </a:solidFill>
                <a:latin typeface="+mn-lt"/>
                <a:ea typeface="+mn-ea"/>
                <a:cs typeface="+mn-cs"/>
              </a:rPr>
              <a:t>foodbanks</a:t>
            </a:r>
            <a:r>
              <a:rPr lang="en-GB" sz="1200" b="0" i="0" u="none" strike="noStrike" kern="1200" baseline="0" dirty="0" smtClean="0">
                <a:solidFill>
                  <a:schemeClr val="tx1"/>
                </a:solidFill>
                <a:latin typeface="+mn-lt"/>
                <a:ea typeface="+mn-ea"/>
                <a:cs typeface="+mn-cs"/>
              </a:rPr>
              <a:t> enter the data from each </a:t>
            </a:r>
            <a:r>
              <a:rPr lang="en-GB" sz="1200" b="0" i="0" u="none" strike="noStrike" kern="1200" baseline="0" dirty="0" err="1" smtClean="0">
                <a:solidFill>
                  <a:schemeClr val="tx1"/>
                </a:solidFill>
                <a:latin typeface="+mn-lt"/>
                <a:ea typeface="+mn-ea"/>
                <a:cs typeface="+mn-cs"/>
              </a:rPr>
              <a:t>foodbank</a:t>
            </a:r>
            <a:r>
              <a:rPr lang="en-GB" sz="1200" b="0" i="0" u="none" strike="noStrike" kern="1200" baseline="0" dirty="0" smtClean="0">
                <a:solidFill>
                  <a:schemeClr val="tx1"/>
                </a:solidFill>
                <a:latin typeface="+mn-lt"/>
                <a:ea typeface="+mn-ea"/>
                <a:cs typeface="+mn-cs"/>
              </a:rPr>
              <a:t> voucher. The system records the number of adults and children given three days’ emergency food. </a:t>
            </a:r>
            <a:r>
              <a:rPr lang="en-GB" sz="1200" b="0" i="0" u="none" strike="noStrike" kern="1200" baseline="0" dirty="0" err="1" smtClean="0">
                <a:solidFill>
                  <a:schemeClr val="tx1"/>
                </a:solidFill>
                <a:latin typeface="+mn-lt"/>
                <a:ea typeface="+mn-ea"/>
                <a:cs typeface="+mn-cs"/>
              </a:rPr>
              <a:t>Trussell</a:t>
            </a:r>
            <a:r>
              <a:rPr lang="en-GB" sz="1200" b="0" i="0" u="none" strike="noStrike" kern="1200" baseline="0" dirty="0" smtClean="0">
                <a:solidFill>
                  <a:schemeClr val="tx1"/>
                </a:solidFill>
                <a:latin typeface="+mn-lt"/>
                <a:ea typeface="+mn-ea"/>
                <a:cs typeface="+mn-cs"/>
              </a:rPr>
              <a:t> Trust figures have always been reported in this way. We cannot measure unique users on a national scale, but recent evidence collected from a sample of </a:t>
            </a:r>
            <a:r>
              <a:rPr lang="en-GB" sz="1200" b="0" i="0" u="none" strike="noStrike" kern="1200" baseline="0" dirty="0" err="1" smtClean="0">
                <a:solidFill>
                  <a:schemeClr val="tx1"/>
                </a:solidFill>
                <a:latin typeface="+mn-lt"/>
                <a:ea typeface="+mn-ea"/>
                <a:cs typeface="+mn-cs"/>
              </a:rPr>
              <a:t>foodbanks</a:t>
            </a:r>
            <a:r>
              <a:rPr lang="en-GB" sz="1200" b="0" i="0" u="none" strike="noStrike" kern="1200" baseline="0" dirty="0" smtClean="0">
                <a:solidFill>
                  <a:schemeClr val="tx1"/>
                </a:solidFill>
                <a:latin typeface="+mn-lt"/>
                <a:ea typeface="+mn-ea"/>
                <a:cs typeface="+mn-cs"/>
              </a:rPr>
              <a:t> indicates that over 65 percent of </a:t>
            </a:r>
            <a:r>
              <a:rPr lang="en-GB" sz="1200" b="0" i="0" u="none" strike="noStrike" kern="1200" baseline="0" dirty="0" err="1" smtClean="0">
                <a:solidFill>
                  <a:schemeClr val="tx1"/>
                </a:solidFill>
                <a:latin typeface="+mn-lt"/>
                <a:ea typeface="+mn-ea"/>
                <a:cs typeface="+mn-cs"/>
              </a:rPr>
              <a:t>foodbank</a:t>
            </a:r>
            <a:r>
              <a:rPr lang="en-GB" sz="1200" b="0" i="0" u="none" strike="noStrike" kern="1200" baseline="0" dirty="0" smtClean="0">
                <a:solidFill>
                  <a:schemeClr val="tx1"/>
                </a:solidFill>
                <a:latin typeface="+mn-lt"/>
                <a:ea typeface="+mn-ea"/>
                <a:cs typeface="+mn-cs"/>
              </a:rPr>
              <a:t> users were only helped once over a six month period, and that only 7.5 percent needed four or more vouchers. </a:t>
            </a:r>
          </a:p>
          <a:p>
            <a:r>
              <a:rPr lang="en-GB" sz="1200" b="0" i="0" u="none" strike="noStrike" kern="1200" baseline="0" dirty="0" smtClean="0">
                <a:solidFill>
                  <a:schemeClr val="tx1"/>
                </a:solidFill>
                <a:latin typeface="+mn-lt"/>
                <a:ea typeface="+mn-ea"/>
                <a:cs typeface="+mn-cs"/>
              </a:rPr>
              <a:t>In 2013/14 financial year, 913,138 received three days’ emergency food from </a:t>
            </a:r>
            <a:r>
              <a:rPr lang="en-GB" sz="1200" b="0" i="0" u="none" strike="noStrike" kern="1200" baseline="0" dirty="0" err="1" smtClean="0">
                <a:solidFill>
                  <a:schemeClr val="tx1"/>
                </a:solidFill>
                <a:latin typeface="+mn-lt"/>
                <a:ea typeface="+mn-ea"/>
                <a:cs typeface="+mn-cs"/>
              </a:rPr>
              <a:t>Trussell</a:t>
            </a:r>
            <a:r>
              <a:rPr lang="en-GB" sz="1200" b="0" i="0" u="none" strike="noStrike" kern="1200" baseline="0" dirty="0" smtClean="0">
                <a:solidFill>
                  <a:schemeClr val="tx1"/>
                </a:solidFill>
                <a:latin typeface="+mn-lt"/>
                <a:ea typeface="+mn-ea"/>
                <a:cs typeface="+mn-cs"/>
              </a:rPr>
              <a:t> Trust </a:t>
            </a:r>
            <a:r>
              <a:rPr lang="en-GB" sz="1200" b="0" i="0" u="none" strike="noStrike" kern="1200" baseline="0" dirty="0" err="1" smtClean="0">
                <a:solidFill>
                  <a:schemeClr val="tx1"/>
                </a:solidFill>
                <a:latin typeface="+mn-lt"/>
                <a:ea typeface="+mn-ea"/>
                <a:cs typeface="+mn-cs"/>
              </a:rPr>
              <a:t>foodbanks</a:t>
            </a:r>
            <a:r>
              <a:rPr lang="en-GB" sz="1200" b="0" i="0" u="none" strike="noStrike" kern="1200" baseline="0" dirty="0" smtClean="0">
                <a:solidFill>
                  <a:schemeClr val="tx1"/>
                </a:solidFill>
                <a:latin typeface="+mn-lt"/>
                <a:ea typeface="+mn-ea"/>
                <a:cs typeface="+mn-cs"/>
              </a:rPr>
              <a:t> (582,933 adults and 330,205 children). Numbers turning to </a:t>
            </a:r>
            <a:r>
              <a:rPr lang="en-GB" sz="1200" b="0" i="0" u="none" strike="noStrike" kern="1200" baseline="0" dirty="0" err="1" smtClean="0">
                <a:solidFill>
                  <a:schemeClr val="tx1"/>
                </a:solidFill>
                <a:latin typeface="+mn-lt"/>
                <a:ea typeface="+mn-ea"/>
                <a:cs typeface="+mn-cs"/>
              </a:rPr>
              <a:t>Trussell</a:t>
            </a:r>
            <a:r>
              <a:rPr lang="en-GB" sz="1200" b="0" i="0" u="none" strike="noStrike" kern="1200" baseline="0" dirty="0" smtClean="0">
                <a:solidFill>
                  <a:schemeClr val="tx1"/>
                </a:solidFill>
                <a:latin typeface="+mn-lt"/>
                <a:ea typeface="+mn-ea"/>
                <a:cs typeface="+mn-cs"/>
              </a:rPr>
              <a:t> Trust </a:t>
            </a:r>
            <a:r>
              <a:rPr lang="en-GB" sz="1200" b="0" i="0" u="none" strike="noStrike" kern="1200" baseline="0" dirty="0" err="1" smtClean="0">
                <a:solidFill>
                  <a:schemeClr val="tx1"/>
                </a:solidFill>
                <a:latin typeface="+mn-lt"/>
                <a:ea typeface="+mn-ea"/>
                <a:cs typeface="+mn-cs"/>
              </a:rPr>
              <a:t>foodbanks</a:t>
            </a:r>
            <a:r>
              <a:rPr lang="en-GB" sz="1200" b="0" i="0" u="none" strike="noStrike" kern="1200" baseline="0" dirty="0" smtClean="0">
                <a:solidFill>
                  <a:schemeClr val="tx1"/>
                </a:solidFill>
                <a:latin typeface="+mn-lt"/>
                <a:ea typeface="+mn-ea"/>
                <a:cs typeface="+mn-cs"/>
              </a:rPr>
              <a:t> have increased dramatically in recent years, in 2011-12 128,697 people received three days’ food. </a:t>
            </a:r>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26</a:t>
            </a:fld>
            <a:endParaRPr lang="en-GB"/>
          </a:p>
        </p:txBody>
      </p:sp>
    </p:spTree>
    <p:extLst>
      <p:ext uri="{BB962C8B-B14F-4D97-AF65-F5344CB8AC3E}">
        <p14:creationId xmlns:p14="http://schemas.microsoft.com/office/powerpoint/2010/main" val="13951661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The top three reasons for people in crisis visiting a </a:t>
            </a:r>
            <a:r>
              <a:rPr lang="en-GB" sz="1200" b="0" i="0" u="none" strike="noStrike" kern="1200" baseline="0" dirty="0" err="1" smtClean="0">
                <a:solidFill>
                  <a:schemeClr val="tx1"/>
                </a:solidFill>
                <a:latin typeface="+mn-lt"/>
                <a:ea typeface="+mn-ea"/>
                <a:cs typeface="+mn-cs"/>
              </a:rPr>
              <a:t>foodbank</a:t>
            </a:r>
            <a:r>
              <a:rPr lang="en-GB" sz="1200" b="0" i="0" u="none" strike="noStrike" kern="1200" baseline="0" dirty="0" smtClean="0">
                <a:solidFill>
                  <a:schemeClr val="tx1"/>
                </a:solidFill>
                <a:latin typeface="+mn-lt"/>
                <a:ea typeface="+mn-ea"/>
                <a:cs typeface="+mn-cs"/>
              </a:rPr>
              <a:t> have</a:t>
            </a:r>
          </a:p>
          <a:p>
            <a:r>
              <a:rPr lang="en-GB" sz="1200" b="0" i="0" u="none" strike="noStrike" kern="1200" baseline="0" dirty="0" smtClean="0">
                <a:solidFill>
                  <a:schemeClr val="tx1"/>
                </a:solidFill>
                <a:latin typeface="+mn-lt"/>
                <a:ea typeface="+mn-ea"/>
                <a:cs typeface="+mn-cs"/>
              </a:rPr>
              <a:t>been listed by the trust as due to benefit delays, low incomes, and changes</a:t>
            </a:r>
          </a:p>
          <a:p>
            <a:r>
              <a:rPr lang="en-GB" sz="1200" b="0" i="0" u="none" strike="noStrike" kern="1200" baseline="0" dirty="0" smtClean="0">
                <a:solidFill>
                  <a:schemeClr val="tx1"/>
                </a:solidFill>
                <a:latin typeface="+mn-lt"/>
                <a:ea typeface="+mn-ea"/>
                <a:cs typeface="+mn-cs"/>
              </a:rPr>
              <a:t>to benefits.</a:t>
            </a:r>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27</a:t>
            </a:fld>
            <a:endParaRPr lang="en-GB"/>
          </a:p>
        </p:txBody>
      </p:sp>
    </p:spTree>
    <p:extLst>
      <p:ext uri="{BB962C8B-B14F-4D97-AF65-F5344CB8AC3E}">
        <p14:creationId xmlns:p14="http://schemas.microsoft.com/office/powerpoint/2010/main" val="23928180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smtClean="0">
                <a:solidFill>
                  <a:schemeClr val="tx1"/>
                </a:solidFill>
                <a:effectLst/>
                <a:latin typeface="+mn-lt"/>
                <a:ea typeface="+mn-ea"/>
                <a:cs typeface="+mn-cs"/>
              </a:rPr>
              <a:t>During Autumn 2013, 25,000 surveys were sent out to a random stratified sample of households across Warwickshire.  By the time of the closing date, 7,617 completed surveys were returned, resulting in a response rate of 30%.  This was over 50% higher than our target response of 5,000 surveys.  </a:t>
            </a:r>
            <a:endParaRPr lang="en-GB" sz="1200" b="1"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Although paper surveys went sent out in the post, recipients were also given the option to complete the survey online if they wished. Just under 300 people, or 4% of all respondents, chose to complete the survey this way.  </a:t>
            </a:r>
          </a:p>
          <a:p>
            <a:endParaRPr lang="en-GB" sz="1200" b="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Warwickshire Overview</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According to the survey respondents, 25.5% consume 5 or more portions of fruit and vegetables per day. 19.8% eat four portions and 26.6% eat three portions, indicating that 71.6% of respondents consume three or more portions of fruit and vegetables per day. 17.2% of respondents reported eating two portions, whilst 9.4% said they eat 2 portions. 1.7% of respondents reported consuming no fruit or vegetables.</a:t>
            </a:r>
          </a:p>
          <a:p>
            <a:r>
              <a:rPr lang="en-GB" sz="1200" kern="1200" dirty="0" smtClean="0">
                <a:solidFill>
                  <a:schemeClr val="tx1"/>
                </a:solidFill>
                <a:effectLst/>
                <a:latin typeface="+mn-lt"/>
                <a:ea typeface="+mn-ea"/>
                <a:cs typeface="+mn-cs"/>
              </a:rPr>
              <a:t>When compared to the National Diet and Nutrition Survey (DH 2012) where 34% of adults consume 5 portions of fruit and vegetables per day, this indicates that residents of Warwickshire are consuming an amount of fruit and vegetables below the national average.</a:t>
            </a:r>
          </a:p>
          <a:p>
            <a:endParaRPr lang="en-GB" sz="1200" b="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28</a:t>
            </a:fld>
            <a:endParaRPr lang="en-GB"/>
          </a:p>
        </p:txBody>
      </p:sp>
    </p:spTree>
    <p:extLst>
      <p:ext uri="{BB962C8B-B14F-4D97-AF65-F5344CB8AC3E}">
        <p14:creationId xmlns:p14="http://schemas.microsoft.com/office/powerpoint/2010/main" val="2392818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smtClean="0">
                <a:solidFill>
                  <a:schemeClr val="tx1"/>
                </a:solidFill>
                <a:effectLst/>
                <a:latin typeface="+mn-lt"/>
                <a:ea typeface="+mn-ea"/>
                <a:cs typeface="+mn-cs"/>
              </a:rPr>
              <a:t>During Autumn 2013, 25,000 surveys were sent out to a random stratified sample of households across Warwickshire.  By the time of the closing date, 7,617 completed surveys were returned, resulting in a response rate of 30%.  This was over 50% higher than our target response of 5,000 surveys.  </a:t>
            </a:r>
            <a:endParaRPr lang="en-GB" sz="1200" b="1"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Although paper surveys went sent out in the post, recipients were also given the option to complete the survey online if they wished. Just under 300 people, or 4% of all respondents, chose to complete the survey this way.  </a:t>
            </a:r>
          </a:p>
          <a:p>
            <a:endParaRPr lang="en-GB" sz="1200" b="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Warwickshire Overview</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According to the survey respondents, 25.5% consume 5 or more portions of fruit and vegetables per day. 19.8% eat four portions and 26.6% eat three portions, indicating that 71.6% of respondents consume three or more portions of fruit and vegetables per day. 17.2% of respondents reported eating two portions, whilst 9.4% said they eat 2 portions. 1.7% of respondents reported consuming no fruit or vegetables.</a:t>
            </a:r>
          </a:p>
          <a:p>
            <a:r>
              <a:rPr lang="en-GB" sz="1200" kern="1200" dirty="0" smtClean="0">
                <a:solidFill>
                  <a:schemeClr val="tx1"/>
                </a:solidFill>
                <a:effectLst/>
                <a:latin typeface="+mn-lt"/>
                <a:ea typeface="+mn-ea"/>
                <a:cs typeface="+mn-cs"/>
              </a:rPr>
              <a:t>When compared to the National Diet and Nutrition Survey (DH 2012) where 34% of adults consume 5 portions of fruit and vegetables per day, this indicates that residents of Warwickshire are consuming an amount of fruit and vegetables below the national average.</a:t>
            </a:r>
          </a:p>
          <a:p>
            <a:endParaRPr lang="en-GB" sz="1200" b="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29</a:t>
            </a:fld>
            <a:endParaRPr lang="en-GB"/>
          </a:p>
        </p:txBody>
      </p:sp>
    </p:spTree>
    <p:extLst>
      <p:ext uri="{BB962C8B-B14F-4D97-AF65-F5344CB8AC3E}">
        <p14:creationId xmlns:p14="http://schemas.microsoft.com/office/powerpoint/2010/main" val="2392818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smtClean="0">
                <a:solidFill>
                  <a:schemeClr val="tx1"/>
                </a:solidFill>
                <a:effectLst/>
                <a:latin typeface="+mn-lt"/>
                <a:ea typeface="+mn-ea"/>
                <a:cs typeface="+mn-cs"/>
              </a:rPr>
              <a:t>During Autumn 2013, 25,000 surveys were sent out to a random stratified sample of households across Warwickshire.  By the time of the closing date, 7,617 completed surveys were returned, resulting in a response rate of 30%.  This was over 50% higher than our target response of 5,000 surveys.  </a:t>
            </a:r>
            <a:endParaRPr lang="en-GB" sz="1200" b="1" kern="120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Although paper surveys went sent out in the post, recipients were also given the option to complete the survey online if they wished. Just under 300 people, or 4% of all respondents, chose to complete the survey this way.  </a:t>
            </a:r>
          </a:p>
          <a:p>
            <a:endParaRPr lang="en-GB" sz="1200" b="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Warwickshire Overview</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According to the survey respondents, 25.5% consume 5 or more portions of fruit and vegetables per day. 19.8% eat four portions and 26.6% eat three portions, indicating that 71.6% of respondents consume three or more portions of fruit and vegetables per day. 17.2% of respondents reported eating two portions, whilst 9.4% said they eat 2 portions. 1.7% of respondents reported consuming no fruit or vegetables.</a:t>
            </a:r>
          </a:p>
          <a:p>
            <a:r>
              <a:rPr lang="en-GB" sz="1200" kern="1200" dirty="0" smtClean="0">
                <a:solidFill>
                  <a:schemeClr val="tx1"/>
                </a:solidFill>
                <a:effectLst/>
                <a:latin typeface="+mn-lt"/>
                <a:ea typeface="+mn-ea"/>
                <a:cs typeface="+mn-cs"/>
              </a:rPr>
              <a:t>When compared to the National Diet and Nutrition Survey (DH 2012) where 34% of adults consume 5 portions of fruit and vegetables per day, this indicates that residents of Warwickshire are consuming an amount of fruit and vegetables below the national average.</a:t>
            </a:r>
          </a:p>
          <a:p>
            <a:endParaRPr lang="en-GB" sz="1200" b="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30</a:t>
            </a:fld>
            <a:endParaRPr lang="en-GB"/>
          </a:p>
        </p:txBody>
      </p:sp>
    </p:spTree>
    <p:extLst>
      <p:ext uri="{BB962C8B-B14F-4D97-AF65-F5344CB8AC3E}">
        <p14:creationId xmlns:p14="http://schemas.microsoft.com/office/powerpoint/2010/main" val="23928180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latin typeface="Calibri" panose="020F0502020204030204" pitchFamily="34" charset="0"/>
                <a:cs typeface="Calibri" panose="020F0502020204030204" pitchFamily="34" charset="0"/>
              </a:rPr>
              <a:t>The trend line shows that the areas with higher IMD scores (more deprived communities) are slightly more likely to have a higher proportion of pupils classified as overweight. However, the correlation is not strong, and the chart shows that there are communities in more affluent areas with a high proportion of children overweight</a:t>
            </a:r>
            <a:endParaRPr lang="en-GB" dirty="0"/>
          </a:p>
        </p:txBody>
      </p:sp>
      <p:sp>
        <p:nvSpPr>
          <p:cNvPr id="4" name="Slide Number Placeholder 3"/>
          <p:cNvSpPr>
            <a:spLocks noGrp="1"/>
          </p:cNvSpPr>
          <p:nvPr>
            <p:ph type="sldNum" sz="quarter" idx="10"/>
          </p:nvPr>
        </p:nvSpPr>
        <p:spPr/>
        <p:txBody>
          <a:bodyPr/>
          <a:lstStyle/>
          <a:p>
            <a:fld id="{9634AE38-8FA3-483D-95ED-4CA0B935BD0E}" type="slidenum">
              <a:rPr lang="en-GB" smtClean="0"/>
              <a:t>34</a:t>
            </a:fld>
            <a:endParaRPr lang="en-GB"/>
          </a:p>
        </p:txBody>
      </p:sp>
    </p:spTree>
    <p:extLst>
      <p:ext uri="{BB962C8B-B14F-4D97-AF65-F5344CB8AC3E}">
        <p14:creationId xmlns:p14="http://schemas.microsoft.com/office/powerpoint/2010/main" val="24598277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36</a:t>
            </a:fld>
            <a:endParaRPr lang="en-GB"/>
          </a:p>
        </p:txBody>
      </p:sp>
    </p:spTree>
    <p:extLst>
      <p:ext uri="{BB962C8B-B14F-4D97-AF65-F5344CB8AC3E}">
        <p14:creationId xmlns:p14="http://schemas.microsoft.com/office/powerpoint/2010/main" val="3150554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GB" b="1" dirty="0" smtClean="0"/>
              <a:t>… CHANCE CONVERSATIONS</a:t>
            </a:r>
            <a:r>
              <a:rPr lang="en-GB" b="1" baseline="0" dirty="0" smtClean="0"/>
              <a:t> played a key part </a:t>
            </a:r>
            <a:endParaRPr lang="en-GB" b="1" dirty="0" smtClean="0"/>
          </a:p>
          <a:p>
            <a:pPr defTabSz="910102">
              <a:defRPr/>
            </a:pPr>
            <a:endParaRPr lang="en-GB" dirty="0" smtClean="0"/>
          </a:p>
          <a:p>
            <a:pPr defTabSz="910102">
              <a:defRPr/>
            </a:pPr>
            <a:r>
              <a:rPr lang="en-GB" b="1" dirty="0" smtClean="0"/>
              <a:t> coming</a:t>
            </a:r>
            <a:r>
              <a:rPr lang="en-GB" b="1" baseline="0" dirty="0" smtClean="0"/>
              <a:t> about as a - f</a:t>
            </a:r>
            <a:r>
              <a:rPr lang="en-GB" b="1" dirty="0" smtClean="0"/>
              <a:t>ollow-up to questions</a:t>
            </a:r>
            <a:r>
              <a:rPr lang="en-GB" b="1" baseline="0" dirty="0" smtClean="0"/>
              <a:t> I’d been asking around the …</a:t>
            </a:r>
          </a:p>
          <a:p>
            <a:pPr marL="171450" indent="-171450" defTabSz="910102">
              <a:buFont typeface="Arial" panose="020B0604020202020204" pitchFamily="34" charset="0"/>
              <a:buChar char="•"/>
              <a:defRPr/>
            </a:pPr>
            <a:r>
              <a:rPr lang="en-GB" baseline="0" dirty="0" smtClean="0"/>
              <a:t>implications on service delivery of higher priced energy / oil – and </a:t>
            </a:r>
          </a:p>
          <a:p>
            <a:pPr marL="171450" indent="-171450" defTabSz="910102">
              <a:buFont typeface="Arial" panose="020B0604020202020204" pitchFamily="34" charset="0"/>
              <a:buChar char="•"/>
              <a:defRPr/>
            </a:pPr>
            <a:r>
              <a:rPr lang="en-GB" baseline="0" dirty="0" smtClean="0"/>
              <a:t>more specifically about the </a:t>
            </a:r>
            <a:r>
              <a:rPr lang="en-GB" baseline="0" dirty="0" err="1" smtClean="0"/>
              <a:t>r’ship</a:t>
            </a:r>
            <a:r>
              <a:rPr lang="en-GB" baseline="0" dirty="0" smtClean="0"/>
              <a:t> between food and energy costs </a:t>
            </a:r>
          </a:p>
          <a:p>
            <a:pPr defTabSz="910102">
              <a:defRPr/>
            </a:pPr>
            <a:endParaRPr lang="en-GB" baseline="0" dirty="0" smtClean="0"/>
          </a:p>
          <a:p>
            <a:pPr defTabSz="910102">
              <a:defRPr/>
            </a:pPr>
            <a:r>
              <a:rPr lang="en-GB" b="1" dirty="0" smtClean="0"/>
              <a:t>THE THOUGHT STREAM … goes like this </a:t>
            </a:r>
          </a:p>
          <a:p>
            <a:pPr defTabSz="910102">
              <a:defRPr/>
            </a:pPr>
            <a:r>
              <a:rPr lang="en-GB" dirty="0" smtClean="0"/>
              <a:t>We live in a FINITE</a:t>
            </a:r>
            <a:r>
              <a:rPr lang="en-GB" baseline="0" dirty="0" smtClean="0"/>
              <a:t> WORLD. </a:t>
            </a:r>
            <a:endParaRPr lang="en-GB" dirty="0" smtClean="0"/>
          </a:p>
          <a:p>
            <a:pPr defTabSz="910102">
              <a:defRPr/>
            </a:pPr>
            <a:r>
              <a:rPr lang="en-GB" b="0" dirty="0" smtClean="0"/>
              <a:t>Ultimately  human ingenuity is limited - </a:t>
            </a:r>
            <a:r>
              <a:rPr lang="en-GB" b="0" baseline="0" dirty="0" smtClean="0"/>
              <a:t>not in relation to science / technology – </a:t>
            </a:r>
          </a:p>
          <a:p>
            <a:pPr defTabSz="910102">
              <a:defRPr/>
            </a:pPr>
            <a:r>
              <a:rPr lang="en-GB" b="0" baseline="0" dirty="0" smtClean="0"/>
              <a:t>BUT certainly in relation to … </a:t>
            </a:r>
          </a:p>
          <a:p>
            <a:pPr marL="171450" indent="-171450" defTabSz="910102">
              <a:buFont typeface="Arial" panose="020B0604020202020204" pitchFamily="34" charset="0"/>
              <a:buChar char="•"/>
              <a:defRPr/>
            </a:pPr>
            <a:r>
              <a:rPr lang="en-GB" b="0" baseline="0" dirty="0" smtClean="0"/>
              <a:t>delivery of mechanisms, systems and solutions that are of benefit not a few consumers – but can be accessed by mass markets global</a:t>
            </a:r>
          </a:p>
          <a:p>
            <a:pPr defTabSz="910102">
              <a:defRPr/>
            </a:pPr>
            <a:endParaRPr lang="en-GB" baseline="0" dirty="0" smtClean="0"/>
          </a:p>
          <a:p>
            <a:pPr defTabSz="910102">
              <a:defRPr/>
            </a:pPr>
            <a:r>
              <a:rPr lang="en-GB" dirty="0" smtClean="0"/>
              <a:t>Despite low oil prices</a:t>
            </a:r>
            <a:r>
              <a:rPr lang="en-GB" baseline="0" dirty="0" smtClean="0"/>
              <a:t> now – still an </a:t>
            </a:r>
            <a:r>
              <a:rPr lang="en-GB" dirty="0" smtClean="0"/>
              <a:t>underlying problem despite </a:t>
            </a:r>
          </a:p>
          <a:p>
            <a:pPr defTabSz="910102">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3</a:t>
            </a:fld>
            <a:endParaRPr lang="en-GB"/>
          </a:p>
        </p:txBody>
      </p:sp>
    </p:spTree>
    <p:extLst>
      <p:ext uri="{BB962C8B-B14F-4D97-AF65-F5344CB8AC3E}">
        <p14:creationId xmlns:p14="http://schemas.microsoft.com/office/powerpoint/2010/main" val="9480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GB" b="1" dirty="0" smtClean="0"/>
              <a:t>Our economies</a:t>
            </a:r>
            <a:r>
              <a:rPr lang="en-GB" b="1" baseline="0" dirty="0" smtClean="0"/>
              <a:t> / prosperity are dependent on </a:t>
            </a:r>
          </a:p>
          <a:p>
            <a:pPr marL="171450" indent="-171450" defTabSz="910102">
              <a:buFont typeface="Arial" panose="020B0604020202020204" pitchFamily="34" charset="0"/>
              <a:buChar char="•"/>
              <a:defRPr/>
            </a:pPr>
            <a:r>
              <a:rPr lang="en-GB" baseline="0" dirty="0" smtClean="0"/>
              <a:t>ABUNDANT / CHEAP ENERGY</a:t>
            </a:r>
          </a:p>
          <a:p>
            <a:pPr marL="171450" indent="-171450" defTabSz="910102">
              <a:buFont typeface="Arial" panose="020B0604020202020204" pitchFamily="34" charset="0"/>
              <a:buChar char="•"/>
              <a:defRPr/>
            </a:pPr>
            <a:r>
              <a:rPr lang="en-GB" baseline="0" dirty="0" smtClean="0"/>
              <a:t>ALMOST WHOLEY ON DEBT FINANCE - which carries its own big risks …</a:t>
            </a:r>
          </a:p>
          <a:p>
            <a:pPr defTabSz="910102">
              <a:defRPr/>
            </a:pPr>
            <a:endParaRPr lang="en-GB" dirty="0" smtClean="0"/>
          </a:p>
          <a:p>
            <a:pPr defTabSz="910102">
              <a:defRPr/>
            </a:pPr>
            <a:r>
              <a:rPr lang="en-GB" dirty="0" smtClean="0"/>
              <a:t>Food + Food Energy are TAKEN FOR GRANTED </a:t>
            </a:r>
          </a:p>
          <a:p>
            <a:pPr defTabSz="910102">
              <a:defRPr/>
            </a:pPr>
            <a:endParaRPr lang="en-GB" dirty="0" smtClean="0"/>
          </a:p>
          <a:p>
            <a:pPr defTabSz="910102">
              <a:defRPr/>
            </a:pPr>
            <a:r>
              <a:rPr lang="en-GB" dirty="0" smtClean="0"/>
              <a:t>It’s not about what they enable us to do …</a:t>
            </a:r>
          </a:p>
          <a:p>
            <a:pPr defTabSz="910102">
              <a:defRPr/>
            </a:pPr>
            <a:endParaRPr lang="en-GB" dirty="0" smtClean="0"/>
          </a:p>
          <a:p>
            <a:pPr defTabSz="910102">
              <a:defRPr/>
            </a:pPr>
            <a:endParaRPr lang="en-GB" dirty="0" smtClean="0"/>
          </a:p>
          <a:p>
            <a:pPr defTabSz="910102">
              <a:defRPr/>
            </a:pPr>
            <a:r>
              <a:rPr lang="en-GB" b="1" dirty="0" smtClean="0"/>
              <a:t>KEEN</a:t>
            </a:r>
            <a:r>
              <a:rPr lang="en-GB" b="1" baseline="0" dirty="0" smtClean="0"/>
              <a:t> TO UNDERSTAND THE ISSUES / IMPLICATIONS FOR OUR CUSTOMERS – OF WHAT COULD BECOME A NEW PARADIGM </a:t>
            </a:r>
            <a:endParaRPr lang="en-GB" b="1" dirty="0" smtClean="0"/>
          </a:p>
          <a:p>
            <a:pPr defTabSz="910102">
              <a:defRPr/>
            </a:pPr>
            <a:endParaRPr lang="en-GB" dirty="0" smtClean="0"/>
          </a:p>
          <a:p>
            <a:r>
              <a:rPr lang="en-GB" b="0" dirty="0" smtClean="0"/>
              <a:t>I’M REALLY </a:t>
            </a:r>
            <a:r>
              <a:rPr lang="en-GB" b="1" dirty="0" smtClean="0"/>
              <a:t>HOPING THAT YOU ALL CAN</a:t>
            </a:r>
            <a:r>
              <a:rPr lang="en-GB" b="1" baseline="0" dirty="0" smtClean="0"/>
              <a:t> SUPPORT THIS RESEARCH AND SIMILAR – WITH A CLEAR FOCUS ON ORDINARY PEOPLE</a:t>
            </a:r>
          </a:p>
          <a:p>
            <a:endParaRPr lang="en-GB" baseline="0" dirty="0" smtClean="0"/>
          </a:p>
          <a:p>
            <a:r>
              <a:rPr lang="en-GB" b="1" baseline="0" dirty="0" smtClean="0"/>
              <a:t>The challenges demand a real understanding of complexity and how to work with it - and then enable better decisions </a:t>
            </a:r>
          </a:p>
          <a:p>
            <a:endParaRPr lang="en-GB" dirty="0" smtClean="0"/>
          </a:p>
          <a:p>
            <a:r>
              <a:rPr lang="en-GB" dirty="0" smtClean="0"/>
              <a:t>WE</a:t>
            </a:r>
            <a:r>
              <a:rPr lang="en-GB" baseline="0" dirty="0" smtClean="0"/>
              <a:t> FOCUS ON FOOD – but this is not just a food issues …</a:t>
            </a:r>
          </a:p>
          <a:p>
            <a:pPr marL="171450" indent="-171450">
              <a:buFont typeface="Arial" panose="020B0604020202020204" pitchFamily="34" charset="0"/>
              <a:buChar char="•"/>
            </a:pPr>
            <a:r>
              <a:rPr lang="en-GB" baseline="0" dirty="0" smtClean="0"/>
              <a:t>It’s about </a:t>
            </a:r>
            <a:r>
              <a:rPr lang="en-GB" dirty="0" smtClean="0"/>
              <a:t>public</a:t>
            </a:r>
            <a:r>
              <a:rPr lang="en-GB" baseline="0" dirty="0" smtClean="0"/>
              <a:t> health, </a:t>
            </a:r>
          </a:p>
          <a:p>
            <a:pPr marL="171450" indent="-171450">
              <a:buFont typeface="Arial" panose="020B0604020202020204" pitchFamily="34" charset="0"/>
              <a:buChar char="•"/>
            </a:pPr>
            <a:r>
              <a:rPr lang="en-GB" baseline="0" dirty="0" smtClean="0"/>
              <a:t>About how we seek to influence our economies </a:t>
            </a:r>
          </a:p>
          <a:p>
            <a:pPr marL="171450" indent="-171450">
              <a:buFont typeface="Arial" panose="020B0604020202020204" pitchFamily="34" charset="0"/>
              <a:buChar char="•"/>
            </a:pPr>
            <a:r>
              <a:rPr lang="en-GB" baseline="0" dirty="0" smtClean="0"/>
              <a:t>The skills we teach </a:t>
            </a:r>
          </a:p>
          <a:p>
            <a:pPr marL="171450" indent="-171450">
              <a:buFont typeface="Arial" panose="020B0604020202020204" pitchFamily="34" charset="0"/>
              <a:buChar char="•"/>
            </a:pPr>
            <a:r>
              <a:rPr lang="en-GB" baseline="0" dirty="0" smtClean="0"/>
              <a:t>Enable communities </a:t>
            </a:r>
          </a:p>
          <a:p>
            <a:endParaRPr lang="en-GB" baseline="0" dirty="0" smtClean="0"/>
          </a:p>
          <a:p>
            <a:r>
              <a:rPr lang="en-GB" b="1" i="0" baseline="0" dirty="0" smtClean="0"/>
              <a:t>SO – LET’S TAKE A BRIEF LOOK AT HOW WE ARE ORGANISED + WHAT WE DO </a:t>
            </a:r>
          </a:p>
          <a:p>
            <a:endParaRPr lang="en-GB" b="1" i="0" dirty="0" smtClean="0"/>
          </a:p>
          <a:p>
            <a:r>
              <a:rPr lang="en-GB" b="1" i="0" dirty="0" smtClean="0"/>
              <a:t>AS CONTEXT FOR</a:t>
            </a:r>
            <a:r>
              <a:rPr lang="en-GB" b="1" i="0" baseline="0" dirty="0" smtClean="0"/>
              <a:t> THIS RESEARCH – AND </a:t>
            </a:r>
            <a:r>
              <a:rPr lang="en-GB" b="1" i="0" dirty="0" smtClean="0"/>
              <a:t>WHERE THE ISSUE OF FOOD SITS  IN  THINKING </a:t>
            </a:r>
          </a:p>
          <a:p>
            <a:endParaRPr lang="en-GB" b="1" i="0" dirty="0" smtClean="0"/>
          </a:p>
          <a:p>
            <a:endParaRPr lang="en-GB" b="1" i="0" dirty="0"/>
          </a:p>
        </p:txBody>
      </p:sp>
      <p:sp>
        <p:nvSpPr>
          <p:cNvPr id="4" name="Slide Number Placeholder 3"/>
          <p:cNvSpPr>
            <a:spLocks noGrp="1"/>
          </p:cNvSpPr>
          <p:nvPr>
            <p:ph type="sldNum" sz="quarter" idx="10"/>
          </p:nvPr>
        </p:nvSpPr>
        <p:spPr/>
        <p:txBody>
          <a:bodyPr/>
          <a:lstStyle/>
          <a:p>
            <a:fld id="{068E7550-3B06-4706-88F4-1F12C55B6E0E}" type="slidenum">
              <a:rPr lang="en-GB" smtClean="0"/>
              <a:t>4</a:t>
            </a:fld>
            <a:endParaRPr lang="en-GB"/>
          </a:p>
        </p:txBody>
      </p:sp>
    </p:spTree>
    <p:extLst>
      <p:ext uri="{BB962C8B-B14F-4D97-AF65-F5344CB8AC3E}">
        <p14:creationId xmlns:p14="http://schemas.microsoft.com/office/powerpoint/2010/main" val="9480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We all know the world is changing around us</a:t>
            </a:r>
            <a:r>
              <a:rPr lang="en-GB" b="1" baseline="0" dirty="0" smtClean="0"/>
              <a:t> … </a:t>
            </a:r>
          </a:p>
          <a:p>
            <a:r>
              <a:rPr lang="en-GB" dirty="0" smtClean="0"/>
              <a:t>By 2015-16 </a:t>
            </a:r>
            <a:r>
              <a:rPr lang="en-GB" b="0" u="sng" dirty="0" smtClean="0"/>
              <a:t>central government core funding</a:t>
            </a:r>
            <a:r>
              <a:rPr lang="en-GB" b="0" u="sng" baseline="0" dirty="0" smtClean="0"/>
              <a:t> </a:t>
            </a:r>
            <a:r>
              <a:rPr lang="en-GB" baseline="0" dirty="0" smtClean="0"/>
              <a:t>was down 40% since 2010  </a:t>
            </a:r>
          </a:p>
          <a:p>
            <a:endParaRPr lang="en-GB" baseline="0" dirty="0" smtClean="0"/>
          </a:p>
          <a:p>
            <a:pPr lvl="0"/>
            <a:r>
              <a:rPr lang="en-GB" b="1" dirty="0" smtClean="0"/>
              <a:t>By </a:t>
            </a:r>
            <a:r>
              <a:rPr lang="en-GB" b="1" dirty="0"/>
              <a:t>end of next parliament – 2020 …</a:t>
            </a:r>
          </a:p>
          <a:p>
            <a:pPr marL="170644" indent="-170644">
              <a:buFont typeface="Arial" panose="020B0604020202020204" pitchFamily="34" charset="0"/>
              <a:buChar char="•"/>
            </a:pPr>
            <a:r>
              <a:rPr lang="en-GB" dirty="0"/>
              <a:t>ALL COUNCILS - Funding gap will have grown to £12.4B year in terms of </a:t>
            </a:r>
            <a:endParaRPr lang="en-GB" dirty="0" smtClean="0"/>
          </a:p>
          <a:p>
            <a:pPr marL="627844" lvl="1" indent="-170644">
              <a:buFont typeface="Arial" panose="020B0604020202020204" pitchFamily="34" charset="0"/>
              <a:buChar char="•"/>
            </a:pPr>
            <a:r>
              <a:rPr lang="en-GB" dirty="0" smtClean="0"/>
              <a:t>reduced </a:t>
            </a:r>
            <a:r>
              <a:rPr lang="en-GB" dirty="0"/>
              <a:t>central  ‘grants’ </a:t>
            </a:r>
            <a:endParaRPr lang="en-GB" dirty="0" smtClean="0"/>
          </a:p>
          <a:p>
            <a:pPr marL="627844" lvl="1" indent="-170644">
              <a:buFont typeface="Arial" panose="020B0604020202020204" pitchFamily="34" charset="0"/>
              <a:buChar char="•"/>
            </a:pPr>
            <a:r>
              <a:rPr lang="en-GB" dirty="0" smtClean="0"/>
              <a:t>+ caps </a:t>
            </a:r>
            <a:r>
              <a:rPr lang="en-GB" dirty="0"/>
              <a:t>on how much local councils can raise through Council Tax / income generation - without being penalised</a:t>
            </a:r>
            <a:r>
              <a:rPr lang="en-GB" strike="sngStrike" dirty="0"/>
              <a:t> </a:t>
            </a:r>
            <a:endParaRPr lang="en-GB" dirty="0"/>
          </a:p>
          <a:p>
            <a:endParaRPr lang="fr-FR" dirty="0" smtClean="0"/>
          </a:p>
          <a:p>
            <a:pPr marL="171450" indent="-171450">
              <a:buFont typeface="Arial" panose="020B0604020202020204" pitchFamily="34" charset="0"/>
              <a:buChar char="•"/>
            </a:pPr>
            <a:r>
              <a:rPr lang="fr-FR" dirty="0" smtClean="0"/>
              <a:t>Revenue </a:t>
            </a:r>
            <a:r>
              <a:rPr lang="fr-FR" dirty="0"/>
              <a:t>Support Grant, </a:t>
            </a:r>
            <a:r>
              <a:rPr lang="fr-FR" dirty="0" err="1"/>
              <a:t>councils</a:t>
            </a:r>
            <a:r>
              <a:rPr lang="fr-FR" dirty="0"/>
              <a:t>’ </a:t>
            </a:r>
            <a:r>
              <a:rPr lang="fr-FR" dirty="0" err="1"/>
              <a:t>largest</a:t>
            </a:r>
            <a:r>
              <a:rPr lang="fr-FR" dirty="0"/>
              <a:t> </a:t>
            </a:r>
            <a:r>
              <a:rPr lang="en-GB" dirty="0"/>
              <a:t>single needs-based grant, will have fallen from £14.5 billion to £2.2 </a:t>
            </a:r>
            <a:r>
              <a:rPr lang="en-GB" dirty="0" smtClean="0"/>
              <a:t>billion – “</a:t>
            </a:r>
            <a:r>
              <a:rPr lang="en-GB" u="sng" dirty="0" smtClean="0"/>
              <a:t>there will be almost nothing left to cut.”</a:t>
            </a:r>
          </a:p>
          <a:p>
            <a:pPr marL="170644" indent="-170644">
              <a:buFont typeface="Arial" panose="020B0604020202020204" pitchFamily="34" charset="0"/>
              <a:buChar char="•"/>
            </a:pPr>
            <a:endParaRPr lang="en-GB" baseline="0" dirty="0" smtClean="0"/>
          </a:p>
          <a:p>
            <a:r>
              <a:rPr lang="en-GB" baseline="0" dirty="0" smtClean="0"/>
              <a:t>Many services are STAT UTORY – FEW ARE DISCURETIONARY – so it is largely on the DISCRETIONARY services the budgets reductions are made </a:t>
            </a:r>
          </a:p>
          <a:p>
            <a:r>
              <a:rPr lang="en-GB" dirty="0" smtClean="0"/>
              <a:t> </a:t>
            </a:r>
          </a:p>
          <a:p>
            <a:r>
              <a:rPr lang="en-GB" b="1" i="0" baseline="0" dirty="0" smtClean="0"/>
              <a:t>Future reductions - well into the 2020’s </a:t>
            </a:r>
          </a:p>
          <a:p>
            <a:endParaRPr lang="en-GB" b="1" i="0" baseline="0" dirty="0" smtClean="0"/>
          </a:p>
          <a:p>
            <a:r>
              <a:rPr lang="en-GB" b="1" i="0" dirty="0" smtClean="0"/>
              <a:t>NOT ONLY are</a:t>
            </a:r>
            <a:r>
              <a:rPr lang="en-GB" b="1" i="0" baseline="0" dirty="0" smtClean="0"/>
              <a:t> budgets reducing … but our customers are changing as well </a:t>
            </a:r>
          </a:p>
          <a:p>
            <a:endParaRPr lang="en-GB" b="1" i="0" baseline="0" dirty="0" smtClean="0"/>
          </a:p>
          <a:p>
            <a:r>
              <a:rPr lang="en-GB" b="1" i="0" baseline="0" dirty="0" smtClean="0"/>
              <a:t>PRIMARY OBJECTIVES - to deliver WITHIN AVAILABLE BUDGETS  - THE SERVICES NEEDED TODAY + TOMORROW – not the services needed by a previous generation …. </a:t>
            </a:r>
          </a:p>
          <a:p>
            <a:endParaRPr lang="en-GB" b="1" i="0" baseline="0" dirty="0" smtClean="0"/>
          </a:p>
          <a:p>
            <a:r>
              <a:rPr lang="en-GB" b="1" i="0" baseline="0" dirty="0" smtClean="0"/>
              <a:t>As can be seen ………</a:t>
            </a:r>
          </a:p>
          <a:p>
            <a:endParaRPr lang="en-GB" b="1" i="0" baseline="0" dirty="0" smtClean="0"/>
          </a:p>
          <a:p>
            <a:endParaRPr lang="en-GB" b="1" i="0" dirty="0"/>
          </a:p>
        </p:txBody>
      </p:sp>
      <p:sp>
        <p:nvSpPr>
          <p:cNvPr id="4" name="Slide Number Placeholder 3"/>
          <p:cNvSpPr>
            <a:spLocks noGrp="1"/>
          </p:cNvSpPr>
          <p:nvPr>
            <p:ph type="sldNum" sz="quarter" idx="10"/>
          </p:nvPr>
        </p:nvSpPr>
        <p:spPr/>
        <p:txBody>
          <a:bodyPr/>
          <a:lstStyle/>
          <a:p>
            <a:fld id="{068E7550-3B06-4706-88F4-1F12C55B6E0E}" type="slidenum">
              <a:rPr lang="en-GB" smtClean="0"/>
              <a:t>5</a:t>
            </a:fld>
            <a:endParaRPr lang="en-GB"/>
          </a:p>
        </p:txBody>
      </p:sp>
    </p:spTree>
    <p:extLst>
      <p:ext uri="{BB962C8B-B14F-4D97-AF65-F5344CB8AC3E}">
        <p14:creationId xmlns:p14="http://schemas.microsoft.com/office/powerpoint/2010/main" val="3645051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02">
              <a:defRPr/>
            </a:pPr>
            <a:r>
              <a:rPr lang="en-GB" b="1" dirty="0" smtClean="0"/>
              <a:t>KEY POINT </a:t>
            </a:r>
            <a:r>
              <a:rPr lang="en-GB" b="1" baseline="0" dirty="0" smtClean="0"/>
              <a:t>– DELIVERY OF RADICAL CHANGE IN WHAT + HOW SERVICES ARE DELIVERED </a:t>
            </a:r>
          </a:p>
          <a:p>
            <a:pPr defTabSz="910102">
              <a:defRPr/>
            </a:pPr>
            <a:endParaRPr lang="en-GB" dirty="0" smtClean="0"/>
          </a:p>
          <a:p>
            <a:pPr defTabSz="910102">
              <a:defRPr/>
            </a:pPr>
            <a:r>
              <a:rPr lang="en-GB" b="0" strike="sngStrike" dirty="0" smtClean="0"/>
              <a:t>Driven by both </a:t>
            </a:r>
            <a:r>
              <a:rPr lang="en-GB" b="0" u="sng" strike="sngStrike" dirty="0" smtClean="0"/>
              <a:t>national</a:t>
            </a:r>
            <a:r>
              <a:rPr lang="en-GB" b="0" u="sng" strike="sngStrike" baseline="0" dirty="0" smtClean="0"/>
              <a:t> focus on debt reduction</a:t>
            </a:r>
            <a:r>
              <a:rPr lang="en-GB" b="0" strike="sngStrike" baseline="0" dirty="0" smtClean="0"/>
              <a:t> + </a:t>
            </a:r>
            <a:r>
              <a:rPr lang="en-GB" b="0" u="sng" strike="sngStrike" baseline="0" dirty="0" smtClean="0"/>
              <a:t>political views about small government</a:t>
            </a:r>
            <a:endParaRPr lang="en-GB" b="0" strike="sngStrike" dirty="0" smtClean="0"/>
          </a:p>
          <a:p>
            <a:endParaRPr lang="en-GB" dirty="0" smtClean="0"/>
          </a:p>
          <a:p>
            <a:r>
              <a:rPr lang="en-GB" dirty="0" smtClean="0"/>
              <a:t>Table shows</a:t>
            </a:r>
            <a:r>
              <a:rPr lang="en-GB" baseline="0" dirty="0" smtClean="0"/>
              <a:t> the proportions of overall expenditure in different LA areas – in different service blocks </a:t>
            </a:r>
            <a:endParaRPr lang="en-GB" dirty="0" smtClean="0"/>
          </a:p>
          <a:p>
            <a:endParaRPr lang="en-GB" dirty="0" smtClean="0"/>
          </a:p>
          <a:p>
            <a:r>
              <a:rPr lang="en-GB" baseline="0" dirty="0" smtClean="0"/>
              <a:t>[Overall figures mask ups / downs within broader service areas]</a:t>
            </a:r>
          </a:p>
          <a:p>
            <a:endParaRPr lang="en-GB" baseline="0" dirty="0" smtClean="0"/>
          </a:p>
          <a:p>
            <a:r>
              <a:rPr lang="en-GB" baseline="0" dirty="0" smtClean="0"/>
              <a:t>WHAT THIS IS LEADING INTO IS ………. New models of service delivery </a:t>
            </a:r>
          </a:p>
        </p:txBody>
      </p:sp>
      <p:sp>
        <p:nvSpPr>
          <p:cNvPr id="4" name="Slide Number Placeholder 3"/>
          <p:cNvSpPr>
            <a:spLocks noGrp="1"/>
          </p:cNvSpPr>
          <p:nvPr>
            <p:ph type="sldNum" sz="quarter" idx="10"/>
          </p:nvPr>
        </p:nvSpPr>
        <p:spPr/>
        <p:txBody>
          <a:bodyPr/>
          <a:lstStyle/>
          <a:p>
            <a:fld id="{068E7550-3B06-4706-88F4-1F12C55B6E0E}" type="slidenum">
              <a:rPr lang="en-GB" smtClean="0"/>
              <a:t>6</a:t>
            </a:fld>
            <a:endParaRPr lang="en-GB"/>
          </a:p>
        </p:txBody>
      </p:sp>
    </p:spTree>
    <p:extLst>
      <p:ext uri="{BB962C8B-B14F-4D97-AF65-F5344CB8AC3E}">
        <p14:creationId xmlns:p14="http://schemas.microsoft.com/office/powerpoint/2010/main" val="2713355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IF we continue to deliver</a:t>
            </a:r>
            <a:r>
              <a:rPr lang="en-GB" b="1" baseline="0" dirty="0" smtClean="0"/>
              <a:t> a service … </a:t>
            </a:r>
          </a:p>
          <a:p>
            <a:endParaRPr lang="en-GB" baseline="0" dirty="0" smtClean="0"/>
          </a:p>
          <a:p>
            <a:r>
              <a:rPr lang="en-GB" baseline="0" dirty="0" smtClean="0"/>
              <a:t>Commissioners + Providers – works best where there are clearly defined roles … </a:t>
            </a:r>
          </a:p>
          <a:p>
            <a:pPr marL="171450" indent="-171450">
              <a:buFont typeface="Arial" panose="020B0604020202020204" pitchFamily="34" charset="0"/>
              <a:buChar char="•"/>
            </a:pPr>
            <a:r>
              <a:rPr lang="en-GB" baseline="0" dirty="0" smtClean="0"/>
              <a:t>Highways Maintenance – partnership with …</a:t>
            </a:r>
          </a:p>
          <a:p>
            <a:pPr marL="171450" indent="-171450">
              <a:buFont typeface="Arial" panose="020B0604020202020204" pitchFamily="34" charset="0"/>
              <a:buChar char="•"/>
            </a:pPr>
            <a:r>
              <a:rPr lang="en-GB" baseline="0" dirty="0" smtClean="0"/>
              <a:t>Mechanical and Electrical M’, partnership with … </a:t>
            </a:r>
          </a:p>
          <a:p>
            <a:endParaRPr lang="en-GB" baseline="0" dirty="0" smtClean="0"/>
          </a:p>
          <a:p>
            <a:r>
              <a:rPr lang="en-GB" baseline="0" dirty="0" smtClean="0"/>
              <a:t>Others ??? </a:t>
            </a:r>
          </a:p>
          <a:p>
            <a:endParaRPr lang="en-GB" b="1" baseline="0" dirty="0" smtClean="0"/>
          </a:p>
          <a:p>
            <a:r>
              <a:rPr lang="en-GB" b="1" baseline="0" dirty="0" smtClean="0"/>
              <a:t>All the contracts having limited  / periodic opportunities for changes to be made … to enable a looming food crisis to be managed </a:t>
            </a:r>
          </a:p>
          <a:p>
            <a:endParaRPr lang="en-GB" baseline="0" dirty="0" smtClean="0"/>
          </a:p>
          <a:p>
            <a:pPr marL="171450" indent="-171450">
              <a:buFont typeface="Arial" panose="020B0604020202020204" pitchFamily="34" charset="0"/>
              <a:buChar char="•"/>
            </a:pPr>
            <a:r>
              <a:rPr lang="en-GB" baseline="0" dirty="0" smtClean="0"/>
              <a:t>Public Health brought into Local Gov’t 2014  </a:t>
            </a:r>
          </a:p>
          <a:p>
            <a:pPr marL="171450" indent="-171450">
              <a:buFont typeface="Arial" panose="020B0604020202020204" pitchFamily="34" charset="0"/>
              <a:buChar char="•"/>
            </a:pPr>
            <a:r>
              <a:rPr lang="en-GB" dirty="0" smtClean="0"/>
              <a:t>National moves to bring social care and NHS services closer together</a:t>
            </a:r>
            <a:r>
              <a:rPr lang="en-GB" baseline="0" dirty="0" smtClean="0"/>
              <a:t> – witness recently - the £6B experiment in giving the NHS budget to Manchester City Region council [?] to manage </a:t>
            </a:r>
          </a:p>
          <a:p>
            <a:pPr marL="171450" indent="-171450">
              <a:buFont typeface="Arial" panose="020B0604020202020204" pitchFamily="34" charset="0"/>
              <a:buChar char="•"/>
            </a:pPr>
            <a:endParaRPr lang="en-GB" baseline="0" dirty="0" smtClean="0"/>
          </a:p>
          <a:p>
            <a:pPr marL="0" indent="0">
              <a:buFont typeface="Arial" panose="020B0604020202020204" pitchFamily="34" charset="0"/>
              <a:buNone/>
            </a:pPr>
            <a:endParaRPr lang="en-GB" dirty="0" smtClean="0"/>
          </a:p>
          <a:p>
            <a:pPr marL="0" indent="0">
              <a:buFont typeface="Arial" panose="020B0604020202020204" pitchFamily="34" charset="0"/>
              <a:buNone/>
            </a:pPr>
            <a:r>
              <a:rPr lang="en-GB" dirty="0" smtClean="0"/>
              <a:t>CHECK OUT MEANING OF COMBINED AUTHORITIES </a:t>
            </a:r>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7</a:t>
            </a:fld>
            <a:endParaRPr lang="en-GB"/>
          </a:p>
        </p:txBody>
      </p:sp>
    </p:spTree>
    <p:extLst>
      <p:ext uri="{BB962C8B-B14F-4D97-AF65-F5344CB8AC3E}">
        <p14:creationId xmlns:p14="http://schemas.microsoft.com/office/powerpoint/2010/main" val="1262018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i="0" dirty="0" smtClean="0"/>
              <a:t>+ Parishes </a:t>
            </a:r>
            <a:r>
              <a:rPr lang="en-GB" sz="800" i="0" dirty="0"/>
              <a:t>/ Town Councils</a:t>
            </a:r>
          </a:p>
          <a:p>
            <a:pPr algn="l"/>
            <a:endParaRPr lang="en-GB" dirty="0" smtClean="0"/>
          </a:p>
          <a:p>
            <a:pPr algn="l"/>
            <a:r>
              <a:rPr lang="en-GB" dirty="0" smtClean="0"/>
              <a:t>Regional</a:t>
            </a:r>
            <a:r>
              <a:rPr lang="en-GB" baseline="0" dirty="0" smtClean="0"/>
              <a:t> governance abolished </a:t>
            </a:r>
          </a:p>
          <a:p>
            <a:pPr algn="l"/>
            <a:endParaRPr lang="en-GB" baseline="0" dirty="0" smtClean="0"/>
          </a:p>
          <a:p>
            <a:r>
              <a:rPr lang="en-GB" b="1" i="1" dirty="0" smtClean="0"/>
              <a:t>WARWICKSHIRE</a:t>
            </a:r>
          </a:p>
          <a:p>
            <a:pPr algn="l"/>
            <a:r>
              <a:rPr lang="en-GB" i="1" dirty="0" smtClean="0"/>
              <a:t>5 districts – wrapped around Coventry </a:t>
            </a:r>
          </a:p>
          <a:p>
            <a:pPr algn="l"/>
            <a:r>
              <a:rPr lang="en-GB" i="1" dirty="0" smtClean="0"/>
              <a:t>80km N-S and 50km W-E</a:t>
            </a:r>
          </a:p>
          <a:p>
            <a:pPr algn="l"/>
            <a:r>
              <a:rPr lang="en-GB" i="1" dirty="0" smtClean="0"/>
              <a:t>c 550,000 population</a:t>
            </a:r>
            <a:endParaRPr lang="en-GB" i="1" dirty="0"/>
          </a:p>
        </p:txBody>
      </p:sp>
      <p:sp>
        <p:nvSpPr>
          <p:cNvPr id="4" name="Slide Number Placeholder 3"/>
          <p:cNvSpPr>
            <a:spLocks noGrp="1"/>
          </p:cNvSpPr>
          <p:nvPr>
            <p:ph type="sldNum" sz="quarter" idx="10"/>
          </p:nvPr>
        </p:nvSpPr>
        <p:spPr/>
        <p:txBody>
          <a:bodyPr/>
          <a:lstStyle/>
          <a:p>
            <a:fld id="{068E7550-3B06-4706-88F4-1F12C55B6E0E}" type="slidenum">
              <a:rPr lang="en-GB" smtClean="0"/>
              <a:t>8</a:t>
            </a:fld>
            <a:endParaRPr lang="en-GB"/>
          </a:p>
        </p:txBody>
      </p:sp>
    </p:spTree>
    <p:extLst>
      <p:ext uri="{BB962C8B-B14F-4D97-AF65-F5344CB8AC3E}">
        <p14:creationId xmlns:p14="http://schemas.microsoft.com/office/powerpoint/2010/main" val="119013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script for words </a:t>
            </a:r>
            <a:endParaRPr lang="en-GB" dirty="0"/>
          </a:p>
        </p:txBody>
      </p:sp>
      <p:sp>
        <p:nvSpPr>
          <p:cNvPr id="4" name="Slide Number Placeholder 3"/>
          <p:cNvSpPr>
            <a:spLocks noGrp="1"/>
          </p:cNvSpPr>
          <p:nvPr>
            <p:ph type="sldNum" sz="quarter" idx="10"/>
          </p:nvPr>
        </p:nvSpPr>
        <p:spPr/>
        <p:txBody>
          <a:bodyPr/>
          <a:lstStyle/>
          <a:p>
            <a:fld id="{068E7550-3B06-4706-88F4-1F12C55B6E0E}" type="slidenum">
              <a:rPr lang="en-GB" smtClean="0"/>
              <a:t>9</a:t>
            </a:fld>
            <a:endParaRPr lang="en-GB"/>
          </a:p>
        </p:txBody>
      </p:sp>
    </p:spTree>
    <p:extLst>
      <p:ext uri="{BB962C8B-B14F-4D97-AF65-F5344CB8AC3E}">
        <p14:creationId xmlns:p14="http://schemas.microsoft.com/office/powerpoint/2010/main" val="2531158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7A32290-24BB-485E-A011-1AB3D892D167}" type="datetimeFigureOut">
              <a:rPr lang="en-GB" smtClean="0"/>
              <a:pPr/>
              <a:t>15/04/2015</a:t>
            </a:fld>
            <a:endParaRPr lang="en-GB"/>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GB"/>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B5532D2-BC19-445F-BBA3-8CCC9EEBDF7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A32290-24BB-485E-A011-1AB3D892D167}"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5532D2-BC19-445F-BBA3-8CCC9EEBDF7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A32290-24BB-485E-A011-1AB3D892D167}"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5532D2-BC19-445F-BBA3-8CCC9EEBDF7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7A32290-24BB-485E-A011-1AB3D892D167}" type="datetimeFigureOut">
              <a:rPr lang="en-GB" smtClean="0"/>
              <a:t>15/04/2015</a:t>
            </a:fld>
            <a:endParaRPr lang="en-GB"/>
          </a:p>
        </p:txBody>
      </p:sp>
      <p:sp>
        <p:nvSpPr>
          <p:cNvPr id="5" name="Footer Placeholder 4"/>
          <p:cNvSpPr>
            <a:spLocks noGrp="1"/>
          </p:cNvSpPr>
          <p:nvPr>
            <p:ph type="ftr" sz="quarter" idx="11"/>
          </p:nvPr>
        </p:nvSpPr>
        <p:spPr>
          <a:xfrm>
            <a:off x="457200" y="6480969"/>
            <a:ext cx="4260056" cy="300831"/>
          </a:xfrm>
        </p:spPr>
        <p:txBody>
          <a:bodyPr/>
          <a:lstStyle/>
          <a:p>
            <a:endParaRPr lang="en-GB"/>
          </a:p>
        </p:txBody>
      </p:sp>
      <p:sp>
        <p:nvSpPr>
          <p:cNvPr id="6" name="Slide Number Placeholder 5"/>
          <p:cNvSpPr>
            <a:spLocks noGrp="1"/>
          </p:cNvSpPr>
          <p:nvPr>
            <p:ph type="sldNum" sz="quarter" idx="12"/>
          </p:nvPr>
        </p:nvSpPr>
        <p:spPr/>
        <p:txBody>
          <a:bodyPr/>
          <a:lstStyle/>
          <a:p>
            <a:fld id="{6B5532D2-BC19-445F-BBA3-8CCC9EEBDF7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7A32290-24BB-485E-A011-1AB3D892D167}" type="datetimeFigureOut">
              <a:rPr lang="en-GB" smtClean="0"/>
              <a:pPr/>
              <a:t>15/04/2015</a:t>
            </a:fld>
            <a:endParaRPr lang="en-GB"/>
          </a:p>
        </p:txBody>
      </p:sp>
      <p:sp>
        <p:nvSpPr>
          <p:cNvPr id="5" name="Footer Placeholder 4"/>
          <p:cNvSpPr>
            <a:spLocks noGrp="1"/>
          </p:cNvSpPr>
          <p:nvPr>
            <p:ph type="ftr" sz="quarter" idx="11"/>
          </p:nvPr>
        </p:nvSpPr>
        <p:spPr>
          <a:xfrm>
            <a:off x="2619376" y="6480969"/>
            <a:ext cx="4260056" cy="300831"/>
          </a:xfrm>
        </p:spPr>
        <p:txBody>
          <a:bodyPr/>
          <a:lstStyle/>
          <a:p>
            <a:endParaRPr lang="en-GB"/>
          </a:p>
        </p:txBody>
      </p:sp>
      <p:sp>
        <p:nvSpPr>
          <p:cNvPr id="6" name="Slide Number Placeholder 5"/>
          <p:cNvSpPr>
            <a:spLocks noGrp="1"/>
          </p:cNvSpPr>
          <p:nvPr>
            <p:ph type="sldNum" sz="quarter" idx="12"/>
          </p:nvPr>
        </p:nvSpPr>
        <p:spPr>
          <a:xfrm>
            <a:off x="8451056" y="809624"/>
            <a:ext cx="502920" cy="300831"/>
          </a:xfrm>
        </p:spPr>
        <p:txBody>
          <a:bodyPr/>
          <a:lstStyle/>
          <a:p>
            <a:fld id="{6B5532D2-BC19-445F-BBA3-8CCC9EEBDF74}" type="slidenum">
              <a:rPr lang="en-GB" smtClean="0"/>
              <a:pPr/>
              <a:t>‹#›</a:t>
            </a:fld>
            <a:endParaRPr lang="en-GB"/>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7A32290-24BB-485E-A011-1AB3D892D167}" type="datetimeFigureOut">
              <a:rPr lang="en-GB" smtClean="0"/>
              <a:t>15/04/2015</a:t>
            </a:fld>
            <a:endParaRPr lang="en-GB"/>
          </a:p>
        </p:txBody>
      </p:sp>
      <p:sp>
        <p:nvSpPr>
          <p:cNvPr id="6" name="Footer Placeholder 5"/>
          <p:cNvSpPr>
            <a:spLocks noGrp="1"/>
          </p:cNvSpPr>
          <p:nvPr>
            <p:ph type="ftr" sz="quarter" idx="11"/>
          </p:nvPr>
        </p:nvSpPr>
        <p:spPr>
          <a:xfrm>
            <a:off x="457200" y="6480969"/>
            <a:ext cx="4260056" cy="301752"/>
          </a:xfrm>
        </p:spPr>
        <p:txBody>
          <a:bodyPr/>
          <a:lstStyle/>
          <a:p>
            <a:endParaRPr lang="en-GB"/>
          </a:p>
        </p:txBody>
      </p:sp>
      <p:sp>
        <p:nvSpPr>
          <p:cNvPr id="7" name="Slide Number Placeholder 6"/>
          <p:cNvSpPr>
            <a:spLocks noGrp="1"/>
          </p:cNvSpPr>
          <p:nvPr>
            <p:ph type="sldNum" sz="quarter" idx="12"/>
          </p:nvPr>
        </p:nvSpPr>
        <p:spPr>
          <a:xfrm>
            <a:off x="7589520" y="6480969"/>
            <a:ext cx="502920" cy="301752"/>
          </a:xfrm>
        </p:spPr>
        <p:txBody>
          <a:bodyPr/>
          <a:lstStyle/>
          <a:p>
            <a:fld id="{6B5532D2-BC19-445F-BBA3-8CCC9EEBDF74}"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7A32290-24BB-485E-A011-1AB3D892D167}" type="datetimeFigureOut">
              <a:rPr lang="en-GB" smtClean="0"/>
              <a:t>15/04/2015</a:t>
            </a:fld>
            <a:endParaRPr lang="en-GB"/>
          </a:p>
        </p:txBody>
      </p:sp>
      <p:sp>
        <p:nvSpPr>
          <p:cNvPr id="8" name="Footer Placeholder 7"/>
          <p:cNvSpPr>
            <a:spLocks noGrp="1"/>
          </p:cNvSpPr>
          <p:nvPr>
            <p:ph type="ftr" sz="quarter" idx="11"/>
          </p:nvPr>
        </p:nvSpPr>
        <p:spPr>
          <a:xfrm>
            <a:off x="457200" y="6480969"/>
            <a:ext cx="4261104" cy="301752"/>
          </a:xfrm>
        </p:spPr>
        <p:txBody>
          <a:bodyPr/>
          <a:lstStyle/>
          <a:p>
            <a:endParaRPr lang="en-GB"/>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B5532D2-BC19-445F-BBA3-8CCC9EEBDF74}"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A32290-24BB-485E-A011-1AB3D892D167}" type="datetimeFigureOut">
              <a:rPr lang="en-GB" smtClean="0"/>
              <a:t>15/04/2015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B5532D2-BC19-445F-BBA3-8CCC9EEBDF7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7A32290-24BB-485E-A011-1AB3D892D167}" type="datetimeFigureOut">
              <a:rPr lang="en-GB" smtClean="0"/>
              <a:t>15/04/2015</a:t>
            </a:fld>
            <a:endParaRPr lang="en-GB"/>
          </a:p>
        </p:txBody>
      </p:sp>
      <p:sp>
        <p:nvSpPr>
          <p:cNvPr id="3" name="Footer Placeholder 2"/>
          <p:cNvSpPr>
            <a:spLocks noGrp="1"/>
          </p:cNvSpPr>
          <p:nvPr>
            <p:ph type="ftr" sz="quarter" idx="11"/>
          </p:nvPr>
        </p:nvSpPr>
        <p:spPr>
          <a:xfrm>
            <a:off x="457200" y="6481890"/>
            <a:ext cx="4260056" cy="300831"/>
          </a:xfrm>
        </p:spPr>
        <p:txBody>
          <a:bodyPr/>
          <a:lstStyle/>
          <a:p>
            <a:endParaRPr lang="en-GB"/>
          </a:p>
        </p:txBody>
      </p:sp>
      <p:sp>
        <p:nvSpPr>
          <p:cNvPr id="4" name="Slide Number Placeholder 3"/>
          <p:cNvSpPr>
            <a:spLocks noGrp="1"/>
          </p:cNvSpPr>
          <p:nvPr>
            <p:ph type="sldNum" sz="quarter" idx="12"/>
          </p:nvPr>
        </p:nvSpPr>
        <p:spPr>
          <a:xfrm>
            <a:off x="7589520" y="6480969"/>
            <a:ext cx="502920" cy="301752"/>
          </a:xfrm>
        </p:spPr>
        <p:txBody>
          <a:bodyPr/>
          <a:lstStyle/>
          <a:p>
            <a:fld id="{6B5532D2-BC19-445F-BBA3-8CCC9EEBDF7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7A32290-24BB-485E-A011-1AB3D892D167}" type="datetimeFigureOut">
              <a:rPr lang="en-GB" smtClean="0"/>
              <a:t>15/04/2015</a:t>
            </a:fld>
            <a:endParaRPr lang="en-GB"/>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B5532D2-BC19-445F-BBA3-8CCC9EEBDF74}"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7A32290-24BB-485E-A011-1AB3D892D167}" type="datetimeFigureOut">
              <a:rPr lang="en-GB" smtClean="0"/>
              <a:t>15/04/2015</a:t>
            </a:fld>
            <a:endParaRPr lang="en-GB"/>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B5532D2-BC19-445F-BBA3-8CCC9EEBDF74}"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7A32290-24BB-485E-A011-1AB3D892D167}" type="datetimeFigureOut">
              <a:rPr lang="en-GB" smtClean="0"/>
              <a:pPr/>
              <a:t>15/04/2015</a:t>
            </a:fld>
            <a:endParaRPr lang="en-GB"/>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GB"/>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B5532D2-BC19-445F-BBA3-8CCC9EEBDF7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tif"/><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ti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tif"/><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1.png"/><Relationship Id="rId3" Type="http://schemas.openxmlformats.org/officeDocument/2006/relationships/image" Target="../media/image17.png"/><Relationship Id="rId21" Type="http://schemas.openxmlformats.org/officeDocument/2006/relationships/image" Target="../media/image34.jpe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16.jpeg"/><Relationship Id="rId2" Type="http://schemas.openxmlformats.org/officeDocument/2006/relationships/notesSlide" Target="../notesSlides/notesSlide18.xml"/><Relationship Id="rId16" Type="http://schemas.openxmlformats.org/officeDocument/2006/relationships/image" Target="../media/image30.png"/><Relationship Id="rId20"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19" Type="http://schemas.openxmlformats.org/officeDocument/2006/relationships/image" Target="../media/image32.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chart" Target="../charts/chart9.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chart" Target="../charts/char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3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andydavis@warwickshire.gov.uk" TargetMode="External"/><Relationship Id="rId2" Type="http://schemas.openxmlformats.org/officeDocument/2006/relationships/hyperlink" Target="mailto:jonathanhorsfield@warwickshire.gov.uk"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ti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tif"/></Relationships>
</file>

<file path=ppt/slides/_rels/slide7.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404664"/>
            <a:ext cx="8496944" cy="792088"/>
          </a:xfrm>
        </p:spPr>
        <p:txBody>
          <a:bodyPr>
            <a:noAutofit/>
          </a:bodyPr>
          <a:lstStyle/>
          <a:p>
            <a:pPr algn="l"/>
            <a:r>
              <a:rPr lang="en-GB" sz="2400" dirty="0">
                <a:solidFill>
                  <a:schemeClr val="accent1">
                    <a:lumMod val="60000"/>
                    <a:lumOff val="40000"/>
                  </a:schemeClr>
                </a:solidFill>
                <a:effectLst>
                  <a:outerShdw blurRad="38100" dist="38100" dir="2700000" algn="tl">
                    <a:srgbClr val="000000">
                      <a:alpha val="43137"/>
                    </a:srgbClr>
                  </a:outerShdw>
                </a:effectLst>
              </a:rPr>
              <a:t>Evidence-based decision support for food </a:t>
            </a:r>
            <a:r>
              <a:rPr lang="en-GB" sz="2400" dirty="0" smtClean="0">
                <a:solidFill>
                  <a:schemeClr val="accent1">
                    <a:lumMod val="60000"/>
                    <a:lumOff val="40000"/>
                  </a:schemeClr>
                </a:solidFill>
                <a:effectLst>
                  <a:outerShdw blurRad="38100" dist="38100" dir="2700000" algn="tl">
                    <a:srgbClr val="000000">
                      <a:alpha val="43137"/>
                    </a:srgbClr>
                  </a:outerShdw>
                </a:effectLst>
              </a:rPr>
              <a:t>security</a:t>
            </a:r>
            <a:endParaRPr lang="en-GB" sz="2400" b="1" dirty="0">
              <a:solidFill>
                <a:schemeClr val="accent1">
                  <a:lumMod val="60000"/>
                  <a:lumOff val="4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611560" y="2060848"/>
            <a:ext cx="7920880" cy="3312368"/>
          </a:xfrm>
        </p:spPr>
        <p:txBody>
          <a:bodyPr>
            <a:normAutofit fontScale="85000" lnSpcReduction="10000"/>
          </a:bodyPr>
          <a:lstStyle/>
          <a:p>
            <a:pPr algn="ctr"/>
            <a:r>
              <a:rPr lang="en-GB" sz="5200" b="1" dirty="0" smtClean="0">
                <a:solidFill>
                  <a:schemeClr val="tx1"/>
                </a:solidFill>
                <a:effectLst>
                  <a:outerShdw blurRad="38100" dist="38100" dir="2700000" algn="tl">
                    <a:srgbClr val="000000">
                      <a:alpha val="43137"/>
                    </a:srgbClr>
                  </a:outerShdw>
                </a:effectLst>
              </a:rPr>
              <a:t>‘Feeding Britain’ </a:t>
            </a:r>
            <a:r>
              <a:rPr lang="en-GB" sz="5200" b="1" dirty="0">
                <a:solidFill>
                  <a:schemeClr val="tx1"/>
                </a:solidFill>
                <a:effectLst>
                  <a:outerShdw blurRad="38100" dist="38100" dir="2700000" algn="tl">
                    <a:srgbClr val="000000">
                      <a:alpha val="43137"/>
                    </a:srgbClr>
                  </a:outerShdw>
                </a:effectLst>
              </a:rPr>
              <a:t>– a Shock for Middle England</a:t>
            </a:r>
            <a:r>
              <a:rPr lang="en-GB" sz="5200" b="1" dirty="0" smtClean="0">
                <a:solidFill>
                  <a:schemeClr val="tx1"/>
                </a:solidFill>
                <a:effectLst>
                  <a:outerShdw blurRad="38100" dist="38100" dir="2700000" algn="tl">
                    <a:srgbClr val="000000">
                      <a:alpha val="43137"/>
                    </a:srgbClr>
                  </a:outerShdw>
                </a:effectLst>
              </a:rPr>
              <a:t>?</a:t>
            </a:r>
            <a:r>
              <a:rPr lang="en-GB" sz="5400" dirty="0">
                <a:solidFill>
                  <a:schemeClr val="tx1"/>
                </a:solidFill>
                <a:effectLst>
                  <a:outerShdw blurRad="38100" dist="38100" dir="2700000" algn="tl">
                    <a:srgbClr val="000000">
                      <a:alpha val="43137"/>
                    </a:srgbClr>
                  </a:outerShdw>
                </a:effectLst>
              </a:rPr>
              <a:t> </a:t>
            </a:r>
            <a:endParaRPr lang="en-GB" sz="2600" dirty="0" smtClean="0">
              <a:solidFill>
                <a:schemeClr val="tx1"/>
              </a:solidFill>
              <a:effectLst>
                <a:outerShdw blurRad="38100" dist="38100" dir="2700000" algn="tl">
                  <a:srgbClr val="000000">
                    <a:alpha val="43137"/>
                  </a:srgbClr>
                </a:outerShdw>
              </a:effectLst>
            </a:endParaRPr>
          </a:p>
          <a:p>
            <a:pPr algn="ctr"/>
            <a:r>
              <a:rPr lang="en-GB" sz="3900" dirty="0" smtClean="0">
                <a:solidFill>
                  <a:schemeClr val="tx1"/>
                </a:solidFill>
                <a:effectLst>
                  <a:outerShdw blurRad="38100" dist="38100" dir="2700000" algn="tl">
                    <a:srgbClr val="000000">
                      <a:alpha val="43137"/>
                    </a:srgbClr>
                  </a:outerShdw>
                </a:effectLst>
              </a:rPr>
              <a:t>AN END USER PERSPECTIVE</a:t>
            </a:r>
            <a:endParaRPr lang="en-GB" sz="3900" dirty="0">
              <a:solidFill>
                <a:schemeClr val="tx1"/>
              </a:solidFill>
              <a:effectLst>
                <a:outerShdw blurRad="38100" dist="38100" dir="2700000" algn="tl">
                  <a:srgbClr val="000000">
                    <a:alpha val="43137"/>
                  </a:srgbClr>
                </a:outerShdw>
              </a:effectLst>
            </a:endParaRPr>
          </a:p>
          <a:p>
            <a:endParaRPr lang="en-GB" dirty="0" smtClean="0">
              <a:solidFill>
                <a:schemeClr val="tx1"/>
              </a:solidFill>
              <a:effectLst>
                <a:outerShdw blurRad="38100" dist="38100" dir="2700000" algn="tl">
                  <a:srgbClr val="000000">
                    <a:alpha val="43137"/>
                  </a:srgbClr>
                </a:outerShdw>
              </a:effectLst>
            </a:endParaRPr>
          </a:p>
          <a:p>
            <a:endParaRPr lang="en-GB" dirty="0" smtClean="0">
              <a:solidFill>
                <a:schemeClr val="tx1"/>
              </a:solidFill>
              <a:effectLst>
                <a:outerShdw blurRad="38100" dist="38100" dir="2700000" algn="tl">
                  <a:srgbClr val="000000">
                    <a:alpha val="43137"/>
                  </a:srgbClr>
                </a:outerShdw>
              </a:effectLst>
            </a:endParaRPr>
          </a:p>
          <a:p>
            <a:pPr algn="ctr"/>
            <a:r>
              <a:rPr lang="en-GB" dirty="0" smtClean="0">
                <a:solidFill>
                  <a:schemeClr val="tx1"/>
                </a:solidFill>
                <a:effectLst>
                  <a:outerShdw blurRad="38100" dist="38100" dir="2700000" algn="tl">
                    <a:srgbClr val="000000">
                      <a:alpha val="43137"/>
                    </a:srgbClr>
                  </a:outerShdw>
                </a:effectLst>
              </a:rPr>
              <a:t>17 April 2015 </a:t>
            </a:r>
            <a:endParaRPr lang="en-GB" dirty="0">
              <a:solidFill>
                <a:schemeClr val="tx1"/>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5733256"/>
            <a:ext cx="1485900" cy="8001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3824" y="5661655"/>
            <a:ext cx="2060424" cy="935697"/>
          </a:xfrm>
          <a:prstGeom prst="rect">
            <a:avLst/>
          </a:prstGeom>
        </p:spPr>
      </p:pic>
    </p:spTree>
    <p:extLst>
      <p:ext uri="{BB962C8B-B14F-4D97-AF65-F5344CB8AC3E}">
        <p14:creationId xmlns:p14="http://schemas.microsoft.com/office/powerpoint/2010/main" val="52291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06090"/>
          </a:xfrm>
        </p:spPr>
        <p:txBody>
          <a:bodyPr>
            <a:normAutofit/>
          </a:bodyPr>
          <a:lstStyle/>
          <a:p>
            <a:pPr algn="l"/>
            <a:r>
              <a:rPr lang="en-GB" sz="3200" dirty="0" smtClean="0"/>
              <a:t>One Organisation Plan  </a:t>
            </a:r>
            <a:r>
              <a:rPr lang="en-GB" sz="3200" dirty="0" smtClean="0">
                <a:solidFill>
                  <a:schemeClr val="bg2">
                    <a:lumMod val="75000"/>
                  </a:schemeClr>
                </a:solidFill>
              </a:rPr>
              <a:t>2014-18</a:t>
            </a:r>
            <a:endParaRPr lang="en-GB" sz="3200" dirty="0">
              <a:solidFill>
                <a:schemeClr val="bg2">
                  <a:lumMod val="75000"/>
                </a:schemeClr>
              </a:solidFill>
            </a:endParaRPr>
          </a:p>
        </p:txBody>
      </p:sp>
      <p:sp>
        <p:nvSpPr>
          <p:cNvPr id="3" name="Content Placeholder 2"/>
          <p:cNvSpPr>
            <a:spLocks noGrp="1"/>
          </p:cNvSpPr>
          <p:nvPr>
            <p:ph idx="1"/>
          </p:nvPr>
        </p:nvSpPr>
        <p:spPr>
          <a:xfrm>
            <a:off x="212453" y="1174535"/>
            <a:ext cx="2304256" cy="4741143"/>
          </a:xfrm>
        </p:spPr>
        <p:txBody>
          <a:bodyPr>
            <a:normAutofit lnSpcReduction="10000"/>
          </a:bodyPr>
          <a:lstStyle/>
          <a:p>
            <a:pPr marL="0" indent="0">
              <a:buNone/>
            </a:pPr>
            <a:r>
              <a:rPr lang="en-GB" dirty="0" smtClean="0"/>
              <a:t>A changing landscape</a:t>
            </a:r>
          </a:p>
          <a:p>
            <a:pPr marL="0" indent="0">
              <a:buNone/>
            </a:pPr>
            <a:endParaRPr lang="en-GB" sz="2000" dirty="0"/>
          </a:p>
          <a:p>
            <a:pPr marL="342900" indent="-342900"/>
            <a:r>
              <a:rPr lang="en-GB" sz="2000" dirty="0" smtClean="0"/>
              <a:t>More kids </a:t>
            </a:r>
          </a:p>
          <a:p>
            <a:pPr marL="342900" indent="-342900"/>
            <a:r>
              <a:rPr lang="en-GB" sz="2000" dirty="0" smtClean="0"/>
              <a:t>More 65+’s </a:t>
            </a:r>
          </a:p>
          <a:p>
            <a:pPr marL="342900" indent="-342900"/>
            <a:r>
              <a:rPr lang="en-GB" sz="2000" dirty="0" smtClean="0"/>
              <a:t>Living differently</a:t>
            </a:r>
          </a:p>
          <a:p>
            <a:pPr marL="342900" indent="-342900"/>
            <a:r>
              <a:rPr lang="en-GB" sz="2000" dirty="0"/>
              <a:t>S</a:t>
            </a:r>
            <a:r>
              <a:rPr lang="en-GB" sz="2000" dirty="0" smtClean="0"/>
              <a:t>ocial care/ health changes</a:t>
            </a:r>
          </a:p>
          <a:p>
            <a:pPr marL="342900" indent="-342900"/>
            <a:r>
              <a:rPr lang="en-GB" sz="2000" dirty="0" smtClean="0"/>
              <a:t>Services delivered through ICT</a:t>
            </a:r>
          </a:p>
          <a:p>
            <a:pPr marL="0" indent="0">
              <a:buNone/>
            </a:pPr>
            <a:endParaRPr lang="en-GB" sz="2000" dirty="0"/>
          </a:p>
          <a:p>
            <a:pPr marL="0" indent="0">
              <a:buNone/>
            </a:pPr>
            <a:endParaRPr lang="en-GB" sz="2000" dirty="0"/>
          </a:p>
          <a:p>
            <a:pPr marL="0" indent="0">
              <a:buNone/>
            </a:pPr>
            <a:endParaRPr lang="en-GB"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6709" y="1340767"/>
            <a:ext cx="6350198" cy="4965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5936774"/>
            <a:ext cx="1800200" cy="739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Down Arrow 6"/>
          <p:cNvSpPr/>
          <p:nvPr/>
        </p:nvSpPr>
        <p:spPr>
          <a:xfrm rot="14357366">
            <a:off x="2968990" y="5881754"/>
            <a:ext cx="306666" cy="67751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rot="14357366">
            <a:off x="3833086" y="4369586"/>
            <a:ext cx="306666" cy="67751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rot="19747128">
            <a:off x="6409837" y="4196331"/>
            <a:ext cx="437007" cy="67751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Down Arrow 9"/>
          <p:cNvSpPr/>
          <p:nvPr/>
        </p:nvSpPr>
        <p:spPr>
          <a:xfrm rot="19862940">
            <a:off x="6403689" y="1844986"/>
            <a:ext cx="473093" cy="67751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rot="19862940">
            <a:off x="4180512" y="1959236"/>
            <a:ext cx="473093" cy="67751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0312" y="260648"/>
            <a:ext cx="1485900" cy="800100"/>
          </a:xfrm>
          <a:prstGeom prst="rect">
            <a:avLst/>
          </a:prstGeom>
        </p:spPr>
      </p:pic>
    </p:spTree>
    <p:extLst>
      <p:ext uri="{BB962C8B-B14F-4D97-AF65-F5344CB8AC3E}">
        <p14:creationId xmlns:p14="http://schemas.microsoft.com/office/powerpoint/2010/main" val="338341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7271" y="2746860"/>
            <a:ext cx="2705362" cy="3854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0"/>
            <a:ext cx="8229600" cy="706090"/>
          </a:xfrm>
        </p:spPr>
        <p:txBody>
          <a:bodyPr>
            <a:normAutofit/>
          </a:bodyPr>
          <a:lstStyle/>
          <a:p>
            <a:pPr algn="l"/>
            <a:r>
              <a:rPr lang="en-GB" sz="3200" dirty="0" smtClean="0"/>
              <a:t>Adult </a:t>
            </a:r>
            <a:r>
              <a:rPr lang="en-GB" sz="3200" dirty="0"/>
              <a:t>social </a:t>
            </a:r>
            <a:r>
              <a:rPr lang="en-GB" sz="3200" dirty="0" smtClean="0"/>
              <a:t>care / children's </a:t>
            </a:r>
            <a:r>
              <a:rPr lang="en-GB" sz="3200" dirty="0"/>
              <a:t>care </a:t>
            </a:r>
            <a:r>
              <a:rPr lang="en-GB" sz="3200" dirty="0" smtClean="0"/>
              <a:t>…</a:t>
            </a:r>
            <a:endParaRPr lang="en-GB" sz="3200"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395" y="1124744"/>
            <a:ext cx="6191829" cy="2930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1905" y="1487438"/>
            <a:ext cx="20605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3528" y="4149080"/>
            <a:ext cx="1800200" cy="276999"/>
          </a:xfrm>
          <a:prstGeom prst="rect">
            <a:avLst/>
          </a:prstGeom>
          <a:noFill/>
        </p:spPr>
        <p:txBody>
          <a:bodyPr wrap="square" rtlCol="0">
            <a:spAutoFit/>
          </a:bodyPr>
          <a:lstStyle/>
          <a:p>
            <a:r>
              <a:rPr lang="en-GB" sz="1200" dirty="0" smtClean="0"/>
              <a:t>County </a:t>
            </a:r>
            <a:r>
              <a:rPr lang="en-GB" sz="1200" dirty="0"/>
              <a:t>C</a:t>
            </a:r>
            <a:r>
              <a:rPr lang="en-GB" sz="1200" dirty="0" smtClean="0"/>
              <a:t>ouncils Network</a:t>
            </a:r>
            <a:endParaRPr lang="en-GB" sz="1200" dirty="0"/>
          </a:p>
        </p:txBody>
      </p:sp>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5764" y="4765876"/>
            <a:ext cx="3070732" cy="100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88053" y="4344865"/>
            <a:ext cx="4608512" cy="2308324"/>
          </a:xfrm>
          <a:prstGeom prst="rect">
            <a:avLst/>
          </a:prstGeom>
          <a:noFill/>
        </p:spPr>
        <p:txBody>
          <a:bodyPr wrap="square" rtlCol="0">
            <a:spAutoFit/>
          </a:bodyPr>
          <a:lstStyle/>
          <a:p>
            <a:pPr algn="ctr"/>
            <a:r>
              <a:rPr lang="en-GB" sz="3600" b="1" dirty="0" smtClean="0"/>
              <a:t>FINANCIAL PRESSURES</a:t>
            </a:r>
          </a:p>
          <a:p>
            <a:pPr algn="ctr"/>
            <a:r>
              <a:rPr lang="en-GB" sz="3600" b="1" dirty="0" smtClean="0"/>
              <a:t>CHANGING REGIMES</a:t>
            </a:r>
            <a:endParaRPr lang="en-GB" sz="3600" b="1" dirty="0"/>
          </a:p>
        </p:txBody>
      </p: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5805264"/>
            <a:ext cx="1485900" cy="800100"/>
          </a:xfrm>
          <a:prstGeom prst="rect">
            <a:avLst/>
          </a:prstGeom>
        </p:spPr>
      </p:pic>
    </p:spTree>
    <p:extLst>
      <p:ext uri="{BB962C8B-B14F-4D97-AF65-F5344CB8AC3E}">
        <p14:creationId xmlns:p14="http://schemas.microsoft.com/office/powerpoint/2010/main" val="1344529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352928" cy="634082"/>
          </a:xfrm>
        </p:spPr>
        <p:txBody>
          <a:bodyPr>
            <a:normAutofit/>
          </a:bodyPr>
          <a:lstStyle/>
          <a:p>
            <a:pPr algn="l"/>
            <a:r>
              <a:rPr lang="en-GB" sz="3200" dirty="0" smtClean="0"/>
              <a:t>Food within corporate thinking ...</a:t>
            </a:r>
            <a:endParaRPr lang="en-GB" sz="3200" dirty="0"/>
          </a:p>
        </p:txBody>
      </p:sp>
      <p:sp>
        <p:nvSpPr>
          <p:cNvPr id="3" name="Content Placeholder 2"/>
          <p:cNvSpPr>
            <a:spLocks noGrp="1"/>
          </p:cNvSpPr>
          <p:nvPr>
            <p:ph idx="1"/>
          </p:nvPr>
        </p:nvSpPr>
        <p:spPr>
          <a:xfrm>
            <a:off x="247500" y="1338089"/>
            <a:ext cx="5980683" cy="4251151"/>
          </a:xfrm>
        </p:spPr>
        <p:txBody>
          <a:bodyPr>
            <a:normAutofit fontScale="40000" lnSpcReduction="20000"/>
          </a:bodyPr>
          <a:lstStyle/>
          <a:p>
            <a:pPr marL="0" indent="0">
              <a:buNone/>
            </a:pPr>
            <a:r>
              <a:rPr lang="en-GB" sz="5500" b="1" dirty="0" smtClean="0">
                <a:latin typeface="Calibri" panose="020F0502020204030204" pitchFamily="34" charset="0"/>
                <a:cs typeface="Calibri" panose="020F0502020204030204" pitchFamily="34" charset="0"/>
              </a:rPr>
              <a:t>Public Health joined WCC – 2014</a:t>
            </a:r>
          </a:p>
          <a:p>
            <a:r>
              <a:rPr lang="en-GB" sz="5500" dirty="0">
                <a:latin typeface="Calibri" panose="020F0502020204030204" pitchFamily="34" charset="0"/>
                <a:cs typeface="Calibri" panose="020F0502020204030204" pitchFamily="34" charset="0"/>
              </a:rPr>
              <a:t>e</a:t>
            </a:r>
            <a:r>
              <a:rPr lang="en-GB" sz="5500" dirty="0" smtClean="0">
                <a:latin typeface="Calibri" panose="020F0502020204030204" pitchFamily="34" charset="0"/>
                <a:cs typeface="Calibri" panose="020F0502020204030204" pitchFamily="34" charset="0"/>
              </a:rPr>
              <a:t>arly days </a:t>
            </a:r>
            <a:r>
              <a:rPr lang="en-GB" sz="5500" i="1" dirty="0" smtClean="0">
                <a:latin typeface="Calibri" panose="020F0502020204030204" pitchFamily="34" charset="0"/>
                <a:cs typeface="Calibri" panose="020F0502020204030204" pitchFamily="34" charset="0"/>
              </a:rPr>
              <a:t>! </a:t>
            </a:r>
          </a:p>
          <a:p>
            <a:r>
              <a:rPr lang="en-GB" sz="5500" dirty="0" smtClean="0">
                <a:latin typeface="Calibri" panose="020F0502020204030204" pitchFamily="34" charset="0"/>
                <a:cs typeface="Calibri" panose="020F0502020204030204" pitchFamily="34" charset="0"/>
              </a:rPr>
              <a:t>good range of links on food on the portal  </a:t>
            </a:r>
          </a:p>
          <a:p>
            <a:pPr>
              <a:buFontTx/>
              <a:buChar char="-"/>
            </a:pPr>
            <a:endParaRPr lang="en-GB" sz="5500" dirty="0" smtClean="0">
              <a:latin typeface="Calibri" panose="020F0502020204030204" pitchFamily="34" charset="0"/>
              <a:cs typeface="Calibri" panose="020F0502020204030204" pitchFamily="34" charset="0"/>
            </a:endParaRPr>
          </a:p>
          <a:p>
            <a:pPr marL="0" indent="0">
              <a:buNone/>
            </a:pPr>
            <a:r>
              <a:rPr lang="en-GB" sz="5500" b="1" dirty="0" smtClean="0">
                <a:latin typeface="Calibri" panose="020F0502020204030204" pitchFamily="34" charset="0"/>
                <a:cs typeface="Calibri" panose="020F0502020204030204" pitchFamily="34" charset="0"/>
              </a:rPr>
              <a:t>Health and Wellbeing Strategy 2014-18</a:t>
            </a:r>
            <a:endParaRPr lang="en-GB" sz="5500" b="1" dirty="0">
              <a:latin typeface="Calibri" panose="020F0502020204030204" pitchFamily="34" charset="0"/>
              <a:cs typeface="Calibri" panose="020F0502020204030204" pitchFamily="34" charset="0"/>
            </a:endParaRPr>
          </a:p>
          <a:p>
            <a:r>
              <a:rPr lang="en-GB" sz="5500" dirty="0" smtClean="0">
                <a:latin typeface="Calibri" panose="020F0502020204030204" pitchFamily="34" charset="0"/>
                <a:cs typeface="Calibri" panose="020F0502020204030204" pitchFamily="34" charset="0"/>
              </a:rPr>
              <a:t>NO MENTIONS  of ‘food’ / hunger / nutrition </a:t>
            </a:r>
          </a:p>
          <a:p>
            <a:r>
              <a:rPr lang="en-GB" sz="5500" dirty="0" smtClean="0">
                <a:latin typeface="Calibri" panose="020F0502020204030204" pitchFamily="34" charset="0"/>
                <a:cs typeface="Calibri" panose="020F0502020204030204" pitchFamily="34" charset="0"/>
              </a:rPr>
              <a:t>1 passing reference to ‘obesity’ </a:t>
            </a:r>
          </a:p>
          <a:p>
            <a:pPr>
              <a:buFontTx/>
              <a:buChar char="-"/>
            </a:pPr>
            <a:endParaRPr lang="en-GB" sz="5500" dirty="0" smtClean="0">
              <a:latin typeface="Calibri" panose="020F0502020204030204" pitchFamily="34" charset="0"/>
              <a:cs typeface="Calibri" panose="020F0502020204030204" pitchFamily="34" charset="0"/>
            </a:endParaRPr>
          </a:p>
          <a:p>
            <a:pPr marL="0" indent="0">
              <a:buNone/>
            </a:pPr>
            <a:r>
              <a:rPr lang="en-GB" sz="5500" b="1" dirty="0" smtClean="0">
                <a:latin typeface="Calibri" panose="020F0502020204030204" pitchFamily="34" charset="0"/>
                <a:cs typeface="Calibri" panose="020F0502020204030204" pitchFamily="34" charset="0"/>
              </a:rPr>
              <a:t>Child Poverty Strategy 2011 </a:t>
            </a:r>
            <a:endParaRPr lang="en-GB" sz="5500" b="1" dirty="0">
              <a:latin typeface="Calibri" panose="020F0502020204030204" pitchFamily="34" charset="0"/>
              <a:cs typeface="Calibri" panose="020F0502020204030204" pitchFamily="34" charset="0"/>
            </a:endParaRPr>
          </a:p>
          <a:p>
            <a:r>
              <a:rPr lang="en-GB" sz="5500" dirty="0" smtClean="0">
                <a:latin typeface="Calibri" panose="020F0502020204030204" pitchFamily="34" charset="0"/>
                <a:cs typeface="Calibri" panose="020F0502020204030204" pitchFamily="34" charset="0"/>
              </a:rPr>
              <a:t>Action to increase take up of free school meals </a:t>
            </a:r>
          </a:p>
          <a:p>
            <a:r>
              <a:rPr lang="en-GB" sz="5500" dirty="0" smtClean="0">
                <a:latin typeface="Calibri" panose="020F0502020204030204" pitchFamily="34" charset="0"/>
                <a:cs typeface="Calibri" panose="020F0502020204030204" pitchFamily="34" charset="0"/>
              </a:rPr>
              <a:t>WCC’s ‘County Catering’ has been awarded </a:t>
            </a:r>
            <a:r>
              <a:rPr lang="en-GB" sz="5500" b="1" dirty="0" smtClean="0">
                <a:latin typeface="Calibri" panose="020F0502020204030204" pitchFamily="34" charset="0"/>
                <a:cs typeface="Calibri" panose="020F0502020204030204" pitchFamily="34" charset="0"/>
              </a:rPr>
              <a:t>&gt;</a:t>
            </a:r>
          </a:p>
          <a:p>
            <a:pPr lvl="1"/>
            <a:r>
              <a:rPr lang="en-GB" sz="5500" dirty="0">
                <a:latin typeface="Calibri" panose="020F0502020204030204" pitchFamily="34" charset="0"/>
                <a:cs typeface="Calibri" panose="020F0502020204030204" pitchFamily="34" charset="0"/>
              </a:rPr>
              <a:t>s</a:t>
            </a:r>
            <a:r>
              <a:rPr lang="en-GB" sz="5500" dirty="0" smtClean="0">
                <a:latin typeface="Calibri" panose="020F0502020204030204" pitchFamily="34" charset="0"/>
                <a:cs typeface="Calibri" panose="020F0502020204030204" pitchFamily="34" charset="0"/>
              </a:rPr>
              <a:t>erving over 110,000 meals / week</a:t>
            </a:r>
          </a:p>
          <a:p>
            <a:pPr marL="0" indent="0">
              <a:buNone/>
            </a:pPr>
            <a:endParaRPr lang="en-GB" sz="2000" dirty="0"/>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052736"/>
            <a:ext cx="2776711"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8184" y="2564904"/>
            <a:ext cx="2574880" cy="1842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9299" y="4581128"/>
            <a:ext cx="215265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5805264"/>
            <a:ext cx="1485900" cy="800100"/>
          </a:xfrm>
          <a:prstGeom prst="rect">
            <a:avLst/>
          </a:prstGeom>
        </p:spPr>
      </p:pic>
    </p:spTree>
    <p:extLst>
      <p:ext uri="{BB962C8B-B14F-4D97-AF65-F5344CB8AC3E}">
        <p14:creationId xmlns:p14="http://schemas.microsoft.com/office/powerpoint/2010/main" val="3501053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4" y="195361"/>
            <a:ext cx="8229600" cy="1073399"/>
          </a:xfrm>
        </p:spPr>
        <p:txBody>
          <a:bodyPr>
            <a:normAutofit/>
          </a:bodyPr>
          <a:lstStyle/>
          <a:p>
            <a:pPr algn="l"/>
            <a:r>
              <a:rPr lang="en-GB" sz="3200" dirty="0" smtClean="0"/>
              <a:t>Engaging National Gov’t / </a:t>
            </a:r>
            <a:br>
              <a:rPr lang="en-GB" sz="3200" dirty="0" smtClean="0"/>
            </a:br>
            <a:r>
              <a:rPr lang="en-GB" sz="3200" dirty="0" smtClean="0"/>
              <a:t>Agencies</a:t>
            </a:r>
            <a:endParaRPr lang="en-GB" sz="3200" dirty="0"/>
          </a:p>
        </p:txBody>
      </p:sp>
      <p:sp>
        <p:nvSpPr>
          <p:cNvPr id="3" name="Content Placeholder 2"/>
          <p:cNvSpPr>
            <a:spLocks noGrp="1"/>
          </p:cNvSpPr>
          <p:nvPr>
            <p:ph idx="1"/>
          </p:nvPr>
        </p:nvSpPr>
        <p:spPr/>
        <p:txBody>
          <a:bodyPr/>
          <a:lstStyle/>
          <a:p>
            <a:r>
              <a:rPr lang="en-GB" sz="2600" dirty="0" smtClean="0">
                <a:latin typeface="Calibri" panose="020F0502020204030204" pitchFamily="34" charset="0"/>
                <a:cs typeface="Calibri" panose="020F0502020204030204" pitchFamily="34" charset="0"/>
              </a:rPr>
              <a:t>Model needs to work at </a:t>
            </a:r>
            <a:r>
              <a:rPr lang="en-GB" sz="2600" b="1" dirty="0" smtClean="0">
                <a:latin typeface="Calibri" panose="020F0502020204030204" pitchFamily="34" charset="0"/>
                <a:cs typeface="Calibri" panose="020F0502020204030204" pitchFamily="34" charset="0"/>
              </a:rPr>
              <a:t>both national + local levels</a:t>
            </a:r>
          </a:p>
          <a:p>
            <a:endParaRPr lang="en-GB" sz="2600" dirty="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Will only be relevant locally - if national circumstances + policies / further are fed in first</a:t>
            </a:r>
          </a:p>
          <a:p>
            <a:endParaRPr lang="en-GB" dirty="0"/>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5733256"/>
            <a:ext cx="1485900" cy="800100"/>
          </a:xfrm>
          <a:prstGeom prst="rect">
            <a:avLst/>
          </a:prstGeom>
        </p:spPr>
      </p:pic>
    </p:spTree>
    <p:extLst>
      <p:ext uri="{BB962C8B-B14F-4D97-AF65-F5344CB8AC3E}">
        <p14:creationId xmlns:p14="http://schemas.microsoft.com/office/powerpoint/2010/main" val="3136905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06090"/>
          </a:xfrm>
        </p:spPr>
        <p:txBody>
          <a:bodyPr>
            <a:normAutofit/>
          </a:bodyPr>
          <a:lstStyle/>
          <a:p>
            <a:pPr algn="l"/>
            <a:r>
              <a:rPr lang="en-GB" sz="3200" dirty="0" smtClean="0"/>
              <a:t>Modelling – national level </a:t>
            </a:r>
            <a:endParaRPr lang="en-GB" sz="3200" dirty="0"/>
          </a:p>
        </p:txBody>
      </p:sp>
      <p:sp>
        <p:nvSpPr>
          <p:cNvPr id="3" name="Content Placeholder 2"/>
          <p:cNvSpPr>
            <a:spLocks noGrp="1"/>
          </p:cNvSpPr>
          <p:nvPr>
            <p:ph idx="1"/>
          </p:nvPr>
        </p:nvSpPr>
        <p:spPr>
          <a:xfrm>
            <a:off x="457200" y="1340768"/>
            <a:ext cx="7931224" cy="4641379"/>
          </a:xfrm>
        </p:spPr>
        <p:txBody>
          <a:bodyPr>
            <a:normAutofit/>
          </a:bodyPr>
          <a:lstStyle/>
          <a:p>
            <a:pPr marL="0" indent="0">
              <a:buNone/>
            </a:pPr>
            <a:r>
              <a:rPr lang="en-GB" sz="2600" b="1" dirty="0" smtClean="0">
                <a:latin typeface="Calibri" panose="020F0502020204030204" pitchFamily="34" charset="0"/>
                <a:cs typeface="Calibri" panose="020F0502020204030204" pitchFamily="34" charset="0"/>
              </a:rPr>
              <a:t>‘Outliers’ need to be tested </a:t>
            </a:r>
          </a:p>
          <a:p>
            <a:r>
              <a:rPr lang="en-GB" sz="2600" dirty="0" smtClean="0">
                <a:latin typeface="Calibri" panose="020F0502020204030204" pitchFamily="34" charset="0"/>
                <a:cs typeface="Calibri" panose="020F0502020204030204" pitchFamily="34" charset="0"/>
              </a:rPr>
              <a:t>Challenging ‘experts’ + conventional wisdoms </a:t>
            </a:r>
          </a:p>
          <a:p>
            <a:pPr>
              <a:spcBef>
                <a:spcPct val="50000"/>
              </a:spcBef>
            </a:pPr>
            <a:endParaRPr lang="en-GB" sz="2600" b="1" dirty="0" smtClean="0">
              <a:solidFill>
                <a:srgbClr val="0033CC"/>
              </a:solidFill>
              <a:latin typeface="Calibri" panose="020F0502020204030204" pitchFamily="34" charset="0"/>
              <a:cs typeface="Calibri" panose="020F0502020204030204" pitchFamily="34" charset="0"/>
            </a:endParaRPr>
          </a:p>
          <a:p>
            <a:pPr marL="0" indent="0">
              <a:buNone/>
            </a:pPr>
            <a:r>
              <a:rPr lang="en-GB" sz="2600" b="1" dirty="0" smtClean="0">
                <a:latin typeface="Calibri" panose="020F0502020204030204" pitchFamily="34" charset="0"/>
                <a:cs typeface="Calibri" panose="020F0502020204030204" pitchFamily="34" charset="0"/>
              </a:rPr>
              <a:t>Circumstances in the global economy – including </a:t>
            </a:r>
          </a:p>
          <a:p>
            <a:r>
              <a:rPr lang="en-GB" sz="2600" dirty="0">
                <a:latin typeface="Calibri" panose="020F0502020204030204" pitchFamily="34" charset="0"/>
                <a:cs typeface="Calibri" panose="020F0502020204030204" pitchFamily="34" charset="0"/>
              </a:rPr>
              <a:t>G</a:t>
            </a:r>
            <a:r>
              <a:rPr lang="en-GB" sz="2600" dirty="0" smtClean="0">
                <a:latin typeface="Calibri" panose="020F0502020204030204" pitchFamily="34" charset="0"/>
                <a:cs typeface="Calibri" panose="020F0502020204030204" pitchFamily="34" charset="0"/>
              </a:rPr>
              <a:t>eo-politics </a:t>
            </a:r>
            <a:r>
              <a:rPr lang="en-GB" sz="2600" dirty="0">
                <a:latin typeface="Calibri" panose="020F0502020204030204" pitchFamily="34" charset="0"/>
                <a:cs typeface="Calibri" panose="020F0502020204030204" pitchFamily="34" charset="0"/>
              </a:rPr>
              <a:t>and territorial / energy conflicts</a:t>
            </a:r>
          </a:p>
          <a:p>
            <a:r>
              <a:rPr lang="en-GB" sz="2600" dirty="0" smtClean="0">
                <a:latin typeface="Calibri" panose="020F0502020204030204" pitchFamily="34" charset="0"/>
                <a:cs typeface="Calibri" panose="020F0502020204030204" pitchFamily="34" charset="0"/>
              </a:rPr>
              <a:t>Debt based growth  - bubbles burst !</a:t>
            </a:r>
          </a:p>
          <a:p>
            <a:pPr marL="0" indent="0">
              <a:buNone/>
            </a:pPr>
            <a:r>
              <a:rPr lang="en-GB" sz="2600" dirty="0" smtClean="0">
                <a:latin typeface="Calibri" panose="020F0502020204030204" pitchFamily="34" charset="0"/>
                <a:cs typeface="Calibri" panose="020F0502020204030204" pitchFamily="34" charset="0"/>
              </a:rPr>
              <a:t>Are there … </a:t>
            </a:r>
          </a:p>
          <a:p>
            <a:r>
              <a:rPr lang="en-GB" sz="2600" dirty="0">
                <a:latin typeface="Calibri" panose="020F0502020204030204" pitchFamily="34" charset="0"/>
                <a:cs typeface="Calibri" panose="020F0502020204030204" pitchFamily="34" charset="0"/>
              </a:rPr>
              <a:t>B</a:t>
            </a:r>
            <a:r>
              <a:rPr lang="en-GB" sz="2600" dirty="0" smtClean="0">
                <a:latin typeface="Calibri" panose="020F0502020204030204" pitchFamily="34" charset="0"/>
                <a:cs typeface="Calibri" panose="020F0502020204030204" pitchFamily="34" charset="0"/>
              </a:rPr>
              <a:t>lack </a:t>
            </a:r>
            <a:r>
              <a:rPr lang="en-GB" sz="2600" dirty="0">
                <a:latin typeface="Calibri" panose="020F0502020204030204" pitchFamily="34" charset="0"/>
                <a:cs typeface="Calibri" panose="020F0502020204030204" pitchFamily="34" charset="0"/>
              </a:rPr>
              <a:t>S</a:t>
            </a:r>
            <a:r>
              <a:rPr lang="en-GB" sz="2600" dirty="0" smtClean="0">
                <a:latin typeface="Calibri" panose="020F0502020204030204" pitchFamily="34" charset="0"/>
                <a:cs typeface="Calibri" panose="020F0502020204030204" pitchFamily="34" charset="0"/>
              </a:rPr>
              <a:t>wan events / non-linear circumstances and consequences </a:t>
            </a:r>
          </a:p>
          <a:p>
            <a:endParaRPr lang="en-GB" dirty="0" smtClean="0"/>
          </a:p>
          <a:p>
            <a:endParaRPr lang="en-GB" dirty="0"/>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788" y="5805264"/>
            <a:ext cx="1485900" cy="800100"/>
          </a:xfrm>
          <a:prstGeom prst="rect">
            <a:avLst/>
          </a:prstGeom>
        </p:spPr>
      </p:pic>
    </p:spTree>
    <p:extLst>
      <p:ext uri="{BB962C8B-B14F-4D97-AF65-F5344CB8AC3E}">
        <p14:creationId xmlns:p14="http://schemas.microsoft.com/office/powerpoint/2010/main" val="2585110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78098"/>
          </a:xfrm>
        </p:spPr>
        <p:txBody>
          <a:bodyPr>
            <a:normAutofit/>
          </a:bodyPr>
          <a:lstStyle/>
          <a:p>
            <a:pPr algn="l"/>
            <a:r>
              <a:rPr lang="en-GB" sz="3200" dirty="0" smtClean="0"/>
              <a:t>Modelling</a:t>
            </a:r>
            <a:r>
              <a:rPr lang="en-GB" sz="2800" dirty="0" smtClean="0"/>
              <a:t> </a:t>
            </a:r>
            <a:r>
              <a:rPr lang="en-GB" sz="3200" dirty="0" smtClean="0"/>
              <a:t>- local level </a:t>
            </a:r>
            <a:endParaRPr lang="en-GB" sz="3200" dirty="0"/>
          </a:p>
        </p:txBody>
      </p:sp>
      <p:sp>
        <p:nvSpPr>
          <p:cNvPr id="3" name="Content Placeholder 2"/>
          <p:cNvSpPr>
            <a:spLocks noGrp="1"/>
          </p:cNvSpPr>
          <p:nvPr>
            <p:ph idx="1"/>
          </p:nvPr>
        </p:nvSpPr>
        <p:spPr>
          <a:xfrm>
            <a:off x="462372" y="1599331"/>
            <a:ext cx="7931224" cy="4525963"/>
          </a:xfrm>
        </p:spPr>
        <p:txBody>
          <a:bodyPr>
            <a:normAutofit/>
          </a:bodyPr>
          <a:lstStyle/>
          <a:p>
            <a:pPr>
              <a:spcBef>
                <a:spcPct val="50000"/>
              </a:spcBef>
            </a:pPr>
            <a:endParaRPr lang="en-GB" sz="2800" b="1" dirty="0" smtClean="0">
              <a:solidFill>
                <a:srgbClr val="0033CC"/>
              </a:solidFill>
            </a:endParaRPr>
          </a:p>
          <a:p>
            <a:endParaRPr lang="en-GB" dirty="0"/>
          </a:p>
          <a:p>
            <a:endParaRPr lang="en-GB" dirty="0"/>
          </a:p>
          <a:p>
            <a:endParaRPr lang="en-GB" dirty="0"/>
          </a:p>
        </p:txBody>
      </p:sp>
      <p:sp>
        <p:nvSpPr>
          <p:cNvPr id="4" name="TextBox 3"/>
          <p:cNvSpPr txBox="1"/>
          <p:nvPr/>
        </p:nvSpPr>
        <p:spPr>
          <a:xfrm>
            <a:off x="267172" y="1196752"/>
            <a:ext cx="8352928" cy="3662541"/>
          </a:xfrm>
          <a:prstGeom prst="rect">
            <a:avLst/>
          </a:prstGeom>
          <a:noFill/>
        </p:spPr>
        <p:txBody>
          <a:bodyPr wrap="square" rtlCol="0">
            <a:spAutoFit/>
          </a:bodyPr>
          <a:lstStyle/>
          <a:p>
            <a:r>
              <a:rPr lang="en-GB" sz="2600" b="1" dirty="0" smtClean="0">
                <a:latin typeface="Calibri" panose="020F0502020204030204" pitchFamily="34" charset="0"/>
                <a:cs typeface="Calibri" panose="020F0502020204030204" pitchFamily="34" charset="0"/>
              </a:rPr>
              <a:t>When is a Crisis a Crisis?  </a:t>
            </a:r>
          </a:p>
          <a:p>
            <a:endParaRPr lang="en-GB" sz="26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600" dirty="0" smtClean="0">
                <a:latin typeface="Calibri" panose="020F0502020204030204" pitchFamily="34" charset="0"/>
                <a:cs typeface="Calibri" panose="020F0502020204030204" pitchFamily="34" charset="0"/>
              </a:rPr>
              <a:t>Largely a numbers game … </a:t>
            </a:r>
          </a:p>
          <a:p>
            <a:pPr marL="342900" indent="-342900">
              <a:spcAft>
                <a:spcPts val="0"/>
              </a:spcAft>
              <a:buFont typeface="Arial" panose="020B0604020202020204" pitchFamily="34" charset="0"/>
              <a:buChar char="•"/>
            </a:pPr>
            <a:r>
              <a:rPr lang="en-GB" sz="2600" dirty="0" smtClean="0">
                <a:latin typeface="Calibri" panose="020F0502020204030204" pitchFamily="34" charset="0"/>
                <a:ea typeface="Calibri"/>
                <a:cs typeface="Calibri" panose="020F0502020204030204" pitchFamily="34" charset="0"/>
              </a:rPr>
              <a:t>Ability of households / agencies to cope …</a:t>
            </a:r>
          </a:p>
          <a:p>
            <a:pPr>
              <a:spcAft>
                <a:spcPts val="0"/>
              </a:spcAft>
            </a:pPr>
            <a:endParaRPr lang="en-GB" sz="2600" dirty="0">
              <a:latin typeface="Calibri" panose="020F0502020204030204" pitchFamily="34" charset="0"/>
              <a:ea typeface="Calibri"/>
              <a:cs typeface="Calibri" panose="020F0502020204030204" pitchFamily="34" charset="0"/>
            </a:endParaRPr>
          </a:p>
          <a:p>
            <a:r>
              <a:rPr lang="en-GB" sz="2600" b="1" dirty="0" smtClean="0">
                <a:latin typeface="Calibri" panose="020F0502020204030204" pitchFamily="34" charset="0"/>
                <a:cs typeface="Calibri" panose="020F0502020204030204" pitchFamily="34" charset="0"/>
              </a:rPr>
              <a:t>Who </a:t>
            </a:r>
            <a:r>
              <a:rPr lang="en-GB" sz="2600" b="1" dirty="0">
                <a:latin typeface="Calibri" panose="020F0502020204030204" pitchFamily="34" charset="0"/>
                <a:cs typeface="Calibri" panose="020F0502020204030204" pitchFamily="34" charset="0"/>
              </a:rPr>
              <a:t>may become vulnerable next? </a:t>
            </a:r>
          </a:p>
          <a:p>
            <a:pPr>
              <a:spcAft>
                <a:spcPts val="0"/>
              </a:spcAft>
            </a:pPr>
            <a:endParaRPr lang="en-GB" sz="2600" dirty="0" smtClean="0">
              <a:latin typeface="Calibri" panose="020F0502020204030204" pitchFamily="34" charset="0"/>
              <a:ea typeface="Calibri"/>
              <a:cs typeface="Calibri" panose="020F0502020204030204" pitchFamily="34" charset="0"/>
            </a:endParaRPr>
          </a:p>
          <a:p>
            <a:pPr>
              <a:spcAft>
                <a:spcPts val="0"/>
              </a:spcAft>
            </a:pPr>
            <a:r>
              <a:rPr lang="en-GB" sz="2600" b="1" dirty="0" smtClean="0">
                <a:latin typeface="Calibri" panose="020F0502020204030204" pitchFamily="34" charset="0"/>
                <a:ea typeface="Calibri"/>
                <a:cs typeface="Calibri" panose="020F0502020204030204" pitchFamily="34" charset="0"/>
              </a:rPr>
              <a:t>Interactions with other </a:t>
            </a:r>
            <a:r>
              <a:rPr lang="en-GB" sz="2600" b="1" dirty="0">
                <a:latin typeface="Calibri" panose="020F0502020204030204" pitchFamily="34" charset="0"/>
                <a:ea typeface="Calibri"/>
                <a:cs typeface="Calibri" panose="020F0502020204030204" pitchFamily="34" charset="0"/>
              </a:rPr>
              <a:t>issues + Cumulative negative impacts? </a:t>
            </a:r>
            <a:endParaRPr lang="en-GB" sz="2600" dirty="0">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788" y="5733256"/>
            <a:ext cx="1485900" cy="800100"/>
          </a:xfrm>
          <a:prstGeom prst="rect">
            <a:avLst/>
          </a:prstGeom>
        </p:spPr>
      </p:pic>
    </p:spTree>
    <p:extLst>
      <p:ext uri="{BB962C8B-B14F-4D97-AF65-F5344CB8AC3E}">
        <p14:creationId xmlns:p14="http://schemas.microsoft.com/office/powerpoint/2010/main" val="26005816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922114"/>
          </a:xfrm>
        </p:spPr>
        <p:txBody>
          <a:bodyPr>
            <a:normAutofit/>
          </a:bodyPr>
          <a:lstStyle/>
          <a:p>
            <a:pPr lvl="0" algn="l"/>
            <a:r>
              <a:rPr lang="en-GB" sz="3200" dirty="0">
                <a:solidFill>
                  <a:schemeClr val="bg2">
                    <a:lumMod val="75000"/>
                  </a:schemeClr>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Rising Tide </a:t>
            </a:r>
            <a:r>
              <a:rPr lang="en-GB" sz="3200" u="sng" dirty="0" smtClean="0">
                <a:solidFill>
                  <a:schemeClr val="bg2">
                    <a:lumMod val="75000"/>
                  </a:schemeClr>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and</a:t>
            </a:r>
            <a:r>
              <a:rPr lang="en-GB" sz="3200" dirty="0" smtClean="0">
                <a:solidFill>
                  <a:schemeClr val="bg2">
                    <a:lumMod val="75000"/>
                  </a:schemeClr>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 </a:t>
            </a:r>
            <a:r>
              <a:rPr lang="en-GB" sz="3200" dirty="0">
                <a:solidFill>
                  <a:schemeClr val="bg2">
                    <a:lumMod val="75000"/>
                  </a:schemeClr>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Rapid Response</a:t>
            </a:r>
            <a:r>
              <a:rPr lang="en-GB" sz="3200" dirty="0" smtClean="0">
                <a:solidFill>
                  <a:schemeClr val="bg2">
                    <a:lumMod val="75000"/>
                  </a:schemeClr>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a:t>
            </a:r>
            <a:endParaRPr lang="en-GB" sz="3200" dirty="0">
              <a:solidFill>
                <a:schemeClr val="bg2">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51520" y="1340768"/>
            <a:ext cx="8352928" cy="4968552"/>
          </a:xfrm>
        </p:spPr>
        <p:txBody>
          <a:bodyPr>
            <a:normAutofit/>
          </a:bodyPr>
          <a:lstStyle/>
          <a:p>
            <a:pPr marL="0" lvl="0" indent="0">
              <a:spcBef>
                <a:spcPts val="0"/>
              </a:spcBef>
              <a:buNone/>
            </a:pPr>
            <a:r>
              <a:rPr lang="en-GB" sz="2600" dirty="0" smtClean="0">
                <a:solidFill>
                  <a:prstClr val="black"/>
                </a:solidFill>
                <a:latin typeface="Calibri" panose="020F0502020204030204" pitchFamily="34" charset="0"/>
                <a:ea typeface="Calibri"/>
                <a:cs typeface="Calibri" panose="020F0502020204030204" pitchFamily="34" charset="0"/>
              </a:rPr>
              <a:t>Jim asked … which one do we model for …?</a:t>
            </a:r>
          </a:p>
          <a:p>
            <a:pPr marL="0" lvl="0" indent="0">
              <a:spcBef>
                <a:spcPts val="0"/>
              </a:spcBef>
              <a:buNone/>
            </a:pPr>
            <a:endParaRPr lang="en-GB" sz="2600" dirty="0" smtClean="0">
              <a:solidFill>
                <a:prstClr val="black"/>
              </a:solidFill>
              <a:latin typeface="Calibri" panose="020F0502020204030204" pitchFamily="34" charset="0"/>
              <a:ea typeface="Calibri"/>
              <a:cs typeface="Calibri" panose="020F0502020204030204" pitchFamily="34" charset="0"/>
            </a:endParaRPr>
          </a:p>
          <a:p>
            <a:pPr marL="0" lvl="0" indent="0">
              <a:spcBef>
                <a:spcPts val="0"/>
              </a:spcBef>
              <a:buNone/>
            </a:pPr>
            <a:r>
              <a:rPr lang="en-GB" sz="2600" dirty="0" smtClean="0">
                <a:solidFill>
                  <a:prstClr val="black"/>
                </a:solidFill>
                <a:latin typeface="Calibri" panose="020F0502020204030204" pitchFamily="34" charset="0"/>
                <a:ea typeface="Calibri"/>
                <a:cs typeface="Calibri" panose="020F0502020204030204" pitchFamily="34" charset="0"/>
              </a:rPr>
              <a:t>Answer … </a:t>
            </a:r>
            <a:r>
              <a:rPr lang="en-GB" sz="2600" b="1" dirty="0" smtClean="0">
                <a:solidFill>
                  <a:prstClr val="black"/>
                </a:solidFill>
                <a:latin typeface="Calibri" panose="020F0502020204030204" pitchFamily="34" charset="0"/>
                <a:ea typeface="Calibri"/>
                <a:cs typeface="Calibri" panose="020F0502020204030204" pitchFamily="34" charset="0"/>
              </a:rPr>
              <a:t>BOTH</a:t>
            </a:r>
            <a:r>
              <a:rPr lang="en-GB" sz="2600" dirty="0" smtClean="0">
                <a:solidFill>
                  <a:prstClr val="black"/>
                </a:solidFill>
                <a:latin typeface="Calibri" panose="020F0502020204030204" pitchFamily="34" charset="0"/>
                <a:ea typeface="Calibri"/>
                <a:cs typeface="Calibri" panose="020F0502020204030204" pitchFamily="34" charset="0"/>
              </a:rPr>
              <a:t> </a:t>
            </a:r>
          </a:p>
          <a:p>
            <a:pPr marL="0" lvl="0" indent="0">
              <a:spcBef>
                <a:spcPts val="0"/>
              </a:spcBef>
              <a:buNone/>
            </a:pPr>
            <a:endParaRPr lang="en-GB" sz="2600" dirty="0" smtClean="0">
              <a:solidFill>
                <a:prstClr val="black"/>
              </a:solidFill>
              <a:latin typeface="Calibri" panose="020F0502020204030204" pitchFamily="34" charset="0"/>
              <a:ea typeface="Calibri"/>
              <a:cs typeface="Calibri" panose="020F0502020204030204" pitchFamily="34" charset="0"/>
            </a:endParaRPr>
          </a:p>
          <a:p>
            <a:pPr marL="0" lvl="0" indent="0">
              <a:spcBef>
                <a:spcPts val="0"/>
              </a:spcBef>
              <a:buNone/>
            </a:pPr>
            <a:r>
              <a:rPr lang="en-GB" sz="2600" b="1" dirty="0" smtClean="0">
                <a:solidFill>
                  <a:prstClr val="black"/>
                </a:solidFill>
                <a:latin typeface="Calibri" panose="020F0502020204030204" pitchFamily="34" charset="0"/>
                <a:ea typeface="Calibri"/>
                <a:cs typeface="Calibri" panose="020F0502020204030204" pitchFamily="34" charset="0"/>
              </a:rPr>
              <a:t>Local </a:t>
            </a:r>
            <a:r>
              <a:rPr lang="en-GB" sz="2600" b="1" dirty="0">
                <a:solidFill>
                  <a:prstClr val="black"/>
                </a:solidFill>
                <a:latin typeface="Calibri" panose="020F0502020204030204" pitchFamily="34" charset="0"/>
                <a:ea typeface="Calibri"/>
                <a:cs typeface="Calibri" panose="020F0502020204030204" pitchFamily="34" charset="0"/>
              </a:rPr>
              <a:t>delivery </a:t>
            </a:r>
            <a:r>
              <a:rPr lang="en-GB" sz="2600" b="1" dirty="0" smtClean="0">
                <a:solidFill>
                  <a:prstClr val="black"/>
                </a:solidFill>
                <a:latin typeface="Calibri" panose="020F0502020204030204" pitchFamily="34" charset="0"/>
                <a:ea typeface="Calibri"/>
                <a:cs typeface="Calibri" panose="020F0502020204030204" pitchFamily="34" charset="0"/>
              </a:rPr>
              <a:t>agencies</a:t>
            </a:r>
          </a:p>
          <a:p>
            <a:pPr>
              <a:spcBef>
                <a:spcPts val="0"/>
              </a:spcBef>
            </a:pPr>
            <a:r>
              <a:rPr lang="en-GB" sz="2600" u="sng" dirty="0" smtClean="0">
                <a:solidFill>
                  <a:prstClr val="black"/>
                </a:solidFill>
                <a:latin typeface="Calibri" panose="020F0502020204030204" pitchFamily="34" charset="0"/>
                <a:ea typeface="Calibri"/>
                <a:cs typeface="Calibri" panose="020F0502020204030204" pitchFamily="34" charset="0"/>
              </a:rPr>
              <a:t>focus </a:t>
            </a:r>
            <a:r>
              <a:rPr lang="en-GB" sz="2600" u="sng" dirty="0">
                <a:solidFill>
                  <a:prstClr val="black"/>
                </a:solidFill>
                <a:latin typeface="Calibri" panose="020F0502020204030204" pitchFamily="34" charset="0"/>
                <a:ea typeface="Calibri"/>
                <a:cs typeface="Calibri" panose="020F0502020204030204" pitchFamily="34" charset="0"/>
              </a:rPr>
              <a:t>on the rising tide issues</a:t>
            </a:r>
            <a:r>
              <a:rPr lang="en-GB" sz="2600" dirty="0">
                <a:solidFill>
                  <a:prstClr val="black"/>
                </a:solidFill>
                <a:latin typeface="Calibri" panose="020F0502020204030204" pitchFamily="34" charset="0"/>
                <a:ea typeface="Calibri"/>
                <a:cs typeface="Calibri" panose="020F0502020204030204" pitchFamily="34" charset="0"/>
              </a:rPr>
              <a:t> to enable decision makers to minimise </a:t>
            </a:r>
            <a:r>
              <a:rPr lang="en-GB" sz="2600" dirty="0" smtClean="0">
                <a:solidFill>
                  <a:prstClr val="black"/>
                </a:solidFill>
                <a:latin typeface="Calibri" panose="020F0502020204030204" pitchFamily="34" charset="0"/>
                <a:ea typeface="Calibri"/>
                <a:cs typeface="Calibri" panose="020F0502020204030204" pitchFamily="34" charset="0"/>
              </a:rPr>
              <a:t>impacts</a:t>
            </a:r>
            <a:endParaRPr lang="en-GB" sz="2600" dirty="0">
              <a:solidFill>
                <a:prstClr val="black"/>
              </a:solidFill>
              <a:latin typeface="Calibri" panose="020F0502020204030204" pitchFamily="34" charset="0"/>
              <a:ea typeface="Calibri"/>
              <a:cs typeface="Calibri" panose="020F0502020204030204" pitchFamily="34" charset="0"/>
            </a:endParaRPr>
          </a:p>
          <a:p>
            <a:pPr marL="0" lvl="0" indent="0">
              <a:spcBef>
                <a:spcPts val="0"/>
              </a:spcBef>
              <a:buNone/>
            </a:pPr>
            <a:r>
              <a:rPr lang="en-GB" sz="2600" dirty="0">
                <a:solidFill>
                  <a:prstClr val="black"/>
                </a:solidFill>
                <a:latin typeface="Calibri" panose="020F0502020204030204" pitchFamily="34" charset="0"/>
                <a:ea typeface="Calibri"/>
                <a:cs typeface="Calibri" panose="020F0502020204030204" pitchFamily="34" charset="0"/>
              </a:rPr>
              <a:t> </a:t>
            </a:r>
          </a:p>
          <a:p>
            <a:pPr marL="0" lvl="0" indent="0">
              <a:spcBef>
                <a:spcPts val="0"/>
              </a:spcBef>
              <a:buNone/>
            </a:pPr>
            <a:r>
              <a:rPr lang="en-GB" sz="2600" b="1" dirty="0" smtClean="0">
                <a:solidFill>
                  <a:prstClr val="black"/>
                </a:solidFill>
                <a:latin typeface="Calibri" panose="020F0502020204030204" pitchFamily="34" charset="0"/>
                <a:ea typeface="Calibri"/>
                <a:cs typeface="Calibri" panose="020F0502020204030204" pitchFamily="34" charset="0"/>
              </a:rPr>
              <a:t>However for the Police </a:t>
            </a:r>
          </a:p>
          <a:p>
            <a:pPr>
              <a:spcBef>
                <a:spcPts val="0"/>
              </a:spcBef>
            </a:pPr>
            <a:r>
              <a:rPr lang="en-GB" sz="2600" dirty="0" smtClean="0">
                <a:solidFill>
                  <a:prstClr val="black"/>
                </a:solidFill>
                <a:latin typeface="Calibri" panose="020F0502020204030204" pitchFamily="34" charset="0"/>
                <a:ea typeface="Calibri"/>
                <a:cs typeface="Calibri" panose="020F0502020204030204" pitchFamily="34" charset="0"/>
              </a:rPr>
              <a:t>the remit </a:t>
            </a:r>
            <a:r>
              <a:rPr lang="en-GB" sz="2600" dirty="0">
                <a:solidFill>
                  <a:prstClr val="black"/>
                </a:solidFill>
                <a:latin typeface="Calibri" panose="020F0502020204030204" pitchFamily="34" charset="0"/>
                <a:ea typeface="Calibri"/>
                <a:cs typeface="Calibri" panose="020F0502020204030204" pitchFamily="34" charset="0"/>
              </a:rPr>
              <a:t>is very much </a:t>
            </a:r>
            <a:r>
              <a:rPr lang="en-GB" sz="2600" dirty="0" smtClean="0">
                <a:solidFill>
                  <a:prstClr val="black"/>
                </a:solidFill>
                <a:latin typeface="Calibri" panose="020F0502020204030204" pitchFamily="34" charset="0"/>
                <a:ea typeface="Calibri"/>
                <a:cs typeface="Calibri" panose="020F0502020204030204" pitchFamily="34" charset="0"/>
              </a:rPr>
              <a:t>about </a:t>
            </a:r>
            <a:r>
              <a:rPr lang="en-GB" sz="2600" dirty="0">
                <a:solidFill>
                  <a:prstClr val="black"/>
                </a:solidFill>
                <a:latin typeface="Calibri" panose="020F0502020204030204" pitchFamily="34" charset="0"/>
                <a:ea typeface="Calibri"/>
                <a:cs typeface="Calibri" panose="020F0502020204030204" pitchFamily="34" charset="0"/>
              </a:rPr>
              <a:t>the </a:t>
            </a:r>
            <a:r>
              <a:rPr lang="en-GB" sz="2600" u="sng" dirty="0">
                <a:solidFill>
                  <a:prstClr val="black"/>
                </a:solidFill>
                <a:latin typeface="Calibri" panose="020F0502020204030204" pitchFamily="34" charset="0"/>
                <a:ea typeface="Calibri"/>
                <a:cs typeface="Calibri" panose="020F0502020204030204" pitchFamily="34" charset="0"/>
              </a:rPr>
              <a:t>rapid response as </a:t>
            </a:r>
            <a:r>
              <a:rPr lang="en-GB" sz="2600" u="sng" dirty="0" smtClean="0">
                <a:solidFill>
                  <a:prstClr val="black"/>
                </a:solidFill>
                <a:latin typeface="Calibri" panose="020F0502020204030204" pitchFamily="34" charset="0"/>
                <a:ea typeface="Calibri"/>
                <a:cs typeface="Calibri" panose="020F0502020204030204" pitchFamily="34" charset="0"/>
              </a:rPr>
              <a:t>well</a:t>
            </a:r>
          </a:p>
          <a:p>
            <a:pPr marL="0" lvl="0" indent="0">
              <a:spcBef>
                <a:spcPts val="0"/>
              </a:spcBef>
              <a:buNone/>
            </a:pPr>
            <a:endParaRPr lang="en-GB" sz="2400" u="sng" dirty="0">
              <a:solidFill>
                <a:prstClr val="black"/>
              </a:solidFill>
              <a:latin typeface="Arial"/>
              <a:cs typeface="+mn-cs"/>
            </a:endParaRPr>
          </a:p>
          <a:p>
            <a:pPr marL="0" lvl="0" indent="0">
              <a:spcBef>
                <a:spcPts val="0"/>
              </a:spcBef>
              <a:buNone/>
            </a:pPr>
            <a:endParaRPr lang="en-GB" sz="2400" u="sng" dirty="0" smtClean="0">
              <a:solidFill>
                <a:prstClr val="black"/>
              </a:solidFill>
              <a:latin typeface="Arial"/>
              <a:cs typeface="+mn-cs"/>
            </a:endParaRPr>
          </a:p>
          <a:p>
            <a:pPr marL="0" lvl="0" indent="0">
              <a:spcBef>
                <a:spcPts val="0"/>
              </a:spcBef>
              <a:buNone/>
            </a:pPr>
            <a:endParaRPr lang="en-GB" sz="2400" u="sng" dirty="0" smtClean="0">
              <a:solidFill>
                <a:prstClr val="black"/>
              </a:solidFill>
              <a:latin typeface="Arial"/>
              <a:cs typeface="+mn-cs"/>
            </a:endParaRPr>
          </a:p>
          <a:p>
            <a:pPr marL="0" lvl="0" indent="0">
              <a:spcBef>
                <a:spcPts val="0"/>
              </a:spcBef>
              <a:buNone/>
            </a:pPr>
            <a:endParaRPr lang="en-GB" sz="2400" u="sng" dirty="0" smtClean="0">
              <a:solidFill>
                <a:prstClr val="black"/>
              </a:solidFill>
              <a:latin typeface="Arial"/>
              <a:cs typeface="+mn-cs"/>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5797252"/>
            <a:ext cx="1485900" cy="800100"/>
          </a:xfrm>
          <a:prstGeom prst="rect">
            <a:avLst/>
          </a:prstGeom>
        </p:spPr>
      </p:pic>
    </p:spTree>
    <p:extLst>
      <p:ext uri="{BB962C8B-B14F-4D97-AF65-F5344CB8AC3E}">
        <p14:creationId xmlns:p14="http://schemas.microsoft.com/office/powerpoint/2010/main" val="28852218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8" y="0"/>
            <a:ext cx="8229600" cy="1399032"/>
          </a:xfrm>
        </p:spPr>
        <p:txBody>
          <a:bodyPr>
            <a:normAutofit/>
          </a:bodyPr>
          <a:lstStyle/>
          <a:p>
            <a:r>
              <a:rPr lang="en-GB" sz="3200" dirty="0" smtClean="0"/>
              <a:t>Living </a:t>
            </a:r>
            <a:r>
              <a:rPr lang="en-GB" sz="3200" dirty="0" smtClean="0">
                <a:solidFill>
                  <a:schemeClr val="bg2">
                    <a:lumMod val="75000"/>
                  </a:schemeClr>
                </a:solidFill>
              </a:rPr>
              <a:t>in</a:t>
            </a:r>
            <a:r>
              <a:rPr lang="en-GB" sz="3200" dirty="0" smtClean="0"/>
              <a:t> Warw</a:t>
            </a:r>
            <a:r>
              <a:rPr lang="en-GB" sz="3200" dirty="0" smtClean="0">
                <a:solidFill>
                  <a:schemeClr val="bg2">
                    <a:lumMod val="75000"/>
                  </a:schemeClr>
                </a:solidFill>
              </a:rPr>
              <a:t>ickshir</a:t>
            </a:r>
            <a:r>
              <a:rPr lang="en-GB" sz="3200" dirty="0" smtClean="0"/>
              <a:t>e</a:t>
            </a:r>
            <a:endParaRPr lang="en-GB" sz="3200" dirty="0"/>
          </a:p>
        </p:txBody>
      </p:sp>
      <p:sp>
        <p:nvSpPr>
          <p:cNvPr id="4" name="TextBox 3"/>
          <p:cNvSpPr txBox="1"/>
          <p:nvPr/>
        </p:nvSpPr>
        <p:spPr>
          <a:xfrm>
            <a:off x="539552" y="1124744"/>
            <a:ext cx="8208912" cy="353943"/>
          </a:xfrm>
          <a:prstGeom prst="rect">
            <a:avLst/>
          </a:prstGeom>
          <a:noFill/>
        </p:spPr>
        <p:txBody>
          <a:bodyPr wrap="square" rtlCol="0">
            <a:spAutoFit/>
          </a:bodyPr>
          <a:lstStyle/>
          <a:p>
            <a:r>
              <a:rPr lang="en-GB" sz="1700" dirty="0" smtClean="0">
                <a:latin typeface="Calibri" panose="020F0502020204030204" pitchFamily="34" charset="0"/>
                <a:cs typeface="Calibri" panose="020F0502020204030204" pitchFamily="34" charset="0"/>
              </a:rPr>
              <a:t>What </a:t>
            </a:r>
            <a:r>
              <a:rPr lang="en-GB" sz="1700" dirty="0">
                <a:latin typeface="Calibri" panose="020F0502020204030204" pitchFamily="34" charset="0"/>
                <a:cs typeface="Calibri" panose="020F0502020204030204" pitchFamily="34" charset="0"/>
              </a:rPr>
              <a:t>o</a:t>
            </a:r>
            <a:r>
              <a:rPr lang="en-GB" sz="1700" dirty="0" smtClean="0">
                <a:latin typeface="Calibri" panose="020F0502020204030204" pitchFamily="34" charset="0"/>
                <a:cs typeface="Calibri" panose="020F0502020204030204" pitchFamily="34" charset="0"/>
              </a:rPr>
              <a:t>ur residents like about living in Warwickshire…</a:t>
            </a:r>
            <a:endParaRPr lang="en-GB" sz="1700" dirty="0">
              <a:latin typeface="Calibri" panose="020F0502020204030204" pitchFamily="34" charset="0"/>
              <a:cs typeface="Calibri" panose="020F0502020204030204" pitchFamily="34" charset="0"/>
            </a:endParaRPr>
          </a:p>
        </p:txBody>
      </p:sp>
      <p:pic>
        <p:nvPicPr>
          <p:cNvPr id="5"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p:cNvGrpSpPr/>
          <p:nvPr/>
        </p:nvGrpSpPr>
        <p:grpSpPr>
          <a:xfrm>
            <a:off x="179512" y="1916831"/>
            <a:ext cx="3456384" cy="2304256"/>
            <a:chOff x="179512" y="1916831"/>
            <a:chExt cx="3456384" cy="2304256"/>
          </a:xfrm>
        </p:grpSpPr>
        <p:sp>
          <p:nvSpPr>
            <p:cNvPr id="7" name="Cloud Callout 6"/>
            <p:cNvSpPr/>
            <p:nvPr/>
          </p:nvSpPr>
          <p:spPr>
            <a:xfrm>
              <a:off x="179512" y="1916831"/>
              <a:ext cx="3456384" cy="2304256"/>
            </a:xfrm>
            <a:prstGeom prst="cloudCallou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755576" y="2376462"/>
              <a:ext cx="2736304" cy="1384995"/>
            </a:xfrm>
            <a:prstGeom prst="rect">
              <a:avLst/>
            </a:prstGeom>
          </p:spPr>
          <p:txBody>
            <a:bodyPr wrap="square">
              <a:spAutoFit/>
            </a:bodyPr>
            <a:lstStyle/>
            <a:p>
              <a:r>
                <a:rPr lang="en-GB" sz="1400" b="1" dirty="0" smtClean="0">
                  <a:latin typeface="Calibri" panose="020F0502020204030204" pitchFamily="34" charset="0"/>
                  <a:cs typeface="Calibri" panose="020F0502020204030204" pitchFamily="34" charset="0"/>
                </a:rPr>
                <a:t>Pleasant </a:t>
              </a:r>
              <a:r>
                <a:rPr lang="en-GB" sz="1400" b="1" dirty="0">
                  <a:latin typeface="Calibri" panose="020F0502020204030204" pitchFamily="34" charset="0"/>
                  <a:cs typeface="Calibri" panose="020F0502020204030204" pitchFamily="34" charset="0"/>
                </a:rPr>
                <a:t>countryside, good schools and universities, central for access to whole country, close to airport, good job prospects, good restaurants and public </a:t>
              </a:r>
              <a:r>
                <a:rPr lang="en-GB" sz="1400" b="1" dirty="0" smtClean="0">
                  <a:latin typeface="Calibri" panose="020F0502020204030204" pitchFamily="34" charset="0"/>
                  <a:cs typeface="Calibri" panose="020F0502020204030204" pitchFamily="34" charset="0"/>
                </a:rPr>
                <a:t>houses</a:t>
              </a:r>
              <a:endParaRPr lang="en-GB" sz="1400" b="1" dirty="0">
                <a:latin typeface="Calibri" panose="020F0502020204030204" pitchFamily="34" charset="0"/>
                <a:cs typeface="Calibri" panose="020F0502020204030204" pitchFamily="34" charset="0"/>
              </a:endParaRPr>
            </a:p>
          </p:txBody>
        </p:sp>
      </p:grpSp>
      <p:grpSp>
        <p:nvGrpSpPr>
          <p:cNvPr id="22" name="Group 21"/>
          <p:cNvGrpSpPr/>
          <p:nvPr/>
        </p:nvGrpSpPr>
        <p:grpSpPr>
          <a:xfrm>
            <a:off x="6084168" y="4545124"/>
            <a:ext cx="2880320" cy="1944216"/>
            <a:chOff x="6084168" y="4545124"/>
            <a:chExt cx="2880320" cy="1944216"/>
          </a:xfrm>
        </p:grpSpPr>
        <p:sp>
          <p:nvSpPr>
            <p:cNvPr id="11" name="Cloud Callout 10"/>
            <p:cNvSpPr/>
            <p:nvPr/>
          </p:nvSpPr>
          <p:spPr>
            <a:xfrm>
              <a:off x="6084168" y="4545124"/>
              <a:ext cx="2880320" cy="1944216"/>
            </a:xfrm>
            <a:prstGeom prst="cloudCallou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8" name="Rectangle 7"/>
            <p:cNvSpPr/>
            <p:nvPr/>
          </p:nvSpPr>
          <p:spPr>
            <a:xfrm>
              <a:off x="6417778" y="4824734"/>
              <a:ext cx="2460316" cy="1384995"/>
            </a:xfrm>
            <a:prstGeom prst="rect">
              <a:avLst/>
            </a:prstGeom>
          </p:spPr>
          <p:txBody>
            <a:bodyPr wrap="square">
              <a:spAutoFit/>
            </a:bodyPr>
            <a:lstStyle/>
            <a:p>
              <a:r>
                <a:rPr lang="en-GB" sz="1400" b="1" dirty="0">
                  <a:latin typeface="Calibri" panose="020F0502020204030204" pitchFamily="34" charset="0"/>
                  <a:cs typeface="Calibri" panose="020F0502020204030204" pitchFamily="34" charset="0"/>
                </a:rPr>
                <a:t>Beautiful </a:t>
              </a:r>
              <a:r>
                <a:rPr lang="en-GB" sz="1400" b="1" dirty="0" smtClean="0">
                  <a:latin typeface="Calibri" panose="020F0502020204030204" pitchFamily="34" charset="0"/>
                  <a:cs typeface="Calibri" panose="020F0502020204030204" pitchFamily="34" charset="0"/>
                </a:rPr>
                <a:t>country, good </a:t>
              </a:r>
              <a:r>
                <a:rPr lang="en-GB" sz="1400" b="1" dirty="0">
                  <a:latin typeface="Calibri" panose="020F0502020204030204" pitchFamily="34" charset="0"/>
                  <a:cs typeface="Calibri" panose="020F0502020204030204" pitchFamily="34" charset="0"/>
                </a:rPr>
                <a:t>local </a:t>
              </a:r>
              <a:r>
                <a:rPr lang="en-GB" sz="1400" b="1" dirty="0" smtClean="0">
                  <a:latin typeface="Calibri" panose="020F0502020204030204" pitchFamily="34" charset="0"/>
                  <a:cs typeface="Calibri" panose="020F0502020204030204" pitchFamily="34" charset="0"/>
                </a:rPr>
                <a:t>history, great </a:t>
              </a:r>
              <a:r>
                <a:rPr lang="en-GB" sz="1400" b="1" dirty="0">
                  <a:latin typeface="Calibri" panose="020F0502020204030204" pitchFamily="34" charset="0"/>
                  <a:cs typeface="Calibri" panose="020F0502020204030204" pitchFamily="34" charset="0"/>
                </a:rPr>
                <a:t>diverse shopping area.  Fairly low crime rate.  Centrally located for getting to anywhere in the </a:t>
              </a:r>
              <a:r>
                <a:rPr lang="en-GB" sz="1400" b="1" dirty="0" smtClean="0">
                  <a:latin typeface="Calibri" panose="020F0502020204030204" pitchFamily="34" charset="0"/>
                  <a:cs typeface="Calibri" panose="020F0502020204030204" pitchFamily="34" charset="0"/>
                </a:rPr>
                <a:t>UK</a:t>
              </a:r>
              <a:r>
                <a:rPr lang="en-GB" sz="1400" b="1" dirty="0">
                  <a:latin typeface="Calibri" panose="020F0502020204030204" pitchFamily="34" charset="0"/>
                  <a:cs typeface="Calibri" panose="020F0502020204030204" pitchFamily="34" charset="0"/>
                </a:rPr>
                <a:t>,</a:t>
              </a:r>
              <a:r>
                <a:rPr lang="en-GB" sz="1400" b="1" dirty="0" smtClean="0">
                  <a:latin typeface="Calibri" panose="020F0502020204030204" pitchFamily="34" charset="0"/>
                  <a:cs typeface="Calibri" panose="020F0502020204030204" pitchFamily="34" charset="0"/>
                </a:rPr>
                <a:t> large </a:t>
              </a:r>
              <a:r>
                <a:rPr lang="en-GB" sz="1400" b="1" dirty="0">
                  <a:latin typeface="Calibri" panose="020F0502020204030204" pitchFamily="34" charset="0"/>
                  <a:cs typeface="Calibri" panose="020F0502020204030204" pitchFamily="34" charset="0"/>
                </a:rPr>
                <a:t>cities in fairly local </a:t>
              </a:r>
              <a:r>
                <a:rPr lang="en-GB" sz="1400" b="1" dirty="0" smtClean="0">
                  <a:latin typeface="Calibri" panose="020F0502020204030204" pitchFamily="34" charset="0"/>
                  <a:cs typeface="Calibri" panose="020F0502020204030204" pitchFamily="34" charset="0"/>
                </a:rPr>
                <a:t>reach</a:t>
              </a:r>
              <a:endParaRPr lang="en-GB" sz="1400" b="1" dirty="0">
                <a:latin typeface="Calibri" panose="020F0502020204030204" pitchFamily="34" charset="0"/>
                <a:cs typeface="Calibri" panose="020F0502020204030204" pitchFamily="34" charset="0"/>
              </a:endParaRPr>
            </a:p>
          </p:txBody>
        </p:sp>
      </p:grpSp>
      <p:grpSp>
        <p:nvGrpSpPr>
          <p:cNvPr id="21" name="Group 20"/>
          <p:cNvGrpSpPr/>
          <p:nvPr/>
        </p:nvGrpSpPr>
        <p:grpSpPr>
          <a:xfrm>
            <a:off x="5102664" y="1050918"/>
            <a:ext cx="3672408" cy="1728192"/>
            <a:chOff x="5102664" y="1050918"/>
            <a:chExt cx="3672408" cy="1728192"/>
          </a:xfrm>
        </p:grpSpPr>
        <p:sp>
          <p:nvSpPr>
            <p:cNvPr id="13" name="Cloud Callout 12"/>
            <p:cNvSpPr/>
            <p:nvPr/>
          </p:nvSpPr>
          <p:spPr>
            <a:xfrm>
              <a:off x="5102664" y="1050918"/>
              <a:ext cx="3672408" cy="1728192"/>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2" name="Rectangle 11"/>
            <p:cNvSpPr/>
            <p:nvPr/>
          </p:nvSpPr>
          <p:spPr>
            <a:xfrm>
              <a:off x="5462704" y="1406575"/>
              <a:ext cx="2952328" cy="954107"/>
            </a:xfrm>
            <a:prstGeom prst="rect">
              <a:avLst/>
            </a:prstGeom>
          </p:spPr>
          <p:txBody>
            <a:bodyPr wrap="square">
              <a:spAutoFit/>
            </a:bodyPr>
            <a:lstStyle/>
            <a:p>
              <a:r>
                <a:rPr lang="en-GB" sz="1400" b="1" dirty="0">
                  <a:latin typeface="Calibri" panose="020F0502020204030204" pitchFamily="34" charset="0"/>
                  <a:cs typeface="Calibri" panose="020F0502020204030204" pitchFamily="34" charset="0"/>
                </a:rPr>
                <a:t>Lots of open </a:t>
              </a:r>
              <a:r>
                <a:rPr lang="en-GB" sz="1400" b="1" dirty="0" smtClean="0">
                  <a:latin typeface="Calibri" panose="020F0502020204030204" pitchFamily="34" charset="0"/>
                  <a:cs typeface="Calibri" panose="020F0502020204030204" pitchFamily="34" charset="0"/>
                </a:rPr>
                <a:t>spaces, good children's </a:t>
              </a:r>
              <a:r>
                <a:rPr lang="en-GB" sz="1400" b="1" dirty="0">
                  <a:latin typeface="Calibri" panose="020F0502020204030204" pitchFamily="34" charset="0"/>
                  <a:cs typeface="Calibri" panose="020F0502020204030204" pitchFamily="34" charset="0"/>
                </a:rPr>
                <a:t>centres.  Good sports </a:t>
              </a:r>
              <a:r>
                <a:rPr lang="en-GB" sz="1400" b="1" dirty="0" smtClean="0">
                  <a:latin typeface="Calibri" panose="020F0502020204030204" pitchFamily="34" charset="0"/>
                  <a:cs typeface="Calibri" panose="020F0502020204030204" pitchFamily="34" charset="0"/>
                </a:rPr>
                <a:t>facilities, good </a:t>
              </a:r>
              <a:r>
                <a:rPr lang="en-GB" sz="1400" b="1" dirty="0">
                  <a:latin typeface="Calibri" panose="020F0502020204030204" pitchFamily="34" charset="0"/>
                  <a:cs typeface="Calibri" panose="020F0502020204030204" pitchFamily="34" charset="0"/>
                </a:rPr>
                <a:t>recycling facilities and lots of good parks for children to play </a:t>
              </a:r>
              <a:r>
                <a:rPr lang="en-GB" sz="1400" b="1" dirty="0" smtClean="0">
                  <a:latin typeface="Calibri" panose="020F0502020204030204" pitchFamily="34" charset="0"/>
                  <a:cs typeface="Calibri" panose="020F0502020204030204" pitchFamily="34" charset="0"/>
                </a:rPr>
                <a:t>in</a:t>
              </a:r>
              <a:endParaRPr lang="en-GB" sz="1400" b="1" dirty="0">
                <a:latin typeface="Calibri" panose="020F0502020204030204" pitchFamily="34" charset="0"/>
                <a:cs typeface="Calibri" panose="020F0502020204030204" pitchFamily="34" charset="0"/>
              </a:endParaRPr>
            </a:p>
          </p:txBody>
        </p:sp>
      </p:grpSp>
      <p:grpSp>
        <p:nvGrpSpPr>
          <p:cNvPr id="20" name="Group 19"/>
          <p:cNvGrpSpPr/>
          <p:nvPr/>
        </p:nvGrpSpPr>
        <p:grpSpPr>
          <a:xfrm>
            <a:off x="3635896" y="3429000"/>
            <a:ext cx="2664296" cy="1916634"/>
            <a:chOff x="3635896" y="3429000"/>
            <a:chExt cx="2664296" cy="1916634"/>
          </a:xfrm>
        </p:grpSpPr>
        <p:sp>
          <p:nvSpPr>
            <p:cNvPr id="15" name="Cloud Callout 14"/>
            <p:cNvSpPr/>
            <p:nvPr/>
          </p:nvSpPr>
          <p:spPr>
            <a:xfrm>
              <a:off x="3635896" y="3429000"/>
              <a:ext cx="2664296" cy="1916634"/>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4" name="Rectangle 13"/>
            <p:cNvSpPr/>
            <p:nvPr/>
          </p:nvSpPr>
          <p:spPr>
            <a:xfrm>
              <a:off x="4009846" y="3761457"/>
              <a:ext cx="1916396" cy="1169551"/>
            </a:xfrm>
            <a:prstGeom prst="rect">
              <a:avLst/>
            </a:prstGeom>
          </p:spPr>
          <p:txBody>
            <a:bodyPr wrap="square">
              <a:spAutoFit/>
            </a:bodyPr>
            <a:lstStyle/>
            <a:p>
              <a:r>
                <a:rPr lang="en-GB" sz="1400" b="1" dirty="0">
                  <a:latin typeface="Calibri" panose="020F0502020204030204" pitchFamily="34" charset="0"/>
                  <a:cs typeface="Calibri" panose="020F0502020204030204" pitchFamily="34" charset="0"/>
                </a:rPr>
                <a:t>Clean air, beautiful countryside lived around here all my life and not going to move </a:t>
              </a:r>
              <a:r>
                <a:rPr lang="en-GB" sz="1400" b="1" dirty="0" smtClean="0">
                  <a:latin typeface="Calibri" panose="020F0502020204030204" pitchFamily="34" charset="0"/>
                  <a:cs typeface="Calibri" panose="020F0502020204030204" pitchFamily="34" charset="0"/>
                </a:rPr>
                <a:t>now</a:t>
              </a:r>
              <a:endParaRPr lang="en-GB" sz="1400" b="1" dirty="0">
                <a:latin typeface="Calibri" panose="020F0502020204030204" pitchFamily="34" charset="0"/>
                <a:cs typeface="Calibri" panose="020F0502020204030204" pitchFamily="34" charset="0"/>
              </a:endParaRPr>
            </a:p>
          </p:txBody>
        </p:sp>
      </p:grpSp>
      <p:grpSp>
        <p:nvGrpSpPr>
          <p:cNvPr id="19" name="Group 18"/>
          <p:cNvGrpSpPr/>
          <p:nvPr/>
        </p:nvGrpSpPr>
        <p:grpSpPr>
          <a:xfrm>
            <a:off x="1097614" y="4905164"/>
            <a:ext cx="2052228" cy="1584176"/>
            <a:chOff x="1097614" y="4905164"/>
            <a:chExt cx="2052228" cy="1584176"/>
          </a:xfrm>
        </p:grpSpPr>
        <p:sp>
          <p:nvSpPr>
            <p:cNvPr id="17" name="Cloud Callout 16"/>
            <p:cNvSpPr/>
            <p:nvPr/>
          </p:nvSpPr>
          <p:spPr>
            <a:xfrm>
              <a:off x="1097614" y="4905164"/>
              <a:ext cx="2052228" cy="1584176"/>
            </a:xfrm>
            <a:prstGeom prst="cloudCallou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402373" y="5138220"/>
              <a:ext cx="1442710" cy="1169551"/>
            </a:xfrm>
            <a:prstGeom prst="rect">
              <a:avLst/>
            </a:prstGeom>
          </p:spPr>
          <p:txBody>
            <a:bodyPr wrap="square">
              <a:spAutoFit/>
            </a:bodyPr>
            <a:lstStyle/>
            <a:p>
              <a:r>
                <a:rPr lang="en-GB" sz="1400" b="1" dirty="0">
                  <a:latin typeface="Calibri" panose="020F0502020204030204" pitchFamily="34" charset="0"/>
                  <a:cs typeface="Calibri" panose="020F0502020204030204" pitchFamily="34" charset="0"/>
                </a:rPr>
                <a:t>Everyone seems to be very friendly and willing to help if they </a:t>
              </a:r>
              <a:r>
                <a:rPr lang="en-GB" sz="1400" b="1" dirty="0" smtClean="0">
                  <a:latin typeface="Calibri" panose="020F0502020204030204" pitchFamily="34" charset="0"/>
                  <a:cs typeface="Calibri" panose="020F0502020204030204" pitchFamily="34" charset="0"/>
                </a:rPr>
                <a:t>can</a:t>
              </a:r>
              <a:endParaRPr lang="en-GB" sz="1400" b="1"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01667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87824" y="1595717"/>
            <a:ext cx="3240360" cy="4749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4684" y="1296946"/>
            <a:ext cx="4937596"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6191" y="1216887"/>
            <a:ext cx="5551851" cy="5480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7388" y="1296946"/>
            <a:ext cx="191929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6624" y="1296946"/>
            <a:ext cx="2097375" cy="562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3"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03244" y="1180937"/>
            <a:ext cx="4077743" cy="5367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4" name="Picture 2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68260" y="1297685"/>
            <a:ext cx="2075739" cy="674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5" name="Picture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59832" y="1296946"/>
            <a:ext cx="3798168" cy="5198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6" name="Picture 2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078524" y="1297685"/>
            <a:ext cx="2015856" cy="839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7" name="Picture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800" y="1082729"/>
            <a:ext cx="3992356" cy="5610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0" name="Picture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95867" y="1191091"/>
            <a:ext cx="4944221" cy="5638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8" name="Picture 2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105146" y="1297685"/>
            <a:ext cx="1961532" cy="997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4" name="Picture 3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98317" y="868042"/>
            <a:ext cx="4994904" cy="5865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8899" y="0"/>
            <a:ext cx="8229600" cy="1399032"/>
          </a:xfrm>
        </p:spPr>
        <p:txBody>
          <a:bodyPr>
            <a:normAutofit/>
          </a:bodyPr>
          <a:lstStyle/>
          <a:p>
            <a:r>
              <a:rPr lang="en-GB" sz="3200" dirty="0" smtClean="0">
                <a:latin typeface="Calibri" panose="020F0502020204030204" pitchFamily="34" charset="0"/>
                <a:cs typeface="Calibri" panose="020F0502020204030204" pitchFamily="34" charset="0"/>
              </a:rPr>
              <a:t>Warwickshire</a:t>
            </a:r>
            <a:endParaRPr lang="en-GB" sz="3200" dirty="0">
              <a:latin typeface="Calibri" panose="020F0502020204030204" pitchFamily="34" charset="0"/>
              <a:cs typeface="Calibri" panose="020F0502020204030204" pitchFamily="34" charset="0"/>
            </a:endParaRPr>
          </a:p>
        </p:txBody>
      </p:sp>
      <p:pic>
        <p:nvPicPr>
          <p:cNvPr id="1051" name="Picture 2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068260" y="1296946"/>
            <a:ext cx="2030373" cy="1111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descr="ObservatoryLogo"/>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4572000" y="6618040"/>
            <a:ext cx="4572000" cy="230832"/>
          </a:xfrm>
          <a:prstGeom prst="rect">
            <a:avLst/>
          </a:prstGeom>
        </p:spPr>
        <p:txBody>
          <a:bodyPr>
            <a:spAutoFit/>
          </a:bodyPr>
          <a:lstStyle/>
          <a:p>
            <a:r>
              <a:rPr lang="en-GB" sz="900" b="1" dirty="0"/>
              <a:t>© Crown Copyright and database right 2015. Ordnance Survey 100019520.</a:t>
            </a:r>
            <a:endParaRPr lang="en-GB" sz="900" dirty="0"/>
          </a:p>
        </p:txBody>
      </p:sp>
      <p:pic>
        <p:nvPicPr>
          <p:cNvPr id="1061" name="Picture 3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113573" y="1248311"/>
            <a:ext cx="5955517" cy="5232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5" name="Picture 31"/>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090950" y="1321902"/>
            <a:ext cx="2030357" cy="106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092280" y="1206616"/>
            <a:ext cx="1974398" cy="1320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descr="http://www.nozstock.com/festival/wp-content/uploads/2014/04/Dual-RGB-11.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935120" y="2924944"/>
            <a:ext cx="2462142" cy="386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641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36"/>
                                        </p:tgtEl>
                                        <p:attrNameLst>
                                          <p:attrName>style.visibility</p:attrName>
                                        </p:attrNameLst>
                                      </p:cBhvr>
                                      <p:to>
                                        <p:strVal val="visible"/>
                                      </p:to>
                                    </p:set>
                                  </p:childTnLst>
                                </p:cTn>
                              </p:par>
                              <p:par>
                                <p:cTn id="12" presetID="22" presetClass="entr" presetSubtype="4" fill="hold" nodeType="withEffect">
                                  <p:stCondLst>
                                    <p:cond delay="0"/>
                                  </p:stCondLst>
                                  <p:childTnLst>
                                    <p:set>
                                      <p:cBhvr>
                                        <p:cTn id="13" dur="1" fill="hold">
                                          <p:stCondLst>
                                            <p:cond delay="0"/>
                                          </p:stCondLst>
                                        </p:cTn>
                                        <p:tgtEl>
                                          <p:spTgt spid="1029"/>
                                        </p:tgtEl>
                                        <p:attrNameLst>
                                          <p:attrName>style.visibility</p:attrName>
                                        </p:attrNameLst>
                                      </p:cBhvr>
                                      <p:to>
                                        <p:strVal val="visible"/>
                                      </p:to>
                                    </p:set>
                                    <p:animEffect transition="in" filter="wipe(down)">
                                      <p:cBhvr>
                                        <p:cTn id="14" dur="500"/>
                                        <p:tgtEl>
                                          <p:spTgt spid="102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35"/>
                                        </p:tgtEl>
                                        <p:attrNameLst>
                                          <p:attrName>style.visibility</p:attrName>
                                        </p:attrNameLst>
                                      </p:cBhvr>
                                      <p:to>
                                        <p:strVal val="visible"/>
                                      </p:to>
                                    </p:set>
                                    <p:animEffect transition="in" filter="wipe(down)">
                                      <p:cBhvr>
                                        <p:cTn id="19" dur="500"/>
                                        <p:tgtEl>
                                          <p:spTgt spid="1035"/>
                                        </p:tgtEl>
                                      </p:cBhvr>
                                    </p:animEffect>
                                  </p:childTnLst>
                                </p:cTn>
                              </p:par>
                              <p:par>
                                <p:cTn id="20" presetID="1" presetClass="entr" presetSubtype="0" fill="hold" nodeType="withEffect">
                                  <p:stCondLst>
                                    <p:cond delay="0"/>
                                  </p:stCondLst>
                                  <p:childTnLst>
                                    <p:set>
                                      <p:cBhvr>
                                        <p:cTn id="21" dur="1" fill="hold">
                                          <p:stCondLst>
                                            <p:cond delay="0"/>
                                          </p:stCondLst>
                                        </p:cTn>
                                        <p:tgtEl>
                                          <p:spTgt spid="103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043"/>
                                        </p:tgtEl>
                                        <p:attrNameLst>
                                          <p:attrName>style.visibility</p:attrName>
                                        </p:attrNameLst>
                                      </p:cBhvr>
                                      <p:to>
                                        <p:strVal val="visible"/>
                                      </p:to>
                                    </p:set>
                                    <p:animEffect transition="in" filter="wipe(down)">
                                      <p:cBhvr>
                                        <p:cTn id="26" dur="500"/>
                                        <p:tgtEl>
                                          <p:spTgt spid="1043"/>
                                        </p:tgtEl>
                                      </p:cBhvr>
                                    </p:animEffect>
                                  </p:childTnLst>
                                </p:cTn>
                              </p:par>
                              <p:par>
                                <p:cTn id="27" presetID="1" presetClass="entr" presetSubtype="0" fill="hold" nodeType="withEffect">
                                  <p:stCondLst>
                                    <p:cond delay="0"/>
                                  </p:stCondLst>
                                  <p:childTnLst>
                                    <p:set>
                                      <p:cBhvr>
                                        <p:cTn id="28" dur="1" fill="hold">
                                          <p:stCondLst>
                                            <p:cond delay="0"/>
                                          </p:stCondLst>
                                        </p:cTn>
                                        <p:tgtEl>
                                          <p:spTgt spid="10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045"/>
                                        </p:tgtEl>
                                        <p:attrNameLst>
                                          <p:attrName>style.visibility</p:attrName>
                                        </p:attrNameLst>
                                      </p:cBhvr>
                                      <p:to>
                                        <p:strVal val="visible"/>
                                      </p:to>
                                    </p:set>
                                    <p:animEffect transition="in" filter="wipe(down)">
                                      <p:cBhvr>
                                        <p:cTn id="33" dur="500"/>
                                        <p:tgtEl>
                                          <p:spTgt spid="1045"/>
                                        </p:tgtEl>
                                      </p:cBhvr>
                                    </p:animEffect>
                                  </p:childTnLst>
                                </p:cTn>
                              </p:par>
                              <p:par>
                                <p:cTn id="34" presetID="1" presetClass="entr" presetSubtype="0" fill="hold" nodeType="withEffect">
                                  <p:stCondLst>
                                    <p:cond delay="0"/>
                                  </p:stCondLst>
                                  <p:childTnLst>
                                    <p:set>
                                      <p:cBhvr>
                                        <p:cTn id="35" dur="1" fill="hold">
                                          <p:stCondLst>
                                            <p:cond delay="0"/>
                                          </p:stCondLst>
                                        </p:cTn>
                                        <p:tgtEl>
                                          <p:spTgt spid="104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047"/>
                                        </p:tgtEl>
                                        <p:attrNameLst>
                                          <p:attrName>style.visibility</p:attrName>
                                        </p:attrNameLst>
                                      </p:cBhvr>
                                      <p:to>
                                        <p:strVal val="visible"/>
                                      </p:to>
                                    </p:set>
                                    <p:animEffect transition="in" filter="wipe(down)">
                                      <p:cBhvr>
                                        <p:cTn id="40" dur="500"/>
                                        <p:tgtEl>
                                          <p:spTgt spid="1047"/>
                                        </p:tgtEl>
                                      </p:cBhvr>
                                    </p:animEffect>
                                  </p:childTnLst>
                                </p:cTn>
                              </p:par>
                              <p:par>
                                <p:cTn id="41" presetID="1" presetClass="entr" presetSubtype="0" fill="hold" nodeType="withEffect">
                                  <p:stCondLst>
                                    <p:cond delay="0"/>
                                  </p:stCondLst>
                                  <p:childTnLst>
                                    <p:set>
                                      <p:cBhvr>
                                        <p:cTn id="42" dur="1" fill="hold">
                                          <p:stCondLst>
                                            <p:cond delay="0"/>
                                          </p:stCondLst>
                                        </p:cTn>
                                        <p:tgtEl>
                                          <p:spTgt spid="104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050"/>
                                        </p:tgtEl>
                                        <p:attrNameLst>
                                          <p:attrName>style.visibility</p:attrName>
                                        </p:attrNameLst>
                                      </p:cBhvr>
                                      <p:to>
                                        <p:strVal val="visible"/>
                                      </p:to>
                                    </p:set>
                                    <p:animEffect transition="in" filter="wipe(down)">
                                      <p:cBhvr>
                                        <p:cTn id="47" dur="500"/>
                                        <p:tgtEl>
                                          <p:spTgt spid="1050"/>
                                        </p:tgtEl>
                                      </p:cBhvr>
                                    </p:animEffect>
                                  </p:childTnLst>
                                </p:cTn>
                              </p:par>
                              <p:par>
                                <p:cTn id="48" presetID="1" presetClass="entr" presetSubtype="0" fill="hold" nodeType="withEffect">
                                  <p:stCondLst>
                                    <p:cond delay="0"/>
                                  </p:stCondLst>
                                  <p:childTnLst>
                                    <p:set>
                                      <p:cBhvr>
                                        <p:cTn id="49" dur="1" fill="hold">
                                          <p:stCondLst>
                                            <p:cond delay="0"/>
                                          </p:stCondLst>
                                        </p:cTn>
                                        <p:tgtEl>
                                          <p:spTgt spid="105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1054"/>
                                        </p:tgtEl>
                                        <p:attrNameLst>
                                          <p:attrName>style.visibility</p:attrName>
                                        </p:attrNameLst>
                                      </p:cBhvr>
                                      <p:to>
                                        <p:strVal val="visible"/>
                                      </p:to>
                                    </p:set>
                                    <p:animEffect transition="in" filter="wipe(down)">
                                      <p:cBhvr>
                                        <p:cTn id="54" dur="500"/>
                                        <p:tgtEl>
                                          <p:spTgt spid="1054"/>
                                        </p:tgtEl>
                                      </p:cBhvr>
                                    </p:animEffect>
                                  </p:childTnLst>
                                </p:cTn>
                              </p:par>
                              <p:par>
                                <p:cTn id="55" presetID="1" presetClass="entr" presetSubtype="0" fill="hold" nodeType="withEffect">
                                  <p:stCondLst>
                                    <p:cond delay="0"/>
                                  </p:stCondLst>
                                  <p:childTnLst>
                                    <p:set>
                                      <p:cBhvr>
                                        <p:cTn id="56" dur="1" fill="hold">
                                          <p:stCondLst>
                                            <p:cond delay="0"/>
                                          </p:stCondLst>
                                        </p:cTn>
                                        <p:tgtEl>
                                          <p:spTgt spid="105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1061"/>
                                        </p:tgtEl>
                                        <p:attrNameLst>
                                          <p:attrName>style.visibility</p:attrName>
                                        </p:attrNameLst>
                                      </p:cBhvr>
                                      <p:to>
                                        <p:strVal val="visible"/>
                                      </p:to>
                                    </p:set>
                                    <p:animEffect transition="in" filter="wipe(down)">
                                      <p:cBhvr>
                                        <p:cTn id="61" dur="500"/>
                                        <p:tgtEl>
                                          <p:spTgt spid="1061"/>
                                        </p:tgtEl>
                                      </p:cBhvr>
                                    </p:animEffect>
                                  </p:childTnLst>
                                </p:cTn>
                              </p:par>
                              <p:par>
                                <p:cTn id="62" presetID="1"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1033"/>
                                        </p:tgtEl>
                                        <p:attrNameLst>
                                          <p:attrName>style.visibility</p:attrName>
                                        </p:attrNameLst>
                                      </p:cBhvr>
                                      <p:to>
                                        <p:strVal val="visible"/>
                                      </p:to>
                                    </p:set>
                                    <p:animEffect transition="in" filter="wipe(down)">
                                      <p:cBhvr>
                                        <p:cTn id="68" dur="500"/>
                                        <p:tgtEl>
                                          <p:spTgt spid="1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706"/>
            <a:ext cx="8229600" cy="1399032"/>
          </a:xfrm>
        </p:spPr>
        <p:txBody>
          <a:bodyPr>
            <a:normAutofit/>
          </a:bodyPr>
          <a:lstStyle/>
          <a:p>
            <a:r>
              <a:rPr lang="en-GB" sz="3200" dirty="0" smtClean="0">
                <a:latin typeface="Calibri" panose="020F0502020204030204" pitchFamily="34" charset="0"/>
                <a:cs typeface="Calibri" panose="020F0502020204030204" pitchFamily="34" charset="0"/>
              </a:rPr>
              <a:t>Demographics</a:t>
            </a:r>
            <a:endParaRPr lang="en-GB" sz="32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normAutofit/>
          </a:bodyPr>
          <a:lstStyle/>
          <a:p>
            <a:pPr marL="64008" indent="0">
              <a:buNone/>
            </a:pPr>
            <a:endParaRPr lang="en-GB" sz="2000" dirty="0">
              <a:latin typeface="Calibri" panose="020F0502020204030204" pitchFamily="34" charset="0"/>
              <a:cs typeface="Calibri" panose="020F0502020204030204" pitchFamily="34" charset="0"/>
            </a:endParaRPr>
          </a:p>
          <a:p>
            <a:endParaRPr lang="en-GB" sz="2000" dirty="0" smtClean="0">
              <a:latin typeface="Calibri" panose="020F0502020204030204" pitchFamily="34" charset="0"/>
              <a:cs typeface="Calibri" panose="020F0502020204030204" pitchFamily="34" charset="0"/>
            </a:endParaRPr>
          </a:p>
          <a:p>
            <a:endParaRPr lang="en-GB" sz="2000" dirty="0">
              <a:latin typeface="Calibri" panose="020F0502020204030204" pitchFamily="34" charset="0"/>
              <a:cs typeface="Calibri" panose="020F0502020204030204" pitchFamily="34" charset="0"/>
            </a:endParaRPr>
          </a:p>
        </p:txBody>
      </p:sp>
      <p:grpSp>
        <p:nvGrpSpPr>
          <p:cNvPr id="4" name="Group 3"/>
          <p:cNvGrpSpPr/>
          <p:nvPr/>
        </p:nvGrpSpPr>
        <p:grpSpPr>
          <a:xfrm>
            <a:off x="2771799" y="1484785"/>
            <a:ext cx="6138987" cy="1162050"/>
            <a:chOff x="2771799" y="1484785"/>
            <a:chExt cx="6138987" cy="1162050"/>
          </a:xfrm>
        </p:grpSpPr>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99" y="1484785"/>
              <a:ext cx="6138987"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436095" y="1532136"/>
              <a:ext cx="3096345" cy="1077218"/>
            </a:xfrm>
            <a:prstGeom prst="rect">
              <a:avLst/>
            </a:prstGeom>
            <a:noFill/>
          </p:spPr>
          <p:txBody>
            <a:bodyPr wrap="square" rtlCol="0">
              <a:spAutoFit/>
            </a:bodyPr>
            <a:lstStyle/>
            <a:p>
              <a:r>
                <a:rPr lang="en-GB" sz="1600" dirty="0">
                  <a:latin typeface="Calibri" panose="020F0502020204030204" pitchFamily="34" charset="0"/>
                  <a:cs typeface="Calibri" panose="020F0502020204030204" pitchFamily="34" charset="0"/>
                </a:rPr>
                <a:t>The latest population figures from the 2013 mid-year estimates show that Warwickshire is home to </a:t>
              </a:r>
              <a:r>
                <a:rPr lang="en-GB" sz="1600" b="1" dirty="0">
                  <a:latin typeface="Calibri" panose="020F0502020204030204" pitchFamily="34" charset="0"/>
                  <a:cs typeface="Calibri" panose="020F0502020204030204" pitchFamily="34" charset="0"/>
                </a:rPr>
                <a:t>548,729</a:t>
              </a:r>
              <a:r>
                <a:rPr lang="en-GB" sz="1600" dirty="0">
                  <a:latin typeface="Calibri" panose="020F0502020204030204" pitchFamily="34" charset="0"/>
                  <a:cs typeface="Calibri" panose="020F0502020204030204" pitchFamily="34" charset="0"/>
                </a:rPr>
                <a:t> </a:t>
              </a:r>
              <a:r>
                <a:rPr lang="en-GB" sz="1600" dirty="0" smtClean="0">
                  <a:latin typeface="Calibri" panose="020F0502020204030204" pitchFamily="34" charset="0"/>
                  <a:cs typeface="Calibri" panose="020F0502020204030204" pitchFamily="34" charset="0"/>
                </a:rPr>
                <a:t>people</a:t>
              </a:r>
              <a:endParaRPr lang="en-GB" sz="1600" dirty="0">
                <a:latin typeface="Calibri" panose="020F0502020204030204" pitchFamily="34" charset="0"/>
                <a:cs typeface="Calibri" panose="020F0502020204030204" pitchFamily="34" charset="0"/>
              </a:endParaRPr>
            </a:p>
          </p:txBody>
        </p:sp>
      </p:grpSp>
      <p:grpSp>
        <p:nvGrpSpPr>
          <p:cNvPr id="9" name="Group 8"/>
          <p:cNvGrpSpPr/>
          <p:nvPr/>
        </p:nvGrpSpPr>
        <p:grpSpPr>
          <a:xfrm>
            <a:off x="179512" y="1484785"/>
            <a:ext cx="2304256" cy="5216442"/>
            <a:chOff x="179512" y="1484785"/>
            <a:chExt cx="2304256" cy="5216442"/>
          </a:xfrm>
        </p:grpSpPr>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484785"/>
              <a:ext cx="2304256" cy="5216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72335" y="1536364"/>
              <a:ext cx="2118610" cy="1077218"/>
            </a:xfrm>
            <a:prstGeom prst="rect">
              <a:avLst/>
            </a:prstGeom>
            <a:noFill/>
          </p:spPr>
          <p:txBody>
            <a:bodyPr wrap="square" rtlCol="0">
              <a:spAutoFit/>
            </a:bodyPr>
            <a:lstStyle/>
            <a:p>
              <a:r>
                <a:rPr lang="en-GB" sz="1600" b="1" dirty="0" smtClean="0">
                  <a:latin typeface="Calibri" panose="020F0502020204030204" pitchFamily="34" charset="0"/>
                  <a:cs typeface="Calibri" panose="020F0502020204030204" pitchFamily="34" charset="0"/>
                </a:rPr>
                <a:t>32.5% </a:t>
              </a:r>
              <a:r>
                <a:rPr lang="en-GB" sz="1600" dirty="0" smtClean="0">
                  <a:latin typeface="Calibri" panose="020F0502020204030204" pitchFamily="34" charset="0"/>
                  <a:cs typeface="Calibri" panose="020F0502020204030204" pitchFamily="34" charset="0"/>
                </a:rPr>
                <a:t>of Warwickshire’s population lives in </a:t>
              </a:r>
              <a:r>
                <a:rPr lang="en-GB" sz="1600" b="1" dirty="0" smtClean="0">
                  <a:latin typeface="Calibri" panose="020F0502020204030204" pitchFamily="34" charset="0"/>
                  <a:cs typeface="Calibri" panose="020F0502020204030204" pitchFamily="34" charset="0"/>
                </a:rPr>
                <a:t>rural areas</a:t>
              </a:r>
              <a:endParaRPr lang="en-GB" sz="1600" b="1" dirty="0">
                <a:latin typeface="Calibri" panose="020F0502020204030204" pitchFamily="34" charset="0"/>
                <a:cs typeface="Calibri" panose="020F0502020204030204" pitchFamily="34" charset="0"/>
              </a:endParaRPr>
            </a:p>
          </p:txBody>
        </p:sp>
        <p:sp>
          <p:nvSpPr>
            <p:cNvPr id="7" name="TextBox 6"/>
            <p:cNvSpPr txBox="1"/>
            <p:nvPr/>
          </p:nvSpPr>
          <p:spPr>
            <a:xfrm>
              <a:off x="236331" y="4093006"/>
              <a:ext cx="2190618" cy="830997"/>
            </a:xfrm>
            <a:prstGeom prst="rect">
              <a:avLst/>
            </a:prstGeom>
            <a:noFill/>
          </p:spPr>
          <p:txBody>
            <a:bodyPr wrap="square" rtlCol="0">
              <a:spAutoFit/>
            </a:bodyPr>
            <a:lstStyle/>
            <a:p>
              <a:r>
                <a:rPr lang="en-GB" sz="1600" b="1" dirty="0" smtClean="0">
                  <a:latin typeface="Calibri" panose="020F0502020204030204" pitchFamily="34" charset="0"/>
                  <a:cs typeface="Calibri" panose="020F0502020204030204" pitchFamily="34" charset="0"/>
                </a:rPr>
                <a:t>67.5% </a:t>
              </a:r>
              <a:r>
                <a:rPr lang="en-GB" sz="1600" dirty="0" smtClean="0">
                  <a:latin typeface="Calibri" panose="020F0502020204030204" pitchFamily="34" charset="0"/>
                  <a:cs typeface="Calibri" panose="020F0502020204030204" pitchFamily="34" charset="0"/>
                </a:rPr>
                <a:t>of Warwickshire’s population lives in </a:t>
              </a:r>
              <a:r>
                <a:rPr lang="en-GB" sz="1600" b="1" dirty="0" smtClean="0">
                  <a:latin typeface="Calibri" panose="020F0502020204030204" pitchFamily="34" charset="0"/>
                  <a:cs typeface="Calibri" panose="020F0502020204030204" pitchFamily="34" charset="0"/>
                </a:rPr>
                <a:t>urban areas</a:t>
              </a:r>
              <a:endParaRPr lang="en-GB" sz="1600" b="1" dirty="0">
                <a:latin typeface="Calibri" panose="020F0502020204030204" pitchFamily="34" charset="0"/>
                <a:cs typeface="Calibri" panose="020F0502020204030204" pitchFamily="34" charset="0"/>
              </a:endParaRPr>
            </a:p>
          </p:txBody>
        </p:sp>
      </p:grpSp>
      <p:grpSp>
        <p:nvGrpSpPr>
          <p:cNvPr id="10" name="Group 9"/>
          <p:cNvGrpSpPr/>
          <p:nvPr/>
        </p:nvGrpSpPr>
        <p:grpSpPr>
          <a:xfrm>
            <a:off x="2771799" y="4077072"/>
            <a:ext cx="7632849" cy="1350692"/>
            <a:chOff x="2771799" y="4077072"/>
            <a:chExt cx="7632849" cy="1350692"/>
          </a:xfrm>
        </p:grpSpPr>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99" y="4077072"/>
              <a:ext cx="6138987" cy="1350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148064" y="4077072"/>
              <a:ext cx="5256584" cy="830997"/>
            </a:xfrm>
            <a:prstGeom prst="rect">
              <a:avLst/>
            </a:prstGeom>
            <a:noFill/>
          </p:spPr>
          <p:txBody>
            <a:bodyPr wrap="square" rtlCol="0">
              <a:spAutoFit/>
            </a:bodyPr>
            <a:lstStyle/>
            <a:p>
              <a:endParaRPr lang="en-GB" sz="1600" dirty="0" smtClean="0">
                <a:latin typeface="Calibri" panose="020F0502020204030204" pitchFamily="34" charset="0"/>
                <a:cs typeface="Calibri" panose="020F0502020204030204" pitchFamily="34" charset="0"/>
              </a:endParaRPr>
            </a:p>
            <a:p>
              <a:r>
                <a:rPr lang="en-GB" sz="1600" dirty="0" smtClean="0">
                  <a:latin typeface="Calibri" panose="020F0502020204030204" pitchFamily="34" charset="0"/>
                  <a:cs typeface="Calibri" panose="020F0502020204030204" pitchFamily="34" charset="0"/>
                </a:rPr>
                <a:t>The </a:t>
              </a:r>
              <a:r>
                <a:rPr lang="en-GB" sz="1600" dirty="0">
                  <a:latin typeface="Calibri" panose="020F0502020204030204" pitchFamily="34" charset="0"/>
                  <a:cs typeface="Calibri" panose="020F0502020204030204" pitchFamily="34" charset="0"/>
                </a:rPr>
                <a:t>population </a:t>
              </a:r>
              <a:r>
                <a:rPr lang="en-GB" sz="1600" dirty="0" smtClean="0">
                  <a:latin typeface="Calibri" panose="020F0502020204030204" pitchFamily="34" charset="0"/>
                  <a:cs typeface="Calibri" panose="020F0502020204030204" pitchFamily="34" charset="0"/>
                </a:rPr>
                <a:t>of Warwickshire is projected </a:t>
              </a:r>
            </a:p>
            <a:p>
              <a:r>
                <a:rPr lang="en-GB" sz="1600" dirty="0" smtClean="0">
                  <a:latin typeface="Calibri" panose="020F0502020204030204" pitchFamily="34" charset="0"/>
                  <a:cs typeface="Calibri" panose="020F0502020204030204" pitchFamily="34" charset="0"/>
                </a:rPr>
                <a:t>to reach </a:t>
              </a:r>
              <a:r>
                <a:rPr lang="en-GB" sz="1600" b="1" dirty="0" smtClean="0">
                  <a:latin typeface="Calibri" panose="020F0502020204030204" pitchFamily="34" charset="0"/>
                  <a:cs typeface="Calibri" panose="020F0502020204030204" pitchFamily="34" charset="0"/>
                </a:rPr>
                <a:t>624,000</a:t>
              </a:r>
              <a:r>
                <a:rPr lang="en-GB" sz="1600" dirty="0" smtClean="0">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by </a:t>
              </a:r>
              <a:r>
                <a:rPr lang="en-GB" sz="1600" b="1" dirty="0">
                  <a:latin typeface="Calibri" panose="020F0502020204030204" pitchFamily="34" charset="0"/>
                  <a:cs typeface="Calibri" panose="020F0502020204030204" pitchFamily="34" charset="0"/>
                </a:rPr>
                <a:t>2037</a:t>
              </a:r>
            </a:p>
          </p:txBody>
        </p:sp>
      </p:grpSp>
      <p:pic>
        <p:nvPicPr>
          <p:cNvPr id="17" name="Picture 5" descr="Observatory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2858498" y="6290708"/>
            <a:ext cx="6285502" cy="553998"/>
          </a:xfrm>
          <a:prstGeom prst="rect">
            <a:avLst/>
          </a:prstGeom>
        </p:spPr>
        <p:txBody>
          <a:bodyPr wrap="square">
            <a:spAutoFit/>
          </a:bodyPr>
          <a:lstStyle/>
          <a:p>
            <a:r>
              <a:rPr lang="en-GB" sz="1000" i="1" dirty="0" smtClean="0">
                <a:latin typeface="Calibri" panose="020F0502020204030204" pitchFamily="34" charset="0"/>
                <a:cs typeface="Calibri" panose="020F0502020204030204" pitchFamily="34" charset="0"/>
              </a:rPr>
              <a:t>Sources</a:t>
            </a:r>
            <a:r>
              <a:rPr lang="en-GB" sz="1000" i="1" dirty="0">
                <a:latin typeface="Calibri" panose="020F0502020204030204" pitchFamily="34" charset="0"/>
                <a:cs typeface="Calibri" panose="020F0502020204030204" pitchFamily="34" charset="0"/>
              </a:rPr>
              <a:t>: </a:t>
            </a:r>
            <a:r>
              <a:rPr lang="en-GB" sz="1000" i="1" dirty="0" smtClean="0">
                <a:latin typeface="Calibri" panose="020F0502020204030204" pitchFamily="34" charset="0"/>
                <a:cs typeface="Calibri" panose="020F0502020204030204" pitchFamily="34" charset="0"/>
              </a:rPr>
              <a:t>Office </a:t>
            </a:r>
            <a:r>
              <a:rPr lang="en-GB" sz="1000" i="1" dirty="0">
                <a:latin typeface="Calibri" panose="020F0502020204030204" pitchFamily="34" charset="0"/>
                <a:cs typeface="Calibri" panose="020F0502020204030204" pitchFamily="34" charset="0"/>
              </a:rPr>
              <a:t>for National Statistics Mid-2013 Estimates and 2011 </a:t>
            </a:r>
            <a:r>
              <a:rPr lang="en-GB" sz="1000" i="1" dirty="0" smtClean="0">
                <a:latin typeface="Calibri" panose="020F0502020204030204" pitchFamily="34" charset="0"/>
                <a:cs typeface="Calibri" panose="020F0502020204030204" pitchFamily="34" charset="0"/>
              </a:rPr>
              <a:t>Census; Defra </a:t>
            </a:r>
            <a:r>
              <a:rPr lang="en-GB" sz="1000" i="1" dirty="0">
                <a:latin typeface="Calibri" panose="020F0502020204030204" pitchFamily="34" charset="0"/>
                <a:cs typeface="Calibri" panose="020F0502020204030204" pitchFamily="34" charset="0"/>
              </a:rPr>
              <a:t>Rural and Urban area classification; Office for National Statistics 2012 mid-year population </a:t>
            </a:r>
            <a:r>
              <a:rPr lang="en-GB" sz="1000" i="1" dirty="0" smtClean="0">
                <a:latin typeface="Calibri" panose="020F0502020204030204" pitchFamily="34" charset="0"/>
                <a:cs typeface="Calibri" panose="020F0502020204030204" pitchFamily="34" charset="0"/>
              </a:rPr>
              <a:t>estimates 2012-based </a:t>
            </a:r>
            <a:r>
              <a:rPr lang="en-GB" sz="1000" i="1" dirty="0">
                <a:latin typeface="Calibri" panose="020F0502020204030204" pitchFamily="34" charset="0"/>
                <a:cs typeface="Calibri" panose="020F0502020204030204" pitchFamily="34" charset="0"/>
              </a:rPr>
              <a:t>Sub-National Population </a:t>
            </a:r>
            <a:r>
              <a:rPr lang="en-GB" sz="1000" i="1" dirty="0" smtClean="0">
                <a:latin typeface="Calibri" panose="020F0502020204030204" pitchFamily="34" charset="0"/>
                <a:cs typeface="Calibri" panose="020F0502020204030204" pitchFamily="34" charset="0"/>
              </a:rPr>
              <a:t>Projections(www.statistics.gov.uk)</a:t>
            </a:r>
            <a:endParaRPr lang="en-GB"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4822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7" y="9872"/>
            <a:ext cx="8229600" cy="994122"/>
          </a:xfrm>
        </p:spPr>
        <p:txBody>
          <a:bodyPr>
            <a:normAutofit fontScale="90000"/>
          </a:bodyPr>
          <a:lstStyle/>
          <a:p>
            <a:r>
              <a:rPr lang="en-GB" sz="2800" dirty="0" smtClean="0"/>
              <a:t/>
            </a:r>
            <a:br>
              <a:rPr lang="en-GB" sz="2800" dirty="0" smtClean="0"/>
            </a:br>
            <a:r>
              <a:rPr lang="en-GB" sz="3600" dirty="0" smtClean="0"/>
              <a:t>Why is a local council involved?</a:t>
            </a:r>
            <a:r>
              <a:rPr lang="en-GB" sz="2800" b="1" dirty="0" smtClean="0">
                <a:latin typeface="Calibri" panose="020F0502020204030204" pitchFamily="34" charset="0"/>
                <a:cs typeface="Calibri" panose="020F0502020204030204" pitchFamily="34" charset="0"/>
              </a:rPr>
              <a:t/>
            </a:r>
            <a:br>
              <a:rPr lang="en-GB" sz="2800" b="1" dirty="0" smtClean="0">
                <a:latin typeface="Calibri" panose="020F0502020204030204" pitchFamily="34" charset="0"/>
                <a:cs typeface="Calibri" panose="020F0502020204030204" pitchFamily="34" charset="0"/>
              </a:rPr>
            </a:br>
            <a:endParaRPr lang="en-GB" sz="2800" b="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467544" y="1196752"/>
            <a:ext cx="8229600" cy="4061048"/>
          </a:xfrm>
        </p:spPr>
        <p:txBody>
          <a:bodyPr>
            <a:normAutofit/>
          </a:bodyPr>
          <a:lstStyle/>
          <a:p>
            <a:pPr marL="0" indent="0">
              <a:buNone/>
            </a:pPr>
            <a:r>
              <a:rPr lang="en-GB" sz="2600" b="1" dirty="0" smtClean="0">
                <a:latin typeface="Calibri" panose="020F0502020204030204" pitchFamily="34" charset="0"/>
                <a:cs typeface="Calibri" panose="020F0502020204030204" pitchFamily="34" charset="0"/>
              </a:rPr>
              <a:t>Councils – have the powers … </a:t>
            </a:r>
          </a:p>
          <a:p>
            <a:r>
              <a:rPr lang="en-GB" sz="2600" dirty="0" smtClean="0">
                <a:latin typeface="Calibri" panose="020F0502020204030204" pitchFamily="34" charset="0"/>
                <a:cs typeface="Calibri" panose="020F0502020204030204" pitchFamily="34" charset="0"/>
              </a:rPr>
              <a:t>are closest to the people / communities </a:t>
            </a:r>
          </a:p>
          <a:p>
            <a:r>
              <a:rPr lang="en-GB" sz="2600" dirty="0" smtClean="0">
                <a:latin typeface="Calibri" panose="020F0502020204030204" pitchFamily="34" charset="0"/>
                <a:cs typeface="Calibri" panose="020F0502020204030204" pitchFamily="34" charset="0"/>
              </a:rPr>
              <a:t>statutory duties </a:t>
            </a:r>
          </a:p>
          <a:p>
            <a:r>
              <a:rPr lang="en-GB" sz="2600" dirty="0" smtClean="0">
                <a:latin typeface="Calibri" panose="020F0502020204030204" pitchFamily="34" charset="0"/>
                <a:cs typeface="Calibri" panose="020F0502020204030204" pitchFamily="34" charset="0"/>
              </a:rPr>
              <a:t>discretionary powers … </a:t>
            </a:r>
          </a:p>
          <a:p>
            <a:pPr marL="0" indent="0">
              <a:buNone/>
            </a:pPr>
            <a:endParaRPr lang="en-GB" sz="2600" dirty="0" smtClean="0">
              <a:latin typeface="Calibri" panose="020F0502020204030204" pitchFamily="34" charset="0"/>
              <a:cs typeface="Calibri" panose="020F0502020204030204" pitchFamily="34" charset="0"/>
            </a:endParaRPr>
          </a:p>
          <a:p>
            <a:pPr marL="0" indent="0">
              <a:buNone/>
            </a:pPr>
            <a:r>
              <a:rPr lang="en-GB" sz="2600" b="1" dirty="0" smtClean="0">
                <a:latin typeface="Calibri" panose="020F0502020204030204" pitchFamily="34" charset="0"/>
                <a:cs typeface="Calibri" panose="020F0502020204030204" pitchFamily="34" charset="0"/>
              </a:rPr>
              <a:t>Colleague’s response … </a:t>
            </a:r>
          </a:p>
          <a:p>
            <a:r>
              <a:rPr lang="en-GB" sz="2600" dirty="0" smtClean="0">
                <a:latin typeface="Calibri" panose="020F0502020204030204" pitchFamily="34" charset="0"/>
                <a:cs typeface="Calibri" panose="020F0502020204030204" pitchFamily="34" charset="0"/>
              </a:rPr>
              <a:t>‘we don’t really forecast future demand - anything which helps ……’</a:t>
            </a:r>
            <a:endParaRPr lang="en-GB" sz="2600" dirty="0">
              <a:latin typeface="Calibri" panose="020F0502020204030204" pitchFamily="34" charset="0"/>
              <a:cs typeface="Calibri" panose="020F050202020403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805264"/>
            <a:ext cx="1487487" cy="8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85787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normAutofit/>
          </a:bodyPr>
          <a:lstStyle/>
          <a:p>
            <a:r>
              <a:rPr lang="en-GB" sz="3200" dirty="0" smtClean="0">
                <a:latin typeface="Calibri" panose="020F0502020204030204" pitchFamily="34" charset="0"/>
                <a:cs typeface="Calibri" panose="020F0502020204030204" pitchFamily="34" charset="0"/>
              </a:rPr>
              <a:t>Workforce</a:t>
            </a:r>
            <a:endParaRPr lang="en-GB" sz="3200" dirty="0">
              <a:latin typeface="Calibri" panose="020F0502020204030204" pitchFamily="34" charset="0"/>
              <a:cs typeface="Calibri" panose="020F0502020204030204" pitchFamily="34" charset="0"/>
            </a:endParaRPr>
          </a:p>
        </p:txBody>
      </p:sp>
      <p:pic>
        <p:nvPicPr>
          <p:cNvPr id="8"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1053467" y="2996952"/>
            <a:ext cx="6924675" cy="1296144"/>
            <a:chOff x="1053467" y="2996952"/>
            <a:chExt cx="6924675" cy="1296144"/>
          </a:xfrm>
        </p:grpSpPr>
        <p:pic>
          <p:nvPicPr>
            <p:cNvPr id="1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3467" y="2996952"/>
              <a:ext cx="6924675"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053467" y="2996952"/>
              <a:ext cx="5335584" cy="1077218"/>
            </a:xfrm>
            <a:prstGeom prst="rect">
              <a:avLst/>
            </a:prstGeom>
          </p:spPr>
          <p:txBody>
            <a:bodyPr wrap="square">
              <a:spAutoFit/>
            </a:bodyPr>
            <a:lstStyle/>
            <a:p>
              <a:r>
                <a:rPr lang="en-GB" sz="1600" dirty="0">
                  <a:latin typeface="Calibri" panose="020F0502020204030204" pitchFamily="34" charset="0"/>
                  <a:cs typeface="Calibri" panose="020F0502020204030204" pitchFamily="34" charset="0"/>
                </a:rPr>
                <a:t>The medium </a:t>
              </a:r>
              <a:r>
                <a:rPr lang="en-GB" sz="1600" b="1" dirty="0" smtClean="0">
                  <a:latin typeface="Calibri" panose="020F0502020204030204" pitchFamily="34" charset="0"/>
                  <a:cs typeface="Calibri" panose="020F0502020204030204" pitchFamily="34" charset="0"/>
                </a:rPr>
                <a:t>residence-based </a:t>
              </a:r>
              <a:r>
                <a:rPr lang="en-GB" sz="1600" b="1" dirty="0">
                  <a:latin typeface="Calibri" panose="020F0502020204030204" pitchFamily="34" charset="0"/>
                  <a:cs typeface="Calibri" panose="020F0502020204030204" pitchFamily="34" charset="0"/>
                </a:rPr>
                <a:t>gross annual earnings </a:t>
              </a:r>
              <a:r>
                <a:rPr lang="en-GB" sz="1600" dirty="0">
                  <a:latin typeface="Calibri" panose="020F0502020204030204" pitchFamily="34" charset="0"/>
                  <a:cs typeface="Calibri" panose="020F0502020204030204" pitchFamily="34" charset="0"/>
                </a:rPr>
                <a:t>(before tax) for a full time worker in Warwickshire is </a:t>
              </a:r>
              <a:r>
                <a:rPr lang="en-GB" sz="1600" b="1" dirty="0">
                  <a:latin typeface="Calibri" panose="020F0502020204030204" pitchFamily="34" charset="0"/>
                  <a:cs typeface="Calibri" panose="020F0502020204030204" pitchFamily="34" charset="0"/>
                </a:rPr>
                <a:t>£</a:t>
              </a:r>
              <a:r>
                <a:rPr lang="en-GB" sz="1600" b="1" dirty="0" smtClean="0">
                  <a:latin typeface="Calibri" panose="020F0502020204030204" pitchFamily="34" charset="0"/>
                  <a:cs typeface="Calibri" panose="020F0502020204030204" pitchFamily="34" charset="0"/>
                </a:rPr>
                <a:t>23,094 </a:t>
              </a:r>
              <a:r>
                <a:rPr lang="en-GB" sz="1600" dirty="0">
                  <a:latin typeface="Calibri" panose="020F0502020204030204" pitchFamily="34" charset="0"/>
                  <a:cs typeface="Calibri" panose="020F0502020204030204" pitchFamily="34" charset="0"/>
                </a:rPr>
                <a:t>which is slightly </a:t>
              </a:r>
              <a:r>
                <a:rPr lang="en-GB" sz="1600" dirty="0" smtClean="0">
                  <a:latin typeface="Calibri" panose="020F0502020204030204" pitchFamily="34" charset="0"/>
                  <a:cs typeface="Calibri" panose="020F0502020204030204" pitchFamily="34" charset="0"/>
                </a:rPr>
                <a:t> higher than </a:t>
              </a:r>
              <a:r>
                <a:rPr lang="en-GB" sz="1600" dirty="0">
                  <a:latin typeface="Calibri" panose="020F0502020204030204" pitchFamily="34" charset="0"/>
                  <a:cs typeface="Calibri" panose="020F0502020204030204" pitchFamily="34" charset="0"/>
                </a:rPr>
                <a:t>the medium </a:t>
              </a:r>
              <a:r>
                <a:rPr lang="en-GB" sz="1600" dirty="0" smtClean="0">
                  <a:latin typeface="Calibri" panose="020F0502020204030204" pitchFamily="34" charset="0"/>
                  <a:cs typeface="Calibri" panose="020F0502020204030204" pitchFamily="34" charset="0"/>
                </a:rPr>
                <a:t>residence-based  gross annual earnings </a:t>
              </a:r>
              <a:r>
                <a:rPr lang="en-GB" sz="1600" dirty="0">
                  <a:latin typeface="Calibri" panose="020F0502020204030204" pitchFamily="34" charset="0"/>
                  <a:cs typeface="Calibri" panose="020F0502020204030204" pitchFamily="34" charset="0"/>
                </a:rPr>
                <a:t>for England </a:t>
              </a:r>
              <a:r>
                <a:rPr lang="en-GB" sz="1600" dirty="0" smtClean="0">
                  <a:latin typeface="Calibri" panose="020F0502020204030204" pitchFamily="34" charset="0"/>
                  <a:cs typeface="Calibri" panose="020F0502020204030204" pitchFamily="34" charset="0"/>
                </a:rPr>
                <a:t>(£22,354).</a:t>
              </a:r>
              <a:endParaRPr lang="en-GB" sz="1600" dirty="0">
                <a:latin typeface="Calibri" panose="020F0502020204030204" pitchFamily="34" charset="0"/>
                <a:cs typeface="Calibri" panose="020F0502020204030204" pitchFamily="34" charset="0"/>
              </a:endParaRPr>
            </a:p>
          </p:txBody>
        </p:sp>
      </p:grpSp>
      <p:grpSp>
        <p:nvGrpSpPr>
          <p:cNvPr id="5" name="Group 4"/>
          <p:cNvGrpSpPr/>
          <p:nvPr/>
        </p:nvGrpSpPr>
        <p:grpSpPr>
          <a:xfrm>
            <a:off x="1036616" y="4581128"/>
            <a:ext cx="6924675" cy="1296144"/>
            <a:chOff x="1036616" y="4581128"/>
            <a:chExt cx="6924675" cy="1296144"/>
          </a:xfrm>
        </p:grpSpPr>
        <p:pic>
          <p:nvPicPr>
            <p:cNvPr id="1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616" y="4581128"/>
              <a:ext cx="6924675"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080221" y="4581128"/>
              <a:ext cx="4572000" cy="1077218"/>
            </a:xfrm>
            <a:prstGeom prst="rect">
              <a:avLst/>
            </a:prstGeom>
          </p:spPr>
          <p:txBody>
            <a:bodyPr>
              <a:spAutoFit/>
            </a:bodyPr>
            <a:lstStyle/>
            <a:p>
              <a:r>
                <a:rPr lang="en-GB" sz="1600" dirty="0" smtClean="0">
                  <a:latin typeface="Calibri" panose="020F0502020204030204" pitchFamily="34" charset="0"/>
                  <a:cs typeface="Calibri" panose="020F0502020204030204" pitchFamily="34" charset="0"/>
                </a:rPr>
                <a:t>The percentage of Warwickshire residents claiming </a:t>
              </a:r>
              <a:r>
                <a:rPr lang="en-GB" sz="1600" dirty="0">
                  <a:latin typeface="Calibri" panose="020F0502020204030204" pitchFamily="34" charset="0"/>
                  <a:cs typeface="Calibri" panose="020F0502020204030204" pitchFamily="34" charset="0"/>
                </a:rPr>
                <a:t>Job Seeker’s </a:t>
              </a:r>
              <a:r>
                <a:rPr lang="en-GB" sz="1600" dirty="0" smtClean="0">
                  <a:latin typeface="Calibri" panose="020F0502020204030204" pitchFamily="34" charset="0"/>
                  <a:cs typeface="Calibri" panose="020F0502020204030204" pitchFamily="34" charset="0"/>
                </a:rPr>
                <a:t>Allowance (</a:t>
              </a:r>
              <a:r>
                <a:rPr lang="en-GB" sz="1600" b="1" dirty="0" smtClean="0">
                  <a:latin typeface="Calibri" panose="020F0502020204030204" pitchFamily="34" charset="0"/>
                  <a:cs typeface="Calibri" panose="020F0502020204030204" pitchFamily="34" charset="0"/>
                </a:rPr>
                <a:t>unemployed</a:t>
              </a:r>
              <a:r>
                <a:rPr lang="en-GB" sz="1600" dirty="0" smtClean="0">
                  <a:latin typeface="Calibri" panose="020F0502020204030204" pitchFamily="34" charset="0"/>
                  <a:cs typeface="Calibri" panose="020F0502020204030204" pitchFamily="34" charset="0"/>
                </a:rPr>
                <a:t>)is </a:t>
              </a:r>
              <a:r>
                <a:rPr lang="en-GB" sz="1600" b="1" dirty="0" smtClean="0">
                  <a:latin typeface="Calibri" panose="020F0502020204030204" pitchFamily="34" charset="0"/>
                  <a:cs typeface="Calibri" panose="020F0502020204030204" pitchFamily="34" charset="0"/>
                </a:rPr>
                <a:t>1.1% </a:t>
              </a:r>
              <a:r>
                <a:rPr lang="en-GB" sz="1600" dirty="0" smtClean="0">
                  <a:latin typeface="Calibri" panose="020F0502020204030204" pitchFamily="34" charset="0"/>
                  <a:cs typeface="Calibri" panose="020F0502020204030204" pitchFamily="34" charset="0"/>
                </a:rPr>
                <a:t>(3,749), for England as a whole this figure is 2.0% (673,750).</a:t>
              </a:r>
              <a:endParaRPr lang="en-GB" sz="1600" dirty="0">
                <a:latin typeface="Calibri" panose="020F0502020204030204" pitchFamily="34" charset="0"/>
                <a:cs typeface="Calibri" panose="020F0502020204030204" pitchFamily="34" charset="0"/>
              </a:endParaRPr>
            </a:p>
          </p:txBody>
        </p:sp>
      </p:grpSp>
      <p:grpSp>
        <p:nvGrpSpPr>
          <p:cNvPr id="3" name="Group 2"/>
          <p:cNvGrpSpPr/>
          <p:nvPr/>
        </p:nvGrpSpPr>
        <p:grpSpPr>
          <a:xfrm>
            <a:off x="1036616" y="1484784"/>
            <a:ext cx="6924675" cy="1296144"/>
            <a:chOff x="1036616" y="1484784"/>
            <a:chExt cx="6924675" cy="1296144"/>
          </a:xfrm>
        </p:grpSpPr>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616" y="1484784"/>
              <a:ext cx="6924675"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053467" y="1498059"/>
              <a:ext cx="5184576" cy="1077218"/>
            </a:xfrm>
            <a:prstGeom prst="rect">
              <a:avLst/>
            </a:prstGeom>
            <a:noFill/>
          </p:spPr>
          <p:txBody>
            <a:bodyPr wrap="square" rtlCol="0">
              <a:spAutoFit/>
            </a:bodyPr>
            <a:lstStyle/>
            <a:p>
              <a:r>
                <a:rPr lang="en-GB" sz="1600" dirty="0" smtClean="0">
                  <a:latin typeface="Calibri" panose="020F0502020204030204" pitchFamily="34" charset="0"/>
                  <a:cs typeface="Calibri" panose="020F0502020204030204" pitchFamily="34" charset="0"/>
                </a:rPr>
                <a:t>The medium </a:t>
              </a:r>
              <a:r>
                <a:rPr lang="en-GB" sz="1600" b="1" dirty="0" smtClean="0">
                  <a:latin typeface="Calibri" panose="020F0502020204030204" pitchFamily="34" charset="0"/>
                  <a:cs typeface="Calibri" panose="020F0502020204030204" pitchFamily="34" charset="0"/>
                </a:rPr>
                <a:t>workplace-based gross annual earnings </a:t>
              </a:r>
              <a:r>
                <a:rPr lang="en-GB" sz="1600" dirty="0" smtClean="0">
                  <a:latin typeface="Calibri" panose="020F0502020204030204" pitchFamily="34" charset="0"/>
                  <a:cs typeface="Calibri" panose="020F0502020204030204" pitchFamily="34" charset="0"/>
                </a:rPr>
                <a:t>(before tax) for a full time worker in Warwickshire is </a:t>
              </a:r>
              <a:r>
                <a:rPr lang="en-GB" sz="1600" b="1" dirty="0" smtClean="0">
                  <a:latin typeface="Calibri" panose="020F0502020204030204" pitchFamily="34" charset="0"/>
                  <a:cs typeface="Calibri" panose="020F0502020204030204" pitchFamily="34" charset="0"/>
                </a:rPr>
                <a:t>£22,017 </a:t>
              </a:r>
              <a:r>
                <a:rPr lang="en-GB" sz="1600" dirty="0" smtClean="0">
                  <a:latin typeface="Calibri" panose="020F0502020204030204" pitchFamily="34" charset="0"/>
                  <a:cs typeface="Calibri" panose="020F0502020204030204" pitchFamily="34" charset="0"/>
                </a:rPr>
                <a:t>which is slightly lower than the medium workplace-based gross annual earnings for England (£22,343).</a:t>
              </a:r>
              <a:endParaRPr lang="en-GB" sz="1600" dirty="0">
                <a:latin typeface="Calibri" panose="020F0502020204030204" pitchFamily="34" charset="0"/>
                <a:cs typeface="Calibri" panose="020F0502020204030204" pitchFamily="34" charset="0"/>
              </a:endParaRPr>
            </a:p>
          </p:txBody>
        </p:sp>
      </p:grpSp>
      <p:sp>
        <p:nvSpPr>
          <p:cNvPr id="6" name="Rectangle 5"/>
          <p:cNvSpPr/>
          <p:nvPr/>
        </p:nvSpPr>
        <p:spPr>
          <a:xfrm>
            <a:off x="4572387" y="6457890"/>
            <a:ext cx="4572000" cy="400110"/>
          </a:xfrm>
          <a:prstGeom prst="rect">
            <a:avLst/>
          </a:prstGeom>
        </p:spPr>
        <p:txBody>
          <a:bodyPr>
            <a:spAutoFit/>
          </a:bodyPr>
          <a:lstStyle/>
          <a:p>
            <a:r>
              <a:rPr lang="en-GB" sz="1000" i="1" dirty="0" smtClean="0">
                <a:latin typeface="Calibri" panose="020F0502020204030204" pitchFamily="34" charset="0"/>
                <a:cs typeface="Calibri" panose="020F0502020204030204" pitchFamily="34" charset="0"/>
              </a:rPr>
              <a:t>Sources: </a:t>
            </a:r>
            <a:r>
              <a:rPr lang="en-GB" sz="1000" i="1" dirty="0">
                <a:latin typeface="Calibri" panose="020F0502020204030204" pitchFamily="34" charset="0"/>
                <a:cs typeface="Calibri" panose="020F0502020204030204" pitchFamily="34" charset="0"/>
              </a:rPr>
              <a:t>Claimant </a:t>
            </a:r>
            <a:r>
              <a:rPr lang="en-GB" sz="1000" i="1" dirty="0" smtClean="0">
                <a:latin typeface="Calibri" panose="020F0502020204030204" pitchFamily="34" charset="0"/>
                <a:cs typeface="Calibri" panose="020F0502020204030204" pitchFamily="34" charset="0"/>
              </a:rPr>
              <a:t>Count,;Annual </a:t>
            </a:r>
            <a:r>
              <a:rPr lang="en-GB" sz="1000" i="1" dirty="0">
                <a:latin typeface="Calibri" panose="020F0502020204030204" pitchFamily="34" charset="0"/>
                <a:cs typeface="Calibri" panose="020F0502020204030204" pitchFamily="34" charset="0"/>
              </a:rPr>
              <a:t>Survey of Hours and Earnings 2012 (ASHE</a:t>
            </a:r>
            <a:r>
              <a:rPr lang="en-GB" sz="1000" i="1" dirty="0" smtClean="0">
                <a:latin typeface="Calibri" panose="020F0502020204030204" pitchFamily="34" charset="0"/>
                <a:cs typeface="Calibri" panose="020F0502020204030204" pitchFamily="34" charset="0"/>
              </a:rPr>
              <a:t>);National </a:t>
            </a:r>
            <a:r>
              <a:rPr lang="en-GB" sz="1000" i="1" dirty="0">
                <a:latin typeface="Calibri" panose="020F0502020204030204" pitchFamily="34" charset="0"/>
                <a:cs typeface="Calibri" panose="020F0502020204030204" pitchFamily="34" charset="0"/>
              </a:rPr>
              <a:t>Statistics (</a:t>
            </a:r>
            <a:r>
              <a:rPr lang="en-GB" sz="1000" i="1" dirty="0" smtClean="0">
                <a:latin typeface="Calibri" panose="020F0502020204030204" pitchFamily="34" charset="0"/>
                <a:cs typeface="Calibri" panose="020F0502020204030204" pitchFamily="34" charset="0"/>
              </a:rPr>
              <a:t>www.statistics.gov.uk)</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0635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14" y="0"/>
            <a:ext cx="8229600" cy="1268760"/>
          </a:xfrm>
        </p:spPr>
        <p:txBody>
          <a:bodyPr>
            <a:normAutofit/>
          </a:bodyPr>
          <a:lstStyle/>
          <a:p>
            <a:r>
              <a:rPr lang="en-GB" sz="3200" dirty="0" smtClean="0"/>
              <a:t>Deprivatio</a:t>
            </a:r>
            <a:r>
              <a:rPr lang="en-GB" sz="3200" dirty="0"/>
              <a:t>n</a:t>
            </a:r>
          </a:p>
        </p:txBody>
      </p:sp>
      <p:pic>
        <p:nvPicPr>
          <p:cNvPr id="4"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275787" y="3933056"/>
            <a:ext cx="720080" cy="307777"/>
          </a:xfrm>
          <a:prstGeom prst="rect">
            <a:avLst/>
          </a:prstGeom>
          <a:noFill/>
        </p:spPr>
        <p:txBody>
          <a:bodyPr wrap="square" rtlCol="0">
            <a:spAutoFit/>
          </a:bodyPr>
          <a:lstStyle/>
          <a:p>
            <a:endParaRPr lang="en-GB" sz="1400" b="1" dirty="0">
              <a:latin typeface="Calibri" panose="020F0502020204030204" pitchFamily="34" charset="0"/>
              <a:cs typeface="Calibri" panose="020F0502020204030204" pitchFamily="34" charset="0"/>
            </a:endParaRPr>
          </a:p>
        </p:txBody>
      </p:sp>
      <p:grpSp>
        <p:nvGrpSpPr>
          <p:cNvPr id="18" name="Group 17"/>
          <p:cNvGrpSpPr/>
          <p:nvPr/>
        </p:nvGrpSpPr>
        <p:grpSpPr>
          <a:xfrm>
            <a:off x="1909588" y="3272339"/>
            <a:ext cx="7126908" cy="1324655"/>
            <a:chOff x="1909589" y="3272339"/>
            <a:chExt cx="6692974" cy="1324655"/>
          </a:xfrm>
        </p:grpSpPr>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9589" y="3272339"/>
              <a:ext cx="6334819" cy="1321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339752" y="3273555"/>
              <a:ext cx="6262811"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Around </a:t>
              </a:r>
              <a:r>
                <a:rPr lang="en-GB" sz="1600" b="1" dirty="0" smtClean="0">
                  <a:solidFill>
                    <a:schemeClr val="bg1"/>
                  </a:solidFill>
                  <a:latin typeface="Calibri" panose="020F0502020204030204" pitchFamily="34" charset="0"/>
                  <a:cs typeface="Calibri" panose="020F0502020204030204" pitchFamily="34" charset="0"/>
                </a:rPr>
                <a:t>14% </a:t>
              </a:r>
              <a:r>
                <a:rPr lang="en-GB" sz="1600" dirty="0" smtClean="0">
                  <a:solidFill>
                    <a:schemeClr val="bg1"/>
                  </a:solidFill>
                  <a:latin typeface="Calibri" panose="020F0502020204030204" pitchFamily="34" charset="0"/>
                  <a:cs typeface="Calibri" panose="020F0502020204030204" pitchFamily="34" charset="0"/>
                </a:rPr>
                <a:t>of all Warwickshire </a:t>
              </a:r>
              <a:r>
                <a:rPr lang="en-GB" sz="1600" b="1" dirty="0" smtClean="0">
                  <a:solidFill>
                    <a:schemeClr val="bg1"/>
                  </a:solidFill>
                  <a:latin typeface="Calibri" panose="020F0502020204030204" pitchFamily="34" charset="0"/>
                  <a:cs typeface="Calibri" panose="020F0502020204030204" pitchFamily="34" charset="0"/>
                </a:rPr>
                <a:t>children</a:t>
              </a:r>
              <a:r>
                <a:rPr lang="en-GB" sz="1600" dirty="0" smtClean="0">
                  <a:solidFill>
                    <a:schemeClr val="bg1"/>
                  </a:solidFill>
                  <a:latin typeface="Calibri" panose="020F0502020204030204" pitchFamily="34" charset="0"/>
                  <a:cs typeface="Calibri" panose="020F0502020204030204" pitchFamily="34" charset="0"/>
                </a:rPr>
                <a:t> are considered to be living in </a:t>
              </a:r>
              <a:r>
                <a:rPr lang="en-GB" sz="1600" b="1" dirty="0">
                  <a:solidFill>
                    <a:schemeClr val="bg1"/>
                  </a:solidFill>
                  <a:latin typeface="Calibri" panose="020F0502020204030204" pitchFamily="34" charset="0"/>
                  <a:cs typeface="Calibri" panose="020F0502020204030204" pitchFamily="34" charset="0"/>
                </a:rPr>
                <a:t>p</a:t>
              </a:r>
              <a:r>
                <a:rPr lang="en-GB" sz="1600" b="1" dirty="0" smtClean="0">
                  <a:solidFill>
                    <a:schemeClr val="bg1"/>
                  </a:solidFill>
                  <a:latin typeface="Calibri" panose="020F0502020204030204" pitchFamily="34" charset="0"/>
                  <a:cs typeface="Calibri" panose="020F0502020204030204" pitchFamily="34" charset="0"/>
                </a:rPr>
                <a:t>overty</a:t>
              </a:r>
              <a:r>
                <a:rPr lang="en-GB" sz="1600" dirty="0" smtClean="0">
                  <a:solidFill>
                    <a:schemeClr val="bg1"/>
                  </a:solidFill>
                  <a:latin typeface="Calibri" panose="020F0502020204030204" pitchFamily="34" charset="0"/>
                  <a:cs typeface="Calibri" panose="020F0502020204030204" pitchFamily="34" charset="0"/>
                </a:rPr>
                <a:t> (15,315)</a:t>
              </a:r>
            </a:p>
            <a:p>
              <a:pPr marL="285750"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The costs of this to Warwickshire are </a:t>
              </a:r>
              <a:r>
                <a:rPr lang="en-GB" sz="1600" b="1" dirty="0" smtClean="0">
                  <a:solidFill>
                    <a:schemeClr val="bg1"/>
                  </a:solidFill>
                  <a:latin typeface="Calibri" panose="020F0502020204030204" pitchFamily="34" charset="0"/>
                  <a:cs typeface="Calibri" panose="020F0502020204030204" pitchFamily="34" charset="0"/>
                </a:rPr>
                <a:t>£134 </a:t>
              </a:r>
              <a:r>
                <a:rPr lang="en-GB" sz="1600" dirty="0" smtClean="0">
                  <a:solidFill>
                    <a:schemeClr val="bg1"/>
                  </a:solidFill>
                  <a:latin typeface="Calibri" panose="020F0502020204030204" pitchFamily="34" charset="0"/>
                  <a:cs typeface="Calibri" panose="020F0502020204030204" pitchFamily="34" charset="0"/>
                </a:rPr>
                <a:t>million annually</a:t>
              </a:r>
            </a:p>
            <a:p>
              <a:pPr marL="285750" indent="-285750">
                <a:buFont typeface="Arial" panose="020B0604020202020204" pitchFamily="34" charset="0"/>
                <a:buChar char="•"/>
              </a:pPr>
              <a:r>
                <a:rPr lang="en-GB" sz="1600" b="1" dirty="0" smtClean="0">
                  <a:solidFill>
                    <a:schemeClr val="bg1"/>
                  </a:solidFill>
                  <a:latin typeface="Calibri" panose="020F0502020204030204" pitchFamily="34" charset="0"/>
                  <a:cs typeface="Calibri" panose="020F0502020204030204" pitchFamily="34" charset="0"/>
                </a:rPr>
                <a:t>Two thirds </a:t>
              </a:r>
              <a:r>
                <a:rPr lang="en-GB" sz="1600" dirty="0" smtClean="0">
                  <a:solidFill>
                    <a:schemeClr val="bg1"/>
                  </a:solidFill>
                  <a:latin typeface="Calibri" panose="020F0502020204030204" pitchFamily="34" charset="0"/>
                  <a:cs typeface="Calibri" panose="020F0502020204030204" pitchFamily="34" charset="0"/>
                </a:rPr>
                <a:t>of children living in poverty have at least one </a:t>
              </a:r>
              <a:r>
                <a:rPr lang="en-GB" sz="1600" b="1" dirty="0" smtClean="0">
                  <a:solidFill>
                    <a:schemeClr val="bg1"/>
                  </a:solidFill>
                  <a:latin typeface="Calibri" panose="020F0502020204030204" pitchFamily="34" charset="0"/>
                  <a:cs typeface="Calibri" panose="020F0502020204030204" pitchFamily="34" charset="0"/>
                </a:rPr>
                <a:t>parent</a:t>
              </a:r>
              <a:r>
                <a:rPr lang="en-GB" sz="1600" dirty="0" smtClean="0">
                  <a:solidFill>
                    <a:schemeClr val="bg1"/>
                  </a:solidFill>
                  <a:latin typeface="Calibri" panose="020F0502020204030204" pitchFamily="34" charset="0"/>
                  <a:cs typeface="Calibri" panose="020F0502020204030204" pitchFamily="34" charset="0"/>
                </a:rPr>
                <a:t> who is </a:t>
              </a:r>
              <a:r>
                <a:rPr lang="en-GB" sz="1600" b="1" dirty="0" smtClean="0">
                  <a:solidFill>
                    <a:schemeClr val="bg1"/>
                  </a:solidFill>
                  <a:latin typeface="Calibri" panose="020F0502020204030204" pitchFamily="34" charset="0"/>
                  <a:cs typeface="Calibri" panose="020F0502020204030204" pitchFamily="34" charset="0"/>
                </a:rPr>
                <a:t>working</a:t>
              </a:r>
              <a:endParaRPr lang="en-GB" sz="1600" b="1" dirty="0">
                <a:solidFill>
                  <a:schemeClr val="bg1"/>
                </a:solidFill>
                <a:latin typeface="Calibri" panose="020F0502020204030204" pitchFamily="34" charset="0"/>
                <a:cs typeface="Calibri" panose="020F0502020204030204" pitchFamily="34" charset="0"/>
              </a:endParaRPr>
            </a:p>
          </p:txBody>
        </p:sp>
      </p:grpSp>
      <p:grpSp>
        <p:nvGrpSpPr>
          <p:cNvPr id="17" name="Group 16"/>
          <p:cNvGrpSpPr/>
          <p:nvPr/>
        </p:nvGrpSpPr>
        <p:grpSpPr>
          <a:xfrm>
            <a:off x="683568" y="1565792"/>
            <a:ext cx="6323686" cy="1399504"/>
            <a:chOff x="1929899" y="1556792"/>
            <a:chExt cx="6323686" cy="1399504"/>
          </a:xfrm>
        </p:grpSpPr>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9899" y="1556792"/>
              <a:ext cx="6323686" cy="1399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524131" y="1772816"/>
              <a:ext cx="4400669" cy="584775"/>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In 2012, </a:t>
              </a:r>
              <a:r>
                <a:rPr lang="en-GB" sz="1600" b="1" dirty="0" smtClean="0">
                  <a:solidFill>
                    <a:schemeClr val="bg1"/>
                  </a:solidFill>
                  <a:latin typeface="Calibri" panose="020F0502020204030204" pitchFamily="34" charset="0"/>
                  <a:cs typeface="Calibri" panose="020F0502020204030204" pitchFamily="34" charset="0"/>
                </a:rPr>
                <a:t>15.1% </a:t>
              </a:r>
              <a:r>
                <a:rPr lang="en-GB" sz="1600" dirty="0" smtClean="0">
                  <a:solidFill>
                    <a:schemeClr val="bg1"/>
                  </a:solidFill>
                  <a:latin typeface="Calibri" panose="020F0502020204030204" pitchFamily="34" charset="0"/>
                  <a:cs typeface="Calibri" panose="020F0502020204030204" pitchFamily="34" charset="0"/>
                </a:rPr>
                <a:t>of households in Warwickshire were considered fuel poor</a:t>
              </a:r>
              <a:endParaRPr lang="en-GB" sz="1600" dirty="0">
                <a:solidFill>
                  <a:schemeClr val="bg1"/>
                </a:solidFill>
                <a:latin typeface="Calibri" panose="020F0502020204030204" pitchFamily="34" charset="0"/>
                <a:cs typeface="Calibri" panose="020F0502020204030204" pitchFamily="34" charset="0"/>
              </a:endParaRPr>
            </a:p>
          </p:txBody>
        </p:sp>
      </p:grpSp>
      <p:grpSp>
        <p:nvGrpSpPr>
          <p:cNvPr id="23" name="Group 22"/>
          <p:cNvGrpSpPr/>
          <p:nvPr/>
        </p:nvGrpSpPr>
        <p:grpSpPr>
          <a:xfrm>
            <a:off x="755576" y="4903667"/>
            <a:ext cx="6334819" cy="1600438"/>
            <a:chOff x="772825" y="4797152"/>
            <a:chExt cx="6334819" cy="1600438"/>
          </a:xfrm>
        </p:grpSpPr>
        <p:grpSp>
          <p:nvGrpSpPr>
            <p:cNvPr id="19" name="Group 18"/>
            <p:cNvGrpSpPr/>
            <p:nvPr/>
          </p:nvGrpSpPr>
          <p:grpSpPr>
            <a:xfrm>
              <a:off x="772825" y="4797152"/>
              <a:ext cx="6334819" cy="1600438"/>
              <a:chOff x="2395389" y="4875136"/>
              <a:chExt cx="6334819" cy="1600438"/>
            </a:xfrm>
          </p:grpSpPr>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5389" y="4875136"/>
                <a:ext cx="6334819" cy="1321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2737715" y="4875136"/>
                <a:ext cx="5989968" cy="1600438"/>
              </a:xfrm>
              <a:prstGeom prst="rect">
                <a:avLst/>
              </a:prstGeom>
              <a:noFill/>
            </p:spPr>
            <p:txBody>
              <a:bodyPr wrap="square" rtlCol="0">
                <a:spAutoFit/>
              </a:bodyPr>
              <a:lstStyle/>
              <a:p>
                <a:pPr marL="3028950" lvl="6"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North Warwickshire = 14%                                   </a:t>
                </a:r>
              </a:p>
              <a:p>
                <a:pPr marL="3028950" lvl="6"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Nuneaton &amp; Bedworth = 19%</a:t>
                </a:r>
              </a:p>
              <a:p>
                <a:pPr marL="3028950" lvl="6"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Rugby = 13%</a:t>
                </a:r>
              </a:p>
              <a:p>
                <a:pPr marL="3028950" lvl="6"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Stratford Upon Avon = 10%</a:t>
                </a:r>
              </a:p>
              <a:p>
                <a:pPr marL="3028950" lvl="6" indent="-285750">
                  <a:buFont typeface="Arial" panose="020B0604020202020204" pitchFamily="34" charset="0"/>
                  <a:buChar char="•"/>
                </a:pPr>
                <a:r>
                  <a:rPr lang="en-GB" sz="1600" dirty="0" smtClean="0">
                    <a:solidFill>
                      <a:schemeClr val="bg1"/>
                    </a:solidFill>
                    <a:latin typeface="Calibri" panose="020F0502020204030204" pitchFamily="34" charset="0"/>
                    <a:cs typeface="Calibri" panose="020F0502020204030204" pitchFamily="34" charset="0"/>
                  </a:rPr>
                  <a:t>Warwick = 11%</a:t>
                </a:r>
              </a:p>
              <a:p>
                <a:pPr marL="285750" indent="-285750">
                  <a:buFont typeface="Arial" panose="020B0604020202020204" pitchFamily="34" charset="0"/>
                  <a:buChar char="•"/>
                </a:pPr>
                <a:endParaRPr lang="en-GB" dirty="0"/>
              </a:p>
            </p:txBody>
          </p:sp>
        </p:grpSp>
        <p:sp>
          <p:nvSpPr>
            <p:cNvPr id="22" name="TextBox 21"/>
            <p:cNvSpPr txBox="1"/>
            <p:nvPr/>
          </p:nvSpPr>
          <p:spPr>
            <a:xfrm>
              <a:off x="844833" y="4978669"/>
              <a:ext cx="2664296" cy="830997"/>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There is some variation in the proportion </a:t>
              </a:r>
              <a:r>
                <a:rPr lang="en-GB" sz="1600" dirty="0">
                  <a:solidFill>
                    <a:schemeClr val="bg1"/>
                  </a:solidFill>
                  <a:latin typeface="Calibri" panose="020F0502020204030204" pitchFamily="34" charset="0"/>
                  <a:cs typeface="Calibri" panose="020F0502020204030204" pitchFamily="34" charset="0"/>
                </a:rPr>
                <a:t>of </a:t>
              </a:r>
              <a:r>
                <a:rPr lang="en-GB" sz="1600" dirty="0" smtClean="0">
                  <a:solidFill>
                    <a:schemeClr val="bg1"/>
                  </a:solidFill>
                  <a:latin typeface="Calibri" panose="020F0502020204030204" pitchFamily="34" charset="0"/>
                  <a:cs typeface="Calibri" panose="020F0502020204030204" pitchFamily="34" charset="0"/>
                </a:rPr>
                <a:t>children </a:t>
              </a:r>
              <a:r>
                <a:rPr lang="en-GB" sz="1600" dirty="0">
                  <a:solidFill>
                    <a:schemeClr val="bg1"/>
                  </a:solidFill>
                  <a:latin typeface="Calibri" panose="020F0502020204030204" pitchFamily="34" charset="0"/>
                  <a:cs typeface="Calibri" panose="020F0502020204030204" pitchFamily="34" charset="0"/>
                </a:rPr>
                <a:t>in “Poverty</a:t>
              </a:r>
              <a:r>
                <a:rPr lang="en-GB" sz="1600" dirty="0" smtClean="0">
                  <a:solidFill>
                    <a:schemeClr val="bg1"/>
                  </a:solidFill>
                  <a:latin typeface="Calibri" panose="020F0502020204030204" pitchFamily="34" charset="0"/>
                  <a:cs typeface="Calibri" panose="020F0502020204030204" pitchFamily="34" charset="0"/>
                </a:rPr>
                <a:t>” between districts</a:t>
              </a:r>
              <a:endParaRPr lang="en-GB" sz="1600" dirty="0">
                <a:solidFill>
                  <a:schemeClr val="bg1"/>
                </a:solidFill>
                <a:latin typeface="Calibri" panose="020F0502020204030204" pitchFamily="34" charset="0"/>
                <a:cs typeface="Calibri" panose="020F0502020204030204" pitchFamily="34" charset="0"/>
              </a:endParaRPr>
            </a:p>
          </p:txBody>
        </p:sp>
      </p:grpSp>
      <p:sp>
        <p:nvSpPr>
          <p:cNvPr id="3" name="Rectangle 2"/>
          <p:cNvSpPr/>
          <p:nvPr/>
        </p:nvSpPr>
        <p:spPr>
          <a:xfrm>
            <a:off x="4572000" y="6448285"/>
            <a:ext cx="4572000" cy="400110"/>
          </a:xfrm>
          <a:prstGeom prst="rect">
            <a:avLst/>
          </a:prstGeom>
        </p:spPr>
        <p:txBody>
          <a:bodyPr>
            <a:spAutoFit/>
          </a:bodyPr>
          <a:lstStyle/>
          <a:p>
            <a:r>
              <a:rPr lang="en-GB" sz="1000" i="1" dirty="0" smtClean="0">
                <a:latin typeface="Calibri" panose="020F0502020204030204" pitchFamily="34" charset="0"/>
                <a:cs typeface="Calibri" panose="020F0502020204030204" pitchFamily="34" charset="0"/>
              </a:rPr>
              <a:t>Sources: </a:t>
            </a:r>
            <a:r>
              <a:rPr lang="en-GB" sz="1000" i="1" dirty="0">
                <a:latin typeface="Calibri" panose="020F0502020204030204" pitchFamily="34" charset="0"/>
                <a:cs typeface="Calibri" panose="020F0502020204030204" pitchFamily="34" charset="0"/>
              </a:rPr>
              <a:t>Department of Energy &amp; Climate Change, Fuel Poverty </a:t>
            </a:r>
            <a:r>
              <a:rPr lang="en-GB" sz="1000" i="1" dirty="0" smtClean="0">
                <a:latin typeface="Calibri" panose="020F0502020204030204" pitchFamily="34" charset="0"/>
                <a:cs typeface="Calibri" panose="020F0502020204030204" pitchFamily="34" charset="0"/>
              </a:rPr>
              <a:t>Data;</a:t>
            </a:r>
            <a:r>
              <a:rPr lang="en-GB" sz="1000" i="1" dirty="0">
                <a:latin typeface="Calibri" panose="020F0502020204030204" pitchFamily="34" charset="0"/>
                <a:cs typeface="Calibri" panose="020F0502020204030204" pitchFamily="34" charset="0"/>
              </a:rPr>
              <a:t> HM Revenue &amp; Customs</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39950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par>
                                <p:cTn id="8" presetID="16" presetClass="entr" presetSubtype="2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arn(inVertical)">
                                      <p:cBhvr>
                                        <p:cTn id="10" dur="500"/>
                                        <p:tgtEl>
                                          <p:spTgt spid="18"/>
                                        </p:tgtEl>
                                      </p:cBhvr>
                                    </p:animEffect>
                                  </p:childTnLst>
                                </p:cTn>
                              </p:par>
                              <p:par>
                                <p:cTn id="11" presetID="16" presetClass="entr" presetSubtype="21"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inVertical)">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12776"/>
            <a:ext cx="8229600" cy="5256584"/>
          </a:xfrm>
        </p:spPr>
        <p:txBody>
          <a:bodyPr>
            <a:normAutofit/>
          </a:bodyPr>
          <a:lstStyle/>
          <a:p>
            <a:pPr marL="64008" indent="0">
              <a:buNone/>
            </a:pPr>
            <a:r>
              <a:rPr lang="en-GB" sz="1600" dirty="0" smtClean="0">
                <a:latin typeface="Calibri" panose="020F0502020204030204" pitchFamily="34" charset="0"/>
                <a:cs typeface="Calibri" panose="020F0502020204030204" pitchFamily="34" charset="0"/>
              </a:rPr>
              <a:t>The </a:t>
            </a:r>
            <a:r>
              <a:rPr lang="en-GB" sz="1600" dirty="0">
                <a:latin typeface="Calibri" panose="020F0502020204030204" pitchFamily="34" charset="0"/>
                <a:cs typeface="Calibri" panose="020F0502020204030204" pitchFamily="34" charset="0"/>
              </a:rPr>
              <a:t>government has stated an ambition to eradicate child poverty by </a:t>
            </a:r>
            <a:r>
              <a:rPr lang="en-GB" sz="1600" dirty="0" smtClean="0">
                <a:latin typeface="Calibri" panose="020F0502020204030204" pitchFamily="34" charset="0"/>
                <a:cs typeface="Calibri" panose="020F0502020204030204" pitchFamily="34" charset="0"/>
              </a:rPr>
              <a:t>2020.  Its </a:t>
            </a:r>
            <a:r>
              <a:rPr lang="en-GB" sz="1600" dirty="0">
                <a:latin typeface="Calibri" panose="020F0502020204030204" pitchFamily="34" charset="0"/>
                <a:cs typeface="Calibri" panose="020F0502020204030204" pitchFamily="34" charset="0"/>
              </a:rPr>
              <a:t>Child Poverty Strategy focuses on</a:t>
            </a:r>
            <a:r>
              <a:rPr lang="en-GB" sz="1600" dirty="0" smtClean="0">
                <a:latin typeface="Calibri" panose="020F0502020204030204" pitchFamily="34" charset="0"/>
                <a:cs typeface="Calibri" panose="020F0502020204030204" pitchFamily="34" charset="0"/>
              </a:rPr>
              <a:t>:                                                               </a:t>
            </a:r>
          </a:p>
          <a:p>
            <a:r>
              <a:rPr lang="en-US" sz="1600" dirty="0" smtClean="0">
                <a:latin typeface="Calibri" panose="020F0502020204030204" pitchFamily="34" charset="0"/>
                <a:cs typeface="Calibri" panose="020F0502020204030204" pitchFamily="34" charset="0"/>
              </a:rPr>
              <a:t>supporting </a:t>
            </a:r>
            <a:r>
              <a:rPr lang="en-US" sz="1600" dirty="0">
                <a:latin typeface="Calibri" panose="020F0502020204030204" pitchFamily="34" charset="0"/>
                <a:cs typeface="Calibri" panose="020F0502020204030204" pitchFamily="34" charset="0"/>
              </a:rPr>
              <a:t>families into work and increasing </a:t>
            </a:r>
            <a:r>
              <a:rPr lang="en-US" sz="1600" dirty="0" smtClean="0">
                <a:latin typeface="Calibri" panose="020F0502020204030204" pitchFamily="34" charset="0"/>
                <a:cs typeface="Calibri" panose="020F0502020204030204" pitchFamily="34" charset="0"/>
              </a:rPr>
              <a:t>earnings</a:t>
            </a:r>
          </a:p>
          <a:p>
            <a:r>
              <a:rPr lang="en-US" sz="1600" dirty="0" smtClean="0">
                <a:latin typeface="Calibri" panose="020F0502020204030204" pitchFamily="34" charset="0"/>
                <a:cs typeface="Calibri" panose="020F0502020204030204" pitchFamily="34" charset="0"/>
              </a:rPr>
              <a:t>improving </a:t>
            </a:r>
            <a:r>
              <a:rPr lang="en-US" sz="1600" dirty="0">
                <a:latin typeface="Calibri" panose="020F0502020204030204" pitchFamily="34" charset="0"/>
                <a:cs typeface="Calibri" panose="020F0502020204030204" pitchFamily="34" charset="0"/>
              </a:rPr>
              <a:t>living </a:t>
            </a:r>
            <a:r>
              <a:rPr lang="en-US" sz="1600" dirty="0" smtClean="0">
                <a:latin typeface="Calibri" panose="020F0502020204030204" pitchFamily="34" charset="0"/>
                <a:cs typeface="Calibri" panose="020F0502020204030204" pitchFamily="34" charset="0"/>
              </a:rPr>
              <a:t>standards</a:t>
            </a:r>
          </a:p>
          <a:p>
            <a:r>
              <a:rPr lang="en-US" sz="1600" dirty="0" smtClean="0">
                <a:latin typeface="Calibri" panose="020F0502020204030204" pitchFamily="34" charset="0"/>
                <a:cs typeface="Calibri" panose="020F0502020204030204" pitchFamily="34" charset="0"/>
              </a:rPr>
              <a:t>educational attainment</a:t>
            </a:r>
          </a:p>
          <a:p>
            <a:pPr marL="64008" indent="0">
              <a:buNone/>
            </a:pPr>
            <a:endParaRPr lang="en-US" sz="1600" dirty="0" smtClean="0">
              <a:latin typeface="Calibri" panose="020F0502020204030204" pitchFamily="34" charset="0"/>
              <a:cs typeface="Calibri" panose="020F0502020204030204" pitchFamily="34" charset="0"/>
            </a:endParaRPr>
          </a:p>
          <a:p>
            <a:pPr marL="64008" indent="0">
              <a:buNone/>
            </a:pPr>
            <a:r>
              <a:rPr lang="en-US" sz="1600" dirty="0" smtClean="0">
                <a:latin typeface="Calibri" panose="020F0502020204030204" pitchFamily="34" charset="0"/>
                <a:cs typeface="Calibri" panose="020F0502020204030204" pitchFamily="34" charset="0"/>
              </a:rPr>
              <a:t>Locally, there is a requirement to have a </a:t>
            </a:r>
            <a:r>
              <a:rPr lang="en-US" sz="1600" b="1" dirty="0" smtClean="0">
                <a:latin typeface="Calibri" panose="020F0502020204030204" pitchFamily="34" charset="0"/>
                <a:cs typeface="Calibri" panose="020F0502020204030204" pitchFamily="34" charset="0"/>
              </a:rPr>
              <a:t>multi-agency strategy </a:t>
            </a:r>
            <a:r>
              <a:rPr lang="en-US" sz="1600" dirty="0" smtClean="0">
                <a:latin typeface="Calibri" panose="020F0502020204030204" pitchFamily="34" charset="0"/>
                <a:cs typeface="Calibri" panose="020F0502020204030204" pitchFamily="34" charset="0"/>
              </a:rPr>
              <a:t>in                                                           place supported by a </a:t>
            </a:r>
            <a:r>
              <a:rPr lang="en-US" sz="1600" b="1" dirty="0" smtClean="0">
                <a:latin typeface="Calibri" panose="020F0502020204030204" pitchFamily="34" charset="0"/>
                <a:cs typeface="Calibri" panose="020F0502020204030204" pitchFamily="34" charset="0"/>
              </a:rPr>
              <a:t>needs assessment</a:t>
            </a:r>
            <a:r>
              <a:rPr lang="en-US" sz="1600" dirty="0" smtClean="0">
                <a:latin typeface="Calibri" panose="020F0502020204030204" pitchFamily="34" charset="0"/>
                <a:cs typeface="Calibri" panose="020F0502020204030204" pitchFamily="34" charset="0"/>
              </a:rPr>
              <a:t>. In Warwickshire a Strategy was adopted in 2011, and is currently being revised (draft March 2015).   </a:t>
            </a:r>
          </a:p>
          <a:p>
            <a:pPr marL="64008" indent="0">
              <a:buNone/>
            </a:pPr>
            <a:r>
              <a:rPr lang="en-US" sz="1600" b="1" u="sng" dirty="0" smtClean="0">
                <a:latin typeface="Calibri" panose="020F0502020204030204" pitchFamily="34" charset="0"/>
                <a:cs typeface="Calibri" panose="020F0502020204030204" pitchFamily="34" charset="0"/>
              </a:rPr>
              <a:t>Current Vision</a:t>
            </a:r>
          </a:p>
          <a:p>
            <a:r>
              <a:rPr lang="en-US" sz="1600" b="1" dirty="0">
                <a:latin typeface="Calibri" panose="020F0502020204030204" pitchFamily="34" charset="0"/>
                <a:cs typeface="Calibri" panose="020F0502020204030204" pitchFamily="34" charset="0"/>
              </a:rPr>
              <a:t>R</a:t>
            </a:r>
            <a:r>
              <a:rPr lang="en-US" sz="1600" b="1" dirty="0" smtClean="0">
                <a:latin typeface="Calibri" panose="020F0502020204030204" pitchFamily="34" charset="0"/>
                <a:cs typeface="Calibri" panose="020F0502020204030204" pitchFamily="34" charset="0"/>
              </a:rPr>
              <a:t>educe</a:t>
            </a:r>
            <a:r>
              <a:rPr lang="en-US" sz="1600" dirty="0" smtClean="0">
                <a:latin typeface="Calibri" panose="020F0502020204030204" pitchFamily="34" charset="0"/>
                <a:cs typeface="Calibri" panose="020F0502020204030204" pitchFamily="34" charset="0"/>
              </a:rPr>
              <a:t> and </a:t>
            </a:r>
            <a:r>
              <a:rPr lang="en-US" sz="1600" b="1" dirty="0" smtClean="0">
                <a:latin typeface="Calibri" panose="020F0502020204030204" pitchFamily="34" charset="0"/>
                <a:cs typeface="Calibri" panose="020F0502020204030204" pitchFamily="34" charset="0"/>
              </a:rPr>
              <a:t>mitigate effects of child poverty </a:t>
            </a:r>
            <a:r>
              <a:rPr lang="en-US" sz="1600" dirty="0" smtClean="0">
                <a:latin typeface="Calibri" panose="020F0502020204030204" pitchFamily="34" charset="0"/>
                <a:cs typeface="Calibri" panose="020F0502020204030204" pitchFamily="34" charset="0"/>
              </a:rPr>
              <a:t>within Warwickshire by 2018. </a:t>
            </a:r>
          </a:p>
          <a:p>
            <a:r>
              <a:rPr lang="en-US" sz="1600" b="1" dirty="0" smtClean="0">
                <a:latin typeface="Calibri" panose="020F0502020204030204" pitchFamily="34" charset="0"/>
                <a:cs typeface="Calibri" panose="020F0502020204030204" pitchFamily="34" charset="0"/>
              </a:rPr>
              <a:t>Reduce demand on crisis services </a:t>
            </a:r>
            <a:r>
              <a:rPr lang="en-US" sz="1600" dirty="0" smtClean="0">
                <a:latin typeface="Calibri" panose="020F0502020204030204" pitchFamily="34" charset="0"/>
                <a:cs typeface="Calibri" panose="020F0502020204030204" pitchFamily="34" charset="0"/>
              </a:rPr>
              <a:t>( </a:t>
            </a:r>
            <a:r>
              <a:rPr lang="en-US" sz="1600" b="1" dirty="0" smtClean="0">
                <a:latin typeface="Calibri" panose="020F0502020204030204" pitchFamily="34" charset="0"/>
                <a:cs typeface="Calibri" panose="020F0502020204030204" pitchFamily="34" charset="0"/>
              </a:rPr>
              <a:t>food banks</a:t>
            </a:r>
            <a:r>
              <a:rPr lang="en-US" sz="1600" dirty="0" smtClean="0">
                <a:latin typeface="Calibri" panose="020F0502020204030204" pitchFamily="34" charset="0"/>
                <a:cs typeface="Calibri" panose="020F0502020204030204" pitchFamily="34" charset="0"/>
              </a:rPr>
              <a:t>, debt advice) as a result of better provision of services at point of contact.  </a:t>
            </a:r>
          </a:p>
          <a:p>
            <a:r>
              <a:rPr lang="en-US" sz="1600" dirty="0" smtClean="0">
                <a:latin typeface="Calibri" panose="020F0502020204030204" pitchFamily="34" charset="0"/>
                <a:cs typeface="Calibri" panose="020F0502020204030204" pitchFamily="34" charset="0"/>
              </a:rPr>
              <a:t>An </a:t>
            </a:r>
            <a:r>
              <a:rPr lang="en-US" sz="1600" b="1" dirty="0" smtClean="0">
                <a:latin typeface="Calibri" panose="020F0502020204030204" pitchFamily="34" charset="0"/>
                <a:cs typeface="Calibri" panose="020F0502020204030204" pitchFamily="34" charset="0"/>
              </a:rPr>
              <a:t>integrated approach to early years, education </a:t>
            </a:r>
            <a:r>
              <a:rPr lang="en-US" sz="1600" dirty="0" smtClean="0">
                <a:latin typeface="Calibri" panose="020F0502020204030204" pitchFamily="34" charset="0"/>
                <a:cs typeface="Calibri" panose="020F0502020204030204" pitchFamily="34" charset="0"/>
              </a:rPr>
              <a:t>and</a:t>
            </a:r>
            <a:r>
              <a:rPr lang="en-US" sz="1600" b="1" dirty="0" smtClean="0">
                <a:latin typeface="Calibri" panose="020F0502020204030204" pitchFamily="34" charset="0"/>
                <a:cs typeface="Calibri" panose="020F0502020204030204" pitchFamily="34" charset="0"/>
              </a:rPr>
              <a:t> health </a:t>
            </a:r>
            <a:r>
              <a:rPr lang="en-US" sz="1600" dirty="0" smtClean="0">
                <a:latin typeface="Calibri" panose="020F0502020204030204" pitchFamily="34" charset="0"/>
                <a:cs typeface="Calibri" panose="020F0502020204030204" pitchFamily="34" charset="0"/>
              </a:rPr>
              <a:t>will seek to break the cycle of poverty.</a:t>
            </a:r>
          </a:p>
          <a:p>
            <a:r>
              <a:rPr lang="en-GB" sz="1600" dirty="0" smtClean="0">
                <a:latin typeface="Calibri" panose="020F0502020204030204" pitchFamily="34" charset="0"/>
                <a:cs typeface="Calibri" panose="020F0502020204030204" pitchFamily="34" charset="0"/>
              </a:rPr>
              <a:t>In </a:t>
            </a:r>
            <a:r>
              <a:rPr lang="en-GB" sz="1600" dirty="0">
                <a:latin typeface="Calibri" panose="020F0502020204030204" pitchFamily="34" charset="0"/>
                <a:cs typeface="Calibri" panose="020F0502020204030204" pitchFamily="34" charset="0"/>
              </a:rPr>
              <a:t>terms of </a:t>
            </a:r>
            <a:r>
              <a:rPr lang="en-GB" sz="1600" b="1" dirty="0">
                <a:latin typeface="Calibri" panose="020F0502020204030204" pitchFamily="34" charset="0"/>
                <a:cs typeface="Calibri" panose="020F0502020204030204" pitchFamily="34" charset="0"/>
              </a:rPr>
              <a:t>Early Intervention </a:t>
            </a:r>
            <a:r>
              <a:rPr lang="en-GB" sz="1600" dirty="0">
                <a:latin typeface="Calibri" panose="020F0502020204030204" pitchFamily="34" charset="0"/>
                <a:cs typeface="Calibri" panose="020F0502020204030204" pitchFamily="34" charset="0"/>
              </a:rPr>
              <a:t>and </a:t>
            </a:r>
            <a:r>
              <a:rPr lang="en-GB" sz="1600" b="1" dirty="0">
                <a:latin typeface="Calibri" panose="020F0502020204030204" pitchFamily="34" charset="0"/>
                <a:cs typeface="Calibri" panose="020F0502020204030204" pitchFamily="34" charset="0"/>
              </a:rPr>
              <a:t>Breaking the Cycle of Poverty </a:t>
            </a:r>
            <a:r>
              <a:rPr lang="en-GB" sz="1600" dirty="0" smtClean="0">
                <a:latin typeface="Calibri" panose="020F0502020204030204" pitchFamily="34" charset="0"/>
                <a:cs typeface="Calibri" panose="020F0502020204030204" pitchFamily="34" charset="0"/>
              </a:rPr>
              <a:t>the Warwickshire Child Poverty Strategy focuses </a:t>
            </a:r>
            <a:r>
              <a:rPr lang="en-GB" sz="1600" dirty="0">
                <a:latin typeface="Calibri" panose="020F0502020204030204" pitchFamily="34" charset="0"/>
                <a:cs typeface="Calibri" panose="020F0502020204030204" pitchFamily="34" charset="0"/>
              </a:rPr>
              <a:t>on the themes of ‘child ready’, ‘school ready’ and ‘life ready</a:t>
            </a:r>
            <a:r>
              <a:rPr lang="en-GB" sz="1600" dirty="0" smtClean="0">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a:p>
            <a:pPr marL="64008" indent="0">
              <a:buNone/>
            </a:pPr>
            <a:endParaRPr lang="en-GB" b="1" dirty="0" smtClean="0"/>
          </a:p>
        </p:txBody>
      </p:sp>
      <p:sp>
        <p:nvSpPr>
          <p:cNvPr id="6" name="Cloud Callout 5"/>
          <p:cNvSpPr/>
          <p:nvPr/>
        </p:nvSpPr>
        <p:spPr>
          <a:xfrm>
            <a:off x="5398658" y="1844824"/>
            <a:ext cx="3168352" cy="1368152"/>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 name="TextBox 6"/>
          <p:cNvSpPr txBox="1"/>
          <p:nvPr/>
        </p:nvSpPr>
        <p:spPr>
          <a:xfrm>
            <a:off x="5722694" y="2113401"/>
            <a:ext cx="2520280" cy="830997"/>
          </a:xfrm>
          <a:prstGeom prst="rect">
            <a:avLst/>
          </a:prstGeom>
          <a:noFill/>
        </p:spPr>
        <p:txBody>
          <a:bodyPr wrap="square" rtlCol="0">
            <a:spAutoFit/>
          </a:bodyPr>
          <a:lstStyle/>
          <a:p>
            <a:r>
              <a:rPr lang="en-GB" sz="1600" b="1" dirty="0" smtClean="0">
                <a:latin typeface="Calibri" panose="020F0502020204030204" pitchFamily="34" charset="0"/>
                <a:cs typeface="Calibri" panose="020F0502020204030204" pitchFamily="34" charset="0"/>
              </a:rPr>
              <a:t>“address poverty now and break the cycle of intergenerational poverty</a:t>
            </a:r>
            <a:r>
              <a:rPr lang="en-GB" sz="1600" dirty="0" smtClean="0">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p:txBody>
      </p:sp>
      <p:pic>
        <p:nvPicPr>
          <p:cNvPr id="8"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0"/>
            <a:ext cx="8229600" cy="829814"/>
          </a:xfrm>
        </p:spPr>
        <p:txBody>
          <a:bodyPr>
            <a:normAutofit fontScale="90000"/>
          </a:bodyPr>
          <a:lstStyle/>
          <a:p>
            <a:r>
              <a:rPr lang="en-GB" sz="3200" dirty="0"/>
              <a:t/>
            </a:r>
            <a:br>
              <a:rPr lang="en-GB" sz="3200" dirty="0"/>
            </a:br>
            <a:r>
              <a:rPr lang="en-GB" sz="3100" dirty="0" smtClean="0"/>
              <a:t>Warwickshire Child Poverty Strategy</a:t>
            </a:r>
            <a:br>
              <a:rPr lang="en-GB" sz="3100" dirty="0" smtClean="0"/>
            </a:br>
            <a:endParaRPr lang="en-GB" sz="3100" dirty="0"/>
          </a:p>
        </p:txBody>
      </p:sp>
    </p:spTree>
    <p:extLst>
      <p:ext uri="{BB962C8B-B14F-4D97-AF65-F5344CB8AC3E}">
        <p14:creationId xmlns:p14="http://schemas.microsoft.com/office/powerpoint/2010/main" val="407425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arn(inVertical)">
                                      <p:cBhvr>
                                        <p:cTn id="25" dur="500"/>
                                        <p:tgtEl>
                                          <p:spTgt spid="3">
                                            <p:txEl>
                                              <p:pRg st="5" end="5"/>
                                            </p:tx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arn(inVertical)">
                                      <p:cBhvr>
                                        <p:cTn id="28" dur="500"/>
                                        <p:tgtEl>
                                          <p:spTgt spid="3">
                                            <p:txEl>
                                              <p:pRg st="6" end="6"/>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arn(inVertical)">
                                      <p:cBhvr>
                                        <p:cTn id="31" dur="500"/>
                                        <p:tgtEl>
                                          <p:spTgt spid="3">
                                            <p:txEl>
                                              <p:pRg st="7" end="7"/>
                                            </p:tx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barn(inVertical)">
                                      <p:cBhvr>
                                        <p:cTn id="34" dur="500"/>
                                        <p:tgtEl>
                                          <p:spTgt spid="3">
                                            <p:txEl>
                                              <p:pRg st="8" end="8"/>
                                            </p:txEl>
                                          </p:spTgt>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barn(inVertical)">
                                      <p:cBhvr>
                                        <p:cTn id="37" dur="500"/>
                                        <p:tgtEl>
                                          <p:spTgt spid="3">
                                            <p:txEl>
                                              <p:pRg st="9" end="9"/>
                                            </p:txEl>
                                          </p:spTgt>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barn(inVertical)">
                                      <p:cBhvr>
                                        <p:cTn id="4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82098"/>
            <a:ext cx="8229600" cy="4572000"/>
          </a:xfrm>
        </p:spPr>
        <p:txBody>
          <a:bodyPr>
            <a:normAutofit/>
          </a:bodyPr>
          <a:lstStyle/>
          <a:p>
            <a:pPr marL="64008" indent="0">
              <a:buNone/>
            </a:pPr>
            <a:r>
              <a:rPr lang="en-GB" sz="1600" b="1" u="sng" dirty="0" smtClean="0">
                <a:latin typeface="Calibri" panose="020F0502020204030204" pitchFamily="34" charset="0"/>
                <a:cs typeface="Calibri" panose="020F0502020204030204" pitchFamily="34" charset="0"/>
              </a:rPr>
              <a:t>Approach</a:t>
            </a:r>
          </a:p>
          <a:p>
            <a:pPr marL="64008" indent="0">
              <a:buNone/>
            </a:pPr>
            <a:r>
              <a:rPr lang="en-GB" sz="1600" dirty="0" smtClean="0">
                <a:latin typeface="Calibri" panose="020F0502020204030204" pitchFamily="34" charset="0"/>
                <a:cs typeface="Calibri" panose="020F0502020204030204" pitchFamily="34" charset="0"/>
              </a:rPr>
              <a:t>In </a:t>
            </a:r>
            <a:r>
              <a:rPr lang="en-GB" sz="1600" dirty="0">
                <a:latin typeface="Calibri" panose="020F0502020204030204" pitchFamily="34" charset="0"/>
                <a:cs typeface="Calibri" panose="020F0502020204030204" pitchFamily="34" charset="0"/>
              </a:rPr>
              <a:t>seeking to achieve our Vision and Priorities, </a:t>
            </a:r>
            <a:r>
              <a:rPr lang="en-GB" sz="1600" dirty="0" smtClean="0">
                <a:latin typeface="Calibri" panose="020F0502020204030204" pitchFamily="34" charset="0"/>
                <a:cs typeface="Calibri" panose="020F0502020204030204" pitchFamily="34" charset="0"/>
              </a:rPr>
              <a:t> the Warwickshire Child Poverty Strategy have </a:t>
            </a:r>
            <a:r>
              <a:rPr lang="en-GB" sz="1600" dirty="0">
                <a:latin typeface="Calibri" panose="020F0502020204030204" pitchFamily="34" charset="0"/>
                <a:cs typeface="Calibri" panose="020F0502020204030204" pitchFamily="34" charset="0"/>
              </a:rPr>
              <a:t>regard to the following agreed priorities of the Warwickshire Health </a:t>
            </a:r>
            <a:r>
              <a:rPr lang="en-GB" sz="1600" dirty="0" smtClean="0">
                <a:latin typeface="Calibri" panose="020F0502020204030204" pitchFamily="34" charset="0"/>
                <a:cs typeface="Calibri" panose="020F0502020204030204" pitchFamily="34" charset="0"/>
              </a:rPr>
              <a:t>&amp; </a:t>
            </a:r>
            <a:r>
              <a:rPr lang="en-GB" sz="1600" dirty="0">
                <a:latin typeface="Calibri" panose="020F0502020204030204" pitchFamily="34" charset="0"/>
                <a:cs typeface="Calibri" panose="020F0502020204030204" pitchFamily="34" charset="0"/>
              </a:rPr>
              <a:t>Well-Being Strategy:</a:t>
            </a:r>
          </a:p>
          <a:p>
            <a:pPr lvl="0"/>
            <a:r>
              <a:rPr lang="en-GB" sz="1600" dirty="0" smtClean="0">
                <a:latin typeface="Calibri" panose="020F0502020204030204" pitchFamily="34" charset="0"/>
                <a:cs typeface="Calibri" panose="020F0502020204030204" pitchFamily="34" charset="0"/>
              </a:rPr>
              <a:t>Promoting </a:t>
            </a:r>
            <a:r>
              <a:rPr lang="en-GB" sz="1600" dirty="0">
                <a:latin typeface="Calibri" panose="020F0502020204030204" pitchFamily="34" charset="0"/>
                <a:cs typeface="Calibri" panose="020F0502020204030204" pitchFamily="34" charset="0"/>
              </a:rPr>
              <a:t>Independence</a:t>
            </a:r>
          </a:p>
          <a:p>
            <a:pPr lvl="0"/>
            <a:r>
              <a:rPr lang="en-GB" sz="1600" dirty="0">
                <a:latin typeface="Calibri" panose="020F0502020204030204" pitchFamily="34" charset="0"/>
                <a:cs typeface="Calibri" panose="020F0502020204030204" pitchFamily="34" charset="0"/>
              </a:rPr>
              <a:t>Community Resilience</a:t>
            </a:r>
          </a:p>
          <a:p>
            <a:pPr lvl="0"/>
            <a:r>
              <a:rPr lang="en-GB" sz="1600" dirty="0">
                <a:latin typeface="Calibri" panose="020F0502020204030204" pitchFamily="34" charset="0"/>
                <a:cs typeface="Calibri" panose="020F0502020204030204" pitchFamily="34" charset="0"/>
              </a:rPr>
              <a:t>Integration and Working </a:t>
            </a:r>
            <a:r>
              <a:rPr lang="en-GB" sz="1600" dirty="0" smtClean="0">
                <a:latin typeface="Calibri" panose="020F0502020204030204" pitchFamily="34" charset="0"/>
                <a:cs typeface="Calibri" panose="020F0502020204030204" pitchFamily="34" charset="0"/>
              </a:rPr>
              <a:t>Together</a:t>
            </a:r>
          </a:p>
          <a:p>
            <a:pPr lvl="0"/>
            <a:endParaRPr lang="en-GB" sz="1600" dirty="0" smtClean="0">
              <a:latin typeface="Calibri" panose="020F0502020204030204" pitchFamily="34" charset="0"/>
              <a:cs typeface="Calibri" panose="020F0502020204030204" pitchFamily="34" charset="0"/>
            </a:endParaRPr>
          </a:p>
          <a:p>
            <a:pPr marL="64008" indent="0">
              <a:buNone/>
            </a:pPr>
            <a:r>
              <a:rPr lang="en-GB" sz="1600" dirty="0" smtClean="0">
                <a:latin typeface="Calibri" panose="020F0502020204030204" pitchFamily="34" charset="0"/>
                <a:cs typeface="Calibri" panose="020F0502020204030204" pitchFamily="34" charset="0"/>
              </a:rPr>
              <a:t>During </a:t>
            </a:r>
            <a:r>
              <a:rPr lang="en-GB" sz="1600" dirty="0">
                <a:latin typeface="Calibri" panose="020F0502020204030204" pitchFamily="34" charset="0"/>
                <a:cs typeface="Calibri" panose="020F0502020204030204" pitchFamily="34" charset="0"/>
              </a:rPr>
              <a:t>the delivery of the </a:t>
            </a:r>
            <a:r>
              <a:rPr lang="en-GB" sz="1600" dirty="0" smtClean="0">
                <a:latin typeface="Calibri" panose="020F0502020204030204" pitchFamily="34" charset="0"/>
                <a:cs typeface="Calibri" panose="020F0502020204030204" pitchFamily="34" charset="0"/>
              </a:rPr>
              <a:t>Warwickshire Child Poverty Strategy </a:t>
            </a:r>
            <a:r>
              <a:rPr lang="en-GB" sz="1600" dirty="0">
                <a:latin typeface="Calibri" panose="020F0502020204030204" pitchFamily="34" charset="0"/>
                <a:cs typeface="Calibri" panose="020F0502020204030204" pitchFamily="34" charset="0"/>
              </a:rPr>
              <a:t>prioritisation will be given </a:t>
            </a:r>
            <a:r>
              <a:rPr lang="en-GB" sz="1600" dirty="0" smtClean="0">
                <a:latin typeface="Calibri" panose="020F0502020204030204" pitchFamily="34" charset="0"/>
                <a:cs typeface="Calibri" panose="020F0502020204030204" pitchFamily="34" charset="0"/>
              </a:rPr>
              <a:t>to: Vulnerable Young People, Priority Families and Carers.</a:t>
            </a:r>
            <a:endParaRPr lang="en-GB" sz="1600" dirty="0">
              <a:latin typeface="Calibri" panose="020F0502020204030204" pitchFamily="34" charset="0"/>
              <a:cs typeface="Calibri" panose="020F0502020204030204" pitchFamily="34" charset="0"/>
            </a:endParaRPr>
          </a:p>
          <a:p>
            <a:pPr marL="64008" lvl="0" indent="0">
              <a:buNone/>
            </a:pPr>
            <a:endParaRPr lang="en-GB" sz="1600" dirty="0" smtClean="0">
              <a:latin typeface="Calibri" panose="020F0502020204030204" pitchFamily="34" charset="0"/>
              <a:cs typeface="Calibri" panose="020F0502020204030204" pitchFamily="34" charset="0"/>
            </a:endParaRPr>
          </a:p>
          <a:p>
            <a:pPr marL="64008" lvl="0" indent="0">
              <a:buNone/>
            </a:pPr>
            <a:r>
              <a:rPr lang="en-GB" sz="1600" b="1" u="sng" dirty="0" smtClean="0">
                <a:latin typeface="Calibri" panose="020F0502020204030204" pitchFamily="34" charset="0"/>
                <a:cs typeface="Calibri" panose="020F0502020204030204" pitchFamily="34" charset="0"/>
              </a:rPr>
              <a:t>Priorities</a:t>
            </a:r>
          </a:p>
          <a:p>
            <a:r>
              <a:rPr lang="en-GB" sz="1600" dirty="0" smtClean="0">
                <a:latin typeface="Calibri" panose="020F0502020204030204" pitchFamily="34" charset="0"/>
                <a:cs typeface="Calibri" panose="020F0502020204030204" pitchFamily="34" charset="0"/>
              </a:rPr>
              <a:t>Jobs &amp; Skills</a:t>
            </a:r>
          </a:p>
          <a:p>
            <a:r>
              <a:rPr lang="en-GB" sz="1600" dirty="0" smtClean="0">
                <a:latin typeface="Calibri" panose="020F0502020204030204" pitchFamily="34" charset="0"/>
                <a:cs typeface="Calibri" panose="020F0502020204030204" pitchFamily="34" charset="0"/>
              </a:rPr>
              <a:t>Early Intervention &amp; Breaking the Cycle</a:t>
            </a:r>
          </a:p>
          <a:p>
            <a:r>
              <a:rPr lang="en-GB" sz="1600" dirty="0" smtClean="0">
                <a:latin typeface="Calibri" panose="020F0502020204030204" pitchFamily="34" charset="0"/>
                <a:cs typeface="Calibri" panose="020F0502020204030204" pitchFamily="34" charset="0"/>
              </a:rPr>
              <a:t>Financial Inclusions &amp; Resilience</a:t>
            </a:r>
            <a:endParaRPr lang="en-GB" sz="1600" dirty="0">
              <a:latin typeface="Calibri" panose="020F0502020204030204" pitchFamily="34" charset="0"/>
              <a:cs typeface="Calibri" panose="020F0502020204030204" pitchFamily="34" charset="0"/>
            </a:endParaRPr>
          </a:p>
          <a:p>
            <a:pPr marL="64008" indent="0">
              <a:buNone/>
            </a:pPr>
            <a:endParaRPr lang="en-GB" sz="1600" b="1" dirty="0">
              <a:latin typeface="Calibri" panose="020F0502020204030204" pitchFamily="34" charset="0"/>
              <a:cs typeface="Calibri" panose="020F0502020204030204" pitchFamily="34" charset="0"/>
            </a:endParaRPr>
          </a:p>
        </p:txBody>
      </p:sp>
      <p:sp>
        <p:nvSpPr>
          <p:cNvPr id="6" name="Cloud Callout 5"/>
          <p:cNvSpPr/>
          <p:nvPr/>
        </p:nvSpPr>
        <p:spPr>
          <a:xfrm>
            <a:off x="4881941" y="3712383"/>
            <a:ext cx="3384376" cy="2011902"/>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9" name="Rectangle 8"/>
          <p:cNvSpPr/>
          <p:nvPr/>
        </p:nvSpPr>
        <p:spPr>
          <a:xfrm>
            <a:off x="5449131" y="4035266"/>
            <a:ext cx="2249996" cy="1342150"/>
          </a:xfrm>
          <a:prstGeom prst="rect">
            <a:avLst/>
          </a:prstGeom>
        </p:spPr>
        <p:txBody>
          <a:bodyPr wrap="square">
            <a:spAutoFit/>
          </a:bodyPr>
          <a:lstStyle/>
          <a:p>
            <a:r>
              <a:rPr lang="en-GB" sz="1600" dirty="0">
                <a:latin typeface="Calibri" panose="020F0502020204030204" pitchFamily="34" charset="0"/>
                <a:cs typeface="Calibri" panose="020F0502020204030204" pitchFamily="34" charset="0"/>
              </a:rPr>
              <a:t>According to the Child Poverty Action Group, “</a:t>
            </a:r>
            <a:r>
              <a:rPr lang="en-GB" sz="1600" b="1" dirty="0">
                <a:latin typeface="Calibri" panose="020F0502020204030204" pitchFamily="34" charset="0"/>
                <a:cs typeface="Calibri" panose="020F0502020204030204" pitchFamily="34" charset="0"/>
              </a:rPr>
              <a:t>work does not provide</a:t>
            </a:r>
          </a:p>
          <a:p>
            <a:r>
              <a:rPr lang="en-GB" sz="1600" b="1" dirty="0">
                <a:latin typeface="Calibri" panose="020F0502020204030204" pitchFamily="34" charset="0"/>
                <a:cs typeface="Calibri" panose="020F0502020204030204" pitchFamily="34" charset="0"/>
              </a:rPr>
              <a:t>a guaranteed route out of poverty in the </a:t>
            </a:r>
            <a:r>
              <a:rPr lang="en-GB" sz="1600" b="1" dirty="0" smtClean="0">
                <a:latin typeface="Calibri" panose="020F0502020204030204" pitchFamily="34" charset="0"/>
                <a:cs typeface="Calibri" panose="020F0502020204030204" pitchFamily="34" charset="0"/>
              </a:rPr>
              <a:t>UK</a:t>
            </a:r>
            <a:r>
              <a:rPr lang="en-GB" sz="1600" dirty="0" smtClean="0">
                <a:latin typeface="Calibri" panose="020F0502020204030204" pitchFamily="34" charset="0"/>
                <a:cs typeface="Calibri" panose="020F0502020204030204" pitchFamily="34" charset="0"/>
              </a:rPr>
              <a:t>”</a:t>
            </a:r>
            <a:endParaRPr lang="en-GB" sz="1600" dirty="0">
              <a:latin typeface="Calibri" panose="020F0502020204030204" pitchFamily="34" charset="0"/>
              <a:cs typeface="Calibri" panose="020F0502020204030204" pitchFamily="34" charset="0"/>
            </a:endParaRPr>
          </a:p>
        </p:txBody>
      </p:sp>
      <p:pic>
        <p:nvPicPr>
          <p:cNvPr id="10"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188640"/>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2921" y="0"/>
            <a:ext cx="8229600" cy="908720"/>
          </a:xfrm>
        </p:spPr>
        <p:txBody>
          <a:bodyPr>
            <a:normAutofit/>
          </a:bodyPr>
          <a:lstStyle/>
          <a:p>
            <a:r>
              <a:rPr lang="en-GB" sz="2800" dirty="0"/>
              <a:t>Warwickshire Child Poverty Strategy</a:t>
            </a:r>
          </a:p>
        </p:txBody>
      </p:sp>
    </p:spTree>
    <p:extLst>
      <p:ext uri="{BB962C8B-B14F-4D97-AF65-F5344CB8AC3E}">
        <p14:creationId xmlns:p14="http://schemas.microsoft.com/office/powerpoint/2010/main" val="271688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down)">
                                      <p:cBhvr>
                                        <p:cTn id="28" dur="500"/>
                                        <p:tgtEl>
                                          <p:spTgt spid="3">
                                            <p:txEl>
                                              <p:pRg st="6" end="6"/>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down)">
                                      <p:cBhvr>
                                        <p:cTn id="34" dur="500"/>
                                        <p:tgtEl>
                                          <p:spTgt spid="3">
                                            <p:txEl>
                                              <p:pRg st="9" end="9"/>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wipe(down)">
                                      <p:cBhvr>
                                        <p:cTn id="37" dur="500"/>
                                        <p:tgtEl>
                                          <p:spTgt spid="3">
                                            <p:txEl>
                                              <p:pRg st="10" end="10"/>
                                            </p:txEl>
                                          </p:spTgt>
                                        </p:tgtEl>
                                      </p:cBhvr>
                                    </p:animEffect>
                                  </p:childTnLst>
                                </p:cTn>
                              </p:par>
                              <p:par>
                                <p:cTn id="38" presetID="22" presetClass="entr" presetSubtype="4"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wipe(down)">
                                      <p:cBhvr>
                                        <p:cTn id="4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normAutofit/>
          </a:bodyPr>
          <a:lstStyle/>
          <a:p>
            <a:r>
              <a:rPr lang="en-GB" sz="2800" dirty="0" smtClean="0"/>
              <a:t>Free School Meals in Warwickshire</a:t>
            </a:r>
            <a:endParaRPr lang="en-GB"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29296523"/>
              </p:ext>
            </p:extLst>
          </p:nvPr>
        </p:nvGraphicFramePr>
        <p:xfrm>
          <a:off x="539552" y="1196752"/>
          <a:ext cx="8064896" cy="4032448"/>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5" descr="Observatory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5600" y="234381"/>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39552" y="4797152"/>
            <a:ext cx="8208912"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Calibri" panose="020F0502020204030204" pitchFamily="34" charset="0"/>
                <a:cs typeface="Calibri" panose="020F0502020204030204" pitchFamily="34" charset="0"/>
              </a:rPr>
              <a:t>Number of pupils (aged 5-16) </a:t>
            </a:r>
            <a:r>
              <a:rPr lang="en-GB" sz="1600" dirty="0">
                <a:latin typeface="Calibri" panose="020F0502020204030204" pitchFamily="34" charset="0"/>
                <a:cs typeface="Calibri" panose="020F0502020204030204" pitchFamily="34" charset="0"/>
              </a:rPr>
              <a:t>recorded as </a:t>
            </a:r>
            <a:r>
              <a:rPr lang="en-GB" sz="1600" dirty="0" smtClean="0">
                <a:latin typeface="Calibri" panose="020F0502020204030204" pitchFamily="34" charset="0"/>
                <a:cs typeface="Calibri" panose="020F0502020204030204" pitchFamily="34" charset="0"/>
              </a:rPr>
              <a:t>claimants of Free </a:t>
            </a:r>
            <a:r>
              <a:rPr lang="en-GB" sz="1600" dirty="0">
                <a:latin typeface="Calibri" panose="020F0502020204030204" pitchFamily="34" charset="0"/>
                <a:cs typeface="Calibri" panose="020F0502020204030204" pitchFamily="34" charset="0"/>
              </a:rPr>
              <a:t>School </a:t>
            </a:r>
            <a:r>
              <a:rPr lang="en-GB" sz="1600" dirty="0" smtClean="0">
                <a:latin typeface="Calibri" panose="020F0502020204030204" pitchFamily="34" charset="0"/>
                <a:cs typeface="Calibri" panose="020F0502020204030204" pitchFamily="34" charset="0"/>
              </a:rPr>
              <a:t>Meals (FSM) </a:t>
            </a:r>
            <a:r>
              <a:rPr lang="en-GB" sz="1600" dirty="0">
                <a:latin typeface="Calibri" panose="020F0502020204030204" pitchFamily="34" charset="0"/>
                <a:cs typeface="Calibri" panose="020F0502020204030204" pitchFamily="34" charset="0"/>
              </a:rPr>
              <a:t>on Spring School Census day in January </a:t>
            </a:r>
            <a:r>
              <a:rPr lang="en-GB" sz="1600" dirty="0" smtClean="0">
                <a:latin typeface="Calibri" panose="020F0502020204030204" pitchFamily="34" charset="0"/>
                <a:cs typeface="Calibri" panose="020F0502020204030204" pitchFamily="34" charset="0"/>
              </a:rPr>
              <a:t>2014. </a:t>
            </a:r>
          </a:p>
          <a:p>
            <a:pPr marL="285750" indent="-285750">
              <a:buFont typeface="Arial" panose="020B0604020202020204" pitchFamily="34" charset="0"/>
              <a:buChar char="•"/>
            </a:pPr>
            <a:r>
              <a:rPr lang="en-GB" sz="1600" b="1" dirty="0" smtClean="0">
                <a:latin typeface="Calibri" panose="020F0502020204030204" pitchFamily="34" charset="0"/>
                <a:cs typeface="Calibri" panose="020F0502020204030204" pitchFamily="34" charset="0"/>
              </a:rPr>
              <a:t>Warwickshire</a:t>
            </a:r>
            <a:r>
              <a:rPr lang="en-GB" sz="1600" dirty="0" smtClean="0">
                <a:latin typeface="Calibri" panose="020F0502020204030204" pitchFamily="34" charset="0"/>
                <a:cs typeface="Calibri" panose="020F0502020204030204" pitchFamily="34" charset="0"/>
              </a:rPr>
              <a:t> had 7,035 pupils receiving FSM, accounting for </a:t>
            </a:r>
            <a:r>
              <a:rPr lang="en-GB" sz="1600" b="1" dirty="0" smtClean="0">
                <a:latin typeface="Calibri" panose="020F0502020204030204" pitchFamily="34" charset="0"/>
                <a:cs typeface="Calibri" panose="020F0502020204030204" pitchFamily="34" charset="0"/>
              </a:rPr>
              <a:t>10.8% </a:t>
            </a:r>
            <a:r>
              <a:rPr lang="en-GB" sz="1600" dirty="0" smtClean="0">
                <a:latin typeface="Calibri" panose="020F0502020204030204" pitchFamily="34" charset="0"/>
                <a:cs typeface="Calibri" panose="020F0502020204030204" pitchFamily="34" charset="0"/>
              </a:rPr>
              <a:t>of all 5 to 16 years olds.  </a:t>
            </a:r>
          </a:p>
          <a:p>
            <a:pPr marL="285750" indent="-285750">
              <a:buFont typeface="Arial" panose="020B0604020202020204" pitchFamily="34" charset="0"/>
              <a:buChar char="•"/>
            </a:pPr>
            <a:r>
              <a:rPr lang="en-GB" sz="1600" b="1" dirty="0" smtClean="0">
                <a:latin typeface="Calibri" panose="020F0502020204030204" pitchFamily="34" charset="0"/>
                <a:cs typeface="Calibri" panose="020F0502020204030204" pitchFamily="34" charset="0"/>
              </a:rPr>
              <a:t>Nuneaton and Bedworth </a:t>
            </a:r>
            <a:r>
              <a:rPr lang="en-GB" sz="1600" dirty="0" smtClean="0">
                <a:latin typeface="Calibri" panose="020F0502020204030204" pitchFamily="34" charset="0"/>
                <a:cs typeface="Calibri" panose="020F0502020204030204" pitchFamily="34" charset="0"/>
              </a:rPr>
              <a:t>had </a:t>
            </a:r>
            <a:r>
              <a:rPr lang="en-GB" sz="1600" b="1" dirty="0" smtClean="0">
                <a:latin typeface="Calibri" panose="020F0502020204030204" pitchFamily="34" charset="0"/>
                <a:cs typeface="Calibri" panose="020F0502020204030204" pitchFamily="34" charset="0"/>
              </a:rPr>
              <a:t>highest proportion of FSM claimants </a:t>
            </a:r>
            <a:r>
              <a:rPr lang="en-GB" sz="1600" dirty="0" smtClean="0">
                <a:latin typeface="Calibri" panose="020F0502020204030204" pitchFamily="34" charset="0"/>
                <a:cs typeface="Calibri" panose="020F0502020204030204" pitchFamily="34" charset="0"/>
              </a:rPr>
              <a:t>(15.9%), with </a:t>
            </a:r>
            <a:r>
              <a:rPr lang="en-GB" sz="1600" b="1" dirty="0" smtClean="0">
                <a:latin typeface="Calibri" panose="020F0502020204030204" pitchFamily="34" charset="0"/>
                <a:cs typeface="Calibri" panose="020F0502020204030204" pitchFamily="34" charset="0"/>
              </a:rPr>
              <a:t>Stratford-on-Avon</a:t>
            </a:r>
            <a:r>
              <a:rPr lang="en-GB" sz="1600" dirty="0" smtClean="0">
                <a:latin typeface="Calibri" panose="020F0502020204030204" pitchFamily="34" charset="0"/>
                <a:cs typeface="Calibri" panose="020F0502020204030204" pitchFamily="34" charset="0"/>
              </a:rPr>
              <a:t> having the </a:t>
            </a:r>
            <a:r>
              <a:rPr lang="en-GB" sz="1600" b="1" dirty="0" smtClean="0">
                <a:latin typeface="Calibri" panose="020F0502020204030204" pitchFamily="34" charset="0"/>
                <a:cs typeface="Calibri" panose="020F0502020204030204" pitchFamily="34" charset="0"/>
              </a:rPr>
              <a:t>smallest proportion of claimants</a:t>
            </a:r>
            <a:r>
              <a:rPr lang="en-GB" sz="1600" dirty="0" smtClean="0">
                <a:latin typeface="Calibri" panose="020F0502020204030204" pitchFamily="34" charset="0"/>
                <a:cs typeface="Calibri" panose="020F0502020204030204" pitchFamily="34" charset="0"/>
              </a:rPr>
              <a:t> (6.9%).</a:t>
            </a:r>
            <a:endParaRPr lang="en-GB" sz="1600" dirty="0">
              <a:latin typeface="Calibri" panose="020F0502020204030204" pitchFamily="34" charset="0"/>
              <a:cs typeface="Calibri" panose="020F0502020204030204" pitchFamily="34" charset="0"/>
            </a:endParaRPr>
          </a:p>
        </p:txBody>
      </p:sp>
      <p:sp>
        <p:nvSpPr>
          <p:cNvPr id="8" name="Rectangle 7"/>
          <p:cNvSpPr/>
          <p:nvPr/>
        </p:nvSpPr>
        <p:spPr>
          <a:xfrm>
            <a:off x="5925585" y="6611779"/>
            <a:ext cx="3240360" cy="246221"/>
          </a:xfrm>
          <a:prstGeom prst="rect">
            <a:avLst/>
          </a:prstGeom>
        </p:spPr>
        <p:txBody>
          <a:bodyPr wrap="square">
            <a:spAutoFit/>
          </a:bodyPr>
          <a:lstStyle/>
          <a:p>
            <a:r>
              <a:rPr lang="en-GB" sz="1000" i="1" dirty="0">
                <a:latin typeface="Calibri" panose="020F0502020204030204" pitchFamily="34" charset="0"/>
                <a:cs typeface="Calibri" panose="020F0502020204030204" pitchFamily="34" charset="0"/>
              </a:rPr>
              <a:t>Source: </a:t>
            </a:r>
            <a:r>
              <a:rPr lang="en-GB" sz="1000" i="1" dirty="0" smtClean="0">
                <a:latin typeface="Calibri" panose="020F0502020204030204" pitchFamily="34" charset="0"/>
                <a:cs typeface="Calibri" panose="020F0502020204030204" pitchFamily="34" charset="0"/>
              </a:rPr>
              <a:t>Spring School Census Day </a:t>
            </a:r>
            <a:r>
              <a:rPr lang="en-GB" sz="1000" i="1" dirty="0" err="1" smtClean="0">
                <a:latin typeface="Calibri" panose="020F0502020204030204" pitchFamily="34" charset="0"/>
                <a:cs typeface="Calibri" panose="020F0502020204030204" pitchFamily="34" charset="0"/>
              </a:rPr>
              <a:t>Janaury</a:t>
            </a:r>
            <a:r>
              <a:rPr lang="en-GB" sz="1000" i="1" dirty="0" smtClean="0">
                <a:latin typeface="Calibri" panose="020F0502020204030204" pitchFamily="34" charset="0"/>
                <a:cs typeface="Calibri" panose="020F0502020204030204" pitchFamily="34" charset="0"/>
              </a:rPr>
              <a:t> 2014, </a:t>
            </a:r>
            <a:r>
              <a:rPr lang="en-GB" sz="1000" i="1" dirty="0" err="1" smtClean="0">
                <a:latin typeface="Calibri" panose="020F0502020204030204" pitchFamily="34" charset="0"/>
                <a:cs typeface="Calibri" panose="020F0502020204030204" pitchFamily="34" charset="0"/>
              </a:rPr>
              <a:t>DfE</a:t>
            </a:r>
            <a:r>
              <a:rPr lang="en-GB" sz="1000" i="1" dirty="0" smtClean="0">
                <a:latin typeface="Calibri" panose="020F0502020204030204" pitchFamily="34" charset="0"/>
                <a:cs typeface="Calibri" panose="020F0502020204030204" pitchFamily="34" charset="0"/>
              </a:rPr>
              <a:t> 2014</a:t>
            </a:r>
            <a:endParaRPr lang="en-GB"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0710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arn(inVertical)">
                                      <p:cBhvr>
                                        <p:cTn id="10" dur="500"/>
                                        <p:tgtEl>
                                          <p:spTgt spid="7">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barn(inVertical)">
                                      <p:cBhvr>
                                        <p:cTn id="13" dur="500"/>
                                        <p:tgtEl>
                                          <p:spTgt spid="7">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502263320"/>
              </p:ext>
            </p:extLst>
          </p:nvPr>
        </p:nvGraphicFramePr>
        <p:xfrm>
          <a:off x="611560" y="1484784"/>
          <a:ext cx="8147248" cy="3058393"/>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p:cNvSpPr>
            <a:spLocks noGrp="1"/>
          </p:cNvSpPr>
          <p:nvPr>
            <p:ph type="title"/>
          </p:nvPr>
        </p:nvSpPr>
        <p:spPr>
          <a:xfrm>
            <a:off x="0" y="0"/>
            <a:ext cx="8229600" cy="1399032"/>
          </a:xfrm>
        </p:spPr>
        <p:txBody>
          <a:bodyPr>
            <a:normAutofit/>
          </a:bodyPr>
          <a:lstStyle/>
          <a:p>
            <a:r>
              <a:rPr lang="en-GB" sz="2800" dirty="0" smtClean="0"/>
              <a:t>Free School Meals and Educational Attainment</a:t>
            </a:r>
            <a:endParaRPr lang="en-GB" sz="2800" dirty="0"/>
          </a:p>
        </p:txBody>
      </p:sp>
      <p:pic>
        <p:nvPicPr>
          <p:cNvPr id="9"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234381"/>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203848" y="4581127"/>
            <a:ext cx="1834156" cy="246221"/>
          </a:xfrm>
          <a:prstGeom prst="rect">
            <a:avLst/>
          </a:prstGeom>
        </p:spPr>
        <p:txBody>
          <a:bodyPr wrap="none">
            <a:spAutoFit/>
          </a:bodyPr>
          <a:lstStyle/>
          <a:p>
            <a:r>
              <a:rPr lang="en-GB" sz="1000" dirty="0">
                <a:latin typeface="Calibri" panose="020F0502020204030204" pitchFamily="34" charset="0"/>
                <a:cs typeface="Calibri" panose="020F0502020204030204" pitchFamily="34" charset="0"/>
              </a:rPr>
              <a:t>% 5+ A*-C </a:t>
            </a:r>
            <a:r>
              <a:rPr lang="en-GB" sz="1000" dirty="0" err="1">
                <a:latin typeface="Calibri" panose="020F0502020204030204" pitchFamily="34" charset="0"/>
                <a:cs typeface="Calibri" panose="020F0502020204030204" pitchFamily="34" charset="0"/>
              </a:rPr>
              <a:t>inc</a:t>
            </a:r>
            <a:r>
              <a:rPr lang="en-GB" sz="1000" dirty="0">
                <a:latin typeface="Calibri" panose="020F0502020204030204" pitchFamily="34" charset="0"/>
                <a:cs typeface="Calibri" panose="020F0502020204030204" pitchFamily="34" charset="0"/>
              </a:rPr>
              <a:t> </a:t>
            </a:r>
            <a:r>
              <a:rPr lang="en-GB" sz="1000" dirty="0" err="1">
                <a:latin typeface="Calibri" panose="020F0502020204030204" pitchFamily="34" charset="0"/>
                <a:cs typeface="Calibri" panose="020F0502020204030204" pitchFamily="34" charset="0"/>
              </a:rPr>
              <a:t>Eng</a:t>
            </a:r>
            <a:r>
              <a:rPr lang="en-GB" sz="1000" dirty="0">
                <a:latin typeface="Calibri" panose="020F0502020204030204" pitchFamily="34" charset="0"/>
                <a:cs typeface="Calibri" panose="020F0502020204030204" pitchFamily="34" charset="0"/>
              </a:rPr>
              <a:t> &amp; Math GCSE</a:t>
            </a:r>
          </a:p>
        </p:txBody>
      </p:sp>
      <p:sp>
        <p:nvSpPr>
          <p:cNvPr id="11" name="TextBox 10"/>
          <p:cNvSpPr txBox="1"/>
          <p:nvPr/>
        </p:nvSpPr>
        <p:spPr>
          <a:xfrm>
            <a:off x="611560" y="4869160"/>
            <a:ext cx="7821835"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Calibri" panose="020F0502020204030204" pitchFamily="34" charset="0"/>
                <a:cs typeface="Calibri" panose="020F0502020204030204" pitchFamily="34" charset="0"/>
              </a:rPr>
              <a:t>Proportion of pupils achieving 5 or more GCSEs graded A*-C including English and Maths. </a:t>
            </a:r>
          </a:p>
          <a:p>
            <a:pPr marL="285750" indent="-285750">
              <a:buFont typeface="Arial" panose="020B0604020202020204" pitchFamily="34" charset="0"/>
              <a:buChar char="•"/>
            </a:pPr>
            <a:r>
              <a:rPr lang="en-GB" sz="1600" dirty="0" smtClean="0">
                <a:latin typeface="Calibri" panose="020F0502020204030204" pitchFamily="34" charset="0"/>
                <a:cs typeface="Calibri" panose="020F0502020204030204" pitchFamily="34" charset="0"/>
              </a:rPr>
              <a:t>There is a clear </a:t>
            </a:r>
            <a:r>
              <a:rPr lang="en-GB" sz="1600" b="1" dirty="0" smtClean="0">
                <a:latin typeface="Calibri" panose="020F0502020204030204" pitchFamily="34" charset="0"/>
                <a:cs typeface="Calibri" panose="020F0502020204030204" pitchFamily="34" charset="0"/>
              </a:rPr>
              <a:t>attainment gap </a:t>
            </a:r>
            <a:r>
              <a:rPr lang="en-GB" sz="1600" dirty="0" smtClean="0">
                <a:latin typeface="Calibri" panose="020F0502020204030204" pitchFamily="34" charset="0"/>
                <a:cs typeface="Calibri" panose="020F0502020204030204" pitchFamily="34" charset="0"/>
              </a:rPr>
              <a:t>between those eligible for Free School Meals and those who are not, with pupils who are not eligible for Free School Meals outperforming those who are eligible.</a:t>
            </a:r>
            <a:endParaRPr lang="en-GB" sz="1600" dirty="0">
              <a:latin typeface="Calibri" panose="020F0502020204030204" pitchFamily="34" charset="0"/>
              <a:cs typeface="Calibri" panose="020F0502020204030204" pitchFamily="34" charset="0"/>
            </a:endParaRPr>
          </a:p>
        </p:txBody>
      </p:sp>
      <p:sp>
        <p:nvSpPr>
          <p:cNvPr id="12" name="Rectangle 11"/>
          <p:cNvSpPr/>
          <p:nvPr/>
        </p:nvSpPr>
        <p:spPr>
          <a:xfrm>
            <a:off x="5638800" y="6611779"/>
            <a:ext cx="4572000" cy="246221"/>
          </a:xfrm>
          <a:prstGeom prst="rect">
            <a:avLst/>
          </a:prstGeom>
        </p:spPr>
        <p:txBody>
          <a:bodyPr>
            <a:spAutoFit/>
          </a:bodyPr>
          <a:lstStyle/>
          <a:p>
            <a:r>
              <a:rPr lang="en-GB" sz="1000" i="1" dirty="0">
                <a:latin typeface="Calibri" panose="020F0502020204030204" pitchFamily="34" charset="0"/>
                <a:cs typeface="Calibri" panose="020F0502020204030204" pitchFamily="34" charset="0"/>
              </a:rPr>
              <a:t>Source: </a:t>
            </a:r>
            <a:r>
              <a:rPr lang="en-GB" sz="1000" i="1" dirty="0" smtClean="0">
                <a:latin typeface="Calibri" panose="020F0502020204030204" pitchFamily="34" charset="0"/>
                <a:cs typeface="Calibri" panose="020F0502020204030204" pitchFamily="34" charset="0"/>
              </a:rPr>
              <a:t>District </a:t>
            </a:r>
            <a:r>
              <a:rPr lang="en-GB" sz="1000" i="1" dirty="0">
                <a:latin typeface="Calibri" panose="020F0502020204030204" pitchFamily="34" charset="0"/>
                <a:cs typeface="Calibri" panose="020F0502020204030204" pitchFamily="34" charset="0"/>
              </a:rPr>
              <a:t>figures from NCER EPAS using </a:t>
            </a:r>
            <a:r>
              <a:rPr lang="en-GB" sz="1000" i="1" dirty="0" err="1">
                <a:latin typeface="Calibri" panose="020F0502020204030204" pitchFamily="34" charset="0"/>
                <a:cs typeface="Calibri" panose="020F0502020204030204" pitchFamily="34" charset="0"/>
              </a:rPr>
              <a:t>DfE</a:t>
            </a:r>
            <a:r>
              <a:rPr lang="en-GB" sz="1000" i="1" dirty="0">
                <a:latin typeface="Calibri" panose="020F0502020204030204" pitchFamily="34" charset="0"/>
                <a:cs typeface="Calibri" panose="020F0502020204030204" pitchFamily="34" charset="0"/>
              </a:rPr>
              <a:t> </a:t>
            </a:r>
            <a:r>
              <a:rPr lang="en-GB" sz="1000" i="1" dirty="0" err="1" smtClean="0">
                <a:latin typeface="Calibri" panose="020F0502020204030204" pitchFamily="34" charset="0"/>
                <a:cs typeface="Calibri" panose="020F0502020204030204" pitchFamily="34" charset="0"/>
              </a:rPr>
              <a:t>datafeed</a:t>
            </a:r>
            <a:r>
              <a:rPr lang="en-GB" sz="1000" i="1" dirty="0" smtClean="0">
                <a:latin typeface="Calibri" panose="020F0502020204030204" pitchFamily="34" charset="0"/>
                <a:cs typeface="Calibri" panose="020F0502020204030204" pitchFamily="34" charset="0"/>
              </a:rPr>
              <a:t> 2013</a:t>
            </a:r>
            <a:endParaRPr lang="en-GB"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7740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normAutofit/>
          </a:bodyPr>
          <a:lstStyle/>
          <a:p>
            <a:r>
              <a:rPr lang="en-GB" sz="2800" dirty="0"/>
              <a:t>Warwickshire </a:t>
            </a:r>
            <a:r>
              <a:rPr lang="en-GB" sz="2800" dirty="0" smtClean="0"/>
              <a:t>Food banks</a:t>
            </a:r>
            <a:r>
              <a:rPr lang="en-GB" sz="3200" dirty="0" smtClean="0"/>
              <a:t/>
            </a:r>
            <a:br>
              <a:rPr lang="en-GB" sz="3200" dirty="0" smtClean="0"/>
            </a:br>
            <a:r>
              <a:rPr lang="en-GB" sz="3200" dirty="0" smtClean="0"/>
              <a:t> </a:t>
            </a:r>
            <a:endParaRPr lang="en-GB" sz="3200" dirty="0"/>
          </a:p>
        </p:txBody>
      </p:sp>
      <p:sp>
        <p:nvSpPr>
          <p:cNvPr id="3" name="Content Placeholder 2"/>
          <p:cNvSpPr>
            <a:spLocks noGrp="1"/>
          </p:cNvSpPr>
          <p:nvPr>
            <p:ph idx="1"/>
          </p:nvPr>
        </p:nvSpPr>
        <p:spPr>
          <a:xfrm>
            <a:off x="395536" y="1196752"/>
            <a:ext cx="8229600" cy="4572000"/>
          </a:xfrm>
        </p:spPr>
        <p:txBody>
          <a:bodyPr>
            <a:normAutofit/>
          </a:bodyPr>
          <a:lstStyle/>
          <a:p>
            <a:r>
              <a:rPr lang="en-GB" sz="1600" dirty="0" smtClean="0">
                <a:latin typeface="Calibri" panose="020F0502020204030204" pitchFamily="34" charset="0"/>
                <a:cs typeface="Calibri" panose="020F0502020204030204" pitchFamily="34" charset="0"/>
              </a:rPr>
              <a:t>There are 13 food banks across Warwickshire, nine of which are managed by the </a:t>
            </a:r>
            <a:r>
              <a:rPr lang="en-GB" sz="1600" dirty="0" err="1" smtClean="0">
                <a:latin typeface="Calibri" panose="020F0502020204030204" pitchFamily="34" charset="0"/>
                <a:cs typeface="Calibri" panose="020F0502020204030204" pitchFamily="34" charset="0"/>
              </a:rPr>
              <a:t>Trussell</a:t>
            </a:r>
            <a:r>
              <a:rPr lang="en-GB" sz="1600" dirty="0" smtClean="0">
                <a:latin typeface="Calibri" panose="020F0502020204030204" pitchFamily="34" charset="0"/>
                <a:cs typeface="Calibri" panose="020F0502020204030204" pitchFamily="34" charset="0"/>
              </a:rPr>
              <a:t> Trust.  The </a:t>
            </a:r>
            <a:r>
              <a:rPr lang="en-GB" sz="1600" dirty="0" err="1" smtClean="0">
                <a:latin typeface="Calibri" panose="020F0502020204030204" pitchFamily="34" charset="0"/>
                <a:cs typeface="Calibri" panose="020F0502020204030204" pitchFamily="34" charset="0"/>
              </a:rPr>
              <a:t>Trussell</a:t>
            </a:r>
            <a:r>
              <a:rPr lang="en-GB" sz="1600" dirty="0" smtClean="0">
                <a:latin typeface="Calibri" panose="020F0502020204030204" pitchFamily="34" charset="0"/>
                <a:cs typeface="Calibri" panose="020F0502020204030204" pitchFamily="34" charset="0"/>
              </a:rPr>
              <a:t> Trust fed almost 11,000 people in Warwickshire between April to December 2014, </a:t>
            </a:r>
            <a:r>
              <a:rPr lang="en-GB" sz="1600" b="1" dirty="0" smtClean="0">
                <a:latin typeface="Calibri" panose="020F0502020204030204" pitchFamily="34" charset="0"/>
                <a:cs typeface="Calibri" panose="020F0502020204030204" pitchFamily="34" charset="0"/>
              </a:rPr>
              <a:t>35.4%</a:t>
            </a:r>
            <a:r>
              <a:rPr lang="en-GB" sz="1600" dirty="0" smtClean="0">
                <a:latin typeface="Calibri" panose="020F0502020204030204" pitchFamily="34" charset="0"/>
                <a:cs typeface="Calibri" panose="020F0502020204030204" pitchFamily="34" charset="0"/>
              </a:rPr>
              <a:t> of these people were </a:t>
            </a:r>
            <a:r>
              <a:rPr lang="en-GB" sz="1600" b="1" dirty="0" smtClean="0">
                <a:latin typeface="Calibri" panose="020F0502020204030204" pitchFamily="34" charset="0"/>
                <a:cs typeface="Calibri" panose="020F0502020204030204" pitchFamily="34" charset="0"/>
              </a:rPr>
              <a:t>children.</a:t>
            </a:r>
          </a:p>
          <a:p>
            <a:endParaRPr lang="en-GB" sz="1600" dirty="0" smtClean="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p:txBody>
      </p:sp>
      <p:pic>
        <p:nvPicPr>
          <p:cNvPr id="4"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234381"/>
            <a:ext cx="2438400" cy="869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Chart 9"/>
          <p:cNvGraphicFramePr/>
          <p:nvPr>
            <p:extLst>
              <p:ext uri="{D42A27DB-BD31-4B8C-83A1-F6EECF244321}">
                <p14:modId xmlns:p14="http://schemas.microsoft.com/office/powerpoint/2010/main" val="1535019228"/>
              </p:ext>
            </p:extLst>
          </p:nvPr>
        </p:nvGraphicFramePr>
        <p:xfrm>
          <a:off x="899592" y="2132856"/>
          <a:ext cx="3744416" cy="3672408"/>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7139152" y="6576066"/>
            <a:ext cx="1971052" cy="253916"/>
          </a:xfrm>
          <a:prstGeom prst="rect">
            <a:avLst/>
          </a:prstGeom>
        </p:spPr>
        <p:txBody>
          <a:bodyPr wrap="none">
            <a:spAutoFit/>
          </a:bodyPr>
          <a:lstStyle/>
          <a:p>
            <a:pPr marL="64008" indent="0">
              <a:buNone/>
            </a:pPr>
            <a:r>
              <a:rPr lang="en-GB" sz="1050" i="1" dirty="0">
                <a:latin typeface="Calibri" panose="020F0502020204030204" pitchFamily="34" charset="0"/>
                <a:cs typeface="Calibri" panose="020F0502020204030204" pitchFamily="34" charset="0"/>
              </a:rPr>
              <a:t>Source: The </a:t>
            </a:r>
            <a:r>
              <a:rPr lang="en-GB" sz="1050" i="1" dirty="0" err="1">
                <a:latin typeface="Calibri" panose="020F0502020204030204" pitchFamily="34" charset="0"/>
                <a:cs typeface="Calibri" panose="020F0502020204030204" pitchFamily="34" charset="0"/>
              </a:rPr>
              <a:t>Trussell</a:t>
            </a:r>
            <a:r>
              <a:rPr lang="en-GB" sz="1050" i="1" dirty="0">
                <a:latin typeface="Calibri" panose="020F0502020204030204" pitchFamily="34" charset="0"/>
                <a:cs typeface="Calibri" panose="020F0502020204030204" pitchFamily="34" charset="0"/>
              </a:rPr>
              <a:t> Trust, 2014</a:t>
            </a:r>
          </a:p>
        </p:txBody>
      </p:sp>
      <p:graphicFrame>
        <p:nvGraphicFramePr>
          <p:cNvPr id="13" name="Chart 12"/>
          <p:cNvGraphicFramePr>
            <a:graphicFrameLocks/>
          </p:cNvGraphicFramePr>
          <p:nvPr>
            <p:extLst>
              <p:ext uri="{D42A27DB-BD31-4B8C-83A1-F6EECF244321}">
                <p14:modId xmlns:p14="http://schemas.microsoft.com/office/powerpoint/2010/main" val="149173130"/>
              </p:ext>
            </p:extLst>
          </p:nvPr>
        </p:nvGraphicFramePr>
        <p:xfrm>
          <a:off x="5004048" y="1916832"/>
          <a:ext cx="4106156" cy="3384376"/>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Box 10"/>
          <p:cNvSpPr txBox="1"/>
          <p:nvPr/>
        </p:nvSpPr>
        <p:spPr>
          <a:xfrm>
            <a:off x="5490429" y="5445224"/>
            <a:ext cx="3528392" cy="830997"/>
          </a:xfrm>
          <a:prstGeom prst="rect">
            <a:avLst/>
          </a:prstGeom>
          <a:noFill/>
        </p:spPr>
        <p:txBody>
          <a:bodyPr wrap="square" rtlCol="0">
            <a:spAutoFit/>
          </a:bodyPr>
          <a:lstStyle/>
          <a:p>
            <a:r>
              <a:rPr lang="en-GB" sz="1600" dirty="0" smtClean="0">
                <a:latin typeface="Calibri" panose="020F0502020204030204" pitchFamily="34" charset="0"/>
                <a:cs typeface="Calibri" panose="020F0502020204030204" pitchFamily="34" charset="0"/>
              </a:rPr>
              <a:t>The above figure shows the number of people fed by individual </a:t>
            </a:r>
            <a:r>
              <a:rPr lang="en-GB" sz="1600" dirty="0" err="1" smtClean="0">
                <a:latin typeface="Calibri" panose="020F0502020204030204" pitchFamily="34" charset="0"/>
                <a:cs typeface="Calibri" panose="020F0502020204030204" pitchFamily="34" charset="0"/>
              </a:rPr>
              <a:t>Trussell</a:t>
            </a:r>
            <a:r>
              <a:rPr lang="en-GB" sz="1600" dirty="0" smtClean="0">
                <a:latin typeface="Calibri" panose="020F0502020204030204" pitchFamily="34" charset="0"/>
                <a:cs typeface="Calibri" panose="020F0502020204030204" pitchFamily="34" charset="0"/>
              </a:rPr>
              <a:t> Trust food banks in Warwickshire</a:t>
            </a:r>
            <a:endParaRPr lang="en-GB"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653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1000" fill="hold"/>
                                        <p:tgtEl>
                                          <p:spTgt spid="13"/>
                                        </p:tgtEl>
                                        <p:attrNameLst>
                                          <p:attrName>ppt_w</p:attrName>
                                        </p:attrNameLst>
                                      </p:cBhvr>
                                      <p:tavLst>
                                        <p:tav tm="0">
                                          <p:val>
                                            <p:fltVal val="0"/>
                                          </p:val>
                                        </p:tav>
                                        <p:tav tm="100000">
                                          <p:val>
                                            <p:strVal val="#ppt_w"/>
                                          </p:val>
                                        </p:tav>
                                      </p:tavLst>
                                    </p:anim>
                                    <p:anim calcmode="lin" valueType="num">
                                      <p:cBhvr>
                                        <p:cTn id="11" dur="1000" fill="hold"/>
                                        <p:tgtEl>
                                          <p:spTgt spid="13"/>
                                        </p:tgtEl>
                                        <p:attrNameLst>
                                          <p:attrName>ppt_h</p:attrName>
                                        </p:attrNameLst>
                                      </p:cBhvr>
                                      <p:tavLst>
                                        <p:tav tm="0">
                                          <p:val>
                                            <p:fltVal val="0"/>
                                          </p:val>
                                        </p:tav>
                                        <p:tav tm="100000">
                                          <p:val>
                                            <p:strVal val="#ppt_h"/>
                                          </p:val>
                                        </p:tav>
                                      </p:tavLst>
                                    </p:anim>
                                    <p:anim calcmode="lin" valueType="num">
                                      <p:cBhvr>
                                        <p:cTn id="12" dur="1000" fill="hold"/>
                                        <p:tgtEl>
                                          <p:spTgt spid="13"/>
                                        </p:tgtEl>
                                        <p:attrNameLst>
                                          <p:attrName>style.rotation</p:attrName>
                                        </p:attrNameLst>
                                      </p:cBhvr>
                                      <p:tavLst>
                                        <p:tav tm="0">
                                          <p:val>
                                            <p:fltVal val="90"/>
                                          </p:val>
                                        </p:tav>
                                        <p:tav tm="100000">
                                          <p:val>
                                            <p:fltVal val="0"/>
                                          </p:val>
                                        </p:tav>
                                      </p:tavLst>
                                    </p:anim>
                                    <p:animEffect transition="in" filter="fade">
                                      <p:cBhvr>
                                        <p:cTn id="13" dur="1000"/>
                                        <p:tgtEl>
                                          <p:spTgt spid="1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arn(inVertical)">
                                      <p:cBhvr>
                                        <p:cTn id="16" dur="500"/>
                                        <p:tgtEl>
                                          <p:spTgt spid="3">
                                            <p:txEl>
                                              <p:pRg st="0" end="0"/>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10" grpId="0">
        <p:bldAsOne/>
      </p:bldGraphic>
      <p:bldGraphic spid="13" grpId="0">
        <p:bldAsOne/>
      </p:bldGraphic>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54" y="0"/>
            <a:ext cx="8229600" cy="1399032"/>
          </a:xfrm>
        </p:spPr>
        <p:txBody>
          <a:bodyPr>
            <a:normAutofit/>
          </a:bodyPr>
          <a:lstStyle/>
          <a:p>
            <a:r>
              <a:rPr lang="en-GB" sz="2800" dirty="0" smtClean="0"/>
              <a:t>Warwickshire Food Banks</a:t>
            </a:r>
            <a:endParaRPr lang="en-GB" sz="2800" dirty="0"/>
          </a:p>
        </p:txBody>
      </p:sp>
      <p:pic>
        <p:nvPicPr>
          <p:cNvPr id="4"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Content Placeholder 4"/>
          <p:cNvGraphicFramePr>
            <a:graphicFrameLocks noGrp="1"/>
          </p:cNvGraphicFramePr>
          <p:nvPr>
            <p:ph idx="1"/>
            <p:extLst>
              <p:ext uri="{D42A27DB-BD31-4B8C-83A1-F6EECF244321}">
                <p14:modId xmlns:p14="http://schemas.microsoft.com/office/powerpoint/2010/main" val="3005802432"/>
              </p:ext>
            </p:extLst>
          </p:nvPr>
        </p:nvGraphicFramePr>
        <p:xfrm>
          <a:off x="2267744" y="1412776"/>
          <a:ext cx="5194920" cy="3634457"/>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7139152" y="6576066"/>
            <a:ext cx="1971052" cy="253916"/>
          </a:xfrm>
          <a:prstGeom prst="rect">
            <a:avLst/>
          </a:prstGeom>
        </p:spPr>
        <p:txBody>
          <a:bodyPr wrap="none">
            <a:spAutoFit/>
          </a:bodyPr>
          <a:lstStyle/>
          <a:p>
            <a:pPr marL="64008" indent="0">
              <a:buNone/>
            </a:pPr>
            <a:r>
              <a:rPr lang="en-GB" sz="1050" i="1" dirty="0">
                <a:latin typeface="Calibri" panose="020F0502020204030204" pitchFamily="34" charset="0"/>
                <a:cs typeface="Calibri" panose="020F0502020204030204" pitchFamily="34" charset="0"/>
              </a:rPr>
              <a:t>Source: The </a:t>
            </a:r>
            <a:r>
              <a:rPr lang="en-GB" sz="1050" i="1" dirty="0" err="1">
                <a:latin typeface="Calibri" panose="020F0502020204030204" pitchFamily="34" charset="0"/>
                <a:cs typeface="Calibri" panose="020F0502020204030204" pitchFamily="34" charset="0"/>
              </a:rPr>
              <a:t>Trussell</a:t>
            </a:r>
            <a:r>
              <a:rPr lang="en-GB" sz="1050" i="1" dirty="0">
                <a:latin typeface="Calibri" panose="020F0502020204030204" pitchFamily="34" charset="0"/>
                <a:cs typeface="Calibri" panose="020F0502020204030204" pitchFamily="34" charset="0"/>
              </a:rPr>
              <a:t> Trust, </a:t>
            </a:r>
            <a:r>
              <a:rPr lang="en-GB" sz="1050" i="1" dirty="0" smtClean="0">
                <a:latin typeface="Calibri" panose="020F0502020204030204" pitchFamily="34" charset="0"/>
                <a:cs typeface="Calibri" panose="020F0502020204030204" pitchFamily="34" charset="0"/>
              </a:rPr>
              <a:t>2014</a:t>
            </a:r>
            <a:endParaRPr lang="en-GB" sz="1050" i="1" dirty="0">
              <a:latin typeface="Calibri" panose="020F0502020204030204" pitchFamily="34" charset="0"/>
              <a:cs typeface="Calibri" panose="020F0502020204030204" pitchFamily="34" charset="0"/>
            </a:endParaRPr>
          </a:p>
        </p:txBody>
      </p:sp>
      <p:sp>
        <p:nvSpPr>
          <p:cNvPr id="7" name="Rectangle 6"/>
          <p:cNvSpPr/>
          <p:nvPr/>
        </p:nvSpPr>
        <p:spPr>
          <a:xfrm>
            <a:off x="971600" y="5324990"/>
            <a:ext cx="7416824" cy="584775"/>
          </a:xfrm>
          <a:prstGeom prst="rect">
            <a:avLst/>
          </a:prstGeom>
        </p:spPr>
        <p:txBody>
          <a:bodyPr wrap="square">
            <a:spAutoFit/>
          </a:bodyPr>
          <a:lstStyle/>
          <a:p>
            <a:r>
              <a:rPr lang="en-GB" sz="1600" dirty="0">
                <a:latin typeface="Calibri" panose="020F0502020204030204" pitchFamily="34" charset="0"/>
                <a:cs typeface="Calibri" panose="020F0502020204030204" pitchFamily="34" charset="0"/>
              </a:rPr>
              <a:t>The </a:t>
            </a:r>
            <a:r>
              <a:rPr lang="en-GB" sz="1600" dirty="0" smtClean="0">
                <a:latin typeface="Calibri" panose="020F0502020204030204" pitchFamily="34" charset="0"/>
                <a:cs typeface="Calibri" panose="020F0502020204030204" pitchFamily="34" charset="0"/>
              </a:rPr>
              <a:t>figure above shows the reason for crisis for the people being fed by </a:t>
            </a:r>
            <a:r>
              <a:rPr lang="en-GB" sz="1600" dirty="0" err="1">
                <a:latin typeface="Calibri" panose="020F0502020204030204" pitchFamily="34" charset="0"/>
                <a:cs typeface="Calibri" panose="020F0502020204030204" pitchFamily="34" charset="0"/>
              </a:rPr>
              <a:t>Trussell</a:t>
            </a:r>
            <a:r>
              <a:rPr lang="en-GB" sz="1600" dirty="0">
                <a:latin typeface="Calibri" panose="020F0502020204030204" pitchFamily="34" charset="0"/>
                <a:cs typeface="Calibri" panose="020F0502020204030204" pitchFamily="34" charset="0"/>
              </a:rPr>
              <a:t> Trust food banks only between April 2014 and December 2014.</a:t>
            </a:r>
          </a:p>
        </p:txBody>
      </p:sp>
    </p:spTree>
    <p:extLst>
      <p:ext uri="{BB962C8B-B14F-4D97-AF65-F5344CB8AC3E}">
        <p14:creationId xmlns:p14="http://schemas.microsoft.com/office/powerpoint/2010/main" val="2879361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down)">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Content Placeholder 4"/>
          <p:cNvGraphicFramePr>
            <a:graphicFrameLocks noGrp="1"/>
          </p:cNvGraphicFramePr>
          <p:nvPr>
            <p:ph idx="1"/>
            <p:extLst>
              <p:ext uri="{D42A27DB-BD31-4B8C-83A1-F6EECF244321}">
                <p14:modId xmlns:p14="http://schemas.microsoft.com/office/powerpoint/2010/main" val="1583263589"/>
              </p:ext>
            </p:extLst>
          </p:nvPr>
        </p:nvGraphicFramePr>
        <p:xfrm>
          <a:off x="2267744" y="1412776"/>
          <a:ext cx="5194920" cy="3634457"/>
        </p:xfrm>
        <a:graphic>
          <a:graphicData uri="http://schemas.openxmlformats.org/drawingml/2006/chart">
            <c:chart xmlns:c="http://schemas.openxmlformats.org/drawingml/2006/chart" xmlns:r="http://schemas.openxmlformats.org/officeDocument/2006/relationships" r:id="rId4"/>
          </a:graphicData>
        </a:graphic>
      </p:graphicFrame>
      <p:sp>
        <p:nvSpPr>
          <p:cNvPr id="8" name="Title 1"/>
          <p:cNvSpPr txBox="1">
            <a:spLocks/>
          </p:cNvSpPr>
          <p:nvPr/>
        </p:nvSpPr>
        <p:spPr>
          <a:xfrm>
            <a:off x="0" y="0"/>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n-GB" sz="2800" dirty="0" smtClean="0"/>
              <a:t>Eating habits in Warwickshire</a:t>
            </a:r>
            <a:endParaRPr lang="en-GB" sz="2800" dirty="0"/>
          </a:p>
        </p:txBody>
      </p:sp>
      <p:sp>
        <p:nvSpPr>
          <p:cNvPr id="10" name="Rectangle 9"/>
          <p:cNvSpPr/>
          <p:nvPr/>
        </p:nvSpPr>
        <p:spPr>
          <a:xfrm>
            <a:off x="617435" y="1409035"/>
            <a:ext cx="8075240" cy="830997"/>
          </a:xfrm>
          <a:prstGeom prst="rect">
            <a:avLst/>
          </a:prstGeom>
        </p:spPr>
        <p:txBody>
          <a:bodyPr wrap="square">
            <a:spAutoFit/>
          </a:bodyPr>
          <a:lstStyle/>
          <a:p>
            <a:pPr marL="285750" indent="-285750">
              <a:buFont typeface="Arial" panose="020B0604020202020204" pitchFamily="34" charset="0"/>
              <a:buChar char="•"/>
            </a:pPr>
            <a:r>
              <a:rPr lang="en-GB" sz="1600" dirty="0">
                <a:latin typeface="Calibri" panose="020F0502020204030204" pitchFamily="34" charset="0"/>
                <a:cs typeface="Calibri" panose="020F0502020204030204" pitchFamily="34" charset="0"/>
              </a:rPr>
              <a:t>During September 2013, a large-scale household survey entitled </a:t>
            </a:r>
            <a:r>
              <a:rPr lang="en-GB" sz="1600" b="1" dirty="0">
                <a:latin typeface="Calibri" panose="020F0502020204030204" pitchFamily="34" charset="0"/>
                <a:cs typeface="Calibri" panose="020F0502020204030204" pitchFamily="34" charset="0"/>
              </a:rPr>
              <a:t>‘</a:t>
            </a:r>
            <a:r>
              <a:rPr lang="en-GB" sz="1600" b="1" dirty="0" smtClean="0">
                <a:latin typeface="Calibri" panose="020F0502020204030204" pitchFamily="34" charset="0"/>
                <a:cs typeface="Calibri" panose="020F0502020204030204" pitchFamily="34" charset="0"/>
              </a:rPr>
              <a:t>Living in </a:t>
            </a:r>
            <a:r>
              <a:rPr lang="en-GB" sz="1600" b="1" dirty="0">
                <a:latin typeface="Calibri" panose="020F0502020204030204" pitchFamily="34" charset="0"/>
                <a:cs typeface="Calibri" panose="020F0502020204030204" pitchFamily="34" charset="0"/>
              </a:rPr>
              <a:t>Warwickshire’ </a:t>
            </a:r>
            <a:r>
              <a:rPr lang="en-GB" sz="1600" dirty="0">
                <a:latin typeface="Calibri" panose="020F0502020204030204" pitchFamily="34" charset="0"/>
                <a:cs typeface="Calibri" panose="020F0502020204030204" pitchFamily="34" charset="0"/>
              </a:rPr>
              <a:t>was undertaken across the </a:t>
            </a:r>
            <a:r>
              <a:rPr lang="en-GB" sz="1600" dirty="0" smtClean="0">
                <a:latin typeface="Calibri" panose="020F0502020204030204" pitchFamily="34" charset="0"/>
                <a:cs typeface="Calibri" panose="020F0502020204030204" pitchFamily="34" charset="0"/>
              </a:rPr>
              <a:t>county. </a:t>
            </a:r>
            <a:r>
              <a:rPr lang="en-GB" sz="1600" dirty="0">
                <a:latin typeface="Calibri" panose="020F0502020204030204" pitchFamily="34" charset="0"/>
                <a:cs typeface="Calibri" panose="020F0502020204030204" pitchFamily="34" charset="0"/>
              </a:rPr>
              <a:t>The </a:t>
            </a:r>
            <a:r>
              <a:rPr lang="en-GB" sz="1600" dirty="0" smtClean="0">
                <a:latin typeface="Calibri" panose="020F0502020204030204" pitchFamily="34" charset="0"/>
                <a:cs typeface="Calibri" panose="020F0502020204030204" pitchFamily="34" charset="0"/>
              </a:rPr>
              <a:t>survey included </a:t>
            </a:r>
            <a:r>
              <a:rPr lang="en-GB" sz="1600" dirty="0">
                <a:latin typeface="Calibri" panose="020F0502020204030204" pitchFamily="34" charset="0"/>
                <a:cs typeface="Calibri" panose="020F0502020204030204" pitchFamily="34" charset="0"/>
              </a:rPr>
              <a:t>questions on </a:t>
            </a:r>
            <a:r>
              <a:rPr lang="en-GB" sz="1600" dirty="0" smtClean="0">
                <a:latin typeface="Calibri" panose="020F0502020204030204" pitchFamily="34" charset="0"/>
                <a:cs typeface="Calibri" panose="020F0502020204030204" pitchFamily="34" charset="0"/>
              </a:rPr>
              <a:t>general health, lifestyles, diet, and people’s </a:t>
            </a:r>
            <a:r>
              <a:rPr lang="en-GB" sz="1600" dirty="0">
                <a:latin typeface="Calibri" panose="020F0502020204030204" pitchFamily="34" charset="0"/>
                <a:cs typeface="Calibri" panose="020F0502020204030204" pitchFamily="34" charset="0"/>
              </a:rPr>
              <a:t>perception of their own weight.</a:t>
            </a:r>
          </a:p>
        </p:txBody>
      </p:sp>
      <p:graphicFrame>
        <p:nvGraphicFramePr>
          <p:cNvPr id="11" name="Chart 10"/>
          <p:cNvGraphicFramePr/>
          <p:nvPr>
            <p:extLst>
              <p:ext uri="{D42A27DB-BD31-4B8C-83A1-F6EECF244321}">
                <p14:modId xmlns:p14="http://schemas.microsoft.com/office/powerpoint/2010/main" val="2140869199"/>
              </p:ext>
            </p:extLst>
          </p:nvPr>
        </p:nvGraphicFramePr>
        <p:xfrm>
          <a:off x="1757362" y="2357118"/>
          <a:ext cx="5629275" cy="3378835"/>
        </p:xfrm>
        <a:graphic>
          <a:graphicData uri="http://schemas.openxmlformats.org/drawingml/2006/chart">
            <c:chart xmlns:c="http://schemas.openxmlformats.org/drawingml/2006/chart" xmlns:r="http://schemas.openxmlformats.org/officeDocument/2006/relationships" r:id="rId5"/>
          </a:graphicData>
        </a:graphic>
      </p:graphicFrame>
      <p:sp>
        <p:nvSpPr>
          <p:cNvPr id="16" name="Rectangle 15"/>
          <p:cNvSpPr/>
          <p:nvPr/>
        </p:nvSpPr>
        <p:spPr>
          <a:xfrm>
            <a:off x="611560" y="5805264"/>
            <a:ext cx="8352928" cy="584775"/>
          </a:xfrm>
          <a:prstGeom prst="rect">
            <a:avLst/>
          </a:prstGeom>
        </p:spPr>
        <p:txBody>
          <a:bodyPr wrap="square">
            <a:spAutoFit/>
          </a:bodyPr>
          <a:lstStyle/>
          <a:p>
            <a:pPr marL="285750" indent="-285750">
              <a:buFont typeface="Arial" panose="020B0604020202020204" pitchFamily="34" charset="0"/>
              <a:buChar char="•"/>
            </a:pPr>
            <a:r>
              <a:rPr lang="en-GB" sz="1600" b="1" dirty="0">
                <a:latin typeface="Calibri" panose="020F0502020204030204" pitchFamily="34" charset="0"/>
                <a:cs typeface="Calibri" panose="020F0502020204030204" pitchFamily="34" charset="0"/>
              </a:rPr>
              <a:t>One in four</a:t>
            </a:r>
            <a:r>
              <a:rPr lang="en-GB" sz="1600" dirty="0">
                <a:latin typeface="Calibri" panose="020F0502020204030204" pitchFamily="34" charset="0"/>
                <a:cs typeface="Calibri" panose="020F0502020204030204" pitchFamily="34" charset="0"/>
              </a:rPr>
              <a:t> respondents </a:t>
            </a:r>
            <a:r>
              <a:rPr lang="en-GB" sz="1600" dirty="0" smtClean="0">
                <a:latin typeface="Calibri" panose="020F0502020204030204" pitchFamily="34" charset="0"/>
                <a:cs typeface="Calibri" panose="020F0502020204030204" pitchFamily="34" charset="0"/>
              </a:rPr>
              <a:t>reports consuming </a:t>
            </a:r>
            <a:r>
              <a:rPr lang="en-GB" sz="1600" dirty="0">
                <a:latin typeface="Calibri" panose="020F0502020204030204" pitchFamily="34" charset="0"/>
                <a:cs typeface="Calibri" panose="020F0502020204030204" pitchFamily="34" charset="0"/>
              </a:rPr>
              <a:t>the recommended amount of </a:t>
            </a:r>
            <a:r>
              <a:rPr lang="en-GB" sz="1600" b="1" dirty="0" smtClean="0">
                <a:latin typeface="Calibri" panose="020F0502020204030204" pitchFamily="34" charset="0"/>
                <a:cs typeface="Calibri" panose="020F0502020204030204" pitchFamily="34" charset="0"/>
              </a:rPr>
              <a:t>five or </a:t>
            </a:r>
            <a:r>
              <a:rPr lang="en-GB" sz="1600" b="1" dirty="0">
                <a:latin typeface="Calibri" panose="020F0502020204030204" pitchFamily="34" charset="0"/>
                <a:cs typeface="Calibri" panose="020F0502020204030204" pitchFamily="34" charset="0"/>
              </a:rPr>
              <a:t>more portions of fruit and vegetables per day</a:t>
            </a:r>
            <a:r>
              <a:rPr lang="en-GB" sz="1600" dirty="0">
                <a:latin typeface="Calibri" panose="020F0502020204030204" pitchFamily="34" charset="0"/>
                <a:cs typeface="Calibri" panose="020F0502020204030204" pitchFamily="34" charset="0"/>
              </a:rPr>
              <a:t>, 20% eat four </a:t>
            </a:r>
            <a:r>
              <a:rPr lang="en-GB" sz="1600" dirty="0" smtClean="0">
                <a:latin typeface="Calibri" panose="020F0502020204030204" pitchFamily="34" charset="0"/>
                <a:cs typeface="Calibri" panose="020F0502020204030204" pitchFamily="34" charset="0"/>
              </a:rPr>
              <a:t>portions and </a:t>
            </a:r>
            <a:r>
              <a:rPr lang="en-GB" sz="1600" dirty="0">
                <a:latin typeface="Calibri" panose="020F0502020204030204" pitchFamily="34" charset="0"/>
                <a:cs typeface="Calibri" panose="020F0502020204030204" pitchFamily="34" charset="0"/>
              </a:rPr>
              <a:t>27% eat three </a:t>
            </a:r>
            <a:r>
              <a:rPr lang="en-GB" sz="1600" dirty="0" smtClean="0">
                <a:latin typeface="Calibri" panose="020F0502020204030204" pitchFamily="34" charset="0"/>
                <a:cs typeface="Calibri" panose="020F0502020204030204" pitchFamily="34" charset="0"/>
              </a:rPr>
              <a:t>portions</a:t>
            </a:r>
            <a:r>
              <a:rPr lang="en-GB" sz="1600" dirty="0">
                <a:latin typeface="Calibri" panose="020F0502020204030204" pitchFamily="34" charset="0"/>
                <a:cs typeface="Calibri" panose="020F0502020204030204" pitchFamily="34" charset="0"/>
              </a:rPr>
              <a:t>.</a:t>
            </a:r>
          </a:p>
        </p:txBody>
      </p:sp>
      <p:sp>
        <p:nvSpPr>
          <p:cNvPr id="17" name="Rectangle 16"/>
          <p:cNvSpPr/>
          <p:nvPr/>
        </p:nvSpPr>
        <p:spPr>
          <a:xfrm>
            <a:off x="6546366" y="6568335"/>
            <a:ext cx="2594621" cy="253916"/>
          </a:xfrm>
          <a:prstGeom prst="rect">
            <a:avLst/>
          </a:prstGeom>
        </p:spPr>
        <p:txBody>
          <a:bodyPr wrap="none">
            <a:spAutoFit/>
          </a:bodyPr>
          <a:lstStyle/>
          <a:p>
            <a:pPr marL="64008" indent="0">
              <a:buNone/>
            </a:pPr>
            <a:r>
              <a:rPr lang="en-GB" sz="1050" i="1" dirty="0" smtClean="0">
                <a:latin typeface="Calibri" panose="020F0502020204030204" pitchFamily="34" charset="0"/>
                <a:cs typeface="Calibri" panose="020F0502020204030204" pitchFamily="34" charset="0"/>
              </a:rPr>
              <a:t>Source: Living in Warwickshire Survey 2013</a:t>
            </a:r>
            <a:endParaRPr lang="en-GB" sz="105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429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22" presetClass="entr" presetSubtype="4" fill="hold" nodeType="with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wipe(down)">
                                      <p:cBhvr>
                                        <p:cTn id="13"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11"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Content Placeholder 4"/>
          <p:cNvGraphicFramePr>
            <a:graphicFrameLocks noGrp="1"/>
          </p:cNvGraphicFramePr>
          <p:nvPr>
            <p:ph idx="1"/>
            <p:extLst>
              <p:ext uri="{D42A27DB-BD31-4B8C-83A1-F6EECF244321}">
                <p14:modId xmlns:p14="http://schemas.microsoft.com/office/powerpoint/2010/main" val="3547944513"/>
              </p:ext>
            </p:extLst>
          </p:nvPr>
        </p:nvGraphicFramePr>
        <p:xfrm>
          <a:off x="1835696" y="2171766"/>
          <a:ext cx="5328592" cy="4396570"/>
        </p:xfrm>
        <a:graphic>
          <a:graphicData uri="http://schemas.openxmlformats.org/drawingml/2006/chart">
            <c:chart xmlns:c="http://schemas.openxmlformats.org/drawingml/2006/chart" xmlns:r="http://schemas.openxmlformats.org/officeDocument/2006/relationships" r:id="rId4"/>
          </a:graphicData>
        </a:graphic>
      </p:graphicFrame>
      <p:sp>
        <p:nvSpPr>
          <p:cNvPr id="8" name="Title 1"/>
          <p:cNvSpPr txBox="1">
            <a:spLocks/>
          </p:cNvSpPr>
          <p:nvPr/>
        </p:nvSpPr>
        <p:spPr>
          <a:xfrm>
            <a:off x="0" y="75"/>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n-GB" sz="2800" dirty="0" smtClean="0"/>
              <a:t>Eating habits in Warwickshire</a:t>
            </a:r>
            <a:endParaRPr lang="en-GB" sz="2800" dirty="0"/>
          </a:p>
        </p:txBody>
      </p:sp>
      <p:sp>
        <p:nvSpPr>
          <p:cNvPr id="2" name="Rectangle 1"/>
          <p:cNvSpPr/>
          <p:nvPr/>
        </p:nvSpPr>
        <p:spPr>
          <a:xfrm>
            <a:off x="539552" y="1196752"/>
            <a:ext cx="8208912" cy="1077218"/>
          </a:xfrm>
          <a:prstGeom prst="rect">
            <a:avLst/>
          </a:prstGeom>
        </p:spPr>
        <p:txBody>
          <a:bodyPr wrap="square">
            <a:spAutoFit/>
          </a:bodyPr>
          <a:lstStyle/>
          <a:p>
            <a:r>
              <a:rPr lang="en-GB" sz="1600" dirty="0" smtClean="0">
                <a:latin typeface="Calibri" panose="020F0502020204030204" pitchFamily="34" charset="0"/>
                <a:cs typeface="Calibri" panose="020F0502020204030204" pitchFamily="34" charset="0"/>
              </a:rPr>
              <a:t>With </a:t>
            </a:r>
            <a:r>
              <a:rPr lang="en-GB" sz="1600" dirty="0">
                <a:latin typeface="Calibri" panose="020F0502020204030204" pitchFamily="34" charset="0"/>
                <a:cs typeface="Calibri" panose="020F0502020204030204" pitchFamily="34" charset="0"/>
              </a:rPr>
              <a:t>takeaway and fast food consumption was considered, </a:t>
            </a:r>
            <a:r>
              <a:rPr lang="en-GB" sz="1600" b="1" dirty="0" smtClean="0">
                <a:latin typeface="Calibri" panose="020F0502020204030204" pitchFamily="34" charset="0"/>
                <a:cs typeface="Calibri" panose="020F0502020204030204" pitchFamily="34" charset="0"/>
              </a:rPr>
              <a:t>46</a:t>
            </a:r>
            <a:r>
              <a:rPr lang="en-GB" sz="1600" b="1" dirty="0">
                <a:latin typeface="Calibri" panose="020F0502020204030204" pitchFamily="34" charset="0"/>
                <a:cs typeface="Calibri" panose="020F0502020204030204" pitchFamily="34" charset="0"/>
              </a:rPr>
              <a:t>%</a:t>
            </a:r>
            <a:r>
              <a:rPr lang="en-GB" sz="1600" dirty="0">
                <a:latin typeface="Calibri" panose="020F0502020204030204" pitchFamily="34" charset="0"/>
                <a:cs typeface="Calibri" panose="020F0502020204030204" pitchFamily="34" charset="0"/>
              </a:rPr>
              <a:t> of respondents typically consumed a </a:t>
            </a:r>
            <a:r>
              <a:rPr lang="en-GB" sz="1600" b="1" dirty="0">
                <a:latin typeface="Calibri" panose="020F0502020204030204" pitchFamily="34" charset="0"/>
                <a:cs typeface="Calibri" panose="020F0502020204030204" pitchFamily="34" charset="0"/>
              </a:rPr>
              <a:t>takeaway </a:t>
            </a:r>
            <a:r>
              <a:rPr lang="en-GB" sz="1600" b="1" dirty="0" smtClean="0">
                <a:latin typeface="Calibri" panose="020F0502020204030204" pitchFamily="34" charset="0"/>
                <a:cs typeface="Calibri" panose="020F0502020204030204" pitchFamily="34" charset="0"/>
              </a:rPr>
              <a:t>meal once </a:t>
            </a:r>
            <a:r>
              <a:rPr lang="en-GB" sz="1600" b="1" dirty="0">
                <a:latin typeface="Calibri" panose="020F0502020204030204" pitchFamily="34" charset="0"/>
                <a:cs typeface="Calibri" panose="020F0502020204030204" pitchFamily="34" charset="0"/>
              </a:rPr>
              <a:t>a </a:t>
            </a:r>
            <a:r>
              <a:rPr lang="en-GB" sz="1600" b="1" dirty="0" smtClean="0">
                <a:latin typeface="Calibri" panose="020F0502020204030204" pitchFamily="34" charset="0"/>
                <a:cs typeface="Calibri" panose="020F0502020204030204" pitchFamily="34" charset="0"/>
              </a:rPr>
              <a:t>week </a:t>
            </a:r>
            <a:r>
              <a:rPr lang="en-GB" sz="1600" dirty="0" smtClean="0">
                <a:latin typeface="Calibri" panose="020F0502020204030204" pitchFamily="34" charset="0"/>
                <a:cs typeface="Calibri" panose="020F0502020204030204" pitchFamily="34" charset="0"/>
              </a:rPr>
              <a:t>(</a:t>
            </a:r>
            <a:r>
              <a:rPr lang="en-GB" sz="1600" dirty="0">
                <a:latin typeface="Calibri" panose="020F0502020204030204" pitchFamily="34" charset="0"/>
                <a:cs typeface="Calibri" panose="020F0502020204030204" pitchFamily="34" charset="0"/>
              </a:rPr>
              <a:t>e.g. Chinese, Indian, Thai, pizza, fish &amp; chips</a:t>
            </a:r>
            <a:r>
              <a:rPr lang="en-GB" sz="1600" dirty="0"/>
              <a:t>)</a:t>
            </a:r>
            <a:r>
              <a:rPr lang="en-GB" sz="1600" dirty="0" smtClean="0">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The proportion of respondents who ate </a:t>
            </a:r>
            <a:r>
              <a:rPr lang="en-GB" sz="1600" b="1" dirty="0">
                <a:latin typeface="Calibri" panose="020F0502020204030204" pitchFamily="34" charset="0"/>
                <a:cs typeface="Calibri" panose="020F0502020204030204" pitchFamily="34" charset="0"/>
              </a:rPr>
              <a:t>fast food once </a:t>
            </a:r>
            <a:r>
              <a:rPr lang="en-GB" sz="1600" b="1" dirty="0" smtClean="0">
                <a:latin typeface="Calibri" panose="020F0502020204030204" pitchFamily="34" charset="0"/>
                <a:cs typeface="Calibri" panose="020F0502020204030204" pitchFamily="34" charset="0"/>
              </a:rPr>
              <a:t>a week </a:t>
            </a:r>
            <a:r>
              <a:rPr lang="en-GB" sz="1600" b="1" dirty="0" smtClean="0">
                <a:latin typeface="Calibri" panose="020F0502020204030204" pitchFamily="34" charset="0"/>
                <a:cs typeface="Calibri" panose="020F0502020204030204" pitchFamily="34" charset="0"/>
              </a:rPr>
              <a:t> </a:t>
            </a:r>
            <a:r>
              <a:rPr lang="en-GB" sz="1600" dirty="0"/>
              <a:t>(</a:t>
            </a:r>
            <a:r>
              <a:rPr lang="en-GB" sz="1600" dirty="0">
                <a:latin typeface="Calibri" panose="020F0502020204030204" pitchFamily="34" charset="0"/>
                <a:cs typeface="Calibri" panose="020F0502020204030204" pitchFamily="34" charset="0"/>
              </a:rPr>
              <a:t>e.g. McDonalds, Burger King, KFC</a:t>
            </a:r>
            <a:r>
              <a:rPr lang="en-GB" sz="1600" dirty="0" smtClean="0">
                <a:latin typeface="Calibri" panose="020F0502020204030204" pitchFamily="34" charset="0"/>
                <a:cs typeface="Calibri" panose="020F0502020204030204" pitchFamily="34" charset="0"/>
              </a:rPr>
              <a:t>)</a:t>
            </a:r>
            <a:r>
              <a:rPr lang="en-GB" sz="1600" dirty="0" smtClean="0"/>
              <a:t> </a:t>
            </a:r>
            <a:r>
              <a:rPr lang="en-GB" sz="1600" dirty="0" smtClean="0">
                <a:latin typeface="Calibri" panose="020F0502020204030204" pitchFamily="34" charset="0"/>
                <a:cs typeface="Calibri" panose="020F0502020204030204" pitchFamily="34" charset="0"/>
              </a:rPr>
              <a:t>was </a:t>
            </a:r>
            <a:r>
              <a:rPr lang="en-GB" sz="1600" dirty="0">
                <a:latin typeface="Calibri" panose="020F0502020204030204" pitchFamily="34" charset="0"/>
                <a:cs typeface="Calibri" panose="020F0502020204030204" pitchFamily="34" charset="0"/>
              </a:rPr>
              <a:t>considerably lower at 15%.</a:t>
            </a:r>
          </a:p>
        </p:txBody>
      </p:sp>
      <p:sp>
        <p:nvSpPr>
          <p:cNvPr id="9" name="Rectangle 8"/>
          <p:cNvSpPr/>
          <p:nvPr/>
        </p:nvSpPr>
        <p:spPr>
          <a:xfrm>
            <a:off x="4759405" y="6560024"/>
            <a:ext cx="4380366" cy="253916"/>
          </a:xfrm>
          <a:prstGeom prst="rect">
            <a:avLst/>
          </a:prstGeom>
        </p:spPr>
        <p:txBody>
          <a:bodyPr wrap="none">
            <a:spAutoFit/>
          </a:bodyPr>
          <a:lstStyle/>
          <a:p>
            <a:pPr marL="64008" indent="0">
              <a:buNone/>
            </a:pPr>
            <a:r>
              <a:rPr lang="en-GB" sz="1050" i="1" dirty="0" smtClean="0">
                <a:latin typeface="Calibri" panose="020F0502020204030204" pitchFamily="34" charset="0"/>
                <a:cs typeface="Calibri" panose="020F0502020204030204" pitchFamily="34" charset="0"/>
              </a:rPr>
              <a:t>Source: National </a:t>
            </a:r>
            <a:r>
              <a:rPr lang="en-GB" sz="1050" i="1" dirty="0">
                <a:latin typeface="Calibri" panose="020F0502020204030204" pitchFamily="34" charset="0"/>
                <a:cs typeface="Calibri" panose="020F0502020204030204" pitchFamily="34" charset="0"/>
              </a:rPr>
              <a:t>Obesity Observatory, Ordnance Survey </a:t>
            </a:r>
            <a:r>
              <a:rPr lang="en-GB" sz="1050" i="1" dirty="0" err="1">
                <a:latin typeface="Calibri" panose="020F0502020204030204" pitchFamily="34" charset="0"/>
                <a:cs typeface="Calibri" panose="020F0502020204030204" pitchFamily="34" charset="0"/>
              </a:rPr>
              <a:t>InterestMap</a:t>
            </a:r>
            <a:r>
              <a:rPr lang="en-GB" sz="1050" i="1" dirty="0">
                <a:latin typeface="Calibri" panose="020F0502020204030204" pitchFamily="34" charset="0"/>
                <a:cs typeface="Calibri" panose="020F0502020204030204" pitchFamily="34" charset="0"/>
              </a:rPr>
              <a:t>™ 2010</a:t>
            </a:r>
          </a:p>
        </p:txBody>
      </p:sp>
      <p:graphicFrame>
        <p:nvGraphicFramePr>
          <p:cNvPr id="15" name="Chart 14"/>
          <p:cNvGraphicFramePr/>
          <p:nvPr>
            <p:extLst>
              <p:ext uri="{D42A27DB-BD31-4B8C-83A1-F6EECF244321}">
                <p14:modId xmlns:p14="http://schemas.microsoft.com/office/powerpoint/2010/main" val="312445969"/>
              </p:ext>
            </p:extLst>
          </p:nvPr>
        </p:nvGraphicFramePr>
        <p:xfrm>
          <a:off x="611560" y="2348880"/>
          <a:ext cx="5462264" cy="3888432"/>
        </p:xfrm>
        <a:graphic>
          <a:graphicData uri="http://schemas.openxmlformats.org/drawingml/2006/chart">
            <c:chart xmlns:c="http://schemas.openxmlformats.org/drawingml/2006/chart" xmlns:r="http://schemas.openxmlformats.org/officeDocument/2006/relationships" r:id="rId5"/>
          </a:graphicData>
        </a:graphic>
      </p:graphicFrame>
      <p:sp>
        <p:nvSpPr>
          <p:cNvPr id="17" name="Pentagon 16"/>
          <p:cNvSpPr/>
          <p:nvPr/>
        </p:nvSpPr>
        <p:spPr>
          <a:xfrm rot="10800000">
            <a:off x="5329498" y="2958132"/>
            <a:ext cx="3562981" cy="144016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073824" y="3016492"/>
            <a:ext cx="2674640" cy="1323439"/>
          </a:xfrm>
          <a:prstGeom prst="rect">
            <a:avLst/>
          </a:prstGeom>
          <a:noFill/>
        </p:spPr>
        <p:txBody>
          <a:bodyPr wrap="square" rtlCol="0">
            <a:spAutoFit/>
          </a:bodyPr>
          <a:lstStyle/>
          <a:p>
            <a:r>
              <a:rPr lang="en-GB" sz="1600" dirty="0" smtClean="0">
                <a:latin typeface="Calibri" panose="020F0502020204030204" pitchFamily="34" charset="0"/>
                <a:cs typeface="Calibri" panose="020F0502020204030204" pitchFamily="34" charset="0"/>
              </a:rPr>
              <a:t>The corresponding figure shows the number of fast food outlets by district, in addition to the crude rate of outlets per 100,000 persons.</a:t>
            </a:r>
            <a:endParaRPr lang="en-GB"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738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 grpId="0"/>
      <p:bldGraphic spid="15" grpId="0">
        <p:bldAsOne/>
      </p:bldGraphic>
      <p:bldP spid="17"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normAutofit/>
          </a:bodyPr>
          <a:lstStyle/>
          <a:p>
            <a:pPr algn="l"/>
            <a:r>
              <a:rPr lang="en-GB" sz="3200" dirty="0" err="1" smtClean="0"/>
              <a:t>R’ship</a:t>
            </a:r>
            <a:r>
              <a:rPr lang="en-GB" sz="3200" dirty="0" smtClean="0"/>
              <a:t> ‘tween Food + Energy costs?</a:t>
            </a:r>
            <a:endParaRPr lang="en-GB" sz="3200" dirty="0"/>
          </a:p>
        </p:txBody>
      </p:sp>
      <p:sp>
        <p:nvSpPr>
          <p:cNvPr id="3" name="Content Placeholder 2"/>
          <p:cNvSpPr>
            <a:spLocks noGrp="1"/>
          </p:cNvSpPr>
          <p:nvPr>
            <p:ph idx="1"/>
          </p:nvPr>
        </p:nvSpPr>
        <p:spPr>
          <a:xfrm>
            <a:off x="457200" y="1340769"/>
            <a:ext cx="8229600" cy="5256584"/>
          </a:xfrm>
        </p:spPr>
        <p:txBody>
          <a:bodyPr>
            <a:normAutofit/>
          </a:bodyPr>
          <a:lstStyle/>
          <a:p>
            <a:pPr marL="0" indent="0">
              <a:buNone/>
            </a:pPr>
            <a:r>
              <a:rPr lang="en-GB" b="1" dirty="0" smtClean="0">
                <a:latin typeface="Calibri" panose="020F0502020204030204" pitchFamily="34" charset="0"/>
                <a:cs typeface="Calibri" panose="020F0502020204030204" pitchFamily="34" charset="0"/>
              </a:rPr>
              <a:t>Finite </a:t>
            </a:r>
            <a:r>
              <a:rPr lang="en-GB" b="1" dirty="0">
                <a:latin typeface="Calibri" panose="020F0502020204030204" pitchFamily="34" charset="0"/>
                <a:cs typeface="Calibri" panose="020F0502020204030204" pitchFamily="34" charset="0"/>
              </a:rPr>
              <a:t>world </a:t>
            </a:r>
            <a:r>
              <a:rPr lang="en-GB" b="1" dirty="0" smtClean="0">
                <a:latin typeface="Calibri" panose="020F0502020204030204" pitchFamily="34" charset="0"/>
                <a:cs typeface="Calibri" panose="020F0502020204030204" pitchFamily="34" charset="0"/>
              </a:rPr>
              <a:t>/ finite resources </a:t>
            </a:r>
            <a:endParaRPr lang="en-GB" b="1" dirty="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Ingenuity of humans – ultimately limited</a:t>
            </a:r>
          </a:p>
          <a:p>
            <a:r>
              <a:rPr lang="en-GB" sz="2600" dirty="0" smtClean="0">
                <a:latin typeface="Calibri" panose="020F0502020204030204" pitchFamily="34" charset="0"/>
                <a:cs typeface="Calibri" panose="020F0502020204030204" pitchFamily="34" charset="0"/>
              </a:rPr>
              <a:t>Focus on DEPLETING OIL RESERVES </a:t>
            </a:r>
          </a:p>
          <a:p>
            <a:pPr marL="0" indent="0">
              <a:buNone/>
            </a:pPr>
            <a:endParaRPr lang="en-GB" sz="2600" b="1" dirty="0" smtClean="0">
              <a:latin typeface="Calibri" panose="020F0502020204030204" pitchFamily="34" charset="0"/>
              <a:cs typeface="Calibri" panose="020F0502020204030204" pitchFamily="34" charset="0"/>
            </a:endParaRPr>
          </a:p>
          <a:p>
            <a:pPr marL="0" indent="0">
              <a:buNone/>
            </a:pPr>
            <a:r>
              <a:rPr lang="en-GB" b="1" dirty="0" smtClean="0">
                <a:latin typeface="Calibri" panose="020F0502020204030204" pitchFamily="34" charset="0"/>
                <a:cs typeface="Calibri" panose="020F0502020204030204" pitchFamily="34" charset="0"/>
              </a:rPr>
              <a:t>Oil – abundant + affordable – underpins industrial society / wealth </a:t>
            </a:r>
          </a:p>
          <a:p>
            <a:r>
              <a:rPr lang="en-GB" sz="2400" dirty="0" smtClean="0">
                <a:latin typeface="Calibri" panose="020F0502020204030204" pitchFamily="34" charset="0"/>
                <a:cs typeface="Calibri" panose="020F0502020204030204" pitchFamily="34" charset="0"/>
              </a:rPr>
              <a:t>Economies </a:t>
            </a:r>
            <a:r>
              <a:rPr lang="en-GB" sz="2400" dirty="0">
                <a:latin typeface="Calibri" panose="020F0502020204030204" pitchFamily="34" charset="0"/>
                <a:cs typeface="Calibri" panose="020F0502020204030204" pitchFamily="34" charset="0"/>
              </a:rPr>
              <a:t>are much </a:t>
            </a:r>
            <a:r>
              <a:rPr lang="en-GB" sz="2400" dirty="0" smtClean="0">
                <a:latin typeface="Calibri" panose="020F0502020204030204" pitchFamily="34" charset="0"/>
                <a:cs typeface="Calibri" panose="020F0502020204030204" pitchFamily="34" charset="0"/>
              </a:rPr>
              <a:t>more local - without oil based transport</a:t>
            </a:r>
          </a:p>
          <a:p>
            <a:r>
              <a:rPr lang="en-GB" sz="2400" dirty="0" smtClean="0">
                <a:latin typeface="Calibri" panose="020F0502020204030204" pitchFamily="34" charset="0"/>
                <a:cs typeface="Calibri" panose="020F0502020204030204" pitchFamily="34" charset="0"/>
              </a:rPr>
              <a:t>Production / wealth generation much lower</a:t>
            </a:r>
          </a:p>
          <a:p>
            <a:r>
              <a:rPr lang="en-GB" sz="2400" dirty="0" smtClean="0">
                <a:latin typeface="Calibri" panose="020F0502020204030204" pitchFamily="34" charset="0"/>
                <a:cs typeface="Calibri" panose="020F0502020204030204" pitchFamily="34" charset="0"/>
              </a:rPr>
              <a:t>Range of substantive global issues / shifts </a:t>
            </a:r>
            <a:endParaRPr lang="en-GB" sz="2400" dirty="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788" y="5805264"/>
            <a:ext cx="1485900" cy="800100"/>
          </a:xfrm>
          <a:prstGeom prst="rect">
            <a:avLst/>
          </a:prstGeom>
        </p:spPr>
      </p:pic>
    </p:spTree>
    <p:extLst>
      <p:ext uri="{BB962C8B-B14F-4D97-AF65-F5344CB8AC3E}">
        <p14:creationId xmlns:p14="http://schemas.microsoft.com/office/powerpoint/2010/main" val="25590736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Content Placeholder 4"/>
          <p:cNvGraphicFramePr>
            <a:graphicFrameLocks noGrp="1"/>
          </p:cNvGraphicFramePr>
          <p:nvPr>
            <p:ph idx="1"/>
            <p:extLst>
              <p:ext uri="{D42A27DB-BD31-4B8C-83A1-F6EECF244321}">
                <p14:modId xmlns:p14="http://schemas.microsoft.com/office/powerpoint/2010/main" val="3539286112"/>
              </p:ext>
            </p:extLst>
          </p:nvPr>
        </p:nvGraphicFramePr>
        <p:xfrm>
          <a:off x="2051720" y="1412776"/>
          <a:ext cx="5040560" cy="4680520"/>
        </p:xfrm>
        <a:graphic>
          <a:graphicData uri="http://schemas.openxmlformats.org/drawingml/2006/chart">
            <c:chart xmlns:c="http://schemas.openxmlformats.org/drawingml/2006/chart" xmlns:r="http://schemas.openxmlformats.org/officeDocument/2006/relationships" r:id="rId4"/>
          </a:graphicData>
        </a:graphic>
      </p:graphicFrame>
      <p:sp>
        <p:nvSpPr>
          <p:cNvPr id="8" name="Title 1"/>
          <p:cNvSpPr txBox="1">
            <a:spLocks/>
          </p:cNvSpPr>
          <p:nvPr/>
        </p:nvSpPr>
        <p:spPr>
          <a:xfrm>
            <a:off x="1554" y="0"/>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n-GB" sz="2800" dirty="0" smtClean="0"/>
              <a:t>Eating habits in Warwickshire</a:t>
            </a:r>
            <a:endParaRPr lang="en-GB" sz="2800" dirty="0"/>
          </a:p>
        </p:txBody>
      </p:sp>
      <p:grpSp>
        <p:nvGrpSpPr>
          <p:cNvPr id="12" name="Group 11"/>
          <p:cNvGrpSpPr/>
          <p:nvPr/>
        </p:nvGrpSpPr>
        <p:grpSpPr>
          <a:xfrm>
            <a:off x="323528" y="2420888"/>
            <a:ext cx="2592288" cy="1323439"/>
            <a:chOff x="251520" y="3232825"/>
            <a:chExt cx="2592288" cy="1323439"/>
          </a:xfrm>
        </p:grpSpPr>
        <p:sp>
          <p:nvSpPr>
            <p:cNvPr id="13" name="Pentagon 12"/>
            <p:cNvSpPr/>
            <p:nvPr/>
          </p:nvSpPr>
          <p:spPr>
            <a:xfrm>
              <a:off x="251520" y="3247544"/>
              <a:ext cx="2592288" cy="12615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251520" y="3232825"/>
              <a:ext cx="2088232" cy="1323439"/>
            </a:xfrm>
            <a:prstGeom prst="rect">
              <a:avLst/>
            </a:prstGeom>
            <a:noFill/>
          </p:spPr>
          <p:txBody>
            <a:bodyPr wrap="square" rtlCol="0">
              <a:spAutoFit/>
            </a:bodyPr>
            <a:lstStyle/>
            <a:p>
              <a:r>
                <a:rPr lang="en-GB" sz="1600" dirty="0" smtClean="0">
                  <a:latin typeface="Calibri" panose="020F0502020204030204" pitchFamily="34" charset="0"/>
                  <a:cs typeface="Calibri" panose="020F0502020204030204" pitchFamily="34" charset="0"/>
                </a:rPr>
                <a:t>The corresponding figure shows the location </a:t>
              </a:r>
              <a:r>
                <a:rPr lang="en-GB" sz="1600" dirty="0">
                  <a:latin typeface="Calibri" panose="020F0502020204030204" pitchFamily="34" charset="0"/>
                  <a:cs typeface="Calibri" panose="020F0502020204030204" pitchFamily="34" charset="0"/>
                </a:rPr>
                <a:t>of fast food/takeaway outlets in Warwickshire</a:t>
              </a:r>
            </a:p>
          </p:txBody>
        </p:sp>
      </p:grpSp>
      <p:pic>
        <p:nvPicPr>
          <p:cNvPr id="1026" name="Picture 2" descr="C:\Users\sman3\Downloads\Number of fast food outlets within 500m.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9833" y="1095022"/>
            <a:ext cx="4082018" cy="576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814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arn(inVertical)">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004048" y="1268760"/>
            <a:ext cx="3693096" cy="5390232"/>
          </a:xfrm>
        </p:spPr>
        <p:txBody>
          <a:bodyPr>
            <a:normAutofit/>
          </a:bodyPr>
          <a:lstStyle/>
          <a:p>
            <a:r>
              <a:rPr lang="en-GB" sz="1600" dirty="0">
                <a:latin typeface="Calibri" panose="020F0502020204030204" pitchFamily="34" charset="0"/>
                <a:cs typeface="Calibri" panose="020F0502020204030204" pitchFamily="34" charset="0"/>
              </a:rPr>
              <a:t>In terms of </a:t>
            </a:r>
            <a:r>
              <a:rPr lang="en-GB" sz="1600" b="1" dirty="0">
                <a:latin typeface="Calibri" panose="020F0502020204030204" pitchFamily="34" charset="0"/>
                <a:cs typeface="Calibri" panose="020F0502020204030204" pitchFamily="34" charset="0"/>
              </a:rPr>
              <a:t>self-reported weight status</a:t>
            </a:r>
            <a:r>
              <a:rPr lang="en-GB" sz="1600" dirty="0">
                <a:latin typeface="Calibri" panose="020F0502020204030204" pitchFamily="34" charset="0"/>
                <a:cs typeface="Calibri" panose="020F0502020204030204" pitchFamily="34" charset="0"/>
              </a:rPr>
              <a:t>, </a:t>
            </a:r>
            <a:r>
              <a:rPr lang="en-GB" sz="1600" b="1" dirty="0" smtClean="0">
                <a:latin typeface="Calibri" panose="020F0502020204030204" pitchFamily="34" charset="0"/>
                <a:cs typeface="Calibri" panose="020F0502020204030204" pitchFamily="34" charset="0"/>
              </a:rPr>
              <a:t>47</a:t>
            </a:r>
            <a:r>
              <a:rPr lang="en-GB" sz="1600" b="1" dirty="0">
                <a:latin typeface="Calibri" panose="020F0502020204030204" pitchFamily="34" charset="0"/>
                <a:cs typeface="Calibri" panose="020F0502020204030204" pitchFamily="34" charset="0"/>
              </a:rPr>
              <a:t>%</a:t>
            </a:r>
            <a:r>
              <a:rPr lang="en-GB" sz="1600" dirty="0">
                <a:latin typeface="Calibri" panose="020F0502020204030204" pitchFamily="34" charset="0"/>
                <a:cs typeface="Calibri" panose="020F0502020204030204" pitchFamily="34" charset="0"/>
              </a:rPr>
              <a:t> of respondents across Warwickshire felt </a:t>
            </a:r>
            <a:r>
              <a:rPr lang="en-GB" sz="1600" dirty="0" smtClean="0">
                <a:latin typeface="Calibri" panose="020F0502020204030204" pitchFamily="34" charset="0"/>
                <a:cs typeface="Calibri" panose="020F0502020204030204" pitchFamily="34" charset="0"/>
              </a:rPr>
              <a:t>they were </a:t>
            </a:r>
            <a:r>
              <a:rPr lang="en-GB" sz="1600" dirty="0">
                <a:latin typeface="Calibri" panose="020F0502020204030204" pitchFamily="34" charset="0"/>
                <a:cs typeface="Calibri" panose="020F0502020204030204" pitchFamily="34" charset="0"/>
              </a:rPr>
              <a:t>about the </a:t>
            </a:r>
            <a:r>
              <a:rPr lang="en-GB" sz="1600" b="1" dirty="0">
                <a:latin typeface="Calibri" panose="020F0502020204030204" pitchFamily="34" charset="0"/>
                <a:cs typeface="Calibri" panose="020F0502020204030204" pitchFamily="34" charset="0"/>
              </a:rPr>
              <a:t>correct weight</a:t>
            </a:r>
            <a:r>
              <a:rPr lang="en-GB" sz="1600" dirty="0">
                <a:latin typeface="Calibri" panose="020F0502020204030204" pitchFamily="34" charset="0"/>
                <a:cs typeface="Calibri" panose="020F0502020204030204" pitchFamily="34" charset="0"/>
              </a:rPr>
              <a:t>. However, </a:t>
            </a:r>
            <a:r>
              <a:rPr lang="en-GB" sz="1600" b="1" dirty="0">
                <a:latin typeface="Calibri" panose="020F0502020204030204" pitchFamily="34" charset="0"/>
                <a:cs typeface="Calibri" panose="020F0502020204030204" pitchFamily="34" charset="0"/>
              </a:rPr>
              <a:t>44%</a:t>
            </a:r>
            <a:r>
              <a:rPr lang="en-GB" sz="1600" dirty="0">
                <a:latin typeface="Calibri" panose="020F0502020204030204" pitchFamily="34" charset="0"/>
                <a:cs typeface="Calibri" panose="020F0502020204030204" pitchFamily="34" charset="0"/>
              </a:rPr>
              <a:t> felt they were </a:t>
            </a:r>
            <a:r>
              <a:rPr lang="en-GB" sz="1600" b="1" dirty="0">
                <a:latin typeface="Calibri" panose="020F0502020204030204" pitchFamily="34" charset="0"/>
                <a:cs typeface="Calibri" panose="020F0502020204030204" pitchFamily="34" charset="0"/>
              </a:rPr>
              <a:t>a </a:t>
            </a:r>
            <a:r>
              <a:rPr lang="en-GB" sz="1600" b="1" dirty="0" smtClean="0">
                <a:latin typeface="Calibri" panose="020F0502020204030204" pitchFamily="34" charset="0"/>
                <a:cs typeface="Calibri" panose="020F0502020204030204" pitchFamily="34" charset="0"/>
              </a:rPr>
              <a:t>little overweight</a:t>
            </a:r>
            <a:r>
              <a:rPr lang="en-GB" sz="1600" dirty="0">
                <a:latin typeface="Calibri" panose="020F0502020204030204" pitchFamily="34" charset="0"/>
                <a:cs typeface="Calibri" panose="020F0502020204030204" pitchFamily="34" charset="0"/>
              </a:rPr>
              <a:t>, whilst </a:t>
            </a:r>
            <a:r>
              <a:rPr lang="en-GB" sz="1600" b="1" dirty="0">
                <a:latin typeface="Calibri" panose="020F0502020204030204" pitchFamily="34" charset="0"/>
                <a:cs typeface="Calibri" panose="020F0502020204030204" pitchFamily="34" charset="0"/>
              </a:rPr>
              <a:t>6%</a:t>
            </a:r>
            <a:r>
              <a:rPr lang="en-GB" sz="1600" dirty="0">
                <a:latin typeface="Calibri" panose="020F0502020204030204" pitchFamily="34" charset="0"/>
                <a:cs typeface="Calibri" panose="020F0502020204030204" pitchFamily="34" charset="0"/>
              </a:rPr>
              <a:t> self-reported that they were </a:t>
            </a:r>
            <a:r>
              <a:rPr lang="en-GB" sz="1600" b="1" dirty="0">
                <a:latin typeface="Calibri" panose="020F0502020204030204" pitchFamily="34" charset="0"/>
                <a:cs typeface="Calibri" panose="020F0502020204030204" pitchFamily="34" charset="0"/>
              </a:rPr>
              <a:t>very overweight </a:t>
            </a:r>
            <a:r>
              <a:rPr lang="en-GB" sz="1600" dirty="0" smtClean="0">
                <a:latin typeface="Calibri" panose="020F0502020204030204" pitchFamily="34" charset="0"/>
                <a:cs typeface="Calibri" panose="020F0502020204030204" pitchFamily="34" charset="0"/>
              </a:rPr>
              <a:t>with </a:t>
            </a:r>
            <a:r>
              <a:rPr lang="en-GB" sz="1600" b="1" dirty="0" smtClean="0">
                <a:latin typeface="Calibri" panose="020F0502020204030204" pitchFamily="34" charset="0"/>
                <a:cs typeface="Calibri" panose="020F0502020204030204" pitchFamily="34" charset="0"/>
              </a:rPr>
              <a:t>3</a:t>
            </a:r>
            <a:r>
              <a:rPr lang="en-GB" sz="1600" b="1" dirty="0">
                <a:latin typeface="Calibri" panose="020F0502020204030204" pitchFamily="34" charset="0"/>
                <a:cs typeface="Calibri" panose="020F0502020204030204" pitchFamily="34" charset="0"/>
              </a:rPr>
              <a:t>% underweight</a:t>
            </a:r>
            <a:r>
              <a:rPr lang="en-GB" sz="1600" dirty="0" smtClean="0">
                <a:latin typeface="Calibri" panose="020F0502020204030204" pitchFamily="34" charset="0"/>
                <a:cs typeface="Calibri" panose="020F0502020204030204" pitchFamily="34" charset="0"/>
              </a:rPr>
              <a:t>.</a:t>
            </a:r>
          </a:p>
          <a:p>
            <a:endParaRPr lang="en-GB" sz="1600" dirty="0" smtClean="0">
              <a:latin typeface="Calibri" panose="020F0502020204030204" pitchFamily="34" charset="0"/>
              <a:cs typeface="Calibri" panose="020F0502020204030204" pitchFamily="34" charset="0"/>
            </a:endParaRPr>
          </a:p>
          <a:p>
            <a:r>
              <a:rPr lang="en-GB" sz="1600" dirty="0" smtClean="0">
                <a:latin typeface="Calibri" panose="020F0502020204030204" pitchFamily="34" charset="0"/>
                <a:cs typeface="Calibri" panose="020F0502020204030204" pitchFamily="34" charset="0"/>
              </a:rPr>
              <a:t>The </a:t>
            </a:r>
            <a:r>
              <a:rPr lang="en-GB" sz="1600" b="1" dirty="0" smtClean="0">
                <a:latin typeface="Calibri" panose="020F0502020204030204" pitchFamily="34" charset="0"/>
                <a:cs typeface="Calibri" panose="020F0502020204030204" pitchFamily="34" charset="0"/>
              </a:rPr>
              <a:t>Sport England Active People Survey </a:t>
            </a:r>
            <a:r>
              <a:rPr lang="en-GB" sz="1600" dirty="0" smtClean="0">
                <a:latin typeface="Calibri" panose="020F0502020204030204" pitchFamily="34" charset="0"/>
                <a:cs typeface="Calibri" panose="020F0502020204030204" pitchFamily="34" charset="0"/>
              </a:rPr>
              <a:t>2013 asked respondents for their height and weight. Using this data we can see </a:t>
            </a:r>
            <a:r>
              <a:rPr lang="en-GB" sz="1600" b="1" dirty="0" smtClean="0">
                <a:latin typeface="Calibri" panose="020F0502020204030204" pitchFamily="34" charset="0"/>
                <a:cs typeface="Calibri" panose="020F0502020204030204" pitchFamily="34" charset="0"/>
              </a:rPr>
              <a:t>0.7% </a:t>
            </a:r>
            <a:r>
              <a:rPr lang="en-GB" sz="1600" dirty="0" smtClean="0">
                <a:latin typeface="Calibri" panose="020F0502020204030204" pitchFamily="34" charset="0"/>
                <a:cs typeface="Calibri" panose="020F0502020204030204" pitchFamily="34" charset="0"/>
              </a:rPr>
              <a:t>of Warwickshire residents are classed as </a:t>
            </a:r>
            <a:r>
              <a:rPr lang="en-GB" sz="1600" b="1" dirty="0" smtClean="0">
                <a:latin typeface="Calibri" panose="020F0502020204030204" pitchFamily="34" charset="0"/>
                <a:cs typeface="Calibri" panose="020F0502020204030204" pitchFamily="34" charset="0"/>
              </a:rPr>
              <a:t>underweight</a:t>
            </a:r>
            <a:r>
              <a:rPr lang="en-GB" sz="1600" dirty="0" smtClean="0">
                <a:latin typeface="Calibri" panose="020F0502020204030204" pitchFamily="34" charset="0"/>
                <a:cs typeface="Calibri" panose="020F0502020204030204" pitchFamily="34" charset="0"/>
              </a:rPr>
              <a:t>,  </a:t>
            </a:r>
            <a:r>
              <a:rPr lang="en-GB" sz="1600" b="1" dirty="0" smtClean="0">
                <a:latin typeface="Calibri" panose="020F0502020204030204" pitchFamily="34" charset="0"/>
                <a:cs typeface="Calibri" panose="020F0502020204030204" pitchFamily="34" charset="0"/>
              </a:rPr>
              <a:t>34.5%</a:t>
            </a:r>
            <a:r>
              <a:rPr lang="en-GB" sz="1600" dirty="0" smtClean="0">
                <a:latin typeface="Calibri" panose="020F0502020204030204" pitchFamily="34" charset="0"/>
                <a:cs typeface="Calibri" panose="020F0502020204030204" pitchFamily="34" charset="0"/>
              </a:rPr>
              <a:t> are classed as a </a:t>
            </a:r>
            <a:r>
              <a:rPr lang="en-GB" sz="1600" b="1" dirty="0" smtClean="0">
                <a:latin typeface="Calibri" panose="020F0502020204030204" pitchFamily="34" charset="0"/>
                <a:cs typeface="Calibri" panose="020F0502020204030204" pitchFamily="34" charset="0"/>
              </a:rPr>
              <a:t>healthy weight </a:t>
            </a:r>
            <a:r>
              <a:rPr lang="en-GB" sz="1600" dirty="0" smtClean="0">
                <a:latin typeface="Calibri" panose="020F0502020204030204" pitchFamily="34" charset="0"/>
                <a:cs typeface="Calibri" panose="020F0502020204030204" pitchFamily="34" charset="0"/>
              </a:rPr>
              <a:t>and </a:t>
            </a:r>
            <a:r>
              <a:rPr lang="en-GB" sz="1600" b="1" dirty="0" smtClean="0">
                <a:latin typeface="Calibri" panose="020F0502020204030204" pitchFamily="34" charset="0"/>
                <a:cs typeface="Calibri" panose="020F0502020204030204" pitchFamily="34" charset="0"/>
              </a:rPr>
              <a:t>43.0%</a:t>
            </a:r>
            <a:r>
              <a:rPr lang="en-GB" sz="1600" dirty="0" smtClean="0">
                <a:latin typeface="Calibri" panose="020F0502020204030204" pitchFamily="34" charset="0"/>
                <a:cs typeface="Calibri" panose="020F0502020204030204" pitchFamily="34" charset="0"/>
              </a:rPr>
              <a:t> and </a:t>
            </a:r>
            <a:r>
              <a:rPr lang="en-GB" sz="1600" b="1" dirty="0" smtClean="0">
                <a:latin typeface="Calibri" panose="020F0502020204030204" pitchFamily="34" charset="0"/>
                <a:cs typeface="Calibri" panose="020F0502020204030204" pitchFamily="34" charset="0"/>
              </a:rPr>
              <a:t>21.0%</a:t>
            </a:r>
            <a:r>
              <a:rPr lang="en-GB" sz="1600" dirty="0" smtClean="0">
                <a:latin typeface="Calibri" panose="020F0502020204030204" pitchFamily="34" charset="0"/>
                <a:cs typeface="Calibri" panose="020F0502020204030204" pitchFamily="34" charset="0"/>
              </a:rPr>
              <a:t> are classed as </a:t>
            </a:r>
            <a:r>
              <a:rPr lang="en-GB" sz="1600" b="1" dirty="0" smtClean="0">
                <a:latin typeface="Calibri" panose="020F0502020204030204" pitchFamily="34" charset="0"/>
                <a:cs typeface="Calibri" panose="020F0502020204030204" pitchFamily="34" charset="0"/>
              </a:rPr>
              <a:t>overweight </a:t>
            </a:r>
            <a:r>
              <a:rPr lang="en-GB" sz="1600" dirty="0" smtClean="0">
                <a:latin typeface="Calibri" panose="020F0502020204030204" pitchFamily="34" charset="0"/>
                <a:cs typeface="Calibri" panose="020F0502020204030204" pitchFamily="34" charset="0"/>
              </a:rPr>
              <a:t>or </a:t>
            </a:r>
            <a:r>
              <a:rPr lang="en-GB" sz="1600" b="1" dirty="0" smtClean="0">
                <a:latin typeface="Calibri" panose="020F0502020204030204" pitchFamily="34" charset="0"/>
                <a:cs typeface="Calibri" panose="020F0502020204030204" pitchFamily="34" charset="0"/>
              </a:rPr>
              <a:t>obese</a:t>
            </a:r>
            <a:r>
              <a:rPr lang="en-GB" sz="1600" dirty="0" smtClean="0">
                <a:latin typeface="Calibri" panose="020F0502020204030204" pitchFamily="34" charset="0"/>
                <a:cs typeface="Calibri" panose="020F0502020204030204" pitchFamily="34" charset="0"/>
              </a:rPr>
              <a:t> respectively. </a:t>
            </a:r>
          </a:p>
          <a:p>
            <a:endParaRPr lang="en-GB" sz="1600" dirty="0" smtClean="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2671" y="0"/>
            <a:ext cx="8229600" cy="1399032"/>
          </a:xfrm>
        </p:spPr>
        <p:txBody>
          <a:bodyPr>
            <a:normAutofit/>
          </a:bodyPr>
          <a:lstStyle/>
          <a:p>
            <a:r>
              <a:rPr lang="en-GB" sz="2800" dirty="0" smtClean="0"/>
              <a:t>Adult Weight Status in Warwickshire</a:t>
            </a:r>
            <a:endParaRPr lang="en-GB" sz="2800" dirty="0"/>
          </a:p>
        </p:txBody>
      </p:sp>
      <p:graphicFrame>
        <p:nvGraphicFramePr>
          <p:cNvPr id="8" name="Chart 7"/>
          <p:cNvGraphicFramePr/>
          <p:nvPr>
            <p:extLst>
              <p:ext uri="{D42A27DB-BD31-4B8C-83A1-F6EECF244321}">
                <p14:modId xmlns:p14="http://schemas.microsoft.com/office/powerpoint/2010/main" val="5452274"/>
              </p:ext>
            </p:extLst>
          </p:nvPr>
        </p:nvGraphicFramePr>
        <p:xfrm>
          <a:off x="539552" y="1340768"/>
          <a:ext cx="4680520" cy="4968552"/>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5299947" y="6442502"/>
            <a:ext cx="3851920" cy="415498"/>
          </a:xfrm>
          <a:prstGeom prst="rect">
            <a:avLst/>
          </a:prstGeom>
          <a:noFill/>
        </p:spPr>
        <p:txBody>
          <a:bodyPr wrap="square" rtlCol="0">
            <a:spAutoFit/>
          </a:bodyPr>
          <a:lstStyle/>
          <a:p>
            <a:r>
              <a:rPr lang="en-GB" sz="1050" i="1" dirty="0">
                <a:latin typeface="Calibri" panose="020F0502020204030204" pitchFamily="34" charset="0"/>
                <a:cs typeface="Calibri" panose="020F0502020204030204" pitchFamily="34" charset="0"/>
              </a:rPr>
              <a:t>Source</a:t>
            </a:r>
            <a:r>
              <a:rPr lang="en-GB" sz="1050" i="1" dirty="0" smtClean="0">
                <a:latin typeface="Calibri" panose="020F0502020204030204" pitchFamily="34" charset="0"/>
                <a:cs typeface="Calibri" panose="020F0502020204030204" pitchFamily="34" charset="0"/>
              </a:rPr>
              <a:t>: Sport </a:t>
            </a:r>
            <a:r>
              <a:rPr lang="en-GB" sz="1050" i="1" dirty="0">
                <a:latin typeface="Calibri" panose="020F0502020204030204" pitchFamily="34" charset="0"/>
                <a:cs typeface="Calibri" panose="020F0502020204030204" pitchFamily="34" charset="0"/>
              </a:rPr>
              <a:t>England Active People Survey </a:t>
            </a:r>
            <a:r>
              <a:rPr lang="en-GB" sz="1050" i="1" dirty="0" smtClean="0">
                <a:latin typeface="Calibri" panose="020F0502020204030204" pitchFamily="34" charset="0"/>
                <a:cs typeface="Calibri" panose="020F0502020204030204" pitchFamily="34" charset="0"/>
              </a:rPr>
              <a:t>PHE 2012, Living in Warwickshire Survey 2013</a:t>
            </a:r>
            <a:endParaRPr lang="en-GB" sz="105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052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16" presetClass="entr" presetSubtype="21"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8"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0"/>
            <a:ext cx="8229600" cy="1399032"/>
          </a:xfrm>
        </p:spPr>
        <p:txBody>
          <a:bodyPr>
            <a:normAutofit/>
          </a:bodyPr>
          <a:lstStyle/>
          <a:p>
            <a:r>
              <a:rPr lang="en-GB" sz="2800" dirty="0" smtClean="0"/>
              <a:t>Child Weight Status in Warwickshire</a:t>
            </a:r>
            <a:endParaRPr lang="en-GB" sz="2800" dirty="0"/>
          </a:p>
        </p:txBody>
      </p:sp>
      <p:sp>
        <p:nvSpPr>
          <p:cNvPr id="6" name="Rectangle 5"/>
          <p:cNvSpPr/>
          <p:nvPr/>
        </p:nvSpPr>
        <p:spPr>
          <a:xfrm>
            <a:off x="611560" y="1268760"/>
            <a:ext cx="7848872" cy="1077218"/>
          </a:xfrm>
          <a:prstGeom prst="rect">
            <a:avLst/>
          </a:prstGeom>
        </p:spPr>
        <p:txBody>
          <a:bodyPr wrap="square">
            <a:spAutoFit/>
          </a:bodyPr>
          <a:lstStyle/>
          <a:p>
            <a:pPr marL="285750" indent="-285750">
              <a:buFont typeface="Arial" panose="020B0604020202020204" pitchFamily="34" charset="0"/>
              <a:buChar char="•"/>
            </a:pPr>
            <a:r>
              <a:rPr lang="en-GB" sz="1600" dirty="0">
                <a:latin typeface="Calibri" panose="020F0502020204030204" pitchFamily="34" charset="0"/>
                <a:cs typeface="Calibri" panose="020F0502020204030204" pitchFamily="34" charset="0"/>
              </a:rPr>
              <a:t>The </a:t>
            </a:r>
            <a:r>
              <a:rPr lang="en-GB" sz="1600" b="1" dirty="0">
                <a:latin typeface="Calibri" panose="020F0502020204030204" pitchFamily="34" charset="0"/>
                <a:cs typeface="Calibri" panose="020F0502020204030204" pitchFamily="34" charset="0"/>
              </a:rPr>
              <a:t>National Child Measurement Programme </a:t>
            </a:r>
            <a:r>
              <a:rPr lang="en-GB" sz="1600" dirty="0">
                <a:latin typeface="Calibri" panose="020F0502020204030204" pitchFamily="34" charset="0"/>
                <a:cs typeface="Calibri" panose="020F0502020204030204" pitchFamily="34" charset="0"/>
              </a:rPr>
              <a:t>(NCMP) measures the height and w</a:t>
            </a:r>
            <a:r>
              <a:rPr lang="en-GB" sz="1600" dirty="0" smtClean="0">
                <a:latin typeface="Calibri" panose="020F0502020204030204" pitchFamily="34" charset="0"/>
                <a:cs typeface="Calibri" panose="020F0502020204030204" pitchFamily="34" charset="0"/>
              </a:rPr>
              <a:t>eight </a:t>
            </a:r>
            <a:r>
              <a:rPr lang="en-GB" sz="1600" dirty="0">
                <a:latin typeface="Calibri" panose="020F0502020204030204" pitchFamily="34" charset="0"/>
                <a:cs typeface="Calibri" panose="020F0502020204030204" pitchFamily="34" charset="0"/>
              </a:rPr>
              <a:t>of over one-million children aged 4-5 and 10-11 years each year in primary schools in </a:t>
            </a:r>
            <a:r>
              <a:rPr lang="en-GB" sz="1600" dirty="0" smtClean="0">
                <a:latin typeface="Calibri" panose="020F0502020204030204" pitchFamily="34" charset="0"/>
                <a:cs typeface="Calibri" panose="020F0502020204030204" pitchFamily="34" charset="0"/>
              </a:rPr>
              <a:t>England. </a:t>
            </a:r>
          </a:p>
          <a:p>
            <a:pPr marL="285750" indent="-285750">
              <a:buFont typeface="Arial" panose="020B0604020202020204" pitchFamily="34" charset="0"/>
              <a:buChar char="•"/>
            </a:pPr>
            <a:r>
              <a:rPr lang="en-GB" sz="1600" dirty="0" smtClean="0">
                <a:latin typeface="Calibri" panose="020F0502020204030204" pitchFamily="34" charset="0"/>
                <a:cs typeface="Calibri" panose="020F0502020204030204" pitchFamily="34" charset="0"/>
              </a:rPr>
              <a:t>Weight status of Warwickshire children in </a:t>
            </a:r>
            <a:r>
              <a:rPr lang="en-GB" sz="1600" b="1" dirty="0" smtClean="0">
                <a:latin typeface="Calibri" panose="020F0502020204030204" pitchFamily="34" charset="0"/>
                <a:cs typeface="Calibri" panose="020F0502020204030204" pitchFamily="34" charset="0"/>
              </a:rPr>
              <a:t>reception</a:t>
            </a:r>
            <a:r>
              <a:rPr lang="en-GB" sz="1600" dirty="0" smtClean="0">
                <a:latin typeface="Calibri" panose="020F0502020204030204" pitchFamily="34" charset="0"/>
                <a:cs typeface="Calibri" panose="020F0502020204030204" pitchFamily="34" charset="0"/>
              </a:rPr>
              <a:t>, compared with England overall.</a:t>
            </a:r>
            <a:endParaRPr lang="en-GB" sz="1600" dirty="0">
              <a:latin typeface="Calibri" panose="020F0502020204030204" pitchFamily="34" charset="0"/>
              <a:cs typeface="Calibri" panose="020F0502020204030204"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3802886651"/>
              </p:ext>
            </p:extLst>
          </p:nvPr>
        </p:nvGraphicFramePr>
        <p:xfrm>
          <a:off x="1511660" y="2739635"/>
          <a:ext cx="6336704" cy="399353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5796136" y="6613402"/>
            <a:ext cx="4572000" cy="246221"/>
          </a:xfrm>
          <a:prstGeom prst="rect">
            <a:avLst/>
          </a:prstGeom>
        </p:spPr>
        <p:txBody>
          <a:bodyPr>
            <a:spAutoFit/>
          </a:bodyPr>
          <a:lstStyle/>
          <a:p>
            <a:r>
              <a:rPr lang="en-GB" sz="1000" i="1" dirty="0">
                <a:latin typeface="Calibri" panose="020F0502020204030204" pitchFamily="34" charset="0"/>
                <a:cs typeface="Calibri" panose="020F0502020204030204" pitchFamily="34" charset="0"/>
              </a:rPr>
              <a:t>Source:  </a:t>
            </a:r>
            <a:r>
              <a:rPr lang="en-GB" sz="1000" i="1" dirty="0" smtClean="0">
                <a:latin typeface="Calibri" panose="020F0502020204030204" pitchFamily="34" charset="0"/>
                <a:cs typeface="Calibri" panose="020F0502020204030204" pitchFamily="34" charset="0"/>
              </a:rPr>
              <a:t>National Child Measurement Programme, 2013/14</a:t>
            </a:r>
            <a:endParaRPr lang="en-GB"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906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0"/>
            <a:ext cx="8229600" cy="1399032"/>
          </a:xfrm>
        </p:spPr>
        <p:txBody>
          <a:bodyPr>
            <a:normAutofit/>
          </a:bodyPr>
          <a:lstStyle/>
          <a:p>
            <a:r>
              <a:rPr lang="en-GB" sz="2800" dirty="0" smtClean="0"/>
              <a:t>Child Weight Status in Warwickshire</a:t>
            </a:r>
            <a:endParaRPr lang="en-GB" sz="2800" dirty="0"/>
          </a:p>
        </p:txBody>
      </p:sp>
      <p:sp>
        <p:nvSpPr>
          <p:cNvPr id="6" name="Rectangle 5"/>
          <p:cNvSpPr/>
          <p:nvPr/>
        </p:nvSpPr>
        <p:spPr>
          <a:xfrm>
            <a:off x="683568" y="1528766"/>
            <a:ext cx="7632848" cy="338554"/>
          </a:xfrm>
          <a:prstGeom prst="rect">
            <a:avLst/>
          </a:prstGeom>
        </p:spPr>
        <p:txBody>
          <a:bodyPr wrap="square">
            <a:spAutoFit/>
          </a:bodyPr>
          <a:lstStyle/>
          <a:p>
            <a:pPr marL="285750" indent="-285750">
              <a:buFont typeface="Arial" panose="020B0604020202020204" pitchFamily="34" charset="0"/>
              <a:buChar char="•"/>
            </a:pPr>
            <a:r>
              <a:rPr lang="en-GB" sz="1600" dirty="0" smtClean="0">
                <a:latin typeface="Calibri" panose="020F0502020204030204" pitchFamily="34" charset="0"/>
                <a:cs typeface="Calibri" panose="020F0502020204030204" pitchFamily="34" charset="0"/>
              </a:rPr>
              <a:t>Weight status of Warwickshire children in </a:t>
            </a:r>
            <a:r>
              <a:rPr lang="en-GB" sz="1600" b="1" dirty="0" smtClean="0">
                <a:latin typeface="Calibri" panose="020F0502020204030204" pitchFamily="34" charset="0"/>
                <a:cs typeface="Calibri" panose="020F0502020204030204" pitchFamily="34" charset="0"/>
              </a:rPr>
              <a:t>Year 6</a:t>
            </a:r>
            <a:r>
              <a:rPr lang="en-GB" sz="1600" dirty="0" smtClean="0">
                <a:latin typeface="Calibri" panose="020F0502020204030204" pitchFamily="34" charset="0"/>
                <a:cs typeface="Calibri" panose="020F0502020204030204" pitchFamily="34" charset="0"/>
              </a:rPr>
              <a:t>, compared with England overall.</a:t>
            </a:r>
            <a:endParaRPr lang="en-GB" sz="1600" dirty="0">
              <a:latin typeface="Calibri" panose="020F0502020204030204" pitchFamily="34" charset="0"/>
              <a:cs typeface="Calibri" panose="020F0502020204030204" pitchFamily="34" charset="0"/>
            </a:endParaRPr>
          </a:p>
        </p:txBody>
      </p:sp>
      <p:sp>
        <p:nvSpPr>
          <p:cNvPr id="7" name="Rectangle 6"/>
          <p:cNvSpPr/>
          <p:nvPr/>
        </p:nvSpPr>
        <p:spPr>
          <a:xfrm>
            <a:off x="5796136" y="6613402"/>
            <a:ext cx="4572000" cy="246221"/>
          </a:xfrm>
          <a:prstGeom prst="rect">
            <a:avLst/>
          </a:prstGeom>
        </p:spPr>
        <p:txBody>
          <a:bodyPr>
            <a:spAutoFit/>
          </a:bodyPr>
          <a:lstStyle/>
          <a:p>
            <a:r>
              <a:rPr lang="en-GB" sz="1000" i="1" dirty="0">
                <a:latin typeface="Calibri" panose="020F0502020204030204" pitchFamily="34" charset="0"/>
                <a:cs typeface="Calibri" panose="020F0502020204030204" pitchFamily="34" charset="0"/>
              </a:rPr>
              <a:t>Source:  </a:t>
            </a:r>
            <a:r>
              <a:rPr lang="en-GB" sz="1000" i="1" dirty="0" smtClean="0">
                <a:latin typeface="Calibri" panose="020F0502020204030204" pitchFamily="34" charset="0"/>
                <a:cs typeface="Calibri" panose="020F0502020204030204" pitchFamily="34" charset="0"/>
              </a:rPr>
              <a:t>National Child Measurement Programme, 2013/14</a:t>
            </a:r>
            <a:endParaRPr lang="en-GB" sz="1000" i="1" dirty="0">
              <a:latin typeface="Calibri" panose="020F0502020204030204" pitchFamily="34" charset="0"/>
              <a:cs typeface="Calibri" panose="020F0502020204030204"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2266014812"/>
              </p:ext>
            </p:extLst>
          </p:nvPr>
        </p:nvGraphicFramePr>
        <p:xfrm>
          <a:off x="1187624" y="2204864"/>
          <a:ext cx="7128792" cy="3600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91431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8"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Observatory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0"/>
            <a:ext cx="7200800" cy="1556792"/>
          </a:xfrm>
        </p:spPr>
        <p:txBody>
          <a:bodyPr>
            <a:normAutofit/>
          </a:bodyPr>
          <a:lstStyle/>
          <a:p>
            <a:r>
              <a:rPr lang="en-GB" sz="2800" dirty="0" smtClean="0"/>
              <a:t>Relationship between Deprivation and Obesity in Warwickshire</a:t>
            </a:r>
            <a:endParaRPr lang="en-GB"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00505452"/>
              </p:ext>
            </p:extLst>
          </p:nvPr>
        </p:nvGraphicFramePr>
        <p:xfrm>
          <a:off x="1115616" y="1628800"/>
          <a:ext cx="7128792" cy="3024335"/>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11220" y="4653136"/>
            <a:ext cx="8496944" cy="1815882"/>
          </a:xfrm>
          <a:prstGeom prst="rect">
            <a:avLst/>
          </a:prstGeom>
        </p:spPr>
        <p:txBody>
          <a:bodyPr wrap="square">
            <a:spAutoFit/>
          </a:bodyPr>
          <a:lstStyle/>
          <a:p>
            <a:r>
              <a:rPr lang="en-GB" sz="1600" dirty="0" smtClean="0">
                <a:latin typeface="Calibri" panose="020F0502020204030204" pitchFamily="34" charset="0"/>
                <a:cs typeface="Calibri" panose="020F0502020204030204" pitchFamily="34" charset="0"/>
              </a:rPr>
              <a:t>The above figure shows the </a:t>
            </a:r>
            <a:r>
              <a:rPr lang="en-GB" sz="1600" dirty="0">
                <a:latin typeface="Calibri" panose="020F0502020204030204" pitchFamily="34" charset="0"/>
                <a:cs typeface="Calibri" panose="020F0502020204030204" pitchFamily="34" charset="0"/>
              </a:rPr>
              <a:t>relationship between the proportion of children classified as being ‘overweight’ or ‘very overweight’ and deprivation; each point represents a Lower Super Output Area within Warwickshire. </a:t>
            </a:r>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r>
              <a:rPr lang="en-GB" sz="1600" dirty="0" smtClean="0">
                <a:latin typeface="Calibri" panose="020F0502020204030204" pitchFamily="34" charset="0"/>
                <a:cs typeface="Calibri" panose="020F0502020204030204" pitchFamily="34" charset="0"/>
              </a:rPr>
              <a:t>Overall</a:t>
            </a:r>
            <a:r>
              <a:rPr lang="en-GB" sz="1600" dirty="0">
                <a:latin typeface="Calibri" panose="020F0502020204030204" pitchFamily="34" charset="0"/>
                <a:cs typeface="Calibri" panose="020F0502020204030204" pitchFamily="34" charset="0"/>
              </a:rPr>
              <a:t>, in the </a:t>
            </a:r>
            <a:r>
              <a:rPr lang="en-GB" sz="1600" b="1" dirty="0">
                <a:latin typeface="Calibri" panose="020F0502020204030204" pitchFamily="34" charset="0"/>
                <a:cs typeface="Calibri" panose="020F0502020204030204" pitchFamily="34" charset="0"/>
              </a:rPr>
              <a:t>20% most deprived</a:t>
            </a:r>
            <a:r>
              <a:rPr lang="en-GB" sz="1600" dirty="0">
                <a:latin typeface="Calibri" panose="020F0502020204030204" pitchFamily="34" charset="0"/>
                <a:cs typeface="Calibri" panose="020F0502020204030204" pitchFamily="34" charset="0"/>
              </a:rPr>
              <a:t> communities in the county, </a:t>
            </a:r>
            <a:r>
              <a:rPr lang="en-GB" sz="1600" b="1" dirty="0">
                <a:latin typeface="Calibri" panose="020F0502020204030204" pitchFamily="34" charset="0"/>
                <a:cs typeface="Calibri" panose="020F0502020204030204" pitchFamily="34" charset="0"/>
              </a:rPr>
              <a:t>23.1% </a:t>
            </a:r>
            <a:r>
              <a:rPr lang="en-GB" sz="1600" dirty="0">
                <a:latin typeface="Calibri" panose="020F0502020204030204" pitchFamily="34" charset="0"/>
                <a:cs typeface="Calibri" panose="020F0502020204030204" pitchFamily="34" charset="0"/>
              </a:rPr>
              <a:t>of children measures are classified as o</a:t>
            </a:r>
            <a:r>
              <a:rPr lang="en-GB" sz="1600" b="1" dirty="0">
                <a:latin typeface="Calibri" panose="020F0502020204030204" pitchFamily="34" charset="0"/>
                <a:cs typeface="Calibri" panose="020F0502020204030204" pitchFamily="34" charset="0"/>
              </a:rPr>
              <a:t>verweight</a:t>
            </a:r>
            <a:r>
              <a:rPr lang="en-GB" sz="1600" dirty="0">
                <a:latin typeface="Calibri" panose="020F0502020204030204" pitchFamily="34" charset="0"/>
                <a:cs typeface="Calibri" panose="020F0502020204030204" pitchFamily="34" charset="0"/>
              </a:rPr>
              <a:t>, compared to </a:t>
            </a:r>
            <a:r>
              <a:rPr lang="en-GB" sz="1600" b="1" dirty="0">
                <a:latin typeface="Calibri" panose="020F0502020204030204" pitchFamily="34" charset="0"/>
                <a:cs typeface="Calibri" panose="020F0502020204030204" pitchFamily="34" charset="0"/>
              </a:rPr>
              <a:t>15.7%</a:t>
            </a:r>
            <a:r>
              <a:rPr lang="en-GB" sz="1600" dirty="0">
                <a:latin typeface="Calibri" panose="020F0502020204030204" pitchFamily="34" charset="0"/>
                <a:cs typeface="Calibri" panose="020F0502020204030204" pitchFamily="34" charset="0"/>
              </a:rPr>
              <a:t> in the </a:t>
            </a:r>
            <a:r>
              <a:rPr lang="en-GB" sz="1600" b="1" dirty="0">
                <a:latin typeface="Calibri" panose="020F0502020204030204" pitchFamily="34" charset="0"/>
                <a:cs typeface="Calibri" panose="020F0502020204030204" pitchFamily="34" charset="0"/>
              </a:rPr>
              <a:t>20% least deprived communities </a:t>
            </a:r>
            <a:r>
              <a:rPr lang="en-GB" sz="1600" dirty="0">
                <a:latin typeface="Calibri" panose="020F0502020204030204" pitchFamily="34" charset="0"/>
                <a:cs typeface="Calibri" panose="020F0502020204030204" pitchFamily="34" charset="0"/>
              </a:rPr>
              <a:t>in the county.</a:t>
            </a:r>
          </a:p>
          <a:p>
            <a:r>
              <a:rPr lang="en-GB" sz="1600" dirty="0">
                <a:latin typeface="Calibri" panose="020F0502020204030204" pitchFamily="34" charset="0"/>
                <a:cs typeface="Calibri" panose="020F0502020204030204" pitchFamily="34" charset="0"/>
              </a:rPr>
              <a:t> </a:t>
            </a:r>
          </a:p>
        </p:txBody>
      </p:sp>
      <p:sp>
        <p:nvSpPr>
          <p:cNvPr id="8" name="Rectangle 7"/>
          <p:cNvSpPr/>
          <p:nvPr/>
        </p:nvSpPr>
        <p:spPr>
          <a:xfrm>
            <a:off x="4860032" y="6450943"/>
            <a:ext cx="4572000" cy="400110"/>
          </a:xfrm>
          <a:prstGeom prst="rect">
            <a:avLst/>
          </a:prstGeom>
        </p:spPr>
        <p:txBody>
          <a:bodyPr>
            <a:spAutoFit/>
          </a:bodyPr>
          <a:lstStyle/>
          <a:p>
            <a:r>
              <a:rPr lang="en-GB" sz="1000" i="1" dirty="0">
                <a:latin typeface="Calibri" panose="020F0502020204030204" pitchFamily="34" charset="0"/>
                <a:cs typeface="Calibri" panose="020F0502020204030204" pitchFamily="34" charset="0"/>
              </a:rPr>
              <a:t>Source:  National Child Measurement </a:t>
            </a:r>
            <a:r>
              <a:rPr lang="en-GB" sz="1000" i="1" dirty="0" smtClean="0">
                <a:latin typeface="Calibri" panose="020F0502020204030204" pitchFamily="34" charset="0"/>
                <a:cs typeface="Calibri" panose="020F0502020204030204" pitchFamily="34" charset="0"/>
              </a:rPr>
              <a:t>Programme;</a:t>
            </a:r>
            <a:r>
              <a:rPr lang="en-GB" sz="1000" i="1" dirty="0">
                <a:latin typeface="Calibri" panose="020F0502020204030204" pitchFamily="34" charset="0"/>
                <a:cs typeface="Calibri" panose="020F0502020204030204" pitchFamily="34" charset="0"/>
              </a:rPr>
              <a:t> English Indices of Deprivation, Department of Communities &amp; Local Government, 2010</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2175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399032"/>
          </a:xfrm>
        </p:spPr>
        <p:txBody>
          <a:bodyPr>
            <a:normAutofit/>
          </a:bodyPr>
          <a:lstStyle/>
          <a:p>
            <a:r>
              <a:rPr lang="en-GB" sz="2800" dirty="0" smtClean="0"/>
              <a:t>Gaps in the Data</a:t>
            </a:r>
            <a:endParaRPr lang="en-GB" sz="2800" dirty="0"/>
          </a:p>
        </p:txBody>
      </p:sp>
      <p:pic>
        <p:nvPicPr>
          <p:cNvPr id="4"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467544" y="1556793"/>
            <a:ext cx="4675212" cy="432048"/>
            <a:chOff x="467544" y="1556793"/>
            <a:chExt cx="4675212" cy="432048"/>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556793"/>
              <a:ext cx="4675212"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67544" y="1609863"/>
              <a:ext cx="4675212" cy="338554"/>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Weight status of adults &amp; </a:t>
              </a:r>
              <a:r>
                <a:rPr lang="en-GB" sz="1600" dirty="0">
                  <a:solidFill>
                    <a:schemeClr val="bg1"/>
                  </a:solidFill>
                  <a:latin typeface="Calibri" panose="020F0502020204030204" pitchFamily="34" charset="0"/>
                  <a:cs typeface="Calibri" panose="020F0502020204030204" pitchFamily="34" charset="0"/>
                </a:rPr>
                <a:t>c</a:t>
              </a:r>
              <a:r>
                <a:rPr lang="en-GB" sz="1600" dirty="0" smtClean="0">
                  <a:solidFill>
                    <a:schemeClr val="bg1"/>
                  </a:solidFill>
                  <a:latin typeface="Calibri" panose="020F0502020204030204" pitchFamily="34" charset="0"/>
                  <a:cs typeface="Calibri" panose="020F0502020204030204" pitchFamily="34" charset="0"/>
                </a:rPr>
                <a:t>hildren using Food Banks</a:t>
              </a:r>
              <a:endParaRPr lang="en-GB" sz="1600" dirty="0">
                <a:solidFill>
                  <a:schemeClr val="bg1"/>
                </a:solidFill>
                <a:latin typeface="Calibri" panose="020F0502020204030204" pitchFamily="34" charset="0"/>
                <a:cs typeface="Calibri" panose="020F0502020204030204" pitchFamily="34" charset="0"/>
              </a:endParaRPr>
            </a:p>
          </p:txBody>
        </p:sp>
      </p:grpSp>
      <p:grpSp>
        <p:nvGrpSpPr>
          <p:cNvPr id="8" name="Group 7"/>
          <p:cNvGrpSpPr/>
          <p:nvPr/>
        </p:nvGrpSpPr>
        <p:grpSpPr>
          <a:xfrm>
            <a:off x="2961908" y="2144562"/>
            <a:ext cx="5021058" cy="447675"/>
            <a:chOff x="2961908" y="2144562"/>
            <a:chExt cx="5021058" cy="447675"/>
          </a:xfrm>
        </p:grpSpPr>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1908" y="2144562"/>
              <a:ext cx="4991100"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991866" y="2164082"/>
              <a:ext cx="4991100" cy="338554"/>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Health status of food bank users, including mental health</a:t>
              </a:r>
              <a:endParaRPr lang="en-GB" sz="1600" dirty="0">
                <a:solidFill>
                  <a:schemeClr val="bg1"/>
                </a:solidFill>
                <a:latin typeface="Calibri" panose="020F0502020204030204" pitchFamily="34" charset="0"/>
                <a:cs typeface="Calibri" panose="020F0502020204030204" pitchFamily="34" charset="0"/>
              </a:endParaRPr>
            </a:p>
          </p:txBody>
        </p:sp>
      </p:grpSp>
      <p:grpSp>
        <p:nvGrpSpPr>
          <p:cNvPr id="13" name="Group 12"/>
          <p:cNvGrpSpPr/>
          <p:nvPr/>
        </p:nvGrpSpPr>
        <p:grpSpPr>
          <a:xfrm>
            <a:off x="467544" y="2780928"/>
            <a:ext cx="6172200" cy="381000"/>
            <a:chOff x="467544" y="2780928"/>
            <a:chExt cx="6172200" cy="381000"/>
          </a:xfrm>
        </p:grpSpPr>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2780928"/>
              <a:ext cx="61722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39552" y="2780928"/>
              <a:ext cx="6048672" cy="338554"/>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Educational attainment of children who are food bank users</a:t>
              </a:r>
              <a:endParaRPr lang="en-GB" sz="1600" dirty="0">
                <a:solidFill>
                  <a:schemeClr val="bg1"/>
                </a:solidFill>
                <a:latin typeface="Calibri" panose="020F0502020204030204" pitchFamily="34" charset="0"/>
                <a:cs typeface="Calibri" panose="020F0502020204030204" pitchFamily="34" charset="0"/>
              </a:endParaRPr>
            </a:p>
          </p:txBody>
        </p:sp>
      </p:grpSp>
      <p:grpSp>
        <p:nvGrpSpPr>
          <p:cNvPr id="15" name="Group 14"/>
          <p:cNvGrpSpPr/>
          <p:nvPr/>
        </p:nvGrpSpPr>
        <p:grpSpPr>
          <a:xfrm>
            <a:off x="463515" y="3356992"/>
            <a:ext cx="8356957" cy="1068796"/>
            <a:chOff x="463515" y="3356992"/>
            <a:chExt cx="8356957" cy="1068796"/>
          </a:xfrm>
        </p:grpSpPr>
        <p:grpSp>
          <p:nvGrpSpPr>
            <p:cNvPr id="14" name="Group 13"/>
            <p:cNvGrpSpPr/>
            <p:nvPr/>
          </p:nvGrpSpPr>
          <p:grpSpPr>
            <a:xfrm>
              <a:off x="2961908" y="3356992"/>
              <a:ext cx="5210492" cy="428625"/>
              <a:chOff x="2961908" y="3356992"/>
              <a:chExt cx="5210492" cy="428625"/>
            </a:xfrm>
          </p:grpSpPr>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1908" y="3356992"/>
                <a:ext cx="5210492" cy="42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993420" y="3356992"/>
                <a:ext cx="5147858" cy="338554"/>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The true proportion of Warwickshire residents going hungry</a:t>
                </a:r>
                <a:endParaRPr lang="en-GB" sz="1600" dirty="0">
                  <a:solidFill>
                    <a:schemeClr val="bg1"/>
                  </a:solidFill>
                  <a:latin typeface="Calibri" panose="020F0502020204030204" pitchFamily="34" charset="0"/>
                  <a:cs typeface="Calibri" panose="020F0502020204030204" pitchFamily="34" charset="0"/>
                </a:endParaRPr>
              </a:p>
            </p:txBody>
          </p:sp>
        </p:gr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544" y="3993740"/>
              <a:ext cx="8352928"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463515" y="3993740"/>
              <a:ext cx="8212941" cy="338554"/>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How residents who don’t use food banks cope – e.g. borrow money from friends, ‘payday’ loans</a:t>
              </a:r>
              <a:endParaRPr lang="en-GB" sz="1600" dirty="0">
                <a:solidFill>
                  <a:schemeClr val="bg1"/>
                </a:solidFill>
                <a:latin typeface="Calibri" panose="020F0502020204030204" pitchFamily="34" charset="0"/>
                <a:cs typeface="Calibri" panose="020F0502020204030204" pitchFamily="34" charset="0"/>
              </a:endParaRPr>
            </a:p>
          </p:txBody>
        </p:sp>
      </p:grpSp>
      <p:grpSp>
        <p:nvGrpSpPr>
          <p:cNvPr id="17" name="Group 16"/>
          <p:cNvGrpSpPr/>
          <p:nvPr/>
        </p:nvGrpSpPr>
        <p:grpSpPr>
          <a:xfrm>
            <a:off x="2961908" y="4785021"/>
            <a:ext cx="5210492" cy="443434"/>
            <a:chOff x="2961908" y="4785021"/>
            <a:chExt cx="5210492" cy="443434"/>
          </a:xfrm>
        </p:grpSpPr>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61908" y="4790305"/>
              <a:ext cx="5210492" cy="43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2961908" y="4785021"/>
              <a:ext cx="3252217" cy="338554"/>
            </a:xfrm>
            <a:prstGeom prst="rect">
              <a:avLst/>
            </a:prstGeom>
            <a:noFill/>
          </p:spPr>
          <p:txBody>
            <a:bodyPr wrap="square" rtlCol="0">
              <a:spAutoFit/>
            </a:bodyPr>
            <a:lstStyle/>
            <a:p>
              <a:r>
                <a:rPr lang="en-GB" sz="1600" dirty="0" smtClean="0">
                  <a:solidFill>
                    <a:schemeClr val="bg1"/>
                  </a:solidFill>
                  <a:latin typeface="Calibri" panose="020F0502020204030204" pitchFamily="34" charset="0"/>
                  <a:cs typeface="Calibri" panose="020F0502020204030204" pitchFamily="34" charset="0"/>
                </a:rPr>
                <a:t>What are our residents really eating</a:t>
              </a:r>
              <a:endParaRPr lang="en-GB" sz="1600" dirty="0">
                <a:solidFill>
                  <a:schemeClr val="bg1"/>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52564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par>
                                <p:cTn id="11" presetID="16" presetClass="entr" presetSubtype="21"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6" presetClass="entr" presetSubtype="21"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Vertical)">
                                      <p:cBhvr>
                                        <p:cTn id="16" dur="500"/>
                                        <p:tgtEl>
                                          <p:spTgt spid="15"/>
                                        </p:tgtEl>
                                      </p:cBhvr>
                                    </p:animEffect>
                                  </p:childTnLst>
                                </p:cTn>
                              </p:par>
                              <p:par>
                                <p:cTn id="17" presetID="16" presetClass="entr" presetSubtype="21"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arn(inVertical)">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850106"/>
          </a:xfrm>
        </p:spPr>
        <p:txBody>
          <a:bodyPr>
            <a:normAutofit/>
          </a:bodyPr>
          <a:lstStyle/>
          <a:p>
            <a:r>
              <a:rPr lang="en-GB" sz="3200" dirty="0"/>
              <a:t>Key P</a:t>
            </a:r>
            <a:r>
              <a:rPr lang="en-GB" sz="3200" dirty="0" smtClean="0"/>
              <a:t>oints</a:t>
            </a:r>
            <a:endParaRPr lang="en-GB"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96752"/>
            <a:ext cx="8229600" cy="4896544"/>
          </a:xfrm>
        </p:spPr>
        <p:txBody>
          <a:bodyPr>
            <a:normAutofit fontScale="92500"/>
          </a:bodyPr>
          <a:lstStyle/>
          <a:p>
            <a:pPr>
              <a:lnSpc>
                <a:spcPct val="150000"/>
              </a:lnSpc>
            </a:pPr>
            <a:r>
              <a:rPr lang="en-GB" sz="2400" dirty="0" smtClean="0">
                <a:latin typeface="Calibri" panose="020F0502020204030204" pitchFamily="34" charset="0"/>
                <a:cs typeface="Calibri" panose="020F0502020204030204" pitchFamily="34" charset="0"/>
              </a:rPr>
              <a:t>Budgets reducing rapidly – reducing flexibilities</a:t>
            </a:r>
          </a:p>
          <a:p>
            <a:pPr>
              <a:lnSpc>
                <a:spcPct val="150000"/>
              </a:lnSpc>
            </a:pPr>
            <a:r>
              <a:rPr lang="en-GB" sz="2400" dirty="0" smtClean="0">
                <a:latin typeface="Calibri" panose="020F0502020204030204" pitchFamily="34" charset="0"/>
                <a:cs typeface="Calibri" panose="020F0502020204030204" pitchFamily="34" charset="0"/>
              </a:rPr>
              <a:t>Local Government/other providers – are in constant change – unwise to rely on the links made now – will they be the links in 3 to 5 years</a:t>
            </a:r>
          </a:p>
          <a:p>
            <a:pPr>
              <a:lnSpc>
                <a:spcPct val="150000"/>
              </a:lnSpc>
            </a:pPr>
            <a:r>
              <a:rPr lang="en-GB" sz="2400" dirty="0" smtClean="0">
                <a:latin typeface="Calibri" panose="020F0502020204030204" pitchFamily="34" charset="0"/>
                <a:cs typeface="Calibri" panose="020F0502020204030204" pitchFamily="34" charset="0"/>
              </a:rPr>
              <a:t>Involve other local service providers</a:t>
            </a:r>
          </a:p>
          <a:p>
            <a:pPr>
              <a:lnSpc>
                <a:spcPct val="150000"/>
              </a:lnSpc>
            </a:pPr>
            <a:r>
              <a:rPr lang="en-GB" sz="2400" dirty="0" smtClean="0">
                <a:latin typeface="Calibri" panose="020F0502020204030204" pitchFamily="34" charset="0"/>
                <a:cs typeface="Calibri" panose="020F0502020204030204" pitchFamily="34" charset="0"/>
              </a:rPr>
              <a:t>Get ‘buy-in’ v. SOON with national agencies </a:t>
            </a:r>
            <a:r>
              <a:rPr lang="en-GB" sz="2400" u="sng" dirty="0" smtClean="0">
                <a:latin typeface="Calibri" panose="020F0502020204030204" pitchFamily="34" charset="0"/>
                <a:cs typeface="Calibri" panose="020F0502020204030204" pitchFamily="34" charset="0"/>
              </a:rPr>
              <a:t>and</a:t>
            </a:r>
            <a:r>
              <a:rPr lang="en-GB" sz="2400" dirty="0" smtClean="0">
                <a:latin typeface="Calibri" panose="020F0502020204030204" pitchFamily="34" charset="0"/>
                <a:cs typeface="Calibri" panose="020F0502020204030204" pitchFamily="34" charset="0"/>
              </a:rPr>
              <a:t> national representatives of local providers</a:t>
            </a:r>
          </a:p>
          <a:p>
            <a:pPr>
              <a:lnSpc>
                <a:spcPct val="150000"/>
              </a:lnSpc>
            </a:pPr>
            <a:r>
              <a:rPr lang="en-GB" sz="2400" dirty="0" smtClean="0">
                <a:latin typeface="Calibri" panose="020F0502020204030204" pitchFamily="34" charset="0"/>
                <a:cs typeface="Calibri" panose="020F0502020204030204" pitchFamily="34" charset="0"/>
              </a:rPr>
              <a:t>Anticipate how it’ll be used, how funded, by whom – and plan dissemination </a:t>
            </a:r>
          </a:p>
          <a:p>
            <a:endParaRPr lang="en-GB" dirty="0"/>
          </a:p>
          <a:p>
            <a:endParaRPr lang="en-GB"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252636"/>
            <a:ext cx="1485900" cy="800100"/>
          </a:xfrm>
          <a:prstGeom prst="rect">
            <a:avLst/>
          </a:prstGeom>
        </p:spPr>
      </p:pic>
    </p:spTree>
    <p:extLst>
      <p:ext uri="{BB962C8B-B14F-4D97-AF65-F5344CB8AC3E}">
        <p14:creationId xmlns:p14="http://schemas.microsoft.com/office/powerpoint/2010/main" val="7513980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980728"/>
          </a:xfrm>
        </p:spPr>
        <p:txBody>
          <a:bodyPr>
            <a:normAutofit/>
          </a:bodyPr>
          <a:lstStyle/>
          <a:p>
            <a:r>
              <a:rPr lang="en-GB" sz="2800" dirty="0" smtClean="0"/>
              <a:t>Key Points</a:t>
            </a:r>
            <a:endParaRPr lang="en-GB" sz="2800" dirty="0"/>
          </a:p>
        </p:txBody>
      </p:sp>
      <p:sp>
        <p:nvSpPr>
          <p:cNvPr id="3" name="Content Placeholder 2"/>
          <p:cNvSpPr>
            <a:spLocks noGrp="1"/>
          </p:cNvSpPr>
          <p:nvPr>
            <p:ph idx="1"/>
          </p:nvPr>
        </p:nvSpPr>
        <p:spPr>
          <a:xfrm>
            <a:off x="457200" y="1196752"/>
            <a:ext cx="8229600" cy="5544616"/>
          </a:xfrm>
        </p:spPr>
        <p:txBody>
          <a:bodyPr>
            <a:normAutofit lnSpcReduction="10000"/>
          </a:bodyPr>
          <a:lstStyle/>
          <a:p>
            <a:pPr>
              <a:spcBef>
                <a:spcPts val="1800"/>
              </a:spcBef>
            </a:pPr>
            <a:r>
              <a:rPr lang="en-GB" sz="2200" dirty="0" smtClean="0">
                <a:latin typeface="Calibri" panose="020F0502020204030204" pitchFamily="34" charset="0"/>
                <a:cs typeface="Calibri" panose="020F0502020204030204" pitchFamily="34" charset="0"/>
              </a:rPr>
              <a:t>The complexity of decision making at the local level </a:t>
            </a:r>
          </a:p>
          <a:p>
            <a:pPr>
              <a:spcBef>
                <a:spcPts val="1800"/>
              </a:spcBef>
            </a:pPr>
            <a:r>
              <a:rPr lang="en-GB" sz="2200" dirty="0" smtClean="0">
                <a:latin typeface="Calibri" panose="020F0502020204030204" pitchFamily="34" charset="0"/>
                <a:cs typeface="Calibri" panose="020F0502020204030204" pitchFamily="34" charset="0"/>
              </a:rPr>
              <a:t>View </a:t>
            </a:r>
            <a:r>
              <a:rPr lang="en-GB" sz="2200" dirty="0" smtClean="0">
                <a:latin typeface="Calibri" panose="020F0502020204030204" pitchFamily="34" charset="0"/>
                <a:cs typeface="Calibri" panose="020F0502020204030204" pitchFamily="34" charset="0"/>
              </a:rPr>
              <a:t>of Warwickshire as affluent ‘Middle England’ – comparison with reality</a:t>
            </a:r>
          </a:p>
          <a:p>
            <a:pPr>
              <a:spcBef>
                <a:spcPts val="1800"/>
              </a:spcBef>
            </a:pPr>
            <a:r>
              <a:rPr lang="en-GB" sz="2200" dirty="0" smtClean="0">
                <a:latin typeface="Calibri" panose="020F0502020204030204" pitchFamily="34" charset="0"/>
                <a:cs typeface="Calibri" panose="020F0502020204030204" pitchFamily="34" charset="0"/>
              </a:rPr>
              <a:t>Around </a:t>
            </a:r>
            <a:r>
              <a:rPr lang="en-GB" sz="2200" dirty="0">
                <a:latin typeface="Calibri" panose="020F0502020204030204" pitchFamily="34" charset="0"/>
                <a:cs typeface="Calibri" panose="020F0502020204030204" pitchFamily="34" charset="0"/>
              </a:rPr>
              <a:t>14% of all Warwickshire children are considered to be living in poverty </a:t>
            </a:r>
            <a:endParaRPr lang="en-GB" sz="2200" dirty="0">
              <a:latin typeface="Calibri" panose="020F0502020204030204" pitchFamily="34" charset="0"/>
              <a:cs typeface="Calibri" panose="020F0502020204030204" pitchFamily="34" charset="0"/>
            </a:endParaRPr>
          </a:p>
          <a:p>
            <a:pPr>
              <a:spcBef>
                <a:spcPts val="1800"/>
              </a:spcBef>
            </a:pPr>
            <a:r>
              <a:rPr lang="en-GB" sz="2200" dirty="0" smtClean="0">
                <a:latin typeface="Calibri" panose="020F0502020204030204" pitchFamily="34" charset="0"/>
                <a:cs typeface="Calibri" panose="020F0502020204030204" pitchFamily="34" charset="0"/>
              </a:rPr>
              <a:t>The </a:t>
            </a:r>
            <a:r>
              <a:rPr lang="en-GB" sz="2200" dirty="0" err="1">
                <a:latin typeface="Calibri" panose="020F0502020204030204" pitchFamily="34" charset="0"/>
                <a:cs typeface="Calibri" panose="020F0502020204030204" pitchFamily="34" charset="0"/>
              </a:rPr>
              <a:t>Trussell</a:t>
            </a:r>
            <a:r>
              <a:rPr lang="en-GB" sz="2200" dirty="0">
                <a:latin typeface="Calibri" panose="020F0502020204030204" pitchFamily="34" charset="0"/>
                <a:cs typeface="Calibri" panose="020F0502020204030204" pitchFamily="34" charset="0"/>
              </a:rPr>
              <a:t> Trust fed close to 11,000 people in Warwickshire between April </a:t>
            </a:r>
            <a:r>
              <a:rPr lang="en-GB" sz="2200" dirty="0" smtClean="0">
                <a:latin typeface="Calibri" panose="020F0502020204030204" pitchFamily="34" charset="0"/>
                <a:cs typeface="Calibri" panose="020F0502020204030204" pitchFamily="34" charset="0"/>
              </a:rPr>
              <a:t>and </a:t>
            </a:r>
            <a:r>
              <a:rPr lang="en-GB" sz="2200" dirty="0">
                <a:latin typeface="Calibri" panose="020F0502020204030204" pitchFamily="34" charset="0"/>
                <a:cs typeface="Calibri" panose="020F0502020204030204" pitchFamily="34" charset="0"/>
              </a:rPr>
              <a:t>December </a:t>
            </a:r>
            <a:r>
              <a:rPr lang="en-GB" sz="2200" dirty="0" smtClean="0">
                <a:latin typeface="Calibri" panose="020F0502020204030204" pitchFamily="34" charset="0"/>
                <a:cs typeface="Calibri" panose="020F0502020204030204" pitchFamily="34" charset="0"/>
              </a:rPr>
              <a:t>2014, </a:t>
            </a:r>
            <a:r>
              <a:rPr lang="en-GB" sz="2200" dirty="0">
                <a:latin typeface="Calibri" panose="020F0502020204030204" pitchFamily="34" charset="0"/>
                <a:cs typeface="Calibri" panose="020F0502020204030204" pitchFamily="34" charset="0"/>
              </a:rPr>
              <a:t>t</a:t>
            </a:r>
            <a:r>
              <a:rPr lang="en-GB" sz="2200" dirty="0" smtClean="0">
                <a:latin typeface="Calibri" panose="020F0502020204030204" pitchFamily="34" charset="0"/>
                <a:cs typeface="Calibri" panose="020F0502020204030204" pitchFamily="34" charset="0"/>
              </a:rPr>
              <a:t>he most common reasons benefit/welfare delays but also low incomes</a:t>
            </a:r>
          </a:p>
          <a:p>
            <a:pPr>
              <a:spcBef>
                <a:spcPts val="1800"/>
              </a:spcBef>
            </a:pPr>
            <a:r>
              <a:rPr lang="en-GB" sz="2200" dirty="0" smtClean="0">
                <a:latin typeface="Calibri" panose="020F0502020204030204" pitchFamily="34" charset="0"/>
                <a:cs typeface="Calibri" panose="020F0502020204030204" pitchFamily="34" charset="0"/>
              </a:rPr>
              <a:t>Longer term economic, social, health/wellbeing impacts of poor food/nutrition on local children over their lifetimes </a:t>
            </a:r>
          </a:p>
          <a:p>
            <a:pPr>
              <a:spcBef>
                <a:spcPts val="1800"/>
              </a:spcBef>
            </a:pPr>
            <a:r>
              <a:rPr lang="en-GB" sz="2200" dirty="0" smtClean="0">
                <a:latin typeface="Calibri" panose="020F0502020204030204" pitchFamily="34" charset="0"/>
                <a:cs typeface="Calibri" panose="020F0502020204030204" pitchFamily="34" charset="0"/>
              </a:rPr>
              <a:t>Using data that is common across the country, or spatial levels</a:t>
            </a:r>
          </a:p>
          <a:p>
            <a:pPr>
              <a:spcBef>
                <a:spcPts val="1800"/>
              </a:spcBef>
            </a:pPr>
            <a:r>
              <a:rPr lang="en-GB" sz="2200" dirty="0" smtClean="0">
                <a:latin typeface="Calibri" panose="020F0502020204030204" pitchFamily="34" charset="0"/>
                <a:cs typeface="Calibri" panose="020F0502020204030204" pitchFamily="34" charset="0"/>
              </a:rPr>
              <a:t>How can we fill data gaps, to give </a:t>
            </a:r>
            <a:r>
              <a:rPr lang="en-GB" sz="2200" dirty="0" smtClean="0">
                <a:latin typeface="Calibri" panose="020F0502020204030204" pitchFamily="34" charset="0"/>
                <a:cs typeface="Calibri" panose="020F0502020204030204" pitchFamily="34" charset="0"/>
              </a:rPr>
              <a:t>more </a:t>
            </a:r>
            <a:r>
              <a:rPr lang="en-GB" sz="2200" dirty="0" smtClean="0">
                <a:latin typeface="Calibri" panose="020F0502020204030204" pitchFamily="34" charset="0"/>
                <a:cs typeface="Calibri" panose="020F0502020204030204" pitchFamily="34" charset="0"/>
              </a:rPr>
              <a:t>up to date and comprehensive local insight</a:t>
            </a:r>
          </a:p>
          <a:p>
            <a:endParaRPr lang="en-GB" sz="1600" b="1" dirty="0" smtClean="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a:p>
            <a:endParaRPr lang="en-GB" sz="1600" dirty="0" smtClean="0">
              <a:latin typeface="Calibri" panose="020F0502020204030204" pitchFamily="34" charset="0"/>
              <a:cs typeface="Calibri" panose="020F0502020204030204" pitchFamily="34" charset="0"/>
            </a:endParaRPr>
          </a:p>
        </p:txBody>
      </p:sp>
      <p:pic>
        <p:nvPicPr>
          <p:cNvPr id="4" name="Picture 5" descr="Observatory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2587" y="226465"/>
            <a:ext cx="2438400" cy="869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60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arn(inVertical)">
                                      <p:cBhvr>
                                        <p:cTn id="10" dur="500"/>
                                        <p:tgtEl>
                                          <p:spTgt spid="3">
                                            <p:txEl>
                                              <p:pRg st="0" end="0"/>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arn(inVertical)">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a:t>
            </a:r>
            <a:endParaRPr lang="en-GB" dirty="0"/>
          </a:p>
        </p:txBody>
      </p:sp>
      <p:sp>
        <p:nvSpPr>
          <p:cNvPr id="3" name="TextBox 2"/>
          <p:cNvSpPr txBox="1"/>
          <p:nvPr/>
        </p:nvSpPr>
        <p:spPr>
          <a:xfrm>
            <a:off x="971600" y="2348880"/>
            <a:ext cx="5575565" cy="2308324"/>
          </a:xfrm>
          <a:prstGeom prst="rect">
            <a:avLst/>
          </a:prstGeom>
          <a:noFill/>
        </p:spPr>
        <p:txBody>
          <a:bodyPr wrap="none" rtlCol="0">
            <a:spAutoFit/>
          </a:bodyPr>
          <a:lstStyle/>
          <a:p>
            <a:endParaRPr lang="en-GB" b="1" dirty="0" smtClean="0"/>
          </a:p>
          <a:p>
            <a:r>
              <a:rPr lang="en-GB" b="1" dirty="0" smtClean="0"/>
              <a:t>Jonathan </a:t>
            </a:r>
            <a:r>
              <a:rPr lang="en-GB" b="1" dirty="0" err="1" smtClean="0"/>
              <a:t>Horsfield</a:t>
            </a:r>
            <a:r>
              <a:rPr lang="en-GB" b="1" dirty="0" smtClean="0"/>
              <a:t>, Renewable Energy Advisor</a:t>
            </a:r>
          </a:p>
          <a:p>
            <a:r>
              <a:rPr lang="en-GB" dirty="0">
                <a:hlinkClick r:id="rId2"/>
              </a:rPr>
              <a:t>j</a:t>
            </a:r>
            <a:r>
              <a:rPr lang="en-GB" dirty="0" smtClean="0">
                <a:hlinkClick r:id="rId2"/>
              </a:rPr>
              <a:t>onathanhorsfield@warwickshire.gov.uk</a:t>
            </a:r>
            <a:endParaRPr lang="en-GB" dirty="0" smtClean="0"/>
          </a:p>
          <a:p>
            <a:endParaRPr lang="en-GB" dirty="0"/>
          </a:p>
          <a:p>
            <a:endParaRPr lang="en-GB" dirty="0" smtClean="0"/>
          </a:p>
          <a:p>
            <a:r>
              <a:rPr lang="en-GB" b="1" dirty="0" smtClean="0"/>
              <a:t>Andy Davis, Warwickshire Observatory Manager</a:t>
            </a:r>
          </a:p>
          <a:p>
            <a:r>
              <a:rPr lang="en-GB" dirty="0" smtClean="0">
                <a:hlinkClick r:id="rId3"/>
              </a:rPr>
              <a:t>andydavis@warwickshire.gov.uk</a:t>
            </a:r>
            <a:endParaRPr lang="en-GB" dirty="0" smtClean="0"/>
          </a:p>
          <a:p>
            <a:endParaRPr lang="en-GB" dirty="0"/>
          </a:p>
        </p:txBody>
      </p:sp>
    </p:spTree>
    <p:extLst>
      <p:ext uri="{BB962C8B-B14F-4D97-AF65-F5344CB8AC3E}">
        <p14:creationId xmlns:p14="http://schemas.microsoft.com/office/powerpoint/2010/main" val="285111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994122"/>
          </a:xfrm>
        </p:spPr>
        <p:txBody>
          <a:bodyPr>
            <a:normAutofit/>
          </a:bodyPr>
          <a:lstStyle/>
          <a:p>
            <a:pPr algn="l"/>
            <a:r>
              <a:rPr lang="en-GB" sz="3200" dirty="0" smtClean="0"/>
              <a:t>Energy + Food Energy as enablers</a:t>
            </a:r>
            <a:endParaRPr lang="en-GB" sz="3200" dirty="0"/>
          </a:p>
        </p:txBody>
      </p:sp>
      <p:sp>
        <p:nvSpPr>
          <p:cNvPr id="3" name="Content Placeholder 2"/>
          <p:cNvSpPr>
            <a:spLocks noGrp="1"/>
          </p:cNvSpPr>
          <p:nvPr>
            <p:ph idx="1"/>
          </p:nvPr>
        </p:nvSpPr>
        <p:spPr>
          <a:xfrm>
            <a:off x="251520" y="1196752"/>
            <a:ext cx="8435280" cy="3600400"/>
          </a:xfrm>
        </p:spPr>
        <p:txBody>
          <a:bodyPr>
            <a:normAutofit/>
          </a:bodyPr>
          <a:lstStyle/>
          <a:p>
            <a:pPr marL="0" indent="0">
              <a:buNone/>
            </a:pPr>
            <a:r>
              <a:rPr lang="en-GB" sz="2600" b="1" dirty="0" smtClean="0">
                <a:latin typeface="Calibri" panose="020F0502020204030204" pitchFamily="34" charset="0"/>
                <a:cs typeface="Calibri" panose="020F0502020204030204" pitchFamily="34" charset="0"/>
              </a:rPr>
              <a:t>Suggest we have a challenge </a:t>
            </a:r>
            <a:endParaRPr lang="en-GB" sz="2600" b="1" dirty="0">
              <a:latin typeface="Calibri" panose="020F0502020204030204" pitchFamily="34" charset="0"/>
              <a:cs typeface="Calibri" panose="020F0502020204030204" pitchFamily="34" charset="0"/>
            </a:endParaRPr>
          </a:p>
          <a:p>
            <a:pPr marL="0" indent="0">
              <a:buNone/>
            </a:pPr>
            <a:endParaRPr lang="en-GB" sz="2600" dirty="0" smtClean="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Fossil energy - taken as a given … </a:t>
            </a:r>
          </a:p>
          <a:p>
            <a:r>
              <a:rPr lang="en-GB" sz="2600" dirty="0" smtClean="0">
                <a:latin typeface="Calibri" panose="020F0502020204030204" pitchFamily="34" charset="0"/>
                <a:cs typeface="Calibri" panose="020F0502020204030204" pitchFamily="34" charset="0"/>
              </a:rPr>
              <a:t>Food energy – about pleasure / being full</a:t>
            </a:r>
          </a:p>
          <a:p>
            <a:pPr marL="0" indent="0">
              <a:buNone/>
            </a:pPr>
            <a:endParaRPr lang="en-GB" sz="2600" dirty="0" smtClean="0">
              <a:latin typeface="Calibri" panose="020F0502020204030204" pitchFamily="34" charset="0"/>
              <a:cs typeface="Calibri" panose="020F0502020204030204" pitchFamily="34" charset="0"/>
            </a:endParaRPr>
          </a:p>
          <a:p>
            <a:pPr marL="0" indent="0">
              <a:buNone/>
            </a:pPr>
            <a:r>
              <a:rPr lang="en-GB" sz="2600" dirty="0" smtClean="0">
                <a:latin typeface="Calibri" panose="020F0502020204030204" pitchFamily="34" charset="0"/>
                <a:cs typeface="Calibri" panose="020F0502020204030204" pitchFamily="34" charset="0"/>
              </a:rPr>
              <a:t>and not … </a:t>
            </a:r>
          </a:p>
          <a:p>
            <a:r>
              <a:rPr lang="en-GB" sz="2600" dirty="0" smtClean="0">
                <a:latin typeface="Calibri" panose="020F0502020204030204" pitchFamily="34" charset="0"/>
                <a:cs typeface="Calibri" panose="020F0502020204030204" pitchFamily="34" charset="0"/>
              </a:rPr>
              <a:t>ABOUT WHAT THEY ENABLE US TO DO </a:t>
            </a:r>
            <a:endParaRPr lang="en-GB" sz="2600" dirty="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788" y="5805264"/>
            <a:ext cx="1485900" cy="800100"/>
          </a:xfrm>
          <a:prstGeom prst="rect">
            <a:avLst/>
          </a:prstGeom>
        </p:spPr>
      </p:pic>
    </p:spTree>
    <p:extLst>
      <p:ext uri="{BB962C8B-B14F-4D97-AF65-F5344CB8AC3E}">
        <p14:creationId xmlns:p14="http://schemas.microsoft.com/office/powerpoint/2010/main" val="3100698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06090"/>
          </a:xfrm>
        </p:spPr>
        <p:txBody>
          <a:bodyPr>
            <a:normAutofit/>
          </a:bodyPr>
          <a:lstStyle/>
          <a:p>
            <a:pPr algn="l"/>
            <a:r>
              <a:rPr lang="en-GB" sz="3200" dirty="0"/>
              <a:t>Disappearing </a:t>
            </a:r>
            <a:r>
              <a:rPr lang="en-GB" sz="3200" dirty="0" smtClean="0"/>
              <a:t>budgets</a:t>
            </a:r>
            <a:endParaRPr lang="en-GB" sz="3200" dirty="0">
              <a:solidFill>
                <a:schemeClr val="bg1">
                  <a:lumMod val="50000"/>
                </a:schemeClr>
              </a:solidFill>
            </a:endParaRPr>
          </a:p>
        </p:txBody>
      </p:sp>
      <p:sp>
        <p:nvSpPr>
          <p:cNvPr id="3" name="Content Placeholder 2"/>
          <p:cNvSpPr>
            <a:spLocks noGrp="1"/>
          </p:cNvSpPr>
          <p:nvPr>
            <p:ph idx="1"/>
          </p:nvPr>
        </p:nvSpPr>
        <p:spPr>
          <a:xfrm>
            <a:off x="299876" y="1340768"/>
            <a:ext cx="8448587" cy="4741143"/>
          </a:xfrm>
        </p:spPr>
        <p:txBody>
          <a:bodyPr>
            <a:normAutofit/>
          </a:bodyPr>
          <a:lstStyle/>
          <a:p>
            <a:pPr marL="0" indent="0">
              <a:buNone/>
            </a:pPr>
            <a:r>
              <a:rPr lang="en-GB" sz="2600" dirty="0" smtClean="0">
                <a:latin typeface="Calibri" panose="020F0502020204030204" pitchFamily="34" charset="0"/>
                <a:cs typeface="Calibri" panose="020F0502020204030204" pitchFamily="34" charset="0"/>
              </a:rPr>
              <a:t>Reductions in Local Government spending  </a:t>
            </a:r>
          </a:p>
          <a:p>
            <a:r>
              <a:rPr lang="en-GB" sz="2600" dirty="0" smtClean="0">
                <a:latin typeface="Calibri" panose="020F0502020204030204" pitchFamily="34" charset="0"/>
                <a:cs typeface="Calibri" panose="020F0502020204030204" pitchFamily="34" charset="0"/>
              </a:rPr>
              <a:t>40% in Core </a:t>
            </a:r>
            <a:r>
              <a:rPr lang="en-GB" sz="2600" dirty="0">
                <a:latin typeface="Calibri" panose="020F0502020204030204" pitchFamily="34" charset="0"/>
                <a:cs typeface="Calibri" panose="020F0502020204030204" pitchFamily="34" charset="0"/>
              </a:rPr>
              <a:t>C</a:t>
            </a:r>
            <a:r>
              <a:rPr lang="en-GB" sz="2600" dirty="0" smtClean="0">
                <a:latin typeface="Calibri" panose="020F0502020204030204" pitchFamily="34" charset="0"/>
                <a:cs typeface="Calibri" panose="020F0502020204030204" pitchFamily="34" charset="0"/>
              </a:rPr>
              <a:t>entral Government since 2010</a:t>
            </a:r>
          </a:p>
          <a:p>
            <a:endParaRPr lang="en-GB" dirty="0" smtClean="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631" y="2996952"/>
            <a:ext cx="4436342"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564904"/>
            <a:ext cx="3469000" cy="3597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0312" y="5805264"/>
            <a:ext cx="1485900" cy="800100"/>
          </a:xfrm>
          <a:prstGeom prst="rect">
            <a:avLst/>
          </a:prstGeom>
        </p:spPr>
      </p:pic>
    </p:spTree>
    <p:extLst>
      <p:ext uri="{BB962C8B-B14F-4D97-AF65-F5344CB8AC3E}">
        <p14:creationId xmlns:p14="http://schemas.microsoft.com/office/powerpoint/2010/main" val="415300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60748"/>
          </a:xfrm>
        </p:spPr>
        <p:txBody>
          <a:bodyPr>
            <a:normAutofit/>
          </a:bodyPr>
          <a:lstStyle/>
          <a:p>
            <a:pPr algn="l"/>
            <a:r>
              <a:rPr lang="en-GB" sz="3200" dirty="0" smtClean="0">
                <a:latin typeface="Calibri" panose="020F0502020204030204" pitchFamily="34" charset="0"/>
                <a:cs typeface="Calibri" panose="020F0502020204030204" pitchFamily="34" charset="0"/>
              </a:rPr>
              <a:t>Disappearing budgets </a:t>
            </a:r>
            <a:endParaRPr lang="en-GB" sz="3200" dirty="0">
              <a:latin typeface="Calibri" panose="020F0502020204030204" pitchFamily="34" charset="0"/>
              <a:cs typeface="Calibri" panose="020F0502020204030204" pitchFamily="34" charset="0"/>
            </a:endParaRPr>
          </a:p>
        </p:txBody>
      </p:sp>
      <p:sp>
        <p:nvSpPr>
          <p:cNvPr id="5" name="TextBox 4"/>
          <p:cNvSpPr txBox="1"/>
          <p:nvPr/>
        </p:nvSpPr>
        <p:spPr>
          <a:xfrm>
            <a:off x="5292080" y="6029945"/>
            <a:ext cx="3312368" cy="369332"/>
          </a:xfrm>
          <a:prstGeom prst="rect">
            <a:avLst/>
          </a:prstGeom>
          <a:noFill/>
        </p:spPr>
        <p:txBody>
          <a:bodyPr wrap="square" rtlCol="0">
            <a:spAutoFit/>
          </a:bodyPr>
          <a:lstStyle/>
          <a:p>
            <a:pPr algn="r"/>
            <a:r>
              <a:rPr lang="en-GB" dirty="0" smtClean="0">
                <a:latin typeface="Calibri" panose="020F0502020204030204" pitchFamily="34" charset="0"/>
                <a:cs typeface="Calibri" panose="020F0502020204030204" pitchFamily="34" charset="0"/>
              </a:rPr>
              <a:t>Local Government Association </a:t>
            </a:r>
            <a:endParaRPr lang="en-GB" dirty="0">
              <a:latin typeface="Calibri" panose="020F0502020204030204" pitchFamily="34" charset="0"/>
              <a:cs typeface="Calibri" panose="020F0502020204030204" pitchFamily="34" charset="0"/>
            </a:endParaRPr>
          </a:p>
        </p:txBody>
      </p:sp>
      <p:pic>
        <p:nvPicPr>
          <p:cNvPr id="206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5720" y="1618109"/>
            <a:ext cx="5290736" cy="4043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51520" y="1618109"/>
            <a:ext cx="2952328" cy="3877985"/>
          </a:xfrm>
          <a:prstGeom prst="rect">
            <a:avLst/>
          </a:prstGeom>
          <a:noFill/>
        </p:spPr>
        <p:txBody>
          <a:bodyPr wrap="square" rtlCol="0">
            <a:spAutoFit/>
          </a:bodyPr>
          <a:lstStyle/>
          <a:p>
            <a:r>
              <a:rPr lang="en-GB" sz="2600" b="1" dirty="0" smtClean="0">
                <a:latin typeface="Calibri" panose="020F0502020204030204" pitchFamily="34" charset="0"/>
                <a:cs typeface="Calibri" panose="020F0502020204030204" pitchFamily="34" charset="0"/>
              </a:rPr>
              <a:t>Biggest pressures </a:t>
            </a:r>
          </a:p>
          <a:p>
            <a:endParaRPr lang="en-GB" sz="2600" b="1" dirty="0" smtClean="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600" dirty="0" smtClean="0">
                <a:latin typeface="Calibri" panose="020F0502020204030204" pitchFamily="34" charset="0"/>
                <a:cs typeface="Calibri" panose="020F0502020204030204" pitchFamily="34" charset="0"/>
              </a:rPr>
              <a:t>Adult/Children’s Social Care</a:t>
            </a:r>
          </a:p>
          <a:p>
            <a:pPr marL="342900" indent="-342900">
              <a:buFont typeface="Arial" panose="020B0604020202020204" pitchFamily="34" charset="0"/>
              <a:buChar char="•"/>
            </a:pPr>
            <a:r>
              <a:rPr lang="en-GB" sz="2600" dirty="0" smtClean="0">
                <a:latin typeface="Calibri" panose="020F0502020204030204" pitchFamily="34" charset="0"/>
                <a:cs typeface="Calibri" panose="020F0502020204030204" pitchFamily="34" charset="0"/>
              </a:rPr>
              <a:t>Waste Management </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a:p>
            <a:endParaRPr lang="en-GB"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788" y="5805264"/>
            <a:ext cx="1485900" cy="800100"/>
          </a:xfrm>
          <a:prstGeom prst="rect">
            <a:avLst/>
          </a:prstGeom>
        </p:spPr>
      </p:pic>
    </p:spTree>
    <p:extLst>
      <p:ext uri="{BB962C8B-B14F-4D97-AF65-F5344CB8AC3E}">
        <p14:creationId xmlns:p14="http://schemas.microsoft.com/office/powerpoint/2010/main" val="493049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200" dirty="0" smtClean="0"/>
              <a:t>‘New’ models of delivery </a:t>
            </a:r>
            <a:endParaRPr lang="en-GB" sz="3200" dirty="0"/>
          </a:p>
        </p:txBody>
      </p:sp>
      <p:sp>
        <p:nvSpPr>
          <p:cNvPr id="3" name="Content Placeholder 2"/>
          <p:cNvSpPr>
            <a:spLocks noGrp="1"/>
          </p:cNvSpPr>
          <p:nvPr>
            <p:ph idx="1"/>
          </p:nvPr>
        </p:nvSpPr>
        <p:spPr>
          <a:xfrm>
            <a:off x="251520" y="1268760"/>
            <a:ext cx="8496944" cy="4525963"/>
          </a:xfrm>
        </p:spPr>
        <p:txBody>
          <a:bodyPr>
            <a:normAutofit fontScale="85000" lnSpcReduction="20000"/>
          </a:bodyPr>
          <a:lstStyle/>
          <a:p>
            <a:r>
              <a:rPr lang="en-GB" dirty="0">
                <a:latin typeface="Calibri" panose="020F0502020204030204" pitchFamily="34" charset="0"/>
                <a:cs typeface="Calibri" panose="020F0502020204030204" pitchFamily="34" charset="0"/>
              </a:rPr>
              <a:t>Commissioning of Services – internally + externally </a:t>
            </a:r>
          </a:p>
          <a:p>
            <a:r>
              <a:rPr lang="en-GB" dirty="0" smtClean="0">
                <a:latin typeface="Calibri" panose="020F0502020204030204" pitchFamily="34" charset="0"/>
                <a:cs typeface="Calibri" panose="020F0502020204030204" pitchFamily="34" charset="0"/>
              </a:rPr>
              <a:t>Private </a:t>
            </a:r>
            <a:r>
              <a:rPr lang="en-GB" dirty="0">
                <a:latin typeface="Calibri" panose="020F0502020204030204" pitchFamily="34" charset="0"/>
                <a:cs typeface="Calibri" panose="020F0502020204030204" pitchFamily="34" charset="0"/>
              </a:rPr>
              <a:t>/ public </a:t>
            </a:r>
            <a:r>
              <a:rPr lang="en-GB" dirty="0" smtClean="0">
                <a:latin typeface="Calibri" panose="020F0502020204030204" pitchFamily="34" charset="0"/>
                <a:cs typeface="Calibri" panose="020F0502020204030204" pitchFamily="34" charset="0"/>
              </a:rPr>
              <a:t>‘partnerships’ </a:t>
            </a:r>
            <a:r>
              <a:rPr lang="en-GB" dirty="0">
                <a:latin typeface="Calibri" panose="020F0502020204030204" pitchFamily="34" charset="0"/>
                <a:cs typeface="Calibri" panose="020F0502020204030204" pitchFamily="34" charset="0"/>
              </a:rPr>
              <a:t>… </a:t>
            </a:r>
            <a:endParaRPr lang="en-GB" dirty="0" smtClean="0">
              <a:latin typeface="Calibri" panose="020F0502020204030204" pitchFamily="34" charset="0"/>
              <a:cs typeface="Calibri" panose="020F0502020204030204" pitchFamily="34" charset="0"/>
            </a:endParaRPr>
          </a:p>
          <a:p>
            <a:endParaRPr lang="en-GB" dirty="0" smtClean="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Joint </a:t>
            </a:r>
            <a:r>
              <a:rPr lang="en-GB" dirty="0">
                <a:latin typeface="Calibri" panose="020F0502020204030204" pitchFamily="34" charset="0"/>
                <a:cs typeface="Calibri" panose="020F0502020204030204" pitchFamily="34" charset="0"/>
              </a:rPr>
              <a:t>services from shared CEO’s </a:t>
            </a:r>
            <a:r>
              <a:rPr lang="en-GB" dirty="0" smtClean="0">
                <a:latin typeface="Calibri" panose="020F0502020204030204" pitchFamily="34" charset="0"/>
                <a:cs typeface="Calibri" panose="020F0502020204030204" pitchFamily="34" charset="0"/>
              </a:rPr>
              <a:t>/ Directors to </a:t>
            </a:r>
            <a:r>
              <a:rPr lang="en-GB" dirty="0">
                <a:latin typeface="Calibri" panose="020F0502020204030204" pitchFamily="34" charset="0"/>
                <a:cs typeface="Calibri" panose="020F0502020204030204" pitchFamily="34" charset="0"/>
              </a:rPr>
              <a:t>specific </a:t>
            </a:r>
            <a:r>
              <a:rPr lang="en-GB" dirty="0" smtClean="0">
                <a:latin typeface="Calibri" panose="020F0502020204030204" pitchFamily="34" charset="0"/>
                <a:cs typeface="Calibri" panose="020F0502020204030204" pitchFamily="34" charset="0"/>
              </a:rPr>
              <a:t>services    </a:t>
            </a:r>
            <a:r>
              <a:rPr lang="en-GB" i="1" dirty="0" smtClean="0">
                <a:latin typeface="Calibri" panose="020F0502020204030204" pitchFamily="34" charset="0"/>
                <a:cs typeface="Calibri" panose="020F0502020204030204" pitchFamily="34" charset="0"/>
              </a:rPr>
              <a:t>(i.e. CSW Local Resilience Team) </a:t>
            </a:r>
          </a:p>
          <a:p>
            <a:r>
              <a:rPr lang="en-GB" dirty="0" smtClean="0">
                <a:latin typeface="Calibri" panose="020F0502020204030204" pitchFamily="34" charset="0"/>
                <a:cs typeface="Calibri" panose="020F0502020204030204" pitchFamily="34" charset="0"/>
              </a:rPr>
              <a:t>Merging </a:t>
            </a:r>
            <a:r>
              <a:rPr lang="en-GB" dirty="0">
                <a:latin typeface="Calibri" panose="020F0502020204030204" pitchFamily="34" charset="0"/>
                <a:cs typeface="Calibri" panose="020F0502020204030204" pitchFamily="34" charset="0"/>
              </a:rPr>
              <a:t>LA’s – more ‘Unitary’ councils</a:t>
            </a:r>
          </a:p>
          <a:p>
            <a:r>
              <a:rPr lang="en-GB" dirty="0">
                <a:latin typeface="Calibri" panose="020F0502020204030204" pitchFamily="34" charset="0"/>
                <a:cs typeface="Calibri" panose="020F0502020204030204" pitchFamily="34" charset="0"/>
              </a:rPr>
              <a:t>Local Enterprise Partnerships … </a:t>
            </a:r>
          </a:p>
          <a:p>
            <a:r>
              <a:rPr lang="en-GB" dirty="0">
                <a:latin typeface="Calibri" panose="020F0502020204030204" pitchFamily="34" charset="0"/>
                <a:cs typeface="Calibri" panose="020F0502020204030204" pitchFamily="34" charset="0"/>
              </a:rPr>
              <a:t>Health and </a:t>
            </a:r>
            <a:r>
              <a:rPr lang="en-GB" dirty="0" smtClean="0">
                <a:latin typeface="Calibri" panose="020F0502020204030204" pitchFamily="34" charset="0"/>
                <a:cs typeface="Calibri" panose="020F0502020204030204" pitchFamily="34" charset="0"/>
              </a:rPr>
              <a:t>Wellbeing </a:t>
            </a:r>
            <a:r>
              <a:rPr lang="en-GB" dirty="0">
                <a:latin typeface="Calibri" panose="020F0502020204030204" pitchFamily="34" charset="0"/>
                <a:cs typeface="Calibri" panose="020F0502020204030204" pitchFamily="34" charset="0"/>
              </a:rPr>
              <a:t>Boards </a:t>
            </a:r>
          </a:p>
          <a:p>
            <a:endParaRPr lang="en-GB" dirty="0" smtClean="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Combined Authorities – as per Manchester recent announcements </a:t>
            </a:r>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788" y="5805264"/>
            <a:ext cx="1485900" cy="800100"/>
          </a:xfrm>
          <a:prstGeom prst="rect">
            <a:avLst/>
          </a:prstGeom>
        </p:spPr>
      </p:pic>
    </p:spTree>
    <p:extLst>
      <p:ext uri="{BB962C8B-B14F-4D97-AF65-F5344CB8AC3E}">
        <p14:creationId xmlns:p14="http://schemas.microsoft.com/office/powerpoint/2010/main" val="2604101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06090"/>
          </a:xfrm>
        </p:spPr>
        <p:txBody>
          <a:bodyPr>
            <a:normAutofit/>
          </a:bodyPr>
          <a:lstStyle/>
          <a:p>
            <a:pPr algn="l"/>
            <a:r>
              <a:rPr lang="en-GB" sz="3200" dirty="0" smtClean="0"/>
              <a:t>Local Service Delivery – a snapshot</a:t>
            </a:r>
            <a:endParaRPr lang="en-GB" sz="3200" dirty="0"/>
          </a:p>
        </p:txBody>
      </p:sp>
      <p:sp>
        <p:nvSpPr>
          <p:cNvPr id="3" name="Content Placeholder 2"/>
          <p:cNvSpPr>
            <a:spLocks noGrp="1"/>
          </p:cNvSpPr>
          <p:nvPr>
            <p:ph idx="1"/>
          </p:nvPr>
        </p:nvSpPr>
        <p:spPr>
          <a:xfrm>
            <a:off x="446856" y="1124744"/>
            <a:ext cx="8229600" cy="4968552"/>
          </a:xfrm>
        </p:spPr>
        <p:txBody>
          <a:bodyPr>
            <a:noAutofit/>
          </a:bodyPr>
          <a:lstStyle/>
          <a:p>
            <a:pPr marL="0" indent="0">
              <a:buNone/>
            </a:pPr>
            <a:r>
              <a:rPr lang="en-GB" sz="2600" b="1" dirty="0" smtClean="0">
                <a:latin typeface="Calibri" panose="020F0502020204030204" pitchFamily="34" charset="0"/>
                <a:cs typeface="Calibri" panose="020F0502020204030204" pitchFamily="34" charset="0"/>
              </a:rPr>
              <a:t>Councils</a:t>
            </a:r>
          </a:p>
          <a:p>
            <a:r>
              <a:rPr lang="en-GB" sz="2600" dirty="0" smtClean="0">
                <a:latin typeface="Calibri" panose="020F0502020204030204" pitchFamily="34" charset="0"/>
                <a:cs typeface="Calibri" panose="020F0502020204030204" pitchFamily="34" charset="0"/>
              </a:rPr>
              <a:t>Unitary – all locally devolved powers</a:t>
            </a:r>
          </a:p>
          <a:p>
            <a:r>
              <a:rPr lang="en-GB" sz="2600" dirty="0">
                <a:latin typeface="Calibri" panose="020F0502020204030204" pitchFamily="34" charset="0"/>
                <a:cs typeface="Calibri" panose="020F0502020204030204" pitchFamily="34" charset="0"/>
              </a:rPr>
              <a:t>Two tier – same powers  - split between counties / districts</a:t>
            </a:r>
          </a:p>
          <a:p>
            <a:r>
              <a:rPr lang="en-GB" sz="2600" dirty="0" smtClean="0">
                <a:latin typeface="Calibri" panose="020F0502020204030204" pitchFamily="34" charset="0"/>
                <a:cs typeface="Calibri" panose="020F0502020204030204" pitchFamily="34" charset="0"/>
              </a:rPr>
              <a:t>Elected Mayors / Cabinet Government</a:t>
            </a:r>
          </a:p>
          <a:p>
            <a:pPr marL="0" indent="0">
              <a:buNone/>
            </a:pPr>
            <a:endParaRPr lang="en-GB" sz="2600" b="1" dirty="0" smtClean="0">
              <a:latin typeface="Calibri" panose="020F0502020204030204" pitchFamily="34" charset="0"/>
              <a:cs typeface="Calibri" panose="020F0502020204030204" pitchFamily="34" charset="0"/>
            </a:endParaRPr>
          </a:p>
          <a:p>
            <a:pPr marL="0" indent="0">
              <a:buNone/>
            </a:pPr>
            <a:r>
              <a:rPr lang="en-GB" sz="2600" b="1" dirty="0" smtClean="0">
                <a:latin typeface="Calibri" panose="020F0502020204030204" pitchFamily="34" charset="0"/>
                <a:cs typeface="Calibri" panose="020F0502020204030204" pitchFamily="34" charset="0"/>
              </a:rPr>
              <a:t>Other key providers </a:t>
            </a:r>
          </a:p>
          <a:p>
            <a:r>
              <a:rPr lang="en-GB" sz="2600" dirty="0" smtClean="0">
                <a:latin typeface="Calibri" panose="020F0502020204030204" pitchFamily="34" charset="0"/>
                <a:cs typeface="Calibri" panose="020F0502020204030204" pitchFamily="34" charset="0"/>
              </a:rPr>
              <a:t>Education – Academies – Colleges – Higher </a:t>
            </a:r>
            <a:endParaRPr lang="en-GB" sz="2600" dirty="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Local Enterprise Partnerships </a:t>
            </a:r>
          </a:p>
          <a:p>
            <a:r>
              <a:rPr lang="en-GB" sz="2600" dirty="0" smtClean="0">
                <a:latin typeface="Calibri" panose="020F0502020204030204" pitchFamily="34" charset="0"/>
                <a:cs typeface="Calibri" panose="020F0502020204030204" pitchFamily="34" charset="0"/>
              </a:rPr>
              <a:t>NHS </a:t>
            </a:r>
            <a:r>
              <a:rPr lang="en-GB" sz="2600" dirty="0">
                <a:latin typeface="Calibri" panose="020F0502020204030204" pitchFamily="34" charset="0"/>
                <a:cs typeface="Calibri" panose="020F0502020204030204" pitchFamily="34" charset="0"/>
              </a:rPr>
              <a:t>– Clinical </a:t>
            </a:r>
            <a:r>
              <a:rPr lang="en-GB" sz="2600" dirty="0" smtClean="0">
                <a:latin typeface="Calibri" panose="020F0502020204030204" pitchFamily="34" charset="0"/>
                <a:cs typeface="Calibri" panose="020F0502020204030204" pitchFamily="34" charset="0"/>
              </a:rPr>
              <a:t>Commissioning / Acute </a:t>
            </a:r>
            <a:r>
              <a:rPr lang="en-GB" sz="2600" dirty="0">
                <a:latin typeface="Calibri" panose="020F0502020204030204" pitchFamily="34" charset="0"/>
                <a:cs typeface="Calibri" panose="020F0502020204030204" pitchFamily="34" charset="0"/>
              </a:rPr>
              <a:t>Trusts </a:t>
            </a:r>
            <a:r>
              <a:rPr lang="en-GB" sz="2600" dirty="0" smtClean="0">
                <a:latin typeface="Calibri" panose="020F0502020204030204" pitchFamily="34" charset="0"/>
                <a:cs typeface="Calibri" panose="020F0502020204030204" pitchFamily="34" charset="0"/>
              </a:rPr>
              <a:t>/ ...</a:t>
            </a:r>
            <a:endParaRPr lang="en-GB" sz="2600" dirty="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Police Services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5805264"/>
            <a:ext cx="1485900" cy="800100"/>
          </a:xfrm>
          <a:prstGeom prst="rect">
            <a:avLst/>
          </a:prstGeom>
        </p:spPr>
      </p:pic>
    </p:spTree>
    <p:extLst>
      <p:ext uri="{BB962C8B-B14F-4D97-AF65-F5344CB8AC3E}">
        <p14:creationId xmlns:p14="http://schemas.microsoft.com/office/powerpoint/2010/main" val="3727289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78098"/>
          </a:xfrm>
        </p:spPr>
        <p:txBody>
          <a:bodyPr>
            <a:normAutofit/>
          </a:bodyPr>
          <a:lstStyle/>
          <a:p>
            <a:pPr algn="l"/>
            <a:r>
              <a:rPr lang="en-GB" sz="3200" dirty="0" smtClean="0">
                <a:effectLst>
                  <a:outerShdw blurRad="38100" dist="38100" dir="2700000" algn="tl">
                    <a:srgbClr val="000000">
                      <a:alpha val="43137"/>
                    </a:srgbClr>
                  </a:outerShdw>
                </a:effectLst>
              </a:rPr>
              <a:t>Warwickshire’s Services</a:t>
            </a:r>
            <a:r>
              <a:rPr lang="en-GB" sz="3200" dirty="0" smtClean="0"/>
              <a:t>	</a:t>
            </a:r>
            <a:endParaRPr lang="en-GB" sz="3200" dirty="0"/>
          </a:p>
        </p:txBody>
      </p:sp>
      <p:sp>
        <p:nvSpPr>
          <p:cNvPr id="5" name="TextBox 4"/>
          <p:cNvSpPr txBox="1"/>
          <p:nvPr/>
        </p:nvSpPr>
        <p:spPr>
          <a:xfrm>
            <a:off x="395536" y="1052736"/>
            <a:ext cx="2592288" cy="5216813"/>
          </a:xfrm>
          <a:prstGeom prst="rect">
            <a:avLst/>
          </a:prstGeom>
          <a:solidFill>
            <a:srgbClr val="CCFF99"/>
          </a:solidFill>
          <a:ln>
            <a:noFill/>
          </a:ln>
        </p:spPr>
        <p:txBody>
          <a:bodyPr wrap="square" rtlCol="0">
            <a:spAutoFit/>
          </a:bodyPr>
          <a:lstStyle/>
          <a:p>
            <a:pPr algn="ctr"/>
            <a:r>
              <a:rPr lang="en-GB" sz="2400" b="1" dirty="0" smtClean="0"/>
              <a:t>PEOPLE </a:t>
            </a:r>
          </a:p>
          <a:p>
            <a:pPr algn="ctr"/>
            <a:r>
              <a:rPr lang="en-GB" sz="2400" b="1" dirty="0" smtClean="0"/>
              <a:t>GROUP</a:t>
            </a:r>
          </a:p>
          <a:p>
            <a:endParaRPr lang="en-GB" sz="2400" b="1" dirty="0" smtClean="0"/>
          </a:p>
          <a:p>
            <a:pPr marL="342900" indent="-342900">
              <a:spcBef>
                <a:spcPts val="600"/>
              </a:spcBef>
              <a:spcAft>
                <a:spcPts val="600"/>
              </a:spcAft>
              <a:buFont typeface="Arial" panose="020B0604020202020204" pitchFamily="34" charset="0"/>
              <a:buChar char="•"/>
            </a:pPr>
            <a:r>
              <a:rPr lang="en-GB" dirty="0" smtClean="0"/>
              <a:t>Children’s Social Care and Safeguarding</a:t>
            </a:r>
          </a:p>
          <a:p>
            <a:pPr marL="342900" indent="-342900">
              <a:spcBef>
                <a:spcPts val="600"/>
              </a:spcBef>
              <a:spcAft>
                <a:spcPts val="600"/>
              </a:spcAft>
              <a:buFont typeface="Arial" panose="020B0604020202020204" pitchFamily="34" charset="0"/>
              <a:buChar char="•"/>
            </a:pPr>
            <a:r>
              <a:rPr lang="en-GB" dirty="0" smtClean="0"/>
              <a:t>Early Help / Targeted Support</a:t>
            </a:r>
          </a:p>
          <a:p>
            <a:pPr marL="342900" indent="-342900">
              <a:spcBef>
                <a:spcPts val="600"/>
              </a:spcBef>
              <a:spcAft>
                <a:spcPts val="600"/>
              </a:spcAft>
              <a:buFont typeface="Arial" panose="020B0604020202020204" pitchFamily="34" charset="0"/>
              <a:buChar char="•"/>
            </a:pPr>
            <a:r>
              <a:rPr lang="en-GB" dirty="0" smtClean="0"/>
              <a:t>Adult Social Care and Support </a:t>
            </a:r>
            <a:endParaRPr lang="en-GB" dirty="0"/>
          </a:p>
          <a:p>
            <a:pPr marL="342900" indent="-342900">
              <a:spcBef>
                <a:spcPts val="600"/>
              </a:spcBef>
              <a:spcAft>
                <a:spcPts val="600"/>
              </a:spcAft>
              <a:buFont typeface="Arial" panose="020B0604020202020204" pitchFamily="34" charset="0"/>
              <a:buChar char="•"/>
            </a:pPr>
            <a:r>
              <a:rPr lang="en-GB" dirty="0" smtClean="0"/>
              <a:t>Professional Practice and Governance</a:t>
            </a:r>
          </a:p>
          <a:p>
            <a:pPr marL="342900" indent="-342900">
              <a:spcBef>
                <a:spcPts val="600"/>
              </a:spcBef>
              <a:spcAft>
                <a:spcPts val="600"/>
              </a:spcAft>
              <a:buFont typeface="Arial" panose="020B0604020202020204" pitchFamily="34" charset="0"/>
              <a:buChar char="•"/>
            </a:pPr>
            <a:r>
              <a:rPr lang="en-GB" dirty="0" smtClean="0"/>
              <a:t>Strategic Commissioning</a:t>
            </a:r>
            <a:endParaRPr lang="en-GB" dirty="0"/>
          </a:p>
        </p:txBody>
      </p:sp>
      <p:sp>
        <p:nvSpPr>
          <p:cNvPr id="6" name="TextBox 5"/>
          <p:cNvSpPr txBox="1"/>
          <p:nvPr/>
        </p:nvSpPr>
        <p:spPr>
          <a:xfrm>
            <a:off x="3275856" y="1052736"/>
            <a:ext cx="2592288" cy="4632037"/>
          </a:xfrm>
          <a:prstGeom prst="rect">
            <a:avLst/>
          </a:prstGeom>
          <a:solidFill>
            <a:srgbClr val="CCFF99"/>
          </a:solidFill>
        </p:spPr>
        <p:txBody>
          <a:bodyPr wrap="square" rtlCol="0">
            <a:spAutoFit/>
          </a:bodyPr>
          <a:lstStyle/>
          <a:p>
            <a:pPr algn="ctr"/>
            <a:r>
              <a:rPr lang="en-GB" sz="2400" b="1" dirty="0" smtClean="0"/>
              <a:t>COMMUNITIES GROUP</a:t>
            </a:r>
          </a:p>
          <a:p>
            <a:endParaRPr lang="en-GB" sz="2400" b="1" dirty="0" smtClean="0"/>
          </a:p>
          <a:p>
            <a:pPr marL="342900" indent="-342900">
              <a:spcBef>
                <a:spcPts val="600"/>
              </a:spcBef>
              <a:spcAft>
                <a:spcPts val="600"/>
              </a:spcAft>
              <a:buFont typeface="Arial" panose="020B0604020202020204" pitchFamily="34" charset="0"/>
              <a:buChar char="•"/>
            </a:pPr>
            <a:r>
              <a:rPr lang="en-GB" dirty="0" smtClean="0"/>
              <a:t>Economic Growth</a:t>
            </a:r>
          </a:p>
          <a:p>
            <a:pPr marL="342900" indent="-342900">
              <a:spcBef>
                <a:spcPts val="600"/>
              </a:spcBef>
              <a:spcAft>
                <a:spcPts val="600"/>
              </a:spcAft>
              <a:buFont typeface="Arial" panose="020B0604020202020204" pitchFamily="34" charset="0"/>
              <a:buChar char="•"/>
            </a:pPr>
            <a:r>
              <a:rPr lang="en-GB" dirty="0" smtClean="0"/>
              <a:t>Education and Learning</a:t>
            </a:r>
          </a:p>
          <a:p>
            <a:pPr marL="342900" indent="-342900">
              <a:spcBef>
                <a:spcPts val="600"/>
              </a:spcBef>
              <a:spcAft>
                <a:spcPts val="600"/>
              </a:spcAft>
              <a:buFont typeface="Arial" panose="020B0604020202020204" pitchFamily="34" charset="0"/>
              <a:buChar char="•"/>
            </a:pPr>
            <a:r>
              <a:rPr lang="en-GB" dirty="0" smtClean="0"/>
              <a:t>Localities &amp; </a:t>
            </a:r>
            <a:r>
              <a:rPr lang="en-GB" dirty="0"/>
              <a:t>C</a:t>
            </a:r>
            <a:r>
              <a:rPr lang="en-GB" dirty="0" smtClean="0"/>
              <a:t>ommunity Safety</a:t>
            </a:r>
          </a:p>
          <a:p>
            <a:pPr marL="342900" indent="-342900">
              <a:spcBef>
                <a:spcPts val="600"/>
              </a:spcBef>
              <a:spcAft>
                <a:spcPts val="600"/>
              </a:spcAft>
              <a:buFont typeface="Arial" panose="020B0604020202020204" pitchFamily="34" charset="0"/>
              <a:buChar char="•"/>
            </a:pPr>
            <a:r>
              <a:rPr lang="en-GB" dirty="0" smtClean="0"/>
              <a:t>Public Health</a:t>
            </a:r>
          </a:p>
          <a:p>
            <a:pPr marL="342900" indent="-342900">
              <a:spcBef>
                <a:spcPts val="600"/>
              </a:spcBef>
              <a:spcAft>
                <a:spcPts val="600"/>
              </a:spcAft>
              <a:buFont typeface="Arial" panose="020B0604020202020204" pitchFamily="34" charset="0"/>
              <a:buChar char="•"/>
            </a:pPr>
            <a:r>
              <a:rPr lang="en-GB" dirty="0" smtClean="0"/>
              <a:t>Transport &amp; Highways</a:t>
            </a:r>
          </a:p>
          <a:p>
            <a:pPr>
              <a:spcBef>
                <a:spcPts val="600"/>
              </a:spcBef>
              <a:spcAft>
                <a:spcPts val="600"/>
              </a:spcAft>
            </a:pPr>
            <a:endParaRPr lang="en-GB" sz="2400" b="1" dirty="0"/>
          </a:p>
        </p:txBody>
      </p:sp>
      <p:sp>
        <p:nvSpPr>
          <p:cNvPr id="7" name="TextBox 6"/>
          <p:cNvSpPr txBox="1"/>
          <p:nvPr/>
        </p:nvSpPr>
        <p:spPr>
          <a:xfrm>
            <a:off x="6084168" y="1052736"/>
            <a:ext cx="2808312" cy="5155257"/>
          </a:xfrm>
          <a:prstGeom prst="rect">
            <a:avLst/>
          </a:prstGeom>
          <a:solidFill>
            <a:srgbClr val="CCFF99"/>
          </a:solidFill>
        </p:spPr>
        <p:txBody>
          <a:bodyPr wrap="square" rtlCol="0">
            <a:spAutoFit/>
          </a:bodyPr>
          <a:lstStyle/>
          <a:p>
            <a:pPr algn="ctr"/>
            <a:r>
              <a:rPr lang="en-GB" sz="2400" b="1" dirty="0" smtClean="0"/>
              <a:t>RESOURCES GROUP</a:t>
            </a:r>
          </a:p>
          <a:p>
            <a:endParaRPr lang="en-GB" b="1" dirty="0"/>
          </a:p>
          <a:p>
            <a:pPr marL="342900" indent="-342900">
              <a:spcBef>
                <a:spcPts val="600"/>
              </a:spcBef>
              <a:spcAft>
                <a:spcPts val="600"/>
              </a:spcAft>
              <a:buFont typeface="Arial" panose="020B0604020202020204" pitchFamily="34" charset="0"/>
              <a:buChar char="•"/>
            </a:pPr>
            <a:r>
              <a:rPr lang="en-GB" dirty="0" smtClean="0"/>
              <a:t>Customer Service</a:t>
            </a:r>
          </a:p>
          <a:p>
            <a:pPr marL="342900" indent="-342900">
              <a:spcBef>
                <a:spcPts val="600"/>
              </a:spcBef>
              <a:spcAft>
                <a:spcPts val="600"/>
              </a:spcAft>
              <a:buFont typeface="Arial" panose="020B0604020202020204" pitchFamily="34" charset="0"/>
              <a:buChar char="•"/>
            </a:pPr>
            <a:r>
              <a:rPr lang="en-GB" dirty="0" smtClean="0"/>
              <a:t>Finance </a:t>
            </a:r>
          </a:p>
          <a:p>
            <a:pPr marL="342900" indent="-342900">
              <a:spcBef>
                <a:spcPts val="600"/>
              </a:spcBef>
              <a:spcAft>
                <a:spcPts val="600"/>
              </a:spcAft>
              <a:buFont typeface="Arial" panose="020B0604020202020204" pitchFamily="34" charset="0"/>
              <a:buChar char="•"/>
            </a:pPr>
            <a:r>
              <a:rPr lang="en-GB" dirty="0" smtClean="0"/>
              <a:t>HR &amp; Organisational Development</a:t>
            </a:r>
          </a:p>
          <a:p>
            <a:pPr marL="342900" indent="-342900">
              <a:spcBef>
                <a:spcPts val="600"/>
              </a:spcBef>
              <a:spcAft>
                <a:spcPts val="600"/>
              </a:spcAft>
              <a:buFont typeface="Arial" panose="020B0604020202020204" pitchFamily="34" charset="0"/>
              <a:buChar char="•"/>
            </a:pPr>
            <a:r>
              <a:rPr lang="en-GB" dirty="0" smtClean="0"/>
              <a:t>Information Assets</a:t>
            </a:r>
          </a:p>
          <a:p>
            <a:pPr marL="342900" indent="-342900">
              <a:spcBef>
                <a:spcPts val="600"/>
              </a:spcBef>
              <a:spcAft>
                <a:spcPts val="600"/>
              </a:spcAft>
              <a:buFont typeface="Arial" panose="020B0604020202020204" pitchFamily="34" charset="0"/>
              <a:buChar char="•"/>
            </a:pPr>
            <a:r>
              <a:rPr lang="en-GB" dirty="0" smtClean="0"/>
              <a:t>Law &amp; Governance</a:t>
            </a:r>
          </a:p>
          <a:p>
            <a:pPr marL="342900" indent="-342900">
              <a:spcBef>
                <a:spcPts val="600"/>
              </a:spcBef>
              <a:spcAft>
                <a:spcPts val="600"/>
              </a:spcAft>
              <a:buFont typeface="Arial" panose="020B0604020202020204" pitchFamily="34" charset="0"/>
              <a:buChar char="•"/>
            </a:pPr>
            <a:r>
              <a:rPr lang="en-GB" dirty="0" smtClean="0"/>
              <a:t>Physical Assets</a:t>
            </a:r>
          </a:p>
          <a:p>
            <a:pPr marL="342900" indent="-342900">
              <a:spcBef>
                <a:spcPts val="600"/>
              </a:spcBef>
              <a:spcAft>
                <a:spcPts val="600"/>
              </a:spcAft>
              <a:buFont typeface="Arial" panose="020B0604020202020204" pitchFamily="34" charset="0"/>
              <a:buChar char="•"/>
            </a:pPr>
            <a:r>
              <a:rPr lang="en-GB" dirty="0" smtClean="0"/>
              <a:t>Service Improvement &amp; Change Management</a:t>
            </a:r>
            <a:endParaRPr lang="en-GB" dirty="0"/>
          </a:p>
        </p:txBody>
      </p:sp>
      <p:sp>
        <p:nvSpPr>
          <p:cNvPr id="8" name="TextBox 7"/>
          <p:cNvSpPr txBox="1"/>
          <p:nvPr/>
        </p:nvSpPr>
        <p:spPr>
          <a:xfrm>
            <a:off x="3275856" y="5854050"/>
            <a:ext cx="2592288" cy="830997"/>
          </a:xfrm>
          <a:prstGeom prst="rect">
            <a:avLst/>
          </a:prstGeom>
          <a:solidFill>
            <a:srgbClr val="CCFF99"/>
          </a:solidFill>
        </p:spPr>
        <p:txBody>
          <a:bodyPr wrap="square" rtlCol="0">
            <a:spAutoFit/>
          </a:bodyPr>
          <a:lstStyle/>
          <a:p>
            <a:pPr algn="ctr"/>
            <a:r>
              <a:rPr lang="en-GB" sz="2400" b="1" dirty="0" smtClean="0"/>
              <a:t>FIRE &amp; RESCUE SERVICE</a:t>
            </a:r>
            <a:endParaRPr lang="en-GB" sz="2400" b="1"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8324" y="180628"/>
            <a:ext cx="1377888" cy="741940"/>
          </a:xfrm>
          <a:prstGeom prst="rect">
            <a:avLst/>
          </a:prstGeom>
        </p:spPr>
      </p:pic>
    </p:spTree>
    <p:extLst>
      <p:ext uri="{BB962C8B-B14F-4D97-AF65-F5344CB8AC3E}">
        <p14:creationId xmlns:p14="http://schemas.microsoft.com/office/powerpoint/2010/main" val="4085743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2380</TotalTime>
  <Words>5622</Words>
  <Application>Microsoft Office PowerPoint</Application>
  <PresentationFormat>On-screen Show (4:3)</PresentationFormat>
  <Paragraphs>653</Paragraphs>
  <Slides>38</Slides>
  <Notes>29</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Verve</vt:lpstr>
      <vt:lpstr>Evidence-based decision support for food security</vt:lpstr>
      <vt:lpstr> Why is a local council involved? </vt:lpstr>
      <vt:lpstr>R’ship ‘tween Food + Energy costs?</vt:lpstr>
      <vt:lpstr>Energy + Food Energy as enablers</vt:lpstr>
      <vt:lpstr>Disappearing budgets</vt:lpstr>
      <vt:lpstr>Disappearing budgets </vt:lpstr>
      <vt:lpstr>‘New’ models of delivery </vt:lpstr>
      <vt:lpstr>Local Service Delivery – a snapshot</vt:lpstr>
      <vt:lpstr>Warwickshire’s Services </vt:lpstr>
      <vt:lpstr>One Organisation Plan  2014-18</vt:lpstr>
      <vt:lpstr>Adult social care / children's care …</vt:lpstr>
      <vt:lpstr>Food within corporate thinking ...</vt:lpstr>
      <vt:lpstr>Engaging National Gov’t /  Agencies</vt:lpstr>
      <vt:lpstr>Modelling – national level </vt:lpstr>
      <vt:lpstr>Modelling - local level </vt:lpstr>
      <vt:lpstr>Rising Tide and Rapid Response?</vt:lpstr>
      <vt:lpstr>Living in Warwickshire</vt:lpstr>
      <vt:lpstr>Warwickshire</vt:lpstr>
      <vt:lpstr>Demographics</vt:lpstr>
      <vt:lpstr>Workforce</vt:lpstr>
      <vt:lpstr>Deprivation</vt:lpstr>
      <vt:lpstr> Warwickshire Child Poverty Strategy </vt:lpstr>
      <vt:lpstr>Warwickshire Child Poverty Strategy</vt:lpstr>
      <vt:lpstr>Free School Meals in Warwickshire</vt:lpstr>
      <vt:lpstr>Free School Meals and Educational Attainment</vt:lpstr>
      <vt:lpstr>Warwickshire Food banks  </vt:lpstr>
      <vt:lpstr>Warwickshire Food Banks</vt:lpstr>
      <vt:lpstr>PowerPoint Presentation</vt:lpstr>
      <vt:lpstr>PowerPoint Presentation</vt:lpstr>
      <vt:lpstr>PowerPoint Presentation</vt:lpstr>
      <vt:lpstr>Adult Weight Status in Warwickshire</vt:lpstr>
      <vt:lpstr>Child Weight Status in Warwickshire</vt:lpstr>
      <vt:lpstr>Child Weight Status in Warwickshire</vt:lpstr>
      <vt:lpstr>Relationship between Deprivation and Obesity in Warwickshire</vt:lpstr>
      <vt:lpstr>Gaps in the Data</vt:lpstr>
      <vt:lpstr>Key Points</vt:lpstr>
      <vt:lpstr>Key Points</vt:lpstr>
      <vt:lpstr>Thank you</vt:lpstr>
    </vt:vector>
  </TitlesOfParts>
  <Company>Warwickshire County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JONATHON HORSFIELD</dc:creator>
  <cp:lastModifiedBy>ANDY DAVIS</cp:lastModifiedBy>
  <cp:revision>189</cp:revision>
  <cp:lastPrinted>2015-04-14T14:23:35Z</cp:lastPrinted>
  <dcterms:created xsi:type="dcterms:W3CDTF">2015-04-06T11:06:22Z</dcterms:created>
  <dcterms:modified xsi:type="dcterms:W3CDTF">2015-04-15T15:52:29Z</dcterms:modified>
</cp:coreProperties>
</file>