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533" r:id="rId3"/>
    <p:sldId id="538" r:id="rId4"/>
    <p:sldId id="540" r:id="rId5"/>
    <p:sldId id="547" r:id="rId6"/>
    <p:sldId id="541" r:id="rId7"/>
    <p:sldId id="550" r:id="rId8"/>
    <p:sldId id="551" r:id="rId9"/>
    <p:sldId id="542" r:id="rId10"/>
    <p:sldId id="552" r:id="rId11"/>
    <p:sldId id="553" r:id="rId12"/>
    <p:sldId id="554" r:id="rId13"/>
    <p:sldId id="555" r:id="rId14"/>
    <p:sldId id="549" r:id="rId15"/>
    <p:sldId id="543" r:id="rId16"/>
    <p:sldId id="561" r:id="rId17"/>
    <p:sldId id="546" r:id="rId18"/>
    <p:sldId id="539" r:id="rId19"/>
    <p:sldId id="536" r:id="rId20"/>
    <p:sldId id="548" r:id="rId21"/>
    <p:sldId id="557" r:id="rId22"/>
    <p:sldId id="556" r:id="rId23"/>
    <p:sldId id="558" r:id="rId24"/>
    <p:sldId id="545" r:id="rId25"/>
    <p:sldId id="560" r:id="rId26"/>
    <p:sldId id="559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9A6"/>
    <a:srgbClr val="EBE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100" d="100"/>
          <a:sy n="100" d="100"/>
        </p:scale>
        <p:origin x="-184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E398D42-B6CB-4166-8A6D-964B005C59EF}" type="datetimeFigureOut">
              <a:rPr lang="en-US"/>
              <a:pPr>
                <a:defRPr/>
              </a:pPr>
              <a:t>9/12/2016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E9AD52F-182F-4444-9D18-625E4D537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427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_Warwick_Uni_black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2975" y="6245225"/>
            <a:ext cx="1455738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wbs_tab-logo_cmyk.em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61975"/>
            <a:ext cx="914400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220400" y="1524000"/>
            <a:ext cx="6591000" cy="2225040"/>
          </a:xfrm>
        </p:spPr>
        <p:txBody>
          <a:bodyPr lIns="36000" anchor="b">
            <a:normAutofit/>
          </a:bodyPr>
          <a:lstStyle>
            <a:lvl1pPr algn="l">
              <a:defRPr lang="en-US" sz="4200" b="1" cap="none" baseline="0" dirty="0">
                <a:ln w="5000" cmpd="sng">
                  <a:solidFill>
                    <a:schemeClr val="tx2">
                      <a:alpha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220400" y="3749040"/>
            <a:ext cx="6591000" cy="746760"/>
          </a:xfrm>
        </p:spPr>
        <p:txBody>
          <a:bodyPr lIns="72000" tIns="0" rIns="72000" bIns="0">
            <a:normAutofit/>
          </a:bodyPr>
          <a:lstStyle>
            <a:lvl1pPr marL="0" indent="0" algn="l">
              <a:buNone/>
              <a:defRPr sz="2100">
                <a:ln w="1270" cmpd="sng">
                  <a:solidFill>
                    <a:schemeClr val="tx2">
                      <a:alpha val="4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defRPr>
            </a:lvl1pPr>
            <a:lvl2pPr marL="478908" indent="0" algn="ctr">
              <a:buNone/>
            </a:lvl2pPr>
            <a:lvl3pPr marL="957816" indent="0" algn="ctr">
              <a:buNone/>
            </a:lvl3pPr>
            <a:lvl4pPr marL="1436724" indent="0" algn="ctr">
              <a:buNone/>
            </a:lvl4pPr>
            <a:lvl5pPr marL="1915631" indent="0" algn="ctr">
              <a:buNone/>
            </a:lvl5pPr>
            <a:lvl6pPr marL="2394539" indent="0" algn="ctr">
              <a:buNone/>
            </a:lvl6pPr>
            <a:lvl7pPr marL="2873447" indent="0" algn="ctr">
              <a:buNone/>
            </a:lvl7pPr>
            <a:lvl8pPr marL="3352355" indent="0" algn="ctr">
              <a:buNone/>
            </a:lvl8pPr>
            <a:lvl9pPr marL="3831263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GB" dirty="0" smtClean="0"/>
          </a:p>
        </p:txBody>
      </p:sp>
      <p:sp>
        <p:nvSpPr>
          <p:cNvPr id="36" name="Content Placeholder 35"/>
          <p:cNvSpPr>
            <a:spLocks noGrp="1"/>
          </p:cNvSpPr>
          <p:nvPr>
            <p:ph sz="quarter" idx="13"/>
          </p:nvPr>
        </p:nvSpPr>
        <p:spPr>
          <a:xfrm>
            <a:off x="1220400" y="4800600"/>
            <a:ext cx="6591300" cy="12192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100" baseline="0">
                <a:solidFill>
                  <a:schemeClr val="tx2"/>
                </a:solidFill>
              </a:defRPr>
            </a:lvl1pPr>
            <a:lvl2pPr marL="540000" indent="-457200">
              <a:buNone/>
              <a:defRPr sz="18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4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D15C0BE9-5294-4123-BC2D-965C493F49FA}" type="datetime1">
              <a:rPr lang="en-GB"/>
              <a:pPr>
                <a:defRPr/>
              </a:pPr>
              <a:t>12/09/2016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F64C9EE-60AD-4A9A-932B-02A17AABC504}" type="datetime1">
              <a:rPr lang="en-GB"/>
              <a:pPr>
                <a:defRPr/>
              </a:pPr>
              <a:t>12/09/2016</a:t>
            </a:fld>
            <a:endParaRPr lang="en-GB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5106F-6751-4439-A893-F5A3D666B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716BB03D-8338-41C2-AFE8-204FA58A949F}" type="datetime1">
              <a:rPr lang="en-GB"/>
              <a:pPr>
                <a:defRPr/>
              </a:pPr>
              <a:t>12/09/2016</a:t>
            </a:fld>
            <a:endParaRPr lang="en-GB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59388-F2BE-4A6B-B18C-DE973E533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1975"/>
            <a:ext cx="8229600" cy="8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276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76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B8682-D01C-400D-8E67-5588206BC4A9}" type="datetimeFigureOut">
              <a:rPr lang="en-GB"/>
              <a:pPr>
                <a:defRPr/>
              </a:pPr>
              <a:t>12/09/2016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20A4-25E2-4374-AF5E-85AAE023D1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64769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buFont typeface="Wingdings 2" charset="2"/>
              <a:buChar char=""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AC6A4C3-57AF-40DD-A23C-11B7B279ECBD}" type="datetime1">
              <a:rPr lang="en-GB"/>
              <a:pPr>
                <a:defRPr/>
              </a:pPr>
              <a:t>12/09/2016</a:t>
            </a:fld>
            <a:endParaRPr lang="en-GB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B43C3-DD8C-4F8B-89C3-6DEAB147D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wbs_tab-logo_cmyk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975"/>
            <a:ext cx="914400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524000"/>
            <a:ext cx="6629400" cy="2224800"/>
          </a:xfrm>
        </p:spPr>
        <p:txBody>
          <a:bodyPr tIns="0" bIns="0" anchor="b">
            <a:normAutofit/>
          </a:bodyPr>
          <a:lstStyle>
            <a:lvl1pPr algn="l">
              <a:buNone/>
              <a:defRPr sz="3400" b="1" cap="none" baseline="0">
                <a:ln w="5000" cmpd="sng">
                  <a:noFill/>
                  <a:prstDash val="solid"/>
                </a:ln>
                <a:solidFill>
                  <a:srgbClr val="0039A6"/>
                </a:solidFill>
                <a:effectLst/>
                <a:latin typeface="+mj-lt"/>
                <a:cs typeface="Franklin Gothic Book (Headings)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748800"/>
            <a:ext cx="6629400" cy="745200"/>
          </a:xfrm>
        </p:spPr>
        <p:txBody>
          <a:bodyPr lIns="72000" tIns="0" rIns="72000" bIns="0"/>
          <a:lstStyle>
            <a:lvl1pPr marL="0" indent="0" algn="l">
              <a:buNone/>
              <a:defRPr sz="2100">
                <a:ln>
                  <a:noFill/>
                </a:ln>
                <a:solidFill>
                  <a:srgbClr val="0039A6"/>
                </a:solidFill>
                <a:effectLst/>
              </a:defRPr>
            </a:lvl1pPr>
            <a:lvl2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7D511268-45E1-4168-BDE7-769C28D1C67A}" type="datetime1">
              <a:rPr lang="en-GB"/>
              <a:pPr>
                <a:defRPr/>
              </a:pPr>
              <a:t>12/09/2016</a:t>
            </a:fld>
            <a:endParaRPr lang="en-GB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E503D-0E7F-4E00-9A5E-8961210B6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64769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40862" cy="4525963"/>
          </a:xfrm>
        </p:spPr>
        <p:txBody>
          <a:bodyPr/>
          <a:lstStyle>
            <a:lvl1pPr>
              <a:buClrTx/>
              <a:defRPr sz="2700"/>
            </a:lvl1pPr>
            <a:lvl2pPr>
              <a:buClrTx/>
              <a:defRPr sz="2300"/>
            </a:lvl2pPr>
            <a:lvl3pPr>
              <a:buClrTx/>
              <a:defRPr sz="2100"/>
            </a:lvl3pPr>
            <a:lvl4pPr>
              <a:buClrTx/>
              <a:defRPr sz="1900"/>
            </a:lvl4pPr>
            <a:lvl5pPr>
              <a:buClrTx/>
              <a:defRPr sz="1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107" y="1600202"/>
            <a:ext cx="4040862" cy="4525963"/>
          </a:xfrm>
        </p:spPr>
        <p:txBody>
          <a:bodyPr/>
          <a:lstStyle>
            <a:lvl1pPr>
              <a:buClrTx/>
              <a:defRPr sz="2700"/>
            </a:lvl1pPr>
            <a:lvl2pPr>
              <a:buClrTx/>
              <a:defRPr sz="2300"/>
            </a:lvl2pPr>
            <a:lvl3pPr>
              <a:buClrTx/>
              <a:defRPr sz="2100"/>
            </a:lvl3pPr>
            <a:lvl4pPr>
              <a:buClrTx/>
              <a:defRPr sz="1900"/>
            </a:lvl4pPr>
            <a:lvl5pPr>
              <a:buClrTx/>
              <a:defRPr sz="1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3192F2CE-0EB0-422C-BFEC-45BA51402DAC}" type="datetime1">
              <a:rPr lang="en-GB"/>
              <a:pPr>
                <a:defRPr/>
              </a:pPr>
              <a:t>12/09/2016</a:t>
            </a:fld>
            <a:endParaRPr lang="en-GB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ED822-2B66-4E8B-B8C8-66F2CC30CE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685800"/>
          </a:xfrm>
        </p:spPr>
        <p:txBody>
          <a:bodyPr/>
          <a:lstStyle>
            <a:lvl1pPr marL="0" indent="0">
              <a:buNone/>
              <a:defRPr sz="2500" b="1">
                <a:ln>
                  <a:noFill/>
                </a:ln>
                <a:solidFill>
                  <a:srgbClr val="0039A6"/>
                </a:solidFill>
              </a:defRPr>
            </a:lvl1pPr>
            <a:lvl2pPr>
              <a:buNone/>
              <a:defRPr sz="21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86400"/>
            <a:ext cx="4041775" cy="685800"/>
          </a:xfrm>
        </p:spPr>
        <p:txBody>
          <a:bodyPr/>
          <a:lstStyle>
            <a:lvl1pPr marL="0" indent="0">
              <a:buNone/>
              <a:defRPr sz="2500" b="1">
                <a:ln>
                  <a:noFill/>
                </a:ln>
                <a:solidFill>
                  <a:srgbClr val="0039A6"/>
                </a:solidFill>
              </a:defRPr>
            </a:lvl1pPr>
            <a:lvl2pPr>
              <a:buNone/>
              <a:defRPr sz="21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3"/>
            <a:ext cx="4040188" cy="3941763"/>
          </a:xfrm>
        </p:spPr>
        <p:txBody>
          <a:bodyPr/>
          <a:lstStyle>
            <a:lvl1pPr>
              <a:buClrTx/>
              <a:defRPr sz="2500"/>
            </a:lvl1pPr>
            <a:lvl2pPr>
              <a:buClrTx/>
              <a:defRPr sz="2100"/>
            </a:lvl2pPr>
            <a:lvl3pPr>
              <a:buClrTx/>
              <a:defRPr sz="1900"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16913"/>
            <a:ext cx="4041775" cy="3941763"/>
          </a:xfrm>
        </p:spPr>
        <p:txBody>
          <a:bodyPr/>
          <a:lstStyle>
            <a:lvl1pPr>
              <a:buClrTx/>
              <a:defRPr sz="2500"/>
            </a:lvl1pPr>
            <a:lvl2pPr>
              <a:buClrTx/>
              <a:defRPr sz="2100"/>
            </a:lvl2pPr>
            <a:lvl3pPr>
              <a:buClrTx/>
              <a:defRPr sz="1900"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4C8021CF-41CD-439C-A971-C6537B4519BF}" type="datetime1">
              <a:rPr lang="en-GB"/>
              <a:pPr>
                <a:defRPr/>
              </a:pPr>
              <a:t>12/09/2016</a:t>
            </a:fld>
            <a:endParaRPr lang="en-GB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85357-BEAB-40CC-8EF1-93F0FE9DC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64769" cy="1143000"/>
          </a:xfrm>
        </p:spPr>
        <p:txBody>
          <a:bodyPr/>
          <a:lstStyle>
            <a:lvl1pPr algn="l"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F8771B95-782C-4587-A54F-0B4B1CFBB238}" type="datetime1">
              <a:rPr lang="en-GB"/>
              <a:pPr>
                <a:defRPr/>
              </a:pPr>
              <a:t>12/09/2016</a:t>
            </a:fld>
            <a:endParaRPr lang="en-GB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32BA6-0501-4DF5-B129-2B1884549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ACD52-1CFF-47D1-8310-7612180EB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67544" y="5733256"/>
            <a:ext cx="8264769" cy="541784"/>
          </a:xfrm>
        </p:spPr>
        <p:txBody>
          <a:bodyPr lIns="47891" tIns="0" rIns="47891" bIns="0" anchor="b"/>
          <a:lstStyle>
            <a:lvl1pPr marL="0" indent="0" algn="l">
              <a:buNone/>
              <a:defRPr sz="1500">
                <a:solidFill>
                  <a:schemeClr val="bg2"/>
                </a:solidFill>
              </a:defRPr>
            </a:lvl1pPr>
            <a:lvl2pPr>
              <a:buNone/>
              <a:defRPr sz="1300"/>
            </a:lvl2pPr>
            <a:lvl3pPr>
              <a:buNone/>
              <a:defRPr sz="10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64769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64525" cy="3989040"/>
          </a:xfrm>
        </p:spPr>
        <p:txBody>
          <a:bodyPr/>
          <a:lstStyle>
            <a:lvl1pPr>
              <a:buClrTx/>
              <a:buFont typeface="Wingdings 2" charset="2"/>
              <a:buChar char=""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0E46DB5C-83D1-44D5-B502-527028E2EA73}" type="datetime1">
              <a:rPr lang="en-GB"/>
              <a:pPr>
                <a:defRPr/>
              </a:pPr>
              <a:t>12/09/2016</a:t>
            </a:fld>
            <a:endParaRPr lang="en-GB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728EF-B826-466C-BC00-80EFD5968E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10"/>
            <a:ext cx="3053868" cy="1253808"/>
          </a:xfrm>
        </p:spPr>
        <p:txBody>
          <a:bodyPr anchor="b"/>
          <a:lstStyle>
            <a:lvl1pPr algn="l">
              <a:buNone/>
              <a:defRPr sz="2300" b="1">
                <a:ln>
                  <a:noFill/>
                </a:ln>
                <a:solidFill>
                  <a:srgbClr val="0039A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7891" rIns="47891"/>
          <a:lstStyle>
            <a:lvl1pPr marL="0" indent="0">
              <a:buFontTx/>
              <a:buNone/>
              <a:defRPr sz="1300"/>
            </a:lvl1pPr>
            <a:lvl2pPr>
              <a:buFontTx/>
              <a:buNone/>
              <a:defRPr sz="1300"/>
            </a:lvl2pPr>
            <a:lvl3pPr>
              <a:buFontTx/>
              <a:buNone/>
              <a:defRPr sz="1000"/>
            </a:lvl3pPr>
            <a:lvl4pPr>
              <a:buFontTx/>
              <a:buNone/>
              <a:defRPr sz="1000"/>
            </a:lvl4pPr>
            <a:lvl5pPr>
              <a:buFontTx/>
              <a:buNone/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457202"/>
            <a:ext cx="4876800" cy="5205047"/>
          </a:xfrm>
        </p:spPr>
        <p:txBody>
          <a:bodyPr/>
          <a:lstStyle>
            <a:lvl1pPr marL="0" indent="0">
              <a:buNone/>
              <a:defRPr sz="3400"/>
            </a:lvl1pPr>
            <a:lvl2pPr marL="478908" indent="0">
              <a:buNone/>
              <a:defRPr sz="2900"/>
            </a:lvl2pPr>
            <a:lvl3pPr marL="957816" indent="0">
              <a:buNone/>
              <a:defRPr sz="2500"/>
            </a:lvl3pPr>
            <a:lvl4pPr marL="1436724" indent="0">
              <a:buNone/>
              <a:defRPr sz="2100"/>
            </a:lvl4pPr>
            <a:lvl5pPr marL="1915631" indent="0">
              <a:buNone/>
              <a:defRPr sz="2100"/>
            </a:lvl5pPr>
            <a:lvl6pPr marL="2394539" indent="0">
              <a:buNone/>
              <a:defRPr sz="2100"/>
            </a:lvl6pPr>
            <a:lvl7pPr marL="2873447" indent="0">
              <a:buNone/>
              <a:defRPr sz="2100"/>
            </a:lvl7pPr>
            <a:lvl8pPr marL="3352355" indent="0">
              <a:buNone/>
              <a:defRPr sz="2100"/>
            </a:lvl8pPr>
            <a:lvl9pPr marL="3831263" indent="0">
              <a:buNone/>
              <a:defRPr sz="21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F78F2365-738A-4D0F-AFAC-123B4136CD51}" type="datetime1">
              <a:rPr lang="en-GB"/>
              <a:pPr>
                <a:defRPr/>
              </a:pPr>
              <a:t>12/09/2016</a:t>
            </a:fld>
            <a:endParaRPr lang="en-GB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40A5D-B210-4D05-A471-E990E2950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645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891" tIns="47891" rIns="47891" bIns="478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645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47891" rIns="36000" bIns="478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376613" y="6551613"/>
            <a:ext cx="3862387" cy="212725"/>
          </a:xfrm>
          <a:prstGeom prst="rect">
            <a:avLst/>
          </a:prstGeom>
        </p:spPr>
        <p:txBody>
          <a:bodyPr vert="horz" lIns="0" tIns="0" rIns="0" bIns="0" anchor="t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543800" y="6551613"/>
            <a:ext cx="415925" cy="21272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7E848D"/>
                </a:solidFill>
                <a:latin typeface="Calibri" pitchFamily="35" charset="0"/>
              </a:defRPr>
            </a:lvl1pPr>
          </a:lstStyle>
          <a:p>
            <a:pPr>
              <a:defRPr/>
            </a:pPr>
            <a:fld id="{2E114E80-9FF8-4723-AC36-B30FEDB3F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1979613" y="6551613"/>
            <a:ext cx="1138237" cy="2127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7E848D"/>
                </a:solidFill>
                <a:latin typeface="+mn-lt"/>
                <a:ea typeface="Arial" pitchFamily="35" charset="0"/>
                <a:cs typeface="Arial" pitchFamily="3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1"/>
          <p:cNvSpPr txBox="1">
            <a:spLocks/>
          </p:cNvSpPr>
          <p:nvPr/>
        </p:nvSpPr>
        <p:spPr>
          <a:xfrm>
            <a:off x="503238" y="6551613"/>
            <a:ext cx="1371600" cy="212725"/>
          </a:xfrm>
          <a:prstGeom prst="rect">
            <a:avLst/>
          </a:prstGeom>
        </p:spPr>
        <p:txBody>
          <a:bodyPr lIns="0" tIns="0" rIns="0" bIns="0"/>
          <a:lstStyle/>
          <a:p>
            <a:pPr defTabSz="4778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3662B5"/>
                </a:solidFill>
                <a:latin typeface="Calibri" pitchFamily="35" charset="0"/>
                <a:cs typeface="Arial" charset="0"/>
              </a:rPr>
              <a:t>Warwick Business School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b="1" kern="1200">
          <a:solidFill>
            <a:srgbClr val="0039A6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39A6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39A6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39A6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 b="1">
          <a:solidFill>
            <a:srgbClr val="0039A6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78908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6pPr>
      <a:lvl7pPr marL="957816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7pPr>
      <a:lvl8pPr marL="1436724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8pPr>
      <a:lvl9pPr marL="1915631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431800" indent="-431800" algn="l" rtl="0" eaLnBrk="0" fontAlgn="base" hangingPunct="0">
        <a:spcBef>
          <a:spcPts val="600"/>
        </a:spcBef>
        <a:spcAft>
          <a:spcPts val="200"/>
        </a:spcAft>
        <a:buSzPct val="80000"/>
        <a:buFont typeface="Wingdings 2" pitchFamily="18" charset="2"/>
        <a:buChar char=""/>
        <a:defRPr sz="3100" kern="1200">
          <a:solidFill>
            <a:srgbClr val="404040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01675" indent="-285750" algn="l" rtl="0" eaLnBrk="0" fontAlgn="base" hangingPunct="0">
        <a:spcBef>
          <a:spcPct val="20000"/>
        </a:spcBef>
        <a:spcAft>
          <a:spcPct val="0"/>
        </a:spcAft>
        <a:buSzPct val="90000"/>
        <a:buFont typeface="Wingdings 2" pitchFamily="18" charset="2"/>
        <a:buChar char=""/>
        <a:defRPr sz="2700" kern="1200">
          <a:solidFill>
            <a:srgbClr val="404040"/>
          </a:solidFill>
          <a:latin typeface="+mn-lt"/>
          <a:ea typeface="ＭＳ Ｐゴシック" pitchFamily="-112" charset="-128"/>
          <a:cs typeface="ＭＳ Ｐゴシック"/>
        </a:defRPr>
      </a:lvl2pPr>
      <a:lvl3pPr marL="949325" indent="-266700" algn="l" rtl="0" eaLnBrk="0" fontAlgn="base" hangingPunct="0">
        <a:spcBef>
          <a:spcPct val="20000"/>
        </a:spcBef>
        <a:spcAft>
          <a:spcPct val="0"/>
        </a:spcAft>
        <a:buSzPct val="85000"/>
        <a:buFont typeface="Arial" pitchFamily="34" charset="0"/>
        <a:buChar char="○"/>
        <a:defRPr sz="2500" kern="1200">
          <a:solidFill>
            <a:srgbClr val="404040"/>
          </a:solidFill>
          <a:latin typeface="+mn-lt"/>
          <a:ea typeface="ＭＳ Ｐゴシック" pitchFamily="-112" charset="-128"/>
          <a:cs typeface="ＭＳ Ｐゴシック"/>
        </a:defRPr>
      </a:lvl3pPr>
      <a:lvl4pPr marL="1193800" indent="-247650" algn="l" rtl="0" eaLnBrk="0" fontAlgn="base" hangingPunct="0">
        <a:spcBef>
          <a:spcPct val="20000"/>
        </a:spcBef>
        <a:spcAft>
          <a:spcPct val="0"/>
        </a:spcAft>
        <a:buSzPct val="90000"/>
        <a:buFont typeface="Wingdings 2" pitchFamily="18" charset="2"/>
        <a:buChar char=""/>
        <a:defRPr sz="2100" kern="1200">
          <a:solidFill>
            <a:srgbClr val="404040"/>
          </a:solidFill>
          <a:latin typeface="+mn-lt"/>
          <a:ea typeface="ＭＳ Ｐゴシック" pitchFamily="-112" charset="-128"/>
          <a:cs typeface="ＭＳ Ｐゴシック"/>
        </a:defRPr>
      </a:lvl4pPr>
      <a:lvl5pPr marL="1439863" indent="-190500" algn="l" rtl="0" eaLnBrk="0" fontAlgn="base" hangingPunct="0">
        <a:spcBef>
          <a:spcPct val="20000"/>
        </a:spcBef>
        <a:spcAft>
          <a:spcPct val="0"/>
        </a:spcAft>
        <a:buSzPct val="100000"/>
        <a:buFont typeface="Arial" pitchFamily="34" charset="0"/>
        <a:buChar char="-"/>
        <a:defRPr sz="2100" kern="1200">
          <a:solidFill>
            <a:srgbClr val="404040"/>
          </a:solidFill>
          <a:latin typeface="+mn-lt"/>
          <a:ea typeface="ＭＳ Ｐゴシック" pitchFamily="-112" charset="-128"/>
          <a:cs typeface="ＭＳ Ｐゴシック"/>
        </a:defRPr>
      </a:lvl5pPr>
      <a:lvl6pPr marL="1781538" indent="-191563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1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11413" indent="-191563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41288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42430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87624" y="1066056"/>
            <a:ext cx="7956376" cy="244106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4000" dirty="0" smtClean="0"/>
              <a:t>The psycholog</a:t>
            </a:r>
            <a:r>
              <a:rPr lang="en-GB" sz="4000" dirty="0" smtClean="0"/>
              <a:t>y of explanation: </a:t>
            </a:r>
            <a:br>
              <a:rPr lang="en-GB" sz="4000" dirty="0" smtClean="0"/>
            </a:br>
            <a:r>
              <a:rPr lang="en-GB" sz="3200" dirty="0" smtClean="0"/>
              <a:t>Why hypothesis-testing doesn’t come naturally </a:t>
            </a:r>
            <a:endParaRPr lang="en-GB" sz="28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87624" y="3730352"/>
            <a:ext cx="6767792" cy="1138808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35" charset="2"/>
              <a:buNone/>
              <a:defRPr/>
            </a:pPr>
            <a:r>
              <a:rPr lang="en-GB" dirty="0" smtClean="0"/>
              <a:t>Nick </a:t>
            </a:r>
            <a:r>
              <a:rPr lang="en-GB" dirty="0" err="1" smtClean="0"/>
              <a:t>Chater</a:t>
            </a:r>
            <a:endParaRPr lang="en-GB" dirty="0" smtClean="0"/>
          </a:p>
          <a:p>
            <a:pPr eaLnBrk="1" hangingPunct="1">
              <a:buFont typeface="Wingdings 2" pitchFamily="35" charset="2"/>
              <a:buNone/>
              <a:defRPr/>
            </a:pPr>
            <a:r>
              <a:rPr lang="en-GB" dirty="0" smtClean="0"/>
              <a:t>Behavioural Science Group, WBS</a:t>
            </a:r>
            <a:endParaRPr lang="en-GB" dirty="0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265196" y="4869160"/>
            <a:ext cx="4395036" cy="1277169"/>
            <a:chOff x="0" y="0"/>
            <a:chExt cx="27904" cy="7725"/>
          </a:xfrm>
        </p:grpSpPr>
        <p:pic>
          <p:nvPicPr>
            <p:cNvPr id="4" name="Picture 4" descr="http://justsomething.co/wp-content/uploads/2013/11/twitter-faces-objects-5.jpe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55" r="15105"/>
            <a:stretch>
              <a:fillRect/>
            </a:stretch>
          </p:blipFill>
          <p:spPr bwMode="auto">
            <a:xfrm>
              <a:off x="0" y="236"/>
              <a:ext cx="6069" cy="7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9" descr="http://cdn.morefm.co.nz/morefm/AM/2013/8/26/8640/Faces03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68" t="-2522" r="37915" b="2"/>
            <a:stretch>
              <a:fillRect/>
            </a:stretch>
          </p:blipFill>
          <p:spPr bwMode="auto">
            <a:xfrm>
              <a:off x="6936" y="0"/>
              <a:ext cx="5912" cy="7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" descr="http://i.telegraph.co.uk/multimedia/archive/01522/smile-wood-sml_2_1522392i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44" r="22099" b="4945"/>
            <a:stretch>
              <a:fillRect/>
            </a:stretch>
          </p:blipFill>
          <p:spPr bwMode="auto">
            <a:xfrm>
              <a:off x="14110" y="157"/>
              <a:ext cx="6621" cy="70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1" descr="http://lifechanyuan.org/bbs/data/attachment/forum/201305/21/17053998m8ok5wqnq9e8nw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16" t="-2" r="16402" b="8130"/>
            <a:stretch>
              <a:fillRect/>
            </a:stretch>
          </p:blipFill>
          <p:spPr bwMode="auto">
            <a:xfrm>
              <a:off x="20968" y="157"/>
              <a:ext cx="6936" cy="7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12303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Vast memory for visual images, tunes, voices,… </a:t>
            </a:r>
            <a:r>
              <a:rPr lang="en-GB" sz="2800" dirty="0" err="1" smtClean="0"/>
              <a:t>etc</a:t>
            </a:r>
            <a:endParaRPr lang="en-GB" sz="2800" dirty="0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90353"/>
            <a:ext cx="5266193" cy="33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971600" y="5589239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Vogt S &amp; </a:t>
            </a:r>
            <a:r>
              <a:rPr lang="en-GB" dirty="0" err="1"/>
              <a:t>Magnussen</a:t>
            </a:r>
            <a:r>
              <a:rPr lang="en-GB" dirty="0"/>
              <a:t> S (2007) Long-term memory for 400 pictures on a common theme. Experimental Psychology, 54, 298–303. </a:t>
            </a:r>
            <a:endParaRPr lang="en-GB" dirty="0"/>
          </a:p>
        </p:txBody>
      </p:sp>
      <p:sp>
        <p:nvSpPr>
          <p:cNvPr id="11" name="Right Arrow 10"/>
          <p:cNvSpPr/>
          <p:nvPr/>
        </p:nvSpPr>
        <p:spPr>
          <a:xfrm>
            <a:off x="2195736" y="2492896"/>
            <a:ext cx="648072" cy="504056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2195736" y="4077072"/>
            <a:ext cx="648072" cy="504056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95536" y="2276872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Very high recognition accuracy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03920" y="3573016"/>
            <a:ext cx="1728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Lower recognition when subtle details removed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4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64769" cy="1143000"/>
          </a:xfrm>
        </p:spPr>
        <p:txBody>
          <a:bodyPr/>
          <a:lstStyle/>
          <a:p>
            <a:r>
              <a:rPr lang="en-GB" sz="2800" dirty="0" smtClean="0"/>
              <a:t>Memory for interpreted, not raw, images; the “raw” sensory data is immediately thrown away </a:t>
            </a:r>
            <a:br>
              <a:rPr lang="en-GB" sz="2800" dirty="0" smtClean="0"/>
            </a:br>
            <a:r>
              <a:rPr lang="en-GB" sz="2000" dirty="0" smtClean="0"/>
              <a:t>(cf. Christiansen &amp; </a:t>
            </a:r>
            <a:r>
              <a:rPr lang="en-GB" sz="2000" dirty="0" err="1" smtClean="0"/>
              <a:t>Chater</a:t>
            </a:r>
            <a:r>
              <a:rPr lang="en-GB" sz="2000" dirty="0" smtClean="0"/>
              <a:t>, 2016)</a:t>
            </a:r>
            <a:endParaRPr lang="en-GB" sz="2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72816"/>
            <a:ext cx="52863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43608" y="5579948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39A6"/>
                </a:solidFill>
              </a:rPr>
              <a:t>So probably you won’t remember much about this strange image…</a:t>
            </a:r>
            <a:endParaRPr lang="en-GB" sz="2400" dirty="0">
              <a:solidFill>
                <a:srgbClr val="0039A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31840" y="1239143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/>
              <a:t>Dallenbach’s</a:t>
            </a:r>
            <a:r>
              <a:rPr lang="en-GB" sz="2400" b="1" dirty="0"/>
              <a:t> </a:t>
            </a:r>
            <a:r>
              <a:rPr lang="en-GB" sz="2400" b="1" dirty="0" smtClean="0"/>
              <a:t>figure</a:t>
            </a:r>
            <a:endParaRPr lang="en-GB" sz="2400" b="1" dirty="0"/>
          </a:p>
          <a:p>
            <a:pPr algn="r"/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8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1" cy="1138138"/>
          </a:xfrm>
        </p:spPr>
        <p:txBody>
          <a:bodyPr/>
          <a:lstStyle/>
          <a:p>
            <a:r>
              <a:rPr lang="en-GB" sz="2800" dirty="0" smtClean="0"/>
              <a:t>…until you have some clues</a:t>
            </a:r>
            <a:endParaRPr lang="en-GB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262" y="1785020"/>
            <a:ext cx="52863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reeform 29"/>
          <p:cNvSpPr>
            <a:spLocks/>
          </p:cNvSpPr>
          <p:nvPr/>
        </p:nvSpPr>
        <p:spPr bwMode="auto">
          <a:xfrm>
            <a:off x="2522860" y="1916832"/>
            <a:ext cx="3345284" cy="3096344"/>
          </a:xfrm>
          <a:custGeom>
            <a:avLst/>
            <a:gdLst/>
            <a:ahLst/>
            <a:cxnLst/>
            <a:rect l="0" t="0" r="r" b="b"/>
            <a:pathLst>
              <a:path w="1623954" h="1476387">
                <a:moveTo>
                  <a:pt x="307533" y="354724"/>
                </a:moveTo>
                <a:cubicBezTo>
                  <a:pt x="294395" y="346841"/>
                  <a:pt x="281111" y="339196"/>
                  <a:pt x="268119" y="331076"/>
                </a:cubicBezTo>
                <a:cubicBezTo>
                  <a:pt x="260085" y="326055"/>
                  <a:pt x="252945" y="319547"/>
                  <a:pt x="244471" y="315310"/>
                </a:cubicBezTo>
                <a:cubicBezTo>
                  <a:pt x="237039" y="311594"/>
                  <a:pt x="228706" y="310055"/>
                  <a:pt x="220823" y="307427"/>
                </a:cubicBezTo>
                <a:cubicBezTo>
                  <a:pt x="215568" y="299544"/>
                  <a:pt x="211756" y="290478"/>
                  <a:pt x="205057" y="283779"/>
                </a:cubicBezTo>
                <a:cubicBezTo>
                  <a:pt x="179344" y="258066"/>
                  <a:pt x="156014" y="265153"/>
                  <a:pt x="118347" y="260131"/>
                </a:cubicBezTo>
                <a:lnTo>
                  <a:pt x="63168" y="252248"/>
                </a:lnTo>
                <a:cubicBezTo>
                  <a:pt x="52658" y="254876"/>
                  <a:pt x="37934" y="251315"/>
                  <a:pt x="31637" y="260131"/>
                </a:cubicBezTo>
                <a:cubicBezTo>
                  <a:pt x="22347" y="273137"/>
                  <a:pt x="28808" y="292264"/>
                  <a:pt x="23754" y="307427"/>
                </a:cubicBezTo>
                <a:cubicBezTo>
                  <a:pt x="20758" y="316415"/>
                  <a:pt x="13243" y="323193"/>
                  <a:pt x="7988" y="331076"/>
                </a:cubicBezTo>
                <a:cubicBezTo>
                  <a:pt x="5361" y="344214"/>
                  <a:pt x="106" y="357091"/>
                  <a:pt x="106" y="370489"/>
                </a:cubicBezTo>
                <a:cubicBezTo>
                  <a:pt x="106" y="428356"/>
                  <a:pt x="-1525" y="486831"/>
                  <a:pt x="7988" y="543910"/>
                </a:cubicBezTo>
                <a:cubicBezTo>
                  <a:pt x="9546" y="553255"/>
                  <a:pt x="22979" y="555828"/>
                  <a:pt x="31637" y="559676"/>
                </a:cubicBezTo>
                <a:cubicBezTo>
                  <a:pt x="46823" y="566425"/>
                  <a:pt x="63168" y="570186"/>
                  <a:pt x="78933" y="575441"/>
                </a:cubicBezTo>
                <a:lnTo>
                  <a:pt x="102581" y="583324"/>
                </a:lnTo>
                <a:cubicBezTo>
                  <a:pt x="111569" y="586320"/>
                  <a:pt x="118347" y="593834"/>
                  <a:pt x="126230" y="599089"/>
                </a:cubicBezTo>
                <a:cubicBezTo>
                  <a:pt x="172268" y="583744"/>
                  <a:pt x="127683" y="591691"/>
                  <a:pt x="173526" y="606972"/>
                </a:cubicBezTo>
                <a:cubicBezTo>
                  <a:pt x="188689" y="612026"/>
                  <a:pt x="205057" y="612227"/>
                  <a:pt x="220823" y="614855"/>
                </a:cubicBezTo>
                <a:cubicBezTo>
                  <a:pt x="226078" y="622738"/>
                  <a:pt x="227792" y="634985"/>
                  <a:pt x="236588" y="638503"/>
                </a:cubicBezTo>
                <a:cubicBezTo>
                  <a:pt x="244303" y="641589"/>
                  <a:pt x="251928" y="630620"/>
                  <a:pt x="260237" y="630620"/>
                </a:cubicBezTo>
                <a:cubicBezTo>
                  <a:pt x="271071" y="630620"/>
                  <a:pt x="281258" y="635875"/>
                  <a:pt x="291768" y="638503"/>
                </a:cubicBezTo>
                <a:cubicBezTo>
                  <a:pt x="294767" y="653497"/>
                  <a:pt x="299452" y="685404"/>
                  <a:pt x="307533" y="701565"/>
                </a:cubicBezTo>
                <a:cubicBezTo>
                  <a:pt x="311770" y="710039"/>
                  <a:pt x="318044" y="717330"/>
                  <a:pt x="323299" y="725213"/>
                </a:cubicBezTo>
                <a:cubicBezTo>
                  <a:pt x="329512" y="750067"/>
                  <a:pt x="330581" y="757771"/>
                  <a:pt x="339064" y="780393"/>
                </a:cubicBezTo>
                <a:cubicBezTo>
                  <a:pt x="344033" y="793642"/>
                  <a:pt x="349994" y="806509"/>
                  <a:pt x="354830" y="819807"/>
                </a:cubicBezTo>
                <a:cubicBezTo>
                  <a:pt x="360509" y="835425"/>
                  <a:pt x="365340" y="851338"/>
                  <a:pt x="370595" y="867103"/>
                </a:cubicBezTo>
                <a:lnTo>
                  <a:pt x="378478" y="890751"/>
                </a:lnTo>
                <a:cubicBezTo>
                  <a:pt x="381106" y="919655"/>
                  <a:pt x="381317" y="948881"/>
                  <a:pt x="386361" y="977462"/>
                </a:cubicBezTo>
                <a:cubicBezTo>
                  <a:pt x="391523" y="1006716"/>
                  <a:pt x="399853" y="1032206"/>
                  <a:pt x="425775" y="1048407"/>
                </a:cubicBezTo>
                <a:cubicBezTo>
                  <a:pt x="437774" y="1055906"/>
                  <a:pt x="452050" y="1058917"/>
                  <a:pt x="465188" y="1064172"/>
                </a:cubicBezTo>
                <a:cubicBezTo>
                  <a:pt x="467816" y="1074682"/>
                  <a:pt x="469958" y="1085326"/>
                  <a:pt x="473071" y="1095703"/>
                </a:cubicBezTo>
                <a:cubicBezTo>
                  <a:pt x="477846" y="1111621"/>
                  <a:pt x="483582" y="1127234"/>
                  <a:pt x="488837" y="1143000"/>
                </a:cubicBezTo>
                <a:lnTo>
                  <a:pt x="496719" y="1166648"/>
                </a:lnTo>
                <a:cubicBezTo>
                  <a:pt x="501773" y="1181811"/>
                  <a:pt x="500725" y="1198439"/>
                  <a:pt x="504602" y="1213945"/>
                </a:cubicBezTo>
                <a:cubicBezTo>
                  <a:pt x="508633" y="1230067"/>
                  <a:pt x="515113" y="1245476"/>
                  <a:pt x="520368" y="1261241"/>
                </a:cubicBezTo>
                <a:lnTo>
                  <a:pt x="528250" y="1284889"/>
                </a:lnTo>
                <a:cubicBezTo>
                  <a:pt x="531676" y="1295167"/>
                  <a:pt x="531288" y="1306730"/>
                  <a:pt x="536133" y="1316420"/>
                </a:cubicBezTo>
                <a:cubicBezTo>
                  <a:pt x="544607" y="1333368"/>
                  <a:pt x="561672" y="1345742"/>
                  <a:pt x="567664" y="1363717"/>
                </a:cubicBezTo>
                <a:lnTo>
                  <a:pt x="583430" y="1411013"/>
                </a:lnTo>
                <a:cubicBezTo>
                  <a:pt x="586058" y="1418896"/>
                  <a:pt x="583430" y="1432034"/>
                  <a:pt x="591313" y="1434662"/>
                </a:cubicBezTo>
                <a:lnTo>
                  <a:pt x="662257" y="1458310"/>
                </a:lnTo>
                <a:lnTo>
                  <a:pt x="685906" y="1466193"/>
                </a:lnTo>
                <a:cubicBezTo>
                  <a:pt x="706927" y="1463565"/>
                  <a:pt x="729299" y="1466178"/>
                  <a:pt x="748968" y="1458310"/>
                </a:cubicBezTo>
                <a:cubicBezTo>
                  <a:pt x="757764" y="1454792"/>
                  <a:pt x="755542" y="1436960"/>
                  <a:pt x="764733" y="1434662"/>
                </a:cubicBezTo>
                <a:cubicBezTo>
                  <a:pt x="780239" y="1430786"/>
                  <a:pt x="796264" y="1439917"/>
                  <a:pt x="812030" y="1442545"/>
                </a:cubicBezTo>
                <a:cubicBezTo>
                  <a:pt x="814658" y="1453055"/>
                  <a:pt x="809536" y="1470963"/>
                  <a:pt x="819913" y="1474076"/>
                </a:cubicBezTo>
                <a:cubicBezTo>
                  <a:pt x="842703" y="1480913"/>
                  <a:pt x="867526" y="1470859"/>
                  <a:pt x="890857" y="1466193"/>
                </a:cubicBezTo>
                <a:cubicBezTo>
                  <a:pt x="907153" y="1462934"/>
                  <a:pt x="922388" y="1455682"/>
                  <a:pt x="938154" y="1450427"/>
                </a:cubicBezTo>
                <a:lnTo>
                  <a:pt x="961802" y="1442545"/>
                </a:lnTo>
                <a:cubicBezTo>
                  <a:pt x="969685" y="1439917"/>
                  <a:pt x="977302" y="1436292"/>
                  <a:pt x="985450" y="1434662"/>
                </a:cubicBezTo>
                <a:cubicBezTo>
                  <a:pt x="1043083" y="1423135"/>
                  <a:pt x="1011600" y="1428674"/>
                  <a:pt x="1080044" y="1418896"/>
                </a:cubicBezTo>
                <a:cubicBezTo>
                  <a:pt x="1120001" y="1299015"/>
                  <a:pt x="1072674" y="1449989"/>
                  <a:pt x="1080044" y="1103586"/>
                </a:cubicBezTo>
                <a:cubicBezTo>
                  <a:pt x="1080614" y="1076796"/>
                  <a:pt x="1095809" y="1024758"/>
                  <a:pt x="1095809" y="1024758"/>
                </a:cubicBezTo>
                <a:cubicBezTo>
                  <a:pt x="1088665" y="917606"/>
                  <a:pt x="1074658" y="766723"/>
                  <a:pt x="1095809" y="670034"/>
                </a:cubicBezTo>
                <a:cubicBezTo>
                  <a:pt x="1099360" y="653799"/>
                  <a:pt x="1143106" y="654269"/>
                  <a:pt x="1143106" y="654269"/>
                </a:cubicBezTo>
                <a:cubicBezTo>
                  <a:pt x="1155212" y="636109"/>
                  <a:pt x="1157134" y="622738"/>
                  <a:pt x="1182519" y="622738"/>
                </a:cubicBezTo>
                <a:cubicBezTo>
                  <a:pt x="1190828" y="622738"/>
                  <a:pt x="1198285" y="627993"/>
                  <a:pt x="1206168" y="630620"/>
                </a:cubicBezTo>
                <a:cubicBezTo>
                  <a:pt x="1227535" y="626347"/>
                  <a:pt x="1253764" y="626304"/>
                  <a:pt x="1269230" y="606972"/>
                </a:cubicBezTo>
                <a:cubicBezTo>
                  <a:pt x="1274421" y="600484"/>
                  <a:pt x="1272504" y="590238"/>
                  <a:pt x="1277113" y="583324"/>
                </a:cubicBezTo>
                <a:cubicBezTo>
                  <a:pt x="1289251" y="565117"/>
                  <a:pt x="1306960" y="555543"/>
                  <a:pt x="1324409" y="543910"/>
                </a:cubicBezTo>
                <a:lnTo>
                  <a:pt x="1355940" y="496613"/>
                </a:lnTo>
                <a:cubicBezTo>
                  <a:pt x="1361195" y="488730"/>
                  <a:pt x="1362718" y="475961"/>
                  <a:pt x="1371706" y="472965"/>
                </a:cubicBezTo>
                <a:lnTo>
                  <a:pt x="1419002" y="457200"/>
                </a:lnTo>
                <a:cubicBezTo>
                  <a:pt x="1436433" y="439768"/>
                  <a:pt x="1447442" y="431850"/>
                  <a:pt x="1458416" y="409903"/>
                </a:cubicBezTo>
                <a:cubicBezTo>
                  <a:pt x="1462132" y="402471"/>
                  <a:pt x="1462583" y="393687"/>
                  <a:pt x="1466299" y="386255"/>
                </a:cubicBezTo>
                <a:cubicBezTo>
                  <a:pt x="1470536" y="377781"/>
                  <a:pt x="1477827" y="371081"/>
                  <a:pt x="1482064" y="362607"/>
                </a:cubicBezTo>
                <a:cubicBezTo>
                  <a:pt x="1485780" y="355175"/>
                  <a:pt x="1485338" y="345872"/>
                  <a:pt x="1489947" y="338958"/>
                </a:cubicBezTo>
                <a:cubicBezTo>
                  <a:pt x="1496131" y="329682"/>
                  <a:pt x="1506458" y="323874"/>
                  <a:pt x="1513595" y="315310"/>
                </a:cubicBezTo>
                <a:cubicBezTo>
                  <a:pt x="1546440" y="275896"/>
                  <a:pt x="1509654" y="304800"/>
                  <a:pt x="1553009" y="275896"/>
                </a:cubicBezTo>
                <a:lnTo>
                  <a:pt x="1584540" y="228600"/>
                </a:lnTo>
                <a:lnTo>
                  <a:pt x="1600306" y="204951"/>
                </a:lnTo>
                <a:cubicBezTo>
                  <a:pt x="1602933" y="191813"/>
                  <a:pt x="1604663" y="178464"/>
                  <a:pt x="1608188" y="165538"/>
                </a:cubicBezTo>
                <a:cubicBezTo>
                  <a:pt x="1612561" y="149505"/>
                  <a:pt x="1623954" y="118241"/>
                  <a:pt x="1623954" y="118241"/>
                </a:cubicBezTo>
                <a:cubicBezTo>
                  <a:pt x="1621326" y="105103"/>
                  <a:pt x="1622063" y="90811"/>
                  <a:pt x="1616071" y="78827"/>
                </a:cubicBezTo>
                <a:cubicBezTo>
                  <a:pt x="1606025" y="58734"/>
                  <a:pt x="1588481" y="51675"/>
                  <a:pt x="1568775" y="47296"/>
                </a:cubicBezTo>
                <a:cubicBezTo>
                  <a:pt x="1553172" y="43829"/>
                  <a:pt x="1537081" y="42880"/>
                  <a:pt x="1521478" y="39413"/>
                </a:cubicBezTo>
                <a:cubicBezTo>
                  <a:pt x="1469722" y="27912"/>
                  <a:pt x="1530806" y="32165"/>
                  <a:pt x="1458416" y="23648"/>
                </a:cubicBezTo>
                <a:cubicBezTo>
                  <a:pt x="1426992" y="19951"/>
                  <a:pt x="1395354" y="18393"/>
                  <a:pt x="1363823" y="15765"/>
                </a:cubicBezTo>
                <a:cubicBezTo>
                  <a:pt x="1324409" y="18393"/>
                  <a:pt x="1284545" y="17154"/>
                  <a:pt x="1245581" y="23648"/>
                </a:cubicBezTo>
                <a:cubicBezTo>
                  <a:pt x="1214718" y="28792"/>
                  <a:pt x="1213329" y="65227"/>
                  <a:pt x="1206168" y="86710"/>
                </a:cubicBezTo>
                <a:cubicBezTo>
                  <a:pt x="1203540" y="94593"/>
                  <a:pt x="1189951" y="90877"/>
                  <a:pt x="1182519" y="94593"/>
                </a:cubicBezTo>
                <a:cubicBezTo>
                  <a:pt x="1174045" y="98830"/>
                  <a:pt x="1168240" y="108953"/>
                  <a:pt x="1158871" y="110358"/>
                </a:cubicBezTo>
                <a:cubicBezTo>
                  <a:pt x="1114620" y="116996"/>
                  <a:pt x="1069533" y="115613"/>
                  <a:pt x="1024864" y="118241"/>
                </a:cubicBezTo>
                <a:cubicBezTo>
                  <a:pt x="1016981" y="120869"/>
                  <a:pt x="1009474" y="127042"/>
                  <a:pt x="1001216" y="126124"/>
                </a:cubicBezTo>
                <a:cubicBezTo>
                  <a:pt x="984699" y="124289"/>
                  <a:pt x="953919" y="110358"/>
                  <a:pt x="953919" y="110358"/>
                </a:cubicBezTo>
                <a:lnTo>
                  <a:pt x="906623" y="63062"/>
                </a:lnTo>
                <a:cubicBezTo>
                  <a:pt x="900748" y="57187"/>
                  <a:pt x="890407" y="58895"/>
                  <a:pt x="882975" y="55179"/>
                </a:cubicBezTo>
                <a:cubicBezTo>
                  <a:pt x="874501" y="50942"/>
                  <a:pt x="867800" y="43650"/>
                  <a:pt x="859326" y="39413"/>
                </a:cubicBezTo>
                <a:cubicBezTo>
                  <a:pt x="839923" y="29712"/>
                  <a:pt x="806540" y="26675"/>
                  <a:pt x="788381" y="23648"/>
                </a:cubicBezTo>
                <a:cubicBezTo>
                  <a:pt x="723459" y="2006"/>
                  <a:pt x="757536" y="10232"/>
                  <a:pt x="685906" y="0"/>
                </a:cubicBezTo>
                <a:cubicBezTo>
                  <a:pt x="649120" y="2627"/>
                  <a:pt x="612174" y="3573"/>
                  <a:pt x="575547" y="7882"/>
                </a:cubicBezTo>
                <a:cubicBezTo>
                  <a:pt x="550277" y="10855"/>
                  <a:pt x="521520" y="36017"/>
                  <a:pt x="504602" y="47296"/>
                </a:cubicBezTo>
                <a:cubicBezTo>
                  <a:pt x="487776" y="58513"/>
                  <a:pt x="420568" y="62727"/>
                  <a:pt x="417892" y="63062"/>
                </a:cubicBezTo>
                <a:cubicBezTo>
                  <a:pt x="410009" y="65690"/>
                  <a:pt x="400732" y="65754"/>
                  <a:pt x="394244" y="70945"/>
                </a:cubicBezTo>
                <a:cubicBezTo>
                  <a:pt x="373247" y="87743"/>
                  <a:pt x="382020" y="97677"/>
                  <a:pt x="370595" y="118241"/>
                </a:cubicBezTo>
                <a:cubicBezTo>
                  <a:pt x="355441" y="145518"/>
                  <a:pt x="339189" y="169375"/>
                  <a:pt x="315416" y="189186"/>
                </a:cubicBezTo>
                <a:cubicBezTo>
                  <a:pt x="308138" y="195251"/>
                  <a:pt x="299651" y="199696"/>
                  <a:pt x="291768" y="204951"/>
                </a:cubicBezTo>
                <a:cubicBezTo>
                  <a:pt x="271954" y="264393"/>
                  <a:pt x="300986" y="193430"/>
                  <a:pt x="260237" y="244365"/>
                </a:cubicBezTo>
                <a:cubicBezTo>
                  <a:pt x="255046" y="250853"/>
                  <a:pt x="257545" y="261525"/>
                  <a:pt x="252354" y="268013"/>
                </a:cubicBezTo>
                <a:cubicBezTo>
                  <a:pt x="226520" y="300306"/>
                  <a:pt x="228706" y="270125"/>
                  <a:pt x="228706" y="291662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131840" y="1239143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/>
              <a:t>Dallenbach’s</a:t>
            </a:r>
            <a:r>
              <a:rPr lang="en-GB" sz="2400" b="1" dirty="0"/>
              <a:t> </a:t>
            </a:r>
            <a:r>
              <a:rPr lang="en-GB" sz="2400" b="1" dirty="0">
                <a:solidFill>
                  <a:srgbClr val="FF0000"/>
                </a:solidFill>
              </a:rPr>
              <a:t>cow</a:t>
            </a:r>
          </a:p>
          <a:p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85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64769" cy="1143000"/>
          </a:xfrm>
        </p:spPr>
        <p:txBody>
          <a:bodyPr/>
          <a:lstStyle/>
          <a:p>
            <a:r>
              <a:rPr lang="en-GB" sz="2400" dirty="0" smtClean="0"/>
              <a:t>And now you will remember it forever</a:t>
            </a:r>
            <a:endParaRPr lang="en-GB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72816"/>
            <a:ext cx="52863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474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Incredible flexibility of perception</a:t>
            </a:r>
            <a:endParaRPr lang="en-GB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265196" y="2583879"/>
            <a:ext cx="4395036" cy="1277169"/>
            <a:chOff x="0" y="0"/>
            <a:chExt cx="27904" cy="7725"/>
          </a:xfrm>
        </p:grpSpPr>
        <p:pic>
          <p:nvPicPr>
            <p:cNvPr id="6" name="Picture 4" descr="http://justsomething.co/wp-content/uploads/2013/11/twitter-faces-objects-5.jpe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55" r="15105"/>
            <a:stretch>
              <a:fillRect/>
            </a:stretch>
          </p:blipFill>
          <p:spPr bwMode="auto">
            <a:xfrm>
              <a:off x="0" y="236"/>
              <a:ext cx="6069" cy="7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9" descr="http://cdn.morefm.co.nz/morefm/AM/2013/8/26/8640/Faces03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68" t="-2522" r="37915" b="2"/>
            <a:stretch>
              <a:fillRect/>
            </a:stretch>
          </p:blipFill>
          <p:spPr bwMode="auto">
            <a:xfrm>
              <a:off x="6936" y="0"/>
              <a:ext cx="5912" cy="7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" descr="http://i.telegraph.co.uk/multimedia/archive/01522/smile-wood-sml_2_1522392i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44" r="22099" b="4945"/>
            <a:stretch>
              <a:fillRect/>
            </a:stretch>
          </p:blipFill>
          <p:spPr bwMode="auto">
            <a:xfrm>
              <a:off x="14110" y="157"/>
              <a:ext cx="6621" cy="70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1" descr="http://lifechanyuan.org/bbs/data/attachment/forum/201305/21/17053998m8ok5wqnq9e8nw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16" t="-2" r="16402" b="8130"/>
            <a:stretch>
              <a:fillRect/>
            </a:stretch>
          </p:blipFill>
          <p:spPr bwMode="auto">
            <a:xfrm>
              <a:off x="20968" y="157"/>
              <a:ext cx="6936" cy="7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1499268" y="4797152"/>
            <a:ext cx="5976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Suggests an ad hoc patching together of patterns, rather than a coherent generative model </a:t>
            </a:r>
          </a:p>
          <a:p>
            <a:r>
              <a:rPr lang="en-GB" sz="2000" dirty="0" smtClean="0"/>
              <a:t>(e.g., these will never be created by a model of the human face)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1870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2420888"/>
            <a:ext cx="7772400" cy="2298700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Arial Black" pitchFamily="34" charset="0"/>
                <a:ea typeface="ＭＳ Ｐゴシック"/>
                <a:cs typeface="ＭＳ Ｐゴシック"/>
              </a:rPr>
              <a:t>IV. </a:t>
            </a:r>
            <a:r>
              <a:rPr lang="en-GB" sz="2400" dirty="0" smtClean="0">
                <a:latin typeface="Arial Black" panose="020B0A04020102020204" pitchFamily="34" charset="0"/>
                <a:cs typeface="ＭＳ Ｐゴシック"/>
              </a:rPr>
              <a:t>THE CYCLE OF THOUGHT</a:t>
            </a:r>
            <a:endParaRPr lang="en-US" sz="3200" dirty="0" smtClean="0">
              <a:latin typeface="Arial Black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0611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cycle of thought</a:t>
            </a:r>
            <a:endParaRPr lang="en-GB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32209"/>
            <a:ext cx="5035648" cy="4487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3779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5618" y="197768"/>
            <a:ext cx="8264769" cy="1143000"/>
          </a:xfrm>
        </p:spPr>
        <p:txBody>
          <a:bodyPr/>
          <a:lstStyle/>
          <a:p>
            <a:r>
              <a:rPr lang="en-GB" dirty="0" smtClean="0"/>
              <a:t>With memory…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9475" y="4437112"/>
            <a:ext cx="8264525" cy="4525963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3114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128791" cy="50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247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2420888"/>
            <a:ext cx="7772400" cy="2298700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Arial Black" pitchFamily="34" charset="0"/>
                <a:ea typeface="ＭＳ Ｐゴシック"/>
                <a:cs typeface="ＭＳ Ｐゴシック"/>
              </a:rPr>
              <a:t>PART 2. </a:t>
            </a:r>
            <a:r>
              <a:rPr lang="en-GB" sz="2400" dirty="0" smtClean="0">
                <a:latin typeface="Arial Black" panose="020B0A04020102020204" pitchFamily="34" charset="0"/>
                <a:cs typeface="ＭＳ Ｐゴシック"/>
              </a:rPr>
              <a:t>IMPLICATIONS FOR THE PSYCHOLOGY OF HYPOTHESIS TESTING</a:t>
            </a:r>
            <a:endParaRPr lang="en-US" sz="3200" dirty="0" smtClean="0">
              <a:latin typeface="Arial Black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4061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2420888"/>
            <a:ext cx="7772400" cy="2298700"/>
          </a:xfrm>
        </p:spPr>
        <p:txBody>
          <a:bodyPr/>
          <a:lstStyle/>
          <a:p>
            <a:pPr eaLnBrk="1" hangingPunct="1"/>
            <a:r>
              <a:rPr lang="en-GB" sz="2400" dirty="0">
                <a:latin typeface="Arial Black" pitchFamily="34" charset="0"/>
                <a:ea typeface="ＭＳ Ｐゴシック"/>
                <a:cs typeface="ＭＳ Ｐゴシック"/>
              </a:rPr>
              <a:t>V</a:t>
            </a:r>
            <a:r>
              <a:rPr lang="en-GB" sz="2400" dirty="0" smtClean="0">
                <a:latin typeface="Arial Black" pitchFamily="34" charset="0"/>
                <a:ea typeface="ＭＳ Ｐゴシック"/>
                <a:cs typeface="ＭＳ Ｐゴシック"/>
              </a:rPr>
              <a:t>. </a:t>
            </a:r>
            <a:r>
              <a:rPr lang="en-GB" sz="2400" dirty="0" smtClean="0">
                <a:latin typeface="Arial Black" panose="020B0A04020102020204" pitchFamily="34" charset="0"/>
                <a:cs typeface="ＭＳ Ｐゴシック"/>
              </a:rPr>
              <a:t>ONE INTERPRETATION AT A TIME</a:t>
            </a:r>
            <a:endParaRPr lang="en-US" sz="3200" dirty="0" smtClean="0">
              <a:latin typeface="Arial Black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5575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 smtClean="0"/>
              <a:t>Part 1: The cycle of thought</a:t>
            </a:r>
          </a:p>
          <a:p>
            <a:pPr marL="841375" lvl="1" indent="-571500">
              <a:buAutoNum type="romanUcPeriod"/>
            </a:pPr>
            <a:r>
              <a:rPr lang="en-GB" sz="2400" dirty="0" smtClean="0"/>
              <a:t>Perception as a model for thought</a:t>
            </a:r>
          </a:p>
          <a:p>
            <a:pPr marL="841375" lvl="1" indent="-571500">
              <a:buAutoNum type="romanUcPeriod"/>
            </a:pPr>
            <a:r>
              <a:rPr lang="en-GB" sz="2400" dirty="0" smtClean="0"/>
              <a:t>The extreme </a:t>
            </a:r>
            <a:r>
              <a:rPr lang="en-GB" sz="2400" dirty="0" err="1" smtClean="0"/>
              <a:t>seriality</a:t>
            </a:r>
            <a:r>
              <a:rPr lang="en-GB" sz="2400" dirty="0" smtClean="0"/>
              <a:t> of perception</a:t>
            </a:r>
            <a:endParaRPr lang="en-GB" sz="2400" dirty="0" smtClean="0"/>
          </a:p>
          <a:p>
            <a:pPr marL="841375" lvl="1" indent="-571500">
              <a:buAutoNum type="romanUcPeriod"/>
            </a:pPr>
            <a:r>
              <a:rPr lang="en-GB" sz="2400" dirty="0" smtClean="0"/>
              <a:t>Perception = memory + metaphor</a:t>
            </a:r>
            <a:endParaRPr lang="en-GB" sz="2400" dirty="0" smtClean="0"/>
          </a:p>
          <a:p>
            <a:pPr marL="841375" lvl="1" indent="-571500">
              <a:buAutoNum type="romanUcPeriod"/>
            </a:pPr>
            <a:r>
              <a:rPr lang="en-GB" sz="2400" dirty="0" smtClean="0"/>
              <a:t>The cycle of thought</a:t>
            </a:r>
          </a:p>
          <a:p>
            <a:pPr marL="0" indent="0">
              <a:buNone/>
            </a:pPr>
            <a:r>
              <a:rPr lang="en-GB" sz="2800" dirty="0"/>
              <a:t>Part </a:t>
            </a:r>
            <a:r>
              <a:rPr lang="en-GB" sz="2800" dirty="0" smtClean="0"/>
              <a:t>2: Implications for the psychology of hypothesis testing</a:t>
            </a:r>
          </a:p>
          <a:p>
            <a:pPr marL="269875" lvl="1" indent="0">
              <a:buNone/>
            </a:pPr>
            <a:r>
              <a:rPr lang="en-GB" sz="2400" dirty="0" smtClean="0"/>
              <a:t>V. 	One interpretation at a time </a:t>
            </a:r>
          </a:p>
          <a:p>
            <a:pPr marL="269875" lvl="1" indent="0">
              <a:buNone/>
            </a:pPr>
            <a:r>
              <a:rPr lang="en-GB" sz="2400" dirty="0" smtClean="0"/>
              <a:t>VI. 	Precedents </a:t>
            </a:r>
            <a:r>
              <a:rPr lang="en-GB" sz="2400" smtClean="0"/>
              <a:t>not principles</a:t>
            </a:r>
            <a:endParaRPr lang="en-GB" sz="2800" dirty="0" smtClean="0"/>
          </a:p>
          <a:p>
            <a:pPr marL="571500" indent="-571500">
              <a:buAutoNum type="romanUcPeriod"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41685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1571625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3"/>
          <p:cNvSpPr txBox="1">
            <a:spLocks/>
          </p:cNvSpPr>
          <p:nvPr/>
        </p:nvSpPr>
        <p:spPr bwMode="auto">
          <a:xfrm>
            <a:off x="609599" y="425451"/>
            <a:ext cx="826476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891" tIns="47891" rIns="47891" bIns="47891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 kern="1200">
                <a:solidFill>
                  <a:srgbClr val="0039A6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78908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57816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436724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915631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GB" dirty="0" smtClean="0">
                <a:solidFill>
                  <a:srgbClr val="FF0000"/>
                </a:solidFill>
              </a:rPr>
              <a:t>One</a:t>
            </a:r>
            <a:r>
              <a:rPr lang="en-GB" dirty="0" smtClean="0"/>
              <a:t> interpretation at a time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737632" y="563466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face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934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26092">
            <a:off x="3403872" y="2302069"/>
            <a:ext cx="1571625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3"/>
          <p:cNvSpPr txBox="1">
            <a:spLocks/>
          </p:cNvSpPr>
          <p:nvPr/>
        </p:nvSpPr>
        <p:spPr bwMode="auto">
          <a:xfrm>
            <a:off x="609599" y="425451"/>
            <a:ext cx="826476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891" tIns="47891" rIns="47891" bIns="47891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 kern="1200">
                <a:solidFill>
                  <a:srgbClr val="0039A6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78908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57816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436724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915631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GB" dirty="0" smtClean="0">
                <a:solidFill>
                  <a:srgbClr val="FF0000"/>
                </a:solidFill>
              </a:rPr>
              <a:t>One</a:t>
            </a:r>
            <a:r>
              <a:rPr lang="en-GB" dirty="0" smtClean="0"/>
              <a:t> interpretation at a time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737632" y="563466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word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31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32856"/>
            <a:ext cx="1571625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3"/>
          <p:cNvSpPr txBox="1">
            <a:spLocks/>
          </p:cNvSpPr>
          <p:nvPr/>
        </p:nvSpPr>
        <p:spPr bwMode="auto">
          <a:xfrm>
            <a:off x="609599" y="425451"/>
            <a:ext cx="826476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891" tIns="47891" rIns="47891" bIns="47891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 kern="1200">
                <a:solidFill>
                  <a:srgbClr val="0039A6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78908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57816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436724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915631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GB" dirty="0" smtClean="0">
                <a:solidFill>
                  <a:srgbClr val="FF0000"/>
                </a:solidFill>
              </a:rPr>
              <a:t>One</a:t>
            </a:r>
            <a:r>
              <a:rPr lang="en-GB" dirty="0" smtClean="0"/>
              <a:t> interpretation at a time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87824" y="563466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 face or a word, </a:t>
            </a:r>
          </a:p>
          <a:p>
            <a:pPr algn="ctr"/>
            <a:r>
              <a:rPr lang="en-GB" dirty="0" smtClean="0"/>
              <a:t>but not both at once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31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one-</a:t>
            </a:r>
            <a:r>
              <a:rPr lang="en-GB" dirty="0" err="1" smtClean="0"/>
              <a:t>interpretion</a:t>
            </a:r>
            <a:r>
              <a:rPr lang="en-GB" dirty="0" smtClean="0"/>
              <a:t> limit applies to abstract thinking too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1"/>
            <a:ext cx="4186808" cy="4421088"/>
          </a:xfrm>
        </p:spPr>
        <p:txBody>
          <a:bodyPr/>
          <a:lstStyle/>
          <a:p>
            <a:r>
              <a:rPr lang="en-GB" sz="2400" dirty="0" smtClean="0"/>
              <a:t>Johnson-Laird: one-model thinking as the </a:t>
            </a:r>
            <a:r>
              <a:rPr lang="en-GB" sz="2400" dirty="0" smtClean="0">
                <a:solidFill>
                  <a:srgbClr val="FF0000"/>
                </a:solidFill>
              </a:rPr>
              <a:t>fundamental human reasoning error</a:t>
            </a:r>
          </a:p>
          <a:p>
            <a:r>
              <a:rPr lang="en-GB" sz="2400" dirty="0" smtClean="0"/>
              <a:t>We interpret our data </a:t>
            </a:r>
            <a:r>
              <a:rPr lang="en-GB" sz="2400" i="1" dirty="0" smtClean="0"/>
              <a:t>in terms of our current model</a:t>
            </a:r>
            <a:r>
              <a:rPr lang="en-GB" sz="2400" dirty="0" smtClean="0"/>
              <a:t>, and then throw away the data</a:t>
            </a:r>
          </a:p>
          <a:p>
            <a:r>
              <a:rPr lang="en-GB" sz="2400" dirty="0" smtClean="0"/>
              <a:t>So we tend to get “locked in”</a:t>
            </a:r>
          </a:p>
          <a:p>
            <a:pPr lvl="1"/>
            <a:r>
              <a:rPr lang="en-GB" sz="2000" dirty="0" err="1" smtClean="0"/>
              <a:t>Festinger</a:t>
            </a:r>
            <a:r>
              <a:rPr lang="en-GB" sz="2000" dirty="0"/>
              <a:t> </a:t>
            </a:r>
            <a:r>
              <a:rPr lang="en-GB" sz="2000" dirty="0" smtClean="0"/>
              <a:t>et al (1956)</a:t>
            </a:r>
          </a:p>
          <a:p>
            <a:r>
              <a:rPr lang="en-GB" sz="2400" dirty="0" smtClean="0"/>
              <a:t>So not much active hypothesis testing…</a:t>
            </a:r>
          </a:p>
        </p:txBody>
      </p:sp>
      <p:pic>
        <p:nvPicPr>
          <p:cNvPr id="12290" name="Picture 2" descr="http://t3.gstatic.com/images?q=tbn:ANd9GcQ7Issw6_ZLiCbiXPQwQOU34Z5DDjZK9sO-KmO1_JqVoEc9aie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628800"/>
            <a:ext cx="2719586" cy="441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5478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2420888"/>
            <a:ext cx="7772400" cy="2298700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Arial Black" pitchFamily="34" charset="0"/>
                <a:ea typeface="ＭＳ Ｐゴシック"/>
                <a:cs typeface="ＭＳ Ｐゴシック"/>
              </a:rPr>
              <a:t>VI</a:t>
            </a:r>
            <a:r>
              <a:rPr lang="en-GB" sz="2400" dirty="0" smtClean="0">
                <a:latin typeface="Arial Black" pitchFamily="34" charset="0"/>
                <a:ea typeface="ＭＳ Ｐゴシック"/>
                <a:cs typeface="ＭＳ Ｐゴシック"/>
              </a:rPr>
              <a:t>. </a:t>
            </a:r>
            <a:r>
              <a:rPr lang="en-GB" sz="2400" dirty="0" smtClean="0">
                <a:latin typeface="Arial Black" panose="020B0A04020102020204" pitchFamily="34" charset="0"/>
                <a:cs typeface="ＭＳ Ｐゴシック"/>
              </a:rPr>
              <a:t>PRECEDENTS NOT PRINCIPLES</a:t>
            </a:r>
            <a:endParaRPr lang="en-US" sz="3200" dirty="0" smtClean="0">
              <a:latin typeface="Arial Black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378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Hypothesis testing – or other sophisticated statistics – is needed </a:t>
            </a:r>
            <a:r>
              <a:rPr lang="en-GB" sz="2800" dirty="0" smtClean="0"/>
              <a:t>to augment everyday thought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08912" cy="4608512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1. Requires </a:t>
            </a:r>
            <a:r>
              <a:rPr lang="en-GB" sz="2400" dirty="0"/>
              <a:t>hard </a:t>
            </a:r>
            <a:r>
              <a:rPr lang="en-GB" sz="2400" dirty="0" smtClean="0"/>
              <a:t>mental work </a:t>
            </a:r>
            <a:r>
              <a:rPr lang="en-GB" sz="2400" dirty="0"/>
              <a:t>to </a:t>
            </a:r>
            <a:r>
              <a:rPr lang="en-GB" sz="2400" dirty="0" smtClean="0">
                <a:solidFill>
                  <a:srgbClr val="FF0000"/>
                </a:solidFill>
              </a:rPr>
              <a:t>isolate </a:t>
            </a:r>
            <a:r>
              <a:rPr lang="en-GB" sz="2400" dirty="0">
                <a:solidFill>
                  <a:srgbClr val="FF0000"/>
                </a:solidFill>
              </a:rPr>
              <a:t>specific hypotheses </a:t>
            </a:r>
            <a:r>
              <a:rPr lang="en-GB" sz="2400" dirty="0"/>
              <a:t>(e.g., our </a:t>
            </a:r>
            <a:r>
              <a:rPr lang="en-GB" sz="2400" dirty="0" smtClean="0"/>
              <a:t>assumptions)</a:t>
            </a:r>
          </a:p>
          <a:p>
            <a:pPr lvl="1"/>
            <a:r>
              <a:rPr lang="en-GB" sz="2000" dirty="0" smtClean="0"/>
              <a:t>And we are bad at working out what our assumptions are (</a:t>
            </a:r>
            <a:r>
              <a:rPr lang="en-GB" sz="2000" dirty="0" err="1" smtClean="0"/>
              <a:t>cf</a:t>
            </a:r>
            <a:r>
              <a:rPr lang="en-GB" sz="2000" dirty="0" smtClean="0"/>
              <a:t> AI)</a:t>
            </a:r>
            <a:endParaRPr lang="en-GB" sz="2000" dirty="0"/>
          </a:p>
          <a:p>
            <a:pPr marL="0" indent="0">
              <a:buNone/>
            </a:pPr>
            <a:r>
              <a:rPr lang="en-GB" sz="2400" dirty="0"/>
              <a:t>2. Let alone </a:t>
            </a:r>
            <a:r>
              <a:rPr lang="en-GB" sz="2400" dirty="0" smtClean="0">
                <a:solidFill>
                  <a:srgbClr val="FF0000"/>
                </a:solidFill>
              </a:rPr>
              <a:t>experimentally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test</a:t>
            </a:r>
            <a:r>
              <a:rPr lang="en-GB" sz="2400" dirty="0" smtClean="0"/>
              <a:t> </a:t>
            </a:r>
            <a:r>
              <a:rPr lang="en-GB" sz="2400" dirty="0"/>
              <a:t>them (between) </a:t>
            </a:r>
            <a:r>
              <a:rPr lang="en-GB" sz="2400" dirty="0" smtClean="0"/>
              <a:t>them</a:t>
            </a:r>
          </a:p>
          <a:p>
            <a:pPr lvl="1"/>
            <a:r>
              <a:rPr lang="en-GB" sz="2000" dirty="0" err="1" smtClean="0"/>
              <a:t>nb</a:t>
            </a:r>
            <a:r>
              <a:rPr lang="en-GB" sz="2000" dirty="0" err="1"/>
              <a:t>.</a:t>
            </a:r>
            <a:r>
              <a:rPr lang="en-GB" sz="2000" dirty="0"/>
              <a:t> experimental science only since the Renaissance)</a:t>
            </a:r>
          </a:p>
          <a:p>
            <a:pPr marL="0" indent="0">
              <a:buNone/>
            </a:pPr>
            <a:r>
              <a:rPr lang="en-GB" sz="2400" dirty="0"/>
              <a:t>3. Or do any </a:t>
            </a:r>
            <a:r>
              <a:rPr lang="en-GB" sz="2400" dirty="0" smtClean="0">
                <a:solidFill>
                  <a:srgbClr val="FF0000"/>
                </a:solidFill>
              </a:rPr>
              <a:t>statistical analysis</a:t>
            </a:r>
            <a:endParaRPr lang="en-GB" sz="2400" dirty="0">
              <a:solidFill>
                <a:srgbClr val="FF0000"/>
              </a:solidFill>
            </a:endParaRPr>
          </a:p>
          <a:p>
            <a:pPr lvl="1"/>
            <a:r>
              <a:rPr lang="en-GB" sz="2000" dirty="0" smtClean="0"/>
              <a:t>Even the </a:t>
            </a:r>
            <a:r>
              <a:rPr lang="en-GB" sz="2000" dirty="0" smtClean="0">
                <a:solidFill>
                  <a:srgbClr val="FF0000"/>
                </a:solidFill>
              </a:rPr>
              <a:t>need</a:t>
            </a:r>
            <a:r>
              <a:rPr lang="en-GB" sz="2000" dirty="0" smtClean="0"/>
              <a:t> for statistics only slowly appreciated from late C19 onwards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39A6"/>
                </a:solidFill>
              </a:rPr>
              <a:t>The mind is more “naïve lawyer” than “naïve scientist”</a:t>
            </a:r>
            <a:endParaRPr lang="en-GB" sz="2400" b="1" dirty="0">
              <a:solidFill>
                <a:srgbClr val="0039A6"/>
              </a:solidFill>
            </a:endParaRPr>
          </a:p>
          <a:p>
            <a:pPr marL="0" indent="0"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658369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The brain fits a loose, non-parametric model, rather than testing hypotheses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916832"/>
            <a:ext cx="6840760" cy="4205063"/>
          </a:xfrm>
        </p:spPr>
        <p:txBody>
          <a:bodyPr/>
          <a:lstStyle/>
          <a:p>
            <a:r>
              <a:rPr lang="en-GB" sz="2400" dirty="0" smtClean="0"/>
              <a:t>Which accumulates precedents, but doesn’t </a:t>
            </a:r>
            <a:r>
              <a:rPr lang="en-GB" sz="2400" dirty="0" err="1" smtClean="0"/>
              <a:t>distill</a:t>
            </a:r>
            <a:r>
              <a:rPr lang="en-GB" sz="2400" dirty="0" smtClean="0"/>
              <a:t> principles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And hypothesis-testing is cognitively unnatural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We don’t normally explicit consider multiple alternatives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But thought proceeds by “enriching” our existing instance-based model of the world</a:t>
            </a:r>
          </a:p>
          <a:p>
            <a:r>
              <a:rPr lang="en-GB" sz="2400" dirty="0">
                <a:solidFill>
                  <a:schemeClr val="tx1"/>
                </a:solidFill>
              </a:rPr>
              <a:t>W</a:t>
            </a:r>
            <a:r>
              <a:rPr lang="en-GB" sz="2400" dirty="0" smtClean="0">
                <a:solidFill>
                  <a:schemeClr val="tx1"/>
                </a:solidFill>
              </a:rPr>
              <a:t>e need a experimental and statistical methodology precisely to combat our mental frailties</a:t>
            </a:r>
          </a:p>
          <a:p>
            <a:pPr marL="0" indent="0">
              <a:buNone/>
            </a:pPr>
            <a:endParaRPr lang="en-GB" sz="2400" dirty="0" smtClean="0"/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278504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2420888"/>
            <a:ext cx="7772400" cy="2298700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Arial Black" pitchFamily="34" charset="0"/>
                <a:ea typeface="ＭＳ Ｐゴシック"/>
                <a:cs typeface="ＭＳ Ｐゴシック"/>
              </a:rPr>
              <a:t>PART 1</a:t>
            </a:r>
            <a:r>
              <a:rPr lang="en-GB" sz="2400" dirty="0" smtClean="0">
                <a:latin typeface="Arial Black" pitchFamily="34" charset="0"/>
                <a:ea typeface="ＭＳ Ｐゴシック"/>
                <a:cs typeface="ＭＳ Ｐゴシック"/>
              </a:rPr>
              <a:t>. </a:t>
            </a:r>
            <a:r>
              <a:rPr lang="en-GB" sz="2400" dirty="0" smtClean="0">
                <a:latin typeface="Arial Black" panose="020B0A04020102020204" pitchFamily="34" charset="0"/>
                <a:cs typeface="ＭＳ Ｐゴシック"/>
              </a:rPr>
              <a:t>THE CYCLE OF THOUGHT</a:t>
            </a:r>
            <a:endParaRPr lang="en-US" sz="3200" dirty="0" smtClean="0">
              <a:latin typeface="Arial Black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910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2420888"/>
            <a:ext cx="7772400" cy="2298700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Arial Black" pitchFamily="34" charset="0"/>
                <a:ea typeface="ＭＳ Ｐゴシック"/>
                <a:cs typeface="ＭＳ Ｐゴシック"/>
              </a:rPr>
              <a:t>I. </a:t>
            </a:r>
            <a:r>
              <a:rPr lang="en-GB" sz="2400" dirty="0" smtClean="0">
                <a:latin typeface="Arial Black" panose="020B0A04020102020204" pitchFamily="34" charset="0"/>
                <a:cs typeface="ＭＳ Ｐゴシック"/>
              </a:rPr>
              <a:t>PERCEPTION AS A MODEL FOR THOUGHT</a:t>
            </a:r>
            <a:endParaRPr lang="en-US" sz="3200" dirty="0" smtClean="0">
              <a:latin typeface="Arial Black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2002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“Effort after meaning” (Bartlett, 1932)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Idasawa’s</a:t>
            </a:r>
            <a:r>
              <a:rPr lang="en-GB" dirty="0" smtClean="0"/>
              <a:t> spikey sphere</a:t>
            </a:r>
            <a:endParaRPr lang="en-GB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097" name="Picture 215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3" t="6139" r="10069" b="14075"/>
          <a:stretch>
            <a:fillRect/>
          </a:stretch>
        </p:blipFill>
        <p:spPr bwMode="auto">
          <a:xfrm>
            <a:off x="1763688" y="2492896"/>
            <a:ext cx="5017704" cy="216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55703" y="4972744"/>
            <a:ext cx="826476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891" tIns="47891" rIns="47891" bIns="47891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 kern="1200">
                <a:solidFill>
                  <a:srgbClr val="0039A6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39A6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78908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57816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436724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915631" algn="l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GB" sz="2400" dirty="0" smtClean="0"/>
              <a:t>One operationalization is simplicity: choose the interpretation generating the shortest encoding of the image (Mach, Hochberg, </a:t>
            </a:r>
            <a:r>
              <a:rPr lang="en-GB" sz="2400" dirty="0" err="1" smtClean="0"/>
              <a:t>Leeuwenberg</a:t>
            </a:r>
            <a:r>
              <a:rPr lang="en-GB" sz="2400" dirty="0" smtClean="0"/>
              <a:t>, </a:t>
            </a:r>
            <a:r>
              <a:rPr lang="en-GB" sz="2400" dirty="0" err="1" smtClean="0"/>
              <a:t>Chater</a:t>
            </a:r>
            <a:r>
              <a:rPr lang="en-GB" sz="2400" dirty="0" smtClean="0"/>
              <a:t> &amp; </a:t>
            </a:r>
            <a:r>
              <a:rPr lang="en-GB" sz="2400" dirty="0" err="1" smtClean="0"/>
              <a:t>Vitanyi</a:t>
            </a:r>
            <a:r>
              <a:rPr lang="en-GB" sz="2400" dirty="0" smtClean="0"/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8589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2420888"/>
            <a:ext cx="7772400" cy="2298700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Arial Black" pitchFamily="34" charset="0"/>
                <a:ea typeface="ＭＳ Ｐゴシック"/>
                <a:cs typeface="ＭＳ Ｐゴシック"/>
              </a:rPr>
              <a:t>II. </a:t>
            </a:r>
            <a:r>
              <a:rPr lang="en-GB" sz="2400" dirty="0" smtClean="0">
                <a:latin typeface="Arial Black" panose="020B0A04020102020204" pitchFamily="34" charset="0"/>
                <a:cs typeface="ＭＳ Ｐゴシック"/>
              </a:rPr>
              <a:t>THE E</a:t>
            </a:r>
            <a:r>
              <a:rPr lang="en-GB" sz="2400" dirty="0" smtClean="0">
                <a:latin typeface="Arial Black" panose="020B0A04020102020204" pitchFamily="34" charset="0"/>
                <a:cs typeface="ＭＳ Ｐゴシック"/>
              </a:rPr>
              <a:t>XTREME SERIALITY OF PERCEPTION</a:t>
            </a:r>
            <a:endParaRPr lang="en-US" sz="3200" dirty="0" smtClean="0">
              <a:latin typeface="Arial Black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8311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We can only perceive one colour-map at once (Huang &amp; </a:t>
            </a:r>
            <a:r>
              <a:rPr lang="en-GB" sz="3600" dirty="0" err="1" smtClean="0"/>
              <a:t>Pashler</a:t>
            </a:r>
            <a:r>
              <a:rPr lang="en-GB" sz="3600" dirty="0" smtClean="0"/>
              <a:t>, 2007)</a:t>
            </a:r>
            <a:endParaRPr lang="en-GB" sz="36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890" y="1700808"/>
            <a:ext cx="5570220" cy="4319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822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We can only perceive one </a:t>
            </a:r>
            <a:r>
              <a:rPr lang="en-GB" sz="2800" dirty="0" smtClean="0">
                <a:solidFill>
                  <a:srgbClr val="FF0000"/>
                </a:solidFill>
              </a:rPr>
              <a:t>colour</a:t>
            </a:r>
            <a:r>
              <a:rPr lang="en-GB" sz="2800" dirty="0" smtClean="0"/>
              <a:t> at once! (Huang &amp; </a:t>
            </a:r>
            <a:r>
              <a:rPr lang="en-GB" sz="2800" dirty="0" err="1" smtClean="0"/>
              <a:t>Pashler</a:t>
            </a:r>
            <a:r>
              <a:rPr lang="en-GB" sz="2800" dirty="0" smtClean="0"/>
              <a:t>, 2007)</a:t>
            </a:r>
            <a:endParaRPr lang="en-GB" sz="28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988840"/>
            <a:ext cx="4752528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683568" y="2499861"/>
            <a:ext cx="34563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Task: do you see red or purple? (after brief flash)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When flashed </a:t>
            </a:r>
            <a:r>
              <a:rPr lang="en-GB" dirty="0" smtClean="0">
                <a:solidFill>
                  <a:srgbClr val="FF0000"/>
                </a:solidFill>
              </a:rPr>
              <a:t>successively vs simultaneously</a:t>
            </a:r>
            <a:r>
              <a:rPr lang="en-GB" dirty="0" smtClean="0"/>
              <a:t>, performance declines for colours, not locations.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load each colour serially!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82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2420888"/>
            <a:ext cx="7772400" cy="2298700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Arial Black" pitchFamily="34" charset="0"/>
                <a:ea typeface="ＭＳ Ｐゴシック"/>
                <a:cs typeface="ＭＳ Ｐゴシック"/>
              </a:rPr>
              <a:t>III. </a:t>
            </a:r>
            <a:r>
              <a:rPr lang="en-GB" sz="2400" dirty="0" smtClean="0">
                <a:latin typeface="Arial Black" panose="020B0A04020102020204" pitchFamily="34" charset="0"/>
                <a:cs typeface="ＭＳ Ｐゴシック"/>
              </a:rPr>
              <a:t>PERCEPTION = MEMORY + METAPHOR</a:t>
            </a:r>
            <a:endParaRPr lang="en-US" sz="3200" dirty="0" smtClean="0">
              <a:latin typeface="Arial Black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96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bs-2010">
  <a:themeElements>
    <a:clrScheme name="WBS 2010">
      <a:dk1>
        <a:srgbClr val="FFFFFF"/>
      </a:dk1>
      <a:lt1>
        <a:srgbClr val="000000"/>
      </a:lt1>
      <a:dk2>
        <a:srgbClr val="EBEBE2"/>
      </a:dk2>
      <a:lt2>
        <a:srgbClr val="0039A6"/>
      </a:lt2>
      <a:accent1>
        <a:srgbClr val="A71930"/>
      </a:accent1>
      <a:accent2>
        <a:srgbClr val="F9A300"/>
      </a:accent2>
      <a:accent3>
        <a:srgbClr val="00ADEF"/>
      </a:accent3>
      <a:accent4>
        <a:srgbClr val="399717"/>
      </a:accent4>
      <a:accent5>
        <a:srgbClr val="666666"/>
      </a:accent5>
      <a:accent6>
        <a:srgbClr val="3662B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BS 2010">
    <a:dk1>
      <a:sysClr val="windowText" lastClr="000000"/>
    </a:dk1>
    <a:lt1>
      <a:sysClr val="window" lastClr="FFFFFF"/>
    </a:lt1>
    <a:dk2>
      <a:srgbClr val="0039A6"/>
    </a:dk2>
    <a:lt2>
      <a:srgbClr val="EBEBE2"/>
    </a:lt2>
    <a:accent1>
      <a:srgbClr val="A71930"/>
    </a:accent1>
    <a:accent2>
      <a:srgbClr val="F9A300"/>
    </a:accent2>
    <a:accent3>
      <a:srgbClr val="00ADEF"/>
    </a:accent3>
    <a:accent4>
      <a:srgbClr val="399717"/>
    </a:accent4>
    <a:accent5>
      <a:srgbClr val="666666"/>
    </a:accent5>
    <a:accent6>
      <a:srgbClr val="3662B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wbs-2010</Template>
  <TotalTime>14187</TotalTime>
  <Words>592</Words>
  <Application>Microsoft Office PowerPoint</Application>
  <PresentationFormat>On-screen Show (4:3)</PresentationFormat>
  <Paragraphs>74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wbs-2010</vt:lpstr>
      <vt:lpstr>The psychology of explanation:  Why hypothesis-testing doesn’t come naturally </vt:lpstr>
      <vt:lpstr>Overview</vt:lpstr>
      <vt:lpstr>PART 1. THE CYCLE OF THOUGHT</vt:lpstr>
      <vt:lpstr>I. PERCEPTION AS A MODEL FOR THOUGHT</vt:lpstr>
      <vt:lpstr>“Effort after meaning” (Bartlett, 1932)</vt:lpstr>
      <vt:lpstr>II. THE EXTREME SERIALITY OF PERCEPTION</vt:lpstr>
      <vt:lpstr>We can only perceive one colour-map at once (Huang &amp; Pashler, 2007)</vt:lpstr>
      <vt:lpstr>We can only perceive one colour at once! (Huang &amp; Pashler, 2007)</vt:lpstr>
      <vt:lpstr>III. PERCEPTION = MEMORY + METAPHOR</vt:lpstr>
      <vt:lpstr>Vast memory for visual images, tunes, voices,… etc</vt:lpstr>
      <vt:lpstr>Memory for interpreted, not raw, images; the “raw” sensory data is immediately thrown away  (cf. Christiansen &amp; Chater, 2016)</vt:lpstr>
      <vt:lpstr>…until you have some clues</vt:lpstr>
      <vt:lpstr>And now you will remember it forever</vt:lpstr>
      <vt:lpstr>Incredible flexibility of perception</vt:lpstr>
      <vt:lpstr>IV. THE CYCLE OF THOUGHT</vt:lpstr>
      <vt:lpstr>The cycle of thought</vt:lpstr>
      <vt:lpstr>With memory…</vt:lpstr>
      <vt:lpstr>PART 2. IMPLICATIONS FOR THE PSYCHOLOGY OF HYPOTHESIS TESTING</vt:lpstr>
      <vt:lpstr>V. ONE INTERPRETATION AT A TIME</vt:lpstr>
      <vt:lpstr>PowerPoint Presentation</vt:lpstr>
      <vt:lpstr>PowerPoint Presentation</vt:lpstr>
      <vt:lpstr>PowerPoint Presentation</vt:lpstr>
      <vt:lpstr>The one-interpretion limit applies to abstract thinking too</vt:lpstr>
      <vt:lpstr>VI. PRECEDENTS NOT PRINCIPLES</vt:lpstr>
      <vt:lpstr>Hypothesis testing – or other sophisticated statistics – is needed to augment everyday thought</vt:lpstr>
      <vt:lpstr>The brain fits a loose, non-parametric model, rather than testing hypotheses</vt:lpstr>
    </vt:vector>
  </TitlesOfParts>
  <Company>wbs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Nick</dc:title>
  <dc:creator>SCHKC</dc:creator>
  <cp:lastModifiedBy>Chater, Nick</cp:lastModifiedBy>
  <cp:revision>203</cp:revision>
  <dcterms:created xsi:type="dcterms:W3CDTF">2010-09-27T13:20:32Z</dcterms:created>
  <dcterms:modified xsi:type="dcterms:W3CDTF">2016-09-12T14:22:35Z</dcterms:modified>
</cp:coreProperties>
</file>