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1032" r:id="rId2"/>
    <p:sldId id="1199" r:id="rId3"/>
    <p:sldId id="1176" r:id="rId4"/>
    <p:sldId id="1177" r:id="rId5"/>
    <p:sldId id="1178" r:id="rId6"/>
    <p:sldId id="1179" r:id="rId7"/>
    <p:sldId id="1180" r:id="rId8"/>
    <p:sldId id="1181" r:id="rId9"/>
    <p:sldId id="1182" r:id="rId10"/>
    <p:sldId id="1184" r:id="rId11"/>
    <p:sldId id="1188" r:id="rId12"/>
    <p:sldId id="1189" r:id="rId13"/>
    <p:sldId id="1185" r:id="rId14"/>
    <p:sldId id="1190" r:id="rId15"/>
    <p:sldId id="1186" r:id="rId16"/>
    <p:sldId id="1191" r:id="rId17"/>
    <p:sldId id="1198" r:id="rId18"/>
    <p:sldId id="1187" r:id="rId19"/>
    <p:sldId id="1196" r:id="rId20"/>
    <p:sldId id="1197" r:id="rId21"/>
    <p:sldId id="1192" r:id="rId22"/>
    <p:sldId id="1193" r:id="rId23"/>
    <p:sldId id="1194" r:id="rId24"/>
    <p:sldId id="1147" r:id="rId25"/>
  </p:sldIdLst>
  <p:sldSz cx="9144000" cy="6858000" type="letter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AA2B3E"/>
    <a:srgbClr val="A30A36"/>
    <a:srgbClr val="004081"/>
    <a:srgbClr val="00274E"/>
    <a:srgbClr val="002448"/>
    <a:srgbClr val="C0C0C0"/>
    <a:srgbClr val="003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8381" autoAdjust="0"/>
  </p:normalViewPr>
  <p:slideViewPr>
    <p:cSldViewPr snapToGrid="0">
      <p:cViewPr varScale="1">
        <p:scale>
          <a:sx n="60" d="100"/>
          <a:sy n="60" d="100"/>
        </p:scale>
        <p:origin x="96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058" y="-84"/>
      </p:cViewPr>
      <p:guideLst>
        <p:guide orient="horz" pos="2929"/>
        <p:guide pos="2160"/>
      </p:guideLst>
    </p:cSldViewPr>
  </p:notes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586"/>
            <a:ext cx="2971490" cy="46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t" anchorCtr="0" compatLnSpc="1">
            <a:prstTxWarp prst="textNoShape">
              <a:avLst/>
            </a:prstTxWarp>
          </a:bodyPr>
          <a:lstStyle>
            <a:lvl1pPr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511" y="1586"/>
            <a:ext cx="2971490" cy="46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t" anchorCtr="0" compatLnSpc="1">
            <a:prstTxWarp prst="textNoShape">
              <a:avLst/>
            </a:prstTxWarp>
          </a:bodyPr>
          <a:lstStyle>
            <a:lvl1pPr algn="r"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3325"/>
            <a:ext cx="2971490" cy="46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b" anchorCtr="0" compatLnSpc="1">
            <a:prstTxWarp prst="textNoShape">
              <a:avLst/>
            </a:prstTxWarp>
          </a:bodyPr>
          <a:lstStyle>
            <a:lvl1pPr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511" y="8833325"/>
            <a:ext cx="2971490" cy="46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b" anchorCtr="0" compatLnSpc="1">
            <a:prstTxWarp prst="textNoShape">
              <a:avLst/>
            </a:prstTxWarp>
          </a:bodyPr>
          <a:lstStyle>
            <a:lvl1pPr algn="r"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F13A091A-1985-4BFA-B2AD-42358B090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038852" y="8852355"/>
            <a:ext cx="774093" cy="26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997" tIns="46778" rIns="91997" bIns="46778">
            <a:spAutoFit/>
          </a:bodyPr>
          <a:lstStyle/>
          <a:p>
            <a:pPr algn="ctr" defTabSz="967213" eaLnBrk="0" hangingPunct="0">
              <a:lnSpc>
                <a:spcPct val="90000"/>
              </a:lnSpc>
              <a:defRPr/>
            </a:pPr>
            <a:r>
              <a:rPr lang="en-US" sz="1200">
                <a:solidFill>
                  <a:schemeClr val="tx1"/>
                </a:solidFill>
                <a:cs typeface="+mn-cs"/>
              </a:rPr>
              <a:t>Page </a:t>
            </a:r>
            <a:fld id="{EF200141-5769-46F8-BA8E-5201DD66658A}" type="slidenum">
              <a:rPr lang="en-US" sz="1200">
                <a:solidFill>
                  <a:schemeClr val="tx1"/>
                </a:solidFill>
                <a:cs typeface="+mn-cs"/>
              </a:rPr>
              <a:pPr algn="ctr" defTabSz="967213" eaLnBrk="0" hangingPunct="0">
                <a:lnSpc>
                  <a:spcPct val="90000"/>
                </a:lnSpc>
                <a:defRPr/>
              </a:pPr>
              <a:t>‹#›</a:t>
            </a:fld>
            <a:endParaRPr lang="en-US" sz="1200">
              <a:solidFill>
                <a:schemeClr val="tx1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211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586"/>
            <a:ext cx="2971490" cy="46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t" anchorCtr="0" compatLnSpc="1">
            <a:prstTxWarp prst="textNoShape">
              <a:avLst/>
            </a:prstTxWarp>
          </a:bodyPr>
          <a:lstStyle>
            <a:lvl1pPr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511" y="1586"/>
            <a:ext cx="2971490" cy="46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t" anchorCtr="0" compatLnSpc="1">
            <a:prstTxWarp prst="textNoShape">
              <a:avLst/>
            </a:prstTxWarp>
          </a:bodyPr>
          <a:lstStyle>
            <a:lvl1pPr algn="r"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3325"/>
            <a:ext cx="2971490" cy="46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b" anchorCtr="0" compatLnSpc="1">
            <a:prstTxWarp prst="textNoShape">
              <a:avLst/>
            </a:prstTxWarp>
          </a:bodyPr>
          <a:lstStyle>
            <a:lvl1pPr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511" y="8833325"/>
            <a:ext cx="2971490" cy="46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11" tIns="0" rIns="18711" bIns="0" numCol="1" anchor="b" anchorCtr="0" compatLnSpc="1">
            <a:prstTxWarp prst="textNoShape">
              <a:avLst/>
            </a:prstTxWarp>
          </a:bodyPr>
          <a:lstStyle>
            <a:lvl1pPr algn="r" defTabSz="937087" eaLnBrk="0" hangingPunct="0">
              <a:defRPr sz="1000" i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C35BD08E-2398-41FC-B4BF-0A10EC8B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038852" y="8852356"/>
            <a:ext cx="774093" cy="26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997" tIns="46778" rIns="91997" bIns="46778">
            <a:spAutoFit/>
          </a:bodyPr>
          <a:lstStyle/>
          <a:p>
            <a:pPr algn="ctr" defTabSz="967213" eaLnBrk="0" hangingPunct="0">
              <a:lnSpc>
                <a:spcPct val="90000"/>
              </a:lnSpc>
              <a:defRPr/>
            </a:pPr>
            <a:r>
              <a:rPr lang="en-US" sz="1200">
                <a:solidFill>
                  <a:schemeClr val="tx1"/>
                </a:solidFill>
                <a:cs typeface="+mn-cs"/>
              </a:rPr>
              <a:t>Page </a:t>
            </a:r>
            <a:fld id="{DFA04B6E-C826-43DE-894F-8BF6A41ED649}" type="slidenum">
              <a:rPr lang="en-US" sz="1200">
                <a:solidFill>
                  <a:schemeClr val="tx1"/>
                </a:solidFill>
                <a:cs typeface="+mn-cs"/>
              </a:rPr>
              <a:pPr algn="ctr" defTabSz="967213" eaLnBrk="0" hangingPunct="0">
                <a:lnSpc>
                  <a:spcPct val="90000"/>
                </a:lnSpc>
                <a:defRPr/>
              </a:pPr>
              <a:t>‹#›</a:t>
            </a:fld>
            <a:endParaRPr lang="en-US" sz="1200">
              <a:solidFill>
                <a:schemeClr val="tx1"/>
              </a:solidFill>
              <a:cs typeface="+mn-cs"/>
            </a:endParaRPr>
          </a:p>
        </p:txBody>
      </p:sp>
      <p:sp>
        <p:nvSpPr>
          <p:cNvPr id="1434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5126038"/>
            <a:ext cx="4321175" cy="3241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3080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0691" y="472592"/>
            <a:ext cx="5020204" cy="418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75" tIns="51456" rIns="96675" bIns="514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6626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030288" rtl="0" eaLnBrk="0" fontAlgn="base" hangingPunct="0">
      <a:lnSpc>
        <a:spcPct val="87000"/>
      </a:lnSpc>
      <a:spcBef>
        <a:spcPct val="4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84188" algn="l" defTabSz="1030288" rtl="0" eaLnBrk="0" fontAlgn="base" hangingPunct="0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71550" algn="l" defTabSz="1030288" rtl="0" eaLnBrk="0" fontAlgn="base" hangingPunct="0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57325" algn="l" defTabSz="1030288" rtl="0" eaLnBrk="0" fontAlgn="base" hangingPunct="0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44688" algn="l" defTabSz="1030288" rtl="0" eaLnBrk="0" fontAlgn="base" hangingPunct="0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2767013" y="6564313"/>
            <a:ext cx="251301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648" tIns="48825" rIns="97648" bIns="48825">
            <a:spAutoFit/>
          </a:bodyPr>
          <a:lstStyle/>
          <a:p>
            <a:pPr algn="ctr" defTabSz="969963" eaLnBrk="0" hangingPunct="0">
              <a:spcBef>
                <a:spcPct val="50000"/>
              </a:spcBef>
              <a:defRPr/>
            </a:pPr>
            <a:endParaRPr lang="en-US" sz="1900">
              <a:solidFill>
                <a:schemeClr val="tx1"/>
              </a:solidFill>
              <a:cs typeface="+mn-cs"/>
            </a:endParaRPr>
          </a:p>
        </p:txBody>
      </p:sp>
      <p:grpSp>
        <p:nvGrpSpPr>
          <p:cNvPr id="5" name="Group 98"/>
          <p:cNvGrpSpPr>
            <a:grpSpLocks/>
          </p:cNvGrpSpPr>
          <p:nvPr userDrawn="1"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pic>
          <p:nvPicPr>
            <p:cNvPr id="6" name="Picture 85" descr="Penn_Medicine_color_xtra_sm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92" y="3858"/>
              <a:ext cx="1776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Line 92"/>
            <p:cNvSpPr>
              <a:spLocks noChangeShapeType="1"/>
            </p:cNvSpPr>
            <p:nvPr userDrawn="1"/>
          </p:nvSpPr>
          <p:spPr bwMode="auto">
            <a:xfrm>
              <a:off x="463" y="1553"/>
              <a:ext cx="4901" cy="0"/>
            </a:xfrm>
            <a:prstGeom prst="line">
              <a:avLst/>
            </a:prstGeom>
            <a:noFill/>
            <a:ln w="25400">
              <a:solidFill>
                <a:srgbClr val="003264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8" name="Picture 97" descr="blue-gradient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36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0" name="Rectangle 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35013" y="2508250"/>
            <a:ext cx="7551737" cy="547688"/>
          </a:xfrm>
        </p:spPr>
        <p:txBody>
          <a:bodyPr/>
          <a:lstStyle>
            <a:lvl1pPr marL="228600" indent="0">
              <a:buFont typeface="Wingdings" pitchFamily="2" charset="2"/>
              <a:buNone/>
              <a:defRPr sz="23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735013" y="1890713"/>
            <a:ext cx="7551737" cy="542925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90488"/>
            <a:ext cx="2128838" cy="2478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4025" y="90488"/>
            <a:ext cx="6238875" cy="2478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20336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825500"/>
            <a:ext cx="3836988" cy="1743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825500"/>
            <a:ext cx="3836987" cy="1743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825500"/>
            <a:ext cx="7826375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97648" rIns="0" bIns="9764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Level 1</a:t>
            </a:r>
          </a:p>
          <a:p>
            <a:pPr lvl="1"/>
            <a:r>
              <a:rPr lang="en-US" smtClean="0"/>
              <a:t>Level two</a:t>
            </a:r>
          </a:p>
          <a:p>
            <a:pPr lvl="2"/>
            <a:r>
              <a:rPr lang="en-US" smtClean="0"/>
              <a:t>Level three</a:t>
            </a:r>
          </a:p>
          <a:p>
            <a:pPr lvl="3"/>
            <a:r>
              <a:rPr lang="en-US" smtClean="0"/>
              <a:t>Level four</a:t>
            </a:r>
          </a:p>
          <a:p>
            <a:pPr lvl="4"/>
            <a:r>
              <a:rPr lang="en-US" smtClean="0"/>
              <a:t>Level five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896350" y="6589713"/>
            <a:ext cx="1428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 defTabSz="901700" eaLnBrk="0" hangingPunct="0">
              <a:defRPr/>
            </a:pPr>
            <a:fld id="{AF106256-DD19-44B3-A0EC-FF91DC115CA4}" type="slidenum">
              <a:rPr lang="en-US" sz="1100" b="1">
                <a:solidFill>
                  <a:srgbClr val="14397F"/>
                </a:solidFill>
                <a:latin typeface="Franklin Gothic Book" pitchFamily="34" charset="0"/>
                <a:cs typeface="+mn-cs"/>
              </a:rPr>
              <a:pPr algn="r" defTabSz="901700" eaLnBrk="0" hangingPunct="0">
                <a:defRPr/>
              </a:pPr>
              <a:t>‹#›</a:t>
            </a:fld>
            <a:endParaRPr lang="en-US" sz="1100" b="1">
              <a:solidFill>
                <a:srgbClr val="14397F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4025" y="90488"/>
            <a:ext cx="8520113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767013" y="6564313"/>
            <a:ext cx="251301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648" tIns="48825" rIns="97648" bIns="48825">
            <a:spAutoFit/>
          </a:bodyPr>
          <a:lstStyle/>
          <a:p>
            <a:pPr algn="ctr" defTabSz="969963" eaLnBrk="0" hangingPunct="0">
              <a:spcBef>
                <a:spcPct val="50000"/>
              </a:spcBef>
              <a:defRPr/>
            </a:pPr>
            <a:endParaRPr lang="en-US" sz="1900">
              <a:solidFill>
                <a:schemeClr val="tx1"/>
              </a:solidFill>
              <a:cs typeface="+mn-cs"/>
            </a:endParaRPr>
          </a:p>
        </p:txBody>
      </p:sp>
      <p:grpSp>
        <p:nvGrpSpPr>
          <p:cNvPr id="1030" name="Group 2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031" name="Picture 15" descr="penn med logo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31" y="4135"/>
              <a:ext cx="1006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242" y="4094"/>
              <a:ext cx="72" cy="226"/>
            </a:xfrm>
            <a:prstGeom prst="rect">
              <a:avLst/>
            </a:prstGeom>
            <a:solidFill>
              <a:srgbClr val="003264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 userDrawn="1"/>
          </p:nvSpPr>
          <p:spPr bwMode="auto">
            <a:xfrm>
              <a:off x="0" y="4093"/>
              <a:ext cx="5760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4" name="Line 10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432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7" name="Line 13"/>
            <p:cNvSpPr>
              <a:spLocks noChangeShapeType="1"/>
            </p:cNvSpPr>
            <p:nvPr userDrawn="1"/>
          </p:nvSpPr>
          <p:spPr bwMode="auto">
            <a:xfrm>
              <a:off x="0" y="424"/>
              <a:ext cx="5760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defTabSz="96996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2B3E"/>
          </a:solidFill>
          <a:latin typeface="Comic Sans MS" pitchFamily="66" charset="0"/>
          <a:ea typeface="+mj-ea"/>
          <a:cs typeface="+mj-cs"/>
        </a:defRPr>
      </a:lvl1pPr>
      <a:lvl2pPr algn="l" defTabSz="96996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2B3E"/>
          </a:solidFill>
          <a:latin typeface="Comic Sans MS" pitchFamily="66" charset="0"/>
        </a:defRPr>
      </a:lvl2pPr>
      <a:lvl3pPr algn="l" defTabSz="96996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2B3E"/>
          </a:solidFill>
          <a:latin typeface="Comic Sans MS" pitchFamily="66" charset="0"/>
        </a:defRPr>
      </a:lvl3pPr>
      <a:lvl4pPr algn="l" defTabSz="96996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2B3E"/>
          </a:solidFill>
          <a:latin typeface="Comic Sans MS" pitchFamily="66" charset="0"/>
        </a:defRPr>
      </a:lvl4pPr>
      <a:lvl5pPr algn="l" defTabSz="96996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AA2B3E"/>
          </a:solidFill>
          <a:latin typeface="Comic Sans MS" pitchFamily="66" charset="0"/>
        </a:defRPr>
      </a:lvl5pPr>
      <a:lvl6pPr marL="4572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charset="0"/>
        </a:defRPr>
      </a:lvl6pPr>
      <a:lvl7pPr marL="9144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charset="0"/>
        </a:defRPr>
      </a:lvl7pPr>
      <a:lvl8pPr marL="13716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charset="0"/>
        </a:defRPr>
      </a:lvl8pPr>
      <a:lvl9pPr marL="18288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charset="0"/>
        </a:defRPr>
      </a:lvl9pPr>
    </p:titleStyle>
    <p:bodyStyle>
      <a:lvl1pPr marL="242888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Wingdings" pitchFamily="2" charset="2"/>
        <a:buChar char="w"/>
        <a:defRPr sz="3200">
          <a:solidFill>
            <a:srgbClr val="000000"/>
          </a:solidFill>
          <a:latin typeface="Comic Sans MS" pitchFamily="66" charset="0"/>
          <a:ea typeface="+mn-ea"/>
          <a:cs typeface="+mn-cs"/>
        </a:defRPr>
      </a:lvl1pPr>
      <a:lvl2pPr marL="660400" indent="-303213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Comic Sans MS" pitchFamily="66" charset="0"/>
        <a:buChar char="―"/>
        <a:defRPr sz="2800">
          <a:solidFill>
            <a:srgbClr val="000000"/>
          </a:solidFill>
          <a:latin typeface="Comic Sans MS" pitchFamily="66" charset="0"/>
        </a:defRPr>
      </a:lvl2pPr>
      <a:lvl3pPr marL="1077913" indent="-303213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Wingdings" pitchFamily="2" charset="2"/>
        <a:buChar char="§"/>
        <a:defRPr sz="2400">
          <a:solidFill>
            <a:srgbClr val="000000"/>
          </a:solidFill>
          <a:latin typeface="Comic Sans MS" pitchFamily="66" charset="0"/>
        </a:defRPr>
      </a:lvl3pPr>
      <a:lvl4pPr marL="1438275" indent="-246063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○"/>
        <a:defRPr sz="2000">
          <a:solidFill>
            <a:srgbClr val="000000"/>
          </a:solidFill>
          <a:latin typeface="Comic Sans MS" pitchFamily="66" charset="0"/>
        </a:defRPr>
      </a:lvl4pPr>
      <a:lvl5pPr marL="17954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>
          <a:solidFill>
            <a:srgbClr val="000000"/>
          </a:solidFill>
          <a:latin typeface="Comic Sans MS" pitchFamily="66" charset="0"/>
        </a:defRPr>
      </a:lvl5pPr>
      <a:lvl6pPr marL="22526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6pPr>
      <a:lvl7pPr marL="27098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7pPr>
      <a:lvl8pPr marL="31670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8pPr>
      <a:lvl9pPr marL="36242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31775"/>
            <a:ext cx="8229600" cy="22098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THE ROLE OF HYPOTHESIS TESTING IN MEDICAL RESEARCH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1125" y="2647950"/>
            <a:ext cx="6400800" cy="325239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sz="2800" dirty="0" smtClean="0"/>
              <a:t>Susan Ellenberg, Ph.D.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800" dirty="0" smtClean="0"/>
              <a:t>Perelman School of Medicine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800" dirty="0" smtClean="0"/>
              <a:t>University of Pennsylvania </a:t>
            </a:r>
          </a:p>
          <a:p>
            <a:pPr algn="ctr" eaLnBrk="1" hangingPunct="1">
              <a:lnSpc>
                <a:spcPct val="50000"/>
              </a:lnSpc>
              <a:defRPr/>
            </a:pPr>
            <a:endParaRPr lang="en-US" sz="2800" dirty="0" smtClean="0"/>
          </a:p>
          <a:p>
            <a:pPr marL="0" algn="ctr">
              <a:defRPr/>
            </a:pPr>
            <a:r>
              <a:rPr lang="en-US" sz="2000" dirty="0" err="1" smtClean="0"/>
              <a:t>CRiSM</a:t>
            </a:r>
            <a:r>
              <a:rPr lang="en-US" sz="2000" dirty="0" smtClean="0"/>
              <a:t> Workshop on Contemporary Issues in Hypothesis Testing</a:t>
            </a:r>
          </a:p>
          <a:p>
            <a:pPr marL="0" algn="ctr">
              <a:defRPr/>
            </a:pPr>
            <a:r>
              <a:rPr lang="en-US" sz="2000" dirty="0" smtClean="0"/>
              <a:t>University of Warwick</a:t>
            </a:r>
          </a:p>
          <a:p>
            <a:pPr marL="0" algn="ctr">
              <a:defRPr/>
            </a:pPr>
            <a:r>
              <a:rPr lang="en-US" sz="2000" dirty="0" smtClean="0"/>
              <a:t>September 16, 2016</a:t>
            </a:r>
          </a:p>
          <a:p>
            <a:pPr eaLnBrk="1" hangingPunct="1">
              <a:lnSpc>
                <a:spcPct val="70000"/>
              </a:lnSpc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185919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Hypothesis tests have been interpreted as absolute arbiters of truth, rather than as what they are:  tools to help us make our best guesses at truth</a:t>
            </a:r>
          </a:p>
        </p:txBody>
      </p:sp>
    </p:spTree>
    <p:extLst>
      <p:ext uri="{BB962C8B-B14F-4D97-AF65-F5344CB8AC3E}">
        <p14:creationId xmlns:p14="http://schemas.microsoft.com/office/powerpoint/2010/main" val="1609486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ARBITER OF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4608667"/>
          </a:xfrm>
        </p:spPr>
        <p:txBody>
          <a:bodyPr/>
          <a:lstStyle/>
          <a:p>
            <a:r>
              <a:rPr lang="en-US" dirty="0" smtClean="0"/>
              <a:t>Not exactly what early proponents of hypothesis testing had in mind</a:t>
            </a:r>
          </a:p>
          <a:p>
            <a:r>
              <a:rPr lang="en-US" dirty="0" smtClean="0"/>
              <a:t>Natural evolution for decision-makers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implifies processes</a:t>
            </a:r>
          </a:p>
          <a:p>
            <a:pPr lvl="1"/>
            <a:r>
              <a:rPr lang="en-US" dirty="0" smtClean="0"/>
              <a:t>Cutoff for further consideration</a:t>
            </a:r>
          </a:p>
          <a:p>
            <a:pPr lvl="1"/>
            <a:r>
              <a:rPr lang="en-US" dirty="0" smtClean="0"/>
              <a:t>Reduction in perception of subjectivity</a:t>
            </a:r>
          </a:p>
          <a:p>
            <a:r>
              <a:rPr lang="en-US" dirty="0" smtClean="0"/>
              <a:t>Provides guidance for experimenters</a:t>
            </a:r>
          </a:p>
          <a:p>
            <a:pPr lvl="1"/>
            <a:r>
              <a:rPr lang="en-US" dirty="0" smtClean="0"/>
              <a:t>Basis for sample size determination</a:t>
            </a:r>
          </a:p>
          <a:p>
            <a:pPr marL="357187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028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DRUG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4659963"/>
          </a:xfrm>
        </p:spPr>
        <p:txBody>
          <a:bodyPr/>
          <a:lstStyle/>
          <a:p>
            <a:r>
              <a:rPr lang="en-US" dirty="0" smtClean="0"/>
              <a:t>U.S. Food and Drug Administration (FDA) often accused of over-focus on p-values</a:t>
            </a:r>
          </a:p>
          <a:p>
            <a:r>
              <a:rPr lang="en-US" dirty="0" smtClean="0"/>
              <a:t>FDA typically requires 2 studies each showing a statistically significant benefit using a one-sided 0.025 level test</a:t>
            </a:r>
          </a:p>
          <a:p>
            <a:r>
              <a:rPr lang="en-US" dirty="0" smtClean="0"/>
              <a:t>Much concern about precedent and fairness in regulatory sphere—absolute standards help to counter view that some companies are treated more leniently than others</a:t>
            </a:r>
          </a:p>
          <a:p>
            <a:r>
              <a:rPr lang="en-US" dirty="0" smtClean="0"/>
              <a:t>Still, flexibility frequently exercised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849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31569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700" dirty="0" smtClean="0">
                <a:solidFill>
                  <a:schemeClr val="bg1">
                    <a:lumMod val="85000"/>
                  </a:schemeClr>
                </a:solidFill>
              </a:rPr>
              <a:t>Hypothesis tests have been interpreted as absolute arbiters of truth, rather than as what they are:  tools to help us make our best guesses at truth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Hypothesis tests don’t formally account for lots of information relevant to decision-making</a:t>
            </a:r>
          </a:p>
        </p:txBody>
      </p:sp>
    </p:spTree>
    <p:extLst>
      <p:ext uri="{BB962C8B-B14F-4D97-AF65-F5344CB8AC3E}">
        <p14:creationId xmlns:p14="http://schemas.microsoft.com/office/powerpoint/2010/main" val="1024994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700088"/>
            <a:ext cx="8520113" cy="558800"/>
          </a:xfrm>
        </p:spPr>
        <p:txBody>
          <a:bodyPr/>
          <a:lstStyle/>
          <a:p>
            <a:r>
              <a:rPr lang="en-US" dirty="0" smtClean="0"/>
              <a:t>ACCOUNTING FOR OTHER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377950"/>
            <a:ext cx="7826375" cy="5747441"/>
          </a:xfrm>
        </p:spPr>
        <p:txBody>
          <a:bodyPr/>
          <a:lstStyle/>
          <a:p>
            <a:r>
              <a:rPr lang="en-US" sz="2600" dirty="0" smtClean="0"/>
              <a:t>There is always important prior information to take into account</a:t>
            </a:r>
          </a:p>
          <a:p>
            <a:r>
              <a:rPr lang="en-US" sz="2600" dirty="0" smtClean="0"/>
              <a:t>In drug development, multiple considerations</a:t>
            </a:r>
          </a:p>
          <a:p>
            <a:pPr lvl="1"/>
            <a:r>
              <a:rPr lang="en-US" dirty="0"/>
              <a:t>Biological plausibility </a:t>
            </a:r>
          </a:p>
          <a:p>
            <a:pPr lvl="1"/>
            <a:r>
              <a:rPr lang="en-US" dirty="0"/>
              <a:t>Results of preliminary studies</a:t>
            </a:r>
          </a:p>
          <a:p>
            <a:pPr lvl="1"/>
            <a:r>
              <a:rPr lang="en-US" dirty="0"/>
              <a:t>Results of studies of related </a:t>
            </a:r>
            <a:r>
              <a:rPr lang="en-US" dirty="0" smtClean="0"/>
              <a:t>drugs</a:t>
            </a:r>
          </a:p>
          <a:p>
            <a:r>
              <a:rPr lang="en-US" sz="2600" dirty="0" smtClean="0"/>
              <a:t>Bayesian approaches incorporate such information into the analytical model</a:t>
            </a:r>
          </a:p>
          <a:p>
            <a:r>
              <a:rPr lang="en-US" sz="2600" dirty="0" smtClean="0"/>
              <a:t>Frequentists use this information informally in interpreting study results</a:t>
            </a:r>
          </a:p>
          <a:p>
            <a:r>
              <a:rPr lang="en-US" sz="2600" dirty="0"/>
              <a:t>Additionally, quality of study conduct—potential for biased results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6670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487027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700" dirty="0" smtClean="0">
                <a:solidFill>
                  <a:schemeClr val="bg1">
                    <a:lumMod val="85000"/>
                  </a:schemeClr>
                </a:solidFill>
              </a:rPr>
              <a:t>Hypothesis tests have been interpreted as absolute arbiters of truth, rather than as what they are:  tools to help us make our best guesses at truth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>
                <a:solidFill>
                  <a:schemeClr val="bg1">
                    <a:lumMod val="85000"/>
                  </a:schemeClr>
                </a:solidFill>
              </a:rPr>
              <a:t>Hypothesis tests don’t formally account for lots of information external to the experiment that are relevant to decision-making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Hypothesis tests don’t allow us to say how likely something is to be true, which is what most people want to say</a:t>
            </a:r>
          </a:p>
        </p:txBody>
      </p:sp>
    </p:spTree>
    <p:extLst>
      <p:ext uri="{BB962C8B-B14F-4D97-AF65-F5344CB8AC3E}">
        <p14:creationId xmlns:p14="http://schemas.microsoft.com/office/powerpoint/2010/main" val="1024994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 OF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5952625"/>
          </a:xfrm>
        </p:spPr>
        <p:txBody>
          <a:bodyPr/>
          <a:lstStyle/>
          <a:p>
            <a:r>
              <a:rPr lang="en-US" sz="2700" dirty="0" smtClean="0"/>
              <a:t>A hypothesis test tells us how likely our result would be if there were no association between the intervention and the outcome</a:t>
            </a:r>
          </a:p>
          <a:p>
            <a:r>
              <a:rPr lang="en-US" sz="2700" dirty="0" smtClean="0"/>
              <a:t>What many people want to know is how likely it is that an apparent association is real</a:t>
            </a:r>
          </a:p>
          <a:p>
            <a:r>
              <a:rPr lang="en-US" sz="2700" dirty="0" smtClean="0"/>
              <a:t>When we say, “how likely is it that we would get 15 heads in 20 flips if we’re flipping a fair coin?” no one seems to have a problem with that.</a:t>
            </a:r>
          </a:p>
          <a:p>
            <a:r>
              <a:rPr lang="en-US" sz="2700" dirty="0" smtClean="0"/>
              <a:t>When we say, “how likely is it that we would see one drug looking so much better than another if they really had the same effect,” that confuses people. 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804572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COIN FLIPS VS CLINICAL TRIALS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4465038"/>
          </a:xfrm>
        </p:spPr>
        <p:txBody>
          <a:bodyPr/>
          <a:lstStyle/>
          <a:p>
            <a:r>
              <a:rPr lang="en-US" dirty="0" smtClean="0"/>
              <a:t>Key difference</a:t>
            </a:r>
          </a:p>
          <a:p>
            <a:r>
              <a:rPr lang="en-US" dirty="0" smtClean="0"/>
              <a:t>When we flip coins, we expect the coin to be fair—the null hypothesis is what we believe to be true</a:t>
            </a:r>
          </a:p>
          <a:p>
            <a:pPr lvl="1"/>
            <a:r>
              <a:rPr lang="en-US" dirty="0" smtClean="0"/>
              <a:t>We will believe the coin is fair unless there is strong evidence to the contrary</a:t>
            </a:r>
          </a:p>
          <a:p>
            <a:r>
              <a:rPr lang="en-US" dirty="0" smtClean="0"/>
              <a:t>When we do a clinical trial, we expect (or at least hope) that the null hypothesis is false</a:t>
            </a:r>
          </a:p>
          <a:p>
            <a:pPr lvl="1"/>
            <a:r>
              <a:rPr lang="en-US" dirty="0" smtClean="0"/>
              <a:t>At the outset, no strong basis to believe that the null hypothesis is 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894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575257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700" dirty="0" smtClean="0">
                <a:solidFill>
                  <a:schemeClr val="bg1">
                    <a:lumMod val="85000"/>
                  </a:schemeClr>
                </a:solidFill>
              </a:rPr>
              <a:t>Hypothesis tests have been interpreted as absolute arbiters of truth, rather than as what they are:  tools to help us make our best guesses at truth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>
                <a:solidFill>
                  <a:schemeClr val="bg1">
                    <a:lumMod val="85000"/>
                  </a:schemeClr>
                </a:solidFill>
              </a:rPr>
              <a:t>Hypothesis tests don’t formally account for lots of information external to the experiment that are relevant to decision-making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>
                <a:solidFill>
                  <a:schemeClr val="bg1">
                    <a:lumMod val="85000"/>
                  </a:schemeClr>
                </a:solidFill>
              </a:rPr>
              <a:t>Hypothesis tests don’t allow us to say how likely something is to be true, which is what most people want to say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>
                <a:solidFill>
                  <a:schemeClr val="tx1"/>
                </a:solidFill>
              </a:rPr>
              <a:t>Results of hypothesis tests tell us nothing about the importance of the result</a:t>
            </a:r>
          </a:p>
        </p:txBody>
      </p:sp>
    </p:spTree>
    <p:extLst>
      <p:ext uri="{BB962C8B-B14F-4D97-AF65-F5344CB8AC3E}">
        <p14:creationId xmlns:p14="http://schemas.microsoft.com/office/powerpoint/2010/main" val="1024994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5" y="90488"/>
            <a:ext cx="8613775" cy="558800"/>
          </a:xfrm>
        </p:spPr>
        <p:txBody>
          <a:bodyPr/>
          <a:lstStyle/>
          <a:p>
            <a:r>
              <a:rPr lang="en-US" sz="3200" dirty="0" smtClean="0"/>
              <a:t>THE NULL HYPOTHESIS IS NEVER TRUE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4947221"/>
          </a:xfrm>
        </p:spPr>
        <p:txBody>
          <a:bodyPr/>
          <a:lstStyle/>
          <a:p>
            <a:r>
              <a:rPr lang="en-US" sz="2400" dirty="0" smtClean="0"/>
              <a:t>If a study is large enough, the null hypothesis will be rejected with probability 1</a:t>
            </a:r>
          </a:p>
          <a:p>
            <a:r>
              <a:rPr lang="en-US" sz="2400" dirty="0" smtClean="0"/>
              <a:t>If a study is REALLY large, the null hypothesis may be rejected with a REALLY small p-value</a:t>
            </a:r>
          </a:p>
          <a:p>
            <a:r>
              <a:rPr lang="en-US" sz="2400" dirty="0" smtClean="0"/>
              <a:t>Such a result does not help us understand anything about the problem we are studying</a:t>
            </a:r>
          </a:p>
          <a:p>
            <a:r>
              <a:rPr lang="en-US" sz="2400" dirty="0" smtClean="0"/>
              <a:t>Typically not a problem in clinical research—resources do not permit huge studies that might detect small differences of no clinical importance</a:t>
            </a:r>
          </a:p>
          <a:p>
            <a:r>
              <a:rPr lang="en-US" sz="2400" dirty="0" smtClean="0"/>
              <a:t>Bigger problem—finding resources to do a study large enough to detect a clinically important effect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331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681038"/>
            <a:ext cx="8520113" cy="558800"/>
          </a:xfrm>
        </p:spPr>
        <p:txBody>
          <a:bodyPr/>
          <a:lstStyle/>
          <a:p>
            <a:r>
              <a:rPr lang="en-US" sz="3200" dirty="0" smtClean="0"/>
              <a:t>YEAS AND NAYS FOR HYPOTHESIS TESTING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1339850"/>
            <a:ext cx="7826375" cy="5152406"/>
          </a:xfrm>
        </p:spPr>
        <p:txBody>
          <a:bodyPr/>
          <a:lstStyle/>
          <a:p>
            <a:r>
              <a:rPr lang="en-US" sz="2600" dirty="0" smtClean="0"/>
              <a:t>Hypothesis testing has been well established in medical research for many decades, but not without pushback</a:t>
            </a:r>
          </a:p>
          <a:p>
            <a:r>
              <a:rPr lang="en-US" sz="2600" dirty="0" smtClean="0"/>
              <a:t>In 1990, Ken Rothman founded the journal Epidemiology, and banned p-values (but not confidence intervals) from journal papers</a:t>
            </a:r>
          </a:p>
          <a:p>
            <a:r>
              <a:rPr lang="en-US" sz="2600" dirty="0" smtClean="0"/>
              <a:t>More recently, a psychology journal has banned all statistical inferential procedures, urging authors to do a more thoughtful job in reporting descriptive statistics</a:t>
            </a:r>
          </a:p>
          <a:p>
            <a:r>
              <a:rPr lang="en-US" sz="2600" dirty="0" smtClean="0"/>
              <a:t>Why do we do it, and why are there hypothesis testing haters?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145215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2402935"/>
          </a:xfrm>
        </p:spPr>
        <p:txBody>
          <a:bodyPr/>
          <a:lstStyle/>
          <a:p>
            <a:r>
              <a:rPr lang="en-US" dirty="0" smtClean="0"/>
              <a:t>P-values that typically must be achieved to declare “statistical significance” are totally arbitrary</a:t>
            </a:r>
          </a:p>
          <a:p>
            <a:r>
              <a:rPr lang="en-US" dirty="0" smtClean="0"/>
              <a:t>We use 0.05 because that’s what R.A. Fisher tabulated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858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TRUE!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4177780"/>
          </a:xfrm>
        </p:spPr>
        <p:txBody>
          <a:bodyPr/>
          <a:lstStyle/>
          <a:p>
            <a:r>
              <a:rPr lang="en-US" dirty="0" smtClean="0"/>
              <a:t>Alpha levels of 0.05 and 0.01 are completely arbitrary</a:t>
            </a:r>
          </a:p>
          <a:p>
            <a:r>
              <a:rPr lang="en-US" dirty="0" smtClean="0"/>
              <a:t>However, it would be hopelessly inefficient in many spheres not to have some arbitrary benchmarks to guide decision-making</a:t>
            </a:r>
          </a:p>
          <a:p>
            <a:r>
              <a:rPr lang="en-US" dirty="0" smtClean="0"/>
              <a:t>These cutoffs shouldn’t rigidly determine decision, but they are useful in determining which possibilities merit careful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20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ON P-VALUES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6085995"/>
          </a:xfrm>
        </p:spPr>
        <p:txBody>
          <a:bodyPr/>
          <a:lstStyle/>
          <a:p>
            <a:r>
              <a:rPr lang="en-US" sz="2600" dirty="0" smtClean="0"/>
              <a:t>The American Statistical Association convened about 30 leading statisticians to draft a statement about statistical significance and p-values</a:t>
            </a:r>
          </a:p>
          <a:p>
            <a:r>
              <a:rPr lang="en-US" sz="2600" dirty="0" smtClean="0"/>
              <a:t>Document offers 6 principles that address misconceptions and misuse of p-values, and elaborates </a:t>
            </a:r>
            <a:r>
              <a:rPr lang="en-US" sz="2600" dirty="0"/>
              <a:t>o</a:t>
            </a:r>
            <a:r>
              <a:rPr lang="en-US" sz="2600" dirty="0" smtClean="0"/>
              <a:t>n each</a:t>
            </a:r>
          </a:p>
          <a:p>
            <a:r>
              <a:rPr lang="en-US" sz="2600" dirty="0" smtClean="0"/>
              <a:t>Not a consensus statement—but close</a:t>
            </a:r>
          </a:p>
          <a:p>
            <a:r>
              <a:rPr lang="en-US" sz="2600" dirty="0" smtClean="0"/>
              <a:t>Published in </a:t>
            </a:r>
            <a:r>
              <a:rPr lang="en-US" sz="2600" i="1" dirty="0" smtClean="0"/>
              <a:t>The American Statistician </a:t>
            </a:r>
            <a:r>
              <a:rPr lang="en-US" sz="2600" dirty="0" smtClean="0"/>
              <a:t>earlier this year (Wasserstein and Lazar, </a:t>
            </a:r>
            <a:r>
              <a:rPr lang="en-US" sz="2600" i="1" dirty="0" smtClean="0"/>
              <a:t>The American Statistician </a:t>
            </a:r>
            <a:r>
              <a:rPr lang="en-US" sz="2600" dirty="0" smtClean="0"/>
              <a:t>70:129-33, 2016)</a:t>
            </a:r>
          </a:p>
          <a:p>
            <a:r>
              <a:rPr lang="en-US" sz="2600" dirty="0" smtClean="0"/>
              <a:t>Supplemental material includes comments from other statisticians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17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5193443"/>
          </a:xfrm>
        </p:spPr>
        <p:txBody>
          <a:bodyPr/>
          <a:lstStyle/>
          <a:p>
            <a:r>
              <a:rPr lang="en-US" sz="2200" dirty="0" smtClean="0"/>
              <a:t>P-values </a:t>
            </a:r>
            <a:r>
              <a:rPr lang="en-US" sz="2200" dirty="0"/>
              <a:t>can indicate how incompatible the data are with a specified statistical model. </a:t>
            </a:r>
            <a:endParaRPr lang="en-US" sz="2200" dirty="0" smtClean="0"/>
          </a:p>
          <a:p>
            <a:r>
              <a:rPr lang="en-US" sz="2200" dirty="0" smtClean="0"/>
              <a:t>P-values </a:t>
            </a:r>
            <a:r>
              <a:rPr lang="en-US" sz="2200" dirty="0"/>
              <a:t>do not measure the probability that the studied hypothesis is true, or the probability that the data were produced by random chance alone. </a:t>
            </a:r>
            <a:endParaRPr lang="en-US" sz="2200" dirty="0" smtClean="0"/>
          </a:p>
          <a:p>
            <a:r>
              <a:rPr lang="en-US" sz="2200" dirty="0" smtClean="0"/>
              <a:t>Scientific </a:t>
            </a:r>
            <a:r>
              <a:rPr lang="en-US" sz="2200" dirty="0"/>
              <a:t>conclusions and business or policy decisions should not be based only on whether a p-value passes a specific threshold. </a:t>
            </a:r>
            <a:endParaRPr lang="en-US" sz="2200" dirty="0" smtClean="0"/>
          </a:p>
          <a:p>
            <a:r>
              <a:rPr lang="en-US" sz="2200" dirty="0" smtClean="0"/>
              <a:t>Proper </a:t>
            </a:r>
            <a:r>
              <a:rPr lang="en-US" sz="2200" dirty="0"/>
              <a:t>inference requires full reporting and transparency. </a:t>
            </a:r>
            <a:endParaRPr lang="en-US" sz="2200" dirty="0" smtClean="0"/>
          </a:p>
          <a:p>
            <a:r>
              <a:rPr lang="en-US" sz="2200" dirty="0" smtClean="0"/>
              <a:t>A </a:t>
            </a:r>
            <a:r>
              <a:rPr lang="en-US" sz="2200" dirty="0"/>
              <a:t>p-value, or statistical significance, does not measure the size of an effect or the importance of a result. </a:t>
            </a:r>
            <a:endParaRPr lang="en-US" sz="2200" dirty="0" smtClean="0"/>
          </a:p>
          <a:p>
            <a:r>
              <a:rPr lang="en-US" sz="2200" dirty="0" smtClean="0"/>
              <a:t>By </a:t>
            </a:r>
            <a:r>
              <a:rPr lang="en-US" sz="2200" dirty="0"/>
              <a:t>itself, a p-value does not provide a good measure of evidence regarding a model or hypothesis. </a:t>
            </a:r>
          </a:p>
        </p:txBody>
      </p:sp>
    </p:spTree>
    <p:extLst>
      <p:ext uri="{BB962C8B-B14F-4D97-AF65-F5344CB8AC3E}">
        <p14:creationId xmlns:p14="http://schemas.microsoft.com/office/powerpoint/2010/main" val="2310235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5254998"/>
          </a:xfrm>
        </p:spPr>
        <p:txBody>
          <a:bodyPr/>
          <a:lstStyle/>
          <a:p>
            <a:r>
              <a:rPr lang="en-US" sz="2400" dirty="0" smtClean="0"/>
              <a:t>Hypothesis tests and associated significance tests are useful tools for decision-makers</a:t>
            </a:r>
          </a:p>
          <a:p>
            <a:r>
              <a:rPr lang="en-US" sz="2400" dirty="0" smtClean="0"/>
              <a:t>They are certainly not the only useful tools</a:t>
            </a:r>
          </a:p>
          <a:p>
            <a:r>
              <a:rPr lang="en-US" sz="2400" dirty="0" smtClean="0"/>
              <a:t>Most statisticians, even those with a Bayesian bent, believe that hypothesis testing can be useful if the results are interpreted properly</a:t>
            </a:r>
          </a:p>
          <a:p>
            <a:r>
              <a:rPr lang="en-US" sz="2400" dirty="0" smtClean="0"/>
              <a:t>Appropriate application and interpretation of hypothesis testing can support evidence-based decision making</a:t>
            </a:r>
          </a:p>
          <a:p>
            <a:r>
              <a:rPr lang="en-US" sz="2400" dirty="0" smtClean="0"/>
              <a:t>The position that research results can be reliably assessed without statistical tools to quantitate uncertainty is untenable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824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5" y="90488"/>
            <a:ext cx="8689975" cy="558800"/>
          </a:xfrm>
        </p:spPr>
        <p:txBody>
          <a:bodyPr/>
          <a:lstStyle/>
          <a:p>
            <a:r>
              <a:rPr lang="en-US" sz="3400" dirty="0" smtClean="0"/>
              <a:t>INTERPRETATION OF MEDICAL DATA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825500"/>
            <a:ext cx="7826375" cy="5213961"/>
          </a:xfrm>
        </p:spPr>
        <p:txBody>
          <a:bodyPr/>
          <a:lstStyle/>
          <a:p>
            <a:r>
              <a:rPr lang="en-US" dirty="0" smtClean="0"/>
              <a:t>Physicians want to identify improved ways to treat and prevent disease</a:t>
            </a:r>
          </a:p>
          <a:p>
            <a:r>
              <a:rPr lang="en-US" dirty="0" smtClean="0"/>
              <a:t>Improved outcomes observed with a new treatment in a new cohort of patients, whether compared to historical data or to a concurrent control group, can be hard to interpret</a:t>
            </a:r>
          </a:p>
          <a:p>
            <a:pPr lvl="1"/>
            <a:r>
              <a:rPr lang="en-US" dirty="0" smtClean="0"/>
              <a:t>Intuitive recognition of the play of chance, versus the desire to believe we have found a better treatment</a:t>
            </a:r>
          </a:p>
          <a:p>
            <a:pPr lvl="1"/>
            <a:r>
              <a:rPr lang="en-US" dirty="0" smtClean="0"/>
              <a:t>How much better do the outcomes have to be before we should believe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87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HYPOTHETICAL TRIAL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295525"/>
              </p:ext>
            </p:extLst>
          </p:nvPr>
        </p:nvGraphicFramePr>
        <p:xfrm>
          <a:off x="625475" y="1800224"/>
          <a:ext cx="7826376" cy="3324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594"/>
                <a:gridCol w="1956594"/>
                <a:gridCol w="1956594"/>
                <a:gridCol w="1956594"/>
              </a:tblGrid>
              <a:tr h="1128130">
                <a:tc>
                  <a:txBody>
                    <a:bodyPr/>
                    <a:lstStyle/>
                    <a:p>
                      <a:r>
                        <a:rPr lang="en-US" dirty="0" smtClean="0"/>
                        <a:t>Treatment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785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HYPOTHETICAL TRIAL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5392966"/>
              </p:ext>
            </p:extLst>
          </p:nvPr>
        </p:nvGraphicFramePr>
        <p:xfrm>
          <a:off x="625475" y="1800224"/>
          <a:ext cx="7826376" cy="3324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594"/>
                <a:gridCol w="1956594"/>
                <a:gridCol w="1956594"/>
                <a:gridCol w="1956594"/>
              </a:tblGrid>
              <a:tr h="1128130">
                <a:tc>
                  <a:txBody>
                    <a:bodyPr/>
                    <a:lstStyle/>
                    <a:p>
                      <a:r>
                        <a:rPr lang="en-US" dirty="0" smtClean="0"/>
                        <a:t>Treatment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400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HYPOTHETICAL TRIAL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6392178"/>
              </p:ext>
            </p:extLst>
          </p:nvPr>
        </p:nvGraphicFramePr>
        <p:xfrm>
          <a:off x="625475" y="1800224"/>
          <a:ext cx="7826376" cy="3324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594"/>
                <a:gridCol w="1956594"/>
                <a:gridCol w="1956594"/>
                <a:gridCol w="1956594"/>
              </a:tblGrid>
              <a:tr h="1128130">
                <a:tc>
                  <a:txBody>
                    <a:bodyPr/>
                    <a:lstStyle/>
                    <a:p>
                      <a:r>
                        <a:rPr lang="en-US" dirty="0" smtClean="0"/>
                        <a:t>Treatment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400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HYPOTHETICAL TRIAL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442271"/>
              </p:ext>
            </p:extLst>
          </p:nvPr>
        </p:nvGraphicFramePr>
        <p:xfrm>
          <a:off x="625475" y="1800224"/>
          <a:ext cx="7826376" cy="3324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594"/>
                <a:gridCol w="1956594"/>
                <a:gridCol w="1956594"/>
                <a:gridCol w="1956594"/>
              </a:tblGrid>
              <a:tr h="112813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Treatment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732032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400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25" y="623888"/>
            <a:ext cx="8520113" cy="558800"/>
          </a:xfrm>
        </p:spPr>
        <p:txBody>
          <a:bodyPr/>
          <a:lstStyle/>
          <a:p>
            <a:r>
              <a:rPr lang="en-US" sz="3200" dirty="0" smtClean="0"/>
              <a:t>HYPOTHESIS TESTING IN CLINICAL TRIALS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25575"/>
            <a:ext cx="7826375" cy="4393224"/>
          </a:xfrm>
        </p:spPr>
        <p:txBody>
          <a:bodyPr/>
          <a:lstStyle/>
          <a:p>
            <a:r>
              <a:rPr lang="en-US" dirty="0" smtClean="0"/>
              <a:t>Some way was needed to determine how likely an observed difference was from random fluctuation</a:t>
            </a:r>
          </a:p>
          <a:p>
            <a:r>
              <a:rPr lang="en-US" dirty="0" smtClean="0"/>
              <a:t>One obvious way: analogy to coin flips</a:t>
            </a:r>
          </a:p>
          <a:p>
            <a:pPr lvl="1"/>
            <a:r>
              <a:rPr lang="en-US" dirty="0" smtClean="0"/>
              <a:t>If you flip a coin 50 times and get heads 40 times, you are pretty sure it’s not a fair coin</a:t>
            </a:r>
          </a:p>
          <a:p>
            <a:pPr lvl="1"/>
            <a:r>
              <a:rPr lang="en-US" dirty="0" smtClean="0"/>
              <a:t>Easy to calculate how likely it would be to get 40 heads in 50 flips if it were a fair coin</a:t>
            </a:r>
          </a:p>
          <a:p>
            <a:pPr lvl="1"/>
            <a:r>
              <a:rPr lang="en-US" dirty="0" smtClean="0"/>
              <a:t>Natural way to look at the problem</a:t>
            </a:r>
          </a:p>
          <a:p>
            <a:pPr lvl="1"/>
            <a:r>
              <a:rPr lang="en-US" dirty="0" smtClean="0"/>
              <a:t>No need for a prior probability or use of calculus!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272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652463"/>
            <a:ext cx="8520113" cy="558800"/>
          </a:xfrm>
        </p:spPr>
        <p:txBody>
          <a:bodyPr/>
          <a:lstStyle/>
          <a:p>
            <a:r>
              <a:rPr lang="en-US" sz="3200" dirty="0" smtClean="0"/>
              <a:t>HYPOTHESIS TESTING IN CLINICAL TRIALS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75" y="1406525"/>
            <a:ext cx="8128000" cy="5675626"/>
          </a:xfrm>
        </p:spPr>
        <p:txBody>
          <a:bodyPr/>
          <a:lstStyle/>
          <a:p>
            <a:r>
              <a:rPr lang="en-US" dirty="0" smtClean="0"/>
              <a:t>Hypothesis testing is standard practice in clinical trials</a:t>
            </a:r>
          </a:p>
          <a:p>
            <a:r>
              <a:rPr lang="en-US" dirty="0" smtClean="0"/>
              <a:t>Forms the basis for sample size considerations</a:t>
            </a:r>
          </a:p>
          <a:p>
            <a:r>
              <a:rPr lang="en-US" dirty="0" smtClean="0"/>
              <a:t>Expected part of analytical plans</a:t>
            </a:r>
          </a:p>
          <a:p>
            <a:r>
              <a:rPr lang="en-US" dirty="0" smtClean="0"/>
              <a:t>Relied on by journal editors and regulatory authorities</a:t>
            </a:r>
          </a:p>
          <a:p>
            <a:r>
              <a:rPr lang="en-US" dirty="0" smtClean="0"/>
              <a:t>Medical interventions shown effective by these tests have clearly demonstrated improvements in public health</a:t>
            </a:r>
          </a:p>
          <a:p>
            <a:endParaRPr lang="en-US" dirty="0"/>
          </a:p>
          <a:p>
            <a:r>
              <a:rPr lang="en-US" dirty="0" smtClean="0"/>
              <a:t>So—why has it become so controversial?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912430"/>
      </p:ext>
    </p:extLst>
  </p:cSld>
  <p:clrMapOvr>
    <a:masterClrMapping/>
  </p:clrMapOvr>
</p:sld>
</file>

<file path=ppt/theme/theme1.xml><?xml version="1.0" encoding="utf-8"?>
<a:theme xmlns:a="http://schemas.openxmlformats.org/drawingml/2006/main" name="Penn Medicine Template 2009">
  <a:themeElements>
    <a:clrScheme name="Penn Medicine Template 2009 10">
      <a:dk1>
        <a:srgbClr val="000000"/>
      </a:dk1>
      <a:lt1>
        <a:srgbClr val="FFFFFF"/>
      </a:lt1>
      <a:dk2>
        <a:srgbClr val="800000"/>
      </a:dk2>
      <a:lt2>
        <a:srgbClr val="C0C0C0"/>
      </a:lt2>
      <a:accent1>
        <a:srgbClr val="0099E6"/>
      </a:accent1>
      <a:accent2>
        <a:srgbClr val="F6C700"/>
      </a:accent2>
      <a:accent3>
        <a:srgbClr val="FFFFFF"/>
      </a:accent3>
      <a:accent4>
        <a:srgbClr val="000000"/>
      </a:accent4>
      <a:accent5>
        <a:srgbClr val="AACAF0"/>
      </a:accent5>
      <a:accent6>
        <a:srgbClr val="DFB400"/>
      </a:accent6>
      <a:hlink>
        <a:srgbClr val="003399"/>
      </a:hlink>
      <a:folHlink>
        <a:srgbClr val="6600CC"/>
      </a:folHlink>
    </a:clrScheme>
    <a:fontScheme name="Penn Medicine Template 20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enn Medicine Template 2009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nn Medicine Template 2009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8">
        <a:dk1>
          <a:srgbClr val="4A85FA"/>
        </a:dk1>
        <a:lt1>
          <a:srgbClr val="FFFFFF"/>
        </a:lt1>
        <a:dk2>
          <a:srgbClr val="001D3A"/>
        </a:dk2>
        <a:lt2>
          <a:srgbClr val="003366"/>
        </a:lt2>
        <a:accent1>
          <a:srgbClr val="A66E5A"/>
        </a:accent1>
        <a:accent2>
          <a:srgbClr val="BA003E"/>
        </a:accent2>
        <a:accent3>
          <a:srgbClr val="AAABAE"/>
        </a:accent3>
        <a:accent4>
          <a:srgbClr val="DADADA"/>
        </a:accent4>
        <a:accent5>
          <a:srgbClr val="D0BAB5"/>
        </a:accent5>
        <a:accent6>
          <a:srgbClr val="A80037"/>
        </a:accent6>
        <a:hlink>
          <a:srgbClr val="666633"/>
        </a:hlink>
        <a:folHlink>
          <a:srgbClr val="FEC42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nn Medicine Template 2009 9">
        <a:dk1>
          <a:srgbClr val="000000"/>
        </a:dk1>
        <a:lt1>
          <a:srgbClr val="FFFFFF"/>
        </a:lt1>
        <a:dk2>
          <a:srgbClr val="A20000"/>
        </a:dk2>
        <a:lt2>
          <a:srgbClr val="C0C0C0"/>
        </a:lt2>
        <a:accent1>
          <a:srgbClr val="0099E6"/>
        </a:accent1>
        <a:accent2>
          <a:srgbClr val="F6C700"/>
        </a:accent2>
        <a:accent3>
          <a:srgbClr val="FFFFFF"/>
        </a:accent3>
        <a:accent4>
          <a:srgbClr val="000000"/>
        </a:accent4>
        <a:accent5>
          <a:srgbClr val="AACAF0"/>
        </a:accent5>
        <a:accent6>
          <a:srgbClr val="DFB400"/>
        </a:accent6>
        <a:hlink>
          <a:srgbClr val="00339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10">
        <a:dk1>
          <a:srgbClr val="000000"/>
        </a:dk1>
        <a:lt1>
          <a:srgbClr val="FFFFFF"/>
        </a:lt1>
        <a:dk2>
          <a:srgbClr val="800000"/>
        </a:dk2>
        <a:lt2>
          <a:srgbClr val="C0C0C0"/>
        </a:lt2>
        <a:accent1>
          <a:srgbClr val="0099E6"/>
        </a:accent1>
        <a:accent2>
          <a:srgbClr val="F6C700"/>
        </a:accent2>
        <a:accent3>
          <a:srgbClr val="FFFFFF"/>
        </a:accent3>
        <a:accent4>
          <a:srgbClr val="000000"/>
        </a:accent4>
        <a:accent5>
          <a:srgbClr val="AACAF0"/>
        </a:accent5>
        <a:accent6>
          <a:srgbClr val="DFB400"/>
        </a:accent6>
        <a:hlink>
          <a:srgbClr val="00339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222904</TotalTime>
  <Pages>32</Pages>
  <Words>1411</Words>
  <Application>Microsoft Office PowerPoint</Application>
  <PresentationFormat>Letter Paper (8.5x11 in)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Comic Sans MS</vt:lpstr>
      <vt:lpstr>Franklin Gothic Book</vt:lpstr>
      <vt:lpstr>Wingdings</vt:lpstr>
      <vt:lpstr>Penn Medicine Template 2009</vt:lpstr>
      <vt:lpstr>THE ROLE OF HYPOTHESIS TESTING IN MEDICAL RESEARCH</vt:lpstr>
      <vt:lpstr>YEAS AND NAYS FOR HYPOTHESIS TESTING</vt:lpstr>
      <vt:lpstr>INTERPRETATION OF MEDICAL DATA</vt:lpstr>
      <vt:lpstr>HYPOTHETICAL TRIAL</vt:lpstr>
      <vt:lpstr>HYPOTHETICAL TRIAL</vt:lpstr>
      <vt:lpstr>HYPOTHETICAL TRIAL</vt:lpstr>
      <vt:lpstr>HYPOTHETICAL TRIAL</vt:lpstr>
      <vt:lpstr>HYPOTHESIS TESTING IN CLINICAL TRIALS</vt:lpstr>
      <vt:lpstr>HYPOTHESIS TESTING IN CLINICAL TRIALS</vt:lpstr>
      <vt:lpstr>REASONS FOR CONTROVERSY</vt:lpstr>
      <vt:lpstr>ARBITER OF TRUTH</vt:lpstr>
      <vt:lpstr>EXAMPLE:  DRUG REGULATION</vt:lpstr>
      <vt:lpstr>REASONS FOR CONTROVERSY</vt:lpstr>
      <vt:lpstr>ACCOUNTING FOR OTHER INFORMATION</vt:lpstr>
      <vt:lpstr>REASONS FOR CONTROVERSY</vt:lpstr>
      <vt:lpstr>INTERPRETATION OF RESULTS</vt:lpstr>
      <vt:lpstr>COIN FLIPS VS CLINICAL TRIALS</vt:lpstr>
      <vt:lpstr>REASONS FOR CONTROVERSY</vt:lpstr>
      <vt:lpstr>THE NULL HYPOTHESIS IS NEVER TRUE</vt:lpstr>
      <vt:lpstr>ONE MORE ISSUE</vt:lpstr>
      <vt:lpstr>THAT’S TRUE!</vt:lpstr>
      <vt:lpstr>STATEMENT ON P-VALUES</vt:lpstr>
      <vt:lpstr>SIX PRINCIPLES</vt:lpstr>
      <vt:lpstr>CONCLUDING REMARKS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PWheeler</dc:creator>
  <cp:lastModifiedBy>Chakrabarty, Dalia</cp:lastModifiedBy>
  <cp:revision>1783</cp:revision>
  <cp:lastPrinted>2016-06-16T15:24:11Z</cp:lastPrinted>
  <dcterms:created xsi:type="dcterms:W3CDTF">2006-02-16T01:55:53Z</dcterms:created>
  <dcterms:modified xsi:type="dcterms:W3CDTF">2016-09-16T13:21:55Z</dcterms:modified>
</cp:coreProperties>
</file>