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</p:sldMasterIdLst>
  <p:notesMasterIdLst>
    <p:notesMasterId r:id="rId31"/>
  </p:notesMasterIdLst>
  <p:handoutMasterIdLst>
    <p:handoutMasterId r:id="rId32"/>
  </p:handoutMasterIdLst>
  <p:sldIdLst>
    <p:sldId id="256" r:id="rId4"/>
    <p:sldId id="257" r:id="rId5"/>
    <p:sldId id="304" r:id="rId6"/>
    <p:sldId id="301" r:id="rId7"/>
    <p:sldId id="286" r:id="rId8"/>
    <p:sldId id="299" r:id="rId9"/>
    <p:sldId id="305" r:id="rId10"/>
    <p:sldId id="287" r:id="rId11"/>
    <p:sldId id="275" r:id="rId12"/>
    <p:sldId id="258" r:id="rId13"/>
    <p:sldId id="272" r:id="rId14"/>
    <p:sldId id="300" r:id="rId15"/>
    <p:sldId id="297" r:id="rId16"/>
    <p:sldId id="298" r:id="rId17"/>
    <p:sldId id="289" r:id="rId18"/>
    <p:sldId id="303" r:id="rId19"/>
    <p:sldId id="278" r:id="rId20"/>
    <p:sldId id="296" r:id="rId21"/>
    <p:sldId id="265" r:id="rId22"/>
    <p:sldId id="268" r:id="rId23"/>
    <p:sldId id="285" r:id="rId24"/>
    <p:sldId id="290" r:id="rId25"/>
    <p:sldId id="291" r:id="rId26"/>
    <p:sldId id="293" r:id="rId27"/>
    <p:sldId id="294" r:id="rId28"/>
    <p:sldId id="295" r:id="rId29"/>
    <p:sldId id="302" r:id="rId30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9900"/>
    <a:srgbClr val="FF5050"/>
    <a:srgbClr val="CC00CC"/>
    <a:srgbClr val="9966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14" autoAdjust="0"/>
    <p:restoredTop sz="94660"/>
  </p:normalViewPr>
  <p:slideViewPr>
    <p:cSldViewPr>
      <p:cViewPr>
        <p:scale>
          <a:sx n="66" d="100"/>
          <a:sy n="66" d="100"/>
        </p:scale>
        <p:origin x="-192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1206" cy="3402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4655" y="2"/>
            <a:ext cx="4301206" cy="3402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08235-2002-4BA7-92CB-679B6D4E6B2C}" type="datetimeFigureOut">
              <a:rPr lang="en-GB" smtClean="0"/>
              <a:t>12/09/16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81"/>
            <a:ext cx="4301206" cy="3402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4655" y="6456381"/>
            <a:ext cx="4301206" cy="3402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B9DCB-5EEF-4ABD-905B-BC7FAC48D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068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5" y="2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4F4B2-0D93-4A30-9FAC-1533A654A23F}" type="datetimeFigureOut">
              <a:rPr lang="en-GB" smtClean="0"/>
              <a:t>12/09/16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11175"/>
            <a:ext cx="3394075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2" y="3229445"/>
            <a:ext cx="7943507" cy="30589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701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5" y="6456701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4E670-EA2F-41AA-8D84-73E9E8F9F2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11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4E670-EA2F-41AA-8D84-73E9E8F9F25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92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4E670-EA2F-41AA-8D84-73E9E8F9F25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12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4E670-EA2F-41AA-8D84-73E9E8F9F25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12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202FD17-2217-40FD-AFEF-7D1B5CC2085F}" type="slidenum">
              <a:rPr lang="en-GB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E69C-8F96-4ACD-8F55-162E65B329C2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4521A-3E4F-4E24-9A84-968FC0EF956D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3FFDB-D7A3-46D0-8355-74C36CC9D7FD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AE734-B76A-458A-91C1-7FAD98795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92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26E8-A8BA-4F2E-A686-BDC1010C22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59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33AAB-1024-461F-8061-ACCEC12629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061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9AC8-B94B-4E78-A7F3-E86849CFA9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3D38-D6DE-443C-A5BE-2F90B1B75C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30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29354-B880-460B-ADCF-A07966F70D7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91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2D46-76DF-4E43-B78B-D103B646215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023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5D6D6-053A-4166-AE7D-C7D82B4ABA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5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4C3C-D628-4219-B5AB-B0EF48296E11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5F4C-9FD6-44DC-A0CA-1CDF7A8200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99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D207-3D38-4179-9036-6E454B72CB1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31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23AB-A7DC-4138-ABE5-57370D98FE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80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12756-046E-498A-9F41-13E76A611D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90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E01B-9E6A-41D9-B1D2-645A350CE0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035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BE483-A039-49BC-8221-8D99AE4DFD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33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E3B46-4421-4BF5-82DE-F4C3F7ADFB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890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5D87-AFFD-459E-9EA4-1A354AFD54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9897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3C17-B15F-422B-9286-E6ABDA83B54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8693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192D-584F-4568-BB46-E7AF66EF80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0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FE3F-243F-4B8C-8C3C-52D36F3D4C16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D2A7-C954-436E-BB92-AF1042E923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645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4A1-26DB-48AF-B0AD-DC4EAB62906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03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0E78-2806-4128-91A7-5CFDB6662E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99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0DFE-8922-418D-9450-9EFD3DD9A0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837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ED37-6CC1-4465-9E1B-D2D0F14F1D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09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C89A-FD63-4C0B-872D-A52215F65776}" type="datetime1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D42A-C345-455D-B41A-F9E2CC4DA0E6}" type="datetime1">
              <a:rPr lang="en-US" smtClean="0"/>
              <a:t>12/09/16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9D775-84C2-4318-A5C5-90D435221817}" type="datetime1">
              <a:rPr lang="en-US" smtClean="0"/>
              <a:t>12/09/16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FEAE-AC2A-42B0-9261-D721C72D000A}" type="datetime1">
              <a:rPr lang="en-US" smtClean="0"/>
              <a:t>12/09/16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0976-158D-4B31-8091-780041F273DB}" type="datetime1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96B6-F378-4DED-ADFE-B6D37BA94B61}" type="datetime1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B6A98-2AB0-46A9-9685-30C9CB787BCA}" type="datetime1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8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9007-2BCC-4F96-B527-2338A0C4D70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7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CF03-DB00-48D6-BE45-1E7E8ECAC2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12/09/16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7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Statistical Issues in Searches for New Physics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Louis Lyons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Imperial College, London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and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Oxford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5751582"/>
            <a:ext cx="2806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669900"/>
                </a:solidFill>
              </a:rPr>
              <a:t>Hypothesis Testing</a:t>
            </a:r>
          </a:p>
          <a:p>
            <a:r>
              <a:rPr lang="en-GB" sz="2400" b="1" dirty="0" smtClean="0">
                <a:solidFill>
                  <a:srgbClr val="669900"/>
                </a:solidFill>
              </a:rPr>
              <a:t>Warwick, Sept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6215349"/>
            <a:ext cx="3581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Version of 12/</a:t>
            </a:r>
            <a:r>
              <a:rPr lang="en-GB" sz="800" dirty="0"/>
              <a:t>9</a:t>
            </a:r>
            <a:r>
              <a:rPr lang="en-GB" sz="800" dirty="0" smtClean="0"/>
              <a:t>/2016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32354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273" y="76200"/>
            <a:ext cx="8229600" cy="914400"/>
          </a:xfrm>
        </p:spPr>
        <p:txBody>
          <a:bodyPr/>
          <a:lstStyle/>
          <a:p>
            <a:r>
              <a:rPr lang="en-GB" dirty="0" smtClean="0"/>
              <a:t>Why 5</a:t>
            </a:r>
            <a:r>
              <a:rPr lang="el-GR" dirty="0" smtClean="0"/>
              <a:t>σ</a:t>
            </a:r>
            <a:r>
              <a:rPr lang="en-GB" dirty="0" smtClean="0"/>
              <a:t> for Discovery?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573" y="1143000"/>
            <a:ext cx="8763000" cy="5562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Statisticians ridicule our belief in extreme tails (esp. for systematics)</a:t>
            </a:r>
          </a:p>
          <a:p>
            <a:pPr marL="0" indent="0">
              <a:buNone/>
            </a:pPr>
            <a:r>
              <a:rPr lang="en-GB" sz="2400" dirty="0" smtClean="0"/>
              <a:t>Our reasons: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         1) Past history (Many 3</a:t>
            </a:r>
            <a:r>
              <a:rPr lang="el-GR" sz="2400" dirty="0" smtClean="0">
                <a:solidFill>
                  <a:srgbClr val="FF0000"/>
                </a:solidFill>
              </a:rPr>
              <a:t>σ</a:t>
            </a:r>
            <a:r>
              <a:rPr lang="en-GB" sz="2400" dirty="0" smtClean="0">
                <a:solidFill>
                  <a:srgbClr val="FF0000"/>
                </a:solidFill>
              </a:rPr>
              <a:t> and 4</a:t>
            </a:r>
            <a:r>
              <a:rPr lang="el-GR" sz="2400" dirty="0" smtClean="0">
                <a:solidFill>
                  <a:srgbClr val="FF0000"/>
                </a:solidFill>
              </a:rPr>
              <a:t>σ</a:t>
            </a:r>
            <a:r>
              <a:rPr lang="en-GB" sz="2400" dirty="0" smtClean="0">
                <a:solidFill>
                  <a:srgbClr val="FF0000"/>
                </a:solidFill>
              </a:rPr>
              <a:t> effects have gone away)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   </a:t>
            </a:r>
            <a:r>
              <a:rPr lang="en-GB" sz="2400" dirty="0" smtClean="0">
                <a:solidFill>
                  <a:srgbClr val="00B050"/>
                </a:solidFill>
              </a:rPr>
              <a:t>2) LEE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   </a:t>
            </a:r>
            <a:r>
              <a:rPr lang="en-GB" sz="2400" dirty="0" smtClean="0">
                <a:solidFill>
                  <a:srgbClr val="0070C0"/>
                </a:solidFill>
              </a:rPr>
              <a:t>3) Worries about underestimated systematics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   </a:t>
            </a:r>
            <a:r>
              <a:rPr lang="en-GB" sz="2400" dirty="0" smtClean="0">
                <a:solidFill>
                  <a:srgbClr val="CC6600"/>
                </a:solidFill>
              </a:rPr>
              <a:t>4) Subconscious Bayes calculation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CC6600"/>
                </a:solidFill>
              </a:rPr>
              <a:t>                       p(H</a:t>
            </a:r>
            <a:r>
              <a:rPr lang="en-GB" sz="2400" baseline="-25000" dirty="0">
                <a:solidFill>
                  <a:srgbClr val="CC6600"/>
                </a:solidFill>
              </a:rPr>
              <a:t>1</a:t>
            </a:r>
            <a:r>
              <a:rPr lang="en-GB" sz="2400" dirty="0" smtClean="0">
                <a:solidFill>
                  <a:srgbClr val="CC6600"/>
                </a:solidFill>
              </a:rPr>
              <a:t>|x)  =   p(x|H</a:t>
            </a:r>
            <a:r>
              <a:rPr lang="en-GB" sz="2400" baseline="-25000" dirty="0">
                <a:solidFill>
                  <a:srgbClr val="CC6600"/>
                </a:solidFill>
              </a:rPr>
              <a:t>1</a:t>
            </a:r>
            <a:r>
              <a:rPr lang="en-GB" sz="2400" dirty="0" smtClean="0">
                <a:solidFill>
                  <a:srgbClr val="CC6600"/>
                </a:solidFill>
              </a:rPr>
              <a:t>)  *  </a:t>
            </a:r>
            <a:r>
              <a:rPr lang="el-GR" sz="2400" dirty="0" smtClean="0">
                <a:solidFill>
                  <a:srgbClr val="CC6600"/>
                </a:solidFill>
              </a:rPr>
              <a:t>π</a:t>
            </a:r>
            <a:r>
              <a:rPr lang="en-GB" sz="2400" dirty="0" smtClean="0">
                <a:solidFill>
                  <a:srgbClr val="CC6600"/>
                </a:solidFill>
              </a:rPr>
              <a:t>(H</a:t>
            </a:r>
            <a:r>
              <a:rPr lang="en-GB" sz="2400" baseline="-25000" dirty="0">
                <a:solidFill>
                  <a:srgbClr val="CC6600"/>
                </a:solidFill>
              </a:rPr>
              <a:t>1</a:t>
            </a:r>
            <a:r>
              <a:rPr lang="en-GB" sz="2400" dirty="0" smtClean="0">
                <a:solidFill>
                  <a:srgbClr val="CC6600"/>
                </a:solidFill>
              </a:rPr>
              <a:t>)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CC6600"/>
                </a:solidFill>
              </a:rPr>
              <a:t> </a:t>
            </a:r>
            <a:r>
              <a:rPr lang="en-GB" sz="2400" dirty="0" smtClean="0">
                <a:solidFill>
                  <a:srgbClr val="CC6600"/>
                </a:solidFill>
              </a:rPr>
              <a:t>                      p(H</a:t>
            </a:r>
            <a:r>
              <a:rPr lang="en-GB" sz="2400" baseline="-25000" dirty="0">
                <a:solidFill>
                  <a:srgbClr val="CC6600"/>
                </a:solidFill>
              </a:rPr>
              <a:t>0</a:t>
            </a:r>
            <a:r>
              <a:rPr lang="en-GB" sz="2400" dirty="0" smtClean="0">
                <a:solidFill>
                  <a:srgbClr val="CC6600"/>
                </a:solidFill>
              </a:rPr>
              <a:t>|x</a:t>
            </a:r>
            <a:r>
              <a:rPr lang="en-GB" sz="2400" dirty="0">
                <a:solidFill>
                  <a:srgbClr val="CC6600"/>
                </a:solidFill>
              </a:rPr>
              <a:t>)   </a:t>
            </a:r>
            <a:r>
              <a:rPr lang="en-GB" sz="2400" dirty="0" smtClean="0">
                <a:solidFill>
                  <a:srgbClr val="CC6600"/>
                </a:solidFill>
              </a:rPr>
              <a:t>    p(x|H</a:t>
            </a:r>
            <a:r>
              <a:rPr lang="en-GB" sz="2400" baseline="-25000" dirty="0">
                <a:solidFill>
                  <a:srgbClr val="CC6600"/>
                </a:solidFill>
              </a:rPr>
              <a:t>0</a:t>
            </a:r>
            <a:r>
              <a:rPr lang="en-GB" sz="2400" dirty="0" smtClean="0">
                <a:solidFill>
                  <a:srgbClr val="CC6600"/>
                </a:solidFill>
              </a:rPr>
              <a:t>)      </a:t>
            </a:r>
            <a:r>
              <a:rPr lang="el-GR" sz="2400" dirty="0">
                <a:solidFill>
                  <a:srgbClr val="CC6600"/>
                </a:solidFill>
              </a:rPr>
              <a:t>π</a:t>
            </a:r>
            <a:r>
              <a:rPr lang="en-GB" sz="2400" dirty="0" smtClean="0">
                <a:solidFill>
                  <a:srgbClr val="CC6600"/>
                </a:solidFill>
              </a:rPr>
              <a:t>(H</a:t>
            </a:r>
            <a:r>
              <a:rPr lang="en-GB" sz="2400" baseline="-25000" dirty="0">
                <a:solidFill>
                  <a:srgbClr val="CC6600"/>
                </a:solidFill>
              </a:rPr>
              <a:t>0</a:t>
            </a:r>
            <a:r>
              <a:rPr lang="en-GB" sz="2400" dirty="0" smtClean="0">
                <a:solidFill>
                  <a:srgbClr val="CC6600"/>
                </a:solidFill>
              </a:rPr>
              <a:t>)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CC6600"/>
                </a:solidFill>
              </a:rPr>
              <a:t> </a:t>
            </a:r>
            <a:r>
              <a:rPr lang="en-GB" sz="2400" dirty="0" smtClean="0">
                <a:solidFill>
                  <a:srgbClr val="CC6600"/>
                </a:solidFill>
              </a:rPr>
              <a:t>                 Posterior      Likelihood   Priors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CC6600"/>
                </a:solidFill>
              </a:rPr>
              <a:t> </a:t>
            </a:r>
            <a:r>
              <a:rPr lang="en-GB" sz="2400" dirty="0" smtClean="0">
                <a:solidFill>
                  <a:srgbClr val="CC6600"/>
                </a:solidFill>
              </a:rPr>
              <a:t>                    </a:t>
            </a:r>
            <a:r>
              <a:rPr lang="en-GB" sz="2400" dirty="0" err="1" smtClean="0">
                <a:solidFill>
                  <a:srgbClr val="CC6600"/>
                </a:solidFill>
              </a:rPr>
              <a:t>prob</a:t>
            </a:r>
            <a:r>
              <a:rPr lang="en-GB" sz="2400" dirty="0" smtClean="0">
                <a:solidFill>
                  <a:srgbClr val="CC6600"/>
                </a:solidFill>
              </a:rPr>
              <a:t>                ratio</a:t>
            </a:r>
          </a:p>
          <a:p>
            <a:pPr marL="0" indent="0">
              <a:buNone/>
            </a:pPr>
            <a:r>
              <a:rPr lang="en-GB" sz="2400" dirty="0" smtClean="0"/>
              <a:t>             </a:t>
            </a:r>
            <a:r>
              <a:rPr lang="en-GB" sz="2400" dirty="0" smtClean="0">
                <a:solidFill>
                  <a:srgbClr val="CC6600"/>
                </a:solidFill>
              </a:rPr>
              <a:t>“Extraordinary claims require extraordinary evidence”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N.B. Points 2), 3) and 4) are experiment-dependent</a:t>
            </a:r>
          </a:p>
          <a:p>
            <a:pPr marL="0" indent="0">
              <a:buNone/>
            </a:pPr>
            <a:r>
              <a:rPr lang="en-GB" sz="2400" dirty="0" smtClean="0"/>
              <a:t>Alternative suggestion:</a:t>
            </a:r>
          </a:p>
          <a:p>
            <a:pPr marL="0" indent="0">
              <a:buNone/>
            </a:pPr>
            <a:r>
              <a:rPr lang="en-GB" sz="2400" dirty="0" smtClean="0"/>
              <a:t> </a:t>
            </a:r>
            <a:r>
              <a:rPr lang="en-GB" sz="2000" dirty="0">
                <a:solidFill>
                  <a:prstClr val="black"/>
                </a:solidFill>
              </a:rPr>
              <a:t>L.L. </a:t>
            </a:r>
            <a:r>
              <a:rPr lang="en-GB" sz="2000" dirty="0" smtClean="0">
                <a:solidFill>
                  <a:prstClr val="black"/>
                </a:solidFill>
              </a:rPr>
              <a:t>“Discovering </a:t>
            </a:r>
            <a:r>
              <a:rPr lang="en-GB" sz="2000" dirty="0">
                <a:solidFill>
                  <a:prstClr val="black"/>
                </a:solidFill>
              </a:rPr>
              <a:t>the significance of 5</a:t>
            </a:r>
            <a:r>
              <a:rPr lang="en-GB" sz="2000" dirty="0" smtClean="0">
                <a:solidFill>
                  <a:prstClr val="black"/>
                </a:solidFill>
                <a:sym typeface="Symbol"/>
              </a:rPr>
              <a:t>”</a:t>
            </a:r>
            <a:r>
              <a:rPr lang="en-GB" sz="2000" dirty="0" smtClean="0">
                <a:solidFill>
                  <a:prstClr val="black"/>
                </a:solidFill>
              </a:rPr>
              <a:t>        http</a:t>
            </a:r>
            <a:r>
              <a:rPr lang="en-GB" sz="2000" dirty="0">
                <a:solidFill>
                  <a:prstClr val="black"/>
                </a:solidFill>
              </a:rPr>
              <a:t>://</a:t>
            </a:r>
            <a:r>
              <a:rPr lang="en-GB" sz="2000" dirty="0" smtClean="0">
                <a:solidFill>
                  <a:prstClr val="black"/>
                </a:solidFill>
              </a:rPr>
              <a:t>arxiv.org/abs/1310.1284</a:t>
            </a:r>
            <a:endParaRPr lang="en-GB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736103" y="3715732"/>
            <a:ext cx="9144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79423" y="3715732"/>
            <a:ext cx="9144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3715732"/>
            <a:ext cx="62154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47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512387"/>
              </p:ext>
            </p:extLst>
          </p:nvPr>
        </p:nvGraphicFramePr>
        <p:xfrm>
          <a:off x="228600" y="442942"/>
          <a:ext cx="8534401" cy="54242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500"/>
                <a:gridCol w="1460845"/>
                <a:gridCol w="1495855"/>
                <a:gridCol w="1348949"/>
                <a:gridCol w="1499286"/>
                <a:gridCol w="1037966"/>
              </a:tblGrid>
              <a:tr h="474042">
                <a:tc>
                  <a:txBody>
                    <a:bodyPr/>
                    <a:lstStyle/>
                    <a:p>
                      <a:r>
                        <a:rPr lang="en-GB" dirty="0" smtClean="0"/>
                        <a:t>SEARCH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SURPRISE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SYSTEMATICS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No. </a:t>
                      </a:r>
                      <a:r>
                        <a:rPr lang="el-GR" dirty="0" smtClean="0"/>
                        <a:t>σ</a:t>
                      </a:r>
                      <a:endParaRPr lang="en-GB" dirty="0"/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Higgs search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</a:t>
                      </a:r>
                      <a:r>
                        <a:rPr lang="en-GB" baseline="0" dirty="0" smtClean="0"/>
                        <a:t> h</a:t>
                      </a:r>
                      <a:r>
                        <a:rPr lang="en-GB" dirty="0" smtClean="0"/>
                        <a:t>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Single 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SUSY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large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</a:tr>
              <a:tr h="474042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</a:t>
                      </a:r>
                      <a:r>
                        <a:rPr lang="en-GB" baseline="-25000" dirty="0" err="1" smtClean="0"/>
                        <a:t>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oscillations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Medium/Low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GB" dirty="0" err="1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435983">
                <a:tc>
                  <a:txBody>
                    <a:bodyPr/>
                    <a:lstStyle/>
                    <a:p>
                      <a:r>
                        <a:rPr lang="en-GB" dirty="0" smtClean="0"/>
                        <a:t>Neutrino  </a:t>
                      </a:r>
                      <a:r>
                        <a:rPr lang="en-GB" dirty="0" err="1" smtClean="0"/>
                        <a:t>osc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sin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2</a:t>
                      </a:r>
                      <a:r>
                        <a:rPr lang="en-GB" baseline="0" dirty="0" smtClean="0"/>
                        <a:t>ϑ</a:t>
                      </a:r>
                      <a:r>
                        <a:rPr lang="en-GB" dirty="0" smtClean="0"/>
                        <a:t>, 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m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474042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</a:t>
                      </a:r>
                      <a:r>
                        <a:rPr lang="en-GB" baseline="-25000" dirty="0" err="1" smtClean="0"/>
                        <a:t>s</a:t>
                      </a:r>
                      <a:r>
                        <a:rPr lang="en-GB" dirty="0" smtClean="0">
                          <a:sym typeface="Wingdings" pitchFamily="2" charset="2"/>
                        </a:rPr>
                        <a:t> μ </a:t>
                      </a:r>
                      <a:r>
                        <a:rPr lang="el-GR" dirty="0" smtClean="0">
                          <a:sym typeface="Wingdings" pitchFamily="2" charset="2"/>
                        </a:rPr>
                        <a:t>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Low/Medium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54430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Penta</a:t>
                      </a:r>
                      <a:r>
                        <a:rPr lang="en-GB" baseline="0" dirty="0" err="1" smtClean="0"/>
                        <a:t>quark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High/V.</a:t>
                      </a:r>
                      <a:r>
                        <a:rPr lang="en-GB" baseline="0" dirty="0" smtClean="0"/>
                        <a:t> 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M, decay 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(g-2)</a:t>
                      </a:r>
                      <a:r>
                        <a:rPr lang="el-GR" baseline="-25000" dirty="0" smtClean="0"/>
                        <a:t>μ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anom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H </a:t>
                      </a:r>
                      <a:r>
                        <a:rPr lang="en-GB" smtClean="0"/>
                        <a:t>spin ≠ </a:t>
                      </a:r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gen q, l, </a:t>
                      </a:r>
                      <a:r>
                        <a:rPr lang="en-GB" baseline="0" dirty="0" smtClean="0">
                          <a:latin typeface="Times New Roman"/>
                          <a:cs typeface="Times New Roman"/>
                        </a:rPr>
                        <a:t>ν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M, 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smtClean="0"/>
                        <a:t>Dark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</a:p>
                  </a:txBody>
                  <a:tcPr/>
                </a:tc>
              </a:tr>
              <a:tr h="31102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Grav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Waves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Enormous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6067425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   Suggestions to provoke discussion, rather than `delivered on Mt. Sinai’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Bob Cousins: “2 independent </a:t>
            </a:r>
            <a:r>
              <a:rPr lang="en-GB" sz="1600" dirty="0" err="1" smtClean="0"/>
              <a:t>expts</a:t>
            </a:r>
            <a:r>
              <a:rPr lang="en-GB" sz="1600" dirty="0" smtClean="0"/>
              <a:t> each with 3.5</a:t>
            </a:r>
            <a:r>
              <a:rPr lang="el-GR" sz="1600" dirty="0" smtClean="0"/>
              <a:t>σ</a:t>
            </a:r>
            <a:r>
              <a:rPr lang="en-GB" sz="1600" dirty="0" smtClean="0"/>
              <a:t> better than one </a:t>
            </a:r>
            <a:r>
              <a:rPr lang="en-GB" sz="1600" dirty="0" err="1" smtClean="0"/>
              <a:t>expt</a:t>
            </a:r>
            <a:r>
              <a:rPr lang="en-GB" sz="1600" dirty="0" smtClean="0"/>
              <a:t> with 5</a:t>
            </a:r>
            <a:r>
              <a:rPr lang="el-GR" sz="1600" dirty="0" smtClean="0"/>
              <a:t>σ</a:t>
            </a:r>
            <a:r>
              <a:rPr lang="en-GB" sz="1600" dirty="0" smtClean="0"/>
              <a:t>”</a:t>
            </a:r>
            <a:endParaRPr lang="en-GB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543800" y="5863723"/>
            <a:ext cx="304800" cy="3978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0800" y="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</a:t>
            </a:r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’s for discovery?</a:t>
            </a:r>
            <a:endParaRPr lang="en-GB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6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892E630-B6B3-4790-BAFC-953D210D920C}" type="slidenum">
              <a:rPr lang="en-GB" altLang="en-US" smtClean="0"/>
              <a:pPr eaLnBrk="1" hangingPunct="1"/>
              <a:t>12</a:t>
            </a:fld>
            <a:endParaRPr lang="en-GB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935038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accent2"/>
                </a:solidFill>
              </a:rPr>
              <a:t>Combining different p-values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1"/>
            <a:ext cx="8435975" cy="53340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en-GB" altLang="en-US" sz="2400" dirty="0" smtClean="0">
                <a:solidFill>
                  <a:srgbClr val="336600"/>
                </a:solidFill>
              </a:rPr>
              <a:t>Several results quote independent p-values for same effect: </a:t>
            </a:r>
          </a:p>
          <a:p>
            <a:pPr eaLnBrk="1" hangingPunct="1">
              <a:buFontTx/>
              <a:buNone/>
            </a:pPr>
            <a:r>
              <a:rPr lang="en-GB" altLang="en-US" sz="2400" dirty="0" smtClean="0">
                <a:solidFill>
                  <a:srgbClr val="336600"/>
                </a:solidFill>
              </a:rPr>
              <a:t>p</a:t>
            </a:r>
            <a:r>
              <a:rPr lang="en-GB" altLang="en-US" sz="2400" baseline="-25000" dirty="0" smtClean="0">
                <a:solidFill>
                  <a:srgbClr val="336600"/>
                </a:solidFill>
              </a:rPr>
              <a:t>1</a:t>
            </a:r>
            <a:r>
              <a:rPr lang="en-GB" altLang="en-US" sz="2400" dirty="0" smtClean="0">
                <a:solidFill>
                  <a:srgbClr val="336600"/>
                </a:solidFill>
              </a:rPr>
              <a:t>, p</a:t>
            </a:r>
            <a:r>
              <a:rPr lang="en-GB" altLang="en-US" sz="2400" baseline="-25000" dirty="0" smtClean="0">
                <a:solidFill>
                  <a:srgbClr val="336600"/>
                </a:solidFill>
              </a:rPr>
              <a:t>2</a:t>
            </a:r>
            <a:r>
              <a:rPr lang="en-GB" altLang="en-US" sz="2400" dirty="0" smtClean="0">
                <a:solidFill>
                  <a:srgbClr val="336600"/>
                </a:solidFill>
              </a:rPr>
              <a:t>, p</a:t>
            </a:r>
            <a:r>
              <a:rPr lang="en-GB" altLang="en-US" sz="2400" baseline="-25000" dirty="0" smtClean="0">
                <a:solidFill>
                  <a:srgbClr val="336600"/>
                </a:solidFill>
              </a:rPr>
              <a:t>3</a:t>
            </a:r>
            <a:r>
              <a:rPr lang="en-GB" altLang="en-US" sz="2400" dirty="0" smtClean="0">
                <a:solidFill>
                  <a:srgbClr val="336600"/>
                </a:solidFill>
              </a:rPr>
              <a:t>…..        e.g. 0.9, 0.001, 0.3 ……..</a:t>
            </a:r>
          </a:p>
          <a:p>
            <a:pPr eaLnBrk="1" hangingPunct="1">
              <a:buFontTx/>
              <a:buNone/>
            </a:pPr>
            <a:r>
              <a:rPr lang="en-GB" altLang="en-US" sz="2400" dirty="0" smtClean="0">
                <a:solidFill>
                  <a:srgbClr val="336600"/>
                </a:solidFill>
              </a:rPr>
              <a:t>What is combined significance?</a:t>
            </a:r>
            <a:r>
              <a:rPr lang="en-GB" altLang="en-US" sz="2400" dirty="0" smtClean="0"/>
              <a:t>       Not just p</a:t>
            </a:r>
            <a:r>
              <a:rPr lang="en-GB" altLang="en-US" sz="2400" baseline="-25000" dirty="0" smtClean="0"/>
              <a:t>1*</a:t>
            </a:r>
            <a:r>
              <a:rPr lang="en-GB" altLang="en-US" sz="2400" dirty="0" smtClean="0"/>
              <a:t>p</a:t>
            </a:r>
            <a:r>
              <a:rPr lang="en-GB" altLang="en-US" sz="2400" baseline="-25000" dirty="0" smtClean="0"/>
              <a:t>2*</a:t>
            </a:r>
            <a:r>
              <a:rPr lang="en-GB" altLang="en-US" sz="2400" dirty="0" smtClean="0"/>
              <a:t>p</a:t>
            </a:r>
            <a:r>
              <a:rPr lang="en-GB" altLang="en-US" sz="2400" baseline="-25000" dirty="0" smtClean="0"/>
              <a:t>3</a:t>
            </a:r>
            <a:r>
              <a:rPr lang="en-GB" altLang="en-US" sz="2400" dirty="0" smtClean="0"/>
              <a:t>…..</a:t>
            </a:r>
          </a:p>
          <a:p>
            <a:pPr eaLnBrk="1" hangingPunct="1">
              <a:buFontTx/>
              <a:buNone/>
            </a:pPr>
            <a:r>
              <a:rPr lang="en-GB" altLang="en-US" sz="2400" dirty="0" smtClean="0"/>
              <a:t>If 10 </a:t>
            </a:r>
            <a:r>
              <a:rPr lang="en-GB" altLang="en-US" sz="2400" dirty="0" err="1" smtClean="0"/>
              <a:t>expts</a:t>
            </a:r>
            <a:r>
              <a:rPr lang="en-GB" altLang="en-US" sz="2400" dirty="0" smtClean="0"/>
              <a:t> each have p ~ 0.5, product ~ 0.001 and is clearly </a:t>
            </a:r>
            <a:r>
              <a:rPr lang="en-GB" altLang="en-US" sz="2400" b="1" dirty="0" smtClean="0"/>
              <a:t>NOT</a:t>
            </a:r>
            <a:r>
              <a:rPr lang="en-GB" altLang="en-US" sz="2400" dirty="0" smtClean="0"/>
              <a:t> correct combined p</a:t>
            </a:r>
          </a:p>
          <a:p>
            <a:pPr eaLnBrk="1" hangingPunct="1">
              <a:buFontTx/>
              <a:buNone/>
            </a:pPr>
            <a:r>
              <a:rPr lang="en-GB" altLang="en-US" sz="2800" dirty="0" smtClean="0"/>
              <a:t>    </a:t>
            </a:r>
            <a:r>
              <a:rPr lang="en-GB" altLang="en-US" sz="3600" dirty="0" smtClean="0"/>
              <a:t>S = </a:t>
            </a:r>
            <a:r>
              <a:rPr lang="en-GB" altLang="en-US" sz="3600" i="1" dirty="0" smtClean="0"/>
              <a:t>z </a:t>
            </a:r>
            <a:r>
              <a:rPr lang="en-GB" altLang="en-US" sz="3600" i="1" baseline="-25000" dirty="0" smtClean="0"/>
              <a:t>*</a:t>
            </a:r>
            <a:r>
              <a:rPr lang="en-GB" altLang="en-US" sz="3600" dirty="0" smtClean="0"/>
              <a:t>     (-ln z)</a:t>
            </a:r>
            <a:r>
              <a:rPr lang="en-GB" altLang="en-US" sz="3600" baseline="30000" dirty="0" smtClean="0"/>
              <a:t>j</a:t>
            </a:r>
            <a:r>
              <a:rPr lang="en-GB" altLang="en-US" sz="2800" dirty="0" smtClean="0"/>
              <a:t> </a:t>
            </a:r>
            <a:r>
              <a:rPr lang="en-GB" altLang="en-US" sz="4000" dirty="0" smtClean="0"/>
              <a:t>/</a:t>
            </a:r>
            <a:r>
              <a:rPr lang="en-GB" altLang="en-US" sz="3600" i="1" dirty="0" smtClean="0"/>
              <a:t>j!</a:t>
            </a:r>
            <a:r>
              <a:rPr lang="en-GB" altLang="en-US" sz="2800" i="1" dirty="0" smtClean="0"/>
              <a:t>  ,        z = p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p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p</a:t>
            </a:r>
            <a:r>
              <a:rPr lang="en-GB" altLang="en-US" sz="2800" i="1" baseline="-25000" dirty="0" smtClean="0"/>
              <a:t>3</a:t>
            </a:r>
            <a:r>
              <a:rPr lang="en-GB" altLang="en-US" sz="2800" i="1" dirty="0" smtClean="0"/>
              <a:t>…….</a:t>
            </a:r>
            <a:r>
              <a:rPr lang="en-GB" altLang="en-US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en-GB" altLang="en-US" sz="2800" dirty="0" smtClean="0"/>
              <a:t>                             (</a:t>
            </a:r>
            <a:r>
              <a:rPr lang="en-GB" altLang="en-US" sz="2400" dirty="0" smtClean="0"/>
              <a:t>e.g. For 2 measurements, S = z </a:t>
            </a:r>
            <a:r>
              <a:rPr lang="en-GB" altLang="en-US" sz="2400" baseline="-25000" dirty="0" smtClean="0"/>
              <a:t>* </a:t>
            </a:r>
            <a:r>
              <a:rPr lang="en-GB" altLang="en-US" sz="2400" dirty="0" smtClean="0"/>
              <a:t>(1 - </a:t>
            </a:r>
            <a:r>
              <a:rPr lang="en-GB" altLang="en-US" sz="2400" i="1" dirty="0" err="1" smtClean="0"/>
              <a:t>ln</a:t>
            </a:r>
            <a:r>
              <a:rPr lang="en-GB" altLang="en-US" sz="2400" dirty="0" err="1" smtClean="0"/>
              <a:t>z</a:t>
            </a:r>
            <a:r>
              <a:rPr lang="en-GB" altLang="en-US" sz="2400" dirty="0" smtClean="0"/>
              <a:t>) </a:t>
            </a:r>
            <a:r>
              <a:rPr lang="en-GB" altLang="en-US" sz="2400" dirty="0" smtClean="0">
                <a:latin typeface="Times New Roman" pitchFamily="18" charset="0"/>
              </a:rPr>
              <a:t>≥ z  )</a:t>
            </a:r>
            <a:endParaRPr lang="en-GB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altLang="en-US" sz="2400" dirty="0" smtClean="0"/>
              <a:t>Problems:  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00B050"/>
                </a:solidFill>
              </a:rPr>
              <a:t>1) Recipe is not unique  (Uniform </a:t>
            </a:r>
            <a:r>
              <a:rPr lang="en-GB" altLang="en-US" sz="2400" b="1" dirty="0" err="1" smtClean="0">
                <a:solidFill>
                  <a:srgbClr val="00B050"/>
                </a:solidFill>
              </a:rPr>
              <a:t>dist</a:t>
            </a:r>
            <a:r>
              <a:rPr lang="en-GB" altLang="en-US" sz="2400" b="1" dirty="0" smtClean="0">
                <a:solidFill>
                  <a:srgbClr val="00B050"/>
                </a:solidFill>
              </a:rPr>
              <a:t> in n-D hypercube </a:t>
            </a:r>
            <a:r>
              <a:rPr lang="en-GB" altLang="en-US" sz="2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uniform in 1-D) </a:t>
            </a:r>
            <a:endParaRPr lang="en-GB" altLang="en-US" sz="2400" b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CC00CC"/>
                </a:solidFill>
              </a:rPr>
              <a:t>2) Formula is not associative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CC00CC"/>
                </a:solidFill>
              </a:rPr>
              <a:t>Combining {{p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1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 and 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2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}, and then 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3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} gives different answer  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CC00CC"/>
                </a:solidFill>
              </a:rPr>
              <a:t>          from {{p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3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 and 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2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}, and then p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1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} , or all together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CC00CC"/>
                </a:solidFill>
              </a:rPr>
              <a:t>Due to different options for “more extreme than x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1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, x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2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, x</a:t>
            </a:r>
            <a:r>
              <a:rPr lang="en-GB" altLang="en-US" sz="2400" b="1" baseline="-25000" dirty="0" smtClean="0">
                <a:solidFill>
                  <a:srgbClr val="CC00CC"/>
                </a:solidFill>
              </a:rPr>
              <a:t>3</a:t>
            </a:r>
            <a:r>
              <a:rPr lang="en-GB" altLang="en-US" sz="2400" b="1" dirty="0" smtClean="0">
                <a:solidFill>
                  <a:srgbClr val="CC00CC"/>
                </a:solidFill>
              </a:rPr>
              <a:t>”. 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FF0000"/>
                </a:solidFill>
              </a:rPr>
              <a:t>3) Small p’s due to different discrepancies</a:t>
            </a:r>
          </a:p>
          <a:p>
            <a:pPr eaLnBrk="1" hangingPunct="1">
              <a:buFontTx/>
              <a:buNone/>
            </a:pPr>
            <a:r>
              <a:rPr lang="en-GB" altLang="en-US" sz="2400" b="1" dirty="0" smtClean="0">
                <a:solidFill>
                  <a:srgbClr val="C00000"/>
                </a:solidFill>
              </a:rPr>
              <a:t>4) Correlated systematics</a:t>
            </a:r>
          </a:p>
          <a:p>
            <a:pPr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GB" altLang="en-US" sz="2400" dirty="0" smtClean="0"/>
              <a:t>       </a:t>
            </a:r>
            <a:r>
              <a:rPr lang="en-GB" altLang="en-US" sz="3300" dirty="0" smtClean="0">
                <a:solidFill>
                  <a:srgbClr val="0000FF"/>
                </a:solidFill>
              </a:rPr>
              <a:t>******* Better to combine data ************</a:t>
            </a:r>
          </a:p>
        </p:txBody>
      </p:sp>
      <p:graphicFrame>
        <p:nvGraphicFramePr>
          <p:cNvPr id="39941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63986899"/>
              </p:ext>
            </p:extLst>
          </p:nvPr>
        </p:nvGraphicFramePr>
        <p:xfrm>
          <a:off x="1600200" y="2209800"/>
          <a:ext cx="514398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291973" imgH="444307" progId="Equation.3">
                  <p:embed/>
                </p:oleObj>
              </mc:Choice>
              <mc:Fallback>
                <p:oleObj name="Equation" r:id="rId3" imgW="291973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209800"/>
                        <a:ext cx="514398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3302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761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A4F26D6-825E-400F-86C6-D73247C5F517}" type="slidenum">
              <a:rPr lang="en-GB" altLang="en-US" smtClean="0"/>
              <a:pPr eaLnBrk="1" hangingPunct="1"/>
              <a:t>13</a:t>
            </a:fld>
            <a:endParaRPr lang="en-GB" altLang="en-US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WHY LIMITS?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2800" dirty="0" smtClean="0"/>
              <a:t>Michelson-Morley experiment </a:t>
            </a:r>
            <a:r>
              <a:rPr lang="en-US" altLang="en-US" sz="2800" dirty="0" smtClean="0">
                <a:sym typeface="Wingdings" pitchFamily="2" charset="2"/>
              </a:rPr>
              <a:t> death of </a:t>
            </a:r>
            <a:r>
              <a:rPr lang="en-US" altLang="en-US" sz="2800" dirty="0" err="1" smtClean="0">
                <a:sym typeface="Wingdings" pitchFamily="2" charset="2"/>
              </a:rPr>
              <a:t>aether</a:t>
            </a:r>
            <a:endParaRPr lang="en-US" altLang="en-US" sz="28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altLang="en-US" sz="28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sym typeface="Wingdings" pitchFamily="2" charset="2"/>
              </a:rPr>
              <a:t>HEP experiments: If UL on expected rate for new particle </a:t>
            </a:r>
            <a:r>
              <a:rPr lang="en-US" altLang="en-US" sz="3000" dirty="0" smtClean="0">
                <a:sym typeface="Symbol" pitchFamily="18" charset="2"/>
              </a:rPr>
              <a:t></a:t>
            </a:r>
            <a:r>
              <a:rPr lang="en-US" altLang="en-US" sz="2800" dirty="0" smtClean="0">
                <a:sym typeface="Symbol" pitchFamily="18" charset="2"/>
              </a:rPr>
              <a:t> expected, exclude particle</a:t>
            </a:r>
            <a:endParaRPr lang="en-US" altLang="en-US" sz="28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altLang="en-US" sz="2800" dirty="0" smtClean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sym typeface="Wingdings" pitchFamily="2" charset="2"/>
              </a:rPr>
              <a:t>CERN CLW (Jan 2000)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sym typeface="Wingdings" pitchFamily="2" charset="2"/>
              </a:rPr>
              <a:t>FNAL CLW (March 2000)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sym typeface="Wingdings" pitchFamily="2" charset="2"/>
              </a:rPr>
              <a:t>Heinrich, PHYSTAT-LHC, </a:t>
            </a:r>
          </a:p>
          <a:p>
            <a:pPr eaLnBrk="1" hangingPunct="1">
              <a:buFontTx/>
              <a:buNone/>
            </a:pPr>
            <a:r>
              <a:rPr lang="en-US" altLang="en-US" sz="2800" dirty="0">
                <a:sym typeface="Wingdings" pitchFamily="2" charset="2"/>
              </a:rPr>
              <a:t> </a:t>
            </a:r>
            <a:r>
              <a:rPr lang="en-US" altLang="en-US" sz="2800" dirty="0" smtClean="0">
                <a:sym typeface="Wingdings" pitchFamily="2" charset="2"/>
              </a:rPr>
              <a:t>      “Review of Banff Challenge”</a:t>
            </a:r>
            <a:endParaRPr lang="en-US" altLang="en-US" sz="2800" dirty="0" smtClean="0"/>
          </a:p>
        </p:txBody>
      </p:sp>
      <p:cxnSp>
        <p:nvCxnSpPr>
          <p:cNvPr id="3" name="Straight Connector 2"/>
          <p:cNvCxnSpPr/>
          <p:nvPr/>
        </p:nvCxnSpPr>
        <p:spPr>
          <a:xfrm>
            <a:off x="5486400" y="3896032"/>
            <a:ext cx="0" cy="236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86400" y="6258232"/>
            <a:ext cx="327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6148848" y="4449719"/>
            <a:ext cx="1759974" cy="1745226"/>
          </a:xfrm>
          <a:custGeom>
            <a:avLst/>
            <a:gdLst>
              <a:gd name="connsiteX0" fmla="*/ 0 w 206477"/>
              <a:gd name="connsiteY0" fmla="*/ 0 h 147484"/>
              <a:gd name="connsiteX1" fmla="*/ 117987 w 206477"/>
              <a:gd name="connsiteY1" fmla="*/ 58994 h 147484"/>
              <a:gd name="connsiteX2" fmla="*/ 206477 w 206477"/>
              <a:gd name="connsiteY2" fmla="*/ 147484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" h="147484">
                <a:moveTo>
                  <a:pt x="0" y="0"/>
                </a:moveTo>
                <a:cubicBezTo>
                  <a:pt x="45208" y="18083"/>
                  <a:pt x="81838" y="26861"/>
                  <a:pt x="117987" y="58994"/>
                </a:cubicBezTo>
                <a:cubicBezTo>
                  <a:pt x="149165" y="86708"/>
                  <a:pt x="206477" y="147484"/>
                  <a:pt x="206477" y="1474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5678128" y="5029198"/>
            <a:ext cx="2780072" cy="381002"/>
          </a:xfrm>
          <a:custGeom>
            <a:avLst/>
            <a:gdLst>
              <a:gd name="connsiteX0" fmla="*/ 0 w 368881"/>
              <a:gd name="connsiteY0" fmla="*/ 0 h 147484"/>
              <a:gd name="connsiteX1" fmla="*/ 73742 w 368881"/>
              <a:gd name="connsiteY1" fmla="*/ 29497 h 147484"/>
              <a:gd name="connsiteX2" fmla="*/ 162232 w 368881"/>
              <a:gd name="connsiteY2" fmla="*/ 58994 h 147484"/>
              <a:gd name="connsiteX3" fmla="*/ 250723 w 368881"/>
              <a:gd name="connsiteY3" fmla="*/ 103239 h 147484"/>
              <a:gd name="connsiteX4" fmla="*/ 368710 w 368881"/>
              <a:gd name="connsiteY4" fmla="*/ 147484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881" h="147484">
                <a:moveTo>
                  <a:pt x="0" y="0"/>
                </a:moveTo>
                <a:cubicBezTo>
                  <a:pt x="24581" y="9832"/>
                  <a:pt x="48862" y="20450"/>
                  <a:pt x="73742" y="29497"/>
                </a:cubicBezTo>
                <a:cubicBezTo>
                  <a:pt x="102962" y="40123"/>
                  <a:pt x="136362" y="41747"/>
                  <a:pt x="162232" y="58994"/>
                </a:cubicBezTo>
                <a:cubicBezTo>
                  <a:pt x="197655" y="82609"/>
                  <a:pt x="208745" y="95607"/>
                  <a:pt x="250723" y="103239"/>
                </a:cubicBezTo>
                <a:cubicBezTo>
                  <a:pt x="378466" y="126465"/>
                  <a:pt x="368710" y="76551"/>
                  <a:pt x="368710" y="14748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96200" y="5250426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Exptl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  UL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1800" y="444971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Prediction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1316" y="3855148"/>
            <a:ext cx="1315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Production</a:t>
            </a:r>
          </a:p>
          <a:p>
            <a:r>
              <a:rPr lang="en-GB" dirty="0" smtClean="0"/>
              <a:t>rate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40129" y="6286429"/>
            <a:ext cx="47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X</a:t>
            </a:r>
            <a:endParaRPr lang="en-GB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806381" y="6471095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867400" y="3603522"/>
            <a:ext cx="0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04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 data, excludes X</a:t>
            </a:r>
            <a:r>
              <a:rPr lang="en-GB" dirty="0" smtClean="0">
                <a:sym typeface="Wingdings" panose="05000000000000000000" pitchFamily="2" charset="2"/>
              </a:rPr>
              <a:t> gg with M</a:t>
            </a:r>
            <a:r>
              <a:rPr lang="en-GB" baseline="-25000" dirty="0" smtClean="0">
                <a:sym typeface="Wingdings" panose="05000000000000000000" pitchFamily="2" charset="2"/>
              </a:rPr>
              <a:t>X</a:t>
            </a:r>
            <a:r>
              <a:rPr lang="en-GB" dirty="0" smtClean="0">
                <a:sym typeface="Wingdings" panose="05000000000000000000" pitchFamily="2" charset="2"/>
              </a:rPr>
              <a:t>&lt;2800 GeV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669" y="1600200"/>
            <a:ext cx="47086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92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77A1B30-B147-4D83-8CDF-D9D25FA0B533}" type="slidenum">
              <a:rPr lang="en-GB" altLang="en-US" smtClean="0"/>
              <a:pPr eaLnBrk="1" hangingPunct="1"/>
              <a:t>15</a:t>
            </a:fld>
            <a:endParaRPr lang="en-GB" altLang="en-US" smtClean="0"/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25538"/>
            <a:ext cx="6551612" cy="549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2268538" y="476250"/>
            <a:ext cx="489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3333FF"/>
                </a:solidFill>
              </a:rPr>
              <a:t>Ilya Narsky, FNAL CLW 2000</a:t>
            </a:r>
          </a:p>
        </p:txBody>
      </p:sp>
    </p:spTree>
    <p:extLst>
      <p:ext uri="{BB962C8B-B14F-4D97-AF65-F5344CB8AC3E}">
        <p14:creationId xmlns:p14="http://schemas.microsoft.com/office/powerpoint/2010/main" val="209259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4800" y="23812"/>
            <a:ext cx="4749827" cy="6728206"/>
          </a:xfrm>
        </p:spPr>
      </p:pic>
      <p:sp>
        <p:nvSpPr>
          <p:cNvPr id="6" name="TextBox 5"/>
          <p:cNvSpPr txBox="1"/>
          <p:nvPr/>
        </p:nvSpPr>
        <p:spPr>
          <a:xfrm>
            <a:off x="990600" y="323671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                </a:t>
            </a:r>
            <a:r>
              <a:rPr lang="en-GB" sz="3600" dirty="0" smtClean="0">
                <a:solidFill>
                  <a:srgbClr val="FF0000"/>
                </a:solidFill>
              </a:rPr>
              <a:t>CLs for exclusion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CLs = p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/(1-p</a:t>
            </a:r>
            <a:r>
              <a:rPr lang="en-GB" baseline="-25000" dirty="0" smtClean="0">
                <a:solidFill>
                  <a:srgbClr val="FF0000"/>
                </a:solidFill>
              </a:rPr>
              <a:t>0</a:t>
            </a:r>
            <a:r>
              <a:rPr lang="en-GB" dirty="0" smtClean="0">
                <a:solidFill>
                  <a:srgbClr val="FF0000"/>
                </a:solidFill>
              </a:rPr>
              <a:t>) 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diagonal line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Provides protection against excluding H</a:t>
            </a:r>
            <a:r>
              <a:rPr lang="en-GB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when little  or no sensitivity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`Conservative Frequentist’ approach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685800" y="2438400"/>
            <a:ext cx="1825625" cy="1849437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055812" y="2438401"/>
            <a:ext cx="1754188" cy="1849436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81000" y="4287837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81000" y="1981200"/>
            <a:ext cx="0" cy="2306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65199" y="2433638"/>
            <a:ext cx="218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baseline="-25000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                      </a:t>
            </a:r>
            <a:r>
              <a:rPr lang="en-GB" dirty="0" smtClean="0">
                <a:solidFill>
                  <a:srgbClr val="0000FF"/>
                </a:solidFill>
              </a:rPr>
              <a:t>H</a:t>
            </a:r>
            <a:r>
              <a:rPr lang="en-GB" baseline="-25000" dirty="0" smtClean="0">
                <a:solidFill>
                  <a:srgbClr val="0000FF"/>
                </a:solidFill>
              </a:rPr>
              <a:t>1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0811" y="4402693"/>
            <a:ext cx="45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60686" y="4587359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28763" y="2286000"/>
            <a:ext cx="13620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33575" y="1916668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Δµ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" y="5029200"/>
            <a:ext cx="2655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b="1" dirty="0" smtClean="0"/>
              <a:t>N.B. p</a:t>
            </a:r>
            <a:r>
              <a:rPr lang="en-GB" b="1" baseline="-25000" dirty="0" smtClean="0"/>
              <a:t>0</a:t>
            </a:r>
            <a:r>
              <a:rPr lang="en-GB" b="1" dirty="0" smtClean="0"/>
              <a:t> = tail towards H</a:t>
            </a:r>
            <a:r>
              <a:rPr lang="en-GB" b="1" baseline="-25000" dirty="0" smtClean="0"/>
              <a:t>1</a:t>
            </a:r>
          </a:p>
          <a:p>
            <a:r>
              <a:rPr lang="en-GB" b="1" dirty="0"/>
              <a:t> </a:t>
            </a:r>
            <a:r>
              <a:rPr lang="en-GB" b="1" dirty="0" smtClean="0"/>
              <a:t>        p</a:t>
            </a:r>
            <a:r>
              <a:rPr lang="en-GB" b="1" baseline="-25000" dirty="0" smtClean="0"/>
              <a:t>1</a:t>
            </a:r>
            <a:r>
              <a:rPr lang="en-GB" b="1" dirty="0" smtClean="0"/>
              <a:t> = tail towards H</a:t>
            </a:r>
            <a:r>
              <a:rPr lang="en-GB" b="1" baseline="-25000" dirty="0" smtClean="0"/>
              <a:t>0</a:t>
            </a:r>
            <a:endParaRPr lang="en-GB" b="1" baseline="-25000" dirty="0"/>
          </a:p>
        </p:txBody>
      </p:sp>
    </p:spTree>
    <p:extLst>
      <p:ext uri="{BB962C8B-B14F-4D97-AF65-F5344CB8AC3E}">
        <p14:creationId xmlns:p14="http://schemas.microsoft.com/office/powerpoint/2010/main" val="1209720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/>
              <a:t>Background systematics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C:\Users\Louis\Desktop\Fig3-MassFactSoBWeightedMass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59030"/>
            <a:ext cx="6324600" cy="60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85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3021" y="618308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1143000"/>
            <a:ext cx="4724400" cy="4373563"/>
          </a:xfrm>
          <a:custGeom>
            <a:avLst/>
            <a:gdLst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327072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5192486 w 5257800"/>
              <a:gd name="connsiteY10" fmla="*/ 1159328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91109"/>
              <a:gd name="connsiteY0" fmla="*/ 97971 h 3163948"/>
              <a:gd name="connsiteX1" fmla="*/ 228600 w 5291109"/>
              <a:gd name="connsiteY1" fmla="*/ 881743 h 3163948"/>
              <a:gd name="connsiteX2" fmla="*/ 489858 w 5291109"/>
              <a:gd name="connsiteY2" fmla="*/ 1420586 h 3163948"/>
              <a:gd name="connsiteX3" fmla="*/ 963386 w 5291109"/>
              <a:gd name="connsiteY3" fmla="*/ 2106386 h 3163948"/>
              <a:gd name="connsiteX4" fmla="*/ 963386 w 5291109"/>
              <a:gd name="connsiteY4" fmla="*/ 2106386 h 3163948"/>
              <a:gd name="connsiteX5" fmla="*/ 1845129 w 5291109"/>
              <a:gd name="connsiteY5" fmla="*/ 2841171 h 3163948"/>
              <a:gd name="connsiteX6" fmla="*/ 2694215 w 5291109"/>
              <a:gd name="connsiteY6" fmla="*/ 3151414 h 3163948"/>
              <a:gd name="connsiteX7" fmla="*/ 3657600 w 5291109"/>
              <a:gd name="connsiteY7" fmla="*/ 3020786 h 3163948"/>
              <a:gd name="connsiteX8" fmla="*/ 4523014 w 5291109"/>
              <a:gd name="connsiteY8" fmla="*/ 2286000 h 3163948"/>
              <a:gd name="connsiteX9" fmla="*/ 4718958 w 5291109"/>
              <a:gd name="connsiteY9" fmla="*/ 2057400 h 3163948"/>
              <a:gd name="connsiteX10" fmla="*/ 5192486 w 5291109"/>
              <a:gd name="connsiteY10" fmla="*/ 1159328 h 3163948"/>
              <a:gd name="connsiteX11" fmla="*/ 5208815 w 5291109"/>
              <a:gd name="connsiteY11" fmla="*/ 195943 h 3163948"/>
              <a:gd name="connsiteX12" fmla="*/ 5257800 w 5291109"/>
              <a:gd name="connsiteY12" fmla="*/ 0 h 3163948"/>
              <a:gd name="connsiteX0" fmla="*/ 0 w 5666223"/>
              <a:gd name="connsiteY0" fmla="*/ 97971 h 3163948"/>
              <a:gd name="connsiteX1" fmla="*/ 228600 w 5666223"/>
              <a:gd name="connsiteY1" fmla="*/ 881743 h 3163948"/>
              <a:gd name="connsiteX2" fmla="*/ 489858 w 5666223"/>
              <a:gd name="connsiteY2" fmla="*/ 1420586 h 3163948"/>
              <a:gd name="connsiteX3" fmla="*/ 963386 w 5666223"/>
              <a:gd name="connsiteY3" fmla="*/ 2106386 h 3163948"/>
              <a:gd name="connsiteX4" fmla="*/ 963386 w 5666223"/>
              <a:gd name="connsiteY4" fmla="*/ 2106386 h 3163948"/>
              <a:gd name="connsiteX5" fmla="*/ 1845129 w 5666223"/>
              <a:gd name="connsiteY5" fmla="*/ 2841171 h 3163948"/>
              <a:gd name="connsiteX6" fmla="*/ 2694215 w 5666223"/>
              <a:gd name="connsiteY6" fmla="*/ 3151414 h 3163948"/>
              <a:gd name="connsiteX7" fmla="*/ 3657600 w 5666223"/>
              <a:gd name="connsiteY7" fmla="*/ 3020786 h 3163948"/>
              <a:gd name="connsiteX8" fmla="*/ 4523014 w 5666223"/>
              <a:gd name="connsiteY8" fmla="*/ 2286000 h 3163948"/>
              <a:gd name="connsiteX9" fmla="*/ 4718958 w 5666223"/>
              <a:gd name="connsiteY9" fmla="*/ 2057400 h 3163948"/>
              <a:gd name="connsiteX10" fmla="*/ 5192486 w 5666223"/>
              <a:gd name="connsiteY10" fmla="*/ 1159328 h 3163948"/>
              <a:gd name="connsiteX11" fmla="*/ 5666015 w 5666223"/>
              <a:gd name="connsiteY11" fmla="*/ 179615 h 3163948"/>
              <a:gd name="connsiteX12" fmla="*/ 5257800 w 5666223"/>
              <a:gd name="connsiteY12" fmla="*/ 0 h 3163948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718958 w 5812972"/>
              <a:gd name="connsiteY9" fmla="*/ 2237014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669972 w 5812972"/>
              <a:gd name="connsiteY9" fmla="*/ 2220685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12972" h="3343562">
                <a:moveTo>
                  <a:pt x="0" y="277585"/>
                </a:moveTo>
                <a:cubicBezTo>
                  <a:pt x="73478" y="559253"/>
                  <a:pt x="146957" y="840921"/>
                  <a:pt x="228600" y="1061357"/>
                </a:cubicBezTo>
                <a:cubicBezTo>
                  <a:pt x="310243" y="1281793"/>
                  <a:pt x="367394" y="1396093"/>
                  <a:pt x="489858" y="1600200"/>
                </a:cubicBezTo>
                <a:cubicBezTo>
                  <a:pt x="612322" y="1804307"/>
                  <a:pt x="963386" y="2286000"/>
                  <a:pt x="963386" y="2286000"/>
                </a:cubicBezTo>
                <a:lnTo>
                  <a:pt x="963386" y="2286000"/>
                </a:lnTo>
                <a:cubicBezTo>
                  <a:pt x="1110343" y="2408464"/>
                  <a:pt x="1556658" y="2846614"/>
                  <a:pt x="1845129" y="3020785"/>
                </a:cubicBezTo>
                <a:cubicBezTo>
                  <a:pt x="2133600" y="3194956"/>
                  <a:pt x="2392137" y="3301092"/>
                  <a:pt x="2694215" y="3331028"/>
                </a:cubicBezTo>
                <a:cubicBezTo>
                  <a:pt x="2996293" y="3360964"/>
                  <a:pt x="3352800" y="3344636"/>
                  <a:pt x="3657600" y="3200400"/>
                </a:cubicBezTo>
                <a:cubicBezTo>
                  <a:pt x="3962400" y="3056164"/>
                  <a:pt x="4354285" y="2628900"/>
                  <a:pt x="4523014" y="2465614"/>
                </a:cubicBezTo>
                <a:cubicBezTo>
                  <a:pt x="4691743" y="2302328"/>
                  <a:pt x="4558393" y="2408464"/>
                  <a:pt x="4669972" y="2220685"/>
                </a:cubicBezTo>
                <a:cubicBezTo>
                  <a:pt x="4781551" y="2032906"/>
                  <a:pt x="5026479" y="1649185"/>
                  <a:pt x="5192486" y="1338942"/>
                </a:cubicBezTo>
                <a:cubicBezTo>
                  <a:pt x="5358493" y="1028699"/>
                  <a:pt x="5562601" y="582386"/>
                  <a:pt x="5666015" y="359229"/>
                </a:cubicBezTo>
                <a:cubicBezTo>
                  <a:pt x="5769429" y="136072"/>
                  <a:pt x="5812972" y="4082"/>
                  <a:pt x="581297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0" y="381000"/>
            <a:ext cx="76200" cy="579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8200" y="6172200"/>
            <a:ext cx="76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57400" y="575295"/>
            <a:ext cx="4191000" cy="4297362"/>
          </a:xfrm>
          <a:custGeom>
            <a:avLst/>
            <a:gdLst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327072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5192486 w 5257800"/>
              <a:gd name="connsiteY10" fmla="*/ 1159328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91109"/>
              <a:gd name="connsiteY0" fmla="*/ 97971 h 3163948"/>
              <a:gd name="connsiteX1" fmla="*/ 228600 w 5291109"/>
              <a:gd name="connsiteY1" fmla="*/ 881743 h 3163948"/>
              <a:gd name="connsiteX2" fmla="*/ 489858 w 5291109"/>
              <a:gd name="connsiteY2" fmla="*/ 1420586 h 3163948"/>
              <a:gd name="connsiteX3" fmla="*/ 963386 w 5291109"/>
              <a:gd name="connsiteY3" fmla="*/ 2106386 h 3163948"/>
              <a:gd name="connsiteX4" fmla="*/ 963386 w 5291109"/>
              <a:gd name="connsiteY4" fmla="*/ 2106386 h 3163948"/>
              <a:gd name="connsiteX5" fmla="*/ 1845129 w 5291109"/>
              <a:gd name="connsiteY5" fmla="*/ 2841171 h 3163948"/>
              <a:gd name="connsiteX6" fmla="*/ 2694215 w 5291109"/>
              <a:gd name="connsiteY6" fmla="*/ 3151414 h 3163948"/>
              <a:gd name="connsiteX7" fmla="*/ 3657600 w 5291109"/>
              <a:gd name="connsiteY7" fmla="*/ 3020786 h 3163948"/>
              <a:gd name="connsiteX8" fmla="*/ 4523014 w 5291109"/>
              <a:gd name="connsiteY8" fmla="*/ 2286000 h 3163948"/>
              <a:gd name="connsiteX9" fmla="*/ 4718958 w 5291109"/>
              <a:gd name="connsiteY9" fmla="*/ 2057400 h 3163948"/>
              <a:gd name="connsiteX10" fmla="*/ 5192486 w 5291109"/>
              <a:gd name="connsiteY10" fmla="*/ 1159328 h 3163948"/>
              <a:gd name="connsiteX11" fmla="*/ 5208815 w 5291109"/>
              <a:gd name="connsiteY11" fmla="*/ 195943 h 3163948"/>
              <a:gd name="connsiteX12" fmla="*/ 5257800 w 5291109"/>
              <a:gd name="connsiteY12" fmla="*/ 0 h 3163948"/>
              <a:gd name="connsiteX0" fmla="*/ 0 w 5666223"/>
              <a:gd name="connsiteY0" fmla="*/ 97971 h 3163948"/>
              <a:gd name="connsiteX1" fmla="*/ 228600 w 5666223"/>
              <a:gd name="connsiteY1" fmla="*/ 881743 h 3163948"/>
              <a:gd name="connsiteX2" fmla="*/ 489858 w 5666223"/>
              <a:gd name="connsiteY2" fmla="*/ 1420586 h 3163948"/>
              <a:gd name="connsiteX3" fmla="*/ 963386 w 5666223"/>
              <a:gd name="connsiteY3" fmla="*/ 2106386 h 3163948"/>
              <a:gd name="connsiteX4" fmla="*/ 963386 w 5666223"/>
              <a:gd name="connsiteY4" fmla="*/ 2106386 h 3163948"/>
              <a:gd name="connsiteX5" fmla="*/ 1845129 w 5666223"/>
              <a:gd name="connsiteY5" fmla="*/ 2841171 h 3163948"/>
              <a:gd name="connsiteX6" fmla="*/ 2694215 w 5666223"/>
              <a:gd name="connsiteY6" fmla="*/ 3151414 h 3163948"/>
              <a:gd name="connsiteX7" fmla="*/ 3657600 w 5666223"/>
              <a:gd name="connsiteY7" fmla="*/ 3020786 h 3163948"/>
              <a:gd name="connsiteX8" fmla="*/ 4523014 w 5666223"/>
              <a:gd name="connsiteY8" fmla="*/ 2286000 h 3163948"/>
              <a:gd name="connsiteX9" fmla="*/ 4718958 w 5666223"/>
              <a:gd name="connsiteY9" fmla="*/ 2057400 h 3163948"/>
              <a:gd name="connsiteX10" fmla="*/ 5192486 w 5666223"/>
              <a:gd name="connsiteY10" fmla="*/ 1159328 h 3163948"/>
              <a:gd name="connsiteX11" fmla="*/ 5666015 w 5666223"/>
              <a:gd name="connsiteY11" fmla="*/ 179615 h 3163948"/>
              <a:gd name="connsiteX12" fmla="*/ 5257800 w 5666223"/>
              <a:gd name="connsiteY12" fmla="*/ 0 h 3163948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718958 w 5812972"/>
              <a:gd name="connsiteY9" fmla="*/ 2237014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669972 w 5812972"/>
              <a:gd name="connsiteY9" fmla="*/ 2220685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12972" h="3343562">
                <a:moveTo>
                  <a:pt x="0" y="277585"/>
                </a:moveTo>
                <a:cubicBezTo>
                  <a:pt x="73478" y="559253"/>
                  <a:pt x="146957" y="840921"/>
                  <a:pt x="228600" y="1061357"/>
                </a:cubicBezTo>
                <a:cubicBezTo>
                  <a:pt x="310243" y="1281793"/>
                  <a:pt x="367394" y="1396093"/>
                  <a:pt x="489858" y="1600200"/>
                </a:cubicBezTo>
                <a:cubicBezTo>
                  <a:pt x="612322" y="1804307"/>
                  <a:pt x="963386" y="2286000"/>
                  <a:pt x="963386" y="2286000"/>
                </a:cubicBezTo>
                <a:lnTo>
                  <a:pt x="963386" y="2286000"/>
                </a:lnTo>
                <a:cubicBezTo>
                  <a:pt x="1110343" y="2408464"/>
                  <a:pt x="1556658" y="2846614"/>
                  <a:pt x="1845129" y="3020785"/>
                </a:cubicBezTo>
                <a:cubicBezTo>
                  <a:pt x="2133600" y="3194956"/>
                  <a:pt x="2392137" y="3301092"/>
                  <a:pt x="2694215" y="3331028"/>
                </a:cubicBezTo>
                <a:cubicBezTo>
                  <a:pt x="2996293" y="3360964"/>
                  <a:pt x="3352800" y="3344636"/>
                  <a:pt x="3657600" y="3200400"/>
                </a:cubicBezTo>
                <a:cubicBezTo>
                  <a:pt x="3962400" y="3056164"/>
                  <a:pt x="4354285" y="2628900"/>
                  <a:pt x="4523014" y="2465614"/>
                </a:cubicBezTo>
                <a:cubicBezTo>
                  <a:pt x="4691743" y="2302328"/>
                  <a:pt x="4558393" y="2408464"/>
                  <a:pt x="4669972" y="2220685"/>
                </a:cubicBezTo>
                <a:cubicBezTo>
                  <a:pt x="4781551" y="2032906"/>
                  <a:pt x="5026479" y="1649185"/>
                  <a:pt x="5192486" y="1338942"/>
                </a:cubicBezTo>
                <a:cubicBezTo>
                  <a:pt x="5358493" y="1028699"/>
                  <a:pt x="5562601" y="582386"/>
                  <a:pt x="5666015" y="359229"/>
                </a:cubicBezTo>
                <a:cubicBezTo>
                  <a:pt x="5769429" y="136072"/>
                  <a:pt x="5812972" y="4082"/>
                  <a:pt x="581297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4762501" y="580738"/>
            <a:ext cx="3695699" cy="3343562"/>
          </a:xfrm>
          <a:custGeom>
            <a:avLst/>
            <a:gdLst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327072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474029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4963886 w 5257800"/>
              <a:gd name="connsiteY10" fmla="*/ 1126671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57800"/>
              <a:gd name="connsiteY0" fmla="*/ 97971 h 3163948"/>
              <a:gd name="connsiteX1" fmla="*/ 228600 w 5257800"/>
              <a:gd name="connsiteY1" fmla="*/ 881743 h 3163948"/>
              <a:gd name="connsiteX2" fmla="*/ 489858 w 5257800"/>
              <a:gd name="connsiteY2" fmla="*/ 1420586 h 3163948"/>
              <a:gd name="connsiteX3" fmla="*/ 963386 w 5257800"/>
              <a:gd name="connsiteY3" fmla="*/ 2106386 h 3163948"/>
              <a:gd name="connsiteX4" fmla="*/ 963386 w 5257800"/>
              <a:gd name="connsiteY4" fmla="*/ 2106386 h 3163948"/>
              <a:gd name="connsiteX5" fmla="*/ 1845129 w 5257800"/>
              <a:gd name="connsiteY5" fmla="*/ 2841171 h 3163948"/>
              <a:gd name="connsiteX6" fmla="*/ 2694215 w 5257800"/>
              <a:gd name="connsiteY6" fmla="*/ 3151414 h 3163948"/>
              <a:gd name="connsiteX7" fmla="*/ 3657600 w 5257800"/>
              <a:gd name="connsiteY7" fmla="*/ 3020786 h 3163948"/>
              <a:gd name="connsiteX8" fmla="*/ 4523014 w 5257800"/>
              <a:gd name="connsiteY8" fmla="*/ 2286000 h 3163948"/>
              <a:gd name="connsiteX9" fmla="*/ 4718958 w 5257800"/>
              <a:gd name="connsiteY9" fmla="*/ 2057400 h 3163948"/>
              <a:gd name="connsiteX10" fmla="*/ 5192486 w 5257800"/>
              <a:gd name="connsiteY10" fmla="*/ 1159328 h 3163948"/>
              <a:gd name="connsiteX11" fmla="*/ 5208815 w 5257800"/>
              <a:gd name="connsiteY11" fmla="*/ 195943 h 3163948"/>
              <a:gd name="connsiteX12" fmla="*/ 5257800 w 5257800"/>
              <a:gd name="connsiteY12" fmla="*/ 0 h 3163948"/>
              <a:gd name="connsiteX0" fmla="*/ 0 w 5291109"/>
              <a:gd name="connsiteY0" fmla="*/ 97971 h 3163948"/>
              <a:gd name="connsiteX1" fmla="*/ 228600 w 5291109"/>
              <a:gd name="connsiteY1" fmla="*/ 881743 h 3163948"/>
              <a:gd name="connsiteX2" fmla="*/ 489858 w 5291109"/>
              <a:gd name="connsiteY2" fmla="*/ 1420586 h 3163948"/>
              <a:gd name="connsiteX3" fmla="*/ 963386 w 5291109"/>
              <a:gd name="connsiteY3" fmla="*/ 2106386 h 3163948"/>
              <a:gd name="connsiteX4" fmla="*/ 963386 w 5291109"/>
              <a:gd name="connsiteY4" fmla="*/ 2106386 h 3163948"/>
              <a:gd name="connsiteX5" fmla="*/ 1845129 w 5291109"/>
              <a:gd name="connsiteY5" fmla="*/ 2841171 h 3163948"/>
              <a:gd name="connsiteX6" fmla="*/ 2694215 w 5291109"/>
              <a:gd name="connsiteY6" fmla="*/ 3151414 h 3163948"/>
              <a:gd name="connsiteX7" fmla="*/ 3657600 w 5291109"/>
              <a:gd name="connsiteY7" fmla="*/ 3020786 h 3163948"/>
              <a:gd name="connsiteX8" fmla="*/ 4523014 w 5291109"/>
              <a:gd name="connsiteY8" fmla="*/ 2286000 h 3163948"/>
              <a:gd name="connsiteX9" fmla="*/ 4718958 w 5291109"/>
              <a:gd name="connsiteY9" fmla="*/ 2057400 h 3163948"/>
              <a:gd name="connsiteX10" fmla="*/ 5192486 w 5291109"/>
              <a:gd name="connsiteY10" fmla="*/ 1159328 h 3163948"/>
              <a:gd name="connsiteX11" fmla="*/ 5208815 w 5291109"/>
              <a:gd name="connsiteY11" fmla="*/ 195943 h 3163948"/>
              <a:gd name="connsiteX12" fmla="*/ 5257800 w 5291109"/>
              <a:gd name="connsiteY12" fmla="*/ 0 h 3163948"/>
              <a:gd name="connsiteX0" fmla="*/ 0 w 5666223"/>
              <a:gd name="connsiteY0" fmla="*/ 97971 h 3163948"/>
              <a:gd name="connsiteX1" fmla="*/ 228600 w 5666223"/>
              <a:gd name="connsiteY1" fmla="*/ 881743 h 3163948"/>
              <a:gd name="connsiteX2" fmla="*/ 489858 w 5666223"/>
              <a:gd name="connsiteY2" fmla="*/ 1420586 h 3163948"/>
              <a:gd name="connsiteX3" fmla="*/ 963386 w 5666223"/>
              <a:gd name="connsiteY3" fmla="*/ 2106386 h 3163948"/>
              <a:gd name="connsiteX4" fmla="*/ 963386 w 5666223"/>
              <a:gd name="connsiteY4" fmla="*/ 2106386 h 3163948"/>
              <a:gd name="connsiteX5" fmla="*/ 1845129 w 5666223"/>
              <a:gd name="connsiteY5" fmla="*/ 2841171 h 3163948"/>
              <a:gd name="connsiteX6" fmla="*/ 2694215 w 5666223"/>
              <a:gd name="connsiteY6" fmla="*/ 3151414 h 3163948"/>
              <a:gd name="connsiteX7" fmla="*/ 3657600 w 5666223"/>
              <a:gd name="connsiteY7" fmla="*/ 3020786 h 3163948"/>
              <a:gd name="connsiteX8" fmla="*/ 4523014 w 5666223"/>
              <a:gd name="connsiteY8" fmla="*/ 2286000 h 3163948"/>
              <a:gd name="connsiteX9" fmla="*/ 4718958 w 5666223"/>
              <a:gd name="connsiteY9" fmla="*/ 2057400 h 3163948"/>
              <a:gd name="connsiteX10" fmla="*/ 5192486 w 5666223"/>
              <a:gd name="connsiteY10" fmla="*/ 1159328 h 3163948"/>
              <a:gd name="connsiteX11" fmla="*/ 5666015 w 5666223"/>
              <a:gd name="connsiteY11" fmla="*/ 179615 h 3163948"/>
              <a:gd name="connsiteX12" fmla="*/ 5257800 w 5666223"/>
              <a:gd name="connsiteY12" fmla="*/ 0 h 3163948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718958 w 5812972"/>
              <a:gd name="connsiteY9" fmla="*/ 2237014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  <a:gd name="connsiteX0" fmla="*/ 0 w 5812972"/>
              <a:gd name="connsiteY0" fmla="*/ 277585 h 3343562"/>
              <a:gd name="connsiteX1" fmla="*/ 228600 w 5812972"/>
              <a:gd name="connsiteY1" fmla="*/ 1061357 h 3343562"/>
              <a:gd name="connsiteX2" fmla="*/ 489858 w 5812972"/>
              <a:gd name="connsiteY2" fmla="*/ 1600200 h 3343562"/>
              <a:gd name="connsiteX3" fmla="*/ 963386 w 5812972"/>
              <a:gd name="connsiteY3" fmla="*/ 2286000 h 3343562"/>
              <a:gd name="connsiteX4" fmla="*/ 963386 w 5812972"/>
              <a:gd name="connsiteY4" fmla="*/ 2286000 h 3343562"/>
              <a:gd name="connsiteX5" fmla="*/ 1845129 w 5812972"/>
              <a:gd name="connsiteY5" fmla="*/ 3020785 h 3343562"/>
              <a:gd name="connsiteX6" fmla="*/ 2694215 w 5812972"/>
              <a:gd name="connsiteY6" fmla="*/ 3331028 h 3343562"/>
              <a:gd name="connsiteX7" fmla="*/ 3657600 w 5812972"/>
              <a:gd name="connsiteY7" fmla="*/ 3200400 h 3343562"/>
              <a:gd name="connsiteX8" fmla="*/ 4523014 w 5812972"/>
              <a:gd name="connsiteY8" fmla="*/ 2465614 h 3343562"/>
              <a:gd name="connsiteX9" fmla="*/ 4669972 w 5812972"/>
              <a:gd name="connsiteY9" fmla="*/ 2220685 h 3343562"/>
              <a:gd name="connsiteX10" fmla="*/ 5192486 w 5812972"/>
              <a:gd name="connsiteY10" fmla="*/ 1338942 h 3343562"/>
              <a:gd name="connsiteX11" fmla="*/ 5666015 w 5812972"/>
              <a:gd name="connsiteY11" fmla="*/ 359229 h 3343562"/>
              <a:gd name="connsiteX12" fmla="*/ 5812972 w 5812972"/>
              <a:gd name="connsiteY12" fmla="*/ 0 h 3343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12972" h="3343562">
                <a:moveTo>
                  <a:pt x="0" y="277585"/>
                </a:moveTo>
                <a:cubicBezTo>
                  <a:pt x="73478" y="559253"/>
                  <a:pt x="146957" y="840921"/>
                  <a:pt x="228600" y="1061357"/>
                </a:cubicBezTo>
                <a:cubicBezTo>
                  <a:pt x="310243" y="1281793"/>
                  <a:pt x="367394" y="1396093"/>
                  <a:pt x="489858" y="1600200"/>
                </a:cubicBezTo>
                <a:cubicBezTo>
                  <a:pt x="612322" y="1804307"/>
                  <a:pt x="963386" y="2286000"/>
                  <a:pt x="963386" y="2286000"/>
                </a:cubicBezTo>
                <a:lnTo>
                  <a:pt x="963386" y="2286000"/>
                </a:lnTo>
                <a:cubicBezTo>
                  <a:pt x="1110343" y="2408464"/>
                  <a:pt x="1556658" y="2846614"/>
                  <a:pt x="1845129" y="3020785"/>
                </a:cubicBezTo>
                <a:cubicBezTo>
                  <a:pt x="2133600" y="3194956"/>
                  <a:pt x="2392137" y="3301092"/>
                  <a:pt x="2694215" y="3331028"/>
                </a:cubicBezTo>
                <a:cubicBezTo>
                  <a:pt x="2996293" y="3360964"/>
                  <a:pt x="3352800" y="3344636"/>
                  <a:pt x="3657600" y="3200400"/>
                </a:cubicBezTo>
                <a:cubicBezTo>
                  <a:pt x="3962400" y="3056164"/>
                  <a:pt x="4354285" y="2628900"/>
                  <a:pt x="4523014" y="2465614"/>
                </a:cubicBezTo>
                <a:cubicBezTo>
                  <a:pt x="4691743" y="2302328"/>
                  <a:pt x="4558393" y="2408464"/>
                  <a:pt x="4669972" y="2220685"/>
                </a:cubicBezTo>
                <a:cubicBezTo>
                  <a:pt x="4781551" y="2032906"/>
                  <a:pt x="5026479" y="1649185"/>
                  <a:pt x="5192486" y="1338942"/>
                </a:cubicBezTo>
                <a:cubicBezTo>
                  <a:pt x="5358493" y="1028699"/>
                  <a:pt x="5562601" y="582386"/>
                  <a:pt x="5666015" y="359229"/>
                </a:cubicBezTo>
                <a:cubicBezTo>
                  <a:pt x="5769429" y="136072"/>
                  <a:pt x="5812972" y="4082"/>
                  <a:pt x="581297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424057" y="56489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</a:t>
            </a:r>
            <a:endParaRPr lang="en-GB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838200" y="1219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-2ln</a:t>
            </a:r>
            <a:r>
              <a:rPr lang="en-GB" sz="2400" dirty="0" smtClean="0">
                <a:latin typeface="Script MT Bold" panose="03040602040607080904" pitchFamily="66" charset="0"/>
              </a:rPr>
              <a:t>L</a:t>
            </a:r>
            <a:endParaRPr lang="en-GB" sz="2400" dirty="0">
              <a:latin typeface="Script MT Bold" panose="030406020406070809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197429" y="753835"/>
            <a:ext cx="0" cy="440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824107" y="5910590"/>
            <a:ext cx="495300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00100" y="4038600"/>
            <a:ext cx="8039100" cy="7620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10350" y="4114800"/>
            <a:ext cx="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610350" y="4431268"/>
            <a:ext cx="451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∆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8502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2895600" cy="7159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Coverage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7552"/>
            <a:ext cx="8458200" cy="5181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What it is:</a:t>
            </a: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given statistical method applied to many sets of data to extract  confidence intervals for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param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µ, coverage C is fraction of ranges that contain true value of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param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   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 vary with </a:t>
            </a:r>
            <a:r>
              <a:rPr lang="en-GB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µ</a:t>
            </a:r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Does not apply to </a:t>
            </a:r>
            <a:r>
              <a:rPr lang="en-GB" sz="2000" b="1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</a:t>
            </a: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data: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is a property of the </a:t>
            </a:r>
            <a:r>
              <a:rPr lang="en-GB" sz="2000" b="1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statistical method </a:t>
            </a: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used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is </a:t>
            </a:r>
            <a:r>
              <a:rPr lang="en-GB" sz="2000" b="1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GB" sz="20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probability statement </a:t>
            </a: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 whether µ</a:t>
            </a:r>
            <a:r>
              <a:rPr lang="en-GB" sz="2000" baseline="-25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true</a:t>
            </a:r>
            <a:r>
              <a:rPr lang="en-GB" sz="20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lies in your confidence range for µ</a:t>
            </a:r>
          </a:p>
          <a:p>
            <a:pPr marL="0" indent="0">
              <a:buNone/>
            </a:pPr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Coverage plot for Poisson counting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expt</a:t>
            </a:r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Observe n counts</a:t>
            </a: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Estimate µ</a:t>
            </a:r>
            <a:r>
              <a:rPr lang="en-GB" sz="20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best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maximum of likelihood                               </a:t>
            </a:r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µ</a:t>
            </a: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L(µ) = e</a:t>
            </a:r>
            <a:r>
              <a:rPr lang="en-GB" sz="20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-µ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µ</a:t>
            </a:r>
            <a:r>
              <a:rPr lang="en-GB" sz="20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/n!    and range of µ from  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ln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{L(µ</a:t>
            </a:r>
            <a:r>
              <a:rPr lang="en-GB" sz="20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best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)/L(µ)}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 0.5</a:t>
            </a:r>
          </a:p>
          <a:p>
            <a:pPr marL="0" indent="0">
              <a:buNone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For each µ</a:t>
            </a:r>
            <a:r>
              <a:rPr lang="en-GB" sz="20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true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calculate coverage C(µ</a:t>
            </a:r>
            <a:r>
              <a:rPr lang="en-GB" sz="20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true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), and compare with nominal 68%</a:t>
            </a:r>
          </a:p>
          <a:p>
            <a:pPr marL="0" indent="0">
              <a:buNone/>
            </a:pP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ymbol"/>
            </a:endParaRPr>
          </a:p>
          <a:p>
            <a:pPr marL="0" indent="0">
              <a:buNone/>
            </a:pP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791200" y="4495800"/>
            <a:ext cx="0" cy="1143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791200" y="5638800"/>
            <a:ext cx="18288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91200" y="4800600"/>
            <a:ext cx="1828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874523" y="48006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12783" y="4673884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68%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0" y="4414953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C(µ)</a:t>
            </a:r>
            <a:endParaRPr lang="en-GB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486400" y="1447800"/>
            <a:ext cx="2209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591300" y="304800"/>
            <a:ext cx="0" cy="1143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05600" y="1295400"/>
            <a:ext cx="381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362700" y="1219200"/>
            <a:ext cx="3429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34150" y="1066800"/>
            <a:ext cx="552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248400" y="876300"/>
            <a:ext cx="2857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53187" y="762000"/>
            <a:ext cx="2762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48400" y="609600"/>
            <a:ext cx="4810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453187" y="457200"/>
            <a:ext cx="3571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56414" y="1447800"/>
            <a:ext cx="210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 </a:t>
            </a:r>
            <a:r>
              <a:rPr lang="el-GR" sz="1600" dirty="0" smtClean="0"/>
              <a:t>μ</a:t>
            </a:r>
            <a:r>
              <a:rPr lang="en-GB" sz="1600" baseline="-25000" dirty="0" smtClean="0"/>
              <a:t>best </a:t>
            </a:r>
            <a:r>
              <a:rPr lang="en-GB" sz="1600" dirty="0" smtClean="0"/>
              <a:t>             </a:t>
            </a:r>
            <a:r>
              <a:rPr lang="el-GR" sz="1600" dirty="0" smtClean="0"/>
              <a:t>μ</a:t>
            </a:r>
            <a:endParaRPr lang="en-GB" sz="16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6275895" y="4414167"/>
            <a:ext cx="1712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Ideal coverage  plot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0" y="1617077"/>
            <a:ext cx="3287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816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Theme:</a:t>
            </a:r>
            <a:endParaRPr lang="en-GB" sz="16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data to make judgements about H1 (New Physics) versus 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H0 (S.M. with nothing new)</a:t>
            </a:r>
          </a:p>
          <a:p>
            <a:pPr marL="0" indent="0">
              <a:buNone/>
            </a:pP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Why?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HEP is expensive and time-consuming 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so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Worth investing effort in statistical analysis 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 </a:t>
            </a:r>
            <a:r>
              <a:rPr lang="en-GB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better information from data</a:t>
            </a:r>
          </a:p>
          <a:p>
            <a:pPr marL="0" indent="0">
              <a:buNone/>
            </a:pP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Topics: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Examples of Particle Physics hypotheses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Why we don’t use Bayes for HT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Are p-values </a:t>
            </a: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</a:t>
            </a: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p </a:t>
            </a: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 L-ratio</a:t>
            </a:r>
            <a:endParaRPr lang="en-GB" sz="1600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</a:t>
            </a: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LEE = Look Elsewhere Effect</a:t>
            </a:r>
            <a:endParaRPr lang="en-GB" sz="1600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Why 5</a:t>
            </a:r>
            <a:r>
              <a:rPr lang="el-GR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discovery?</a:t>
            </a: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      Why Limits?</a:t>
            </a:r>
            <a:endParaRPr lang="en-GB" sz="1600" b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CLs for excluding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H1</a:t>
            </a: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Background Systematics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Coverage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p</a:t>
            </a:r>
            <a:r>
              <a:rPr lang="en-GB" sz="1600" b="1" baseline="-250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 p</a:t>
            </a:r>
            <a:r>
              <a:rPr lang="en-GB" sz="1600" b="1" baseline="-250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plots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Example: Higgs – Discovery, Mass and Spin</a:t>
            </a:r>
          </a:p>
          <a:p>
            <a:pPr marL="0" indent="0">
              <a:buNone/>
            </a:pP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Conclusions</a:t>
            </a:r>
          </a:p>
          <a:p>
            <a:pPr marL="0" indent="0">
              <a:buNone/>
            </a:pP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0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C4A3582-5712-4617-B9EA-D7A3FBD686AC}" type="slidenum">
              <a:rPr lang="en-GB" altLang="en-US" smtClean="0"/>
              <a:pPr eaLnBrk="1" hangingPunct="1"/>
              <a:t>20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3088" y="106362"/>
            <a:ext cx="7772400" cy="649288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200" dirty="0" smtClean="0">
                <a:solidFill>
                  <a:srgbClr val="FF0000"/>
                </a:solidFill>
              </a:rPr>
              <a:t>Coverage : </a:t>
            </a:r>
            <a:r>
              <a:rPr lang="el-GR" alt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Δ</a:t>
            </a:r>
            <a:r>
              <a:rPr lang="en-GB" altLang="en-US" sz="3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ln</a:t>
            </a:r>
            <a:r>
              <a:rPr lang="en-GB" altLang="en-US" sz="3200" dirty="0" err="1" smtClean="0">
                <a:solidFill>
                  <a:srgbClr val="FF0000"/>
                </a:solidFill>
                <a:latin typeface="Script MT Bold" pitchFamily="66" charset="0"/>
              </a:rPr>
              <a:t>L</a:t>
            </a:r>
            <a:r>
              <a:rPr lang="en-GB" altLang="en-US" sz="3200" dirty="0" smtClean="0">
                <a:solidFill>
                  <a:srgbClr val="FF0000"/>
                </a:solidFill>
              </a:rPr>
              <a:t> intervals for </a:t>
            </a:r>
            <a:r>
              <a:rPr lang="el-GR" altLang="en-US" sz="3200" dirty="0" smtClean="0">
                <a:solidFill>
                  <a:srgbClr val="FF0000"/>
                </a:solidFill>
              </a:rPr>
              <a:t>μ</a:t>
            </a:r>
            <a:endParaRPr lang="en-GB" alt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2495916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en-US" dirty="0" smtClean="0"/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8" y="2057400"/>
            <a:ext cx="79152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Line 5"/>
          <p:cNvSpPr>
            <a:spLocks noChangeShapeType="1"/>
          </p:cNvSpPr>
          <p:nvPr/>
        </p:nvSpPr>
        <p:spPr bwMode="auto">
          <a:xfrm flipH="1">
            <a:off x="7740650" y="3716338"/>
            <a:ext cx="9366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684213" y="765175"/>
            <a:ext cx="80645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solidFill>
                  <a:schemeClr val="hlink"/>
                </a:solidFill>
              </a:rPr>
              <a:t>P(n,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 = e</a:t>
            </a:r>
            <a:r>
              <a:rPr lang="en-GB" altLang="en-US" sz="2400" baseline="30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l-GR" altLang="en-US" sz="2400" baseline="30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altLang="en-US" sz="2400" baseline="30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/n!    </a:t>
            </a:r>
            <a:r>
              <a:rPr lang="en-GB" altLang="en-US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(Joel Heinrich CDF note 6438)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-2 </a:t>
            </a:r>
            <a:r>
              <a:rPr lang="en-GB" altLang="en-US" sz="2400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&lt; 1         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GB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altLang="en-US" sz="24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p(n,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altLang="en-US" sz="24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)/p(n,</a:t>
            </a:r>
            <a:r>
              <a:rPr lang="el-GR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altLang="en-US" sz="2400" baseline="-25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en-GB" alt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     </a:t>
            </a:r>
            <a:endParaRPr lang="el-GR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33801" y="4306223"/>
            <a:ext cx="4792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Discontinuities because data n are discrete</a:t>
            </a:r>
          </a:p>
          <a:p>
            <a:endParaRPr lang="en-GB" sz="1600" dirty="0" smtClean="0"/>
          </a:p>
          <a:p>
            <a:r>
              <a:rPr lang="en-GB" sz="1600" b="1" dirty="0" smtClean="0">
                <a:solidFill>
                  <a:srgbClr val="FF0000"/>
                </a:solidFill>
              </a:rPr>
              <a:t>UNDERCOVERS</a:t>
            </a:r>
            <a:r>
              <a:rPr lang="en-GB" sz="1600" dirty="0" smtClean="0"/>
              <a:t> because </a:t>
            </a:r>
            <a:r>
              <a:rPr lang="el-GR" altLang="en-US" sz="1600" dirty="0">
                <a:latin typeface="Times New Roman"/>
                <a:cs typeface="Times New Roman"/>
              </a:rPr>
              <a:t>Δ</a:t>
            </a:r>
            <a:r>
              <a:rPr lang="en-GB" altLang="en-US" sz="1600" dirty="0" err="1">
                <a:latin typeface="Times New Roman"/>
                <a:cs typeface="Times New Roman"/>
              </a:rPr>
              <a:t>ln</a:t>
            </a:r>
            <a:r>
              <a:rPr lang="en-GB" altLang="en-US" sz="1600" dirty="0" err="1">
                <a:latin typeface="Script MT Bold" pitchFamily="66" charset="0"/>
              </a:rPr>
              <a:t>L</a:t>
            </a:r>
            <a:r>
              <a:rPr lang="en-GB" altLang="en-US" sz="1600" dirty="0"/>
              <a:t> intervals </a:t>
            </a:r>
            <a:r>
              <a:rPr lang="en-GB" sz="1600" dirty="0" smtClean="0"/>
              <a:t>not </a:t>
            </a:r>
            <a:r>
              <a:rPr lang="en-GB" sz="1600" dirty="0" err="1" smtClean="0"/>
              <a:t>equiv</a:t>
            </a:r>
            <a:r>
              <a:rPr lang="en-GB" sz="1600" dirty="0" smtClean="0"/>
              <a:t> to </a:t>
            </a:r>
            <a:r>
              <a:rPr lang="en-GB" sz="1600" dirty="0" err="1" smtClean="0"/>
              <a:t>Neyman</a:t>
            </a:r>
            <a:r>
              <a:rPr lang="en-GB" sz="1600" dirty="0" smtClean="0"/>
              <a:t> </a:t>
            </a:r>
            <a:r>
              <a:rPr lang="en-GB" sz="1600" dirty="0" err="1" smtClean="0"/>
              <a:t>constructiom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0" y="6324600"/>
            <a:ext cx="11334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µ</a:t>
            </a:r>
            <a:r>
              <a:rPr lang="en-GB" sz="2400" baseline="-25000" dirty="0" smtClean="0"/>
              <a:t>true</a:t>
            </a:r>
            <a:endParaRPr lang="en-GB" sz="2400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667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Coverage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88230" y="2182296"/>
            <a:ext cx="261937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208962" y="6555432"/>
            <a:ext cx="31750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4688" y="2281238"/>
            <a:ext cx="0" cy="38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166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2133600"/>
            <a:ext cx="3195137" cy="4525963"/>
          </a:xfrm>
        </p:spPr>
      </p:pic>
      <p:sp>
        <p:nvSpPr>
          <p:cNvPr id="7" name="TextBox 6"/>
          <p:cNvSpPr txBox="1"/>
          <p:nvPr/>
        </p:nvSpPr>
        <p:spPr>
          <a:xfrm>
            <a:off x="914400" y="4953000"/>
            <a:ext cx="2895600" cy="1449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 smtClean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42672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      p</a:t>
            </a:r>
            <a:r>
              <a:rPr lang="en-GB" sz="3600" baseline="-25000" dirty="0" smtClean="0">
                <a:solidFill>
                  <a:prstClr val="black"/>
                </a:solidFill>
              </a:rPr>
              <a:t>0</a:t>
            </a:r>
            <a:r>
              <a:rPr lang="en-GB" sz="3600" dirty="0" smtClean="0">
                <a:solidFill>
                  <a:prstClr val="black"/>
                </a:solidFill>
              </a:rPr>
              <a:t> v p</a:t>
            </a:r>
            <a:r>
              <a:rPr lang="en-GB" sz="3600" baseline="-25000" dirty="0" smtClean="0">
                <a:solidFill>
                  <a:prstClr val="black"/>
                </a:solidFill>
              </a:rPr>
              <a:t>1</a:t>
            </a:r>
            <a:r>
              <a:rPr lang="en-GB" sz="3600" dirty="0" smtClean="0">
                <a:solidFill>
                  <a:prstClr val="black"/>
                </a:solidFill>
              </a:rPr>
              <a:t> plots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Preprint by Luc </a:t>
            </a:r>
            <a:r>
              <a:rPr lang="en-GB" sz="2000" dirty="0" err="1" smtClean="0">
                <a:solidFill>
                  <a:prstClr val="black"/>
                </a:solidFill>
              </a:rPr>
              <a:t>Demortier</a:t>
            </a:r>
            <a:r>
              <a:rPr lang="en-GB" sz="2000" dirty="0" smtClean="0">
                <a:solidFill>
                  <a:prstClr val="black"/>
                </a:solidFill>
              </a:rPr>
              <a:t> and LL,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“Testing Hypotheses in Particle Physics: Plots of p</a:t>
            </a:r>
            <a:r>
              <a:rPr lang="en-GB" sz="2000" baseline="-25000" dirty="0" smtClean="0">
                <a:solidFill>
                  <a:prstClr val="black"/>
                </a:solidFill>
              </a:rPr>
              <a:t>0</a:t>
            </a:r>
            <a:r>
              <a:rPr lang="en-GB" sz="2000" dirty="0" smtClean="0">
                <a:solidFill>
                  <a:prstClr val="black"/>
                </a:solidFill>
              </a:rPr>
              <a:t> versus p</a:t>
            </a:r>
            <a:r>
              <a:rPr lang="en-GB" sz="2000" baseline="-25000" dirty="0" smtClean="0">
                <a:solidFill>
                  <a:prstClr val="black"/>
                </a:solidFill>
              </a:rPr>
              <a:t>1</a:t>
            </a:r>
            <a:r>
              <a:rPr lang="en-GB" sz="2000" dirty="0" smtClean="0">
                <a:solidFill>
                  <a:prstClr val="black"/>
                </a:solidFill>
              </a:rPr>
              <a:t>”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For hypotheses H0 and H1, p</a:t>
            </a:r>
            <a:r>
              <a:rPr lang="en-GB" sz="2000" baseline="-25000" dirty="0" smtClean="0">
                <a:solidFill>
                  <a:prstClr val="black"/>
                </a:solidFill>
              </a:rPr>
              <a:t>0</a:t>
            </a:r>
            <a:r>
              <a:rPr lang="en-GB" sz="2000" dirty="0" smtClean="0">
                <a:solidFill>
                  <a:prstClr val="black"/>
                </a:solidFill>
              </a:rPr>
              <a:t> and p</a:t>
            </a:r>
            <a:r>
              <a:rPr lang="en-GB" sz="2000" baseline="-25000" dirty="0" smtClean="0">
                <a:solidFill>
                  <a:prstClr val="black"/>
                </a:solidFill>
              </a:rPr>
              <a:t>1</a:t>
            </a:r>
            <a:r>
              <a:rPr lang="en-GB" sz="2000" dirty="0" smtClean="0">
                <a:solidFill>
                  <a:prstClr val="black"/>
                </a:solidFill>
              </a:rPr>
              <a:t> are the tail probabilities for data statistic t</a:t>
            </a:r>
          </a:p>
          <a:p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Provide insights on: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     </a:t>
            </a:r>
            <a:r>
              <a:rPr lang="en-GB" sz="2000" dirty="0" smtClean="0">
                <a:solidFill>
                  <a:srgbClr val="FF0000"/>
                </a:solidFill>
              </a:rPr>
              <a:t>CLs for exclusion </a:t>
            </a:r>
          </a:p>
          <a:p>
            <a:r>
              <a:rPr lang="en-GB" sz="2000" dirty="0" smtClean="0">
                <a:solidFill>
                  <a:srgbClr val="002060"/>
                </a:solidFill>
              </a:rPr>
              <a:t>     </a:t>
            </a:r>
            <a:r>
              <a:rPr lang="en-GB" sz="2000" dirty="0" err="1" smtClean="0">
                <a:solidFill>
                  <a:srgbClr val="0000FF"/>
                </a:solidFill>
              </a:rPr>
              <a:t>Punzi</a:t>
            </a:r>
            <a:r>
              <a:rPr lang="en-GB" sz="2000" dirty="0" smtClean="0">
                <a:solidFill>
                  <a:srgbClr val="0000FF"/>
                </a:solidFill>
              </a:rPr>
              <a:t> definition of sensitivity</a:t>
            </a:r>
          </a:p>
          <a:p>
            <a:r>
              <a:rPr lang="en-GB" sz="2000" dirty="0" smtClean="0">
                <a:solidFill>
                  <a:srgbClr val="47E232"/>
                </a:solidFill>
              </a:rPr>
              <a:t>     Relation of p-values and Likelihoods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     </a:t>
            </a:r>
            <a:r>
              <a:rPr lang="en-GB" sz="2000" dirty="0" smtClean="0">
                <a:solidFill>
                  <a:srgbClr val="FF0000"/>
                </a:solidFill>
              </a:rPr>
              <a:t>Probability of misleading evidence</a:t>
            </a:r>
          </a:p>
          <a:p>
            <a:r>
              <a:rPr lang="en-GB" sz="2000" dirty="0" smtClean="0">
                <a:solidFill>
                  <a:srgbClr val="47E232"/>
                </a:solidFill>
              </a:rPr>
              <a:t>     </a:t>
            </a:r>
            <a:r>
              <a:rPr lang="en-GB" sz="2000" dirty="0" smtClean="0">
                <a:solidFill>
                  <a:srgbClr val="0000FF"/>
                </a:solidFill>
              </a:rPr>
              <a:t>Jeffries-Lindley paradox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85800"/>
            <a:ext cx="2938609" cy="2846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20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81D1210-CF81-48C5-9E22-58CF37EDED12}" type="slidenum">
              <a:rPr lang="en-GB" altLang="en-US" smtClean="0"/>
              <a:pPr eaLnBrk="1" hangingPunct="1"/>
              <a:t>22</a:t>
            </a:fld>
            <a:endParaRPr lang="en-GB" altLang="en-US" smtClean="0"/>
          </a:p>
        </p:txBody>
      </p:sp>
      <p:pic>
        <p:nvPicPr>
          <p:cNvPr id="89091" name="Picture 2" descr="https://twiki.cern.ch/twiki/pub/CMSPublic/Hig12028TWiki/fi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520825"/>
            <a:ext cx="5122862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TextBox 2"/>
          <p:cNvSpPr txBox="1">
            <a:spLocks noChangeArrowheads="1"/>
          </p:cNvSpPr>
          <p:nvPr/>
        </p:nvSpPr>
        <p:spPr bwMode="auto">
          <a:xfrm>
            <a:off x="1876424" y="304800"/>
            <a:ext cx="61928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altLang="en-US" sz="3200" dirty="0" smtClean="0"/>
              <a:t>        Search for Higgs:</a:t>
            </a:r>
          </a:p>
          <a:p>
            <a:pPr eaLnBrk="1" hangingPunct="1"/>
            <a:r>
              <a:rPr lang="en-GB" altLang="en-US" sz="3200" dirty="0" smtClean="0"/>
              <a:t>H</a:t>
            </a:r>
            <a:r>
              <a:rPr lang="en-GB" altLang="en-US" sz="3200" dirty="0">
                <a:sym typeface="Wingdings" pitchFamily="2" charset="2"/>
              </a:rPr>
              <a:t> </a:t>
            </a:r>
            <a:r>
              <a:rPr lang="en-GB" altLang="en-US" sz="3200" dirty="0">
                <a:sym typeface="Symbol" pitchFamily="18" charset="2"/>
              </a:rPr>
              <a:t> : low S/B, high statistics</a:t>
            </a:r>
            <a:endParaRPr lang="en-GB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4122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F3F2D6-A690-4DE6-A6AD-F4826D228290}" type="slidenum">
              <a:rPr lang="en-GB" altLang="en-US" smtClean="0"/>
              <a:pPr eaLnBrk="1" hangingPunct="1"/>
              <a:t>23</a:t>
            </a:fld>
            <a:endParaRPr lang="en-GB" altLang="en-US" smtClean="0"/>
          </a:p>
        </p:txBody>
      </p:sp>
      <p:pic>
        <p:nvPicPr>
          <p:cNvPr id="91139" name="Picture 2" descr="https://twiki.cern.ch/twiki/pub/CMSPublic/Hig12028TWiki/fig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700213"/>
            <a:ext cx="5459413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0" name="TextBox 2"/>
          <p:cNvSpPr txBox="1">
            <a:spLocks noChangeArrowheads="1"/>
          </p:cNvSpPr>
          <p:nvPr/>
        </p:nvSpPr>
        <p:spPr bwMode="auto">
          <a:xfrm>
            <a:off x="900113" y="352425"/>
            <a:ext cx="7272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altLang="en-US" sz="3200"/>
              <a:t>H</a:t>
            </a:r>
            <a:r>
              <a:rPr lang="en-GB" altLang="en-US" sz="3200">
                <a:sym typeface="Wingdings" pitchFamily="2" charset="2"/>
              </a:rPr>
              <a:t>Z Z  4 l: high S/B, low statistics</a:t>
            </a:r>
            <a:endParaRPr lang="en-GB" altLang="en-US" sz="3200"/>
          </a:p>
        </p:txBody>
      </p:sp>
    </p:spTree>
    <p:extLst>
      <p:ext uri="{BB962C8B-B14F-4D97-AF65-F5344CB8AC3E}">
        <p14:creationId xmlns:p14="http://schemas.microsoft.com/office/powerpoint/2010/main" val="383643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C798E17-B62A-424E-90DA-07D216AC4455}" type="slidenum">
              <a:rPr lang="en-GB" altLang="en-US" smtClean="0"/>
              <a:pPr eaLnBrk="1" hangingPunct="1"/>
              <a:t>24</a:t>
            </a:fld>
            <a:endParaRPr lang="en-GB" altLang="en-US" smtClean="0"/>
          </a:p>
        </p:txBody>
      </p:sp>
      <p:pic>
        <p:nvPicPr>
          <p:cNvPr id="95235" name="Picture 2" descr="https://twiki.cern.ch/twiki/pub/CMSPublic/Hig12028TWiki/fig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25650"/>
            <a:ext cx="7008812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6" name="TextBox 1"/>
          <p:cNvSpPr txBox="1">
            <a:spLocks noChangeArrowheads="1"/>
          </p:cNvSpPr>
          <p:nvPr/>
        </p:nvSpPr>
        <p:spPr bwMode="auto">
          <a:xfrm>
            <a:off x="1476375" y="642938"/>
            <a:ext cx="6167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altLang="en-US" sz="3200"/>
              <a:t>p-value for ‘No Higgs’ versus m</a:t>
            </a:r>
            <a:r>
              <a:rPr lang="en-GB" altLang="en-US" sz="3200" baseline="-25000"/>
              <a:t>H</a:t>
            </a:r>
            <a:r>
              <a:rPr lang="en-GB" altLang="en-US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57119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BD74E35-5F4D-46D6-95F4-93C06E93F914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GB" altLang="en-US" sz="1400" smtClean="0"/>
          </a:p>
        </p:txBody>
      </p:sp>
      <p:pic>
        <p:nvPicPr>
          <p:cNvPr id="46083" name="Picture 2" descr="http://cms-higgs-results.web.cern.ch/cms-higgs-results/Comb/HIG-12-045/sqr_mass_scan_1d_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404813"/>
            <a:ext cx="420846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 descr="http://cms-higgs-results.web.cern.ch/cms-higgs-results/Comb/HIG-12-045/sqr_mass_scan_1d_hires_com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50" y="2101850"/>
            <a:ext cx="48783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Box 2"/>
          <p:cNvSpPr txBox="1">
            <a:spLocks noChangeArrowheads="1"/>
          </p:cNvSpPr>
          <p:nvPr/>
        </p:nvSpPr>
        <p:spPr bwMode="auto">
          <a:xfrm>
            <a:off x="4732338" y="620713"/>
            <a:ext cx="41608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FF0000"/>
                </a:solidFill>
              </a:rPr>
              <a:t>      Mass of Higgs: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FF0000"/>
                </a:solidFill>
              </a:rPr>
              <a:t>Likelihood  </a:t>
            </a:r>
            <a:r>
              <a:rPr lang="en-GB" altLang="en-US" sz="2800" dirty="0">
                <a:solidFill>
                  <a:srgbClr val="FF0000"/>
                </a:solidFill>
              </a:rPr>
              <a:t>versus mass</a:t>
            </a:r>
          </a:p>
        </p:txBody>
      </p:sp>
    </p:spTree>
    <p:extLst>
      <p:ext uri="{BB962C8B-B14F-4D97-AF65-F5344CB8AC3E}">
        <p14:creationId xmlns:p14="http://schemas.microsoft.com/office/powerpoint/2010/main" val="88387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Comparing 0</a:t>
            </a:r>
            <a:r>
              <a:rPr lang="en-US" altLang="en-US" baseline="30000" dirty="0" smtClean="0"/>
              <a:t>+</a:t>
            </a:r>
            <a:r>
              <a:rPr lang="en-US" altLang="en-US" dirty="0" smtClean="0"/>
              <a:t> versus 0</a:t>
            </a:r>
            <a:r>
              <a:rPr lang="en-US" altLang="en-US" baseline="30000" dirty="0" smtClean="0"/>
              <a:t>-</a:t>
            </a:r>
            <a:r>
              <a:rPr lang="en-US" altLang="en-US" dirty="0" smtClean="0"/>
              <a:t> for Higgs</a:t>
            </a:r>
            <a:br>
              <a:rPr lang="en-US" altLang="en-US" dirty="0" smtClean="0"/>
            </a:br>
            <a:r>
              <a:rPr lang="en-US" altLang="en-US" sz="3600" dirty="0" smtClean="0">
                <a:solidFill>
                  <a:srgbClr val="FF0000"/>
                </a:solidFill>
              </a:rPr>
              <a:t>(like Neutrino Mass Hierarchy)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65138" y="1625600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7317537-7961-43DC-8E8F-666410155007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en-GB" altLang="en-US" sz="1400" smtClean="0"/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1625600"/>
            <a:ext cx="47244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TextBox 4"/>
          <p:cNvSpPr txBox="1">
            <a:spLocks noChangeArrowheads="1"/>
          </p:cNvSpPr>
          <p:nvPr/>
        </p:nvSpPr>
        <p:spPr bwMode="auto">
          <a:xfrm>
            <a:off x="1187450" y="6140450"/>
            <a:ext cx="6913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http://cms.web.cern.ch/news/highlights-cms-results-presented-hcp</a:t>
            </a:r>
          </a:p>
        </p:txBody>
      </p:sp>
    </p:spTree>
    <p:extLst>
      <p:ext uri="{BB962C8B-B14F-4D97-AF65-F5344CB8AC3E}">
        <p14:creationId xmlns:p14="http://schemas.microsoft.com/office/powerpoint/2010/main" val="275839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477000" cy="8382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Many interesting open statistical issues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Some problems similar to those in other fields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e.g. Astrophysics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6600"/>
                </a:solidFill>
              </a:rPr>
              <a:t>H</a:t>
            </a:r>
            <a:r>
              <a:rPr lang="en-GB" dirty="0" smtClean="0">
                <a:solidFill>
                  <a:srgbClr val="006600"/>
                </a:solidFill>
              </a:rPr>
              <a:t>elp from Statisticians welcome. We would rather use your circular “wheels” than our own square ones.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6000" b="1" dirty="0" smtClean="0">
                <a:solidFill>
                  <a:srgbClr val="7030A0"/>
                </a:solidFill>
              </a:rPr>
              <a:t>Come and help  us</a:t>
            </a:r>
            <a:endParaRPr lang="en-GB" sz="6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5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23B4EAC-B346-45E6-85B5-853239A8B731}" type="slidenum">
              <a:rPr lang="en-GB" altLang="en-US" smtClean="0"/>
              <a:pPr eaLnBrk="1" hangingPunct="1"/>
              <a:t>3</a:t>
            </a:fld>
            <a:endParaRPr lang="en-GB" altLang="en-US" smtClean="0"/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87" y="2743200"/>
            <a:ext cx="3744913" cy="31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>
          <a:xfrm>
            <a:off x="1965325" y="47589"/>
            <a:ext cx="5486400" cy="836612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smtClean="0"/>
              <a:t>Examples of Hypotheses</a:t>
            </a:r>
            <a:endParaRPr lang="en-GB" altLang="en-US" sz="2400" dirty="0" smtClean="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7451725" y="1341438"/>
            <a:ext cx="9144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052241" y="80010"/>
            <a:ext cx="151844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92" y="78625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8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Event selector         </a:t>
            </a: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(Event = particle interaction)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Events </a:t>
            </a:r>
            <a:r>
              <a:rPr lang="en-GB" sz="2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roduced at CERN LHC at enormous rate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Online ‘trigger’ to select events for recording (~1 </a:t>
            </a:r>
            <a:r>
              <a:rPr lang="en-GB" sz="24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kiloHertz</a:t>
            </a: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e.g. events with many particles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Offline selection based on required features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e.g. H0: At least 2 electrons   H1: 0 or 1 electron</a:t>
            </a:r>
          </a:p>
          <a:p>
            <a:pPr marL="0" indent="0">
              <a:buNone/>
            </a:pP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Possible outcomes:    Events assigned as H0 or H1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3400" dirty="0" smtClean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34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Result of experiment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e.g. H0 = nothing new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H1 = new particle produced as well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(Higgs, SUSY, 4</a:t>
            </a:r>
            <a:r>
              <a:rPr lang="en-GB" sz="2400" baseline="300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GB" sz="24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neutrino,…..)</a:t>
            </a:r>
          </a:p>
          <a:p>
            <a:pPr marL="0" indent="0">
              <a:buNone/>
            </a:pP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Possible outcomes         H0      H1</a:t>
            </a:r>
          </a:p>
          <a:p>
            <a:pPr marL="0" indent="0">
              <a:buNone/>
            </a:pP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                                          X      Exclude H1</a:t>
            </a:r>
          </a:p>
          <a:p>
            <a:pPr marL="0" indent="0">
              <a:buNone/>
            </a:pP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                                   X             Discovery</a:t>
            </a:r>
          </a:p>
          <a:p>
            <a:pPr marL="0" indent="0">
              <a:buNone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                                              No decision</a:t>
            </a:r>
            <a:endParaRPr lang="en-GB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X       </a:t>
            </a:r>
            <a:r>
              <a:rPr lang="en-GB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?</a:t>
            </a:r>
          </a:p>
          <a:p>
            <a:pPr marL="0" indent="0">
              <a:buNone/>
            </a:pPr>
            <a:r>
              <a:rPr lang="en-GB" sz="2400" dirty="0"/>
              <a:t>.</a:t>
            </a:r>
            <a:r>
              <a:rPr lang="en-GB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49724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Bayesian methods? 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05000"/>
            <a:ext cx="861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Particle Physicists like </a:t>
            </a:r>
            <a:r>
              <a:rPr lang="en-GB" dirty="0" err="1" smtClean="0">
                <a:solidFill>
                  <a:srgbClr val="FF0000"/>
                </a:solidFill>
              </a:rPr>
              <a:t>Frequentism</a:t>
            </a:r>
            <a:r>
              <a:rPr lang="en-GB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            “Avoid personal beliefs”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        “Let the data speak for themselves”</a:t>
            </a:r>
          </a:p>
          <a:p>
            <a:r>
              <a:rPr lang="en-GB" b="1" dirty="0">
                <a:solidFill>
                  <a:srgbClr val="00B050"/>
                </a:solidFill>
              </a:rPr>
              <a:t>F</a:t>
            </a:r>
            <a:r>
              <a:rPr lang="en-GB" b="1" dirty="0" smtClean="0">
                <a:solidFill>
                  <a:srgbClr val="00B050"/>
                </a:solidFill>
              </a:rPr>
              <a:t>or parameter </a:t>
            </a:r>
            <a:r>
              <a:rPr lang="el-GR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ϕ</a:t>
            </a:r>
            <a:r>
              <a:rPr lang="en-GB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determination, 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a) Range </a:t>
            </a:r>
            <a:r>
              <a:rPr lang="el-GR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Δ</a:t>
            </a:r>
            <a:r>
              <a:rPr lang="en-GB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of prior for </a:t>
            </a:r>
            <a:r>
              <a:rPr lang="el-GR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ϕ</a:t>
            </a:r>
            <a:r>
              <a:rPr lang="en-GB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unimportant, provided……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b) Bayes’ upper limit for Poisson rate (constant prior) agrees with Frequentist UL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c) Easier to incorporate systematics / nuisance parameters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BUT for Hypothesis Testing (e.g. smooth background versus  </a:t>
            </a:r>
            <a:r>
              <a:rPr lang="en-GB" dirty="0" err="1" smtClean="0">
                <a:solidFill>
                  <a:srgbClr val="0070C0"/>
                </a:solidFill>
              </a:rPr>
              <a:t>bgd</a:t>
            </a:r>
            <a:r>
              <a:rPr lang="en-GB" dirty="0" smtClean="0">
                <a:solidFill>
                  <a:srgbClr val="0070C0"/>
                </a:solidFill>
              </a:rPr>
              <a:t> + peak),</a:t>
            </a:r>
          </a:p>
          <a:p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       </a:t>
            </a:r>
            <a:r>
              <a:rPr lang="el-GR" dirty="0" smtClean="0">
                <a:solidFill>
                  <a:srgbClr val="0070C0"/>
                </a:solidFill>
                <a:latin typeface="Times New Roman"/>
                <a:cs typeface="Times New Roman"/>
              </a:rPr>
              <a:t>Δ</a:t>
            </a:r>
            <a:r>
              <a:rPr lang="en-GB" dirty="0" smtClean="0">
                <a:solidFill>
                  <a:srgbClr val="0070C0"/>
                </a:solidFill>
                <a:latin typeface="Times New Roman"/>
                <a:cs typeface="Times New Roman"/>
              </a:rPr>
              <a:t> does not cancel, so posterior odds etc. depend on </a:t>
            </a:r>
            <a:r>
              <a:rPr lang="el-GR" dirty="0" smtClean="0">
                <a:solidFill>
                  <a:srgbClr val="0070C0"/>
                </a:solidFill>
                <a:latin typeface="Times New Roman"/>
                <a:cs typeface="Times New Roman"/>
              </a:rPr>
              <a:t>Δ</a:t>
            </a:r>
            <a:r>
              <a:rPr lang="en-GB" dirty="0" smtClean="0">
                <a:solidFill>
                  <a:srgbClr val="0070C0"/>
                </a:solidFill>
                <a:latin typeface="Times New Roman"/>
                <a:cs typeface="Times New Roman"/>
              </a:rPr>
              <a:t>.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Compare: Frequentist local p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global p via Look Elsewhere Effect</a:t>
            </a:r>
          </a:p>
          <a:p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Effects similar but not same (not surprising):</a:t>
            </a:r>
          </a:p>
          <a:p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LEE also can allow for selection options, different plots, etc.</a:t>
            </a:r>
          </a:p>
          <a:p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Bayesian prior also inc</a:t>
            </a:r>
            <a:r>
              <a:rPr lang="en-GB" dirty="0" smtClean="0">
                <a:solidFill>
                  <a:srgbClr val="0070C0"/>
                </a:solidFill>
              </a:rPr>
              <a:t>ludes signal strength prior (unless </a:t>
            </a:r>
            <a:r>
              <a:rPr lang="el-GR" dirty="0" smtClean="0">
                <a:solidFill>
                  <a:srgbClr val="0070C0"/>
                </a:solidFill>
                <a:latin typeface="Calibri"/>
              </a:rPr>
              <a:t>δ</a:t>
            </a:r>
            <a:r>
              <a:rPr lang="en-GB" dirty="0" smtClean="0">
                <a:solidFill>
                  <a:srgbClr val="0070C0"/>
                </a:solidFill>
                <a:latin typeface="Calibri"/>
              </a:rPr>
              <a:t>-function at expected value)</a:t>
            </a:r>
          </a:p>
          <a:p>
            <a:endParaRPr lang="en-GB" dirty="0">
              <a:solidFill>
                <a:srgbClr val="0070C0"/>
              </a:solidFill>
              <a:latin typeface="Calibri"/>
            </a:endParaRPr>
          </a:p>
          <a:p>
            <a:endParaRPr lang="en-GB" dirty="0" smtClean="0">
              <a:solidFill>
                <a:srgbClr val="0070C0"/>
              </a:solidFill>
              <a:latin typeface="Calibri"/>
            </a:endParaRPr>
          </a:p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Usually we don’t perform  prior sensitivity analysis.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02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671732-0CAB-49B2-B83E-CEB329F60729}" type="slidenum">
              <a:rPr lang="en-GB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>
              <a:solidFill>
                <a:srgbClr val="000000"/>
              </a:solidFill>
            </a:endParaRPr>
          </a:p>
        </p:txBody>
      </p:sp>
      <p:sp>
        <p:nvSpPr>
          <p:cNvPr id="32771" name="Line 2"/>
          <p:cNvSpPr>
            <a:spLocks noChangeShapeType="1"/>
          </p:cNvSpPr>
          <p:nvPr/>
        </p:nvSpPr>
        <p:spPr bwMode="auto">
          <a:xfrm>
            <a:off x="611188" y="69215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2" name="Line 3"/>
          <p:cNvSpPr>
            <a:spLocks noChangeShapeType="1"/>
          </p:cNvSpPr>
          <p:nvPr/>
        </p:nvSpPr>
        <p:spPr bwMode="auto">
          <a:xfrm>
            <a:off x="611188" y="2997200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3" name="Line 4"/>
          <p:cNvSpPr>
            <a:spLocks noChangeShapeType="1"/>
          </p:cNvSpPr>
          <p:nvPr/>
        </p:nvSpPr>
        <p:spPr bwMode="auto">
          <a:xfrm>
            <a:off x="5292725" y="69215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5292725" y="2997200"/>
            <a:ext cx="3527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5" name="Line 6"/>
          <p:cNvSpPr>
            <a:spLocks noChangeShapeType="1"/>
          </p:cNvSpPr>
          <p:nvPr/>
        </p:nvSpPr>
        <p:spPr bwMode="auto">
          <a:xfrm>
            <a:off x="2411413" y="386080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6" name="Line 7"/>
          <p:cNvSpPr>
            <a:spLocks noChangeShapeType="1"/>
          </p:cNvSpPr>
          <p:nvPr/>
        </p:nvSpPr>
        <p:spPr bwMode="auto">
          <a:xfrm>
            <a:off x="2411413" y="6165850"/>
            <a:ext cx="5256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7" name="Freeform 8"/>
          <p:cNvSpPr>
            <a:spLocks/>
          </p:cNvSpPr>
          <p:nvPr/>
        </p:nvSpPr>
        <p:spPr bwMode="auto">
          <a:xfrm>
            <a:off x="5364163" y="981075"/>
            <a:ext cx="2232025" cy="2038350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8" name="Freeform 9"/>
          <p:cNvSpPr>
            <a:spLocks/>
          </p:cNvSpPr>
          <p:nvPr/>
        </p:nvSpPr>
        <p:spPr bwMode="auto">
          <a:xfrm>
            <a:off x="684213" y="1052513"/>
            <a:ext cx="2232025" cy="1966912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79" name="Freeform 10"/>
          <p:cNvSpPr>
            <a:spLocks/>
          </p:cNvSpPr>
          <p:nvPr/>
        </p:nvSpPr>
        <p:spPr bwMode="auto">
          <a:xfrm>
            <a:off x="2411413" y="4005263"/>
            <a:ext cx="2303462" cy="2182812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80" name="Freeform 11"/>
          <p:cNvSpPr>
            <a:spLocks/>
          </p:cNvSpPr>
          <p:nvPr/>
        </p:nvSpPr>
        <p:spPr bwMode="auto">
          <a:xfrm>
            <a:off x="755650" y="1052513"/>
            <a:ext cx="2303463" cy="1966912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81" name="Freeform 12"/>
          <p:cNvSpPr>
            <a:spLocks/>
          </p:cNvSpPr>
          <p:nvPr/>
        </p:nvSpPr>
        <p:spPr bwMode="auto">
          <a:xfrm>
            <a:off x="6156325" y="981075"/>
            <a:ext cx="2376488" cy="1966913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82" name="Freeform 13"/>
          <p:cNvSpPr>
            <a:spLocks/>
          </p:cNvSpPr>
          <p:nvPr/>
        </p:nvSpPr>
        <p:spPr bwMode="auto">
          <a:xfrm>
            <a:off x="4787900" y="4005263"/>
            <a:ext cx="2520950" cy="2109787"/>
          </a:xfrm>
          <a:custGeom>
            <a:avLst/>
            <a:gdLst>
              <a:gd name="T0" fmla="*/ 0 w 1179"/>
              <a:gd name="T1" fmla="*/ 2147483647 h 876"/>
              <a:gd name="T2" fmla="*/ 2147483647 w 1179"/>
              <a:gd name="T3" fmla="*/ 2147483647 h 876"/>
              <a:gd name="T4" fmla="*/ 2147483647 w 1179"/>
              <a:gd name="T5" fmla="*/ 2147483647 h 876"/>
              <a:gd name="T6" fmla="*/ 2147483647 w 1179"/>
              <a:gd name="T7" fmla="*/ 2147483647 h 876"/>
              <a:gd name="T8" fmla="*/ 2147483647 w 1179"/>
              <a:gd name="T9" fmla="*/ 2147483647 h 876"/>
              <a:gd name="T10" fmla="*/ 2147483647 w 1179"/>
              <a:gd name="T11" fmla="*/ 2147483647 h 876"/>
              <a:gd name="T12" fmla="*/ 2147483647 w 1179"/>
              <a:gd name="T13" fmla="*/ 2147483647 h 876"/>
              <a:gd name="T14" fmla="*/ 2147483647 w 1179"/>
              <a:gd name="T15" fmla="*/ 2147483647 h 876"/>
              <a:gd name="T16" fmla="*/ 2147483647 w 1179"/>
              <a:gd name="T17" fmla="*/ 2147483647 h 876"/>
              <a:gd name="T18" fmla="*/ 2147483647 w 1179"/>
              <a:gd name="T19" fmla="*/ 2147483647 h 876"/>
              <a:gd name="T20" fmla="*/ 2147483647 w 1179"/>
              <a:gd name="T21" fmla="*/ 2147483647 h 876"/>
              <a:gd name="T22" fmla="*/ 2147483647 w 1179"/>
              <a:gd name="T23" fmla="*/ 2147483647 h 8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79" h="876">
                <a:moveTo>
                  <a:pt x="0" y="869"/>
                </a:moveTo>
                <a:cubicBezTo>
                  <a:pt x="11" y="872"/>
                  <a:pt x="22" y="876"/>
                  <a:pt x="45" y="869"/>
                </a:cubicBezTo>
                <a:cubicBezTo>
                  <a:pt x="68" y="862"/>
                  <a:pt x="91" y="862"/>
                  <a:pt x="136" y="824"/>
                </a:cubicBezTo>
                <a:cubicBezTo>
                  <a:pt x="181" y="786"/>
                  <a:pt x="272" y="726"/>
                  <a:pt x="317" y="643"/>
                </a:cubicBezTo>
                <a:cubicBezTo>
                  <a:pt x="362" y="560"/>
                  <a:pt x="385" y="416"/>
                  <a:pt x="408" y="325"/>
                </a:cubicBezTo>
                <a:cubicBezTo>
                  <a:pt x="431" y="234"/>
                  <a:pt x="424" y="151"/>
                  <a:pt x="454" y="98"/>
                </a:cubicBezTo>
                <a:cubicBezTo>
                  <a:pt x="484" y="45"/>
                  <a:pt x="545" y="0"/>
                  <a:pt x="590" y="8"/>
                </a:cubicBezTo>
                <a:cubicBezTo>
                  <a:pt x="635" y="16"/>
                  <a:pt x="696" y="61"/>
                  <a:pt x="726" y="144"/>
                </a:cubicBezTo>
                <a:cubicBezTo>
                  <a:pt x="756" y="227"/>
                  <a:pt x="748" y="416"/>
                  <a:pt x="771" y="507"/>
                </a:cubicBezTo>
                <a:cubicBezTo>
                  <a:pt x="794" y="598"/>
                  <a:pt x="817" y="635"/>
                  <a:pt x="862" y="688"/>
                </a:cubicBezTo>
                <a:cubicBezTo>
                  <a:pt x="907" y="741"/>
                  <a:pt x="990" y="794"/>
                  <a:pt x="1043" y="824"/>
                </a:cubicBezTo>
                <a:cubicBezTo>
                  <a:pt x="1096" y="854"/>
                  <a:pt x="1137" y="861"/>
                  <a:pt x="1179" y="869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971550" y="333375"/>
            <a:ext cx="70564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(a)                                                                                    (b)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4572000" y="378936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(c)</a:t>
            </a:r>
          </a:p>
        </p:txBody>
      </p:sp>
      <p:sp>
        <p:nvSpPr>
          <p:cNvPr id="32785" name="Text Box 16"/>
          <p:cNvSpPr txBox="1">
            <a:spLocks noChangeArrowheads="1"/>
          </p:cNvSpPr>
          <p:nvPr/>
        </p:nvSpPr>
        <p:spPr bwMode="auto">
          <a:xfrm>
            <a:off x="5580063" y="1412875"/>
            <a:ext cx="28813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H0                             </a:t>
            </a:r>
            <a:r>
              <a:rPr lang="en-GB" altLang="en-US" sz="1800">
                <a:solidFill>
                  <a:srgbClr val="FF3300"/>
                </a:solidFill>
              </a:rPr>
              <a:t>H1</a:t>
            </a: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>
            <a:off x="6732588" y="1412875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5724525" y="3346450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   </a:t>
            </a:r>
            <a:r>
              <a:rPr lang="en-GB" altLang="en-US" sz="1800">
                <a:solidFill>
                  <a:srgbClr val="FF0000"/>
                </a:solidFill>
              </a:rPr>
              <a:t>p</a:t>
            </a:r>
            <a:r>
              <a:rPr lang="en-GB" altLang="en-US" sz="1800" baseline="-25000">
                <a:solidFill>
                  <a:srgbClr val="FF0000"/>
                </a:solidFill>
              </a:rPr>
              <a:t>1</a:t>
            </a:r>
            <a:r>
              <a:rPr lang="en-GB" altLang="en-US" sz="1800">
                <a:solidFill>
                  <a:srgbClr val="000000"/>
                </a:solidFill>
              </a:rPr>
              <a:t>                  p</a:t>
            </a:r>
            <a:r>
              <a:rPr lang="en-GB" altLang="en-US" sz="1800" baseline="-250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788" name="Text Box 22"/>
          <p:cNvSpPr txBox="1">
            <a:spLocks noChangeArrowheads="1"/>
          </p:cNvSpPr>
          <p:nvPr/>
        </p:nvSpPr>
        <p:spPr bwMode="auto">
          <a:xfrm>
            <a:off x="7272338" y="6308725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32789" name="Text Box 23"/>
          <p:cNvSpPr txBox="1">
            <a:spLocks noChangeArrowheads="1"/>
          </p:cNvSpPr>
          <p:nvPr/>
        </p:nvSpPr>
        <p:spPr bwMode="auto">
          <a:xfrm>
            <a:off x="2751138" y="3016250"/>
            <a:ext cx="2492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32790" name="Text Box 24"/>
          <p:cNvSpPr txBox="1">
            <a:spLocks noChangeArrowheads="1"/>
          </p:cNvSpPr>
          <p:nvPr/>
        </p:nvSpPr>
        <p:spPr bwMode="auto">
          <a:xfrm>
            <a:off x="8316913" y="3068638"/>
            <a:ext cx="2492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32791" name="Line 25"/>
          <p:cNvSpPr>
            <a:spLocks noChangeShapeType="1"/>
          </p:cNvSpPr>
          <p:nvPr/>
        </p:nvSpPr>
        <p:spPr bwMode="auto">
          <a:xfrm>
            <a:off x="8532813" y="32845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2" name="Line 26"/>
          <p:cNvSpPr>
            <a:spLocks noChangeShapeType="1"/>
          </p:cNvSpPr>
          <p:nvPr/>
        </p:nvSpPr>
        <p:spPr bwMode="auto">
          <a:xfrm>
            <a:off x="7524750" y="64849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3" name="Line 27"/>
          <p:cNvSpPr>
            <a:spLocks noChangeShapeType="1"/>
          </p:cNvSpPr>
          <p:nvPr/>
        </p:nvSpPr>
        <p:spPr bwMode="auto">
          <a:xfrm>
            <a:off x="3059113" y="3213100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4" name="Line 28"/>
          <p:cNvSpPr>
            <a:spLocks noChangeShapeType="1"/>
          </p:cNvSpPr>
          <p:nvPr/>
        </p:nvSpPr>
        <p:spPr bwMode="auto">
          <a:xfrm flipV="1">
            <a:off x="6084888" y="2852738"/>
            <a:ext cx="5032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5" name="Line 29"/>
          <p:cNvSpPr>
            <a:spLocks noChangeShapeType="1"/>
          </p:cNvSpPr>
          <p:nvPr/>
        </p:nvSpPr>
        <p:spPr bwMode="auto">
          <a:xfrm flipH="1" flipV="1">
            <a:off x="6948488" y="2852738"/>
            <a:ext cx="4318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6" name="Text Box 30"/>
          <p:cNvSpPr txBox="1">
            <a:spLocks noChangeArrowheads="1"/>
          </p:cNvSpPr>
          <p:nvPr/>
        </p:nvSpPr>
        <p:spPr bwMode="auto">
          <a:xfrm>
            <a:off x="1800225" y="3100388"/>
            <a:ext cx="596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  <a:r>
              <a:rPr lang="en-GB" altLang="en-US" sz="1800" baseline="-25000">
                <a:solidFill>
                  <a:srgbClr val="000000"/>
                </a:solidFill>
              </a:rPr>
              <a:t>obs</a:t>
            </a:r>
          </a:p>
        </p:txBody>
      </p:sp>
      <p:sp>
        <p:nvSpPr>
          <p:cNvPr id="32797" name="Text Box 31"/>
          <p:cNvSpPr txBox="1">
            <a:spLocks noChangeArrowheads="1"/>
          </p:cNvSpPr>
          <p:nvPr/>
        </p:nvSpPr>
        <p:spPr bwMode="auto">
          <a:xfrm>
            <a:off x="6588125" y="2997200"/>
            <a:ext cx="5762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  <a:r>
              <a:rPr lang="en-GB" altLang="en-US" sz="1800" baseline="-25000">
                <a:solidFill>
                  <a:srgbClr val="000000"/>
                </a:solidFill>
              </a:rPr>
              <a:t>obs</a:t>
            </a:r>
          </a:p>
        </p:txBody>
      </p:sp>
      <p:sp>
        <p:nvSpPr>
          <p:cNvPr id="32798" name="Text Box 32"/>
          <p:cNvSpPr txBox="1">
            <a:spLocks noChangeArrowheads="1"/>
          </p:cNvSpPr>
          <p:nvPr/>
        </p:nvSpPr>
        <p:spPr bwMode="auto">
          <a:xfrm>
            <a:off x="3571875" y="6115050"/>
            <a:ext cx="495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t</a:t>
            </a:r>
            <a:r>
              <a:rPr lang="en-GB" altLang="en-US" sz="1800" baseline="-25000">
                <a:solidFill>
                  <a:srgbClr val="000000"/>
                </a:solidFill>
              </a:rPr>
              <a:t>obs</a:t>
            </a:r>
          </a:p>
        </p:txBody>
      </p:sp>
      <p:sp>
        <p:nvSpPr>
          <p:cNvPr id="32799" name="Text Box 34"/>
          <p:cNvSpPr txBox="1">
            <a:spLocks noChangeArrowheads="1"/>
          </p:cNvSpPr>
          <p:nvPr/>
        </p:nvSpPr>
        <p:spPr bwMode="auto">
          <a:xfrm>
            <a:off x="2751138" y="4240213"/>
            <a:ext cx="506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</a:rPr>
              <a:t>H0                                                       </a:t>
            </a:r>
            <a:r>
              <a:rPr lang="en-GB" altLang="en-US" sz="1800">
                <a:solidFill>
                  <a:srgbClr val="FF3300"/>
                </a:solidFill>
              </a:rPr>
              <a:t>H1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2014538" y="1268413"/>
            <a:ext cx="0" cy="17287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 flipV="1">
            <a:off x="3779838" y="4240213"/>
            <a:ext cx="71437" cy="192563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02" name="TextBox 1"/>
          <p:cNvSpPr txBox="1">
            <a:spLocks noChangeArrowheads="1"/>
          </p:cNvSpPr>
          <p:nvPr/>
        </p:nvSpPr>
        <p:spPr bwMode="auto">
          <a:xfrm>
            <a:off x="107950" y="3860800"/>
            <a:ext cx="21605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8000"/>
                </a:solidFill>
              </a:rPr>
              <a:t>With 2 hypotheses, each with own pdf, p-values are defined as tail areas, pointing in towards each other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8538" y="518319"/>
            <a:ext cx="2770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df’s and p-values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333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Are p-values useful?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4200" y="3386663"/>
            <a:ext cx="2450616" cy="3471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295400"/>
            <a:ext cx="7462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Particle Physicists use p-values for exclusion and for discovery</a:t>
            </a:r>
          </a:p>
          <a:p>
            <a:endParaRPr lang="en-GB" sz="2000" dirty="0"/>
          </a:p>
          <a:p>
            <a:r>
              <a:rPr lang="en-GB" sz="2000" dirty="0" smtClean="0"/>
              <a:t>Have come in for strong criticism: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People think it is </a:t>
            </a:r>
            <a:r>
              <a:rPr lang="en-GB" sz="2000" dirty="0" err="1" smtClean="0"/>
              <a:t>prob</a:t>
            </a:r>
            <a:r>
              <a:rPr lang="en-GB" sz="2000" dirty="0" smtClean="0"/>
              <a:t>(</a:t>
            </a:r>
            <a:r>
              <a:rPr lang="en-GB" sz="2000" dirty="0" err="1" smtClean="0"/>
              <a:t>theory|data</a:t>
            </a:r>
            <a:r>
              <a:rPr lang="en-GB" sz="2000" dirty="0" smtClean="0"/>
              <a:t>)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p-values over-emphasize  evidence (much smaller than  </a:t>
            </a:r>
            <a:r>
              <a:rPr lang="en-GB" sz="2000" dirty="0" smtClean="0">
                <a:latin typeface="Script MT Bold" panose="03040602040607080904" pitchFamily="66" charset="0"/>
              </a:rPr>
              <a:t>L-</a:t>
            </a:r>
            <a:r>
              <a:rPr lang="en-GB" sz="2000" dirty="0" smtClean="0"/>
              <a:t>ratio)</a:t>
            </a:r>
          </a:p>
          <a:p>
            <a:r>
              <a:rPr lang="en-GB" sz="2000" dirty="0" smtClean="0"/>
              <a:t>    Over 50% of results with p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&lt; 5% are wrong</a:t>
            </a:r>
          </a:p>
          <a:p>
            <a:endParaRPr lang="en-GB" sz="2000" dirty="0"/>
          </a:p>
          <a:p>
            <a:r>
              <a:rPr lang="en-GB" sz="2000" dirty="0" smtClean="0"/>
              <a:t>In Particle Physics, we use </a:t>
            </a:r>
            <a:r>
              <a:rPr lang="en-GB" sz="2000" dirty="0" smtClean="0">
                <a:latin typeface="Script MT Bold" panose="03040602040607080904" pitchFamily="66" charset="0"/>
              </a:rPr>
              <a:t>L</a:t>
            </a:r>
            <a:r>
              <a:rPr lang="en-GB" sz="2000" dirty="0" smtClean="0"/>
              <a:t>-ratio as  data statistic for p-values</a:t>
            </a:r>
          </a:p>
          <a:p>
            <a:r>
              <a:rPr lang="en-GB" sz="2000" dirty="0" smtClean="0"/>
              <a:t>Can regard this as: 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p-value method, which just happens to use </a:t>
            </a:r>
            <a:r>
              <a:rPr lang="en-GB" sz="2000" dirty="0" smtClean="0">
                <a:solidFill>
                  <a:srgbClr val="0000FF"/>
                </a:solidFill>
                <a:latin typeface="Script MT Bold" panose="03040602040607080904" pitchFamily="66" charset="0"/>
              </a:rPr>
              <a:t>L-</a:t>
            </a:r>
            <a:r>
              <a:rPr lang="en-GB" sz="2000" dirty="0" smtClean="0">
                <a:solidFill>
                  <a:srgbClr val="0000FF"/>
                </a:solidFill>
              </a:rPr>
              <a:t>ratio as test statistic  </a:t>
            </a:r>
            <a:r>
              <a:rPr lang="en-GB" sz="2000" dirty="0" smtClean="0"/>
              <a:t>                                  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                                            or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This is a </a:t>
            </a:r>
            <a:r>
              <a:rPr lang="en-GB" sz="2000" dirty="0" smtClean="0">
                <a:solidFill>
                  <a:srgbClr val="FF0000"/>
                </a:solidFill>
                <a:latin typeface="Script MT Bold" panose="03040602040607080904" pitchFamily="66" charset="0"/>
              </a:rPr>
              <a:t>L</a:t>
            </a:r>
            <a:r>
              <a:rPr lang="en-GB" sz="2000" dirty="0" smtClean="0">
                <a:solidFill>
                  <a:srgbClr val="FF0000"/>
                </a:solidFill>
              </a:rPr>
              <a:t>-ratio method with p-values used as calibration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96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GB" dirty="0" smtClean="0"/>
              <a:t>Are p-values useful?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93384" y="3345383"/>
            <a:ext cx="2450616" cy="3471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020280"/>
            <a:ext cx="914037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Particle Physicists use p-values for exclusion and for discovery</a:t>
            </a:r>
          </a:p>
          <a:p>
            <a:endParaRPr lang="en-GB" sz="2000" dirty="0"/>
          </a:p>
          <a:p>
            <a:r>
              <a:rPr lang="en-GB" sz="2000" dirty="0" smtClean="0"/>
              <a:t>Have come in for strong criticism: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People think it is </a:t>
            </a:r>
            <a:r>
              <a:rPr lang="en-GB" sz="2000" dirty="0" err="1" smtClean="0"/>
              <a:t>prob</a:t>
            </a:r>
            <a:r>
              <a:rPr lang="en-GB" sz="2000" dirty="0" smtClean="0"/>
              <a:t>(</a:t>
            </a:r>
            <a:r>
              <a:rPr lang="en-GB" sz="2000" dirty="0" err="1" smtClean="0"/>
              <a:t>theory|data</a:t>
            </a:r>
            <a:r>
              <a:rPr lang="en-GB" sz="2000" dirty="0" smtClean="0"/>
              <a:t>)  </a:t>
            </a:r>
            <a:r>
              <a:rPr lang="en-GB" sz="2000" b="1" dirty="0" smtClean="0">
                <a:solidFill>
                  <a:srgbClr val="669900"/>
                </a:solidFill>
              </a:rPr>
              <a:t>Stop using relativity, because misunderstood?</a:t>
            </a:r>
          </a:p>
          <a:p>
            <a:r>
              <a:rPr lang="en-GB" sz="2000" dirty="0" smtClean="0"/>
              <a:t>    p-values over-emphasize  evidence (much smaller than  </a:t>
            </a:r>
            <a:r>
              <a:rPr lang="en-GB" sz="2000" dirty="0" smtClean="0">
                <a:latin typeface="Script MT Bold" panose="03040602040607080904" pitchFamily="66" charset="0"/>
              </a:rPr>
              <a:t>L-</a:t>
            </a:r>
            <a:r>
              <a:rPr lang="en-GB" sz="2000" dirty="0" smtClean="0"/>
              <a:t>ratio)</a:t>
            </a:r>
          </a:p>
          <a:p>
            <a:r>
              <a:rPr lang="en-GB" sz="2000" dirty="0" smtClean="0"/>
              <a:t>                                            </a:t>
            </a:r>
            <a:r>
              <a:rPr lang="en-GB" sz="2000" b="1" dirty="0" smtClean="0">
                <a:solidFill>
                  <a:srgbClr val="669900"/>
                </a:solidFill>
              </a:rPr>
              <a:t>  Is mass or height `better` for sizes of mice and elephants? </a:t>
            </a:r>
            <a:r>
              <a:rPr lang="en-GB" sz="2000" dirty="0" smtClean="0"/>
              <a:t> 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Over </a:t>
            </a:r>
            <a:r>
              <a:rPr lang="en-GB" sz="2000" dirty="0"/>
              <a:t>50% of results with p</a:t>
            </a:r>
            <a:r>
              <a:rPr lang="en-GB" sz="2000" baseline="-25000" dirty="0"/>
              <a:t>0</a:t>
            </a:r>
            <a:r>
              <a:rPr lang="en-GB" sz="2000" dirty="0"/>
              <a:t> &lt; 5% are </a:t>
            </a:r>
            <a:r>
              <a:rPr lang="en-GB" sz="2000" dirty="0" smtClean="0"/>
              <a:t>wrong         </a:t>
            </a:r>
            <a:r>
              <a:rPr lang="en-GB" sz="2000" b="1" dirty="0" smtClean="0">
                <a:solidFill>
                  <a:srgbClr val="669900"/>
                </a:solidFill>
              </a:rPr>
              <a:t>Confusing p(A;B) with p(B;A)</a:t>
            </a:r>
          </a:p>
          <a:p>
            <a:endParaRPr lang="en-GB" sz="2000" dirty="0"/>
          </a:p>
          <a:p>
            <a:r>
              <a:rPr lang="en-GB" sz="2000" dirty="0" smtClean="0"/>
              <a:t>In Particle Physics, we use </a:t>
            </a:r>
            <a:r>
              <a:rPr lang="en-GB" sz="2000" dirty="0" smtClean="0">
                <a:latin typeface="Script MT Bold" panose="03040602040607080904" pitchFamily="66" charset="0"/>
              </a:rPr>
              <a:t>L</a:t>
            </a:r>
            <a:r>
              <a:rPr lang="en-GB" sz="2000" dirty="0" smtClean="0"/>
              <a:t>-ratio as data statistic for p-values</a:t>
            </a:r>
          </a:p>
          <a:p>
            <a:r>
              <a:rPr lang="en-GB" sz="2000" dirty="0" smtClean="0"/>
              <a:t>Can regard this as: 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p-value method, which just happens to use </a:t>
            </a:r>
            <a:r>
              <a:rPr lang="en-GB" sz="2000" dirty="0" smtClean="0">
                <a:solidFill>
                  <a:srgbClr val="0000FF"/>
                </a:solidFill>
                <a:latin typeface="Script MT Bold" panose="03040602040607080904" pitchFamily="66" charset="0"/>
              </a:rPr>
              <a:t>L-</a:t>
            </a:r>
            <a:r>
              <a:rPr lang="en-GB" sz="2000" dirty="0" smtClean="0">
                <a:solidFill>
                  <a:srgbClr val="0000FF"/>
                </a:solidFill>
              </a:rPr>
              <a:t>ratio as test statistic  </a:t>
            </a:r>
            <a:r>
              <a:rPr lang="en-GB" sz="2000" dirty="0" smtClean="0"/>
              <a:t>                                  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                                            or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This is a </a:t>
            </a:r>
            <a:r>
              <a:rPr lang="en-GB" sz="2000" dirty="0" smtClean="0">
                <a:solidFill>
                  <a:srgbClr val="FF0000"/>
                </a:solidFill>
                <a:latin typeface="Script MT Bold" panose="03040602040607080904" pitchFamily="66" charset="0"/>
              </a:rPr>
              <a:t>L</a:t>
            </a:r>
            <a:r>
              <a:rPr lang="en-GB" sz="2000" dirty="0" smtClean="0">
                <a:solidFill>
                  <a:srgbClr val="FF0000"/>
                </a:solidFill>
              </a:rPr>
              <a:t>-ratio method with p-values used as calibration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4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F9BB593-4052-4079-8949-34BAE558EBF9}" type="slidenum">
              <a:rPr lang="en-GB" altLang="en-US" smtClean="0"/>
              <a:pPr eaLnBrk="1" hangingPunct="1"/>
              <a:t>8</a:t>
            </a:fld>
            <a:endParaRPr lang="en-GB" altLang="en-US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50292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smtClean="0"/>
              <a:t>Why p </a:t>
            </a:r>
            <a:r>
              <a:rPr lang="en-GB" altLang="en-US" sz="3600" dirty="0" smtClean="0">
                <a:latin typeface="Times New Roman" pitchFamily="18" charset="0"/>
              </a:rPr>
              <a:t>≠ </a:t>
            </a:r>
            <a:r>
              <a:rPr lang="en-GB" altLang="en-US" sz="3600" dirty="0" smtClean="0"/>
              <a:t>Likelihood ratio</a:t>
            </a:r>
            <a:endParaRPr lang="en-GB" altLang="en-US" sz="3600" dirty="0" smtClean="0">
              <a:cs typeface="Times New Roman" pitchFamily="18" charset="0"/>
            </a:endParaRP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057400"/>
            <a:ext cx="8229600" cy="4191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FF0000"/>
                </a:solidFill>
              </a:rPr>
              <a:t>Measure different things: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FF0000"/>
                </a:solidFill>
              </a:rPr>
              <a:t>p</a:t>
            </a:r>
            <a:r>
              <a:rPr lang="en-GB" altLang="en-US" sz="2000" baseline="-25000" dirty="0" smtClean="0">
                <a:solidFill>
                  <a:srgbClr val="FF0000"/>
                </a:solidFill>
              </a:rPr>
              <a:t>0</a:t>
            </a:r>
            <a:r>
              <a:rPr lang="en-GB" altLang="en-US" sz="2000" dirty="0" smtClean="0">
                <a:solidFill>
                  <a:srgbClr val="FF0000"/>
                </a:solidFill>
              </a:rPr>
              <a:t> refers just to H0; </a:t>
            </a:r>
            <a:r>
              <a:rPr lang="en-GB" altLang="en-US" sz="2000" dirty="0" smtClean="0">
                <a:solidFill>
                  <a:srgbClr val="FF0000"/>
                </a:solidFill>
                <a:latin typeface="Script MT Bold" panose="03040602040607080904" pitchFamily="66" charset="0"/>
              </a:rPr>
              <a:t>L</a:t>
            </a:r>
            <a:r>
              <a:rPr lang="en-GB" altLang="en-US" sz="2000" baseline="-25000" dirty="0" smtClean="0">
                <a:solidFill>
                  <a:srgbClr val="FF0000"/>
                </a:solidFill>
              </a:rPr>
              <a:t>01</a:t>
            </a:r>
            <a:r>
              <a:rPr lang="en-GB" altLang="en-US" sz="2000" dirty="0" smtClean="0">
                <a:solidFill>
                  <a:srgbClr val="FF0000"/>
                </a:solidFill>
              </a:rPr>
              <a:t> compares H0 and H1</a:t>
            </a:r>
          </a:p>
          <a:p>
            <a:pPr eaLnBrk="1" hangingPunct="1">
              <a:buFontTx/>
              <a:buNone/>
            </a:pPr>
            <a:endParaRPr lang="en-GB" altLang="en-US" sz="2000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GB" altLang="en-US" sz="20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GB" altLang="en-US" sz="2000" dirty="0" smtClean="0"/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</a:rPr>
              <a:t>Depends on amount of data: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</a:rPr>
              <a:t>e.g. Poisson counting </a:t>
            </a:r>
            <a:r>
              <a:rPr lang="en-GB" altLang="en-US" sz="2000" dirty="0" err="1" smtClean="0">
                <a:solidFill>
                  <a:srgbClr val="0000FF"/>
                </a:solidFill>
              </a:rPr>
              <a:t>expt</a:t>
            </a:r>
            <a:r>
              <a:rPr lang="en-GB" altLang="en-US" sz="2000" dirty="0" smtClean="0">
                <a:solidFill>
                  <a:srgbClr val="0000FF"/>
                </a:solidFill>
              </a:rPr>
              <a:t> little data: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</a:rPr>
              <a:t>     For H0, </a:t>
            </a:r>
            <a:r>
              <a:rPr lang="el-GR" altLang="en-US" sz="2000" dirty="0" smtClean="0">
                <a:solidFill>
                  <a:srgbClr val="0000FF"/>
                </a:solidFill>
                <a:cs typeface="Times New Roman" pitchFamily="18" charset="0"/>
              </a:rPr>
              <a:t>μ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= 1.0.     For H1, </a:t>
            </a:r>
            <a:r>
              <a:rPr lang="el-GR" altLang="en-US" sz="2000" dirty="0" smtClean="0">
                <a:solidFill>
                  <a:srgbClr val="0000FF"/>
                </a:solidFill>
                <a:cs typeface="Times New Roman" pitchFamily="18" charset="0"/>
              </a:rPr>
              <a:t>μ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1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=10.0        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    Observe n = 10     p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~ 10</a:t>
            </a:r>
            <a:r>
              <a:rPr lang="en-GB" altLang="en-US" sz="2000" baseline="30000" dirty="0" smtClean="0">
                <a:solidFill>
                  <a:srgbClr val="0000FF"/>
                </a:solidFill>
                <a:cs typeface="Times New Roman" pitchFamily="18" charset="0"/>
              </a:rPr>
              <a:t>-7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     </a:t>
            </a:r>
            <a:r>
              <a:rPr lang="en-GB" altLang="en-US" sz="2000" dirty="0" smtClean="0">
                <a:solidFill>
                  <a:srgbClr val="0000FF"/>
                </a:solidFill>
                <a:latin typeface="Script MT Bold" panose="03040602040607080904" pitchFamily="66" charset="0"/>
                <a:cs typeface="Times New Roman" pitchFamily="18" charset="0"/>
              </a:rPr>
              <a:t>L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01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~10</a:t>
            </a:r>
            <a:r>
              <a:rPr lang="en-GB" altLang="en-US" sz="2000" baseline="30000" dirty="0" smtClean="0">
                <a:solidFill>
                  <a:srgbClr val="0000FF"/>
                </a:solidFill>
                <a:cs typeface="Times New Roman" pitchFamily="18" charset="0"/>
              </a:rPr>
              <a:t>-5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Now with 100 times as much data, </a:t>
            </a:r>
            <a:r>
              <a:rPr lang="el-GR" altLang="en-US" sz="2000" dirty="0" smtClean="0">
                <a:solidFill>
                  <a:srgbClr val="0000FF"/>
                </a:solidFill>
                <a:cs typeface="Times New Roman" pitchFamily="18" charset="0"/>
              </a:rPr>
              <a:t>μ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= 100.0    </a:t>
            </a:r>
            <a:r>
              <a:rPr lang="el-GR" altLang="en-US" sz="2000" dirty="0" smtClean="0">
                <a:solidFill>
                  <a:srgbClr val="0000FF"/>
                </a:solidFill>
                <a:cs typeface="Times New Roman" pitchFamily="18" charset="0"/>
              </a:rPr>
              <a:t>μ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1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=1000.0</a:t>
            </a:r>
            <a:r>
              <a:rPr lang="en-GB" alt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    Observe n = 160    p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~ 10</a:t>
            </a:r>
            <a:r>
              <a:rPr lang="en-GB" altLang="en-US" sz="2000" baseline="30000" dirty="0" smtClean="0">
                <a:solidFill>
                  <a:srgbClr val="0000FF"/>
                </a:solidFill>
                <a:cs typeface="Times New Roman" pitchFamily="18" charset="0"/>
              </a:rPr>
              <a:t>-7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     </a:t>
            </a:r>
            <a:r>
              <a:rPr lang="en-GB" altLang="en-US" sz="2000" dirty="0" smtClean="0">
                <a:solidFill>
                  <a:srgbClr val="0000FF"/>
                </a:solidFill>
                <a:latin typeface="Script MT Bold" panose="03040602040607080904" pitchFamily="66" charset="0"/>
                <a:cs typeface="Times New Roman" pitchFamily="18" charset="0"/>
              </a:rPr>
              <a:t>L</a:t>
            </a:r>
            <a:r>
              <a:rPr lang="en-GB" altLang="en-US" sz="2000" baseline="-25000" dirty="0" smtClean="0">
                <a:solidFill>
                  <a:srgbClr val="0000FF"/>
                </a:solidFill>
                <a:cs typeface="Times New Roman" pitchFamily="18" charset="0"/>
              </a:rPr>
              <a:t>01</a:t>
            </a:r>
            <a:r>
              <a:rPr lang="en-GB" altLang="en-US" sz="2000" dirty="0" smtClean="0">
                <a:solidFill>
                  <a:srgbClr val="0000FF"/>
                </a:solidFill>
                <a:cs typeface="Times New Roman" pitchFamily="18" charset="0"/>
              </a:rPr>
              <a:t> ~10</a:t>
            </a:r>
            <a:r>
              <a:rPr lang="en-GB" altLang="en-US" sz="2000" baseline="30000" dirty="0" smtClean="0">
                <a:solidFill>
                  <a:srgbClr val="0000FF"/>
                </a:solidFill>
                <a:cs typeface="Times New Roman" pitchFamily="18" charset="0"/>
              </a:rPr>
              <a:t>+14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020" y="228600"/>
            <a:ext cx="393298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59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71581D4-FE54-42EB-AFE9-38053E723D2D}" type="slidenum">
              <a:rPr lang="en-GB" altLang="en-US" smtClean="0">
                <a:solidFill>
                  <a:prstClr val="black"/>
                </a:solidFill>
              </a:rPr>
              <a:pPr eaLnBrk="1" hangingPunct="1"/>
              <a:t>9</a:t>
            </a:fld>
            <a:endParaRPr lang="en-GB" altLang="en-US" smtClean="0">
              <a:solidFill>
                <a:prstClr val="black"/>
              </a:solidFill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0"/>
            <a:ext cx="3744913" cy="31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619625" cy="639762"/>
          </a:xfrm>
        </p:spPr>
        <p:txBody>
          <a:bodyPr/>
          <a:lstStyle/>
          <a:p>
            <a:pPr eaLnBrk="1" hangingPunct="1"/>
            <a:r>
              <a:rPr lang="en-GB" altLang="en-US" sz="2400" dirty="0" smtClean="0"/>
              <a:t>Look Elsewhere Effect  (LEE)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>
          <a:xfrm flipH="1">
            <a:off x="6516688" y="2852738"/>
            <a:ext cx="1152525" cy="173037"/>
          </a:xfrm>
          <a:solidFill>
            <a:schemeClr val="bg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endParaRPr lang="en-US" altLang="en-US" sz="800" smtClean="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7451725" y="1341438"/>
            <a:ext cx="9144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0053" y="1341438"/>
            <a:ext cx="8229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</a:rPr>
              <a:t>Prob</a:t>
            </a:r>
            <a:r>
              <a:rPr lang="en-GB" dirty="0" smtClean="0">
                <a:solidFill>
                  <a:prstClr val="black"/>
                </a:solidFill>
              </a:rPr>
              <a:t> of </a:t>
            </a:r>
            <a:r>
              <a:rPr lang="en-GB" dirty="0" err="1" smtClean="0">
                <a:solidFill>
                  <a:prstClr val="black"/>
                </a:solidFill>
              </a:rPr>
              <a:t>bgd</a:t>
            </a:r>
            <a:r>
              <a:rPr lang="en-GB" dirty="0" smtClean="0">
                <a:solidFill>
                  <a:prstClr val="black"/>
                </a:solidFill>
              </a:rPr>
              <a:t> fluctuation at that place = local p-value</a:t>
            </a:r>
          </a:p>
          <a:p>
            <a:r>
              <a:rPr lang="en-GB" dirty="0" err="1" smtClean="0">
                <a:solidFill>
                  <a:prstClr val="black"/>
                </a:solidFill>
              </a:rPr>
              <a:t>Prob</a:t>
            </a:r>
            <a:r>
              <a:rPr lang="en-GB" dirty="0" smtClean="0">
                <a:solidFill>
                  <a:prstClr val="black"/>
                </a:solidFill>
              </a:rPr>
              <a:t> of </a:t>
            </a:r>
            <a:r>
              <a:rPr lang="en-GB" dirty="0" err="1" smtClean="0">
                <a:solidFill>
                  <a:prstClr val="black"/>
                </a:solidFill>
              </a:rPr>
              <a:t>bgd</a:t>
            </a:r>
            <a:r>
              <a:rPr lang="en-GB" dirty="0" smtClean="0">
                <a:solidFill>
                  <a:prstClr val="black"/>
                </a:solidFill>
              </a:rPr>
              <a:t> fluctuation </a:t>
            </a:r>
            <a:r>
              <a:rPr lang="en-GB" dirty="0" smtClean="0">
                <a:solidFill>
                  <a:srgbClr val="FF0000"/>
                </a:solidFill>
              </a:rPr>
              <a:t>‘anywhere’   </a:t>
            </a:r>
            <a:r>
              <a:rPr lang="en-GB" dirty="0" smtClean="0">
                <a:solidFill>
                  <a:prstClr val="black"/>
                </a:solidFill>
              </a:rPr>
              <a:t>= global p-value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         Global p &gt; Local p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Where is </a:t>
            </a:r>
            <a:r>
              <a:rPr lang="en-GB" dirty="0" smtClean="0">
                <a:solidFill>
                  <a:srgbClr val="FF0000"/>
                </a:solidFill>
              </a:rPr>
              <a:t>`anywhere’</a:t>
            </a:r>
            <a:r>
              <a:rPr lang="en-GB" dirty="0" smtClean="0"/>
              <a:t>?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Tx/>
              <a:buAutoNum type="alphaLcParenR"/>
            </a:pPr>
            <a:r>
              <a:rPr lang="en-GB" dirty="0" smtClean="0">
                <a:solidFill>
                  <a:srgbClr val="FF0000"/>
                </a:solidFill>
              </a:rPr>
              <a:t> Any location in this histogram in sensible range</a:t>
            </a:r>
          </a:p>
          <a:p>
            <a:pPr marL="342900" indent="-342900">
              <a:buFontTx/>
              <a:buAutoNum type="alphaLcParenR"/>
            </a:pPr>
            <a:r>
              <a:rPr lang="en-GB" dirty="0" smtClean="0">
                <a:solidFill>
                  <a:srgbClr val="FF0000"/>
                </a:solidFill>
              </a:rPr>
              <a:t> Any </a:t>
            </a:r>
            <a:r>
              <a:rPr lang="en-GB" dirty="0">
                <a:solidFill>
                  <a:srgbClr val="FF0000"/>
                </a:solidFill>
              </a:rPr>
              <a:t>location in this histogram </a:t>
            </a:r>
            <a:endParaRPr lang="en-GB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AutoNum type="alphaLcParenR"/>
            </a:pPr>
            <a:r>
              <a:rPr lang="en-GB" dirty="0" smtClean="0">
                <a:solidFill>
                  <a:srgbClr val="FF0000"/>
                </a:solidFill>
              </a:rPr>
              <a:t> Also in histogram produced with different cuts, binning, etc.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Tx/>
              <a:buAutoNum type="alphaLcParenR" startAt="4"/>
            </a:pPr>
            <a:r>
              <a:rPr lang="en-GB" dirty="0" smtClean="0">
                <a:solidFill>
                  <a:srgbClr val="FF0000"/>
                </a:solidFill>
              </a:rPr>
              <a:t> Also in other plausible histograms for this analysis</a:t>
            </a:r>
          </a:p>
          <a:p>
            <a:pPr marL="342900" indent="-342900">
              <a:buFontTx/>
              <a:buAutoNum type="alphaLcParenR" startAt="4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Also in other searches in this </a:t>
            </a:r>
            <a:r>
              <a:rPr lang="en-GB" dirty="0">
                <a:solidFill>
                  <a:srgbClr val="FF0000"/>
                </a:solidFill>
              </a:rPr>
              <a:t>PHYSICS group (e.g. SUSY at CMS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Tx/>
              <a:buAutoNum type="alphaLcParenR" startAt="4"/>
            </a:pPr>
            <a:r>
              <a:rPr lang="en-GB" dirty="0" smtClean="0">
                <a:solidFill>
                  <a:srgbClr val="FF0000"/>
                </a:solidFill>
              </a:rPr>
              <a:t> In any search in this experiment (e.g. CMS)</a:t>
            </a:r>
          </a:p>
          <a:p>
            <a:pPr marL="342900" indent="-342900">
              <a:buFontTx/>
              <a:buAutoNum type="alphaLcParenR" startAt="4"/>
            </a:pPr>
            <a:r>
              <a:rPr lang="en-GB" dirty="0" smtClean="0">
                <a:solidFill>
                  <a:srgbClr val="FF0000"/>
                </a:solidFill>
              </a:rPr>
              <a:t> In all CERN </a:t>
            </a:r>
            <a:r>
              <a:rPr lang="en-GB" dirty="0" err="1" smtClean="0">
                <a:solidFill>
                  <a:srgbClr val="FF0000"/>
                </a:solidFill>
              </a:rPr>
              <a:t>expts</a:t>
            </a:r>
            <a:r>
              <a:rPr lang="en-GB" dirty="0" smtClean="0">
                <a:solidFill>
                  <a:srgbClr val="FF0000"/>
                </a:solidFill>
              </a:rPr>
              <a:t> (e.g. LHC </a:t>
            </a:r>
            <a:r>
              <a:rPr lang="en-GB" dirty="0" err="1" smtClean="0">
                <a:solidFill>
                  <a:srgbClr val="FF0000"/>
                </a:solidFill>
              </a:rPr>
              <a:t>expts</a:t>
            </a:r>
            <a:r>
              <a:rPr lang="en-GB" dirty="0" smtClean="0">
                <a:solidFill>
                  <a:srgbClr val="FF0000"/>
                </a:solidFill>
              </a:rPr>
              <a:t> + NA62 + OPERA + ASACUSA + ….)</a:t>
            </a:r>
          </a:p>
          <a:p>
            <a:pPr marL="342900" indent="-342900">
              <a:buFontTx/>
              <a:buAutoNum type="alphaLcParenR" startAt="4"/>
            </a:pPr>
            <a:r>
              <a:rPr lang="en-GB" dirty="0" smtClean="0">
                <a:solidFill>
                  <a:srgbClr val="FF0000"/>
                </a:solidFill>
              </a:rPr>
              <a:t> In all HEP </a:t>
            </a:r>
            <a:r>
              <a:rPr lang="en-GB" dirty="0" err="1" smtClean="0">
                <a:solidFill>
                  <a:srgbClr val="FF0000"/>
                </a:solidFill>
              </a:rPr>
              <a:t>expts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         etc.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d</a:t>
            </a:r>
            <a:r>
              <a:rPr lang="en-GB" dirty="0">
                <a:solidFill>
                  <a:prstClr val="black"/>
                </a:solidFill>
              </a:rPr>
              <a:t>) relevant for graduate student doing analysis</a:t>
            </a:r>
          </a:p>
          <a:p>
            <a:r>
              <a:rPr lang="en-GB" dirty="0">
                <a:solidFill>
                  <a:prstClr val="black"/>
                </a:solidFill>
              </a:rPr>
              <a:t>f</a:t>
            </a:r>
            <a:r>
              <a:rPr lang="en-GB" dirty="0" smtClean="0">
                <a:solidFill>
                  <a:prstClr val="black"/>
                </a:solidFill>
              </a:rPr>
              <a:t>)  relevant for experiment’s Spokesperson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             </a:t>
            </a:r>
            <a:r>
              <a:rPr lang="en-GB" dirty="0" smtClean="0">
                <a:solidFill>
                  <a:srgbClr val="00B050"/>
                </a:solidFill>
              </a:rPr>
              <a:t>INFORMAL CONSENSUS: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Quote local p, and global p according to a) above.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Explain which global p </a:t>
            </a:r>
          </a:p>
        </p:txBody>
      </p:sp>
    </p:spTree>
    <p:extLst>
      <p:ext uri="{BB962C8B-B14F-4D97-AF65-F5344CB8AC3E}">
        <p14:creationId xmlns:p14="http://schemas.microsoft.com/office/powerpoint/2010/main" val="47997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2103</Words>
  <Application>Microsoft Macintosh PowerPoint</Application>
  <PresentationFormat>On-screen Show (4:3)</PresentationFormat>
  <Paragraphs>423</Paragraphs>
  <Slides>27</Slides>
  <Notes>4</Notes>
  <HiddenSlides>1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Office Theme</vt:lpstr>
      <vt:lpstr>3_Office Theme</vt:lpstr>
      <vt:lpstr>4_Office Theme</vt:lpstr>
      <vt:lpstr>Equation</vt:lpstr>
      <vt:lpstr>Statistical Issues in Searches for New Physics</vt:lpstr>
      <vt:lpstr>PowerPoint Presentation</vt:lpstr>
      <vt:lpstr>Examples of Hypotheses</vt:lpstr>
      <vt:lpstr>Bayesian methods? </vt:lpstr>
      <vt:lpstr>PowerPoint Presentation</vt:lpstr>
      <vt:lpstr>Are p-values useful?</vt:lpstr>
      <vt:lpstr>Are p-values useful?</vt:lpstr>
      <vt:lpstr>Why p ≠ Likelihood ratio</vt:lpstr>
      <vt:lpstr>Look Elsewhere Effect  (LEE)</vt:lpstr>
      <vt:lpstr>Why 5σ for Discovery?</vt:lpstr>
      <vt:lpstr>PowerPoint Presentation</vt:lpstr>
      <vt:lpstr>Combining different p-values</vt:lpstr>
      <vt:lpstr>WHY LIMITS?</vt:lpstr>
      <vt:lpstr>CMS data, excludes X gg with MX&lt;2800 GeV</vt:lpstr>
      <vt:lpstr>PowerPoint Presentation</vt:lpstr>
      <vt:lpstr>PowerPoint Presentation</vt:lpstr>
      <vt:lpstr>Background systematics</vt:lpstr>
      <vt:lpstr>PowerPoint Presentation</vt:lpstr>
      <vt:lpstr>Coverage</vt:lpstr>
      <vt:lpstr>Coverage : ΔlnL intervals for 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Comparing 0+ versus 0- for Higgs (like Neutrino Mass Hierarchy)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Issues in Searches for New Physics</dc:title>
  <dc:creator>Louis</dc:creator>
  <cp:lastModifiedBy>Sara Wade</cp:lastModifiedBy>
  <cp:revision>91</cp:revision>
  <cp:lastPrinted>2016-09-12T12:58:55Z</cp:lastPrinted>
  <dcterms:created xsi:type="dcterms:W3CDTF">2006-08-16T00:00:00Z</dcterms:created>
  <dcterms:modified xsi:type="dcterms:W3CDTF">2016-09-12T20:56:31Z</dcterms:modified>
</cp:coreProperties>
</file>